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</p:sldIdLst>
  <p:sldSz cx="9144000" cy="6858000"/>
  <p:notesSz cx="6858000" cy="9144000"/>
  <p:defaultTextStyle>
    <a:lvl1pPr>
      <a:defRPr>
        <a:latin typeface="Comic Sans MS"/>
        <a:ea typeface="Comic Sans MS"/>
        <a:cs typeface="Comic Sans MS"/>
        <a:sym typeface="Comic Sans MS"/>
      </a:defRPr>
    </a:lvl1pPr>
    <a:lvl2pPr indent="457200">
      <a:defRPr>
        <a:latin typeface="Comic Sans MS"/>
        <a:ea typeface="Comic Sans MS"/>
        <a:cs typeface="Comic Sans MS"/>
        <a:sym typeface="Comic Sans MS"/>
      </a:defRPr>
    </a:lvl2pPr>
    <a:lvl3pPr indent="914400">
      <a:defRPr>
        <a:latin typeface="Comic Sans MS"/>
        <a:ea typeface="Comic Sans MS"/>
        <a:cs typeface="Comic Sans MS"/>
        <a:sym typeface="Comic Sans MS"/>
      </a:defRPr>
    </a:lvl3pPr>
    <a:lvl4pPr indent="1371600">
      <a:defRPr>
        <a:latin typeface="Comic Sans MS"/>
        <a:ea typeface="Comic Sans MS"/>
        <a:cs typeface="Comic Sans MS"/>
        <a:sym typeface="Comic Sans MS"/>
      </a:defRPr>
    </a:lvl4pPr>
    <a:lvl5pPr indent="1828800">
      <a:defRPr>
        <a:latin typeface="Comic Sans MS"/>
        <a:ea typeface="Comic Sans MS"/>
        <a:cs typeface="Comic Sans MS"/>
        <a:sym typeface="Comic Sans MS"/>
      </a:defRPr>
    </a:lvl5pPr>
    <a:lvl6pPr indent="2286000">
      <a:defRPr>
        <a:latin typeface="Comic Sans MS"/>
        <a:ea typeface="Comic Sans MS"/>
        <a:cs typeface="Comic Sans MS"/>
        <a:sym typeface="Comic Sans MS"/>
      </a:defRPr>
    </a:lvl6pPr>
    <a:lvl7pPr indent="2743200">
      <a:defRPr>
        <a:latin typeface="Comic Sans MS"/>
        <a:ea typeface="Comic Sans MS"/>
        <a:cs typeface="Comic Sans MS"/>
        <a:sym typeface="Comic Sans MS"/>
      </a:defRPr>
    </a:lvl7pPr>
    <a:lvl8pPr indent="3200400">
      <a:defRPr>
        <a:latin typeface="Comic Sans MS"/>
        <a:ea typeface="Comic Sans MS"/>
        <a:cs typeface="Comic Sans MS"/>
        <a:sym typeface="Comic Sans MS"/>
      </a:defRPr>
    </a:lvl8pPr>
    <a:lvl9pPr indent="3657600">
      <a:defRPr>
        <a:latin typeface="Comic Sans MS"/>
        <a:ea typeface="Comic Sans MS"/>
        <a:cs typeface="Comic Sans MS"/>
        <a:sym typeface="Comic Sans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mic Sans MS Bold"/>
          <a:ea typeface="Comic Sans MS Bold"/>
          <a:cs typeface="Comic Sans MS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362700" y="0"/>
            <a:ext cx="1943100" cy="6477000"/>
          </a:xfrm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533400" y="228600"/>
            <a:ext cx="56769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533400" y="184150"/>
            <a:ext cx="7772400" cy="1231900"/>
          </a:xfrm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533400" y="1600200"/>
            <a:ext cx="3810000" cy="5257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cap="all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cap="none" sz="1800" u="none">
                <a:solidFill>
                  <a:srgbClr val="000000"/>
                </a:solidFill>
              </a:defRPr>
            </a:pPr>
            <a:r>
              <a:rPr cap="all"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2000"/>
              <a:t>Body Level Two</a:t>
            </a:r>
            <a:endParaRPr sz="2000"/>
          </a:p>
          <a:p>
            <a:pPr lvl="2">
              <a:defRPr sz="1800"/>
            </a:pPr>
            <a:r>
              <a:rPr sz="2000"/>
              <a:t>Body Level Three</a:t>
            </a:r>
            <a:endParaRPr sz="2000"/>
          </a:p>
          <a:p>
            <a:pPr lvl="3">
              <a:defRPr sz="1800"/>
            </a:pPr>
            <a:r>
              <a:rPr sz="2000"/>
              <a:t>Body Level Four</a:t>
            </a:r>
            <a:endParaRPr sz="20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533400" y="1600200"/>
            <a:ext cx="3810000" cy="5257800"/>
          </a:xfrm>
          <a:prstGeom prst="rect">
            <a:avLst/>
          </a:prstGeom>
        </p:spPr>
        <p:txBody>
          <a:bodyPr/>
          <a:lstStyle>
            <a:lvl4pPr marL="1727200" indent="-355600"/>
            <a:lvl5pPr marL="2184400" indent="-355600"/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>
                <a:latin typeface="Comic Sans MS Bold"/>
                <a:ea typeface="Comic Sans MS Bold"/>
                <a:cs typeface="Comic Sans MS Bold"/>
                <a:sym typeface="Comic Sans MS Bold"/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533400" y="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33400" y="1600200"/>
            <a:ext cx="7772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162925" y="6400800"/>
            <a:ext cx="676275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1pPr>
      <a:lvl2pPr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2pPr>
      <a:lvl3pPr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3pPr>
      <a:lvl4pPr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4pPr>
      <a:lvl5pPr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5pPr>
      <a:lvl6pPr indent="457200"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6pPr>
      <a:lvl7pPr indent="914400"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7pPr>
      <a:lvl8pPr indent="1371600"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8pPr>
      <a:lvl9pPr indent="1828800">
        <a:defRPr sz="4000" u="sng">
          <a:solidFill>
            <a:srgbClr val="3333CC"/>
          </a:solidFill>
          <a:latin typeface="Comic Sans MS"/>
          <a:ea typeface="Comic Sans MS"/>
          <a:cs typeface="Comic Sans MS"/>
          <a:sym typeface="Comic Sans MS"/>
        </a:defRPr>
      </a:lvl9pPr>
    </p:titleStyle>
    <p:bodyStyle>
      <a:lvl1pPr marL="342900" indent="-342900">
        <a:spcBef>
          <a:spcPts val="600"/>
        </a:spcBef>
        <a:buClr>
          <a:srgbClr val="3333CC"/>
        </a:buClr>
        <a:buSzPct val="85000"/>
        <a:buFont typeface="Zapf Dingbats"/>
        <a:buChar char="❒"/>
        <a:defRPr sz="2800">
          <a:latin typeface="Comic Sans MS"/>
          <a:ea typeface="Comic Sans MS"/>
          <a:cs typeface="Comic Sans MS"/>
          <a:sym typeface="Comic Sans MS"/>
        </a:defRPr>
      </a:lvl1pPr>
      <a:lvl2pPr marL="790575" indent="-333375">
        <a:spcBef>
          <a:spcPts val="600"/>
        </a:spcBef>
        <a:buClr>
          <a:srgbClr val="3333CC"/>
        </a:buClr>
        <a:buSzPct val="75000"/>
        <a:buFont typeface="Zapf Dingbats"/>
        <a:buChar char="❍"/>
        <a:defRPr sz="2800">
          <a:latin typeface="Comic Sans MS"/>
          <a:ea typeface="Comic Sans MS"/>
          <a:cs typeface="Comic Sans MS"/>
          <a:sym typeface="Comic Sans MS"/>
        </a:defRPr>
      </a:lvl2pPr>
      <a:lvl3pPr marL="1234439" indent="-320039">
        <a:spcBef>
          <a:spcPts val="600"/>
        </a:spcBef>
        <a:buClr>
          <a:srgbClr val="3333CC"/>
        </a:buClr>
        <a:buSzPct val="100000"/>
        <a:buFont typeface="Zapf Dingbats"/>
        <a:buChar char="•"/>
        <a:defRPr sz="2800">
          <a:latin typeface="Comic Sans MS"/>
          <a:ea typeface="Comic Sans MS"/>
          <a:cs typeface="Comic Sans MS"/>
          <a:sym typeface="Comic Sans MS"/>
        </a:defRPr>
      </a:lvl3pPr>
      <a:lvl4pPr marL="1691639" indent="-320039">
        <a:spcBef>
          <a:spcPts val="600"/>
        </a:spcBef>
        <a:buClr>
          <a:srgbClr val="3333CC"/>
        </a:buClr>
        <a:buSzPct val="100000"/>
        <a:buFont typeface="Zapf Dingbats"/>
        <a:buChar char="–"/>
        <a:defRPr sz="2800">
          <a:latin typeface="Comic Sans MS"/>
          <a:ea typeface="Comic Sans MS"/>
          <a:cs typeface="Comic Sans MS"/>
          <a:sym typeface="Comic Sans MS"/>
        </a:defRPr>
      </a:lvl4pPr>
      <a:lvl5pPr marL="2148839" indent="-320039">
        <a:spcBef>
          <a:spcPts val="600"/>
        </a:spcBef>
        <a:buClr>
          <a:srgbClr val="3333CC"/>
        </a:buClr>
        <a:buSzPct val="100000"/>
        <a:buFont typeface="Zapf Dingbats"/>
        <a:buChar char="»"/>
        <a:defRPr sz="2800">
          <a:latin typeface="Comic Sans MS"/>
          <a:ea typeface="Comic Sans MS"/>
          <a:cs typeface="Comic Sans MS"/>
          <a:sym typeface="Comic Sans MS"/>
        </a:defRPr>
      </a:lvl5pPr>
      <a:lvl6pPr marL="2606039" indent="-320039">
        <a:spcBef>
          <a:spcPts val="600"/>
        </a:spcBef>
        <a:buClr>
          <a:srgbClr val="3333CC"/>
        </a:buClr>
        <a:buSzPct val="100000"/>
        <a:buFont typeface="Zapf Dingbats"/>
        <a:buChar char="»"/>
        <a:defRPr sz="2800">
          <a:latin typeface="Comic Sans MS"/>
          <a:ea typeface="Comic Sans MS"/>
          <a:cs typeface="Comic Sans MS"/>
          <a:sym typeface="Comic Sans MS"/>
        </a:defRPr>
      </a:lvl6pPr>
      <a:lvl7pPr marL="3063239" indent="-320039">
        <a:spcBef>
          <a:spcPts val="600"/>
        </a:spcBef>
        <a:buClr>
          <a:srgbClr val="3333CC"/>
        </a:buClr>
        <a:buSzPct val="100000"/>
        <a:buFont typeface="Zapf Dingbats"/>
        <a:buChar char="»"/>
        <a:defRPr sz="2800">
          <a:latin typeface="Comic Sans MS"/>
          <a:ea typeface="Comic Sans MS"/>
          <a:cs typeface="Comic Sans MS"/>
          <a:sym typeface="Comic Sans MS"/>
        </a:defRPr>
      </a:lvl7pPr>
      <a:lvl8pPr marL="3520440" indent="-320040">
        <a:spcBef>
          <a:spcPts val="600"/>
        </a:spcBef>
        <a:buClr>
          <a:srgbClr val="3333CC"/>
        </a:buClr>
        <a:buSzPct val="100000"/>
        <a:buFont typeface="Zapf Dingbats"/>
        <a:buChar char="»"/>
        <a:defRPr sz="2800">
          <a:latin typeface="Comic Sans MS"/>
          <a:ea typeface="Comic Sans MS"/>
          <a:cs typeface="Comic Sans MS"/>
          <a:sym typeface="Comic Sans MS"/>
        </a:defRPr>
      </a:lvl8pPr>
      <a:lvl9pPr marL="3977640" indent="-320040">
        <a:spcBef>
          <a:spcPts val="600"/>
        </a:spcBef>
        <a:buClr>
          <a:srgbClr val="3333CC"/>
        </a:buClr>
        <a:buSzPct val="100000"/>
        <a:buFont typeface="Zapf Dingbats"/>
        <a:buChar char="»"/>
        <a:defRPr sz="2800">
          <a:latin typeface="Comic Sans MS"/>
          <a:ea typeface="Comic Sans MS"/>
          <a:cs typeface="Comic Sans MS"/>
          <a:sym typeface="Comic Sans MS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Pointers and Dynamic Variables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Fall 2018, CS2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400" u="sng">
                <a:solidFill>
                  <a:srgbClr val="3333CC"/>
                </a:solidFill>
              </a:rPr>
              <a:t>Typical layout of a program in memory 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pic>
        <p:nvPicPr>
          <p:cNvPr id="138" name="Screen Shot 2018-10-04 at 10.19.03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2906" y="1264799"/>
            <a:ext cx="7553388" cy="54832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6180970" y="4731065"/>
            <a:ext cx="1847997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Global variables</a:t>
            </a:r>
          </a:p>
          <a:p>
            <a:pPr lvl="0"/>
            <a:r>
              <a:t>static variables</a:t>
            </a:r>
          </a:p>
        </p:txBody>
      </p:sp>
      <p:sp>
        <p:nvSpPr>
          <p:cNvPr id="140" name="Shape 140"/>
          <p:cNvSpPr/>
          <p:nvPr/>
        </p:nvSpPr>
        <p:spPr>
          <a:xfrm>
            <a:off x="5412515" y="2003145"/>
            <a:ext cx="160611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local variables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143" name="Shape 143"/>
          <p:cNvSpPr/>
          <p:nvPr/>
        </p:nvSpPr>
        <p:spPr>
          <a:xfrm>
            <a:off x="473620" y="367029"/>
            <a:ext cx="4517375" cy="61239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t>….. </a:t>
            </a:r>
          </a:p>
          <a:p>
            <a:pPr lvl="0"/>
            <a:r>
              <a:t>int a()</a:t>
            </a:r>
          </a:p>
          <a:p>
            <a:pPr lvl="0"/>
            <a:r>
              <a:t>{</a:t>
            </a:r>
          </a:p>
          <a:p>
            <a:pPr lvl="0"/>
            <a:r>
              <a:t>     b();</a:t>
            </a:r>
          </a:p>
          <a:p>
            <a:pPr lvl="0"/>
            <a:r>
              <a:t>     c();</a:t>
            </a:r>
          </a:p>
          <a:p>
            <a:pPr lvl="0"/>
            <a:r>
              <a:t>    return 0;</a:t>
            </a:r>
          </a:p>
          <a:p>
            <a:pPr lvl="0"/>
            <a:r>
              <a:t>}</a:t>
            </a:r>
          </a:p>
          <a:p>
            <a:pPr lvl="0"/>
          </a:p>
          <a:p>
            <a:pPr lvl="0"/>
            <a:r>
              <a:t>int b()</a:t>
            </a:r>
          </a:p>
          <a:p>
            <a:pPr lvl="0"/>
            <a:r>
              <a:t>{ return 0; }</a:t>
            </a:r>
          </a:p>
          <a:p>
            <a:pPr lvl="0"/>
          </a:p>
          <a:p>
            <a:pPr lvl="0"/>
            <a:r>
              <a:t>int c()</a:t>
            </a:r>
          </a:p>
          <a:p>
            <a:pPr lvl="0"/>
            <a:r>
              <a:t>{ return 0; }</a:t>
            </a:r>
          </a:p>
          <a:p>
            <a:pPr lvl="0"/>
          </a:p>
          <a:p>
            <a:pPr lvl="0"/>
            <a:r>
              <a:t>int main()</a:t>
            </a:r>
          </a:p>
          <a:p>
            <a:pPr lvl="0"/>
            <a:r>
              <a:t>{</a:t>
            </a:r>
          </a:p>
          <a:p>
            <a:pPr lvl="0"/>
            <a:r>
              <a:t>   a();</a:t>
            </a:r>
          </a:p>
          <a:p>
            <a:pPr lvl="0"/>
            <a:r>
              <a:t>   return 0;</a:t>
            </a:r>
          </a:p>
          <a:p>
            <a:pPr lvl="0"/>
            <a:r>
              <a:t>}</a:t>
            </a:r>
          </a:p>
        </p:txBody>
      </p:sp>
      <p:pic>
        <p:nvPicPr>
          <p:cNvPr id="144" name="Screen Shot 2018-10-04 at 10.30.10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9271" y="4151264"/>
            <a:ext cx="3205515" cy="2518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Screen Shot 2018-10-04 at 10.30.42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57680" y="1204941"/>
            <a:ext cx="4828697" cy="319038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>
            <p:ph type="title"/>
          </p:nvPr>
        </p:nvSpPr>
        <p:spPr>
          <a:xfrm>
            <a:off x="2130069" y="-1"/>
            <a:ext cx="7772401" cy="1600201"/>
          </a:xfrm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Stack and StackFrame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149" name="Shape 149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4462462" y="1600200"/>
            <a:ext cx="3843338" cy="43211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2800"/>
              <a:t>int x, y;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int *p1, *p2;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x=-42;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y=163;</a:t>
            </a:r>
          </a:p>
        </p:txBody>
      </p:sp>
      <p:grpSp>
        <p:nvGrpSpPr>
          <p:cNvPr id="153" name="Group 153"/>
          <p:cNvGrpSpPr/>
          <p:nvPr/>
        </p:nvGrpSpPr>
        <p:grpSpPr>
          <a:xfrm>
            <a:off x="1028700" y="3124199"/>
            <a:ext cx="1936750" cy="598490"/>
            <a:chOff x="0" y="0"/>
            <a:chExt cx="1936750" cy="598488"/>
          </a:xfrm>
        </p:grpSpPr>
        <p:sp>
          <p:nvSpPr>
            <p:cNvPr id="151" name="Shape 151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52" name="Shape 152"/>
            <p:cNvSpPr/>
            <p:nvPr/>
          </p:nvSpPr>
          <p:spPr>
            <a:xfrm>
              <a:off x="729172" y="94773"/>
              <a:ext cx="478406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-42</a:t>
              </a: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1028700" y="3722687"/>
            <a:ext cx="1936750" cy="598488"/>
            <a:chOff x="0" y="0"/>
            <a:chExt cx="1936750" cy="598487"/>
          </a:xfrm>
        </p:grpSpPr>
        <p:sp>
          <p:nvSpPr>
            <p:cNvPr id="154" name="Shape 154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55" name="Shape 155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sp>
        <p:nvSpPr>
          <p:cNvPr id="157" name="Shape 157"/>
          <p:cNvSpPr/>
          <p:nvPr/>
        </p:nvSpPr>
        <p:spPr>
          <a:xfrm>
            <a:off x="1028700" y="431165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8" name="Shape 158"/>
          <p:cNvSpPr/>
          <p:nvPr/>
        </p:nvSpPr>
        <p:spPr>
          <a:xfrm>
            <a:off x="1027112" y="491013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9" name="Shape 159"/>
          <p:cNvSpPr/>
          <p:nvPr/>
        </p:nvSpPr>
        <p:spPr>
          <a:xfrm>
            <a:off x="233363" y="32416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160" name="Shape 160"/>
          <p:cNvSpPr/>
          <p:nvPr/>
        </p:nvSpPr>
        <p:spPr>
          <a:xfrm>
            <a:off x="244474" y="3873500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161" name="Shape 161"/>
          <p:cNvSpPr/>
          <p:nvPr/>
        </p:nvSpPr>
        <p:spPr>
          <a:xfrm>
            <a:off x="223838" y="44608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162" name="Shape 162"/>
          <p:cNvSpPr/>
          <p:nvPr/>
        </p:nvSpPr>
        <p:spPr>
          <a:xfrm>
            <a:off x="246063" y="5103812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163" name="Shape 163"/>
          <p:cNvSpPr/>
          <p:nvPr/>
        </p:nvSpPr>
        <p:spPr>
          <a:xfrm>
            <a:off x="3063875" y="32416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164" name="Shape 164"/>
          <p:cNvSpPr/>
          <p:nvPr/>
        </p:nvSpPr>
        <p:spPr>
          <a:xfrm>
            <a:off x="3074988" y="387350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165" name="Shape 165"/>
          <p:cNvSpPr/>
          <p:nvPr/>
        </p:nvSpPr>
        <p:spPr>
          <a:xfrm>
            <a:off x="3054350" y="44608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166" name="Shape 166"/>
          <p:cNvSpPr/>
          <p:nvPr/>
        </p:nvSpPr>
        <p:spPr>
          <a:xfrm>
            <a:off x="3076575" y="510381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169" name="Shape 169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xfrm>
            <a:off x="4462462" y="1600200"/>
            <a:ext cx="3843338" cy="43211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2800"/>
              <a:t>int x, y;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int *p1, *p2;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x=-42;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y=163;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>
                <a:solidFill>
                  <a:srgbClr val="3333CC"/>
                </a:solidFill>
              </a:rPr>
              <a:t>p1=&amp;x;</a:t>
            </a:r>
            <a:endParaRPr sz="2800">
              <a:solidFill>
                <a:srgbClr val="3333CC"/>
              </a:solidFill>
            </a:endParaRPr>
          </a:p>
          <a:p>
            <a:pPr lvl="0">
              <a:buSzTx/>
              <a:buNone/>
              <a:defRPr sz="1800"/>
            </a:pPr>
            <a:r>
              <a:rPr sz="2800">
                <a:solidFill>
                  <a:srgbClr val="3333CC"/>
                </a:solidFill>
              </a:rPr>
              <a:t>p2=&amp;y;</a:t>
            </a:r>
          </a:p>
        </p:txBody>
      </p:sp>
      <p:grpSp>
        <p:nvGrpSpPr>
          <p:cNvPr id="173" name="Group 173"/>
          <p:cNvGrpSpPr/>
          <p:nvPr/>
        </p:nvGrpSpPr>
        <p:grpSpPr>
          <a:xfrm>
            <a:off x="1028700" y="3124199"/>
            <a:ext cx="1936750" cy="598490"/>
            <a:chOff x="0" y="0"/>
            <a:chExt cx="1936750" cy="598488"/>
          </a:xfrm>
        </p:grpSpPr>
        <p:sp>
          <p:nvSpPr>
            <p:cNvPr id="171" name="Shape 171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72" name="Shape 172"/>
            <p:cNvSpPr/>
            <p:nvPr/>
          </p:nvSpPr>
          <p:spPr>
            <a:xfrm>
              <a:off x="729172" y="94773"/>
              <a:ext cx="478406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-42</a:t>
              </a:r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1028700" y="3722687"/>
            <a:ext cx="1936750" cy="598488"/>
            <a:chOff x="0" y="0"/>
            <a:chExt cx="1936750" cy="598487"/>
          </a:xfrm>
        </p:grpSpPr>
        <p:sp>
          <p:nvSpPr>
            <p:cNvPr id="174" name="Shape 174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75" name="Shape 175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1028700" y="4311649"/>
            <a:ext cx="1936750" cy="598490"/>
            <a:chOff x="0" y="0"/>
            <a:chExt cx="1936750" cy="598488"/>
          </a:xfrm>
        </p:grpSpPr>
        <p:sp>
          <p:nvSpPr>
            <p:cNvPr id="177" name="Shape 177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78" name="Shape 178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solidFill>
                    <a:srgbClr val="3333CC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1000</a:t>
              </a:r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1027112" y="4910137"/>
            <a:ext cx="1936751" cy="598488"/>
            <a:chOff x="0" y="0"/>
            <a:chExt cx="1936750" cy="598487"/>
          </a:xfrm>
        </p:grpSpPr>
        <p:sp>
          <p:nvSpPr>
            <p:cNvPr id="180" name="Shape 180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81" name="Shape 181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solidFill>
                    <a:srgbClr val="3333CC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1004</a:t>
              </a:r>
            </a:p>
          </p:txBody>
        </p:sp>
      </p:grpSp>
      <p:sp>
        <p:nvSpPr>
          <p:cNvPr id="183" name="Shape 183"/>
          <p:cNvSpPr/>
          <p:nvPr/>
        </p:nvSpPr>
        <p:spPr>
          <a:xfrm>
            <a:off x="233363" y="32416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184" name="Shape 184"/>
          <p:cNvSpPr/>
          <p:nvPr/>
        </p:nvSpPr>
        <p:spPr>
          <a:xfrm>
            <a:off x="244474" y="3873500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185" name="Shape 185"/>
          <p:cNvSpPr/>
          <p:nvPr/>
        </p:nvSpPr>
        <p:spPr>
          <a:xfrm>
            <a:off x="223838" y="44608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186" name="Shape 186"/>
          <p:cNvSpPr/>
          <p:nvPr/>
        </p:nvSpPr>
        <p:spPr>
          <a:xfrm>
            <a:off x="246063" y="5103812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187" name="Shape 187"/>
          <p:cNvSpPr/>
          <p:nvPr/>
        </p:nvSpPr>
        <p:spPr>
          <a:xfrm>
            <a:off x="3063875" y="32416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188" name="Shape 188"/>
          <p:cNvSpPr/>
          <p:nvPr/>
        </p:nvSpPr>
        <p:spPr>
          <a:xfrm>
            <a:off x="3074988" y="387350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189" name="Shape 189"/>
          <p:cNvSpPr/>
          <p:nvPr/>
        </p:nvSpPr>
        <p:spPr>
          <a:xfrm>
            <a:off x="3054350" y="44608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190" name="Shape 190"/>
          <p:cNvSpPr/>
          <p:nvPr/>
        </p:nvSpPr>
        <p:spPr>
          <a:xfrm>
            <a:off x="3076575" y="510381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dereferencing Operator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1465" indent="-291465" defTabSz="777240">
              <a:spcBef>
                <a:spcPts val="500"/>
              </a:spcBef>
              <a:defRPr sz="1800"/>
            </a:pPr>
            <a:r>
              <a:rPr sz="2380">
                <a:solidFill>
                  <a:srgbClr val="FF2600"/>
                </a:solidFill>
              </a:rPr>
              <a:t>*pointerVariable</a:t>
            </a:r>
            <a:r>
              <a:rPr sz="2380"/>
              <a:t>: the variable that pointerVariable points to </a:t>
            </a:r>
            <a:endParaRPr sz="2380"/>
          </a:p>
          <a:p>
            <a:pPr lvl="1" marL="631507" indent="-242887" defTabSz="777240">
              <a:spcBef>
                <a:spcPts val="400"/>
              </a:spcBef>
              <a:defRPr sz="1800"/>
            </a:pPr>
            <a:r>
              <a:rPr sz="2040"/>
              <a:t>Here the * is </a:t>
            </a:r>
            <a:r>
              <a:rPr sz="2040">
                <a:latin typeface="Comic Sans MS Bold"/>
                <a:ea typeface="Comic Sans MS Bold"/>
                <a:cs typeface="Comic Sans MS Bold"/>
                <a:sym typeface="Comic Sans MS Bold"/>
              </a:rPr>
              <a:t>dereferencing</a:t>
            </a:r>
            <a:r>
              <a:rPr sz="2040"/>
              <a:t> operator, pointerVariable is said to be </a:t>
            </a:r>
            <a:r>
              <a:rPr sz="2040">
                <a:latin typeface="Comic Sans MS Bold"/>
                <a:ea typeface="Comic Sans MS Bold"/>
                <a:cs typeface="Comic Sans MS Bold"/>
                <a:sym typeface="Comic Sans MS Bold"/>
              </a:rPr>
              <a:t>dereferenced</a:t>
            </a:r>
            <a:endParaRPr sz="2040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1" marL="0" indent="388620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int v1;</a:t>
            </a:r>
            <a:endParaRPr sz="2040"/>
          </a:p>
          <a:p>
            <a:pPr lvl="1" marL="0" indent="388620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int *p1;  //this * means p1 is a pointer        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   </a:t>
            </a:r>
            <a:r>
              <a:rPr sz="2040"/>
              <a:t>p1 = &amp;v1;   // assign “address of v1” to p1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   cout &lt;&lt; </a:t>
            </a:r>
            <a:r>
              <a:rPr sz="2040">
                <a:solidFill>
                  <a:srgbClr val="FF2600"/>
                </a:solidFill>
              </a:rPr>
              <a:t>*p1</a:t>
            </a:r>
            <a:r>
              <a:rPr sz="2040"/>
              <a:t>; //display the int that p1 points to, i.e,  v1 </a:t>
            </a:r>
            <a:endParaRPr sz="2040"/>
          </a:p>
          <a:p>
            <a:pPr lvl="0" marL="242887" indent="6939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Pitfall/reminder: the context is important! </a:t>
            </a:r>
            <a:endParaRPr sz="2040"/>
          </a:p>
          <a:p>
            <a:pPr lvl="0" marL="242887" indent="6939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* used between type and name</a:t>
            </a:r>
            <a:endParaRPr sz="2040"/>
          </a:p>
          <a:p>
            <a:pPr lvl="0" marL="242887" indent="6939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vs. * before a pointer variable </a:t>
            </a:r>
          </a:p>
        </p:txBody>
      </p:sp>
      <p:sp>
        <p:nvSpPr>
          <p:cNvPr id="194" name="Shape 194"/>
          <p:cNvSpPr/>
          <p:nvPr/>
        </p:nvSpPr>
        <p:spPr>
          <a:xfrm>
            <a:off x="492133" y="4992678"/>
            <a:ext cx="6706143" cy="1284075"/>
          </a:xfrm>
          <a:prstGeom prst="rect">
            <a:avLst/>
          </a:pr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197" name="Shape 197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xfrm>
            <a:off x="3700462" y="641350"/>
            <a:ext cx="5203826" cy="528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int x, y;</a:t>
            </a:r>
            <a:endParaRPr sz="2232"/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int *p1, *p2;</a:t>
            </a:r>
            <a:endParaRPr sz="2232"/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x=-42;</a:t>
            </a:r>
            <a:endParaRPr sz="2232"/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y=163;</a:t>
            </a:r>
            <a:endParaRPr sz="2232"/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p1=&amp;x;</a:t>
            </a:r>
            <a:endParaRPr sz="2232"/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/>
              <a:t>p2=&amp;y;</a:t>
            </a:r>
            <a:endParaRPr sz="2232"/>
          </a:p>
          <a:p>
            <a:pPr lvl="0" marL="318897" indent="-318897" defTabSz="850391">
              <a:buSzTx/>
              <a:buNone/>
              <a:defRPr sz="1800"/>
            </a:pPr>
            <a:endParaRPr sz="2232">
              <a:solidFill>
                <a:srgbClr val="3333CC"/>
              </a:solidFill>
            </a:endParaRPr>
          </a:p>
          <a:p>
            <a:pPr lvl="0" marL="318897" indent="-318897" defTabSz="850391">
              <a:buSzTx/>
              <a:buNone/>
              <a:defRPr sz="1800"/>
            </a:pPr>
            <a:endParaRPr sz="2232">
              <a:solidFill>
                <a:srgbClr val="3333CC"/>
              </a:solidFill>
            </a:endParaRPr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>
                <a:solidFill>
                  <a:srgbClr val="3333CC"/>
                </a:solidFill>
              </a:rPr>
              <a:t>*p1</a:t>
            </a:r>
            <a:r>
              <a:rPr sz="2232"/>
              <a:t>=17; </a:t>
            </a:r>
            <a:endParaRPr sz="2232"/>
          </a:p>
          <a:p>
            <a:pPr lvl="0" marL="318897" indent="-318897" defTabSz="850391">
              <a:buSzTx/>
              <a:buNone/>
              <a:defRPr sz="1800"/>
            </a:pPr>
            <a:endParaRPr sz="2232">
              <a:solidFill>
                <a:srgbClr val="C00000"/>
              </a:solidFill>
            </a:endParaRPr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>
                <a:solidFill>
                  <a:srgbClr val="C00000"/>
                </a:solidFill>
              </a:rPr>
              <a:t>//*p1 is another name of for x</a:t>
            </a:r>
          </a:p>
        </p:txBody>
      </p:sp>
      <p:grpSp>
        <p:nvGrpSpPr>
          <p:cNvPr id="201" name="Group 201"/>
          <p:cNvGrpSpPr/>
          <p:nvPr/>
        </p:nvGrpSpPr>
        <p:grpSpPr>
          <a:xfrm>
            <a:off x="1017587" y="1295399"/>
            <a:ext cx="1936751" cy="598490"/>
            <a:chOff x="0" y="0"/>
            <a:chExt cx="1936750" cy="598488"/>
          </a:xfrm>
        </p:grpSpPr>
        <p:sp>
          <p:nvSpPr>
            <p:cNvPr id="199" name="Shape 199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00" name="Shape 200"/>
            <p:cNvSpPr/>
            <p:nvPr/>
          </p:nvSpPr>
          <p:spPr>
            <a:xfrm>
              <a:off x="729172" y="94773"/>
              <a:ext cx="478406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-42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1017587" y="1893888"/>
            <a:ext cx="1936751" cy="598488"/>
            <a:chOff x="0" y="0"/>
            <a:chExt cx="1936750" cy="598487"/>
          </a:xfrm>
        </p:grpSpPr>
        <p:sp>
          <p:nvSpPr>
            <p:cNvPr id="202" name="Shape 202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03" name="Shape 203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1017587" y="2482849"/>
            <a:ext cx="1936751" cy="598490"/>
            <a:chOff x="0" y="0"/>
            <a:chExt cx="1936750" cy="598488"/>
          </a:xfrm>
        </p:grpSpPr>
        <p:sp>
          <p:nvSpPr>
            <p:cNvPr id="205" name="Shape 205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06" name="Shape 206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1000</a:t>
              </a:r>
            </a:p>
          </p:txBody>
        </p:sp>
      </p:grpSp>
      <p:grpSp>
        <p:nvGrpSpPr>
          <p:cNvPr id="210" name="Group 210"/>
          <p:cNvGrpSpPr/>
          <p:nvPr/>
        </p:nvGrpSpPr>
        <p:grpSpPr>
          <a:xfrm>
            <a:off x="1016000" y="3081338"/>
            <a:ext cx="1936750" cy="598488"/>
            <a:chOff x="0" y="0"/>
            <a:chExt cx="1936750" cy="598487"/>
          </a:xfrm>
        </p:grpSpPr>
        <p:sp>
          <p:nvSpPr>
            <p:cNvPr id="208" name="Shape 208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09" name="Shape 209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1004</a:t>
              </a:r>
            </a:p>
          </p:txBody>
        </p:sp>
      </p:grpSp>
      <p:sp>
        <p:nvSpPr>
          <p:cNvPr id="211" name="Shape 211"/>
          <p:cNvSpPr/>
          <p:nvPr/>
        </p:nvSpPr>
        <p:spPr>
          <a:xfrm>
            <a:off x="222249" y="1412875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212" name="Shape 212"/>
          <p:cNvSpPr/>
          <p:nvPr/>
        </p:nvSpPr>
        <p:spPr>
          <a:xfrm>
            <a:off x="233363" y="204470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213" name="Shape 213"/>
          <p:cNvSpPr/>
          <p:nvPr/>
        </p:nvSpPr>
        <p:spPr>
          <a:xfrm>
            <a:off x="212724" y="2632075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214" name="Shape 214"/>
          <p:cNvSpPr/>
          <p:nvPr/>
        </p:nvSpPr>
        <p:spPr>
          <a:xfrm>
            <a:off x="234949" y="3275012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215" name="Shape 215"/>
          <p:cNvSpPr/>
          <p:nvPr/>
        </p:nvSpPr>
        <p:spPr>
          <a:xfrm>
            <a:off x="3052763" y="14128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216" name="Shape 216"/>
          <p:cNvSpPr/>
          <p:nvPr/>
        </p:nvSpPr>
        <p:spPr>
          <a:xfrm>
            <a:off x="3063875" y="2044700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217" name="Shape 217"/>
          <p:cNvSpPr/>
          <p:nvPr/>
        </p:nvSpPr>
        <p:spPr>
          <a:xfrm>
            <a:off x="3043238" y="26320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218" name="Shape 218"/>
          <p:cNvSpPr/>
          <p:nvPr/>
        </p:nvSpPr>
        <p:spPr>
          <a:xfrm>
            <a:off x="3065463" y="3275012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333375" y="3787775"/>
            <a:ext cx="3559175" cy="2890203"/>
            <a:chOff x="0" y="0"/>
            <a:chExt cx="3559174" cy="2890202"/>
          </a:xfrm>
        </p:grpSpPr>
        <p:grpSp>
          <p:nvGrpSpPr>
            <p:cNvPr id="221" name="Group 221"/>
            <p:cNvGrpSpPr/>
            <p:nvPr/>
          </p:nvGrpSpPr>
          <p:grpSpPr>
            <a:xfrm>
              <a:off x="804862" y="501649"/>
              <a:ext cx="1936751" cy="598489"/>
              <a:chOff x="0" y="0"/>
              <a:chExt cx="1936750" cy="598487"/>
            </a:xfrm>
          </p:grpSpPr>
          <p:sp>
            <p:nvSpPr>
              <p:cNvPr id="219" name="Shape 219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795084" y="94773"/>
                <a:ext cx="346582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17</a:t>
                </a:r>
              </a:p>
            </p:txBody>
          </p:sp>
        </p:grpSp>
        <p:grpSp>
          <p:nvGrpSpPr>
            <p:cNvPr id="224" name="Group 224"/>
            <p:cNvGrpSpPr/>
            <p:nvPr/>
          </p:nvGrpSpPr>
          <p:grpSpPr>
            <a:xfrm>
              <a:off x="804862" y="1100137"/>
              <a:ext cx="1936751" cy="598488"/>
              <a:chOff x="0" y="0"/>
              <a:chExt cx="1936750" cy="598487"/>
            </a:xfrm>
          </p:grpSpPr>
          <p:sp>
            <p:nvSpPr>
              <p:cNvPr id="222" name="Shape 222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725321" y="94773"/>
                <a:ext cx="486108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163</a:t>
                </a:r>
              </a:p>
            </p:txBody>
          </p:sp>
        </p:grpSp>
        <p:grpSp>
          <p:nvGrpSpPr>
            <p:cNvPr id="227" name="Group 227"/>
            <p:cNvGrpSpPr/>
            <p:nvPr/>
          </p:nvGrpSpPr>
          <p:grpSpPr>
            <a:xfrm>
              <a:off x="804862" y="1689099"/>
              <a:ext cx="1936751" cy="598489"/>
              <a:chOff x="0" y="0"/>
              <a:chExt cx="1936750" cy="598487"/>
            </a:xfrm>
          </p:grpSpPr>
          <p:sp>
            <p:nvSpPr>
              <p:cNvPr id="225" name="Shape 225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1000</a:t>
                </a:r>
              </a:p>
            </p:txBody>
          </p:sp>
        </p:grpSp>
        <p:grpSp>
          <p:nvGrpSpPr>
            <p:cNvPr id="230" name="Group 230"/>
            <p:cNvGrpSpPr/>
            <p:nvPr/>
          </p:nvGrpSpPr>
          <p:grpSpPr>
            <a:xfrm>
              <a:off x="803275" y="2287587"/>
              <a:ext cx="1936750" cy="598488"/>
              <a:chOff x="0" y="0"/>
              <a:chExt cx="1936750" cy="598487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1004</a:t>
                </a:r>
              </a:p>
            </p:txBody>
          </p:sp>
        </p:grpSp>
        <p:sp>
          <p:nvSpPr>
            <p:cNvPr id="231" name="Shape 231"/>
            <p:cNvSpPr/>
            <p:nvPr/>
          </p:nvSpPr>
          <p:spPr>
            <a:xfrm>
              <a:off x="9525" y="6191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1000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20637" y="125095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1004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18383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1008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22225" y="2481262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1012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2840037" y="6191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x</a:t>
              </a:r>
            </a:p>
          </p:txBody>
        </p:sp>
        <p:sp>
          <p:nvSpPr>
            <p:cNvPr id="236" name="Shape 236"/>
            <p:cNvSpPr/>
            <p:nvPr/>
          </p:nvSpPr>
          <p:spPr>
            <a:xfrm>
              <a:off x="2851150" y="125095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y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2830512" y="18383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p1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2852737" y="2481262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p2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1636712" y="0"/>
              <a:ext cx="3492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00CC99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43" name="Shape 243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Fundamental pointer operations</a:t>
            </a:r>
          </a:p>
        </p:txBody>
      </p:sp>
      <p:sp>
        <p:nvSpPr>
          <p:cNvPr id="244" name="Shape 244"/>
          <p:cNvSpPr/>
          <p:nvPr>
            <p:ph type="body" idx="1"/>
          </p:nvPr>
        </p:nvSpPr>
        <p:spPr>
          <a:xfrm>
            <a:off x="544830" y="1284923"/>
            <a:ext cx="7772401" cy="46482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2040">
                <a:solidFill>
                  <a:srgbClr val="3333CC"/>
                </a:solidFill>
              </a:rPr>
              <a:t>&amp;</a:t>
            </a:r>
            <a:r>
              <a:rPr sz="2040"/>
              <a:t>  </a:t>
            </a:r>
            <a:r>
              <a:rPr b="1" sz="2040">
                <a:solidFill>
                  <a:srgbClr val="FF2600"/>
                </a:solidFill>
              </a:rPr>
              <a:t>address-of</a:t>
            </a:r>
            <a:r>
              <a:rPr sz="2040"/>
              <a:t> a variable. Its operand is a variable. </a:t>
            </a:r>
            <a:endParaRPr sz="204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	</a:t>
            </a:r>
            <a:r>
              <a:rPr sz="1700"/>
              <a:t>example: int *p; int a=10; p=&amp;a;</a:t>
            </a:r>
            <a:endParaRPr sz="170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2040">
                <a:solidFill>
                  <a:srgbClr val="3333CC"/>
                </a:solidFill>
              </a:rPr>
              <a:t>*</a:t>
            </a:r>
            <a:r>
              <a:rPr sz="2040"/>
              <a:t>  </a:t>
            </a:r>
            <a:r>
              <a:rPr sz="2040">
                <a:solidFill>
                  <a:srgbClr val="FF2600"/>
                </a:solidFill>
              </a:rPr>
              <a:t>variable that a pointer is pointed to</a:t>
            </a:r>
            <a:r>
              <a:rPr sz="2040"/>
              <a:t>. Its operand is a pointer. </a:t>
            </a:r>
            <a:endParaRPr sz="204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1700"/>
              <a:t>	example: *p=5;    </a:t>
            </a:r>
            <a:endParaRPr sz="170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endParaRPr sz="170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they are used to move back and forth between </a:t>
            </a:r>
            <a:r>
              <a:rPr sz="2040">
                <a:solidFill>
                  <a:srgbClr val="C00000"/>
                </a:solidFill>
              </a:rPr>
              <a:t>variables </a:t>
            </a:r>
            <a:r>
              <a:rPr sz="2040"/>
              <a:t>and </a:t>
            </a:r>
            <a:r>
              <a:rPr sz="2040">
                <a:solidFill>
                  <a:srgbClr val="C00000"/>
                </a:solidFill>
              </a:rPr>
              <a:t>pointers to those variables</a:t>
            </a:r>
            <a:r>
              <a:rPr sz="2040"/>
              <a:t>.</a:t>
            </a:r>
            <a:endParaRPr sz="204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endParaRPr sz="2040"/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1700">
                <a:solidFill>
                  <a:srgbClr val="3333CC"/>
                </a:solidFill>
              </a:rPr>
              <a:t>int *p;</a:t>
            </a:r>
            <a:endParaRPr sz="1700">
              <a:solidFill>
                <a:srgbClr val="3333CC"/>
              </a:solidFill>
            </a:endParaRPr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1700">
                <a:solidFill>
                  <a:srgbClr val="3333CC"/>
                </a:solidFill>
              </a:rPr>
              <a:t>*p=5; //the variable pointed to by aptr has to be valid</a:t>
            </a:r>
            <a:endParaRPr sz="1700">
              <a:solidFill>
                <a:srgbClr val="3333CC"/>
              </a:solidFill>
            </a:endParaRPr>
          </a:p>
          <a:p>
            <a:pPr lvl="0" marL="291465" indent="-291465" defTabSz="777240">
              <a:spcBef>
                <a:spcPts val="500"/>
              </a:spcBef>
              <a:buSzTx/>
              <a:buNone/>
              <a:defRPr sz="1800"/>
            </a:pPr>
            <a:endParaRPr sz="1700">
              <a:solidFill>
                <a:srgbClr val="3333CC"/>
              </a:solidFill>
            </a:endParaRPr>
          </a:p>
          <a:p>
            <a:pPr lvl="0" marL="291465" indent="-291465" defTabSz="777240">
              <a:spcBef>
                <a:spcPts val="400"/>
              </a:spcBef>
              <a:buSzTx/>
              <a:buNone/>
              <a:defRPr sz="1800"/>
            </a:pPr>
            <a:r>
              <a:rPr sz="1700">
                <a:solidFill>
                  <a:srgbClr val="3333CC"/>
                </a:solidFill>
              </a:rPr>
              <a:t>int *p=NULL; &lt;=&gt; int *p; p=NULL;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47" name="Shape 247"/>
          <p:cNvSpPr/>
          <p:nvPr/>
        </p:nvSpPr>
        <p:spPr>
          <a:xfrm>
            <a:off x="4032250" y="4471987"/>
            <a:ext cx="4572000" cy="23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3333CC"/>
                </a:solidFill>
              </a:rPr>
              <a:t>68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68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0x44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0xbfcc8b0c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3217853196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12</a:t>
            </a:r>
            <a:endParaRPr>
              <a:solidFill>
                <a:srgbClr val="3333CC"/>
              </a:solidFill>
            </a:endParaRPr>
          </a:p>
          <a:p>
            <a:pPr lvl="0"/>
            <a:r>
              <a:rPr>
                <a:solidFill>
                  <a:srgbClr val="3333CC"/>
                </a:solidFill>
              </a:rPr>
              <a:t>12</a:t>
            </a:r>
          </a:p>
        </p:txBody>
      </p:sp>
      <p:sp>
        <p:nvSpPr>
          <p:cNvPr id="248" name="Shape 248"/>
          <p:cNvSpPr/>
          <p:nvPr/>
        </p:nvSpPr>
        <p:spPr>
          <a:xfrm>
            <a:off x="628649" y="58738"/>
            <a:ext cx="8301040" cy="517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    int i;</a:t>
            </a:r>
          </a:p>
          <a:p>
            <a:pPr lvl="0"/>
            <a:r>
              <a:t>    int *p;</a:t>
            </a:r>
          </a:p>
          <a:p>
            <a:pPr lvl="0"/>
          </a:p>
          <a:p>
            <a:pPr lvl="0"/>
            <a:r>
              <a:t>    i = 68;</a:t>
            </a:r>
          </a:p>
          <a:p>
            <a:pPr lvl="0"/>
            <a:r>
              <a:t>    p = &amp;i;</a:t>
            </a:r>
          </a:p>
          <a:p>
            <a:pPr lvl="0"/>
          </a:p>
          <a:p>
            <a:pPr lvl="0"/>
            <a:r>
              <a:t>    printf("%d\n",  i);</a:t>
            </a:r>
          </a:p>
          <a:p>
            <a:pPr lvl="0"/>
            <a:r>
              <a:t>    printf("%d\n", *p);</a:t>
            </a:r>
          </a:p>
          <a:p>
            <a:pPr lvl="0"/>
            <a:r>
              <a:t>    printf("%p\n", *p); /*value pointed to by p   */</a:t>
            </a:r>
          </a:p>
          <a:p>
            <a:pPr lvl="0"/>
            <a:r>
              <a:t>    printf("%p\n",  p); /*value of p, i.e., address of value pointed to by p */</a:t>
            </a:r>
          </a:p>
          <a:p>
            <a:pPr lvl="0"/>
            <a:r>
              <a:t>    printf("%u\n",  p); /*value of p, i.e., address of value pointed to by p  */</a:t>
            </a:r>
          </a:p>
          <a:p>
            <a:pPr lvl="0"/>
          </a:p>
          <a:p>
            <a:pPr lvl="0"/>
            <a:r>
              <a:t>    *p = 12;</a:t>
            </a:r>
          </a:p>
          <a:p>
            <a:pPr lvl="0"/>
          </a:p>
          <a:p>
            <a:pPr lvl="0"/>
            <a:r>
              <a:t>    printf("%d\n",  i);</a:t>
            </a:r>
          </a:p>
          <a:p>
            <a:pPr lvl="0"/>
            <a:r>
              <a:t>    printf("%d\n", *p);</a:t>
            </a:r>
          </a:p>
        </p:txBody>
      </p:sp>
      <p:sp>
        <p:nvSpPr>
          <p:cNvPr id="249" name="Shape 249"/>
          <p:cNvSpPr/>
          <p:nvPr/>
        </p:nvSpPr>
        <p:spPr>
          <a:xfrm>
            <a:off x="4949190" y="537209"/>
            <a:ext cx="298323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t> function is a function similar to </a:t>
            </a:r>
            <a:r>
              <a:rPr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cout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52" name="Shape 252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253" name="Shape 253"/>
          <p:cNvSpPr/>
          <p:nvPr>
            <p:ph type="body" idx="1"/>
          </p:nvPr>
        </p:nvSpPr>
        <p:spPr>
          <a:xfrm>
            <a:off x="3700462" y="641350"/>
            <a:ext cx="5203826" cy="528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int x, y;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int *p1, *p2;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x=-42;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y=163;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p1=&amp;x;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p2=&amp;y;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*p1=17; /* another name of for x*/</a:t>
            </a:r>
            <a:endParaRPr sz="2400"/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solidFill>
                  <a:srgbClr val="FF3300"/>
                </a:solidFill>
              </a:rPr>
              <a:t>p1=p2</a:t>
            </a:r>
            <a:r>
              <a:rPr sz="2400"/>
              <a:t>; /* pointer assignment, now two pointers point to the same location*/</a:t>
            </a:r>
          </a:p>
        </p:txBody>
      </p:sp>
      <p:grpSp>
        <p:nvGrpSpPr>
          <p:cNvPr id="256" name="Group 256"/>
          <p:cNvGrpSpPr/>
          <p:nvPr/>
        </p:nvGrpSpPr>
        <p:grpSpPr>
          <a:xfrm>
            <a:off x="1050925" y="1263649"/>
            <a:ext cx="1936750" cy="598490"/>
            <a:chOff x="0" y="0"/>
            <a:chExt cx="1936750" cy="598488"/>
          </a:xfrm>
        </p:grpSpPr>
        <p:sp>
          <p:nvSpPr>
            <p:cNvPr id="254" name="Shape 254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55" name="Shape 255"/>
            <p:cNvSpPr/>
            <p:nvPr/>
          </p:nvSpPr>
          <p:spPr>
            <a:xfrm>
              <a:off x="795084" y="94773"/>
              <a:ext cx="346582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solidFill>
                    <a:srgbClr val="3333CC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17</a:t>
              </a:r>
            </a:p>
          </p:txBody>
        </p:sp>
      </p:grpSp>
      <p:grpSp>
        <p:nvGrpSpPr>
          <p:cNvPr id="259" name="Group 259"/>
          <p:cNvGrpSpPr/>
          <p:nvPr/>
        </p:nvGrpSpPr>
        <p:grpSpPr>
          <a:xfrm>
            <a:off x="1050925" y="1862138"/>
            <a:ext cx="1936750" cy="598488"/>
            <a:chOff x="0" y="0"/>
            <a:chExt cx="1936750" cy="598487"/>
          </a:xfrm>
        </p:grpSpPr>
        <p:sp>
          <p:nvSpPr>
            <p:cNvPr id="257" name="Shape 257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58" name="Shape 258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1050925" y="2451099"/>
            <a:ext cx="1936750" cy="598490"/>
            <a:chOff x="0" y="0"/>
            <a:chExt cx="1936750" cy="598488"/>
          </a:xfrm>
        </p:grpSpPr>
        <p:sp>
          <p:nvSpPr>
            <p:cNvPr id="260" name="Shape 260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61" name="Shape 261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1000</a:t>
              </a:r>
            </a:p>
          </p:txBody>
        </p:sp>
      </p:grpSp>
      <p:grpSp>
        <p:nvGrpSpPr>
          <p:cNvPr id="265" name="Group 265"/>
          <p:cNvGrpSpPr/>
          <p:nvPr/>
        </p:nvGrpSpPr>
        <p:grpSpPr>
          <a:xfrm>
            <a:off x="1049337" y="3049588"/>
            <a:ext cx="1936751" cy="598488"/>
            <a:chOff x="0" y="0"/>
            <a:chExt cx="1936750" cy="598487"/>
          </a:xfrm>
        </p:grpSpPr>
        <p:sp>
          <p:nvSpPr>
            <p:cNvPr id="263" name="Shape 263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264" name="Shape 264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1004</a:t>
              </a:r>
            </a:p>
          </p:txBody>
        </p:sp>
      </p:grpSp>
      <p:sp>
        <p:nvSpPr>
          <p:cNvPr id="266" name="Shape 266"/>
          <p:cNvSpPr/>
          <p:nvPr/>
        </p:nvSpPr>
        <p:spPr>
          <a:xfrm>
            <a:off x="255588" y="138112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267" name="Shape 267"/>
          <p:cNvSpPr/>
          <p:nvPr/>
        </p:nvSpPr>
        <p:spPr>
          <a:xfrm>
            <a:off x="266699" y="2012950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268" name="Shape 268"/>
          <p:cNvSpPr/>
          <p:nvPr/>
        </p:nvSpPr>
        <p:spPr>
          <a:xfrm>
            <a:off x="246063" y="260032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269" name="Shape 269"/>
          <p:cNvSpPr/>
          <p:nvPr/>
        </p:nvSpPr>
        <p:spPr>
          <a:xfrm>
            <a:off x="268288" y="3243263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270" name="Shape 270"/>
          <p:cNvSpPr/>
          <p:nvPr/>
        </p:nvSpPr>
        <p:spPr>
          <a:xfrm>
            <a:off x="3086100" y="13811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271" name="Shape 271"/>
          <p:cNvSpPr/>
          <p:nvPr/>
        </p:nvSpPr>
        <p:spPr>
          <a:xfrm>
            <a:off x="3097213" y="201295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272" name="Shape 272"/>
          <p:cNvSpPr/>
          <p:nvPr/>
        </p:nvSpPr>
        <p:spPr>
          <a:xfrm>
            <a:off x="3076575" y="26003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273" name="Shape 273"/>
          <p:cNvSpPr/>
          <p:nvPr/>
        </p:nvSpPr>
        <p:spPr>
          <a:xfrm>
            <a:off x="3098800" y="3243263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  <p:grpSp>
        <p:nvGrpSpPr>
          <p:cNvPr id="295" name="Group 295"/>
          <p:cNvGrpSpPr/>
          <p:nvPr/>
        </p:nvGrpSpPr>
        <p:grpSpPr>
          <a:xfrm>
            <a:off x="255588" y="3765550"/>
            <a:ext cx="3559175" cy="2944178"/>
            <a:chOff x="0" y="0"/>
            <a:chExt cx="3559174" cy="2944177"/>
          </a:xfrm>
        </p:grpSpPr>
        <p:grpSp>
          <p:nvGrpSpPr>
            <p:cNvPr id="276" name="Group 276"/>
            <p:cNvGrpSpPr/>
            <p:nvPr/>
          </p:nvGrpSpPr>
          <p:grpSpPr>
            <a:xfrm>
              <a:off x="804862" y="555624"/>
              <a:ext cx="1936751" cy="598489"/>
              <a:chOff x="0" y="0"/>
              <a:chExt cx="1936750" cy="598487"/>
            </a:xfrm>
          </p:grpSpPr>
          <p:sp>
            <p:nvSpPr>
              <p:cNvPr id="274" name="Shape 274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75" name="Shape 275"/>
              <p:cNvSpPr/>
              <p:nvPr/>
            </p:nvSpPr>
            <p:spPr>
              <a:xfrm>
                <a:off x="795084" y="94773"/>
                <a:ext cx="346582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17</a:t>
                </a:r>
              </a:p>
            </p:txBody>
          </p:sp>
        </p:grpSp>
        <p:grpSp>
          <p:nvGrpSpPr>
            <p:cNvPr id="279" name="Group 279"/>
            <p:cNvGrpSpPr/>
            <p:nvPr/>
          </p:nvGrpSpPr>
          <p:grpSpPr>
            <a:xfrm>
              <a:off x="804862" y="1154112"/>
              <a:ext cx="1936751" cy="598488"/>
              <a:chOff x="0" y="0"/>
              <a:chExt cx="1936750" cy="598487"/>
            </a:xfrm>
          </p:grpSpPr>
          <p:sp>
            <p:nvSpPr>
              <p:cNvPr id="277" name="Shape 277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725321" y="94773"/>
                <a:ext cx="486108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163</a:t>
                </a:r>
              </a:p>
            </p:txBody>
          </p:sp>
        </p:grpSp>
        <p:grpSp>
          <p:nvGrpSpPr>
            <p:cNvPr id="282" name="Group 282"/>
            <p:cNvGrpSpPr/>
            <p:nvPr/>
          </p:nvGrpSpPr>
          <p:grpSpPr>
            <a:xfrm>
              <a:off x="804862" y="1743074"/>
              <a:ext cx="1936751" cy="598489"/>
              <a:chOff x="0" y="0"/>
              <a:chExt cx="1936750" cy="598487"/>
            </a:xfrm>
          </p:grpSpPr>
          <p:sp>
            <p:nvSpPr>
              <p:cNvPr id="280" name="Shape 280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3300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3300"/>
                    </a:solidFill>
                  </a:rPr>
                  <a:t>1004</a:t>
                </a:r>
              </a:p>
            </p:txBody>
          </p:sp>
        </p:grpSp>
        <p:grpSp>
          <p:nvGrpSpPr>
            <p:cNvPr id="285" name="Group 285"/>
            <p:cNvGrpSpPr/>
            <p:nvPr/>
          </p:nvGrpSpPr>
          <p:grpSpPr>
            <a:xfrm>
              <a:off x="803275" y="2341562"/>
              <a:ext cx="1936750" cy="598488"/>
              <a:chOff x="0" y="0"/>
              <a:chExt cx="1936750" cy="598487"/>
            </a:xfrm>
          </p:grpSpPr>
          <p:sp>
            <p:nvSpPr>
              <p:cNvPr id="283" name="Shape 283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284" name="Shape 284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1004</a:t>
                </a:r>
              </a:p>
            </p:txBody>
          </p:sp>
        </p:grpSp>
        <p:sp>
          <p:nvSpPr>
            <p:cNvPr id="286" name="Shape 286"/>
            <p:cNvSpPr/>
            <p:nvPr/>
          </p:nvSpPr>
          <p:spPr>
            <a:xfrm>
              <a:off x="9525" y="6731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1000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20637" y="13049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1004</a:t>
              </a:r>
            </a:p>
          </p:txBody>
        </p:sp>
        <p:sp>
          <p:nvSpPr>
            <p:cNvPr id="288" name="Shape 288"/>
            <p:cNvSpPr/>
            <p:nvPr/>
          </p:nvSpPr>
          <p:spPr>
            <a:xfrm>
              <a:off x="0" y="18923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1008</a:t>
              </a:r>
            </a:p>
          </p:txBody>
        </p:sp>
        <p:sp>
          <p:nvSpPr>
            <p:cNvPr id="289" name="Shape 289"/>
            <p:cNvSpPr/>
            <p:nvPr/>
          </p:nvSpPr>
          <p:spPr>
            <a:xfrm>
              <a:off x="22225" y="2535237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1012</a:t>
              </a:r>
            </a:p>
          </p:txBody>
        </p:sp>
        <p:sp>
          <p:nvSpPr>
            <p:cNvPr id="290" name="Shape 290"/>
            <p:cNvSpPr/>
            <p:nvPr/>
          </p:nvSpPr>
          <p:spPr>
            <a:xfrm>
              <a:off x="2840037" y="6731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x</a:t>
              </a:r>
            </a:p>
          </p:txBody>
        </p:sp>
        <p:sp>
          <p:nvSpPr>
            <p:cNvPr id="291" name="Shape 291"/>
            <p:cNvSpPr/>
            <p:nvPr/>
          </p:nvSpPr>
          <p:spPr>
            <a:xfrm>
              <a:off x="2851150" y="13049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y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2830512" y="18923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p1</a:t>
              </a:r>
            </a:p>
          </p:txBody>
        </p:sp>
        <p:sp>
          <p:nvSpPr>
            <p:cNvPr id="293" name="Shape 293"/>
            <p:cNvSpPr/>
            <p:nvPr/>
          </p:nvSpPr>
          <p:spPr>
            <a:xfrm>
              <a:off x="2852737" y="2535237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p2</a:t>
              </a:r>
            </a:p>
          </p:txBody>
        </p:sp>
        <p:sp>
          <p:nvSpPr>
            <p:cNvPr id="294" name="Shape 294"/>
            <p:cNvSpPr/>
            <p:nvPr/>
          </p:nvSpPr>
          <p:spPr>
            <a:xfrm>
              <a:off x="1604962" y="0"/>
              <a:ext cx="3492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00CC99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98" name="Shape 298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299" name="Shape 299"/>
          <p:cNvSpPr/>
          <p:nvPr>
            <p:ph type="body" idx="1"/>
          </p:nvPr>
        </p:nvSpPr>
        <p:spPr>
          <a:xfrm>
            <a:off x="3700462" y="641350"/>
            <a:ext cx="5203826" cy="52800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int x, y;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int *p1, *p2;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x=-42;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y=163;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p1=&amp;x;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p2=&amp;y;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/>
              <a:t>*p1=17; /* another name of for x*/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buSzTx/>
              <a:buNone/>
              <a:defRPr sz="1800"/>
            </a:pPr>
            <a:endParaRPr sz="2184"/>
          </a:p>
          <a:p>
            <a:pPr lvl="0" marL="312039" indent="-312039" defTabSz="832104">
              <a:lnSpc>
                <a:spcPct val="80000"/>
              </a:lnSpc>
              <a:buSzTx/>
              <a:buNone/>
              <a:defRPr sz="1800"/>
            </a:pP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>
                <a:solidFill>
                  <a:srgbClr val="3333CC"/>
                </a:solidFill>
              </a:rPr>
              <a:t>*p1=*p2</a:t>
            </a:r>
            <a:r>
              <a:rPr sz="2184"/>
              <a:t>; /*value assignment*/</a:t>
            </a:r>
            <a:endParaRPr sz="2184"/>
          </a:p>
          <a:p>
            <a:pPr lvl="0" marL="312039" indent="-312039" defTabSz="832104">
              <a:lnSpc>
                <a:spcPct val="80000"/>
              </a:lnSpc>
              <a:buSzTx/>
              <a:buNone/>
              <a:defRPr sz="1800"/>
            </a:pPr>
            <a:endParaRPr sz="2184"/>
          </a:p>
          <a:p>
            <a:pPr lvl="0" marL="312039" indent="-312039" defTabSz="832104">
              <a:lnSpc>
                <a:spcPct val="80000"/>
              </a:lnSpc>
              <a:buSzTx/>
              <a:buNone/>
              <a:defRPr sz="1800"/>
            </a:pPr>
            <a:endParaRPr sz="2184"/>
          </a:p>
          <a:p>
            <a:pPr lvl="0" marL="312039" indent="-312039" defTabSz="83210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184">
                <a:solidFill>
                  <a:srgbClr val="3333CC"/>
                </a:solidFill>
              </a:rPr>
              <a:t>//think of *p1 as another name of the variable p1 points to.</a:t>
            </a:r>
          </a:p>
        </p:txBody>
      </p:sp>
      <p:grpSp>
        <p:nvGrpSpPr>
          <p:cNvPr id="302" name="Group 302"/>
          <p:cNvGrpSpPr/>
          <p:nvPr/>
        </p:nvGrpSpPr>
        <p:grpSpPr>
          <a:xfrm>
            <a:off x="1050925" y="1263649"/>
            <a:ext cx="1936750" cy="598490"/>
            <a:chOff x="0" y="0"/>
            <a:chExt cx="1936750" cy="598488"/>
          </a:xfrm>
        </p:grpSpPr>
        <p:sp>
          <p:nvSpPr>
            <p:cNvPr id="300" name="Shape 300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01" name="Shape 301"/>
            <p:cNvSpPr/>
            <p:nvPr/>
          </p:nvSpPr>
          <p:spPr>
            <a:xfrm>
              <a:off x="795084" y="94773"/>
              <a:ext cx="346582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17</a:t>
              </a:r>
            </a:p>
          </p:txBody>
        </p:sp>
      </p:grpSp>
      <p:grpSp>
        <p:nvGrpSpPr>
          <p:cNvPr id="305" name="Group 305"/>
          <p:cNvGrpSpPr/>
          <p:nvPr/>
        </p:nvGrpSpPr>
        <p:grpSpPr>
          <a:xfrm>
            <a:off x="1050925" y="1862138"/>
            <a:ext cx="1936750" cy="598488"/>
            <a:chOff x="0" y="0"/>
            <a:chExt cx="1936750" cy="598487"/>
          </a:xfrm>
        </p:grpSpPr>
        <p:sp>
          <p:nvSpPr>
            <p:cNvPr id="303" name="Shape 303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04" name="Shape 304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grpSp>
        <p:nvGrpSpPr>
          <p:cNvPr id="308" name="Group 308"/>
          <p:cNvGrpSpPr/>
          <p:nvPr/>
        </p:nvGrpSpPr>
        <p:grpSpPr>
          <a:xfrm>
            <a:off x="1050925" y="2451099"/>
            <a:ext cx="1936750" cy="598490"/>
            <a:chOff x="0" y="0"/>
            <a:chExt cx="1936750" cy="598488"/>
          </a:xfrm>
        </p:grpSpPr>
        <p:sp>
          <p:nvSpPr>
            <p:cNvPr id="306" name="Shape 306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07" name="Shape 307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1000</a:t>
              </a:r>
            </a:p>
          </p:txBody>
        </p:sp>
      </p:grpSp>
      <p:grpSp>
        <p:nvGrpSpPr>
          <p:cNvPr id="311" name="Group 311"/>
          <p:cNvGrpSpPr/>
          <p:nvPr/>
        </p:nvGrpSpPr>
        <p:grpSpPr>
          <a:xfrm>
            <a:off x="1049337" y="3049588"/>
            <a:ext cx="1936751" cy="598488"/>
            <a:chOff x="0" y="0"/>
            <a:chExt cx="1936750" cy="598487"/>
          </a:xfrm>
        </p:grpSpPr>
        <p:sp>
          <p:nvSpPr>
            <p:cNvPr id="309" name="Shape 309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10" name="Shape 310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1004</a:t>
              </a:r>
            </a:p>
          </p:txBody>
        </p:sp>
      </p:grpSp>
      <p:sp>
        <p:nvSpPr>
          <p:cNvPr id="312" name="Shape 312"/>
          <p:cNvSpPr/>
          <p:nvPr/>
        </p:nvSpPr>
        <p:spPr>
          <a:xfrm>
            <a:off x="255588" y="138112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313" name="Shape 313"/>
          <p:cNvSpPr/>
          <p:nvPr/>
        </p:nvSpPr>
        <p:spPr>
          <a:xfrm>
            <a:off x="266699" y="2012950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314" name="Shape 314"/>
          <p:cNvSpPr/>
          <p:nvPr/>
        </p:nvSpPr>
        <p:spPr>
          <a:xfrm>
            <a:off x="246063" y="260032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315" name="Shape 315"/>
          <p:cNvSpPr/>
          <p:nvPr/>
        </p:nvSpPr>
        <p:spPr>
          <a:xfrm>
            <a:off x="268288" y="3243263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316" name="Shape 316"/>
          <p:cNvSpPr/>
          <p:nvPr/>
        </p:nvSpPr>
        <p:spPr>
          <a:xfrm>
            <a:off x="3086100" y="13811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317" name="Shape 317"/>
          <p:cNvSpPr/>
          <p:nvPr/>
        </p:nvSpPr>
        <p:spPr>
          <a:xfrm>
            <a:off x="3097213" y="201295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318" name="Shape 318"/>
          <p:cNvSpPr/>
          <p:nvPr/>
        </p:nvSpPr>
        <p:spPr>
          <a:xfrm>
            <a:off x="3076575" y="26003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319" name="Shape 319"/>
          <p:cNvSpPr/>
          <p:nvPr/>
        </p:nvSpPr>
        <p:spPr>
          <a:xfrm>
            <a:off x="3098800" y="3243263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  <p:grpSp>
        <p:nvGrpSpPr>
          <p:cNvPr id="341" name="Group 341"/>
          <p:cNvGrpSpPr/>
          <p:nvPr/>
        </p:nvGrpSpPr>
        <p:grpSpPr>
          <a:xfrm>
            <a:off x="234950" y="3765550"/>
            <a:ext cx="3559175" cy="2867978"/>
            <a:chOff x="0" y="0"/>
            <a:chExt cx="3559174" cy="2867977"/>
          </a:xfrm>
        </p:grpSpPr>
        <p:grpSp>
          <p:nvGrpSpPr>
            <p:cNvPr id="322" name="Group 322"/>
            <p:cNvGrpSpPr/>
            <p:nvPr/>
          </p:nvGrpSpPr>
          <p:grpSpPr>
            <a:xfrm>
              <a:off x="804862" y="479424"/>
              <a:ext cx="1936751" cy="598489"/>
              <a:chOff x="0" y="0"/>
              <a:chExt cx="1936750" cy="598487"/>
            </a:xfrm>
          </p:grpSpPr>
          <p:sp>
            <p:nvSpPr>
              <p:cNvPr id="320" name="Shape 320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725321" y="94773"/>
                <a:ext cx="486108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163</a:t>
                </a:r>
              </a:p>
            </p:txBody>
          </p:sp>
        </p:grpSp>
        <p:grpSp>
          <p:nvGrpSpPr>
            <p:cNvPr id="325" name="Group 325"/>
            <p:cNvGrpSpPr/>
            <p:nvPr/>
          </p:nvGrpSpPr>
          <p:grpSpPr>
            <a:xfrm>
              <a:off x="804862" y="1077912"/>
              <a:ext cx="1936751" cy="598488"/>
              <a:chOff x="0" y="0"/>
              <a:chExt cx="1936750" cy="598487"/>
            </a:xfrm>
          </p:grpSpPr>
          <p:sp>
            <p:nvSpPr>
              <p:cNvPr id="323" name="Shape 323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324" name="Shape 324"/>
              <p:cNvSpPr/>
              <p:nvPr/>
            </p:nvSpPr>
            <p:spPr>
              <a:xfrm>
                <a:off x="725321" y="94773"/>
                <a:ext cx="486108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163</a:t>
                </a:r>
              </a:p>
            </p:txBody>
          </p:sp>
        </p:grpSp>
        <p:grpSp>
          <p:nvGrpSpPr>
            <p:cNvPr id="328" name="Group 328"/>
            <p:cNvGrpSpPr/>
            <p:nvPr/>
          </p:nvGrpSpPr>
          <p:grpSpPr>
            <a:xfrm>
              <a:off x="804862" y="1666874"/>
              <a:ext cx="1936751" cy="598489"/>
              <a:chOff x="0" y="0"/>
              <a:chExt cx="1936750" cy="598487"/>
            </a:xfrm>
          </p:grpSpPr>
          <p:sp>
            <p:nvSpPr>
              <p:cNvPr id="326" name="Shape 326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327" name="Shape 327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1000</a:t>
                </a:r>
              </a:p>
            </p:txBody>
          </p:sp>
        </p:grpSp>
        <p:grpSp>
          <p:nvGrpSpPr>
            <p:cNvPr id="331" name="Group 331"/>
            <p:cNvGrpSpPr/>
            <p:nvPr/>
          </p:nvGrpSpPr>
          <p:grpSpPr>
            <a:xfrm>
              <a:off x="803275" y="2265362"/>
              <a:ext cx="1936750" cy="598488"/>
              <a:chOff x="0" y="0"/>
              <a:chExt cx="1936750" cy="598487"/>
            </a:xfrm>
          </p:grpSpPr>
          <p:sp>
            <p:nvSpPr>
              <p:cNvPr id="329" name="Shape 329"/>
              <p:cNvSpPr/>
              <p:nvPr/>
            </p:nvSpPr>
            <p:spPr>
              <a:xfrm>
                <a:off x="0" y="-1"/>
                <a:ext cx="1936750" cy="598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/>
              </a:p>
            </p:txBody>
          </p:sp>
          <p:sp>
            <p:nvSpPr>
              <p:cNvPr id="330" name="Shape 330"/>
              <p:cNvSpPr/>
              <p:nvPr/>
            </p:nvSpPr>
            <p:spPr>
              <a:xfrm>
                <a:off x="655558" y="94773"/>
                <a:ext cx="625634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/>
              </a:lstStyle>
              <a:p>
                <a:pPr lvl="0"/>
                <a:r>
                  <a:t>1004</a:t>
                </a:r>
              </a:p>
            </p:txBody>
          </p:sp>
        </p:grpSp>
        <p:sp>
          <p:nvSpPr>
            <p:cNvPr id="332" name="Shape 332"/>
            <p:cNvSpPr/>
            <p:nvPr/>
          </p:nvSpPr>
          <p:spPr>
            <a:xfrm>
              <a:off x="9525" y="5969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1000</a:t>
              </a:r>
            </a:p>
          </p:txBody>
        </p:sp>
        <p:sp>
          <p:nvSpPr>
            <p:cNvPr id="333" name="Shape 333"/>
            <p:cNvSpPr/>
            <p:nvPr/>
          </p:nvSpPr>
          <p:spPr>
            <a:xfrm>
              <a:off x="20637" y="12287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1004</a:t>
              </a:r>
            </a:p>
          </p:txBody>
        </p:sp>
        <p:sp>
          <p:nvSpPr>
            <p:cNvPr id="334" name="Shape 334"/>
            <p:cNvSpPr/>
            <p:nvPr/>
          </p:nvSpPr>
          <p:spPr>
            <a:xfrm>
              <a:off x="0" y="18161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1008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22225" y="2459037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1012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2840037" y="5969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x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2851150" y="1228725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y</a:t>
              </a:r>
            </a:p>
          </p:txBody>
        </p:sp>
        <p:sp>
          <p:nvSpPr>
            <p:cNvPr id="338" name="Shape 338"/>
            <p:cNvSpPr/>
            <p:nvPr/>
          </p:nvSpPr>
          <p:spPr>
            <a:xfrm>
              <a:off x="2830512" y="1816100"/>
              <a:ext cx="706438" cy="40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p1</a:t>
              </a:r>
            </a:p>
          </p:txBody>
        </p:sp>
        <p:sp>
          <p:nvSpPr>
            <p:cNvPr id="339" name="Shape 339"/>
            <p:cNvSpPr/>
            <p:nvPr/>
          </p:nvSpPr>
          <p:spPr>
            <a:xfrm>
              <a:off x="2852737" y="2459037"/>
              <a:ext cx="70643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</a:lvl1pPr>
            </a:lstStyle>
            <a:p>
              <a:pPr lvl="0"/>
              <a:r>
                <a:t>p2</a:t>
              </a:r>
            </a:p>
          </p:txBody>
        </p:sp>
        <p:sp>
          <p:nvSpPr>
            <p:cNvPr id="340" name="Shape 340"/>
            <p:cNvSpPr/>
            <p:nvPr/>
          </p:nvSpPr>
          <p:spPr>
            <a:xfrm>
              <a:off x="1625600" y="0"/>
              <a:ext cx="3492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00CC99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61" name="Shape 61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Data, memory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533399" y="1600200"/>
            <a:ext cx="8167690" cy="50847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lnSpc>
                <a:spcPct val="11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333CC"/>
                </a:solidFill>
              </a:rPr>
              <a:t>memory address</a:t>
            </a:r>
            <a:r>
              <a:rPr sz="2400"/>
              <a:t>: every byte is identified by a numeric address in the memory.</a:t>
            </a:r>
            <a:endParaRPr sz="2400"/>
          </a:p>
          <a:p>
            <a:pPr lvl="0" marL="293914" indent="-293914">
              <a:lnSpc>
                <a:spcPct val="11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C00000"/>
                </a:solidFill>
              </a:rPr>
              <a:t>a data value </a:t>
            </a:r>
            <a:r>
              <a:rPr sz="2400"/>
              <a:t>requiring multiple bytes are stored consecutively in memory cells and identified by the address of the first byte</a:t>
            </a:r>
            <a:endParaRPr sz="2400"/>
          </a:p>
          <a:p>
            <a:pPr lvl="0" marL="293914" indent="-293914">
              <a:lnSpc>
                <a:spcPct val="110000"/>
              </a:lnSpc>
              <a:spcBef>
                <a:spcPts val="500"/>
              </a:spcBef>
              <a:defRPr sz="1800"/>
            </a:pPr>
            <a:r>
              <a:rPr sz="2400"/>
              <a:t>In program we can:</a:t>
            </a:r>
            <a:endParaRPr sz="2400"/>
          </a:p>
          <a:p>
            <a:pPr lvl="1" marL="751114" indent="-293914">
              <a:lnSpc>
                <a:spcPct val="110000"/>
              </a:lnSpc>
              <a:spcBef>
                <a:spcPts val="500"/>
              </a:spcBef>
              <a:buSzPct val="85000"/>
              <a:buChar char="❒"/>
              <a:defRPr sz="1800"/>
            </a:pPr>
            <a:r>
              <a:rPr sz="2400"/>
              <a:t>find amount of memory (num. of bytes) assigned to a </a:t>
            </a:r>
            <a:r>
              <a:rPr sz="2400">
                <a:solidFill>
                  <a:srgbClr val="C00000"/>
                </a:solidFill>
              </a:rPr>
              <a:t>variable</a:t>
            </a:r>
            <a:r>
              <a:rPr sz="2400"/>
              <a:t> or a data </a:t>
            </a:r>
            <a:r>
              <a:rPr sz="2400">
                <a:solidFill>
                  <a:srgbClr val="C00000"/>
                </a:solidFill>
              </a:rPr>
              <a:t>type: </a:t>
            </a:r>
            <a:r>
              <a:rPr sz="2400"/>
              <a:t>sizeof(int), sizeof x </a:t>
            </a:r>
            <a:endParaRPr sz="2400"/>
          </a:p>
          <a:p>
            <a:pPr lvl="1" marL="751114" indent="-293914">
              <a:lnSpc>
                <a:spcPct val="110000"/>
              </a:lnSpc>
              <a:spcBef>
                <a:spcPts val="500"/>
              </a:spcBef>
              <a:buSzPct val="85000"/>
              <a:buChar char="❒"/>
              <a:defRPr sz="1800"/>
            </a:pPr>
            <a:r>
              <a:rPr sz="2400"/>
              <a:t>find the address of a variable: &amp;x 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344" name="Shape 344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Usage of pointers</a:t>
            </a:r>
          </a:p>
        </p:txBody>
      </p:sp>
      <p:sp>
        <p:nvSpPr>
          <p:cNvPr id="345" name="Shape 345"/>
          <p:cNvSpPr/>
          <p:nvPr>
            <p:ph type="body" idx="1"/>
          </p:nvPr>
        </p:nvSpPr>
        <p:spPr>
          <a:xfrm>
            <a:off x="533399" y="1600200"/>
            <a:ext cx="8342315" cy="48196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5705" indent="-255705" defTabSz="795527">
              <a:lnSpc>
                <a:spcPct val="115000"/>
              </a:lnSpc>
              <a:spcBef>
                <a:spcPts val="700"/>
              </a:spcBef>
              <a:defRPr sz="1800"/>
            </a:pPr>
            <a:r>
              <a:rPr sz="2088"/>
              <a:t>Allow one to refer to a large data structure in a </a:t>
            </a:r>
            <a:r>
              <a:rPr sz="2088">
                <a:solidFill>
                  <a:srgbClr val="C00000"/>
                </a:solidFill>
              </a:rPr>
              <a:t>compact</a:t>
            </a:r>
            <a:r>
              <a:rPr sz="2088"/>
              <a:t> way. </a:t>
            </a:r>
            <a:endParaRPr sz="2088"/>
          </a:p>
          <a:p>
            <a:pPr lvl="1" marL="604932" indent="-207168" defTabSz="795527">
              <a:lnSpc>
                <a:spcPct val="115000"/>
              </a:lnSpc>
              <a:defRPr sz="1800"/>
            </a:pPr>
            <a:r>
              <a:rPr sz="1740"/>
              <a:t>Each pointer (or memory address) typically fits in four bytes of memory!</a:t>
            </a:r>
            <a:endParaRPr sz="1740"/>
          </a:p>
          <a:p>
            <a:pPr lvl="1" marL="604932" indent="-207168" defTabSz="795527">
              <a:lnSpc>
                <a:spcPct val="115000"/>
              </a:lnSpc>
              <a:defRPr sz="1800"/>
            </a:pPr>
            <a:r>
              <a:rPr sz="1740"/>
              <a:t>Array: static or dynamic arrays</a:t>
            </a:r>
            <a:endParaRPr sz="2088"/>
          </a:p>
          <a:p>
            <a:pPr lvl="0" marL="255705" indent="-255705" defTabSz="795527">
              <a:lnSpc>
                <a:spcPct val="115000"/>
              </a:lnSpc>
              <a:spcBef>
                <a:spcPts val="700"/>
              </a:spcBef>
              <a:defRPr sz="1800"/>
            </a:pPr>
            <a:r>
              <a:rPr sz="2088"/>
              <a:t>Different parts of a program can </a:t>
            </a:r>
            <a:r>
              <a:rPr sz="2088">
                <a:solidFill>
                  <a:srgbClr val="C00000"/>
                </a:solidFill>
              </a:rPr>
              <a:t>share</a:t>
            </a:r>
            <a:r>
              <a:rPr sz="2088"/>
              <a:t> same data: </a:t>
            </a:r>
            <a:endParaRPr sz="2088"/>
          </a:p>
          <a:p>
            <a:pPr lvl="1" marL="248602" indent="149161" defTabSz="795527">
              <a:lnSpc>
                <a:spcPct val="115000"/>
              </a:lnSpc>
              <a:buSzTx/>
              <a:buNone/>
              <a:defRPr sz="1800"/>
            </a:pPr>
            <a:r>
              <a:rPr sz="1740"/>
              <a:t>passing parameters by reference (passing address between different functions), or by pointers </a:t>
            </a:r>
            <a:endParaRPr sz="2088"/>
          </a:p>
          <a:p>
            <a:pPr lvl="0" marL="255705" indent="-255705" defTabSz="795527">
              <a:lnSpc>
                <a:spcPct val="115000"/>
              </a:lnSpc>
              <a:spcBef>
                <a:spcPts val="700"/>
              </a:spcBef>
              <a:defRPr sz="1800"/>
            </a:pPr>
            <a:r>
              <a:rPr sz="2088"/>
              <a:t>One can </a:t>
            </a:r>
            <a:r>
              <a:rPr sz="2088">
                <a:solidFill>
                  <a:srgbClr val="C00000"/>
                </a:solidFill>
              </a:rPr>
              <a:t>reserve</a:t>
            </a:r>
            <a:r>
              <a:rPr sz="2088"/>
              <a:t> new memory in a running program: </a:t>
            </a:r>
            <a:r>
              <a:rPr sz="2088">
                <a:solidFill>
                  <a:srgbClr val="C00000"/>
                </a:solidFill>
              </a:rPr>
              <a:t>dynamic</a:t>
            </a:r>
            <a:r>
              <a:rPr sz="2088"/>
              <a:t> memory allocation</a:t>
            </a:r>
            <a:endParaRPr sz="2088"/>
          </a:p>
          <a:p>
            <a:pPr lvl="0" marL="255705" indent="-255705" defTabSz="795527">
              <a:lnSpc>
                <a:spcPct val="115000"/>
              </a:lnSpc>
              <a:spcBef>
                <a:spcPts val="700"/>
              </a:spcBef>
              <a:defRPr sz="1800"/>
            </a:pPr>
            <a:r>
              <a:rPr sz="2088"/>
              <a:t>Build complicated data structures by </a:t>
            </a:r>
            <a:r>
              <a:rPr sz="2088">
                <a:solidFill>
                  <a:srgbClr val="C00000"/>
                </a:solidFill>
              </a:rPr>
              <a:t>linking</a:t>
            </a:r>
            <a:r>
              <a:rPr sz="2088"/>
              <a:t> different data items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348" name="Shape 348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40663">
              <a:defRPr sz="2916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916" u="sng">
                <a:solidFill>
                  <a:srgbClr val="3333CC"/>
                </a:solidFill>
              </a:rPr>
              <a:t>Passing parameters by reference using pointers</a:t>
            </a:r>
          </a:p>
        </p:txBody>
      </p:sp>
      <p:sp>
        <p:nvSpPr>
          <p:cNvPr id="349" name="Shape 349"/>
          <p:cNvSpPr/>
          <p:nvPr>
            <p:ph type="body" idx="1"/>
          </p:nvPr>
        </p:nvSpPr>
        <p:spPr>
          <a:xfrm>
            <a:off x="271129" y="1423623"/>
            <a:ext cx="7837487" cy="495718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84606" indent="-284606" defTabSz="758951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1660"/>
              <a:t>Suppose we want to set </a:t>
            </a:r>
            <a:r>
              <a:rPr sz="2324">
                <a:solidFill>
                  <a:srgbClr val="3333CC"/>
                </a:solidFill>
              </a:rPr>
              <a:t>x</a:t>
            </a:r>
            <a:r>
              <a:rPr sz="1660"/>
              <a:t> (defined in main() function) to zero, </a:t>
            </a:r>
            <a:endParaRPr sz="1660"/>
          </a:p>
          <a:p>
            <a:pPr lvl="0" marL="284606" indent="-284606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/>
              <a:t>compare the following code: 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/*pass by value*/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void SetToZero1 (int var) {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	var=0;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}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/*pass by pointer*/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void SetToZero2(int *ip) {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	*ip=0;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}</a:t>
            </a:r>
            <a:endParaRPr sz="1992"/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int main()</a:t>
            </a: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{</a:t>
            </a: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    int x=163; </a:t>
            </a: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    SetToZero1(x)</a:t>
            </a: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    SetToZero2 (&amp;x); </a:t>
            </a:r>
            <a:endParaRPr sz="1660">
              <a:latin typeface="Verdana"/>
              <a:ea typeface="Verdana"/>
              <a:cs typeface="Verdana"/>
              <a:sym typeface="Verdana"/>
            </a:endParaRPr>
          </a:p>
          <a:p>
            <a:pPr lvl="1" marL="237172" indent="142303" defTabSz="758951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660">
                <a:latin typeface="Verdana"/>
                <a:ea typeface="Verdana"/>
                <a:cs typeface="Verdana"/>
                <a:sym typeface="Verdana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grpSp>
        <p:nvGrpSpPr>
          <p:cNvPr id="354" name="Group 354"/>
          <p:cNvGrpSpPr/>
          <p:nvPr/>
        </p:nvGrpSpPr>
        <p:grpSpPr>
          <a:xfrm>
            <a:off x="869950" y="773112"/>
            <a:ext cx="1936750" cy="598488"/>
            <a:chOff x="0" y="0"/>
            <a:chExt cx="1936750" cy="598487"/>
          </a:xfrm>
        </p:grpSpPr>
        <p:sp>
          <p:nvSpPr>
            <p:cNvPr id="352" name="Shape 352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53" name="Shape 353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sp>
        <p:nvSpPr>
          <p:cNvPr id="355" name="Shape 355"/>
          <p:cNvSpPr/>
          <p:nvPr/>
        </p:nvSpPr>
        <p:spPr>
          <a:xfrm>
            <a:off x="869950" y="13716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56" name="Shape 356"/>
          <p:cNvSpPr/>
          <p:nvPr/>
        </p:nvSpPr>
        <p:spPr>
          <a:xfrm>
            <a:off x="869950" y="1960563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57" name="Shape 357"/>
          <p:cNvSpPr/>
          <p:nvPr/>
        </p:nvSpPr>
        <p:spPr>
          <a:xfrm>
            <a:off x="868362" y="2559050"/>
            <a:ext cx="1936751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58" name="Shape 358"/>
          <p:cNvSpPr/>
          <p:nvPr/>
        </p:nvSpPr>
        <p:spPr>
          <a:xfrm>
            <a:off x="74612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359" name="Shape 359"/>
          <p:cNvSpPr/>
          <p:nvPr/>
        </p:nvSpPr>
        <p:spPr>
          <a:xfrm>
            <a:off x="85724" y="1522412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360" name="Shape 360"/>
          <p:cNvSpPr/>
          <p:nvPr/>
        </p:nvSpPr>
        <p:spPr>
          <a:xfrm>
            <a:off x="65087" y="2109788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361" name="Shape 361"/>
          <p:cNvSpPr/>
          <p:nvPr/>
        </p:nvSpPr>
        <p:spPr>
          <a:xfrm>
            <a:off x="87312" y="27527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362" name="Shape 362"/>
          <p:cNvSpPr/>
          <p:nvPr/>
        </p:nvSpPr>
        <p:spPr>
          <a:xfrm>
            <a:off x="2905125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000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x</a:t>
            </a:r>
          </a:p>
        </p:txBody>
      </p:sp>
      <p:grpSp>
        <p:nvGrpSpPr>
          <p:cNvPr id="365" name="Group 365"/>
          <p:cNvGrpSpPr/>
          <p:nvPr/>
        </p:nvGrpSpPr>
        <p:grpSpPr>
          <a:xfrm>
            <a:off x="879475" y="3822699"/>
            <a:ext cx="1936750" cy="598490"/>
            <a:chOff x="0" y="0"/>
            <a:chExt cx="1936750" cy="598488"/>
          </a:xfrm>
        </p:grpSpPr>
        <p:sp>
          <p:nvSpPr>
            <p:cNvPr id="363" name="Shape 363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64" name="Shape 364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sp>
        <p:nvSpPr>
          <p:cNvPr id="366" name="Shape 366"/>
          <p:cNvSpPr/>
          <p:nvPr/>
        </p:nvSpPr>
        <p:spPr>
          <a:xfrm>
            <a:off x="877887" y="442118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7" name="Shape 367"/>
          <p:cNvSpPr/>
          <p:nvPr/>
        </p:nvSpPr>
        <p:spPr>
          <a:xfrm>
            <a:off x="74612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1208</a:t>
            </a:r>
          </a:p>
        </p:txBody>
      </p:sp>
      <p:sp>
        <p:nvSpPr>
          <p:cNvPr id="368" name="Shape 368"/>
          <p:cNvSpPr/>
          <p:nvPr/>
        </p:nvSpPr>
        <p:spPr>
          <a:xfrm>
            <a:off x="96837" y="461486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1212</a:t>
            </a:r>
          </a:p>
        </p:txBody>
      </p:sp>
      <p:sp>
        <p:nvSpPr>
          <p:cNvPr id="369" name="Shape 369"/>
          <p:cNvSpPr/>
          <p:nvPr/>
        </p:nvSpPr>
        <p:spPr>
          <a:xfrm>
            <a:off x="2905125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000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var</a:t>
            </a:r>
          </a:p>
        </p:txBody>
      </p:sp>
      <p:sp>
        <p:nvSpPr>
          <p:cNvPr id="370" name="Shape 370"/>
          <p:cNvSpPr/>
          <p:nvPr/>
        </p:nvSpPr>
        <p:spPr>
          <a:xfrm>
            <a:off x="5618162" y="446087"/>
            <a:ext cx="3081338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int main ()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x=163;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SetToZero(x);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SetToZero (int var) 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 var=0;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1" name="Shape 371"/>
          <p:cNvSpPr/>
          <p:nvPr/>
        </p:nvSpPr>
        <p:spPr>
          <a:xfrm flipH="1">
            <a:off x="1724024" y="3254375"/>
            <a:ext cx="9527" cy="533400"/>
          </a:xfrm>
          <a:prstGeom prst="line">
            <a:avLst/>
          </a:prstGeom>
          <a:ln w="25400" cap="rnd">
            <a:solidFill/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2" name="Shape 372"/>
          <p:cNvSpPr/>
          <p:nvPr/>
        </p:nvSpPr>
        <p:spPr>
          <a:xfrm>
            <a:off x="3257550" y="795337"/>
            <a:ext cx="609600" cy="233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3" name="Shape 373"/>
          <p:cNvSpPr/>
          <p:nvPr/>
        </p:nvSpPr>
        <p:spPr>
          <a:xfrm>
            <a:off x="3992562" y="788987"/>
            <a:ext cx="1395413" cy="2270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  <a:p>
            <a:pPr lvl="0">
              <a:spcBef>
                <a:spcPts val="1000"/>
              </a:spcBef>
            </a:pPr>
            <a:r>
              <a:t>for  </a:t>
            </a:r>
            <a:r>
              <a:rPr>
                <a:solidFill>
                  <a:srgbClr val="3333CC"/>
                </a:solidFill>
              </a:rPr>
              <a:t>main() </a:t>
            </a:r>
            <a:r>
              <a:t>in our computer’s memory</a:t>
            </a:r>
          </a:p>
        </p:txBody>
      </p:sp>
      <p:sp>
        <p:nvSpPr>
          <p:cNvPr id="374" name="Shape 374"/>
          <p:cNvSpPr/>
          <p:nvPr/>
        </p:nvSpPr>
        <p:spPr>
          <a:xfrm>
            <a:off x="3236913" y="3852862"/>
            <a:ext cx="609601" cy="1185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5" name="Shape 375"/>
          <p:cNvSpPr/>
          <p:nvPr/>
        </p:nvSpPr>
        <p:spPr>
          <a:xfrm>
            <a:off x="3846512" y="4027487"/>
            <a:ext cx="1544638" cy="2588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  <a:p>
            <a:pPr lvl="0">
              <a:spcBef>
                <a:spcPts val="1000"/>
              </a:spcBef>
            </a:pPr>
            <a:r>
              <a:t>for </a:t>
            </a:r>
            <a:r>
              <a:rPr>
                <a:solidFill>
                  <a:srgbClr val="3333CC"/>
                </a:solidFill>
              </a:rPr>
              <a:t>SetToZero1() </a:t>
            </a:r>
            <a:r>
              <a:t>in our computer’s memory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grpSp>
        <p:nvGrpSpPr>
          <p:cNvPr id="380" name="Group 380"/>
          <p:cNvGrpSpPr/>
          <p:nvPr/>
        </p:nvGrpSpPr>
        <p:grpSpPr>
          <a:xfrm>
            <a:off x="869950" y="773112"/>
            <a:ext cx="1936750" cy="598488"/>
            <a:chOff x="0" y="0"/>
            <a:chExt cx="1936750" cy="598487"/>
          </a:xfrm>
        </p:grpSpPr>
        <p:sp>
          <p:nvSpPr>
            <p:cNvPr id="378" name="Shape 378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79" name="Shape 379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sp>
        <p:nvSpPr>
          <p:cNvPr id="381" name="Shape 381"/>
          <p:cNvSpPr/>
          <p:nvPr/>
        </p:nvSpPr>
        <p:spPr>
          <a:xfrm>
            <a:off x="869950" y="13716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82" name="Shape 382"/>
          <p:cNvSpPr/>
          <p:nvPr/>
        </p:nvSpPr>
        <p:spPr>
          <a:xfrm>
            <a:off x="869950" y="1960563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83" name="Shape 383"/>
          <p:cNvSpPr/>
          <p:nvPr/>
        </p:nvSpPr>
        <p:spPr>
          <a:xfrm>
            <a:off x="868362" y="2559050"/>
            <a:ext cx="1936751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84" name="Shape 384"/>
          <p:cNvSpPr/>
          <p:nvPr/>
        </p:nvSpPr>
        <p:spPr>
          <a:xfrm>
            <a:off x="74612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385" name="Shape 385"/>
          <p:cNvSpPr/>
          <p:nvPr/>
        </p:nvSpPr>
        <p:spPr>
          <a:xfrm>
            <a:off x="85724" y="1522412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386" name="Shape 386"/>
          <p:cNvSpPr/>
          <p:nvPr/>
        </p:nvSpPr>
        <p:spPr>
          <a:xfrm>
            <a:off x="65087" y="2109788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387" name="Shape 387"/>
          <p:cNvSpPr/>
          <p:nvPr/>
        </p:nvSpPr>
        <p:spPr>
          <a:xfrm>
            <a:off x="87312" y="27527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388" name="Shape 388"/>
          <p:cNvSpPr/>
          <p:nvPr/>
        </p:nvSpPr>
        <p:spPr>
          <a:xfrm>
            <a:off x="2905125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000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x</a:t>
            </a:r>
          </a:p>
        </p:txBody>
      </p:sp>
      <p:grpSp>
        <p:nvGrpSpPr>
          <p:cNvPr id="391" name="Group 391"/>
          <p:cNvGrpSpPr/>
          <p:nvPr/>
        </p:nvGrpSpPr>
        <p:grpSpPr>
          <a:xfrm>
            <a:off x="879475" y="3822699"/>
            <a:ext cx="1936750" cy="598490"/>
            <a:chOff x="0" y="0"/>
            <a:chExt cx="1936750" cy="598488"/>
          </a:xfrm>
        </p:grpSpPr>
        <p:sp>
          <p:nvSpPr>
            <p:cNvPr id="389" name="Shape 389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90" name="Shape 390"/>
            <p:cNvSpPr/>
            <p:nvPr/>
          </p:nvSpPr>
          <p:spPr>
            <a:xfrm>
              <a:off x="846541" y="94773"/>
              <a:ext cx="24366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solidFill>
                    <a:srgbClr val="3333CC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0</a:t>
              </a:r>
            </a:p>
          </p:txBody>
        </p:sp>
      </p:grpSp>
      <p:sp>
        <p:nvSpPr>
          <p:cNvPr id="392" name="Shape 392"/>
          <p:cNvSpPr/>
          <p:nvPr/>
        </p:nvSpPr>
        <p:spPr>
          <a:xfrm>
            <a:off x="877887" y="442118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93" name="Shape 393"/>
          <p:cNvSpPr/>
          <p:nvPr/>
        </p:nvSpPr>
        <p:spPr>
          <a:xfrm>
            <a:off x="74612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1208</a:t>
            </a:r>
          </a:p>
        </p:txBody>
      </p:sp>
      <p:sp>
        <p:nvSpPr>
          <p:cNvPr id="394" name="Shape 394"/>
          <p:cNvSpPr/>
          <p:nvPr/>
        </p:nvSpPr>
        <p:spPr>
          <a:xfrm>
            <a:off x="96837" y="461486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1212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5125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C00000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var</a:t>
            </a:r>
          </a:p>
        </p:txBody>
      </p:sp>
      <p:sp>
        <p:nvSpPr>
          <p:cNvPr id="396" name="Shape 396"/>
          <p:cNvSpPr/>
          <p:nvPr/>
        </p:nvSpPr>
        <p:spPr>
          <a:xfrm>
            <a:off x="5299075" y="412749"/>
            <a:ext cx="3081339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int main ()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x=163;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SetToZero(x);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SetToZero (int var) 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  var=0;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7" name="Shape 397"/>
          <p:cNvSpPr/>
          <p:nvPr/>
        </p:nvSpPr>
        <p:spPr>
          <a:xfrm flipH="1">
            <a:off x="1724024" y="3254375"/>
            <a:ext cx="9527" cy="533400"/>
          </a:xfrm>
          <a:prstGeom prst="line">
            <a:avLst/>
          </a:prstGeom>
          <a:ln w="25400" cap="rnd">
            <a:solidFill/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98" name="Shape 398"/>
          <p:cNvSpPr/>
          <p:nvPr/>
        </p:nvSpPr>
        <p:spPr>
          <a:xfrm>
            <a:off x="3257550" y="795337"/>
            <a:ext cx="609600" cy="233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9" name="Shape 399"/>
          <p:cNvSpPr/>
          <p:nvPr/>
        </p:nvSpPr>
        <p:spPr>
          <a:xfrm>
            <a:off x="3965575" y="1730375"/>
            <a:ext cx="1098550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</p:txBody>
      </p:sp>
      <p:sp>
        <p:nvSpPr>
          <p:cNvPr id="400" name="Shape 400"/>
          <p:cNvSpPr/>
          <p:nvPr/>
        </p:nvSpPr>
        <p:spPr>
          <a:xfrm>
            <a:off x="3236913" y="3852862"/>
            <a:ext cx="609601" cy="1185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01" name="Shape 401"/>
          <p:cNvSpPr/>
          <p:nvPr/>
        </p:nvSpPr>
        <p:spPr>
          <a:xfrm>
            <a:off x="3846512" y="4027487"/>
            <a:ext cx="1098551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grpSp>
        <p:nvGrpSpPr>
          <p:cNvPr id="406" name="Group 406"/>
          <p:cNvGrpSpPr/>
          <p:nvPr/>
        </p:nvGrpSpPr>
        <p:grpSpPr>
          <a:xfrm>
            <a:off x="869950" y="773112"/>
            <a:ext cx="1936750" cy="598488"/>
            <a:chOff x="0" y="0"/>
            <a:chExt cx="1936750" cy="598487"/>
          </a:xfrm>
        </p:grpSpPr>
        <p:sp>
          <p:nvSpPr>
            <p:cNvPr id="404" name="Shape 404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405" name="Shape 405"/>
            <p:cNvSpPr/>
            <p:nvPr/>
          </p:nvSpPr>
          <p:spPr>
            <a:xfrm>
              <a:off x="725321" y="94773"/>
              <a:ext cx="48610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163</a:t>
              </a:r>
            </a:p>
          </p:txBody>
        </p:sp>
      </p:grpSp>
      <p:sp>
        <p:nvSpPr>
          <p:cNvPr id="407" name="Shape 407"/>
          <p:cNvSpPr/>
          <p:nvPr/>
        </p:nvSpPr>
        <p:spPr>
          <a:xfrm>
            <a:off x="869950" y="13716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08" name="Shape 408"/>
          <p:cNvSpPr/>
          <p:nvPr/>
        </p:nvSpPr>
        <p:spPr>
          <a:xfrm>
            <a:off x="869950" y="1960563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09" name="Shape 409"/>
          <p:cNvSpPr/>
          <p:nvPr/>
        </p:nvSpPr>
        <p:spPr>
          <a:xfrm>
            <a:off x="868362" y="2559050"/>
            <a:ext cx="1936751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10" name="Shape 410"/>
          <p:cNvSpPr/>
          <p:nvPr/>
        </p:nvSpPr>
        <p:spPr>
          <a:xfrm>
            <a:off x="74612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411" name="Shape 411"/>
          <p:cNvSpPr/>
          <p:nvPr/>
        </p:nvSpPr>
        <p:spPr>
          <a:xfrm>
            <a:off x="85724" y="1522412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412" name="Shape 412"/>
          <p:cNvSpPr/>
          <p:nvPr/>
        </p:nvSpPr>
        <p:spPr>
          <a:xfrm>
            <a:off x="65087" y="2109788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413" name="Shape 413"/>
          <p:cNvSpPr/>
          <p:nvPr/>
        </p:nvSpPr>
        <p:spPr>
          <a:xfrm>
            <a:off x="87312" y="27527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414" name="Shape 414"/>
          <p:cNvSpPr/>
          <p:nvPr/>
        </p:nvSpPr>
        <p:spPr>
          <a:xfrm>
            <a:off x="2905125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grpSp>
        <p:nvGrpSpPr>
          <p:cNvPr id="417" name="Group 417"/>
          <p:cNvGrpSpPr/>
          <p:nvPr/>
        </p:nvGrpSpPr>
        <p:grpSpPr>
          <a:xfrm>
            <a:off x="879475" y="3822699"/>
            <a:ext cx="1936750" cy="598490"/>
            <a:chOff x="0" y="0"/>
            <a:chExt cx="1936750" cy="598488"/>
          </a:xfrm>
        </p:grpSpPr>
        <p:sp>
          <p:nvSpPr>
            <p:cNvPr id="415" name="Shape 415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416" name="Shape 416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1000</a:t>
              </a:r>
            </a:p>
          </p:txBody>
        </p:sp>
      </p:grpSp>
      <p:sp>
        <p:nvSpPr>
          <p:cNvPr id="418" name="Shape 418"/>
          <p:cNvSpPr/>
          <p:nvPr/>
        </p:nvSpPr>
        <p:spPr>
          <a:xfrm>
            <a:off x="877887" y="442118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19" name="Shape 419"/>
          <p:cNvSpPr/>
          <p:nvPr/>
        </p:nvSpPr>
        <p:spPr>
          <a:xfrm>
            <a:off x="74612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1208</a:t>
            </a:r>
          </a:p>
        </p:txBody>
      </p:sp>
      <p:sp>
        <p:nvSpPr>
          <p:cNvPr id="420" name="Shape 420"/>
          <p:cNvSpPr/>
          <p:nvPr/>
        </p:nvSpPr>
        <p:spPr>
          <a:xfrm>
            <a:off x="96837" y="461486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1212</a:t>
            </a:r>
          </a:p>
        </p:txBody>
      </p:sp>
      <p:sp>
        <p:nvSpPr>
          <p:cNvPr id="421" name="Shape 421"/>
          <p:cNvSpPr/>
          <p:nvPr/>
        </p:nvSpPr>
        <p:spPr>
          <a:xfrm>
            <a:off x="2905125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ip</a:t>
            </a:r>
          </a:p>
        </p:txBody>
      </p:sp>
      <p:sp>
        <p:nvSpPr>
          <p:cNvPr id="422" name="Shape 422"/>
          <p:cNvSpPr/>
          <p:nvPr/>
        </p:nvSpPr>
        <p:spPr>
          <a:xfrm>
            <a:off x="5299075" y="1031875"/>
            <a:ext cx="3081339" cy="4841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int main ()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x=163;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SetToZero2(&amp;x); 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SetToZero2(int *ip)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*ip=0;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3" name="Shape 423"/>
          <p:cNvSpPr/>
          <p:nvPr/>
        </p:nvSpPr>
        <p:spPr>
          <a:xfrm flipH="1">
            <a:off x="1724024" y="3254375"/>
            <a:ext cx="9527" cy="533400"/>
          </a:xfrm>
          <a:prstGeom prst="line">
            <a:avLst/>
          </a:prstGeom>
          <a:ln w="25400" cap="rnd">
            <a:solidFill/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4" name="Shape 424"/>
          <p:cNvSpPr/>
          <p:nvPr/>
        </p:nvSpPr>
        <p:spPr>
          <a:xfrm>
            <a:off x="3562350" y="817562"/>
            <a:ext cx="609600" cy="233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25" name="Shape 425"/>
          <p:cNvSpPr/>
          <p:nvPr/>
        </p:nvSpPr>
        <p:spPr>
          <a:xfrm>
            <a:off x="4270375" y="1752600"/>
            <a:ext cx="1098550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/>
            </a:lvl1pPr>
          </a:lstStyle>
          <a:p>
            <a:pPr lvl="0">
              <a:defRPr sz="1800"/>
            </a:pPr>
            <a:r>
              <a:rPr sz="1400"/>
              <a:t>stack frame of main()</a:t>
            </a:r>
          </a:p>
        </p:txBody>
      </p:sp>
      <p:sp>
        <p:nvSpPr>
          <p:cNvPr id="426" name="Shape 426"/>
          <p:cNvSpPr/>
          <p:nvPr/>
        </p:nvSpPr>
        <p:spPr>
          <a:xfrm>
            <a:off x="3230562" y="3875087"/>
            <a:ext cx="609601" cy="1185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27" name="Shape 427"/>
          <p:cNvSpPr/>
          <p:nvPr/>
        </p:nvSpPr>
        <p:spPr>
          <a:xfrm>
            <a:off x="3894137" y="4049712"/>
            <a:ext cx="135572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/>
            </a:lvl1pPr>
          </a:lstStyle>
          <a:p>
            <a:pPr lvl="0">
              <a:defRPr sz="1800"/>
            </a:pPr>
            <a:r>
              <a:rPr sz="1400"/>
              <a:t>stack frame of SetToZero2</a:t>
            </a:r>
          </a:p>
        </p:txBody>
      </p:sp>
      <p:sp>
        <p:nvSpPr>
          <p:cNvPr id="428" name="Shape 428"/>
          <p:cNvSpPr/>
          <p:nvPr/>
        </p:nvSpPr>
        <p:spPr>
          <a:xfrm>
            <a:off x="2820988" y="1284288"/>
            <a:ext cx="759616" cy="276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600" fill="norm" stroke="1" extrusionOk="0">
                <a:moveTo>
                  <a:pt x="0" y="21600"/>
                </a:moveTo>
                <a:cubicBezTo>
                  <a:pt x="10563" y="17112"/>
                  <a:pt x="21194" y="12623"/>
                  <a:pt x="21397" y="9023"/>
                </a:cubicBezTo>
                <a:cubicBezTo>
                  <a:pt x="21600" y="5423"/>
                  <a:pt x="4604" y="1465"/>
                  <a:pt x="1422" y="0"/>
                </a:cubicBezTo>
              </a:path>
            </a:pathLst>
          </a:custGeom>
          <a:ln>
            <a:solidFill>
              <a:srgbClr val="FF6600"/>
            </a:solidFill>
            <a:round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grpSp>
        <p:nvGrpSpPr>
          <p:cNvPr id="433" name="Group 433"/>
          <p:cNvGrpSpPr/>
          <p:nvPr/>
        </p:nvGrpSpPr>
        <p:grpSpPr>
          <a:xfrm>
            <a:off x="869950" y="773112"/>
            <a:ext cx="1936750" cy="598488"/>
            <a:chOff x="0" y="0"/>
            <a:chExt cx="1936750" cy="598487"/>
          </a:xfrm>
        </p:grpSpPr>
        <p:sp>
          <p:nvSpPr>
            <p:cNvPr id="431" name="Shape 431"/>
            <p:cNvSpPr/>
            <p:nvPr/>
          </p:nvSpPr>
          <p:spPr>
            <a:xfrm>
              <a:off x="0" y="-1"/>
              <a:ext cx="1936750" cy="59848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432" name="Shape 432"/>
            <p:cNvSpPr/>
            <p:nvPr/>
          </p:nvSpPr>
          <p:spPr>
            <a:xfrm>
              <a:off x="846541" y="94773"/>
              <a:ext cx="24366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>
                  <a:solidFill>
                    <a:srgbClr val="3333CC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0</a:t>
              </a:r>
            </a:p>
          </p:txBody>
        </p:sp>
      </p:grpSp>
      <p:sp>
        <p:nvSpPr>
          <p:cNvPr id="434" name="Shape 434"/>
          <p:cNvSpPr/>
          <p:nvPr/>
        </p:nvSpPr>
        <p:spPr>
          <a:xfrm>
            <a:off x="869950" y="13716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35" name="Shape 435"/>
          <p:cNvSpPr/>
          <p:nvPr/>
        </p:nvSpPr>
        <p:spPr>
          <a:xfrm>
            <a:off x="869950" y="1960563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36" name="Shape 436"/>
          <p:cNvSpPr/>
          <p:nvPr/>
        </p:nvSpPr>
        <p:spPr>
          <a:xfrm>
            <a:off x="868362" y="2559050"/>
            <a:ext cx="1936751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37" name="Shape 437"/>
          <p:cNvSpPr/>
          <p:nvPr/>
        </p:nvSpPr>
        <p:spPr>
          <a:xfrm>
            <a:off x="74612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438" name="Shape 438"/>
          <p:cNvSpPr/>
          <p:nvPr/>
        </p:nvSpPr>
        <p:spPr>
          <a:xfrm>
            <a:off x="85724" y="1522412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439" name="Shape 439"/>
          <p:cNvSpPr/>
          <p:nvPr/>
        </p:nvSpPr>
        <p:spPr>
          <a:xfrm>
            <a:off x="65087" y="2109788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440" name="Shape 440"/>
          <p:cNvSpPr/>
          <p:nvPr/>
        </p:nvSpPr>
        <p:spPr>
          <a:xfrm>
            <a:off x="87312" y="27527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441" name="Shape 441"/>
          <p:cNvSpPr/>
          <p:nvPr/>
        </p:nvSpPr>
        <p:spPr>
          <a:xfrm>
            <a:off x="2905125" y="890587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grpSp>
        <p:nvGrpSpPr>
          <p:cNvPr id="444" name="Group 444"/>
          <p:cNvGrpSpPr/>
          <p:nvPr/>
        </p:nvGrpSpPr>
        <p:grpSpPr>
          <a:xfrm>
            <a:off x="879475" y="3822699"/>
            <a:ext cx="1936750" cy="598490"/>
            <a:chOff x="0" y="0"/>
            <a:chExt cx="1936750" cy="598488"/>
          </a:xfrm>
        </p:grpSpPr>
        <p:sp>
          <p:nvSpPr>
            <p:cNvPr id="442" name="Shape 442"/>
            <p:cNvSpPr/>
            <p:nvPr/>
          </p:nvSpPr>
          <p:spPr>
            <a:xfrm>
              <a:off x="0" y="-1"/>
              <a:ext cx="1936750" cy="59849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443" name="Shape 443"/>
            <p:cNvSpPr/>
            <p:nvPr/>
          </p:nvSpPr>
          <p:spPr>
            <a:xfrm>
              <a:off x="655558" y="94773"/>
              <a:ext cx="62563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1000</a:t>
              </a:r>
            </a:p>
          </p:txBody>
        </p:sp>
      </p:grpSp>
      <p:sp>
        <p:nvSpPr>
          <p:cNvPr id="445" name="Shape 445"/>
          <p:cNvSpPr/>
          <p:nvPr/>
        </p:nvSpPr>
        <p:spPr>
          <a:xfrm>
            <a:off x="877887" y="442118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446" name="Shape 446"/>
          <p:cNvSpPr/>
          <p:nvPr/>
        </p:nvSpPr>
        <p:spPr>
          <a:xfrm>
            <a:off x="74612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1208</a:t>
            </a:r>
          </a:p>
        </p:txBody>
      </p:sp>
      <p:sp>
        <p:nvSpPr>
          <p:cNvPr id="447" name="Shape 447"/>
          <p:cNvSpPr/>
          <p:nvPr/>
        </p:nvSpPr>
        <p:spPr>
          <a:xfrm>
            <a:off x="96837" y="461486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1212</a:t>
            </a:r>
          </a:p>
        </p:txBody>
      </p:sp>
      <p:sp>
        <p:nvSpPr>
          <p:cNvPr id="448" name="Shape 448"/>
          <p:cNvSpPr/>
          <p:nvPr/>
        </p:nvSpPr>
        <p:spPr>
          <a:xfrm>
            <a:off x="2905125" y="397192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ip</a:t>
            </a:r>
          </a:p>
        </p:txBody>
      </p:sp>
      <p:sp>
        <p:nvSpPr>
          <p:cNvPr id="449" name="Shape 449"/>
          <p:cNvSpPr/>
          <p:nvPr/>
        </p:nvSpPr>
        <p:spPr>
          <a:xfrm>
            <a:off x="5299075" y="1031875"/>
            <a:ext cx="3081339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int main ()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x=163;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SetToZero(&amp;x);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…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SetToZero(int *ip) 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{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*ip=0;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50" name="Shape 450"/>
          <p:cNvSpPr/>
          <p:nvPr/>
        </p:nvSpPr>
        <p:spPr>
          <a:xfrm flipH="1">
            <a:off x="1724024" y="3254375"/>
            <a:ext cx="9527" cy="533400"/>
          </a:xfrm>
          <a:prstGeom prst="line">
            <a:avLst/>
          </a:prstGeom>
          <a:ln w="25400" cap="rnd">
            <a:solidFill/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1" name="Shape 451"/>
          <p:cNvSpPr/>
          <p:nvPr/>
        </p:nvSpPr>
        <p:spPr>
          <a:xfrm>
            <a:off x="3562350" y="817562"/>
            <a:ext cx="609600" cy="2339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52" name="Shape 452"/>
          <p:cNvSpPr/>
          <p:nvPr/>
        </p:nvSpPr>
        <p:spPr>
          <a:xfrm>
            <a:off x="4270375" y="1752600"/>
            <a:ext cx="1098550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</p:txBody>
      </p:sp>
      <p:sp>
        <p:nvSpPr>
          <p:cNvPr id="453" name="Shape 453"/>
          <p:cNvSpPr/>
          <p:nvPr/>
        </p:nvSpPr>
        <p:spPr>
          <a:xfrm>
            <a:off x="3541712" y="3875087"/>
            <a:ext cx="609601" cy="1185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54" name="Shape 454"/>
          <p:cNvSpPr/>
          <p:nvPr/>
        </p:nvSpPr>
        <p:spPr>
          <a:xfrm>
            <a:off x="4151312" y="4049712"/>
            <a:ext cx="1098551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stack </a:t>
            </a:r>
          </a:p>
          <a:p>
            <a:pPr lvl="0">
              <a:spcBef>
                <a:spcPts val="1000"/>
              </a:spcBef>
            </a:pPr>
            <a:r>
              <a:t>frame</a:t>
            </a:r>
          </a:p>
        </p:txBody>
      </p:sp>
      <p:sp>
        <p:nvSpPr>
          <p:cNvPr id="455" name="Shape 455"/>
          <p:cNvSpPr/>
          <p:nvPr/>
        </p:nvSpPr>
        <p:spPr>
          <a:xfrm>
            <a:off x="2820988" y="1284288"/>
            <a:ext cx="759616" cy="276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600" fill="norm" stroke="1" extrusionOk="0">
                <a:moveTo>
                  <a:pt x="0" y="21600"/>
                </a:moveTo>
                <a:cubicBezTo>
                  <a:pt x="10563" y="17112"/>
                  <a:pt x="21194" y="12623"/>
                  <a:pt x="21397" y="9023"/>
                </a:cubicBezTo>
                <a:cubicBezTo>
                  <a:pt x="21600" y="5423"/>
                  <a:pt x="4604" y="1465"/>
                  <a:pt x="1422" y="0"/>
                </a:cubicBezTo>
              </a:path>
            </a:pathLst>
          </a:custGeom>
          <a:ln>
            <a:solidFill>
              <a:srgbClr val="FF6600"/>
            </a:solidFill>
            <a:round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xi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blinds(horizontal)" transition="out">
                                      <p:cBhvr>
                                        <p:cTn id="6" dur="500" fill="hold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xi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blinds(horizontal)" transition="out">
                                      <p:cBhvr>
                                        <p:cTn id="10" dur="500" fill="hold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xit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blinds(horizontal)" transition="out">
                                      <p:cBhvr>
                                        <p:cTn id="14" dur="500" fill="hold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nodeType="afterEffect" presetClass="exit" presetSubtype="10" presetID="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blinds(horizontal)" transition="out">
                                      <p:cBhvr>
                                        <p:cTn id="18" dur="500" fill="hold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4" grpId="1"/>
      <p:bldP build="whole" bldLvl="1" animBg="1" rev="0" advAuto="0" spid="453" grpId="2"/>
      <p:bldP build="whole" bldLvl="1" animBg="1" rev="0" advAuto="0" spid="448" grpId="3"/>
      <p:bldP build="whole" bldLvl="1" animBg="1" rev="0" advAuto="0" spid="455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458" name="Shape 458"/>
          <p:cNvSpPr/>
          <p:nvPr>
            <p:ph type="title"/>
          </p:nvPr>
        </p:nvSpPr>
        <p:spPr>
          <a:xfrm>
            <a:off x="251459" y="228600"/>
            <a:ext cx="8892542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200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200" u="sng">
                <a:solidFill>
                  <a:srgbClr val="3333CC"/>
                </a:solidFill>
              </a:rPr>
              <a:t>Passing parameters</a:t>
            </a:r>
          </a:p>
        </p:txBody>
      </p:sp>
      <p:sp>
        <p:nvSpPr>
          <p:cNvPr id="459" name="Shape 459"/>
          <p:cNvSpPr/>
          <p:nvPr>
            <p:ph type="body" idx="1"/>
          </p:nvPr>
        </p:nvSpPr>
        <p:spPr>
          <a:xfrm>
            <a:off x="357198" y="1244362"/>
            <a:ext cx="7837487" cy="503856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64032" indent="-264032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40"/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latin typeface="Verdana"/>
                <a:ea typeface="Verdana"/>
                <a:cs typeface="Verdana"/>
                <a:sym typeface="Verdana"/>
              </a:rPr>
              <a:t>void SetToZero1 (int var) {</a:t>
            </a: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latin typeface="Verdana"/>
                <a:ea typeface="Verdana"/>
                <a:cs typeface="Verdana"/>
                <a:sym typeface="Verdana"/>
              </a:rPr>
              <a:t>	var=0;</a:t>
            </a: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latin typeface="Verdana"/>
                <a:ea typeface="Verdana"/>
                <a:cs typeface="Verdana"/>
                <a:sym typeface="Verdana"/>
              </a:rPr>
              <a:t>}</a:t>
            </a: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latin typeface="Verdana"/>
                <a:ea typeface="Verdana"/>
                <a:cs typeface="Verdana"/>
                <a:sym typeface="Verdana"/>
              </a:rPr>
              <a:t>SetToZero(x); </a:t>
            </a: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latin typeface="Verdana"/>
                <a:ea typeface="Verdana"/>
                <a:cs typeface="Verdana"/>
                <a:sym typeface="Verdana"/>
              </a:rPr>
              <a:t>/* has no effect on x*/</a:t>
            </a: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1848"/>
          </a:p>
          <a:p>
            <a:pPr lvl="1" marL="220027" indent="132016" defTabSz="704087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endParaRPr sz="1540"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FF2600"/>
                </a:solidFill>
                <a:latin typeface="Verdana"/>
                <a:ea typeface="Verdana"/>
                <a:cs typeface="Verdana"/>
                <a:sym typeface="Verdana"/>
              </a:rPr>
              <a:t>void SetToZero2(int *ip) {</a:t>
            </a:r>
            <a:endParaRPr sz="1848">
              <a:solidFill>
                <a:srgbClr val="FF2600"/>
              </a:solidFill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FF2600"/>
                </a:solidFill>
                <a:latin typeface="Verdana"/>
                <a:ea typeface="Verdana"/>
                <a:cs typeface="Verdana"/>
                <a:sym typeface="Verdana"/>
              </a:rPr>
              <a:t>	*ip=0;</a:t>
            </a:r>
            <a:endParaRPr sz="1848">
              <a:solidFill>
                <a:srgbClr val="FF2600"/>
              </a:solidFill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FF2600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 sz="1540">
              <a:solidFill>
                <a:srgbClr val="FF26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848">
              <a:solidFill>
                <a:srgbClr val="FF2600"/>
              </a:solidFill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FF2600"/>
                </a:solidFill>
                <a:latin typeface="Verdana"/>
                <a:ea typeface="Verdana"/>
                <a:cs typeface="Verdana"/>
                <a:sym typeface="Verdana"/>
              </a:rPr>
              <a:t>SetToZero2(&amp;x); </a:t>
            </a:r>
            <a:endParaRPr sz="1848">
              <a:solidFill>
                <a:srgbClr val="FF2600"/>
              </a:solidFill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40"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rPr>
              <a:t>void SetToZero3 (int &amp; var){</a:t>
            </a:r>
            <a:endParaRPr sz="1540">
              <a:solidFill>
                <a:srgbClr val="0433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rPr>
              <a:t>      var = 0;</a:t>
            </a:r>
            <a:endParaRPr sz="1540">
              <a:solidFill>
                <a:srgbClr val="0433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rPr>
              <a:t>}</a:t>
            </a:r>
            <a:endParaRPr sz="1540">
              <a:solidFill>
                <a:srgbClr val="0433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40">
              <a:solidFill>
                <a:srgbClr val="0433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marL="220027" indent="132016" defTabSz="704087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40">
                <a:solidFill>
                  <a:srgbClr val="0433FF"/>
                </a:solidFill>
                <a:latin typeface="Verdana"/>
                <a:ea typeface="Verdana"/>
                <a:cs typeface="Verdana"/>
                <a:sym typeface="Verdana"/>
              </a:rPr>
              <a:t>SetToZero3 (x); </a:t>
            </a:r>
            <a:endParaRPr sz="1540">
              <a:solidFill>
                <a:srgbClr val="0433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462" name="Group 462"/>
          <p:cNvGrpSpPr/>
          <p:nvPr/>
        </p:nvGrpSpPr>
        <p:grpSpPr>
          <a:xfrm>
            <a:off x="5124517" y="1846366"/>
            <a:ext cx="1752601" cy="1327766"/>
            <a:chOff x="0" y="0"/>
            <a:chExt cx="1752600" cy="1327764"/>
          </a:xfrm>
        </p:grpSpPr>
        <p:sp>
          <p:nvSpPr>
            <p:cNvPr id="460" name="Shape 460"/>
            <p:cNvSpPr/>
            <p:nvPr/>
          </p:nvSpPr>
          <p:spPr>
            <a:xfrm>
              <a:off x="0" y="11302"/>
              <a:ext cx="1752600" cy="1305161"/>
            </a:xfrm>
            <a:prstGeom prst="rect">
              <a:avLst/>
            </a:prstGeom>
            <a:noFill/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61" name="Shape 461"/>
            <p:cNvSpPr/>
            <p:nvPr/>
          </p:nvSpPr>
          <p:spPr>
            <a:xfrm>
              <a:off x="0" y="0"/>
              <a:ext cx="1681343" cy="13277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SetToZero(x);</a:t>
              </a:r>
            </a:p>
            <a:p>
              <a:pPr lvl="0"/>
            </a:p>
            <a:p>
              <a:pPr lvl="0"/>
            </a:p>
          </p:txBody>
        </p:sp>
      </p:grpSp>
      <p:grpSp>
        <p:nvGrpSpPr>
          <p:cNvPr id="465" name="Group 465"/>
          <p:cNvGrpSpPr/>
          <p:nvPr/>
        </p:nvGrpSpPr>
        <p:grpSpPr>
          <a:xfrm>
            <a:off x="7227888" y="1971675"/>
            <a:ext cx="1752601" cy="849313"/>
            <a:chOff x="0" y="0"/>
            <a:chExt cx="1752600" cy="849312"/>
          </a:xfrm>
        </p:grpSpPr>
        <p:sp>
          <p:nvSpPr>
            <p:cNvPr id="463" name="Shape 463"/>
            <p:cNvSpPr/>
            <p:nvPr/>
          </p:nvSpPr>
          <p:spPr>
            <a:xfrm>
              <a:off x="0" y="0"/>
              <a:ext cx="1752600" cy="84931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64" name="Shape 464"/>
            <p:cNvSpPr/>
            <p:nvPr/>
          </p:nvSpPr>
          <p:spPr>
            <a:xfrm>
              <a:off x="0" y="61436"/>
              <a:ext cx="830347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var=x;</a:t>
              </a:r>
            </a:p>
            <a:p>
              <a:pPr lvl="0"/>
              <a:r>
                <a:t>var=0;</a:t>
              </a:r>
            </a:p>
          </p:txBody>
        </p:sp>
      </p:grpSp>
      <p:sp>
        <p:nvSpPr>
          <p:cNvPr id="466" name="Shape 466"/>
          <p:cNvSpPr/>
          <p:nvPr/>
        </p:nvSpPr>
        <p:spPr>
          <a:xfrm>
            <a:off x="6880225" y="2211388"/>
            <a:ext cx="347664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67" name="Shape 467"/>
          <p:cNvSpPr/>
          <p:nvPr/>
        </p:nvSpPr>
        <p:spPr>
          <a:xfrm flipH="1">
            <a:off x="6705600" y="2841625"/>
            <a:ext cx="522288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68" name="Shape 468"/>
          <p:cNvSpPr/>
          <p:nvPr/>
        </p:nvSpPr>
        <p:spPr>
          <a:xfrm>
            <a:off x="5226050" y="1134792"/>
            <a:ext cx="1708150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main </a:t>
            </a:r>
            <a:r>
              <a:t>stack frame</a:t>
            </a:r>
          </a:p>
        </p:txBody>
      </p:sp>
      <p:sp>
        <p:nvSpPr>
          <p:cNvPr id="469" name="Shape 469"/>
          <p:cNvSpPr/>
          <p:nvPr/>
        </p:nvSpPr>
        <p:spPr>
          <a:xfrm>
            <a:off x="7250113" y="1210846"/>
            <a:ext cx="170815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SetToZero1 </a:t>
            </a:r>
            <a:r>
              <a:t>stack frame</a:t>
            </a:r>
          </a:p>
        </p:txBody>
      </p:sp>
      <p:grpSp>
        <p:nvGrpSpPr>
          <p:cNvPr id="472" name="Group 472"/>
          <p:cNvGrpSpPr/>
          <p:nvPr/>
        </p:nvGrpSpPr>
        <p:grpSpPr>
          <a:xfrm>
            <a:off x="4753559" y="3648897"/>
            <a:ext cx="1873559" cy="1361441"/>
            <a:chOff x="0" y="0"/>
            <a:chExt cx="1873557" cy="1361439"/>
          </a:xfrm>
        </p:grpSpPr>
        <p:sp>
          <p:nvSpPr>
            <p:cNvPr id="470" name="Shape 470"/>
            <p:cNvSpPr/>
            <p:nvPr/>
          </p:nvSpPr>
          <p:spPr>
            <a:xfrm>
              <a:off x="0" y="11588"/>
              <a:ext cx="1797050" cy="1338264"/>
            </a:xfrm>
            <a:prstGeom prst="rect">
              <a:avLst/>
            </a:prstGeom>
            <a:noFill/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71" name="Shape 471"/>
            <p:cNvSpPr/>
            <p:nvPr/>
          </p:nvSpPr>
          <p:spPr>
            <a:xfrm>
              <a:off x="0" y="-1"/>
              <a:ext cx="1873558" cy="1361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SetToZero(&amp;x);</a:t>
              </a:r>
            </a:p>
            <a:p>
              <a:pPr lvl="0"/>
            </a:p>
            <a:p>
              <a:pPr lvl="0"/>
            </a:p>
          </p:txBody>
        </p:sp>
      </p:grpSp>
      <p:grpSp>
        <p:nvGrpSpPr>
          <p:cNvPr id="475" name="Group 475"/>
          <p:cNvGrpSpPr/>
          <p:nvPr/>
        </p:nvGrpSpPr>
        <p:grpSpPr>
          <a:xfrm>
            <a:off x="6995977" y="3992924"/>
            <a:ext cx="2461467" cy="849313"/>
            <a:chOff x="0" y="0"/>
            <a:chExt cx="2461465" cy="849312"/>
          </a:xfrm>
        </p:grpSpPr>
        <p:sp>
          <p:nvSpPr>
            <p:cNvPr id="473" name="Shape 473"/>
            <p:cNvSpPr/>
            <p:nvPr/>
          </p:nvSpPr>
          <p:spPr>
            <a:xfrm>
              <a:off x="0" y="-1"/>
              <a:ext cx="1752600" cy="849314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74" name="Shape 474"/>
            <p:cNvSpPr/>
            <p:nvPr/>
          </p:nvSpPr>
          <p:spPr>
            <a:xfrm>
              <a:off x="0" y="61436"/>
              <a:ext cx="2461466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ip=&amp;x;//ip points to x</a:t>
              </a:r>
            </a:p>
            <a:p>
              <a:pPr lvl="0"/>
              <a:r>
                <a:t>*ip=0;</a:t>
              </a:r>
            </a:p>
          </p:txBody>
        </p:sp>
      </p:grpSp>
      <p:sp>
        <p:nvSpPr>
          <p:cNvPr id="476" name="Shape 476"/>
          <p:cNvSpPr/>
          <p:nvPr/>
        </p:nvSpPr>
        <p:spPr>
          <a:xfrm>
            <a:off x="6532432" y="4148564"/>
            <a:ext cx="347664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77" name="Shape 477"/>
          <p:cNvSpPr/>
          <p:nvPr/>
        </p:nvSpPr>
        <p:spPr>
          <a:xfrm flipH="1">
            <a:off x="6547432" y="4686596"/>
            <a:ext cx="522289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78" name="Shape 478"/>
          <p:cNvSpPr/>
          <p:nvPr/>
        </p:nvSpPr>
        <p:spPr>
          <a:xfrm>
            <a:off x="4737010" y="3224450"/>
            <a:ext cx="170815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stack frame</a:t>
            </a:r>
          </a:p>
        </p:txBody>
      </p:sp>
      <p:sp>
        <p:nvSpPr>
          <p:cNvPr id="479" name="Shape 479"/>
          <p:cNvSpPr/>
          <p:nvPr/>
        </p:nvSpPr>
        <p:spPr>
          <a:xfrm>
            <a:off x="6995977" y="3213502"/>
            <a:ext cx="170815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t>SetToZero2 </a:t>
            </a:r>
            <a:r>
              <a:t>stack frame</a:t>
            </a:r>
          </a:p>
        </p:txBody>
      </p:sp>
      <p:grpSp>
        <p:nvGrpSpPr>
          <p:cNvPr id="482" name="Group 482"/>
          <p:cNvGrpSpPr/>
          <p:nvPr/>
        </p:nvGrpSpPr>
        <p:grpSpPr>
          <a:xfrm>
            <a:off x="4659329" y="5377706"/>
            <a:ext cx="1863513" cy="1361441"/>
            <a:chOff x="0" y="0"/>
            <a:chExt cx="1863511" cy="1361439"/>
          </a:xfrm>
        </p:grpSpPr>
        <p:sp>
          <p:nvSpPr>
            <p:cNvPr id="480" name="Shape 480"/>
            <p:cNvSpPr/>
            <p:nvPr/>
          </p:nvSpPr>
          <p:spPr>
            <a:xfrm>
              <a:off x="0" y="11588"/>
              <a:ext cx="1797050" cy="1338264"/>
            </a:xfrm>
            <a:prstGeom prst="rect">
              <a:avLst/>
            </a:prstGeom>
            <a:noFill/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81" name="Shape 481"/>
            <p:cNvSpPr/>
            <p:nvPr/>
          </p:nvSpPr>
          <p:spPr>
            <a:xfrm>
              <a:off x="0" y="-1"/>
              <a:ext cx="1863512" cy="1361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SetToZero3(x);</a:t>
              </a:r>
            </a:p>
            <a:p>
              <a:pPr lvl="0"/>
            </a:p>
            <a:p>
              <a:pPr lvl="0"/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6712122" y="5724547"/>
            <a:ext cx="1775890" cy="849313"/>
            <a:chOff x="0" y="0"/>
            <a:chExt cx="1775889" cy="849312"/>
          </a:xfrm>
        </p:grpSpPr>
        <p:sp>
          <p:nvSpPr>
            <p:cNvPr id="483" name="Shape 483"/>
            <p:cNvSpPr/>
            <p:nvPr/>
          </p:nvSpPr>
          <p:spPr>
            <a:xfrm>
              <a:off x="0" y="-1"/>
              <a:ext cx="1752600" cy="849314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3333CC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84" name="Shape 484"/>
            <p:cNvSpPr/>
            <p:nvPr/>
          </p:nvSpPr>
          <p:spPr>
            <a:xfrm>
              <a:off x="0" y="61436"/>
              <a:ext cx="1775890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var refers to x</a:t>
              </a:r>
            </a:p>
            <a:p>
              <a:pPr lvl="0"/>
              <a:r>
                <a:t>var=0;  //x=0</a:t>
              </a:r>
            </a:p>
          </p:txBody>
        </p:sp>
      </p:grpSp>
      <p:sp>
        <p:nvSpPr>
          <p:cNvPr id="486" name="Shape 486"/>
          <p:cNvSpPr/>
          <p:nvPr/>
        </p:nvSpPr>
        <p:spPr>
          <a:xfrm>
            <a:off x="6364458" y="5964259"/>
            <a:ext cx="347664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87" name="Shape 487"/>
          <p:cNvSpPr/>
          <p:nvPr/>
        </p:nvSpPr>
        <p:spPr>
          <a:xfrm flipH="1">
            <a:off x="6189833" y="6594497"/>
            <a:ext cx="522289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88" name="Shape 488"/>
          <p:cNvSpPr/>
          <p:nvPr/>
        </p:nvSpPr>
        <p:spPr>
          <a:xfrm>
            <a:off x="4742033" y="4953260"/>
            <a:ext cx="170815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stack frame</a:t>
            </a:r>
          </a:p>
        </p:txBody>
      </p:sp>
      <p:sp>
        <p:nvSpPr>
          <p:cNvPr id="489" name="Shape 489"/>
          <p:cNvSpPr/>
          <p:nvPr/>
        </p:nvSpPr>
        <p:spPr>
          <a:xfrm>
            <a:off x="6766097" y="4921578"/>
            <a:ext cx="170815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t>SetToZero3 </a:t>
            </a:r>
            <a:r>
              <a:t>stack frame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492" name="Shape 492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493" name="Shape 493"/>
          <p:cNvSpPr/>
          <p:nvPr>
            <p:ph type="body" idx="1"/>
          </p:nvPr>
        </p:nvSpPr>
        <p:spPr>
          <a:xfrm>
            <a:off x="566738" y="1316037"/>
            <a:ext cx="8361361" cy="54117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955"/>
              <a:t>write a program to solve quadratic equation:</a:t>
            </a:r>
            <a:endParaRPr sz="1955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955"/>
              <a:t>	ax^2 + bx + c = 0;</a:t>
            </a: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30"/>
              <a:t>program structure:</a:t>
            </a: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040">
                <a:solidFill>
                  <a:srgbClr val="3333CC"/>
                </a:solidFill>
              </a:rPr>
              <a:t>input phase:</a:t>
            </a:r>
            <a:r>
              <a:rPr sz="2040"/>
              <a:t> accept values of coefficients from users;</a:t>
            </a:r>
            <a:endParaRPr sz="204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2040"/>
          </a:p>
          <a:p>
            <a:pPr lvl="1" marL="291465" indent="380523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30"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GetCoefficients(double *pa, double *pb, double *pc); </a:t>
            </a: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785">
                <a:solidFill>
                  <a:srgbClr val="3333CC"/>
                </a:solidFill>
              </a:rPr>
              <a:t>computation phase:</a:t>
            </a:r>
            <a:r>
              <a:rPr sz="1785"/>
              <a:t> solve the equation based on those coefficients;</a:t>
            </a: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30"/>
              <a:t>	</a:t>
            </a:r>
            <a:r>
              <a:rPr sz="1530"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void SolveQuadratic(double a, double b, double c, double *px1, double *px2); </a:t>
            </a: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785">
                <a:solidFill>
                  <a:srgbClr val="3333CC"/>
                </a:solidFill>
              </a:rPr>
              <a:t>output phase:</a:t>
            </a:r>
            <a:r>
              <a:rPr sz="1785"/>
              <a:t> display the roots of the equation on the screen</a:t>
            </a:r>
            <a:endParaRPr sz="1530"/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1530">
                <a:solidFill>
                  <a:srgbClr val="3333CC"/>
                </a:solidFill>
                <a:latin typeface="Verdana"/>
                <a:ea typeface="Verdana"/>
                <a:cs typeface="Verdana"/>
                <a:sym typeface="Verdana"/>
              </a:rPr>
              <a:t>	void DisplayRoots(double x1, double x2);</a:t>
            </a:r>
            <a:endParaRPr sz="1530">
              <a:solidFill>
                <a:srgbClr val="3333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marL="291465" indent="-291465" defTabSz="77724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1530"/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000" u="sng">
                <a:solidFill>
                  <a:srgbClr val="3333CC"/>
                </a:solidFill>
              </a:rPr>
              <a:t>Variable Scopes and Lifetimes </a:t>
            </a:r>
          </a:p>
        </p:txBody>
      </p:sp>
      <p:sp>
        <p:nvSpPr>
          <p:cNvPr id="496" name="Shape 4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—- a bigger picture about memory used by a program </a:t>
            </a:r>
          </a:p>
        </p:txBody>
      </p:sp>
      <p:sp>
        <p:nvSpPr>
          <p:cNvPr id="497" name="Shape 49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</p:spTree>
  </p:cSld>
  <p:clrMapOvr>
    <a:masterClrMapping/>
  </p:clrMapOvr>
  <p:transition spd="med" advClick="1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Global Variables</a:t>
            </a:r>
          </a:p>
        </p:txBody>
      </p:sp>
      <p:sp>
        <p:nvSpPr>
          <p:cNvPr id="500" name="Shape 500"/>
          <p:cNvSpPr/>
          <p:nvPr>
            <p:ph type="body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184" indent="-329184" defTabSz="877823">
              <a:defRPr sz="1800"/>
            </a:pPr>
            <a:r>
              <a:rPr sz="2688"/>
              <a:t>Variables declared outside any function are global variables</a:t>
            </a:r>
            <a:endParaRPr sz="2688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they have “</a:t>
            </a:r>
            <a:r>
              <a:rPr sz="2304">
                <a:solidFill>
                  <a:srgbClr val="FF2600"/>
                </a:solidFill>
              </a:rPr>
              <a:t>global scope</a:t>
            </a:r>
            <a:r>
              <a:rPr sz="2304"/>
              <a:t>”, i.e., they can be accessed by the name from all parts of a program —- unless there is an eclipse! </a:t>
            </a:r>
            <a:endParaRPr sz="2304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they comes into being when program starts, and disappears when program ends ==&gt; </a:t>
            </a:r>
            <a:r>
              <a:rPr sz="2304">
                <a:solidFill>
                  <a:srgbClr val="FF2600"/>
                </a:solidFill>
              </a:rPr>
              <a:t>static lifetime</a:t>
            </a:r>
            <a:endParaRPr sz="2304">
              <a:solidFill>
                <a:srgbClr val="FF2600"/>
              </a:solidFill>
            </a:endParaRPr>
          </a:p>
          <a:p>
            <a:pPr lvl="0" marL="274320" indent="-274320" defTabSz="877823">
              <a:spcBef>
                <a:spcPts val="500"/>
              </a:spcBef>
              <a:buSzPct val="75000"/>
              <a:buChar char="❍"/>
              <a:defRPr sz="1800"/>
            </a:pPr>
            <a:r>
              <a:rPr sz="2304"/>
              <a:t>We discourage the usage of </a:t>
            </a:r>
            <a:r>
              <a:rPr sz="2304"/>
              <a:t>global variables</a:t>
            </a:r>
            <a:endParaRPr sz="2304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too many cooks in the kitchen: everyone can modify it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65" name="Shape 65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4462462" y="1600200"/>
            <a:ext cx="3843338" cy="43211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2800"/>
              <a:t>int x, y;</a:t>
            </a:r>
            <a:endParaRPr sz="2800"/>
          </a:p>
          <a:p>
            <a:pPr lvl="0">
              <a:buSzTx/>
              <a:buNone/>
              <a:defRPr sz="1800"/>
            </a:pP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int takes 4 bytes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address of x is the address of its first byte… </a:t>
            </a:r>
            <a:endParaRPr sz="2800"/>
          </a:p>
        </p:txBody>
      </p:sp>
      <p:sp>
        <p:nvSpPr>
          <p:cNvPr id="67" name="Shape 67"/>
          <p:cNvSpPr/>
          <p:nvPr/>
        </p:nvSpPr>
        <p:spPr>
          <a:xfrm>
            <a:off x="1028700" y="31242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8" name="Shape 68"/>
          <p:cNvSpPr/>
          <p:nvPr/>
        </p:nvSpPr>
        <p:spPr>
          <a:xfrm>
            <a:off x="1028700" y="3722687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9" name="Shape 69"/>
          <p:cNvSpPr/>
          <p:nvPr/>
        </p:nvSpPr>
        <p:spPr>
          <a:xfrm>
            <a:off x="1027112" y="4910137"/>
            <a:ext cx="1936751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0" name="Shape 70"/>
          <p:cNvSpPr/>
          <p:nvPr/>
        </p:nvSpPr>
        <p:spPr>
          <a:xfrm>
            <a:off x="233363" y="3241675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71" name="Shape 71"/>
          <p:cNvSpPr/>
          <p:nvPr/>
        </p:nvSpPr>
        <p:spPr>
          <a:xfrm>
            <a:off x="244474" y="3873500"/>
            <a:ext cx="70644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72" name="Shape 72"/>
          <p:cNvSpPr/>
          <p:nvPr/>
        </p:nvSpPr>
        <p:spPr>
          <a:xfrm>
            <a:off x="3063875" y="32416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73" name="Shape 73"/>
          <p:cNvSpPr/>
          <p:nvPr/>
        </p:nvSpPr>
        <p:spPr>
          <a:xfrm>
            <a:off x="3074988" y="387350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74" name="Shape 74"/>
          <p:cNvSpPr/>
          <p:nvPr/>
        </p:nvSpPr>
        <p:spPr>
          <a:xfrm>
            <a:off x="1028700" y="431165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5" name="Shape 75"/>
          <p:cNvSpPr/>
          <p:nvPr/>
        </p:nvSpPr>
        <p:spPr>
          <a:xfrm>
            <a:off x="1028700" y="2535237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Local Variables</a:t>
            </a:r>
          </a:p>
        </p:txBody>
      </p:sp>
      <p:sp>
        <p:nvSpPr>
          <p:cNvPr id="503" name="Shape 503"/>
          <p:cNvSpPr/>
          <p:nvPr>
            <p:ph type="body" idx="1"/>
          </p:nvPr>
        </p:nvSpPr>
        <p:spPr>
          <a:xfrm>
            <a:off x="533400" y="1600200"/>
            <a:ext cx="823341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1465" indent="-291465" defTabSz="777240">
              <a:spcBef>
                <a:spcPts val="500"/>
              </a:spcBef>
              <a:defRPr sz="1800"/>
            </a:pPr>
            <a:r>
              <a:rPr sz="2040"/>
              <a:t>Variables declared in a function are </a:t>
            </a:r>
            <a:r>
              <a:rPr sz="2040">
                <a:solidFill>
                  <a:srgbClr val="FF2600"/>
                </a:solidFill>
              </a:rPr>
              <a:t>local variables</a:t>
            </a:r>
            <a:endParaRPr sz="2040"/>
          </a:p>
          <a:p>
            <a:pPr lvl="1" marL="680085" indent="-291465" defTabSz="777240">
              <a:spcBef>
                <a:spcPts val="500"/>
              </a:spcBef>
              <a:buSzPct val="85000"/>
              <a:buChar char="❒"/>
              <a:defRPr sz="1800"/>
            </a:pPr>
            <a:r>
              <a:rPr sz="1870"/>
              <a:t>they have “</a:t>
            </a:r>
            <a:r>
              <a:rPr sz="1870">
                <a:solidFill>
                  <a:srgbClr val="FF2600"/>
                </a:solidFill>
              </a:rPr>
              <a:t>local scope</a:t>
            </a:r>
            <a:r>
              <a:rPr sz="1870"/>
              <a:t>”: they can be accessed using the name from the function/block </a:t>
            </a:r>
            <a:endParaRPr sz="1870"/>
          </a:p>
          <a:p>
            <a:pPr lvl="1" marL="680085" indent="-291465" defTabSz="777240">
              <a:spcBef>
                <a:spcPts val="500"/>
              </a:spcBef>
              <a:buSzPct val="85000"/>
              <a:buChar char="❒"/>
              <a:defRPr sz="1800"/>
            </a:pPr>
            <a:r>
              <a:rPr sz="1870"/>
              <a:t>They are </a:t>
            </a:r>
            <a:r>
              <a:rPr b="1" sz="1870"/>
              <a:t>typically</a:t>
            </a:r>
            <a:r>
              <a:rPr sz="1870"/>
              <a:t> created when the function is called, and destroyed when the function call ends ==&gt; </a:t>
            </a:r>
            <a:r>
              <a:rPr sz="1870">
                <a:solidFill>
                  <a:srgbClr val="FF260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automatic lifetime</a:t>
            </a:r>
            <a:endParaRPr sz="2040"/>
          </a:p>
          <a:p>
            <a:pPr lvl="0" marL="291465" indent="-291465" defTabSz="777240">
              <a:spcBef>
                <a:spcPts val="500"/>
              </a:spcBef>
              <a:defRPr sz="1800"/>
            </a:pPr>
            <a:r>
              <a:rPr sz="2040"/>
              <a:t>Local variable with static lifetime?</a:t>
            </a:r>
            <a:endParaRPr sz="2040"/>
          </a:p>
          <a:p>
            <a:pPr lvl="0" marL="0" indent="0" defTabSz="777240">
              <a:spcBef>
                <a:spcPts val="500"/>
              </a:spcBef>
              <a:buSzTx/>
              <a:buNone/>
              <a:defRPr sz="1800"/>
            </a:pPr>
            <a:r>
              <a:rPr sz="1785"/>
              <a:t>void some_func()</a:t>
            </a:r>
            <a:endParaRPr sz="1785"/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{</a:t>
            </a:r>
            <a:endParaRPr sz="1785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    static int counter=0;  </a:t>
            </a:r>
            <a:r>
              <a:rPr b="1" sz="1785">
                <a:solidFill>
                  <a:srgbClr val="FF2600"/>
                </a:solidFill>
                <a:latin typeface="Menlo Regular"/>
                <a:ea typeface="Menlo Regular"/>
                <a:cs typeface="Menlo Regular"/>
                <a:sym typeface="Menlo Regular"/>
              </a:rPr>
              <a:t>//created at program starts,</a:t>
            </a:r>
            <a:endParaRPr b="1" sz="1785">
              <a:solidFill>
                <a:srgbClr val="FF2600"/>
              </a:solidFill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b="1" sz="1785">
                <a:solidFill>
                  <a:srgbClr val="FF2600"/>
                </a:solidFill>
                <a:latin typeface="Menlo Regular"/>
                <a:ea typeface="Menlo Regular"/>
                <a:cs typeface="Menlo Regular"/>
                <a:sym typeface="Menlo Regular"/>
              </a:rPr>
              <a:t>			//destroyed when program ends </a:t>
            </a:r>
            <a:endParaRPr sz="1785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    counter++;</a:t>
            </a:r>
            <a:endParaRPr sz="1785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    cout &lt;&lt;"called " &lt;&lt; counter&lt;&lt;" times\n”;</a:t>
            </a:r>
            <a:endParaRPr sz="1785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   //… </a:t>
            </a:r>
            <a:endParaRPr sz="1785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marL="0" indent="0" defTabSz="388620">
              <a:spcBef>
                <a:spcPts val="0"/>
              </a:spcBef>
              <a:buClrTx/>
              <a:buSzTx/>
              <a:buFontTx/>
              <a:buNone/>
              <a:tabLst>
                <a:tab pos="292100" algn="l"/>
                <a:tab pos="596900" algn="l"/>
                <a:tab pos="901700" algn="l"/>
                <a:tab pos="1206500" algn="l"/>
                <a:tab pos="1511300" algn="l"/>
                <a:tab pos="1803400" algn="l"/>
                <a:tab pos="2108200" algn="l"/>
                <a:tab pos="2413000" algn="l"/>
                <a:tab pos="2717800" algn="l"/>
                <a:tab pos="3022600" algn="l"/>
                <a:tab pos="3314700" algn="l"/>
                <a:tab pos="3619500" algn="l"/>
              </a:tabLst>
              <a:defRPr sz="1800"/>
            </a:pPr>
            <a:r>
              <a:rPr sz="1785">
                <a:latin typeface="Menlo Regular"/>
                <a:ea typeface="Menlo Regular"/>
                <a:cs typeface="Menlo Regular"/>
                <a:sym typeface="Menlo Regular"/>
              </a:rPr>
              <a:t>   }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Dynamic Variables</a:t>
            </a:r>
          </a:p>
        </p:txBody>
      </p:sp>
      <p:sp>
        <p:nvSpPr>
          <p:cNvPr id="506" name="Shape 506"/>
          <p:cNvSpPr/>
          <p:nvPr>
            <p:ph type="body" idx="1"/>
          </p:nvPr>
        </p:nvSpPr>
        <p:spPr>
          <a:xfrm>
            <a:off x="455295" y="1278812"/>
            <a:ext cx="8233410" cy="514972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70890" indent="-270890" defTabSz="722376">
              <a:spcBef>
                <a:spcPts val="500"/>
              </a:spcBef>
              <a:defRPr sz="1800"/>
            </a:pPr>
            <a:r>
              <a:rPr sz="2212"/>
              <a:t>Programmer/Code can create variables and then destroy them using operators </a:t>
            </a:r>
            <a:r>
              <a:rPr sz="2212">
                <a:latin typeface="Comic Sans MS Bold"/>
                <a:ea typeface="Comic Sans MS Bold"/>
                <a:cs typeface="Comic Sans MS Bold"/>
                <a:sym typeface="Comic Sans MS Bold"/>
              </a:rPr>
              <a:t>new</a:t>
            </a:r>
            <a:r>
              <a:rPr sz="2212"/>
              <a:t> and </a:t>
            </a:r>
            <a:r>
              <a:rPr sz="2212">
                <a:latin typeface="Comic Sans MS Bold"/>
                <a:ea typeface="Comic Sans MS Bold"/>
                <a:cs typeface="Comic Sans MS Bold"/>
                <a:sym typeface="Comic Sans MS Bold"/>
              </a:rPr>
              <a:t>delete </a:t>
            </a:r>
            <a:endParaRPr sz="2212"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1" marL="632079" indent="-270890" defTabSz="722376">
              <a:spcBef>
                <a:spcPts val="500"/>
              </a:spcBef>
              <a:buSzPct val="85000"/>
              <a:buChar char="❒"/>
              <a:defRPr sz="1800"/>
            </a:pPr>
            <a:r>
              <a:rPr sz="1975">
                <a:latin typeface="Comic Sans MS Bold"/>
                <a:ea typeface="Comic Sans MS Bold"/>
                <a:cs typeface="Comic Sans MS Bold"/>
                <a:sym typeface="Comic Sans MS Bold"/>
              </a:rPr>
              <a:t>such variables are </a:t>
            </a:r>
            <a:r>
              <a:rPr sz="1975">
                <a:solidFill>
                  <a:srgbClr val="FF260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dynamic variables</a:t>
            </a:r>
            <a:r>
              <a:rPr sz="1975">
                <a:latin typeface="Comic Sans MS Bold"/>
                <a:ea typeface="Comic Sans MS Bold"/>
                <a:cs typeface="Comic Sans MS Bold"/>
                <a:sym typeface="Comic Sans MS Bold"/>
              </a:rPr>
              <a:t>, their lifetime is dynamic (decided at running time, based upon running time condition). </a:t>
            </a:r>
            <a:r>
              <a:rPr sz="1975">
                <a:solidFill>
                  <a:srgbClr val="FF260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They have no name. </a:t>
            </a:r>
            <a:endParaRPr b="1" sz="1975">
              <a:solidFill>
                <a:srgbClr val="FF2600"/>
              </a:solidFill>
            </a:endParaRPr>
          </a:p>
          <a:p>
            <a:pPr lvl="0" marL="270891" indent="-270891" defTabSz="722376">
              <a:spcBef>
                <a:spcPts val="500"/>
              </a:spcBef>
              <a:defRPr sz="1800"/>
            </a:pPr>
            <a:r>
              <a:rPr b="1" sz="1975">
                <a:solidFill>
                  <a:srgbClr val="FF2600"/>
                </a:solidFill>
              </a:rPr>
              <a:t>e.g.,</a:t>
            </a:r>
            <a:endParaRPr sz="1896"/>
          </a:p>
          <a:p>
            <a:pPr lvl="1" marL="225742" indent="135445" defTabSz="722376">
              <a:spcBef>
                <a:spcPts val="400"/>
              </a:spcBef>
              <a:buSzTx/>
              <a:buNone/>
              <a:defRPr sz="1800"/>
            </a:pPr>
            <a:r>
              <a:rPr sz="1896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int *p1; //declare a pointer variable </a:t>
            </a:r>
            <a:endParaRPr sz="1896">
              <a:solidFill>
                <a:srgbClr val="0000CC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1" marL="225742" indent="135445" defTabSz="722376">
              <a:spcBef>
                <a:spcPts val="400"/>
              </a:spcBef>
              <a:buSzTx/>
              <a:buNone/>
              <a:defRPr sz="1800"/>
            </a:pPr>
            <a:r>
              <a:rPr sz="1896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p1 = new int; </a:t>
            </a:r>
            <a:r>
              <a:rPr sz="1896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//create a int variable, save its address in p1 </a:t>
            </a:r>
            <a:endParaRPr sz="1896">
              <a:solidFill>
                <a:srgbClr val="FF2600"/>
              </a:solidFill>
            </a:endParaRPr>
          </a:p>
          <a:p>
            <a:pPr lvl="1" marL="586930" indent="-225742" defTabSz="722376">
              <a:spcBef>
                <a:spcPts val="400"/>
              </a:spcBef>
              <a:defRPr sz="1800"/>
            </a:pPr>
            <a:r>
              <a:rPr sz="1896"/>
              <a:t>This variable can only be referred by address (as it has no name), *p1 </a:t>
            </a:r>
            <a:endParaRPr sz="1896"/>
          </a:p>
          <a:p>
            <a:pPr lvl="1" marL="586930" indent="-225742" defTabSz="722376">
              <a:spcBef>
                <a:spcPts val="400"/>
              </a:spcBef>
              <a:defRPr sz="1800"/>
            </a:pPr>
            <a:r>
              <a:rPr sz="1896"/>
              <a:t>*p1 can be used any place an integer variable can</a:t>
            </a:r>
            <a:br>
              <a:rPr sz="1896"/>
            </a:br>
            <a:r>
              <a:rPr sz="1896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       cin &gt;&gt; *p1;</a:t>
            </a:r>
            <a:br>
              <a:rPr sz="1896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896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  <a:t>       *p1 = *p1 + 7;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>
            <p:ph type="title"/>
          </p:nvPr>
        </p:nvSpPr>
        <p:spPr>
          <a:xfrm>
            <a:off x="4876800" y="228600"/>
            <a:ext cx="3478213" cy="9921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585215">
              <a:defRPr sz="1800" u="none">
                <a:solidFill>
                  <a:srgbClr val="000000"/>
                </a:solidFill>
              </a:defRPr>
            </a:pPr>
            <a:r>
              <a:rPr sz="2559" u="sng">
                <a:solidFill>
                  <a:srgbClr val="3333CC"/>
                </a:solidFill>
              </a:rPr>
              <a:t>Display 9.2</a:t>
            </a:r>
            <a:br>
              <a:rPr sz="2559" u="sng">
                <a:solidFill>
                  <a:srgbClr val="3333CC"/>
                </a:solidFill>
              </a:rPr>
            </a:br>
          </a:p>
        </p:txBody>
      </p:sp>
      <p:sp>
        <p:nvSpPr>
          <p:cNvPr id="509" name="Shape 509"/>
          <p:cNvSpPr/>
          <p:nvPr>
            <p:ph type="sldNum" sz="quarter" idx="2"/>
          </p:nvPr>
        </p:nvSpPr>
        <p:spPr>
          <a:xfrm>
            <a:off x="685800" y="6248400"/>
            <a:ext cx="1905000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510" name="Shape 510"/>
          <p:cNvSpPr/>
          <p:nvPr/>
        </p:nvSpPr>
        <p:spPr>
          <a:xfrm>
            <a:off x="0" y="0"/>
            <a:ext cx="4494213" cy="15192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511" name="image1.png" descr="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209550"/>
            <a:ext cx="4060825" cy="6254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>
            <p:ph type="title"/>
          </p:nvPr>
        </p:nvSpPr>
        <p:spPr>
          <a:xfrm>
            <a:off x="6892925" y="193675"/>
            <a:ext cx="2251075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58951">
              <a:defRPr sz="3320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320" u="sng">
                <a:solidFill>
                  <a:srgbClr val="3333CC"/>
                </a:solidFill>
              </a:rPr>
              <a:t>Display 9.3</a:t>
            </a:r>
          </a:p>
        </p:txBody>
      </p:sp>
      <p:sp>
        <p:nvSpPr>
          <p:cNvPr id="514" name="Shape 514"/>
          <p:cNvSpPr/>
          <p:nvPr>
            <p:ph type="sldNum" sz="quarter" idx="2"/>
          </p:nvPr>
        </p:nvSpPr>
        <p:spPr>
          <a:xfrm>
            <a:off x="685800" y="6248400"/>
            <a:ext cx="1905000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515" name="image2.png" descr="D09_0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2325" y="76200"/>
            <a:ext cx="5842000" cy="6400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Caution! Pointer Assignments</a:t>
            </a:r>
          </a:p>
        </p:txBody>
      </p:sp>
      <p:sp>
        <p:nvSpPr>
          <p:cNvPr id="518" name="Shape 518"/>
          <p:cNvSpPr/>
          <p:nvPr>
            <p:ph type="body" idx="1"/>
          </p:nvPr>
        </p:nvSpPr>
        <p:spPr>
          <a:xfrm>
            <a:off x="325924" y="1573040"/>
            <a:ext cx="8305801" cy="46482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spcBef>
                <a:spcPts val="500"/>
              </a:spcBef>
              <a:defRPr sz="1800"/>
            </a:pPr>
            <a:r>
              <a:rPr sz="2400"/>
              <a:t>Some care is required making assignments to </a:t>
            </a:r>
            <a:br>
              <a:rPr sz="2400"/>
            </a:br>
            <a:r>
              <a:rPr sz="2400"/>
              <a:t>pointer variables</a:t>
            </a:r>
            <a:endParaRPr sz="24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p1= p3; // changes the location that p1 "points" to</a:t>
            </a:r>
            <a:br>
              <a:rPr sz="2400"/>
            </a:br>
            <a:endParaRPr sz="24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*p1 = *p3; // changes the value at the location that</a:t>
            </a:r>
            <a:br>
              <a:rPr sz="2400"/>
            </a:br>
            <a:r>
              <a:rPr sz="2400"/>
              <a:t>                 // p1 "points" to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Basic Memory Management</a:t>
            </a:r>
          </a:p>
        </p:txBody>
      </p:sp>
      <p:sp>
        <p:nvSpPr>
          <p:cNvPr id="521" name="Shape 521"/>
          <p:cNvSpPr/>
          <p:nvPr>
            <p:ph type="body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184" indent="-329184" defTabSz="877823">
              <a:defRPr sz="1800"/>
            </a:pPr>
            <a:r>
              <a:rPr sz="2688"/>
              <a:t>An area of memory called the </a:t>
            </a:r>
            <a:r>
              <a:rPr sz="2688">
                <a:latin typeface="Comic Sans MS Bold"/>
                <a:ea typeface="Comic Sans MS Bold"/>
                <a:cs typeface="Comic Sans MS Bold"/>
                <a:sym typeface="Comic Sans MS Bold"/>
              </a:rPr>
              <a:t>freestore/heap</a:t>
            </a:r>
            <a:r>
              <a:rPr sz="2688"/>
              <a:t> is reserved for dynamic variables</a:t>
            </a:r>
            <a:endParaRPr sz="2688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New dynamic variables use memory in the freestore</a:t>
            </a:r>
            <a:endParaRPr sz="2304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If all of the freestore is used, calls to new will fail</a:t>
            </a:r>
            <a:endParaRPr sz="2304"/>
          </a:p>
          <a:p>
            <a:pPr lvl="0" marL="329184" indent="-329184" defTabSz="877823">
              <a:defRPr sz="1800"/>
            </a:pPr>
            <a:r>
              <a:rPr sz="2688"/>
              <a:t>Unneeded memory can be recycled</a:t>
            </a:r>
            <a:endParaRPr sz="2688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When variables are no longer needed, they need to be deleted and the memory they used is returned to the freestore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delete Operator</a:t>
            </a:r>
          </a:p>
        </p:txBody>
      </p:sp>
      <p:sp>
        <p:nvSpPr>
          <p:cNvPr id="524" name="Shape 524"/>
          <p:cNvSpPr/>
          <p:nvPr>
            <p:ph type="body" idx="1"/>
          </p:nvPr>
        </p:nvSpPr>
        <p:spPr>
          <a:xfrm>
            <a:off x="533400" y="1600200"/>
            <a:ext cx="80772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When dynamic variables are no longer needed, </a:t>
            </a:r>
            <a:br>
              <a:rPr sz="2800"/>
            </a:br>
            <a:r>
              <a:rPr sz="2800"/>
              <a:t>delete them to recycle memory to freestore</a:t>
            </a:r>
            <a:endParaRPr sz="28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e.g.,        </a:t>
            </a:r>
            <a:br>
              <a:rPr sz="2400"/>
            </a:br>
            <a:r>
              <a:rPr sz="2400"/>
              <a:t>	</a:t>
            </a:r>
            <a:r>
              <a:rPr sz="24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delete p;</a:t>
            </a:r>
            <a:br>
              <a:rPr sz="240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</a:br>
            <a:br>
              <a:rPr sz="2400">
                <a:solidFill>
                  <a:srgbClr val="0000CC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2400"/>
              <a:t>memory used by </a:t>
            </a:r>
            <a:r>
              <a:rPr sz="2400" u="sng"/>
              <a:t>the variable that p pointed to</a:t>
            </a:r>
            <a:r>
              <a:rPr sz="2400"/>
              <a:t> is back in freestore. p still stores that address.</a:t>
            </a:r>
            <a:endParaRPr sz="2400"/>
          </a:p>
          <a:p>
            <a:pPr lvl="1" marL="0" indent="457200">
              <a:spcBef>
                <a:spcPts val="500"/>
              </a:spcBef>
              <a:buSzTx/>
              <a:buNone/>
              <a:defRPr sz="1800"/>
            </a:pPr>
            <a:r>
              <a:rPr sz="2400"/>
              <a:t> *p=10;    // Disaster!!! </a:t>
            </a:r>
            <a:endParaRPr sz="2400"/>
          </a:p>
          <a:p>
            <a:pPr lvl="1" marL="0" indent="457200">
              <a:spcBef>
                <a:spcPts val="500"/>
              </a:spcBef>
              <a:buSzTx/>
              <a:buNone/>
              <a:defRPr sz="1800"/>
            </a:pPr>
            <a:r>
              <a:rPr sz="2400"/>
              <a:t> </a:t>
            </a:r>
            <a:r>
              <a:rPr sz="2400">
                <a:solidFill>
                  <a:srgbClr val="FF2600"/>
                </a:solidFill>
              </a:rPr>
              <a:t> p = NULL;  //value of p is now NULL 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Dangling Pointers</a:t>
            </a:r>
          </a:p>
        </p:txBody>
      </p:sp>
      <p:sp>
        <p:nvSpPr>
          <p:cNvPr id="527" name="Shape 527"/>
          <p:cNvSpPr/>
          <p:nvPr>
            <p:ph type="body" idx="1"/>
          </p:nvPr>
        </p:nvSpPr>
        <p:spPr>
          <a:xfrm>
            <a:off x="533400" y="1600200"/>
            <a:ext cx="80772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05180" indent="-305180" defTabSz="813816">
              <a:spcBef>
                <a:spcPts val="500"/>
              </a:spcBef>
              <a:defRPr sz="1800"/>
            </a:pPr>
            <a:r>
              <a:rPr sz="2492"/>
              <a:t>Using delete on a pointer variable destroys the dynamic variable pointed to</a:t>
            </a:r>
            <a:endParaRPr sz="2492"/>
          </a:p>
          <a:p>
            <a:pPr lvl="0" marL="305180" indent="-305180" defTabSz="813816">
              <a:spcBef>
                <a:spcPts val="500"/>
              </a:spcBef>
              <a:defRPr sz="1800"/>
            </a:pPr>
            <a:r>
              <a:rPr sz="2492"/>
              <a:t>If another pointer variable was pointing to the dynamic variable, that variable is also undefined</a:t>
            </a:r>
            <a:endParaRPr sz="2492"/>
          </a:p>
          <a:p>
            <a:pPr lvl="0" marL="305180" indent="-305180" defTabSz="813816">
              <a:spcBef>
                <a:spcPts val="500"/>
              </a:spcBef>
              <a:defRPr sz="1800"/>
            </a:pPr>
            <a:r>
              <a:rPr sz="2492"/>
              <a:t>Undefined pointer variables are called</a:t>
            </a:r>
            <a:br>
              <a:rPr sz="2492"/>
            </a:br>
            <a:r>
              <a:rPr sz="2492"/>
              <a:t>dangling pointers </a:t>
            </a:r>
            <a:endParaRPr sz="2492"/>
          </a:p>
          <a:p>
            <a:pPr lvl="1" marL="661225" indent="-254317" defTabSz="813816">
              <a:spcBef>
                <a:spcPts val="500"/>
              </a:spcBef>
              <a:defRPr sz="1800"/>
            </a:pPr>
            <a:r>
              <a:rPr sz="2136"/>
              <a:t>Dereferencing a dangling pointer (*p) is usually</a:t>
            </a:r>
            <a:br>
              <a:rPr sz="2136"/>
            </a:br>
            <a:r>
              <a:rPr sz="2136"/>
              <a:t>disasterous</a:t>
            </a:r>
            <a:endParaRPr sz="2136"/>
          </a:p>
          <a:p>
            <a:pPr lvl="0" marL="305180" indent="-305180" defTabSz="813816">
              <a:spcBef>
                <a:spcPts val="500"/>
              </a:spcBef>
              <a:defRPr sz="1800"/>
            </a:pPr>
            <a:endParaRPr sz="2136"/>
          </a:p>
        </p:txBody>
      </p:sp>
    </p:spTree>
  </p:cSld>
  <p:clrMapOvr>
    <a:masterClrMapping/>
  </p:clrMapOvr>
  <p:transition spd="med" advClick="1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Type Definitions</a:t>
            </a:r>
          </a:p>
        </p:txBody>
      </p:sp>
      <p:sp>
        <p:nvSpPr>
          <p:cNvPr id="530" name="Shape 530"/>
          <p:cNvSpPr/>
          <p:nvPr>
            <p:ph type="body" idx="1"/>
          </p:nvPr>
        </p:nvSpPr>
        <p:spPr>
          <a:xfrm>
            <a:off x="533400" y="1600200"/>
            <a:ext cx="8370569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184" indent="-329184" defTabSz="877823">
              <a:defRPr sz="1800"/>
            </a:pPr>
            <a:r>
              <a:rPr sz="2688"/>
              <a:t>A name can be assigned to a type definition, then used to declare variables</a:t>
            </a:r>
            <a:endParaRPr sz="2688"/>
          </a:p>
          <a:p>
            <a:pPr lvl="0" marL="329184" indent="-329184" defTabSz="877823">
              <a:defRPr sz="1800"/>
            </a:pPr>
            <a:r>
              <a:rPr sz="2688"/>
              <a:t>The keyword </a:t>
            </a:r>
            <a:r>
              <a:rPr sz="2688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typedef</a:t>
            </a:r>
            <a:r>
              <a:rPr sz="2688"/>
              <a:t> is used to define new </a:t>
            </a:r>
            <a:br>
              <a:rPr sz="2688"/>
            </a:br>
            <a:r>
              <a:rPr sz="2688"/>
              <a:t>type names</a:t>
            </a:r>
            <a:endParaRPr sz="2688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Syntax:  </a:t>
            </a:r>
            <a:endParaRPr sz="2304"/>
          </a:p>
          <a:p>
            <a:pPr lvl="1" marL="713231" indent="-274320" defTabSz="877823">
              <a:spcBef>
                <a:spcPts val="500"/>
              </a:spcBef>
              <a:defRPr sz="1800"/>
            </a:pPr>
            <a:endParaRPr sz="2304"/>
          </a:p>
          <a:p>
            <a:pPr lvl="1" marL="274320" indent="164592" defTabSz="877823">
              <a:spcBef>
                <a:spcPts val="500"/>
              </a:spcBef>
              <a:buSzTx/>
              <a:buNone/>
              <a:defRPr sz="1800"/>
            </a:pPr>
            <a: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typedef Known_Type_Definition  New_Type_Name;</a:t>
            </a:r>
            <a:b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2304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2" marL="1097280" indent="-219455" defTabSz="877823">
              <a:spcBef>
                <a:spcPts val="400"/>
              </a:spcBef>
              <a:buClrTx/>
              <a:buFont typeface="Courier"/>
              <a:defRPr sz="1800"/>
            </a:pPr>
            <a:r>
              <a:rPr sz="1919">
                <a:latin typeface="Consolas"/>
                <a:ea typeface="Consolas"/>
                <a:cs typeface="Consolas"/>
                <a:sym typeface="Consolas"/>
              </a:rPr>
              <a:t>Known_Type_Definition</a:t>
            </a:r>
            <a:r>
              <a:rPr sz="1919"/>
              <a:t> can be any type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Defining Pointer Types</a:t>
            </a:r>
          </a:p>
        </p:txBody>
      </p:sp>
      <p:sp>
        <p:nvSpPr>
          <p:cNvPr id="533" name="Shape 533"/>
          <p:cNvSpPr/>
          <p:nvPr>
            <p:ph type="body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49827" indent="-249827" defTabSz="777240">
              <a:spcBef>
                <a:spcPts val="400"/>
              </a:spcBef>
              <a:defRPr sz="1800"/>
            </a:pPr>
            <a:r>
              <a:rPr sz="2040"/>
              <a:t>To avoid mistakes using pointers, define a </a:t>
            </a:r>
            <a:br>
              <a:rPr sz="2040"/>
            </a:br>
            <a:r>
              <a:rPr sz="2040"/>
              <a:t>pointer type name</a:t>
            </a:r>
            <a:endParaRPr sz="2040"/>
          </a:p>
          <a:p>
            <a:pPr lvl="1" marL="631507" indent="-242887" defTabSz="777240">
              <a:spcBef>
                <a:spcPts val="400"/>
              </a:spcBef>
              <a:defRPr sz="1800"/>
            </a:pPr>
            <a:r>
              <a:rPr sz="2040"/>
              <a:t>Example:      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endParaRPr sz="2040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typedef int* IntPtr;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Defines a new type, </a:t>
            </a:r>
            <a: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IntPtr</a:t>
            </a:r>
            <a:r>
              <a:rPr sz="2040"/>
              <a:t>, for pointer variables containing pointers to </a:t>
            </a:r>
            <a: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sz="2040"/>
              <a:t> variables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IntPtr p;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/>
              <a:t>is equivalent to</a:t>
            </a:r>
            <a:endParaRPr sz="2040"/>
          </a:p>
          <a:p>
            <a:pPr lvl="1" marL="242887" indent="145732" defTabSz="777240">
              <a:spcBef>
                <a:spcPts val="400"/>
              </a:spcBef>
              <a:buSzTx/>
              <a:buNone/>
              <a:defRPr sz="1800"/>
            </a:pPr>
            <a: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 *p; </a:t>
            </a:r>
            <a:br>
              <a:rPr sz="2040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</a:br>
          </a:p>
        </p:txBody>
      </p:sp>
    </p:spTree>
  </p:cSld>
  <p:clrMapOvr>
    <a:masterClrMapping/>
  </p:clrMapOvr>
  <p:transition spd="med" advClick="1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78" name="Shape 78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Pointers Variables (or Pointers)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533400" y="1245870"/>
            <a:ext cx="8077200" cy="504785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400050" indent="-400050">
              <a:buSzPct val="85000"/>
              <a:buChar char="❒"/>
              <a:defRPr sz="1800"/>
            </a:pPr>
            <a:r>
              <a:rPr sz="2800">
                <a:solidFill>
                  <a:srgbClr val="C00000"/>
                </a:solidFill>
              </a:rPr>
              <a:t>Pointer variables</a:t>
            </a:r>
            <a:r>
              <a:rPr sz="2800"/>
              <a:t>: a variable that stores memory address (of another variable) </a:t>
            </a:r>
            <a:endParaRPr sz="2400"/>
          </a:p>
          <a:p>
            <a:pPr lvl="2" marL="742950" indent="-342900">
              <a:spcBef>
                <a:spcPts val="400"/>
              </a:spcBef>
              <a:buClrTx/>
              <a:buSzPct val="85000"/>
              <a:buChar char="❒"/>
              <a:defRPr sz="1800"/>
            </a:pPr>
            <a:r>
              <a:rPr sz="2200"/>
              <a:t>is used to tell </a:t>
            </a:r>
            <a:r>
              <a:rPr sz="2200" u="sng"/>
              <a:t>where a variable is stored in memory</a:t>
            </a:r>
            <a:endParaRPr sz="2200"/>
          </a:p>
          <a:p>
            <a:pPr lvl="2" marL="742950" indent="-342900">
              <a:spcBef>
                <a:spcPts val="400"/>
              </a:spcBef>
              <a:buClrTx/>
              <a:buSzPct val="85000"/>
              <a:buChar char="❒"/>
              <a:defRPr sz="1800"/>
            </a:pPr>
            <a:r>
              <a:rPr sz="2200"/>
              <a:t>Pointers </a:t>
            </a:r>
            <a:r>
              <a:rPr b="1" sz="2200">
                <a:solidFill>
                  <a:srgbClr val="FF2600"/>
                </a:solidFill>
              </a:rPr>
              <a:t>"point" to a variable</a:t>
            </a:r>
            <a:endParaRPr sz="2000"/>
          </a:p>
          <a:p>
            <a:pPr lvl="0">
              <a:defRPr sz="1800"/>
            </a:pPr>
            <a:r>
              <a:rPr sz="2800"/>
              <a:t>Memory addresses can be used to access variables  </a:t>
            </a:r>
            <a:endParaRPr sz="2800"/>
          </a:p>
          <a:p>
            <a:pPr lvl="1" marL="695325" indent="-238125">
              <a:spcBef>
                <a:spcPts val="400"/>
              </a:spcBef>
              <a:defRPr sz="1800"/>
            </a:pPr>
            <a:r>
              <a:rPr sz="2000"/>
              <a:t>Array variable actually stores address of the first element in array </a:t>
            </a:r>
            <a:endParaRPr sz="2000"/>
          </a:p>
          <a:p>
            <a:pPr lvl="2" marL="1152525" indent="-238125">
              <a:spcBef>
                <a:spcPts val="400"/>
              </a:spcBef>
              <a:buSzPct val="75000"/>
              <a:buChar char="❍"/>
              <a:defRPr sz="1800"/>
            </a:pPr>
            <a:r>
              <a:rPr sz="2000"/>
              <a:t>int a[10]; cout &lt;&lt;a&lt;&lt;endl; cout &lt;&lt;&amp;(a[0])&lt;&lt;endl;</a:t>
            </a:r>
            <a:endParaRPr sz="2400"/>
          </a:p>
          <a:p>
            <a:pPr lvl="1" marL="695325" indent="-238125">
              <a:spcBef>
                <a:spcPts val="400"/>
              </a:spcBef>
              <a:defRPr sz="1800"/>
            </a:pPr>
            <a:r>
              <a:rPr sz="2000"/>
              <a:t>When a variable is used as a call-by-reference </a:t>
            </a:r>
            <a:br>
              <a:rPr sz="2000"/>
            </a:br>
            <a:r>
              <a:rPr sz="2000"/>
              <a:t>argument, its address is passed 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Multiple Declarations Again</a:t>
            </a:r>
          </a:p>
        </p:txBody>
      </p:sp>
      <p:sp>
        <p:nvSpPr>
          <p:cNvPr id="536" name="Shape 536"/>
          <p:cNvSpPr/>
          <p:nvPr>
            <p:ph type="body" idx="1"/>
          </p:nvPr>
        </p:nvSpPr>
        <p:spPr>
          <a:xfrm>
            <a:off x="160019" y="1600200"/>
            <a:ext cx="8812532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8897" indent="-318897" defTabSz="850391">
              <a:defRPr sz="1800"/>
            </a:pPr>
            <a:r>
              <a:rPr sz="2604"/>
              <a:t>Using our new pointer type defined as </a:t>
            </a:r>
            <a:br>
              <a:rPr sz="2604"/>
            </a:br>
            <a:r>
              <a:rPr sz="2604"/>
              <a:t>          	   </a:t>
            </a:r>
            <a:r>
              <a:rPr sz="26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 typedef int* IntPtr;</a:t>
            </a:r>
            <a:br>
              <a:rPr sz="26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2604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marL="318897" indent="-318897" defTabSz="850391">
              <a:buSzTx/>
              <a:buNone/>
              <a:defRPr sz="1800"/>
            </a:pPr>
            <a:r>
              <a:rPr sz="2604"/>
              <a:t>	Then, we can prevent this error in pointer declaration:</a:t>
            </a:r>
            <a:br>
              <a:rPr sz="2604"/>
            </a:br>
            <a:r>
              <a:rPr sz="2232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 *P1, P2;//Only P1 is a pointer variable</a:t>
            </a:r>
            <a:endParaRPr sz="2232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marL="318897" indent="-318897" defTabSz="850391">
              <a:buSzTx/>
              <a:buNone/>
              <a:defRPr sz="1800"/>
            </a:pPr>
            <a:r>
              <a:rPr sz="2604"/>
              <a:t>   	    with </a:t>
            </a:r>
            <a:endParaRPr sz="2604"/>
          </a:p>
          <a:p>
            <a:pPr lvl="0" marL="318897" indent="-318897" defTabSz="850391">
              <a:buSzTx/>
              <a:buNone/>
              <a:defRPr sz="1800"/>
            </a:pPr>
            <a:br>
              <a:rPr sz="2604"/>
            </a:br>
            <a:r>
              <a:rPr sz="2232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IntPtr P1, P2; </a:t>
            </a:r>
            <a:endParaRPr sz="2232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marL="318897" indent="-318897" defTabSz="850391">
              <a:spcBef>
                <a:spcPts val="500"/>
              </a:spcBef>
              <a:buSzTx/>
              <a:buNone/>
              <a:defRPr sz="1800"/>
            </a:pPr>
            <a:r>
              <a:rPr sz="2232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// P1 and P2 are pointer variables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Pointer Reference Parameters</a:t>
            </a:r>
          </a:p>
        </p:txBody>
      </p:sp>
      <p:sp>
        <p:nvSpPr>
          <p:cNvPr id="539" name="Shape 539"/>
          <p:cNvSpPr/>
          <p:nvPr>
            <p:ph type="body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82157" indent="-282157" defTabSz="877823">
              <a:spcBef>
                <a:spcPts val="500"/>
              </a:spcBef>
              <a:defRPr sz="1800"/>
            </a:pPr>
            <a:r>
              <a:rPr sz="2304"/>
              <a:t>A second advantage in using </a:t>
            </a:r>
            <a: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typedef</a:t>
            </a:r>
            <a:r>
              <a:rPr sz="2304"/>
              <a:t> to </a:t>
            </a:r>
            <a:br>
              <a:rPr sz="2304"/>
            </a:br>
            <a:r>
              <a:rPr sz="2304"/>
              <a:t>define a pointer type is seen in parameter lists</a:t>
            </a:r>
            <a:endParaRPr sz="2304"/>
          </a:p>
          <a:p>
            <a:pPr lvl="1" marL="713231" indent="-274320" defTabSz="877823">
              <a:spcBef>
                <a:spcPts val="500"/>
              </a:spcBef>
              <a:defRPr sz="1800"/>
            </a:pPr>
            <a:r>
              <a:rPr sz="2304"/>
              <a:t>Example:  </a:t>
            </a:r>
            <a:endParaRPr sz="2304"/>
          </a:p>
          <a:p>
            <a:pPr lvl="1" marL="274320" indent="164592" defTabSz="877823">
              <a:spcBef>
                <a:spcPts val="500"/>
              </a:spcBef>
              <a:buSzTx/>
              <a:buNone/>
              <a:defRPr sz="1800"/>
            </a:pPr>
            <a:endParaRPr sz="2304">
              <a:solidFill>
                <a:srgbClr val="2D2DB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1" marL="274320" indent="164592" defTabSz="877823">
              <a:spcBef>
                <a:spcPts val="500"/>
              </a:spcBef>
              <a:buSzTx/>
              <a:buNone/>
              <a:defRPr sz="1800"/>
            </a:pPr>
            <a: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void sample_function(IntPtr&amp; pointer_var);</a:t>
            </a:r>
            <a:b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</a:br>
            <a:b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2304"/>
              <a:t>                 is less confusing than</a:t>
            </a:r>
            <a:br>
              <a:rPr sz="2304"/>
            </a:br>
            <a:r>
              <a:rPr sz="2304"/>
              <a:t>         </a:t>
            </a:r>
            <a:endParaRPr sz="2304"/>
          </a:p>
          <a:p>
            <a:pPr lvl="1" marL="274320" indent="164592" defTabSz="877823">
              <a:spcBef>
                <a:spcPts val="500"/>
              </a:spcBef>
              <a:buSzTx/>
              <a:buNone/>
              <a:defRPr sz="1800"/>
            </a:pPr>
            <a:r>
              <a:rPr sz="2304">
                <a:solidFill>
                  <a:srgbClr val="2D2DB9"/>
                </a:solidFill>
                <a:latin typeface="Consolas"/>
                <a:ea typeface="Consolas"/>
                <a:cs typeface="Consolas"/>
                <a:sym typeface="Consolas"/>
              </a:rPr>
              <a:t>void sample_function( int*&amp; pointer_var);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Declaring Pointers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533400" y="1439961"/>
            <a:ext cx="7772400" cy="480843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Pointer variables must be declared to have a pointer type</a:t>
            </a:r>
            <a:endParaRPr sz="28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Ex:  To declare a pointer variable p that can "point" to a variable of type double:</a:t>
            </a:r>
            <a:br>
              <a:rPr sz="2400"/>
            </a:br>
            <a:br>
              <a:rPr sz="2400"/>
            </a:br>
            <a:r>
              <a:rPr sz="2400"/>
              <a:t> 			</a:t>
            </a:r>
            <a:r>
              <a:rPr sz="2400">
                <a:solidFill>
                  <a:srgbClr val="FF0000"/>
                </a:solidFill>
              </a:rPr>
              <a:t>double  *p;</a:t>
            </a:r>
            <a:endParaRPr sz="24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The asterisk identifies p as a pointer variable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85" name="Shape 85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Declaring pointer variables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327025" y="1600200"/>
            <a:ext cx="8816975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defRPr sz="1800"/>
            </a:pPr>
            <a:r>
              <a:rPr b="1" sz="1736"/>
              <a:t>DataType * pointerVariable;  //declare a pointerVariable that can be used to point to DataType variable</a:t>
            </a:r>
            <a:endParaRPr b="1"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/>
              <a:t>	</a:t>
            </a:r>
            <a:r>
              <a:rPr sz="1488">
                <a:solidFill>
                  <a:srgbClr val="3333CC"/>
                </a:solidFill>
              </a:rPr>
              <a:t>int * p;</a:t>
            </a:r>
            <a:endParaRPr sz="1488">
              <a:solidFill>
                <a:srgbClr val="3333CC"/>
              </a:solidFill>
            </a:endParaRPr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	char *cptr;</a:t>
            </a:r>
            <a:endParaRPr sz="1488">
              <a:solidFill>
                <a:srgbClr val="3333CC"/>
              </a:solidFill>
            </a:endParaRPr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      DayOfYear * pDate;  //pDate is a pointer pointing to DayOfYear obj</a:t>
            </a:r>
            <a:endParaRPr sz="1488">
              <a:solidFill>
                <a:srgbClr val="3333CC"/>
              </a:solidFill>
            </a:endParaRPr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       double *q;  //no space between * and variable name </a:t>
            </a:r>
            <a:endParaRPr sz="1488">
              <a:solidFill>
                <a:srgbClr val="3333CC"/>
              </a:solidFill>
            </a:endParaRPr>
          </a:p>
          <a:p>
            <a:pPr lvl="0" marL="165354" indent="-165354" defTabSz="566927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800"/>
            </a:pPr>
            <a:r>
              <a:rPr sz="1612">
                <a:solidFill>
                  <a:srgbClr val="3333CC"/>
                </a:solidFill>
              </a:rPr>
              <a:t>Like other variables, before initialization, </a:t>
            </a:r>
            <a:r>
              <a:rPr sz="1612"/>
              <a:t>p and cptr might contain some arbitrary value</a:t>
            </a:r>
            <a:endParaRPr sz="1612"/>
          </a:p>
          <a:p>
            <a:pPr lvl="0" marL="165354" indent="-165354" defTabSz="566927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800"/>
            </a:pPr>
            <a:r>
              <a:rPr sz="1612"/>
              <a:t>So, important to initialize: </a:t>
            </a: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ClrTx/>
              <a:buSzTx/>
              <a:buFontTx/>
              <a:buNone/>
              <a:defRPr sz="1800"/>
            </a:pPr>
            <a:r>
              <a:rPr sz="1488"/>
              <a:t>     int *p=NULL;  // assign NULL constant to p, a pointer variable to indicate </a:t>
            </a: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ClrTx/>
              <a:buSzTx/>
              <a:buFontTx/>
              <a:buNone/>
              <a:defRPr sz="1800"/>
            </a:pPr>
            <a:r>
              <a:rPr sz="1488"/>
              <a:t>                           // that p does not point to any valid data</a:t>
            </a: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ClrTx/>
              <a:buSzTx/>
              <a:buFontTx/>
              <a:buNone/>
              <a:defRPr sz="1800"/>
            </a:pPr>
            <a:r>
              <a:rPr sz="1488"/>
              <a:t>                          // internally, NULL is value 0.</a:t>
            </a: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/>
              <a:t>Common pitfall: </a:t>
            </a:r>
            <a:endParaRPr sz="1488"/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int *p1, *p2;   //p1,p2 are both pointers that point to int</a:t>
            </a:r>
            <a:endParaRPr sz="1488">
              <a:solidFill>
                <a:srgbClr val="3333CC"/>
              </a:solidFill>
            </a:endParaRPr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int *p1, p2;   //p1 is pointer, but p2 is int </a:t>
            </a:r>
            <a:endParaRPr sz="1488">
              <a:solidFill>
                <a:srgbClr val="3333CC"/>
              </a:solidFill>
            </a:endParaRPr>
          </a:p>
          <a:p>
            <a:pPr lvl="0" marL="212597" indent="-212597" defTabSz="566927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488">
                <a:solidFill>
                  <a:srgbClr val="3333CC"/>
                </a:solidFill>
              </a:rPr>
              <a:t>//* only applies  to the variable that follows it, p1; not p2 </a:t>
            </a:r>
          </a:p>
        </p:txBody>
      </p:sp>
      <p:sp>
        <p:nvSpPr>
          <p:cNvPr id="87" name="Shape 87"/>
          <p:cNvSpPr/>
          <p:nvPr/>
        </p:nvSpPr>
        <p:spPr>
          <a:xfrm>
            <a:off x="323576" y="4982720"/>
            <a:ext cx="6276688" cy="1326790"/>
          </a:xfrm>
          <a:prstGeom prst="rect">
            <a:avLst/>
          </a:pr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pointer to different types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327025" y="1600200"/>
            <a:ext cx="8816975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88035" indent="-288035" defTabSz="768095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351"/>
              <a:t>DataType * pointerVariable;  //declare a pointerVariable that can be used to point to DataType variable</a:t>
            </a:r>
            <a:endParaRPr b="1" sz="2016"/>
          </a:p>
          <a:p>
            <a:pPr lvl="0" marL="288035" indent="-288035" defTabSz="768095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16"/>
              <a:t>	</a:t>
            </a:r>
            <a:r>
              <a:rPr sz="2016">
                <a:solidFill>
                  <a:srgbClr val="3333CC"/>
                </a:solidFill>
              </a:rPr>
              <a:t>int * p=NULL;</a:t>
            </a:r>
            <a:endParaRPr sz="2016">
              <a:solidFill>
                <a:srgbClr val="3333CC"/>
              </a:solidFill>
            </a:endParaRPr>
          </a:p>
          <a:p>
            <a:pPr lvl="0" marL="288035" indent="-288035" defTabSz="768095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16">
                <a:solidFill>
                  <a:srgbClr val="3333CC"/>
                </a:solidFill>
              </a:rPr>
              <a:t>	char *cptr=NULL;</a:t>
            </a:r>
            <a:endParaRPr sz="2016">
              <a:solidFill>
                <a:srgbClr val="3333CC"/>
              </a:solidFill>
            </a:endParaRPr>
          </a:p>
          <a:p>
            <a:pPr lvl="0" marL="288035" indent="-288035" defTabSz="768095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16">
                <a:solidFill>
                  <a:srgbClr val="3333CC"/>
                </a:solidFill>
              </a:rPr>
              <a:t>      DayOfYear * pDate=NULL;  //pDate is a pointer pointing to DayOfYear obj</a:t>
            </a:r>
            <a:endParaRPr sz="2016">
              <a:solidFill>
                <a:srgbClr val="3333CC"/>
              </a:solidFill>
            </a:endParaRPr>
          </a:p>
          <a:p>
            <a:pPr lvl="0" marL="288035" indent="-288035" defTabSz="768095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16">
                <a:solidFill>
                  <a:srgbClr val="3333CC"/>
                </a:solidFill>
              </a:rPr>
              <a:t>       double *q=NULL;  //no space between * and variable name </a:t>
            </a:r>
            <a:endParaRPr sz="2016">
              <a:solidFill>
                <a:srgbClr val="3333CC"/>
              </a:solidFill>
            </a:endParaRPr>
          </a:p>
          <a:p>
            <a:pPr lvl="0" marL="224027" indent="-224027" defTabSz="768095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2267"/>
              <a:t>Pointers to different types </a:t>
            </a:r>
            <a:endParaRPr sz="2016"/>
          </a:p>
          <a:p>
            <a:pPr lvl="1" marL="850875" indent="-206795" defTabSz="768095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2016"/>
              <a:t>have same size, sizeof(int *)==sizeof(double *) //8</a:t>
            </a:r>
            <a:endParaRPr sz="2016"/>
          </a:p>
          <a:p>
            <a:pPr lvl="1" marL="850875" indent="-206795" defTabSz="768095">
              <a:lnSpc>
                <a:spcPct val="9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2016"/>
              <a:t>why differentiate them? </a:t>
            </a:r>
            <a:endParaRPr sz="2016"/>
          </a:p>
          <a:p>
            <a:pPr lvl="2" marL="1224522" indent="-206795" defTabSz="768095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16"/>
              <a:t>int and double, char, … takes different number of bytes, and interpret data differently… </a:t>
            </a:r>
          </a:p>
        </p:txBody>
      </p:sp>
    </p:spTree>
  </p:cSld>
  <p:clrMapOvr>
    <a:masterClrMapping/>
  </p:clrMapOvr>
  <p:transition spd="med" advClick="1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“address of” Operator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228600" y="1676400"/>
            <a:ext cx="8915400" cy="457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32613" indent="-332613" defTabSz="886968">
              <a:defRPr sz="1800"/>
            </a:pPr>
            <a:r>
              <a:rPr sz="2716">
                <a:solidFill>
                  <a:srgbClr val="FF2600"/>
                </a:solidFill>
              </a:rPr>
              <a:t> </a:t>
            </a:r>
            <a:r>
              <a:rPr sz="2716">
                <a:solidFill>
                  <a:srgbClr val="FF260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&amp;</a:t>
            </a:r>
            <a:r>
              <a:rPr sz="2716">
                <a:solidFill>
                  <a:srgbClr val="FF2600"/>
                </a:solidFill>
              </a:rPr>
              <a:t>variable</a:t>
            </a:r>
            <a:r>
              <a:rPr sz="2716"/>
              <a:t>: yield the address of a variable</a:t>
            </a:r>
            <a:endParaRPr sz="2716"/>
          </a:p>
          <a:p>
            <a:pPr lvl="1" marL="776097" indent="-332613" defTabSz="886968">
              <a:buSzPct val="85000"/>
              <a:buChar char="❒"/>
              <a:defRPr sz="1800"/>
            </a:pPr>
            <a:r>
              <a:rPr sz="2716"/>
              <a:t>can then be assigned to a pointer variable  </a:t>
            </a:r>
            <a:endParaRPr sz="2716"/>
          </a:p>
          <a:p>
            <a:pPr lvl="1" marL="0" indent="443484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int v1;</a:t>
            </a:r>
            <a:endParaRPr sz="2328"/>
          </a:p>
          <a:p>
            <a:pPr lvl="1" marL="0" indent="443484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int * p1;         </a:t>
            </a:r>
            <a:endParaRPr sz="2328"/>
          </a:p>
          <a:p>
            <a:pPr lvl="1" marL="277177" indent="166306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   </a:t>
            </a:r>
            <a:r>
              <a:rPr sz="2328"/>
              <a:t>p1 = </a:t>
            </a:r>
            <a:r>
              <a:rPr sz="2328">
                <a:solidFill>
                  <a:srgbClr val="FF2600"/>
                </a:solidFill>
              </a:rPr>
              <a:t>&amp;v1</a:t>
            </a:r>
            <a:r>
              <a:rPr sz="2328"/>
              <a:t>;   // assign “address of v1” to p1</a:t>
            </a:r>
            <a:endParaRPr sz="2328"/>
          </a:p>
          <a:p>
            <a:pPr lvl="1" marL="277177" indent="166306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                  //</a:t>
            </a:r>
            <a:r>
              <a:rPr sz="2328"/>
              <a:t>p1 is now a pointer (pointing) to v1</a:t>
            </a:r>
            <a:endParaRPr sz="2328"/>
          </a:p>
          <a:p>
            <a:pPr lvl="1" marL="277177" indent="166306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   int a[10];</a:t>
            </a:r>
            <a:endParaRPr sz="2328"/>
          </a:p>
          <a:p>
            <a:pPr lvl="1" marL="277177" indent="166306" defTabSz="886968">
              <a:spcBef>
                <a:spcPts val="500"/>
              </a:spcBef>
              <a:buSzTx/>
              <a:buNone/>
              <a:defRPr sz="1800"/>
            </a:pPr>
            <a:r>
              <a:rPr sz="2328"/>
              <a:t>   assert (a==&amp;(a[0])); //array variable itself stores address</a:t>
            </a:r>
            <a:endParaRPr sz="2328"/>
          </a:p>
        </p:txBody>
      </p:sp>
    </p:spTree>
  </p:cSld>
  <p:clrMapOvr>
    <a:masterClrMapping/>
  </p:clrMapOvr>
  <p:transition spd="med" advClick="1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97" name="Shape 97"/>
          <p:cNvSpPr/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3333CC"/>
                </a:solidFill>
              </a:rPr>
              <a:t>Example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4462462" y="1600200"/>
            <a:ext cx="3843338" cy="43211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2800"/>
              <a:t>int x, y;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int *p1, *p2;</a:t>
            </a:r>
          </a:p>
        </p:txBody>
      </p:sp>
      <p:sp>
        <p:nvSpPr>
          <p:cNvPr id="99" name="Shape 99"/>
          <p:cNvSpPr/>
          <p:nvPr/>
        </p:nvSpPr>
        <p:spPr>
          <a:xfrm>
            <a:off x="1028700" y="3124200"/>
            <a:ext cx="1936750" cy="598489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0" name="Shape 100"/>
          <p:cNvSpPr/>
          <p:nvPr/>
        </p:nvSpPr>
        <p:spPr>
          <a:xfrm>
            <a:off x="1028700" y="3722687"/>
            <a:ext cx="1936750" cy="598488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1" name="Shape 101"/>
          <p:cNvSpPr/>
          <p:nvPr/>
        </p:nvSpPr>
        <p:spPr>
          <a:xfrm>
            <a:off x="1028700" y="4311650"/>
            <a:ext cx="1936750" cy="1133476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2" name="Shape 102"/>
          <p:cNvSpPr/>
          <p:nvPr/>
        </p:nvSpPr>
        <p:spPr>
          <a:xfrm>
            <a:off x="1023937" y="5480050"/>
            <a:ext cx="1936751" cy="1248557"/>
          </a:xfrm>
          <a:prstGeom prst="rect">
            <a:avLst/>
          </a:prstGeom>
          <a:ln>
            <a:solidFill/>
            <a:miter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3" name="Shape 103"/>
          <p:cNvSpPr/>
          <p:nvPr/>
        </p:nvSpPr>
        <p:spPr>
          <a:xfrm>
            <a:off x="244475" y="3047518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1000</a:t>
            </a:r>
          </a:p>
        </p:txBody>
      </p:sp>
      <p:sp>
        <p:nvSpPr>
          <p:cNvPr id="104" name="Shape 104"/>
          <p:cNvSpPr/>
          <p:nvPr/>
        </p:nvSpPr>
        <p:spPr>
          <a:xfrm>
            <a:off x="244474" y="3694408"/>
            <a:ext cx="70644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1004</a:t>
            </a:r>
          </a:p>
        </p:txBody>
      </p:sp>
      <p:sp>
        <p:nvSpPr>
          <p:cNvPr id="105" name="Shape 105"/>
          <p:cNvSpPr/>
          <p:nvPr/>
        </p:nvSpPr>
        <p:spPr>
          <a:xfrm>
            <a:off x="244475" y="4341300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1008</a:t>
            </a:r>
          </a:p>
        </p:txBody>
      </p:sp>
      <p:sp>
        <p:nvSpPr>
          <p:cNvPr id="106" name="Shape 106"/>
          <p:cNvSpPr/>
          <p:nvPr/>
        </p:nvSpPr>
        <p:spPr>
          <a:xfrm>
            <a:off x="244475" y="5440925"/>
            <a:ext cx="70643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1012</a:t>
            </a:r>
          </a:p>
        </p:txBody>
      </p:sp>
      <p:sp>
        <p:nvSpPr>
          <p:cNvPr id="107" name="Shape 107"/>
          <p:cNvSpPr/>
          <p:nvPr/>
        </p:nvSpPr>
        <p:spPr>
          <a:xfrm>
            <a:off x="3063875" y="32416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x</a:t>
            </a:r>
          </a:p>
        </p:txBody>
      </p:sp>
      <p:sp>
        <p:nvSpPr>
          <p:cNvPr id="108" name="Shape 108"/>
          <p:cNvSpPr/>
          <p:nvPr/>
        </p:nvSpPr>
        <p:spPr>
          <a:xfrm>
            <a:off x="3074988" y="3873500"/>
            <a:ext cx="706438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y</a:t>
            </a:r>
          </a:p>
        </p:txBody>
      </p:sp>
      <p:sp>
        <p:nvSpPr>
          <p:cNvPr id="109" name="Shape 109"/>
          <p:cNvSpPr/>
          <p:nvPr/>
        </p:nvSpPr>
        <p:spPr>
          <a:xfrm>
            <a:off x="3054350" y="4460875"/>
            <a:ext cx="706439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p1</a:t>
            </a:r>
          </a:p>
        </p:txBody>
      </p:sp>
      <p:sp>
        <p:nvSpPr>
          <p:cNvPr id="110" name="Shape 110"/>
          <p:cNvSpPr/>
          <p:nvPr/>
        </p:nvSpPr>
        <p:spPr>
          <a:xfrm>
            <a:off x="3076575" y="5103812"/>
            <a:ext cx="7064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</a:lvl1pPr>
          </a:lstStyle>
          <a:p>
            <a:pPr lvl="0"/>
            <a:r>
              <a:t>p2</a:t>
            </a:r>
          </a:p>
        </p:txBody>
      </p:sp>
      <p:sp>
        <p:nvSpPr>
          <p:cNvPr id="111" name="Shape 111"/>
          <p:cNvSpPr/>
          <p:nvPr/>
        </p:nvSpPr>
        <p:spPr>
          <a:xfrm>
            <a:off x="1071675" y="3323907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1071675" y="3446145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3" name="Shape 113"/>
          <p:cNvSpPr/>
          <p:nvPr/>
        </p:nvSpPr>
        <p:spPr>
          <a:xfrm>
            <a:off x="1071675" y="3588385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4" name="Shape 114"/>
          <p:cNvSpPr/>
          <p:nvPr/>
        </p:nvSpPr>
        <p:spPr>
          <a:xfrm>
            <a:off x="1071675" y="3889692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5" name="Shape 115"/>
          <p:cNvSpPr/>
          <p:nvPr/>
        </p:nvSpPr>
        <p:spPr>
          <a:xfrm>
            <a:off x="1071675" y="4011929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6" name="Shape 116"/>
          <p:cNvSpPr/>
          <p:nvPr/>
        </p:nvSpPr>
        <p:spPr>
          <a:xfrm>
            <a:off x="1071675" y="4154170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7" name="Shape 117"/>
          <p:cNvSpPr/>
          <p:nvPr/>
        </p:nvSpPr>
        <p:spPr>
          <a:xfrm>
            <a:off x="1071675" y="4533106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1071675" y="4655343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9" name="Shape 119"/>
          <p:cNvSpPr/>
          <p:nvPr/>
        </p:nvSpPr>
        <p:spPr>
          <a:xfrm>
            <a:off x="1071675" y="4797583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1071675" y="4997450"/>
            <a:ext cx="1850800" cy="0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1" name="Shape 121"/>
          <p:cNvSpPr/>
          <p:nvPr/>
        </p:nvSpPr>
        <p:spPr>
          <a:xfrm>
            <a:off x="1071675" y="5119687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1071675" y="5261927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1071675" y="5681662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1071675" y="5803900"/>
            <a:ext cx="1850800" cy="0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1071675" y="5946140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6" name="Shape 126"/>
          <p:cNvSpPr/>
          <p:nvPr/>
        </p:nvSpPr>
        <p:spPr>
          <a:xfrm>
            <a:off x="1071675" y="6280149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7" name="Shape 127"/>
          <p:cNvSpPr/>
          <p:nvPr/>
        </p:nvSpPr>
        <p:spPr>
          <a:xfrm>
            <a:off x="1071675" y="6402386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8" name="Shape 128"/>
          <p:cNvSpPr/>
          <p:nvPr/>
        </p:nvSpPr>
        <p:spPr>
          <a:xfrm>
            <a:off x="1071675" y="6544626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1071675" y="6105207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0" name="Shape 130"/>
          <p:cNvSpPr/>
          <p:nvPr/>
        </p:nvSpPr>
        <p:spPr>
          <a:xfrm>
            <a:off x="1071675" y="4900612"/>
            <a:ext cx="1850800" cy="1"/>
          </a:xfrm>
          <a:prstGeom prst="line">
            <a:avLst/>
          </a:prstGeom>
          <a:ln w="25400">
            <a:solidFill/>
            <a:prstDash val="sysDot"/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160354" y="2176462"/>
            <a:ext cx="101563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address </a:t>
            </a:r>
          </a:p>
        </p:txBody>
      </p:sp>
      <p:sp>
        <p:nvSpPr>
          <p:cNvPr id="132" name="Shape 132"/>
          <p:cNvSpPr/>
          <p:nvPr/>
        </p:nvSpPr>
        <p:spPr>
          <a:xfrm>
            <a:off x="3478804" y="3582776"/>
            <a:ext cx="3315480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x: 140724463361388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y: 140724463361384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p1:140724463361376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p2:140724463361368</a:t>
            </a:r>
          </a:p>
        </p:txBody>
      </p:sp>
      <p:sp>
        <p:nvSpPr>
          <p:cNvPr id="133" name="Shape 133"/>
          <p:cNvSpPr/>
          <p:nvPr/>
        </p:nvSpPr>
        <p:spPr>
          <a:xfrm>
            <a:off x="3585848" y="4851717"/>
            <a:ext cx="3101391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x0x7ffcbf8f5a8c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y0x7ffcbf8f5a88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p10x7ffcbf8f5a80</a:t>
            </a:r>
            <a:endParaRPr sz="1400">
              <a:latin typeface="Menlo Regular"/>
              <a:ea typeface="Menlo Regular"/>
              <a:cs typeface="Menlo Regular"/>
              <a:sym typeface="Menlo Regular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sz="1400">
                <a:latin typeface="Menlo Regular"/>
                <a:ea typeface="Menlo Regular"/>
                <a:cs typeface="Menlo Regular"/>
                <a:sym typeface="Menlo Regular"/>
              </a:rPr>
              <a:t>address of p20x7ffcbf8f5a78</a:t>
            </a:r>
          </a:p>
        </p:txBody>
      </p:sp>
      <p:sp>
        <p:nvSpPr>
          <p:cNvPr id="134" name="Shape 134"/>
          <p:cNvSpPr/>
          <p:nvPr/>
        </p:nvSpPr>
        <p:spPr>
          <a:xfrm>
            <a:off x="2773558" y="2148523"/>
            <a:ext cx="711917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name </a:t>
            </a:r>
          </a:p>
        </p:txBody>
      </p:sp>
    </p:spTree>
  </p:cSld>
  <p:clrMapOvr>
    <a:masterClrMapping/>
  </p:clrMapOvr>
  <p:transition spd="med" advClick="1">
    <p:wipe dir="r"/>
  </p:transition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