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85"/>
  </p:notesMasterIdLst>
  <p:handoutMasterIdLst>
    <p:handoutMasterId r:id="rId86"/>
  </p:handoutMasterIdLst>
  <p:sldIdLst>
    <p:sldId id="483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579" r:id="rId11"/>
    <p:sldId id="494" r:id="rId12"/>
    <p:sldId id="495" r:id="rId13"/>
    <p:sldId id="496" r:id="rId14"/>
    <p:sldId id="498" r:id="rId15"/>
    <p:sldId id="580" r:id="rId16"/>
    <p:sldId id="499" r:id="rId17"/>
    <p:sldId id="500" r:id="rId18"/>
    <p:sldId id="501" r:id="rId19"/>
    <p:sldId id="502" r:id="rId20"/>
    <p:sldId id="503" r:id="rId21"/>
    <p:sldId id="505" r:id="rId22"/>
    <p:sldId id="506" r:id="rId23"/>
    <p:sldId id="581" r:id="rId24"/>
    <p:sldId id="507" r:id="rId25"/>
    <p:sldId id="508" r:id="rId26"/>
    <p:sldId id="509" r:id="rId27"/>
    <p:sldId id="582" r:id="rId28"/>
    <p:sldId id="510" r:id="rId29"/>
    <p:sldId id="511" r:id="rId30"/>
    <p:sldId id="512" r:id="rId31"/>
    <p:sldId id="513" r:id="rId32"/>
    <p:sldId id="514" r:id="rId33"/>
    <p:sldId id="515" r:id="rId34"/>
    <p:sldId id="516" r:id="rId35"/>
    <p:sldId id="517" r:id="rId36"/>
    <p:sldId id="518" r:id="rId37"/>
    <p:sldId id="533" r:id="rId38"/>
    <p:sldId id="534" r:id="rId39"/>
    <p:sldId id="535" r:id="rId40"/>
    <p:sldId id="583" r:id="rId41"/>
    <p:sldId id="584" r:id="rId42"/>
    <p:sldId id="585" r:id="rId43"/>
    <p:sldId id="537" r:id="rId44"/>
    <p:sldId id="538" r:id="rId45"/>
    <p:sldId id="586" r:id="rId46"/>
    <p:sldId id="587" r:id="rId47"/>
    <p:sldId id="628" r:id="rId48"/>
    <p:sldId id="539" r:id="rId49"/>
    <p:sldId id="540" r:id="rId50"/>
    <p:sldId id="541" r:id="rId51"/>
    <p:sldId id="588" r:id="rId52"/>
    <p:sldId id="626" r:id="rId53"/>
    <p:sldId id="589" r:id="rId54"/>
    <p:sldId id="590" r:id="rId55"/>
    <p:sldId id="542" r:id="rId56"/>
    <p:sldId id="627" r:id="rId57"/>
    <p:sldId id="624" r:id="rId58"/>
    <p:sldId id="625" r:id="rId59"/>
    <p:sldId id="608" r:id="rId60"/>
    <p:sldId id="609" r:id="rId61"/>
    <p:sldId id="610" r:id="rId62"/>
    <p:sldId id="611" r:id="rId63"/>
    <p:sldId id="612" r:id="rId64"/>
    <p:sldId id="613" r:id="rId65"/>
    <p:sldId id="614" r:id="rId66"/>
    <p:sldId id="615" r:id="rId67"/>
    <p:sldId id="616" r:id="rId68"/>
    <p:sldId id="618" r:id="rId69"/>
    <p:sldId id="621" r:id="rId70"/>
    <p:sldId id="622" r:id="rId71"/>
    <p:sldId id="623" r:id="rId72"/>
    <p:sldId id="634" r:id="rId73"/>
    <p:sldId id="629" r:id="rId74"/>
    <p:sldId id="630" r:id="rId75"/>
    <p:sldId id="631" r:id="rId76"/>
    <p:sldId id="632" r:id="rId77"/>
    <p:sldId id="633" r:id="rId78"/>
    <p:sldId id="638" r:id="rId79"/>
    <p:sldId id="639" r:id="rId80"/>
    <p:sldId id="635" r:id="rId81"/>
    <p:sldId id="636" r:id="rId82"/>
    <p:sldId id="637" r:id="rId83"/>
    <p:sldId id="640" r:id="rId84"/>
  </p:sldIdLst>
  <p:sldSz cx="9144000" cy="6858000" type="letter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B6F6"/>
    <a:srgbClr val="0099CC"/>
    <a:srgbClr val="0000FF"/>
    <a:srgbClr val="B2B2B2"/>
    <a:srgbClr val="A50021"/>
    <a:srgbClr val="7376B1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4" autoAdjust="0"/>
    <p:restoredTop sz="98548" autoAdjust="0"/>
  </p:normalViewPr>
  <p:slideViewPr>
    <p:cSldViewPr snapToObjects="1">
      <p:cViewPr varScale="1">
        <p:scale>
          <a:sx n="104" d="100"/>
          <a:sy n="104" d="100"/>
        </p:scale>
        <p:origin x="-1254" y="-84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76E432DB-16AA-4FEB-A6B8-3EA6498C58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997F64F5-92C7-4B13-8B0D-E46614E968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0B61D1-2ACB-4698-8D3B-527A0362BCAE}" type="slidenum">
              <a:rPr lang="en-CA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C3606-D8CA-43AB-A391-0A6703AF95B9}" type="slidenum">
              <a:rPr lang="en-CA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C68251-0FC3-40A8-ADD7-36B5F9282FCE}" type="slidenum">
              <a:rPr lang="en-CA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AA2F2-E650-4AE8-9393-195DA6D241E3}" type="slidenum">
              <a:rPr lang="en-CA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0AC6F-FFBF-4927-A061-E17326C1CA9F}" type="slidenum">
              <a:rPr lang="en-CA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0A41A2-565D-4B09-BA48-E39674DC40AD}" type="slidenum">
              <a:rPr lang="en-CA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9EA945-524D-442D-A2BC-DE131ADAF5B4}" type="slidenum">
              <a:rPr lang="en-CA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A1B115-114E-402F-88B1-9789C59E41FD}" type="slidenum">
              <a:rPr lang="en-CA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45937-44E2-47B6-8D2A-918344DFE885}" type="slidenum">
              <a:rPr lang="en-CA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1D42AD-FF34-4920-949F-9B1C2FB48AC3}" type="slidenum">
              <a:rPr lang="en-CA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C0C61-657D-4F88-8F4C-E8ED1C6B5F54}" type="slidenum">
              <a:rPr lang="en-CA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DA6A59-E87B-4C97-A2AE-3723EA7958CF}" type="slidenum">
              <a:rPr lang="en-CA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6D028-14FA-40FE-89BB-C386CFE1A9CC}" type="slidenum">
              <a:rPr lang="en-CA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F61741-0544-4F8B-9633-4E3177CBBB19}" type="slidenum">
              <a:rPr lang="en-CA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A3AE16-D8EC-4D29-8C47-F35AD7AC10DE}" type="slidenum">
              <a:rPr lang="en-CA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015E5-69F3-48A4-A586-0ACBD68C7D36}" type="slidenum">
              <a:rPr lang="en-CA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31F89-4565-4B34-9195-5FAF8C491909}" type="slidenum">
              <a:rPr lang="en-CA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28020B-D232-466A-9F28-8E541F1D32EE}" type="slidenum">
              <a:rPr lang="en-CA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7A6D80-D215-4E95-AC83-07BB6CCAF606}" type="slidenum">
              <a:rPr lang="en-CA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9A51D0-507A-4D59-8A37-D86760F4500F}" type="slidenum">
              <a:rPr lang="en-CA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D1E72E-31C0-4033-9512-A60E501BF860}" type="slidenum">
              <a:rPr lang="en-CA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FF49C-F6BF-4972-8652-E229891D6BA8}" type="slidenum">
              <a:rPr lang="en-CA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72F6A-EEC1-4C1D-9019-95FD91862B2A}" type="slidenum">
              <a:rPr lang="en-CA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F39678-D272-40A2-A706-9ADA86C2ACB1}" type="slidenum">
              <a:rPr lang="en-CA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66D517-E2F3-47E1-BBA8-7CE3F79B3F24}" type="slidenum">
              <a:rPr lang="en-CA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08F3D-6438-450A-889C-0E5BEE50F16F}" type="slidenum">
              <a:rPr lang="en-CA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D0306-435D-4569-8B96-AFFE9BC87CD9}" type="slidenum">
              <a:rPr lang="en-CA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3081E-1227-42C7-9527-C16F3E3D9C19}" type="slidenum">
              <a:rPr lang="en-CA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63735-5FB0-40A7-A233-9594E9368F9E}" type="slidenum">
              <a:rPr lang="en-CA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3F253-4C24-4B2D-AB02-B88A67E5ED86}" type="slidenum">
              <a:rPr lang="en-CA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10BB60-5A54-40E6-B58C-9B30AFB3600B}" type="slidenum">
              <a:rPr lang="en-CA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ACD416-583B-44CD-8114-7F0DE5ECF06E}" type="slidenum">
              <a:rPr lang="en-CA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BB337E-5EE7-4333-8056-B7AFB599EB74}" type="slidenum">
              <a:rPr lang="en-CA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1AAB63-0D9C-4663-9774-56D5C7567EF6}" type="slidenum">
              <a:rPr lang="en-CA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CAAE5F-ACDF-448D-B889-4DF7A27290B7}" type="slidenum">
              <a:rPr lang="en-CA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352B7-A9E6-4975-9932-6459FB6BCF08}" type="slidenum">
              <a:rPr lang="en-CA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94218-089A-4576-9DC2-B3E90B3AEE6C}" type="slidenum">
              <a:rPr lang="en-CA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15CEBD-AD30-4D9C-B765-F64AAAFCAD0B}" type="slidenum">
              <a:rPr lang="en-CA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54EDF-AC01-4CB0-B386-D336A7FC2D19}" type="slidenum">
              <a:rPr lang="en-CA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55EAE-6B98-4CB9-81D8-7EA4F96E37FB}" type="slidenum">
              <a:rPr lang="en-CA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BB2CF-62B6-4103-B6E3-CA7816099525}" type="slidenum">
              <a:rPr lang="en-CA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184C3E-EE55-46E7-8BE1-213CECE1DDFA}" type="slidenum">
              <a:rPr lang="en-CA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D1296-8669-42B5-9F9E-81374C513ABE}" type="slidenum">
              <a:rPr lang="en-CA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C2FC47-D905-4396-B35D-5E4283F650E3}" type="slidenum">
              <a:rPr lang="en-CA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2B992-E309-4AE2-A68E-28E212427AD1}" type="slidenum">
              <a:rPr lang="en-CA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FEB2B6-E7AF-4A01-BC92-6A44B9E5105C}" type="slidenum">
              <a:rPr lang="en-CA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DA807-D652-4C32-B373-7746916194A0}" type="slidenum">
              <a:rPr lang="en-CA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7DE23-931D-4062-99FB-95E1F1E1075B}" type="slidenum">
              <a:rPr lang="en-CA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AF414-92A1-47BC-8E03-734A5E3E8D45}" type="slidenum">
              <a:rPr lang="en-CA"/>
              <a:pPr/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C11F2-ECC7-46EB-96AC-E9042E5AA19F}" type="slidenum">
              <a:rPr lang="en-CA"/>
              <a:pPr/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7646F-F7A0-469E-9DE6-C258FAFAF8C1}" type="slidenum">
              <a:rPr lang="en-CA"/>
              <a:pPr/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EC98DE-5A1F-4439-988C-7B50F482D7A8}" type="slidenum">
              <a:rPr lang="en-CA"/>
              <a:pPr/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309FD-8FF9-4422-B5B4-CF78A9BE8CBC}" type="slidenum">
              <a:rPr lang="en-CA"/>
              <a:pPr/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106E8-E154-4E2D-9BFC-43811E209838}" type="slidenum">
              <a:rPr lang="en-CA"/>
              <a:pPr/>
              <a:t>81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9D6B7-0E17-473F-A58A-E96EE84488F9}" type="slidenum">
              <a:rPr lang="en-CA"/>
              <a:pPr/>
              <a:t>83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02E1A-4EA3-4B73-AAC2-9EA3F237497D}" type="slidenum">
              <a:rPr lang="en-CA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2E7D9-5F30-435E-9927-86CD0AC96016}" type="slidenum">
              <a:rPr lang="en-CA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61310-97C7-4F20-B62A-7FEFC6163B9D}" type="slidenum">
              <a:rPr lang="en-CA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4E43-E60D-44AB-8FEC-1CCCAB7ED986}" type="slidenum">
              <a:rPr lang="en-CA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914400"/>
            <a:ext cx="7086600" cy="2286000"/>
          </a:xfrm>
        </p:spPr>
        <p:txBody>
          <a:bodyPr wrap="none" anchor="ctr"/>
          <a:lstStyle>
            <a:lvl1pPr>
              <a:defRPr sz="6600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200400"/>
            <a:ext cx="6629400" cy="1905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945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945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CC"/>
              </a:buClr>
              <a:buSzPct val="80000"/>
              <a:buFont typeface="Wingdings" pitchFamily="2" charset="2"/>
              <a:buChar char="q"/>
              <a:defRPr/>
            </a:lvl1pPr>
            <a:lvl2pPr>
              <a:buClr>
                <a:srgbClr val="0000CC"/>
              </a:buClr>
              <a:defRPr/>
            </a:lvl2pPr>
            <a:lvl3pPr>
              <a:buClr>
                <a:srgbClr val="0000CC"/>
              </a:buClr>
              <a:defRPr/>
            </a:lvl3pPr>
            <a:lvl4pPr>
              <a:buClr>
                <a:srgbClr val="0000CC"/>
              </a:buClr>
              <a:defRPr/>
            </a:lvl4pPr>
            <a:lvl5pPr>
              <a:buClr>
                <a:srgbClr val="0000CC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764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764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76400"/>
            <a:ext cx="8294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storm.cis.fordham.edu/~honggang/cs2/grading.html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305800" cy="992188"/>
          </a:xfrm>
        </p:spPr>
        <p:txBody>
          <a:bodyPr/>
          <a:lstStyle/>
          <a:p>
            <a:r>
              <a:rPr lang="en-US" smtClean="0"/>
              <a:t>Review of Important Topics in CS1600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Functions</a:t>
            </a:r>
          </a:p>
          <a:p>
            <a:r>
              <a:rPr lang="en-US" smtClean="0"/>
              <a:t>Arrays</a:t>
            </a:r>
          </a:p>
          <a:p>
            <a:r>
              <a:rPr lang="en-US" smtClean="0"/>
              <a:t>C-strings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6629401" y="1558925"/>
            <a:ext cx="2514600" cy="992188"/>
          </a:xfrm>
        </p:spPr>
        <p:txBody>
          <a:bodyPr/>
          <a:lstStyle/>
          <a:p>
            <a:pPr eaLnBrk="1" hangingPunct="1"/>
            <a:r>
              <a:rPr lang="en-US" dirty="0" smtClean="0"/>
              <a:t>Display 7.1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4521200" cy="155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2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0"/>
            <a:ext cx="646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/>
              <a:t>Constants and Arrays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295400"/>
            <a:ext cx="8294687" cy="45720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Use constants to declare the size of an array</a:t>
            </a:r>
          </a:p>
          <a:p>
            <a:pPr lvl="1" eaLnBrk="1" hangingPunct="1"/>
            <a:r>
              <a:rPr lang="en-US" sz="2600" dirty="0" smtClean="0"/>
              <a:t>Using a constant allows your code to be easily</a:t>
            </a:r>
            <a:br>
              <a:rPr lang="en-US" sz="2600" dirty="0" smtClean="0"/>
            </a:br>
            <a:r>
              <a:rPr lang="en-US" sz="2600" dirty="0" smtClean="0"/>
              <a:t>altered for use on a smaller or larger set of data</a:t>
            </a:r>
          </a:p>
          <a:p>
            <a:pPr lvl="2" eaLnBrk="1" hangingPunct="1"/>
            <a:r>
              <a:rPr lang="en-US" sz="2200" dirty="0" smtClean="0"/>
              <a:t>Example: 	</a:t>
            </a:r>
          </a:p>
          <a:p>
            <a:pPr lvl="2" eaLnBrk="1" hangingPunct="1"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const </a:t>
            </a:r>
            <a:r>
              <a:rPr lang="en-US" sz="2000" dirty="0" err="1" smtClean="0">
                <a:solidFill>
                  <a:srgbClr val="0000CC"/>
                </a:solidFill>
              </a:rPr>
              <a:t>int</a:t>
            </a:r>
            <a:r>
              <a:rPr lang="en-US" sz="2000" dirty="0" smtClean="0">
                <a:solidFill>
                  <a:srgbClr val="0000CC"/>
                </a:solidFill>
              </a:rPr>
              <a:t>  NUMBER_OF_STUDENTS = 50;</a:t>
            </a:r>
          </a:p>
          <a:p>
            <a:pPr lvl="2" eaLnBrk="1" hangingPunct="1">
              <a:buNone/>
            </a:pPr>
            <a:r>
              <a:rPr lang="en-US" sz="2000" dirty="0" err="1" smtClean="0">
                <a:solidFill>
                  <a:srgbClr val="0000CC"/>
                </a:solidFill>
              </a:rPr>
              <a:t>int</a:t>
            </a:r>
            <a:r>
              <a:rPr lang="en-US" sz="2000" dirty="0" smtClean="0">
                <a:solidFill>
                  <a:srgbClr val="0000CC"/>
                </a:solidFill>
              </a:rPr>
              <a:t> score[NUMBER_OF_STUDENTS];</a:t>
            </a:r>
          </a:p>
          <a:p>
            <a:pPr lvl="2" eaLnBrk="1" hangingPunct="1"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for ( </a:t>
            </a:r>
            <a:r>
              <a:rPr lang="en-US" sz="2000" dirty="0" err="1" smtClean="0">
                <a:solidFill>
                  <a:srgbClr val="0000CC"/>
                </a:solidFill>
              </a:rPr>
              <a:t>i</a:t>
            </a:r>
            <a:r>
              <a:rPr lang="en-US" sz="2000" dirty="0" smtClean="0">
                <a:solidFill>
                  <a:srgbClr val="0000CC"/>
                </a:solidFill>
              </a:rPr>
              <a:t> = 0; </a:t>
            </a:r>
            <a:r>
              <a:rPr lang="en-US" sz="2000" dirty="0" err="1" smtClean="0">
                <a:solidFill>
                  <a:srgbClr val="0000CC"/>
                </a:solidFill>
              </a:rPr>
              <a:t>i</a:t>
            </a:r>
            <a:r>
              <a:rPr lang="en-US" sz="2000" dirty="0" smtClean="0">
                <a:solidFill>
                  <a:srgbClr val="0000CC"/>
                </a:solidFill>
              </a:rPr>
              <a:t> &lt; NUMBER_OF_STUDENTS;  </a:t>
            </a:r>
            <a:r>
              <a:rPr lang="en-US" sz="2000" dirty="0" err="1" smtClean="0">
                <a:solidFill>
                  <a:srgbClr val="0000CC"/>
                </a:solidFill>
              </a:rPr>
              <a:t>i</a:t>
            </a:r>
            <a:r>
              <a:rPr lang="en-US" sz="2000" dirty="0" smtClean="0">
                <a:solidFill>
                  <a:srgbClr val="0000CC"/>
                </a:solidFill>
              </a:rPr>
              <a:t>++)</a:t>
            </a:r>
          </a:p>
          <a:p>
            <a:pPr lvl="2" eaLnBrk="1" hangingPunct="1"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   	</a:t>
            </a:r>
            <a:r>
              <a:rPr lang="en-US" sz="2000" dirty="0" err="1" smtClean="0">
                <a:solidFill>
                  <a:srgbClr val="0000CC"/>
                </a:solidFill>
              </a:rPr>
              <a:t>cout</a:t>
            </a:r>
            <a:r>
              <a:rPr lang="en-US" sz="2000" dirty="0" smtClean="0">
                <a:solidFill>
                  <a:srgbClr val="0000CC"/>
                </a:solidFill>
              </a:rPr>
              <a:t> &lt;&lt; score[</a:t>
            </a:r>
            <a:r>
              <a:rPr lang="en-US" sz="2000" dirty="0" err="1" smtClean="0">
                <a:solidFill>
                  <a:srgbClr val="0000CC"/>
                </a:solidFill>
              </a:rPr>
              <a:t>i</a:t>
            </a:r>
            <a:r>
              <a:rPr lang="en-US" sz="2000" dirty="0" smtClean="0">
                <a:solidFill>
                  <a:srgbClr val="0000CC"/>
                </a:solidFill>
              </a:rPr>
              <a:t>] &lt;&lt; " off by “ &lt;&lt; (max – score[</a:t>
            </a:r>
            <a:r>
              <a:rPr lang="en-US" sz="2000" dirty="0" err="1" smtClean="0">
                <a:solidFill>
                  <a:srgbClr val="0000CC"/>
                </a:solidFill>
              </a:rPr>
              <a:t>i</a:t>
            </a:r>
            <a:r>
              <a:rPr lang="en-US" sz="2000" dirty="0" smtClean="0">
                <a:solidFill>
                  <a:srgbClr val="0000CC"/>
                </a:solidFill>
              </a:rPr>
              <a:t>]) &lt;&lt; </a:t>
            </a:r>
            <a:r>
              <a:rPr lang="en-US" sz="2000" dirty="0" err="1" smtClean="0">
                <a:solidFill>
                  <a:srgbClr val="0000CC"/>
                </a:solidFill>
              </a:rPr>
              <a:t>endl</a:t>
            </a:r>
            <a:r>
              <a:rPr lang="en-US" sz="2000" dirty="0" smtClean="0">
                <a:solidFill>
                  <a:srgbClr val="0000CC"/>
                </a:solidFill>
              </a:rPr>
              <a:t>;</a:t>
            </a:r>
            <a:endParaRPr lang="en-US" sz="2200" dirty="0" smtClean="0">
              <a:solidFill>
                <a:srgbClr val="0000CC"/>
              </a:solidFill>
            </a:endParaRPr>
          </a:p>
          <a:p>
            <a:pPr lvl="2" eaLnBrk="1" hangingPunct="1"/>
            <a:r>
              <a:rPr lang="en-US" sz="2200" dirty="0" smtClean="0"/>
              <a:t>Only the value of the constant must be changed to make this code work for any number of students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and Declarations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compilers do not allow the use of a variable to declare the size of an array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 </a:t>
            </a:r>
          </a:p>
          <a:p>
            <a:pPr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&lt;&lt; "Enter number of students: ";</a:t>
            </a:r>
            <a:b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cin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&gt;&gt; number;</a:t>
            </a:r>
            <a:b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score[number];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This code is illegal on many compilers</a:t>
            </a:r>
          </a:p>
        </p:txBody>
      </p:sp>
      <p:sp>
        <p:nvSpPr>
          <p:cNvPr id="524290" name="AutoShape 2"/>
          <p:cNvSpPr>
            <a:spLocks noChangeArrowheads="1"/>
          </p:cNvSpPr>
          <p:nvPr/>
        </p:nvSpPr>
        <p:spPr bwMode="auto">
          <a:xfrm>
            <a:off x="2590800" y="2971800"/>
            <a:ext cx="2171700" cy="2076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65097"/>
            </a:schemeClr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Declaration Syntax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4572000"/>
          </a:xfrm>
        </p:spPr>
        <p:txBody>
          <a:bodyPr/>
          <a:lstStyle/>
          <a:p>
            <a:pPr eaLnBrk="1" hangingPunct="1"/>
            <a:r>
              <a:rPr lang="en-US" smtClean="0"/>
              <a:t>To declare an array, use the syntax:</a:t>
            </a:r>
            <a:br>
              <a:rPr lang="en-US" smtClean="0"/>
            </a:br>
            <a:r>
              <a:rPr lang="en-US" smtClean="0"/>
              <a:t>  </a:t>
            </a:r>
            <a:r>
              <a:rPr lang="en-US" sz="240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Type_Name    Array_Name[Declared_Size];</a:t>
            </a:r>
            <a:endParaRPr lang="en-US" smtClean="0">
              <a:solidFill>
                <a:srgbClr val="0000CC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Type_Name</a:t>
            </a:r>
            <a:r>
              <a:rPr lang="en-US" smtClean="0"/>
              <a:t> can be any type</a:t>
            </a:r>
          </a:p>
          <a:p>
            <a:pPr lvl="1" eaLnBrk="1" hangingPunct="1"/>
            <a:r>
              <a:rPr lang="en-US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Declared_Size</a:t>
            </a:r>
            <a:r>
              <a:rPr lang="en-US" smtClean="0"/>
              <a:t> can be a constant to make your program more versatile</a:t>
            </a:r>
          </a:p>
          <a:p>
            <a:pPr eaLnBrk="1" hangingPunct="1"/>
            <a:r>
              <a:rPr lang="en-US" smtClean="0"/>
              <a:t>Once declared, the array consists of the indexed variables:  </a:t>
            </a:r>
            <a:br>
              <a:rPr lang="en-US" smtClean="0"/>
            </a:br>
            <a:r>
              <a:rPr lang="en-US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Array_Name[0]</a:t>
            </a:r>
            <a:r>
              <a:rPr lang="en-US" smtClean="0"/>
              <a:t> to </a:t>
            </a:r>
            <a:r>
              <a:rPr lang="en-US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Array_Name[Declared_Size -1]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and Memory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Declaring the array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US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a[6];</a:t>
            </a:r>
          </a:p>
          <a:p>
            <a:pPr lvl="1" eaLnBrk="1" hangingPunct="1"/>
            <a:r>
              <a:rPr lang="en-US" dirty="0" smtClean="0"/>
              <a:t>Reserves memory for six variables of type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variables are stored one after another</a:t>
            </a:r>
          </a:p>
          <a:p>
            <a:pPr lvl="1" eaLnBrk="1" hangingPunct="1"/>
            <a:r>
              <a:rPr lang="en-US" dirty="0" smtClean="0"/>
              <a:t>The address of a[0] is remembered by C++</a:t>
            </a:r>
          </a:p>
          <a:p>
            <a:pPr lvl="2" eaLnBrk="1" hangingPunct="1"/>
            <a:r>
              <a:rPr lang="en-US" dirty="0" smtClean="0"/>
              <a:t>The addresses of the other indexed variables is not remembered by C++</a:t>
            </a:r>
          </a:p>
          <a:p>
            <a:pPr lvl="1" eaLnBrk="1" hangingPunct="1"/>
            <a:r>
              <a:rPr lang="en-US" dirty="0" smtClean="0"/>
              <a:t>To determine the address of a[3]</a:t>
            </a:r>
          </a:p>
          <a:p>
            <a:pPr lvl="2" eaLnBrk="1" hangingPunct="1"/>
            <a:r>
              <a:rPr lang="en-US" dirty="0" smtClean="0"/>
              <a:t>C++ starts at a[0]</a:t>
            </a:r>
          </a:p>
          <a:p>
            <a:pPr lvl="2" eaLnBrk="1" hangingPunct="1"/>
            <a:r>
              <a:rPr lang="en-US" dirty="0" smtClean="0"/>
              <a:t>C++ counts past enough memory for three integers to find a[3]</a:t>
            </a:r>
          </a:p>
        </p:txBody>
      </p:sp>
      <p:sp>
        <p:nvSpPr>
          <p:cNvPr id="527362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596063" y="6135688"/>
            <a:ext cx="2054225" cy="52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</a:rPr>
              <a:t>Display 7.2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8580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152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this example, each </a:t>
            </a:r>
            <a:r>
              <a:rPr lang="en-US" sz="2000" dirty="0" err="1" smtClean="0"/>
              <a:t>int</a:t>
            </a:r>
            <a:r>
              <a:rPr lang="en-US" sz="2000" dirty="0" smtClean="0"/>
              <a:t> variable uses 2 bytes, but typically an </a:t>
            </a:r>
            <a:r>
              <a:rPr lang="en-US" sz="2000" dirty="0" err="1" smtClean="0"/>
              <a:t>int</a:t>
            </a:r>
            <a:r>
              <a:rPr lang="en-US" sz="2000" dirty="0" smtClean="0"/>
              <a:t> variable uses 4 bytes. </a:t>
            </a:r>
            <a:endParaRPr lang="en-US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71800" y="5181600"/>
            <a:ext cx="5943600" cy="1447800"/>
          </a:xfrm>
          <a:prstGeom prst="rect">
            <a:avLst/>
          </a:prstGeom>
          <a:solidFill>
            <a:srgbClr val="00B0F0"/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80000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Recall: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Computer memory consists of numbered locations called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 byte's number is its address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simple variable is stored in consecutive bytes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number of bytes depends on the variable's type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variable's address is the address of its first byte</a:t>
            </a:r>
          </a:p>
        </p:txBody>
      </p:sp>
      <p:sp>
        <p:nvSpPr>
          <p:cNvPr id="7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2054225" cy="52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</a:rPr>
              <a:t>Display 7.2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Index Out of Range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common error is using a nonexistent index</a:t>
            </a:r>
          </a:p>
          <a:p>
            <a:pPr lvl="1" eaLnBrk="1" hangingPunct="1"/>
            <a:r>
              <a:rPr lang="en-US" smtClean="0"/>
              <a:t>Index values for int a[6]  are the values 0 through 5</a:t>
            </a:r>
          </a:p>
          <a:p>
            <a:pPr lvl="1" eaLnBrk="1" hangingPunct="1"/>
            <a:r>
              <a:rPr lang="en-US" smtClean="0"/>
              <a:t>An index value not allowed by the array declaration is out of range</a:t>
            </a:r>
          </a:p>
          <a:p>
            <a:pPr lvl="1" eaLnBrk="1" hangingPunct="1"/>
            <a:r>
              <a:rPr lang="en-US" smtClean="0"/>
              <a:t>Using an out of range index value doe not produce an error message!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 of Range Problems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an array is declared as:   	 </a:t>
            </a:r>
            <a:r>
              <a:rPr lang="en-US" dirty="0" err="1" smtClean="0"/>
              <a:t>int</a:t>
            </a:r>
            <a:r>
              <a:rPr lang="en-US" dirty="0" smtClean="0"/>
              <a:t> a[6]; </a:t>
            </a:r>
            <a:br>
              <a:rPr lang="en-US" dirty="0" smtClean="0"/>
            </a:br>
            <a:r>
              <a:rPr lang="en-US" dirty="0" smtClean="0"/>
              <a:t>and an integer is declared as:  	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= 7;</a:t>
            </a:r>
          </a:p>
          <a:p>
            <a:pPr eaLnBrk="1" hangingPunct="1"/>
            <a:r>
              <a:rPr lang="en-US" dirty="0" smtClean="0"/>
              <a:t>Executing the statement  a[</a:t>
            </a:r>
            <a:r>
              <a:rPr lang="en-US" dirty="0" err="1" smtClean="0"/>
              <a:t>i</a:t>
            </a:r>
            <a:r>
              <a:rPr lang="en-US" dirty="0" smtClean="0"/>
              <a:t>] = 238; causes…</a:t>
            </a:r>
          </a:p>
          <a:p>
            <a:pPr lvl="1" eaLnBrk="1" hangingPunct="1"/>
            <a:r>
              <a:rPr lang="en-US" sz="2000" dirty="0" smtClean="0"/>
              <a:t>The computer to calculate the address of the illegal a[7]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 smtClean="0"/>
              <a:t>	(This address could be where some other variable is stored) </a:t>
            </a:r>
          </a:p>
          <a:p>
            <a:pPr lvl="1" eaLnBrk="1" hangingPunct="1"/>
            <a:r>
              <a:rPr lang="en-US" sz="2000" dirty="0" smtClean="0"/>
              <a:t>The value 238 is stored at the address calculated for  a[7]</a:t>
            </a:r>
          </a:p>
          <a:p>
            <a:pPr lvl="1" eaLnBrk="1" hangingPunct="1"/>
            <a:r>
              <a:rPr lang="en-US" sz="2000" dirty="0" smtClean="0"/>
              <a:t>No warning is given!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Initializing Arrays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initialize an array when it is declared</a:t>
            </a:r>
          </a:p>
          <a:p>
            <a:pPr lvl="1" eaLnBrk="1" hangingPunct="1"/>
            <a:r>
              <a:rPr lang="en-US" smtClean="0"/>
              <a:t>The values for the indexed variables are enclosed in braces and separated by commas</a:t>
            </a:r>
          </a:p>
          <a:p>
            <a:pPr eaLnBrk="1" hangingPunct="1"/>
            <a:r>
              <a:rPr lang="en-US" smtClean="0"/>
              <a:t>Example:      int children[3] = { 2,  12,  1 };</a:t>
            </a:r>
            <a:br>
              <a:rPr lang="en-US" smtClean="0"/>
            </a:br>
            <a:r>
              <a:rPr lang="en-US" smtClean="0"/>
              <a:t>is equivalent to:</a:t>
            </a:r>
            <a:br>
              <a:rPr lang="en-US" smtClean="0"/>
            </a:br>
            <a:r>
              <a:rPr lang="en-US" smtClean="0"/>
              <a:t>                       int children[3];</a:t>
            </a:r>
            <a:br>
              <a:rPr lang="en-US" smtClean="0"/>
            </a:br>
            <a:r>
              <a:rPr lang="en-US" smtClean="0"/>
              <a:t>                      	children[0] = 2;</a:t>
            </a:r>
            <a:br>
              <a:rPr lang="en-US" smtClean="0"/>
            </a:br>
            <a:r>
              <a:rPr lang="en-US" smtClean="0"/>
              <a:t>                      	children[1] = 12;</a:t>
            </a:r>
            <a:br>
              <a:rPr lang="en-US" smtClean="0"/>
            </a:br>
            <a:r>
              <a:rPr lang="en-US" smtClean="0"/>
              <a:t>		        	children[2] = 1;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Default Values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too few values are listed in an initialization</a:t>
            </a:r>
            <a:br>
              <a:rPr lang="en-US" dirty="0" smtClean="0"/>
            </a:br>
            <a:r>
              <a:rPr lang="en-US" dirty="0" smtClean="0"/>
              <a:t>statement</a:t>
            </a:r>
          </a:p>
          <a:p>
            <a:pPr lvl="1" eaLnBrk="1" hangingPunct="1"/>
            <a:r>
              <a:rPr lang="en-US" dirty="0" smtClean="0"/>
              <a:t>The listed values are used to initialize the first of the indexed variables</a:t>
            </a:r>
          </a:p>
          <a:p>
            <a:pPr lvl="1" eaLnBrk="1" hangingPunct="1"/>
            <a:r>
              <a:rPr lang="en-US" dirty="0" smtClean="0"/>
              <a:t>The remaining indexed variables are initialized to a zero of the base type</a:t>
            </a:r>
          </a:p>
          <a:p>
            <a:pPr lvl="1" eaLnBrk="1" hangingPunct="1"/>
            <a:r>
              <a:rPr lang="en-US" dirty="0" smtClean="0"/>
              <a:t>Example:    </a:t>
            </a:r>
            <a:r>
              <a:rPr lang="en-US" dirty="0" err="1" smtClean="0">
                <a:solidFill>
                  <a:srgbClr val="0000CC"/>
                </a:solidFill>
              </a:rPr>
              <a:t>int</a:t>
            </a:r>
            <a:r>
              <a:rPr lang="en-US" dirty="0" smtClean="0">
                <a:solidFill>
                  <a:srgbClr val="0000CC"/>
                </a:solidFill>
              </a:rPr>
              <a:t> a[10] = {5, 5};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initializes a[0] and a[1] to 5 and </a:t>
            </a:r>
            <a:br>
              <a:rPr lang="en-US" dirty="0" smtClean="0"/>
            </a:br>
            <a:r>
              <a:rPr lang="en-US" dirty="0" smtClean="0"/>
              <a:t>                   a[2] through a[9] to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Basics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Un-initialized Arrays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no values are listed in the array declaration, </a:t>
            </a:r>
            <a:br>
              <a:rPr lang="en-US" smtClean="0"/>
            </a:br>
            <a:r>
              <a:rPr lang="en-US" smtClean="0">
                <a:solidFill>
                  <a:srgbClr val="0000CC"/>
                </a:solidFill>
              </a:rPr>
              <a:t>some compilers </a:t>
            </a:r>
            <a:r>
              <a:rPr lang="en-US" smtClean="0"/>
              <a:t>will initialize each variable to a</a:t>
            </a:r>
            <a:br>
              <a:rPr lang="en-US" smtClean="0"/>
            </a:br>
            <a:r>
              <a:rPr lang="en-US" smtClean="0"/>
              <a:t>zero of the base type</a:t>
            </a:r>
          </a:p>
          <a:p>
            <a:pPr lvl="1" eaLnBrk="1" hangingPunct="1"/>
            <a:r>
              <a:rPr lang="en-US" smtClean="0"/>
              <a:t>DO NOT DEPEND ON THIS!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in Functions</a:t>
            </a:r>
          </a:p>
        </p:txBody>
      </p:sp>
      <p:sp>
        <p:nvSpPr>
          <p:cNvPr id="24579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in Functions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4572000"/>
          </a:xfrm>
        </p:spPr>
        <p:txBody>
          <a:bodyPr/>
          <a:lstStyle/>
          <a:p>
            <a:pPr eaLnBrk="1" hangingPunct="1"/>
            <a:r>
              <a:rPr lang="en-US" smtClean="0"/>
              <a:t>Indexed variables can be arguments to functions</a:t>
            </a:r>
          </a:p>
          <a:p>
            <a:pPr lvl="1" eaLnBrk="1" hangingPunct="1"/>
            <a:r>
              <a:rPr lang="en-US" sz="2400" smtClean="0"/>
              <a:t>Example:    If a program contains these declarations: </a:t>
            </a:r>
            <a:br>
              <a:rPr lang="en-US" sz="2400" smtClean="0"/>
            </a:br>
            <a:r>
              <a:rPr lang="en-US" sz="240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US" sz="200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int i, n, a[10];</a:t>
            </a:r>
            <a:br>
              <a:rPr lang="en-US" sz="200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	   void my_function(int n);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lvl="1" eaLnBrk="1" hangingPunct="1"/>
            <a:r>
              <a:rPr lang="en-US" sz="2400" smtClean="0"/>
              <a:t>Variables a[0] through a[9] are of type int, making these calls legal:</a:t>
            </a:r>
            <a:br>
              <a:rPr lang="en-US" sz="2400" smtClean="0"/>
            </a:br>
            <a:r>
              <a:rPr lang="en-US" sz="2400" smtClean="0"/>
              <a:t>                     </a:t>
            </a:r>
            <a:r>
              <a:rPr lang="en-US" sz="2000" smtClean="0"/>
              <a:t>my_function( a[ 0 ] );</a:t>
            </a:r>
            <a:br>
              <a:rPr lang="en-US" sz="2000" smtClean="0"/>
            </a:br>
            <a:r>
              <a:rPr lang="en-US" sz="2000" smtClean="0"/>
              <a:t>                         my_function( a[ 3 ] );</a:t>
            </a:r>
            <a:br>
              <a:rPr lang="en-US" sz="2000" smtClean="0"/>
            </a:br>
            <a:r>
              <a:rPr lang="en-US" sz="2000" smtClean="0"/>
              <a:t>                         my_function( a[  i ]  );</a:t>
            </a:r>
            <a:r>
              <a:rPr lang="en-US" sz="2400" smtClean="0"/>
              <a:t>                          </a:t>
            </a:r>
          </a:p>
        </p:txBody>
      </p:sp>
      <p:sp>
        <p:nvSpPr>
          <p:cNvPr id="534531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13575" y="5703888"/>
            <a:ext cx="2054225" cy="52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2743200" cy="992188"/>
          </a:xfrm>
        </p:spPr>
        <p:txBody>
          <a:bodyPr/>
          <a:lstStyle/>
          <a:p>
            <a:pPr eaLnBrk="1" hangingPunct="1"/>
            <a:r>
              <a:rPr lang="en-US" smtClean="0"/>
              <a:t>Display 7.3</a:t>
            </a:r>
            <a:br>
              <a:rPr lang="en-US" smtClean="0"/>
            </a:br>
            <a:endParaRPr lang="en-US" smtClean="0"/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0" y="0"/>
            <a:ext cx="4725988" cy="1506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30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49225"/>
            <a:ext cx="4449763" cy="65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as Function Arguments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/>
          <a:lstStyle/>
          <a:p>
            <a:pPr eaLnBrk="1" hangingPunct="1"/>
            <a:r>
              <a:rPr lang="en-US" smtClean="0"/>
              <a:t>A formal parameter can be for an entire array</a:t>
            </a:r>
          </a:p>
          <a:p>
            <a:pPr lvl="1" eaLnBrk="1" hangingPunct="1"/>
            <a:r>
              <a:rPr lang="en-US" smtClean="0"/>
              <a:t>Such a parameter is called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>
                <a:solidFill>
                  <a:srgbClr val="0000CC"/>
                </a:solidFill>
              </a:rPr>
              <a:t>an array parameter</a:t>
            </a:r>
          </a:p>
          <a:p>
            <a:pPr lvl="2" eaLnBrk="1" hangingPunct="1"/>
            <a:r>
              <a:rPr lang="en-US" smtClean="0"/>
              <a:t>It is not a call-by-value parameter</a:t>
            </a:r>
          </a:p>
          <a:p>
            <a:pPr lvl="2" eaLnBrk="1" hangingPunct="1"/>
            <a:r>
              <a:rPr lang="en-US" smtClean="0"/>
              <a:t>It is not a call-by-reference parameter</a:t>
            </a:r>
          </a:p>
          <a:p>
            <a:pPr lvl="2" eaLnBrk="1" hangingPunct="1"/>
            <a:r>
              <a:rPr lang="en-US" smtClean="0"/>
              <a:t>Array parameters behave much like call-by-reference parameters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Parameter Declaration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array parameter is indicated using empty</a:t>
            </a:r>
            <a:br>
              <a:rPr lang="en-US" dirty="0" smtClean="0"/>
            </a:br>
            <a:r>
              <a:rPr lang="en-US" dirty="0" smtClean="0"/>
              <a:t>brackets in the parameter list such as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CC"/>
                </a:solidFill>
              </a:rPr>
              <a:t>            void </a:t>
            </a:r>
            <a:r>
              <a:rPr lang="en-US" dirty="0" err="1" smtClean="0">
                <a:solidFill>
                  <a:srgbClr val="0000CC"/>
                </a:solidFill>
              </a:rPr>
              <a:t>fill_up</a:t>
            </a:r>
            <a:r>
              <a:rPr lang="en-US" dirty="0" smtClean="0">
                <a:solidFill>
                  <a:srgbClr val="0000CC"/>
                </a:solidFill>
              </a:rPr>
              <a:t>(</a:t>
            </a:r>
            <a:r>
              <a:rPr lang="en-US" dirty="0" err="1" smtClean="0">
                <a:solidFill>
                  <a:srgbClr val="0000CC"/>
                </a:solidFill>
              </a:rPr>
              <a:t>int</a:t>
            </a:r>
            <a:r>
              <a:rPr lang="en-US" dirty="0" smtClean="0">
                <a:solidFill>
                  <a:srgbClr val="0000CC"/>
                </a:solidFill>
              </a:rPr>
              <a:t> a[ ], </a:t>
            </a:r>
            <a:r>
              <a:rPr lang="en-US" dirty="0" err="1" smtClean="0">
                <a:solidFill>
                  <a:srgbClr val="0000CC"/>
                </a:solidFill>
              </a:rPr>
              <a:t>int</a:t>
            </a:r>
            <a:r>
              <a:rPr lang="en-US" dirty="0" smtClean="0">
                <a:solidFill>
                  <a:srgbClr val="0000CC"/>
                </a:solidFill>
              </a:rPr>
              <a:t> size);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Calls With Arrays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function </a:t>
            </a:r>
            <a:r>
              <a:rPr lang="en-US" dirty="0" err="1" smtClean="0"/>
              <a:t>fill_up</a:t>
            </a:r>
            <a:r>
              <a:rPr lang="en-US" dirty="0" smtClean="0"/>
              <a:t> is </a:t>
            </a:r>
            <a:r>
              <a:rPr lang="en-US" b="1" dirty="0" smtClean="0"/>
              <a:t>declared</a:t>
            </a:r>
            <a:r>
              <a:rPr lang="en-US" dirty="0" smtClean="0"/>
              <a:t> in this way:</a:t>
            </a:r>
            <a:br>
              <a:rPr lang="en-US" dirty="0" smtClean="0"/>
            </a:br>
            <a:r>
              <a:rPr lang="en-US" dirty="0" smtClean="0"/>
              <a:t>	      void </a:t>
            </a:r>
            <a:r>
              <a:rPr lang="en-US" dirty="0" err="1" smtClean="0"/>
              <a:t>fill_up</a:t>
            </a:r>
            <a:r>
              <a:rPr lang="en-US" dirty="0" smtClean="0"/>
              <a:t>( </a:t>
            </a:r>
            <a:r>
              <a:rPr lang="en-US" b="1" dirty="0" err="1" smtClean="0"/>
              <a:t>int</a:t>
            </a:r>
            <a:r>
              <a:rPr lang="en-US" b="1" dirty="0" smtClean="0"/>
              <a:t> a[ ] 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size);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	and array score is declared this way:</a:t>
            </a:r>
            <a:br>
              <a:rPr lang="en-US" dirty="0" smtClean="0"/>
            </a:br>
            <a:r>
              <a:rPr lang="en-US" dirty="0" smtClean="0"/>
              <a:t> 	     </a:t>
            </a:r>
            <a:r>
              <a:rPr lang="en-US" dirty="0" err="1" smtClean="0"/>
              <a:t>int</a:t>
            </a:r>
            <a:r>
              <a:rPr lang="en-US" dirty="0" smtClean="0"/>
              <a:t> score[5], </a:t>
            </a:r>
            <a:r>
              <a:rPr lang="en-US" dirty="0" err="1" smtClean="0"/>
              <a:t>number_of_scores</a:t>
            </a:r>
            <a:r>
              <a:rPr lang="en-US" dirty="0" smtClean="0"/>
              <a:t>;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	</a:t>
            </a:r>
            <a:r>
              <a:rPr lang="en-US" dirty="0" err="1" smtClean="0"/>
              <a:t>fill_up</a:t>
            </a:r>
            <a:r>
              <a:rPr lang="en-US" dirty="0" smtClean="0"/>
              <a:t> is </a:t>
            </a:r>
            <a:r>
              <a:rPr lang="en-US" b="1" dirty="0" smtClean="0"/>
              <a:t>called</a:t>
            </a:r>
            <a:r>
              <a:rPr lang="en-US" dirty="0" smtClean="0"/>
              <a:t> in this way:</a:t>
            </a:r>
            <a:br>
              <a:rPr lang="en-US" dirty="0" smtClean="0"/>
            </a:br>
            <a:r>
              <a:rPr lang="en-US" dirty="0" smtClean="0"/>
              <a:t>         </a:t>
            </a:r>
            <a:r>
              <a:rPr lang="en-US" dirty="0" err="1" smtClean="0"/>
              <a:t>fill_up</a:t>
            </a:r>
            <a:r>
              <a:rPr lang="en-US" dirty="0" smtClean="0"/>
              <a:t>(</a:t>
            </a:r>
            <a:r>
              <a:rPr lang="en-US" b="1" dirty="0" smtClean="0"/>
              <a:t>score</a:t>
            </a:r>
            <a:r>
              <a:rPr lang="en-US" dirty="0" smtClean="0"/>
              <a:t>, </a:t>
            </a:r>
            <a:r>
              <a:rPr lang="en-US" dirty="0" err="1" smtClean="0"/>
              <a:t>number_of_scores</a:t>
            </a:r>
            <a:r>
              <a:rPr lang="en-US" dirty="0" smtClean="0"/>
              <a:t>);</a:t>
            </a:r>
          </a:p>
        </p:txBody>
      </p:sp>
      <p:sp>
        <p:nvSpPr>
          <p:cNvPr id="537602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405563" y="5684838"/>
            <a:ext cx="2054225" cy="52863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8"/>
          </a:xfrm>
        </p:spPr>
        <p:txBody>
          <a:bodyPr/>
          <a:lstStyle/>
          <a:p>
            <a:pPr eaLnBrk="1" hangingPunct="1"/>
            <a:r>
              <a:rPr lang="en-US" dirty="0" smtClean="0"/>
              <a:t>Display 7.4</a:t>
            </a:r>
          </a:p>
        </p:txBody>
      </p:sp>
      <p:pic>
        <p:nvPicPr>
          <p:cNvPr id="30726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1"/>
            <a:ext cx="7179133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Call Details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formal parameter is identified as an array </a:t>
            </a:r>
            <a:br>
              <a:rPr lang="en-US" dirty="0" smtClean="0"/>
            </a:br>
            <a:r>
              <a:rPr lang="en-US" dirty="0" smtClean="0"/>
              <a:t>parameter by the [ ]'s with no index expression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CC"/>
                </a:solidFill>
              </a:rPr>
              <a:t>	void </a:t>
            </a:r>
            <a:r>
              <a:rPr lang="en-US" dirty="0" err="1" smtClean="0">
                <a:solidFill>
                  <a:srgbClr val="0000CC"/>
                </a:solidFill>
              </a:rPr>
              <a:t>fill_up</a:t>
            </a:r>
            <a:r>
              <a:rPr lang="en-US" dirty="0" smtClean="0">
                <a:solidFill>
                  <a:srgbClr val="0000CC"/>
                </a:solidFill>
              </a:rPr>
              <a:t>(</a:t>
            </a:r>
            <a:r>
              <a:rPr lang="en-US" dirty="0" err="1" smtClean="0">
                <a:solidFill>
                  <a:srgbClr val="0000CC"/>
                </a:solidFill>
              </a:rPr>
              <a:t>int</a:t>
            </a:r>
            <a:r>
              <a:rPr lang="en-US" dirty="0" smtClean="0">
                <a:solidFill>
                  <a:srgbClr val="0000CC"/>
                </a:solidFill>
              </a:rPr>
              <a:t> a[ ], </a:t>
            </a:r>
            <a:r>
              <a:rPr lang="en-US" dirty="0" err="1" smtClean="0">
                <a:solidFill>
                  <a:srgbClr val="0000CC"/>
                </a:solidFill>
              </a:rPr>
              <a:t>int</a:t>
            </a:r>
            <a:r>
              <a:rPr lang="en-US" dirty="0" smtClean="0">
                <a:solidFill>
                  <a:srgbClr val="0000CC"/>
                </a:solidFill>
              </a:rPr>
              <a:t> size);</a:t>
            </a:r>
            <a:br>
              <a:rPr lang="en-US" dirty="0" smtClean="0">
                <a:solidFill>
                  <a:srgbClr val="0000CC"/>
                </a:solidFill>
              </a:rPr>
            </a:br>
            <a:endParaRPr lang="en-US" dirty="0" smtClean="0">
              <a:solidFill>
                <a:srgbClr val="0000CC"/>
              </a:solidFill>
            </a:endParaRPr>
          </a:p>
          <a:p>
            <a:pPr eaLnBrk="1" hangingPunct="1"/>
            <a:r>
              <a:rPr lang="en-US" dirty="0" smtClean="0"/>
              <a:t>An array argument does not use the [ ]'s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>
                <a:solidFill>
                  <a:srgbClr val="0000CC"/>
                </a:solidFill>
              </a:rPr>
              <a:t>fill_up</a:t>
            </a:r>
            <a:r>
              <a:rPr lang="en-US" dirty="0" smtClean="0">
                <a:solidFill>
                  <a:srgbClr val="0000CC"/>
                </a:solidFill>
              </a:rPr>
              <a:t>(score, </a:t>
            </a:r>
            <a:r>
              <a:rPr lang="en-US" dirty="0" err="1" smtClean="0">
                <a:solidFill>
                  <a:srgbClr val="0000CC"/>
                </a:solidFill>
              </a:rPr>
              <a:t>number_of_scores</a:t>
            </a:r>
            <a:r>
              <a:rPr lang="en-US" dirty="0" smtClean="0">
                <a:solidFill>
                  <a:srgbClr val="0000CC"/>
                </a:solidFill>
              </a:rPr>
              <a:t>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Formal Parameters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array formal parameter is a placeholder for</a:t>
            </a:r>
            <a:br>
              <a:rPr lang="en-US" smtClean="0"/>
            </a:br>
            <a:r>
              <a:rPr lang="en-US" smtClean="0"/>
              <a:t>the argument</a:t>
            </a:r>
          </a:p>
          <a:p>
            <a:pPr lvl="1" eaLnBrk="1" hangingPunct="1"/>
            <a:r>
              <a:rPr lang="en-US" sz="2400" smtClean="0"/>
              <a:t>When an array is an argument in a function call, an action performed on the </a:t>
            </a:r>
            <a:r>
              <a:rPr lang="en-US" sz="2400" smtClean="0">
                <a:solidFill>
                  <a:srgbClr val="0000CC"/>
                </a:solidFill>
              </a:rPr>
              <a:t>array parameter</a:t>
            </a:r>
            <a:r>
              <a:rPr lang="en-US" sz="2400" smtClean="0"/>
              <a:t> is performed on </a:t>
            </a:r>
            <a:r>
              <a:rPr lang="en-US" sz="2400" smtClean="0">
                <a:solidFill>
                  <a:srgbClr val="0000CC"/>
                </a:solidFill>
              </a:rPr>
              <a:t>the array argument</a:t>
            </a:r>
            <a:r>
              <a:rPr lang="en-US" smtClean="0">
                <a:solidFill>
                  <a:srgbClr val="0000CC"/>
                </a:solidFill>
              </a:rPr>
              <a:t/>
            </a:r>
            <a:br>
              <a:rPr lang="en-US" smtClean="0">
                <a:solidFill>
                  <a:srgbClr val="0000CC"/>
                </a:solidFill>
              </a:rPr>
            </a:br>
            <a:endParaRPr lang="en-US" smtClean="0">
              <a:solidFill>
                <a:srgbClr val="0000CC"/>
              </a:solidFill>
            </a:endParaRPr>
          </a:p>
          <a:p>
            <a:pPr lvl="1" eaLnBrk="1" hangingPunct="1"/>
            <a:r>
              <a:rPr lang="en-US" sz="2400" smtClean="0">
                <a:solidFill>
                  <a:srgbClr val="0000CC"/>
                </a:solidFill>
              </a:rPr>
              <a:t>The values of the indexed variables (i.e., the array argument) can be changed by the function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Arrays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array is used to process a collection of data</a:t>
            </a:r>
            <a:br>
              <a:rPr lang="en-US" smtClean="0"/>
            </a:br>
            <a:r>
              <a:rPr lang="en-US" smtClean="0"/>
              <a:t>of the same type</a:t>
            </a:r>
          </a:p>
          <a:p>
            <a:pPr lvl="1" eaLnBrk="1" hangingPunct="1"/>
            <a:r>
              <a:rPr lang="en-US" smtClean="0"/>
              <a:t>Examples:  	A list of names</a:t>
            </a:r>
            <a:br>
              <a:rPr lang="en-US" smtClean="0"/>
            </a:br>
            <a:r>
              <a:rPr lang="en-US" smtClean="0"/>
              <a:t> 			A list of temperatures</a:t>
            </a:r>
          </a:p>
          <a:p>
            <a:pPr eaLnBrk="1" hangingPunct="1"/>
            <a:r>
              <a:rPr lang="en-US" smtClean="0"/>
              <a:t>Why do we need arrays?</a:t>
            </a:r>
          </a:p>
          <a:p>
            <a:pPr lvl="1" eaLnBrk="1" hangingPunct="1"/>
            <a:r>
              <a:rPr lang="en-US" smtClean="0"/>
              <a:t>Imagine keeping track of 5 test scores, or 100, or 1000 in memory </a:t>
            </a:r>
          </a:p>
          <a:p>
            <a:pPr lvl="2" eaLnBrk="1" hangingPunct="1"/>
            <a:r>
              <a:rPr lang="en-US" smtClean="0"/>
              <a:t>How would you name all the variables?</a:t>
            </a:r>
          </a:p>
          <a:p>
            <a:pPr lvl="2" eaLnBrk="1" hangingPunct="1"/>
            <a:r>
              <a:rPr lang="en-US" smtClean="0"/>
              <a:t>How would you process each of the variables?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Argument Details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the computer know about an </a:t>
            </a:r>
            <a:r>
              <a:rPr lang="en-US" b="1" smtClean="0"/>
              <a:t>array </a:t>
            </a:r>
            <a:r>
              <a:rPr lang="en-US" smtClean="0"/>
              <a:t>once it is declared?</a:t>
            </a:r>
          </a:p>
          <a:p>
            <a:pPr lvl="1" eaLnBrk="1" hangingPunct="1"/>
            <a:r>
              <a:rPr lang="en-US" sz="2400" smtClean="0"/>
              <a:t>The base type </a:t>
            </a:r>
          </a:p>
          <a:p>
            <a:pPr lvl="1" eaLnBrk="1" hangingPunct="1"/>
            <a:r>
              <a:rPr lang="en-US" sz="2400" smtClean="0"/>
              <a:t>The address of the first indexed variable</a:t>
            </a:r>
          </a:p>
          <a:p>
            <a:pPr lvl="1" eaLnBrk="1" hangingPunct="1"/>
            <a:r>
              <a:rPr lang="en-US" sz="2400" smtClean="0"/>
              <a:t>The number of indexed variables</a:t>
            </a:r>
          </a:p>
          <a:p>
            <a:pPr eaLnBrk="1" hangingPunct="1"/>
            <a:r>
              <a:rPr lang="en-US" smtClean="0"/>
              <a:t>What does a function know about an </a:t>
            </a:r>
            <a:r>
              <a:rPr lang="en-US" b="1" smtClean="0"/>
              <a:t>array </a:t>
            </a:r>
            <a:br>
              <a:rPr lang="en-US" b="1" smtClean="0"/>
            </a:br>
            <a:r>
              <a:rPr lang="en-US" b="1" smtClean="0"/>
              <a:t>argument</a:t>
            </a:r>
            <a:r>
              <a:rPr lang="en-US" smtClean="0"/>
              <a:t> during a function call?</a:t>
            </a:r>
          </a:p>
          <a:p>
            <a:pPr lvl="1" eaLnBrk="1" hangingPunct="1"/>
            <a:r>
              <a:rPr lang="en-US" sz="2400" smtClean="0"/>
              <a:t>The base type</a:t>
            </a:r>
          </a:p>
          <a:p>
            <a:pPr lvl="1" eaLnBrk="1" hangingPunct="1"/>
            <a:r>
              <a:rPr lang="en-US" sz="2400" smtClean="0"/>
              <a:t>The address of the first indexed variable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Parameter Considerations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Because a function does not know the size of </a:t>
            </a:r>
            <a:br>
              <a:rPr lang="en-US" dirty="0" smtClean="0"/>
            </a:br>
            <a:r>
              <a:rPr lang="en-US" dirty="0" smtClean="0"/>
              <a:t>an array argument…</a:t>
            </a:r>
          </a:p>
          <a:p>
            <a:pPr lvl="1" eaLnBrk="1" hangingPunct="1"/>
            <a:r>
              <a:rPr lang="en-US" sz="2400" dirty="0" smtClean="0"/>
              <a:t>The programmer should include a formal parameter that specifies the size of the array</a:t>
            </a:r>
          </a:p>
          <a:p>
            <a:pPr lvl="1" eaLnBrk="1" hangingPunct="1"/>
            <a:r>
              <a:rPr lang="en-US" sz="2400" dirty="0" smtClean="0"/>
              <a:t>The function can process arrays of various sizes</a:t>
            </a:r>
          </a:p>
          <a:p>
            <a:pPr lvl="2" eaLnBrk="1" hangingPunct="1"/>
            <a:r>
              <a:rPr lang="en-US" sz="2000" dirty="0" smtClean="0"/>
              <a:t>Function </a:t>
            </a:r>
            <a:r>
              <a:rPr lang="en-US" sz="2000" dirty="0" err="1" smtClean="0">
                <a:solidFill>
                  <a:srgbClr val="0000CC"/>
                </a:solidFill>
              </a:rPr>
              <a:t>fill_up</a:t>
            </a:r>
            <a:r>
              <a:rPr lang="en-US" sz="2000" dirty="0" smtClean="0"/>
              <a:t> from Display 7.4 can be used to fill</a:t>
            </a:r>
            <a:br>
              <a:rPr lang="en-US" sz="2000" dirty="0" smtClean="0"/>
            </a:br>
            <a:r>
              <a:rPr lang="en-US" sz="2000" dirty="0" smtClean="0"/>
              <a:t>an array of any size: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00CC"/>
                </a:solidFill>
              </a:rPr>
              <a:t>int</a:t>
            </a:r>
            <a:r>
              <a:rPr lang="en-US" sz="2000" dirty="0" smtClean="0">
                <a:solidFill>
                  <a:srgbClr val="0000CC"/>
                </a:solidFill>
              </a:rPr>
              <a:t> score[5];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00CC"/>
                </a:solidFill>
              </a:rPr>
              <a:t>int</a:t>
            </a:r>
            <a:r>
              <a:rPr lang="en-US" sz="2000" dirty="0" smtClean="0">
                <a:solidFill>
                  <a:srgbClr val="0000CC"/>
                </a:solidFill>
              </a:rPr>
              <a:t> time[10];	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00CC"/>
                </a:solidFill>
              </a:rPr>
              <a:t>fill_up</a:t>
            </a:r>
            <a:r>
              <a:rPr lang="en-US" sz="2000" dirty="0" smtClean="0">
                <a:solidFill>
                  <a:srgbClr val="0000CC"/>
                </a:solidFill>
              </a:rPr>
              <a:t>(score, 5);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dirty="0" err="1" smtClean="0">
                <a:solidFill>
                  <a:srgbClr val="0000CC"/>
                </a:solidFill>
              </a:rPr>
              <a:t>fill_up</a:t>
            </a:r>
            <a:r>
              <a:rPr lang="en-US" sz="2000" dirty="0" smtClean="0">
                <a:solidFill>
                  <a:srgbClr val="0000CC"/>
                </a:solidFill>
              </a:rPr>
              <a:t>(time, 10);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 Modifier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/>
          <a:lstStyle/>
          <a:p>
            <a:pPr eaLnBrk="1" hangingPunct="1"/>
            <a:r>
              <a:rPr lang="en-US" smtClean="0"/>
              <a:t>Recall: array parameters allow a function to change the values stored in the array argument</a:t>
            </a:r>
          </a:p>
          <a:p>
            <a:pPr eaLnBrk="1" hangingPunct="1"/>
            <a:r>
              <a:rPr lang="en-US" smtClean="0"/>
              <a:t>If a function should not change the values of the array argument, use the modifier </a:t>
            </a:r>
            <a:r>
              <a:rPr lang="en-US" b="1" smtClean="0">
                <a:solidFill>
                  <a:srgbClr val="0000CC"/>
                </a:solidFill>
              </a:rPr>
              <a:t>const</a:t>
            </a:r>
          </a:p>
          <a:p>
            <a:pPr eaLnBrk="1" hangingPunct="1"/>
            <a:r>
              <a:rPr lang="en-US" smtClean="0"/>
              <a:t>An array parameter modified with </a:t>
            </a:r>
            <a:r>
              <a:rPr lang="en-US" b="1" smtClean="0">
                <a:solidFill>
                  <a:srgbClr val="0000CC"/>
                </a:solidFill>
              </a:rPr>
              <a:t>const</a:t>
            </a:r>
            <a:r>
              <a:rPr lang="en-US" smtClean="0"/>
              <a:t> is a </a:t>
            </a:r>
            <a:br>
              <a:rPr lang="en-US" smtClean="0"/>
            </a:br>
            <a:r>
              <a:rPr lang="en-US" smtClean="0"/>
              <a:t>constant array parameter</a:t>
            </a:r>
          </a:p>
          <a:p>
            <a:pPr lvl="1" eaLnBrk="1" hangingPunct="1"/>
            <a:r>
              <a:rPr lang="en-US" smtClean="0"/>
              <a:t>Example:   </a:t>
            </a:r>
            <a:br>
              <a:rPr lang="en-US" smtClean="0"/>
            </a:br>
            <a:r>
              <a:rPr lang="en-US" smtClean="0">
                <a:solidFill>
                  <a:srgbClr val="0000CC"/>
                </a:solidFill>
              </a:rPr>
              <a:t>void display_array(const int a[ ], int size);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const With Arrays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smtClean="0">
                <a:solidFill>
                  <a:srgbClr val="0000CC"/>
                </a:solidFill>
              </a:rPr>
              <a:t>const</a:t>
            </a:r>
            <a:r>
              <a:rPr lang="en-US" smtClean="0"/>
              <a:t> is used to modify an array parameter: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>
                <a:solidFill>
                  <a:srgbClr val="0000CC"/>
                </a:solidFill>
              </a:rPr>
              <a:t>const</a:t>
            </a:r>
            <a:r>
              <a:rPr lang="en-US" smtClean="0"/>
              <a:t> is used in both the function declaration and definition to modify the array parameter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The compiler will issue an error if you write code that changes the values stored in the array parameter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calls and const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9468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If a function with a constant array parameter</a:t>
            </a:r>
            <a:br>
              <a:rPr lang="en-US" dirty="0" smtClean="0"/>
            </a:br>
            <a:r>
              <a:rPr lang="en-US" dirty="0" smtClean="0"/>
              <a:t>calls another function using the constant array</a:t>
            </a:r>
            <a:br>
              <a:rPr lang="en-US" dirty="0" smtClean="0"/>
            </a:br>
            <a:r>
              <a:rPr lang="en-US" dirty="0" smtClean="0"/>
              <a:t>parameter as an argument…</a:t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The called function must use a constant</a:t>
            </a:r>
            <a:br>
              <a:rPr lang="en-US" dirty="0" smtClean="0"/>
            </a:br>
            <a:r>
              <a:rPr lang="en-US" dirty="0" smtClean="0"/>
              <a:t> array parameter as a placeholder for the array</a:t>
            </a:r>
            <a:br>
              <a:rPr lang="en-US" dirty="0" smtClean="0"/>
            </a:br>
            <a:endParaRPr lang="en-US" dirty="0" smtClean="0"/>
          </a:p>
          <a:p>
            <a:pPr lvl="1" eaLnBrk="1" hangingPunct="1"/>
            <a:r>
              <a:rPr lang="en-US" dirty="0" smtClean="0"/>
              <a:t>The compiler will issue an error if a function is called that does not have a const array parameter to accept the array argument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 Parameters Example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</a:t>
            </a:r>
            <a:r>
              <a:rPr lang="en-US" sz="2400" smtClean="0">
                <a:solidFill>
                  <a:srgbClr val="0000CC"/>
                </a:solidFill>
              </a:rPr>
              <a:t>double compute_average(int a[ ], int size);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                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 void show_difference(const int a[ ], int size)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 {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       double average = compute_average(a, size);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        …</a:t>
            </a:r>
            <a:br>
              <a:rPr lang="en-US" sz="2400" smtClean="0">
                <a:solidFill>
                  <a:srgbClr val="0000CC"/>
                </a:solidFill>
              </a:rPr>
            </a:br>
            <a:r>
              <a:rPr lang="en-US" sz="2400" smtClean="0">
                <a:solidFill>
                  <a:srgbClr val="0000CC"/>
                </a:solidFill>
              </a:rPr>
              <a:t> }</a:t>
            </a:r>
          </a:p>
          <a:p>
            <a:pPr eaLnBrk="1" hangingPunct="1"/>
            <a:r>
              <a:rPr lang="en-US" sz="2400" smtClean="0">
                <a:solidFill>
                  <a:srgbClr val="0000CC"/>
                </a:solidFill>
              </a:rPr>
              <a:t>compute_average</a:t>
            </a:r>
            <a:r>
              <a:rPr lang="en-US" sz="2400" smtClean="0"/>
              <a:t> has no constant array parameter</a:t>
            </a:r>
          </a:p>
          <a:p>
            <a:pPr eaLnBrk="1" hangingPunct="1"/>
            <a:r>
              <a:rPr lang="en-US" sz="2400" smtClean="0"/>
              <a:t>This code generates an error message because</a:t>
            </a:r>
            <a:br>
              <a:rPr lang="en-US" sz="2400" smtClean="0"/>
            </a:br>
            <a:r>
              <a:rPr lang="en-US" sz="2400" smtClean="0"/>
              <a:t>compute_average could change the array parameter</a:t>
            </a:r>
            <a:br>
              <a:rPr lang="en-US" sz="2400" smtClean="0"/>
            </a:br>
            <a:endParaRPr lang="en-US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Returning An Array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 that functions can return (via return-statement) a value of type </a:t>
            </a:r>
            <a:r>
              <a:rPr lang="en-US" dirty="0" err="1" smtClean="0"/>
              <a:t>int</a:t>
            </a:r>
            <a:r>
              <a:rPr lang="en-US" dirty="0" smtClean="0"/>
              <a:t>, double, char, …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b="1" dirty="0" smtClean="0"/>
              <a:t>Functions cannot return arrays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We learn later how to return a pointer to an 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with Arrays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Programming With Arrays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size needed for an array is changeable</a:t>
            </a:r>
          </a:p>
          <a:p>
            <a:pPr lvl="1" eaLnBrk="1" hangingPunct="1"/>
            <a:r>
              <a:rPr lang="en-US" sz="2400" smtClean="0"/>
              <a:t>Often varies from one run of a program to another</a:t>
            </a:r>
          </a:p>
          <a:p>
            <a:pPr lvl="1" eaLnBrk="1" hangingPunct="1"/>
            <a:r>
              <a:rPr lang="en-US" sz="2400" smtClean="0"/>
              <a:t>Is often not known when the program is written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A common solution to the size problem</a:t>
            </a:r>
          </a:p>
          <a:p>
            <a:pPr lvl="1" eaLnBrk="1" hangingPunct="1"/>
            <a:r>
              <a:rPr lang="en-US" sz="2400" smtClean="0"/>
              <a:t>Declare the array size to be the largest that could be needed</a:t>
            </a:r>
          </a:p>
          <a:p>
            <a:pPr lvl="1" eaLnBrk="1" hangingPunct="1"/>
            <a:r>
              <a:rPr lang="en-US" sz="2400" smtClean="0"/>
              <a:t>Decide how to deal with partially filled arrays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Partially Filled Arrays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idx="1"/>
          </p:nvPr>
        </p:nvSpPr>
        <p:spPr>
          <a:xfrm>
            <a:off x="404813" y="1295400"/>
            <a:ext cx="8294687" cy="4572000"/>
          </a:xfrm>
        </p:spPr>
        <p:txBody>
          <a:bodyPr/>
          <a:lstStyle/>
          <a:p>
            <a:pPr eaLnBrk="1" hangingPunct="1"/>
            <a:r>
              <a:rPr lang="en-US" smtClean="0"/>
              <a:t>When using arrays that are partially filled</a:t>
            </a:r>
          </a:p>
          <a:p>
            <a:pPr lvl="1" eaLnBrk="1" hangingPunct="1"/>
            <a:r>
              <a:rPr lang="en-US" sz="2400" smtClean="0"/>
              <a:t>A parameter, </a:t>
            </a:r>
            <a:r>
              <a:rPr lang="en-US" sz="2400" b="1" smtClean="0">
                <a:solidFill>
                  <a:srgbClr val="0000CC"/>
                </a:solidFill>
              </a:rPr>
              <a:t>number_used</a:t>
            </a:r>
            <a:r>
              <a:rPr lang="en-US" sz="2400" smtClean="0"/>
              <a:t>,  may be sufficient to ensure that referenced index values are legal</a:t>
            </a:r>
          </a:p>
          <a:p>
            <a:pPr lvl="1" eaLnBrk="1" hangingPunct="1"/>
            <a:r>
              <a:rPr lang="en-US" sz="2400" smtClean="0"/>
              <a:t>Functions dealing with the array may not need to know the declared size of the array, only how many elements are stored in the array </a:t>
            </a:r>
          </a:p>
          <a:p>
            <a:pPr lvl="1" eaLnBrk="1" hangingPunct="1"/>
            <a:r>
              <a:rPr lang="en-US" sz="2400" smtClean="0"/>
              <a:t>A function such as </a:t>
            </a:r>
            <a:r>
              <a:rPr lang="en-US" sz="2400" b="1" smtClean="0">
                <a:solidFill>
                  <a:srgbClr val="0000CC"/>
                </a:solidFill>
              </a:rPr>
              <a:t>fill_array</a:t>
            </a:r>
            <a:r>
              <a:rPr lang="en-US" sz="2400" smtClean="0"/>
              <a:t> in Display 7.9 needs to know the declared size of the </a:t>
            </a:r>
            <a:r>
              <a:rPr lang="en-US" smtClean="0"/>
              <a:t>array	</a:t>
            </a:r>
          </a:p>
        </p:txBody>
      </p:sp>
      <p:sp>
        <p:nvSpPr>
          <p:cNvPr id="578562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93763" y="5334000"/>
            <a:ext cx="2490787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Display 7.9 (1)</a:t>
            </a:r>
          </a:p>
        </p:txBody>
      </p:sp>
      <p:sp>
        <p:nvSpPr>
          <p:cNvPr id="578563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60763" y="5334000"/>
            <a:ext cx="2490787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Display 7.9 (2)</a:t>
            </a:r>
          </a:p>
        </p:txBody>
      </p:sp>
      <p:sp>
        <p:nvSpPr>
          <p:cNvPr id="578564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208713" y="5334000"/>
            <a:ext cx="2490787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Display 7.9 (3)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animBg="1"/>
      <p:bldP spid="578563" grpId="0" animBg="1"/>
      <p:bldP spid="5785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Declaring an Array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array, named </a:t>
            </a: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score</a:t>
            </a:r>
            <a:r>
              <a:rPr lang="en-US" dirty="0" smtClean="0"/>
              <a:t>, containing five variables of type </a:t>
            </a:r>
            <a:r>
              <a:rPr lang="en-US" dirty="0" err="1" smtClean="0"/>
              <a:t>int</a:t>
            </a:r>
            <a:r>
              <a:rPr lang="en-US" dirty="0" smtClean="0"/>
              <a:t> can be declared as </a:t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en-US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score[5];</a:t>
            </a:r>
          </a:p>
          <a:p>
            <a:pPr eaLnBrk="1" hangingPunct="1"/>
            <a:r>
              <a:rPr lang="en-US" dirty="0" smtClean="0"/>
              <a:t>This is like declaring 5 variables of type </a:t>
            </a:r>
            <a:r>
              <a:rPr lang="en-US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score[0], score[1], … , score[4]</a:t>
            </a:r>
          </a:p>
          <a:p>
            <a:pPr eaLnBrk="1" hangingPunct="1"/>
            <a:r>
              <a:rPr lang="en-US" dirty="0" smtClean="0"/>
              <a:t>The value in brackets is called</a:t>
            </a:r>
          </a:p>
          <a:p>
            <a:pPr lvl="1" eaLnBrk="1" hangingPunct="1"/>
            <a:r>
              <a:rPr lang="en-US" dirty="0" smtClean="0"/>
              <a:t>A subscript</a:t>
            </a:r>
          </a:p>
          <a:p>
            <a:pPr lvl="1" eaLnBrk="1" hangingPunct="1"/>
            <a:r>
              <a:rPr lang="en-US" dirty="0" smtClean="0"/>
              <a:t>An index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6477000" y="1905000"/>
            <a:ext cx="2584450" cy="992188"/>
          </a:xfrm>
        </p:spPr>
        <p:txBody>
          <a:bodyPr/>
          <a:lstStyle/>
          <a:p>
            <a:pPr eaLnBrk="1" hangingPunct="1"/>
            <a:r>
              <a:rPr lang="en-US" smtClean="0"/>
              <a:t>Display 7.9 (1/3)</a:t>
            </a:r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0" y="0"/>
            <a:ext cx="5524500" cy="1493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57181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5186363" y="2362200"/>
            <a:ext cx="3727450" cy="992188"/>
          </a:xfrm>
        </p:spPr>
        <p:txBody>
          <a:bodyPr/>
          <a:lstStyle/>
          <a:p>
            <a:pPr eaLnBrk="1" hangingPunct="1"/>
            <a:r>
              <a:rPr lang="en-US" smtClean="0"/>
              <a:t>Display 7.9  (2/3)</a:t>
            </a:r>
            <a:br>
              <a:rPr lang="en-US" smtClean="0"/>
            </a:br>
            <a:endParaRPr lang="en-US" smtClean="0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0"/>
            <a:ext cx="4957763" cy="153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4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34938"/>
            <a:ext cx="46259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7.9</a:t>
            </a:r>
            <a:br>
              <a:rPr lang="en-US" smtClean="0"/>
            </a:br>
            <a:r>
              <a:rPr lang="en-US" smtClean="0"/>
              <a:t>(3/3)</a:t>
            </a:r>
          </a:p>
        </p:txBody>
      </p:sp>
      <p:pic>
        <p:nvPicPr>
          <p:cNvPr id="46084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1527175"/>
            <a:ext cx="74295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Searching Arrays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sequential search is one way to search</a:t>
            </a:r>
            <a:br>
              <a:rPr lang="en-US" smtClean="0"/>
            </a:br>
            <a:r>
              <a:rPr lang="en-US" smtClean="0"/>
              <a:t>an array for a given value</a:t>
            </a:r>
          </a:p>
          <a:p>
            <a:pPr lvl="1" eaLnBrk="1" hangingPunct="1"/>
            <a:r>
              <a:rPr lang="en-US" smtClean="0"/>
              <a:t>Look at each element from first to last to see if the target value is equal to any of the array elements</a:t>
            </a:r>
          </a:p>
          <a:p>
            <a:pPr lvl="1" eaLnBrk="1" hangingPunct="1"/>
            <a:r>
              <a:rPr lang="en-US" smtClean="0"/>
              <a:t>The index of the target value can be returned to indicate where the value was found in the array</a:t>
            </a:r>
          </a:p>
          <a:p>
            <a:pPr lvl="1" eaLnBrk="1" hangingPunct="1"/>
            <a:r>
              <a:rPr lang="en-US" smtClean="0"/>
              <a:t>A value of -1 can be returned if the value was not found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search Function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376363"/>
            <a:ext cx="8294688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The search function of Display 7.10…</a:t>
            </a:r>
          </a:p>
          <a:p>
            <a:pPr lvl="1" eaLnBrk="1" hangingPunct="1"/>
            <a:r>
              <a:rPr lang="en-US" sz="2400" smtClean="0"/>
              <a:t>Uses a while loop to compare array elements to the target value</a:t>
            </a:r>
          </a:p>
          <a:p>
            <a:pPr lvl="1" eaLnBrk="1" hangingPunct="1"/>
            <a:r>
              <a:rPr lang="en-US" sz="2400" smtClean="0"/>
              <a:t>Sets a variable of type </a:t>
            </a:r>
            <a:r>
              <a:rPr lang="en-US" sz="240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bool</a:t>
            </a:r>
            <a:r>
              <a:rPr lang="en-US" sz="2400" smtClean="0"/>
              <a:t> to true if the target </a:t>
            </a:r>
            <a:br>
              <a:rPr lang="en-US" sz="2400" smtClean="0"/>
            </a:br>
            <a:r>
              <a:rPr lang="en-US" sz="2400" smtClean="0"/>
              <a:t>value is found, ending the loop</a:t>
            </a:r>
          </a:p>
          <a:p>
            <a:pPr lvl="1" eaLnBrk="1" hangingPunct="1"/>
            <a:r>
              <a:rPr lang="en-US" sz="2400" smtClean="0"/>
              <a:t>Checks the boolean variable when the loop ends to see if the target value was found</a:t>
            </a:r>
          </a:p>
          <a:p>
            <a:pPr lvl="1" eaLnBrk="1" hangingPunct="1"/>
            <a:r>
              <a:rPr lang="en-US" sz="2400" smtClean="0"/>
              <a:t>Returns the index of the target value if found, </a:t>
            </a:r>
            <a:br>
              <a:rPr lang="en-US" sz="2400" smtClean="0"/>
            </a:br>
            <a:r>
              <a:rPr lang="en-US" sz="2400" smtClean="0"/>
              <a:t>otherwise returns -1</a:t>
            </a:r>
          </a:p>
        </p:txBody>
      </p:sp>
      <p:sp>
        <p:nvSpPr>
          <p:cNvPr id="581634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447800" y="5334000"/>
            <a:ext cx="2787650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7.10 (1)</a:t>
            </a:r>
          </a:p>
        </p:txBody>
      </p:sp>
      <p:sp>
        <p:nvSpPr>
          <p:cNvPr id="581635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48200" y="5334000"/>
            <a:ext cx="2787650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7.10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4" grpId="0" animBg="1"/>
      <p:bldP spid="5816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5089525" y="1531938"/>
            <a:ext cx="3922713" cy="992187"/>
          </a:xfrm>
        </p:spPr>
        <p:txBody>
          <a:bodyPr/>
          <a:lstStyle/>
          <a:p>
            <a:pPr eaLnBrk="1" hangingPunct="1"/>
            <a:r>
              <a:rPr lang="en-US" smtClean="0"/>
              <a:t>Display 7.10  (1/2)</a:t>
            </a:r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0" y="0"/>
            <a:ext cx="4506913" cy="153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7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84150"/>
            <a:ext cx="429895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>
          <a:xfrm>
            <a:off x="4992688" y="228600"/>
            <a:ext cx="3922712" cy="992188"/>
          </a:xfrm>
        </p:spPr>
        <p:txBody>
          <a:bodyPr/>
          <a:lstStyle/>
          <a:p>
            <a:pPr eaLnBrk="1" hangingPunct="1"/>
            <a:r>
              <a:rPr lang="en-US" smtClean="0"/>
              <a:t>Display 7.10  (2/2)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0" y="0"/>
            <a:ext cx="4108450" cy="1493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1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20650"/>
            <a:ext cx="374808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 over this page:</a:t>
            </a:r>
          </a:p>
          <a:p>
            <a:r>
              <a:rPr lang="en-US" dirty="0" smtClean="0">
                <a:hlinkClick r:id="rId2"/>
              </a:rPr>
              <a:t>http://storm.cis.fordham.edu</a:t>
            </a:r>
            <a:r>
              <a:rPr lang="en-US" dirty="0" smtClean="0">
                <a:hlinkClick r:id="rId2"/>
              </a:rPr>
              <a:t>/~zhang/cs2000/grading.html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 documentation for function declaration, definition.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Example:</a:t>
            </a:r>
            <a:br>
              <a:rPr lang="en-US" smtClean="0"/>
            </a:br>
            <a:r>
              <a:rPr lang="en-US" smtClean="0"/>
              <a:t>Sorting an Array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Sorting a list of values is very common task</a:t>
            </a:r>
          </a:p>
          <a:p>
            <a:pPr lvl="1" eaLnBrk="1" hangingPunct="1"/>
            <a:r>
              <a:rPr lang="en-US" dirty="0" smtClean="0"/>
              <a:t>Create an alphabetical listing</a:t>
            </a:r>
          </a:p>
          <a:p>
            <a:pPr lvl="1" eaLnBrk="1" hangingPunct="1"/>
            <a:r>
              <a:rPr lang="en-US" dirty="0" smtClean="0"/>
              <a:t>Create a list of values in ascending order</a:t>
            </a:r>
          </a:p>
          <a:p>
            <a:pPr lvl="1" eaLnBrk="1" hangingPunct="1"/>
            <a:r>
              <a:rPr lang="en-US" dirty="0" smtClean="0"/>
              <a:t>Create a list of values in descending order</a:t>
            </a:r>
          </a:p>
          <a:p>
            <a:pPr eaLnBrk="1" hangingPunct="1"/>
            <a:r>
              <a:rPr lang="en-US" dirty="0" smtClean="0"/>
              <a:t>Many sorting algorithms exist</a:t>
            </a:r>
          </a:p>
          <a:p>
            <a:pPr lvl="1" eaLnBrk="1" hangingPunct="1"/>
            <a:r>
              <a:rPr lang="en-US" dirty="0" smtClean="0"/>
              <a:t>Some are very efficient</a:t>
            </a:r>
          </a:p>
          <a:p>
            <a:pPr lvl="1" eaLnBrk="1" hangingPunct="1"/>
            <a:r>
              <a:rPr lang="en-US" dirty="0" smtClean="0"/>
              <a:t>Some are easier to understand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Example:</a:t>
            </a:r>
            <a:br>
              <a:rPr lang="en-US" smtClean="0"/>
            </a:br>
            <a:r>
              <a:rPr lang="en-US" smtClean="0"/>
              <a:t>The Selection Sort Algorithm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When the sort is complete, the elements of the </a:t>
            </a:r>
            <a:br>
              <a:rPr lang="en-US" sz="2400" dirty="0" smtClean="0"/>
            </a:br>
            <a:r>
              <a:rPr lang="en-US" sz="2400" dirty="0" smtClean="0"/>
              <a:t>array are ordered such that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CC"/>
                </a:solidFill>
              </a:rPr>
              <a:t>a[0] &lt; a[1] &lt; … &lt; a [ </a:t>
            </a:r>
            <a:r>
              <a:rPr lang="en-US" sz="2400" dirty="0" err="1" smtClean="0">
                <a:solidFill>
                  <a:srgbClr val="0000CC"/>
                </a:solidFill>
              </a:rPr>
              <a:t>number_used</a:t>
            </a:r>
            <a:r>
              <a:rPr lang="en-US" sz="2400" dirty="0" smtClean="0">
                <a:solidFill>
                  <a:srgbClr val="0000CC"/>
                </a:solidFill>
              </a:rPr>
              <a:t> -1]</a:t>
            </a:r>
          </a:p>
          <a:p>
            <a:pPr lvl="1" eaLnBrk="1" hangingPunct="1"/>
            <a:endParaRPr lang="en-US" sz="2400" dirty="0" smtClean="0"/>
          </a:p>
          <a:p>
            <a:pPr lvl="1" eaLnBrk="1" hangingPunct="1">
              <a:buNone/>
            </a:pPr>
            <a:r>
              <a:rPr lang="en-US" sz="2400" dirty="0" smtClean="0"/>
              <a:t>Outline of the algorithm</a:t>
            </a: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</a:rPr>
              <a:t>for (</a:t>
            </a:r>
            <a:r>
              <a:rPr lang="en-US" sz="2400" dirty="0" err="1" smtClean="0">
                <a:solidFill>
                  <a:srgbClr val="0000CC"/>
                </a:solidFill>
              </a:rPr>
              <a:t>int</a:t>
            </a:r>
            <a:r>
              <a:rPr lang="en-US" sz="2400" dirty="0" smtClean="0">
                <a:solidFill>
                  <a:srgbClr val="0000CC"/>
                </a:solidFill>
              </a:rPr>
              <a:t> index = 0; index &lt; </a:t>
            </a:r>
            <a:r>
              <a:rPr lang="en-US" sz="2400" dirty="0" err="1" smtClean="0">
                <a:solidFill>
                  <a:srgbClr val="0000CC"/>
                </a:solidFill>
              </a:rPr>
              <a:t>number_used</a:t>
            </a:r>
            <a:r>
              <a:rPr lang="en-US" sz="2400" dirty="0" smtClean="0">
                <a:solidFill>
                  <a:srgbClr val="0000CC"/>
                </a:solidFill>
              </a:rPr>
              <a:t>; index++)</a:t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>      place the index-</a:t>
            </a:r>
            <a:r>
              <a:rPr lang="en-US" sz="2400" dirty="0" err="1" smtClean="0">
                <a:solidFill>
                  <a:srgbClr val="0000CC"/>
                </a:solidFill>
              </a:rPr>
              <a:t>th</a:t>
            </a:r>
            <a:r>
              <a:rPr lang="en-US" sz="2400" dirty="0" smtClean="0">
                <a:solidFill>
                  <a:srgbClr val="0000CC"/>
                </a:solidFill>
              </a:rPr>
              <a:t> smallest element in a[index]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Array Variables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variables making up the array are referred to as</a:t>
            </a:r>
          </a:p>
          <a:p>
            <a:pPr lvl="1" eaLnBrk="1" hangingPunct="1"/>
            <a:r>
              <a:rPr lang="en-US" sz="2400" dirty="0" smtClean="0"/>
              <a:t>Indexed variables</a:t>
            </a:r>
          </a:p>
          <a:p>
            <a:pPr lvl="1" eaLnBrk="1" hangingPunct="1"/>
            <a:r>
              <a:rPr lang="en-US" sz="2400" dirty="0" smtClean="0"/>
              <a:t>Subscripted variables</a:t>
            </a:r>
          </a:p>
          <a:p>
            <a:pPr lvl="1" eaLnBrk="1" hangingPunct="1"/>
            <a:r>
              <a:rPr lang="en-US" sz="2400" dirty="0" smtClean="0"/>
              <a:t>Elements of the array</a:t>
            </a:r>
          </a:p>
          <a:p>
            <a:pPr eaLnBrk="1" hangingPunct="1"/>
            <a:r>
              <a:rPr lang="en-US" sz="2400" dirty="0" smtClean="0"/>
              <a:t>The number of indexed variables in an array is</a:t>
            </a:r>
            <a:br>
              <a:rPr lang="en-US" sz="2400" dirty="0" smtClean="0"/>
            </a:br>
            <a:r>
              <a:rPr lang="en-US" sz="2400" b="1" dirty="0" smtClean="0"/>
              <a:t>the declared size</a:t>
            </a:r>
            <a:r>
              <a:rPr lang="en-US" sz="2400" dirty="0" smtClean="0"/>
              <a:t>, or </a:t>
            </a:r>
            <a:r>
              <a:rPr lang="en-US" sz="2400" b="1" dirty="0" smtClean="0"/>
              <a:t>size</a:t>
            </a:r>
            <a:r>
              <a:rPr lang="en-US" sz="2400" dirty="0" smtClean="0"/>
              <a:t>,  of the array</a:t>
            </a:r>
          </a:p>
          <a:p>
            <a:pPr lvl="1" eaLnBrk="1" hangingPunct="1"/>
            <a:r>
              <a:rPr lang="en-US" sz="2400" dirty="0" smtClean="0"/>
              <a:t>The largest index is one less than the size</a:t>
            </a:r>
          </a:p>
          <a:p>
            <a:pPr lvl="1" eaLnBrk="1" hangingPunct="1"/>
            <a:r>
              <a:rPr lang="en-US" sz="2400" dirty="0" smtClean="0"/>
              <a:t>The first index value is zero</a:t>
            </a:r>
          </a:p>
          <a:p>
            <a:pPr lvl="1" eaLnBrk="1" hangingPunct="1"/>
            <a:r>
              <a:rPr lang="en-US" sz="2400" dirty="0" smtClean="0"/>
              <a:t>Not all variables are actually being used all the time!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Example:</a:t>
            </a:r>
            <a:br>
              <a:rPr lang="en-US" smtClean="0"/>
            </a:br>
            <a:r>
              <a:rPr lang="en-US" smtClean="0"/>
              <a:t> Sort Algorithm Development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array is sufficient to do our sorting</a:t>
            </a:r>
          </a:p>
          <a:p>
            <a:pPr lvl="1" eaLnBrk="1" hangingPunct="1"/>
            <a:r>
              <a:rPr lang="en-US" sz="2400" smtClean="0"/>
              <a:t>Search for the smallest value in the array</a:t>
            </a:r>
          </a:p>
          <a:p>
            <a:pPr lvl="1" eaLnBrk="1" hangingPunct="1"/>
            <a:r>
              <a:rPr lang="en-US" sz="2400" smtClean="0"/>
              <a:t>Place this value in a[0], and place the value that was in a[0] in the location where the smallest was found</a:t>
            </a:r>
          </a:p>
          <a:p>
            <a:pPr lvl="1" eaLnBrk="1" hangingPunct="1"/>
            <a:r>
              <a:rPr lang="en-US" sz="2400" smtClean="0"/>
              <a:t>Starting at a[1], find the smallest remaining value swap it with the value currently in a[1]</a:t>
            </a:r>
          </a:p>
          <a:p>
            <a:pPr lvl="1" eaLnBrk="1" hangingPunct="1"/>
            <a:r>
              <a:rPr lang="en-US" sz="2400" smtClean="0"/>
              <a:t>Starting at a[2], continue the process until the array is sorted</a:t>
            </a:r>
          </a:p>
        </p:txBody>
      </p:sp>
      <p:sp>
        <p:nvSpPr>
          <p:cNvPr id="584706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30375" y="5419725"/>
            <a:ext cx="2252663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7.11</a:t>
            </a:r>
          </a:p>
        </p:txBody>
      </p:sp>
      <p:sp>
        <p:nvSpPr>
          <p:cNvPr id="584707" name="Text Box 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14800" y="5419725"/>
            <a:ext cx="3105150" cy="528638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7.12 (1-2)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nimBg="1"/>
      <p:bldP spid="58470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7.11</a:t>
            </a:r>
          </a:p>
        </p:txBody>
      </p:sp>
      <p:pic>
        <p:nvPicPr>
          <p:cNvPr id="54276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538288"/>
            <a:ext cx="569595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305800" cy="992187"/>
          </a:xfrm>
        </p:spPr>
        <p:txBody>
          <a:bodyPr/>
          <a:lstStyle/>
          <a:p>
            <a:r>
              <a:rPr lang="en-US" dirty="0" smtClean="0"/>
              <a:t>go over the source code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http://storm.cis.fordham.edu</a:t>
            </a:r>
            <a:r>
              <a:rPr lang="en-US" sz="2800" dirty="0" smtClean="0"/>
              <a:t>/~zhang/cs2000/CodeExample_Savitch/Chapter07/07-12.cpp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>
          <a:xfrm>
            <a:off x="6011863" y="838200"/>
            <a:ext cx="2943225" cy="992188"/>
          </a:xfrm>
        </p:spPr>
        <p:txBody>
          <a:bodyPr/>
          <a:lstStyle/>
          <a:p>
            <a:pPr eaLnBrk="1" hangingPunct="1"/>
            <a:r>
              <a:rPr lang="en-US" smtClean="0"/>
              <a:t>Display 7.12 (1/2)</a:t>
            </a: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0" y="0"/>
            <a:ext cx="5229225" cy="1506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5300" name="Picture 7" descr="D07_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13" y="180975"/>
            <a:ext cx="49879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5448300" y="1600200"/>
            <a:ext cx="3205163" cy="1220788"/>
          </a:xfrm>
        </p:spPr>
        <p:txBody>
          <a:bodyPr/>
          <a:lstStyle/>
          <a:p>
            <a:pPr eaLnBrk="1" hangingPunct="1"/>
            <a:r>
              <a:rPr lang="en-US" smtClean="0"/>
              <a:t>Display 7.12 (2/2)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0" y="376238"/>
            <a:ext cx="5280025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6325" name="Picture 7" descr="D07_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" y="493713"/>
            <a:ext cx="4951413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Exercise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Write a program that will read up to 10 letters into an array and write the letters back to the screen in the reverse order?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0000CC"/>
                </a:solidFill>
              </a:rPr>
              <a:t>abcd</a:t>
            </a:r>
            <a:r>
              <a:rPr lang="en-US" dirty="0" smtClean="0"/>
              <a:t> should be output as </a:t>
            </a:r>
            <a:r>
              <a:rPr lang="en-US" dirty="0" err="1" smtClean="0">
                <a:solidFill>
                  <a:srgbClr val="0000CC"/>
                </a:solidFill>
              </a:rPr>
              <a:t>dcba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a period as a sentinel value to mark the end of input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76600"/>
            <a:ext cx="6172200" cy="992187"/>
          </a:xfrm>
        </p:spPr>
        <p:txBody>
          <a:bodyPr/>
          <a:lstStyle/>
          <a:p>
            <a:r>
              <a:rPr lang="en-US" dirty="0" smtClean="0"/>
              <a:t>A side note: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Recall variables and memory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Memory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94688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Computer memory consists of numbered </a:t>
            </a:r>
            <a:br>
              <a:rPr lang="en-US" sz="2400" dirty="0" smtClean="0"/>
            </a:br>
            <a:r>
              <a:rPr lang="en-US" sz="2400" dirty="0" smtClean="0"/>
              <a:t>locations called </a:t>
            </a:r>
            <a:r>
              <a:rPr lang="en-US" sz="2400" dirty="0" smtClean="0">
                <a:solidFill>
                  <a:srgbClr val="0000CC"/>
                </a:solidFill>
              </a:rPr>
              <a:t>bytes</a:t>
            </a:r>
          </a:p>
          <a:p>
            <a:pPr lvl="1" eaLnBrk="1" hangingPunct="1"/>
            <a:r>
              <a:rPr lang="en-US" sz="2400" dirty="0" smtClean="0"/>
              <a:t>A byte's number is its address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A simple variable is stored in consecutive bytes</a:t>
            </a:r>
          </a:p>
          <a:p>
            <a:pPr lvl="1" eaLnBrk="1" hangingPunct="1"/>
            <a:r>
              <a:rPr lang="en-US" sz="2400" dirty="0" smtClean="0"/>
              <a:t>The number of bytes depends on the variable's type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A variable's address is the address of its first byte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...</a:t>
            </a:r>
            <a:endParaRPr lang="en-US" dirty="0"/>
          </a:p>
        </p:txBody>
      </p:sp>
      <p:pic>
        <p:nvPicPr>
          <p:cNvPr id="4" name="Picture 6" descr="D0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84313"/>
            <a:ext cx="626745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 txBox="1">
            <a:spLocks noChangeArrowheads="1"/>
          </p:cNvSpPr>
          <p:nvPr/>
        </p:nvSpPr>
        <p:spPr>
          <a:xfrm>
            <a:off x="228600" y="4191000"/>
            <a:ext cx="4343400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r>
              <a:rPr lang="en-US" sz="2400" dirty="0" err="1">
                <a:latin typeface="+mn-lt"/>
                <a:cs typeface="+mn-cs"/>
              </a:rPr>
              <a:t>int</a:t>
            </a:r>
            <a:r>
              <a:rPr lang="en-US" sz="2400" dirty="0">
                <a:latin typeface="+mn-lt"/>
                <a:cs typeface="+mn-cs"/>
              </a:rPr>
              <a:t> a = 7;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  <a:cs typeface="+mn-cs"/>
              </a:rPr>
              <a:t>char c = 'x';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  <a:cs typeface="+mn-cs"/>
              </a:rPr>
              <a:t>string s = "qwerty";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Recall: types and Objects</a:t>
            </a:r>
            <a:endParaRPr lang="en-US" dirty="0"/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544513" y="1447800"/>
            <a:ext cx="8294687" cy="4572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type </a:t>
            </a:r>
            <a:r>
              <a:rPr lang="en-US" dirty="0" smtClean="0"/>
              <a:t>defines a set of possible values and a set of operations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value</a:t>
            </a:r>
            <a:r>
              <a:rPr lang="en-US" dirty="0" smtClean="0"/>
              <a:t> is </a:t>
            </a:r>
            <a:r>
              <a:rPr lang="en-US" u="sng" dirty="0" smtClean="0"/>
              <a:t>a sequence of bits in memory, interpreted according to its type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C00000"/>
                </a:solidFill>
              </a:rPr>
              <a:t>object </a:t>
            </a:r>
            <a:r>
              <a:rPr lang="en-US" dirty="0" smtClean="0"/>
              <a:t>is a piece of memory that holds a value of a given type</a:t>
            </a:r>
          </a:p>
        </p:txBody>
      </p:sp>
      <p:sp>
        <p:nvSpPr>
          <p:cNvPr id="3891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7E99DB-7C75-4DB3-8FC1-29B9D26650C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auto">
          <a:xfrm>
            <a:off x="5638800" y="4648200"/>
            <a:ext cx="16002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7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5638800" y="5105400"/>
            <a:ext cx="5334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x</a:t>
            </a:r>
          </a:p>
        </p:txBody>
      </p:sp>
      <p:sp>
        <p:nvSpPr>
          <p:cNvPr id="38921" name="Rectangle 7"/>
          <p:cNvSpPr>
            <a:spLocks noChangeArrowheads="1"/>
          </p:cNvSpPr>
          <p:nvPr/>
        </p:nvSpPr>
        <p:spPr bwMode="auto">
          <a:xfrm>
            <a:off x="6858000" y="59436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Rectangle 8"/>
          <p:cNvSpPr>
            <a:spLocks noChangeArrowheads="1"/>
          </p:cNvSpPr>
          <p:nvPr/>
        </p:nvSpPr>
        <p:spPr bwMode="auto">
          <a:xfrm>
            <a:off x="6858000" y="5943600"/>
            <a:ext cx="19050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qwerty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5410200" y="5943600"/>
            <a:ext cx="14478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6 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4876800" y="4648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a: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4648200" y="6019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s:</a:t>
            </a:r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48768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c:</a:t>
            </a:r>
          </a:p>
        </p:txBody>
      </p:sp>
      <p:sp>
        <p:nvSpPr>
          <p:cNvPr id="38927" name="TextBox 16"/>
          <p:cNvSpPr txBox="1">
            <a:spLocks noChangeArrowheads="1"/>
          </p:cNvSpPr>
          <p:nvPr/>
        </p:nvSpPr>
        <p:spPr bwMode="auto">
          <a:xfrm>
            <a:off x="228600" y="5505271"/>
            <a:ext cx="43434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String object keeps the # of</a:t>
            </a:r>
          </a:p>
          <a:p>
            <a:r>
              <a:rPr lang="en-US" sz="1800" dirty="0"/>
              <a:t>chars in the string, and the chars ..</a:t>
            </a:r>
          </a:p>
          <a:p>
            <a:r>
              <a:rPr lang="en-US" sz="1800" dirty="0"/>
              <a:t>We will learn how to access each char, </a:t>
            </a:r>
          </a:p>
          <a:p>
            <a:r>
              <a:rPr lang="en-US" sz="1800" dirty="0"/>
              <a:t>s[0], s[1], …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 Variable Types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 array can have indexed variables of any type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All indexed variables in an array are of the</a:t>
            </a:r>
            <a:br>
              <a:rPr lang="en-US" dirty="0" smtClean="0"/>
            </a:br>
            <a:r>
              <a:rPr lang="en-US" dirty="0" smtClean="0"/>
              <a:t>same type</a:t>
            </a:r>
          </a:p>
          <a:p>
            <a:pPr lvl="1" eaLnBrk="1" hangingPunct="1"/>
            <a:r>
              <a:rPr lang="en-US" dirty="0" smtClean="0"/>
              <a:t>This is the </a:t>
            </a:r>
            <a:r>
              <a:rPr lang="en-US" b="1" dirty="0" smtClean="0"/>
              <a:t>base type </a:t>
            </a:r>
            <a:r>
              <a:rPr lang="en-US" dirty="0" smtClean="0"/>
              <a:t>of the array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An </a:t>
            </a:r>
            <a:r>
              <a:rPr lang="en-US" b="1" dirty="0" smtClean="0"/>
              <a:t>indexed variable </a:t>
            </a:r>
            <a:r>
              <a:rPr lang="en-US" dirty="0" smtClean="0"/>
              <a:t>can be used anywhere an </a:t>
            </a:r>
            <a:br>
              <a:rPr lang="en-US" dirty="0" smtClean="0"/>
            </a:br>
            <a:r>
              <a:rPr lang="en-US" dirty="0" smtClean="0"/>
              <a:t>ordinary variable of the base type is used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What’s the difference?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smtClean="0"/>
              <a:t>double x=12;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b="1" dirty="0" smtClean="0"/>
              <a:t>string s2=“12”;</a:t>
            </a:r>
          </a:p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x stores the value of </a:t>
            </a:r>
            <a:r>
              <a:rPr lang="en-US" dirty="0" smtClean="0">
                <a:solidFill>
                  <a:srgbClr val="FF0000"/>
                </a:solidFill>
              </a:rPr>
              <a:t>number 12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s2 stores the two </a:t>
            </a:r>
            <a:r>
              <a:rPr lang="en-US" dirty="0" smtClean="0">
                <a:solidFill>
                  <a:srgbClr val="FF0000"/>
                </a:solidFill>
              </a:rPr>
              <a:t>characters, ‘1’,’2’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dirty="0" smtClean="0"/>
              <a:t> applicable operations are different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  x: arithmetic operations, numerical comparison,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 smtClean="0"/>
              <a:t>  s2: string concatenation, string comparison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366A2F-0613-43BC-AA72-9EAF8A337DF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5638800" y="2057400"/>
            <a:ext cx="16002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12</a:t>
            </a: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5638800" y="2514600"/>
            <a:ext cx="5334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2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4876800" y="205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x:</a:t>
            </a:r>
          </a:p>
        </p:txBody>
      </p:sp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4876800" y="2514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s2:</a:t>
            </a:r>
          </a:p>
        </p:txBody>
      </p:sp>
      <p:sp>
        <p:nvSpPr>
          <p:cNvPr id="39946" name="Rectangle 5"/>
          <p:cNvSpPr>
            <a:spLocks noChangeArrowheads="1"/>
          </p:cNvSpPr>
          <p:nvPr/>
        </p:nvSpPr>
        <p:spPr bwMode="auto">
          <a:xfrm>
            <a:off x="6172200" y="2514600"/>
            <a:ext cx="9144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12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value:</a:t>
            </a:r>
            <a:r>
              <a:rPr lang="en-US" dirty="0" smtClean="0"/>
              <a:t> </a:t>
            </a:r>
            <a:r>
              <a:rPr lang="en-US" u="sng" dirty="0" smtClean="0"/>
              <a:t>a sequence of bits in memory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1609725"/>
            <a:ext cx="8991600" cy="4846638"/>
          </a:xfrm>
        </p:spPr>
        <p:txBody>
          <a:bodyPr/>
          <a:lstStyle/>
          <a:p>
            <a:r>
              <a:rPr lang="en-US" dirty="0" smtClean="0"/>
              <a:t>interpreted according to a type</a:t>
            </a:r>
          </a:p>
          <a:p>
            <a:r>
              <a:rPr lang="en-US" dirty="0" err="1" smtClean="0"/>
              <a:t>E,g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x=8;	</a:t>
            </a:r>
          </a:p>
          <a:p>
            <a:pPr>
              <a:buNone/>
            </a:pPr>
            <a:endParaRPr lang="en-US" u="sng" dirty="0" smtClean="0"/>
          </a:p>
          <a:p>
            <a:pPr lvl="1">
              <a:buNone/>
            </a:pPr>
            <a:r>
              <a:rPr lang="en-US" dirty="0" smtClean="0"/>
              <a:t>represented in memory as a seq. of </a:t>
            </a:r>
            <a:r>
              <a:rPr lang="en-US" dirty="0" smtClean="0">
                <a:solidFill>
                  <a:srgbClr val="C00000"/>
                </a:solidFill>
              </a:rPr>
              <a:t>binary digits (i.e., bits</a:t>
            </a:r>
            <a:r>
              <a:rPr lang="en-US" dirty="0" smtClean="0"/>
              <a:t>):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An integer value is stored using the value’s binary representation</a:t>
            </a:r>
          </a:p>
          <a:p>
            <a:pPr lvl="1"/>
            <a:r>
              <a:rPr lang="en-US" dirty="0" smtClean="0"/>
              <a:t>In everyday life, we use decimal representation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F2346A-3A62-46E9-851B-0FC75DCF274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2514600" y="2667000"/>
            <a:ext cx="16002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8</a:t>
            </a:r>
          </a:p>
        </p:txBody>
      </p:sp>
      <p:sp>
        <p:nvSpPr>
          <p:cNvPr id="40967" name="Text Box 14"/>
          <p:cNvSpPr txBox="1">
            <a:spLocks noChangeArrowheads="1"/>
          </p:cNvSpPr>
          <p:nvPr/>
        </p:nvSpPr>
        <p:spPr bwMode="auto">
          <a:xfrm>
            <a:off x="1752600" y="2667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x: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4191000"/>
          <a:ext cx="70865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  <a:gridCol w="2214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n w="500">
                  <a:noFill/>
                </a:ln>
                <a:solidFill>
                  <a:srgbClr val="C00000"/>
                </a:solidFill>
              </a:rPr>
              <a:t>value:</a:t>
            </a:r>
            <a:r>
              <a:rPr lang="en-US" dirty="0" smtClean="0">
                <a:ln w="500">
                  <a:noFill/>
                </a:ln>
              </a:rPr>
              <a:t> </a:t>
            </a:r>
            <a:r>
              <a:rPr lang="en-US" u="sng" dirty="0" smtClean="0">
                <a:ln w="500">
                  <a:noFill/>
                </a:ln>
              </a:rPr>
              <a:t>a sequence of bits in memory (cont’d)</a:t>
            </a:r>
            <a:endParaRPr lang="en-US" dirty="0">
              <a:ln w="500">
                <a:noFill/>
              </a:ln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interpreted according to a type</a:t>
            </a:r>
          </a:p>
          <a:p>
            <a:r>
              <a:rPr lang="en-US" dirty="0" err="1" smtClean="0"/>
              <a:t>E,g</a:t>
            </a:r>
            <a:r>
              <a:rPr lang="en-US" dirty="0" smtClean="0"/>
              <a:t>, char x=‘8’;	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is represented in memory as a seq. of </a:t>
            </a:r>
            <a:r>
              <a:rPr lang="en-US" dirty="0" smtClean="0">
                <a:solidFill>
                  <a:srgbClr val="C00000"/>
                </a:solidFill>
              </a:rPr>
              <a:t>binary digits (i.e., bits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A char value is stored using char’s ASCII code</a:t>
            </a:r>
          </a:p>
          <a:p>
            <a:pPr>
              <a:buNone/>
            </a:pPr>
            <a:r>
              <a:rPr lang="en-US" dirty="0" smtClean="0"/>
              <a:t>(American Standard Code for Information Interchange )	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4F130-0344-4FA8-A07B-E190E0456C6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2514600" y="2667000"/>
            <a:ext cx="16002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‘8’</a:t>
            </a:r>
          </a:p>
        </p:txBody>
      </p:sp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1752600" y="2667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x: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191000"/>
          <a:ext cx="22167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ASCII Code</a:t>
            </a:r>
            <a:endParaRPr lang="en-US" dirty="0"/>
          </a:p>
        </p:txBody>
      </p:sp>
      <p:pic>
        <p:nvPicPr>
          <p:cNvPr id="43011" name="Content Placeholder 5" descr="asciiful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1513" y="1303338"/>
            <a:ext cx="8139112" cy="5554662"/>
          </a:xfrm>
        </p:spPr>
      </p:pic>
      <p:sp>
        <p:nvSpPr>
          <p:cNvPr id="430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09D8EC-F300-49E3-BB99-A863FC2E17CB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3505200" y="5410200"/>
            <a:ext cx="1981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Interpretation of a bit sequence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bit sequence in memory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it’s interpreted as integer, then it represents value 8</a:t>
            </a:r>
          </a:p>
          <a:p>
            <a:pPr lvl="1"/>
            <a:r>
              <a:rPr lang="en-US" dirty="0" smtClean="0"/>
              <a:t>1*2</a:t>
            </a:r>
            <a:r>
              <a:rPr lang="en-US" baseline="30000" dirty="0" smtClean="0"/>
              <a:t>3</a:t>
            </a:r>
            <a:r>
              <a:rPr lang="en-US" dirty="0" smtClean="0"/>
              <a:t>=8</a:t>
            </a:r>
          </a:p>
          <a:p>
            <a:endParaRPr lang="en-US" dirty="0" smtClean="0"/>
          </a:p>
          <a:p>
            <a:r>
              <a:rPr lang="en-US" dirty="0" smtClean="0"/>
              <a:t>If interpreted as char, there are two chars, a </a:t>
            </a:r>
            <a:r>
              <a:rPr lang="en-US" b="1" dirty="0" smtClean="0"/>
              <a:t>NULL</a:t>
            </a:r>
            <a:r>
              <a:rPr lang="en-US" dirty="0" smtClean="0"/>
              <a:t> char, and a </a:t>
            </a:r>
            <a:r>
              <a:rPr lang="en-US" b="1" dirty="0" smtClean="0"/>
              <a:t>BACKSPACE</a:t>
            </a:r>
            <a:r>
              <a:rPr lang="en-US" dirty="0" smtClean="0"/>
              <a:t> char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289BFF-82B5-46E2-B27E-3226590699A3}" type="slidenum">
              <a:rPr lang="en-US" smtClean="0"/>
              <a:pPr/>
              <a:t>64</a:t>
            </a:fld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362200"/>
          <a:ext cx="44334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  <a:gridCol w="2770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990600" y="2819400"/>
            <a:ext cx="21336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200400" y="2819400"/>
            <a:ext cx="21336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cs typeface="Times New Roman" charset="0"/>
              </a:rPr>
              <a:t>A technical detail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30362"/>
            <a:ext cx="89916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cs typeface="Times New Roman" charset="0"/>
              </a:rPr>
              <a:t>In computer memory, everything is just bits; type is what gives meaning to the bits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charset="0"/>
                <a:cs typeface="Times New Roman" charset="0"/>
              </a:rPr>
              <a:t>char c = 'a';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sz="2400" b="1" dirty="0" err="1" smtClean="0">
                <a:latin typeface="Times New Roman" charset="0"/>
                <a:cs typeface="Times New Roman" charset="0"/>
              </a:rPr>
              <a:t>cout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 &lt;&lt; c;	// </a:t>
            </a:r>
            <a:r>
              <a:rPr lang="en-US" sz="2400" i="1" dirty="0" smtClean="0">
                <a:latin typeface="Times New Roman" charset="0"/>
                <a:cs typeface="Times New Roman" charset="0"/>
              </a:rPr>
              <a:t>print the value of character variable </a:t>
            </a:r>
            <a:r>
              <a:rPr lang="en-US" sz="2400" b="1" i="1" dirty="0" smtClean="0">
                <a:latin typeface="Times New Roman" charset="0"/>
                <a:cs typeface="Times New Roman" charset="0"/>
              </a:rPr>
              <a:t>c</a:t>
            </a:r>
            <a:r>
              <a:rPr lang="en-US" sz="2400" i="1" dirty="0" smtClean="0">
                <a:latin typeface="Times New Roman" charset="0"/>
                <a:cs typeface="Times New Roman" charset="0"/>
              </a:rPr>
              <a:t>, which is </a:t>
            </a:r>
            <a:r>
              <a:rPr lang="en-US" sz="2400" b="1" i="1" dirty="0" smtClean="0">
                <a:latin typeface="Times New Roman" charset="0"/>
                <a:cs typeface="Times New Roman" charset="0"/>
              </a:rPr>
              <a:t>a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sz="2400" b="1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err="1" smtClean="0">
                <a:latin typeface="Times New Roman" charset="0"/>
                <a:cs typeface="Times New Roman" charset="0"/>
              </a:rPr>
              <a:t>i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 = c;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sz="2400" b="1" dirty="0" err="1" smtClean="0">
                <a:latin typeface="Times New Roman" charset="0"/>
                <a:cs typeface="Times New Roman" charset="0"/>
              </a:rPr>
              <a:t>cout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 &lt;&lt; </a:t>
            </a:r>
            <a:r>
              <a:rPr lang="en-US" sz="2400" b="1" dirty="0" err="1" smtClean="0">
                <a:latin typeface="Times New Roman" charset="0"/>
                <a:cs typeface="Times New Roman" charset="0"/>
              </a:rPr>
              <a:t>i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;	// </a:t>
            </a:r>
            <a:r>
              <a:rPr lang="en-US" sz="2400" i="1" dirty="0" smtClean="0">
                <a:latin typeface="Times New Roman" charset="0"/>
                <a:cs typeface="Times New Roman" charset="0"/>
              </a:rPr>
              <a:t>print the integer value of the character</a:t>
            </a:r>
            <a:r>
              <a:rPr lang="en-US" sz="2400" b="1" i="1" dirty="0" smtClean="0">
                <a:latin typeface="Times New Roman" charset="0"/>
                <a:cs typeface="Times New Roman" charset="0"/>
              </a:rPr>
              <a:t> c, </a:t>
            </a:r>
            <a:r>
              <a:rPr lang="en-US" sz="2400" i="1" dirty="0" smtClean="0">
                <a:latin typeface="Times New Roman" charset="0"/>
                <a:cs typeface="Times New Roman" charset="0"/>
              </a:rPr>
              <a:t>which is </a:t>
            </a:r>
            <a:r>
              <a:rPr lang="en-US" sz="2400" b="1" i="1" dirty="0" smtClean="0">
                <a:latin typeface="Times New Roman" charset="0"/>
                <a:cs typeface="Times New Roman" charset="0"/>
              </a:rPr>
              <a:t>97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en-US" sz="2400" b="1" i="1" dirty="0" smtClean="0">
              <a:latin typeface="Times New Roman" charset="0"/>
              <a:cs typeface="Times New Roman" charset="0"/>
            </a:endParaRP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cs typeface="Times New Roman" charset="0"/>
              </a:rPr>
              <a:t>                       </a:t>
            </a:r>
            <a:r>
              <a:rPr lang="en-US" sz="2800" dirty="0" err="1" smtClean="0">
                <a:solidFill>
                  <a:srgbClr val="FF0000"/>
                </a:solidFill>
                <a:cs typeface="Times New Roman" charset="0"/>
              </a:rPr>
              <a:t>int</a:t>
            </a:r>
            <a:r>
              <a:rPr lang="en-US" sz="2800" dirty="0" smtClean="0">
                <a:solidFill>
                  <a:srgbClr val="FF0000"/>
                </a:solidFill>
                <a:cs typeface="Times New Roman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cs typeface="Times New Roman" charset="0"/>
              </a:rPr>
              <a:t> = c;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 pitchFamily="18" charset="2"/>
              <a:buNone/>
              <a:defRPr/>
            </a:pPr>
            <a:endParaRPr lang="en-US" sz="2100" dirty="0" smtClean="0">
              <a:solidFill>
                <a:srgbClr val="FF0000"/>
              </a:solidFill>
              <a:cs typeface="Times New Roman" charset="0"/>
            </a:endParaRP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endParaRPr lang="en-US" sz="2100" dirty="0" smtClean="0">
              <a:cs typeface="Times New Roman" charset="0"/>
            </a:endParaRP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endParaRPr lang="en-US" sz="2100" dirty="0" smtClean="0">
              <a:cs typeface="Times New Roman" charset="0"/>
            </a:endParaRP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100" dirty="0" smtClean="0">
                <a:cs typeface="Times New Roman" charset="0"/>
              </a:rPr>
              <a:t>Assign a </a:t>
            </a:r>
            <a:r>
              <a:rPr lang="en-US" sz="2100" b="1" dirty="0" smtClean="0">
                <a:cs typeface="Times New Roman" charset="0"/>
              </a:rPr>
              <a:t>char</a:t>
            </a:r>
            <a:r>
              <a:rPr lang="en-US" sz="2100" dirty="0" smtClean="0">
                <a:cs typeface="Times New Roman" charset="0"/>
              </a:rPr>
              <a:t> value to a </a:t>
            </a:r>
            <a:r>
              <a:rPr lang="en-US" sz="2100" b="1" dirty="0" err="1" smtClean="0">
                <a:cs typeface="Times New Roman" charset="0"/>
              </a:rPr>
              <a:t>int</a:t>
            </a:r>
            <a:r>
              <a:rPr lang="en-US" sz="2100" dirty="0" smtClean="0">
                <a:cs typeface="Times New Roman" charset="0"/>
              </a:rPr>
              <a:t> type variable ?!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100" dirty="0" smtClean="0">
                <a:solidFill>
                  <a:srgbClr val="C00000"/>
                </a:solidFill>
                <a:cs typeface="Times New Roman" charset="0"/>
              </a:rPr>
              <a:t>A safe type conversion.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0316A8-1412-4AEB-B5BA-AF6B8A355721}" type="slidenum">
              <a:rPr lang="en-US" smtClean="0"/>
              <a:pPr/>
              <a:t>65</a:t>
            </a:fld>
            <a:endParaRPr lang="en-US" dirty="0" smtClean="0"/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4114800" y="4343400"/>
            <a:ext cx="3048000" cy="7080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US" sz="2000" dirty="0">
                <a:cs typeface="Times New Roman" charset="0"/>
              </a:rPr>
              <a:t>Right-hand-side (RHS) is </a:t>
            </a:r>
          </a:p>
          <a:p>
            <a:pPr marL="0" lvl="1"/>
            <a:r>
              <a:rPr lang="en-US" sz="2000" dirty="0">
                <a:cs typeface="Times New Roman" charset="0"/>
              </a:rPr>
              <a:t>a value of </a:t>
            </a:r>
            <a:r>
              <a:rPr lang="en-US" sz="2000" b="1" dirty="0">
                <a:cs typeface="Times New Roman" charset="0"/>
              </a:rPr>
              <a:t>char</a:t>
            </a:r>
            <a:r>
              <a:rPr lang="en-US" sz="2000" dirty="0">
                <a:cs typeface="Times New Roman" charset="0"/>
              </a:rPr>
              <a:t> type</a:t>
            </a:r>
            <a:endParaRPr lang="en-US" dirty="0"/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152400" y="4343400"/>
            <a:ext cx="2669962" cy="70788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US" sz="2000" dirty="0">
                <a:cs typeface="Times New Roman" charset="0"/>
              </a:rPr>
              <a:t>Left-hand-side (LHS) </a:t>
            </a:r>
          </a:p>
          <a:p>
            <a:pPr marL="0" lvl="1"/>
            <a:r>
              <a:rPr lang="en-US" sz="2000" dirty="0">
                <a:cs typeface="Times New Roman" charset="0"/>
              </a:rPr>
              <a:t>is an </a:t>
            </a:r>
            <a:r>
              <a:rPr lang="en-US" sz="2000" b="1" dirty="0" err="1">
                <a:cs typeface="Times New Roman" charset="0"/>
              </a:rPr>
              <a:t>int</a:t>
            </a:r>
            <a:r>
              <a:rPr lang="en-US" sz="2000" dirty="0">
                <a:cs typeface="Times New Roman" charset="0"/>
              </a:rPr>
              <a:t> type variable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95600" y="4343400"/>
            <a:ext cx="762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Sizeof</a:t>
            </a:r>
            <a:r>
              <a:rPr lang="en-US" dirty="0" smtClean="0"/>
              <a:t> operator</a:t>
            </a:r>
            <a:endParaRPr lang="en-US" dirty="0"/>
          </a:p>
        </p:txBody>
      </p:sp>
      <p:sp>
        <p:nvSpPr>
          <p:cNvPr id="46083" name="Content Placeholder 7"/>
          <p:cNvSpPr>
            <a:spLocks noGrp="1"/>
          </p:cNvSpPr>
          <p:nvPr>
            <p:ph idx="1"/>
          </p:nvPr>
        </p:nvSpPr>
        <p:spPr>
          <a:xfrm>
            <a:off x="87313" y="1389966"/>
            <a:ext cx="8294687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cout</a:t>
            </a:r>
            <a:r>
              <a:rPr lang="en-US" sz="2000" dirty="0" smtClean="0"/>
              <a:t> &lt;&lt;"</a:t>
            </a:r>
            <a:r>
              <a:rPr lang="en-US" sz="2000" dirty="0" err="1" smtClean="0"/>
              <a:t>sizeof</a:t>
            </a:r>
            <a:r>
              <a:rPr lang="en-US" sz="2000" dirty="0" smtClean="0"/>
              <a:t> </a:t>
            </a:r>
            <a:r>
              <a:rPr lang="en-US" sz="2000" dirty="0" err="1" smtClean="0"/>
              <a:t>bool</a:t>
            </a:r>
            <a:r>
              <a:rPr lang="en-US" sz="2000" dirty="0" smtClean="0"/>
              <a:t> is " &lt;&lt; </a:t>
            </a:r>
            <a:r>
              <a:rPr lang="en-US" sz="2000" dirty="0" err="1" smtClean="0">
                <a:solidFill>
                  <a:srgbClr val="FF0000"/>
                </a:solidFill>
              </a:rPr>
              <a:t>sizeof</a:t>
            </a:r>
            <a:r>
              <a:rPr lang="en-US" sz="2000" dirty="0" smtClean="0"/>
              <a:t> (</a:t>
            </a:r>
            <a:r>
              <a:rPr lang="en-US" sz="2000" dirty="0" err="1" smtClean="0"/>
              <a:t>bool</a:t>
            </a:r>
            <a:r>
              <a:rPr lang="en-US" sz="2000" dirty="0" smtClean="0"/>
              <a:t>)  &lt;&lt; "\n"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      &lt;&lt;"</a:t>
            </a:r>
            <a:r>
              <a:rPr lang="en-US" sz="2000" dirty="0" err="1" smtClean="0"/>
              <a:t>sizeof</a:t>
            </a:r>
            <a:r>
              <a:rPr lang="en-US" sz="2000" dirty="0" smtClean="0"/>
              <a:t> char is " &lt;&lt; </a:t>
            </a:r>
            <a:r>
              <a:rPr lang="en-US" sz="2000" dirty="0" err="1" smtClean="0"/>
              <a:t>sizeof</a:t>
            </a:r>
            <a:r>
              <a:rPr lang="en-US" sz="2000" dirty="0" smtClean="0"/>
              <a:t> (char)  &lt;&lt; "\n"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      &lt;&lt;"</a:t>
            </a:r>
            <a:r>
              <a:rPr lang="en-US" sz="2000" dirty="0" err="1" smtClean="0"/>
              <a:t>sizeof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r>
              <a:rPr lang="en-US" sz="2000" dirty="0" smtClean="0"/>
              <a:t> is " &lt;&lt; </a:t>
            </a:r>
            <a:r>
              <a:rPr lang="en-US" sz="2000" dirty="0" err="1" smtClean="0"/>
              <a:t>sizeof</a:t>
            </a:r>
            <a:r>
              <a:rPr lang="en-US" sz="2000" dirty="0" smtClean="0"/>
              <a:t> (</a:t>
            </a:r>
            <a:r>
              <a:rPr lang="en-US" sz="2000" dirty="0" err="1" smtClean="0"/>
              <a:t>int</a:t>
            </a:r>
            <a:r>
              <a:rPr lang="en-US" sz="2000" dirty="0" smtClean="0"/>
              <a:t>)  &lt;&lt; "\n"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      &lt;&lt;"</a:t>
            </a:r>
            <a:r>
              <a:rPr lang="en-US" sz="2000" dirty="0" err="1" smtClean="0"/>
              <a:t>sizeof</a:t>
            </a:r>
            <a:r>
              <a:rPr lang="en-US" sz="2000" dirty="0" smtClean="0"/>
              <a:t> short is " &lt;&lt; </a:t>
            </a:r>
            <a:r>
              <a:rPr lang="en-US" sz="2000" dirty="0" err="1" smtClean="0"/>
              <a:t>sizeof</a:t>
            </a:r>
            <a:r>
              <a:rPr lang="en-US" sz="2000" dirty="0" smtClean="0"/>
              <a:t> (short)  &lt;&lt; "\n"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      &lt;&lt;"</a:t>
            </a:r>
            <a:r>
              <a:rPr lang="en-US" sz="2000" dirty="0" err="1" smtClean="0"/>
              <a:t>sizeof</a:t>
            </a:r>
            <a:r>
              <a:rPr lang="en-US" sz="2000" dirty="0" smtClean="0"/>
              <a:t> long is " &lt;&lt; </a:t>
            </a:r>
            <a:r>
              <a:rPr lang="en-US" sz="2000" dirty="0" err="1" smtClean="0"/>
              <a:t>sizeof</a:t>
            </a:r>
            <a:r>
              <a:rPr lang="en-US" sz="2000" dirty="0" smtClean="0"/>
              <a:t> (long)  &lt;&lt; "\n"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      &lt;&lt;"</a:t>
            </a:r>
            <a:r>
              <a:rPr lang="en-US" sz="2000" dirty="0" err="1" smtClean="0"/>
              <a:t>sizeof</a:t>
            </a:r>
            <a:r>
              <a:rPr lang="en-US" sz="2000" dirty="0" smtClean="0"/>
              <a:t> double is " &lt;&lt; </a:t>
            </a:r>
            <a:r>
              <a:rPr lang="en-US" sz="2000" dirty="0" err="1" smtClean="0"/>
              <a:t>sizeof</a:t>
            </a:r>
            <a:r>
              <a:rPr lang="en-US" sz="2000" dirty="0" smtClean="0"/>
              <a:t> (double)  &lt;&lt; "\n"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000" dirty="0" smtClean="0"/>
              <a:t>        &lt;&lt;"</a:t>
            </a:r>
            <a:r>
              <a:rPr lang="en-US" sz="2000" dirty="0" err="1" smtClean="0"/>
              <a:t>sizeof</a:t>
            </a:r>
            <a:r>
              <a:rPr lang="en-US" sz="2000" dirty="0" smtClean="0"/>
              <a:t> float is " &lt;&lt; </a:t>
            </a:r>
            <a:r>
              <a:rPr lang="en-US" sz="2000" dirty="0" err="1" smtClean="0"/>
              <a:t>sizeof</a:t>
            </a:r>
            <a:r>
              <a:rPr lang="en-US" sz="2000" dirty="0" smtClean="0"/>
              <a:t> (float)  &lt;&lt; "\n";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CB652-48EF-4A27-961D-C1E5B5504AA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203778" y="533905"/>
            <a:ext cx="37671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Yields size of its operand </a:t>
            </a:r>
          </a:p>
          <a:p>
            <a:pPr eaLnBrk="1" hangingPunct="1"/>
            <a:r>
              <a:rPr lang="en-US" dirty="0" smtClean="0"/>
              <a:t>Measured by the </a:t>
            </a:r>
            <a:r>
              <a:rPr lang="en-US" dirty="0"/>
              <a:t>size of type </a:t>
            </a:r>
            <a:r>
              <a:rPr lang="en-US" b="1" dirty="0" smtClean="0"/>
              <a:t>char</a:t>
            </a:r>
            <a:r>
              <a:rPr lang="en-US" dirty="0" smtClean="0"/>
              <a:t>, i.e., a byte</a:t>
            </a:r>
            <a:endParaRPr lang="en-US" dirty="0"/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5334001" y="4549676"/>
            <a:ext cx="3636962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sizeof</a:t>
            </a:r>
            <a:r>
              <a:rPr lang="en-US" sz="2000" dirty="0"/>
              <a:t> </a:t>
            </a:r>
            <a:r>
              <a:rPr lang="en-US" sz="2000" dirty="0" err="1"/>
              <a:t>bool</a:t>
            </a:r>
            <a:r>
              <a:rPr lang="en-US" sz="2000" dirty="0"/>
              <a:t> is 1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sizeof</a:t>
            </a:r>
            <a:r>
              <a:rPr lang="en-US" sz="2000" dirty="0">
                <a:solidFill>
                  <a:srgbClr val="FF0000"/>
                </a:solidFill>
              </a:rPr>
              <a:t> char is 1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sizeof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int</a:t>
            </a:r>
            <a:r>
              <a:rPr lang="en-US" sz="2000" dirty="0">
                <a:solidFill>
                  <a:srgbClr val="FF0000"/>
                </a:solidFill>
              </a:rPr>
              <a:t> is 4</a:t>
            </a:r>
          </a:p>
          <a:p>
            <a:r>
              <a:rPr lang="en-US" sz="2000" dirty="0" err="1"/>
              <a:t>sizeof</a:t>
            </a:r>
            <a:r>
              <a:rPr lang="en-US" sz="2000" dirty="0"/>
              <a:t> short is 2</a:t>
            </a:r>
          </a:p>
          <a:p>
            <a:r>
              <a:rPr lang="en-US" sz="2000" dirty="0" err="1"/>
              <a:t>sizeof</a:t>
            </a:r>
            <a:r>
              <a:rPr lang="en-US" sz="2000" dirty="0"/>
              <a:t> long is 8</a:t>
            </a:r>
          </a:p>
          <a:p>
            <a:r>
              <a:rPr lang="en-US" sz="2000" dirty="0" err="1"/>
              <a:t>sizeof</a:t>
            </a:r>
            <a:r>
              <a:rPr lang="en-US" sz="2000" dirty="0"/>
              <a:t> double is 8</a:t>
            </a:r>
          </a:p>
          <a:p>
            <a:r>
              <a:rPr lang="en-US" sz="2000" dirty="0" err="1"/>
              <a:t>sizeof</a:t>
            </a:r>
            <a:r>
              <a:rPr lang="en-US" sz="2000" dirty="0"/>
              <a:t> float is </a:t>
            </a:r>
            <a:r>
              <a:rPr lang="en-US" sz="2000" dirty="0" smtClean="0"/>
              <a:t>4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46086" idx="1"/>
          </p:cNvCxnSpPr>
          <p:nvPr/>
        </p:nvCxnSpPr>
        <p:spPr>
          <a:xfrm flipH="1">
            <a:off x="4114800" y="1134070"/>
            <a:ext cx="1088978" cy="694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charset="0"/>
              </a:rPr>
              <a:t>Char-to-</a:t>
            </a:r>
            <a:r>
              <a:rPr lang="en-US" dirty="0" err="1" smtClean="0">
                <a:cs typeface="Times New Roman" charset="0"/>
              </a:rPr>
              <a:t>int</a:t>
            </a:r>
            <a:r>
              <a:rPr lang="en-US" dirty="0" smtClean="0">
                <a:cs typeface="Times New Roman" charset="0"/>
              </a:rPr>
              <a:t> conversion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725"/>
            <a:ext cx="8686800" cy="4846638"/>
          </a:xfrm>
        </p:spPr>
        <p:txBody>
          <a:bodyPr>
            <a:normAutofit/>
          </a:bodyPr>
          <a:lstStyle/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1">
                  <a:tint val="85000"/>
                </a:schemeClr>
              </a:solidFill>
              <a:latin typeface="Times New Roman" charset="0"/>
              <a:cs typeface="Times New Roman" charset="0"/>
            </a:endParaRP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char c = 'a';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sz="2000" b="1" dirty="0" err="1" smtClean="0">
                <a:latin typeface="Times New Roman" charset="0"/>
                <a:cs typeface="Times New Roman" charset="0"/>
              </a:rPr>
              <a:t>cout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&lt;&lt; c;	//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print the value of character variable </a:t>
            </a:r>
            <a:r>
              <a:rPr lang="en-US" sz="2000" b="1" i="1" dirty="0" smtClean="0">
                <a:latin typeface="Times New Roman" charset="0"/>
                <a:cs typeface="Times New Roman" charset="0"/>
              </a:rPr>
              <a:t>c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, which is </a:t>
            </a:r>
            <a:r>
              <a:rPr lang="en-US" sz="2000" b="1" i="1" dirty="0" smtClean="0">
                <a:latin typeface="Times New Roman" charset="0"/>
                <a:cs typeface="Times New Roman" charset="0"/>
              </a:rPr>
              <a:t>a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int</a:t>
            </a:r>
            <a:r>
              <a:rPr lang="en-US" sz="20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= c;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r>
              <a:rPr lang="en-US" sz="2000" b="1" dirty="0" err="1" smtClean="0">
                <a:latin typeface="Times New Roman" charset="0"/>
                <a:cs typeface="Times New Roman" charset="0"/>
              </a:rPr>
              <a:t>cout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&lt;&lt; 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i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;	//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print the integer value of the character</a:t>
            </a:r>
            <a:r>
              <a:rPr lang="en-US" sz="2000" b="1" i="1" dirty="0" smtClean="0">
                <a:latin typeface="Times New Roman" charset="0"/>
                <a:cs typeface="Times New Roman" charset="0"/>
              </a:rPr>
              <a:t> c,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which is </a:t>
            </a:r>
            <a:r>
              <a:rPr lang="en-US" sz="2000" b="1" i="1" dirty="0" smtClean="0">
                <a:latin typeface="Times New Roman" charset="0"/>
                <a:cs typeface="Times New Roman" charset="0"/>
              </a:rPr>
              <a:t>97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tx1">
                  <a:tint val="85000"/>
                </a:schemeClr>
              </a:solidFill>
              <a:latin typeface="Times New Roman" charset="0"/>
              <a:cs typeface="Times New Roman" charset="0"/>
            </a:endParaRPr>
          </a:p>
          <a:p>
            <a:pPr marL="27355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400" dirty="0" smtClean="0">
                <a:cs typeface="Times New Roman" charset="0"/>
              </a:rPr>
              <a:t>No information is lost in the conversion</a:t>
            </a:r>
          </a:p>
          <a:p>
            <a:pPr marL="27355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 2" pitchFamily="18" charset="2"/>
              <a:buNone/>
              <a:defRPr/>
            </a:pPr>
            <a:r>
              <a:rPr lang="en-US" sz="2400" dirty="0" smtClean="0">
                <a:cs typeface="Times New Roman" charset="0"/>
              </a:rPr>
              <a:t>    </a:t>
            </a:r>
            <a:r>
              <a:rPr lang="en-US" sz="2400" b="1" dirty="0" smtClean="0">
                <a:cs typeface="Times New Roman" charset="0"/>
              </a:rPr>
              <a:t>char c2=</a:t>
            </a:r>
            <a:r>
              <a:rPr lang="en-US" sz="2400" b="1" dirty="0" err="1" smtClean="0">
                <a:cs typeface="Times New Roman" charset="0"/>
              </a:rPr>
              <a:t>i</a:t>
            </a:r>
            <a:r>
              <a:rPr lang="en-US" sz="2400" b="1" dirty="0" smtClean="0">
                <a:cs typeface="Times New Roman" charset="0"/>
              </a:rPr>
              <a:t>;   </a:t>
            </a:r>
            <a:r>
              <a:rPr lang="en-US" sz="2400" dirty="0" smtClean="0">
                <a:cs typeface="Times New Roman" charset="0"/>
              </a:rPr>
              <a:t>//c2 has same value as c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100" dirty="0" smtClean="0">
                <a:cs typeface="Times New Roman" charset="0"/>
              </a:rPr>
              <a:t>Can convert </a:t>
            </a:r>
            <a:r>
              <a:rPr lang="en-US" sz="2100" dirty="0" err="1" smtClean="0">
                <a:cs typeface="Times New Roman" charset="0"/>
              </a:rPr>
              <a:t>int</a:t>
            </a:r>
            <a:r>
              <a:rPr lang="en-US" sz="2100" dirty="0" smtClean="0">
                <a:cs typeface="Times New Roman" charset="0"/>
              </a:rPr>
              <a:t> back to char type, and get the original value</a:t>
            </a:r>
          </a:p>
          <a:p>
            <a:pPr marL="27355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400" dirty="0" smtClean="0">
                <a:solidFill>
                  <a:srgbClr val="C00000"/>
                </a:solidFill>
                <a:cs typeface="Times New Roman" charset="0"/>
              </a:rPr>
              <a:t>Safe conversion: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100" b="1" dirty="0" err="1" smtClean="0">
                <a:cs typeface="Times New Roman" charset="0"/>
              </a:rPr>
              <a:t>bool</a:t>
            </a:r>
            <a:r>
              <a:rPr lang="en-US" sz="2100" dirty="0" smtClean="0">
                <a:cs typeface="Times New Roman" charset="0"/>
              </a:rPr>
              <a:t> to char, </a:t>
            </a:r>
            <a:r>
              <a:rPr lang="en-US" sz="2100" dirty="0" err="1" smtClean="0">
                <a:cs typeface="Times New Roman" charset="0"/>
              </a:rPr>
              <a:t>int</a:t>
            </a:r>
            <a:r>
              <a:rPr lang="en-US" sz="2100" dirty="0" smtClean="0">
                <a:cs typeface="Times New Roman" charset="0"/>
              </a:rPr>
              <a:t>, double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100" b="1" dirty="0" smtClean="0">
                <a:cs typeface="Times New Roman" charset="0"/>
              </a:rPr>
              <a:t>char</a:t>
            </a:r>
            <a:r>
              <a:rPr lang="en-US" sz="2100" dirty="0" smtClean="0">
                <a:cs typeface="Times New Roman" charset="0"/>
              </a:rPr>
              <a:t> to </a:t>
            </a:r>
            <a:r>
              <a:rPr lang="en-US" sz="2100" dirty="0" err="1" smtClean="0">
                <a:cs typeface="Times New Roman" charset="0"/>
              </a:rPr>
              <a:t>int</a:t>
            </a:r>
            <a:r>
              <a:rPr lang="en-US" sz="2100" dirty="0" smtClean="0">
                <a:cs typeface="Times New Roman" charset="0"/>
              </a:rPr>
              <a:t>, double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100" b="1" dirty="0" err="1" smtClean="0">
                <a:cs typeface="Times New Roman" charset="0"/>
              </a:rPr>
              <a:t>int</a:t>
            </a:r>
            <a:r>
              <a:rPr lang="en-US" sz="2100" dirty="0" smtClean="0">
                <a:cs typeface="Times New Roman" charset="0"/>
              </a:rPr>
              <a:t> to double</a:t>
            </a:r>
          </a:p>
          <a:p>
            <a:pPr marL="521208" lvl="1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defRPr/>
            </a:pPr>
            <a:endParaRPr lang="en-US" sz="2100" dirty="0" smtClean="0">
              <a:solidFill>
                <a:srgbClr val="C00000"/>
              </a:solidFill>
              <a:cs typeface="Times New Roman" charset="0"/>
            </a:endParaRP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E91AB6-EEE7-4955-9E57-A30C7842E11F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6705600" y="1600200"/>
            <a:ext cx="1295400" cy="36671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01100001</a:t>
            </a:r>
          </a:p>
        </p:txBody>
      </p:sp>
      <p:sp>
        <p:nvSpPr>
          <p:cNvPr id="47111" name="Text Box 14"/>
          <p:cNvSpPr txBox="1">
            <a:spLocks noChangeArrowheads="1"/>
          </p:cNvSpPr>
          <p:nvPr/>
        </p:nvSpPr>
        <p:spPr bwMode="auto">
          <a:xfrm>
            <a:off x="6172200" y="1600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c: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auto">
          <a:xfrm>
            <a:off x="3581400" y="2438400"/>
            <a:ext cx="52578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00000000000000000000000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01100001</a:t>
            </a:r>
          </a:p>
        </p:txBody>
      </p:sp>
      <p:sp>
        <p:nvSpPr>
          <p:cNvPr id="47113" name="Text Box 14"/>
          <p:cNvSpPr txBox="1">
            <a:spLocks noChangeArrowheads="1"/>
          </p:cNvSpPr>
          <p:nvPr/>
        </p:nvSpPr>
        <p:spPr bwMode="auto">
          <a:xfrm>
            <a:off x="3314700" y="2438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7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770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#include &lt;</a:t>
            </a:r>
            <a:r>
              <a:rPr lang="en-US" sz="2400" dirty="0" err="1" smtClean="0">
                <a:latin typeface="Times New Roman" charset="0"/>
                <a:cs typeface="Times New Roman" charset="0"/>
              </a:rPr>
              <a:t>iostream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&gt;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using namespace std;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main()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{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sz="2400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pennies = 8; 		</a:t>
            </a:r>
            <a:r>
              <a:rPr lang="en-US" sz="2400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//what if change 8 to "eight"?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sz="2400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dimes = 4;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sz="2400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quarters = 3;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   double total = </a:t>
            </a:r>
            <a:r>
              <a:rPr lang="en-US" sz="2400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pennies 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* 0.01 + </a:t>
            </a:r>
            <a:r>
              <a:rPr lang="en-US" sz="2400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dimes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* 0.10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        + </a:t>
            </a:r>
            <a:r>
              <a:rPr lang="en-US" sz="2400" dirty="0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quarters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* 0.25;  </a:t>
            </a:r>
            <a:r>
              <a:rPr lang="en-US" sz="2400" i="1" dirty="0" smtClean="0">
                <a:latin typeface="Times New Roman" charset="0"/>
                <a:cs typeface="Times New Roman" charset="0"/>
              </a:rPr>
              <a:t>// Total value of the coins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sz="2400" dirty="0" err="1" smtClean="0">
                <a:latin typeface="Times New Roman" charset="0"/>
                <a:cs typeface="Times New Roman" charset="0"/>
              </a:rPr>
              <a:t>cout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&lt;&lt; "Total value = " &lt;&lt; total &lt;&lt; "\n";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   return 0;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}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849DD8-8001-40F5-BBC5-672B8E286E36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4343400" y="2819400"/>
            <a:ext cx="38989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Implicit type conversion</a:t>
            </a:r>
          </a:p>
          <a:p>
            <a:r>
              <a:rPr lang="en-US" dirty="0"/>
              <a:t>   </a:t>
            </a:r>
            <a:r>
              <a:rPr lang="en-US" dirty="0" err="1"/>
              <a:t>int</a:t>
            </a:r>
            <a:r>
              <a:rPr lang="en-US" dirty="0"/>
              <a:t> to double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777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cs typeface="Times New Roman" charset="0"/>
              </a:rPr>
              <a:t>A type-safety violation </a:t>
            </a:r>
            <a:r>
              <a:rPr lang="en-US" sz="2800" dirty="0" smtClean="0">
                <a:cs typeface="Times New Roman" charset="0"/>
              </a:rPr>
              <a:t>(“implicit narrowing”)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b="1" dirty="0" smtClean="0">
                <a:latin typeface="Times New Roman" charset="0"/>
                <a:cs typeface="Times New Roman" charset="0"/>
              </a:rPr>
              <a:t>Beware</a:t>
            </a:r>
            <a:r>
              <a:rPr lang="en-US" sz="3000" dirty="0" smtClean="0">
                <a:latin typeface="Times New Roman" charset="0"/>
                <a:cs typeface="Times New Roman" charset="0"/>
              </a:rPr>
              <a:t>: C++ does not prevent you from trying to </a:t>
            </a:r>
            <a:r>
              <a:rPr lang="en-US" sz="30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put a large value into a small variable </a:t>
            </a:r>
            <a:r>
              <a:rPr lang="en-US" sz="3000" dirty="0" smtClean="0">
                <a:latin typeface="Times New Roman" charset="0"/>
                <a:cs typeface="Times New Roman" charset="0"/>
              </a:rPr>
              <a:t>(though a compiler may warn)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main()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{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a = 20000;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char c = a;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b = c;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if (a != b)	    	//  </a:t>
            </a:r>
            <a:r>
              <a:rPr lang="en-US" sz="2000" b="1" i="1" dirty="0" smtClean="0">
                <a:latin typeface="Times New Roman" charset="0"/>
                <a:cs typeface="Times New Roman" charset="0"/>
              </a:rPr>
              <a:t>!=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means “not equal”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	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cout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&lt;&lt; "oops!: " &lt;&lt; a &lt;&lt; "!=" &lt;&lt; b &lt;&lt; '\n';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else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	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cout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&lt;&lt; "Wow! We have large characters\n";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}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D3F508-A71B-44DD-BA97-B12B58F3B710}" type="slidenum">
              <a:rPr lang="en-US" smtClean="0"/>
              <a:pPr/>
              <a:t>69</a:t>
            </a:fld>
            <a:endParaRPr lang="en-US" dirty="0" smtClean="0"/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5791200" y="2895600"/>
            <a:ext cx="20574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20000</a:t>
            </a: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5410200" y="2971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7315200" y="3505200"/>
            <a:ext cx="5334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dirty="0">
                <a:latin typeface="Arial" charset="0"/>
              </a:rPr>
              <a:t>???</a:t>
            </a: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6629400" y="3581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c:</a:t>
            </a:r>
          </a:p>
        </p:txBody>
      </p:sp>
      <p:sp>
        <p:nvSpPr>
          <p:cNvPr id="52234" name="Rectangle 4"/>
          <p:cNvSpPr>
            <a:spLocks noChangeArrowheads="1"/>
          </p:cNvSpPr>
          <p:nvPr/>
        </p:nvSpPr>
        <p:spPr bwMode="auto">
          <a:xfrm>
            <a:off x="6019800" y="3962400"/>
            <a:ext cx="20574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</a:rPr>
              <a:t>??</a:t>
            </a:r>
          </a:p>
        </p:txBody>
      </p:sp>
      <p:sp>
        <p:nvSpPr>
          <p:cNvPr id="52235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[ ] With Arrays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676400"/>
            <a:ext cx="8763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In an array </a:t>
            </a:r>
            <a:r>
              <a:rPr lang="en-US" b="1" dirty="0" smtClean="0">
                <a:solidFill>
                  <a:srgbClr val="0000CC"/>
                </a:solidFill>
              </a:rPr>
              <a:t>declaration</a:t>
            </a:r>
            <a:r>
              <a:rPr lang="en-US" dirty="0" smtClean="0"/>
              <a:t>, </a:t>
            </a:r>
            <a:r>
              <a:rPr lang="en-US" b="1" dirty="0" smtClean="0"/>
              <a:t>[ ]</a:t>
            </a:r>
            <a:r>
              <a:rPr lang="en-US" dirty="0" smtClean="0"/>
              <a:t>'s enclose the size</a:t>
            </a:r>
            <a:br>
              <a:rPr lang="en-US" dirty="0" smtClean="0"/>
            </a:br>
            <a:r>
              <a:rPr lang="en-US" dirty="0" smtClean="0"/>
              <a:t>of the array such as this array of 5 integers:              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score [5];</a:t>
            </a:r>
          </a:p>
          <a:p>
            <a:pPr eaLnBrk="1" hangingPunct="1"/>
            <a:r>
              <a:rPr lang="en-US" dirty="0" smtClean="0"/>
              <a:t>When referring to one of the indexed variables, the </a:t>
            </a:r>
            <a:r>
              <a:rPr lang="en-US" b="1" dirty="0" smtClean="0"/>
              <a:t>[ ]</a:t>
            </a:r>
            <a:r>
              <a:rPr lang="en-US" dirty="0" smtClean="0"/>
              <a:t>'s enclose a number identifying one of the indexed variables</a:t>
            </a:r>
          </a:p>
          <a:p>
            <a:pPr lvl="1" eaLnBrk="1" hangingPunct="1"/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E.g., </a:t>
            </a: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score[3]=7;</a:t>
            </a:r>
          </a:p>
          <a:p>
            <a:pPr lvl="1" eaLnBrk="1" hangingPunct="1">
              <a:buNone/>
            </a:pP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score[3] </a:t>
            </a:r>
            <a:r>
              <a:rPr lang="en-US" sz="2400" dirty="0" smtClean="0"/>
              <a:t>is one of the indexed variables</a:t>
            </a:r>
          </a:p>
          <a:p>
            <a:pPr lvl="1" eaLnBrk="1" hangingPunct="1"/>
            <a:r>
              <a:rPr lang="en-US" sz="2400" dirty="0" smtClean="0"/>
              <a:t>The value in the [ ]'s can be any expression that evaluates to one of the integers  </a:t>
            </a:r>
            <a:r>
              <a:rPr lang="en-US" sz="2400" dirty="0" smtClean="0">
                <a:solidFill>
                  <a:srgbClr val="0000CC"/>
                </a:solidFill>
              </a:rPr>
              <a:t>0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0000CC"/>
                </a:solidFill>
              </a:rPr>
              <a:t>(size -1)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“narrowing” conversion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7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smtClean="0"/>
              <a:t>int main()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{   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double d =0;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while (cin&gt;&gt;d) {   // repeat the statements below                       		// as long as we type in numbers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   </a:t>
            </a:r>
            <a:r>
              <a:rPr lang="en-US" sz="2000" smtClean="0">
                <a:solidFill>
                  <a:srgbClr val="C00000"/>
                </a:solidFill>
              </a:rPr>
              <a:t>int i = d;     // try to squeeze a double into an int     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   char c = i;    // try to squeeze an int into a char       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   int i2 = c;    // get the integer value of the character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   cout &lt;&lt; "d==" &lt;&lt; d              // the original double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          &lt;&lt; " i=="&lt;&lt; i              // converted to int        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          &lt;&lt; " i2==" &lt;&lt; i2           // int value of char       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            &lt;&lt; " char(" &lt;&lt; c &lt;&lt; ")\n"; // the char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  }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C58FD6-942C-4E3A-9162-0C9DDCC1AA5F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Times New Roman" charset="0"/>
              </a:rPr>
              <a:t>A type-safety violation </a:t>
            </a:r>
            <a:r>
              <a:rPr lang="en-US" sz="2400" dirty="0" smtClean="0">
                <a:cs typeface="Times New Roman" charset="0"/>
              </a:rPr>
              <a:t>(Uninitialized variables)</a:t>
            </a:r>
            <a:endParaRPr lang="en-US" sz="3200" dirty="0" smtClean="0">
              <a:cs typeface="Times New Roman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486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000" b="1" dirty="0" smtClean="0">
                <a:latin typeface="Times New Roman" charset="0"/>
                <a:cs typeface="Times New Roman" charset="0"/>
              </a:rPr>
              <a:t>// </a:t>
            </a:r>
            <a:r>
              <a:rPr lang="en-US" sz="3000" dirty="0" smtClean="0">
                <a:latin typeface="Times New Roman" charset="0"/>
                <a:cs typeface="Times New Roman" charset="0"/>
              </a:rPr>
              <a:t>Beware: C++ does not prevent you from trying to use a variable before you have initialized it  (though a compiler typically warns)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main()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{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int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x;		//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x gets a “random” initial value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char c; 	//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c gets a “random” initial value</a:t>
            </a:r>
            <a:endParaRPr lang="en-US" sz="2000" b="1" dirty="0" smtClean="0"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double d; 	//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d gets a “random” initial value</a:t>
            </a:r>
            <a:endParaRPr lang="en-US" sz="2000" dirty="0" smtClean="0"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			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//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   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– not every bit pattern is a valid floating-point value</a:t>
            </a:r>
            <a:endParaRPr lang="en-US" sz="2000" b="1" i="1" dirty="0" smtClean="0"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double 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dd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= d;	//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potential error: some implementations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dirty="0" smtClean="0">
                <a:latin typeface="Times New Roman" charset="0"/>
                <a:cs typeface="Times New Roman" charset="0"/>
              </a:rPr>
              <a:t>				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//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can’t copy invalid floating-point values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	</a:t>
            </a:r>
            <a:r>
              <a:rPr lang="en-US" sz="2000" b="1" dirty="0" err="1" smtClean="0">
                <a:latin typeface="Times New Roman" charset="0"/>
                <a:cs typeface="Times New Roman" charset="0"/>
              </a:rPr>
              <a:t>cout</a:t>
            </a:r>
            <a:r>
              <a:rPr lang="en-US" sz="2000" b="1" dirty="0" smtClean="0">
                <a:latin typeface="Times New Roman" charset="0"/>
                <a:cs typeface="Times New Roman" charset="0"/>
              </a:rPr>
              <a:t> &lt;&lt; " x: " &lt;&lt; x &lt;&lt; " c: " &lt;&lt; c &lt;&lt; " d: " &lt;&lt; d &lt;&lt; '\n';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charset="0"/>
                <a:cs typeface="Times New Roman" charset="0"/>
              </a:rPr>
              <a:t>}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>
                <a:cs typeface="Times New Roman" charset="0"/>
              </a:rPr>
              <a:t>Always initialize your variables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1700" dirty="0" smtClean="0">
                <a:cs typeface="Times New Roman" charset="0"/>
              </a:rPr>
              <a:t>valid exception to this rule: input variable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0" y="6477000"/>
            <a:ext cx="588963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E8CEF3-5536-465D-84EB-DE7B8BAB3758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8305800" cy="992187"/>
          </a:xfrm>
        </p:spPr>
        <p:txBody>
          <a:bodyPr/>
          <a:lstStyle/>
          <a:p>
            <a:r>
              <a:rPr lang="en-US" dirty="0" smtClean="0"/>
              <a:t>Multi-dimensional Array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 Section 7.4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Multi-Dimensional Arrays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C++ allows arrays with multiple index values</a:t>
            </a:r>
          </a:p>
          <a:p>
            <a:pPr lvl="1" eaLnBrk="1" hangingPunct="1"/>
            <a:r>
              <a:rPr lang="en-US" smtClean="0"/>
              <a:t>char page [30] [100];</a:t>
            </a:r>
            <a:br>
              <a:rPr lang="en-US" smtClean="0"/>
            </a:br>
            <a:r>
              <a:rPr lang="en-US" smtClean="0"/>
              <a:t>declares an array of characters named page</a:t>
            </a:r>
          </a:p>
          <a:p>
            <a:pPr lvl="2" eaLnBrk="1" hangingPunct="1"/>
            <a:r>
              <a:rPr lang="en-US" smtClean="0"/>
              <a:t>page has two index values:</a:t>
            </a:r>
            <a:br>
              <a:rPr lang="en-US" smtClean="0"/>
            </a:br>
            <a:r>
              <a:rPr lang="en-US" smtClean="0"/>
              <a:t>        The first ranges from 0 to 29</a:t>
            </a:r>
            <a:br>
              <a:rPr lang="en-US" smtClean="0"/>
            </a:br>
            <a:r>
              <a:rPr lang="en-US" smtClean="0"/>
              <a:t>	The second ranges from 0 to 99</a:t>
            </a:r>
          </a:p>
          <a:p>
            <a:pPr lvl="1" eaLnBrk="1" hangingPunct="1"/>
            <a:r>
              <a:rPr lang="en-US" smtClean="0"/>
              <a:t>Each index  in enclosed in its own brackets</a:t>
            </a:r>
          </a:p>
          <a:p>
            <a:pPr lvl="1" eaLnBrk="1" hangingPunct="1"/>
            <a:r>
              <a:rPr lang="en-US" smtClean="0"/>
              <a:t>Page can be visualized as an array of </a:t>
            </a:r>
            <a:br>
              <a:rPr lang="en-US" smtClean="0"/>
            </a:br>
            <a:r>
              <a:rPr lang="en-US" smtClean="0"/>
              <a:t>30 rows and 100 columns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 Values of page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indexed variables </a:t>
            </a:r>
            <a:r>
              <a:rPr lang="en-US" dirty="0" smtClean="0"/>
              <a:t>for array 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page</a:t>
            </a:r>
            <a:r>
              <a:rPr lang="en-US" dirty="0" smtClean="0"/>
              <a:t> are</a:t>
            </a:r>
            <a:br>
              <a:rPr lang="en-US" dirty="0" smtClean="0"/>
            </a:br>
            <a:r>
              <a:rPr lang="en-US" dirty="0" smtClean="0"/>
              <a:t>page[0][0], page[0][1], …, page[0][99]</a:t>
            </a:r>
            <a:br>
              <a:rPr lang="en-US" dirty="0" smtClean="0"/>
            </a:br>
            <a:r>
              <a:rPr lang="en-US" dirty="0" smtClean="0"/>
              <a:t>page[1][0], page[1][1], …, page[1][99]</a:t>
            </a:r>
          </a:p>
          <a:p>
            <a:pPr eaLnBrk="1" hangingPunct="1">
              <a:buNone/>
            </a:pPr>
            <a:r>
              <a:rPr lang="en-US" dirty="0" smtClean="0"/>
              <a:t>	…</a:t>
            </a:r>
            <a:br>
              <a:rPr lang="en-US" dirty="0" smtClean="0"/>
            </a:br>
            <a:r>
              <a:rPr lang="en-US" dirty="0" smtClean="0"/>
              <a:t>page[29][0], page[29][1], … , page[29][99]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page is actually an array of size 30</a:t>
            </a:r>
          </a:p>
          <a:p>
            <a:pPr lvl="1" eaLnBrk="1" hangingPunct="1"/>
            <a:r>
              <a:rPr lang="en-US" dirty="0" smtClean="0"/>
              <a:t>page's base type is an array of 100 characters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Multidimensional Array Parameters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 that the size of an array is not needed</a:t>
            </a:r>
            <a:br>
              <a:rPr lang="en-US" dirty="0" smtClean="0"/>
            </a:br>
            <a:r>
              <a:rPr lang="en-US" dirty="0" smtClean="0"/>
              <a:t>when declaring a formal parameter:</a:t>
            </a:r>
            <a:br>
              <a:rPr lang="en-US" dirty="0" smtClean="0"/>
            </a:br>
            <a:r>
              <a:rPr lang="en-US" dirty="0" smtClean="0"/>
              <a:t>  void </a:t>
            </a:r>
            <a:r>
              <a:rPr lang="en-US" dirty="0" err="1" smtClean="0"/>
              <a:t>display_line</a:t>
            </a:r>
            <a:r>
              <a:rPr lang="en-US" dirty="0" smtClean="0"/>
              <a:t>(const char a[ ], </a:t>
            </a:r>
            <a:r>
              <a:rPr lang="en-US" dirty="0" err="1" smtClean="0"/>
              <a:t>int</a:t>
            </a:r>
            <a:r>
              <a:rPr lang="en-US" dirty="0" smtClean="0"/>
              <a:t> size);  </a:t>
            </a:r>
          </a:p>
          <a:p>
            <a:pPr eaLnBrk="1" hangingPunct="1"/>
            <a:r>
              <a:rPr lang="en-US" dirty="0" smtClean="0"/>
              <a:t>The base type of a multi-dimensional array must be completely specified in the parameter </a:t>
            </a:r>
            <a:br>
              <a:rPr lang="en-US" dirty="0" smtClean="0"/>
            </a:br>
            <a:r>
              <a:rPr lang="en-US" dirty="0" smtClean="0"/>
              <a:t>declaration</a:t>
            </a:r>
          </a:p>
          <a:p>
            <a:pPr eaLnBrk="1" hangingPunct="1"/>
            <a:r>
              <a:rPr lang="en-US" dirty="0" smtClean="0"/>
              <a:t>C++ treats </a:t>
            </a:r>
            <a:r>
              <a:rPr lang="en-US" b="1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dirty="0" smtClean="0"/>
              <a:t> as an array of arrays</a:t>
            </a:r>
          </a:p>
          <a:p>
            <a:pPr lvl="1" eaLnBrk="1" hangingPunct="1"/>
            <a:r>
              <a:rPr lang="en-US" dirty="0" smtClean="0"/>
              <a:t>void </a:t>
            </a:r>
            <a:r>
              <a:rPr lang="en-US" dirty="0" err="1" smtClean="0"/>
              <a:t>display_page</a:t>
            </a:r>
            <a:r>
              <a:rPr lang="en-US" dirty="0" smtClean="0"/>
              <a:t>(const char page[ ] [100], </a:t>
            </a:r>
            <a:br>
              <a:rPr lang="en-US" dirty="0" smtClean="0"/>
            </a:br>
            <a:r>
              <a:rPr lang="en-US" dirty="0" smtClean="0"/>
              <a:t>                                </a:t>
            </a:r>
            <a:r>
              <a:rPr lang="en-US" dirty="0" err="1" smtClean="0"/>
              <a:t>int</a:t>
            </a:r>
            <a:r>
              <a:rPr lang="en-US" dirty="0" smtClean="0"/>
              <a:t> size_dimension_1);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Example: Grading Program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524000"/>
            <a:ext cx="8294687" cy="4572000"/>
          </a:xfrm>
        </p:spPr>
        <p:txBody>
          <a:bodyPr/>
          <a:lstStyle/>
          <a:p>
            <a:pPr eaLnBrk="1" hangingPunct="1"/>
            <a:r>
              <a:rPr lang="en-US" smtClean="0"/>
              <a:t>Grade records for a class can be stored in a </a:t>
            </a:r>
            <a:br>
              <a:rPr lang="en-US" smtClean="0"/>
            </a:br>
            <a:r>
              <a:rPr lang="en-US" smtClean="0"/>
              <a:t>two-dimensional array</a:t>
            </a:r>
          </a:p>
          <a:p>
            <a:pPr lvl="1" eaLnBrk="1" hangingPunct="1"/>
            <a:r>
              <a:rPr lang="en-US" smtClean="0"/>
              <a:t>For a class with 4 students and 3 quizzes the array could be declared as</a:t>
            </a:r>
            <a:br>
              <a:rPr lang="en-US" smtClean="0"/>
            </a:br>
            <a:r>
              <a:rPr lang="en-US" smtClean="0"/>
              <a:t> 			</a:t>
            </a:r>
            <a:br>
              <a:rPr lang="en-US" smtClean="0"/>
            </a:br>
            <a:r>
              <a:rPr lang="en-US" smtClean="0"/>
              <a:t>			int grade[4][3];</a:t>
            </a:r>
          </a:p>
          <a:p>
            <a:pPr lvl="2" eaLnBrk="1" hangingPunct="1"/>
            <a:r>
              <a:rPr lang="en-US" smtClean="0"/>
              <a:t>The first array index  refers to the number of a student</a:t>
            </a:r>
          </a:p>
          <a:p>
            <a:pPr lvl="2" eaLnBrk="1" hangingPunct="1"/>
            <a:r>
              <a:rPr lang="en-US" smtClean="0"/>
              <a:t>The second array index refers to a quiz number</a:t>
            </a:r>
          </a:p>
          <a:p>
            <a:pPr eaLnBrk="1" hangingPunct="1"/>
            <a:r>
              <a:rPr lang="en-US" smtClean="0"/>
              <a:t>Since student and quiz numbers start with one, </a:t>
            </a:r>
            <a:br>
              <a:rPr lang="en-US" smtClean="0"/>
            </a:br>
            <a:r>
              <a:rPr lang="en-US" smtClean="0"/>
              <a:t>we subtract one to obtain the correct index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Program: average scores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grading program uses one-dimensional </a:t>
            </a:r>
            <a:br>
              <a:rPr lang="en-US" dirty="0" smtClean="0"/>
            </a:br>
            <a:r>
              <a:rPr lang="en-US" dirty="0" smtClean="0"/>
              <a:t>arrays to store…</a:t>
            </a:r>
          </a:p>
          <a:p>
            <a:pPr lvl="1" eaLnBrk="1" hangingPunct="1"/>
            <a:r>
              <a:rPr lang="en-US" dirty="0" smtClean="0"/>
              <a:t>Each student's average score</a:t>
            </a:r>
          </a:p>
          <a:p>
            <a:pPr lvl="1" eaLnBrk="1" hangingPunct="1"/>
            <a:r>
              <a:rPr lang="en-US" dirty="0" smtClean="0"/>
              <a:t>Each quiz's average score</a:t>
            </a:r>
          </a:p>
          <a:p>
            <a:pPr eaLnBrk="1" hangingPunct="1"/>
            <a:r>
              <a:rPr lang="en-US" dirty="0" smtClean="0"/>
              <a:t>The functions that calculate these averages</a:t>
            </a:r>
            <a:br>
              <a:rPr lang="en-US" dirty="0" smtClean="0"/>
            </a:br>
            <a:r>
              <a:rPr lang="en-US" dirty="0" smtClean="0"/>
              <a:t>use global constants for the size of the arrays</a:t>
            </a:r>
          </a:p>
          <a:p>
            <a:pPr lvl="1" eaLnBrk="1" hangingPunct="1"/>
            <a:r>
              <a:rPr lang="en-US" dirty="0" smtClean="0"/>
              <a:t>This was done because the functions seem to be particular to this program</a:t>
            </a:r>
          </a:p>
        </p:txBody>
      </p:sp>
      <p:sp>
        <p:nvSpPr>
          <p:cNvPr id="590850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81600" y="5986462"/>
            <a:ext cx="3124200" cy="5238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Display 7.13 (1-3)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7"/>
          <p:cNvSpPr>
            <a:spLocks noChangeArrowheads="1"/>
          </p:cNvSpPr>
          <p:nvPr/>
        </p:nvSpPr>
        <p:spPr bwMode="auto">
          <a:xfrm>
            <a:off x="0" y="600075"/>
            <a:ext cx="5486400" cy="107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5238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8777"/>
            <a:ext cx="6214081" cy="68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0" y="5486400"/>
            <a:ext cx="3262312" cy="9921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Display 7.13 (1/3)</a:t>
            </a:r>
            <a:br>
              <a:rPr lang="en-US" sz="2800" dirty="0" smtClean="0"/>
            </a:br>
            <a:endParaRPr lang="en-US" sz="2800" dirty="0" smtClean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title"/>
          </p:nvPr>
        </p:nvSpPr>
        <p:spPr>
          <a:xfrm>
            <a:off x="5937250" y="1752600"/>
            <a:ext cx="3884612" cy="992188"/>
          </a:xfrm>
        </p:spPr>
        <p:txBody>
          <a:bodyPr/>
          <a:lstStyle/>
          <a:p>
            <a:pPr eaLnBrk="1" hangingPunct="1"/>
            <a:r>
              <a:rPr lang="en-US" dirty="0" smtClean="0"/>
              <a:t>Display 7.13 (2/3)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0" y="617538"/>
            <a:ext cx="593725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6262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660400"/>
            <a:ext cx="56292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Indexed Variable Assignment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assign a value to an indexed variable, use </a:t>
            </a:r>
            <a:br>
              <a:rPr lang="en-US" dirty="0" smtClean="0"/>
            </a:br>
            <a:r>
              <a:rPr lang="en-US" dirty="0" smtClean="0"/>
              <a:t>the assignment operator:</a:t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br>
              <a:rPr lang="en-US" dirty="0" smtClean="0"/>
            </a:b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n = 2;</a:t>
            </a:r>
            <a:b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score[n + 1] = 99;</a:t>
            </a:r>
          </a:p>
          <a:p>
            <a:pPr lvl="1" eaLnBrk="1" hangingPunct="1"/>
            <a:r>
              <a:rPr lang="en-US" dirty="0" smtClean="0"/>
              <a:t>In this example, variable score[3] is assigned 99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title"/>
          </p:nvPr>
        </p:nvSpPr>
        <p:spPr>
          <a:xfrm>
            <a:off x="5061743" y="1752600"/>
            <a:ext cx="3973513" cy="992188"/>
          </a:xfrm>
        </p:spPr>
        <p:txBody>
          <a:bodyPr/>
          <a:lstStyle/>
          <a:p>
            <a:pPr eaLnBrk="1" hangingPunct="1"/>
            <a:r>
              <a:rPr lang="en-US" dirty="0" smtClean="0"/>
              <a:t>Display 7.13  (3/3)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0"/>
            <a:ext cx="5113338" cy="1506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7286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233363"/>
            <a:ext cx="4856162" cy="615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7.14</a:t>
            </a:r>
          </a:p>
        </p:txBody>
      </p:sp>
      <p:pic>
        <p:nvPicPr>
          <p:cNvPr id="98310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1749425"/>
            <a:ext cx="6797675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7.15</a:t>
            </a:r>
          </a:p>
        </p:txBody>
      </p:sp>
      <p:pic>
        <p:nvPicPr>
          <p:cNvPr id="99333" name="Picture 5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788" y="1600200"/>
            <a:ext cx="523875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Showing Decimal Places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 specify fixed point notation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setf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ios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::fixed)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 specify that the decimal point will always be shown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setf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ios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showpoint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To specify that two decimal places will always be shown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precision(2)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Example:	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cout.setf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ios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::fixed);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cout.setf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ios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showpoint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);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cout.precision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(2);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	&lt;&lt; "The price is " </a:t>
            </a:r>
            <a:b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			&lt;&lt; price &lt;&lt; </a:t>
            </a:r>
            <a:r>
              <a:rPr lang="en-US" sz="20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endl</a:t>
            </a:r>
            <a:r>
              <a:rPr lang="en-US" sz="20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;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Loops And Arrays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294688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for-loops are commonly used to step through</a:t>
            </a:r>
            <a:br>
              <a:rPr lang="en-US" dirty="0" smtClean="0"/>
            </a:br>
            <a:r>
              <a:rPr lang="en-US" dirty="0" smtClean="0"/>
              <a:t>arrays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Example:     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for (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&lt; 5; 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++)</a:t>
            </a:r>
            <a:b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   	{</a:t>
            </a:r>
            <a:b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cout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&lt;&lt; score[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] &lt;&lt; " off by “</a:t>
            </a:r>
            <a:b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            &lt;&lt; (max – score[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]) &lt;&lt; </a:t>
            </a:r>
            <a:r>
              <a:rPr lang="en-US" sz="2400" dirty="0" err="1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endl</a:t>
            </a: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;</a:t>
            </a:r>
            <a:b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            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could display the difference between each score and the maximum score stored in an array</a:t>
            </a:r>
          </a:p>
        </p:txBody>
      </p:sp>
      <p:sp>
        <p:nvSpPr>
          <p:cNvPr id="522242" name="Text Box 2"/>
          <p:cNvSpPr txBox="1">
            <a:spLocks noChangeArrowheads="1"/>
          </p:cNvSpPr>
          <p:nvPr/>
        </p:nvSpPr>
        <p:spPr bwMode="auto">
          <a:xfrm>
            <a:off x="2170113" y="2401888"/>
            <a:ext cx="2325687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First index is 0</a:t>
            </a:r>
          </a:p>
        </p:txBody>
      </p:sp>
      <p:sp>
        <p:nvSpPr>
          <p:cNvPr id="522243" name="Line 3"/>
          <p:cNvSpPr>
            <a:spLocks noChangeShapeType="1"/>
          </p:cNvSpPr>
          <p:nvPr/>
        </p:nvSpPr>
        <p:spPr bwMode="auto">
          <a:xfrm>
            <a:off x="4324350" y="2857500"/>
            <a:ext cx="95250" cy="1905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45" name="Line 5"/>
          <p:cNvSpPr>
            <a:spLocks noChangeShapeType="1"/>
          </p:cNvSpPr>
          <p:nvPr/>
        </p:nvSpPr>
        <p:spPr bwMode="auto">
          <a:xfrm flipH="1">
            <a:off x="5448300" y="2667000"/>
            <a:ext cx="342900" cy="3619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5541963" y="2619375"/>
            <a:ext cx="630237" cy="257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46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2054225" cy="528638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Display 7.1</a:t>
            </a:r>
          </a:p>
        </p:txBody>
      </p:sp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5581650" y="2401888"/>
            <a:ext cx="340995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b="1">
                <a:solidFill>
                  <a:schemeClr val="tx2"/>
                </a:solidFill>
              </a:rPr>
              <a:t>Last index is (size – 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2" grpId="0" animBg="1"/>
      <p:bldP spid="522243" grpId="0" animBg="1"/>
      <p:bldP spid="522245" grpId="0" animBg="1"/>
      <p:bldP spid="522246" grpId="0" animBg="1"/>
      <p:bldP spid="5222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10162</TotalTime>
  <Words>1892</Words>
  <Application>Microsoft Office PowerPoint</Application>
  <PresentationFormat>Letter Paper (8.5x11 in)</PresentationFormat>
  <Paragraphs>602</Paragraphs>
  <Slides>83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2_Blends</vt:lpstr>
      <vt:lpstr>Review of Important Topics in CS1600</vt:lpstr>
      <vt:lpstr>Slide 2</vt:lpstr>
      <vt:lpstr>Arrays</vt:lpstr>
      <vt:lpstr>Declaring an Array</vt:lpstr>
      <vt:lpstr>The Array Variables</vt:lpstr>
      <vt:lpstr>Array Variable Types</vt:lpstr>
      <vt:lpstr>Using [ ] With Arrays</vt:lpstr>
      <vt:lpstr>Indexed Variable Assignment</vt:lpstr>
      <vt:lpstr>Loops And Arrays</vt:lpstr>
      <vt:lpstr>Display 7.1  </vt:lpstr>
      <vt:lpstr>Constants and Arrays</vt:lpstr>
      <vt:lpstr>Variables and Declarations</vt:lpstr>
      <vt:lpstr>Array Declaration Syntax</vt:lpstr>
      <vt:lpstr>Arrays and Memory</vt:lpstr>
      <vt:lpstr>Slide 15</vt:lpstr>
      <vt:lpstr>Array Index Out of Range</vt:lpstr>
      <vt:lpstr>Out of Range Problems</vt:lpstr>
      <vt:lpstr>Initializing Arrays</vt:lpstr>
      <vt:lpstr>Default Values</vt:lpstr>
      <vt:lpstr>Un-initialized Arrays</vt:lpstr>
      <vt:lpstr>Slide 21</vt:lpstr>
      <vt:lpstr>Arrays in Functions</vt:lpstr>
      <vt:lpstr>Display 7.3 </vt:lpstr>
      <vt:lpstr>Arrays as Function Arguments</vt:lpstr>
      <vt:lpstr>Array Parameter Declaration</vt:lpstr>
      <vt:lpstr>Function Calls With Arrays</vt:lpstr>
      <vt:lpstr>Display 7.4</vt:lpstr>
      <vt:lpstr>Function Call Details</vt:lpstr>
      <vt:lpstr>Array Formal Parameters</vt:lpstr>
      <vt:lpstr>Array Argument Details</vt:lpstr>
      <vt:lpstr>Array Parameter Considerations</vt:lpstr>
      <vt:lpstr>const Modifier</vt:lpstr>
      <vt:lpstr>Using const With Arrays</vt:lpstr>
      <vt:lpstr>Function calls and const</vt:lpstr>
      <vt:lpstr>const Parameters Example</vt:lpstr>
      <vt:lpstr>Returning An Array</vt:lpstr>
      <vt:lpstr>Slide 37</vt:lpstr>
      <vt:lpstr>Programming With Arrays</vt:lpstr>
      <vt:lpstr>Partially Filled Arrays</vt:lpstr>
      <vt:lpstr>Display 7.9 (1/3)</vt:lpstr>
      <vt:lpstr>Display 7.9  (2/3) </vt:lpstr>
      <vt:lpstr>Display 7.9 (3/3)</vt:lpstr>
      <vt:lpstr>Searching Arrays</vt:lpstr>
      <vt:lpstr>The search Function</vt:lpstr>
      <vt:lpstr>Display 7.10  (1/2)</vt:lpstr>
      <vt:lpstr>Display 7.10  (2/2)</vt:lpstr>
      <vt:lpstr>Slide 47</vt:lpstr>
      <vt:lpstr>Program Example: Sorting an Array</vt:lpstr>
      <vt:lpstr>Program Example: The Selection Sort Algorithm</vt:lpstr>
      <vt:lpstr>Program Example:  Sort Algorithm Development</vt:lpstr>
      <vt:lpstr>Display 7.11</vt:lpstr>
      <vt:lpstr>go over the source code  http://storm.cis.fordham.edu/~zhang/cs2000/CodeExample_Savitch/Chapter07/07-12.cpp</vt:lpstr>
      <vt:lpstr>Display 7.12 (1/2)</vt:lpstr>
      <vt:lpstr>Display 7.12 (2/2)</vt:lpstr>
      <vt:lpstr>Exercise</vt:lpstr>
      <vt:lpstr>A side note:  Recall variables and memory</vt:lpstr>
      <vt:lpstr>Computer Memory</vt:lpstr>
      <vt:lpstr>Recall ...</vt:lpstr>
      <vt:lpstr>Recall: types and Objects</vt:lpstr>
      <vt:lpstr>More example</vt:lpstr>
      <vt:lpstr>value: a sequence of bits in memory</vt:lpstr>
      <vt:lpstr>value: a sequence of bits in memory (cont’d)</vt:lpstr>
      <vt:lpstr>ASCII Code</vt:lpstr>
      <vt:lpstr>Interpretation of a bit sequence</vt:lpstr>
      <vt:lpstr>A technical detail</vt:lpstr>
      <vt:lpstr>Sizeof operator</vt:lpstr>
      <vt:lpstr>Char-to-int conversion</vt:lpstr>
      <vt:lpstr>Slide 68</vt:lpstr>
      <vt:lpstr>A type-safety violation (“implicit narrowing”)</vt:lpstr>
      <vt:lpstr>“narrowing” conversion</vt:lpstr>
      <vt:lpstr>A type-safety violation (Uninitialized variables)</vt:lpstr>
      <vt:lpstr>Multi-dimensional Array  Read Section 7.4</vt:lpstr>
      <vt:lpstr>Multi-Dimensional Arrays</vt:lpstr>
      <vt:lpstr>Index Values of page</vt:lpstr>
      <vt:lpstr>Multidimensional Array Parameters</vt:lpstr>
      <vt:lpstr>Program Example: Grading Program</vt:lpstr>
      <vt:lpstr>Grading Program: average scores</vt:lpstr>
      <vt:lpstr>Display 7.13 (1/3) </vt:lpstr>
      <vt:lpstr>Display 7.13 (2/3) </vt:lpstr>
      <vt:lpstr>Display 7.13  (3/3) </vt:lpstr>
      <vt:lpstr>Display 7.14</vt:lpstr>
      <vt:lpstr>Display 7.15</vt:lpstr>
      <vt:lpstr>Showing Decimal Places</vt:lpstr>
    </vt:vector>
  </TitlesOfParts>
  <Company>Addison Wesley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xiaolan </cp:lastModifiedBy>
  <cp:revision>534</cp:revision>
  <cp:lastPrinted>2001-11-04T00:51:13Z</cp:lastPrinted>
  <dcterms:created xsi:type="dcterms:W3CDTF">2005-02-25T19:46:41Z</dcterms:created>
  <dcterms:modified xsi:type="dcterms:W3CDTF">2014-08-31T13:51:46Z</dcterms:modified>
</cp:coreProperties>
</file>