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72"/>
  </p:notesMasterIdLst>
  <p:handoutMasterIdLst>
    <p:handoutMasterId r:id="rId73"/>
  </p:handoutMasterIdLst>
  <p:sldIdLst>
    <p:sldId id="485" r:id="rId2"/>
    <p:sldId id="484" r:id="rId3"/>
    <p:sldId id="425" r:id="rId4"/>
    <p:sldId id="431" r:id="rId5"/>
    <p:sldId id="432" r:id="rId6"/>
    <p:sldId id="433" r:id="rId7"/>
    <p:sldId id="434" r:id="rId8"/>
    <p:sldId id="427" r:id="rId9"/>
    <p:sldId id="428" r:id="rId10"/>
    <p:sldId id="429" r:id="rId11"/>
    <p:sldId id="430" r:id="rId12"/>
    <p:sldId id="455" r:id="rId13"/>
    <p:sldId id="317" r:id="rId14"/>
    <p:sldId id="489" r:id="rId15"/>
    <p:sldId id="319" r:id="rId16"/>
    <p:sldId id="320" r:id="rId17"/>
    <p:sldId id="321" r:id="rId18"/>
    <p:sldId id="407" r:id="rId19"/>
    <p:sldId id="322" r:id="rId20"/>
    <p:sldId id="329" r:id="rId21"/>
    <p:sldId id="409" r:id="rId22"/>
    <p:sldId id="341" r:id="rId23"/>
    <p:sldId id="342" r:id="rId24"/>
    <p:sldId id="387" r:id="rId25"/>
    <p:sldId id="344" r:id="rId26"/>
    <p:sldId id="439" r:id="rId27"/>
    <p:sldId id="440" r:id="rId28"/>
    <p:sldId id="345" r:id="rId29"/>
    <p:sldId id="441" r:id="rId30"/>
    <p:sldId id="442" r:id="rId31"/>
    <p:sldId id="346" r:id="rId32"/>
    <p:sldId id="347" r:id="rId33"/>
    <p:sldId id="443" r:id="rId34"/>
    <p:sldId id="444" r:id="rId35"/>
    <p:sldId id="398" r:id="rId36"/>
    <p:sldId id="445" r:id="rId37"/>
    <p:sldId id="348" r:id="rId38"/>
    <p:sldId id="446" r:id="rId39"/>
    <p:sldId id="447" r:id="rId40"/>
    <p:sldId id="389" r:id="rId41"/>
    <p:sldId id="350" r:id="rId42"/>
    <p:sldId id="449" r:id="rId43"/>
    <p:sldId id="351" r:id="rId44"/>
    <p:sldId id="352" r:id="rId45"/>
    <p:sldId id="353" r:id="rId46"/>
    <p:sldId id="450" r:id="rId47"/>
    <p:sldId id="451" r:id="rId48"/>
    <p:sldId id="452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63" r:id="rId57"/>
    <p:sldId id="464" r:id="rId58"/>
    <p:sldId id="465" r:id="rId59"/>
    <p:sldId id="466" r:id="rId60"/>
    <p:sldId id="470" r:id="rId61"/>
    <p:sldId id="471" r:id="rId62"/>
    <p:sldId id="473" r:id="rId63"/>
    <p:sldId id="474" r:id="rId64"/>
    <p:sldId id="490" r:id="rId65"/>
    <p:sldId id="475" r:id="rId66"/>
    <p:sldId id="478" r:id="rId67"/>
    <p:sldId id="479" r:id="rId68"/>
    <p:sldId id="480" r:id="rId69"/>
    <p:sldId id="481" r:id="rId70"/>
    <p:sldId id="482" r:id="rId71"/>
  </p:sldIdLst>
  <p:sldSz cx="9144000" cy="6858000" type="letter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B6F6"/>
    <a:srgbClr val="0099CC"/>
    <a:srgbClr val="0000FF"/>
    <a:srgbClr val="B2B2B2"/>
    <a:srgbClr val="A50021"/>
    <a:srgbClr val="7376B1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4" autoAdjust="0"/>
    <p:restoredTop sz="98548" autoAdjust="0"/>
  </p:normalViewPr>
  <p:slideViewPr>
    <p:cSldViewPr snapToObjects="1">
      <p:cViewPr varScale="1">
        <p:scale>
          <a:sx n="104" d="100"/>
          <a:sy n="104" d="100"/>
        </p:scale>
        <p:origin x="-1080" y="-84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B67111B4-AFCE-4C1D-82B4-B79067577B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94998DE-1931-4304-A9E6-CAE5601DFB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5E558-0AD0-492F-809A-E41BD1113A05}" type="slidenum">
              <a:rPr lang="en-CA" smtClean="0"/>
              <a:pPr>
                <a:defRPr/>
              </a:pPr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604AA-EE8F-4BBD-977D-DCF365068359}" type="slidenum">
              <a:rPr lang="en-CA" smtClean="0"/>
              <a:pPr>
                <a:defRPr/>
              </a:pPr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876CB-8E44-472E-B56D-F8DAFDCAD3AA}" type="slidenum">
              <a:rPr lang="en-CA" smtClean="0"/>
              <a:pPr>
                <a:defRPr/>
              </a:pPr>
              <a:t>16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D3881-25F8-4A8E-BA4B-653D2FED8346}" type="slidenum">
              <a:rPr lang="en-CA" smtClean="0"/>
              <a:pPr>
                <a:defRPr/>
              </a:pPr>
              <a:t>17</a:t>
            </a:fld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FD58B-65B1-40B4-A620-68084A863690}" type="slidenum">
              <a:rPr lang="en-CA" smtClean="0"/>
              <a:pPr>
                <a:defRPr/>
              </a:pPr>
              <a:t>18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9A540-8F9F-46C7-B02B-1D1A142DD82A}" type="slidenum">
              <a:rPr lang="en-CA" smtClean="0"/>
              <a:pPr>
                <a:defRPr/>
              </a:pPr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5BE753-3FC7-4D40-A656-40C411A26F8C}" type="slidenum">
              <a:rPr lang="en-CA" smtClean="0"/>
              <a:pPr>
                <a:defRPr/>
              </a:pPr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A044C-2896-4558-8E7E-B2D66D2E01A3}" type="slidenum">
              <a:rPr lang="en-CA" smtClean="0"/>
              <a:pPr>
                <a:defRPr/>
              </a:pPr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AFF61-C4B1-4854-AB77-04D799D05650}" type="slidenum">
              <a:rPr lang="en-CA" smtClean="0"/>
              <a:pPr>
                <a:defRPr/>
              </a:pPr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83FB0-056B-41DD-984E-D803351F23D0}" type="slidenum">
              <a:rPr lang="en-CA" smtClean="0"/>
              <a:pPr>
                <a:defRPr/>
              </a:pPr>
              <a:t>23</a:t>
            </a:fld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E88C6-300D-4579-B6EF-651A68D99752}" type="slidenum">
              <a:rPr lang="en-CA" smtClean="0"/>
              <a:pPr>
                <a:defRPr/>
              </a:pPr>
              <a:t>24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C0EA2-E6DD-413F-A7A4-E193C37A4846}" type="slidenum">
              <a:rPr lang="en-CA" smtClean="0"/>
              <a:pPr>
                <a:defRPr/>
              </a:pPr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BB55C-B51B-4215-BDB9-18A6CB3A4A12}" type="slidenum">
              <a:rPr lang="en-CA" smtClean="0"/>
              <a:pPr>
                <a:defRPr/>
              </a:pPr>
              <a:t>25</a:t>
            </a:fld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FFB0A-443F-4DAB-A343-EA3AC85FC3B2}" type="slidenum">
              <a:rPr lang="en-CA" smtClean="0"/>
              <a:pPr>
                <a:defRPr/>
              </a:pPr>
              <a:t>26</a:t>
            </a:fld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81DC3-AD89-4CFD-9DBC-2EF9779E2B58}" type="slidenum">
              <a:rPr lang="en-CA" smtClean="0"/>
              <a:pPr>
                <a:defRPr/>
              </a:pPr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67133-5D24-418F-AD23-05240412CE12}" type="slidenum">
              <a:rPr lang="en-CA" smtClean="0"/>
              <a:pPr>
                <a:defRPr/>
              </a:pPr>
              <a:t>28</a:t>
            </a:fld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75F41-9FDA-42E0-9F34-4976EA59FAF6}" type="slidenum">
              <a:rPr lang="en-CA" smtClean="0"/>
              <a:pPr>
                <a:defRPr/>
              </a:pPr>
              <a:t>29</a:t>
            </a:fld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57E3C-4E30-43BD-B528-D478FA7A1477}" type="slidenum">
              <a:rPr lang="en-CA" smtClean="0"/>
              <a:pPr>
                <a:defRPr/>
              </a:pPr>
              <a:t>30</a:t>
            </a:fld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346821-773A-47EE-8BB3-92579A17425D}" type="slidenum">
              <a:rPr lang="en-CA" smtClean="0"/>
              <a:pPr>
                <a:defRPr/>
              </a:pPr>
              <a:t>31</a:t>
            </a:fld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E789B-D2AB-4ADF-9C66-BD0DE93B95E3}" type="slidenum">
              <a:rPr lang="en-CA" smtClean="0"/>
              <a:pPr>
                <a:defRPr/>
              </a:pPr>
              <a:t>32</a:t>
            </a:fld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74505-6153-4DED-A629-B945DAB42D24}" type="slidenum">
              <a:rPr lang="en-CA" smtClean="0"/>
              <a:pPr>
                <a:defRPr/>
              </a:pPr>
              <a:t>33</a:t>
            </a:fld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51BA8-947A-47E9-B4B9-9BA0ECF53A74}" type="slidenum">
              <a:rPr lang="en-CA" smtClean="0"/>
              <a:pPr>
                <a:defRPr/>
              </a:pPr>
              <a:t>34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48A02-0A07-44E7-9088-92945877092C}" type="slidenum">
              <a:rPr lang="en-CA" smtClean="0"/>
              <a:pPr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F2AFD-3647-491D-8F59-E22B33C86D61}" type="slidenum">
              <a:rPr lang="en-CA" smtClean="0"/>
              <a:pPr>
                <a:defRPr/>
              </a:pPr>
              <a:t>36</a:t>
            </a:fld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9506C-C6C6-4412-8833-1008AA111AF7}" type="slidenum">
              <a:rPr lang="en-CA" smtClean="0"/>
              <a:pPr>
                <a:defRPr/>
              </a:pPr>
              <a:t>37</a:t>
            </a:fld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3EE084-A1DA-44A7-BE68-A70337CAFC1A}" type="slidenum">
              <a:rPr lang="en-CA" smtClean="0"/>
              <a:pPr>
                <a:defRPr/>
              </a:pPr>
              <a:t>38</a:t>
            </a:fld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86DC7-0126-4DDC-8C30-AA87A698B0C5}" type="slidenum">
              <a:rPr lang="en-CA" smtClean="0"/>
              <a:pPr>
                <a:defRPr/>
              </a:pPr>
              <a:t>39</a:t>
            </a:fld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14C1D-431C-4B1C-BD85-3F31F530D096}" type="slidenum">
              <a:rPr lang="en-CA" smtClean="0"/>
              <a:pPr>
                <a:defRPr/>
              </a:pPr>
              <a:t>40</a:t>
            </a:fld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E06FE-AA6E-43E1-9FE7-737D6431D2BA}" type="slidenum">
              <a:rPr lang="en-CA" smtClean="0"/>
              <a:pPr>
                <a:defRPr/>
              </a:pPr>
              <a:t>41</a:t>
            </a:fld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AD73B-0260-4176-9874-05AB4B410CCF}" type="slidenum">
              <a:rPr lang="en-CA" smtClean="0"/>
              <a:pPr>
                <a:defRPr/>
              </a:pPr>
              <a:t>42</a:t>
            </a:fld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F0D52-FC9F-40EE-9202-2AD7CD67D9FA}" type="slidenum">
              <a:rPr lang="en-CA" smtClean="0"/>
              <a:pPr>
                <a:defRPr/>
              </a:pPr>
              <a:t>43</a:t>
            </a:fld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22A9B-7045-45C5-B324-F12B40DA8EAC}" type="slidenum">
              <a:rPr lang="en-CA" smtClean="0"/>
              <a:pPr>
                <a:defRPr/>
              </a:pPr>
              <a:t>44</a:t>
            </a:fld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772783-EBE9-4546-9A97-9E480055F95E}" type="slidenum">
              <a:rPr lang="en-CA" smtClean="0"/>
              <a:pPr>
                <a:defRPr/>
              </a:pPr>
              <a:t>45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B3F211-62D8-408D-92AF-47E7847A3110}" type="slidenum">
              <a:rPr lang="en-CA" smtClean="0"/>
              <a:pPr>
                <a:defRPr/>
              </a:pPr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EF8F-99B8-4F89-B695-38D165C40C33}" type="slidenum">
              <a:rPr lang="en-CA" smtClean="0"/>
              <a:pPr>
                <a:defRPr/>
              </a:pPr>
              <a:t>46</a:t>
            </a:fld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015C1B-9EAA-448C-871B-B4DAE5060391}" type="slidenum">
              <a:rPr lang="en-CA" smtClean="0"/>
              <a:pPr>
                <a:defRPr/>
              </a:pPr>
              <a:t>47</a:t>
            </a:fld>
            <a:endParaRPr lang="en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58132-7416-41F0-BC69-162F31287151}" type="slidenum">
              <a:rPr lang="en-CA" smtClean="0"/>
              <a:pPr>
                <a:defRPr/>
              </a:pPr>
              <a:t>48</a:t>
            </a:fld>
            <a:endParaRPr lang="en-C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42FF4-491A-4DB5-AFA7-BE22F15E2F3F}" type="slidenum">
              <a:rPr lang="en-CA" smtClean="0"/>
              <a:pPr>
                <a:defRPr/>
              </a:pPr>
              <a:t>49</a:t>
            </a:fld>
            <a:endParaRPr lang="en-C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958F4-78C4-464E-950E-E3E8A9612510}" type="slidenum">
              <a:rPr lang="en-CA" smtClean="0"/>
              <a:pPr>
                <a:defRPr/>
              </a:pPr>
              <a:t>50</a:t>
            </a:fld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78576-D523-4341-8BEA-245154A8A2D2}" type="slidenum">
              <a:rPr lang="en-CA" smtClean="0"/>
              <a:pPr>
                <a:defRPr/>
              </a:pPr>
              <a:t>51</a:t>
            </a:fld>
            <a:endParaRPr lang="en-C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E3CF3-B871-4655-856E-69F7DC083023}" type="slidenum">
              <a:rPr lang="en-CA" smtClean="0"/>
              <a:pPr>
                <a:defRPr/>
              </a:pPr>
              <a:t>52</a:t>
            </a:fld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5C11C-F439-48F1-9BF1-2D5D93C73820}" type="slidenum">
              <a:rPr lang="en-CA" smtClean="0"/>
              <a:pPr>
                <a:defRPr/>
              </a:pPr>
              <a:t>53</a:t>
            </a:fld>
            <a:endParaRPr lang="en-C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67EA1-B304-4908-B1BD-90927D1B5C38}" type="slidenum">
              <a:rPr lang="en-CA" smtClean="0"/>
              <a:pPr>
                <a:defRPr/>
              </a:pPr>
              <a:t>54</a:t>
            </a:fld>
            <a:endParaRPr lang="en-C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F36AEB-31A0-4056-AB83-25206CAFE2BD}" type="slidenum">
              <a:rPr lang="en-CA" smtClean="0"/>
              <a:pPr>
                <a:defRPr/>
              </a:pPr>
              <a:t>55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B8185-310D-4D09-A1D0-50E1125CF642}" type="slidenum">
              <a:rPr lang="en-CA" smtClean="0"/>
              <a:pPr>
                <a:defRPr/>
              </a:pPr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38FA-4C1C-46EE-94A8-7E0838663F91}" type="slidenum">
              <a:rPr lang="en-CA" smtClean="0"/>
              <a:pPr>
                <a:defRPr/>
              </a:pPr>
              <a:t>56</a:t>
            </a:fld>
            <a:endParaRPr lang="en-C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6A22C-7F16-4776-8C15-F233D809DB74}" type="slidenum">
              <a:rPr lang="en-CA" smtClean="0"/>
              <a:pPr>
                <a:defRPr/>
              </a:pPr>
              <a:t>57</a:t>
            </a:fld>
            <a:endParaRPr lang="en-C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2316A-A0BD-4AD8-B6C8-AD3DDAED39DC}" type="slidenum">
              <a:rPr lang="en-CA" smtClean="0"/>
              <a:pPr>
                <a:defRPr/>
              </a:pPr>
              <a:t>58</a:t>
            </a:fld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671A-DF3A-4821-9011-BDC2849E6C0E}" type="slidenum">
              <a:rPr lang="en-CA" smtClean="0"/>
              <a:pPr>
                <a:defRPr/>
              </a:pPr>
              <a:t>59</a:t>
            </a:fld>
            <a:endParaRPr lang="en-C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119F2-2A5E-4443-8278-CA769301E97E}" type="slidenum">
              <a:rPr lang="en-CA" smtClean="0"/>
              <a:pPr>
                <a:defRPr/>
              </a:pPr>
              <a:t>60</a:t>
            </a:fld>
            <a:endParaRPr lang="en-C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6A067-2E0B-46CA-B7D1-434AD92C985C}" type="slidenum">
              <a:rPr lang="en-CA" smtClean="0"/>
              <a:pPr>
                <a:defRPr/>
              </a:pPr>
              <a:t>61</a:t>
            </a:fld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1EA25-13B5-461F-A576-E0568757DD29}" type="slidenum">
              <a:rPr lang="en-CA" smtClean="0"/>
              <a:pPr>
                <a:defRPr/>
              </a:pPr>
              <a:t>62</a:t>
            </a:fld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77DA1D-B3A5-4B82-BAF0-31BBCB865D94}" type="slidenum">
              <a:rPr lang="en-CA" smtClean="0"/>
              <a:pPr>
                <a:defRPr/>
              </a:pPr>
              <a:t>63</a:t>
            </a:fld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8F337-D4F1-426A-BD10-DD9EDA749DE8}" type="slidenum">
              <a:rPr lang="en-CA" smtClean="0"/>
              <a:pPr>
                <a:defRPr/>
              </a:pPr>
              <a:t>64</a:t>
            </a:fld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DB346-D985-4D04-A72B-809A76684D8F}" type="slidenum">
              <a:rPr lang="en-CA" smtClean="0"/>
              <a:pPr>
                <a:defRPr/>
              </a:pPr>
              <a:t>65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B664B-4D94-4014-8A73-2C4B17172224}" type="slidenum">
              <a:rPr lang="en-CA" smtClean="0"/>
              <a:pPr>
                <a:defRPr/>
              </a:pPr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28A90-AF86-4A60-AAF9-4B2C820B7FBA}" type="slidenum">
              <a:rPr lang="en-CA" smtClean="0"/>
              <a:pPr>
                <a:defRPr/>
              </a:pPr>
              <a:t>66</a:t>
            </a:fld>
            <a:endParaRPr lang="en-C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8DE7F-4A11-4971-84CF-44F4D90C02C1}" type="slidenum">
              <a:rPr lang="en-CA" smtClean="0"/>
              <a:pPr>
                <a:defRPr/>
              </a:pPr>
              <a:t>67</a:t>
            </a:fld>
            <a:endParaRPr lang="en-C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A0EB2-8B9F-4E4B-AD83-D0E2D8698EBE}" type="slidenum">
              <a:rPr lang="en-CA" smtClean="0"/>
              <a:pPr>
                <a:defRPr/>
              </a:pPr>
              <a:t>68</a:t>
            </a:fld>
            <a:endParaRPr lang="en-C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014C8-7178-432C-A9FF-1E5C8C232EC8}" type="slidenum">
              <a:rPr lang="en-CA" smtClean="0"/>
              <a:pPr>
                <a:defRPr/>
              </a:pPr>
              <a:t>69</a:t>
            </a:fld>
            <a:endParaRPr lang="en-C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82A5D-3A4E-4773-99B7-E22247A53EBC}" type="slidenum">
              <a:rPr lang="en-CA" smtClean="0"/>
              <a:pPr>
                <a:defRPr/>
              </a:pPr>
              <a:t>70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5CA1E-EF9A-4064-AD00-79B3B956DB07}" type="slidenum">
              <a:rPr lang="en-CA" smtClean="0"/>
              <a:pPr>
                <a:defRPr/>
              </a:pPr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037EC-8995-4E51-897C-ACB0075A74A5}" type="slidenum">
              <a:rPr lang="en-CA" smtClean="0"/>
              <a:pPr>
                <a:defRPr/>
              </a:pPr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B8DFE-34EF-49E7-A9FA-FE6AB8A1A217}" type="slidenum">
              <a:rPr lang="en-CA" smtClean="0"/>
              <a:pPr>
                <a:defRPr/>
              </a:pPr>
              <a:t>14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914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200400"/>
            <a:ext cx="6629400" cy="1905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945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945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lvl1pPr>
            <a:lvl2pPr>
              <a:buClr>
                <a:srgbClr val="0000CC"/>
              </a:buClr>
              <a:defRPr/>
            </a:lvl2pPr>
            <a:lvl3pPr>
              <a:buClr>
                <a:srgbClr val="0000CC"/>
              </a:buClr>
              <a:defRPr/>
            </a:lvl3pPr>
            <a:lvl4pPr>
              <a:buClr>
                <a:srgbClr val="0000CC"/>
              </a:buClr>
              <a:defRPr/>
            </a:lvl4pPr>
            <a:lvl5pPr>
              <a:buClr>
                <a:srgbClr val="0000C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764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764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76400"/>
            <a:ext cx="8294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Programmer-Defined Functions</a:t>
            </a:r>
          </a:p>
          <a:p>
            <a:r>
              <a:rPr lang="en-US" dirty="0" smtClean="0"/>
              <a:t>Local Variables in Functions</a:t>
            </a:r>
          </a:p>
          <a:p>
            <a:r>
              <a:rPr lang="en-US" dirty="0" smtClean="0"/>
              <a:t>Overloading Function Names</a:t>
            </a:r>
          </a:p>
          <a:p>
            <a:r>
              <a:rPr lang="en-US" dirty="0" smtClean="0"/>
              <a:t>void Functions, </a:t>
            </a:r>
          </a:p>
          <a:p>
            <a:r>
              <a:rPr lang="en-US" dirty="0" smtClean="0"/>
              <a:t>Call-By-Reference Parameters in Functions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5973763" cy="6327775"/>
          </a:xfrm>
        </p:spPr>
      </p:pic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5562600" y="1752600"/>
            <a:ext cx="3352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3. The body of the function executes with </a:t>
            </a:r>
            <a:r>
              <a:rPr lang="en-US" sz="2000" b="1"/>
              <a:t>number_par</a:t>
            </a:r>
            <a:r>
              <a:rPr lang="en-US" sz="2000"/>
              <a:t> set to 2 and </a:t>
            </a:r>
            <a:r>
              <a:rPr lang="en-US" sz="2000" b="1"/>
              <a:t>price_par </a:t>
            </a:r>
            <a:r>
              <a:rPr lang="en-US" sz="2000"/>
              <a:t>set to 10.10, producing the value 20.20 in </a:t>
            </a:r>
            <a:r>
              <a:rPr lang="en-US" sz="2000" b="1"/>
              <a:t>subtotal</a:t>
            </a:r>
            <a:r>
              <a:rPr lang="en-US" sz="2000"/>
              <a:t>.</a:t>
            </a:r>
          </a:p>
        </p:txBody>
      </p:sp>
      <p:cxnSp>
        <p:nvCxnSpPr>
          <p:cNvPr id="13316" name="Straight Arrow Connector 21"/>
          <p:cNvCxnSpPr>
            <a:cxnSpLocks noChangeShapeType="1"/>
            <a:stCxn id="13315" idx="1"/>
          </p:cNvCxnSpPr>
          <p:nvPr/>
        </p:nvCxnSpPr>
        <p:spPr bwMode="auto">
          <a:xfrm flipH="1">
            <a:off x="3657600" y="2568575"/>
            <a:ext cx="1905000" cy="3375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17" name="TextBox 22"/>
          <p:cNvSpPr txBox="1">
            <a:spLocks noChangeArrowheads="1"/>
          </p:cNvSpPr>
          <p:nvPr/>
        </p:nvSpPr>
        <p:spPr bwMode="auto">
          <a:xfrm>
            <a:off x="5334000" y="3962400"/>
            <a:ext cx="35814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4. When the </a:t>
            </a:r>
            <a:r>
              <a:rPr lang="en-US" sz="2000" b="1"/>
              <a:t>return</a:t>
            </a:r>
            <a:r>
              <a:rPr lang="en-US" sz="2000"/>
              <a:t> statement is executed, the value of the expression after </a:t>
            </a:r>
            <a:r>
              <a:rPr lang="en-US" sz="2000" b="1"/>
              <a:t>return</a:t>
            </a:r>
            <a:r>
              <a:rPr lang="en-US" sz="2000"/>
              <a:t> is evaluated and returned by the function in this case. </a:t>
            </a:r>
          </a:p>
          <a:p>
            <a:r>
              <a:rPr lang="en-US" sz="2000" b="1"/>
              <a:t>(subtotal + subtotal * TAX_RATE) </a:t>
            </a:r>
            <a:r>
              <a:rPr lang="en-US" sz="2000"/>
              <a:t>is </a:t>
            </a:r>
          </a:p>
          <a:p>
            <a:r>
              <a:rPr lang="en-US" sz="2000" b="1"/>
              <a:t>(20.20+20.20*0.05) </a:t>
            </a:r>
            <a:r>
              <a:rPr lang="en-US" sz="2000"/>
              <a:t>or </a:t>
            </a:r>
            <a:r>
              <a:rPr lang="en-US" sz="2000" b="1"/>
              <a:t>21.21</a:t>
            </a:r>
            <a:r>
              <a:rPr lang="en-US" sz="2000"/>
              <a:t>.</a:t>
            </a:r>
          </a:p>
        </p:txBody>
      </p:sp>
      <p:cxnSp>
        <p:nvCxnSpPr>
          <p:cNvPr id="13318" name="Straight Arrow Connector 27"/>
          <p:cNvCxnSpPr>
            <a:cxnSpLocks noChangeShapeType="1"/>
            <a:stCxn id="13317" idx="1"/>
          </p:cNvCxnSpPr>
          <p:nvPr/>
        </p:nvCxnSpPr>
        <p:spPr bwMode="auto">
          <a:xfrm flipH="1">
            <a:off x="4191000" y="5240338"/>
            <a:ext cx="114300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5973763" cy="6327775"/>
          </a:xfrm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5181600" y="2895600"/>
            <a:ext cx="3810000" cy="3170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5. The value 21.21 is returned to where the function was </a:t>
            </a:r>
            <a:r>
              <a:rPr lang="en-US" sz="2000" b="1">
                <a:solidFill>
                  <a:srgbClr val="0000CC"/>
                </a:solidFill>
              </a:rPr>
              <a:t>invoked </a:t>
            </a:r>
            <a:r>
              <a:rPr lang="en-US" sz="2000"/>
              <a:t>or</a:t>
            </a:r>
            <a:r>
              <a:rPr lang="en-US" sz="2000" b="1">
                <a:solidFill>
                  <a:srgbClr val="0000CC"/>
                </a:solidFill>
              </a:rPr>
              <a:t> called</a:t>
            </a:r>
            <a:r>
              <a:rPr lang="en-US" sz="2000"/>
              <a:t>. The result is that </a:t>
            </a:r>
            <a:r>
              <a:rPr lang="en-US" sz="2000" b="1"/>
              <a:t>total_cost (number, price) </a:t>
            </a:r>
            <a:r>
              <a:rPr lang="en-US" sz="2000"/>
              <a:t>is replaced by the return value of </a:t>
            </a:r>
            <a:r>
              <a:rPr lang="en-US" sz="2000" b="1"/>
              <a:t>21.21</a:t>
            </a:r>
            <a:r>
              <a:rPr lang="en-US" sz="2000"/>
              <a:t>. The value of </a:t>
            </a:r>
            <a:r>
              <a:rPr lang="en-US" sz="2000" b="1"/>
              <a:t>bill</a:t>
            </a:r>
            <a:r>
              <a:rPr lang="en-US" sz="2000"/>
              <a:t> is set equal to 21.21 when the statement </a:t>
            </a:r>
          </a:p>
          <a:p>
            <a:r>
              <a:rPr lang="en-US" sz="2000" b="1"/>
              <a:t>bill=total_cost(number,price); </a:t>
            </a:r>
          </a:p>
          <a:p>
            <a:r>
              <a:rPr lang="en-US" sz="2000"/>
              <a:t>ends.</a:t>
            </a:r>
          </a:p>
        </p:txBody>
      </p:sp>
      <p:sp>
        <p:nvSpPr>
          <p:cNvPr id="14340" name="Curved Left Arrow 7"/>
          <p:cNvSpPr>
            <a:spLocks noChangeArrowheads="1"/>
          </p:cNvSpPr>
          <p:nvPr/>
        </p:nvSpPr>
        <p:spPr bwMode="auto">
          <a:xfrm flipV="1">
            <a:off x="4114800" y="3581400"/>
            <a:ext cx="1066800" cy="2895600"/>
          </a:xfrm>
          <a:prstGeom prst="curvedLeftArrow">
            <a:avLst>
              <a:gd name="adj1" fmla="val 24994"/>
              <a:gd name="adj2" fmla="val 50001"/>
              <a:gd name="adj3" fmla="val 250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2270125"/>
            <a:ext cx="70564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Call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91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Tells the </a:t>
            </a:r>
            <a:r>
              <a:rPr lang="en-US" b="1" dirty="0" smtClean="0"/>
              <a:t>name</a:t>
            </a:r>
            <a:r>
              <a:rPr lang="en-US" dirty="0" smtClean="0"/>
              <a:t> of the  function to use</a:t>
            </a:r>
          </a:p>
          <a:p>
            <a:pPr eaLnBrk="1" hangingPunct="1"/>
            <a:r>
              <a:rPr lang="en-US" dirty="0" smtClean="0"/>
              <a:t>Lists the </a:t>
            </a:r>
            <a:r>
              <a:rPr lang="en-US" b="1" dirty="0" smtClean="0"/>
              <a:t>arguments</a:t>
            </a:r>
          </a:p>
          <a:p>
            <a:pPr eaLnBrk="1" hangingPunct="1"/>
            <a:r>
              <a:rPr lang="en-US" dirty="0" smtClean="0"/>
              <a:t>Is used in a statement where the returned value</a:t>
            </a:r>
            <a:br>
              <a:rPr lang="en-US" dirty="0" smtClean="0"/>
            </a:br>
            <a:r>
              <a:rPr lang="en-US" dirty="0" smtClean="0"/>
              <a:t>makes sense</a:t>
            </a:r>
          </a:p>
          <a:p>
            <a:pPr eaLnBrk="1" hangingPunct="1"/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double bill = </a:t>
            </a:r>
            <a:r>
              <a:rPr lang="en-US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total_cost</a:t>
            </a:r>
            <a:r>
              <a:rPr lang="en-US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(number, price);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Type Conversion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Given the definition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double mpg(double miles, double gallons)</a:t>
            </a:r>
            <a:b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{</a:t>
            </a:r>
            <a:b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  return (miles / gallons);</a:t>
            </a:r>
            <a:b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}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what will happen if mpg is called in this way?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b="1" dirty="0" err="1" smtClean="0">
                <a:solidFill>
                  <a:srgbClr val="0000CC"/>
                </a:solidFill>
                <a:latin typeface="Consolas" pitchFamily="49" charset="0"/>
              </a:rPr>
              <a:t>cout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&lt;&lt; mpg(45, 2) &lt;&lt; “ miles per gallon”;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values of the arguments will automatically be</a:t>
            </a:r>
            <a:br>
              <a:rPr lang="en-US" sz="2400" dirty="0" smtClean="0"/>
            </a:br>
            <a:r>
              <a:rPr lang="en-US" sz="2400" dirty="0" smtClean="0"/>
              <a:t>converted to type 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double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CC"/>
                </a:solidFill>
              </a:rPr>
              <a:t>45.0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00CC"/>
                </a:solidFill>
              </a:rPr>
              <a:t>2.0</a:t>
            </a:r>
            <a:r>
              <a:rPr lang="en-US" sz="2400" dirty="0" smtClean="0"/>
              <a:t>)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9187947-579E-4036-9A54-8486B000FABF}" type="slidenum">
              <a:rPr lang="en-US"/>
              <a:pPr/>
              <a:t>14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Declarations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Two forms for function declarations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List formal parameter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List types of formal parameters, but not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Description of the function in comments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Examples:       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CC"/>
                </a:solidFill>
              </a:rPr>
              <a:t>	double total_cost(int number_par, double price_par);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/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double total_cost(int, double);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But in definition, function headers must always list formal parameter names!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 of Arguments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Compiler checks that the </a:t>
            </a:r>
            <a:r>
              <a:rPr lang="en-US" sz="2400" b="1" smtClean="0"/>
              <a:t>types</a:t>
            </a:r>
            <a:r>
              <a:rPr lang="en-US" sz="2400" smtClean="0"/>
              <a:t> of the arguments</a:t>
            </a:r>
            <a:br>
              <a:rPr lang="en-US" sz="2400" smtClean="0"/>
            </a:br>
            <a:r>
              <a:rPr lang="en-US" sz="2400" smtClean="0"/>
              <a:t>are correct and in the </a:t>
            </a:r>
            <a:r>
              <a:rPr lang="en-US" sz="2400" b="1" smtClean="0"/>
              <a:t>correct order</a:t>
            </a:r>
            <a:r>
              <a:rPr lang="en-US" sz="2400" smtClean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Compiler </a:t>
            </a:r>
            <a:r>
              <a:rPr lang="en-US" sz="2400" b="1" smtClean="0"/>
              <a:t>cannot</a:t>
            </a:r>
            <a:r>
              <a:rPr lang="en-US" sz="2400" smtClean="0"/>
              <a:t> check that arguments are in the</a:t>
            </a:r>
            <a:br>
              <a:rPr lang="en-US" sz="2400" smtClean="0"/>
            </a:br>
            <a:r>
              <a:rPr lang="en-US" sz="2400" b="1" smtClean="0"/>
              <a:t>correct </a:t>
            </a:r>
            <a:r>
              <a:rPr lang="en-US" sz="2400" b="1" smtClean="0">
                <a:solidFill>
                  <a:srgbClr val="C00000"/>
                </a:solidFill>
              </a:rPr>
              <a:t>logical</a:t>
            </a:r>
            <a:r>
              <a:rPr lang="en-US" sz="2400" b="1" smtClean="0"/>
              <a:t>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Example:  Given the function declaration: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CC"/>
                </a:solidFill>
              </a:rPr>
              <a:t/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char grade(int received_par,   int min_score_par);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/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int received = 95,  min_score = 60;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/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cout &lt;&lt;  grade( min_score,   received);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Produces a faulty result because the arguments are not in </a:t>
            </a:r>
            <a:br>
              <a:rPr lang="en-US" sz="2000" smtClean="0"/>
            </a:br>
            <a:r>
              <a:rPr lang="en-US" sz="2000" smtClean="0"/>
              <a:t>the correct logical order.  The compiler will not catch this!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Definition Syntax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within</a:t>
            </a:r>
            <a:r>
              <a:rPr lang="en-US" sz="2400" dirty="0" smtClean="0"/>
              <a:t> a function definition …</a:t>
            </a:r>
          </a:p>
          <a:p>
            <a:pPr eaLnBrk="1" hangingPunct="1"/>
            <a:r>
              <a:rPr lang="en-US" sz="1800" dirty="0" smtClean="0"/>
              <a:t>Variables must be declared before they are used</a:t>
            </a:r>
          </a:p>
          <a:p>
            <a:pPr eaLnBrk="1" hangingPunct="1"/>
            <a:r>
              <a:rPr lang="en-US" sz="1800" dirty="0" smtClean="0"/>
              <a:t>Variables are typically declared before the </a:t>
            </a:r>
            <a:br>
              <a:rPr lang="en-US" sz="1800" dirty="0" smtClean="0"/>
            </a:br>
            <a:r>
              <a:rPr lang="en-US" sz="1800" dirty="0" smtClean="0"/>
              <a:t>executable statements begin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8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total_cost</a:t>
            </a: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sz="18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const double TAX_RATE = 0.05; //5% tax</a:t>
            </a:r>
            <a:b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double subtotal;</a:t>
            </a:r>
            <a:b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subtotal = </a:t>
            </a:r>
            <a:r>
              <a:rPr lang="en-US" sz="18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return (subtotal + subtotal * TAX_RATE);</a:t>
            </a:r>
            <a:b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 smtClean="0"/>
          </a:p>
          <a:p>
            <a:pPr eaLnBrk="1" hangingPunct="1"/>
            <a:r>
              <a:rPr lang="en-US" sz="2000" dirty="0" smtClean="0"/>
              <a:t>At least one 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000" dirty="0" smtClean="0"/>
              <a:t>s</a:t>
            </a:r>
            <a:r>
              <a:rPr lang="en-US" sz="2000" dirty="0" smtClean="0">
                <a:cs typeface="Consolas" pitchFamily="49" charset="0"/>
              </a:rPr>
              <a:t>t</a:t>
            </a:r>
            <a:r>
              <a:rPr lang="en-US" sz="2000" dirty="0" smtClean="0"/>
              <a:t>atement must end the function</a:t>
            </a:r>
          </a:p>
          <a:p>
            <a:pPr lvl="1" eaLnBrk="1" hangingPunct="1"/>
            <a:r>
              <a:rPr lang="en-US" sz="2000" dirty="0" smtClean="0"/>
              <a:t>Each branch of an 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if-else</a:t>
            </a:r>
            <a:r>
              <a:rPr lang="en-US" sz="2000" dirty="0" smtClean="0"/>
              <a:t> statement or a 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switch</a:t>
            </a:r>
            <a:r>
              <a:rPr lang="en-US" sz="2000" dirty="0" smtClean="0"/>
              <a:t> statement </a:t>
            </a:r>
            <a:r>
              <a:rPr lang="en-US" sz="2000" b="1" dirty="0" smtClean="0"/>
              <a:t>might</a:t>
            </a:r>
            <a:r>
              <a:rPr lang="en-US" sz="2000" dirty="0" smtClean="0"/>
              <a:t> have its own return statement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char grade(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received_par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min_score_par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)</a:t>
            </a: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Placing Definitions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function call must be preceded by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function’s </a:t>
            </a:r>
            <a:r>
              <a:rPr lang="en-US" b="1" smtClean="0"/>
              <a:t>declaration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function’s </a:t>
            </a:r>
            <a:r>
              <a:rPr lang="en-US" b="1" smtClean="0"/>
              <a:t>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If the function’s definition precedes the call,  a </a:t>
            </a:r>
            <a:br>
              <a:rPr lang="en-US" smtClean="0"/>
            </a:br>
            <a:r>
              <a:rPr lang="en-US" smtClean="0"/>
              <a:t>declaration is not needed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Placing the function declaration prior to the </a:t>
            </a:r>
            <a:br>
              <a:rPr lang="en-US" smtClean="0"/>
            </a:br>
            <a:r>
              <a:rPr lang="en-US" smtClean="0"/>
              <a:t>main function and the function definition</a:t>
            </a:r>
            <a:br>
              <a:rPr lang="en-US" smtClean="0"/>
            </a:br>
            <a:r>
              <a:rPr lang="en-US" smtClean="0"/>
              <a:t>after the main function leads naturally to </a:t>
            </a:r>
            <a:br>
              <a:rPr lang="en-US" smtClean="0"/>
            </a:br>
            <a:r>
              <a:rPr lang="en-US" smtClean="0"/>
              <a:t>building your own libraries in the future.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CC"/>
                </a:solidFill>
              </a:rPr>
              <a:t>Programmer-Defined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Parameter Names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Functions are designed as </a:t>
            </a:r>
            <a:r>
              <a:rPr lang="en-US" sz="2400" dirty="0" smtClean="0">
                <a:solidFill>
                  <a:srgbClr val="C00000"/>
                </a:solidFill>
              </a:rPr>
              <a:t>self-contained modules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Programmers choose meaningful names for </a:t>
            </a:r>
            <a:br>
              <a:rPr lang="en-US" sz="2400" dirty="0" smtClean="0"/>
            </a:br>
            <a:r>
              <a:rPr lang="en-US" sz="2400" dirty="0" smtClean="0"/>
              <a:t>formal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Formal parameter names may or may not match </a:t>
            </a:r>
            <a:br>
              <a:rPr lang="en-US" sz="2400" dirty="0" smtClean="0"/>
            </a:br>
            <a:r>
              <a:rPr lang="en-US" sz="2400" dirty="0" smtClean="0"/>
              <a:t>variable names used in the main part of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It does not matter if formal parameter names </a:t>
            </a:r>
            <a:br>
              <a:rPr lang="en-US" sz="2400" dirty="0" smtClean="0"/>
            </a:br>
            <a:r>
              <a:rPr lang="en-US" sz="2400" dirty="0" smtClean="0"/>
              <a:t>match other variable names in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Remember that only the value of the argument is </a:t>
            </a:r>
            <a:br>
              <a:rPr lang="en-US" sz="2400" dirty="0" smtClean="0"/>
            </a:br>
            <a:r>
              <a:rPr lang="en-US" sz="2400" dirty="0" smtClean="0"/>
              <a:t>plugged into the formal parameter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48600" y="6400800"/>
            <a:ext cx="11064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60D1828-CC5E-4425-B6FA-A452C2653078}" type="slidenum">
              <a:rPr lang="en-US"/>
              <a:pPr/>
              <a:t>20</a:t>
            </a:fld>
            <a:endParaRPr lang="en-CA"/>
          </a:p>
        </p:txBody>
      </p:sp>
      <p:sp>
        <p:nvSpPr>
          <p:cNvPr id="22533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29200" y="5932488"/>
            <a:ext cx="2501900" cy="52387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Example </a:t>
            </a:r>
            <a:r>
              <a:rPr lang="en-US" sz="2800" b="1">
                <a:solidFill>
                  <a:schemeClr val="tx2"/>
                </a:solidFill>
                <a:sym typeface="Wingdings" pitchFamily="2" charset="2"/>
              </a:rPr>
              <a:t>next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62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Recall the memory structure of a program.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EACC890-087B-41BF-8F89-EBEC39679A15}" type="slidenum">
              <a:rPr lang="en-US"/>
              <a:pPr/>
              <a:t>21</a:t>
            </a:fld>
            <a:endParaRPr lang="en-CA"/>
          </a:p>
        </p:txBody>
      </p:sp>
      <p:pic>
        <p:nvPicPr>
          <p:cNvPr id="23555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68363"/>
            <a:ext cx="76676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Testing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Programs that compile and run can still produce errors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Testing increases confidence that the program</a:t>
            </a:r>
            <a:br>
              <a:rPr lang="en-US" sz="2400" smtClean="0"/>
            </a:br>
            <a:r>
              <a:rPr lang="en-US" sz="2400" smtClean="0"/>
              <a:t>works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Run the program with data that has known output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You may have determined this output with pencil and paper</a:t>
            </a:r>
            <a:br>
              <a:rPr lang="en-US" sz="2000" smtClean="0"/>
            </a:br>
            <a:r>
              <a:rPr lang="en-US" sz="2000" smtClean="0"/>
              <a:t>or a calculator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Run the program on several different sets of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Your first set of data may produce correct results in</a:t>
            </a:r>
            <a:br>
              <a:rPr lang="en-US" sz="2000" smtClean="0"/>
            </a:br>
            <a:r>
              <a:rPr lang="en-US" sz="2000" smtClean="0"/>
              <a:t>spite of a logical error in the code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Remember the integer division problem?  If there is no fractional </a:t>
            </a:r>
            <a:br>
              <a:rPr lang="en-US" sz="1800" smtClean="0"/>
            </a:br>
            <a:r>
              <a:rPr lang="en-US" sz="1800" smtClean="0"/>
              <a:t>remainder,  integer division will give apparently correct results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545460B-5DA2-409A-BA77-2C17619FCCD8}" type="slidenum">
              <a:rPr lang="en-US"/>
              <a:pPr/>
              <a:t>22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Pseudocode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Pseudocode</a:t>
            </a:r>
            <a:r>
              <a:rPr lang="en-US" dirty="0" smtClean="0"/>
              <a:t> is a mixture of English and the </a:t>
            </a:r>
            <a:br>
              <a:rPr lang="en-US" dirty="0" smtClean="0"/>
            </a:br>
            <a:r>
              <a:rPr lang="en-US" dirty="0" smtClean="0"/>
              <a:t>programming language in use</a:t>
            </a:r>
          </a:p>
          <a:p>
            <a:pPr eaLnBrk="1" hangingPunct="1"/>
            <a:r>
              <a:rPr lang="en-US" b="1" dirty="0" err="1" smtClean="0"/>
              <a:t>Pseudocode</a:t>
            </a:r>
            <a:r>
              <a:rPr lang="en-US" dirty="0" smtClean="0"/>
              <a:t> simplifies </a:t>
            </a:r>
            <a:r>
              <a:rPr lang="en-US" b="1" dirty="0" smtClean="0"/>
              <a:t>algorithm</a:t>
            </a:r>
            <a:r>
              <a:rPr lang="en-US" dirty="0" smtClean="0"/>
              <a:t> design by </a:t>
            </a:r>
            <a:br>
              <a:rPr lang="en-US" dirty="0" smtClean="0"/>
            </a:br>
            <a:r>
              <a:rPr lang="en-US" dirty="0" smtClean="0"/>
              <a:t>allowing you to ignore the specific syntax of </a:t>
            </a:r>
            <a:br>
              <a:rPr lang="en-US" dirty="0" smtClean="0"/>
            </a:br>
            <a:r>
              <a:rPr lang="en-US" dirty="0" smtClean="0"/>
              <a:t>the programming language as you work out </a:t>
            </a:r>
            <a:br>
              <a:rPr lang="en-US" dirty="0" smtClean="0"/>
            </a:br>
            <a:r>
              <a:rPr lang="en-US" dirty="0" smtClean="0"/>
              <a:t>the details of the </a:t>
            </a:r>
            <a:r>
              <a:rPr lang="en-US" b="1" dirty="0" smtClean="0"/>
              <a:t>algorithm</a:t>
            </a:r>
          </a:p>
          <a:p>
            <a:pPr lvl="1" eaLnBrk="1" hangingPunct="1"/>
            <a:r>
              <a:rPr lang="en-US" dirty="0" smtClean="0"/>
              <a:t>If the step is obvious, use C++</a:t>
            </a:r>
          </a:p>
          <a:p>
            <a:pPr lvl="1" eaLnBrk="1" hangingPunct="1"/>
            <a:r>
              <a:rPr lang="en-US" dirty="0" smtClean="0"/>
              <a:t>If the step is difficult to express in C++, use English 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A38A1C6-406C-4BA6-8682-1F417A48BE50}" type="slidenum">
              <a:rPr lang="en-US"/>
              <a:pPr/>
              <a:t>23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CC"/>
                </a:solidFill>
              </a:rPr>
              <a:t>Local Variables in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 variables in a function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Variables declared in a function:</a:t>
            </a:r>
          </a:p>
          <a:p>
            <a:pPr lvl="1" eaLnBrk="1" hangingPunct="1"/>
            <a:r>
              <a:rPr lang="en-US" sz="2400" dirty="0" smtClean="0"/>
              <a:t>Are </a:t>
            </a:r>
            <a:r>
              <a:rPr lang="en-US" sz="2400" b="1" dirty="0" smtClean="0">
                <a:solidFill>
                  <a:srgbClr val="C00000"/>
                </a:solidFill>
              </a:rPr>
              <a:t>local</a:t>
            </a:r>
            <a:r>
              <a:rPr lang="en-US" sz="2400" dirty="0" smtClean="0"/>
              <a:t> to that function, i.e., they cannot be used </a:t>
            </a:r>
            <a:br>
              <a:rPr lang="en-US" sz="2400" dirty="0" smtClean="0"/>
            </a:br>
            <a:r>
              <a:rPr lang="en-US" sz="2400" dirty="0" smtClean="0"/>
              <a:t>from outside the function</a:t>
            </a:r>
          </a:p>
          <a:p>
            <a:pPr lvl="1" eaLnBrk="1" hangingPunct="1"/>
            <a:r>
              <a:rPr lang="en-US" sz="2400" dirty="0" smtClean="0"/>
              <a:t>Have the function as their </a:t>
            </a:r>
            <a:r>
              <a:rPr lang="en-US" sz="2400" b="1" dirty="0" smtClean="0">
                <a:solidFill>
                  <a:srgbClr val="C00000"/>
                </a:solidFill>
              </a:rPr>
              <a:t>scope</a:t>
            </a:r>
          </a:p>
          <a:p>
            <a:pPr eaLnBrk="1" hangingPunct="1"/>
            <a:r>
              <a:rPr lang="en-US" sz="2400" dirty="0" smtClean="0"/>
              <a:t>Variables declared in the main part of a program:</a:t>
            </a:r>
          </a:p>
          <a:p>
            <a:pPr lvl="1" eaLnBrk="1" hangingPunct="1"/>
            <a:r>
              <a:rPr lang="en-US" sz="2400" dirty="0" smtClean="0"/>
              <a:t>Are </a:t>
            </a:r>
            <a:r>
              <a:rPr lang="en-US" sz="2400" dirty="0" smtClean="0">
                <a:solidFill>
                  <a:srgbClr val="C00000"/>
                </a:solidFill>
              </a:rPr>
              <a:t>local</a:t>
            </a:r>
            <a:r>
              <a:rPr lang="en-US" sz="2400" dirty="0" smtClean="0"/>
              <a:t> to the main part of the program, they </a:t>
            </a:r>
            <a:br>
              <a:rPr lang="en-US" sz="2400" dirty="0" smtClean="0"/>
            </a:br>
            <a:r>
              <a:rPr lang="en-US" sz="2400" dirty="0" smtClean="0"/>
              <a:t>cannot be used from outside the main part</a:t>
            </a:r>
          </a:p>
          <a:p>
            <a:pPr lvl="1" eaLnBrk="1" hangingPunct="1"/>
            <a:r>
              <a:rPr lang="en-US" sz="2400" dirty="0" smtClean="0"/>
              <a:t>Have the main part as their </a:t>
            </a:r>
            <a:r>
              <a:rPr lang="en-US" sz="2400" dirty="0" smtClean="0">
                <a:solidFill>
                  <a:srgbClr val="C00000"/>
                </a:solidFill>
              </a:rPr>
              <a:t>scope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0F1B1CD-9FFC-4CF0-A003-7598352BD8F7}" type="slidenum">
              <a:rPr lang="en-US"/>
              <a:pPr/>
              <a:t>25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BB14401-AE2E-42DF-BBB7-33DA76C05220}" type="slidenum">
              <a:rPr lang="en-US"/>
              <a:pPr/>
              <a:t>26</a:t>
            </a:fld>
            <a:endParaRPr lang="en-CA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0"/>
            <a:ext cx="49657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5562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57200" y="4419600"/>
            <a:ext cx="28194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400800"/>
            <a:ext cx="9540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8652A98-65A2-46C9-ACB1-8F2EC2AE3617}" type="slidenum">
              <a:rPr lang="en-US"/>
              <a:pPr/>
              <a:t>27</a:t>
            </a:fld>
            <a:endParaRPr lang="en-CA"/>
          </a:p>
        </p:txBody>
      </p:sp>
      <p:pic>
        <p:nvPicPr>
          <p:cNvPr id="29699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838200"/>
            <a:ext cx="73437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Constants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Global Named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declared outside any function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declared outside the main function body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declared before any function that uses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available to more than one function as well as the</a:t>
            </a:r>
            <a:br>
              <a:rPr lang="en-US" sz="2400" dirty="0" smtClean="0"/>
            </a:br>
            <a:r>
              <a:rPr lang="en-US" sz="2400" dirty="0" smtClean="0"/>
              <a:t>main part of the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Example:    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		const double PI = 3.14159;</a:t>
            </a:r>
            <a:b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	double area(double);</a:t>
            </a:r>
            <a:b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	</a:t>
            </a:r>
            <a:r>
              <a:rPr lang="en-US" sz="2400" b="1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main()</a:t>
            </a:r>
            <a:b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  {…}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PI </a:t>
            </a:r>
            <a:r>
              <a:rPr lang="en-US" sz="2400" dirty="0" smtClean="0"/>
              <a:t>is available to the main function and to function volume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400800"/>
            <a:ext cx="10302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6537C6-5919-427B-9C04-8CAE6695DD35}" type="slidenum">
              <a:rPr lang="en-US"/>
              <a:pPr/>
              <a:t>28</a:t>
            </a:fld>
            <a:endParaRPr lang="en-CA"/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6442075" y="4979988"/>
            <a:ext cx="2260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036B823-A65E-460E-ADD6-AF797CE1A1C3}" type="slidenum">
              <a:rPr lang="en-US"/>
              <a:pPr/>
              <a:t>29</a:t>
            </a:fld>
            <a:endParaRPr lang="en-CA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0"/>
            <a:ext cx="48006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0"/>
            <a:ext cx="5668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5973763" cy="63277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83343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function declaration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00700" y="4652963"/>
            <a:ext cx="144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function header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5484813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function body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81900" y="5494338"/>
            <a:ext cx="1828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function definition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5181600" y="1066800"/>
            <a:ext cx="5334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ight Brace 10"/>
          <p:cNvSpPr>
            <a:spLocks/>
          </p:cNvSpPr>
          <p:nvPr/>
        </p:nvSpPr>
        <p:spPr bwMode="auto">
          <a:xfrm>
            <a:off x="7048500" y="5105400"/>
            <a:ext cx="533400" cy="1525588"/>
          </a:xfrm>
          <a:prstGeom prst="rightBrace">
            <a:avLst>
              <a:gd name="adj1" fmla="val 8329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ight Brace 11"/>
          <p:cNvSpPr>
            <a:spLocks/>
          </p:cNvSpPr>
          <p:nvPr/>
        </p:nvSpPr>
        <p:spPr bwMode="auto">
          <a:xfrm>
            <a:off x="4267200" y="5484813"/>
            <a:ext cx="533400" cy="839787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5181600" y="5035550"/>
            <a:ext cx="533400" cy="69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3505200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3733800" y="3890962"/>
            <a:ext cx="1447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400800"/>
            <a:ext cx="9540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8DF810A-292E-403D-A2D7-F795BFCD6F10}" type="slidenum">
              <a:rPr lang="en-US"/>
              <a:pPr/>
              <a:t>30</a:t>
            </a:fld>
            <a:endParaRPr lang="en-CA"/>
          </a:p>
        </p:txBody>
      </p:sp>
      <p:pic>
        <p:nvPicPr>
          <p:cNvPr id="32771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0363"/>
            <a:ext cx="6319838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Variables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Variable  -- </a:t>
            </a:r>
            <a:r>
              <a:rPr lang="en-US" b="1" smtClean="0">
                <a:solidFill>
                  <a:srgbClr val="C00000"/>
                </a:solidFill>
              </a:rPr>
              <a:t>rarely</a:t>
            </a:r>
            <a:r>
              <a:rPr lang="en-US" smtClean="0"/>
              <a:t> used when more</a:t>
            </a:r>
            <a:br>
              <a:rPr lang="en-US" smtClean="0"/>
            </a:br>
            <a:r>
              <a:rPr lang="en-US" smtClean="0"/>
              <a:t>than one function must use a common </a:t>
            </a:r>
            <a:br>
              <a:rPr lang="en-US" smtClean="0"/>
            </a:br>
            <a:r>
              <a:rPr lang="en-US" smtClean="0"/>
              <a:t>variable</a:t>
            </a:r>
          </a:p>
          <a:p>
            <a:pPr lvl="1" eaLnBrk="1" hangingPunct="1"/>
            <a:r>
              <a:rPr lang="en-US" smtClean="0"/>
              <a:t>Declared just like a global constant except keyword </a:t>
            </a:r>
            <a:r>
              <a:rPr lang="en-US" b="1" smtClean="0">
                <a:solidFill>
                  <a:srgbClr val="0000CC"/>
                </a:solidFill>
                <a:latin typeface="Consolas" pitchFamily="49" charset="0"/>
              </a:rPr>
              <a:t>const</a:t>
            </a:r>
            <a:r>
              <a:rPr lang="en-US" smtClean="0"/>
              <a:t> is not used</a:t>
            </a:r>
          </a:p>
          <a:p>
            <a:pPr lvl="1" eaLnBrk="1" hangingPunct="1"/>
            <a:r>
              <a:rPr lang="en-US" smtClean="0"/>
              <a:t>Generally make programs more difficult to </a:t>
            </a:r>
            <a:br>
              <a:rPr lang="en-US" smtClean="0"/>
            </a:br>
            <a:r>
              <a:rPr lang="en-US" smtClean="0"/>
              <a:t>understand and maintain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2A24A3-6F62-46C4-98BC-87832104E319}" type="slidenum">
              <a:rPr lang="en-US"/>
              <a:pPr/>
              <a:t>31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smtClean="0"/>
              <a:t>Formal Parameters are Local Variables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Formal Parameters are variables that are local to the function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They are used just as if they were declared in the </a:t>
            </a:r>
            <a:br>
              <a:rPr lang="en-US" sz="2400" smtClean="0"/>
            </a:br>
            <a:r>
              <a:rPr lang="en-US" sz="2400" smtClean="0"/>
              <a:t>function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Do NOT re-declare the formal parameters in the </a:t>
            </a:r>
            <a:br>
              <a:rPr lang="en-US" sz="2400" b="1" smtClean="0">
                <a:solidFill>
                  <a:srgbClr val="C00000"/>
                </a:solidFill>
              </a:rPr>
            </a:br>
            <a:r>
              <a:rPr lang="en-US" sz="2400" b="1" smtClean="0">
                <a:solidFill>
                  <a:srgbClr val="C00000"/>
                </a:solidFill>
              </a:rPr>
              <a:t>function body</a:t>
            </a:r>
            <a:r>
              <a:rPr lang="en-US" sz="2400" smtClean="0"/>
              <a:t>, as they are declared in the function</a:t>
            </a:r>
            <a:br>
              <a:rPr lang="en-US" sz="2400" smtClean="0"/>
            </a:br>
            <a:r>
              <a:rPr lang="en-US" sz="2400" smtClean="0"/>
              <a:t>declaration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call-by-value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When a function is called the formal parameters </a:t>
            </a:r>
            <a:br>
              <a:rPr lang="en-US" sz="2400" smtClean="0"/>
            </a:br>
            <a:r>
              <a:rPr lang="en-US" sz="2400" smtClean="0"/>
              <a:t>are </a:t>
            </a:r>
            <a:r>
              <a:rPr lang="en-US" sz="2400" smtClean="0">
                <a:solidFill>
                  <a:srgbClr val="C00000"/>
                </a:solidFill>
              </a:rPr>
              <a:t>initialized</a:t>
            </a:r>
            <a:r>
              <a:rPr lang="en-US" sz="2400" smtClean="0"/>
              <a:t> to the values of the arguments in the function call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400800"/>
            <a:ext cx="8778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7214432-9A8C-40B5-A025-F3BB346481F1}" type="slidenum">
              <a:rPr lang="en-US"/>
              <a:pPr/>
              <a:t>32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72400" y="6400800"/>
            <a:ext cx="11826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73E7933-3D39-49F7-88CA-82DC4A0AA2F2}" type="slidenum">
              <a:rPr lang="en-US"/>
              <a:pPr/>
              <a:t>33</a:t>
            </a:fld>
            <a:endParaRPr lang="en-CA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0"/>
            <a:ext cx="49276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9238"/>
            <a:ext cx="6705600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533400" y="4191000"/>
            <a:ext cx="26670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6400800" y="17526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Another example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D0EB013-7E24-42CF-8195-D6FDA3408ABD}" type="slidenum">
              <a:rPr lang="en-US"/>
              <a:pPr/>
              <a:t>34</a:t>
            </a:fld>
            <a:endParaRPr lang="en-CA"/>
          </a:p>
        </p:txBody>
      </p:sp>
      <p:pic>
        <p:nvPicPr>
          <p:cNvPr id="36867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971675"/>
            <a:ext cx="74993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 Scope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Local and global variables conform to the rules of </a:t>
            </a:r>
            <a:r>
              <a:rPr lang="en-US" b="1" dirty="0" smtClean="0"/>
              <a:t>Block Scope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code block, generally specified by the </a:t>
            </a:r>
            <a:r>
              <a:rPr lang="en-US" sz="2400" b="1" dirty="0" smtClean="0">
                <a:solidFill>
                  <a:srgbClr val="C00000"/>
                </a:solidFill>
                <a:latin typeface="Consolas" pitchFamily="49" charset="0"/>
              </a:rPr>
              <a:t>{ }</a:t>
            </a:r>
            <a:r>
              <a:rPr lang="en-US" sz="2400" dirty="0" smtClean="0">
                <a:latin typeface="Consolas" pitchFamily="49" charset="0"/>
              </a:rPr>
              <a:t>,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/>
              <a:t>   where an identifier like a variable is declared.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/>
              <a:t>	It determines the scope of the identifier.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Blocks can be nested</a:t>
            </a:r>
          </a:p>
          <a:p>
            <a:pPr lvl="1"/>
            <a:endParaRPr lang="en-US" sz="240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B39C0D3-FAA8-4BC3-BCAF-2341BCC2335E}" type="slidenum">
              <a:rPr lang="en-US"/>
              <a:pPr/>
              <a:t>35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400800"/>
            <a:ext cx="8016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9F566E7-57D1-4420-B040-C17A79DBEB9F}" type="slidenum">
              <a:rPr lang="en-US"/>
              <a:pPr/>
              <a:t>36</a:t>
            </a:fld>
            <a:endParaRPr lang="en-CA"/>
          </a:p>
        </p:txBody>
      </p:sp>
      <p:pic>
        <p:nvPicPr>
          <p:cNvPr id="38915" name="Picture 2" descr="Pink tissue 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3058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1295400" y="6172200"/>
            <a:ext cx="617220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A variable can be directly accessed only within its scope.  </a:t>
            </a:r>
          </a:p>
          <a:p>
            <a:r>
              <a:rPr lang="en-US" sz="1800" dirty="0" smtClean="0"/>
              <a:t>Local </a:t>
            </a:r>
            <a:r>
              <a:rPr lang="en-US" sz="1800" dirty="0"/>
              <a:t>and Global scopes are examples of Block Scope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Namespaces Revisited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916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start of a file is not always the best place for</a:t>
            </a:r>
            <a:br>
              <a:rPr lang="en-US" sz="2400" dirty="0" smtClean="0"/>
            </a:br>
            <a:r>
              <a:rPr lang="en-US" sz="2400" dirty="0" smtClean="0"/>
              <a:t> 	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	using namespace std;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Different functions may use different namespaces</a:t>
            </a:r>
          </a:p>
          <a:p>
            <a:pPr lvl="1" eaLnBrk="1" hangingPunct="1"/>
            <a:r>
              <a:rPr lang="en-US" sz="2400" dirty="0" smtClean="0"/>
              <a:t>Placing 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using namespace std;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	</a:t>
            </a:r>
            <a:r>
              <a:rPr lang="en-US" sz="2400" dirty="0" smtClean="0"/>
              <a:t>inside the starting brace of a function</a:t>
            </a:r>
          </a:p>
          <a:p>
            <a:pPr lvl="2" eaLnBrk="1" hangingPunct="1"/>
            <a:r>
              <a:rPr lang="en-US" sz="2000" dirty="0" smtClean="0"/>
              <a:t>Allows the use of different namespaces in different functions</a:t>
            </a:r>
          </a:p>
          <a:p>
            <a:pPr lvl="2" eaLnBrk="1" hangingPunct="1"/>
            <a:r>
              <a:rPr lang="en-US" sz="2000" dirty="0" smtClean="0"/>
              <a:t>Makes the “using” directive local to the function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F3C729D-9081-4EFC-8174-D224B6F33C89}" type="slidenum">
              <a:rPr lang="en-US"/>
              <a:pPr/>
              <a:t>37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E7C46CA-DEE0-417C-9537-26FC994BD544}" type="slidenum">
              <a:rPr lang="en-US"/>
              <a:pPr/>
              <a:t>38</a:t>
            </a:fld>
            <a:endParaRPr lang="en-CA"/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0"/>
            <a:ext cx="46609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111125"/>
            <a:ext cx="6472237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431FD88-55F5-40E7-A83F-21F1A58AFDF4}" type="slidenum">
              <a:rPr lang="en-US"/>
              <a:pPr/>
              <a:t>39</a:t>
            </a:fld>
            <a:endParaRPr lang="en-CA"/>
          </a:p>
        </p:txBody>
      </p:sp>
      <p:pic>
        <p:nvPicPr>
          <p:cNvPr id="41987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686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4876800" y="2362200"/>
            <a:ext cx="4267200" cy="990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Programmer-Defined Functions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36525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Two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 </a:t>
            </a:r>
            <a:r>
              <a:rPr lang="en-US" sz="2400" b="1" smtClean="0"/>
              <a:t>declaration</a:t>
            </a:r>
            <a:r>
              <a:rPr lang="en-US" sz="2400" smtClean="0"/>
              <a:t> (or function prototype)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Shows how the function is called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Must appear in the code before the function can be called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Syntax:</a:t>
            </a:r>
            <a:br>
              <a:rPr lang="en-US" sz="2000" smtClean="0"/>
            </a:br>
            <a: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Type_returned  Function_Name(Parameter_List);</a:t>
            </a:r>
            <a:b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//Comment describing what function does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 </a:t>
            </a:r>
            <a:r>
              <a:rPr lang="en-US" sz="2400" b="1" smtClean="0"/>
              <a:t>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Describes how the function does its task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Can appear before or after the function is called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Syntax: </a:t>
            </a:r>
            <a:br>
              <a:rPr lang="en-US" sz="2000" smtClean="0"/>
            </a:br>
            <a: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Type_returned  Function_Name(Parameter_List)</a:t>
            </a:r>
            <a:b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     //code to make the function work</a:t>
            </a:r>
            <a:b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27362" name="Text Box 2"/>
          <p:cNvSpPr txBox="1">
            <a:spLocks noChangeArrowheads="1"/>
          </p:cNvSpPr>
          <p:nvPr/>
        </p:nvSpPr>
        <p:spPr bwMode="auto">
          <a:xfrm>
            <a:off x="8559800" y="3917950"/>
            <a:ext cx="3540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4000" b="1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 flipH="1" flipV="1">
            <a:off x="8405813" y="3384550"/>
            <a:ext cx="153987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7256463" y="3132138"/>
            <a:ext cx="184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  <p:bldP spid="5273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2895600"/>
            <a:ext cx="66294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CC"/>
                </a:solidFill>
              </a:rPr>
              <a:t>Overloading Function Names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Function Names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Overloading a function name means 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	providing more than one declaration and definition using the same function name</a:t>
            </a:r>
          </a:p>
          <a:p>
            <a:pPr eaLnBrk="1" hangingPunct="1"/>
            <a:r>
              <a:rPr lang="en-US" sz="2400" dirty="0" smtClean="0"/>
              <a:t>C++ allows more than one definition for the </a:t>
            </a:r>
            <a:br>
              <a:rPr lang="en-US" sz="2400" dirty="0" smtClean="0"/>
            </a:br>
            <a:r>
              <a:rPr lang="en-US" sz="2400" dirty="0" smtClean="0"/>
              <a:t>same function name</a:t>
            </a:r>
          </a:p>
          <a:p>
            <a:pPr lvl="1" eaLnBrk="1" hangingPunct="1"/>
            <a:r>
              <a:rPr lang="en-US" sz="2400" dirty="0" smtClean="0"/>
              <a:t>Very convenient for situations in which the “same”</a:t>
            </a:r>
            <a:br>
              <a:rPr lang="en-US" sz="2400" dirty="0" smtClean="0"/>
            </a:br>
            <a:r>
              <a:rPr lang="en-US" sz="2400" dirty="0" smtClean="0"/>
              <a:t>function is needed for different numbers or types</a:t>
            </a:r>
            <a:br>
              <a:rPr lang="en-US" sz="2400" dirty="0" smtClean="0"/>
            </a:br>
            <a:r>
              <a:rPr lang="en-US" sz="2400" dirty="0" smtClean="0"/>
              <a:t>of arguments</a:t>
            </a:r>
          </a:p>
          <a:p>
            <a:pPr lvl="2" eaLnBrk="1" hangingPunct="1"/>
            <a:endParaRPr lang="en-US" sz="200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0387D59-2014-4BD2-96A0-2BA081A619AE}" type="slidenum">
              <a:rPr lang="en-US"/>
              <a:pPr/>
              <a:t>41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BFB8132-7731-4F49-8FCB-71890631A37D}" type="slidenum">
              <a:rPr lang="en-US"/>
              <a:pPr/>
              <a:t>42</a:t>
            </a:fld>
            <a:endParaRPr lang="en-CA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0"/>
            <a:ext cx="46101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0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8976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Examples</a:t>
            </a:r>
          </a:p>
        </p:txBody>
      </p:sp>
      <p:sp>
        <p:nvSpPr>
          <p:cNvPr id="46083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	double ave(double n1, double n2)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          return ((n1 + n2) / 2);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	double ave(double n1, double n2, double n3)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     return (( n1 + n2 + n3) / 3);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Compiler checks the number and types of arguments</a:t>
            </a:r>
            <a:br>
              <a:rPr lang="en-US" sz="2000" smtClean="0"/>
            </a:br>
            <a:r>
              <a:rPr lang="en-US" sz="2000" smtClean="0"/>
              <a:t>in the function call to decide which function to use 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 		</a:t>
            </a: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cout &lt;&lt; ave( 10, 20, 30);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uses the second definition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90F03BC-F280-4409-97D3-B4CBEAE44D7D}" type="slidenum">
              <a:rPr lang="en-US"/>
              <a:pPr/>
              <a:t>43</a:t>
            </a:fld>
            <a:endParaRPr lang="en-CA"/>
          </a:p>
        </p:txBody>
      </p:sp>
      <p:sp>
        <p:nvSpPr>
          <p:cNvPr id="566274" name="Line 2"/>
          <p:cNvSpPr>
            <a:spLocks noChangeShapeType="1"/>
          </p:cNvSpPr>
          <p:nvPr/>
        </p:nvSpPr>
        <p:spPr bwMode="auto">
          <a:xfrm>
            <a:off x="6153150" y="5254625"/>
            <a:ext cx="21526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5" name="Line 3"/>
          <p:cNvSpPr>
            <a:spLocks noChangeShapeType="1"/>
          </p:cNvSpPr>
          <p:nvPr/>
        </p:nvSpPr>
        <p:spPr bwMode="auto">
          <a:xfrm flipH="1" flipV="1">
            <a:off x="8305800" y="2911475"/>
            <a:ext cx="19050" cy="23431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6" name="Line 4"/>
          <p:cNvSpPr>
            <a:spLocks noChangeShapeType="1"/>
          </p:cNvSpPr>
          <p:nvPr/>
        </p:nvSpPr>
        <p:spPr bwMode="auto">
          <a:xfrm flipH="1">
            <a:off x="7296150" y="2911475"/>
            <a:ext cx="10096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7" name="Line 5"/>
          <p:cNvSpPr>
            <a:spLocks noChangeShapeType="1"/>
          </p:cNvSpPr>
          <p:nvPr/>
        </p:nvSpPr>
        <p:spPr bwMode="auto">
          <a:xfrm flipV="1">
            <a:off x="8343900" y="1809750"/>
            <a:ext cx="0" cy="148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8" name="Line 6"/>
          <p:cNvSpPr>
            <a:spLocks noChangeShapeType="1"/>
          </p:cNvSpPr>
          <p:nvPr/>
        </p:nvSpPr>
        <p:spPr bwMode="auto">
          <a:xfrm flipH="1">
            <a:off x="6153150" y="1809750"/>
            <a:ext cx="21907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0" name="Line 8"/>
          <p:cNvSpPr>
            <a:spLocks noChangeShapeType="1"/>
          </p:cNvSpPr>
          <p:nvPr/>
        </p:nvSpPr>
        <p:spPr bwMode="auto">
          <a:xfrm flipV="1">
            <a:off x="8172450" y="19431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 flipV="1">
            <a:off x="7734300" y="173355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2" name="Line 10"/>
          <p:cNvSpPr>
            <a:spLocks noChangeShapeType="1"/>
          </p:cNvSpPr>
          <p:nvPr/>
        </p:nvSpPr>
        <p:spPr bwMode="auto">
          <a:xfrm flipV="1">
            <a:off x="7010400" y="16764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3" name="Line 11"/>
          <p:cNvSpPr>
            <a:spLocks noChangeShapeType="1"/>
          </p:cNvSpPr>
          <p:nvPr/>
        </p:nvSpPr>
        <p:spPr bwMode="auto">
          <a:xfrm flipV="1">
            <a:off x="6419850" y="169545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4" name="Line 12"/>
          <p:cNvSpPr>
            <a:spLocks noChangeShapeType="1"/>
          </p:cNvSpPr>
          <p:nvPr/>
        </p:nvSpPr>
        <p:spPr bwMode="auto">
          <a:xfrm flipV="1">
            <a:off x="8191500" y="24003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animBg="1"/>
      <p:bldP spid="566275" grpId="0" animBg="1"/>
      <p:bldP spid="566276" grpId="0" animBg="1"/>
      <p:bldP spid="566277" grpId="0" animBg="1"/>
      <p:bldP spid="566278" grpId="0" animBg="1"/>
      <p:bldP spid="566280" grpId="0" animBg="1"/>
      <p:bldP spid="566281" grpId="0" animBg="1"/>
      <p:bldP spid="566282" grpId="0" animBg="1"/>
      <p:bldP spid="566283" grpId="0" animBg="1"/>
      <p:bldP spid="56628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Details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Overloaded functions</a:t>
            </a:r>
          </a:p>
          <a:p>
            <a:pPr lvl="1" eaLnBrk="1" hangingPunct="1"/>
            <a:r>
              <a:rPr lang="en-US" dirty="0" smtClean="0"/>
              <a:t>must return a value of the same type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in addition, they ...</a:t>
            </a:r>
          </a:p>
          <a:p>
            <a:pPr lvl="1" eaLnBrk="1" hangingPunct="1"/>
            <a:r>
              <a:rPr lang="en-US" dirty="0" smtClean="0"/>
              <a:t>must have different numbers of formal parameters</a:t>
            </a:r>
            <a:br>
              <a:rPr lang="en-US" dirty="0" smtClean="0"/>
            </a:br>
            <a:r>
              <a:rPr lang="en-US" dirty="0" smtClean="0"/>
              <a:t> AND / OR</a:t>
            </a:r>
          </a:p>
          <a:p>
            <a:pPr lvl="1" eaLnBrk="1" hangingPunct="1"/>
            <a:r>
              <a:rPr lang="en-US" dirty="0" smtClean="0"/>
              <a:t>must have at least one different type of parameter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6E00617-AE5A-42F2-8F50-FFAD3594125E}" type="slidenum">
              <a:rPr lang="en-US"/>
              <a:pPr/>
              <a:t>44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Example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/>
            <a:r>
              <a:rPr lang="en-US" sz="2000" smtClean="0"/>
              <a:t>Revising the </a:t>
            </a:r>
            <a:r>
              <a:rPr lang="en-US" sz="2000" smtClean="0">
                <a:solidFill>
                  <a:srgbClr val="0000CC"/>
                </a:solidFill>
              </a:rPr>
              <a:t>Pizza Buying </a:t>
            </a:r>
            <a:r>
              <a:rPr lang="en-US" sz="2000" smtClean="0"/>
              <a:t>program</a:t>
            </a:r>
          </a:p>
          <a:p>
            <a:pPr lvl="1" eaLnBrk="1" hangingPunct="1"/>
            <a:r>
              <a:rPr lang="en-US" sz="2000" smtClean="0">
                <a:solidFill>
                  <a:srgbClr val="C00000"/>
                </a:solidFill>
              </a:rPr>
              <a:t>Rectangular pizzas </a:t>
            </a:r>
            <a:r>
              <a:rPr lang="en-US" sz="2000" smtClean="0"/>
              <a:t>are now offered!</a:t>
            </a:r>
          </a:p>
          <a:p>
            <a:pPr lvl="1" eaLnBrk="1" hangingPunct="1"/>
            <a:r>
              <a:rPr lang="en-US" sz="2000" smtClean="0"/>
              <a:t>Change the input and add a function to compute </a:t>
            </a:r>
            <a:br>
              <a:rPr lang="en-US" sz="2000" smtClean="0"/>
            </a:br>
            <a:r>
              <a:rPr lang="en-US" sz="2000" smtClean="0"/>
              <a:t>the unit price of a rectangular pizza</a:t>
            </a:r>
          </a:p>
          <a:p>
            <a:pPr lvl="1" eaLnBrk="1" hangingPunct="1"/>
            <a:r>
              <a:rPr lang="en-US" sz="2000" smtClean="0"/>
              <a:t>The new function could be named </a:t>
            </a:r>
            <a:r>
              <a:rPr lang="en-US" sz="2400" b="1" smtClean="0">
                <a:solidFill>
                  <a:srgbClr val="0000CC"/>
                </a:solidFill>
                <a:latin typeface="Consolas" pitchFamily="49" charset="0"/>
              </a:rPr>
              <a:t>unitprice_rectangular</a:t>
            </a:r>
            <a:endParaRPr lang="en-US" sz="2000" b="1" smtClean="0">
              <a:solidFill>
                <a:srgbClr val="0000CC"/>
              </a:solidFill>
              <a:latin typeface="Consolas" pitchFamily="49" charset="0"/>
            </a:endParaRPr>
          </a:p>
          <a:p>
            <a:pPr lvl="1" eaLnBrk="1" hangingPunct="1"/>
            <a:r>
              <a:rPr lang="en-US" sz="2000" smtClean="0"/>
              <a:t>Or, the new function could be a new (overloaded) version of the </a:t>
            </a:r>
            <a:br>
              <a:rPr lang="en-US" sz="2000" smtClean="0"/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unitprice</a:t>
            </a:r>
            <a:r>
              <a:rPr lang="en-US" sz="2000" smtClean="0"/>
              <a:t> function that is already used</a:t>
            </a:r>
          </a:p>
          <a:p>
            <a:pPr lvl="2" eaLnBrk="1" hangingPunct="1"/>
            <a:r>
              <a:rPr lang="en-US" sz="1800" smtClean="0"/>
              <a:t>Example: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double unitprice(int length, int width, double price)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  double area = length * width;</a:t>
            </a:r>
            <a:b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  return (price / area);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91F0CD7-33DF-44C9-BDAC-C462157A1FDB}" type="slidenum">
              <a:rPr lang="en-US"/>
              <a:pPr/>
              <a:t>45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66083C-398A-4A66-8621-1B7809AF6863}" type="slidenum">
              <a:rPr lang="en-US"/>
              <a:pPr/>
              <a:t>46</a:t>
            </a:fld>
            <a:endParaRPr lang="en-CA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0" y="0"/>
            <a:ext cx="51308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"/>
            <a:ext cx="54102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843F998-DB2E-4696-AE8D-6490DCC0F1C0}" type="slidenum">
              <a:rPr lang="en-US"/>
              <a:pPr/>
              <a:t>47</a:t>
            </a:fld>
            <a:endParaRPr lang="en-CA"/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0" y="0"/>
            <a:ext cx="4406900" cy="148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0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7325"/>
            <a:ext cx="403860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6135CFB-10CB-4DD4-BC15-B6DF3FF431FC}" type="slidenum">
              <a:rPr lang="en-US"/>
              <a:pPr/>
              <a:t>48</a:t>
            </a:fld>
            <a:endParaRPr lang="en-CA"/>
          </a:p>
        </p:txBody>
      </p:sp>
      <p:pic>
        <p:nvPicPr>
          <p:cNvPr id="51203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1657350"/>
            <a:ext cx="627856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CC"/>
                </a:solidFill>
              </a:rPr>
              <a:t>void</a:t>
            </a:r>
            <a:r>
              <a:rPr lang="en-US" sz="4000" smtClean="0">
                <a:solidFill>
                  <a:srgbClr val="0000CC"/>
                </a:solidFill>
              </a:rPr>
              <a:t>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</a:t>
            </a:r>
            <a:r>
              <a:rPr lang="en-US" b="1" smtClean="0"/>
              <a:t>Declaration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Tells the return type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Tells the name of the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Tells how many arguments are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Tells the types of the arguments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Tells the formal parameter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Formal parameters are like placeholders for the actual arguments used when the function is called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Formal parameter names can be any valid identifier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total_cost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// Compute total cost including 5% sales tax on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items at cost of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each</a:t>
            </a:r>
            <a:endParaRPr lang="en-US" sz="2400" b="1" dirty="0" smtClean="0">
              <a:solidFill>
                <a:srgbClr val="0000C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Function regarded as code to do some subtask 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 subtask might produce</a:t>
            </a:r>
          </a:p>
          <a:p>
            <a:pPr lvl="1" eaLnBrk="1" hangingPunct="1"/>
            <a:r>
              <a:rPr lang="en-US" sz="2000" dirty="0" smtClean="0"/>
              <a:t>No value (e.g., input or output) to be used by a calling function. </a:t>
            </a:r>
          </a:p>
          <a:p>
            <a:pPr lvl="1" eaLnBrk="1" hangingPunct="1"/>
            <a:r>
              <a:rPr lang="en-US" sz="2000" dirty="0" smtClean="0"/>
              <a:t>One value to be used by the calling function. </a:t>
            </a:r>
          </a:p>
          <a:p>
            <a:pPr lvl="1" eaLnBrk="1" hangingPunct="1"/>
            <a:r>
              <a:rPr lang="en-US" sz="2000" dirty="0" smtClean="0"/>
              <a:t>Multiple values to be used by the calling function. </a:t>
            </a:r>
          </a:p>
          <a:p>
            <a:pPr eaLnBrk="1" hangingPunct="1"/>
            <a:r>
              <a:rPr lang="en-US" sz="2000" dirty="0" smtClean="0"/>
              <a:t>We have seen how to implement functions that</a:t>
            </a:r>
            <a:br>
              <a:rPr lang="en-US" sz="2000" dirty="0" smtClean="0"/>
            </a:br>
            <a:r>
              <a:rPr lang="en-US" sz="2000" dirty="0" smtClean="0"/>
              <a:t>return </a:t>
            </a:r>
            <a:r>
              <a:rPr lang="en-US" sz="2000" b="1" dirty="0" smtClean="0"/>
              <a:t>one</a:t>
            </a:r>
            <a:r>
              <a:rPr lang="en-US" sz="2000" dirty="0" smtClean="0"/>
              <a:t> value, through a 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000" dirty="0" smtClean="0"/>
              <a:t> statement</a:t>
            </a:r>
          </a:p>
          <a:p>
            <a:pPr eaLnBrk="1" hangingPunct="1"/>
            <a:r>
              <a:rPr lang="en-US" sz="2000" dirty="0" smtClean="0"/>
              <a:t>A void-function implements a subtask that ...</a:t>
            </a:r>
          </a:p>
          <a:p>
            <a:pPr lvl="1" eaLnBrk="1" hangingPunct="1"/>
            <a:r>
              <a:rPr lang="en-US" sz="2000" dirty="0" smtClean="0"/>
              <a:t>either does not give back any value to the calling function</a:t>
            </a:r>
          </a:p>
          <a:p>
            <a:pPr lvl="2" eaLnBrk="1" hangingPunct="1"/>
            <a:r>
              <a:rPr lang="en-US" sz="1800" dirty="0" smtClean="0"/>
              <a:t>no return statement </a:t>
            </a:r>
          </a:p>
          <a:p>
            <a:pPr lvl="2" eaLnBrk="1" hangingPunct="1">
              <a:buNone/>
            </a:pPr>
            <a:r>
              <a:rPr lang="en-US" sz="1800" dirty="0" smtClean="0"/>
              <a:t>	or use </a:t>
            </a:r>
            <a:r>
              <a:rPr lang="en-US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eaLnBrk="1" hangingPunct="1"/>
            <a:r>
              <a:rPr lang="en-US" sz="2000" dirty="0" smtClean="0"/>
              <a:t>or gives back multiple values to the calling function, via the </a:t>
            </a:r>
            <a:r>
              <a:rPr lang="en-US" sz="2000" dirty="0" smtClean="0">
                <a:solidFill>
                  <a:srgbClr val="0000CC"/>
                </a:solidFill>
              </a:rPr>
              <a:t>call-by-reference</a:t>
            </a:r>
            <a:r>
              <a:rPr lang="en-US" sz="2000" dirty="0" smtClean="0"/>
              <a:t> parameters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38DE51-74D8-4DE8-A8C7-8046E182F407}" type="slidenum">
              <a:rPr lang="en-US"/>
              <a:pPr/>
              <a:t>50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void-Function Definition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Differences between </a:t>
            </a:r>
            <a:r>
              <a:rPr lang="en-US" sz="2000" b="1" dirty="0" smtClean="0"/>
              <a:t>void-function</a:t>
            </a:r>
            <a:r>
              <a:rPr lang="en-US" sz="2000" dirty="0" smtClean="0"/>
              <a:t> definitions and the definitions of functions that return </a:t>
            </a:r>
            <a:r>
              <a:rPr lang="en-US" sz="2000" b="1" dirty="0" smtClean="0"/>
              <a:t>one</a:t>
            </a:r>
            <a:r>
              <a:rPr lang="en-US" sz="2000" dirty="0" smtClean="0"/>
              <a:t> value thru return statement.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Keyword </a:t>
            </a:r>
            <a:r>
              <a:rPr lang="en-US" sz="2000" dirty="0" smtClean="0">
                <a:solidFill>
                  <a:srgbClr val="0000CC"/>
                </a:solidFill>
              </a:rPr>
              <a:t>void</a:t>
            </a:r>
            <a:r>
              <a:rPr lang="en-US" sz="2000" dirty="0" smtClean="0"/>
              <a:t> replaces the type of the value returned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void means that no value is returned by the function thru return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 return statement does not include and expression, or can be removed in some situations.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Example: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void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show_results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(double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f_degrees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, double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c_degrees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)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{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     using namespace std;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    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cout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&lt;&lt;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f_degrees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         &lt;&lt;“ degrees Fahrenheit is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euivalent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to 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			&lt;&lt;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endl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          &lt;&lt;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c_degrees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&lt;&lt; “ degrees Celsius.” &lt;&lt;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</a:rPr>
              <a:t>endl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;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       return;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9E9AE65-D118-4177-952E-85D94B06F129}" type="slidenum">
              <a:rPr lang="en-US"/>
              <a:pPr/>
              <a:t>51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F72484D-32D4-4189-B6B6-C449E7751E35}" type="slidenum">
              <a:rPr lang="en-US"/>
              <a:pPr/>
              <a:t>52</a:t>
            </a:fld>
            <a:endParaRPr lang="en-CA"/>
          </a:p>
        </p:txBody>
      </p:sp>
      <p:pic>
        <p:nvPicPr>
          <p:cNvPr id="57347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38300"/>
            <a:ext cx="64563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Calling a void-Function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void-function call </a:t>
            </a:r>
            <a:endParaRPr lang="en-US" sz="2400" dirty="0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does not need to be part of another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it ends with a semi-colon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Example:</a:t>
            </a:r>
            <a:br>
              <a:rPr lang="en-US" sz="2400" dirty="0" smtClean="0"/>
            </a:br>
            <a:r>
              <a:rPr lang="en-US" sz="2400" dirty="0" smtClean="0"/>
              <a:t>                   </a:t>
            </a:r>
            <a:r>
              <a:rPr lang="en-US" sz="2400" b="1" dirty="0" err="1" smtClean="0">
                <a:solidFill>
                  <a:srgbClr val="0000CC"/>
                </a:solidFill>
                <a:latin typeface="Consolas" pitchFamily="49" charset="0"/>
              </a:rPr>
              <a:t>show_results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(32.5, 0.3);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C00000"/>
                </a:solidFill>
              </a:rPr>
              <a:t>NOT:      </a:t>
            </a:r>
            <a:r>
              <a:rPr lang="en-US" sz="2400" b="1" dirty="0" err="1" smtClean="0">
                <a:solidFill>
                  <a:srgbClr val="0000CC"/>
                </a:solidFill>
                <a:latin typeface="Consolas" pitchFamily="49" charset="0"/>
              </a:rPr>
              <a:t>cout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 &lt;&lt; </a:t>
            </a:r>
            <a:r>
              <a:rPr lang="en-US" sz="2400" b="1" dirty="0" err="1" smtClean="0">
                <a:solidFill>
                  <a:srgbClr val="0000CC"/>
                </a:solidFill>
                <a:latin typeface="Consolas" pitchFamily="49" charset="0"/>
              </a:rPr>
              <a:t>show_results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</a:rPr>
              <a:t>(32.5, 0.3);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07934E4-57E0-41F2-8E4D-5997E1E2687B}" type="slidenum">
              <a:rPr lang="en-US"/>
              <a:pPr/>
              <a:t>53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void-Function Calls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Mechanism is nearly the same as the function </a:t>
            </a:r>
            <a:br>
              <a:rPr lang="en-US" sz="2400" smtClean="0"/>
            </a:br>
            <a:r>
              <a:rPr lang="en-US" sz="2400" smtClean="0"/>
              <a:t>calls we have seen</a:t>
            </a:r>
          </a:p>
          <a:p>
            <a:pPr lvl="1" eaLnBrk="1" hangingPunct="1"/>
            <a:r>
              <a:rPr lang="en-US" sz="2400" smtClean="0"/>
              <a:t>Argument values are </a:t>
            </a:r>
            <a:r>
              <a:rPr lang="en-US" sz="2400" smtClean="0">
                <a:solidFill>
                  <a:srgbClr val="C00000"/>
                </a:solidFill>
              </a:rPr>
              <a:t>substituted for</a:t>
            </a:r>
            <a:r>
              <a:rPr lang="en-US" sz="2400" smtClean="0"/>
              <a:t> (or plugged in) the formal parameters </a:t>
            </a:r>
          </a:p>
          <a:p>
            <a:pPr lvl="2" eaLnBrk="1" hangingPunct="1"/>
            <a:r>
              <a:rPr lang="en-US" sz="2000" smtClean="0"/>
              <a:t>It is fairly common to have no parameters in void-functions</a:t>
            </a:r>
          </a:p>
          <a:p>
            <a:pPr lvl="3" eaLnBrk="1" hangingPunct="1"/>
            <a:r>
              <a:rPr lang="en-US" sz="1800" smtClean="0"/>
              <a:t>In this case there will be no arguments in the function call</a:t>
            </a:r>
          </a:p>
          <a:p>
            <a:pPr lvl="1" eaLnBrk="1" hangingPunct="1"/>
            <a:r>
              <a:rPr lang="en-US" sz="2400" smtClean="0"/>
              <a:t>Statements in function body are executed</a:t>
            </a:r>
          </a:p>
          <a:p>
            <a:pPr lvl="1" eaLnBrk="1" hangingPunct="1"/>
            <a:r>
              <a:rPr lang="en-US" sz="2400" smtClean="0"/>
              <a:t>Optional </a:t>
            </a:r>
            <a:r>
              <a:rPr lang="en-US" sz="2400" b="1" smtClean="0">
                <a:solidFill>
                  <a:srgbClr val="0000CC"/>
                </a:solidFill>
                <a:latin typeface="Consolas" pitchFamily="49" charset="0"/>
              </a:rPr>
              <a:t>return</a:t>
            </a:r>
            <a:r>
              <a:rPr lang="en-US" sz="2400" smtClean="0"/>
              <a:t> statement ends the function</a:t>
            </a:r>
          </a:p>
          <a:p>
            <a:pPr lvl="2" eaLnBrk="1" hangingPunct="1"/>
            <a:r>
              <a:rPr lang="en-US" sz="2000" smtClean="0"/>
              <a:t>Return statement does not include a value to return</a:t>
            </a:r>
          </a:p>
          <a:p>
            <a:pPr lvl="2" eaLnBrk="1" hangingPunct="1"/>
            <a:r>
              <a:rPr lang="en-US" sz="2000" smtClean="0"/>
              <a:t>Return statement is implicit if it is not included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400800"/>
            <a:ext cx="7254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0AF085B-789D-4061-8223-B3ACB9A272C0}" type="slidenum">
              <a:rPr lang="en-US"/>
              <a:pPr/>
              <a:t>54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400800"/>
            <a:ext cx="8747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909E00F-091B-4760-800C-3DDF1BFD1E62}" type="slidenum">
              <a:rPr lang="en-US"/>
              <a:pPr/>
              <a:t>55</a:t>
            </a:fld>
            <a:endParaRPr lang="en-CA"/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0" y="0"/>
            <a:ext cx="53721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46063"/>
            <a:ext cx="509587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400800"/>
            <a:ext cx="8016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2A76364-8B7F-4FB3-83A3-ABF00DE8476F}" type="slidenum">
              <a:rPr lang="en-US"/>
              <a:pPr/>
              <a:t>56</a:t>
            </a:fld>
            <a:endParaRPr lang="en-CA"/>
          </a:p>
        </p:txBody>
      </p:sp>
      <p:pic>
        <p:nvPicPr>
          <p:cNvPr id="61443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716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1066800" y="2895600"/>
            <a:ext cx="46482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void-Functions: Why use a </a:t>
            </a:r>
            <a:r>
              <a:rPr lang="en-US" b="1" smtClean="0">
                <a:solidFill>
                  <a:srgbClr val="C00000"/>
                </a:solidFill>
                <a:latin typeface="Consolas" pitchFamily="49" charset="0"/>
              </a:rPr>
              <a:t>return</a:t>
            </a:r>
            <a:r>
              <a:rPr lang="en-US" smtClean="0"/>
              <a:t>?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Is a </a:t>
            </a: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statement ever needed in a</a:t>
            </a:r>
            <a:br>
              <a:rPr lang="en-US" dirty="0" smtClean="0"/>
            </a:br>
            <a:r>
              <a:rPr lang="en-US" dirty="0" smtClean="0"/>
              <a:t>void-function since no value is returned?</a:t>
            </a:r>
          </a:p>
          <a:p>
            <a:pPr lvl="1" eaLnBrk="1" hangingPunct="1"/>
            <a:r>
              <a:rPr lang="en-US" dirty="0" smtClean="0"/>
              <a:t>Yes for some scenarios, e.g. </a:t>
            </a:r>
          </a:p>
          <a:p>
            <a:pPr lvl="2" eaLnBrk="1" hangingPunct="1"/>
            <a:r>
              <a:rPr lang="en-US" dirty="0" smtClean="0"/>
              <a:t>a branch of an if-else statement requires </a:t>
            </a:r>
            <a:br>
              <a:rPr lang="en-US" dirty="0" smtClean="0"/>
            </a:br>
            <a:r>
              <a:rPr lang="en-US" dirty="0" smtClean="0"/>
              <a:t>that the function ends to avoid producing more </a:t>
            </a:r>
            <a:br>
              <a:rPr lang="en-US" dirty="0" smtClean="0"/>
            </a:br>
            <a:r>
              <a:rPr lang="en-US" dirty="0" smtClean="0"/>
              <a:t>output, or creating a mathematical error.</a:t>
            </a:r>
          </a:p>
          <a:p>
            <a:pPr lvl="3" eaLnBrk="1" hangingPunct="1"/>
            <a:r>
              <a:rPr lang="en-US" dirty="0" smtClean="0"/>
              <a:t>void-function in the example on next page (Display 5.3), avoids division by zero with a return statement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2A0D193-815D-4337-8FD2-5FDF0AEDBE50}" type="slidenum">
              <a:rPr lang="en-US"/>
              <a:pPr/>
              <a:t>57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400800"/>
            <a:ext cx="9540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FA0F194-6B8D-4285-82CC-2413F9C8FC9E}" type="slidenum">
              <a:rPr lang="en-US"/>
              <a:pPr/>
              <a:t>58</a:t>
            </a:fld>
            <a:endParaRPr lang="en-CA"/>
          </a:p>
        </p:txBody>
      </p:sp>
      <p:pic>
        <p:nvPicPr>
          <p:cNvPr id="63491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65039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Function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main function in a program is used like a</a:t>
            </a:r>
            <a:br>
              <a:rPr lang="en-US" sz="2400" smtClean="0"/>
            </a:br>
            <a:r>
              <a:rPr lang="en-US" sz="2400" smtClean="0"/>
              <a:t>void function…do you have to end the program</a:t>
            </a:r>
            <a:br>
              <a:rPr lang="en-US" sz="2400" smtClean="0"/>
            </a:br>
            <a:r>
              <a:rPr lang="en-US" sz="2400" smtClean="0"/>
              <a:t>with a  return-statement?</a:t>
            </a:r>
          </a:p>
          <a:p>
            <a:pPr lvl="1" eaLnBrk="1" hangingPunct="1"/>
            <a:r>
              <a:rPr lang="en-US" sz="2400" smtClean="0"/>
              <a:t>Because the main function is defined to return a </a:t>
            </a:r>
            <a:br>
              <a:rPr lang="en-US" sz="2400" smtClean="0"/>
            </a:br>
            <a:r>
              <a:rPr lang="en-US" sz="2400" smtClean="0"/>
              <a:t>value of type int, the return is needed</a:t>
            </a:r>
          </a:p>
          <a:p>
            <a:pPr lvl="1" eaLnBrk="1" hangingPunct="1"/>
            <a:r>
              <a:rPr lang="en-US" sz="2400" smtClean="0"/>
              <a:t>C++ standard says the return 0 can be omitted, but </a:t>
            </a:r>
            <a:br>
              <a:rPr lang="en-US" sz="2400" smtClean="0"/>
            </a:br>
            <a:r>
              <a:rPr lang="en-US" sz="2400" smtClean="0"/>
              <a:t>many compilers still require it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167878-EF67-4BA5-BDEE-F6216B3A18BE}" type="slidenum">
              <a:rPr lang="en-US"/>
              <a:pPr/>
              <a:t>59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</a:t>
            </a:r>
            <a:r>
              <a:rPr lang="en-US" b="1" smtClean="0"/>
              <a:t>Definition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idx="1"/>
          </p:nvPr>
        </p:nvSpPr>
        <p:spPr>
          <a:xfrm>
            <a:off x="552450" y="1693863"/>
            <a:ext cx="82946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Provides the same information as the declaration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Describes how the function does its task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total_cost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const double TAX_RATE = 0.05; //5% tax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double subtotal;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subtotal =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return (subtotal + subtotal * TAX_RATE);</a:t>
            </a:r>
            <a:b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282575" y="5748338"/>
            <a:ext cx="230346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function body</a:t>
            </a:r>
          </a:p>
        </p:txBody>
      </p:sp>
      <p:sp>
        <p:nvSpPr>
          <p:cNvPr id="529414" name="Line 6"/>
          <p:cNvSpPr>
            <a:spLocks noChangeShapeType="1"/>
          </p:cNvSpPr>
          <p:nvPr/>
        </p:nvSpPr>
        <p:spPr bwMode="auto">
          <a:xfrm flipV="1">
            <a:off x="533400" y="4286250"/>
            <a:ext cx="19050" cy="8191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15" name="Line 7"/>
          <p:cNvSpPr>
            <a:spLocks noChangeShapeType="1"/>
          </p:cNvSpPr>
          <p:nvPr/>
        </p:nvSpPr>
        <p:spPr bwMode="auto">
          <a:xfrm>
            <a:off x="552450" y="5105400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52450" y="4286250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3" grpId="0"/>
      <p:bldP spid="529414" grpId="0" animBg="1"/>
      <p:bldP spid="529415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590800"/>
            <a:ext cx="7086600" cy="1905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Call-By-Reference Parameters in Functions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Call-by-Reference Parameters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Call-by-value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call-by-value parameter of a function receives the values of the corresponding argument during the execution of the function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Any change made to the value of the parameter in the function body dose not affect the value of the argument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Call-by-reference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call-by-reference parameter of a function is just another name of the corresponding argument during the execution of the function call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 call-by-reference parameter and the argument refers to the same memory bock.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Any change made on the value of the parameter in the function body is essentially the change made on the value of the argument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Arguments for call-by-reference parameters must be</a:t>
            </a:r>
            <a:br>
              <a:rPr lang="en-US" sz="2000" dirty="0" smtClean="0"/>
            </a:br>
            <a:r>
              <a:rPr lang="en-US" sz="2000" dirty="0" smtClean="0"/>
              <a:t>variables, not numbers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400800"/>
            <a:ext cx="10302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6310B57-1F53-4CA2-9EF7-5210D409ED9D}" type="slidenum">
              <a:rPr lang="en-US"/>
              <a:pPr/>
              <a:t>61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8B7B9F6-A142-444C-A268-5B009414F9D2}" type="slidenum">
              <a:rPr lang="en-US"/>
              <a:pPr/>
              <a:t>62</a:t>
            </a:fld>
            <a:endParaRPr lang="en-CA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0"/>
            <a:ext cx="44577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2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067904A-2476-4706-BB67-7CEB5C21D201}" type="slidenum">
              <a:rPr lang="en-US"/>
              <a:pPr/>
              <a:t>63</a:t>
            </a:fld>
            <a:endParaRPr lang="en-CA"/>
          </a:p>
        </p:txBody>
      </p:sp>
      <p:pic>
        <p:nvPicPr>
          <p:cNvPr id="69635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1770063"/>
            <a:ext cx="7200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7" y="0"/>
            <a:ext cx="8305800" cy="992187"/>
          </a:xfrm>
        </p:spPr>
        <p:txBody>
          <a:bodyPr/>
          <a:lstStyle/>
          <a:p>
            <a:pPr eaLnBrk="1" hangingPunct="1"/>
            <a:r>
              <a:rPr lang="en-US" dirty="0" smtClean="0"/>
              <a:t>Example:  </a:t>
            </a:r>
            <a:r>
              <a:rPr lang="en-US" dirty="0" err="1" smtClean="0"/>
              <a:t>swap_values</a:t>
            </a:r>
            <a:endParaRPr 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22287" y="992186"/>
            <a:ext cx="8294687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 void swap(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&amp; variable1,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&amp; variable2)</a:t>
            </a:r>
            <a:b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   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temp = variable1;</a:t>
            </a:r>
            <a:b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    variable1 = variable2;</a:t>
            </a:r>
            <a:b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    variable2 = temp;</a:t>
            </a:r>
            <a:b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eaLnBrk="1" hangingPunct="1"/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&amp;</a:t>
            </a:r>
            <a:r>
              <a:rPr lang="en-US" sz="1800" dirty="0" smtClean="0"/>
              <a:t> symbol (ampersand) identifies 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variable1 </a:t>
            </a:r>
            <a:r>
              <a:rPr lang="en-US" sz="1800" dirty="0" smtClean="0"/>
              <a:t>and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variable2 </a:t>
            </a:r>
            <a:r>
              <a:rPr lang="en-US" sz="1800" dirty="0" smtClean="0"/>
              <a:t>as call-by-reference parameters</a:t>
            </a:r>
          </a:p>
          <a:p>
            <a:pPr lvl="1" eaLnBrk="1" hangingPunct="1"/>
            <a:r>
              <a:rPr lang="en-US" sz="1800" dirty="0" smtClean="0"/>
              <a:t>used in both declaration and definition!</a:t>
            </a:r>
            <a:endParaRPr lang="en-US" sz="1800" b="1" dirty="0" smtClean="0">
              <a:solidFill>
                <a:srgbClr val="0000CC"/>
              </a:solidFill>
              <a:latin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If called with statement ...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	swap(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,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dirty="0" smtClean="0"/>
              <a:t> is substituted for 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variable1</a:t>
            </a:r>
            <a:r>
              <a:rPr lang="en-US" sz="1800" dirty="0" smtClean="0"/>
              <a:t> in the parameter list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</a:t>
            </a:r>
            <a:r>
              <a:rPr lang="en-US" sz="1800" dirty="0" smtClean="0"/>
              <a:t>and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variable1</a:t>
            </a:r>
            <a:r>
              <a:rPr lang="en-US" sz="1800" dirty="0" smtClean="0"/>
              <a:t> are two names for the same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dirty="0" smtClean="0"/>
              <a:t> is substituted for 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variable2</a:t>
            </a:r>
            <a:r>
              <a:rPr lang="en-US" sz="1800" dirty="0" smtClean="0"/>
              <a:t> in the parameter list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	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</a:t>
            </a:r>
            <a:r>
              <a:rPr lang="en-US" sz="1800" dirty="0" smtClean="0"/>
              <a:t>and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 variable2</a:t>
            </a:r>
            <a:r>
              <a:rPr lang="en-US" sz="1800" dirty="0" smtClean="0"/>
              <a:t> are two names for the same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temp</a:t>
            </a:r>
            <a:r>
              <a:rPr lang="en-US" sz="1800" dirty="0" smtClean="0"/>
              <a:t> is assigned the value of 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variable1</a:t>
            </a:r>
            <a:r>
              <a:rPr lang="en-US" sz="1800" dirty="0" smtClean="0"/>
              <a:t> (or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dirty="0" smtClean="0"/>
              <a:t>)</a:t>
            </a:r>
            <a:endParaRPr lang="en-US" sz="1800" b="1" dirty="0" smtClean="0">
              <a:solidFill>
                <a:srgbClr val="0000CC"/>
              </a:solidFill>
              <a:latin typeface="Consolas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variable1</a:t>
            </a:r>
            <a:r>
              <a:rPr lang="en-US" sz="1800" dirty="0" smtClean="0"/>
              <a:t> (or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dirty="0" smtClean="0"/>
              <a:t>) is assigned the value in 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variable2</a:t>
            </a:r>
            <a:r>
              <a:rPr lang="en-US" sz="1800" dirty="0" smtClean="0"/>
              <a:t> (or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variable2</a:t>
            </a:r>
            <a:r>
              <a:rPr lang="en-US" sz="1800" dirty="0" smtClean="0"/>
              <a:t> (or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dirty="0" smtClean="0"/>
              <a:t>) is assigned the original value of 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variable1</a:t>
            </a:r>
            <a:r>
              <a:rPr lang="en-US" sz="1800" dirty="0" smtClean="0"/>
              <a:t> (or </a:t>
            </a:r>
            <a:r>
              <a:rPr lang="en-US" sz="1800" b="1" dirty="0" err="1" smtClean="0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dirty="0" smtClean="0"/>
              <a:t>) which was stored in </a:t>
            </a:r>
            <a:r>
              <a:rPr lang="en-US" sz="1800" b="1" dirty="0" smtClean="0">
                <a:solidFill>
                  <a:srgbClr val="0000CC"/>
                </a:solidFill>
                <a:latin typeface="Consolas" pitchFamily="49" charset="0"/>
              </a:rPr>
              <a:t>temp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1684A1-C189-4B84-8601-62B484A4E601}" type="slidenum">
              <a:rPr lang="en-US"/>
              <a:pPr/>
              <a:t>64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Call-By-Reference Details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Call-by-reference works almost as if the </a:t>
            </a:r>
            <a:br>
              <a:rPr lang="en-US" sz="2400" smtClean="0"/>
            </a:br>
            <a:r>
              <a:rPr lang="en-US" sz="2400" smtClean="0"/>
              <a:t>argument variable is substituted for the formal</a:t>
            </a:r>
            <a:br>
              <a:rPr lang="en-US" sz="2400" smtClean="0"/>
            </a:br>
            <a:r>
              <a:rPr lang="en-US" sz="2400" smtClean="0"/>
              <a:t>parameter, not the argument’s value</a:t>
            </a:r>
          </a:p>
          <a:p>
            <a:pPr eaLnBrk="1" hangingPunct="1"/>
            <a:r>
              <a:rPr lang="en-US" sz="2400" smtClean="0"/>
              <a:t>In reality, the memory location of the argument</a:t>
            </a:r>
            <a:br>
              <a:rPr lang="en-US" sz="2400" smtClean="0"/>
            </a:br>
            <a:r>
              <a:rPr lang="en-US" sz="2400" smtClean="0"/>
              <a:t>variable is given to the formal parameter</a:t>
            </a:r>
          </a:p>
          <a:p>
            <a:pPr lvl="1" eaLnBrk="1" hangingPunct="1"/>
            <a:r>
              <a:rPr lang="en-US" sz="2400" smtClean="0"/>
              <a:t>Whatever is done to a formal parameter in the </a:t>
            </a:r>
            <a:br>
              <a:rPr lang="en-US" sz="2400" smtClean="0"/>
            </a:br>
            <a:r>
              <a:rPr lang="en-US" sz="2400" smtClean="0"/>
              <a:t>function body, is actually done to the value at the </a:t>
            </a:r>
            <a:br>
              <a:rPr lang="en-US" sz="2400" smtClean="0"/>
            </a:br>
            <a:r>
              <a:rPr lang="en-US" sz="2400" smtClean="0"/>
              <a:t>memory location of the argument variable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79CE51F-63B2-4B09-AD36-D499367C119F}" type="slidenum">
              <a:rPr lang="en-US"/>
              <a:pPr/>
              <a:t>65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Parameter Lists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Call-by-value and call-by-reference parameters </a:t>
            </a:r>
            <a:br>
              <a:rPr lang="en-US" sz="2400" dirty="0" smtClean="0"/>
            </a:br>
            <a:r>
              <a:rPr lang="en-US" sz="2400" dirty="0" smtClean="0"/>
              <a:t>can be mixed in the same function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Example, consider the following function declaration</a:t>
            </a:r>
            <a:br>
              <a:rPr lang="en-US" sz="2400" dirty="0" smtClean="0"/>
            </a:br>
            <a:r>
              <a:rPr lang="en-US" sz="2000" b="1" dirty="0" smtClean="0">
                <a:solidFill>
                  <a:srgbClr val="0000CC"/>
                </a:solidFill>
                <a:latin typeface="Consolas" pitchFamily="49" charset="0"/>
              </a:rPr>
              <a:t>void </a:t>
            </a:r>
            <a:r>
              <a:rPr lang="en-US" sz="2000" b="1" dirty="0" err="1" smtClean="0">
                <a:solidFill>
                  <a:srgbClr val="0000CC"/>
                </a:solidFill>
                <a:latin typeface="Consolas" pitchFamily="49" charset="0"/>
              </a:rPr>
              <a:t>good_stuff</a:t>
            </a:r>
            <a:r>
              <a:rPr lang="en-US" sz="2000" b="1" dirty="0" smtClean="0">
                <a:solidFill>
                  <a:srgbClr val="0000CC"/>
                </a:solidFill>
                <a:latin typeface="Consolas" pitchFamily="49" charset="0"/>
              </a:rPr>
              <a:t>(</a:t>
            </a:r>
            <a:r>
              <a:rPr lang="en-US" sz="2000" b="1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0000CC"/>
                </a:solidFill>
                <a:latin typeface="Consolas" pitchFamily="49" charset="0"/>
              </a:rPr>
              <a:t>&amp; par1, </a:t>
            </a:r>
            <a:r>
              <a:rPr lang="en-US" sz="2000" b="1" dirty="0" err="1" smtClean="0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0000CC"/>
                </a:solidFill>
                <a:latin typeface="Consolas" pitchFamily="49" charset="0"/>
              </a:rPr>
              <a:t> par2, double&amp; par3);</a:t>
            </a:r>
          </a:p>
          <a:p>
            <a:pPr lvl="1" eaLnBrk="1" hangingPunct="1"/>
            <a:r>
              <a:rPr lang="en-US" sz="2400" dirty="0" smtClean="0"/>
              <a:t>par1 and par3 are call-by-reference formal parameters</a:t>
            </a:r>
          </a:p>
          <a:p>
            <a:pPr lvl="2" eaLnBrk="1" hangingPunct="1"/>
            <a:r>
              <a:rPr lang="en-US" sz="2000" dirty="0" smtClean="0"/>
              <a:t>Changes in par1 and par3 are the changes made on the corresponding argument variables during function call.</a:t>
            </a:r>
          </a:p>
          <a:p>
            <a:pPr lvl="1" eaLnBrk="1" hangingPunct="1"/>
            <a:r>
              <a:rPr lang="en-US" sz="2400" dirty="0" smtClean="0"/>
              <a:t>par2 is a call-by-value formal parameter</a:t>
            </a:r>
          </a:p>
          <a:p>
            <a:pPr lvl="2" eaLnBrk="1" hangingPunct="1"/>
            <a:r>
              <a:rPr lang="en-US" sz="2000" dirty="0" smtClean="0"/>
              <a:t>Changes in par2 do not change the argument variable during function call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54A9F2-D3F5-4DC4-A91B-B88E4CEDE9FF}" type="slidenum">
              <a:rPr lang="en-US"/>
              <a:pPr/>
              <a:t>66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Parameter Types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How do you decide whether a call-by-reference</a:t>
            </a:r>
            <a:br>
              <a:rPr lang="en-US" sz="2400" smtClean="0"/>
            </a:br>
            <a:r>
              <a:rPr lang="en-US" sz="2400" smtClean="0"/>
              <a:t>or call-by-value formal parameter is needed?</a:t>
            </a:r>
          </a:p>
          <a:p>
            <a:pPr lvl="1" eaLnBrk="1" hangingPunct="1"/>
            <a:r>
              <a:rPr lang="en-US" sz="2400" smtClean="0"/>
              <a:t>Does the function need to change the value of the </a:t>
            </a:r>
            <a:br>
              <a:rPr lang="en-US" sz="2400" smtClean="0"/>
            </a:br>
            <a:r>
              <a:rPr lang="en-US" sz="2400" smtClean="0"/>
              <a:t>variable used as an argument?</a:t>
            </a:r>
          </a:p>
          <a:p>
            <a:pPr lvl="1" eaLnBrk="1" hangingPunct="1"/>
            <a:r>
              <a:rPr lang="en-US" sz="2400" smtClean="0"/>
              <a:t>Yes?   Use a call-by-reference formal parameter</a:t>
            </a:r>
          </a:p>
          <a:p>
            <a:pPr lvl="1" eaLnBrk="1" hangingPunct="1"/>
            <a:r>
              <a:rPr lang="en-US" sz="2400" smtClean="0"/>
              <a:t>No?     Use a call-by-value formal parameter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3FD0F4F-9E8B-4CEB-BAD6-55F8BE5777C9}" type="slidenum">
              <a:rPr lang="en-US"/>
              <a:pPr/>
              <a:t>67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47BA7D2-350A-4B20-8260-DF2B99B10609}" type="slidenum">
              <a:rPr lang="en-US"/>
              <a:pPr/>
              <a:t>68</a:t>
            </a:fld>
            <a:endParaRPr lang="en-CA"/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0" y="0"/>
            <a:ext cx="40894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4756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52413"/>
            <a:ext cx="3856037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Inadvertent Local Variables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If a function is to change the value of a variable</a:t>
            </a:r>
            <a:br>
              <a:rPr lang="en-US" sz="2400" dirty="0" smtClean="0"/>
            </a:br>
            <a:r>
              <a:rPr lang="en-US" sz="2400" dirty="0" smtClean="0"/>
              <a:t>the corresponding formal parameter must be a </a:t>
            </a:r>
            <a:br>
              <a:rPr lang="en-US" sz="2400" dirty="0" smtClean="0"/>
            </a:br>
            <a:r>
              <a:rPr lang="en-US" sz="2400" dirty="0" smtClean="0"/>
              <a:t>call-by-reference parameter with an ampersand </a:t>
            </a:r>
            <a:br>
              <a:rPr lang="en-US" sz="2400" dirty="0" smtClean="0"/>
            </a:br>
            <a:r>
              <a:rPr lang="en-US" sz="2400" dirty="0" smtClean="0"/>
              <a:t>(&amp;) attached</a:t>
            </a:r>
          </a:p>
          <a:p>
            <a:pPr eaLnBrk="1" hangingPunct="1"/>
            <a:r>
              <a:rPr lang="en-US" sz="2400" dirty="0" smtClean="0"/>
              <a:t>Forgetting the ampersand (&amp;) creates a </a:t>
            </a:r>
            <a:br>
              <a:rPr lang="en-US" sz="2400" dirty="0" smtClean="0"/>
            </a:br>
            <a:r>
              <a:rPr lang="en-US" sz="2400" dirty="0" smtClean="0"/>
              <a:t>call-by-value parameter</a:t>
            </a:r>
          </a:p>
          <a:p>
            <a:pPr lvl="1" eaLnBrk="1" hangingPunct="1"/>
            <a:r>
              <a:rPr lang="en-US" sz="2400" dirty="0" smtClean="0"/>
              <a:t>The value of the variable will not be changed</a:t>
            </a:r>
          </a:p>
          <a:p>
            <a:pPr lvl="1" eaLnBrk="1" hangingPunct="1"/>
            <a:r>
              <a:rPr lang="en-US" sz="2400" dirty="0" smtClean="0"/>
              <a:t>The formal parameter is a local variable that has no</a:t>
            </a:r>
            <a:br>
              <a:rPr lang="en-US" sz="2400" dirty="0" smtClean="0"/>
            </a:br>
            <a:r>
              <a:rPr lang="en-US" sz="2400" dirty="0" smtClean="0"/>
              <a:t>effect outside the function</a:t>
            </a:r>
          </a:p>
          <a:p>
            <a:pPr lvl="1" eaLnBrk="1" hangingPunct="1"/>
            <a:r>
              <a:rPr lang="en-US" sz="2400" dirty="0" smtClean="0"/>
              <a:t>Hard error to find…it looks right!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7A79584-A4FC-497B-9CB4-12B0818BEF5C}" type="slidenum">
              <a:rPr lang="en-US"/>
              <a:pPr/>
              <a:t>69</a:t>
            </a:fld>
            <a:endParaRPr lang="en-C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return</a:t>
            </a:r>
            <a:r>
              <a:rPr lang="en-US" dirty="0" smtClean="0"/>
              <a:t> Statement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99488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Ends the function call</a:t>
            </a:r>
          </a:p>
          <a:p>
            <a:pPr eaLnBrk="1" hangingPunct="1"/>
            <a:r>
              <a:rPr lang="en-US" sz="2400" dirty="0" smtClean="0"/>
              <a:t>Returns the value calculated by the function</a:t>
            </a:r>
          </a:p>
          <a:p>
            <a:pPr eaLnBrk="1" hangingPunct="1"/>
            <a:r>
              <a:rPr lang="en-US" sz="2400" dirty="0" smtClean="0"/>
              <a:t>Syntax:</a:t>
            </a:r>
            <a:br>
              <a:rPr lang="en-US" sz="2400" dirty="0" smtClean="0"/>
            </a:br>
            <a:r>
              <a:rPr lang="en-US" sz="2400" dirty="0" smtClean="0"/>
              <a:t>   	                </a:t>
            </a:r>
            <a:r>
              <a:rPr lang="en-US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return expression;</a:t>
            </a:r>
          </a:p>
          <a:p>
            <a:pPr lvl="1" eaLnBrk="1" hangingPunct="1"/>
            <a:r>
              <a:rPr lang="en-US" sz="2400" dirty="0" smtClean="0"/>
              <a:t> expression  performs the calculation</a:t>
            </a:r>
            <a:br>
              <a:rPr lang="en-US" sz="2400" dirty="0" smtClean="0"/>
            </a:br>
            <a:r>
              <a:rPr lang="en-US" sz="2400" dirty="0" smtClean="0"/>
              <a:t> or</a:t>
            </a:r>
          </a:p>
          <a:p>
            <a:pPr lvl="1" eaLnBrk="1" hangingPunct="1"/>
            <a:r>
              <a:rPr lang="en-US" sz="2400" dirty="0" smtClean="0"/>
              <a:t>expression is a variable containing the </a:t>
            </a:r>
            <a:br>
              <a:rPr lang="en-US" sz="2400" dirty="0" smtClean="0"/>
            </a:br>
            <a:r>
              <a:rPr lang="en-US" sz="2400" dirty="0" smtClean="0"/>
              <a:t>calculated value</a:t>
            </a:r>
          </a:p>
          <a:p>
            <a:pPr eaLnBrk="1" hangingPunct="1"/>
            <a:r>
              <a:rPr lang="en-US" sz="2400" dirty="0" smtClean="0"/>
              <a:t>Example:     </a:t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return  subtotal + subtotal * TAX_RATE;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04355DA-1C22-4284-9D85-EB5082AFF8A1}" type="slidenum">
              <a:rPr lang="en-US"/>
              <a:pPr/>
              <a:t>70</a:t>
            </a:fld>
            <a:endParaRPr lang="en-CA"/>
          </a:p>
        </p:txBody>
      </p:sp>
      <p:sp>
        <p:nvSpPr>
          <p:cNvPr id="76803" name="Rectangle 6"/>
          <p:cNvSpPr>
            <a:spLocks noChangeArrowheads="1"/>
          </p:cNvSpPr>
          <p:nvPr/>
        </p:nvSpPr>
        <p:spPr bwMode="auto">
          <a:xfrm>
            <a:off x="0" y="0"/>
            <a:ext cx="5118100" cy="148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6804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381000"/>
            <a:ext cx="4786312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Call Details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868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The values of the arguments are plugged into </a:t>
            </a:r>
            <a:br>
              <a:rPr lang="en-US" sz="2400" smtClean="0"/>
            </a:br>
            <a:r>
              <a:rPr lang="en-US" sz="2400" smtClean="0"/>
              <a:t>the formal parameters (</a:t>
            </a:r>
            <a:r>
              <a:rPr lang="en-US" sz="2400" b="1" smtClean="0">
                <a:solidFill>
                  <a:srgbClr val="C00000"/>
                </a:solidFill>
              </a:rPr>
              <a:t>Call-by-Value </a:t>
            </a:r>
            <a:r>
              <a:rPr lang="en-US" sz="2400" smtClean="0"/>
              <a:t>mechanism </a:t>
            </a:r>
            <a:br>
              <a:rPr lang="en-US" sz="2400" smtClean="0"/>
            </a:br>
            <a:r>
              <a:rPr lang="en-US" sz="2400" smtClean="0"/>
              <a:t>with call-by-value parameters)</a:t>
            </a:r>
          </a:p>
          <a:p>
            <a:pPr lvl="1" eaLnBrk="1" hangingPunct="1"/>
            <a:r>
              <a:rPr lang="en-US" sz="2400" smtClean="0"/>
              <a:t>The first argument is used for the first formal </a:t>
            </a:r>
            <a:br>
              <a:rPr lang="en-US" sz="2400" smtClean="0"/>
            </a:br>
            <a:r>
              <a:rPr lang="en-US" sz="2400" smtClean="0"/>
              <a:t>parameter, the second argument for the second</a:t>
            </a:r>
            <a:br>
              <a:rPr lang="en-US" sz="2400" smtClean="0"/>
            </a:br>
            <a:r>
              <a:rPr lang="en-US" sz="2400" smtClean="0"/>
              <a:t>formal parameter, and so forth.</a:t>
            </a:r>
          </a:p>
          <a:p>
            <a:pPr lvl="1" eaLnBrk="1" hangingPunct="1"/>
            <a:r>
              <a:rPr lang="en-US" sz="2400" smtClean="0"/>
              <a:t>The value plugged into the formal parameter is used</a:t>
            </a:r>
            <a:br>
              <a:rPr lang="en-US" sz="2400" smtClean="0"/>
            </a:br>
            <a:r>
              <a:rPr lang="en-US" sz="2400" smtClean="0"/>
              <a:t>in all instances of the formal parameter in the </a:t>
            </a:r>
            <a:br>
              <a:rPr lang="en-US" sz="2400" smtClean="0"/>
            </a:br>
            <a:r>
              <a:rPr lang="en-US" sz="2400" smtClean="0"/>
              <a:t>function body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5973763" cy="632777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2157413"/>
            <a:ext cx="358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1. Before the function is called, values of the variable </a:t>
            </a:r>
            <a:r>
              <a:rPr lang="en-US" sz="2000" b="1"/>
              <a:t>number</a:t>
            </a:r>
            <a:r>
              <a:rPr lang="en-US" sz="2000"/>
              <a:t> and </a:t>
            </a:r>
            <a:r>
              <a:rPr lang="en-US" sz="2000" b="1"/>
              <a:t>price</a:t>
            </a:r>
            <a:r>
              <a:rPr lang="en-US" sz="2000"/>
              <a:t> are set to 2 and 10, by </a:t>
            </a:r>
            <a:r>
              <a:rPr lang="en-US" sz="2000" b="1"/>
              <a:t>cin</a:t>
            </a:r>
            <a:r>
              <a:rPr lang="en-US" sz="2000"/>
              <a:t> statements.</a:t>
            </a:r>
          </a:p>
        </p:txBody>
      </p:sp>
      <p:cxnSp>
        <p:nvCxnSpPr>
          <p:cNvPr id="8" name="Straight Connector 7"/>
          <p:cNvCxnSpPr>
            <a:cxnSpLocks noChangeShapeType="1"/>
            <a:endCxn id="6" idx="1"/>
          </p:cNvCxnSpPr>
          <p:nvPr/>
        </p:nvCxnSpPr>
        <p:spPr bwMode="auto">
          <a:xfrm>
            <a:off x="5105400" y="281940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  <a:stCxn id="6" idx="1"/>
          </p:cNvCxnSpPr>
          <p:nvPr/>
        </p:nvCxnSpPr>
        <p:spPr bwMode="auto">
          <a:xfrm flipH="1">
            <a:off x="4495800" y="2819400"/>
            <a:ext cx="10668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4648200"/>
            <a:ext cx="358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2. The function call executes and the value of </a:t>
            </a:r>
            <a:r>
              <a:rPr lang="en-US" sz="2000" b="1"/>
              <a:t>number</a:t>
            </a:r>
            <a:r>
              <a:rPr lang="en-US" sz="2000"/>
              <a:t> (which is 2) plugged in for </a:t>
            </a:r>
            <a:r>
              <a:rPr lang="en-US" sz="2000" b="1"/>
              <a:t>number_par </a:t>
            </a:r>
            <a:r>
              <a:rPr lang="en-US" sz="2000"/>
              <a:t>and value of </a:t>
            </a:r>
            <a:r>
              <a:rPr lang="en-US" sz="2000" b="1"/>
              <a:t>price</a:t>
            </a:r>
            <a:r>
              <a:rPr lang="en-US" sz="2000"/>
              <a:t> (which is 10.10) plugged in for </a:t>
            </a:r>
            <a:r>
              <a:rPr lang="en-US" sz="2000" b="1"/>
              <a:t>price_par</a:t>
            </a:r>
            <a:r>
              <a:rPr lang="en-US" sz="2000"/>
              <a:t>.</a:t>
            </a:r>
          </a:p>
        </p:txBody>
      </p:sp>
      <p:cxnSp>
        <p:nvCxnSpPr>
          <p:cNvPr id="15" name="Straight Arrow Connector 14"/>
          <p:cNvCxnSpPr>
            <a:cxnSpLocks noChangeShapeType="1"/>
            <a:stCxn id="11" idx="1"/>
          </p:cNvCxnSpPr>
          <p:nvPr/>
        </p:nvCxnSpPr>
        <p:spPr bwMode="auto">
          <a:xfrm flipH="1" flipV="1">
            <a:off x="3733800" y="3810000"/>
            <a:ext cx="1600200" cy="1808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667000" y="3810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3200400" y="3810000"/>
            <a:ext cx="1066800" cy="12192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5943600" y="3505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As for this function call, number and price are arguments</a:t>
            </a:r>
            <a:endParaRPr lang="en-US" sz="1800" dirty="0">
              <a:solidFill>
                <a:srgbClr val="0000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3733800" y="3810000"/>
            <a:ext cx="2209800" cy="15240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7839</TotalTime>
  <Words>1153</Words>
  <Application>Microsoft Office PowerPoint</Application>
  <PresentationFormat>Letter Paper (8.5x11 in)</PresentationFormat>
  <Paragraphs>397</Paragraphs>
  <Slides>70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2_Blends</vt:lpstr>
      <vt:lpstr>Functions</vt:lpstr>
      <vt:lpstr>Slide 2</vt:lpstr>
      <vt:lpstr>Slide 3</vt:lpstr>
      <vt:lpstr>Programmer-Defined Functions</vt:lpstr>
      <vt:lpstr>Function Declaration</vt:lpstr>
      <vt:lpstr>Function Definition</vt:lpstr>
      <vt:lpstr>The return Statement</vt:lpstr>
      <vt:lpstr>Function Call Details</vt:lpstr>
      <vt:lpstr>Slide 9</vt:lpstr>
      <vt:lpstr>Slide 10</vt:lpstr>
      <vt:lpstr>Slide 11</vt:lpstr>
      <vt:lpstr>Slide 12</vt:lpstr>
      <vt:lpstr>Function Call</vt:lpstr>
      <vt:lpstr>Automatic Type Conversion</vt:lpstr>
      <vt:lpstr>Function Declarations</vt:lpstr>
      <vt:lpstr>Order of Arguments</vt:lpstr>
      <vt:lpstr>Function Definition Syntax</vt:lpstr>
      <vt:lpstr>Slide 18</vt:lpstr>
      <vt:lpstr>Placing Definitions</vt:lpstr>
      <vt:lpstr>Formal Parameter Names</vt:lpstr>
      <vt:lpstr>Slide 21</vt:lpstr>
      <vt:lpstr>Program Testing</vt:lpstr>
      <vt:lpstr>Use Pseudocode</vt:lpstr>
      <vt:lpstr>Slide 24</vt:lpstr>
      <vt:lpstr>Local variables in a function</vt:lpstr>
      <vt:lpstr>Slide 26</vt:lpstr>
      <vt:lpstr>Slide 27</vt:lpstr>
      <vt:lpstr>Global Constants</vt:lpstr>
      <vt:lpstr>Slide 29</vt:lpstr>
      <vt:lpstr>Slide 30</vt:lpstr>
      <vt:lpstr>Global Variables</vt:lpstr>
      <vt:lpstr>Formal Parameters are Local Variables</vt:lpstr>
      <vt:lpstr>Slide 33</vt:lpstr>
      <vt:lpstr>Slide 34</vt:lpstr>
      <vt:lpstr>Block Scope</vt:lpstr>
      <vt:lpstr>Slide 36</vt:lpstr>
      <vt:lpstr>Namespaces Revisited</vt:lpstr>
      <vt:lpstr>Slide 38</vt:lpstr>
      <vt:lpstr>Slide 39</vt:lpstr>
      <vt:lpstr>Slide 40</vt:lpstr>
      <vt:lpstr>Overloading Function Names</vt:lpstr>
      <vt:lpstr>Slide 42</vt:lpstr>
      <vt:lpstr>Overloading Examples</vt:lpstr>
      <vt:lpstr>Overloading Details</vt:lpstr>
      <vt:lpstr>Overloading Example</vt:lpstr>
      <vt:lpstr>Slide 46</vt:lpstr>
      <vt:lpstr>Slide 47</vt:lpstr>
      <vt:lpstr>Slide 48</vt:lpstr>
      <vt:lpstr>Slide 49</vt:lpstr>
      <vt:lpstr>Function regarded as code to do some subtask </vt:lpstr>
      <vt:lpstr>void-Function Definition</vt:lpstr>
      <vt:lpstr>Slide 52</vt:lpstr>
      <vt:lpstr>Calling a void-Function</vt:lpstr>
      <vt:lpstr>void-Function Calls</vt:lpstr>
      <vt:lpstr>Slide 55</vt:lpstr>
      <vt:lpstr>Slide 56</vt:lpstr>
      <vt:lpstr>void-Functions: Why use a return?</vt:lpstr>
      <vt:lpstr>Slide 58</vt:lpstr>
      <vt:lpstr>The Main Function</vt:lpstr>
      <vt:lpstr>Slide 60</vt:lpstr>
      <vt:lpstr>Call-by-Reference Parameters</vt:lpstr>
      <vt:lpstr>Slide 62</vt:lpstr>
      <vt:lpstr>Slide 63</vt:lpstr>
      <vt:lpstr>Example:  swap_values</vt:lpstr>
      <vt:lpstr>Call-By-Reference Details</vt:lpstr>
      <vt:lpstr>Mixed Parameter Lists</vt:lpstr>
      <vt:lpstr>Choosing Parameter Types</vt:lpstr>
      <vt:lpstr>Slide 68</vt:lpstr>
      <vt:lpstr>Inadvertent Local Variables</vt:lpstr>
      <vt:lpstr>Slide 70</vt:lpstr>
    </vt:vector>
  </TitlesOfParts>
  <Company>Addison Wesley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Honggang Zhang</dc:creator>
  <cp:lastModifiedBy>xiaolan </cp:lastModifiedBy>
  <cp:revision>418</cp:revision>
  <cp:lastPrinted>2001-11-04T00:51:13Z</cp:lastPrinted>
  <dcterms:created xsi:type="dcterms:W3CDTF">2005-02-25T19:46:41Z</dcterms:created>
  <dcterms:modified xsi:type="dcterms:W3CDTF">2014-08-31T13:53:20Z</dcterms:modified>
</cp:coreProperties>
</file>