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</p:sldIdLst>
  <p:sldSz cx="9144000" cy="6858000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 indent="2286000">
      <a:defRPr sz="2400">
        <a:latin typeface="Arial"/>
        <a:ea typeface="Arial"/>
        <a:cs typeface="Arial"/>
        <a:sym typeface="Arial"/>
      </a:defRPr>
    </a:lvl6pPr>
    <a:lvl7pPr indent="2743200">
      <a:defRPr sz="2400">
        <a:latin typeface="Arial"/>
        <a:ea typeface="Arial"/>
        <a:cs typeface="Arial"/>
        <a:sym typeface="Arial"/>
      </a:defRPr>
    </a:lvl7pPr>
    <a:lvl8pPr indent="3200400">
      <a:defRPr sz="2400">
        <a:latin typeface="Arial"/>
        <a:ea typeface="Arial"/>
        <a:cs typeface="Arial"/>
        <a:sym typeface="Arial"/>
      </a:defRPr>
    </a:lvl8pPr>
    <a:lvl9pPr indent="3657600">
      <a:defRPr sz="24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F5E1"/>
          </a:solidFill>
        </a:fill>
      </a:tcStyle>
    </a:wholeTbl>
    <a:band2H>
      <a:tcTxStyle b="def" i="def"/>
      <a:tcStyle>
        <a:tcBdr/>
        <a:fill>
          <a:solidFill>
            <a:srgbClr val="E6FAF1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E4A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E4A8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E4A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E7CA"/>
          </a:solidFill>
        </a:fill>
      </a:tcStyle>
    </a:wholeTbl>
    <a:band2H>
      <a:tcTxStyle b="def" i="def"/>
      <a:tcStyle>
        <a:tcBdr/>
        <a:fill>
          <a:solidFill>
            <a:srgbClr val="FAF3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B0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B0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B0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E4A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E4A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body" idx="1"/>
          </p:nvPr>
        </p:nvSpPr>
        <p:spPr>
          <a:xfrm>
            <a:off x="1981200" y="2590800"/>
            <a:ext cx="6629400" cy="36195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rgbClr val="0D0D0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Click to edit Master title style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 sz="400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0D0D0D"/>
                </a:solidFill>
              </a:rPr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Click to edit Master title style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44512" y="1676400"/>
            <a:ext cx="4070351" cy="5181600"/>
          </a:xfrm>
          <a:prstGeom prst="rect">
            <a:avLst/>
          </a:prstGeom>
        </p:spPr>
        <p:txBody>
          <a:bodyPr/>
          <a:lstStyle>
            <a:lvl2pPr marL="790575" indent="-333375"/>
            <a:lvl3pPr marL="1234439" indent="-320039"/>
            <a:lvl4pPr marL="1727200" indent="-355600"/>
            <a:lvl5pPr marL="2184400" indent="-355600"/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457200" y="0"/>
            <a:ext cx="8229600" cy="141763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Click to edit Master title style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457200" y="1417637"/>
            <a:ext cx="4040188" cy="7572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33400" y="0"/>
            <a:ext cx="830580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44512" y="1676400"/>
            <a:ext cx="8294688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spd="med" advClick="1"/>
  <p:txStyles>
    <p:titleStyle>
      <a:lvl1pPr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1pPr>
      <a:lvl2pPr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2pPr>
      <a:lvl3pPr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3pPr>
      <a:lvl4pPr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4pPr>
      <a:lvl5pPr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5pPr>
      <a:lvl6pPr indent="457200"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6pPr>
      <a:lvl7pPr indent="914400"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7pPr>
      <a:lvl8pPr indent="1371600"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8pPr>
      <a:lvl9pPr indent="1828800">
        <a:defRPr sz="3600">
          <a:solidFill>
            <a:srgbClr val="0D0D0D"/>
          </a:solidFill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2900" indent="-342900">
        <a:spcBef>
          <a:spcPts val="600"/>
        </a:spcBef>
        <a:buClr>
          <a:srgbClr val="0000CC"/>
        </a:buClr>
        <a:buSzPct val="60000"/>
        <a:buFont typeface="Wingdings"/>
        <a:buChar char="❑"/>
        <a:defRPr sz="2800">
          <a:latin typeface="Comic Sans MS"/>
          <a:ea typeface="Comic Sans MS"/>
          <a:cs typeface="Comic Sans MS"/>
          <a:sym typeface="Comic Sans MS"/>
        </a:defRPr>
      </a:lvl1pPr>
      <a:lvl2pPr marL="742950" indent="-285750">
        <a:spcBef>
          <a:spcPts val="600"/>
        </a:spcBef>
        <a:buClr>
          <a:srgbClr val="0000CC"/>
        </a:buClr>
        <a:buSzPct val="55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2pPr>
      <a:lvl3pPr marL="1181100" indent="-266700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3pPr>
      <a:lvl4pPr marL="1691639" indent="-320039">
        <a:spcBef>
          <a:spcPts val="600"/>
        </a:spcBef>
        <a:buClr>
          <a:srgbClr val="0000CC"/>
        </a:buClr>
        <a:buSzPct val="55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4pPr>
      <a:lvl5pPr marL="2148839" indent="-320039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5pPr>
      <a:lvl6pPr marL="2606039" indent="-320039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6pPr>
      <a:lvl7pPr marL="3063239" indent="-320039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7pPr>
      <a:lvl8pPr marL="3520440" indent="-320040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8pPr>
      <a:lvl9pPr marL="3977640" indent="-320040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7.xml"/><Relationship Id="rId3" Type="http://schemas.openxmlformats.org/officeDocument/2006/relationships/slide" Target="slide78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slide" Target="slide87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8.xml"/><Relationship Id="rId3" Type="http://schemas.openxmlformats.org/officeDocument/2006/relationships/slide" Target="slide89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1.xml"/><Relationship Id="rId3" Type="http://schemas.openxmlformats.org/officeDocument/2006/relationships/slide" Target="slide92.xml"/><Relationship Id="rId4" Type="http://schemas.openxmlformats.org/officeDocument/2006/relationships/slide" Target="slide94.xml"/><Relationship Id="rId5" Type="http://schemas.openxmlformats.org/officeDocument/2006/relationships/slide" Target="slide95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4.xml"/><Relationship Id="rId3" Type="http://schemas.openxmlformats.org/officeDocument/2006/relationships/slide" Target="slide95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8.xml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 descr="Pink tissue paper"/>
          <p:cNvSpPr/>
          <p:nvPr>
            <p:ph type="title" idx="4294967295"/>
          </p:nvPr>
        </p:nvSpPr>
        <p:spPr>
          <a:xfrm>
            <a:off x="304800" y="152400"/>
            <a:ext cx="70866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Chapter 10</a:t>
            </a:r>
          </a:p>
        </p:txBody>
      </p:sp>
      <p:sp>
        <p:nvSpPr>
          <p:cNvPr id="24" name="Shape 24" descr="Pink tissue paper"/>
          <p:cNvSpPr/>
          <p:nvPr>
            <p:ph type="body" idx="1"/>
          </p:nvPr>
        </p:nvSpPr>
        <p:spPr>
          <a:xfrm>
            <a:off x="1981200" y="2590800"/>
            <a:ext cx="6629400" cy="190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Defining Classes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Specifying Member Variables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544513" y="14478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70401" indent="-270401" defTabSz="841247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8">
                <a:solidFill>
                  <a:srgbClr val="FF0000"/>
                </a:solidFill>
              </a:rPr>
              <a:t>Member variables </a:t>
            </a:r>
            <a:r>
              <a:rPr sz="2208"/>
              <a:t>are specific to the </a:t>
            </a:r>
            <a:br>
              <a:rPr sz="2208"/>
            </a:br>
            <a:r>
              <a:rPr sz="2208">
                <a:solidFill>
                  <a:srgbClr val="FF0000"/>
                </a:solidFill>
              </a:rPr>
              <a:t>structure variable </a:t>
            </a:r>
            <a:r>
              <a:rPr sz="2208"/>
              <a:t>in which they are declared</a:t>
            </a:r>
            <a:br>
              <a:rPr sz="2208"/>
            </a:br>
            <a:endParaRPr sz="2208"/>
          </a:p>
          <a:p>
            <a:pPr lvl="1" marL="645958" indent="-225334" defTabSz="841247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8"/>
              <a:t>Syntax to specify a member variable:</a:t>
            </a:r>
            <a:br>
              <a:rPr sz="2208"/>
            </a:br>
            <a: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Structure_Variable_Name.Member_Variable_Name</a:t>
            </a:r>
            <a:b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208"/>
          </a:p>
          <a:p>
            <a:pPr lvl="1" marL="645958" indent="-225334" defTabSz="841247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8"/>
              <a:t>Given the declaration:</a:t>
            </a:r>
            <a:br>
              <a:rPr sz="2208"/>
            </a:br>
            <a:r>
              <a:rPr sz="2208"/>
              <a:t> 		</a:t>
            </a:r>
            <a: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CDAccount  my_account, your_account;</a:t>
            </a:r>
            <a:b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208"/>
          </a:p>
          <a:p>
            <a:pPr lvl="2" marL="1016508" indent="-175260" defTabSz="841247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1840"/>
              <a:t>Use the dot operator to specify a member variable</a:t>
            </a:r>
            <a:br>
              <a:rPr sz="1840"/>
            </a:br>
            <a: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my_account.balance</a:t>
            </a:r>
            <a:b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my_account.interest_rate</a:t>
            </a:r>
            <a:b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my_account.term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Using Member Variables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Member variables can be used just as any other</a:t>
            </a:r>
            <a:br>
              <a:rPr sz="2400"/>
            </a:br>
            <a:r>
              <a:rPr sz="2400"/>
              <a:t>variable of the same type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my_account.balance = 1000;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your_account.balance = 2500;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2" marL="1104900" indent="-190500">
              <a:spcBef>
                <a:spcPts val="400"/>
              </a:spcBef>
              <a:defRPr sz="1800"/>
            </a:pPr>
            <a:r>
              <a:rPr sz="2000"/>
              <a:t>Notice that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my_account.balance</a:t>
            </a:r>
            <a:r>
              <a:rPr sz="2000"/>
              <a:t> and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your_account.balance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/>
              <a:t> are different variables!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my_account.balance = my_account.balance + interest;</a:t>
            </a:r>
            <a:r>
              <a:rPr sz="2400"/>
              <a:t>		</a:t>
            </a:r>
          </a:p>
        </p:txBody>
      </p:sp>
      <p:sp>
        <p:nvSpPr>
          <p:cNvPr id="58" name="Shape 58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192361" y="2208213"/>
            <a:ext cx="2702878" cy="495732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10.1 (1)</a:t>
            </a:r>
          </a:p>
        </p:txBody>
      </p:sp>
      <p:sp>
        <p:nvSpPr>
          <p:cNvPr id="59" name="Shape 59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192361" y="2747963"/>
            <a:ext cx="2702878" cy="495732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10.1 (2)</a:t>
            </a: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2"/>
      <p:bldP build="whole" bldLvl="1" animBg="1" rev="0" advAuto="0" spid="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6554788" y="1293812"/>
            <a:ext cx="2589213" cy="9921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649223">
              <a:defRPr sz="25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10.1  (1/2)</a:t>
            </a:r>
          </a:p>
        </p:txBody>
      </p:sp>
      <p:sp>
        <p:nvSpPr>
          <p:cNvPr id="62" name="Shape 62"/>
          <p:cNvSpPr/>
          <p:nvPr/>
        </p:nvSpPr>
        <p:spPr>
          <a:xfrm>
            <a:off x="0" y="0"/>
            <a:ext cx="5035550" cy="15192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63" name="image2.png" descr="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23838"/>
            <a:ext cx="4767263" cy="62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10.1</a:t>
            </a:r>
            <a:br>
              <a:rPr sz="2556">
                <a:solidFill>
                  <a:srgbClr val="0D0D0D"/>
                </a:solidFill>
              </a:rPr>
            </a:br>
            <a:r>
              <a:rPr sz="2556">
                <a:solidFill>
                  <a:srgbClr val="0D0D0D"/>
                </a:solidFill>
              </a:rPr>
              <a:t>(2/2)</a:t>
            </a:r>
          </a:p>
        </p:txBody>
      </p:sp>
      <p:pic>
        <p:nvPicPr>
          <p:cNvPr id="66" name="image3.png" descr="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5175" y="1533525"/>
            <a:ext cx="5538788" cy="491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533400" y="76200"/>
            <a:ext cx="8305800" cy="609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731520">
              <a:defRPr sz="28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0D0D0D"/>
                </a:solidFill>
              </a:rPr>
              <a:t>Display 10.2</a:t>
            </a:r>
          </a:p>
        </p:txBody>
      </p:sp>
      <p:pic>
        <p:nvPicPr>
          <p:cNvPr id="69" name="image4.png" descr="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5313" y="685800"/>
            <a:ext cx="6592887" cy="586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Duplicate Names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70401" indent="-270401" defTabSz="841247">
              <a:spcBef>
                <a:spcPts val="500"/>
              </a:spcBef>
              <a:defRPr sz="1800"/>
            </a:pPr>
            <a:r>
              <a:rPr sz="2208"/>
              <a:t>Member variable names duplicated between </a:t>
            </a:r>
            <a:br>
              <a:rPr sz="2208"/>
            </a:br>
            <a:r>
              <a:rPr sz="2208"/>
              <a:t>structure types are not a problem. </a:t>
            </a:r>
            <a:br>
              <a:rPr sz="2208"/>
            </a:br>
            <a:br>
              <a:rPr sz="2208"/>
            </a:br>
            <a:br>
              <a:rPr sz="2208"/>
            </a:br>
            <a:br>
              <a:rPr sz="2208"/>
            </a:br>
            <a:br>
              <a:rPr sz="2208"/>
            </a:br>
            <a:endParaRPr sz="2208"/>
          </a:p>
          <a:p>
            <a:pPr lvl="0" marL="315468" indent="-315468" defTabSz="841247">
              <a:spcBef>
                <a:spcPts val="500"/>
              </a:spcBef>
              <a:buSzTx/>
              <a:buNone/>
              <a:defRPr sz="1800"/>
            </a:pPr>
            <a:br>
              <a:rPr sz="2208"/>
            </a:br>
            <a:endParaRPr sz="2208"/>
          </a:p>
          <a:p>
            <a:pPr lvl="0" marL="270401" indent="-270401" defTabSz="841247">
              <a:spcBef>
                <a:spcPts val="500"/>
              </a:spcBef>
              <a:defRPr sz="1800"/>
            </a:pPr>
            <a: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super_grow.quantity </a:t>
            </a:r>
            <a:r>
              <a:rPr sz="2208"/>
              <a:t>and </a:t>
            </a:r>
            <a:r>
              <a:rPr sz="220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apples.quantity</a:t>
            </a:r>
            <a:r>
              <a:rPr sz="2208"/>
              <a:t> are </a:t>
            </a:r>
            <a:br>
              <a:rPr sz="2208"/>
            </a:br>
            <a:r>
              <a:rPr sz="2208"/>
              <a:t>different variables stored in different locations</a:t>
            </a:r>
          </a:p>
        </p:txBody>
      </p:sp>
      <p:sp>
        <p:nvSpPr>
          <p:cNvPr id="73" name="Shape 73"/>
          <p:cNvSpPr/>
          <p:nvPr/>
        </p:nvSpPr>
        <p:spPr>
          <a:xfrm>
            <a:off x="504825" y="2524125"/>
            <a:ext cx="4212541" cy="2580194"/>
          </a:xfrm>
          <a:prstGeom prst="rect">
            <a:avLst/>
          </a:prstGeom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struct FertilizerStock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{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 double </a:t>
            </a:r>
            <a:r>
              <a:rPr sz="24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quantity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 double nitrogen_content;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};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FertilizerStock  super_grow;</a:t>
            </a:r>
          </a:p>
        </p:txBody>
      </p:sp>
      <p:sp>
        <p:nvSpPr>
          <p:cNvPr id="74" name="Shape 74"/>
          <p:cNvSpPr/>
          <p:nvPr/>
        </p:nvSpPr>
        <p:spPr>
          <a:xfrm>
            <a:off x="5132387" y="2524125"/>
            <a:ext cx="3840163" cy="2580194"/>
          </a:xfrm>
          <a:prstGeom prst="rect">
            <a:avLst/>
          </a:prstGeom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struct CropYield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{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int </a:t>
            </a:r>
            <a:r>
              <a:rPr sz="24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quantity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double size;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};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CropYield  apples;</a:t>
            </a: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1"/>
      <p:bldP build="whole" bldLvl="1" animBg="1" rev="0" advAuto="0" spid="7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Structures as Arguments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152399" y="1676400"/>
            <a:ext cx="89916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Structures can be arguments in function calls</a:t>
            </a:r>
            <a:endParaRPr sz="2800"/>
          </a:p>
          <a:p>
            <a:pPr lvl="1">
              <a:defRPr sz="1800"/>
            </a:pPr>
            <a:r>
              <a:rPr sz="2800"/>
              <a:t>The formal parameter can be call-by-value</a:t>
            </a:r>
            <a:endParaRPr sz="2800"/>
          </a:p>
          <a:p>
            <a:pPr lvl="1">
              <a:defRPr sz="1800"/>
            </a:pPr>
            <a:r>
              <a:rPr sz="2800"/>
              <a:t>The formal parameter can be call-by-reference</a:t>
            </a:r>
            <a:endParaRPr sz="2800"/>
          </a:p>
          <a:p>
            <a:pPr lvl="0">
              <a:defRPr sz="1800"/>
            </a:pPr>
            <a:r>
              <a:rPr sz="2800"/>
              <a:t>Example:</a:t>
            </a:r>
            <a:br>
              <a:rPr sz="2800"/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get_data(CDAccount&amp; the_account);</a:t>
            </a: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>
              <a:defRPr sz="1800"/>
            </a:pPr>
            <a:r>
              <a:rPr sz="2800"/>
              <a:t>Uses the structure type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CDAccount</a:t>
            </a:r>
            <a:r>
              <a:rPr sz="2800"/>
              <a:t> we saw earlier as the type for a call-by-reference parameter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Assignment and Structures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The assignment operator can be used to assign</a:t>
            </a:r>
            <a:br>
              <a:rPr sz="2400"/>
            </a:br>
            <a:r>
              <a:rPr sz="2400"/>
              <a:t>values to structure types</a:t>
            </a:r>
            <a:endParaRPr sz="2400"/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Using the CDAccount structure again:</a:t>
            </a:r>
            <a:br>
              <a:rPr sz="2400"/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CDAccount my_account, your_account;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my_account.balance = 1000.00;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my_account.interest_rate = 5.1;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my_account.term = 12;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your_account = my_account;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Assigns all member variables in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your_account</a:t>
            </a:r>
            <a:r>
              <a:rPr sz="2400"/>
              <a:t> the </a:t>
            </a:r>
            <a:br>
              <a:rPr sz="2400"/>
            </a:br>
            <a:r>
              <a:rPr sz="2400"/>
              <a:t>corresponding values in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my_account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Structures as Return Types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73340" indent="-273340" defTabSz="850391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32"/>
              <a:t>Structures can be the type of a value returned by</a:t>
            </a:r>
            <a:br>
              <a:rPr sz="2232"/>
            </a:br>
            <a:r>
              <a:rPr sz="2232"/>
              <a:t>a function</a:t>
            </a:r>
            <a:endParaRPr sz="2232"/>
          </a:p>
          <a:p>
            <a:pPr lvl="0" marL="273340" indent="-273340" defTabSz="850391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32"/>
              <a:t>Example:</a:t>
            </a:r>
            <a:br>
              <a:rPr sz="2232"/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CDAccount shrink_wrap(double the_balance,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	 double the_rate, 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	 int the_term)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  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CDAccount temp;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temp.balance = the_balance;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temp.interest_rate = the_rate;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temp.term = the_term;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return temp;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23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8897" indent="-318897" defTabSz="85039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STOPPED HERE ON Feb 7.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Using Function shrink_wrap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152399" y="1676400"/>
            <a:ext cx="89916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lnSpc>
                <a:spcPct val="90000"/>
              </a:lnSpc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shrink_wrap</a:t>
            </a:r>
            <a:r>
              <a:rPr sz="2800"/>
              <a:t> builds a complete structure value</a:t>
            </a:r>
            <a:br>
              <a:rPr sz="2800"/>
            </a:br>
            <a:r>
              <a:rPr sz="2800"/>
              <a:t>in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temp</a:t>
            </a:r>
            <a:r>
              <a:rPr sz="2800"/>
              <a:t>, which is returned by the function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We can use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shrink_wrap</a:t>
            </a:r>
            <a:r>
              <a:rPr sz="2800"/>
              <a:t> to give a variable of </a:t>
            </a:r>
            <a:br>
              <a:rPr sz="2800"/>
            </a:br>
            <a:r>
              <a:rPr sz="2800"/>
              <a:t>type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CDAccount</a:t>
            </a:r>
            <a:r>
              <a:rPr sz="2800"/>
              <a:t> a value in this way:</a:t>
            </a:r>
            <a:br>
              <a:rPr sz="2800"/>
            </a:br>
            <a:endParaRPr sz="28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CDAccount  new_account;</a:t>
            </a: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new_account = shrink_wrap(1000.00, 5.1, 11);</a:t>
            </a:r>
          </a:p>
        </p:txBody>
      </p:sp>
      <p:sp>
        <p:nvSpPr>
          <p:cNvPr id="87" name="Shape 87"/>
          <p:cNvSpPr/>
          <p:nvPr/>
        </p:nvSpPr>
        <p:spPr>
          <a:xfrm>
            <a:off x="914400" y="5410200"/>
            <a:ext cx="6324600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/>
              <a:t>The above assignment operator copies the whole structure content (given by the return statement) into new_account.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What Is a Class?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29184" indent="-329184" defTabSz="877823">
              <a:defRPr sz="1800"/>
            </a:pPr>
            <a:r>
              <a:rPr sz="2688"/>
              <a:t>A class is a data type whose variables are objects</a:t>
            </a:r>
            <a:endParaRPr sz="2688"/>
          </a:p>
          <a:p>
            <a:pPr lvl="0" marL="329184" indent="-329184" defTabSz="877823">
              <a:defRPr sz="1800"/>
            </a:pPr>
            <a:r>
              <a:rPr sz="2688"/>
              <a:t>Some pre-defined data types you have used are </a:t>
            </a:r>
            <a:endParaRPr sz="2688"/>
          </a:p>
          <a:p>
            <a:pPr lvl="1" marL="713231" indent="-274320" defTabSz="877823">
              <a:defRPr sz="1800"/>
            </a:pPr>
            <a: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endParaRPr sz="2688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13231" indent="-274320" defTabSz="877823">
              <a:defRPr sz="1800"/>
            </a:pPr>
            <a: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endParaRPr sz="2688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29184" indent="-329184" defTabSz="877823">
              <a:defRPr sz="1800"/>
            </a:pPr>
            <a:r>
              <a:rPr sz="2688"/>
              <a:t>You can define your own classes</a:t>
            </a:r>
            <a:endParaRPr sz="2688"/>
          </a:p>
          <a:p>
            <a:pPr lvl="1" marL="713231" indent="-274320" defTabSz="877823">
              <a:defRPr sz="1800"/>
            </a:pPr>
            <a:r>
              <a:rPr sz="2688"/>
              <a:t>define your own types</a:t>
            </a:r>
            <a:endParaRPr sz="2688"/>
          </a:p>
          <a:p>
            <a:pPr lvl="1" marL="713231" indent="-274320" defTabSz="877823">
              <a:defRPr sz="1800"/>
            </a:pPr>
            <a:r>
              <a:rPr sz="2688"/>
              <a:t>compare with pre-defined data types, define new names for existing types, etc. 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Hierarchical Structures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32613" indent="-332613" defTabSz="886968">
              <a:lnSpc>
                <a:spcPct val="90000"/>
              </a:lnSpc>
              <a:defRPr sz="1800"/>
            </a:pPr>
            <a:r>
              <a:rPr sz="2716"/>
              <a:t>Structures can contain member variables that are also structures</a:t>
            </a:r>
            <a:br>
              <a:rPr sz="2716"/>
            </a:br>
            <a:br>
              <a:rPr sz="2716"/>
            </a:br>
            <a:br>
              <a:rPr sz="2716"/>
            </a:br>
            <a:br>
              <a:rPr sz="2716"/>
            </a:br>
            <a:br>
              <a:rPr sz="2716"/>
            </a:br>
            <a:br>
              <a:rPr sz="2716"/>
            </a:br>
            <a:br>
              <a:rPr sz="2716"/>
            </a:br>
            <a:endParaRPr sz="2716"/>
          </a:p>
          <a:p>
            <a:pPr lvl="0" marL="332613" indent="-332613" defTabSz="886968">
              <a:lnSpc>
                <a:spcPct val="90000"/>
              </a:lnSpc>
              <a:defRPr sz="1800"/>
            </a:pP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struct PersonInfo </a:t>
            </a:r>
            <a:r>
              <a:rPr sz="2716"/>
              <a:t>contains a </a:t>
            </a: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sz="2716"/>
              <a:t> structure</a:t>
            </a:r>
          </a:p>
        </p:txBody>
      </p:sp>
      <p:sp>
        <p:nvSpPr>
          <p:cNvPr id="91" name="Shape 91"/>
          <p:cNvSpPr/>
          <p:nvPr/>
        </p:nvSpPr>
        <p:spPr>
          <a:xfrm>
            <a:off x="965200" y="2695575"/>
            <a:ext cx="3067050" cy="2370898"/>
          </a:xfrm>
          <a:prstGeom prst="rect">
            <a:avLst/>
          </a:prstGeom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struct </a:t>
            </a:r>
            <a:r>
              <a:rPr sz="24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Date</a:t>
            </a:r>
            <a:br>
              <a:rPr sz="24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{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int month;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int day;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int year;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};</a:t>
            </a:r>
          </a:p>
        </p:txBody>
      </p:sp>
      <p:sp>
        <p:nvSpPr>
          <p:cNvPr id="92" name="Shape 92"/>
          <p:cNvSpPr/>
          <p:nvPr/>
        </p:nvSpPr>
        <p:spPr>
          <a:xfrm>
            <a:off x="5026024" y="2447925"/>
            <a:ext cx="3211515" cy="2580194"/>
          </a:xfrm>
          <a:prstGeom prst="rect">
            <a:avLst/>
          </a:prstGeom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struct PersonInfo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{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 double height;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 int weight;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Date birthday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};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1"/>
      <p:bldP build="whole" bldLvl="1" animBg="1" rev="0" advAuto="0" spid="9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Using PersonInfo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58644" indent="-258644" defTabSz="80467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12"/>
              <a:t>A variable of type </a:t>
            </a:r>
            <a: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PersonInfo</a:t>
            </a:r>
            <a:r>
              <a:rPr sz="2112"/>
              <a:t> is declared by</a:t>
            </a:r>
            <a:endParaRPr sz="2112"/>
          </a:p>
          <a:p>
            <a:pPr lvl="0" marL="301752" indent="-301752" defTabSz="804672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br>
              <a:rPr sz="2112"/>
            </a:br>
            <a:r>
              <a:rPr sz="2112"/>
              <a:t>          		</a:t>
            </a:r>
            <a: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PersonInfo person1;</a:t>
            </a:r>
            <a:endParaRPr sz="21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1752" indent="-301752" defTabSz="804672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endParaRPr sz="2112"/>
          </a:p>
          <a:p>
            <a:pPr lvl="0" marL="258644" indent="-258644" defTabSz="80467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12"/>
              <a:t>To display the birth year of </a:t>
            </a:r>
            <a: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person1</a:t>
            </a:r>
            <a:r>
              <a:rPr sz="2112"/>
              <a:t>,  first access the</a:t>
            </a:r>
            <a:br>
              <a:rPr sz="2112"/>
            </a:br>
            <a:r>
              <a:rPr sz="2112"/>
              <a:t> </a:t>
            </a:r>
            <a: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sz="2112"/>
              <a:t> member of </a:t>
            </a:r>
            <a: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person1</a:t>
            </a:r>
            <a:b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112"/>
              <a:t>                      </a:t>
            </a:r>
            <a: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cout &lt;&lt;  person1.birthday…</a:t>
            </a:r>
            <a:b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112"/>
          </a:p>
          <a:p>
            <a:pPr lvl="0" marL="258644" indent="-258644" defTabSz="80467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12"/>
              <a:t>But we want the year, so we now specify the </a:t>
            </a:r>
            <a:br>
              <a:rPr sz="2112"/>
            </a:br>
            <a:r>
              <a:rPr sz="2112"/>
              <a:t>year member of the birthday member</a:t>
            </a:r>
            <a:br>
              <a:rPr sz="2112"/>
            </a:br>
            <a:br>
              <a:rPr sz="2112"/>
            </a:br>
            <a:r>
              <a:rPr sz="2112"/>
              <a:t>            	    </a:t>
            </a:r>
            <a:r>
              <a:rPr sz="21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cout &lt;&lt; person1.birthday.year;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Initializing Classes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544513" y="1676400"/>
            <a:ext cx="8599487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32613" indent="-332613" defTabSz="886968">
              <a:lnSpc>
                <a:spcPct val="90000"/>
              </a:lnSpc>
              <a:defRPr sz="1800"/>
            </a:pPr>
            <a:r>
              <a:rPr sz="2716"/>
              <a:t>A structure can be initialized when declared</a:t>
            </a:r>
            <a:endParaRPr sz="2716"/>
          </a:p>
          <a:p>
            <a:pPr lvl="0" marL="332613" indent="-332613" defTabSz="886968">
              <a:lnSpc>
                <a:spcPct val="90000"/>
              </a:lnSpc>
              <a:defRPr sz="1800"/>
            </a:pPr>
            <a:r>
              <a:rPr sz="2716"/>
              <a:t>Example:</a:t>
            </a:r>
            <a:br>
              <a:rPr sz="2716"/>
            </a:b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struct Date</a:t>
            </a:r>
            <a:b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{</a:t>
            </a:r>
            <a:b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int month;</a:t>
            </a:r>
            <a:b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int day;</a:t>
            </a:r>
            <a:b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int year;</a:t>
            </a:r>
            <a:b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};</a:t>
            </a:r>
            <a:endParaRPr sz="2716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32613" indent="-332613" defTabSz="886968">
              <a:lnSpc>
                <a:spcPct val="90000"/>
              </a:lnSpc>
              <a:buSzTx/>
              <a:buNone/>
              <a:defRPr sz="1800"/>
            </a:pPr>
            <a:r>
              <a:rPr sz="2716"/>
              <a:t>Can be initialized in this way</a:t>
            </a:r>
            <a:br>
              <a:rPr sz="2716"/>
            </a:br>
            <a:r>
              <a:rPr sz="2716"/>
              <a:t>                </a:t>
            </a:r>
            <a:r>
              <a:rPr sz="27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Date  due_date = {12, 31, 2004};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5295899" y="3581399"/>
            <a:ext cx="1257301" cy="1752601"/>
            <a:chOff x="0" y="0"/>
            <a:chExt cx="1257300" cy="1752600"/>
          </a:xfrm>
        </p:grpSpPr>
        <p:sp>
          <p:nvSpPr>
            <p:cNvPr id="99" name="Shape 99"/>
            <p:cNvSpPr/>
            <p:nvPr/>
          </p:nvSpPr>
          <p:spPr>
            <a:xfrm flipV="1">
              <a:off x="1238250" y="-1"/>
              <a:ext cx="1" cy="175260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 flipH="1" flipV="1">
              <a:off x="-1" y="1270"/>
              <a:ext cx="1257301" cy="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5276849" y="3886199"/>
            <a:ext cx="1809751" cy="1466851"/>
            <a:chOff x="0" y="0"/>
            <a:chExt cx="1809750" cy="1466850"/>
          </a:xfrm>
        </p:grpSpPr>
        <p:sp>
          <p:nvSpPr>
            <p:cNvPr id="102" name="Shape 102"/>
            <p:cNvSpPr/>
            <p:nvPr/>
          </p:nvSpPr>
          <p:spPr>
            <a:xfrm flipV="1">
              <a:off x="1790700" y="-1"/>
              <a:ext cx="0" cy="146685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 flipH="1" flipV="1">
              <a:off x="-1" y="-1"/>
              <a:ext cx="1809751" cy="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5276849" y="4286249"/>
            <a:ext cx="2495551" cy="1047751"/>
            <a:chOff x="0" y="0"/>
            <a:chExt cx="2495550" cy="1047750"/>
          </a:xfrm>
        </p:grpSpPr>
        <p:sp>
          <p:nvSpPr>
            <p:cNvPr id="105" name="Shape 105"/>
            <p:cNvSpPr/>
            <p:nvPr/>
          </p:nvSpPr>
          <p:spPr>
            <a:xfrm flipV="1">
              <a:off x="2495550" y="-1"/>
              <a:ext cx="0" cy="104775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 flipH="1" flipV="1">
              <a:off x="-1" y="20319"/>
              <a:ext cx="2476501" cy="2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08" name="Shape 108"/>
          <p:cNvSpPr/>
          <p:nvPr/>
        </p:nvSpPr>
        <p:spPr>
          <a:xfrm>
            <a:off x="914400" y="6169967"/>
            <a:ext cx="442387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/>
              <a:t>Compare with array initialization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Section 10.1 Exercise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Can you</a:t>
            </a:r>
            <a:br>
              <a:rPr sz="2800"/>
            </a:br>
            <a:endParaRPr sz="2800"/>
          </a:p>
          <a:p>
            <a:pPr lvl="1">
              <a:defRPr sz="1800"/>
            </a:pPr>
            <a:r>
              <a:rPr sz="2800"/>
              <a:t>Write a definition for a structure type for records consisting of a person’s wage rate, accrued vacation (in whole days), and status (hourly or salaried). Represent the status as one of the two character values ‘H’ and ‘S’.  Call the type EmployeeRecord.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 descr="Pink tissue paper"/>
          <p:cNvSpPr/>
          <p:nvPr>
            <p:ph type="title" idx="4294967295"/>
          </p:nvPr>
        </p:nvSpPr>
        <p:spPr>
          <a:xfrm>
            <a:off x="304800" y="152400"/>
            <a:ext cx="70866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10.2</a:t>
            </a:r>
          </a:p>
        </p:txBody>
      </p:sp>
      <p:sp>
        <p:nvSpPr>
          <p:cNvPr id="114" name="Shape 114" descr="Pink tissue paper"/>
          <p:cNvSpPr/>
          <p:nvPr>
            <p:ph type="body" idx="1"/>
          </p:nvPr>
        </p:nvSpPr>
        <p:spPr>
          <a:xfrm>
            <a:off x="1981200" y="2590800"/>
            <a:ext cx="6629400" cy="190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Classes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Classes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A class is a data type whose variables are </a:t>
            </a:r>
            <a:br>
              <a:rPr sz="2800"/>
            </a:br>
            <a:r>
              <a:rPr sz="2800"/>
              <a:t>called objects</a:t>
            </a:r>
            <a:endParaRPr sz="2800"/>
          </a:p>
          <a:p>
            <a:pPr lvl="1">
              <a:defRPr sz="1800"/>
            </a:pPr>
            <a:r>
              <a:rPr sz="2800"/>
              <a:t>The definition of a class includes</a:t>
            </a:r>
            <a:endParaRPr sz="28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Description of the kinds of values of the member</a:t>
            </a:r>
            <a:br>
              <a:rPr sz="2400"/>
            </a:br>
            <a:r>
              <a:rPr sz="2400"/>
              <a:t>variables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Description of the member functions</a:t>
            </a:r>
            <a:endParaRPr sz="2400"/>
          </a:p>
          <a:p>
            <a:pPr lvl="1">
              <a:defRPr sz="1800"/>
            </a:pP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A class description is somewhat like a structure definition plus the member functions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 Class Example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To create a new type named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400"/>
              <a:t> as </a:t>
            </a:r>
            <a:br>
              <a:rPr sz="2400"/>
            </a:br>
            <a:r>
              <a:rPr sz="2400"/>
              <a:t>a class definition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Decide on the values to represent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This example’s values are dates such as July 4</a:t>
            </a:r>
            <a:br>
              <a:rPr sz="2400"/>
            </a:br>
            <a:r>
              <a:rPr sz="2400"/>
              <a:t>using an integer for the number of the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month</a:t>
            </a:r>
            <a:r>
              <a:rPr sz="2400"/>
              <a:t>	</a:t>
            </a:r>
            <a:endParaRPr sz="2400"/>
          </a:p>
          <a:p>
            <a:pPr lvl="2" marL="1104900" indent="-190500">
              <a:spcBef>
                <a:spcPts val="400"/>
              </a:spcBef>
              <a:defRPr sz="1800"/>
            </a:pPr>
            <a:r>
              <a:rPr sz="2000"/>
              <a:t>Member variable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month</a:t>
            </a:r>
            <a:r>
              <a:rPr sz="2000"/>
              <a:t> is an int (Jan = 1, Feb = 2, etc.)</a:t>
            </a:r>
            <a:endParaRPr sz="2400"/>
          </a:p>
          <a:p>
            <a:pPr lvl="2" marL="1104900" indent="-190500">
              <a:spcBef>
                <a:spcPts val="400"/>
              </a:spcBef>
              <a:defRPr sz="1800"/>
            </a:pPr>
            <a:r>
              <a:rPr sz="2000"/>
              <a:t>Member variable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sz="2000"/>
              <a:t> is an int</a:t>
            </a:r>
            <a:endParaRPr sz="20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Decide on the member functions needed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We use just one member function named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sz="2400"/>
              <a:t>	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Class DayOfYear Definition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304799" y="1676400"/>
            <a:ext cx="8294690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285750" indent="171450">
              <a:buSzTx/>
              <a:buNone/>
              <a:defRPr sz="1800"/>
            </a:pPr>
            <a:r>
              <a:rPr sz="2800"/>
              <a:t>	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class DayOfYear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{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  		public: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 	 void output( );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	 	      int month;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	 	      int day;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};</a:t>
            </a:r>
          </a:p>
        </p:txBody>
      </p:sp>
      <p:sp>
        <p:nvSpPr>
          <p:cNvPr id="124" name="Shape 124"/>
          <p:cNvSpPr/>
          <p:nvPr/>
        </p:nvSpPr>
        <p:spPr>
          <a:xfrm>
            <a:off x="4644598" y="4554537"/>
            <a:ext cx="4229954" cy="446595"/>
          </a:xfrm>
          <a:prstGeom prst="rect">
            <a:avLst/>
          </a:prstGeom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spcBef>
                <a:spcPts val="500"/>
              </a:spcBef>
              <a:defRPr sz="1800"/>
            </a:pPr>
            <a:r>
              <a:rPr sz="2400">
                <a:solidFill>
                  <a:srgbClr val="333399"/>
                </a:solidFill>
              </a:rPr>
              <a:t>Member Function </a:t>
            </a:r>
            <a:r>
              <a:rPr sz="24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rPr>
              <a:t>Declaration</a:t>
            </a:r>
          </a:p>
        </p:txBody>
      </p:sp>
      <p:sp>
        <p:nvSpPr>
          <p:cNvPr id="125" name="Shape 125"/>
          <p:cNvSpPr/>
          <p:nvPr/>
        </p:nvSpPr>
        <p:spPr>
          <a:xfrm flipH="1" flipV="1">
            <a:off x="6049962" y="3428999"/>
            <a:ext cx="685801" cy="1123951"/>
          </a:xfrm>
          <a:prstGeom prst="line">
            <a:avLst/>
          </a:pr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2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Public or Private Members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sz="2400"/>
              <a:t> identifies the members of </a:t>
            </a:r>
            <a:br>
              <a:rPr sz="2400"/>
            </a:br>
            <a:r>
              <a:rPr sz="2400"/>
              <a:t>a class that can be accessed from outside the </a:t>
            </a:r>
            <a:br>
              <a:rPr sz="2400"/>
            </a:br>
            <a:r>
              <a:rPr sz="2400"/>
              <a:t>class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Members that follow 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sz="2400"/>
              <a:t> are public </a:t>
            </a:r>
            <a:br>
              <a:rPr sz="2400"/>
            </a:br>
            <a:r>
              <a:rPr sz="2400"/>
              <a:t>members of the class		</a:t>
            </a:r>
            <a:endParaRPr sz="2400"/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sz="2400"/>
              <a:t> identifies the members of </a:t>
            </a:r>
            <a:br>
              <a:rPr sz="2400"/>
            </a:br>
            <a:r>
              <a:rPr sz="2400"/>
              <a:t>a class that can be accessed only by member </a:t>
            </a:r>
            <a:br>
              <a:rPr sz="2400"/>
            </a:br>
            <a:r>
              <a:rPr sz="2400"/>
              <a:t>functions of the class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Members that follow 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sz="2400"/>
              <a:t> are </a:t>
            </a:r>
            <a:br>
              <a:rPr sz="2400"/>
            </a:br>
            <a:r>
              <a:rPr sz="2400"/>
              <a:t>private members of the class	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Defining a Member Function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73340" indent="-273340" defTabSz="850391">
              <a:spcBef>
                <a:spcPts val="500"/>
              </a:spcBef>
              <a:defRPr sz="1800"/>
            </a:pPr>
            <a:r>
              <a:rPr sz="2232"/>
              <a:t>Member functions are </a:t>
            </a:r>
            <a:r>
              <a:rPr sz="2232">
                <a:latin typeface="Comic Sans MS Bold"/>
                <a:ea typeface="Comic Sans MS Bold"/>
                <a:cs typeface="Comic Sans MS Bold"/>
                <a:sym typeface="Comic Sans MS Bold"/>
              </a:rPr>
              <a:t>declared</a:t>
            </a:r>
            <a:r>
              <a:rPr sz="2232"/>
              <a:t> in the class</a:t>
            </a:r>
            <a:br>
              <a:rPr sz="2232"/>
            </a:br>
            <a:r>
              <a:rPr sz="2232"/>
              <a:t>declaration </a:t>
            </a:r>
            <a:endParaRPr sz="2232"/>
          </a:p>
          <a:p>
            <a:pPr lvl="0" marL="273340" indent="-273340" defTabSz="850391">
              <a:spcBef>
                <a:spcPts val="500"/>
              </a:spcBef>
              <a:defRPr sz="1800"/>
            </a:pPr>
            <a:r>
              <a:rPr sz="2232"/>
              <a:t>Member function </a:t>
            </a:r>
            <a:r>
              <a:rPr sz="2232">
                <a:latin typeface="Comic Sans MS Bold"/>
                <a:ea typeface="Comic Sans MS Bold"/>
                <a:cs typeface="Comic Sans MS Bold"/>
                <a:sym typeface="Comic Sans MS Bold"/>
              </a:rPr>
              <a:t>definitions</a:t>
            </a:r>
            <a:r>
              <a:rPr sz="2232"/>
              <a:t> identify the class</a:t>
            </a:r>
            <a:br>
              <a:rPr sz="2232"/>
            </a:br>
            <a:r>
              <a:rPr sz="2232"/>
              <a:t>in which the function is a member</a:t>
            </a:r>
            <a:endParaRPr sz="2232"/>
          </a:p>
          <a:p>
            <a:pPr lvl="1" marL="265747" indent="159448" defTabSz="850391">
              <a:spcBef>
                <a:spcPts val="500"/>
              </a:spcBef>
              <a:buSzTx/>
              <a:buNone/>
              <a:defRPr sz="1800"/>
            </a:pP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	void DayOfYear::output()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{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cout &lt;&lt; “month = “ &lt;&lt; month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	&lt;&lt;  “,  day = “ &lt;&lt; day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		&lt;&lt; endl;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} 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Class Definitions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A class definition includes</a:t>
            </a:r>
            <a:endParaRPr sz="2800"/>
          </a:p>
          <a:p>
            <a:pPr lvl="1">
              <a:defRPr sz="1800"/>
            </a:pPr>
            <a:r>
              <a:rPr sz="2800"/>
              <a:t>A description of the kinds of values the variable can hold</a:t>
            </a:r>
            <a:endParaRPr sz="2800"/>
          </a:p>
          <a:p>
            <a:pPr lvl="1">
              <a:defRPr sz="1800"/>
            </a:pPr>
            <a:r>
              <a:rPr sz="2800"/>
              <a:t>A description of the member functions</a:t>
            </a:r>
            <a:br>
              <a:rPr sz="2800"/>
            </a:br>
            <a:endParaRPr sz="2800"/>
          </a:p>
          <a:p>
            <a:pPr lvl="0">
              <a:defRPr sz="1800"/>
            </a:pPr>
            <a:r>
              <a:rPr sz="2800"/>
              <a:t>We will start by defining structures as a first</a:t>
            </a:r>
            <a:br>
              <a:rPr sz="2800"/>
            </a:br>
            <a:r>
              <a:rPr sz="2800"/>
              <a:t>step toward defining classes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Member Function Definition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544513" y="1676400"/>
            <a:ext cx="8599487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Member function definition syntax:</a:t>
            </a:r>
            <a:br>
              <a:rPr sz="2400"/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Returned_Type</a:t>
            </a:r>
            <a:r>
              <a:rPr sz="2000"/>
              <a:t>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Class_Name::Function_Name(Parameter_List)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Function Body Statements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Example: </a:t>
            </a:r>
            <a:endParaRPr sz="2400"/>
          </a:p>
          <a:p>
            <a:pPr lvl="1" marL="285750" indent="171450"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DayOfYear::output( )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cout &lt;&lt; “month = “ &lt;&lt; month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&lt;&lt; “, day = “ &lt;&lt; day &lt;&lt; endl;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The ‘</a:t>
            </a:r>
            <a:r>
              <a:rPr sz="36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::</a:t>
            </a:r>
            <a:r>
              <a:rPr sz="3600">
                <a:solidFill>
                  <a:srgbClr val="0D0D0D"/>
                </a:solidFill>
              </a:rPr>
              <a:t>’ Operator 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25754" indent="-325754" defTabSz="868680">
              <a:lnSpc>
                <a:spcPct val="90000"/>
              </a:lnSpc>
              <a:defRPr sz="1800"/>
            </a:pPr>
            <a:r>
              <a:rPr sz="2660"/>
              <a:t>‘</a:t>
            </a:r>
            <a:r>
              <a:rPr sz="26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::</a:t>
            </a:r>
            <a:r>
              <a:rPr sz="2660"/>
              <a:t>’  is the </a:t>
            </a:r>
            <a:r>
              <a:rPr sz="2660">
                <a:latin typeface="Comic Sans MS Bold"/>
                <a:ea typeface="Comic Sans MS Bold"/>
                <a:cs typeface="Comic Sans MS Bold"/>
                <a:sym typeface="Comic Sans MS Bold"/>
              </a:rPr>
              <a:t>scope resolution </a:t>
            </a:r>
            <a:r>
              <a:rPr sz="2660"/>
              <a:t>operator</a:t>
            </a:r>
            <a:endParaRPr sz="2660"/>
          </a:p>
          <a:p>
            <a:pPr lvl="1" marL="705802" indent="-271462" defTabSz="868680">
              <a:lnSpc>
                <a:spcPct val="90000"/>
              </a:lnSpc>
              <a:defRPr sz="1800"/>
            </a:pPr>
            <a:r>
              <a:rPr sz="2660"/>
              <a:t>Tells the class a member function is a member of</a:t>
            </a:r>
            <a:br>
              <a:rPr sz="2660"/>
            </a:br>
            <a:endParaRPr sz="2660"/>
          </a:p>
          <a:p>
            <a:pPr lvl="1" marL="705802" indent="-271462" defTabSz="868680">
              <a:lnSpc>
                <a:spcPct val="90000"/>
              </a:lnSpc>
              <a:defRPr sz="1800"/>
            </a:pPr>
            <a:r>
              <a:rPr sz="26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DayOfYear::output( )  </a:t>
            </a:r>
            <a:r>
              <a:rPr sz="2660"/>
              <a:t>indicates that function </a:t>
            </a:r>
            <a:r>
              <a:rPr sz="26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sz="2660"/>
              <a:t> is a member of the            </a:t>
            </a:r>
            <a:r>
              <a:rPr sz="26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660"/>
              <a:t> class</a:t>
            </a:r>
            <a:br>
              <a:rPr sz="2660"/>
            </a:br>
            <a:endParaRPr sz="2660"/>
          </a:p>
          <a:p>
            <a:pPr lvl="1" marL="705802" indent="-271462" defTabSz="868680">
              <a:lnSpc>
                <a:spcPct val="90000"/>
              </a:lnSpc>
              <a:defRPr sz="1800"/>
            </a:pPr>
            <a:r>
              <a:rPr sz="2660"/>
              <a:t>The class name that precedes ‘</a:t>
            </a:r>
            <a:r>
              <a:rPr sz="26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::</a:t>
            </a:r>
            <a:r>
              <a:rPr sz="2660"/>
              <a:t>’ is a type qualifier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‘::’ and ‘.’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spcBef>
                <a:spcPts val="700"/>
              </a:spcBef>
              <a:buSzTx/>
              <a:buNone/>
              <a:defRPr sz="1800"/>
            </a:pPr>
            <a:r>
              <a:rPr sz="3200">
                <a:solidFill>
                  <a:srgbClr val="0000CC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::</a:t>
            </a:r>
            <a:r>
              <a:rPr sz="2400"/>
              <a:t>   used with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classes</a:t>
            </a:r>
            <a:r>
              <a:rPr sz="2400"/>
              <a:t> to identify a member 	</a:t>
            </a:r>
            <a:br>
              <a:rPr sz="2400"/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void DayOfYear::output( )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// function body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}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/>
              <a:t>	     		 		               </a:t>
            </a:r>
            <a:endParaRPr sz="2400"/>
          </a:p>
          <a:p>
            <a:pPr lvl="0">
              <a:spcBef>
                <a:spcPts val="1000"/>
              </a:spcBef>
              <a:buSzTx/>
              <a:buNone/>
              <a:defRPr sz="1800"/>
            </a:pPr>
            <a:r>
              <a:rPr sz="4400">
                <a:solidFill>
                  <a:srgbClr val="0000CC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.</a:t>
            </a:r>
            <a:r>
              <a:rPr sz="2400"/>
              <a:t>  used with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variables (or objects)</a:t>
            </a:r>
            <a:r>
              <a:rPr sz="2400"/>
              <a:t> to identify a member</a:t>
            </a:r>
            <a:br>
              <a:rPr sz="2400"/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DayOfYear birthday;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	birthday.output( );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Calling Member Functions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lnSpc>
                <a:spcPct val="90000"/>
              </a:lnSpc>
              <a:defRPr sz="1800"/>
            </a:pPr>
            <a:r>
              <a:rPr sz="2800"/>
              <a:t>Calling the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800"/>
              <a:t> member function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/>
              <a:t>is done in this way:</a:t>
            </a:r>
            <a:br>
              <a:rPr sz="2800"/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DayOfYear today, birthday;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today.output( );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birthday.output( );</a:t>
            </a: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>
              <a:lnSpc>
                <a:spcPct val="90000"/>
              </a:lnSpc>
              <a:defRPr sz="1800"/>
            </a:pPr>
            <a:r>
              <a:rPr sz="2800"/>
              <a:t>Note that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today</a:t>
            </a:r>
            <a:r>
              <a:rPr sz="2800"/>
              <a:t> and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sz="2800"/>
              <a:t> have their own versions of the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month</a:t>
            </a:r>
            <a:r>
              <a:rPr sz="2800"/>
              <a:t> and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sz="2800"/>
              <a:t> variables for use by the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sz="2800"/>
              <a:t> function</a:t>
            </a:r>
          </a:p>
        </p:txBody>
      </p:sp>
      <p:sp>
        <p:nvSpPr>
          <p:cNvPr id="144" name="Shape 14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065361" y="5132387"/>
            <a:ext cx="2702878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10.3 (1)</a:t>
            </a:r>
          </a:p>
        </p:txBody>
      </p:sp>
      <p:sp>
        <p:nvSpPr>
          <p:cNvPr id="145" name="Shape 145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065361" y="5646737"/>
            <a:ext cx="2702878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10.3 (2)</a:t>
            </a: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2"/>
      <p:bldP build="whole" bldLvl="1" animBg="1" rev="0" advAuto="0" spid="14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5867400" y="2286000"/>
            <a:ext cx="28956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685800">
              <a:defRPr sz="2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D0D0D"/>
                </a:solidFill>
              </a:rPr>
              <a:t>Display 10.3 (1/2)</a:t>
            </a:r>
          </a:p>
        </p:txBody>
      </p:sp>
      <p:sp>
        <p:nvSpPr>
          <p:cNvPr id="148" name="Shape 148"/>
          <p:cNvSpPr/>
          <p:nvPr/>
        </p:nvSpPr>
        <p:spPr>
          <a:xfrm>
            <a:off x="0" y="434975"/>
            <a:ext cx="4984750" cy="1546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9" name="image5.png" descr="D10_03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1040"/>
            <a:ext cx="5172075" cy="6402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10.3</a:t>
            </a:r>
            <a:br>
              <a:rPr sz="2556">
                <a:solidFill>
                  <a:srgbClr val="0D0D0D"/>
                </a:solidFill>
              </a:rPr>
            </a:br>
            <a:r>
              <a:rPr sz="2556">
                <a:solidFill>
                  <a:srgbClr val="0D0D0D"/>
                </a:solidFill>
              </a:rPr>
              <a:t>(2/2)</a:t>
            </a:r>
          </a:p>
        </p:txBody>
      </p:sp>
      <p:pic>
        <p:nvPicPr>
          <p:cNvPr id="152" name="image6.png" descr="D10_03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89125"/>
            <a:ext cx="7467600" cy="4341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Encapsulation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Encapsulation is</a:t>
            </a:r>
            <a:endParaRPr sz="2800"/>
          </a:p>
          <a:p>
            <a:pPr lvl="1">
              <a:defRPr sz="1800"/>
            </a:pPr>
            <a:r>
              <a:rPr sz="2800"/>
              <a:t>Combining a number of items, such as variables and functions, into a single package such as an object of a class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Problems With </a:t>
            </a:r>
            <a:r>
              <a:rPr sz="36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Changing how the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month</a:t>
            </a:r>
            <a:r>
              <a:rPr sz="2400"/>
              <a:t> is stored in the class</a:t>
            </a:r>
            <a:br>
              <a:rPr sz="2400"/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400"/>
              <a:t> requires changes to the main program</a:t>
            </a:r>
            <a:endParaRPr sz="2400"/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If we decide to store the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month </a:t>
            </a:r>
            <a:r>
              <a:rPr sz="2400"/>
              <a:t>as three </a:t>
            </a:r>
            <a:br>
              <a:rPr sz="2400"/>
            </a:br>
            <a:r>
              <a:rPr sz="2400"/>
              <a:t>characters (JAN, FEB, etc.) instead of an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cin &gt;&gt; today.month </a:t>
            </a:r>
            <a:r>
              <a:rPr sz="2400"/>
              <a:t>will no longer work because</a:t>
            </a:r>
            <a:br>
              <a:rPr sz="2400"/>
            </a:br>
            <a:r>
              <a:rPr sz="2400"/>
              <a:t>we now have three character variables to read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if(today.month == birthday.month) </a:t>
            </a:r>
            <a:r>
              <a:rPr sz="2400"/>
              <a:t>will no longer work to compare months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The member function “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sz="2400"/>
              <a:t>” no longer works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Ideal Class Definitions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Changing the implementation of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800"/>
              <a:t> </a:t>
            </a:r>
            <a:br>
              <a:rPr sz="2800"/>
            </a:br>
            <a:r>
              <a:rPr sz="2800"/>
              <a:t>requires changes to the program that uses </a:t>
            </a:r>
            <a:br>
              <a:rPr sz="2800"/>
            </a:b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defRPr sz="1800"/>
            </a:pPr>
            <a:r>
              <a:rPr sz="2800"/>
              <a:t>An ideal class definition of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800"/>
              <a:t> could </a:t>
            </a:r>
            <a:br>
              <a:rPr sz="2800"/>
            </a:br>
            <a:r>
              <a:rPr sz="2800"/>
              <a:t>be changed without requiring changes to</a:t>
            </a:r>
            <a:br>
              <a:rPr sz="2800"/>
            </a:br>
            <a:r>
              <a:rPr sz="2800"/>
              <a:t>the program that uses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Fixing </a:t>
            </a:r>
            <a:r>
              <a:rPr sz="36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228600" y="1676400"/>
            <a:ext cx="86106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 To fix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We need to add member functions to use when </a:t>
            </a:r>
            <a:br>
              <a:rPr sz="2400"/>
            </a:br>
            <a:r>
              <a:rPr sz="2400"/>
              <a:t>changing or accessing the member variables</a:t>
            </a:r>
            <a:endParaRPr sz="2400"/>
          </a:p>
          <a:p>
            <a:pPr lvl="2" marL="1143000" indent="-228600">
              <a:defRPr sz="1800"/>
            </a:pPr>
            <a:r>
              <a:rPr sz="2400"/>
              <a:t>If the program (that uses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400"/>
              <a:t>) </a:t>
            </a:r>
            <a:r>
              <a:rPr b="1" sz="2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never directly references </a:t>
            </a:r>
            <a:r>
              <a:rPr sz="2400"/>
              <a:t>the member variables of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400"/>
              <a:t>, changing how the variables are stored will not require changing the program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We need to be sure that the program does not ever </a:t>
            </a:r>
            <a:br>
              <a:rPr sz="2400"/>
            </a:br>
            <a:r>
              <a:rPr sz="2400"/>
              <a:t>directly reference the member variables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Overview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lnSpc>
                <a:spcPct val="155000"/>
              </a:lnSpc>
              <a:spcBef>
                <a:spcPts val="700"/>
              </a:spcBef>
              <a:buSzTx/>
              <a:buNone/>
              <a:defRPr sz="1800"/>
            </a:pPr>
            <a:r>
              <a:rPr sz="3200">
                <a:solidFill>
                  <a:srgbClr val="A50021"/>
                </a:solidFill>
              </a:rPr>
              <a:t>10.1   Structures </a:t>
            </a:r>
            <a:endParaRPr sz="3200">
              <a:solidFill>
                <a:srgbClr val="A50021"/>
              </a:solidFill>
            </a:endParaRPr>
          </a:p>
          <a:p>
            <a:pPr lvl="0">
              <a:lnSpc>
                <a:spcPct val="155000"/>
              </a:lnSpc>
              <a:spcBef>
                <a:spcPts val="700"/>
              </a:spcBef>
              <a:buSzTx/>
              <a:buNone/>
              <a:defRPr sz="1800"/>
            </a:pPr>
            <a:r>
              <a:rPr sz="3200">
                <a:solidFill>
                  <a:srgbClr val="A50021"/>
                </a:solidFill>
              </a:rPr>
              <a:t>10.2   Classes</a:t>
            </a:r>
            <a:endParaRPr sz="3200">
              <a:solidFill>
                <a:srgbClr val="A50021"/>
              </a:solidFill>
            </a:endParaRPr>
          </a:p>
          <a:p>
            <a:pPr lvl="0">
              <a:lnSpc>
                <a:spcPct val="155000"/>
              </a:lnSpc>
              <a:spcBef>
                <a:spcPts val="700"/>
              </a:spcBef>
              <a:buSzTx/>
              <a:buNone/>
              <a:defRPr sz="1800"/>
            </a:pPr>
            <a:r>
              <a:rPr sz="3200">
                <a:solidFill>
                  <a:srgbClr val="A50021"/>
                </a:solidFill>
              </a:rPr>
              <a:t>10.3   Abstract Data Types</a:t>
            </a:r>
            <a:endParaRPr sz="3200">
              <a:solidFill>
                <a:srgbClr val="A50021"/>
              </a:solidFill>
            </a:endParaRPr>
          </a:p>
          <a:p>
            <a:pPr lvl="0">
              <a:lnSpc>
                <a:spcPct val="155000"/>
              </a:lnSpc>
              <a:spcBef>
                <a:spcPts val="700"/>
              </a:spcBef>
              <a:buSzTx/>
              <a:buNone/>
              <a:defRPr sz="1800"/>
            </a:pPr>
            <a:r>
              <a:rPr sz="3200">
                <a:solidFill>
                  <a:srgbClr val="A50021"/>
                </a:solidFill>
              </a:rPr>
              <a:t>10.4   Introduction to Inheritance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Public Or Private?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228600" y="1676400"/>
            <a:ext cx="86106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C++ helps us restrict the program from </a:t>
            </a: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directly referencing</a:t>
            </a:r>
            <a:r>
              <a:rPr sz="2800"/>
              <a:t> member variables</a:t>
            </a:r>
            <a:endParaRPr sz="2800"/>
          </a:p>
          <a:p>
            <a:pPr lvl="1">
              <a:defRPr sz="1800"/>
            </a:pP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Private</a:t>
            </a:r>
            <a:r>
              <a:rPr sz="2800"/>
              <a:t> members of a class can only be referenced within the definitions of member functions</a:t>
            </a:r>
            <a:endParaRPr sz="28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If the program (other than through member functions) tries to access a private member, the compiler gives an error message</a:t>
            </a:r>
            <a:endParaRPr sz="2400"/>
          </a:p>
          <a:p>
            <a:pPr lvl="1">
              <a:defRPr sz="1800"/>
            </a:pP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Private</a:t>
            </a:r>
            <a:r>
              <a:rPr sz="2800"/>
              <a:t> members can be variables or functions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Private Variables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228600" y="1676400"/>
            <a:ext cx="86106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82157" indent="-282157" defTabSz="877823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4"/>
              <a:t>Private variables cannot be accessed directly by the program</a:t>
            </a:r>
            <a:endParaRPr sz="2304"/>
          </a:p>
          <a:p>
            <a:pPr lvl="1" marL="674043" indent="-235131" defTabSz="877823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4"/>
              <a:t>Changing their values requires the use of public</a:t>
            </a:r>
            <a:br>
              <a:rPr sz="2304"/>
            </a:br>
            <a:r>
              <a:rPr sz="2304"/>
              <a:t>member functions of the class</a:t>
            </a:r>
            <a:endParaRPr sz="2304"/>
          </a:p>
          <a:p>
            <a:pPr lvl="1" marL="674043" indent="-235131" defTabSz="877823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4"/>
              <a:t>To set the private </a:t>
            </a: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month</a:t>
            </a:r>
            <a:r>
              <a:rPr sz="2304"/>
              <a:t> and </a:t>
            </a: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sz="2304"/>
              <a:t> variables in a new </a:t>
            </a:r>
            <a:br>
              <a:rPr sz="2304"/>
            </a:b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304"/>
              <a:t> class use a member function such as</a:t>
            </a:r>
            <a:br>
              <a:rPr sz="2304"/>
            </a:br>
            <a:endParaRPr sz="2304"/>
          </a:p>
          <a:p>
            <a:pPr lvl="0" marL="329184" indent="-329184" defTabSz="877823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DayOfYear::set(int new_month, int new_day)</a:t>
            </a:r>
            <a:endParaRPr sz="2304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29184" indent="-329184" defTabSz="877823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month = new_month;</a:t>
            </a:r>
            <a:b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 = new_day;</a:t>
            </a:r>
            <a:endParaRPr sz="2304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29184" indent="-329184" defTabSz="877823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4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Public or Private Members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sz="2400"/>
              <a:t> identifies the members of </a:t>
            </a:r>
            <a:br>
              <a:rPr sz="2400"/>
            </a:br>
            <a:r>
              <a:rPr sz="2400"/>
              <a:t>a class that can be accessed only by member </a:t>
            </a:r>
            <a:br>
              <a:rPr sz="2400"/>
            </a:br>
            <a:r>
              <a:rPr sz="2400"/>
              <a:t>functions of the class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Members that follow 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sz="2400"/>
              <a:t> are </a:t>
            </a:r>
            <a:br>
              <a:rPr sz="2400"/>
            </a:br>
            <a:r>
              <a:rPr sz="2400"/>
              <a:t>private members of the class</a:t>
            </a:r>
            <a:endParaRPr sz="2400"/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sz="2400"/>
              <a:t> identifies the members of </a:t>
            </a:r>
            <a:br>
              <a:rPr sz="2400"/>
            </a:br>
            <a:r>
              <a:rPr sz="2400"/>
              <a:t>a class that can be accessed from outside the </a:t>
            </a:r>
            <a:br>
              <a:rPr sz="2400"/>
            </a:br>
            <a:r>
              <a:rPr sz="2400"/>
              <a:t>class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Members that follow the keyword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sz="2400"/>
              <a:t> are public </a:t>
            </a:r>
            <a:br>
              <a:rPr sz="2400"/>
            </a:br>
            <a:r>
              <a:rPr sz="2400"/>
              <a:t>members of the class			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 New </a:t>
            </a:r>
            <a:r>
              <a:rPr sz="36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228600" y="1676400"/>
            <a:ext cx="86106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The new 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r>
              <a:rPr sz="2800"/>
              <a:t> class demonstrated in </a:t>
            </a:r>
            <a:br>
              <a:rPr sz="2800"/>
            </a:br>
            <a:r>
              <a:rPr sz="2800"/>
              <a:t>Display 10.4…</a:t>
            </a:r>
            <a:endParaRPr sz="2800"/>
          </a:p>
          <a:p>
            <a:pPr lvl="1">
              <a:defRPr sz="1800"/>
            </a:pPr>
            <a:r>
              <a:rPr sz="2800"/>
              <a:t>All member variables are private</a:t>
            </a:r>
            <a:endParaRPr sz="2800"/>
          </a:p>
          <a:p>
            <a:pPr lvl="1">
              <a:defRPr sz="1800"/>
            </a:pPr>
            <a:r>
              <a:rPr sz="2800"/>
              <a:t>Uses member functions to do all manipulation of the </a:t>
            </a: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private</a:t>
            </a:r>
            <a:r>
              <a:rPr sz="2800"/>
              <a:t> member variables</a:t>
            </a:r>
            <a:endParaRPr sz="28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Private</a:t>
            </a:r>
            <a:r>
              <a:rPr sz="2400"/>
              <a:t> member variables and member                                 function definitions can be</a:t>
            </a:r>
            <a:br>
              <a:rPr sz="2400"/>
            </a:br>
            <a:r>
              <a:rPr sz="2400"/>
              <a:t>changed without changes to the</a:t>
            </a:r>
            <a:br>
              <a:rPr sz="2400"/>
            </a:br>
            <a:r>
              <a:rPr sz="2400"/>
              <a:t>program that uses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 </a:t>
            </a:r>
          </a:p>
        </p:txBody>
      </p:sp>
      <p:sp>
        <p:nvSpPr>
          <p:cNvPr id="177" name="Shape 177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268834" y="4876800"/>
            <a:ext cx="2603907" cy="495732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10.4 (1)</a:t>
            </a:r>
          </a:p>
        </p:txBody>
      </p:sp>
      <p:sp>
        <p:nvSpPr>
          <p:cNvPr id="178" name="Shape 178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268834" y="5491162"/>
            <a:ext cx="2603907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10.4 (2)</a:t>
            </a: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5221287" y="2514600"/>
            <a:ext cx="3922713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10.4  (1/2)</a:t>
            </a:r>
            <a:br>
              <a:rPr sz="2556">
                <a:solidFill>
                  <a:srgbClr val="0D0D0D"/>
                </a:solidFill>
              </a:rPr>
            </a:br>
          </a:p>
        </p:txBody>
      </p:sp>
      <p:sp>
        <p:nvSpPr>
          <p:cNvPr id="181" name="Shape 181"/>
          <p:cNvSpPr/>
          <p:nvPr/>
        </p:nvSpPr>
        <p:spPr>
          <a:xfrm>
            <a:off x="0" y="385763"/>
            <a:ext cx="5087938" cy="15192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82" name="image7.png" descr="D10_04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476250"/>
            <a:ext cx="4846638" cy="6064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5562599" y="2057400"/>
            <a:ext cx="3767139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10.4 (2/2)</a:t>
            </a:r>
            <a:br>
              <a:rPr sz="2556">
                <a:solidFill>
                  <a:srgbClr val="0D0D0D"/>
                </a:solidFill>
              </a:rPr>
            </a:br>
          </a:p>
        </p:txBody>
      </p:sp>
      <p:sp>
        <p:nvSpPr>
          <p:cNvPr id="185" name="Shape 185"/>
          <p:cNvSpPr/>
          <p:nvPr/>
        </p:nvSpPr>
        <p:spPr>
          <a:xfrm>
            <a:off x="0" y="141287"/>
            <a:ext cx="5345113" cy="14589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86" name="image8.png" descr="D10_04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87" y="266700"/>
            <a:ext cx="5091114" cy="6319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Using Private Variables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It is normal to make all member variables 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private</a:t>
            </a:r>
            <a:endParaRPr sz="2400">
              <a:solidFill>
                <a:srgbClr val="FF000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Private variables require member functions to </a:t>
            </a:r>
            <a:br>
              <a:rPr sz="2400"/>
            </a:br>
            <a:r>
              <a:rPr sz="2400"/>
              <a:t>perform all changing and retrieving of values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Accessor</a:t>
            </a:r>
            <a:r>
              <a:rPr sz="2400"/>
              <a:t> functions allow you to obtain the </a:t>
            </a:r>
            <a:br>
              <a:rPr sz="2400"/>
            </a:br>
            <a:r>
              <a:rPr sz="2400"/>
              <a:t>values of member variables</a:t>
            </a:r>
            <a:endParaRPr sz="2400"/>
          </a:p>
          <a:p>
            <a:pPr lvl="2" marL="1104900" indent="-190500">
              <a:spcBef>
                <a:spcPts val="400"/>
              </a:spcBef>
              <a:defRPr sz="1800"/>
            </a:pPr>
            <a:r>
              <a:rPr sz="2000"/>
              <a:t>Example: 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get_day</a:t>
            </a:r>
            <a:r>
              <a:rPr sz="2000"/>
              <a:t> in class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Mutator</a:t>
            </a:r>
            <a:r>
              <a:rPr sz="2400"/>
              <a:t> functions allow you to change the values</a:t>
            </a:r>
            <a:br>
              <a:rPr sz="2400"/>
            </a:br>
            <a:r>
              <a:rPr sz="2400"/>
              <a:t>of member variables</a:t>
            </a:r>
            <a:endParaRPr sz="2400"/>
          </a:p>
          <a:p>
            <a:pPr lvl="2" marL="1104900" indent="-190500">
              <a:spcBef>
                <a:spcPts val="400"/>
              </a:spcBef>
              <a:defRPr sz="1800"/>
            </a:pPr>
            <a:r>
              <a:rPr sz="2000"/>
              <a:t>Example: 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sz="2000"/>
              <a:t> in class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 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General Class Definitions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The syntax for a class definition is</a:t>
            </a:r>
            <a:endParaRPr sz="2400"/>
          </a:p>
          <a:p>
            <a:pPr lvl="1" marL="285750" indent="17145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/>
              <a:t> 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class Class_Name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public: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Member_Specification_1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Member_Specification_2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…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Member_Specification_3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private: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Member_Specification_n+1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Member_Specification_n+2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…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Declaring an Object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Once a class is defined, an object of the class is</a:t>
            </a:r>
            <a:br>
              <a:rPr sz="2400"/>
            </a:br>
            <a:r>
              <a:rPr sz="2400"/>
              <a:t>declared just as variables of any other type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Example:  </a:t>
            </a:r>
            <a:endParaRPr sz="2400"/>
          </a:p>
          <a:p>
            <a:pPr lvl="1" marL="285750" indent="171450">
              <a:spcBef>
                <a:spcPts val="500"/>
              </a:spcBef>
              <a:buSzTx/>
              <a:buNone/>
              <a:defRPr sz="1800"/>
            </a:pPr>
            <a:r>
              <a:rPr sz="2400"/>
              <a:t>To create two objects of type Bicycle: </a:t>
            </a:r>
            <a:endParaRPr sz="2400"/>
          </a:p>
          <a:p>
            <a:pPr lvl="1" marL="285750" indent="171450"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class Bicycle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{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     // class definition lines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};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/>
              <a:t> 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Bicycle my_bike,  your_bike; 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The Assignment Operator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Objects and structures can be assigned values</a:t>
            </a:r>
            <a:br>
              <a:rPr sz="2800"/>
            </a:br>
            <a:r>
              <a:rPr sz="2800"/>
              <a:t>with the assignment operator (=)</a:t>
            </a:r>
            <a:endParaRPr sz="2800"/>
          </a:p>
          <a:p>
            <a:pPr lvl="1">
              <a:defRPr sz="1800"/>
            </a:pPr>
            <a:r>
              <a:rPr sz="2800"/>
              <a:t>Example:   </a:t>
            </a:r>
            <a:br>
              <a:rPr sz="2800"/>
            </a:br>
            <a:r>
              <a:rPr sz="2800"/>
              <a:t> 		</a:t>
            </a:r>
            <a:endParaRPr sz="2800"/>
          </a:p>
          <a:p>
            <a:pPr lvl="1" marL="285750" indent="17145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DayOfYear  due_date, tomorrow;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tomorrow.set(11, 19);</a:t>
            </a:r>
            <a:b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due_date = tomorrow;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 descr="Pink tissue paper"/>
          <p:cNvSpPr/>
          <p:nvPr>
            <p:ph type="title" idx="4294967295"/>
          </p:nvPr>
        </p:nvSpPr>
        <p:spPr>
          <a:xfrm>
            <a:off x="304800" y="152400"/>
            <a:ext cx="70866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10.1</a:t>
            </a:r>
          </a:p>
        </p:txBody>
      </p:sp>
      <p:sp>
        <p:nvSpPr>
          <p:cNvPr id="36" name="Shape 36" descr="Pink tissue paper"/>
          <p:cNvSpPr/>
          <p:nvPr>
            <p:ph type="body" idx="1"/>
          </p:nvPr>
        </p:nvSpPr>
        <p:spPr>
          <a:xfrm>
            <a:off x="1981200" y="2590800"/>
            <a:ext cx="6629400" cy="190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Structures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Program Example:</a:t>
            </a:r>
            <a:br>
              <a:rPr sz="2556">
                <a:solidFill>
                  <a:srgbClr val="0D0D0D"/>
                </a:solidFill>
              </a:rPr>
            </a:br>
            <a:r>
              <a:rPr sz="2556">
                <a:solidFill>
                  <a:srgbClr val="0D0D0D"/>
                </a:solidFill>
              </a:rPr>
              <a:t>BankAccount Class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This bank account class allows </a:t>
            </a:r>
            <a:endParaRPr sz="2800"/>
          </a:p>
          <a:p>
            <a:pPr lvl="1">
              <a:defRPr sz="1800"/>
            </a:pPr>
            <a:r>
              <a:rPr sz="2800"/>
              <a:t>Withdrawal of money at any time</a:t>
            </a:r>
            <a:endParaRPr sz="2800"/>
          </a:p>
          <a:p>
            <a:pPr lvl="1">
              <a:defRPr sz="1800"/>
            </a:pPr>
            <a:r>
              <a:rPr sz="2800"/>
              <a:t>All operations normally expected of a bank account (implemented with member functions)</a:t>
            </a:r>
            <a:endParaRPr sz="2800"/>
          </a:p>
          <a:p>
            <a:pPr lvl="1">
              <a:defRPr sz="1800"/>
            </a:pPr>
            <a:r>
              <a:rPr sz="2800"/>
              <a:t>Storing an account balance</a:t>
            </a:r>
            <a:endParaRPr sz="2800"/>
          </a:p>
          <a:p>
            <a:pPr lvl="1">
              <a:defRPr sz="1800"/>
            </a:pPr>
            <a:r>
              <a:rPr sz="2800"/>
              <a:t>Storing the account’s interest rate</a:t>
            </a:r>
          </a:p>
        </p:txBody>
      </p:sp>
      <p:sp>
        <p:nvSpPr>
          <p:cNvPr id="202" name="Shape 202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328200" y="5053012"/>
            <a:ext cx="2801675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10.5 ( 1)</a:t>
            </a:r>
          </a:p>
        </p:txBody>
      </p:sp>
      <p:sp>
        <p:nvSpPr>
          <p:cNvPr id="203" name="Shape 203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328200" y="5567362"/>
            <a:ext cx="2801675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10.5 ( 2)</a:t>
            </a:r>
          </a:p>
        </p:txBody>
      </p:sp>
      <p:sp>
        <p:nvSpPr>
          <p:cNvPr id="204" name="Shape 204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5604800" y="5075237"/>
            <a:ext cx="2801675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10.5 ( 3)</a:t>
            </a:r>
          </a:p>
        </p:txBody>
      </p:sp>
      <p:sp>
        <p:nvSpPr>
          <p:cNvPr id="205" name="Shape 205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5604800" y="5608637"/>
            <a:ext cx="2801675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10.5 ( 4)</a:t>
            </a: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nodeType="after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4"/>
      <p:bldP build="whole" bldLvl="1" animBg="1" rev="0" advAuto="0" spid="204" grpId="3"/>
      <p:bldP build="whole" bldLvl="1" animBg="1" rev="0" advAuto="0" spid="203" grpId="2"/>
      <p:bldP build="whole" bldLvl="1" animBg="1" rev="0" advAuto="0" spid="20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5867399" y="2209799"/>
            <a:ext cx="3160714" cy="17541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86384"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0D0D0D"/>
                </a:solidFill>
              </a:rPr>
              <a:t>Display 10.5</a:t>
            </a:r>
            <a:br>
              <a:rPr sz="3096">
                <a:solidFill>
                  <a:srgbClr val="0D0D0D"/>
                </a:solidFill>
              </a:rPr>
            </a:br>
            <a:r>
              <a:rPr sz="3096">
                <a:solidFill>
                  <a:srgbClr val="0D0D0D"/>
                </a:solidFill>
              </a:rPr>
              <a:t>(1/4)</a:t>
            </a:r>
            <a:br>
              <a:rPr sz="3096">
                <a:solidFill>
                  <a:srgbClr val="0D0D0D"/>
                </a:solidFill>
              </a:rPr>
            </a:br>
          </a:p>
        </p:txBody>
      </p:sp>
      <p:sp>
        <p:nvSpPr>
          <p:cNvPr id="208" name="Shape 208"/>
          <p:cNvSpPr/>
          <p:nvPr/>
        </p:nvSpPr>
        <p:spPr>
          <a:xfrm>
            <a:off x="0" y="533400"/>
            <a:ext cx="5138738" cy="998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9" name="image9.png" descr="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41112"/>
            <a:ext cx="5562600" cy="6673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5326062" y="1828800"/>
            <a:ext cx="3817939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10.5 (2/4)</a:t>
            </a:r>
            <a:br>
              <a:rPr sz="2556">
                <a:solidFill>
                  <a:srgbClr val="0D0D0D"/>
                </a:solidFill>
              </a:rPr>
            </a:br>
          </a:p>
        </p:txBody>
      </p:sp>
      <p:sp>
        <p:nvSpPr>
          <p:cNvPr id="212" name="Shape 212"/>
          <p:cNvSpPr/>
          <p:nvPr/>
        </p:nvSpPr>
        <p:spPr>
          <a:xfrm>
            <a:off x="0" y="0"/>
            <a:ext cx="4778375" cy="15192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3" name="image10.png" descr="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287" y="174623"/>
            <a:ext cx="4774804" cy="6683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10.5</a:t>
            </a:r>
            <a:br>
              <a:rPr sz="2556">
                <a:solidFill>
                  <a:srgbClr val="0D0D0D"/>
                </a:solidFill>
              </a:rPr>
            </a:br>
            <a:r>
              <a:rPr sz="2556">
                <a:solidFill>
                  <a:srgbClr val="0D0D0D"/>
                </a:solidFill>
              </a:rPr>
              <a:t>(3/4)</a:t>
            </a:r>
          </a:p>
        </p:txBody>
      </p:sp>
      <p:pic>
        <p:nvPicPr>
          <p:cNvPr id="216" name="image11.png" descr="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1462087"/>
            <a:ext cx="5184775" cy="5091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10.5</a:t>
            </a:r>
            <a:br>
              <a:rPr sz="2556">
                <a:solidFill>
                  <a:srgbClr val="0D0D0D"/>
                </a:solidFill>
              </a:rPr>
            </a:br>
            <a:r>
              <a:rPr sz="2556">
                <a:solidFill>
                  <a:srgbClr val="0D0D0D"/>
                </a:solidFill>
              </a:rPr>
              <a:t>(4/4)</a:t>
            </a:r>
          </a:p>
        </p:txBody>
      </p:sp>
      <p:pic>
        <p:nvPicPr>
          <p:cNvPr id="219" name="image12.png" descr="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0812" y="1692275"/>
            <a:ext cx="6351589" cy="4816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Calling Public Members 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Recall that if calling a member function from the main function of a program, you must include the object name:</a:t>
            </a:r>
            <a:endParaRPr sz="2800"/>
          </a:p>
          <a:p>
            <a:pPr lvl="0">
              <a:buSzTx/>
              <a:buNone/>
              <a:defRPr sz="1800"/>
            </a:pPr>
            <a:br>
              <a:rPr sz="2800"/>
            </a:br>
            <a:r>
              <a:rPr sz="2800"/>
              <a:t>      		</a:t>
            </a: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account1.update( );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Calling Private Members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When a member function calls a private </a:t>
            </a:r>
            <a:br>
              <a:rPr sz="2400"/>
            </a:br>
            <a:r>
              <a:rPr sz="2400"/>
              <a:t>member function, an object name is not used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fraction (double percent); 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/>
              <a:t>is a private member of the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</a:t>
            </a:r>
            <a:r>
              <a:rPr sz="2400"/>
              <a:t> class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fraction</a:t>
            </a:r>
            <a:r>
              <a:rPr sz="2400"/>
              <a:t> is called by member function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update</a:t>
            </a:r>
            <a:r>
              <a:rPr sz="2400"/>
              <a:t> </a:t>
            </a:r>
            <a:br>
              <a:rPr sz="2400"/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BankAccount::update( )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{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     	balance = balance + 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fraction(interest_rate)* balance; 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}	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Objects of classes can be used as formal parameters of a function</a:t>
            </a:r>
            <a:endParaRPr sz="2800"/>
          </a:p>
          <a:p>
            <a:pPr lvl="0">
              <a:defRPr sz="1800"/>
            </a:pPr>
            <a:endParaRPr sz="2800"/>
          </a:p>
          <a:p>
            <a:pPr lvl="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update(BankAccount&amp; old)</a:t>
            </a: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old.update();</a:t>
            </a:r>
            <a:endParaRPr sz="2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body" idx="1"/>
          </p:nvPr>
        </p:nvSpPr>
        <p:spPr>
          <a:xfrm>
            <a:off x="228600" y="1295400"/>
            <a:ext cx="8915400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//Uses iostream: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BankAccount::output(ostream&amp; outs)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outs.setf(ios::fixed);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outs.setf(ios::showpoint);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outs.precision(2);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outs &lt;&lt; "Account balance $" &lt;&lt; balance &lt;&lt; endl;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outs &lt;&lt; "Interest rate " &lt;&lt; interest_rate &lt;&lt; "%" &lt;&lt; endl;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 main( )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BankAccount account1(100, 2.3), account2;</a:t>
            </a:r>
            <a:endParaRPr sz="1779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  </a:t>
            </a:r>
            <a:r>
              <a:rPr sz="1779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account1.output(cout);</a:t>
            </a:r>
            <a:endParaRPr sz="1779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05180" indent="-305180" defTabSz="813816">
              <a:spcBef>
                <a:spcPts val="400"/>
              </a:spcBef>
              <a:buSzTx/>
              <a:buNone/>
              <a:defRPr sz="1800"/>
            </a:pPr>
            <a:r>
              <a:rPr sz="1779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31" name="Shape 23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Another example from Display 10.5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228600" y="303213"/>
            <a:ext cx="86106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32104">
              <a:defRPr sz="327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76">
                <a:solidFill>
                  <a:srgbClr val="0D0D0D"/>
                </a:solidFill>
              </a:rPr>
              <a:t>Another example from Lab04_template.cpp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228600" y="1295400"/>
            <a:ext cx="8915400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 CDAccount::input(istream&amp; inStream)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inStream &gt;&gt; balance;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inStream &gt;&gt; interestRate;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inStream &gt;&gt; term;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 main()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double balance, intRate, int term;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CDAccount account = CDAccount( 100.0, 10.0, 6 ); account.output(cout);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cout &lt;&lt; "Enter CD initial balance, interest rate, " &lt;&lt; " and term: " &lt;&lt; endl; </a:t>
            </a:r>
            <a:endParaRPr sz="18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2039" indent="-312039" defTabSz="832104">
              <a:spcBef>
                <a:spcPts val="400"/>
              </a:spcBef>
              <a:buSzTx/>
              <a:buNone/>
              <a:defRPr sz="1800"/>
            </a:pPr>
            <a:r>
              <a:rPr sz="18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sz="182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account.input(cin);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Structures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88036" indent="-288036" defTabSz="896111">
              <a:spcBef>
                <a:spcPts val="500"/>
              </a:spcBef>
              <a:defRPr sz="1800"/>
            </a:pPr>
            <a:r>
              <a:rPr sz="2352"/>
              <a:t>A structure can be viewed as an object</a:t>
            </a:r>
            <a:endParaRPr sz="2352"/>
          </a:p>
          <a:p>
            <a:pPr lvl="1" marL="688086" indent="-240029" defTabSz="896111">
              <a:spcBef>
                <a:spcPts val="500"/>
              </a:spcBef>
              <a:defRPr sz="1800"/>
            </a:pPr>
            <a:r>
              <a:rPr sz="2352"/>
              <a:t>Contains no member functions </a:t>
            </a:r>
            <a:br>
              <a:rPr sz="2352"/>
            </a:br>
            <a:r>
              <a:rPr sz="2352"/>
              <a:t>(The structures used here have no member functions)</a:t>
            </a:r>
            <a:br>
              <a:rPr sz="2352"/>
            </a:br>
            <a:endParaRPr sz="2352"/>
          </a:p>
          <a:p>
            <a:pPr lvl="1" marL="688086" indent="-240029" defTabSz="896111">
              <a:spcBef>
                <a:spcPts val="500"/>
              </a:spcBef>
              <a:defRPr sz="1800"/>
            </a:pPr>
            <a:r>
              <a:rPr sz="2352"/>
              <a:t>Contains multiple values of possibly different types</a:t>
            </a:r>
            <a:endParaRPr sz="2352"/>
          </a:p>
          <a:p>
            <a:pPr lvl="2" marL="1082802" indent="-186690" defTabSz="896111">
              <a:spcBef>
                <a:spcPts val="400"/>
              </a:spcBef>
              <a:defRPr sz="1800"/>
            </a:pPr>
            <a:r>
              <a:rPr sz="1960"/>
              <a:t>The multiple values are logically related as a single item</a:t>
            </a:r>
            <a:endParaRPr sz="2352"/>
          </a:p>
          <a:p>
            <a:pPr lvl="2" marL="1082802" indent="-186690" defTabSz="896111">
              <a:spcBef>
                <a:spcPts val="400"/>
              </a:spcBef>
              <a:defRPr sz="1800"/>
            </a:pPr>
            <a:r>
              <a:rPr sz="1960"/>
              <a:t>Example:    A bank Certificate of Deposit (CD) </a:t>
            </a:r>
            <a:br>
              <a:rPr sz="1960"/>
            </a:br>
            <a:r>
              <a:rPr sz="1960"/>
              <a:t>                    has the following values: </a:t>
            </a:r>
            <a:br>
              <a:rPr sz="1960"/>
            </a:br>
            <a:r>
              <a:rPr sz="1960"/>
              <a:t>   		  	a balance</a:t>
            </a:r>
            <a:br>
              <a:rPr sz="1960"/>
            </a:br>
            <a:r>
              <a:rPr sz="1960"/>
              <a:t> 		  	an interest rate</a:t>
            </a:r>
            <a:br>
              <a:rPr sz="1960"/>
            </a:br>
            <a:r>
              <a:rPr sz="1960"/>
              <a:t>			a term (months to maturity)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44928" indent="-244928">
              <a:spcBef>
                <a:spcPts val="400"/>
              </a:spcBef>
              <a:defRPr sz="1800"/>
            </a:pPr>
            <a:r>
              <a:rPr sz="2000"/>
              <a:t>A function may return an object, i.e., the return type of a function can be a class</a:t>
            </a:r>
            <a:endParaRPr sz="2000"/>
          </a:p>
          <a:p>
            <a:pPr lvl="0">
              <a:defRPr sz="1800"/>
            </a:pPr>
            <a:endParaRPr sz="2000"/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BankAccout new_account(BankAccount old)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temp;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temp.set(0, old.get_rate());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85750" indent="17145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return temp;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Tx/>
              <a:buNone/>
              <a:defRPr sz="1800"/>
            </a:pP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a;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a = new_account(old_account);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Constructors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152401" y="1676400"/>
            <a:ext cx="86868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49827" indent="-249827" defTabSz="777240">
              <a:spcBef>
                <a:spcPts val="400"/>
              </a:spcBef>
              <a:defRPr sz="1800"/>
            </a:pPr>
            <a:r>
              <a:rPr sz="2040"/>
              <a:t>A </a:t>
            </a:r>
            <a:r>
              <a:rPr sz="204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constructor</a:t>
            </a:r>
            <a:r>
              <a:rPr sz="2040"/>
              <a:t> can be used to initialize member</a:t>
            </a:r>
            <a:br>
              <a:rPr sz="2040"/>
            </a:br>
            <a:r>
              <a:rPr sz="2040"/>
              <a:t>variables when an object is declared	</a:t>
            </a:r>
            <a:endParaRPr sz="2040"/>
          </a:p>
          <a:p>
            <a:pPr lvl="1" marL="596809" indent="-208189" defTabSz="777240">
              <a:spcBef>
                <a:spcPts val="400"/>
              </a:spcBef>
              <a:defRPr sz="1800"/>
            </a:pPr>
            <a:r>
              <a:rPr sz="2040"/>
              <a:t>A constructor is a </a:t>
            </a:r>
            <a:r>
              <a:rPr sz="2040">
                <a:solidFill>
                  <a:srgbClr val="FF0000"/>
                </a:solidFill>
              </a:rPr>
              <a:t>member function </a:t>
            </a:r>
            <a:r>
              <a:rPr sz="2040"/>
              <a:t>that is usually </a:t>
            </a:r>
            <a:br>
              <a:rPr sz="2040"/>
            </a:br>
            <a:r>
              <a:rPr sz="2040"/>
              <a:t>public</a:t>
            </a:r>
            <a:endParaRPr sz="2040"/>
          </a:p>
          <a:p>
            <a:pPr lvl="1" marL="596809" indent="-208189" defTabSz="777240">
              <a:spcBef>
                <a:spcPts val="400"/>
              </a:spcBef>
              <a:defRPr sz="1800"/>
            </a:pPr>
            <a:r>
              <a:rPr sz="2040"/>
              <a:t>A constructor is automatically called when an object</a:t>
            </a:r>
            <a:br>
              <a:rPr sz="2040"/>
            </a:br>
            <a:r>
              <a:rPr sz="2040"/>
              <a:t>of the class is declared</a:t>
            </a:r>
            <a:endParaRPr sz="2040"/>
          </a:p>
          <a:p>
            <a:pPr lvl="1" marL="596809" indent="-208189" defTabSz="777240">
              <a:spcBef>
                <a:spcPts val="400"/>
              </a:spcBef>
              <a:defRPr sz="1800"/>
            </a:pPr>
            <a:r>
              <a:rPr sz="2040"/>
              <a:t>A constructor’s name must be the name of the class</a:t>
            </a:r>
            <a:endParaRPr sz="2040"/>
          </a:p>
          <a:p>
            <a:pPr lvl="1" marL="596809" indent="-208189" defTabSz="777240">
              <a:spcBef>
                <a:spcPts val="400"/>
              </a:spcBef>
              <a:defRPr sz="1800"/>
            </a:pPr>
            <a:r>
              <a:rPr sz="2040"/>
              <a:t>A constructor cannot return a value</a:t>
            </a:r>
            <a:endParaRPr sz="2040"/>
          </a:p>
          <a:p>
            <a:pPr lvl="1" marL="242887" indent="145732" defTabSz="777240">
              <a:spcBef>
                <a:spcPts val="500"/>
              </a:spcBef>
              <a:buSzTx/>
              <a:buNone/>
              <a:defRPr sz="1800"/>
            </a:pPr>
            <a:endParaRPr sz="2040"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1" marL="242887" indent="145732" defTabSz="777240">
              <a:spcBef>
                <a:spcPts val="500"/>
              </a:spcBef>
              <a:buSzTx/>
              <a:buNone/>
              <a:defRPr sz="1800"/>
            </a:pPr>
            <a:r>
              <a:rPr sz="2380">
                <a:latin typeface="Comic Sans MS Bold"/>
                <a:ea typeface="Comic Sans MS Bold"/>
                <a:cs typeface="Comic Sans MS Bold"/>
                <a:sym typeface="Comic Sans MS Bold"/>
              </a:rPr>
              <a:t>No return type, not even void, is used in declaring or defining a constructor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Constructor Declaration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44928" indent="-244928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A constructor for the BankAccount class could </a:t>
            </a:r>
            <a:br>
              <a:rPr sz="2000"/>
            </a:br>
            <a:r>
              <a:rPr sz="2000"/>
              <a:t>be declared as:</a:t>
            </a:r>
            <a:br>
              <a:rPr sz="2000"/>
            </a:br>
            <a:br>
              <a:rPr sz="2000"/>
            </a:br>
            <a:r>
              <a:rPr sz="2000"/>
              <a:t> 	</a:t>
            </a: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class BankAccount</a:t>
            </a: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{</a:t>
            </a: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    public:</a:t>
            </a: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BankAccount(int dollars, int cents, double rate);</a:t>
            </a: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 //initializes the balance to $dollars.cents</a:t>
            </a: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 //initializes the interest rate to rate percent</a:t>
            </a: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…//The rest of the BankAccount definition</a:t>
            </a:r>
            <a:b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};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Constructor Definition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228600" y="1676400"/>
            <a:ext cx="89154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44928" indent="-244928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The constructor for the BankAccount class could be defined as</a:t>
            </a:r>
            <a:endParaRPr sz="2000"/>
          </a:p>
          <a:p>
            <a:pPr lvl="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br>
              <a:rPr sz="2000"/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BankAccount::BankAccount(int dollars, int cents,double rate)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if ((dollars &lt; 0) || (cents &lt; 0) || ( rate &lt; 0 ))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{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cout &lt;&lt; “Illegal values for money or rate\n”;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exit(1);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}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balance = dollars + 0.01 * cents;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interest_rate = rate;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000"/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Note that the class name and function name are the same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228600" y="2380699"/>
            <a:ext cx="552451" cy="3200401"/>
            <a:chOff x="0" y="0"/>
            <a:chExt cx="552450" cy="3200400"/>
          </a:xfrm>
        </p:grpSpPr>
        <p:sp>
          <p:nvSpPr>
            <p:cNvPr id="247" name="Shape 247"/>
            <p:cNvSpPr/>
            <p:nvPr/>
          </p:nvSpPr>
          <p:spPr>
            <a:xfrm flipH="1">
              <a:off x="-1" y="3181900"/>
              <a:ext cx="552451" cy="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 flipV="1">
              <a:off x="-1" y="-1"/>
              <a:ext cx="2" cy="320040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0" y="18499"/>
              <a:ext cx="400051" cy="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Overloading Constructors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-1" y="1676400"/>
            <a:ext cx="91440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73340" indent="-273340" defTabSz="850391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32"/>
              <a:t>Constructors can be </a:t>
            </a:r>
            <a:r>
              <a:rPr sz="2232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overloaded</a:t>
            </a:r>
            <a:r>
              <a:rPr sz="2232"/>
              <a:t> by defining</a:t>
            </a:r>
            <a:br>
              <a:rPr sz="2232"/>
            </a:br>
            <a:r>
              <a:rPr sz="2232"/>
              <a:t>constructors with different parameter lists</a:t>
            </a:r>
            <a:endParaRPr sz="2232"/>
          </a:p>
          <a:p>
            <a:pPr lvl="1" marL="652979" indent="-227783" defTabSz="850391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32"/>
              <a:t>Other possible constructors for the BankAccount</a:t>
            </a:r>
            <a:br>
              <a:rPr sz="2232"/>
            </a:br>
            <a:r>
              <a:rPr sz="2232"/>
              <a:t>class might be</a:t>
            </a:r>
            <a:br>
              <a:rPr sz="2232"/>
            </a:br>
            <a:endParaRPr sz="2232"/>
          </a:p>
          <a:p>
            <a:pPr lvl="1" marL="265747" indent="159448" defTabSz="85039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(double balance, double interest_rate);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23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65747" indent="159448" defTabSz="85039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(double balance);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223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65747" indent="159448" defTabSz="85039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(double interest_rate);</a:t>
            </a:r>
            <a:b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23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265747" indent="159448" defTabSz="85039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( );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Calling A Constructor (1)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endParaRPr sz="2400"/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A constructor is not called like a normal member</a:t>
            </a:r>
            <a:br>
              <a:rPr sz="2400"/>
            </a:br>
            <a:r>
              <a:rPr sz="2400"/>
              <a:t>function:</a:t>
            </a:r>
            <a:br>
              <a:rPr sz="2400"/>
            </a:br>
            <a:br>
              <a:rPr sz="2400"/>
            </a:br>
            <a:r>
              <a:rPr sz="2400"/>
              <a:t> 		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 account1;  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		account1.BankAccount(10, 50, 2.0);</a:t>
            </a:r>
          </a:p>
        </p:txBody>
      </p:sp>
      <p:sp>
        <p:nvSpPr>
          <p:cNvPr id="257" name="Shape 257"/>
          <p:cNvSpPr/>
          <p:nvPr/>
        </p:nvSpPr>
        <p:spPr>
          <a:xfrm>
            <a:off x="3444875" y="3162299"/>
            <a:ext cx="2190751" cy="2247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73" y="15684"/>
                </a:moveTo>
                <a:cubicBezTo>
                  <a:pt x="18510" y="14267"/>
                  <a:pt x="19070" y="12556"/>
                  <a:pt x="19070" y="10800"/>
                </a:cubicBezTo>
                <a:cubicBezTo>
                  <a:pt x="19070" y="6232"/>
                  <a:pt x="15367" y="2530"/>
                  <a:pt x="10800" y="2530"/>
                </a:cubicBezTo>
                <a:cubicBezTo>
                  <a:pt x="9043" y="2529"/>
                  <a:pt x="7332" y="3089"/>
                  <a:pt x="5915" y="4126"/>
                </a:cubicBezTo>
                <a:lnTo>
                  <a:pt x="17473" y="15684"/>
                </a:lnTo>
                <a:close/>
                <a:moveTo>
                  <a:pt x="4126" y="5915"/>
                </a:moveTo>
                <a:cubicBezTo>
                  <a:pt x="3089" y="7332"/>
                  <a:pt x="2530" y="9043"/>
                  <a:pt x="2530" y="10799"/>
                </a:cubicBezTo>
                <a:cubicBezTo>
                  <a:pt x="2530" y="15367"/>
                  <a:pt x="6232" y="19070"/>
                  <a:pt x="10800" y="19070"/>
                </a:cubicBezTo>
                <a:cubicBezTo>
                  <a:pt x="12556" y="19070"/>
                  <a:pt x="14267" y="18510"/>
                  <a:pt x="15684" y="17473"/>
                </a:cubicBezTo>
                <a:lnTo>
                  <a:pt x="4126" y="5915"/>
                </a:lnTo>
                <a:close/>
              </a:path>
            </a:pathLst>
          </a:custGeom>
          <a:solidFill>
            <a:srgbClr val="FF0000">
              <a:alpha val="69019"/>
            </a:srgbClr>
          </a:solidFill>
          <a:ln>
            <a:solidFill>
              <a:srgbClr val="333399"/>
            </a:solidFill>
            <a:miter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533400" y="-1"/>
            <a:ext cx="8305800" cy="9921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Calling A Constructor (2)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xfrm>
            <a:off x="304800" y="992187"/>
            <a:ext cx="8675687" cy="4572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186145" indent="-186145" defTabSz="694944">
              <a:spcBef>
                <a:spcPts val="300"/>
              </a:spcBef>
              <a:defRPr sz="1800"/>
            </a:pPr>
            <a:r>
              <a:rPr sz="1520"/>
              <a:t>A constructor is called in the object </a:t>
            </a:r>
            <a:r>
              <a:rPr sz="1520">
                <a:latin typeface="Comic Sans MS Bold"/>
                <a:ea typeface="Comic Sans MS Bold"/>
                <a:cs typeface="Comic Sans MS Bold"/>
                <a:sym typeface="Comic Sans MS Bold"/>
              </a:rPr>
              <a:t>declaration</a:t>
            </a:r>
            <a:endParaRPr sz="1520"/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account1(10, 50, 2.0);</a:t>
            </a:r>
            <a:endParaRPr sz="1520"/>
          </a:p>
          <a:p>
            <a:pPr lvl="1" marL="471569" indent="-124097" defTabSz="694944">
              <a:spcBef>
                <a:spcPts val="200"/>
              </a:spcBef>
              <a:defRPr sz="1800"/>
            </a:pPr>
            <a:r>
              <a:rPr sz="1216"/>
              <a:t>Creates a </a:t>
            </a:r>
            <a:r>
              <a:rPr sz="1216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</a:t>
            </a:r>
            <a:r>
              <a:rPr sz="1216"/>
              <a:t> object and calls the </a:t>
            </a:r>
            <a:br>
              <a:rPr sz="1216"/>
            </a:br>
            <a:r>
              <a:rPr sz="1216"/>
              <a:t>constructor to initialize the member variables</a:t>
            </a:r>
            <a:endParaRPr sz="1216"/>
          </a:p>
          <a:p>
            <a:pPr lvl="0" marL="260604" indent="-260604" defTabSz="694944">
              <a:spcBef>
                <a:spcPts val="500"/>
              </a:spcBef>
              <a:buSzTx/>
              <a:buNone/>
              <a:defRPr sz="1800"/>
            </a:pPr>
            <a:endParaRPr sz="1520"/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/>
              <a:t>Or...</a:t>
            </a:r>
            <a:endParaRPr sz="1520"/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account1;</a:t>
            </a:r>
            <a:endParaRPr sz="1520"/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account1 = BankAccount(999, 99, 5.5);</a:t>
            </a:r>
            <a:endParaRPr sz="15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//another object is created.</a:t>
            </a:r>
            <a:endParaRPr sz="15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 For another example, see demo code.</a:t>
            </a:r>
            <a:endParaRPr sz="15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//This is like an ordinary function call learned in CS1.</a:t>
            </a:r>
            <a:endParaRPr sz="15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60604" indent="-260604" defTabSz="694944">
              <a:spcBef>
                <a:spcPts val="500"/>
              </a:spcBef>
              <a:buSzTx/>
              <a:buNone/>
              <a:defRPr sz="1800"/>
            </a:pPr>
            <a:endParaRPr sz="15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/>
              <a:t>Or...</a:t>
            </a:r>
            <a:endParaRPr sz="1520"/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* account1Ptr;</a:t>
            </a:r>
            <a:endParaRPr sz="1520"/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account1Ptr = new BankAccount(999, 99, 5.5);</a:t>
            </a:r>
            <a:endParaRPr sz="152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60604" indent="-260604" defTabSz="694944">
              <a:spcBef>
                <a:spcPts val="300"/>
              </a:spcBef>
              <a:buSzTx/>
              <a:buNone/>
              <a:defRPr sz="1800"/>
            </a:pPr>
            <a:r>
              <a:rPr sz="152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 For another example, see demo code.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The Default Constructor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A default constructor uses no parameters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A default constructor for the BankAccount class</a:t>
            </a:r>
            <a:br>
              <a:rPr sz="2400"/>
            </a:br>
            <a:r>
              <a:rPr sz="2400"/>
              <a:t>could be declared in this way</a:t>
            </a:r>
            <a:br>
              <a:rPr sz="2400"/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class BankAccount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		{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 public: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BankAccount( );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			// initializes balance  to $0.00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// initializes rate to 0.0%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         … // The rest of the class definition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};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Default Constructor Definition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The default constructor for the BankAccount</a:t>
            </a:r>
            <a:br>
              <a:rPr sz="2400"/>
            </a:br>
            <a:r>
              <a:rPr sz="2400"/>
              <a:t>class could be defined as</a:t>
            </a:r>
            <a:br>
              <a:rPr sz="2400"/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BankAccount::BankAccount( )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{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balance = 0;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rate = 0.0;</a:t>
            </a:r>
            <a:b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	}</a:t>
            </a:r>
            <a:endParaRPr sz="24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It is a good idea to always include a default constructor even if you do not want to initialize variables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Calling the Default Constructor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544511" y="1295400"/>
            <a:ext cx="8294690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05740" indent="-205740" defTabSz="768095">
              <a:spcBef>
                <a:spcPts val="400"/>
              </a:spcBef>
              <a:defRPr sz="1800"/>
            </a:pPr>
            <a:r>
              <a:rPr sz="1679"/>
              <a:t>The default constructor is called during declaration of an object</a:t>
            </a:r>
            <a:endParaRPr sz="1679"/>
          </a:p>
          <a:p>
            <a:pPr lvl="0" marL="205740" indent="-205740" defTabSz="768095">
              <a:spcBef>
                <a:spcPts val="400"/>
              </a:spcBef>
              <a:defRPr sz="1800"/>
            </a:pPr>
            <a:r>
              <a:rPr sz="1679"/>
              <a:t>An argument list is NOT used</a:t>
            </a:r>
            <a:br>
              <a:rPr sz="1679"/>
            </a:b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 account1; </a:t>
            </a:r>
            <a:b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//Correct. 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//Uses the default BankAccount constructor</a:t>
            </a:r>
            <a:b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//when declaring an object. 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500"/>
              </a:spcBef>
              <a:buSzTx/>
              <a:buNone/>
              <a:defRPr sz="1800"/>
            </a:pP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BankAccount  account1; 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acount1 = BankAccount();</a:t>
            </a:r>
            <a:b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//Correct. 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//Uses the default BankAccount constructor explicitly, 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//when doing an assignment. For another example, see demo code.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b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 account1( ); </a:t>
            </a:r>
            <a:b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//Does not correctly use the default constructor. 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//In fact, the compiler thinks that this is a</a:t>
            </a:r>
            <a:endParaRPr sz="151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88035" indent="-288035" defTabSz="768095">
              <a:spcBef>
                <a:spcPts val="300"/>
              </a:spcBef>
              <a:buSzTx/>
              <a:buNone/>
              <a:defRPr sz="1800"/>
            </a:pPr>
            <a:r>
              <a:rPr sz="151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//function declaration!  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The CD Definition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44928" indent="-244928">
              <a:spcBef>
                <a:spcPts val="400"/>
              </a:spcBef>
              <a:defRPr sz="1800"/>
            </a:pPr>
            <a:r>
              <a:rPr sz="2000"/>
              <a:t>The Certificate of Deposit structure can be</a:t>
            </a:r>
            <a:br>
              <a:rPr sz="2000"/>
            </a:br>
            <a:r>
              <a:rPr sz="2000"/>
              <a:t>defined as		</a:t>
            </a:r>
            <a:br>
              <a:rPr sz="2000"/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	struct CDAccount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{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	double balance;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		double interest_rate;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	int term;  //months to maturity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	};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44928" indent="-244928">
              <a:spcBef>
                <a:spcPts val="400"/>
              </a:spcBef>
              <a:defRPr sz="1800"/>
            </a:pPr>
            <a:r>
              <a:rPr sz="2000"/>
              <a:t>Keyword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sz="2000"/>
              <a:t> begins a structure definition</a:t>
            </a:r>
            <a:endParaRPr sz="2000"/>
          </a:p>
          <a:p>
            <a:pPr lvl="0" marL="244928" indent="-244928">
              <a:spcBef>
                <a:spcPts val="400"/>
              </a:spcBef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CDAccount</a:t>
            </a:r>
            <a:r>
              <a:rPr sz="2000"/>
              <a:t> is the structure tag </a:t>
            </a:r>
            <a:endParaRPr sz="2000"/>
          </a:p>
          <a:p>
            <a:pPr lvl="0" marL="244928" indent="-244928">
              <a:spcBef>
                <a:spcPts val="400"/>
              </a:spcBef>
              <a:defRPr sz="1800"/>
            </a:pPr>
            <a:r>
              <a:rPr sz="2000"/>
              <a:t>Member names are identifiers declared in the braces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3657599" y="3809999"/>
            <a:ext cx="5192397" cy="437070"/>
            <a:chOff x="0" y="0"/>
            <a:chExt cx="5192395" cy="437068"/>
          </a:xfrm>
        </p:grpSpPr>
        <p:sp>
          <p:nvSpPr>
            <p:cNvPr id="43" name="Shape 43"/>
            <p:cNvSpPr/>
            <p:nvPr/>
          </p:nvSpPr>
          <p:spPr>
            <a:xfrm flipH="1" flipV="1">
              <a:off x="0" y="227012"/>
              <a:ext cx="1123951" cy="1"/>
            </a:xfrm>
            <a:prstGeom prst="line">
              <a:avLst/>
            </a:prstGeom>
            <a:noFill/>
            <a:ln w="57150" cap="flat">
              <a:solidFill>
                <a:srgbClr val="33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1192529" y="0"/>
              <a:ext cx="399986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spcBef>
                  <a:spcPts val="500"/>
                </a:spcBef>
                <a:defRPr>
                  <a:solidFill>
                    <a:srgbClr val="33339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333399"/>
                  </a:solidFill>
                </a:rPr>
                <a:t>Remember this semicolon!</a:t>
              </a:r>
            </a:p>
          </p:txBody>
        </p:sp>
      </p:grpSp>
    </p:spTree>
  </p:cSld>
  <p:clrMapOvr>
    <a:masterClrMapping/>
  </p:clrMapOvr>
  <p:transition spd="med" advClick="1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Default Constructors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29184" indent="-329184" defTabSz="877823">
              <a:defRPr sz="1800"/>
            </a:pPr>
            <a:r>
              <a:rPr sz="2688"/>
              <a:t>If your program does </a:t>
            </a:r>
            <a:r>
              <a:rPr sz="2688">
                <a:solidFill>
                  <a:srgbClr val="FF0000"/>
                </a:solidFill>
              </a:rPr>
              <a:t>not</a:t>
            </a:r>
            <a:r>
              <a:rPr sz="2688"/>
              <a:t> provide any constructor for a class defined by you, C++ generates a default one for you that does nothing.</a:t>
            </a:r>
            <a:endParaRPr sz="2688"/>
          </a:p>
          <a:p>
            <a:pPr lvl="0" marL="329184" indent="-329184" defTabSz="877823">
              <a:defRPr sz="1800"/>
            </a:pPr>
            <a:r>
              <a:rPr sz="2688"/>
              <a:t>If your program does provide some constructor (maybe only one), but no default constructor, C++ does NOT generate a default one.</a:t>
            </a:r>
            <a:endParaRPr sz="2688"/>
          </a:p>
          <a:p>
            <a:pPr lvl="0" marL="329184" indent="-329184" defTabSz="877823">
              <a:defRPr sz="1800"/>
            </a:pPr>
            <a:endParaRPr sz="2688"/>
          </a:p>
          <a:p>
            <a:pPr lvl="0" marL="329184" indent="-329184" defTabSz="877823">
              <a:buSzTx/>
              <a:buNone/>
              <a:defRPr sz="1800"/>
            </a:pPr>
            <a:r>
              <a:rPr sz="2688">
                <a:solidFill>
                  <a:srgbClr val="FF0000"/>
                </a:solidFill>
              </a:rPr>
              <a:t>See the demo program...</a:t>
            </a:r>
          </a:p>
        </p:txBody>
      </p:sp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Initialization Sections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An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initialization section </a:t>
            </a:r>
            <a:r>
              <a:rPr sz="2400"/>
              <a:t>in a function definition</a:t>
            </a:r>
            <a:br>
              <a:rPr sz="2400"/>
            </a:br>
            <a:r>
              <a:rPr sz="2400"/>
              <a:t>provides an alternative way to initialize </a:t>
            </a:r>
            <a:br>
              <a:rPr sz="2400"/>
            </a:br>
            <a:r>
              <a:rPr sz="2400"/>
              <a:t>member variables</a:t>
            </a:r>
            <a:endParaRPr sz="2400"/>
          </a:p>
          <a:p>
            <a:pPr lvl="1" marL="285750" indent="171450">
              <a:spcBef>
                <a:spcPts val="500"/>
              </a:spcBef>
              <a:buSzTx/>
              <a:buNone/>
              <a:defRPr sz="1800"/>
            </a:pPr>
            <a:r>
              <a:rPr sz="2400"/>
              <a:t> 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BankAccount::BankAccount( ): balance(0), 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		interest_rate(0.0);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// No code needed in this example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The values in parenthesis are the initial values for the member variables listed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Parameters and Initialization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xfrm>
            <a:off x="228600" y="1600200"/>
            <a:ext cx="8610600" cy="495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73340" indent="-273340" defTabSz="850391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32"/>
              <a:t>Member functions with parameters can use </a:t>
            </a:r>
            <a:br>
              <a:rPr sz="2232"/>
            </a:br>
            <a:r>
              <a:rPr sz="2232"/>
              <a:t>initialization sections</a:t>
            </a:r>
            <a:br>
              <a:rPr sz="2232"/>
            </a:br>
            <a:br>
              <a:rPr sz="2232"/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BankAccount::BankAccount(int dollars, int cents, double rate)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	 : balance (dollars + 0.01 * cents),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		   interest_rate(rate)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  if (( dollars &lt; 0) || (cents &lt; 0) || (rate &lt; 0))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{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   cout &lt;&lt; “Illegal values for money or rate\n”;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   exit(1);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     }</a:t>
            </a:r>
            <a:b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186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23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652979" indent="-227783" defTabSz="850391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32"/>
              <a:t>Notice that the parameters can be arguments in the initialization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Section 10.2 Exercises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Can you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Describe the difference between a class and</a:t>
            </a:r>
            <a:br>
              <a:rPr sz="2400"/>
            </a:br>
            <a:r>
              <a:rPr sz="2400"/>
              <a:t> a structure?</a:t>
            </a:r>
            <a:br>
              <a:rPr sz="2400"/>
            </a:b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Explain why member variables are usually private?</a:t>
            </a:r>
            <a:br>
              <a:rPr sz="2400"/>
            </a:b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Describe the purpose and usage of a constructor?  </a:t>
            </a:r>
            <a:br>
              <a:rPr sz="2400"/>
            </a:b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Use an initialization section in a function definition?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 descr="Pink tissue paper"/>
          <p:cNvSpPr/>
          <p:nvPr>
            <p:ph type="title" idx="4294967295"/>
          </p:nvPr>
        </p:nvSpPr>
        <p:spPr>
          <a:xfrm>
            <a:off x="304800" y="152400"/>
            <a:ext cx="70866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10.3</a:t>
            </a:r>
          </a:p>
        </p:txBody>
      </p:sp>
      <p:sp>
        <p:nvSpPr>
          <p:cNvPr id="284" name="Shape 284" descr="Pink tissue paper"/>
          <p:cNvSpPr/>
          <p:nvPr>
            <p:ph type="body" idx="1"/>
          </p:nvPr>
        </p:nvSpPr>
        <p:spPr>
          <a:xfrm>
            <a:off x="1981200" y="2590800"/>
            <a:ext cx="6629400" cy="190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Abstract Data Types</a:t>
            </a:r>
          </a:p>
        </p:txBody>
      </p:sp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Abstract Data Types</a:t>
            </a:r>
          </a:p>
        </p:txBody>
      </p:sp>
      <p:sp>
        <p:nvSpPr>
          <p:cNvPr id="287" name="Shape 287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05180" indent="-305180" defTabSz="813816">
              <a:spcBef>
                <a:spcPts val="500"/>
              </a:spcBef>
              <a:defRPr sz="1800"/>
            </a:pPr>
            <a:r>
              <a:rPr sz="2492"/>
              <a:t>A data type consists of a collection of values</a:t>
            </a:r>
            <a:br>
              <a:rPr sz="2492"/>
            </a:br>
            <a:r>
              <a:rPr sz="2492"/>
              <a:t>together with a set of basic operations </a:t>
            </a:r>
            <a:br>
              <a:rPr sz="2492"/>
            </a:br>
            <a:r>
              <a:rPr sz="2492"/>
              <a:t>defined on the values</a:t>
            </a:r>
            <a:endParaRPr sz="2492"/>
          </a:p>
          <a:p>
            <a:pPr lvl="1" marL="661225" indent="-254317" defTabSz="813816">
              <a:spcBef>
                <a:spcPts val="500"/>
              </a:spcBef>
              <a:defRPr sz="1800"/>
            </a:pPr>
            <a:r>
              <a:rPr sz="2492"/>
              <a:t>example: int type and its associated valid operations</a:t>
            </a:r>
            <a:endParaRPr sz="2492"/>
          </a:p>
          <a:p>
            <a:pPr lvl="0" marL="305180" indent="-305180" defTabSz="813816">
              <a:spcBef>
                <a:spcPts val="500"/>
              </a:spcBef>
              <a:defRPr sz="1800"/>
            </a:pPr>
            <a:r>
              <a:rPr sz="2492"/>
              <a:t>A data type is an </a:t>
            </a:r>
            <a:r>
              <a:rPr sz="2492">
                <a:latin typeface="Comic Sans MS Bold"/>
                <a:ea typeface="Comic Sans MS Bold"/>
                <a:cs typeface="Comic Sans MS Bold"/>
                <a:sym typeface="Comic Sans MS Bold"/>
              </a:rPr>
              <a:t>Abstract Data Type (ADT)</a:t>
            </a:r>
            <a:br>
              <a:rPr sz="2492"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sz="2492"/>
              <a:t>if programmers using the type do not have</a:t>
            </a:r>
            <a:br>
              <a:rPr sz="2492"/>
            </a:br>
            <a:r>
              <a:rPr sz="2492"/>
              <a:t>access to the details of how the values and</a:t>
            </a:r>
            <a:br>
              <a:rPr sz="2492"/>
            </a:br>
            <a:r>
              <a:rPr sz="2492"/>
              <a:t>operations are implemented</a:t>
            </a:r>
            <a:endParaRPr sz="2492"/>
          </a:p>
          <a:p>
            <a:pPr lvl="1" marL="661225" indent="-254317" defTabSz="813816">
              <a:spcBef>
                <a:spcPts val="500"/>
              </a:spcBef>
              <a:defRPr sz="1800"/>
            </a:pPr>
            <a:r>
              <a:rPr sz="2492"/>
              <a:t>example: int, double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Classes To Produce ADTs</a:t>
            </a:r>
          </a:p>
        </p:txBody>
      </p:sp>
      <p:sp>
        <p:nvSpPr>
          <p:cNvPr id="290" name="Shape 290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To define a class so it is an ADT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Separate the specification of </a:t>
            </a:r>
            <a:r>
              <a:rPr sz="2400">
                <a:solidFill>
                  <a:srgbClr val="FF0000"/>
                </a:solidFill>
              </a:rPr>
              <a:t>how the type is used</a:t>
            </a:r>
            <a:br>
              <a:rPr sz="2400">
                <a:solidFill>
                  <a:srgbClr val="FF0000"/>
                </a:solidFill>
              </a:rPr>
            </a:br>
            <a:r>
              <a:rPr sz="2400"/>
              <a:t>by a programmer from the details of </a:t>
            </a:r>
            <a:r>
              <a:rPr sz="2400">
                <a:solidFill>
                  <a:srgbClr val="0000CC"/>
                </a:solidFill>
              </a:rPr>
              <a:t>how the type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is implemented</a:t>
            </a:r>
            <a:endParaRPr sz="2400">
              <a:solidFill>
                <a:srgbClr val="0000CC"/>
              </a:solidFill>
            </a:endParaRPr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Make all member variables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private</a:t>
            </a:r>
            <a:r>
              <a:rPr sz="2400"/>
              <a:t> members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Helper functions should be private members 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Basic operations a programmer needs should be </a:t>
            </a:r>
            <a:br>
              <a:rPr sz="2400"/>
            </a:b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public</a:t>
            </a:r>
            <a:r>
              <a:rPr sz="2400"/>
              <a:t> member functions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Fully specify how to use each public function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ADT Interface</a:t>
            </a:r>
          </a:p>
        </p:txBody>
      </p:sp>
      <p:sp>
        <p:nvSpPr>
          <p:cNvPr id="293" name="Shape 293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The </a:t>
            </a:r>
            <a:r>
              <a:rPr sz="2800">
                <a:solidFill>
                  <a:srgbClr val="0000CC"/>
                </a:solidFill>
              </a:rPr>
              <a:t>ADT interface </a:t>
            </a:r>
            <a:r>
              <a:rPr sz="2800"/>
              <a:t>tells how to use the ADT in</a:t>
            </a:r>
            <a:br>
              <a:rPr sz="2800"/>
            </a:br>
            <a:r>
              <a:rPr sz="2800"/>
              <a:t>a program</a:t>
            </a:r>
            <a:endParaRPr sz="2800"/>
          </a:p>
          <a:p>
            <a:pPr lvl="1">
              <a:defRPr sz="1800"/>
            </a:pPr>
            <a:r>
              <a:rPr sz="2800"/>
              <a:t>The interface consists of </a:t>
            </a:r>
            <a:endParaRPr sz="28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The public member functions’ declarations or prototypes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The comments that explain how to use those functions</a:t>
            </a:r>
            <a:endParaRPr sz="2400"/>
          </a:p>
          <a:p>
            <a:pPr lvl="1">
              <a:defRPr sz="1800"/>
            </a:pPr>
            <a:r>
              <a:rPr sz="2800"/>
              <a:t>The interface should be all that is needed to know how to use the ADT in a program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ADT Implementation</a:t>
            </a:r>
          </a:p>
        </p:txBody>
      </p:sp>
      <p:sp>
        <p:nvSpPr>
          <p:cNvPr id="296" name="Shape 296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The </a:t>
            </a:r>
            <a:r>
              <a:rPr sz="2400">
                <a:solidFill>
                  <a:srgbClr val="0000CC"/>
                </a:solidFill>
              </a:rPr>
              <a:t>ADT implementation </a:t>
            </a:r>
            <a:r>
              <a:rPr sz="2400"/>
              <a:t>tells how the interface is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realized</a:t>
            </a:r>
            <a:r>
              <a:rPr sz="2400"/>
              <a:t> in C++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The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implementation</a:t>
            </a:r>
            <a:r>
              <a:rPr sz="2400"/>
              <a:t> consists of 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</a:rPr>
              <a:t>The private members of the class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>
                <a:solidFill>
                  <a:srgbClr val="0000CC"/>
                </a:solidFill>
              </a:rPr>
              <a:t>The definitions of public and private member functions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The implementation of a class’s interface is needed to run a program that uses the class. 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The implementation is not needed to write the </a:t>
            </a:r>
            <a:br>
              <a:rPr sz="2400"/>
            </a:br>
            <a:r>
              <a:rPr sz="2400"/>
              <a:t>main part of a program or any non-member functions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ADT Benefits</a:t>
            </a:r>
          </a:p>
        </p:txBody>
      </p:sp>
      <p:sp>
        <p:nvSpPr>
          <p:cNvPr id="299" name="Shape 299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lnSpc>
                <a:spcPct val="90000"/>
              </a:lnSpc>
              <a:defRPr sz="1800"/>
            </a:pPr>
            <a:r>
              <a:rPr sz="2800"/>
              <a:t>Changing an ADT implementation does not require changing a program that uses the ADT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ADT’s make it easier to divide work among </a:t>
            </a:r>
            <a:br>
              <a:rPr sz="2800"/>
            </a:br>
            <a:r>
              <a:rPr sz="2800"/>
              <a:t>different programmers</a:t>
            </a:r>
            <a:endParaRPr sz="2800"/>
          </a:p>
          <a:p>
            <a:pPr lvl="1">
              <a:lnSpc>
                <a:spcPct val="90000"/>
              </a:lnSpc>
              <a:defRPr sz="1800"/>
            </a:pPr>
            <a:r>
              <a:rPr sz="2800"/>
              <a:t>One or more can write the ADT</a:t>
            </a:r>
            <a:endParaRPr sz="2800"/>
          </a:p>
          <a:p>
            <a:pPr lvl="1">
              <a:lnSpc>
                <a:spcPct val="90000"/>
              </a:lnSpc>
              <a:defRPr sz="1800"/>
            </a:pPr>
            <a:r>
              <a:rPr sz="2800"/>
              <a:t>One or more can write code that uses the ADT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Writing and using ADTs breaks the larger </a:t>
            </a:r>
            <a:br>
              <a:rPr sz="2800"/>
            </a:br>
            <a:r>
              <a:rPr sz="2800"/>
              <a:t>programming task into smaller tasks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Using the Structure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73340" indent="-273340" defTabSz="850391">
              <a:spcBef>
                <a:spcPts val="500"/>
              </a:spcBef>
              <a:defRPr sz="1800"/>
            </a:pPr>
            <a:r>
              <a:rPr sz="2232">
                <a:latin typeface="Comic Sans MS Bold"/>
                <a:ea typeface="Comic Sans MS Bold"/>
                <a:cs typeface="Comic Sans MS Bold"/>
                <a:sym typeface="Comic Sans MS Bold"/>
              </a:rPr>
              <a:t>Structure definition is generally placed outside</a:t>
            </a:r>
            <a:br>
              <a:rPr sz="2232"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sz="2232">
                <a:latin typeface="Comic Sans MS Bold"/>
                <a:ea typeface="Comic Sans MS Bold"/>
                <a:cs typeface="Comic Sans MS Bold"/>
                <a:sym typeface="Comic Sans MS Bold"/>
              </a:rPr>
              <a:t>any function definition</a:t>
            </a:r>
            <a:endParaRPr sz="2232"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1" marL="652979" indent="-227783" defTabSz="850391">
              <a:spcBef>
                <a:spcPts val="500"/>
              </a:spcBef>
              <a:defRPr sz="1800"/>
            </a:pPr>
            <a:r>
              <a:rPr sz="2232"/>
              <a:t>This makes the structure type available to all code </a:t>
            </a:r>
            <a:br>
              <a:rPr sz="2232"/>
            </a:br>
            <a:r>
              <a:rPr sz="2232"/>
              <a:t>that follows the structure definition</a:t>
            </a:r>
            <a:endParaRPr sz="2232"/>
          </a:p>
          <a:p>
            <a:pPr lvl="0" marL="273340" indent="-273340" defTabSz="850391">
              <a:spcBef>
                <a:spcPts val="500"/>
              </a:spcBef>
              <a:defRPr sz="1800"/>
            </a:pPr>
            <a:r>
              <a:rPr sz="2232"/>
              <a:t>To declare two variables of type CDAccount:</a:t>
            </a:r>
            <a:br>
              <a:rPr sz="2232"/>
            </a:br>
            <a:br>
              <a:rPr sz="2232"/>
            </a:b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CDAccount  my_account, your_account;</a:t>
            </a:r>
            <a:endParaRPr sz="2232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318897" indent="-318897" defTabSz="850391">
              <a:defRPr sz="1800"/>
            </a:pPr>
            <a:endParaRPr sz="2232"/>
          </a:p>
          <a:p>
            <a:pPr lvl="1" marL="652979" indent="-227783" defTabSz="850391">
              <a:spcBef>
                <a:spcPts val="500"/>
              </a:spcBef>
              <a:defRPr sz="1800"/>
            </a:pP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My_account</a:t>
            </a:r>
            <a:r>
              <a:rPr sz="2232"/>
              <a:t> and </a:t>
            </a: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your_account</a:t>
            </a:r>
            <a:r>
              <a:rPr sz="2232"/>
              <a:t> contain distinct </a:t>
            </a:r>
            <a:br>
              <a:rPr sz="2232"/>
            </a:br>
            <a:r>
              <a:rPr sz="2232"/>
              <a:t>member variables  </a:t>
            </a: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balance</a:t>
            </a:r>
            <a:r>
              <a:rPr sz="2232"/>
              <a:t>, </a:t>
            </a: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interest_rate</a:t>
            </a:r>
            <a:r>
              <a:rPr sz="2232"/>
              <a:t>,  and </a:t>
            </a:r>
            <a:r>
              <a:rPr sz="2232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term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Program Example</a:t>
            </a:r>
            <a:br>
              <a:rPr sz="2556">
                <a:solidFill>
                  <a:srgbClr val="0D0D0D"/>
                </a:solidFill>
              </a:rPr>
            </a:br>
            <a:r>
              <a:rPr sz="2556">
                <a:solidFill>
                  <a:srgbClr val="0D0D0D"/>
                </a:solidFill>
              </a:rPr>
              <a:t>The BankAccount ADT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xfrm>
            <a:off x="544513" y="16002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In the version of the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</a:t>
            </a:r>
            <a:r>
              <a:rPr sz="2400"/>
              <a:t> ADT shown in Display 10.7.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Data is stored as three member variables</a:t>
            </a:r>
            <a:endParaRPr sz="2400"/>
          </a:p>
          <a:p>
            <a:pPr lvl="2" marL="1047750" indent="-190500">
              <a:spcBef>
                <a:spcPts val="400"/>
              </a:spcBef>
              <a:defRPr sz="1800"/>
            </a:pPr>
            <a:r>
              <a:rPr sz="2000"/>
              <a:t>The dollars part of the account balance</a:t>
            </a:r>
            <a:endParaRPr sz="2400"/>
          </a:p>
          <a:p>
            <a:pPr lvl="2" marL="1047750" indent="-190500">
              <a:spcBef>
                <a:spcPts val="400"/>
              </a:spcBef>
              <a:defRPr sz="1800"/>
            </a:pPr>
            <a:r>
              <a:rPr sz="2000"/>
              <a:t>The cents part of the account balance</a:t>
            </a:r>
            <a:endParaRPr sz="2400"/>
          </a:p>
          <a:p>
            <a:pPr lvl="2" marL="1047750" indent="-190500">
              <a:spcBef>
                <a:spcPts val="400"/>
              </a:spcBef>
              <a:defRPr sz="1800"/>
            </a:pPr>
            <a:r>
              <a:rPr sz="2000"/>
              <a:t>The interest rate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This version stores the interest rate as a fraction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The public portion of the class definition remains</a:t>
            </a:r>
            <a:br>
              <a:rPr sz="2400"/>
            </a:br>
            <a:r>
              <a:rPr sz="2400"/>
              <a:t>unchanged from the version of Display 10.6 </a:t>
            </a:r>
          </a:p>
        </p:txBody>
      </p:sp>
      <p:sp>
        <p:nvSpPr>
          <p:cNvPr id="303" name="Shape 30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191000" y="5788024"/>
            <a:ext cx="2350056" cy="557571"/>
          </a:xfrm>
          <a:prstGeom prst="rect">
            <a:avLst/>
          </a:prstGeom>
          <a:solidFill>
            <a:srgbClr val="FFCF01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ts val="700"/>
              </a:spcBef>
              <a:defRPr sz="32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Display 10.7</a:t>
            </a:r>
          </a:p>
        </p:txBody>
      </p:sp>
      <p:sp>
        <p:nvSpPr>
          <p:cNvPr id="304" name="Shape 304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371600" y="5788024"/>
            <a:ext cx="2350056" cy="557571"/>
          </a:xfrm>
          <a:prstGeom prst="rect">
            <a:avLst/>
          </a:prstGeom>
          <a:solidFill>
            <a:srgbClr val="FFCF01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ts val="700"/>
              </a:spcBef>
              <a:defRPr sz="32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Display 10.6</a:t>
            </a:r>
          </a:p>
        </p:txBody>
      </p:sp>
      <p:sp>
        <p:nvSpPr>
          <p:cNvPr id="305" name="Shape 305"/>
          <p:cNvSpPr/>
          <p:nvPr/>
        </p:nvSpPr>
        <p:spPr>
          <a:xfrm>
            <a:off x="762000" y="5326360"/>
            <a:ext cx="7467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Same interface, different implementation</a:t>
            </a:r>
          </a:p>
        </p:txBody>
      </p:sp>
    </p:spTree>
  </p:cSld>
  <p:clrMapOvr>
    <a:masterClrMapping/>
  </p:clrMapOvr>
  <p:transition spd="med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2"/>
      <p:bldP build="whole" bldLvl="1" animBg="1" rev="0" advAuto="0" spid="303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10.6 </a:t>
            </a:r>
            <a:br>
              <a:rPr sz="2556">
                <a:solidFill>
                  <a:srgbClr val="0D0D0D"/>
                </a:solidFill>
              </a:rPr>
            </a:br>
            <a:r>
              <a:rPr sz="2556">
                <a:solidFill>
                  <a:srgbClr val="0D0D0D"/>
                </a:solidFill>
              </a:rPr>
              <a:t>(1/3)</a:t>
            </a:r>
          </a:p>
        </p:txBody>
      </p:sp>
      <p:pic>
        <p:nvPicPr>
          <p:cNvPr id="308" name="image13.png" descr="D10_06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828800"/>
            <a:ext cx="8337550" cy="4471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6172200" y="2286000"/>
            <a:ext cx="2271712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521208"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0D0D0D"/>
                </a:solidFill>
              </a:rPr>
              <a:t>Display 10.6 (2/3)</a:t>
            </a:r>
            <a:br>
              <a:rPr sz="2052">
                <a:solidFill>
                  <a:srgbClr val="0D0D0D"/>
                </a:solidFill>
              </a:rPr>
            </a:br>
          </a:p>
        </p:txBody>
      </p:sp>
      <p:sp>
        <p:nvSpPr>
          <p:cNvPr id="311" name="Shape 311"/>
          <p:cNvSpPr/>
          <p:nvPr/>
        </p:nvSpPr>
        <p:spPr>
          <a:xfrm>
            <a:off x="0" y="381000"/>
            <a:ext cx="5151438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12" name="image14.png" descr="D10_06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169"/>
            <a:ext cx="5526088" cy="6768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xfrm>
            <a:off x="152400" y="2743199"/>
            <a:ext cx="1746250" cy="9921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594359"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0D0D0D"/>
                </a:solidFill>
              </a:rPr>
              <a:t>Display 10.6 </a:t>
            </a:r>
            <a:br>
              <a:rPr sz="2340">
                <a:solidFill>
                  <a:srgbClr val="0D0D0D"/>
                </a:solidFill>
              </a:rPr>
            </a:br>
            <a:r>
              <a:rPr sz="2340">
                <a:solidFill>
                  <a:srgbClr val="0D0D0D"/>
                </a:solidFill>
              </a:rPr>
              <a:t>(3/3)</a:t>
            </a:r>
          </a:p>
        </p:txBody>
      </p:sp>
      <p:pic>
        <p:nvPicPr>
          <p:cNvPr id="315" name="image15.png" descr="D10_06c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650" y="315387"/>
            <a:ext cx="6559550" cy="6237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xfrm>
            <a:off x="5638800" y="2057400"/>
            <a:ext cx="2971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10.7 (1/3)</a:t>
            </a:r>
            <a:br>
              <a:rPr sz="2556">
                <a:solidFill>
                  <a:srgbClr val="0D0D0D"/>
                </a:solidFill>
              </a:rPr>
            </a:br>
          </a:p>
        </p:txBody>
      </p:sp>
      <p:sp>
        <p:nvSpPr>
          <p:cNvPr id="318" name="Shape 318"/>
          <p:cNvSpPr/>
          <p:nvPr/>
        </p:nvSpPr>
        <p:spPr>
          <a:xfrm>
            <a:off x="0" y="304800"/>
            <a:ext cx="5164138" cy="1319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19" name="image16.png" descr="D10_07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13" y="358775"/>
            <a:ext cx="5027613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xfrm>
            <a:off x="5867401" y="1981199"/>
            <a:ext cx="3087689" cy="9921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D0D0D"/>
                </a:solidFill>
              </a:rPr>
              <a:t>Display 10.7 (2/3)</a:t>
            </a:r>
            <a:br>
              <a:rPr sz="2556">
                <a:solidFill>
                  <a:srgbClr val="0D0D0D"/>
                </a:solidFill>
              </a:rPr>
            </a:br>
          </a:p>
        </p:txBody>
      </p:sp>
      <p:sp>
        <p:nvSpPr>
          <p:cNvPr id="322" name="Shape 322"/>
          <p:cNvSpPr/>
          <p:nvPr/>
        </p:nvSpPr>
        <p:spPr>
          <a:xfrm>
            <a:off x="0" y="257175"/>
            <a:ext cx="5273675" cy="14954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23" name="image17.png" descr="D10_07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87" y="257175"/>
            <a:ext cx="5294314" cy="6547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xfrm>
            <a:off x="6429375" y="4343399"/>
            <a:ext cx="2714625" cy="9921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630936"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0D0D0D"/>
                </a:solidFill>
              </a:rPr>
              <a:t>Display 10.7 (3/3)</a:t>
            </a:r>
            <a:br>
              <a:rPr sz="2484">
                <a:solidFill>
                  <a:srgbClr val="0D0D0D"/>
                </a:solidFill>
              </a:rPr>
            </a:br>
          </a:p>
        </p:txBody>
      </p:sp>
      <p:sp>
        <p:nvSpPr>
          <p:cNvPr id="326" name="Shape 326"/>
          <p:cNvSpPr/>
          <p:nvPr/>
        </p:nvSpPr>
        <p:spPr>
          <a:xfrm>
            <a:off x="0" y="685800"/>
            <a:ext cx="5486400" cy="14954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27" name="image18.png" descr="D10_07c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75" y="152400"/>
            <a:ext cx="5786273" cy="635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Interface Preservation</a:t>
            </a:r>
          </a:p>
        </p:txBody>
      </p:sp>
      <p:sp>
        <p:nvSpPr>
          <p:cNvPr id="330" name="Shape 330"/>
          <p:cNvSpPr/>
          <p:nvPr>
            <p:ph type="body" idx="1"/>
          </p:nvPr>
        </p:nvSpPr>
        <p:spPr>
          <a:xfrm>
            <a:off x="304800" y="1676400"/>
            <a:ext cx="85344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To preserve the interface of an ADT so that </a:t>
            </a:r>
            <a:br>
              <a:rPr sz="2800"/>
            </a:br>
            <a:r>
              <a:rPr sz="2800"/>
              <a:t>programs using it do not need to be changed</a:t>
            </a:r>
            <a:endParaRPr sz="2800"/>
          </a:p>
          <a:p>
            <a:pPr lvl="1">
              <a:defRPr sz="1800"/>
            </a:pPr>
            <a:r>
              <a:rPr sz="2800"/>
              <a:t>Public member declarations cannot be changed</a:t>
            </a:r>
            <a:endParaRPr sz="2800"/>
          </a:p>
          <a:p>
            <a:pPr lvl="1">
              <a:defRPr sz="1800"/>
            </a:pPr>
            <a:r>
              <a:rPr sz="2800"/>
              <a:t>Public member </a:t>
            </a: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definitions</a:t>
            </a:r>
            <a:r>
              <a:rPr sz="2800"/>
              <a:t> (i.e., </a:t>
            </a: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implementation</a:t>
            </a:r>
            <a:r>
              <a:rPr sz="2800"/>
              <a:t> or realization) can be changed</a:t>
            </a:r>
            <a:endParaRPr sz="2800"/>
          </a:p>
          <a:p>
            <a:pPr lvl="1">
              <a:defRPr sz="1800"/>
            </a:pPr>
            <a:r>
              <a:rPr sz="2800"/>
              <a:t>Private member functions can be added, deleted, or changed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Information Hiding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xfrm>
            <a:off x="228600" y="1676400"/>
            <a:ext cx="8610601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Information hiding was referred to earlier as </a:t>
            </a:r>
            <a:br>
              <a:rPr sz="2400"/>
            </a:br>
            <a:r>
              <a:rPr sz="2400"/>
              <a:t>writing functions so they can be used like </a:t>
            </a:r>
            <a:br>
              <a:rPr sz="2400"/>
            </a:br>
            <a:r>
              <a:rPr sz="2400"/>
              <a:t>black boxes</a:t>
            </a:r>
            <a:endParaRPr sz="2400"/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ADT’s does information hiding because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The interface is all that is needed to use the ADT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Implementation details of the ADT are not needed </a:t>
            </a:r>
            <a:br>
              <a:rPr sz="2400"/>
            </a:br>
            <a:r>
              <a:rPr sz="2400"/>
              <a:t>to know how to use the ADT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Implementation details of the data values are not</a:t>
            </a:r>
            <a:br>
              <a:rPr sz="2400"/>
            </a:br>
            <a:r>
              <a:rPr sz="2400"/>
              <a:t>needed to know how to use the ADT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Section 10.3 Exercises</a:t>
            </a:r>
          </a:p>
        </p:txBody>
      </p:sp>
      <p:sp>
        <p:nvSpPr>
          <p:cNvPr id="336" name="Shape 336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Can you</a:t>
            </a:r>
            <a:endParaRPr sz="2800"/>
          </a:p>
          <a:p>
            <a:pPr lvl="1">
              <a:defRPr sz="1800"/>
            </a:pPr>
            <a:r>
              <a:rPr sz="2800"/>
              <a:t>Describe an ADT?</a:t>
            </a:r>
            <a:br>
              <a:rPr sz="2800"/>
            </a:br>
            <a:endParaRPr sz="2800"/>
          </a:p>
          <a:p>
            <a:pPr lvl="1">
              <a:defRPr sz="1800"/>
            </a:pPr>
            <a:r>
              <a:rPr sz="2800"/>
              <a:t>Describe how to implement an ADT in C++?</a:t>
            </a:r>
            <a:br>
              <a:rPr sz="2800"/>
            </a:br>
            <a:endParaRPr sz="2800"/>
          </a:p>
          <a:p>
            <a:pPr lvl="1">
              <a:defRPr sz="1800"/>
            </a:pPr>
            <a:r>
              <a:rPr sz="2800"/>
              <a:t>Define the interface of an ADT?</a:t>
            </a:r>
            <a:br>
              <a:rPr sz="2800"/>
            </a:br>
            <a:endParaRPr sz="2800"/>
          </a:p>
          <a:p>
            <a:pPr lvl="1">
              <a:defRPr sz="1800"/>
            </a:pPr>
            <a:r>
              <a:rPr sz="2800"/>
              <a:t>Define the implementation of an ADT?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The Structure Value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29184" indent="-329184" defTabSz="877823">
              <a:defRPr sz="1800"/>
            </a:pPr>
            <a:r>
              <a:rPr sz="2688"/>
              <a:t>The Structure Value</a:t>
            </a:r>
            <a:endParaRPr sz="2688"/>
          </a:p>
          <a:p>
            <a:pPr lvl="1" marL="713231" indent="-274320" defTabSz="877823">
              <a:defRPr sz="1800"/>
            </a:pPr>
            <a:r>
              <a:rPr sz="2688"/>
              <a:t>Consists of the values of the member variables of the structure</a:t>
            </a:r>
            <a:br>
              <a:rPr sz="2688"/>
            </a:br>
            <a:endParaRPr sz="2688"/>
          </a:p>
          <a:p>
            <a:pPr lvl="0" marL="329184" indent="-329184" defTabSz="877823">
              <a:defRPr sz="1800"/>
            </a:pPr>
            <a:r>
              <a:rPr sz="2688"/>
              <a:t>The value of an object of type </a:t>
            </a:r>
            <a: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CDAccount</a:t>
            </a:r>
            <a:endParaRPr sz="2688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1" marL="713231" indent="-274320" defTabSz="877823">
              <a:defRPr sz="1800"/>
            </a:pPr>
            <a:r>
              <a:rPr sz="2688"/>
              <a:t>Consists of the values of the member variables</a:t>
            </a:r>
            <a:br>
              <a:rPr sz="2688"/>
            </a:br>
            <a: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balance</a:t>
            </a:r>
            <a:b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interest_rate</a:t>
            </a:r>
            <a:b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688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term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 descr="Pink tissue paper"/>
          <p:cNvSpPr/>
          <p:nvPr>
            <p:ph type="title" idx="4294967295"/>
          </p:nvPr>
        </p:nvSpPr>
        <p:spPr>
          <a:xfrm>
            <a:off x="304800" y="152400"/>
            <a:ext cx="70866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10.4</a:t>
            </a:r>
          </a:p>
        </p:txBody>
      </p:sp>
      <p:sp>
        <p:nvSpPr>
          <p:cNvPr id="339" name="Shape 339" descr="Pink tissue paper"/>
          <p:cNvSpPr/>
          <p:nvPr>
            <p:ph type="body" idx="1"/>
          </p:nvPr>
        </p:nvSpPr>
        <p:spPr>
          <a:xfrm>
            <a:off x="1981200" y="2590800"/>
            <a:ext cx="6629400" cy="190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Introduction to Inheritance</a:t>
            </a:r>
          </a:p>
        </p:txBody>
      </p:sp>
    </p:spTree>
  </p:cSld>
  <p:clrMapOvr>
    <a:masterClrMapping/>
  </p:clrMapOvr>
  <p:transition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Inheritance</a:t>
            </a:r>
          </a:p>
        </p:txBody>
      </p:sp>
      <p:sp>
        <p:nvSpPr>
          <p:cNvPr id="342" name="Shape 342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Inheritance refers to derived classes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Derived classes are obtained from another class </a:t>
            </a:r>
            <a:br>
              <a:rPr sz="2400"/>
            </a:br>
            <a:r>
              <a:rPr sz="2400"/>
              <a:t>by adding features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A derived class inherits the member functions and variables from its parent class without having to re-write them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Inheritance Example</a:t>
            </a:r>
          </a:p>
        </p:txBody>
      </p:sp>
      <p:sp>
        <p:nvSpPr>
          <p:cNvPr id="345" name="Shape 345"/>
          <p:cNvSpPr/>
          <p:nvPr>
            <p:ph type="body" idx="1"/>
          </p:nvPr>
        </p:nvSpPr>
        <p:spPr>
          <a:xfrm>
            <a:off x="527050" y="1524000"/>
            <a:ext cx="3646488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58644" indent="-258644" defTabSz="804672">
              <a:spcBef>
                <a:spcPts val="500"/>
              </a:spcBef>
              <a:defRPr sz="1800"/>
            </a:pPr>
            <a:r>
              <a:rPr sz="2112"/>
              <a:t>Natural hierarchy of bank accounts</a:t>
            </a:r>
            <a:endParaRPr sz="2112"/>
          </a:p>
          <a:p>
            <a:pPr lvl="0" marL="258644" indent="-258644" defTabSz="804672">
              <a:spcBef>
                <a:spcPts val="500"/>
              </a:spcBef>
              <a:defRPr sz="1800"/>
            </a:pPr>
            <a:r>
              <a:rPr sz="2112"/>
              <a:t>Most general: A Bank Account stores a balance</a:t>
            </a:r>
            <a:endParaRPr sz="2112"/>
          </a:p>
          <a:p>
            <a:pPr lvl="0" marL="258644" indent="-258644" defTabSz="804672">
              <a:spcBef>
                <a:spcPts val="500"/>
              </a:spcBef>
              <a:defRPr sz="1800"/>
            </a:pPr>
            <a:r>
              <a:rPr sz="2112"/>
              <a:t>A Checking Account “IS A” Bank Account that allows customers to write checks</a:t>
            </a:r>
            <a:endParaRPr sz="2112"/>
          </a:p>
          <a:p>
            <a:pPr lvl="0" marL="258644" indent="-258644" defTabSz="804672">
              <a:spcBef>
                <a:spcPts val="500"/>
              </a:spcBef>
              <a:defRPr sz="1800"/>
            </a:pPr>
            <a:r>
              <a:rPr sz="2112"/>
              <a:t>A Savings Account “IS A” Bank Account without checks but higher interest</a:t>
            </a:r>
          </a:p>
        </p:txBody>
      </p:sp>
      <p:pic>
        <p:nvPicPr>
          <p:cNvPr id="346" name="image19.png" descr="Pink tissue pap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2262" y="1905000"/>
            <a:ext cx="4865688" cy="2471739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4852987" y="4495799"/>
            <a:ext cx="3810001" cy="18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Accounts are more specific as we go down the hierarchy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/>
            </a:pP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Each box can be a class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Display 10.8</a:t>
            </a:r>
          </a:p>
        </p:txBody>
      </p:sp>
      <p:pic>
        <p:nvPicPr>
          <p:cNvPr id="350" name="image19.png" descr="Pink tissue pap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962" y="2133600"/>
            <a:ext cx="6694488" cy="3400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Inheritance Relationships</a:t>
            </a:r>
          </a:p>
        </p:txBody>
      </p:sp>
      <p:sp>
        <p:nvSpPr>
          <p:cNvPr id="353" name="Shape 353"/>
          <p:cNvSpPr/>
          <p:nvPr>
            <p:ph type="body" idx="1"/>
          </p:nvPr>
        </p:nvSpPr>
        <p:spPr>
          <a:xfrm>
            <a:off x="533399" y="1600200"/>
            <a:ext cx="8294690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12039" indent="-312039" defTabSz="832104">
              <a:defRPr sz="1800"/>
            </a:pPr>
            <a:r>
              <a:rPr sz="2548"/>
              <a:t>The more specific class is a </a:t>
            </a:r>
            <a:r>
              <a:rPr sz="2548">
                <a:latin typeface="Comic Sans MS Bold"/>
                <a:ea typeface="Comic Sans MS Bold"/>
                <a:cs typeface="Comic Sans MS Bold"/>
                <a:sym typeface="Comic Sans MS Bold"/>
              </a:rPr>
              <a:t>derived</a:t>
            </a:r>
            <a:r>
              <a:rPr sz="2548"/>
              <a:t> or </a:t>
            </a:r>
            <a:r>
              <a:rPr sz="2548">
                <a:latin typeface="Comic Sans MS Bold"/>
                <a:ea typeface="Comic Sans MS Bold"/>
                <a:cs typeface="Comic Sans MS Bold"/>
                <a:sym typeface="Comic Sans MS Bold"/>
              </a:rPr>
              <a:t>child</a:t>
            </a:r>
            <a:r>
              <a:rPr sz="2548"/>
              <a:t> class</a:t>
            </a:r>
            <a:endParaRPr sz="2548"/>
          </a:p>
          <a:p>
            <a:pPr lvl="0" marL="312039" indent="-312039" defTabSz="832104">
              <a:defRPr sz="1800"/>
            </a:pPr>
            <a:r>
              <a:rPr sz="2548"/>
              <a:t>The more general class is the </a:t>
            </a:r>
            <a:r>
              <a:rPr sz="2548">
                <a:latin typeface="Comic Sans MS Bold"/>
                <a:ea typeface="Comic Sans MS Bold"/>
                <a:cs typeface="Comic Sans MS Bold"/>
                <a:sym typeface="Comic Sans MS Bold"/>
              </a:rPr>
              <a:t>base</a:t>
            </a:r>
            <a:r>
              <a:rPr sz="2548"/>
              <a:t>, </a:t>
            </a:r>
            <a:r>
              <a:rPr sz="2548">
                <a:latin typeface="Comic Sans MS Bold"/>
                <a:ea typeface="Comic Sans MS Bold"/>
                <a:cs typeface="Comic Sans MS Bold"/>
                <a:sym typeface="Comic Sans MS Bold"/>
              </a:rPr>
              <a:t>super</a:t>
            </a:r>
            <a:r>
              <a:rPr sz="2548"/>
              <a:t>, or </a:t>
            </a:r>
            <a:r>
              <a:rPr sz="2548">
                <a:latin typeface="Comic Sans MS Bold"/>
                <a:ea typeface="Comic Sans MS Bold"/>
                <a:cs typeface="Comic Sans MS Bold"/>
                <a:sym typeface="Comic Sans MS Bold"/>
              </a:rPr>
              <a:t>parent</a:t>
            </a:r>
            <a:r>
              <a:rPr sz="2548"/>
              <a:t> class</a:t>
            </a:r>
            <a:endParaRPr sz="2548"/>
          </a:p>
          <a:p>
            <a:pPr lvl="0" marL="312039" indent="-312039" defTabSz="832104">
              <a:defRPr sz="1800"/>
            </a:pPr>
            <a:r>
              <a:rPr sz="2548"/>
              <a:t>If class B is derived from class A</a:t>
            </a:r>
            <a:endParaRPr sz="2548"/>
          </a:p>
          <a:p>
            <a:pPr lvl="1" marL="676084" indent="-260032" defTabSz="832104">
              <a:defRPr sz="1800"/>
            </a:pPr>
            <a:r>
              <a:rPr sz="2548"/>
              <a:t>Class B is a derived class of class A</a:t>
            </a:r>
            <a:endParaRPr sz="2548"/>
          </a:p>
          <a:p>
            <a:pPr lvl="1" marL="676084" indent="-260032" defTabSz="832104">
              <a:defRPr sz="1800"/>
            </a:pPr>
            <a:r>
              <a:rPr sz="2548"/>
              <a:t>Class B is a child of class A</a:t>
            </a:r>
            <a:endParaRPr sz="2548"/>
          </a:p>
          <a:p>
            <a:pPr lvl="1" marL="676084" indent="-260032" defTabSz="832104">
              <a:defRPr sz="1800"/>
            </a:pPr>
            <a:r>
              <a:rPr sz="2548"/>
              <a:t>Class A is the parent of class B</a:t>
            </a:r>
            <a:endParaRPr sz="2548"/>
          </a:p>
          <a:p>
            <a:pPr lvl="1" marL="676084" indent="-260032" defTabSz="832104">
              <a:defRPr sz="1800"/>
            </a:pPr>
            <a:r>
              <a:rPr sz="2548"/>
              <a:t>Class B inherits the member functions and variables of class A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Define Derived Classes</a:t>
            </a:r>
          </a:p>
        </p:txBody>
      </p:sp>
      <p:sp>
        <p:nvSpPr>
          <p:cNvPr id="356" name="Shape 356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Give the class name as normal, but add a colon and then the name of the base class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Objects of type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SavingsAccount</a:t>
            </a:r>
            <a:r>
              <a:rPr sz="2400"/>
              <a:t> can access member functions defined in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SavingsAccount</a:t>
            </a:r>
            <a:r>
              <a:rPr sz="2400"/>
              <a:t> or </a:t>
            </a: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BankAccount</a:t>
            </a:r>
          </a:p>
        </p:txBody>
      </p:sp>
      <p:sp>
        <p:nvSpPr>
          <p:cNvPr id="357" name="Shape 357"/>
          <p:cNvSpPr/>
          <p:nvPr/>
        </p:nvSpPr>
        <p:spPr>
          <a:xfrm>
            <a:off x="1398587" y="2667000"/>
            <a:ext cx="6505983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class SavingsAccount : public BankAccount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…</a:t>
            </a:r>
            <a:endParaRPr sz="20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58" name="Shape 358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514600" y="5534025"/>
            <a:ext cx="3321011" cy="557570"/>
          </a:xfrm>
          <a:prstGeom prst="rect">
            <a:avLst/>
          </a:prstGeom>
          <a:solidFill>
            <a:srgbClr val="FFCF01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ts val="700"/>
              </a:spcBef>
              <a:defRPr sz="32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Display 10.9 (1-3)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0" y="304800"/>
            <a:ext cx="5164138" cy="1319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61" name="image20.png" descr="Pink tissue pap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775" y="80813"/>
            <a:ext cx="8478212" cy="662478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>
            <p:ph type="title"/>
          </p:nvPr>
        </p:nvSpPr>
        <p:spPr>
          <a:xfrm>
            <a:off x="5181600" y="3581400"/>
            <a:ext cx="2971800" cy="1752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Display 10.9 (1/3)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0" y="304800"/>
            <a:ext cx="5164138" cy="1319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65" name="image21.png" descr="Pink tissue pap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403"/>
            <a:ext cx="9144000" cy="5430647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>
            <p:ph type="title"/>
          </p:nvPr>
        </p:nvSpPr>
        <p:spPr>
          <a:xfrm>
            <a:off x="638968" y="304799"/>
            <a:ext cx="5867401" cy="6873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41247">
              <a:defRPr sz="33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0D0D0D"/>
                </a:solidFill>
              </a:rPr>
              <a:t>Display 10.9 (2/3)</a:t>
            </a:r>
          </a:p>
        </p:txBody>
      </p:sp>
      <p:sp>
        <p:nvSpPr>
          <p:cNvPr id="367" name="Shape 367"/>
          <p:cNvSpPr/>
          <p:nvPr/>
        </p:nvSpPr>
        <p:spPr>
          <a:xfrm>
            <a:off x="638968" y="5791199"/>
            <a:ext cx="7438233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0000"/>
                </a:solidFill>
              </a:rPr>
              <a:t>For more information on type casting, </a:t>
            </a:r>
            <a:endParaRPr sz="2400">
              <a:solidFill>
                <a:srgbClr val="FF0000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0000"/>
                </a:solidFill>
              </a:rPr>
              <a:t>http://www.cplusplus.com/doc/tutorial/typecasting/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0" y="304800"/>
            <a:ext cx="5164138" cy="1319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70" name="image22.png" descr="Pink tissue pap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362" y="609601"/>
            <a:ext cx="8505589" cy="5778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>
            <p:ph type="title"/>
          </p:nvPr>
        </p:nvSpPr>
        <p:spPr>
          <a:xfrm>
            <a:off x="4953000" y="4724399"/>
            <a:ext cx="3886200" cy="7635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Display 10.9(3/3)</a:t>
            </a:r>
          </a:p>
        </p:txBody>
      </p:sp>
    </p:spTree>
  </p:cSld>
  <p:clrMapOvr>
    <a:masterClrMapping/>
  </p:clrMapOvr>
  <p:transition spd="med" advClick="1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D0D0D"/>
                </a:solidFill>
              </a:rPr>
              <a:t>Section 10.4 Exercises</a:t>
            </a:r>
          </a:p>
        </p:txBody>
      </p:sp>
      <p:sp>
        <p:nvSpPr>
          <p:cNvPr id="374" name="Shape 374"/>
          <p:cNvSpPr/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/>
            </a:pPr>
            <a:r>
              <a:rPr sz="2400"/>
              <a:t>Can you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Define object?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Define class?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Describe the relationship between parent and child</a:t>
            </a:r>
            <a:br>
              <a:rPr sz="2400"/>
            </a:br>
            <a:r>
              <a:rPr sz="2400"/>
              <a:t>classes?</a:t>
            </a:r>
            <a:endParaRPr sz="2400"/>
          </a:p>
          <a:p>
            <a:pPr lvl="1" marL="702128" indent="-244928">
              <a:spcBef>
                <a:spcPts val="500"/>
              </a:spcBef>
              <a:defRPr sz="1800"/>
            </a:pPr>
            <a:r>
              <a:rPr sz="2400"/>
              <a:t>Describe the benefit of inheritance?</a:t>
            </a:r>
          </a:p>
        </p:txBody>
      </p:sp>
    </p:spTree>
  </p:cSld>
  <p:clrMapOvr>
    <a:masterClrMapping/>
  </p:clrMapOvr>
  <p:transition spd="med" advClick="1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8F8F8F"/>
      </a:accent3>
      <a:accent4>
        <a:srgbClr val="707070"/>
      </a:accent4>
      <a:accent5>
        <a:srgbClr val="AAEFD1"/>
      </a:accent5>
      <a:accent6>
        <a:srgbClr val="E7BB01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E4A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E4A8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8F8F8F"/>
      </a:accent3>
      <a:accent4>
        <a:srgbClr val="707070"/>
      </a:accent4>
      <a:accent5>
        <a:srgbClr val="AAEFD1"/>
      </a:accent5>
      <a:accent6>
        <a:srgbClr val="E7BB01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E4A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E4A8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