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x="9144000" cy="6858000"/>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indent="2286000">
      <a:defRPr sz="2400">
        <a:latin typeface="Arial"/>
        <a:ea typeface="Arial"/>
        <a:cs typeface="Arial"/>
        <a:sym typeface="Arial"/>
      </a:defRPr>
    </a:lvl6pPr>
    <a:lvl7pPr indent="2743200">
      <a:defRPr sz="2400">
        <a:latin typeface="Arial"/>
        <a:ea typeface="Arial"/>
        <a:cs typeface="Arial"/>
        <a:sym typeface="Arial"/>
      </a:defRPr>
    </a:lvl7pPr>
    <a:lvl8pPr indent="3200400">
      <a:defRPr sz="2400">
        <a:latin typeface="Arial"/>
        <a:ea typeface="Arial"/>
        <a:cs typeface="Arial"/>
        <a:sym typeface="Arial"/>
      </a:defRPr>
    </a:lvl8pPr>
    <a:lvl9pPr indent="3657600">
      <a:defRPr sz="2400">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F5E1"/>
          </a:solidFill>
        </a:fill>
      </a:tcStyle>
    </a:wholeTbl>
    <a:band2H>
      <a:tcTxStyle b="def" i="def"/>
      <a:tcStyle>
        <a:tcBdr/>
        <a:fill>
          <a:solidFill>
            <a:srgbClr val="E6FAF1"/>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E4A8"/>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E4A8"/>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E4A8"/>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7CA"/>
          </a:solidFill>
        </a:fill>
      </a:tcStyle>
    </a:wholeTbl>
    <a:band2H>
      <a:tcTxStyle b="def" i="def"/>
      <a:tcStyle>
        <a:tcBdr/>
        <a:fill>
          <a:solidFill>
            <a:srgbClr val="FAF3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B0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B0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B01"/>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E4A8"/>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E4A8"/>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5" name="Shape 5"/>
          <p:cNvSpPr/>
          <p:nvPr>
            <p:ph type="title"/>
          </p:nvPr>
        </p:nvSpPr>
        <p:spPr>
          <a:xfrm>
            <a:off x="304800" y="0"/>
            <a:ext cx="7086600" cy="2590800"/>
          </a:xfrm>
          <a:prstGeom prst="rect">
            <a:avLst/>
          </a:prstGeom>
        </p:spPr>
        <p:txBody>
          <a:bodyPr anchor="ctr"/>
          <a:lstStyle>
            <a:lvl1pPr>
              <a:defRPr sz="6600">
                <a:solidFill>
                  <a:srgbClr val="05310F"/>
                </a:solidFill>
              </a:defRPr>
            </a:lvl1pPr>
          </a:lstStyle>
          <a:p>
            <a:pPr lvl="0">
              <a:defRPr sz="1800">
                <a:solidFill>
                  <a:srgbClr val="000000"/>
                </a:solidFill>
              </a:defRPr>
            </a:pPr>
            <a:r>
              <a:rPr sz="6600">
                <a:solidFill>
                  <a:srgbClr val="05310F"/>
                </a:solidFill>
              </a:rPr>
              <a:t>Click to edit Master title style</a:t>
            </a:r>
          </a:p>
        </p:txBody>
      </p:sp>
      <p:sp>
        <p:nvSpPr>
          <p:cNvPr id="6" name="Shape 6"/>
          <p:cNvSpPr/>
          <p:nvPr>
            <p:ph type="body" idx="1"/>
          </p:nvPr>
        </p:nvSpPr>
        <p:spPr>
          <a:xfrm>
            <a:off x="1981200" y="2590800"/>
            <a:ext cx="6629400" cy="3619500"/>
          </a:xfrm>
          <a:prstGeom prst="rect">
            <a:avLst/>
          </a:prstGeom>
        </p:spPr>
        <p:txBody>
          <a:bodyPr/>
          <a:lstStyle>
            <a:lvl1pPr marL="0" indent="0" algn="r">
              <a:spcBef>
                <a:spcPts val="800"/>
              </a:spcBef>
              <a:buClrTx/>
              <a:buSzTx/>
              <a:buFontTx/>
              <a:buNone/>
              <a:defRPr sz="3600">
                <a:solidFill>
                  <a:srgbClr val="062216"/>
                </a:solidFill>
              </a:defRPr>
            </a:lvl1pPr>
          </a:lstStyle>
          <a:p>
            <a:pPr lvl="0">
              <a:defRPr sz="1800">
                <a:solidFill>
                  <a:srgbClr val="000000"/>
                </a:solidFill>
              </a:defRPr>
            </a:pPr>
            <a:r>
              <a:rPr sz="3600">
                <a:solidFill>
                  <a:srgbClr val="062216"/>
                </a:solidFill>
              </a:rPr>
              <a:t>Click to edit Master subtitle style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lvl="0">
              <a:defRPr sz="1800"/>
            </a:pPr>
            <a:r>
              <a:rPr sz="3600"/>
              <a:t>Click to edit Master title style</a:t>
            </a:r>
          </a:p>
        </p:txBody>
      </p:sp>
      <p:sp>
        <p:nvSpPr>
          <p:cNvPr id="30" name="Shape 30"/>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32" name="Shape 32"/>
          <p:cNvSpPr/>
          <p:nvPr>
            <p:ph type="title"/>
          </p:nvPr>
        </p:nvSpPr>
        <p:spPr>
          <a:xfrm>
            <a:off x="6762750" y="0"/>
            <a:ext cx="2076450" cy="6248401"/>
          </a:xfrm>
          <a:prstGeom prst="rect">
            <a:avLst/>
          </a:prstGeom>
        </p:spPr>
        <p:txBody>
          <a:bodyPr/>
          <a:lstStyle/>
          <a:p>
            <a:pPr lvl="0">
              <a:defRPr sz="1800"/>
            </a:pPr>
            <a:r>
              <a:rPr sz="3600"/>
              <a:t>Click to edit Master title style</a:t>
            </a:r>
          </a:p>
        </p:txBody>
      </p:sp>
      <p:sp>
        <p:nvSpPr>
          <p:cNvPr id="33" name="Shape 33"/>
          <p:cNvSpPr/>
          <p:nvPr>
            <p:ph type="body" idx="1"/>
          </p:nvPr>
        </p:nvSpPr>
        <p:spPr>
          <a:xfrm>
            <a:off x="533400" y="303213"/>
            <a:ext cx="6076950" cy="6554788"/>
          </a:xfrm>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3600"/>
              <a:t>Click to edit Master title style</a:t>
            </a:r>
          </a:p>
        </p:txBody>
      </p:sp>
      <p:sp>
        <p:nvSpPr>
          <p:cNvPr id="9" name="Shape 9"/>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1" name="Shape 11"/>
          <p:cNvSpPr/>
          <p:nvPr>
            <p:ph type="title"/>
          </p:nvPr>
        </p:nvSpPr>
        <p:spPr>
          <a:xfrm>
            <a:off x="722312" y="4406900"/>
            <a:ext cx="7772401" cy="1362075"/>
          </a:xfrm>
          <a:prstGeom prst="rect">
            <a:avLst/>
          </a:prstGeom>
        </p:spPr>
        <p:txBody>
          <a:bodyPr anchor="t"/>
          <a:lstStyle>
            <a:lvl1pPr>
              <a:defRPr cap="all" sz="4000">
                <a:latin typeface="Comic Sans MS Bold"/>
                <a:ea typeface="Comic Sans MS Bold"/>
                <a:cs typeface="Comic Sans MS Bold"/>
                <a:sym typeface="Comic Sans MS Bold"/>
              </a:defRPr>
            </a:lvl1pPr>
          </a:lstStyle>
          <a:p>
            <a:pPr lvl="0">
              <a:defRPr cap="none" sz="1800"/>
            </a:pPr>
            <a:r>
              <a:rPr cap="all" sz="4000"/>
              <a:t>Click to edit Master title style</a:t>
            </a:r>
          </a:p>
        </p:txBody>
      </p:sp>
      <p:sp>
        <p:nvSpPr>
          <p:cNvPr id="12" name="Shape 12"/>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lvl1pPr>
          </a:lstStyle>
          <a:p>
            <a:pPr lvl="0">
              <a:defRPr sz="1800"/>
            </a:pPr>
            <a:r>
              <a:rPr sz="2000"/>
              <a:t>Click to edit Master text styles</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sz="1800"/>
            </a:pPr>
            <a:r>
              <a:rPr sz="3600"/>
              <a:t>Click to edit Master title style</a:t>
            </a:r>
          </a:p>
        </p:txBody>
      </p:sp>
      <p:sp>
        <p:nvSpPr>
          <p:cNvPr id="15" name="Shape 15"/>
          <p:cNvSpPr/>
          <p:nvPr>
            <p:ph type="body" idx="1"/>
          </p:nvPr>
        </p:nvSpPr>
        <p:spPr>
          <a:xfrm>
            <a:off x="544512" y="1676400"/>
            <a:ext cx="4070351" cy="5181600"/>
          </a:xfrm>
          <a:prstGeom prst="rect">
            <a:avLst/>
          </a:prstGeom>
        </p:spPr>
        <p:txBody>
          <a:bodyPr/>
          <a:lstStyle>
            <a:lvl2pPr marL="790575" indent="-333375"/>
            <a:lvl3pPr marL="1234439" indent="-320039"/>
            <a:lvl4pPr marL="1727200" indent="-355600"/>
            <a:lvl5pPr marL="2184400" indent="-355600"/>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7" name="Shape 17"/>
          <p:cNvSpPr/>
          <p:nvPr>
            <p:ph type="title"/>
          </p:nvPr>
        </p:nvSpPr>
        <p:spPr>
          <a:xfrm>
            <a:off x="457200" y="0"/>
            <a:ext cx="8229600" cy="1417639"/>
          </a:xfrm>
          <a:prstGeom prst="rect">
            <a:avLst/>
          </a:prstGeom>
        </p:spPr>
        <p:txBody>
          <a:bodyPr/>
          <a:lstStyle/>
          <a:p>
            <a:pPr lvl="0">
              <a:defRPr sz="1800"/>
            </a:pPr>
            <a:r>
              <a:rPr sz="3600"/>
              <a:t>Click to edit Master title style</a:t>
            </a:r>
          </a:p>
        </p:txBody>
      </p:sp>
      <p:sp>
        <p:nvSpPr>
          <p:cNvPr id="18" name="Shape 18"/>
          <p:cNvSpPr/>
          <p:nvPr>
            <p:ph type="body" idx="1"/>
          </p:nvPr>
        </p:nvSpPr>
        <p:spPr>
          <a:xfrm>
            <a:off x="457200" y="1417637"/>
            <a:ext cx="4040188" cy="757238"/>
          </a:xfrm>
          <a:prstGeom prst="rect">
            <a:avLst/>
          </a:prstGeom>
        </p:spPr>
        <p:txBody>
          <a:bodyPr anchor="b"/>
          <a:lstStyle>
            <a:lvl1pPr marL="0" indent="0">
              <a:spcBef>
                <a:spcPts val="500"/>
              </a:spcBef>
              <a:buClrTx/>
              <a:buSzTx/>
              <a:buFontTx/>
              <a:buNone/>
              <a:defRPr sz="2400">
                <a:latin typeface="Comic Sans MS Bold"/>
                <a:ea typeface="Comic Sans MS Bold"/>
                <a:cs typeface="Comic Sans MS Bold"/>
                <a:sym typeface="Comic Sans MS Bold"/>
              </a:defRPr>
            </a:lvl1pPr>
          </a:lstStyle>
          <a:p>
            <a:pPr lvl="0">
              <a:defRPr sz="1800"/>
            </a:pPr>
            <a:r>
              <a:rPr sz="2400"/>
              <a:t>Click to edit Master text styles</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pPr>
            <a:r>
              <a:rPr sz="3600"/>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23" name="Shape 23"/>
          <p:cNvSpPr/>
          <p:nvPr>
            <p:ph type="title"/>
          </p:nvPr>
        </p:nvSpPr>
        <p:spPr>
          <a:xfrm>
            <a:off x="457200" y="0"/>
            <a:ext cx="3008314" cy="1435100"/>
          </a:xfrm>
          <a:prstGeom prst="rect">
            <a:avLst/>
          </a:prstGeom>
        </p:spPr>
        <p:txBody>
          <a:bodyPr/>
          <a:lstStyle>
            <a:lvl1pPr>
              <a:defRPr sz="2000">
                <a:latin typeface="Comic Sans MS Bold"/>
                <a:ea typeface="Comic Sans MS Bold"/>
                <a:cs typeface="Comic Sans MS Bold"/>
                <a:sym typeface="Comic Sans MS Bold"/>
              </a:defRPr>
            </a:lvl1pPr>
          </a:lstStyle>
          <a:p>
            <a:pPr lvl="0">
              <a:defRPr sz="1800"/>
            </a:pPr>
            <a:r>
              <a:rPr sz="2000"/>
              <a:t>Click to edit Master title style</a:t>
            </a:r>
          </a:p>
        </p:txBody>
      </p:sp>
      <p:sp>
        <p:nvSpPr>
          <p:cNvPr id="24" name="Shape 24"/>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26" name="Shape 26"/>
          <p:cNvSpPr/>
          <p:nvPr>
            <p:ph type="title"/>
          </p:nvPr>
        </p:nvSpPr>
        <p:spPr>
          <a:xfrm>
            <a:off x="1792288" y="4800600"/>
            <a:ext cx="5486401" cy="566738"/>
          </a:xfrm>
          <a:prstGeom prst="rect">
            <a:avLst/>
          </a:prstGeom>
        </p:spPr>
        <p:txBody>
          <a:bodyPr/>
          <a:lstStyle>
            <a:lvl1pPr>
              <a:defRPr sz="2000">
                <a:latin typeface="Comic Sans MS Bold"/>
                <a:ea typeface="Comic Sans MS Bold"/>
                <a:cs typeface="Comic Sans MS Bold"/>
                <a:sym typeface="Comic Sans MS Bold"/>
              </a:defRPr>
            </a:lvl1pPr>
          </a:lstStyle>
          <a:p>
            <a:pPr lvl="0">
              <a:defRPr sz="1800"/>
            </a:pPr>
            <a:r>
              <a:rPr sz="2000"/>
              <a:t>Click to edit Master title style</a:t>
            </a:r>
          </a:p>
        </p:txBody>
      </p:sp>
      <p:sp>
        <p:nvSpPr>
          <p:cNvPr id="27" name="Shape 27"/>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lvl1pPr>
          </a:lstStyle>
          <a:p>
            <a:pPr lvl="0">
              <a:defRPr sz="1800"/>
            </a:pPr>
            <a:r>
              <a:rPr sz="1400"/>
              <a:t>Click to edit Master text styles</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33400" y="0"/>
            <a:ext cx="8305800"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a:pPr>
            <a:r>
              <a:rPr sz="3600"/>
              <a:t>Click to edit Master title style</a:t>
            </a:r>
          </a:p>
        </p:txBody>
      </p:sp>
      <p:sp>
        <p:nvSpPr>
          <p:cNvPr id="3" name="Shape 3"/>
          <p:cNvSpPr/>
          <p:nvPr>
            <p:ph type="body" idx="1"/>
          </p:nvPr>
        </p:nvSpPr>
        <p:spPr>
          <a:xfrm>
            <a:off x="544512" y="1676400"/>
            <a:ext cx="8294688" cy="5181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defRPr sz="3600">
          <a:latin typeface="Comic Sans MS"/>
          <a:ea typeface="Comic Sans MS"/>
          <a:cs typeface="Comic Sans MS"/>
          <a:sym typeface="Comic Sans MS"/>
        </a:defRPr>
      </a:lvl1pPr>
      <a:lvl2pPr>
        <a:defRPr sz="3600">
          <a:latin typeface="Comic Sans MS"/>
          <a:ea typeface="Comic Sans MS"/>
          <a:cs typeface="Comic Sans MS"/>
          <a:sym typeface="Comic Sans MS"/>
        </a:defRPr>
      </a:lvl2pPr>
      <a:lvl3pPr>
        <a:defRPr sz="3600">
          <a:latin typeface="Comic Sans MS"/>
          <a:ea typeface="Comic Sans MS"/>
          <a:cs typeface="Comic Sans MS"/>
          <a:sym typeface="Comic Sans MS"/>
        </a:defRPr>
      </a:lvl3pPr>
      <a:lvl4pPr>
        <a:defRPr sz="3600">
          <a:latin typeface="Comic Sans MS"/>
          <a:ea typeface="Comic Sans MS"/>
          <a:cs typeface="Comic Sans MS"/>
          <a:sym typeface="Comic Sans MS"/>
        </a:defRPr>
      </a:lvl4pPr>
      <a:lvl5pPr>
        <a:defRPr sz="3600">
          <a:latin typeface="Comic Sans MS"/>
          <a:ea typeface="Comic Sans MS"/>
          <a:cs typeface="Comic Sans MS"/>
          <a:sym typeface="Comic Sans MS"/>
        </a:defRPr>
      </a:lvl5pPr>
      <a:lvl6pPr indent="457200">
        <a:defRPr sz="3600">
          <a:latin typeface="Comic Sans MS"/>
          <a:ea typeface="Comic Sans MS"/>
          <a:cs typeface="Comic Sans MS"/>
          <a:sym typeface="Comic Sans MS"/>
        </a:defRPr>
      </a:lvl6pPr>
      <a:lvl7pPr indent="914400">
        <a:defRPr sz="3600">
          <a:latin typeface="Comic Sans MS"/>
          <a:ea typeface="Comic Sans MS"/>
          <a:cs typeface="Comic Sans MS"/>
          <a:sym typeface="Comic Sans MS"/>
        </a:defRPr>
      </a:lvl7pPr>
      <a:lvl8pPr indent="1371600">
        <a:defRPr sz="3600">
          <a:latin typeface="Comic Sans MS"/>
          <a:ea typeface="Comic Sans MS"/>
          <a:cs typeface="Comic Sans MS"/>
          <a:sym typeface="Comic Sans MS"/>
        </a:defRPr>
      </a:lvl8pPr>
      <a:lvl9pPr indent="1828800">
        <a:defRPr sz="3600">
          <a:latin typeface="Comic Sans MS"/>
          <a:ea typeface="Comic Sans MS"/>
          <a:cs typeface="Comic Sans MS"/>
          <a:sym typeface="Comic Sans MS"/>
        </a:defRPr>
      </a:lvl9pPr>
    </p:titleStyle>
    <p:bodyStyle>
      <a:lvl1pPr marL="342900" indent="-342900">
        <a:spcBef>
          <a:spcPts val="600"/>
        </a:spcBef>
        <a:buClr>
          <a:srgbClr val="0000CC"/>
        </a:buClr>
        <a:buSzPct val="60000"/>
        <a:buFont typeface="Wingdings"/>
        <a:buChar char="❑"/>
        <a:defRPr sz="2800">
          <a:latin typeface="Comic Sans MS"/>
          <a:ea typeface="Comic Sans MS"/>
          <a:cs typeface="Comic Sans MS"/>
          <a:sym typeface="Comic Sans MS"/>
        </a:defRPr>
      </a:lvl1pPr>
      <a:lvl2pPr marL="742950" indent="-285750">
        <a:spcBef>
          <a:spcPts val="600"/>
        </a:spcBef>
        <a:buClr>
          <a:srgbClr val="0000CC"/>
        </a:buClr>
        <a:buSzPct val="55000"/>
        <a:buFont typeface="Wingdings"/>
        <a:buChar char="■"/>
        <a:defRPr sz="2800">
          <a:latin typeface="Comic Sans MS"/>
          <a:ea typeface="Comic Sans MS"/>
          <a:cs typeface="Comic Sans MS"/>
          <a:sym typeface="Comic Sans MS"/>
        </a:defRPr>
      </a:lvl2pPr>
      <a:lvl3pPr marL="1181100" indent="-266700">
        <a:spcBef>
          <a:spcPts val="600"/>
        </a:spcBef>
        <a:buClr>
          <a:srgbClr val="0000CC"/>
        </a:buClr>
        <a:buSzPct val="50000"/>
        <a:buFont typeface="Wingdings"/>
        <a:buChar char="■"/>
        <a:defRPr sz="2800">
          <a:latin typeface="Comic Sans MS"/>
          <a:ea typeface="Comic Sans MS"/>
          <a:cs typeface="Comic Sans MS"/>
          <a:sym typeface="Comic Sans MS"/>
        </a:defRPr>
      </a:lvl3pPr>
      <a:lvl4pPr marL="1691639" indent="-320039">
        <a:spcBef>
          <a:spcPts val="600"/>
        </a:spcBef>
        <a:buClr>
          <a:srgbClr val="0000CC"/>
        </a:buClr>
        <a:buSzPct val="55000"/>
        <a:buFont typeface="Wingdings"/>
        <a:buChar char="■"/>
        <a:defRPr sz="2800">
          <a:latin typeface="Comic Sans MS"/>
          <a:ea typeface="Comic Sans MS"/>
          <a:cs typeface="Comic Sans MS"/>
          <a:sym typeface="Comic Sans MS"/>
        </a:defRPr>
      </a:lvl4pPr>
      <a:lvl5pPr marL="2148839" indent="-320039">
        <a:spcBef>
          <a:spcPts val="600"/>
        </a:spcBef>
        <a:buClr>
          <a:srgbClr val="0000CC"/>
        </a:buClr>
        <a:buSzPct val="50000"/>
        <a:buFont typeface="Wingdings"/>
        <a:buChar char="■"/>
        <a:defRPr sz="2800">
          <a:latin typeface="Comic Sans MS"/>
          <a:ea typeface="Comic Sans MS"/>
          <a:cs typeface="Comic Sans MS"/>
          <a:sym typeface="Comic Sans MS"/>
        </a:defRPr>
      </a:lvl5pPr>
      <a:lvl6pPr marL="2606039" indent="-320039">
        <a:spcBef>
          <a:spcPts val="600"/>
        </a:spcBef>
        <a:buClr>
          <a:srgbClr val="0000CC"/>
        </a:buClr>
        <a:buSzPct val="50000"/>
        <a:buFont typeface="Wingdings"/>
        <a:buChar char="■"/>
        <a:defRPr sz="2800">
          <a:latin typeface="Comic Sans MS"/>
          <a:ea typeface="Comic Sans MS"/>
          <a:cs typeface="Comic Sans MS"/>
          <a:sym typeface="Comic Sans MS"/>
        </a:defRPr>
      </a:lvl6pPr>
      <a:lvl7pPr marL="3063239" indent="-320039">
        <a:spcBef>
          <a:spcPts val="600"/>
        </a:spcBef>
        <a:buClr>
          <a:srgbClr val="0000CC"/>
        </a:buClr>
        <a:buSzPct val="50000"/>
        <a:buFont typeface="Wingdings"/>
        <a:buChar char="■"/>
        <a:defRPr sz="2800">
          <a:latin typeface="Comic Sans MS"/>
          <a:ea typeface="Comic Sans MS"/>
          <a:cs typeface="Comic Sans MS"/>
          <a:sym typeface="Comic Sans MS"/>
        </a:defRPr>
      </a:lvl7pPr>
      <a:lvl8pPr marL="3520440" indent="-320040">
        <a:spcBef>
          <a:spcPts val="600"/>
        </a:spcBef>
        <a:buClr>
          <a:srgbClr val="0000CC"/>
        </a:buClr>
        <a:buSzPct val="50000"/>
        <a:buFont typeface="Wingdings"/>
        <a:buChar char="■"/>
        <a:defRPr sz="2800">
          <a:latin typeface="Comic Sans MS"/>
          <a:ea typeface="Comic Sans MS"/>
          <a:cs typeface="Comic Sans MS"/>
          <a:sym typeface="Comic Sans MS"/>
        </a:defRPr>
      </a:lvl8pPr>
      <a:lvl9pPr marL="3977640" indent="-320040">
        <a:spcBef>
          <a:spcPts val="600"/>
        </a:spcBef>
        <a:buClr>
          <a:srgbClr val="0000CC"/>
        </a:buClr>
        <a:buSzPct val="50000"/>
        <a:buFont typeface="Wingdings"/>
        <a:buChar char="■"/>
        <a:defRPr sz="2800">
          <a:latin typeface="Comic Sans MS"/>
          <a:ea typeface="Comic Sans MS"/>
          <a:cs typeface="Comic Sans MS"/>
          <a:sym typeface="Comic Sans MS"/>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ppt/examples/Chapter15/employee.h" TargetMode="Externa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6.xml"/><Relationship Id="rId3" Type="http://schemas.openxmlformats.org/officeDocument/2006/relationships/slide" Target="slide98.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7.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descr="Pink tissue paper"/>
          <p:cNvSpPr/>
          <p:nvPr>
            <p:ph type="title"/>
          </p:nvPr>
        </p:nvSpPr>
        <p:spPr>
          <a:xfrm>
            <a:off x="304800" y="609600"/>
            <a:ext cx="7086600" cy="2286000"/>
          </a:xfrm>
          <a:prstGeom prst="rect">
            <a:avLst/>
          </a:prstGeom>
        </p:spPr>
        <p:txBody>
          <a:bodyPr lIns="0" tIns="0" rIns="0" bIns="0">
            <a:normAutofit fontScale="100000" lnSpcReduction="0"/>
          </a:bodyPr>
          <a:lstStyle>
            <a:lvl1pPr algn="ctr"/>
          </a:lstStyle>
          <a:p>
            <a:pPr lvl="0">
              <a:defRPr sz="1800">
                <a:solidFill>
                  <a:srgbClr val="000000"/>
                </a:solidFill>
              </a:defRPr>
            </a:pPr>
            <a:r>
              <a:rPr sz="6600">
                <a:solidFill>
                  <a:srgbClr val="05310F"/>
                </a:solidFill>
              </a:rPr>
              <a:t>Inheritance</a:t>
            </a:r>
          </a:p>
        </p:txBody>
      </p:sp>
      <p:sp>
        <p:nvSpPr>
          <p:cNvPr id="38" name="Shape 38" descr="Pink tissue paper"/>
          <p:cNvSpPr/>
          <p:nvPr>
            <p:ph type="body" idx="1"/>
          </p:nvPr>
        </p:nvSpPr>
        <p:spPr>
          <a:xfrm>
            <a:off x="1447800" y="3048000"/>
            <a:ext cx="6248400" cy="1905000"/>
          </a:xfrm>
          <a:prstGeom prst="rect">
            <a:avLst/>
          </a:prstGeom>
        </p:spPr>
        <p:txBody>
          <a:bodyPr>
            <a:normAutofit fontScale="100000" lnSpcReduction="0"/>
          </a:bodyPr>
          <a:lstStyle/>
          <a:p>
            <a:pPr lvl="0" algn="l">
              <a:defRPr sz="1800">
                <a:solidFill>
                  <a:srgbClr val="000000"/>
                </a:solidFill>
              </a:defRPr>
            </a:pPr>
            <a:r>
              <a:rPr sz="3600">
                <a:solidFill>
                  <a:srgbClr val="062216"/>
                </a:solidFill>
              </a:rPr>
              <a:t>Chapter 15</a:t>
            </a:r>
            <a:br>
              <a:rPr sz="3600">
                <a:solidFill>
                  <a:srgbClr val="062216"/>
                </a:solidFill>
              </a:rPr>
            </a:br>
            <a:r>
              <a:rPr sz="3600">
                <a:solidFill>
                  <a:srgbClr val="062216"/>
                </a:solidFill>
              </a:rPr>
              <a:t>&amp; additional topics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457200" y="762000"/>
            <a:ext cx="8001000" cy="53858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600"/>
              </a:spcBef>
              <a:buClr>
                <a:srgbClr val="0000CC"/>
              </a:buClr>
              <a:buSzPct val="60000"/>
              <a:buFont typeface="Wingdings"/>
              <a:buChar char="❑"/>
              <a:defRPr sz="1800"/>
            </a:pPr>
            <a:endParaRPr sz="2800">
              <a:latin typeface="Comic Sans MS"/>
              <a:ea typeface="Comic Sans MS"/>
              <a:cs typeface="Comic Sans MS"/>
              <a:sym typeface="Comic Sans MS"/>
            </a:endParaRPr>
          </a:p>
          <a:p>
            <a:pPr lvl="0">
              <a:spcBef>
                <a:spcPts val="600"/>
              </a:spcBef>
              <a:defRPr sz="1800"/>
            </a:pPr>
            <a:endParaRPr sz="2800">
              <a:latin typeface="Comic Sans MS"/>
              <a:ea typeface="Comic Sans MS"/>
              <a:cs typeface="Comic Sans MS"/>
              <a:sym typeface="Comic Sans MS"/>
            </a:endParaRPr>
          </a:p>
          <a:p>
            <a:pPr lvl="0">
              <a:spcBef>
                <a:spcPts val="600"/>
              </a:spcBef>
              <a:defRPr sz="1800"/>
            </a:pPr>
            <a:endParaRPr sz="2800">
              <a:latin typeface="Comic Sans MS"/>
              <a:ea typeface="Comic Sans MS"/>
              <a:cs typeface="Comic Sans MS"/>
              <a:sym typeface="Comic Sans MS"/>
            </a:endParaRPr>
          </a:p>
          <a:p>
            <a:pPr lvl="0">
              <a:spcBef>
                <a:spcPts val="600"/>
              </a:spcBef>
              <a:defRPr sz="1800"/>
            </a:pPr>
            <a:r>
              <a:rPr sz="2800">
                <a:latin typeface="Comic Sans MS"/>
                <a:ea typeface="Comic Sans MS"/>
                <a:cs typeface="Comic Sans MS"/>
                <a:sym typeface="Comic Sans MS"/>
              </a:rPr>
              <a:t>A derived class automatically </a:t>
            </a:r>
            <a:r>
              <a:rPr sz="2800">
                <a:solidFill>
                  <a:srgbClr val="FF0000"/>
                </a:solidFill>
                <a:latin typeface="Comic Sans MS Bold"/>
                <a:ea typeface="Comic Sans MS Bold"/>
                <a:cs typeface="Comic Sans MS Bold"/>
                <a:sym typeface="Comic Sans MS Bold"/>
              </a:rPr>
              <a:t>has</a:t>
            </a:r>
            <a:r>
              <a:rPr sz="2800">
                <a:solidFill>
                  <a:srgbClr val="FF0000"/>
                </a:solidFill>
                <a:latin typeface="Comic Sans MS"/>
                <a:ea typeface="Comic Sans MS"/>
                <a:cs typeface="Comic Sans MS"/>
                <a:sym typeface="Comic Sans MS"/>
              </a:rPr>
              <a:t> </a:t>
            </a:r>
            <a:r>
              <a:rPr sz="2800">
                <a:latin typeface="Comic Sans MS"/>
                <a:ea typeface="Comic Sans MS"/>
                <a:cs typeface="Comic Sans MS"/>
                <a:sym typeface="Comic Sans MS"/>
              </a:rPr>
              <a:t>all the member variables and functions of the base class.</a:t>
            </a:r>
            <a:endParaRPr sz="2800">
              <a:latin typeface="Comic Sans MS"/>
              <a:ea typeface="Comic Sans MS"/>
              <a:cs typeface="Comic Sans MS"/>
              <a:sym typeface="Comic Sans MS"/>
            </a:endParaRPr>
          </a:p>
          <a:p>
            <a:pPr lvl="0">
              <a:spcBef>
                <a:spcPts val="600"/>
              </a:spcBef>
              <a:defRPr sz="1800"/>
            </a:pPr>
            <a:r>
              <a:rPr sz="2800">
                <a:latin typeface="Comic Sans MS"/>
                <a:ea typeface="Comic Sans MS"/>
                <a:cs typeface="Comic Sans MS"/>
                <a:sym typeface="Comic Sans MS"/>
              </a:rPr>
              <a:t>But, the derived class </a:t>
            </a:r>
            <a:r>
              <a:rPr sz="2800">
                <a:solidFill>
                  <a:srgbClr val="FF0000"/>
                </a:solidFill>
                <a:latin typeface="Comic Sans MS"/>
                <a:ea typeface="Comic Sans MS"/>
                <a:cs typeface="Comic Sans MS"/>
                <a:sym typeface="Comic Sans MS"/>
              </a:rPr>
              <a:t>might not </a:t>
            </a:r>
            <a:r>
              <a:rPr sz="2800">
                <a:latin typeface="Comic Sans MS"/>
                <a:ea typeface="Comic Sans MS"/>
                <a:cs typeface="Comic Sans MS"/>
                <a:sym typeface="Comic Sans MS"/>
              </a:rPr>
              <a:t>have the same access rights as the base class when accessing those inherited members! (To be discussed soon…)</a:t>
            </a:r>
          </a:p>
        </p:txBody>
      </p:sp>
    </p:spTree>
  </p:cSld>
  <p:clrMapOvr>
    <a:masterClrMapping/>
  </p:clrMapOvr>
  <p:transitio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Pure virtual function</a:t>
            </a:r>
          </a:p>
        </p:txBody>
      </p:sp>
      <p:sp>
        <p:nvSpPr>
          <p:cNvPr id="566" name="Shape 566"/>
          <p:cNvSpPr/>
          <p:nvPr>
            <p:ph type="body" idx="1"/>
          </p:nvPr>
        </p:nvSpPr>
        <p:spPr>
          <a:xfrm>
            <a:off x="517234" y="1600200"/>
            <a:ext cx="8294686" cy="4278130"/>
          </a:xfrm>
          <a:prstGeom prst="rect">
            <a:avLst/>
          </a:prstGeom>
        </p:spPr>
        <p:txBody>
          <a:bodyPr>
            <a:normAutofit fontScale="100000" lnSpcReduction="0"/>
          </a:bodyPr>
          <a:lstStyle/>
          <a:p>
            <a:pPr lvl="0" marL="293914" indent="-293914">
              <a:spcBef>
                <a:spcPts val="500"/>
              </a:spcBef>
              <a:defRPr sz="1800"/>
            </a:pPr>
            <a:r>
              <a:rPr sz="2400"/>
              <a:t>Consider this situation:</a:t>
            </a:r>
            <a:endParaRPr sz="2400"/>
          </a:p>
          <a:p>
            <a:pPr lvl="0" marL="0" indent="0">
              <a:spcBef>
                <a:spcPts val="500"/>
              </a:spcBef>
              <a:buSzTx/>
              <a:buNone/>
              <a:defRPr sz="1800"/>
            </a:pPr>
            <a:r>
              <a:rPr sz="2400"/>
              <a:t>We have a function that we want to put in the base class, but we know that only the derived classes know what the function should do. </a:t>
            </a:r>
            <a:endParaRPr sz="2400"/>
          </a:p>
          <a:p>
            <a:pPr lvl="0" marL="0" indent="0">
              <a:spcBef>
                <a:spcPts val="500"/>
              </a:spcBef>
              <a:buSzTx/>
              <a:buNone/>
              <a:defRPr sz="1800"/>
            </a:pPr>
            <a:r>
              <a:rPr sz="2400"/>
              <a:t>Then, make the function pure virtual</a:t>
            </a:r>
          </a:p>
        </p:txBody>
      </p:sp>
      <p:sp>
        <p:nvSpPr>
          <p:cNvPr id="567" name="Shape 567"/>
          <p:cNvSpPr/>
          <p:nvPr/>
        </p:nvSpPr>
        <p:spPr>
          <a:xfrm>
            <a:off x="2514600" y="4038600"/>
            <a:ext cx="4343400"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virtual_functions_demo_5.cpp</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Pure virtual function</a:t>
            </a:r>
          </a:p>
        </p:txBody>
      </p:sp>
      <p:sp>
        <p:nvSpPr>
          <p:cNvPr id="570" name="Shape 570"/>
          <p:cNvSpPr/>
          <p:nvPr>
            <p:ph type="body" idx="1"/>
          </p:nvPr>
        </p:nvSpPr>
        <p:spPr>
          <a:xfrm>
            <a:off x="544513" y="1676400"/>
            <a:ext cx="8294686" cy="4572000"/>
          </a:xfrm>
          <a:prstGeom prst="rect">
            <a:avLst/>
          </a:prstGeom>
        </p:spPr>
        <p:txBody>
          <a:bodyPr>
            <a:normAutofit fontScale="100000" lnSpcReduction="0"/>
          </a:bodyPr>
          <a:lstStyle>
            <a:lvl1pPr marL="293914" indent="-293914">
              <a:spcBef>
                <a:spcPts val="500"/>
              </a:spcBef>
              <a:defRPr sz="2400"/>
            </a:lvl1pPr>
            <a:lvl2pPr marL="702128" indent="-244928">
              <a:spcBef>
                <a:spcPts val="500"/>
              </a:spcBef>
              <a:defRPr sz="2400"/>
            </a:lvl2pPr>
          </a:lstStyle>
          <a:p>
            <a:pPr lvl="0">
              <a:defRPr sz="1800"/>
            </a:pPr>
            <a:r>
              <a:rPr sz="2400"/>
              <a:t>If a class has a pure virtual function, then the class cannot be instantiated, and the derived classes of the class have to define these function before they can be instantiated. </a:t>
            </a:r>
            <a:endParaRPr sz="2400"/>
          </a:p>
          <a:p>
            <a:pPr lvl="1">
              <a:defRPr sz="1800"/>
            </a:pPr>
            <a:r>
              <a:rPr sz="2400"/>
              <a:t>This ensures the derived classes NOT forget to redefine those pure virtual functions (which is what the base class hopes)</a:t>
            </a:r>
          </a:p>
        </p:txBody>
      </p:sp>
      <p:sp>
        <p:nvSpPr>
          <p:cNvPr id="571" name="Shape 571"/>
          <p:cNvSpPr/>
          <p:nvPr/>
        </p:nvSpPr>
        <p:spPr>
          <a:xfrm>
            <a:off x="2286000" y="5416665"/>
            <a:ext cx="4343400"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virtual_functions_demo_5.cpp</a:t>
            </a:r>
          </a:p>
        </p:txBody>
      </p:sp>
    </p:spTree>
  </p:cSld>
  <p:clrMapOvr>
    <a:masterClrMapping/>
  </p:clrMapOvr>
  <p:transitio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3" name="Shape 57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Revisit Employee class</a:t>
            </a:r>
          </a:p>
        </p:txBody>
      </p:sp>
      <p:sp>
        <p:nvSpPr>
          <p:cNvPr id="574" name="Shape 574"/>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print_check() function should be a pure virtual function in the defn of Employee class. </a:t>
            </a:r>
            <a:endParaRPr sz="2800"/>
          </a:p>
          <a:p>
            <a:pPr lvl="1">
              <a:defRPr sz="1800"/>
            </a:pPr>
            <a:r>
              <a:rPr sz="2800"/>
              <a:t>the original implementation in Employee class’s print_check() prints out an error msg is not a good design, as it leaves the problem checking to the run time, not compile time. </a:t>
            </a:r>
          </a:p>
        </p:txBody>
      </p:sp>
    </p:spTree>
  </p:cSld>
  <p:clrMapOvr>
    <a:masterClrMapping/>
  </p:clrMapOvr>
  <p:transitio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6" name="Shape 576"/>
          <p:cNvSpPr/>
          <p:nvPr>
            <p:ph type="body" idx="1"/>
          </p:nvPr>
        </p:nvSpPr>
        <p:spPr>
          <a:xfrm>
            <a:off x="544513" y="1447800"/>
            <a:ext cx="8294686" cy="4572000"/>
          </a:xfrm>
          <a:prstGeom prst="rect">
            <a:avLst/>
          </a:prstGeom>
        </p:spPr>
        <p:txBody>
          <a:bodyPr>
            <a:normAutofit fontScale="100000" lnSpcReduction="0"/>
          </a:bodyPr>
          <a:lstStyle/>
          <a:p>
            <a:pPr lvl="0" marL="293914" indent="-293914">
              <a:spcBef>
                <a:spcPts val="500"/>
              </a:spcBef>
              <a:defRPr sz="1800"/>
            </a:pPr>
            <a:r>
              <a:rPr sz="2400"/>
              <a:t>Simple virtual function</a:t>
            </a:r>
            <a:endParaRPr sz="2400"/>
          </a:p>
          <a:p>
            <a:pPr lvl="1" marL="702128" indent="-244928">
              <a:spcBef>
                <a:spcPts val="500"/>
              </a:spcBef>
              <a:defRPr sz="1800"/>
            </a:pPr>
            <a:r>
              <a:rPr sz="2400"/>
              <a:t>Inheriting it implies </a:t>
            </a:r>
            <a:r>
              <a:rPr sz="2400">
                <a:latin typeface="Wingdings"/>
                <a:ea typeface="Wingdings"/>
                <a:cs typeface="Wingdings"/>
                <a:sym typeface="Wingdings"/>
              </a:rPr>
              <a:t> </a:t>
            </a:r>
            <a:r>
              <a:rPr sz="2400"/>
              <a:t>inherit both interface and a default implementation.</a:t>
            </a:r>
            <a:endParaRPr sz="2400"/>
          </a:p>
          <a:p>
            <a:pPr lvl="1" marL="702128" indent="-244928">
              <a:spcBef>
                <a:spcPts val="500"/>
              </a:spcBef>
              <a:defRPr sz="1800"/>
            </a:pPr>
            <a:r>
              <a:rPr sz="2400"/>
              <a:t>In your derive class, you need to support this function, but if you don’t want to write your own, you can fall back on the default version in base class. </a:t>
            </a:r>
            <a:endParaRPr sz="2400"/>
          </a:p>
          <a:p>
            <a:pPr lvl="1" marL="702128" indent="-244928">
              <a:spcBef>
                <a:spcPts val="500"/>
              </a:spcBef>
              <a:defRPr sz="1800"/>
            </a:pPr>
            <a:r>
              <a:rPr sz="2400">
                <a:latin typeface="Comic Sans MS Bold"/>
                <a:ea typeface="Comic Sans MS Bold"/>
                <a:cs typeface="Comic Sans MS Bold"/>
                <a:sym typeface="Comic Sans MS Bold"/>
              </a:rPr>
              <a:t>Danger</a:t>
            </a:r>
            <a:r>
              <a:rPr sz="2400"/>
              <a:t>: if a derived class might not want to use the default implementation from the base class, but forget to define its own, then it will use the inherited one (which is not what it wants!)</a:t>
            </a:r>
          </a:p>
        </p:txBody>
      </p:sp>
      <p:sp>
        <p:nvSpPr>
          <p:cNvPr id="577" name="Shape 577"/>
          <p:cNvSpPr/>
          <p:nvPr>
            <p:ph type="title"/>
          </p:nvPr>
        </p:nvSpPr>
        <p:spPr>
          <a:xfrm>
            <a:off x="533400" y="457200"/>
            <a:ext cx="8305800" cy="685800"/>
          </a:xfrm>
          <a:prstGeom prst="rect">
            <a:avLst/>
          </a:prstGeom>
        </p:spPr>
        <p:txBody>
          <a:bodyPr lIns="0" tIns="0" rIns="0" bIns="0">
            <a:normAutofit fontScale="100000" lnSpcReduction="0"/>
          </a:bodyPr>
          <a:lstStyle>
            <a:lvl1pPr defTabSz="841247">
              <a:defRPr sz="3312"/>
            </a:lvl1pPr>
          </a:lstStyle>
          <a:p>
            <a:pPr lvl="0">
              <a:defRPr sz="1800"/>
            </a:pPr>
            <a:r>
              <a:rPr sz="3312"/>
              <a:t>Design suggestions</a:t>
            </a:r>
          </a:p>
        </p:txBody>
      </p:sp>
    </p:spTree>
  </p:cSld>
  <p:clrMapOvr>
    <a:masterClrMapping/>
  </p:clrMapOvr>
  <p:transitio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ph type="body" idx="1"/>
          </p:nvPr>
        </p:nvSpPr>
        <p:spPr>
          <a:xfrm>
            <a:off x="510646" y="1524000"/>
            <a:ext cx="8294686" cy="4572000"/>
          </a:xfrm>
          <a:prstGeom prst="rect">
            <a:avLst/>
          </a:prstGeom>
        </p:spPr>
        <p:txBody>
          <a:bodyPr>
            <a:normAutofit fontScale="100000" lnSpcReduction="0"/>
          </a:bodyPr>
          <a:lstStyle/>
          <a:p>
            <a:pPr lvl="0">
              <a:defRPr sz="1800"/>
            </a:pPr>
            <a:r>
              <a:rPr sz="2800"/>
              <a:t>Pure virtual function</a:t>
            </a:r>
            <a:endParaRPr sz="2800"/>
          </a:p>
          <a:p>
            <a:pPr lvl="1">
              <a:defRPr sz="1800"/>
            </a:pPr>
            <a:r>
              <a:rPr sz="2800"/>
              <a:t>Inheriting it implies </a:t>
            </a:r>
            <a:r>
              <a:rPr sz="2800">
                <a:latin typeface="Wingdings"/>
                <a:ea typeface="Wingdings"/>
                <a:cs typeface="Wingdings"/>
                <a:sym typeface="Wingdings"/>
              </a:rPr>
              <a:t></a:t>
            </a:r>
            <a:r>
              <a:rPr sz="2800"/>
              <a:t> inherit interface only</a:t>
            </a:r>
            <a:endParaRPr sz="2800"/>
          </a:p>
          <a:p>
            <a:pPr lvl="1">
              <a:defRPr sz="1800"/>
            </a:pPr>
            <a:r>
              <a:rPr sz="2800"/>
              <a:t>In your derived class (that can be instantiated), you must define it, but the base class has not idea how you are going to implement it. </a:t>
            </a:r>
            <a:endParaRPr sz="2800"/>
          </a:p>
          <a:p>
            <a:pPr lvl="1">
              <a:defRPr sz="1800"/>
            </a:pPr>
            <a:r>
              <a:rPr sz="2800"/>
              <a:t>The danger mentioned for the simple virtual function does not exist.</a:t>
            </a:r>
          </a:p>
        </p:txBody>
      </p:sp>
      <p:sp>
        <p:nvSpPr>
          <p:cNvPr id="580" name="Shape 580"/>
          <p:cNvSpPr/>
          <p:nvPr>
            <p:ph type="title"/>
          </p:nvPr>
        </p:nvSpPr>
        <p:spPr>
          <a:xfrm>
            <a:off x="527756" y="495300"/>
            <a:ext cx="8305801" cy="685800"/>
          </a:xfrm>
          <a:prstGeom prst="rect">
            <a:avLst/>
          </a:prstGeom>
        </p:spPr>
        <p:txBody>
          <a:bodyPr lIns="0" tIns="0" rIns="0" bIns="0">
            <a:normAutofit fontScale="100000" lnSpcReduction="0"/>
          </a:bodyPr>
          <a:lstStyle>
            <a:lvl1pPr defTabSz="841247">
              <a:defRPr sz="3312"/>
            </a:lvl1pPr>
          </a:lstStyle>
          <a:p>
            <a:pPr lvl="0">
              <a:defRPr sz="1800"/>
            </a:pPr>
            <a:r>
              <a:rPr sz="3312"/>
              <a:t>Design suggestions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579">
                                            <p:bg/>
                                          </p:spTgt>
                                        </p:tgtEl>
                                        <p:attrNameLst>
                                          <p:attrName>style.visibility</p:attrName>
                                        </p:attrNameLst>
                                      </p:cBhvr>
                                      <p:to>
                                        <p:strVal val="visible"/>
                                      </p:to>
                                    </p:set>
                                    <p:animEffect filter="blinds(horizontal)" transition="in">
                                      <p:cBhvr>
                                        <p:cTn id="7" dur="500"/>
                                        <p:tgtEl>
                                          <p:spTgt spid="579">
                                            <p:bg/>
                                          </p:spTgt>
                                        </p:tgtEl>
                                      </p:cBhvr>
                                    </p:animEffect>
                                  </p:childTnLst>
                                </p:cTn>
                              </p:par>
                              <p:par>
                                <p:cTn id="8" presetClass="entr" presetSubtype="10" presetID="3" grpId="1" fill="hold">
                                  <p:stCondLst>
                                    <p:cond delay="0"/>
                                  </p:stCondLst>
                                  <p:iterate type="el" backwards="0">
                                    <p:tmAbs val="0"/>
                                  </p:iterate>
                                  <p:childTnLst>
                                    <p:set>
                                      <p:cBhvr>
                                        <p:cTn id="9" fill="hold"/>
                                        <p:tgtEl>
                                          <p:spTgt spid="579">
                                            <p:txEl>
                                              <p:pRg st="0" end="0"/>
                                            </p:txEl>
                                          </p:spTgt>
                                        </p:tgtEl>
                                        <p:attrNameLst>
                                          <p:attrName>style.visibility</p:attrName>
                                        </p:attrNameLst>
                                      </p:cBhvr>
                                      <p:to>
                                        <p:strVal val="visible"/>
                                      </p:to>
                                    </p:set>
                                    <p:animEffect filter="blinds(horizontal)" transition="in">
                                      <p:cBhvr>
                                        <p:cTn id="10" dur="500"/>
                                        <p:tgtEl>
                                          <p:spTgt spid="579">
                                            <p:txEl>
                                              <p:pRg st="0" end="0"/>
                                            </p:txEl>
                                          </p:spTgt>
                                        </p:tgtEl>
                                      </p:cBhvr>
                                    </p:animEffect>
                                  </p:childTnLst>
                                </p:cTn>
                              </p:par>
                              <p:par>
                                <p:cTn id="11" presetClass="entr" presetSubtype="10" presetID="3" grpId="1" fill="hold">
                                  <p:stCondLst>
                                    <p:cond delay="0"/>
                                  </p:stCondLst>
                                  <p:iterate type="el" backwards="0">
                                    <p:tmAbs val="0"/>
                                  </p:iterate>
                                  <p:childTnLst>
                                    <p:set>
                                      <p:cBhvr>
                                        <p:cTn id="12" fill="hold"/>
                                        <p:tgtEl>
                                          <p:spTgt spid="579">
                                            <p:txEl>
                                              <p:pRg st="1" end="1"/>
                                            </p:txEl>
                                          </p:spTgt>
                                        </p:tgtEl>
                                        <p:attrNameLst>
                                          <p:attrName>style.visibility</p:attrName>
                                        </p:attrNameLst>
                                      </p:cBhvr>
                                      <p:to>
                                        <p:strVal val="visible"/>
                                      </p:to>
                                    </p:set>
                                    <p:animEffect filter="blinds(horizontal)" transition="in">
                                      <p:cBhvr>
                                        <p:cTn id="13" dur="500"/>
                                        <p:tgtEl>
                                          <p:spTgt spid="579">
                                            <p:txEl>
                                              <p:pRg st="1" end="1"/>
                                            </p:txEl>
                                          </p:spTgt>
                                        </p:tgtEl>
                                      </p:cBhvr>
                                    </p:animEffect>
                                  </p:childTnLst>
                                </p:cTn>
                              </p:par>
                              <p:par>
                                <p:cTn id="14" presetClass="entr" presetSubtype="10" presetID="3" grpId="1" fill="hold">
                                  <p:stCondLst>
                                    <p:cond delay="0"/>
                                  </p:stCondLst>
                                  <p:iterate type="el" backwards="0">
                                    <p:tmAbs val="0"/>
                                  </p:iterate>
                                  <p:childTnLst>
                                    <p:set>
                                      <p:cBhvr>
                                        <p:cTn id="15" fill="hold"/>
                                        <p:tgtEl>
                                          <p:spTgt spid="579">
                                            <p:txEl>
                                              <p:pRg st="2" end="2"/>
                                            </p:txEl>
                                          </p:spTgt>
                                        </p:tgtEl>
                                        <p:attrNameLst>
                                          <p:attrName>style.visibility</p:attrName>
                                        </p:attrNameLst>
                                      </p:cBhvr>
                                      <p:to>
                                        <p:strVal val="visible"/>
                                      </p:to>
                                    </p:set>
                                    <p:animEffect filter="blinds(horizontal)" transition="in">
                                      <p:cBhvr>
                                        <p:cTn id="16" dur="500"/>
                                        <p:tgtEl>
                                          <p:spTgt spid="579">
                                            <p:txEl>
                                              <p:pRg st="2" end="2"/>
                                            </p:txEl>
                                          </p:spTgt>
                                        </p:tgtEl>
                                      </p:cBhvr>
                                    </p:animEffect>
                                  </p:childTnLst>
                                </p:cTn>
                              </p:par>
                              <p:par>
                                <p:cTn id="17" presetClass="entr" presetSubtype="10" presetID="3" grpId="1" fill="hold">
                                  <p:stCondLst>
                                    <p:cond delay="0"/>
                                  </p:stCondLst>
                                  <p:iterate type="el" backwards="0">
                                    <p:tmAbs val="0"/>
                                  </p:iterate>
                                  <p:childTnLst>
                                    <p:set>
                                      <p:cBhvr>
                                        <p:cTn id="18" fill="hold"/>
                                        <p:tgtEl>
                                          <p:spTgt spid="579">
                                            <p:txEl>
                                              <p:pRg st="3" end="3"/>
                                            </p:txEl>
                                          </p:spTgt>
                                        </p:tgtEl>
                                        <p:attrNameLst>
                                          <p:attrName>style.visibility</p:attrName>
                                        </p:attrNameLst>
                                      </p:cBhvr>
                                      <p:to>
                                        <p:strVal val="visible"/>
                                      </p:to>
                                    </p:set>
                                    <p:animEffect filter="blinds(horizontal)" transition="in">
                                      <p:cBhvr>
                                        <p:cTn id="19" dur="500"/>
                                        <p:tgtEl>
                                          <p:spTgt spid="57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79" grpId="1"/>
    </p:bldLst>
  </p:timing>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2" name="Shape 582"/>
          <p:cNvSpPr/>
          <p:nvPr>
            <p:ph type="body" idx="1"/>
          </p:nvPr>
        </p:nvSpPr>
        <p:spPr>
          <a:xfrm>
            <a:off x="0" y="1308559"/>
            <a:ext cx="3581400" cy="4572001"/>
          </a:xfrm>
          <a:prstGeom prst="rect">
            <a:avLst/>
          </a:prstGeom>
        </p:spPr>
        <p:txBody>
          <a:bodyPr>
            <a:normAutofit fontScale="100000" lnSpcReduction="0"/>
          </a:bodyPr>
          <a:lstStyle>
            <a:lvl1pPr marL="285096" indent="-285096" defTabSz="886968">
              <a:spcBef>
                <a:spcPts val="500"/>
              </a:spcBef>
              <a:defRPr sz="2328"/>
            </a:lvl1pPr>
            <a:lvl2pPr marL="681064" indent="-237580" defTabSz="886968">
              <a:spcBef>
                <a:spcPts val="500"/>
              </a:spcBef>
              <a:defRPr sz="2328"/>
            </a:lvl2pPr>
          </a:lstStyle>
          <a:p>
            <a:pPr lvl="0">
              <a:defRPr sz="1800"/>
            </a:pPr>
            <a:r>
              <a:rPr sz="2328"/>
              <a:t>Regular non-virutal function</a:t>
            </a:r>
            <a:endParaRPr sz="2328"/>
          </a:p>
          <a:p>
            <a:pPr lvl="1">
              <a:defRPr sz="1800"/>
            </a:pPr>
            <a:r>
              <a:rPr sz="2328"/>
              <a:t>Don’t redefine an inherited non-virtual function (even though allowed by C++). Make sure the “is-a” relationship always true for public inheritance. </a:t>
            </a:r>
          </a:p>
        </p:txBody>
      </p:sp>
      <p:sp>
        <p:nvSpPr>
          <p:cNvPr id="583" name="Shape 583"/>
          <p:cNvSpPr/>
          <p:nvPr>
            <p:ph type="title"/>
          </p:nvPr>
        </p:nvSpPr>
        <p:spPr>
          <a:xfrm>
            <a:off x="457200" y="495300"/>
            <a:ext cx="8305800" cy="685800"/>
          </a:xfrm>
          <a:prstGeom prst="rect">
            <a:avLst/>
          </a:prstGeom>
        </p:spPr>
        <p:txBody>
          <a:bodyPr lIns="0" tIns="0" rIns="0" bIns="0">
            <a:normAutofit fontScale="100000" lnSpcReduction="0"/>
          </a:bodyPr>
          <a:lstStyle>
            <a:lvl1pPr defTabSz="841247">
              <a:defRPr sz="3312"/>
            </a:lvl1pPr>
          </a:lstStyle>
          <a:p>
            <a:pPr lvl="0">
              <a:defRPr sz="1800"/>
            </a:pPr>
            <a:r>
              <a:rPr sz="3312"/>
              <a:t>Design suggestions</a:t>
            </a:r>
          </a:p>
        </p:txBody>
      </p:sp>
      <p:sp>
        <p:nvSpPr>
          <p:cNvPr id="584" name="Shape 584"/>
          <p:cNvSpPr/>
          <p:nvPr/>
        </p:nvSpPr>
        <p:spPr>
          <a:xfrm>
            <a:off x="3733800" y="1181100"/>
            <a:ext cx="5410200" cy="5819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400"/>
              </a:spcBef>
              <a:defRPr sz="1800"/>
            </a:pPr>
            <a:r>
              <a:rPr sz="2000">
                <a:latin typeface="Calibri"/>
                <a:ea typeface="Calibri"/>
                <a:cs typeface="Calibri"/>
                <a:sym typeface="Calibri"/>
              </a:rPr>
              <a:t>class B</a:t>
            </a:r>
            <a:endParaRPr sz="2800">
              <a:latin typeface="Comic Sans MS"/>
              <a:ea typeface="Comic Sans MS"/>
              <a:cs typeface="Comic Sans MS"/>
              <a:sym typeface="Comic Sans MS"/>
            </a:endParaRPr>
          </a:p>
          <a:p>
            <a:pPr lvl="0">
              <a:spcBef>
                <a:spcPts val="400"/>
              </a:spcBef>
              <a:defRPr sz="1800"/>
            </a:pPr>
            <a:r>
              <a:rPr sz="2000">
                <a:latin typeface="Calibri"/>
                <a:ea typeface="Calibri"/>
                <a:cs typeface="Calibri"/>
                <a:sym typeface="Calibri"/>
              </a:rPr>
              <a:t>{ public:</a:t>
            </a:r>
            <a:endParaRPr sz="2800">
              <a:latin typeface="Comic Sans MS"/>
              <a:ea typeface="Comic Sans MS"/>
              <a:cs typeface="Comic Sans MS"/>
              <a:sym typeface="Comic Sans MS"/>
            </a:endParaRPr>
          </a:p>
          <a:p>
            <a:pPr lvl="1">
              <a:spcBef>
                <a:spcPts val="400"/>
              </a:spcBef>
              <a:defRPr sz="1800"/>
            </a:pPr>
            <a:r>
              <a:rPr sz="2000">
                <a:latin typeface="Calibri"/>
                <a:ea typeface="Calibri"/>
                <a:cs typeface="Calibri"/>
                <a:sym typeface="Calibri"/>
              </a:rPr>
              <a:t>void fun1();</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class D: public B</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{public: void fun1(//different implementation);}</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//inconsistent, confusing behavior. </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//same object D, but different fun1() is called,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 when D is pointed to by different ptr types</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 (also true if references used)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D 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B *pB=&amp;d;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pB -&gt;fun1();// B::fun1() is called!!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D *pD=&amp;d;</a:t>
            </a:r>
            <a:endParaRPr sz="2800">
              <a:latin typeface="Comic Sans MS"/>
              <a:ea typeface="Comic Sans MS"/>
              <a:cs typeface="Comic Sans MS"/>
              <a:sym typeface="Comic Sans MS"/>
            </a:endParaRPr>
          </a:p>
          <a:p>
            <a:pPr lvl="0" indent="57150">
              <a:spcBef>
                <a:spcPts val="400"/>
              </a:spcBef>
              <a:defRPr sz="1800"/>
            </a:pPr>
            <a:r>
              <a:rPr sz="2000">
                <a:latin typeface="Calibri"/>
                <a:ea typeface="Calibri"/>
                <a:cs typeface="Calibri"/>
                <a:sym typeface="Calibri"/>
              </a:rPr>
              <a:t>pD -&gt;fun1();//D::fun1() is called!!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584">
                                            <p:bg/>
                                          </p:spTgt>
                                        </p:tgtEl>
                                        <p:attrNameLst>
                                          <p:attrName>style.visibility</p:attrName>
                                        </p:attrNameLst>
                                      </p:cBhvr>
                                      <p:to>
                                        <p:strVal val="visible"/>
                                      </p:to>
                                    </p:set>
                                    <p:animEffect filter="blinds(horizontal)" transition="in">
                                      <p:cBhvr>
                                        <p:cTn id="7" dur="500"/>
                                        <p:tgtEl>
                                          <p:spTgt spid="584">
                                            <p:bg/>
                                          </p:spTgt>
                                        </p:tgtEl>
                                      </p:cBhvr>
                                    </p:animEffect>
                                  </p:childTnLst>
                                </p:cTn>
                              </p:par>
                              <p:par>
                                <p:cTn id="8" presetClass="entr" presetSubtype="10" presetID="3" grpId="1" fill="hold">
                                  <p:stCondLst>
                                    <p:cond delay="0"/>
                                  </p:stCondLst>
                                  <p:iterate type="el" backwards="0">
                                    <p:tmAbs val="0"/>
                                  </p:iterate>
                                  <p:childTnLst>
                                    <p:set>
                                      <p:cBhvr>
                                        <p:cTn id="9" fill="hold"/>
                                        <p:tgtEl>
                                          <p:spTgt spid="584">
                                            <p:txEl>
                                              <p:pRg st="0" end="0"/>
                                            </p:txEl>
                                          </p:spTgt>
                                        </p:tgtEl>
                                        <p:attrNameLst>
                                          <p:attrName>style.visibility</p:attrName>
                                        </p:attrNameLst>
                                      </p:cBhvr>
                                      <p:to>
                                        <p:strVal val="visible"/>
                                      </p:to>
                                    </p:set>
                                    <p:animEffect filter="blinds(horizontal)" transition="in">
                                      <p:cBhvr>
                                        <p:cTn id="10" dur="500"/>
                                        <p:tgtEl>
                                          <p:spTgt spid="584">
                                            <p:txEl>
                                              <p:pRg st="0" end="0"/>
                                            </p:txEl>
                                          </p:spTgt>
                                        </p:tgtEl>
                                      </p:cBhvr>
                                    </p:animEffect>
                                  </p:childTnLst>
                                </p:cTn>
                              </p:par>
                            </p:childTnLst>
                          </p:cTn>
                        </p:par>
                        <p:par>
                          <p:cTn id="11" fill="hold">
                            <p:stCondLst>
                              <p:cond delay="500"/>
                            </p:stCondLst>
                            <p:childTnLst>
                              <p:par>
                                <p:cTn id="12" nodeType="afterEffect" presetClass="entr" presetSubtype="10" presetID="3" grpId="1" fill="hold">
                                  <p:stCondLst>
                                    <p:cond delay="0"/>
                                  </p:stCondLst>
                                  <p:iterate type="el" backwards="0">
                                    <p:tmAbs val="0"/>
                                  </p:iterate>
                                  <p:childTnLst>
                                    <p:set>
                                      <p:cBhvr>
                                        <p:cTn id="13" fill="hold"/>
                                        <p:tgtEl>
                                          <p:spTgt spid="584">
                                            <p:txEl>
                                              <p:pRg st="1" end="1"/>
                                            </p:txEl>
                                          </p:spTgt>
                                        </p:tgtEl>
                                        <p:attrNameLst>
                                          <p:attrName>style.visibility</p:attrName>
                                        </p:attrNameLst>
                                      </p:cBhvr>
                                      <p:to>
                                        <p:strVal val="visible"/>
                                      </p:to>
                                    </p:set>
                                    <p:animEffect filter="blinds(horizontal)" transition="in">
                                      <p:cBhvr>
                                        <p:cTn id="14" dur="500"/>
                                        <p:tgtEl>
                                          <p:spTgt spid="584">
                                            <p:txEl>
                                              <p:pRg st="1" end="1"/>
                                            </p:txEl>
                                          </p:spTgt>
                                        </p:tgtEl>
                                      </p:cBhvr>
                                    </p:animEffect>
                                  </p:childTnLst>
                                </p:cTn>
                              </p:par>
                            </p:childTnLst>
                          </p:cTn>
                        </p:par>
                        <p:par>
                          <p:cTn id="15" fill="hold">
                            <p:stCondLst>
                              <p:cond delay="1000"/>
                            </p:stCondLst>
                            <p:childTnLst>
                              <p:par>
                                <p:cTn id="16" nodeType="afterEffect" presetClass="entr" presetSubtype="10" presetID="3" grpId="1" fill="hold">
                                  <p:stCondLst>
                                    <p:cond delay="0"/>
                                  </p:stCondLst>
                                  <p:iterate type="el" backwards="0">
                                    <p:tmAbs val="0"/>
                                  </p:iterate>
                                  <p:childTnLst>
                                    <p:set>
                                      <p:cBhvr>
                                        <p:cTn id="17" fill="hold"/>
                                        <p:tgtEl>
                                          <p:spTgt spid="584">
                                            <p:txEl>
                                              <p:pRg st="2" end="2"/>
                                            </p:txEl>
                                          </p:spTgt>
                                        </p:tgtEl>
                                        <p:attrNameLst>
                                          <p:attrName>style.visibility</p:attrName>
                                        </p:attrNameLst>
                                      </p:cBhvr>
                                      <p:to>
                                        <p:strVal val="visible"/>
                                      </p:to>
                                    </p:set>
                                    <p:animEffect filter="blinds(horizontal)" transition="in">
                                      <p:cBhvr>
                                        <p:cTn id="18" dur="500"/>
                                        <p:tgtEl>
                                          <p:spTgt spid="584">
                                            <p:txEl>
                                              <p:pRg st="2" end="2"/>
                                            </p:txEl>
                                          </p:spTgt>
                                        </p:tgtEl>
                                      </p:cBhvr>
                                    </p:animEffect>
                                  </p:childTnLst>
                                </p:cTn>
                              </p:par>
                            </p:childTnLst>
                          </p:cTn>
                        </p:par>
                        <p:par>
                          <p:cTn id="19" fill="hold">
                            <p:stCondLst>
                              <p:cond delay="1500"/>
                            </p:stCondLst>
                            <p:childTnLst>
                              <p:par>
                                <p:cTn id="20" nodeType="afterEffect" presetClass="entr" presetSubtype="10" presetID="3" grpId="1" fill="hold">
                                  <p:stCondLst>
                                    <p:cond delay="0"/>
                                  </p:stCondLst>
                                  <p:iterate type="el" backwards="0">
                                    <p:tmAbs val="0"/>
                                  </p:iterate>
                                  <p:childTnLst>
                                    <p:set>
                                      <p:cBhvr>
                                        <p:cTn id="21" fill="hold"/>
                                        <p:tgtEl>
                                          <p:spTgt spid="584">
                                            <p:txEl>
                                              <p:pRg st="3" end="3"/>
                                            </p:txEl>
                                          </p:spTgt>
                                        </p:tgtEl>
                                        <p:attrNameLst>
                                          <p:attrName>style.visibility</p:attrName>
                                        </p:attrNameLst>
                                      </p:cBhvr>
                                      <p:to>
                                        <p:strVal val="visible"/>
                                      </p:to>
                                    </p:set>
                                    <p:animEffect filter="blinds(horizontal)" transition="in">
                                      <p:cBhvr>
                                        <p:cTn id="22" dur="500"/>
                                        <p:tgtEl>
                                          <p:spTgt spid="584">
                                            <p:txEl>
                                              <p:pRg st="3" end="3"/>
                                            </p:txEl>
                                          </p:spTgt>
                                        </p:tgtEl>
                                      </p:cBhvr>
                                    </p:animEffect>
                                  </p:childTnLst>
                                </p:cTn>
                              </p:par>
                            </p:childTnLst>
                          </p:cTn>
                        </p:par>
                        <p:par>
                          <p:cTn id="23" fill="hold">
                            <p:stCondLst>
                              <p:cond delay="2000"/>
                            </p:stCondLst>
                            <p:childTnLst>
                              <p:par>
                                <p:cTn id="24" nodeType="afterEffect" presetClass="entr" presetSubtype="10" presetID="3" grpId="1" fill="hold">
                                  <p:stCondLst>
                                    <p:cond delay="0"/>
                                  </p:stCondLst>
                                  <p:iterate type="el" backwards="0">
                                    <p:tmAbs val="0"/>
                                  </p:iterate>
                                  <p:childTnLst>
                                    <p:set>
                                      <p:cBhvr>
                                        <p:cTn id="25" fill="hold"/>
                                        <p:tgtEl>
                                          <p:spTgt spid="584">
                                            <p:txEl>
                                              <p:pRg st="4" end="4"/>
                                            </p:txEl>
                                          </p:spTgt>
                                        </p:tgtEl>
                                        <p:attrNameLst>
                                          <p:attrName>style.visibility</p:attrName>
                                        </p:attrNameLst>
                                      </p:cBhvr>
                                      <p:to>
                                        <p:strVal val="visible"/>
                                      </p:to>
                                    </p:set>
                                    <p:animEffect filter="blinds(horizontal)" transition="in">
                                      <p:cBhvr>
                                        <p:cTn id="26" dur="500"/>
                                        <p:tgtEl>
                                          <p:spTgt spid="584">
                                            <p:txEl>
                                              <p:pRg st="4" end="4"/>
                                            </p:txEl>
                                          </p:spTgt>
                                        </p:tgtEl>
                                      </p:cBhvr>
                                    </p:animEffect>
                                  </p:childTnLst>
                                </p:cTn>
                              </p:par>
                            </p:childTnLst>
                          </p:cTn>
                        </p:par>
                        <p:par>
                          <p:cTn id="27" fill="hold">
                            <p:stCondLst>
                              <p:cond delay="2500"/>
                            </p:stCondLst>
                            <p:childTnLst>
                              <p:par>
                                <p:cTn id="28" nodeType="afterEffect" presetClass="entr" presetSubtype="10" presetID="3" grpId="1" fill="hold">
                                  <p:stCondLst>
                                    <p:cond delay="0"/>
                                  </p:stCondLst>
                                  <p:iterate type="el" backwards="0">
                                    <p:tmAbs val="0"/>
                                  </p:iterate>
                                  <p:childTnLst>
                                    <p:set>
                                      <p:cBhvr>
                                        <p:cTn id="29" fill="hold"/>
                                        <p:tgtEl>
                                          <p:spTgt spid="584">
                                            <p:txEl>
                                              <p:pRg st="5" end="5"/>
                                            </p:txEl>
                                          </p:spTgt>
                                        </p:tgtEl>
                                        <p:attrNameLst>
                                          <p:attrName>style.visibility</p:attrName>
                                        </p:attrNameLst>
                                      </p:cBhvr>
                                      <p:to>
                                        <p:strVal val="visible"/>
                                      </p:to>
                                    </p:set>
                                    <p:animEffect filter="blinds(horizontal)" transition="in">
                                      <p:cBhvr>
                                        <p:cTn id="30" dur="500"/>
                                        <p:tgtEl>
                                          <p:spTgt spid="584">
                                            <p:txEl>
                                              <p:pRg st="5" end="5"/>
                                            </p:txEl>
                                          </p:spTgt>
                                        </p:tgtEl>
                                      </p:cBhvr>
                                    </p:animEffect>
                                  </p:childTnLst>
                                </p:cTn>
                              </p:par>
                            </p:childTnLst>
                          </p:cTn>
                        </p:par>
                        <p:par>
                          <p:cTn id="31" fill="hold">
                            <p:stCondLst>
                              <p:cond delay="3000"/>
                            </p:stCondLst>
                            <p:childTnLst>
                              <p:par>
                                <p:cTn id="32" nodeType="afterEffect" presetClass="entr" presetSubtype="10" presetID="3" grpId="1" fill="hold">
                                  <p:stCondLst>
                                    <p:cond delay="0"/>
                                  </p:stCondLst>
                                  <p:iterate type="el" backwards="0">
                                    <p:tmAbs val="0"/>
                                  </p:iterate>
                                  <p:childTnLst>
                                    <p:set>
                                      <p:cBhvr>
                                        <p:cTn id="33" fill="hold"/>
                                        <p:tgtEl>
                                          <p:spTgt spid="584">
                                            <p:txEl>
                                              <p:pRg st="6" end="6"/>
                                            </p:txEl>
                                          </p:spTgt>
                                        </p:tgtEl>
                                        <p:attrNameLst>
                                          <p:attrName>style.visibility</p:attrName>
                                        </p:attrNameLst>
                                      </p:cBhvr>
                                      <p:to>
                                        <p:strVal val="visible"/>
                                      </p:to>
                                    </p:set>
                                    <p:animEffect filter="blinds(horizontal)" transition="in">
                                      <p:cBhvr>
                                        <p:cTn id="34" dur="500"/>
                                        <p:tgtEl>
                                          <p:spTgt spid="584">
                                            <p:txEl>
                                              <p:pRg st="6" end="6"/>
                                            </p:txEl>
                                          </p:spTgt>
                                        </p:tgtEl>
                                      </p:cBhvr>
                                    </p:animEffect>
                                  </p:childTnLst>
                                </p:cTn>
                              </p:par>
                            </p:childTnLst>
                          </p:cTn>
                        </p:par>
                        <p:par>
                          <p:cTn id="35" fill="hold">
                            <p:stCondLst>
                              <p:cond delay="3500"/>
                            </p:stCondLst>
                            <p:childTnLst>
                              <p:par>
                                <p:cTn id="36" nodeType="afterEffect" presetClass="entr" presetSubtype="10" presetID="3" grpId="1" fill="hold">
                                  <p:stCondLst>
                                    <p:cond delay="0"/>
                                  </p:stCondLst>
                                  <p:iterate type="el" backwards="0">
                                    <p:tmAbs val="0"/>
                                  </p:iterate>
                                  <p:childTnLst>
                                    <p:set>
                                      <p:cBhvr>
                                        <p:cTn id="37" fill="hold"/>
                                        <p:tgtEl>
                                          <p:spTgt spid="584">
                                            <p:txEl>
                                              <p:pRg st="7" end="7"/>
                                            </p:txEl>
                                          </p:spTgt>
                                        </p:tgtEl>
                                        <p:attrNameLst>
                                          <p:attrName>style.visibility</p:attrName>
                                        </p:attrNameLst>
                                      </p:cBhvr>
                                      <p:to>
                                        <p:strVal val="visible"/>
                                      </p:to>
                                    </p:set>
                                    <p:animEffect filter="blinds(horizontal)" transition="in">
                                      <p:cBhvr>
                                        <p:cTn id="38" dur="500"/>
                                        <p:tgtEl>
                                          <p:spTgt spid="584">
                                            <p:txEl>
                                              <p:pRg st="7" end="7"/>
                                            </p:txEl>
                                          </p:spTgt>
                                        </p:tgtEl>
                                      </p:cBhvr>
                                    </p:animEffect>
                                  </p:childTnLst>
                                </p:cTn>
                              </p:par>
                            </p:childTnLst>
                          </p:cTn>
                        </p:par>
                        <p:par>
                          <p:cTn id="39" fill="hold">
                            <p:stCondLst>
                              <p:cond delay="4000"/>
                            </p:stCondLst>
                            <p:childTnLst>
                              <p:par>
                                <p:cTn id="40" nodeType="afterEffect" presetClass="entr" presetSubtype="10" presetID="3" grpId="1" fill="hold">
                                  <p:stCondLst>
                                    <p:cond delay="0"/>
                                  </p:stCondLst>
                                  <p:iterate type="el" backwards="0">
                                    <p:tmAbs val="0"/>
                                  </p:iterate>
                                  <p:childTnLst>
                                    <p:set>
                                      <p:cBhvr>
                                        <p:cTn id="41" fill="hold"/>
                                        <p:tgtEl>
                                          <p:spTgt spid="584">
                                            <p:txEl>
                                              <p:pRg st="8" end="8"/>
                                            </p:txEl>
                                          </p:spTgt>
                                        </p:tgtEl>
                                        <p:attrNameLst>
                                          <p:attrName>style.visibility</p:attrName>
                                        </p:attrNameLst>
                                      </p:cBhvr>
                                      <p:to>
                                        <p:strVal val="visible"/>
                                      </p:to>
                                    </p:set>
                                    <p:animEffect filter="blinds(horizontal)" transition="in">
                                      <p:cBhvr>
                                        <p:cTn id="42" dur="500"/>
                                        <p:tgtEl>
                                          <p:spTgt spid="584">
                                            <p:txEl>
                                              <p:pRg st="8" end="8"/>
                                            </p:txEl>
                                          </p:spTgt>
                                        </p:tgtEl>
                                      </p:cBhvr>
                                    </p:animEffect>
                                  </p:childTnLst>
                                </p:cTn>
                              </p:par>
                            </p:childTnLst>
                          </p:cTn>
                        </p:par>
                        <p:par>
                          <p:cTn id="43" fill="hold">
                            <p:stCondLst>
                              <p:cond delay="4500"/>
                            </p:stCondLst>
                            <p:childTnLst>
                              <p:par>
                                <p:cTn id="44" nodeType="afterEffect" presetClass="entr" presetSubtype="10" presetID="3" grpId="1" fill="hold">
                                  <p:stCondLst>
                                    <p:cond delay="0"/>
                                  </p:stCondLst>
                                  <p:iterate type="el" backwards="0">
                                    <p:tmAbs val="0"/>
                                  </p:iterate>
                                  <p:childTnLst>
                                    <p:set>
                                      <p:cBhvr>
                                        <p:cTn id="45" fill="hold"/>
                                        <p:tgtEl>
                                          <p:spTgt spid="584">
                                            <p:txEl>
                                              <p:pRg st="9" end="9"/>
                                            </p:txEl>
                                          </p:spTgt>
                                        </p:tgtEl>
                                        <p:attrNameLst>
                                          <p:attrName>style.visibility</p:attrName>
                                        </p:attrNameLst>
                                      </p:cBhvr>
                                      <p:to>
                                        <p:strVal val="visible"/>
                                      </p:to>
                                    </p:set>
                                    <p:animEffect filter="blinds(horizontal)" transition="in">
                                      <p:cBhvr>
                                        <p:cTn id="46" dur="500"/>
                                        <p:tgtEl>
                                          <p:spTgt spid="584">
                                            <p:txEl>
                                              <p:pRg st="9" end="9"/>
                                            </p:txEl>
                                          </p:spTgt>
                                        </p:tgtEl>
                                      </p:cBhvr>
                                    </p:animEffect>
                                  </p:childTnLst>
                                </p:cTn>
                              </p:par>
                            </p:childTnLst>
                          </p:cTn>
                        </p:par>
                        <p:par>
                          <p:cTn id="47" fill="hold">
                            <p:stCondLst>
                              <p:cond delay="5000"/>
                            </p:stCondLst>
                            <p:childTnLst>
                              <p:par>
                                <p:cTn id="48" nodeType="afterEffect" presetClass="entr" presetSubtype="10" presetID="3" grpId="1" fill="hold">
                                  <p:stCondLst>
                                    <p:cond delay="0"/>
                                  </p:stCondLst>
                                  <p:iterate type="el" backwards="0">
                                    <p:tmAbs val="0"/>
                                  </p:iterate>
                                  <p:childTnLst>
                                    <p:set>
                                      <p:cBhvr>
                                        <p:cTn id="49" fill="hold"/>
                                        <p:tgtEl>
                                          <p:spTgt spid="584">
                                            <p:txEl>
                                              <p:pRg st="10" end="10"/>
                                            </p:txEl>
                                          </p:spTgt>
                                        </p:tgtEl>
                                        <p:attrNameLst>
                                          <p:attrName>style.visibility</p:attrName>
                                        </p:attrNameLst>
                                      </p:cBhvr>
                                      <p:to>
                                        <p:strVal val="visible"/>
                                      </p:to>
                                    </p:set>
                                    <p:animEffect filter="blinds(horizontal)" transition="in">
                                      <p:cBhvr>
                                        <p:cTn id="50" dur="500"/>
                                        <p:tgtEl>
                                          <p:spTgt spid="584">
                                            <p:txEl>
                                              <p:pRg st="10" end="10"/>
                                            </p:txEl>
                                          </p:spTgt>
                                        </p:tgtEl>
                                      </p:cBhvr>
                                    </p:animEffect>
                                  </p:childTnLst>
                                </p:cTn>
                              </p:par>
                            </p:childTnLst>
                          </p:cTn>
                        </p:par>
                        <p:par>
                          <p:cTn id="51" fill="hold">
                            <p:stCondLst>
                              <p:cond delay="5500"/>
                            </p:stCondLst>
                            <p:childTnLst>
                              <p:par>
                                <p:cTn id="52" nodeType="afterEffect" presetClass="entr" presetSubtype="10" presetID="3" grpId="1" fill="hold">
                                  <p:stCondLst>
                                    <p:cond delay="0"/>
                                  </p:stCondLst>
                                  <p:iterate type="el" backwards="0">
                                    <p:tmAbs val="0"/>
                                  </p:iterate>
                                  <p:childTnLst>
                                    <p:set>
                                      <p:cBhvr>
                                        <p:cTn id="53" fill="hold"/>
                                        <p:tgtEl>
                                          <p:spTgt spid="584">
                                            <p:txEl>
                                              <p:pRg st="11" end="11"/>
                                            </p:txEl>
                                          </p:spTgt>
                                        </p:tgtEl>
                                        <p:attrNameLst>
                                          <p:attrName>style.visibility</p:attrName>
                                        </p:attrNameLst>
                                      </p:cBhvr>
                                      <p:to>
                                        <p:strVal val="visible"/>
                                      </p:to>
                                    </p:set>
                                    <p:animEffect filter="blinds(horizontal)" transition="in">
                                      <p:cBhvr>
                                        <p:cTn id="54" dur="500"/>
                                        <p:tgtEl>
                                          <p:spTgt spid="584">
                                            <p:txEl>
                                              <p:pRg st="11" end="11"/>
                                            </p:txEl>
                                          </p:spTgt>
                                        </p:tgtEl>
                                      </p:cBhvr>
                                    </p:animEffect>
                                  </p:childTnLst>
                                </p:cTn>
                              </p:par>
                            </p:childTnLst>
                          </p:cTn>
                        </p:par>
                        <p:par>
                          <p:cTn id="55" fill="hold">
                            <p:stCondLst>
                              <p:cond delay="6000"/>
                            </p:stCondLst>
                            <p:childTnLst>
                              <p:par>
                                <p:cTn id="56" nodeType="afterEffect" presetClass="entr" presetSubtype="10" presetID="3" grpId="1" fill="hold">
                                  <p:stCondLst>
                                    <p:cond delay="0"/>
                                  </p:stCondLst>
                                  <p:iterate type="el" backwards="0">
                                    <p:tmAbs val="0"/>
                                  </p:iterate>
                                  <p:childTnLst>
                                    <p:set>
                                      <p:cBhvr>
                                        <p:cTn id="57" fill="hold"/>
                                        <p:tgtEl>
                                          <p:spTgt spid="584">
                                            <p:txEl>
                                              <p:pRg st="12" end="12"/>
                                            </p:txEl>
                                          </p:spTgt>
                                        </p:tgtEl>
                                        <p:attrNameLst>
                                          <p:attrName>style.visibility</p:attrName>
                                        </p:attrNameLst>
                                      </p:cBhvr>
                                      <p:to>
                                        <p:strVal val="visible"/>
                                      </p:to>
                                    </p:set>
                                    <p:animEffect filter="blinds(horizontal)" transition="in">
                                      <p:cBhvr>
                                        <p:cTn id="58" dur="500"/>
                                        <p:tgtEl>
                                          <p:spTgt spid="584">
                                            <p:txEl>
                                              <p:pRg st="12" end="12"/>
                                            </p:txEl>
                                          </p:spTgt>
                                        </p:tgtEl>
                                      </p:cBhvr>
                                    </p:animEffect>
                                  </p:childTnLst>
                                </p:cTn>
                              </p:par>
                            </p:childTnLst>
                          </p:cTn>
                        </p:par>
                        <p:par>
                          <p:cTn id="59" fill="hold">
                            <p:stCondLst>
                              <p:cond delay="6500"/>
                            </p:stCondLst>
                            <p:childTnLst>
                              <p:par>
                                <p:cTn id="60" nodeType="afterEffect" presetClass="entr" presetSubtype="10" presetID="3" grpId="1" fill="hold">
                                  <p:stCondLst>
                                    <p:cond delay="0"/>
                                  </p:stCondLst>
                                  <p:iterate type="el" backwards="0">
                                    <p:tmAbs val="0"/>
                                  </p:iterate>
                                  <p:childTnLst>
                                    <p:set>
                                      <p:cBhvr>
                                        <p:cTn id="61" fill="hold"/>
                                        <p:tgtEl>
                                          <p:spTgt spid="584">
                                            <p:txEl>
                                              <p:pRg st="13" end="13"/>
                                            </p:txEl>
                                          </p:spTgt>
                                        </p:tgtEl>
                                        <p:attrNameLst>
                                          <p:attrName>style.visibility</p:attrName>
                                        </p:attrNameLst>
                                      </p:cBhvr>
                                      <p:to>
                                        <p:strVal val="visible"/>
                                      </p:to>
                                    </p:set>
                                    <p:animEffect filter="blinds(horizontal)" transition="in">
                                      <p:cBhvr>
                                        <p:cTn id="62" dur="500"/>
                                        <p:tgtEl>
                                          <p:spTgt spid="584">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10" presetID="3" grpId="1" fill="hold">
                                  <p:stCondLst>
                                    <p:cond delay="0"/>
                                  </p:stCondLst>
                                  <p:iterate type="el" backwards="0">
                                    <p:tmAbs val="0"/>
                                  </p:iterate>
                                  <p:childTnLst>
                                    <p:set>
                                      <p:cBhvr>
                                        <p:cTn id="66" fill="hold"/>
                                        <p:tgtEl>
                                          <p:spTgt spid="584">
                                            <p:txEl>
                                              <p:pRg st="14" end="14"/>
                                            </p:txEl>
                                          </p:spTgt>
                                        </p:tgtEl>
                                        <p:attrNameLst>
                                          <p:attrName>style.visibility</p:attrName>
                                        </p:attrNameLst>
                                      </p:cBhvr>
                                      <p:to>
                                        <p:strVal val="visible"/>
                                      </p:to>
                                    </p:set>
                                    <p:animEffect filter="blinds(horizontal)" transition="in">
                                      <p:cBhvr>
                                        <p:cTn id="67" dur="500"/>
                                        <p:tgtEl>
                                          <p:spTgt spid="584">
                                            <p:txEl>
                                              <p:pRg st="14" end="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4" grpId="1"/>
    </p:bldLst>
  </p:timing>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6" name="Shape 586"/>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Interface Class</a:t>
            </a:r>
          </a:p>
        </p:txBody>
      </p:sp>
      <p:sp>
        <p:nvSpPr>
          <p:cNvPr id="587" name="Shape 587"/>
          <p:cNvSpPr/>
          <p:nvPr>
            <p:ph type="body" idx="1"/>
          </p:nvPr>
        </p:nvSpPr>
        <p:spPr>
          <a:xfrm>
            <a:off x="544513" y="1447800"/>
            <a:ext cx="8294686" cy="4572000"/>
          </a:xfrm>
          <a:prstGeom prst="rect">
            <a:avLst/>
          </a:prstGeom>
        </p:spPr>
        <p:txBody>
          <a:bodyPr>
            <a:normAutofit fontScale="100000" lnSpcReduction="0"/>
          </a:bodyPr>
          <a:lstStyle/>
          <a:p>
            <a:pPr lvl="0" marL="315468" indent="-315468" defTabSz="841247">
              <a:defRPr sz="1800"/>
            </a:pPr>
            <a:r>
              <a:rPr sz="2576"/>
              <a:t>An </a:t>
            </a:r>
            <a:r>
              <a:rPr sz="2576">
                <a:latin typeface="Comic Sans MS Bold"/>
                <a:ea typeface="Comic Sans MS Bold"/>
                <a:cs typeface="Comic Sans MS Bold"/>
                <a:sym typeface="Comic Sans MS Bold"/>
              </a:rPr>
              <a:t>interface class</a:t>
            </a:r>
            <a:r>
              <a:rPr sz="2576"/>
              <a:t> is a class that …</a:t>
            </a:r>
            <a:endParaRPr sz="2576"/>
          </a:p>
          <a:p>
            <a:pPr lvl="1" marL="645958" indent="-225334" defTabSz="841247">
              <a:spcBef>
                <a:spcPts val="500"/>
              </a:spcBef>
              <a:defRPr sz="1800"/>
            </a:pPr>
            <a:r>
              <a:rPr sz="2208"/>
              <a:t>has no members variables, </a:t>
            </a:r>
            <a:endParaRPr sz="2208"/>
          </a:p>
          <a:p>
            <a:pPr lvl="1" marL="645958" indent="-225334" defTabSz="841247">
              <a:spcBef>
                <a:spcPts val="500"/>
              </a:spcBef>
              <a:defRPr sz="1800"/>
            </a:pPr>
            <a:r>
              <a:rPr sz="2208"/>
              <a:t>all of the functions are pure virtual! </a:t>
            </a:r>
            <a:endParaRPr sz="2208"/>
          </a:p>
          <a:p>
            <a:pPr lvl="0" marL="315468" indent="-315468" defTabSz="841247">
              <a:defRPr sz="1800"/>
            </a:pPr>
            <a:r>
              <a:rPr sz="2576"/>
              <a:t>The class is only an interface definition, no actual implementation. </a:t>
            </a:r>
            <a:endParaRPr sz="2576"/>
          </a:p>
          <a:p>
            <a:pPr lvl="0" marL="315468" indent="-315468" defTabSz="841247">
              <a:defRPr sz="1800"/>
            </a:pPr>
            <a:r>
              <a:rPr sz="2576"/>
              <a:t>Why use interface? </a:t>
            </a:r>
            <a:endParaRPr sz="2576"/>
          </a:p>
          <a:p>
            <a:pPr lvl="1" marL="645958" indent="-225334" defTabSz="841247">
              <a:spcBef>
                <a:spcPts val="500"/>
              </a:spcBef>
              <a:defRPr sz="1800"/>
            </a:pPr>
            <a:r>
              <a:rPr sz="2208"/>
              <a:t>When you want to define the functionality that derived classes must implement, but leave the details of how the derived class implements that functionality entirely up to the derived class.</a:t>
            </a:r>
          </a:p>
        </p:txBody>
      </p:sp>
      <p:sp>
        <p:nvSpPr>
          <p:cNvPr id="588" name="Shape 588"/>
          <p:cNvSpPr/>
          <p:nvPr/>
        </p:nvSpPr>
        <p:spPr>
          <a:xfrm>
            <a:off x="1905000" y="6098794"/>
            <a:ext cx="4419600"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virtual_functions_demo_6.cpp</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Inherited Members</a:t>
            </a:r>
          </a:p>
        </p:txBody>
      </p:sp>
      <p:sp>
        <p:nvSpPr>
          <p:cNvPr id="178" name="Shape 178"/>
          <p:cNvSpPr/>
          <p:nvPr>
            <p:ph type="body" idx="1"/>
          </p:nvPr>
        </p:nvSpPr>
        <p:spPr>
          <a:xfrm>
            <a:off x="544513" y="1676400"/>
            <a:ext cx="8294686" cy="4572000"/>
          </a:xfrm>
          <a:prstGeom prst="rect">
            <a:avLst/>
          </a:prstGeom>
        </p:spPr>
        <p:txBody>
          <a:bodyPr>
            <a:normAutofit fontScale="100000" lnSpcReduction="0"/>
          </a:bodyPr>
          <a:lstStyle/>
          <a:p>
            <a:pPr lvl="0" marL="293914" indent="-293914">
              <a:spcBef>
                <a:spcPts val="500"/>
              </a:spcBef>
              <a:defRPr sz="1800"/>
            </a:pPr>
            <a:r>
              <a:rPr sz="2400"/>
              <a:t>A derived class inherits all the members (data members, functions) of the parent class</a:t>
            </a:r>
            <a:endParaRPr sz="2400"/>
          </a:p>
          <a:p>
            <a:pPr lvl="0" marL="293914" indent="-293914">
              <a:spcBef>
                <a:spcPts val="500"/>
              </a:spcBef>
              <a:defRPr sz="1800"/>
            </a:pPr>
            <a:r>
              <a:rPr sz="2400"/>
              <a:t>The derived class should </a:t>
            </a:r>
            <a:r>
              <a:rPr sz="2400">
                <a:latin typeface="Comic Sans MS Bold"/>
                <a:ea typeface="Comic Sans MS Bold"/>
                <a:cs typeface="Comic Sans MS Bold"/>
                <a:sym typeface="Comic Sans MS Bold"/>
              </a:rPr>
              <a:t>not</a:t>
            </a:r>
            <a:r>
              <a:rPr sz="2400"/>
              <a:t> re-declare or re-define a member function inherited from the parent </a:t>
            </a:r>
            <a:r>
              <a:rPr sz="2400">
                <a:latin typeface="Comic Sans MS Bold"/>
                <a:ea typeface="Comic Sans MS Bold"/>
                <a:cs typeface="Comic Sans MS Bold"/>
                <a:sym typeface="Comic Sans MS Bold"/>
              </a:rPr>
              <a:t>unless</a:t>
            </a:r>
            <a:r>
              <a:rPr sz="2400"/>
              <a:t> …</a:t>
            </a:r>
            <a:endParaRPr sz="2400"/>
          </a:p>
          <a:p>
            <a:pPr lvl="1" marL="661307" indent="-204107">
              <a:spcBef>
                <a:spcPts val="400"/>
              </a:spcBef>
              <a:defRPr sz="1800"/>
            </a:pPr>
            <a:r>
              <a:rPr sz="2000">
                <a:solidFill>
                  <a:srgbClr val="0000CC"/>
                </a:solidFill>
              </a:rPr>
              <a:t>The derived class wants to use the inherited member function for doing something different</a:t>
            </a:r>
            <a:endParaRPr sz="2000">
              <a:solidFill>
                <a:srgbClr val="0000CC"/>
              </a:solidFill>
            </a:endParaRPr>
          </a:p>
          <a:p>
            <a:pPr lvl="0" marL="293914" indent="-293914">
              <a:spcBef>
                <a:spcPts val="500"/>
              </a:spcBef>
              <a:defRPr sz="1800"/>
            </a:pPr>
            <a:r>
              <a:rPr sz="2400"/>
              <a:t>The derived class can add member variables &amp; member functions</a:t>
            </a:r>
          </a:p>
        </p:txBody>
      </p:sp>
    </p:spTree>
  </p:cSld>
  <p:clrMapOvr>
    <a:masterClrMapping/>
  </p:clrMapOvr>
  <p:transition spd="med" advClick="1">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image3.png" descr="hourlyemployee.h.tiff"/>
          <p:cNvPicPr/>
          <p:nvPr/>
        </p:nvPicPr>
        <p:blipFill>
          <a:blip r:embed="rId2">
            <a:extLst/>
          </a:blip>
          <a:stretch>
            <a:fillRect/>
          </a:stretch>
        </p:blipFill>
        <p:spPr>
          <a:xfrm>
            <a:off x="228600" y="389767"/>
            <a:ext cx="7965830" cy="4724401"/>
          </a:xfrm>
          <a:prstGeom prst="rect">
            <a:avLst/>
          </a:prstGeom>
          <a:ln w="12700">
            <a:miter lim="400000"/>
          </a:ln>
        </p:spPr>
      </p:pic>
      <p:sp>
        <p:nvSpPr>
          <p:cNvPr id="181" name="Shape 181"/>
          <p:cNvSpPr/>
          <p:nvPr>
            <p:ph type="title"/>
          </p:nvPr>
        </p:nvSpPr>
        <p:spPr>
          <a:xfrm>
            <a:off x="5949950" y="389768"/>
            <a:ext cx="2819400" cy="992188"/>
          </a:xfrm>
          <a:prstGeom prst="rect">
            <a:avLst/>
          </a:prstGeom>
        </p:spPr>
        <p:txBody>
          <a:bodyPr lIns="0" tIns="0" rIns="0" bIns="0">
            <a:normAutofit fontScale="100000" lnSpcReduction="0"/>
          </a:bodyPr>
          <a:lstStyle/>
          <a:p>
            <a:pPr lvl="0" defTabSz="649223">
              <a:defRPr sz="1800"/>
            </a:pPr>
            <a:r>
              <a:rPr sz="2556"/>
              <a:t>Display 15.3</a:t>
            </a:r>
            <a:br>
              <a:rPr sz="2556"/>
            </a:br>
          </a:p>
        </p:txBody>
      </p:sp>
      <p:sp>
        <p:nvSpPr>
          <p:cNvPr id="182" name="Shape 182"/>
          <p:cNvSpPr/>
          <p:nvPr/>
        </p:nvSpPr>
        <p:spPr>
          <a:xfrm>
            <a:off x="5949951" y="2819400"/>
            <a:ext cx="281940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hourlyemployee.h</a:t>
            </a:r>
          </a:p>
        </p:txBody>
      </p:sp>
      <p:sp>
        <p:nvSpPr>
          <p:cNvPr id="183" name="Shape 183"/>
          <p:cNvSpPr/>
          <p:nvPr/>
        </p:nvSpPr>
        <p:spPr>
          <a:xfrm>
            <a:off x="4952999" y="4144671"/>
            <a:ext cx="3816353" cy="1859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Only list the declaration of an inherited member function if you want to change the defn of the function.</a:t>
            </a:r>
          </a:p>
        </p:txBody>
      </p:sp>
      <p:sp>
        <p:nvSpPr>
          <p:cNvPr id="184" name="Shape 184"/>
          <p:cNvSpPr/>
          <p:nvPr/>
        </p:nvSpPr>
        <p:spPr>
          <a:xfrm rot="18347239">
            <a:off x="3803141" y="3446502"/>
            <a:ext cx="428301" cy="1705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13"/>
                </a:moveTo>
                <a:lnTo>
                  <a:pt x="10800" y="0"/>
                </a:lnTo>
                <a:lnTo>
                  <a:pt x="21600" y="2713"/>
                </a:lnTo>
                <a:lnTo>
                  <a:pt x="16200" y="2713"/>
                </a:lnTo>
                <a:lnTo>
                  <a:pt x="16200" y="21600"/>
                </a:lnTo>
                <a:lnTo>
                  <a:pt x="5400" y="21600"/>
                </a:lnTo>
                <a:lnTo>
                  <a:pt x="5400" y="2713"/>
                </a:lnTo>
                <a:close/>
              </a:path>
            </a:pathLst>
          </a:custGeom>
          <a:solidFill>
            <a:srgbClr val="FF6600"/>
          </a:solidFill>
          <a:ln>
            <a:solidFill/>
            <a:round/>
          </a:ln>
        </p:spPr>
        <p:txBody>
          <a:bodyPr lIns="0" tIns="0" rIns="0" bIns="0" anchor="ctr"/>
          <a:lstStyle/>
          <a:p>
            <a:pPr lvl="0"/>
          </a:p>
        </p:txBody>
      </p:sp>
    </p:spTree>
  </p:cSld>
  <p:clrMapOvr>
    <a:masterClrMapping/>
  </p:clrMapOvr>
  <p:transition spd="med" advClick="1">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Why re-define print_check() ?</a:t>
            </a:r>
          </a:p>
        </p:txBody>
      </p:sp>
      <p:sp>
        <p:nvSpPr>
          <p:cNvPr id="187" name="Shape 187"/>
          <p:cNvSpPr/>
          <p:nvPr>
            <p:ph type="body" idx="1"/>
          </p:nvPr>
        </p:nvSpPr>
        <p:spPr>
          <a:xfrm>
            <a:off x="544513" y="1676400"/>
            <a:ext cx="8294686" cy="4572000"/>
          </a:xfrm>
          <a:prstGeom prst="rect">
            <a:avLst/>
          </a:prstGeom>
        </p:spPr>
        <p:txBody>
          <a:bodyPr>
            <a:normAutofit fontScale="100000" lnSpcReduction="0"/>
          </a:bodyPr>
          <a:lstStyle/>
          <a:p>
            <a:pPr lvl="0" marL="0" indent="0">
              <a:buSzTx/>
              <a:buNone/>
              <a:defRPr sz="1800"/>
            </a:pPr>
            <a:r>
              <a:rPr sz="2800"/>
              <a:t>A practical concern here…</a:t>
            </a:r>
            <a:endParaRPr sz="2800"/>
          </a:p>
          <a:p>
            <a:pPr lvl="0">
              <a:defRPr sz="1800"/>
            </a:pPr>
            <a:r>
              <a:rPr sz="2800">
                <a:solidFill>
                  <a:srgbClr val="0000CC"/>
                </a:solidFill>
                <a:latin typeface="Consolas"/>
                <a:ea typeface="Consolas"/>
                <a:cs typeface="Consolas"/>
                <a:sym typeface="Consolas"/>
              </a:rPr>
              <a:t>print_check</a:t>
            </a:r>
            <a:r>
              <a:rPr sz="2800"/>
              <a:t> will have different </a:t>
            </a:r>
            <a:br>
              <a:rPr sz="2800"/>
            </a:br>
            <a:r>
              <a:rPr sz="2800"/>
              <a:t>definitions to print different checks for each type of employee</a:t>
            </a:r>
            <a:endParaRPr sz="2800"/>
          </a:p>
          <a:p>
            <a:pPr lvl="1">
              <a:defRPr sz="1800"/>
            </a:pPr>
            <a:r>
              <a:rPr sz="2800"/>
              <a:t>An </a:t>
            </a:r>
            <a:r>
              <a:rPr sz="2800">
                <a:solidFill>
                  <a:srgbClr val="0000CC"/>
                </a:solidFill>
                <a:latin typeface="Consolas"/>
                <a:ea typeface="Consolas"/>
                <a:cs typeface="Consolas"/>
                <a:sym typeface="Consolas"/>
              </a:rPr>
              <a:t>Employee</a:t>
            </a:r>
            <a:r>
              <a:rPr sz="2800"/>
              <a:t> object lacks sufficient information to print a check</a:t>
            </a:r>
            <a:endParaRPr sz="2800"/>
          </a:p>
          <a:p>
            <a:pPr lvl="1">
              <a:defRPr sz="1800"/>
            </a:pPr>
            <a:r>
              <a:rPr sz="2800"/>
              <a:t>Each derived class will have sufficient information to print a check</a:t>
            </a:r>
          </a:p>
        </p:txBody>
      </p:sp>
    </p:spTree>
  </p:cSld>
  <p:clrMapOvr>
    <a:masterClrMapping/>
  </p:clrMapOvr>
  <p:transition spd="med" advClick="1">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1" y="762000"/>
            <a:ext cx="6065840" cy="849313"/>
          </a:xfrm>
          <a:prstGeom prst="rect">
            <a:avLst/>
          </a:prstGeom>
          <a:solidFill>
            <a:srgbClr val="FFFFFF"/>
          </a:solidFill>
          <a:ln w="12700">
            <a:miter lim="400000"/>
          </a:ln>
        </p:spPr>
        <p:txBody>
          <a:bodyPr lIns="0" tIns="0" rIns="0" bIns="0" anchor="ctr"/>
          <a:lstStyle/>
          <a:p>
            <a:pPr lvl="0"/>
          </a:p>
        </p:txBody>
      </p:sp>
      <p:pic>
        <p:nvPicPr>
          <p:cNvPr id="190" name="image4.png" descr="16"/>
          <p:cNvPicPr/>
          <p:nvPr/>
        </p:nvPicPr>
        <p:blipFill>
          <a:blip r:embed="rId2">
            <a:extLst/>
          </a:blip>
          <a:stretch>
            <a:fillRect/>
          </a:stretch>
        </p:blipFill>
        <p:spPr>
          <a:xfrm>
            <a:off x="134937" y="869950"/>
            <a:ext cx="5815014" cy="5643563"/>
          </a:xfrm>
          <a:prstGeom prst="rect">
            <a:avLst/>
          </a:prstGeom>
          <a:ln w="12700">
            <a:miter lim="400000"/>
          </a:ln>
        </p:spPr>
      </p:pic>
      <p:sp>
        <p:nvSpPr>
          <p:cNvPr id="191" name="Shape 191"/>
          <p:cNvSpPr/>
          <p:nvPr>
            <p:ph type="title"/>
          </p:nvPr>
        </p:nvSpPr>
        <p:spPr>
          <a:xfrm>
            <a:off x="5070476" y="4190999"/>
            <a:ext cx="3884613" cy="992189"/>
          </a:xfrm>
          <a:prstGeom prst="rect">
            <a:avLst/>
          </a:prstGeom>
        </p:spPr>
        <p:txBody>
          <a:bodyPr lIns="0" tIns="0" rIns="0" bIns="0">
            <a:normAutofit fontScale="100000" lnSpcReduction="0"/>
          </a:bodyPr>
          <a:lstStyle/>
          <a:p>
            <a:pPr lvl="0">
              <a:defRPr sz="1800"/>
            </a:pPr>
            <a:r>
              <a:rPr sz="3600"/>
              <a:t>employee.cpp</a:t>
            </a:r>
          </a:p>
        </p:txBody>
      </p:sp>
    </p:spTree>
  </p:cSld>
  <p:clrMapOvr>
    <a:masterClrMapping/>
  </p:clrMapOvr>
  <p:transition spd="med" advClick="1">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image5.png" descr="16"/>
          <p:cNvPicPr/>
          <p:nvPr/>
        </p:nvPicPr>
        <p:blipFill>
          <a:blip r:embed="rId2">
            <a:extLst/>
          </a:blip>
          <a:stretch>
            <a:fillRect/>
          </a:stretch>
        </p:blipFill>
        <p:spPr>
          <a:xfrm>
            <a:off x="152400" y="199035"/>
            <a:ext cx="6477000" cy="6369249"/>
          </a:xfrm>
          <a:prstGeom prst="rect">
            <a:avLst/>
          </a:prstGeom>
          <a:ln w="12700">
            <a:miter lim="400000"/>
          </a:ln>
        </p:spPr>
      </p:pic>
      <p:sp>
        <p:nvSpPr>
          <p:cNvPr id="194" name="Shape 194"/>
          <p:cNvSpPr/>
          <p:nvPr>
            <p:ph type="title"/>
          </p:nvPr>
        </p:nvSpPr>
        <p:spPr>
          <a:xfrm>
            <a:off x="5250229" y="1752599"/>
            <a:ext cx="3884613" cy="992189"/>
          </a:xfrm>
          <a:prstGeom prst="rect">
            <a:avLst/>
          </a:prstGeom>
        </p:spPr>
        <p:txBody>
          <a:bodyPr lIns="0" tIns="0" rIns="0" bIns="0">
            <a:normAutofit fontScale="100000" lnSpcReduction="0"/>
          </a:bodyPr>
          <a:lstStyle/>
          <a:p>
            <a:pPr lvl="0">
              <a:defRPr sz="1800"/>
            </a:pPr>
            <a:r>
              <a:rPr sz="3600"/>
              <a:t>employee.cpp</a:t>
            </a:r>
          </a:p>
        </p:txBody>
      </p:sp>
    </p:spTree>
  </p:cSld>
  <p:clrMapOvr>
    <a:masterClrMapping/>
  </p:clrMapOvr>
  <p:transition spd="med" advClick="1">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Implementing a Derived Class</a:t>
            </a:r>
          </a:p>
        </p:txBody>
      </p:sp>
      <p:sp>
        <p:nvSpPr>
          <p:cNvPr id="197" name="Shape 197"/>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Any member function added in the derived </a:t>
            </a:r>
            <a:br>
              <a:rPr sz="2800"/>
            </a:br>
            <a:r>
              <a:rPr sz="2800"/>
              <a:t>class are defined in the implementation file for</a:t>
            </a:r>
            <a:br>
              <a:rPr sz="2800"/>
            </a:br>
            <a:r>
              <a:rPr sz="2800"/>
              <a:t>the derived class</a:t>
            </a:r>
            <a:endParaRPr sz="2800"/>
          </a:p>
          <a:p>
            <a:pPr lvl="1" marL="702128" indent="-244928">
              <a:spcBef>
                <a:spcPts val="500"/>
              </a:spcBef>
              <a:defRPr sz="1800"/>
            </a:pPr>
            <a:r>
              <a:rPr sz="2400"/>
              <a:t>Definitions are not given for inherited functions that are not to be changed</a:t>
            </a:r>
            <a:endParaRPr sz="2400"/>
          </a:p>
          <a:p>
            <a:pPr lvl="1">
              <a:defRPr sz="1800"/>
            </a:pPr>
            <a:endParaRPr sz="2400"/>
          </a:p>
          <a:p>
            <a:pPr lvl="0">
              <a:defRPr sz="1800"/>
            </a:pPr>
            <a:r>
              <a:rPr sz="2800"/>
              <a:t>The </a:t>
            </a:r>
            <a:r>
              <a:rPr sz="2800">
                <a:solidFill>
                  <a:srgbClr val="0000CC"/>
                </a:solidFill>
                <a:latin typeface="Consolas"/>
                <a:ea typeface="Consolas"/>
                <a:cs typeface="Consolas"/>
                <a:sym typeface="Consolas"/>
              </a:rPr>
              <a:t>HourlyEmployee</a:t>
            </a:r>
            <a:r>
              <a:rPr sz="2800"/>
              <a:t> class is implemented in </a:t>
            </a:r>
            <a:br>
              <a:rPr sz="2800"/>
            </a:br>
            <a:r>
              <a:rPr sz="2800">
                <a:solidFill>
                  <a:srgbClr val="0000CC"/>
                </a:solidFill>
                <a:latin typeface="Consolas"/>
                <a:ea typeface="Consolas"/>
                <a:cs typeface="Consolas"/>
                <a:sym typeface="Consolas"/>
              </a:rPr>
              <a:t>HourlyEmployee.cpp</a:t>
            </a:r>
          </a:p>
        </p:txBody>
      </p:sp>
      <p:sp>
        <p:nvSpPr>
          <p:cNvPr id="198" name="Shape 198">
            <a:hlinkClick r:id="rId2" invalidUrl="" action="ppaction://hlinksldjump" tgtFrame="" tooltip="" history="1" highlightClick="0" endSnd="0"/>
          </p:cNvPr>
          <p:cNvSpPr/>
          <p:nvPr/>
        </p:nvSpPr>
        <p:spPr>
          <a:xfrm>
            <a:off x="2438400" y="5491162"/>
            <a:ext cx="4572000" cy="495733"/>
          </a:xfrm>
          <a:prstGeom prst="rect">
            <a:avLst/>
          </a:prstGeom>
          <a:solidFill>
            <a:srgbClr val="F8BE1A"/>
          </a:solidFill>
          <a:ln>
            <a:solidFill>
              <a:srgbClr val="333399"/>
            </a:solidFill>
            <a:miter/>
          </a:ln>
          <a:extLst>
            <a:ext uri="{C572A759-6A51-4108-AA02-DFA0A04FC94B}">
              <ma14:wrappingTextBoxFlag xmlns:ma14="http://schemas.microsoft.com/office/mac/drawingml/2011/main" val="1"/>
            </a:ext>
          </a:extLst>
        </p:spPr>
        <p:txBody>
          <a:bodyPr lIns="0" tIns="0" rIns="0" bIns="0">
            <a:spAutoFit/>
          </a:bodyPr>
          <a:lstStyle>
            <a:lvl1pPr algn="ctr">
              <a:spcBef>
                <a:spcPts val="600"/>
              </a:spcBef>
              <a:defRPr sz="2800">
                <a:solidFill>
                  <a:srgbClr val="333399"/>
                </a:solidFill>
                <a:latin typeface="Arial Bold"/>
                <a:ea typeface="Arial Bold"/>
                <a:cs typeface="Arial Bold"/>
                <a:sym typeface="Arial Bold"/>
              </a:defRPr>
            </a:lvl1pPr>
          </a:lstStyle>
          <a:p>
            <a:pPr lvl="0">
              <a:defRPr sz="1800">
                <a:solidFill>
                  <a:srgbClr val="000000"/>
                </a:solidFill>
              </a:defRPr>
            </a:pPr>
            <a:r>
              <a:rPr sz="2800">
                <a:solidFill>
                  <a:srgbClr val="333399"/>
                </a:solidFill>
              </a:rPr>
              <a:t>Textbook Display 15.5</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198"/>
                                        </p:tgtEl>
                                        <p:attrNameLst>
                                          <p:attrName>style.visibility</p:attrName>
                                        </p:attrNameLst>
                                      </p:cBhvr>
                                      <p:to>
                                        <p:strVal val="visible"/>
                                      </p:to>
                                    </p:set>
                                    <p:anim calcmode="lin" valueType="num">
                                      <p:cBhvr>
                                        <p:cTn id="7" dur="500" fill="hold"/>
                                        <p:tgtEl>
                                          <p:spTgt spid="198"/>
                                        </p:tgtEl>
                                        <p:attrNameLst>
                                          <p:attrName>ppt_x</p:attrName>
                                        </p:attrNameLst>
                                      </p:cBhvr>
                                      <p:tavLst>
                                        <p:tav tm="0">
                                          <p:val>
                                            <p:strVal val="#ppt_x"/>
                                          </p:val>
                                        </p:tav>
                                        <p:tav tm="100000">
                                          <p:val>
                                            <p:strVal val="#ppt_x"/>
                                          </p:val>
                                        </p:tav>
                                      </p:tavLst>
                                    </p:anim>
                                    <p:anim calcmode="lin" valueType="num">
                                      <p:cBhvr>
                                        <p:cTn id="8"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0" y="762000"/>
            <a:ext cx="6143625" cy="746125"/>
          </a:xfrm>
          <a:prstGeom prst="rect">
            <a:avLst/>
          </a:prstGeom>
          <a:solidFill>
            <a:srgbClr val="FFFFFF"/>
          </a:solidFill>
          <a:ln w="12700">
            <a:miter lim="400000"/>
          </a:ln>
        </p:spPr>
        <p:txBody>
          <a:bodyPr lIns="0" tIns="0" rIns="0" bIns="0" anchor="ctr"/>
          <a:lstStyle/>
          <a:p>
            <a:pPr lvl="0"/>
          </a:p>
        </p:txBody>
      </p:sp>
      <p:pic>
        <p:nvPicPr>
          <p:cNvPr id="201" name="image6.png" descr="16"/>
          <p:cNvPicPr/>
          <p:nvPr/>
        </p:nvPicPr>
        <p:blipFill>
          <a:blip r:embed="rId2">
            <a:extLst/>
          </a:blip>
          <a:stretch>
            <a:fillRect/>
          </a:stretch>
        </p:blipFill>
        <p:spPr>
          <a:xfrm>
            <a:off x="152398" y="304800"/>
            <a:ext cx="6425417" cy="6254750"/>
          </a:xfrm>
          <a:prstGeom prst="rect">
            <a:avLst/>
          </a:prstGeom>
          <a:ln w="12700">
            <a:miter lim="400000"/>
          </a:ln>
        </p:spPr>
      </p:pic>
      <p:sp>
        <p:nvSpPr>
          <p:cNvPr id="202" name="Shape 202"/>
          <p:cNvSpPr/>
          <p:nvPr>
            <p:ph type="title"/>
          </p:nvPr>
        </p:nvSpPr>
        <p:spPr>
          <a:xfrm>
            <a:off x="5943599" y="1508125"/>
            <a:ext cx="2779714" cy="992188"/>
          </a:xfrm>
          <a:prstGeom prst="rect">
            <a:avLst/>
          </a:prstGeom>
        </p:spPr>
        <p:txBody>
          <a:bodyPr lIns="0" tIns="0" rIns="0" bIns="0">
            <a:normAutofit fontScale="100000" lnSpcReduction="0"/>
          </a:bodyPr>
          <a:lstStyle/>
          <a:p>
            <a:pPr lvl="0" defTabSz="649223">
              <a:defRPr sz="1800"/>
            </a:pPr>
            <a:r>
              <a:rPr sz="2556"/>
              <a:t>Display 15.5 (1/2)</a:t>
            </a:r>
            <a:br>
              <a:rPr sz="2556"/>
            </a:br>
          </a:p>
        </p:txBody>
      </p:sp>
    </p:spTree>
  </p:cSld>
  <p:clrMapOvr>
    <a:masterClrMapping/>
  </p:clrMapOvr>
  <p:transition spd="med" advClick="1">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1" y="685800"/>
            <a:ext cx="6335715" cy="950913"/>
          </a:xfrm>
          <a:prstGeom prst="rect">
            <a:avLst/>
          </a:prstGeom>
          <a:solidFill>
            <a:srgbClr val="FFFFFF"/>
          </a:solidFill>
          <a:ln w="12700">
            <a:miter lim="400000"/>
          </a:ln>
        </p:spPr>
        <p:txBody>
          <a:bodyPr lIns="0" tIns="0" rIns="0" bIns="0" anchor="ctr"/>
          <a:lstStyle/>
          <a:p>
            <a:pPr lvl="0"/>
          </a:p>
        </p:txBody>
      </p:sp>
      <p:pic>
        <p:nvPicPr>
          <p:cNvPr id="205" name="image7.png" descr="16"/>
          <p:cNvPicPr/>
          <p:nvPr/>
        </p:nvPicPr>
        <p:blipFill>
          <a:blip r:embed="rId2">
            <a:extLst/>
          </a:blip>
          <a:stretch>
            <a:fillRect/>
          </a:stretch>
        </p:blipFill>
        <p:spPr>
          <a:xfrm>
            <a:off x="152400" y="836612"/>
            <a:ext cx="6067425" cy="5716589"/>
          </a:xfrm>
          <a:prstGeom prst="rect">
            <a:avLst/>
          </a:prstGeom>
          <a:ln w="12700">
            <a:miter lim="400000"/>
          </a:ln>
        </p:spPr>
      </p:pic>
      <p:sp>
        <p:nvSpPr>
          <p:cNvPr id="206" name="Shape 206"/>
          <p:cNvSpPr/>
          <p:nvPr>
            <p:ph type="title"/>
          </p:nvPr>
        </p:nvSpPr>
        <p:spPr>
          <a:xfrm>
            <a:off x="5907087" y="1295400"/>
            <a:ext cx="3048001" cy="992188"/>
          </a:xfrm>
          <a:prstGeom prst="rect">
            <a:avLst/>
          </a:prstGeom>
        </p:spPr>
        <p:txBody>
          <a:bodyPr lIns="0" tIns="0" rIns="0" bIns="0">
            <a:normAutofit fontScale="100000" lnSpcReduction="0"/>
          </a:bodyPr>
          <a:lstStyle/>
          <a:p>
            <a:pPr lvl="0" defTabSz="649223">
              <a:defRPr sz="1800"/>
            </a:pPr>
            <a:r>
              <a:rPr sz="2556"/>
              <a:t>Display 15.5 (2/2)</a:t>
            </a:r>
            <a:br>
              <a:rPr sz="2556"/>
            </a:br>
          </a:p>
        </p:txBody>
      </p:sp>
    </p:spTree>
  </p:cSld>
  <p:clrMapOvr>
    <a:masterClrMapping/>
  </p:clrMapOvr>
  <p:transition spd="med" advClick="1">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685800" y="2895599"/>
            <a:ext cx="8305800" cy="992189"/>
          </a:xfrm>
          <a:prstGeom prst="rect">
            <a:avLst/>
          </a:prstGeom>
        </p:spPr>
        <p:txBody>
          <a:bodyPr lIns="0" tIns="0" rIns="0" bIns="0">
            <a:normAutofit fontScale="100000" lnSpcReduction="0"/>
          </a:bodyPr>
          <a:lstStyle/>
          <a:p>
            <a:pPr lvl="0" defTabSz="649223">
              <a:defRPr sz="1800"/>
            </a:pPr>
            <a:r>
              <a:rPr sz="2556"/>
              <a:t>We now use </a:t>
            </a:r>
            <a:r>
              <a:rPr sz="2556">
                <a:solidFill>
                  <a:srgbClr val="0000CC"/>
                </a:solidFill>
                <a:latin typeface="Calibri"/>
                <a:ea typeface="Calibri"/>
                <a:cs typeface="Calibri"/>
                <a:sym typeface="Calibri"/>
              </a:rPr>
              <a:t>Employee</a:t>
            </a:r>
            <a:r>
              <a:rPr sz="2556">
                <a:solidFill>
                  <a:srgbClr val="0000CC"/>
                </a:solidFill>
              </a:rPr>
              <a:t> </a:t>
            </a:r>
            <a:r>
              <a:rPr sz="2556"/>
              <a:t>class to create an </a:t>
            </a:r>
            <a:r>
              <a:rPr sz="2556">
                <a:solidFill>
                  <a:srgbClr val="0000CC"/>
                </a:solidFill>
                <a:latin typeface="Calibri"/>
                <a:ea typeface="Calibri"/>
                <a:cs typeface="Calibri"/>
                <a:sym typeface="Calibri"/>
              </a:rPr>
              <a:t>SalariedEmployee</a:t>
            </a:r>
            <a:r>
              <a:rPr sz="2556">
                <a:solidFill>
                  <a:srgbClr val="0000CC"/>
                </a:solidFill>
              </a:rPr>
              <a:t> </a:t>
            </a:r>
            <a:r>
              <a:rPr sz="2556"/>
              <a:t>class</a:t>
            </a:r>
          </a:p>
        </p:txBody>
      </p:sp>
    </p:spTree>
  </p:cSld>
  <p:clrMapOvr>
    <a:masterClrMapping/>
  </p:clrMapOvr>
  <p:transition spd="med" advClick="1">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Overview</a:t>
            </a:r>
          </a:p>
        </p:txBody>
      </p:sp>
      <p:sp>
        <p:nvSpPr>
          <p:cNvPr id="41" name="Shape 41"/>
          <p:cNvSpPr/>
          <p:nvPr>
            <p:ph type="body" idx="1"/>
          </p:nvPr>
        </p:nvSpPr>
        <p:spPr>
          <a:xfrm>
            <a:off x="544513" y="1676400"/>
            <a:ext cx="8294686" cy="4572000"/>
          </a:xfrm>
          <a:prstGeom prst="rect">
            <a:avLst/>
          </a:prstGeom>
        </p:spPr>
        <p:txBody>
          <a:bodyPr>
            <a:normAutofit fontScale="100000" lnSpcReduction="0"/>
          </a:bodyPr>
          <a:lstStyle/>
          <a:p>
            <a:pPr lvl="0" marL="391885" indent="-391885">
              <a:lnSpc>
                <a:spcPct val="155000"/>
              </a:lnSpc>
              <a:spcBef>
                <a:spcPts val="700"/>
              </a:spcBef>
              <a:defRPr sz="1800"/>
            </a:pPr>
            <a:r>
              <a:rPr sz="3200"/>
              <a:t>Inheritance Introduction</a:t>
            </a:r>
            <a:endParaRPr sz="3200"/>
          </a:p>
          <a:p>
            <a:pPr lvl="0" marL="391885" indent="-391885">
              <a:lnSpc>
                <a:spcPct val="155000"/>
              </a:lnSpc>
              <a:spcBef>
                <a:spcPts val="700"/>
              </a:spcBef>
              <a:defRPr sz="1800"/>
            </a:pPr>
            <a:r>
              <a:rPr sz="3200"/>
              <a:t>Three different kinds of inheritance</a:t>
            </a:r>
            <a:endParaRPr sz="3200"/>
          </a:p>
          <a:p>
            <a:pPr lvl="0" marL="391885" indent="-391885">
              <a:lnSpc>
                <a:spcPct val="155000"/>
              </a:lnSpc>
              <a:spcBef>
                <a:spcPts val="700"/>
              </a:spcBef>
              <a:defRPr sz="1800"/>
            </a:pPr>
            <a:r>
              <a:rPr sz="3200"/>
              <a:t>Changing an inherited member function</a:t>
            </a:r>
            <a:endParaRPr sz="3200"/>
          </a:p>
          <a:p>
            <a:pPr lvl="0" marL="391885" indent="-391885">
              <a:lnSpc>
                <a:spcPct val="155000"/>
              </a:lnSpc>
              <a:spcBef>
                <a:spcPts val="700"/>
              </a:spcBef>
              <a:defRPr sz="1800"/>
            </a:pPr>
            <a:r>
              <a:rPr sz="3200"/>
              <a:t>More Inheritance Details </a:t>
            </a:r>
            <a:endParaRPr sz="3200"/>
          </a:p>
          <a:p>
            <a:pPr lvl="0" marL="391885" indent="-391885">
              <a:lnSpc>
                <a:spcPct val="155000"/>
              </a:lnSpc>
              <a:spcBef>
                <a:spcPts val="700"/>
              </a:spcBef>
              <a:defRPr sz="1800"/>
            </a:pPr>
            <a:r>
              <a:rPr sz="3200"/>
              <a:t>Polymorphism</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538808" y="-3837"/>
            <a:ext cx="8305801" cy="992189"/>
          </a:xfrm>
          <a:prstGeom prst="rect">
            <a:avLst/>
          </a:prstGeom>
        </p:spPr>
        <p:txBody>
          <a:bodyPr lIns="0" tIns="0" rIns="0" bIns="0">
            <a:normAutofit fontScale="100000" lnSpcReduction="0"/>
          </a:bodyPr>
          <a:lstStyle/>
          <a:p>
            <a:pPr lvl="0">
              <a:defRPr sz="1800"/>
            </a:pPr>
            <a:r>
              <a:rPr sz="3600"/>
              <a:t>Class SalariedEmployee</a:t>
            </a:r>
          </a:p>
        </p:txBody>
      </p:sp>
      <p:pic>
        <p:nvPicPr>
          <p:cNvPr id="211" name="image8.png" descr="salariedemployee.h.tiff"/>
          <p:cNvPicPr/>
          <p:nvPr/>
        </p:nvPicPr>
        <p:blipFill>
          <a:blip r:embed="rId2">
            <a:extLst/>
          </a:blip>
          <a:srcRect l="3714" t="0" r="3714" b="0"/>
          <a:stretch>
            <a:fillRect/>
          </a:stretch>
        </p:blipFill>
        <p:spPr>
          <a:xfrm>
            <a:off x="380999" y="1143000"/>
            <a:ext cx="5944527" cy="3276600"/>
          </a:xfrm>
          <a:prstGeom prst="rect">
            <a:avLst/>
          </a:prstGeom>
          <a:ln w="12700">
            <a:miter lim="400000"/>
          </a:ln>
        </p:spPr>
      </p:pic>
      <p:sp>
        <p:nvSpPr>
          <p:cNvPr id="212" name="Shape 212"/>
          <p:cNvSpPr/>
          <p:nvPr/>
        </p:nvSpPr>
        <p:spPr>
          <a:xfrm>
            <a:off x="2058650" y="4419600"/>
            <a:ext cx="6781801" cy="23317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93914" indent="-293914">
              <a:spcBef>
                <a:spcPts val="500"/>
              </a:spcBef>
              <a:buClr>
                <a:srgbClr val="0000CC"/>
              </a:buClr>
              <a:buSzPct val="60000"/>
              <a:buFont typeface="Wingdings"/>
              <a:buChar char="❑"/>
              <a:defRPr sz="1800"/>
            </a:pPr>
            <a:r>
              <a:rPr sz="2400">
                <a:latin typeface="Comic Sans MS"/>
                <a:ea typeface="Comic Sans MS"/>
                <a:cs typeface="Comic Sans MS"/>
                <a:sym typeface="Comic Sans MS"/>
              </a:rPr>
              <a:t>The class </a:t>
            </a:r>
            <a:r>
              <a:rPr sz="2400">
                <a:solidFill>
                  <a:srgbClr val="0000CC"/>
                </a:solidFill>
                <a:latin typeface="Consolas"/>
                <a:ea typeface="Consolas"/>
                <a:cs typeface="Consolas"/>
                <a:sym typeface="Consolas"/>
              </a:rPr>
              <a:t>SalariedEmployee</a:t>
            </a:r>
            <a:r>
              <a:rPr sz="2400">
                <a:latin typeface="Comic Sans MS"/>
                <a:ea typeface="Comic Sans MS"/>
                <a:cs typeface="Comic Sans MS"/>
                <a:sym typeface="Comic Sans MS"/>
              </a:rPr>
              <a:t> is also derived from </a:t>
            </a:r>
            <a:r>
              <a:rPr sz="2400">
                <a:solidFill>
                  <a:srgbClr val="0000CC"/>
                </a:solidFill>
                <a:latin typeface="Consolas"/>
                <a:ea typeface="Consolas"/>
                <a:cs typeface="Consolas"/>
                <a:sym typeface="Consolas"/>
              </a:rPr>
              <a:t>Employee</a:t>
            </a:r>
            <a:endParaRPr sz="2800">
              <a:latin typeface="Comic Sans MS"/>
              <a:ea typeface="Comic Sans MS"/>
              <a:cs typeface="Comic Sans MS"/>
              <a:sym typeface="Comic Sans MS"/>
            </a:endParaRPr>
          </a:p>
          <a:p>
            <a:pPr lvl="1" marL="661307" indent="-204107">
              <a:spcBef>
                <a:spcPts val="400"/>
              </a:spcBef>
              <a:buClr>
                <a:srgbClr val="0000CC"/>
              </a:buClr>
              <a:buSzPct val="55000"/>
              <a:buFont typeface="Wingdings"/>
              <a:buChar char="■"/>
              <a:defRPr sz="1800"/>
            </a:pPr>
            <a:r>
              <a:rPr sz="2000">
                <a:latin typeface="Comic Sans MS"/>
                <a:ea typeface="Comic Sans MS"/>
                <a:cs typeface="Comic Sans MS"/>
                <a:sym typeface="Comic Sans MS"/>
              </a:rPr>
              <a:t>Function </a:t>
            </a:r>
            <a:r>
              <a:rPr sz="2000">
                <a:solidFill>
                  <a:srgbClr val="0000CC"/>
                </a:solidFill>
                <a:latin typeface="Consolas"/>
                <a:ea typeface="Consolas"/>
                <a:cs typeface="Consolas"/>
                <a:sym typeface="Consolas"/>
              </a:rPr>
              <a:t>print_check</a:t>
            </a:r>
            <a:r>
              <a:rPr sz="2000">
                <a:latin typeface="Comic Sans MS"/>
                <a:ea typeface="Comic Sans MS"/>
                <a:cs typeface="Comic Sans MS"/>
                <a:sym typeface="Comic Sans MS"/>
              </a:rPr>
              <a:t> is redefined to have a meaning specific to salaried employees </a:t>
            </a:r>
            <a:endParaRPr sz="2800">
              <a:latin typeface="Comic Sans MS"/>
              <a:ea typeface="Comic Sans MS"/>
              <a:cs typeface="Comic Sans MS"/>
              <a:sym typeface="Comic Sans MS"/>
            </a:endParaRPr>
          </a:p>
          <a:p>
            <a:pPr lvl="1" marL="661307" indent="-204107">
              <a:spcBef>
                <a:spcPts val="400"/>
              </a:spcBef>
              <a:buClr>
                <a:srgbClr val="0000CC"/>
              </a:buClr>
              <a:buSzPct val="55000"/>
              <a:buFont typeface="Wingdings"/>
              <a:buChar char="■"/>
              <a:defRPr sz="1800"/>
            </a:pPr>
            <a:r>
              <a:rPr sz="2000">
                <a:solidFill>
                  <a:srgbClr val="0000CC"/>
                </a:solidFill>
                <a:latin typeface="Consolas"/>
                <a:ea typeface="Consolas"/>
                <a:cs typeface="Consolas"/>
                <a:sym typeface="Consolas"/>
              </a:rPr>
              <a:t>SalariedEmployee</a:t>
            </a:r>
            <a:r>
              <a:rPr sz="2000">
                <a:latin typeface="Comic Sans MS"/>
                <a:ea typeface="Comic Sans MS"/>
                <a:cs typeface="Comic Sans MS"/>
                <a:sym typeface="Comic Sans MS"/>
              </a:rPr>
              <a:t> adds a member variable </a:t>
            </a:r>
            <a:r>
              <a:rPr sz="2000">
                <a:solidFill>
                  <a:srgbClr val="0000CC"/>
                </a:solidFill>
                <a:latin typeface="Consolas"/>
                <a:ea typeface="Consolas"/>
                <a:cs typeface="Consolas"/>
                <a:sym typeface="Consolas"/>
              </a:rPr>
              <a:t>salary</a:t>
            </a:r>
          </a:p>
        </p:txBody>
      </p:sp>
      <p:sp>
        <p:nvSpPr>
          <p:cNvPr id="213" name="Shape 213"/>
          <p:cNvSpPr/>
          <p:nvPr/>
        </p:nvSpPr>
        <p:spPr>
          <a:xfrm>
            <a:off x="6019799" y="1600200"/>
            <a:ext cx="3047076"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salariedemployee.h</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1" y="674687"/>
            <a:ext cx="6065840" cy="1230313"/>
          </a:xfrm>
          <a:prstGeom prst="rect">
            <a:avLst/>
          </a:prstGeom>
          <a:solidFill>
            <a:srgbClr val="FFFFFF"/>
          </a:solidFill>
          <a:ln w="12700">
            <a:miter lim="400000"/>
          </a:ln>
        </p:spPr>
        <p:txBody>
          <a:bodyPr lIns="0" tIns="0" rIns="0" bIns="0" anchor="ctr"/>
          <a:lstStyle/>
          <a:p>
            <a:pPr lvl="0"/>
          </a:p>
        </p:txBody>
      </p:sp>
      <p:pic>
        <p:nvPicPr>
          <p:cNvPr id="216" name="image9.png" descr="16"/>
          <p:cNvPicPr/>
          <p:nvPr/>
        </p:nvPicPr>
        <p:blipFill>
          <a:blip r:embed="rId2">
            <a:extLst/>
          </a:blip>
          <a:stretch>
            <a:fillRect/>
          </a:stretch>
        </p:blipFill>
        <p:spPr>
          <a:xfrm>
            <a:off x="101600" y="776287"/>
            <a:ext cx="5861050" cy="5738814"/>
          </a:xfrm>
          <a:prstGeom prst="rect">
            <a:avLst/>
          </a:prstGeom>
          <a:ln w="12700">
            <a:miter lim="400000"/>
          </a:ln>
        </p:spPr>
      </p:pic>
      <p:sp>
        <p:nvSpPr>
          <p:cNvPr id="217" name="Shape 217"/>
          <p:cNvSpPr/>
          <p:nvPr>
            <p:ph type="title"/>
          </p:nvPr>
        </p:nvSpPr>
        <p:spPr>
          <a:xfrm>
            <a:off x="5715000" y="1905000"/>
            <a:ext cx="2513012" cy="992188"/>
          </a:xfrm>
          <a:prstGeom prst="rect">
            <a:avLst/>
          </a:prstGeom>
        </p:spPr>
        <p:txBody>
          <a:bodyPr lIns="0" tIns="0" rIns="0" bIns="0">
            <a:normAutofit fontScale="100000" lnSpcReduction="0"/>
          </a:bodyPr>
          <a:lstStyle/>
          <a:p>
            <a:pPr lvl="0" defTabSz="585215">
              <a:defRPr sz="1800"/>
            </a:pPr>
            <a:r>
              <a:rPr sz="2304"/>
              <a:t>Display 15.6 (1/2)</a:t>
            </a:r>
            <a:br>
              <a:rPr sz="2304"/>
            </a:br>
          </a:p>
        </p:txBody>
      </p:sp>
      <p:sp>
        <p:nvSpPr>
          <p:cNvPr id="218" name="Shape 218"/>
          <p:cNvSpPr/>
          <p:nvPr/>
        </p:nvSpPr>
        <p:spPr>
          <a:xfrm>
            <a:off x="5486400" y="443854"/>
            <a:ext cx="335280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salariedemployee.cpp</a:t>
            </a:r>
          </a:p>
        </p:txBody>
      </p:sp>
    </p:spTree>
  </p:cSld>
  <p:clrMapOvr>
    <a:masterClrMapping/>
  </p:clrMapOvr>
  <p:transition spd="med" advClick="1">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533400" y="303213"/>
            <a:ext cx="8305800" cy="992188"/>
          </a:xfrm>
          <a:prstGeom prst="rect">
            <a:avLst/>
          </a:prstGeom>
        </p:spPr>
        <p:txBody>
          <a:bodyPr lIns="0" tIns="0" rIns="0" bIns="0">
            <a:normAutofit fontScale="100000" lnSpcReduction="0"/>
          </a:bodyPr>
          <a:lstStyle/>
          <a:p>
            <a:pPr lvl="0" defTabSz="649223">
              <a:defRPr sz="1800"/>
            </a:pPr>
            <a:r>
              <a:rPr sz="2556"/>
              <a:t>Display 15.6</a:t>
            </a:r>
            <a:br>
              <a:rPr sz="2556"/>
            </a:br>
            <a:r>
              <a:rPr sz="2556"/>
              <a:t>(2/2)</a:t>
            </a:r>
          </a:p>
        </p:txBody>
      </p:sp>
      <p:pic>
        <p:nvPicPr>
          <p:cNvPr id="221" name="image10.png" descr="16"/>
          <p:cNvPicPr/>
          <p:nvPr/>
        </p:nvPicPr>
        <p:blipFill>
          <a:blip r:embed="rId2">
            <a:extLst/>
          </a:blip>
          <a:stretch>
            <a:fillRect/>
          </a:stretch>
        </p:blipFill>
        <p:spPr>
          <a:xfrm>
            <a:off x="609600" y="1819275"/>
            <a:ext cx="7940675" cy="4030663"/>
          </a:xfrm>
          <a:prstGeom prst="rect">
            <a:avLst/>
          </a:prstGeom>
          <a:ln w="12700">
            <a:miter lim="400000"/>
          </a:ln>
        </p:spPr>
      </p:pic>
    </p:spTree>
  </p:cSld>
  <p:clrMapOvr>
    <a:masterClrMapping/>
  </p:clrMapOvr>
  <p:transition spd="med" advClick="1">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990600" y="-1"/>
            <a:ext cx="6934200" cy="992189"/>
          </a:xfrm>
          <a:prstGeom prst="rect">
            <a:avLst/>
          </a:prstGeom>
        </p:spPr>
        <p:txBody>
          <a:bodyPr lIns="0" tIns="0" rIns="0" bIns="0">
            <a:normAutofit fontScale="100000" lnSpcReduction="0"/>
          </a:bodyPr>
          <a:lstStyle/>
          <a:p>
            <a:pPr lvl="0">
              <a:defRPr sz="1800"/>
            </a:pPr>
            <a:r>
              <a:rPr sz="3600"/>
              <a:t>Parent and Child Classes</a:t>
            </a:r>
          </a:p>
        </p:txBody>
      </p:sp>
      <p:sp>
        <p:nvSpPr>
          <p:cNvPr id="224" name="Shape 224"/>
          <p:cNvSpPr/>
          <p:nvPr>
            <p:ph type="body" idx="1"/>
          </p:nvPr>
        </p:nvSpPr>
        <p:spPr>
          <a:xfrm>
            <a:off x="304800" y="992187"/>
            <a:ext cx="8839200" cy="2133601"/>
          </a:xfrm>
          <a:prstGeom prst="rect">
            <a:avLst/>
          </a:prstGeom>
        </p:spPr>
        <p:txBody>
          <a:bodyPr>
            <a:normAutofit fontScale="100000" lnSpcReduction="0"/>
          </a:bodyPr>
          <a:lstStyle/>
          <a:p>
            <a:pPr lvl="0" marL="226313" indent="-226313" defTabSz="704087">
              <a:spcBef>
                <a:spcPts val="400"/>
              </a:spcBef>
              <a:defRPr sz="1800"/>
            </a:pPr>
            <a:r>
              <a:rPr sz="1848"/>
              <a:t>Recall that a child class automatically has all the members of the parent class</a:t>
            </a:r>
            <a:endParaRPr sz="1848"/>
          </a:p>
          <a:p>
            <a:pPr lvl="0" marL="226313" indent="-226313" defTabSz="704087">
              <a:spcBef>
                <a:spcPts val="400"/>
              </a:spcBef>
              <a:defRPr sz="1800"/>
            </a:pPr>
            <a:r>
              <a:rPr sz="1848"/>
              <a:t>The parent class is an ancestor of the child class</a:t>
            </a:r>
            <a:endParaRPr sz="1848"/>
          </a:p>
          <a:p>
            <a:pPr lvl="0" marL="226313" indent="-226313" defTabSz="704087">
              <a:spcBef>
                <a:spcPts val="400"/>
              </a:spcBef>
              <a:defRPr sz="1800"/>
            </a:pPr>
            <a:r>
              <a:rPr sz="1848"/>
              <a:t>The child class is a descendent of the parent class</a:t>
            </a:r>
            <a:endParaRPr sz="1848"/>
          </a:p>
          <a:p>
            <a:pPr lvl="0" marL="226313" indent="-226313" defTabSz="704087">
              <a:spcBef>
                <a:spcPts val="400"/>
              </a:spcBef>
              <a:defRPr sz="1800"/>
            </a:pPr>
            <a:r>
              <a:rPr sz="1848"/>
              <a:t>The parent class (</a:t>
            </a:r>
            <a:r>
              <a:rPr sz="1848">
                <a:solidFill>
                  <a:srgbClr val="C00000"/>
                </a:solidFill>
              </a:rPr>
              <a:t>Employee</a:t>
            </a:r>
            <a:r>
              <a:rPr sz="1848"/>
              <a:t>) contains all the </a:t>
            </a:r>
            <a:br>
              <a:rPr sz="1848"/>
            </a:br>
            <a:r>
              <a:rPr sz="1848"/>
              <a:t>code common to the child classes</a:t>
            </a:r>
            <a:endParaRPr sz="1848"/>
          </a:p>
          <a:p>
            <a:pPr lvl="1" marL="540638" indent="-188594" defTabSz="704087">
              <a:spcBef>
                <a:spcPts val="400"/>
              </a:spcBef>
              <a:defRPr sz="1800"/>
            </a:pPr>
            <a:r>
              <a:rPr sz="1848"/>
              <a:t>You do not have to re-write the code for each child</a:t>
            </a:r>
          </a:p>
        </p:txBody>
      </p:sp>
      <p:grpSp>
        <p:nvGrpSpPr>
          <p:cNvPr id="227" name="Group 227"/>
          <p:cNvGrpSpPr/>
          <p:nvPr/>
        </p:nvGrpSpPr>
        <p:grpSpPr>
          <a:xfrm>
            <a:off x="3538211" y="4574635"/>
            <a:ext cx="1894826" cy="762000"/>
            <a:chOff x="0" y="0"/>
            <a:chExt cx="1894825" cy="761998"/>
          </a:xfrm>
        </p:grpSpPr>
        <p:sp>
          <p:nvSpPr>
            <p:cNvPr id="225" name="Shape 225"/>
            <p:cNvSpPr/>
            <p:nvPr/>
          </p:nvSpPr>
          <p:spPr>
            <a:xfrm>
              <a:off x="0" y="0"/>
              <a:ext cx="1894826" cy="761999"/>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226" name="Shape 226"/>
            <p:cNvSpPr/>
            <p:nvPr/>
          </p:nvSpPr>
          <p:spPr>
            <a:xfrm>
              <a:off x="37198" y="137896"/>
              <a:ext cx="1685415"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800"/>
              </a:lvl1pPr>
            </a:lstStyle>
            <a:p>
              <a:pPr lvl="0">
                <a:defRPr sz="1800"/>
              </a:pPr>
              <a:r>
                <a:rPr sz="2800"/>
                <a:t>Employee</a:t>
              </a:r>
            </a:p>
          </p:txBody>
        </p:sp>
      </p:grpSp>
      <p:grpSp>
        <p:nvGrpSpPr>
          <p:cNvPr id="230" name="Group 230"/>
          <p:cNvGrpSpPr/>
          <p:nvPr/>
        </p:nvGrpSpPr>
        <p:grpSpPr>
          <a:xfrm>
            <a:off x="1524000" y="5715001"/>
            <a:ext cx="2484191" cy="762000"/>
            <a:chOff x="0" y="0"/>
            <a:chExt cx="2484190" cy="761998"/>
          </a:xfrm>
        </p:grpSpPr>
        <p:sp>
          <p:nvSpPr>
            <p:cNvPr id="228" name="Shape 228"/>
            <p:cNvSpPr/>
            <p:nvPr/>
          </p:nvSpPr>
          <p:spPr>
            <a:xfrm>
              <a:off x="0" y="0"/>
              <a:ext cx="2484191" cy="761999"/>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229" name="Shape 229"/>
            <p:cNvSpPr/>
            <p:nvPr/>
          </p:nvSpPr>
          <p:spPr>
            <a:xfrm>
              <a:off x="37198" y="162465"/>
              <a:ext cx="2340283"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t>HourlyEmployee</a:t>
              </a:r>
            </a:p>
          </p:txBody>
        </p:sp>
      </p:grpSp>
      <p:grpSp>
        <p:nvGrpSpPr>
          <p:cNvPr id="233" name="Group 233"/>
          <p:cNvGrpSpPr/>
          <p:nvPr/>
        </p:nvGrpSpPr>
        <p:grpSpPr>
          <a:xfrm>
            <a:off x="4876800" y="5706064"/>
            <a:ext cx="2710581" cy="762000"/>
            <a:chOff x="0" y="0"/>
            <a:chExt cx="2710580" cy="761998"/>
          </a:xfrm>
        </p:grpSpPr>
        <p:sp>
          <p:nvSpPr>
            <p:cNvPr id="231" name="Shape 231"/>
            <p:cNvSpPr/>
            <p:nvPr/>
          </p:nvSpPr>
          <p:spPr>
            <a:xfrm>
              <a:off x="0" y="0"/>
              <a:ext cx="2710581" cy="761999"/>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232" name="Shape 232"/>
            <p:cNvSpPr/>
            <p:nvPr/>
          </p:nvSpPr>
          <p:spPr>
            <a:xfrm>
              <a:off x="37197" y="162465"/>
              <a:ext cx="2577814"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t>SalariedEmployee</a:t>
              </a:r>
            </a:p>
          </p:txBody>
        </p:sp>
      </p:grpSp>
      <p:sp>
        <p:nvSpPr>
          <p:cNvPr id="236" name="Shape 236"/>
          <p:cNvSpPr/>
          <p:nvPr/>
        </p:nvSpPr>
        <p:spPr>
          <a:xfrm>
            <a:off x="3347776" y="5341398"/>
            <a:ext cx="556166" cy="368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38100">
            <a:solidFill/>
            <a:round/>
            <a:tailEnd type="triangle"/>
          </a:ln>
        </p:spPr>
        <p:txBody>
          <a:bodyPr/>
          <a:lstStyle/>
          <a:p>
            <a:pPr lvl="0"/>
          </a:p>
        </p:txBody>
      </p:sp>
      <p:sp>
        <p:nvSpPr>
          <p:cNvPr id="235" name="Shape 235"/>
          <p:cNvSpPr/>
          <p:nvPr/>
        </p:nvSpPr>
        <p:spPr>
          <a:xfrm flipH="1" flipV="1">
            <a:off x="4391164" y="5336635"/>
            <a:ext cx="1840927" cy="369431"/>
          </a:xfrm>
          <a:prstGeom prst="line">
            <a:avLst/>
          </a:prstGeom>
          <a:ln w="38100">
            <a:solidFill/>
            <a:round/>
            <a:tailEnd type="triangle"/>
          </a:ln>
        </p:spPr>
        <p:txBody>
          <a:bodyPr lIns="0" tIns="0" rIns="0" bIns="0" anchor="ctr"/>
          <a:lstStyle/>
          <a:p>
            <a:pPr lvl="0" defTabSz="457200">
              <a:defRPr sz="1200">
                <a:latin typeface="+mn-lt"/>
                <a:ea typeface="+mn-ea"/>
                <a:cs typeface="+mn-cs"/>
                <a:sym typeface="Helvetica"/>
              </a:defRPr>
            </a:pPr>
          </a:p>
        </p:txBody>
      </p:sp>
    </p:spTree>
  </p:cSld>
  <p:clrMapOvr>
    <a:masterClrMapping/>
  </p:clrMapOvr>
  <p:transition spd="med" advClick="1">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Parent and Child Classes (cont’d)</a:t>
            </a:r>
          </a:p>
        </p:txBody>
      </p:sp>
      <p:sp>
        <p:nvSpPr>
          <p:cNvPr id="239" name="Shape 239"/>
          <p:cNvSpPr/>
          <p:nvPr>
            <p:ph type="body" idx="1"/>
          </p:nvPr>
        </p:nvSpPr>
        <p:spPr>
          <a:xfrm>
            <a:off x="76200" y="1452762"/>
            <a:ext cx="4876800" cy="4795638"/>
          </a:xfrm>
          <a:prstGeom prst="rect">
            <a:avLst/>
          </a:prstGeom>
        </p:spPr>
        <p:txBody>
          <a:bodyPr>
            <a:normAutofit fontScale="100000" lnSpcReduction="0"/>
          </a:bodyPr>
          <a:lstStyle/>
          <a:p>
            <a:pPr lvl="0" marL="315468" indent="-315468" defTabSz="841247">
              <a:defRPr sz="1800"/>
            </a:pPr>
            <a:r>
              <a:rPr sz="2576"/>
              <a:t>An hourly employee </a:t>
            </a:r>
            <a:r>
              <a:rPr sz="2576">
                <a:solidFill>
                  <a:srgbClr val="0000CC"/>
                </a:solidFill>
                <a:latin typeface="Comic Sans MS Bold"/>
                <a:ea typeface="Comic Sans MS Bold"/>
                <a:cs typeface="Comic Sans MS Bold"/>
                <a:sym typeface="Comic Sans MS Bold"/>
              </a:rPr>
              <a:t>is</a:t>
            </a:r>
            <a:r>
              <a:rPr sz="2576"/>
              <a:t> an employee</a:t>
            </a:r>
            <a:endParaRPr sz="2576"/>
          </a:p>
          <a:p>
            <a:pPr lvl="1" marL="645958" indent="-225334" defTabSz="841247">
              <a:spcBef>
                <a:spcPts val="500"/>
              </a:spcBef>
              <a:defRPr sz="1800"/>
            </a:pPr>
            <a:r>
              <a:rPr sz="2208"/>
              <a:t>An object of type </a:t>
            </a:r>
            <a:r>
              <a:rPr sz="2208">
                <a:solidFill>
                  <a:srgbClr val="0000CC"/>
                </a:solidFill>
                <a:latin typeface="Consolas"/>
                <a:ea typeface="Consolas"/>
                <a:cs typeface="Consolas"/>
                <a:sym typeface="Consolas"/>
              </a:rPr>
              <a:t>HourlyEmployee</a:t>
            </a:r>
            <a:r>
              <a:rPr sz="2208"/>
              <a:t> can be used wherever an object of type </a:t>
            </a:r>
            <a:r>
              <a:rPr sz="2208">
                <a:solidFill>
                  <a:srgbClr val="0000CC"/>
                </a:solidFill>
                <a:latin typeface="Consolas"/>
                <a:ea typeface="Consolas"/>
                <a:cs typeface="Consolas"/>
                <a:sym typeface="Consolas"/>
              </a:rPr>
              <a:t>Employee</a:t>
            </a:r>
            <a:r>
              <a:rPr sz="2208"/>
              <a:t> can be used</a:t>
            </a:r>
            <a:endParaRPr sz="2208"/>
          </a:p>
          <a:p>
            <a:pPr lvl="2" marL="1016508" indent="-175260" defTabSz="841247">
              <a:spcBef>
                <a:spcPts val="400"/>
              </a:spcBef>
              <a:defRPr sz="1800"/>
            </a:pPr>
            <a:r>
              <a:rPr sz="1840"/>
              <a:t>An object of a class type can be used wherever any of its ancestors can be used</a:t>
            </a:r>
            <a:endParaRPr sz="2208"/>
          </a:p>
          <a:p>
            <a:pPr lvl="1" marL="645958" indent="-225334" defTabSz="841247">
              <a:spcBef>
                <a:spcPts val="500"/>
              </a:spcBef>
              <a:defRPr sz="1800"/>
            </a:pPr>
            <a:r>
              <a:rPr sz="2208"/>
              <a:t>An ancestor cannot be used in a place where one of its descendents is expected</a:t>
            </a:r>
          </a:p>
        </p:txBody>
      </p:sp>
      <p:sp>
        <p:nvSpPr>
          <p:cNvPr id="240" name="Shape 240"/>
          <p:cNvSpPr/>
          <p:nvPr/>
        </p:nvSpPr>
        <p:spPr>
          <a:xfrm>
            <a:off x="5181600" y="1523999"/>
            <a:ext cx="3962400"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solidFill>
                  <a:srgbClr val="0000CC"/>
                </a:solidFill>
                <a:latin typeface="Calibri"/>
                <a:ea typeface="Calibri"/>
                <a:cs typeface="Calibri"/>
                <a:sym typeface="Calibri"/>
              </a:rPr>
              <a:t>void  fun1(Employee x);</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void  fun2(HourlyEmployee y);</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int main()</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Employee a; </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HourlyEmployee b; </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fun1(a); //correct</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fun1(b); //correct</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fun2(a); //incorrect</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  fun2(b); //correct</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a:t>
            </a:r>
          </a:p>
        </p:txBody>
      </p:sp>
      <p:sp>
        <p:nvSpPr>
          <p:cNvPr id="241" name="Shape 241"/>
          <p:cNvSpPr/>
          <p:nvPr/>
        </p:nvSpPr>
        <p:spPr>
          <a:xfrm>
            <a:off x="5334000" y="5832900"/>
            <a:ext cx="3352800" cy="792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public inheritance is an </a:t>
            </a:r>
            <a:endParaRPr sz="2400"/>
          </a:p>
          <a:p>
            <a:pPr lvl="0">
              <a:defRPr sz="1800"/>
            </a:pPr>
            <a:r>
              <a:rPr sz="2400">
                <a:latin typeface="Arial Bold"/>
                <a:ea typeface="Arial Bold"/>
                <a:cs typeface="Arial Bold"/>
                <a:sym typeface="Arial Bold"/>
              </a:rPr>
              <a:t>is-a </a:t>
            </a:r>
            <a:r>
              <a:rPr sz="2400"/>
              <a:t>relationship</a:t>
            </a:r>
          </a:p>
        </p:txBody>
      </p:sp>
    </p:spTree>
  </p:cSld>
  <p:clrMapOvr>
    <a:masterClrMapping/>
  </p:clrMapOvr>
  <p:transition spd="med" advClick="1">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Derived Class’s Constructors</a:t>
            </a:r>
          </a:p>
        </p:txBody>
      </p:sp>
      <p:sp>
        <p:nvSpPr>
          <p:cNvPr id="244" name="Shape 244"/>
          <p:cNvSpPr/>
          <p:nvPr>
            <p:ph type="body" idx="1"/>
          </p:nvPr>
        </p:nvSpPr>
        <p:spPr>
          <a:xfrm>
            <a:off x="544513" y="1371600"/>
            <a:ext cx="8294686" cy="4572000"/>
          </a:xfrm>
          <a:prstGeom prst="rect">
            <a:avLst/>
          </a:prstGeom>
        </p:spPr>
        <p:txBody>
          <a:bodyPr>
            <a:normAutofit fontScale="100000" lnSpcReduction="0"/>
          </a:bodyPr>
          <a:lstStyle/>
          <a:p>
            <a:pPr lvl="0" marL="282157" indent="-282157" defTabSz="877823">
              <a:spcBef>
                <a:spcPts val="700"/>
              </a:spcBef>
              <a:defRPr sz="1800"/>
            </a:pPr>
            <a:r>
              <a:rPr sz="2304"/>
              <a:t>A base class’s constructor is </a:t>
            </a:r>
            <a:r>
              <a:rPr sz="3072">
                <a:solidFill>
                  <a:srgbClr val="C00000"/>
                </a:solidFill>
                <a:latin typeface="Comic Sans MS Bold"/>
                <a:ea typeface="Comic Sans MS Bold"/>
                <a:cs typeface="Comic Sans MS Bold"/>
                <a:sym typeface="Comic Sans MS Bold"/>
              </a:rPr>
              <a:t>not</a:t>
            </a:r>
            <a:r>
              <a:rPr sz="3072"/>
              <a:t> </a:t>
            </a:r>
            <a:r>
              <a:rPr sz="2304"/>
              <a:t>inherited in a </a:t>
            </a:r>
            <a:br>
              <a:rPr sz="2304"/>
            </a:br>
            <a:r>
              <a:rPr sz="2304"/>
              <a:t>derived class</a:t>
            </a:r>
            <a:endParaRPr sz="2304"/>
          </a:p>
          <a:p>
            <a:pPr lvl="0" marL="282157" indent="-282157" defTabSz="877823">
              <a:spcBef>
                <a:spcPts val="500"/>
              </a:spcBef>
              <a:defRPr sz="1800"/>
            </a:pPr>
            <a:r>
              <a:rPr sz="2304"/>
              <a:t>The base class constructor can be invoked by the </a:t>
            </a:r>
            <a:br>
              <a:rPr sz="2304"/>
            </a:br>
            <a:r>
              <a:rPr sz="2304"/>
              <a:t>constructor of the derived class</a:t>
            </a:r>
            <a:endParaRPr sz="2304"/>
          </a:p>
          <a:p>
            <a:pPr lvl="0" marL="282157" indent="-282157" defTabSz="877823">
              <a:spcBef>
                <a:spcPts val="500"/>
              </a:spcBef>
              <a:defRPr sz="1800"/>
            </a:pPr>
            <a:r>
              <a:rPr sz="2304"/>
              <a:t>The constructor of a derived class begins by invoking</a:t>
            </a:r>
            <a:br>
              <a:rPr sz="2304"/>
            </a:br>
            <a:r>
              <a:rPr sz="2304"/>
              <a:t>the constructor of the base class in the initialization</a:t>
            </a:r>
            <a:br>
              <a:rPr sz="2304"/>
            </a:br>
            <a:r>
              <a:rPr sz="2304"/>
              <a:t>section:</a:t>
            </a:r>
            <a:br>
              <a:rPr sz="2304"/>
            </a:br>
            <a:endParaRPr sz="2304"/>
          </a:p>
          <a:p>
            <a:pPr lvl="0" marL="329184" indent="-329184" defTabSz="877823">
              <a:spcBef>
                <a:spcPts val="400"/>
              </a:spcBef>
              <a:buSzTx/>
              <a:buNone/>
              <a:defRPr sz="1800"/>
            </a:pPr>
            <a:r>
              <a:rPr sz="1919">
                <a:solidFill>
                  <a:srgbClr val="0000CC"/>
                </a:solidFill>
                <a:latin typeface="Consolas"/>
                <a:ea typeface="Consolas"/>
                <a:cs typeface="Consolas"/>
                <a:sym typeface="Consolas"/>
              </a:rPr>
              <a:t>HourlyEmployee::HourlyEmployee : Employee( ), wage_rate( 0), hours(0)</a:t>
            </a:r>
            <a:br>
              <a:rPr sz="1919">
                <a:solidFill>
                  <a:srgbClr val="0000CC"/>
                </a:solidFill>
                <a:latin typeface="Consolas"/>
                <a:ea typeface="Consolas"/>
                <a:cs typeface="Consolas"/>
                <a:sym typeface="Consolas"/>
              </a:rPr>
            </a:br>
            <a:r>
              <a:rPr sz="1919">
                <a:solidFill>
                  <a:srgbClr val="0000CC"/>
                </a:solidFill>
                <a:latin typeface="Consolas"/>
                <a:ea typeface="Consolas"/>
                <a:cs typeface="Consolas"/>
                <a:sym typeface="Consolas"/>
              </a:rPr>
              <a:t>{ //no code needed }</a:t>
            </a:r>
          </a:p>
        </p:txBody>
      </p:sp>
      <p:sp>
        <p:nvSpPr>
          <p:cNvPr id="245" name="Shape 245"/>
          <p:cNvSpPr/>
          <p:nvPr/>
        </p:nvSpPr>
        <p:spPr>
          <a:xfrm>
            <a:off x="4200560" y="5573712"/>
            <a:ext cx="3952811" cy="384757"/>
          </a:xfrm>
          <a:prstGeom prst="rect">
            <a:avLst/>
          </a:prstGeom>
          <a:ln>
            <a:solidFill>
              <a:srgbClr val="333399"/>
            </a:solidFill>
            <a:miter/>
          </a:ln>
          <a:extLst>
            <a:ext uri="{C572A759-6A51-4108-AA02-DFA0A04FC94B}">
              <ma14:wrappingTextBoxFlag xmlns:ma14="http://schemas.microsoft.com/office/mac/drawingml/2011/main" val="1"/>
            </a:ext>
          </a:extLst>
        </p:spPr>
        <p:txBody>
          <a:bodyPr wrap="none" lIns="0" tIns="0" rIns="0" bIns="0">
            <a:spAutoFit/>
          </a:bodyPr>
          <a:lstStyle>
            <a:lvl1pPr algn="ctr">
              <a:spcBef>
                <a:spcPts val="400"/>
              </a:spcBef>
              <a:defRPr sz="2000">
                <a:solidFill>
                  <a:srgbClr val="333399"/>
                </a:solidFill>
                <a:latin typeface="Arial Bold"/>
                <a:ea typeface="Arial Bold"/>
                <a:cs typeface="Arial Bold"/>
                <a:sym typeface="Arial Bold"/>
              </a:defRPr>
            </a:lvl1pPr>
          </a:lstStyle>
          <a:p>
            <a:pPr lvl="0">
              <a:defRPr sz="1800">
                <a:solidFill>
                  <a:srgbClr val="000000"/>
                </a:solidFill>
              </a:defRPr>
            </a:pPr>
            <a:r>
              <a:rPr sz="2000">
                <a:solidFill>
                  <a:srgbClr val="333399"/>
                </a:solidFill>
              </a:rPr>
              <a:t>Call a constructor for Employee</a:t>
            </a:r>
          </a:p>
        </p:txBody>
      </p:sp>
      <p:sp>
        <p:nvSpPr>
          <p:cNvPr id="246" name="Shape 246"/>
          <p:cNvSpPr/>
          <p:nvPr/>
        </p:nvSpPr>
        <p:spPr>
          <a:xfrm flipV="1">
            <a:off x="5410200" y="4945062"/>
            <a:ext cx="552451" cy="628651"/>
          </a:xfrm>
          <a:prstGeom prst="line">
            <a:avLst/>
          </a:prstGeom>
          <a:ln>
            <a:solidFill>
              <a:srgbClr val="333399"/>
            </a:solidFill>
            <a:round/>
            <a:tailEnd type="triangle"/>
          </a:ln>
        </p:spPr>
        <p:txBody>
          <a:bodyPr lIns="0" tIns="0" rIns="0" bIns="0" anchor="ctr"/>
          <a:lstStyle/>
          <a:p>
            <a:pPr lvl="0" defTabSz="457200">
              <a:defRPr sz="1200">
                <a:latin typeface="+mn-lt"/>
                <a:ea typeface="+mn-ea"/>
                <a:cs typeface="+mn-cs"/>
                <a:sym typeface="Helvetica"/>
              </a:defRPr>
            </a:pP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0" presetID="3" grpId="1" fill="hold">
                                  <p:stCondLst>
                                    <p:cond delay="5000"/>
                                  </p:stCondLst>
                                  <p:iterate type="el" backwards="0">
                                    <p:tmAbs val="0"/>
                                  </p:iterate>
                                  <p:childTnLst>
                                    <p:set>
                                      <p:cBhvr>
                                        <p:cTn id="6" fill="hold"/>
                                        <p:tgtEl>
                                          <p:spTgt spid="245"/>
                                        </p:tgtEl>
                                        <p:attrNameLst>
                                          <p:attrName>style.visibility</p:attrName>
                                        </p:attrNameLst>
                                      </p:cBhvr>
                                      <p:to>
                                        <p:strVal val="visible"/>
                                      </p:to>
                                    </p:set>
                                    <p:animEffect filter="blinds(horizontal)" transition="in">
                                      <p:cBhvr>
                                        <p:cTn id="7" dur="500"/>
                                        <p:tgtEl>
                                          <p:spTgt spid="245"/>
                                        </p:tgtEl>
                                      </p:cBhvr>
                                    </p:animEffect>
                                  </p:childTnLst>
                                </p:cTn>
                              </p:par>
                            </p:childTnLst>
                          </p:cTn>
                        </p:par>
                        <p:par>
                          <p:cTn id="8" fill="hold">
                            <p:stCondLst>
                              <p:cond delay="5500"/>
                            </p:stCondLst>
                            <p:childTnLst>
                              <p:par>
                                <p:cTn id="9" nodeType="afterEffect" presetClass="entr" presetSubtype="10" presetID="3" grpId="2" fill="hold">
                                  <p:stCondLst>
                                    <p:cond delay="0"/>
                                  </p:stCondLst>
                                  <p:iterate type="el" backwards="0">
                                    <p:tmAbs val="0"/>
                                  </p:iterate>
                                  <p:childTnLst>
                                    <p:set>
                                      <p:cBhvr>
                                        <p:cTn id="10" fill="hold"/>
                                        <p:tgtEl>
                                          <p:spTgt spid="246"/>
                                        </p:tgtEl>
                                        <p:attrNameLst>
                                          <p:attrName>style.visibility</p:attrName>
                                        </p:attrNameLst>
                                      </p:cBhvr>
                                      <p:to>
                                        <p:strVal val="visible"/>
                                      </p:to>
                                    </p:set>
                                    <p:animEffect filter="blinds(horizontal)" transition="in">
                                      <p:cBhvr>
                                        <p:cTn id="11"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P build="whole" bldLvl="1" animBg="1" rev="0" advAuto="0" spid="246"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Default Initialization</a:t>
            </a:r>
          </a:p>
        </p:txBody>
      </p:sp>
      <p:sp>
        <p:nvSpPr>
          <p:cNvPr id="249" name="Shape 249"/>
          <p:cNvSpPr/>
          <p:nvPr>
            <p:ph type="body" idx="1"/>
          </p:nvPr>
        </p:nvSpPr>
        <p:spPr>
          <a:xfrm>
            <a:off x="304800" y="1466731"/>
            <a:ext cx="8534400" cy="4572001"/>
          </a:xfrm>
          <a:prstGeom prst="rect">
            <a:avLst/>
          </a:prstGeom>
        </p:spPr>
        <p:txBody>
          <a:bodyPr>
            <a:normAutofit fontScale="100000" lnSpcReduction="0"/>
          </a:bodyPr>
          <a:lstStyle/>
          <a:p>
            <a:pPr lvl="0" marL="336042" indent="-336042" defTabSz="896111">
              <a:defRPr sz="1800"/>
            </a:pPr>
            <a:r>
              <a:rPr sz="2744"/>
              <a:t>If a derived class constructor does not invoke a base class constructor explicitly, the base class </a:t>
            </a:r>
            <a:r>
              <a:rPr sz="2744">
                <a:solidFill>
                  <a:srgbClr val="0000CC"/>
                </a:solidFill>
              </a:rPr>
              <a:t>default</a:t>
            </a:r>
            <a:r>
              <a:rPr sz="2744"/>
              <a:t> constructor will be used automatically </a:t>
            </a:r>
            <a:endParaRPr sz="2744"/>
          </a:p>
          <a:p>
            <a:pPr lvl="0" marL="336042" indent="-336042" defTabSz="896111">
              <a:defRPr sz="1800"/>
            </a:pPr>
            <a:r>
              <a:rPr sz="2744"/>
              <a:t>If class B is derived from class A and class C</a:t>
            </a:r>
            <a:br>
              <a:rPr sz="2744"/>
            </a:br>
            <a:r>
              <a:rPr sz="2744"/>
              <a:t>is derived from class B</a:t>
            </a:r>
            <a:endParaRPr sz="2744"/>
          </a:p>
          <a:p>
            <a:pPr lvl="1" marL="728091" indent="-280035" defTabSz="896111">
              <a:defRPr sz="1800"/>
            </a:pPr>
            <a:r>
              <a:rPr sz="2744"/>
              <a:t>When a object of class C is created </a:t>
            </a:r>
            <a:endParaRPr sz="2744"/>
          </a:p>
          <a:p>
            <a:pPr lvl="2" marL="1120140" indent="-224027" defTabSz="896111">
              <a:spcBef>
                <a:spcPts val="500"/>
              </a:spcBef>
              <a:defRPr sz="1800"/>
            </a:pPr>
            <a:r>
              <a:rPr sz="2352"/>
              <a:t>The base class A's constructor is the first invoked</a:t>
            </a:r>
            <a:endParaRPr sz="2352"/>
          </a:p>
          <a:p>
            <a:pPr lvl="2" marL="1120140" indent="-224027" defTabSz="896111">
              <a:spcBef>
                <a:spcPts val="500"/>
              </a:spcBef>
              <a:defRPr sz="1800"/>
            </a:pPr>
            <a:r>
              <a:rPr sz="2352"/>
              <a:t>Class B's constructor is invoked next</a:t>
            </a:r>
            <a:endParaRPr sz="2352"/>
          </a:p>
          <a:p>
            <a:pPr lvl="2" marL="1120140" indent="-224027" defTabSz="896111">
              <a:spcBef>
                <a:spcPts val="500"/>
              </a:spcBef>
              <a:defRPr sz="1800"/>
            </a:pPr>
            <a:r>
              <a:rPr sz="2352"/>
              <a:t>C's constructor completes execution</a:t>
            </a:r>
          </a:p>
        </p:txBody>
      </p:sp>
    </p:spTree>
  </p:cSld>
  <p:clrMapOvr>
    <a:masterClrMapping/>
  </p:clrMapOvr>
  <p:transition spd="med" advClick="1">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544512" y="147441"/>
            <a:ext cx="8305801" cy="992189"/>
          </a:xfrm>
          <a:prstGeom prst="rect">
            <a:avLst/>
          </a:prstGeom>
        </p:spPr>
        <p:txBody>
          <a:bodyPr lIns="0" tIns="0" rIns="0" bIns="0">
            <a:normAutofit fontScale="100000" lnSpcReduction="0"/>
          </a:bodyPr>
          <a:lstStyle/>
          <a:p>
            <a:pPr lvl="0">
              <a:defRPr sz="1800"/>
            </a:pPr>
            <a:r>
              <a:rPr sz="3600"/>
              <a:t>Private is Private</a:t>
            </a:r>
          </a:p>
        </p:txBody>
      </p:sp>
      <p:sp>
        <p:nvSpPr>
          <p:cNvPr id="252" name="Shape 252"/>
          <p:cNvSpPr/>
          <p:nvPr>
            <p:ph type="body" idx="1"/>
          </p:nvPr>
        </p:nvSpPr>
        <p:spPr>
          <a:xfrm>
            <a:off x="544513" y="1143000"/>
            <a:ext cx="8294686" cy="4572000"/>
          </a:xfrm>
          <a:prstGeom prst="rect">
            <a:avLst/>
          </a:prstGeom>
        </p:spPr>
        <p:txBody>
          <a:bodyPr>
            <a:normAutofit fontScale="100000" lnSpcReduction="0"/>
          </a:bodyPr>
          <a:lstStyle/>
          <a:p>
            <a:pPr lvl="0" marL="282157" indent="-282157" defTabSz="877823">
              <a:spcBef>
                <a:spcPts val="500"/>
              </a:spcBef>
              <a:defRPr sz="1800"/>
            </a:pPr>
            <a:r>
              <a:rPr sz="2304"/>
              <a:t>A member variable (or function) that is private</a:t>
            </a:r>
            <a:br>
              <a:rPr sz="2304"/>
            </a:br>
            <a:r>
              <a:rPr sz="2304"/>
              <a:t>in the parent class is </a:t>
            </a:r>
            <a:r>
              <a:rPr sz="2304">
                <a:latin typeface="Comic Sans MS Bold"/>
                <a:ea typeface="Comic Sans MS Bold"/>
                <a:cs typeface="Comic Sans MS Bold"/>
                <a:sym typeface="Comic Sans MS Bold"/>
              </a:rPr>
              <a:t>not directly accessible by the member functions in </a:t>
            </a:r>
            <a:r>
              <a:rPr sz="2304"/>
              <a:t>the child class</a:t>
            </a:r>
            <a:endParaRPr sz="2304"/>
          </a:p>
          <a:p>
            <a:pPr lvl="1" marL="282157" indent="-282157" defTabSz="877823">
              <a:spcBef>
                <a:spcPts val="500"/>
              </a:spcBef>
              <a:buSzPct val="60000"/>
              <a:buChar char="❑"/>
              <a:defRPr sz="1800"/>
            </a:pPr>
            <a:r>
              <a:rPr sz="2304"/>
              <a:t>This code is illegal as </a:t>
            </a:r>
            <a:r>
              <a:rPr sz="2304">
                <a:solidFill>
                  <a:srgbClr val="0000CC"/>
                </a:solidFill>
                <a:latin typeface="Consolas"/>
                <a:ea typeface="Consolas"/>
                <a:cs typeface="Consolas"/>
                <a:sym typeface="Consolas"/>
              </a:rPr>
              <a:t>net_pay</a:t>
            </a:r>
            <a:r>
              <a:rPr sz="2304"/>
              <a:t> is a private member of </a:t>
            </a:r>
            <a:r>
              <a:rPr sz="2304">
                <a:solidFill>
                  <a:srgbClr val="0000CC"/>
                </a:solidFill>
                <a:latin typeface="Consolas"/>
                <a:ea typeface="Consolas"/>
                <a:cs typeface="Consolas"/>
                <a:sym typeface="Consolas"/>
              </a:rPr>
              <a:t>Employee</a:t>
            </a:r>
            <a:r>
              <a:rPr sz="2304"/>
              <a:t>!</a:t>
            </a:r>
            <a:br>
              <a:rPr sz="2304"/>
            </a:br>
            <a:r>
              <a:rPr sz="2304">
                <a:solidFill>
                  <a:srgbClr val="0000CC"/>
                </a:solidFill>
                <a:latin typeface="Consolas"/>
                <a:ea typeface="Consolas"/>
                <a:cs typeface="Consolas"/>
                <a:sym typeface="Consolas"/>
              </a:rPr>
              <a:t>  void HourlyEmployee::print_check( )</a:t>
            </a:r>
            <a:br>
              <a:rPr sz="2304">
                <a:solidFill>
                  <a:srgbClr val="0000CC"/>
                </a:solidFill>
                <a:latin typeface="Consolas"/>
                <a:ea typeface="Consolas"/>
                <a:cs typeface="Consolas"/>
                <a:sym typeface="Consolas"/>
              </a:rPr>
            </a:br>
            <a:r>
              <a:rPr sz="2304">
                <a:solidFill>
                  <a:srgbClr val="0000CC"/>
                </a:solidFill>
                <a:latin typeface="Consolas"/>
                <a:ea typeface="Consolas"/>
                <a:cs typeface="Consolas"/>
                <a:sym typeface="Consolas"/>
              </a:rPr>
              <a:t>  {</a:t>
            </a:r>
            <a:br>
              <a:rPr sz="2304">
                <a:solidFill>
                  <a:srgbClr val="0000CC"/>
                </a:solidFill>
                <a:latin typeface="Consolas"/>
                <a:ea typeface="Consolas"/>
                <a:cs typeface="Consolas"/>
                <a:sym typeface="Consolas"/>
              </a:rPr>
            </a:br>
            <a:r>
              <a:rPr sz="2304">
                <a:solidFill>
                  <a:srgbClr val="0000CC"/>
                </a:solidFill>
                <a:latin typeface="Consolas"/>
                <a:ea typeface="Consolas"/>
                <a:cs typeface="Consolas"/>
                <a:sym typeface="Consolas"/>
              </a:rPr>
              <a:t>     net_pay = hours * wage_rage;</a:t>
            </a:r>
            <a:endParaRPr sz="2304">
              <a:solidFill>
                <a:srgbClr val="0000CC"/>
              </a:solidFill>
              <a:latin typeface="Consolas"/>
              <a:ea typeface="Consolas"/>
              <a:cs typeface="Consolas"/>
              <a:sym typeface="Consolas"/>
            </a:endParaRPr>
          </a:p>
          <a:p>
            <a:pPr lvl="0" marL="329184" indent="-329184" defTabSz="877823">
              <a:spcBef>
                <a:spcPts val="500"/>
              </a:spcBef>
              <a:buSzTx/>
              <a:buNone/>
              <a:defRPr sz="1800"/>
            </a:pPr>
            <a:r>
              <a:rPr sz="2304">
                <a:solidFill>
                  <a:srgbClr val="0000CC"/>
                </a:solidFill>
                <a:latin typeface="Consolas"/>
                <a:ea typeface="Consolas"/>
                <a:cs typeface="Consolas"/>
                <a:sym typeface="Consolas"/>
              </a:rPr>
              <a:t>    }</a:t>
            </a:r>
            <a:endParaRPr sz="2304">
              <a:solidFill>
                <a:srgbClr val="0000CC"/>
              </a:solidFill>
              <a:latin typeface="Consolas"/>
              <a:ea typeface="Consolas"/>
              <a:cs typeface="Consolas"/>
              <a:sym typeface="Consolas"/>
            </a:endParaRPr>
          </a:p>
          <a:p>
            <a:pPr lvl="1" marL="282157" indent="-282157" defTabSz="877823">
              <a:spcBef>
                <a:spcPts val="500"/>
              </a:spcBef>
              <a:buSzPct val="60000"/>
              <a:buChar char="❑"/>
              <a:defRPr sz="1800"/>
            </a:pPr>
            <a:r>
              <a:rPr sz="2304"/>
              <a:t>The parent class member functions must be used to access the private members of the parent</a:t>
            </a:r>
          </a:p>
        </p:txBody>
      </p:sp>
      <p:sp>
        <p:nvSpPr>
          <p:cNvPr id="253" name="Shape 253"/>
          <p:cNvSpPr/>
          <p:nvPr/>
        </p:nvSpPr>
        <p:spPr>
          <a:xfrm>
            <a:off x="609600" y="5791199"/>
            <a:ext cx="8001000" cy="792670"/>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A member function of a class can NOT directly access its own member variable (inherited, private to its base class)!</a:t>
            </a:r>
          </a:p>
        </p:txBody>
      </p:sp>
    </p:spTree>
  </p:cSld>
  <p:clrMapOvr>
    <a:masterClrMapping/>
  </p:clrMapOvr>
  <p:transition spd="med" advClick="1">
    <p:wipe dir="r"/>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protected Qualifier</a:t>
            </a:r>
          </a:p>
        </p:txBody>
      </p:sp>
      <p:sp>
        <p:nvSpPr>
          <p:cNvPr id="256" name="Shape 256"/>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solidFill>
                  <a:srgbClr val="0000CC"/>
                </a:solidFill>
                <a:latin typeface="Consolas"/>
                <a:ea typeface="Consolas"/>
                <a:cs typeface="Consolas"/>
                <a:sym typeface="Consolas"/>
              </a:rPr>
              <a:t>protected</a:t>
            </a:r>
            <a:r>
              <a:rPr sz="2800"/>
              <a:t> members of a class appear to be </a:t>
            </a:r>
            <a:br>
              <a:rPr sz="2800"/>
            </a:br>
            <a:r>
              <a:rPr sz="2800"/>
              <a:t>private outside the class, but are directly accessible within a derived classes</a:t>
            </a:r>
            <a:endParaRPr sz="2800"/>
          </a:p>
          <a:p>
            <a:pPr lvl="0">
              <a:defRPr sz="1800"/>
            </a:pPr>
            <a:r>
              <a:rPr sz="2800"/>
              <a:t>If member variables name, </a:t>
            </a:r>
            <a:r>
              <a:rPr sz="2800">
                <a:solidFill>
                  <a:srgbClr val="0000CC"/>
                </a:solidFill>
                <a:latin typeface="Consolas"/>
                <a:ea typeface="Consolas"/>
                <a:cs typeface="Consolas"/>
                <a:sym typeface="Consolas"/>
              </a:rPr>
              <a:t>net_pay,</a:t>
            </a:r>
            <a:r>
              <a:rPr sz="2800"/>
              <a:t> is listed as </a:t>
            </a:r>
            <a:r>
              <a:rPr sz="2800">
                <a:solidFill>
                  <a:srgbClr val="0000FF"/>
                </a:solidFill>
                <a:latin typeface="Calibri"/>
                <a:ea typeface="Calibri"/>
                <a:cs typeface="Calibri"/>
                <a:sym typeface="Calibri"/>
              </a:rPr>
              <a:t>protected</a:t>
            </a:r>
            <a:r>
              <a:rPr sz="2800">
                <a:solidFill>
                  <a:srgbClr val="0000FF"/>
                </a:solidFill>
              </a:rPr>
              <a:t> </a:t>
            </a:r>
            <a:r>
              <a:rPr sz="2800"/>
              <a:t>(not </a:t>
            </a:r>
            <a:r>
              <a:rPr sz="2800">
                <a:solidFill>
                  <a:srgbClr val="0000FF"/>
                </a:solidFill>
                <a:latin typeface="Calibri"/>
                <a:ea typeface="Calibri"/>
                <a:cs typeface="Calibri"/>
                <a:sym typeface="Calibri"/>
              </a:rPr>
              <a:t>private</a:t>
            </a:r>
            <a:r>
              <a:rPr sz="2800"/>
              <a:t>) in the </a:t>
            </a:r>
            <a:r>
              <a:rPr sz="2800">
                <a:solidFill>
                  <a:srgbClr val="0000CC"/>
                </a:solidFill>
                <a:latin typeface="Consolas"/>
                <a:ea typeface="Consolas"/>
                <a:cs typeface="Consolas"/>
                <a:sym typeface="Consolas"/>
              </a:rPr>
              <a:t>Employee</a:t>
            </a:r>
            <a:r>
              <a:rPr sz="2800"/>
              <a:t> class, this code becomes legal:</a:t>
            </a:r>
            <a:br>
              <a:rPr sz="2800"/>
            </a:br>
            <a:r>
              <a:rPr sz="2800">
                <a:solidFill>
                  <a:srgbClr val="0000CC"/>
                </a:solidFill>
                <a:latin typeface="Consolas"/>
                <a:ea typeface="Consolas"/>
                <a:cs typeface="Consolas"/>
                <a:sym typeface="Consolas"/>
              </a:rPr>
              <a:t>HourlyEmployee::print_check( )</a:t>
            </a:r>
            <a:br>
              <a:rPr sz="2800">
                <a:solidFill>
                  <a:srgbClr val="0000CC"/>
                </a:solidFill>
                <a:latin typeface="Consolas"/>
                <a:ea typeface="Consolas"/>
                <a:cs typeface="Consolas"/>
                <a:sym typeface="Consolas"/>
              </a:rPr>
            </a:br>
            <a:r>
              <a:rPr sz="2800">
                <a:solidFill>
                  <a:srgbClr val="0000CC"/>
                </a:solidFill>
                <a:latin typeface="Consolas"/>
                <a:ea typeface="Consolas"/>
                <a:cs typeface="Consolas"/>
                <a:sym typeface="Consolas"/>
              </a:rPr>
              <a:t>{</a:t>
            </a:r>
            <a:br>
              <a:rPr sz="2800">
                <a:solidFill>
                  <a:srgbClr val="0000CC"/>
                </a:solidFill>
                <a:latin typeface="Consolas"/>
                <a:ea typeface="Consolas"/>
                <a:cs typeface="Consolas"/>
                <a:sym typeface="Consolas"/>
              </a:rPr>
            </a:br>
            <a:r>
              <a:rPr sz="2800">
                <a:solidFill>
                  <a:srgbClr val="0000CC"/>
                </a:solidFill>
                <a:latin typeface="Consolas"/>
                <a:ea typeface="Consolas"/>
                <a:cs typeface="Consolas"/>
                <a:sym typeface="Consolas"/>
              </a:rPr>
              <a:t>   net_pay = hours * wage_rage;</a:t>
            </a:r>
          </a:p>
        </p:txBody>
      </p:sp>
      <p:sp>
        <p:nvSpPr>
          <p:cNvPr id="257" name="Shape 257"/>
          <p:cNvSpPr/>
          <p:nvPr/>
        </p:nvSpPr>
        <p:spPr>
          <a:xfrm>
            <a:off x="2209799" y="6096000"/>
            <a:ext cx="4322972"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latin typeface="Arial Bold"/>
                <a:ea typeface="Arial Bold"/>
                <a:cs typeface="Arial Bold"/>
                <a:sym typeface="Arial Bold"/>
              </a:defRPr>
            </a:lvl1pPr>
          </a:lstStyle>
          <a:p>
            <a:pPr lvl="0">
              <a:defRPr sz="1800"/>
            </a:pPr>
            <a:r>
              <a:rPr sz="2400"/>
              <a:t>access_specifiers_demo.cpp</a:t>
            </a:r>
          </a:p>
        </p:txBody>
      </p:sp>
    </p:spTree>
  </p:cSld>
  <p:clrMapOvr>
    <a:masterClrMapping/>
  </p:clrMapOvr>
  <p:transition spd="med" advClick="1">
    <p:wipe dir="r"/>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Using </a:t>
            </a:r>
            <a:r>
              <a:rPr sz="3600">
                <a:latin typeface="Calibri"/>
                <a:ea typeface="Calibri"/>
                <a:cs typeface="Calibri"/>
                <a:sym typeface="Calibri"/>
              </a:rPr>
              <a:t>protected</a:t>
            </a:r>
            <a:r>
              <a:rPr sz="3600"/>
              <a:t> or not?</a:t>
            </a:r>
          </a:p>
        </p:txBody>
      </p:sp>
      <p:sp>
        <p:nvSpPr>
          <p:cNvPr id="260" name="Shape 260"/>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Using </a:t>
            </a:r>
            <a:r>
              <a:rPr sz="2800">
                <a:solidFill>
                  <a:srgbClr val="0000CC"/>
                </a:solidFill>
                <a:latin typeface="Consolas"/>
                <a:ea typeface="Consolas"/>
                <a:cs typeface="Consolas"/>
                <a:sym typeface="Consolas"/>
              </a:rPr>
              <a:t>protected</a:t>
            </a:r>
            <a:r>
              <a:rPr sz="2800"/>
              <a:t> members of a class is a </a:t>
            </a:r>
            <a:br>
              <a:rPr sz="2800"/>
            </a:br>
            <a:r>
              <a:rPr sz="2800"/>
              <a:t>convenience to facilitate writing the code of </a:t>
            </a:r>
            <a:br>
              <a:rPr sz="2800"/>
            </a:br>
            <a:r>
              <a:rPr sz="2800"/>
              <a:t>derived classes.</a:t>
            </a:r>
            <a:endParaRPr sz="2800"/>
          </a:p>
          <a:p>
            <a:pPr lvl="0">
              <a:defRPr sz="1800"/>
            </a:pPr>
            <a:r>
              <a:rPr sz="2800"/>
              <a:t>Protected members are not necessary</a:t>
            </a:r>
            <a:endParaRPr sz="2800"/>
          </a:p>
          <a:p>
            <a:pPr lvl="1" marL="702128" indent="-244928">
              <a:spcBef>
                <a:spcPts val="500"/>
              </a:spcBef>
              <a:defRPr sz="1800"/>
            </a:pPr>
            <a:r>
              <a:rPr sz="2400"/>
              <a:t>Derived classes can use the public methods of their ancestor classes to access private members</a:t>
            </a:r>
            <a:endParaRPr sz="2400"/>
          </a:p>
          <a:p>
            <a:pPr lvl="0">
              <a:defRPr sz="1800"/>
            </a:pPr>
            <a:r>
              <a:rPr sz="2800"/>
              <a:t>Many programming authorities consider it </a:t>
            </a:r>
            <a:br>
              <a:rPr sz="2800"/>
            </a:br>
            <a:r>
              <a:rPr sz="2800"/>
              <a:t>bad style to use protected member variables</a:t>
            </a:r>
          </a:p>
        </p:txBody>
      </p:sp>
    </p:spTree>
  </p:cSld>
  <p:clrMapOvr>
    <a:masterClrMapping/>
  </p:clrMapOvr>
  <p:transition spd="med" advClick="1">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descr="Pink tissue paper"/>
          <p:cNvSpPr/>
          <p:nvPr>
            <p:ph type="body" idx="1"/>
          </p:nvPr>
        </p:nvSpPr>
        <p:spPr>
          <a:xfrm>
            <a:off x="1981200" y="2590800"/>
            <a:ext cx="6629400" cy="1905000"/>
          </a:xfrm>
          <a:prstGeom prst="rect">
            <a:avLst/>
          </a:prstGeom>
        </p:spPr>
        <p:txBody>
          <a:bodyPr>
            <a:normAutofit fontScale="100000" lnSpcReduction="0"/>
          </a:bodyPr>
          <a:lstStyle/>
          <a:p>
            <a:pPr lvl="0">
              <a:defRPr sz="1800">
                <a:solidFill>
                  <a:srgbClr val="000000"/>
                </a:solidFill>
              </a:defRPr>
            </a:pPr>
            <a:r>
              <a:rPr sz="3600">
                <a:solidFill>
                  <a:srgbClr val="062216"/>
                </a:solidFill>
              </a:rPr>
              <a:t>Inheritance Introduction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Overview</a:t>
            </a:r>
          </a:p>
        </p:txBody>
      </p:sp>
      <p:sp>
        <p:nvSpPr>
          <p:cNvPr id="263" name="Shape 263"/>
          <p:cNvSpPr/>
          <p:nvPr>
            <p:ph type="body" idx="1"/>
          </p:nvPr>
        </p:nvSpPr>
        <p:spPr>
          <a:xfrm>
            <a:off x="544513" y="1676400"/>
            <a:ext cx="8294686" cy="4572000"/>
          </a:xfrm>
          <a:prstGeom prst="rect">
            <a:avLst/>
          </a:prstGeom>
        </p:spPr>
        <p:txBody>
          <a:bodyPr>
            <a:normAutofit fontScale="100000" lnSpcReduction="0"/>
          </a:bodyPr>
          <a:lstStyle/>
          <a:p>
            <a:pPr lvl="0" marL="391885" indent="-391885">
              <a:lnSpc>
                <a:spcPct val="155000"/>
              </a:lnSpc>
              <a:spcBef>
                <a:spcPts val="700"/>
              </a:spcBef>
              <a:defRPr sz="1800"/>
            </a:pPr>
            <a:r>
              <a:rPr sz="3200"/>
              <a:t>Inheritance Introduction</a:t>
            </a:r>
            <a:endParaRPr sz="3200"/>
          </a:p>
          <a:p>
            <a:pPr lvl="0" marL="391885" indent="-391885">
              <a:lnSpc>
                <a:spcPct val="155000"/>
              </a:lnSpc>
              <a:spcBef>
                <a:spcPts val="700"/>
              </a:spcBef>
              <a:defRPr sz="1800"/>
            </a:pPr>
            <a:r>
              <a:rPr sz="3200"/>
              <a:t>Three different kinds of inheritance</a:t>
            </a:r>
            <a:endParaRPr sz="3200"/>
          </a:p>
          <a:p>
            <a:pPr lvl="0" marL="391885" indent="-391885">
              <a:lnSpc>
                <a:spcPct val="155000"/>
              </a:lnSpc>
              <a:spcBef>
                <a:spcPts val="700"/>
              </a:spcBef>
              <a:defRPr sz="1800"/>
            </a:pPr>
            <a:r>
              <a:rPr sz="3200"/>
              <a:t>Changing an inherited member function</a:t>
            </a:r>
            <a:endParaRPr sz="3200"/>
          </a:p>
          <a:p>
            <a:pPr lvl="0" marL="391885" indent="-391885">
              <a:lnSpc>
                <a:spcPct val="155000"/>
              </a:lnSpc>
              <a:spcBef>
                <a:spcPts val="700"/>
              </a:spcBef>
              <a:defRPr sz="1800"/>
            </a:pPr>
            <a:r>
              <a:rPr sz="3200"/>
              <a:t>More Inheritance Details </a:t>
            </a:r>
            <a:endParaRPr sz="3200"/>
          </a:p>
          <a:p>
            <a:pPr lvl="0" marL="391885" indent="-391885">
              <a:lnSpc>
                <a:spcPct val="155000"/>
              </a:lnSpc>
              <a:spcBef>
                <a:spcPts val="700"/>
              </a:spcBef>
              <a:defRPr sz="1800"/>
            </a:pPr>
            <a:r>
              <a:rPr sz="3200"/>
              <a:t>Polymorphism</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xfrm>
            <a:off x="533400" y="2590799"/>
            <a:ext cx="8305800" cy="992189"/>
          </a:xfrm>
          <a:prstGeom prst="rect">
            <a:avLst/>
          </a:prstGeom>
        </p:spPr>
        <p:txBody>
          <a:bodyPr lIns="0" tIns="0" rIns="0" bIns="0">
            <a:normAutofit fontScale="100000" lnSpcReduction="0"/>
          </a:bodyPr>
          <a:lstStyle/>
          <a:p>
            <a:pPr lvl="0">
              <a:defRPr sz="1800"/>
            </a:pPr>
            <a:r>
              <a:rPr sz="3600"/>
              <a:t>Three different kinds of inheritance</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body" idx="1"/>
          </p:nvPr>
        </p:nvSpPr>
        <p:spPr>
          <a:xfrm>
            <a:off x="152401" y="76200"/>
            <a:ext cx="8686801" cy="4572000"/>
          </a:xfrm>
          <a:prstGeom prst="rect">
            <a:avLst/>
          </a:prstGeom>
        </p:spPr>
        <p:txBody>
          <a:bodyPr>
            <a:normAutofit fontScale="100000" lnSpcReduction="0"/>
          </a:bodyPr>
          <a:lstStyle/>
          <a:p>
            <a:pPr lvl="0" marL="0" indent="0" defTabSz="667512">
              <a:spcBef>
                <a:spcPts val="400"/>
              </a:spcBef>
              <a:buSzTx/>
              <a:buNone/>
              <a:defRPr sz="1800"/>
            </a:pPr>
            <a:r>
              <a:rPr sz="2044"/>
              <a:t>Three different ways for classes to inherit from other classes: public, private, and protected.</a:t>
            </a:r>
            <a:endParaRPr sz="2044"/>
          </a:p>
          <a:p>
            <a:pPr lvl="0" marL="0" indent="0" defTabSz="667512">
              <a:spcBef>
                <a:spcPts val="400"/>
              </a:spcBef>
              <a:buSzTx/>
              <a:buNone/>
              <a:defRPr sz="1800"/>
            </a:pPr>
            <a:endParaRPr sz="2044"/>
          </a:p>
          <a:p>
            <a:pPr lvl="0" marL="0" indent="0" defTabSz="667512">
              <a:spcBef>
                <a:spcPts val="400"/>
              </a:spcBef>
              <a:buSzTx/>
              <a:buNone/>
              <a:defRPr sz="1800"/>
            </a:pPr>
            <a:r>
              <a:rPr sz="1752">
                <a:solidFill>
                  <a:srgbClr val="0000CC"/>
                </a:solidFill>
                <a:latin typeface="Calibri"/>
                <a:ea typeface="Calibri"/>
                <a:cs typeface="Calibri"/>
                <a:sym typeface="Calibri"/>
              </a:rPr>
              <a:t>// Inherit from Base publicly</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b="1" sz="1752">
                <a:solidFill>
                  <a:srgbClr val="0000CC"/>
                </a:solidFill>
                <a:latin typeface="Calibri"/>
                <a:ea typeface="Calibri"/>
                <a:cs typeface="Calibri"/>
                <a:sym typeface="Calibri"/>
              </a:rPr>
              <a:t>class</a:t>
            </a:r>
            <a:r>
              <a:rPr sz="1752">
                <a:solidFill>
                  <a:srgbClr val="0000CC"/>
                </a:solidFill>
                <a:latin typeface="Calibri"/>
                <a:ea typeface="Calibri"/>
                <a:cs typeface="Calibri"/>
                <a:sym typeface="Calibri"/>
              </a:rPr>
              <a:t> D1: </a:t>
            </a:r>
            <a:r>
              <a:rPr b="1" sz="1752">
                <a:solidFill>
                  <a:srgbClr val="0000CC"/>
                </a:solidFill>
                <a:latin typeface="Calibri"/>
                <a:ea typeface="Calibri"/>
                <a:cs typeface="Calibri"/>
                <a:sym typeface="Calibri"/>
              </a:rPr>
              <a:t>public</a:t>
            </a:r>
            <a:r>
              <a:rPr sz="1752">
                <a:solidFill>
                  <a:srgbClr val="0000CC"/>
                </a:solidFill>
                <a:latin typeface="Calibri"/>
                <a:ea typeface="Calibri"/>
                <a:cs typeface="Calibri"/>
                <a:sym typeface="Calibri"/>
              </a:rPr>
              <a:t> Base</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Inherit from Base privately</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b="1" sz="1752">
                <a:solidFill>
                  <a:srgbClr val="0000CC"/>
                </a:solidFill>
                <a:latin typeface="Calibri"/>
                <a:ea typeface="Calibri"/>
                <a:cs typeface="Calibri"/>
                <a:sym typeface="Calibri"/>
              </a:rPr>
              <a:t>class</a:t>
            </a:r>
            <a:r>
              <a:rPr sz="1752">
                <a:solidFill>
                  <a:srgbClr val="0000CC"/>
                </a:solidFill>
                <a:latin typeface="Calibri"/>
                <a:ea typeface="Calibri"/>
                <a:cs typeface="Calibri"/>
                <a:sym typeface="Calibri"/>
              </a:rPr>
              <a:t> D2: </a:t>
            </a:r>
            <a:r>
              <a:rPr b="1" sz="1752">
                <a:solidFill>
                  <a:srgbClr val="0000CC"/>
                </a:solidFill>
                <a:latin typeface="Calibri"/>
                <a:ea typeface="Calibri"/>
                <a:cs typeface="Calibri"/>
                <a:sym typeface="Calibri"/>
              </a:rPr>
              <a:t>private</a:t>
            </a:r>
            <a:r>
              <a:rPr sz="1752">
                <a:solidFill>
                  <a:srgbClr val="0000CC"/>
                </a:solidFill>
                <a:latin typeface="Calibri"/>
                <a:ea typeface="Calibri"/>
                <a:cs typeface="Calibri"/>
                <a:sym typeface="Calibri"/>
              </a:rPr>
              <a:t> Base</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Inherit from Base protectedly</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b="1" sz="1752">
                <a:solidFill>
                  <a:srgbClr val="0000CC"/>
                </a:solidFill>
                <a:latin typeface="Calibri"/>
                <a:ea typeface="Calibri"/>
                <a:cs typeface="Calibri"/>
                <a:sym typeface="Calibri"/>
              </a:rPr>
              <a:t>class</a:t>
            </a:r>
            <a:r>
              <a:rPr sz="1752">
                <a:solidFill>
                  <a:srgbClr val="0000CC"/>
                </a:solidFill>
                <a:latin typeface="Calibri"/>
                <a:ea typeface="Calibri"/>
                <a:cs typeface="Calibri"/>
                <a:sym typeface="Calibri"/>
              </a:rPr>
              <a:t> D3: </a:t>
            </a:r>
            <a:r>
              <a:rPr b="1" sz="1752">
                <a:solidFill>
                  <a:srgbClr val="0000CC"/>
                </a:solidFill>
                <a:latin typeface="Calibri"/>
                <a:ea typeface="Calibri"/>
                <a:cs typeface="Calibri"/>
                <a:sym typeface="Calibri"/>
              </a:rPr>
              <a:t>protected</a:t>
            </a:r>
            <a:r>
              <a:rPr sz="1752">
                <a:solidFill>
                  <a:srgbClr val="0000CC"/>
                </a:solidFill>
                <a:latin typeface="Calibri"/>
                <a:ea typeface="Calibri"/>
                <a:cs typeface="Calibri"/>
                <a:sym typeface="Calibri"/>
              </a:rPr>
              <a:t> Base</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b="1" sz="1752">
                <a:solidFill>
                  <a:srgbClr val="0000CC"/>
                </a:solidFill>
                <a:latin typeface="Calibri"/>
                <a:ea typeface="Calibri"/>
                <a:cs typeface="Calibri"/>
                <a:sym typeface="Calibri"/>
              </a:rPr>
              <a:t>class</a:t>
            </a:r>
            <a:r>
              <a:rPr sz="1752">
                <a:solidFill>
                  <a:srgbClr val="0000CC"/>
                </a:solidFill>
                <a:latin typeface="Calibri"/>
                <a:ea typeface="Calibri"/>
                <a:cs typeface="Calibri"/>
                <a:sym typeface="Calibri"/>
              </a:rPr>
              <a:t> D4: Base // Defaults to private inheritance</a:t>
            </a:r>
            <a:endParaRPr sz="1752">
              <a:solidFill>
                <a:srgbClr val="0000CC"/>
              </a:solidFill>
              <a:latin typeface="Calibri"/>
              <a:ea typeface="Calibri"/>
              <a:cs typeface="Calibri"/>
              <a:sym typeface="Calibri"/>
            </a:endParaRPr>
          </a:p>
          <a:p>
            <a:pPr lvl="0" marL="0" indent="0" defTabSz="667512">
              <a:spcBef>
                <a:spcPts val="400"/>
              </a:spcBef>
              <a:buSzTx/>
              <a:buNone/>
              <a:defRPr sz="1800"/>
            </a:pPr>
            <a:r>
              <a:rPr sz="1752">
                <a:solidFill>
                  <a:srgbClr val="0000CC"/>
                </a:solidFill>
                <a:latin typeface="Calibri"/>
                <a:ea typeface="Calibri"/>
                <a:cs typeface="Calibri"/>
                <a:sym typeface="Calibri"/>
              </a:rPr>
              <a:t>{ };</a:t>
            </a:r>
            <a:r>
              <a:rPr sz="1314">
                <a:solidFill>
                  <a:srgbClr val="0000CC"/>
                </a:solidFill>
                <a:latin typeface="Calibri"/>
                <a:ea typeface="Calibri"/>
                <a:cs typeface="Calibri"/>
                <a:sym typeface="Calibri"/>
              </a:rPr>
              <a:t>	</a:t>
            </a:r>
          </a:p>
        </p:txBody>
      </p:sp>
      <p:sp>
        <p:nvSpPr>
          <p:cNvPr id="268" name="Shape 268"/>
          <p:cNvSpPr/>
          <p:nvPr/>
        </p:nvSpPr>
        <p:spPr>
          <a:xfrm>
            <a:off x="4419600" y="1666161"/>
            <a:ext cx="4572000" cy="2215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If you do not choose an inheritance type, C++ defaults to private inheritance (just like members default to private access if you do not specify otherwise).</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p:nvPr>
        </p:nvSpPr>
        <p:spPr>
          <a:xfrm>
            <a:off x="533400" y="-76201"/>
            <a:ext cx="8305800" cy="992189"/>
          </a:xfrm>
          <a:prstGeom prst="rect">
            <a:avLst/>
          </a:prstGeom>
        </p:spPr>
        <p:txBody>
          <a:bodyPr lIns="0" tIns="0" rIns="0" bIns="0">
            <a:normAutofit fontScale="100000" lnSpcReduction="0"/>
          </a:bodyPr>
          <a:lstStyle/>
          <a:p>
            <a:pPr lvl="0">
              <a:defRPr sz="1800"/>
            </a:pPr>
            <a:r>
              <a:rPr sz="3600"/>
              <a:t>Public inheritance</a:t>
            </a:r>
          </a:p>
        </p:txBody>
      </p:sp>
      <p:sp>
        <p:nvSpPr>
          <p:cNvPr id="271" name="Shape 271"/>
          <p:cNvSpPr/>
          <p:nvPr>
            <p:ph type="body" idx="1"/>
          </p:nvPr>
        </p:nvSpPr>
        <p:spPr>
          <a:xfrm>
            <a:off x="381000" y="990600"/>
            <a:ext cx="8294686" cy="4572000"/>
          </a:xfrm>
          <a:prstGeom prst="rect">
            <a:avLst/>
          </a:prstGeom>
        </p:spPr>
        <p:txBody>
          <a:bodyPr>
            <a:normAutofit fontScale="100000" lnSpcReduction="0"/>
          </a:bodyPr>
          <a:lstStyle/>
          <a:p>
            <a:pPr lvl="0" marL="0" indent="0">
              <a:buSzTx/>
              <a:buNone/>
              <a:defRPr sz="1800"/>
            </a:pPr>
            <a:r>
              <a:rPr sz="2800">
                <a:solidFill>
                  <a:srgbClr val="0000CC"/>
                </a:solidFill>
                <a:latin typeface="Calibri"/>
                <a:ea typeface="Calibri"/>
                <a:cs typeface="Calibri"/>
                <a:sym typeface="Calibri"/>
              </a:rPr>
              <a:t>// Inherit from Base publicly</a:t>
            </a:r>
            <a:endParaRPr sz="2800">
              <a:solidFill>
                <a:srgbClr val="0000CC"/>
              </a:solidFill>
              <a:latin typeface="Calibri"/>
              <a:ea typeface="Calibri"/>
              <a:cs typeface="Calibri"/>
              <a:sym typeface="Calibri"/>
            </a:endParaRPr>
          </a:p>
          <a:p>
            <a:pPr lvl="0" marL="0" indent="0">
              <a:buSzTx/>
              <a:buNone/>
              <a:defRPr sz="1800"/>
            </a:pPr>
            <a:r>
              <a:rPr b="1" sz="2800">
                <a:solidFill>
                  <a:srgbClr val="0000CC"/>
                </a:solidFill>
                <a:latin typeface="Calibri"/>
                <a:ea typeface="Calibri"/>
                <a:cs typeface="Calibri"/>
                <a:sym typeface="Calibri"/>
              </a:rPr>
              <a:t>class</a:t>
            </a:r>
            <a:r>
              <a:rPr sz="2800">
                <a:solidFill>
                  <a:srgbClr val="0000CC"/>
                </a:solidFill>
                <a:latin typeface="Calibri"/>
                <a:ea typeface="Calibri"/>
                <a:cs typeface="Calibri"/>
                <a:sym typeface="Calibri"/>
              </a:rPr>
              <a:t> D1: </a:t>
            </a:r>
            <a:r>
              <a:rPr b="1" sz="2800">
                <a:solidFill>
                  <a:srgbClr val="0000CC"/>
                </a:solidFill>
                <a:latin typeface="Calibri"/>
                <a:ea typeface="Calibri"/>
                <a:cs typeface="Calibri"/>
                <a:sym typeface="Calibri"/>
              </a:rPr>
              <a:t>public</a:t>
            </a:r>
            <a:r>
              <a:rPr sz="2800">
                <a:solidFill>
                  <a:srgbClr val="0000CC"/>
                </a:solidFill>
                <a:latin typeface="Calibri"/>
                <a:ea typeface="Calibri"/>
                <a:cs typeface="Calibri"/>
                <a:sym typeface="Calibri"/>
              </a:rPr>
              <a:t> Base</a:t>
            </a:r>
            <a:endParaRPr sz="2800">
              <a:solidFill>
                <a:srgbClr val="0000CC"/>
              </a:solidFill>
              <a:latin typeface="Calibri"/>
              <a:ea typeface="Calibri"/>
              <a:cs typeface="Calibri"/>
              <a:sym typeface="Calibri"/>
            </a:endParaRPr>
          </a:p>
          <a:p>
            <a:pPr lvl="0" marL="0" indent="0">
              <a:buSzTx/>
              <a:buNone/>
              <a:defRPr sz="1800"/>
            </a:pPr>
            <a:r>
              <a:rPr sz="2800">
                <a:solidFill>
                  <a:srgbClr val="0000CC"/>
                </a:solidFill>
                <a:latin typeface="Calibri"/>
                <a:ea typeface="Calibri"/>
                <a:cs typeface="Calibri"/>
                <a:sym typeface="Calibri"/>
              </a:rPr>
              <a:t>{ };</a:t>
            </a:r>
            <a:endParaRPr sz="2800">
              <a:solidFill>
                <a:srgbClr val="0000CC"/>
              </a:solidFill>
              <a:latin typeface="Calibri"/>
              <a:ea typeface="Calibri"/>
              <a:cs typeface="Calibri"/>
              <a:sym typeface="Calibri"/>
            </a:endParaRPr>
          </a:p>
          <a:p>
            <a:pPr lvl="0" marL="293914" indent="-293914">
              <a:spcBef>
                <a:spcPts val="500"/>
              </a:spcBef>
              <a:defRPr sz="1800"/>
            </a:pPr>
            <a:r>
              <a:rPr sz="2400"/>
              <a:t>All members keep their original access specifications. </a:t>
            </a:r>
            <a:endParaRPr sz="2400"/>
          </a:p>
          <a:p>
            <a:pPr lvl="0" marL="293914" indent="-293914">
              <a:spcBef>
                <a:spcPts val="500"/>
              </a:spcBef>
              <a:defRPr sz="1800"/>
            </a:pPr>
            <a:r>
              <a:rPr sz="2400"/>
              <a:t>Private members stay private, protected members stay protected, and public members stay public.</a:t>
            </a:r>
          </a:p>
        </p:txBody>
      </p:sp>
      <p:graphicFrame>
        <p:nvGraphicFramePr>
          <p:cNvPr id="272" name="Table 272"/>
          <p:cNvGraphicFramePr/>
          <p:nvPr/>
        </p:nvGraphicFramePr>
        <p:xfrm>
          <a:off x="394634" y="3962400"/>
          <a:ext cx="8294690" cy="267208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73672"/>
                <a:gridCol w="2073672"/>
                <a:gridCol w="2073672"/>
                <a:gridCol w="2073672"/>
              </a:tblGrid>
              <a:tr h="534416">
                <a:tc gridSpan="4">
                  <a:txBody>
                    <a:bodyPr/>
                    <a:lstStyle/>
                    <a:p>
                      <a:pPr lvl="0" algn="ctr">
                        <a:defRPr b="0" i="0" sz="1800">
                          <a:solidFill>
                            <a:srgbClr val="000000"/>
                          </a:solidFill>
                        </a:defRPr>
                      </a:pPr>
                      <a:r>
                        <a:rPr>
                          <a:latin typeface="Arial Bold"/>
                          <a:ea typeface="Arial Bold"/>
                          <a:cs typeface="Arial Bold"/>
                          <a:sym typeface="Arial Bold"/>
                        </a:rPr>
                        <a:t>public inheritance</a:t>
                      </a:r>
                    </a:p>
                  </a:txBody>
                  <a:tcPr marL="45720" marR="45720" marT="45720" marB="45720" anchor="t" anchorCtr="0" horzOverflow="overflow"/>
                </a:tc>
                <a:tc hMerge="1">
                  <a:tcPr/>
                </a:tc>
                <a:tc hMerge="1">
                  <a:tcPr/>
                </a:tc>
                <a:tc hMerge="1">
                  <a:tcPr/>
                </a:tc>
              </a:tr>
              <a:tr h="534416">
                <a:tc>
                  <a:txBody>
                    <a:bodyPr/>
                    <a:lstStyle/>
                    <a:p>
                      <a:pPr lvl="0" algn="l">
                        <a:defRPr b="0" i="0" sz="1800"/>
                      </a:pPr>
                      <a:r>
                        <a:rPr b="1" i="1"/>
                        <a:t>Base class</a:t>
                      </a:r>
                      <a:endParaRPr b="1" i="1"/>
                    </a:p>
                    <a:p>
                      <a:pPr lvl="0" algn="l">
                        <a:defRPr b="0" i="0" sz="1800"/>
                      </a:pPr>
                      <a:r>
                        <a:rPr b="1" i="1"/>
                        <a:t>access specifier</a:t>
                      </a:r>
                    </a:p>
                  </a:txBody>
                  <a:tcPr marL="45720" marR="45720" marT="45720" marB="45720" anchor="t" anchorCtr="0" horzOverflow="overflow">
                    <a:solidFill>
                      <a:srgbClr val="56FFD2"/>
                    </a:solidFill>
                  </a:tcPr>
                </a:tc>
                <a:tc>
                  <a:txBody>
                    <a:bodyPr/>
                    <a:lstStyle/>
                    <a:p>
                      <a:pPr lvl="0" algn="l">
                        <a:defRPr b="0" i="0" sz="1800"/>
                      </a:pPr>
                      <a:r>
                        <a:rPr b="1" i="1"/>
                        <a:t>Derived class access specifiier</a:t>
                      </a:r>
                      <a:endParaRPr b="1" i="1"/>
                    </a:p>
                    <a:p>
                      <a:pPr lvl="0" algn="l">
                        <a:defRPr b="0" i="0" sz="1800"/>
                      </a:pPr>
                      <a:r>
                        <a:rPr b="1" i="1"/>
                        <a:t>(implicitly given)</a:t>
                      </a:r>
                    </a:p>
                  </a:txBody>
                  <a:tcPr marL="45720" marR="45720" marT="45720" marB="45720" anchor="t" anchorCtr="0" horzOverflow="overflow">
                    <a:solidFill>
                      <a:srgbClr val="56FFD2"/>
                    </a:solidFill>
                  </a:tcPr>
                </a:tc>
                <a:tc>
                  <a:txBody>
                    <a:bodyPr/>
                    <a:lstStyle/>
                    <a:p>
                      <a:pPr lvl="0" algn="l">
                        <a:defRPr b="0" i="0" sz="1800"/>
                      </a:pPr>
                      <a:r>
                        <a:rPr b="1" i="1"/>
                        <a:t>Directly accessible in member functions of  derived class?</a:t>
                      </a:r>
                    </a:p>
                  </a:txBody>
                  <a:tcPr marL="45720" marR="45720" marT="45720" marB="45720" anchor="t" anchorCtr="0" horzOverflow="overflow">
                    <a:solidFill>
                      <a:srgbClr val="56FFD2"/>
                    </a:solidFill>
                  </a:tcPr>
                </a:tc>
                <a:tc>
                  <a:txBody>
                    <a:bodyPr/>
                    <a:lstStyle/>
                    <a:p>
                      <a:pPr lvl="0" algn="l">
                        <a:defRPr b="0" i="0" sz="1800"/>
                      </a:pPr>
                      <a:r>
                        <a:rPr b="1" i="1"/>
                        <a:t>Directly accessible in any other code?</a:t>
                      </a:r>
                    </a:p>
                  </a:txBody>
                  <a:tcPr marL="45720" marR="45720" marT="45720" marB="45720" anchor="t" anchorCtr="0" horzOverflow="overflow">
                    <a:solidFill>
                      <a:srgbClr val="56FFD2"/>
                    </a:solidFill>
                  </a:tcPr>
                </a:tc>
              </a:tr>
              <a:tr h="534416">
                <a:tc>
                  <a:txBody>
                    <a:bodyPr/>
                    <a:lstStyle/>
                    <a:p>
                      <a:pPr lvl="0" algn="l">
                        <a:defRPr b="0" i="0" sz="1800"/>
                      </a:pPr>
                      <a:r>
                        <a:rPr b="1" i="1"/>
                        <a:t>public</a:t>
                      </a:r>
                    </a:p>
                  </a:txBody>
                  <a:tcPr marL="45720" marR="45720" marT="45720" marB="45720" anchor="t" anchorCtr="0" horzOverflow="overflow"/>
                </a:tc>
                <a:tc>
                  <a:txBody>
                    <a:bodyPr/>
                    <a:lstStyle/>
                    <a:p>
                      <a:pPr lvl="0" algn="l">
                        <a:defRPr b="0" i="0" sz="1800"/>
                      </a:pPr>
                      <a:r>
                        <a:rPr b="1" i="1"/>
                        <a:t>public</a:t>
                      </a:r>
                    </a:p>
                  </a:txBody>
                  <a:tcPr marL="45720" marR="45720" marT="45720" marB="45720" anchor="t" anchorCtr="0" horzOverflow="overflow"/>
                </a:tc>
                <a:tc>
                  <a:txBody>
                    <a:bodyPr/>
                    <a:lstStyle/>
                    <a:p>
                      <a:pPr lvl="0" algn="l">
                        <a:defRPr b="0" i="0" sz="1800"/>
                      </a:pPr>
                      <a:r>
                        <a:rPr b="1" i="1"/>
                        <a:t>yes</a:t>
                      </a:r>
                    </a:p>
                  </a:txBody>
                  <a:tcPr marL="45720" marR="45720" marT="45720" marB="45720" anchor="t" anchorCtr="0" horzOverflow="overflow"/>
                </a:tc>
                <a:tc>
                  <a:txBody>
                    <a:bodyPr/>
                    <a:lstStyle/>
                    <a:p>
                      <a:pPr lvl="0" algn="l">
                        <a:defRPr b="0" i="0" sz="1800"/>
                      </a:pPr>
                      <a:r>
                        <a:rPr b="1" i="1"/>
                        <a:t>yes</a:t>
                      </a:r>
                    </a:p>
                  </a:txBody>
                  <a:tcPr marL="45720" marR="45720" marT="45720" marB="45720" anchor="t" anchorCtr="0" horzOverflow="overflow"/>
                </a:tc>
              </a:tr>
              <a:tr h="534416">
                <a:tc>
                  <a:txBody>
                    <a:bodyPr/>
                    <a:lstStyle/>
                    <a:p>
                      <a:pPr lvl="0" algn="l">
                        <a:defRPr b="0" i="0" sz="1800"/>
                      </a:pPr>
                      <a:r>
                        <a:rPr b="1" i="1"/>
                        <a:t>private</a:t>
                      </a:r>
                    </a:p>
                  </a:txBody>
                  <a:tcPr marL="45720" marR="45720" marT="45720" marB="45720" anchor="t" anchorCtr="0" horzOverflow="overflow"/>
                </a:tc>
                <a:tc>
                  <a:txBody>
                    <a:bodyPr/>
                    <a:lstStyle/>
                    <a:p>
                      <a:pPr lvl="0" algn="l">
                        <a:defRPr b="0" i="0" sz="1800"/>
                      </a:pPr>
                      <a:r>
                        <a:rPr b="1" i="1"/>
                        <a:t>private</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r>
              <a:tr h="534416">
                <a:tc>
                  <a:txBody>
                    <a:bodyPr/>
                    <a:lstStyle/>
                    <a:p>
                      <a:pPr lvl="0" algn="l">
                        <a:defRPr b="0" i="0" sz="1800"/>
                      </a:pPr>
                      <a:r>
                        <a:rPr b="1" i="1"/>
                        <a:t>protected</a:t>
                      </a:r>
                    </a:p>
                  </a:txBody>
                  <a:tcPr marL="45720" marR="45720" marT="45720" marB="45720" anchor="t" anchorCtr="0" horzOverflow="overflow"/>
                </a:tc>
                <a:tc>
                  <a:txBody>
                    <a:bodyPr/>
                    <a:lstStyle/>
                    <a:p>
                      <a:pPr lvl="0" algn="l">
                        <a:defRPr b="0" i="0" sz="1800"/>
                      </a:pPr>
                      <a:r>
                        <a:rPr b="1" i="1"/>
                        <a:t>protected</a:t>
                      </a:r>
                    </a:p>
                  </a:txBody>
                  <a:tcPr marL="45720" marR="45720" marT="45720" marB="45720" anchor="t" anchorCtr="0" horzOverflow="overflow"/>
                </a:tc>
                <a:tc>
                  <a:txBody>
                    <a:bodyPr/>
                    <a:lstStyle/>
                    <a:p>
                      <a:pPr lvl="0" algn="l">
                        <a:defRPr b="0" i="0" sz="1800"/>
                      </a:pPr>
                      <a:r>
                        <a:rPr b="1" i="1"/>
                        <a:t>yes</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r>
            </a:tbl>
          </a:graphicData>
        </a:graphic>
      </p:graphicFrame>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533400" y="-228601"/>
            <a:ext cx="8305800" cy="992189"/>
          </a:xfrm>
          <a:prstGeom prst="rect">
            <a:avLst/>
          </a:prstGeom>
        </p:spPr>
        <p:txBody>
          <a:bodyPr lIns="0" tIns="0" rIns="0" bIns="0">
            <a:normAutofit fontScale="100000" lnSpcReduction="0"/>
          </a:bodyPr>
          <a:lstStyle/>
          <a:p>
            <a:pPr lvl="0">
              <a:defRPr sz="1800"/>
            </a:pPr>
            <a:r>
              <a:rPr sz="3600"/>
              <a:t>Private inheritance</a:t>
            </a:r>
          </a:p>
        </p:txBody>
      </p:sp>
      <p:sp>
        <p:nvSpPr>
          <p:cNvPr id="275" name="Shape 275"/>
          <p:cNvSpPr/>
          <p:nvPr>
            <p:ph type="body" idx="1"/>
          </p:nvPr>
        </p:nvSpPr>
        <p:spPr>
          <a:xfrm>
            <a:off x="533400" y="685800"/>
            <a:ext cx="8294686" cy="4572000"/>
          </a:xfrm>
          <a:prstGeom prst="rect">
            <a:avLst/>
          </a:prstGeom>
        </p:spPr>
        <p:txBody>
          <a:bodyPr>
            <a:normAutofit fontScale="100000" lnSpcReduction="0"/>
          </a:bodyPr>
          <a:lstStyle/>
          <a:p>
            <a:pPr lvl="0" marL="0" indent="0">
              <a:spcBef>
                <a:spcPts val="500"/>
              </a:spcBef>
              <a:buSzTx/>
              <a:buNone/>
              <a:defRPr sz="1800"/>
            </a:pPr>
            <a:r>
              <a:rPr sz="2400">
                <a:solidFill>
                  <a:srgbClr val="0000CC"/>
                </a:solidFill>
                <a:latin typeface="Calibri"/>
                <a:ea typeface="Calibri"/>
                <a:cs typeface="Calibri"/>
                <a:sym typeface="Calibri"/>
              </a:rPr>
              <a:t>// Inherit from Base privately</a:t>
            </a:r>
            <a:endParaRPr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class</a:t>
            </a:r>
            <a:r>
              <a:rPr sz="2400">
                <a:solidFill>
                  <a:srgbClr val="0000CC"/>
                </a:solidFill>
                <a:latin typeface="Calibri"/>
                <a:ea typeface="Calibri"/>
                <a:cs typeface="Calibri"/>
                <a:sym typeface="Calibri"/>
              </a:rPr>
              <a:t> D2: </a:t>
            </a:r>
            <a:r>
              <a:rPr b="1" sz="2400">
                <a:solidFill>
                  <a:srgbClr val="0000CC"/>
                </a:solidFill>
                <a:latin typeface="Calibri"/>
                <a:ea typeface="Calibri"/>
                <a:cs typeface="Calibri"/>
                <a:sym typeface="Calibri"/>
              </a:rPr>
              <a:t>private</a:t>
            </a:r>
            <a:r>
              <a:rPr sz="2400">
                <a:solidFill>
                  <a:srgbClr val="0000CC"/>
                </a:solidFill>
                <a:latin typeface="Calibri"/>
                <a:ea typeface="Calibri"/>
                <a:cs typeface="Calibri"/>
                <a:sym typeface="Calibri"/>
              </a:rPr>
              <a:t> Base</a:t>
            </a:r>
            <a:endParaRPr sz="2400">
              <a:solidFill>
                <a:srgbClr val="0000CC"/>
              </a:solidFill>
              <a:latin typeface="Calibri"/>
              <a:ea typeface="Calibri"/>
              <a:cs typeface="Calibri"/>
              <a:sym typeface="Calibri"/>
            </a:endParaRPr>
          </a:p>
          <a:p>
            <a:pPr lvl="0" marL="0" indent="0">
              <a:spcBef>
                <a:spcPts val="500"/>
              </a:spcBef>
              <a:buSzTx/>
              <a:buNone/>
              <a:defRPr sz="1800"/>
            </a:pPr>
            <a:r>
              <a:rPr sz="2400">
                <a:solidFill>
                  <a:srgbClr val="0000CC"/>
                </a:solidFill>
                <a:latin typeface="Calibri"/>
                <a:ea typeface="Calibri"/>
                <a:cs typeface="Calibri"/>
                <a:sym typeface="Calibri"/>
              </a:rPr>
              <a:t>{  };</a:t>
            </a:r>
            <a:endParaRPr sz="2400"/>
          </a:p>
          <a:p>
            <a:pPr lvl="0" marL="244928" indent="-244928">
              <a:spcBef>
                <a:spcPts val="400"/>
              </a:spcBef>
              <a:defRPr sz="1800"/>
            </a:pPr>
            <a:r>
              <a:rPr sz="2000"/>
              <a:t>All members from the base class are inherited as private. </a:t>
            </a:r>
            <a:endParaRPr sz="2000"/>
          </a:p>
          <a:p>
            <a:pPr lvl="1" marL="661307" indent="-204107">
              <a:spcBef>
                <a:spcPts val="400"/>
              </a:spcBef>
              <a:defRPr sz="1800"/>
            </a:pPr>
            <a:r>
              <a:rPr sz="2000"/>
              <a:t>private members stay private, and protected and public members become private.</a:t>
            </a:r>
            <a:endParaRPr sz="2000"/>
          </a:p>
          <a:p>
            <a:pPr lvl="0" marL="244928" indent="-244928">
              <a:spcBef>
                <a:spcPts val="400"/>
              </a:spcBef>
              <a:defRPr sz="1800"/>
            </a:pPr>
            <a:r>
              <a:rPr sz="2000"/>
              <a:t>This does not affect that way that the derived class accesses members inherited from its parent! It only affects the code trying to access those members through the derived class.</a:t>
            </a:r>
          </a:p>
        </p:txBody>
      </p:sp>
      <p:graphicFrame>
        <p:nvGraphicFramePr>
          <p:cNvPr id="276" name="Table 276"/>
          <p:cNvGraphicFramePr/>
          <p:nvPr/>
        </p:nvGraphicFramePr>
        <p:xfrm>
          <a:off x="394634" y="4109720"/>
          <a:ext cx="8294690" cy="267208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73672"/>
                <a:gridCol w="2073672"/>
                <a:gridCol w="2073672"/>
                <a:gridCol w="2073672"/>
              </a:tblGrid>
              <a:tr h="534416">
                <a:tc gridSpan="4">
                  <a:txBody>
                    <a:bodyPr/>
                    <a:lstStyle/>
                    <a:p>
                      <a:pPr lvl="0" algn="ctr">
                        <a:defRPr b="0" i="0" sz="1800">
                          <a:solidFill>
                            <a:srgbClr val="000000"/>
                          </a:solidFill>
                        </a:defRPr>
                      </a:pPr>
                      <a:r>
                        <a:rPr sz="1250">
                          <a:latin typeface="Arial Bold"/>
                          <a:ea typeface="Arial Bold"/>
                          <a:cs typeface="Arial Bold"/>
                          <a:sym typeface="Arial Bold"/>
                        </a:rPr>
                        <a:t>private inheritance</a:t>
                      </a:r>
                    </a:p>
                  </a:txBody>
                  <a:tcPr marL="45720" marR="45720" marT="45720" marB="45720" anchor="t" anchorCtr="0" horzOverflow="overflow"/>
                </a:tc>
                <a:tc hMerge="1">
                  <a:tcPr/>
                </a:tc>
                <a:tc hMerge="1">
                  <a:tcPr/>
                </a:tc>
                <a:tc hMerge="1">
                  <a:tcPr/>
                </a:tc>
              </a:tr>
              <a:tr h="534416">
                <a:tc>
                  <a:txBody>
                    <a:bodyPr/>
                    <a:lstStyle/>
                    <a:p>
                      <a:pPr lvl="0" algn="l">
                        <a:defRPr b="0" i="0" sz="1800"/>
                      </a:pPr>
                      <a:r>
                        <a:rPr b="1" i="1" sz="1250"/>
                        <a:t>Base class</a:t>
                      </a:r>
                      <a:endParaRPr b="1" i="1" sz="1250"/>
                    </a:p>
                    <a:p>
                      <a:pPr lvl="0" algn="l">
                        <a:defRPr b="0" i="0" sz="1800"/>
                      </a:pPr>
                      <a:r>
                        <a:rPr b="1" i="1" sz="1250"/>
                        <a:t>access specifier</a:t>
                      </a:r>
                    </a:p>
                  </a:txBody>
                  <a:tcPr marL="45720" marR="45720" marT="45720" marB="45720" anchor="t" anchorCtr="0" horzOverflow="overflow">
                    <a:solidFill>
                      <a:srgbClr val="56FFD2"/>
                    </a:solidFill>
                  </a:tcPr>
                </a:tc>
                <a:tc>
                  <a:txBody>
                    <a:bodyPr/>
                    <a:lstStyle/>
                    <a:p>
                      <a:pPr lvl="0" algn="l">
                        <a:defRPr b="0" i="0" sz="1800"/>
                      </a:pPr>
                      <a:r>
                        <a:rPr b="1" i="1" sz="1250"/>
                        <a:t>Derived class access specifiier</a:t>
                      </a:r>
                      <a:endParaRPr b="1" i="1" sz="1250"/>
                    </a:p>
                    <a:p>
                      <a:pPr lvl="0" algn="l">
                        <a:defRPr b="0" i="0" sz="1800"/>
                      </a:pPr>
                      <a:r>
                        <a:rPr b="1" i="1" sz="1250"/>
                        <a:t>(implicitly given)</a:t>
                      </a:r>
                    </a:p>
                  </a:txBody>
                  <a:tcPr marL="45720" marR="45720" marT="45720" marB="45720" anchor="t" anchorCtr="0" horzOverflow="overflow">
                    <a:solidFill>
                      <a:srgbClr val="56FFD2"/>
                    </a:solidFill>
                  </a:tcPr>
                </a:tc>
                <a:tc>
                  <a:txBody>
                    <a:bodyPr/>
                    <a:lstStyle/>
                    <a:p>
                      <a:pPr lvl="0" algn="l">
                        <a:defRPr b="0" i="0" sz="1800"/>
                      </a:pPr>
                      <a:r>
                        <a:rPr b="1" i="1" sz="1250"/>
                        <a:t>Directly accessible in member functions of  derived class?</a:t>
                      </a:r>
                    </a:p>
                  </a:txBody>
                  <a:tcPr marL="45720" marR="45720" marT="45720" marB="45720" anchor="t" anchorCtr="0" horzOverflow="overflow">
                    <a:solidFill>
                      <a:srgbClr val="56FFD2"/>
                    </a:solidFill>
                  </a:tcPr>
                </a:tc>
                <a:tc>
                  <a:txBody>
                    <a:bodyPr/>
                    <a:lstStyle/>
                    <a:p>
                      <a:pPr lvl="0" algn="l">
                        <a:defRPr b="0" i="0" sz="1800"/>
                      </a:pPr>
                      <a:r>
                        <a:rPr b="1" i="1" sz="1250"/>
                        <a:t>Directly accessible in any other code?</a:t>
                      </a:r>
                    </a:p>
                  </a:txBody>
                  <a:tcPr marL="45720" marR="45720" marT="45720" marB="45720" anchor="t" anchorCtr="0" horzOverflow="overflow">
                    <a:solidFill>
                      <a:srgbClr val="56FFD2"/>
                    </a:solidFill>
                  </a:tcPr>
                </a:tc>
              </a:tr>
              <a:tr h="534416">
                <a:tc>
                  <a:txBody>
                    <a:bodyPr/>
                    <a:lstStyle/>
                    <a:p>
                      <a:pPr lvl="0" algn="l">
                        <a:defRPr b="0" i="0" sz="1800"/>
                      </a:pPr>
                      <a:r>
                        <a:rPr b="1" i="1" sz="1250"/>
                        <a:t>public</a:t>
                      </a:r>
                    </a:p>
                  </a:txBody>
                  <a:tcPr marL="45720" marR="45720" marT="45720" marB="45720" anchor="t" anchorCtr="0" horzOverflow="overflow"/>
                </a:tc>
                <a:tc>
                  <a:txBody>
                    <a:bodyPr/>
                    <a:lstStyle/>
                    <a:p>
                      <a:pPr lvl="0" algn="l">
                        <a:defRPr b="0" i="0" sz="1800"/>
                      </a:pPr>
                      <a:r>
                        <a:rPr b="1" i="1" sz="1250"/>
                        <a:t>private</a:t>
                      </a:r>
                    </a:p>
                  </a:txBody>
                  <a:tcPr marL="45720" marR="45720" marT="45720" marB="45720" anchor="t" anchorCtr="0" horzOverflow="overflow"/>
                </a:tc>
                <a:tc>
                  <a:txBody>
                    <a:bodyPr/>
                    <a:lstStyle/>
                    <a:p>
                      <a:pPr lvl="0" algn="l">
                        <a:defRPr b="0" i="0" sz="1800"/>
                      </a:pPr>
                      <a:r>
                        <a:rPr b="1" i="1" sz="1250"/>
                        <a:t>yes</a:t>
                      </a:r>
                    </a:p>
                  </a:txBody>
                  <a:tcPr marL="45720" marR="45720" marT="45720" marB="45720" anchor="t" anchorCtr="0" horzOverflow="overflow"/>
                </a:tc>
                <a:tc>
                  <a:txBody>
                    <a:bodyPr/>
                    <a:lstStyle/>
                    <a:p>
                      <a:pPr lvl="0" algn="l">
                        <a:defRPr b="0" i="0" sz="1800"/>
                      </a:pPr>
                      <a:r>
                        <a:rPr b="1" i="1" sz="1250"/>
                        <a:t>no</a:t>
                      </a:r>
                    </a:p>
                  </a:txBody>
                  <a:tcPr marL="45720" marR="45720" marT="45720" marB="45720" anchor="t" anchorCtr="0" horzOverflow="overflow"/>
                </a:tc>
              </a:tr>
              <a:tr h="534416">
                <a:tc>
                  <a:txBody>
                    <a:bodyPr/>
                    <a:lstStyle/>
                    <a:p>
                      <a:pPr lvl="0" algn="l">
                        <a:defRPr b="0" i="0" sz="1800"/>
                      </a:pPr>
                      <a:r>
                        <a:rPr b="1" i="1" sz="1250"/>
                        <a:t>private</a:t>
                      </a:r>
                    </a:p>
                  </a:txBody>
                  <a:tcPr marL="45720" marR="45720" marT="45720" marB="45720" anchor="t" anchorCtr="0" horzOverflow="overflow"/>
                </a:tc>
                <a:tc>
                  <a:txBody>
                    <a:bodyPr/>
                    <a:lstStyle/>
                    <a:p>
                      <a:pPr lvl="0" algn="l">
                        <a:defRPr b="0" i="0" sz="1800"/>
                      </a:pPr>
                      <a:r>
                        <a:rPr b="1" i="1" sz="1250"/>
                        <a:t>private</a:t>
                      </a:r>
                    </a:p>
                  </a:txBody>
                  <a:tcPr marL="45720" marR="45720" marT="45720" marB="45720" anchor="t" anchorCtr="0" horzOverflow="overflow"/>
                </a:tc>
                <a:tc>
                  <a:txBody>
                    <a:bodyPr/>
                    <a:lstStyle/>
                    <a:p>
                      <a:pPr lvl="0" algn="l">
                        <a:defRPr b="0" i="0" sz="1800"/>
                      </a:pPr>
                      <a:r>
                        <a:rPr b="1" i="1" sz="1250"/>
                        <a:t>no</a:t>
                      </a:r>
                    </a:p>
                  </a:txBody>
                  <a:tcPr marL="45720" marR="45720" marT="45720" marB="45720" anchor="t" anchorCtr="0" horzOverflow="overflow"/>
                </a:tc>
                <a:tc>
                  <a:txBody>
                    <a:bodyPr/>
                    <a:lstStyle/>
                    <a:p>
                      <a:pPr lvl="0" algn="l">
                        <a:defRPr b="0" i="0" sz="1800"/>
                      </a:pPr>
                      <a:r>
                        <a:rPr b="1" i="1" sz="1250"/>
                        <a:t>no</a:t>
                      </a:r>
                    </a:p>
                  </a:txBody>
                  <a:tcPr marL="45720" marR="45720" marT="45720" marB="45720" anchor="t" anchorCtr="0" horzOverflow="overflow"/>
                </a:tc>
              </a:tr>
              <a:tr h="534416">
                <a:tc>
                  <a:txBody>
                    <a:bodyPr/>
                    <a:lstStyle/>
                    <a:p>
                      <a:pPr lvl="0" algn="l">
                        <a:defRPr b="0" i="0" sz="1800"/>
                      </a:pPr>
                      <a:r>
                        <a:rPr b="1" i="1" sz="1250"/>
                        <a:t>protected</a:t>
                      </a:r>
                    </a:p>
                  </a:txBody>
                  <a:tcPr marL="45720" marR="45720" marT="45720" marB="45720" anchor="t" anchorCtr="0" horzOverflow="overflow"/>
                </a:tc>
                <a:tc>
                  <a:txBody>
                    <a:bodyPr/>
                    <a:lstStyle/>
                    <a:p>
                      <a:pPr lvl="0" algn="l">
                        <a:defRPr b="0" i="0" sz="1800"/>
                      </a:pPr>
                      <a:r>
                        <a:rPr b="1" i="1" sz="1250"/>
                        <a:t>private</a:t>
                      </a:r>
                    </a:p>
                  </a:txBody>
                  <a:tcPr marL="45720" marR="45720" marT="45720" marB="45720" anchor="t" anchorCtr="0" horzOverflow="overflow"/>
                </a:tc>
                <a:tc>
                  <a:txBody>
                    <a:bodyPr/>
                    <a:lstStyle/>
                    <a:p>
                      <a:pPr lvl="0" algn="l">
                        <a:defRPr b="0" i="0" sz="1800"/>
                      </a:pPr>
                      <a:r>
                        <a:rPr b="1" i="1" sz="1250"/>
                        <a:t>yes</a:t>
                      </a:r>
                    </a:p>
                  </a:txBody>
                  <a:tcPr marL="45720" marR="45720" marT="45720" marB="45720" anchor="t" anchorCtr="0" horzOverflow="overflow"/>
                </a:tc>
                <a:tc>
                  <a:txBody>
                    <a:bodyPr/>
                    <a:lstStyle/>
                    <a:p>
                      <a:pPr lvl="0" algn="l">
                        <a:defRPr b="0" i="0" sz="1800"/>
                      </a:pPr>
                      <a:r>
                        <a:rPr b="1" i="1" sz="1250"/>
                        <a:t>no</a:t>
                      </a:r>
                    </a:p>
                  </a:txBody>
                  <a:tcPr marL="45720" marR="45720" marT="45720" marB="45720" anchor="t" anchorCtr="0" horzOverflow="overflow"/>
                </a:tc>
              </a:tr>
            </a:tbl>
          </a:graphicData>
        </a:graphic>
      </p:graphicFrame>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Protected inheritance</a:t>
            </a:r>
          </a:p>
        </p:txBody>
      </p:sp>
      <p:sp>
        <p:nvSpPr>
          <p:cNvPr id="279" name="Shape 279"/>
          <p:cNvSpPr/>
          <p:nvPr>
            <p:ph type="body" idx="1"/>
          </p:nvPr>
        </p:nvSpPr>
        <p:spPr>
          <a:xfrm>
            <a:off x="544513" y="1452880"/>
            <a:ext cx="8294686" cy="4572001"/>
          </a:xfrm>
          <a:prstGeom prst="rect">
            <a:avLst/>
          </a:prstGeom>
        </p:spPr>
        <p:txBody>
          <a:bodyPr>
            <a:normAutofit fontScale="100000" lnSpcReduction="0"/>
          </a:bodyPr>
          <a:lstStyle/>
          <a:p>
            <a:pPr lvl="0" marL="0" indent="0">
              <a:spcBef>
                <a:spcPts val="500"/>
              </a:spcBef>
              <a:buSzTx/>
              <a:buNone/>
              <a:defRPr sz="1800"/>
            </a:pPr>
            <a:r>
              <a:rPr sz="2400">
                <a:solidFill>
                  <a:srgbClr val="0000CC"/>
                </a:solidFill>
                <a:latin typeface="Calibri"/>
                <a:ea typeface="Calibri"/>
                <a:cs typeface="Calibri"/>
                <a:sym typeface="Calibri"/>
              </a:rPr>
              <a:t>// Inherit from Base protectedly</a:t>
            </a:r>
            <a:endParaRPr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class</a:t>
            </a:r>
            <a:r>
              <a:rPr sz="2400">
                <a:solidFill>
                  <a:srgbClr val="0000CC"/>
                </a:solidFill>
                <a:latin typeface="Calibri"/>
                <a:ea typeface="Calibri"/>
                <a:cs typeface="Calibri"/>
                <a:sym typeface="Calibri"/>
              </a:rPr>
              <a:t> D3: </a:t>
            </a:r>
            <a:r>
              <a:rPr b="1" sz="2400">
                <a:solidFill>
                  <a:srgbClr val="0000CC"/>
                </a:solidFill>
                <a:latin typeface="Calibri"/>
                <a:ea typeface="Calibri"/>
                <a:cs typeface="Calibri"/>
                <a:sym typeface="Calibri"/>
              </a:rPr>
              <a:t>protected</a:t>
            </a:r>
            <a:r>
              <a:rPr sz="2400">
                <a:solidFill>
                  <a:srgbClr val="0000CC"/>
                </a:solidFill>
                <a:latin typeface="Calibri"/>
                <a:ea typeface="Calibri"/>
                <a:cs typeface="Calibri"/>
                <a:sym typeface="Calibri"/>
              </a:rPr>
              <a:t> Base</a:t>
            </a:r>
            <a:endParaRPr sz="2400">
              <a:solidFill>
                <a:srgbClr val="0000CC"/>
              </a:solidFill>
              <a:latin typeface="Calibri"/>
              <a:ea typeface="Calibri"/>
              <a:cs typeface="Calibri"/>
              <a:sym typeface="Calibri"/>
            </a:endParaRPr>
          </a:p>
          <a:p>
            <a:pPr lvl="0" marL="0" indent="0">
              <a:spcBef>
                <a:spcPts val="500"/>
              </a:spcBef>
              <a:buSzTx/>
              <a:buNone/>
              <a:defRPr sz="1800"/>
            </a:pPr>
            <a:r>
              <a:rPr sz="2400">
                <a:solidFill>
                  <a:srgbClr val="0000CC"/>
                </a:solidFill>
                <a:latin typeface="Calibri"/>
                <a:ea typeface="Calibri"/>
                <a:cs typeface="Calibri"/>
                <a:sym typeface="Calibri"/>
              </a:rPr>
              <a:t>{ };</a:t>
            </a:r>
            <a:endParaRPr sz="2400"/>
          </a:p>
          <a:p>
            <a:pPr lvl="0" marL="293914" indent="-293914">
              <a:spcBef>
                <a:spcPts val="500"/>
              </a:spcBef>
              <a:defRPr sz="1800"/>
            </a:pPr>
            <a:r>
              <a:rPr sz="2400"/>
              <a:t>Rarely used. The public and protected members become protected, and private members stay private.</a:t>
            </a:r>
          </a:p>
        </p:txBody>
      </p:sp>
      <p:graphicFrame>
        <p:nvGraphicFramePr>
          <p:cNvPr id="280" name="Table 280"/>
          <p:cNvGraphicFramePr/>
          <p:nvPr/>
        </p:nvGraphicFramePr>
        <p:xfrm>
          <a:off x="394634" y="3886200"/>
          <a:ext cx="8596965" cy="267208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149241"/>
                <a:gridCol w="2149241"/>
                <a:gridCol w="2149241"/>
                <a:gridCol w="2149241"/>
              </a:tblGrid>
              <a:tr h="534416">
                <a:tc gridSpan="4">
                  <a:txBody>
                    <a:bodyPr/>
                    <a:lstStyle/>
                    <a:p>
                      <a:pPr lvl="0" algn="ctr">
                        <a:defRPr b="0" i="0" sz="1800">
                          <a:solidFill>
                            <a:srgbClr val="000000"/>
                          </a:solidFill>
                        </a:defRPr>
                      </a:pPr>
                      <a:r>
                        <a:rPr>
                          <a:latin typeface="Arial Bold"/>
                          <a:ea typeface="Arial Bold"/>
                          <a:cs typeface="Arial Bold"/>
                          <a:sym typeface="Arial Bold"/>
                        </a:rPr>
                        <a:t>protected inheritance</a:t>
                      </a:r>
                    </a:p>
                  </a:txBody>
                  <a:tcPr marL="45720" marR="45720" marT="45720" marB="45720" anchor="t" anchorCtr="0" horzOverflow="overflow"/>
                </a:tc>
                <a:tc hMerge="1">
                  <a:tcPr/>
                </a:tc>
                <a:tc hMerge="1">
                  <a:tcPr/>
                </a:tc>
                <a:tc hMerge="1">
                  <a:tcPr/>
                </a:tc>
              </a:tr>
              <a:tr h="534416">
                <a:tc>
                  <a:txBody>
                    <a:bodyPr/>
                    <a:lstStyle/>
                    <a:p>
                      <a:pPr lvl="0" algn="l">
                        <a:defRPr b="0" i="0" sz="1800"/>
                      </a:pPr>
                      <a:r>
                        <a:rPr b="1" i="1"/>
                        <a:t>Base class</a:t>
                      </a:r>
                      <a:endParaRPr b="1" i="1"/>
                    </a:p>
                    <a:p>
                      <a:pPr lvl="0" algn="l">
                        <a:defRPr b="0" i="0" sz="1800"/>
                      </a:pPr>
                      <a:r>
                        <a:rPr b="1" i="1"/>
                        <a:t>access specifier</a:t>
                      </a:r>
                    </a:p>
                  </a:txBody>
                  <a:tcPr marL="45720" marR="45720" marT="45720" marB="45720" anchor="t" anchorCtr="0" horzOverflow="overflow">
                    <a:solidFill>
                      <a:srgbClr val="56FFD2"/>
                    </a:solidFill>
                  </a:tcPr>
                </a:tc>
                <a:tc>
                  <a:txBody>
                    <a:bodyPr/>
                    <a:lstStyle/>
                    <a:p>
                      <a:pPr lvl="0" algn="l">
                        <a:defRPr b="0" i="0" sz="1800"/>
                      </a:pPr>
                      <a:r>
                        <a:rPr b="1" i="1"/>
                        <a:t>Derived class access specifiier</a:t>
                      </a:r>
                      <a:endParaRPr b="1" i="1"/>
                    </a:p>
                    <a:p>
                      <a:pPr lvl="0" algn="l">
                        <a:defRPr b="0" i="0" sz="1800"/>
                      </a:pPr>
                      <a:r>
                        <a:rPr b="1" i="1"/>
                        <a:t>(implicitly given)</a:t>
                      </a:r>
                    </a:p>
                  </a:txBody>
                  <a:tcPr marL="45720" marR="45720" marT="45720" marB="45720" anchor="t" anchorCtr="0" horzOverflow="overflow">
                    <a:solidFill>
                      <a:srgbClr val="56FFD2"/>
                    </a:solidFill>
                  </a:tcPr>
                </a:tc>
                <a:tc>
                  <a:txBody>
                    <a:bodyPr/>
                    <a:lstStyle/>
                    <a:p>
                      <a:pPr lvl="0" algn="l">
                        <a:defRPr b="0" i="0" sz="1800"/>
                      </a:pPr>
                      <a:r>
                        <a:rPr b="1" i="1"/>
                        <a:t>Directly accessible in member functions of derived class?</a:t>
                      </a:r>
                    </a:p>
                  </a:txBody>
                  <a:tcPr marL="45720" marR="45720" marT="45720" marB="45720" anchor="t" anchorCtr="0" horzOverflow="overflow">
                    <a:solidFill>
                      <a:srgbClr val="56FFD2"/>
                    </a:solidFill>
                  </a:tcPr>
                </a:tc>
                <a:tc>
                  <a:txBody>
                    <a:bodyPr/>
                    <a:lstStyle/>
                    <a:p>
                      <a:pPr lvl="0" algn="l">
                        <a:defRPr b="0" i="0" sz="1800"/>
                      </a:pPr>
                      <a:r>
                        <a:rPr b="1" i="1"/>
                        <a:t>Directly accessible in any other code?</a:t>
                      </a:r>
                    </a:p>
                  </a:txBody>
                  <a:tcPr marL="45720" marR="45720" marT="45720" marB="45720" anchor="t" anchorCtr="0" horzOverflow="overflow">
                    <a:solidFill>
                      <a:srgbClr val="56FFD2"/>
                    </a:solidFill>
                  </a:tcPr>
                </a:tc>
              </a:tr>
              <a:tr h="534416">
                <a:tc>
                  <a:txBody>
                    <a:bodyPr/>
                    <a:lstStyle/>
                    <a:p>
                      <a:pPr lvl="0" algn="l">
                        <a:defRPr b="0" i="0" sz="1800"/>
                      </a:pPr>
                      <a:r>
                        <a:rPr b="1" i="1"/>
                        <a:t>public</a:t>
                      </a:r>
                    </a:p>
                  </a:txBody>
                  <a:tcPr marL="45720" marR="45720" marT="45720" marB="45720" anchor="t" anchorCtr="0" horzOverflow="overflow"/>
                </a:tc>
                <a:tc>
                  <a:txBody>
                    <a:bodyPr/>
                    <a:lstStyle/>
                    <a:p>
                      <a:pPr lvl="0" algn="l">
                        <a:defRPr b="0" i="0" sz="1800"/>
                      </a:pPr>
                      <a:r>
                        <a:rPr b="1" i="1"/>
                        <a:t>protected</a:t>
                      </a:r>
                    </a:p>
                  </a:txBody>
                  <a:tcPr marL="45720" marR="45720" marT="45720" marB="45720" anchor="t" anchorCtr="0" horzOverflow="overflow"/>
                </a:tc>
                <a:tc>
                  <a:txBody>
                    <a:bodyPr/>
                    <a:lstStyle/>
                    <a:p>
                      <a:pPr lvl="0" algn="l">
                        <a:defRPr b="0" i="0" sz="1800"/>
                      </a:pPr>
                      <a:r>
                        <a:rPr b="1" i="1"/>
                        <a:t>yes</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r>
              <a:tr h="534416">
                <a:tc>
                  <a:txBody>
                    <a:bodyPr/>
                    <a:lstStyle/>
                    <a:p>
                      <a:pPr lvl="0" algn="l">
                        <a:defRPr b="0" i="0" sz="1800"/>
                      </a:pPr>
                      <a:r>
                        <a:rPr b="1" i="1"/>
                        <a:t>private</a:t>
                      </a:r>
                    </a:p>
                  </a:txBody>
                  <a:tcPr marL="45720" marR="45720" marT="45720" marB="45720" anchor="t" anchorCtr="0" horzOverflow="overflow"/>
                </a:tc>
                <a:tc>
                  <a:txBody>
                    <a:bodyPr/>
                    <a:lstStyle/>
                    <a:p>
                      <a:pPr lvl="0" algn="l">
                        <a:defRPr b="0" i="0" sz="1800"/>
                      </a:pPr>
                      <a:r>
                        <a:rPr b="1" i="1"/>
                        <a:t>private</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r>
              <a:tr h="534416">
                <a:tc>
                  <a:txBody>
                    <a:bodyPr/>
                    <a:lstStyle/>
                    <a:p>
                      <a:pPr lvl="0" algn="l">
                        <a:defRPr b="0" i="0" sz="1800"/>
                      </a:pPr>
                      <a:r>
                        <a:rPr b="1" i="1"/>
                        <a:t>protected</a:t>
                      </a:r>
                    </a:p>
                  </a:txBody>
                  <a:tcPr marL="45720" marR="45720" marT="45720" marB="45720" anchor="t" anchorCtr="0" horzOverflow="overflow"/>
                </a:tc>
                <a:tc>
                  <a:txBody>
                    <a:bodyPr/>
                    <a:lstStyle/>
                    <a:p>
                      <a:pPr lvl="0" algn="l">
                        <a:defRPr b="0" i="0" sz="1800"/>
                      </a:pPr>
                      <a:r>
                        <a:rPr b="1" i="1"/>
                        <a:t>protected</a:t>
                      </a:r>
                    </a:p>
                  </a:txBody>
                  <a:tcPr marL="45720" marR="45720" marT="45720" marB="45720" anchor="t" anchorCtr="0" horzOverflow="overflow"/>
                </a:tc>
                <a:tc>
                  <a:txBody>
                    <a:bodyPr/>
                    <a:lstStyle/>
                    <a:p>
                      <a:pPr lvl="0" algn="l">
                        <a:defRPr b="0" i="0" sz="1800"/>
                      </a:pPr>
                      <a:r>
                        <a:rPr b="1" i="1"/>
                        <a:t>yes</a:t>
                      </a:r>
                    </a:p>
                  </a:txBody>
                  <a:tcPr marL="45720" marR="45720" marT="45720" marB="45720" anchor="t" anchorCtr="0" horzOverflow="overflow"/>
                </a:tc>
                <a:tc>
                  <a:txBody>
                    <a:bodyPr/>
                    <a:lstStyle/>
                    <a:p>
                      <a:pPr lvl="0" algn="l">
                        <a:defRPr b="0" i="0" sz="1800"/>
                      </a:pPr>
                      <a:r>
                        <a:rPr b="1" i="1"/>
                        <a:t>no</a:t>
                      </a:r>
                    </a:p>
                  </a:txBody>
                  <a:tcPr marL="45720" marR="45720" marT="45720" marB="45720" anchor="t" anchorCtr="0" horzOverflow="overflow"/>
                </a:tc>
              </a:tr>
            </a:tbl>
          </a:graphicData>
        </a:graphic>
      </p:graphicFrame>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body" idx="1"/>
          </p:nvPr>
        </p:nvSpPr>
        <p:spPr>
          <a:xfrm>
            <a:off x="304800" y="228600"/>
            <a:ext cx="8686800" cy="1066800"/>
          </a:xfrm>
          <a:prstGeom prst="rect">
            <a:avLst/>
          </a:prstGeom>
        </p:spPr>
        <p:txBody>
          <a:bodyPr>
            <a:normAutofit fontScale="100000" lnSpcReduction="0"/>
          </a:bodyPr>
          <a:lstStyle>
            <a:lvl1pPr marL="244928" indent="-244928">
              <a:spcBef>
                <a:spcPts val="400"/>
              </a:spcBef>
              <a:defRPr sz="2000"/>
            </a:lvl1pPr>
          </a:lstStyle>
          <a:p>
            <a:pPr lvl="0">
              <a:defRPr sz="1800"/>
            </a:pPr>
            <a:r>
              <a:rPr sz="2000"/>
              <a:t>Member functions of a derived classes have access to its inherited members based ONLY on the access specifiers of its immediate parent, not affected by the inheritance method used!</a:t>
            </a:r>
          </a:p>
        </p:txBody>
      </p:sp>
      <p:graphicFrame>
        <p:nvGraphicFramePr>
          <p:cNvPr id="283" name="Table 283"/>
          <p:cNvGraphicFramePr/>
          <p:nvPr/>
        </p:nvGraphicFramePr>
        <p:xfrm>
          <a:off x="544512" y="5212079"/>
          <a:ext cx="8268989" cy="155947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67247"/>
                <a:gridCol w="2067247"/>
                <a:gridCol w="2067247"/>
                <a:gridCol w="2067247"/>
              </a:tblGrid>
              <a:tr h="370840">
                <a:tc gridSpan="4">
                  <a:txBody>
                    <a:bodyPr/>
                    <a:lstStyle/>
                    <a:p>
                      <a:pPr lvl="0" algn="ctr">
                        <a:defRPr b="0" i="0" sz="1800">
                          <a:solidFill>
                            <a:srgbClr val="000000"/>
                          </a:solidFill>
                        </a:defRPr>
                      </a:pPr>
                      <a:r>
                        <a:rPr sz="1400">
                          <a:latin typeface="Arial Bold"/>
                          <a:ea typeface="Arial Bold"/>
                          <a:cs typeface="Arial Bold"/>
                          <a:sym typeface="Arial Bold"/>
                        </a:rPr>
                        <a:t>protected inheritance</a:t>
                      </a:r>
                    </a:p>
                  </a:txBody>
                  <a:tcPr marL="45720" marR="45720" marT="45720" marB="45720" anchor="t" anchorCtr="0" horzOverflow="overflow"/>
                </a:tc>
                <a:tc hMerge="1">
                  <a:tcPr/>
                </a:tc>
                <a:tc hMerge="1">
                  <a:tcPr/>
                </a:tc>
                <a:tc hMerge="1">
                  <a:tcPr/>
                </a:tc>
              </a:tr>
              <a:tr h="370840">
                <a:tc>
                  <a:txBody>
                    <a:bodyPr/>
                    <a:lstStyle/>
                    <a:p>
                      <a:pPr lvl="0" algn="l">
                        <a:defRPr b="0" i="0" sz="1800"/>
                      </a:pPr>
                      <a:r>
                        <a:rPr b="1" i="1" sz="1400"/>
                        <a:t>public</a:t>
                      </a:r>
                    </a:p>
                  </a:txBody>
                  <a:tcPr marL="45720" marR="45720" marT="45720" marB="45720" anchor="t" anchorCtr="0" horzOverflow="overflow"/>
                </a:tc>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r h="370840">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r h="370840">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bl>
          </a:graphicData>
        </a:graphic>
      </p:graphicFrame>
      <p:graphicFrame>
        <p:nvGraphicFramePr>
          <p:cNvPr id="284" name="Table 284"/>
          <p:cNvGraphicFramePr/>
          <p:nvPr/>
        </p:nvGraphicFramePr>
        <p:xfrm>
          <a:off x="544512" y="3728720"/>
          <a:ext cx="8294689" cy="155947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73672"/>
                <a:gridCol w="2073672"/>
                <a:gridCol w="2073672"/>
                <a:gridCol w="2073672"/>
              </a:tblGrid>
              <a:tr h="370840">
                <a:tc gridSpan="4">
                  <a:txBody>
                    <a:bodyPr/>
                    <a:lstStyle/>
                    <a:p>
                      <a:pPr lvl="0" algn="ctr">
                        <a:defRPr b="0" i="0" sz="1800">
                          <a:solidFill>
                            <a:srgbClr val="000000"/>
                          </a:solidFill>
                        </a:defRPr>
                      </a:pPr>
                      <a:r>
                        <a:rPr sz="1400">
                          <a:latin typeface="Arial Bold"/>
                          <a:ea typeface="Arial Bold"/>
                          <a:cs typeface="Arial Bold"/>
                          <a:sym typeface="Arial Bold"/>
                        </a:rPr>
                        <a:t>private inheritance</a:t>
                      </a:r>
                    </a:p>
                  </a:txBody>
                  <a:tcPr marL="45720" marR="45720" marT="45720" marB="45720" anchor="t" anchorCtr="0" horzOverflow="overflow"/>
                </a:tc>
                <a:tc hMerge="1">
                  <a:tcPr/>
                </a:tc>
                <a:tc hMerge="1">
                  <a:tcPr/>
                </a:tc>
                <a:tc hMerge="1">
                  <a:tcPr/>
                </a:tc>
              </a:tr>
              <a:tr h="370840">
                <a:tc>
                  <a:txBody>
                    <a:bodyPr/>
                    <a:lstStyle/>
                    <a:p>
                      <a:pPr lvl="0" algn="l">
                        <a:defRPr b="0" i="0" sz="1800"/>
                      </a:pPr>
                      <a:r>
                        <a:rPr b="1" i="1" sz="1400"/>
                        <a:t>public</a:t>
                      </a:r>
                    </a:p>
                  </a:txBody>
                  <a:tcPr marL="45720" marR="45720" marT="45720" marB="45720" anchor="t" anchorCtr="0" horzOverflow="overflow"/>
                </a:tc>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r h="370840">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r h="370840">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bl>
          </a:graphicData>
        </a:graphic>
      </p:graphicFrame>
      <p:graphicFrame>
        <p:nvGraphicFramePr>
          <p:cNvPr id="285" name="Table 285"/>
          <p:cNvGraphicFramePr/>
          <p:nvPr/>
        </p:nvGraphicFramePr>
        <p:xfrm>
          <a:off x="518813" y="1295400"/>
          <a:ext cx="8294689" cy="242823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73672"/>
                <a:gridCol w="2073672"/>
                <a:gridCol w="2073672"/>
                <a:gridCol w="2073672"/>
              </a:tblGrid>
              <a:tr h="485647">
                <a:tc>
                  <a:txBody>
                    <a:bodyPr/>
                    <a:lstStyle/>
                    <a:p>
                      <a:pPr lvl="0" algn="l">
                        <a:defRPr b="0" i="0" sz="1800">
                          <a:solidFill>
                            <a:srgbClr val="000000"/>
                          </a:solidFill>
                        </a:defRPr>
                      </a:pPr>
                      <a:r>
                        <a:rPr sz="1400">
                          <a:latin typeface="Arial Bold"/>
                          <a:ea typeface="Arial Bold"/>
                          <a:cs typeface="Arial Bold"/>
                          <a:sym typeface="Arial Bold"/>
                        </a:rPr>
                        <a:t>Base class</a:t>
                      </a:r>
                      <a:endParaRPr>
                        <a:solidFill>
                          <a:srgbClr val="FFFFFF"/>
                        </a:solidFill>
                        <a:latin typeface="Arial Bold"/>
                        <a:ea typeface="Arial Bold"/>
                        <a:cs typeface="Arial Bold"/>
                        <a:sym typeface="Arial Bold"/>
                      </a:endParaRPr>
                    </a:p>
                    <a:p>
                      <a:pPr lvl="0" algn="l">
                        <a:defRPr b="0" i="0" sz="1800">
                          <a:solidFill>
                            <a:srgbClr val="000000"/>
                          </a:solidFill>
                        </a:defRPr>
                      </a:pPr>
                      <a:r>
                        <a:rPr sz="1400">
                          <a:latin typeface="Arial Bold"/>
                          <a:ea typeface="Arial Bold"/>
                          <a:cs typeface="Arial Bold"/>
                          <a:sym typeface="Arial Bold"/>
                        </a:rPr>
                        <a:t>access specifier</a:t>
                      </a:r>
                      <a:endParaRPr sz="1400">
                        <a:latin typeface="Arial Bold"/>
                        <a:ea typeface="Arial Bold"/>
                        <a:cs typeface="Arial Bold"/>
                        <a:sym typeface="Arial Bold"/>
                      </a:endParaRPr>
                    </a:p>
                    <a:p>
                      <a:pPr lvl="0" algn="l">
                        <a:defRPr b="0" i="0" sz="1800">
                          <a:solidFill>
                            <a:srgbClr val="000000"/>
                          </a:solidFill>
                        </a:defRPr>
                      </a:pPr>
                      <a:r>
                        <a:rPr sz="1400">
                          <a:latin typeface="Arial Bold"/>
                          <a:ea typeface="Arial Bold"/>
                          <a:cs typeface="Arial Bold"/>
                          <a:sym typeface="Arial Bold"/>
                        </a:rPr>
                        <a:t>for members</a:t>
                      </a:r>
                    </a:p>
                  </a:txBody>
                  <a:tcPr marL="45720" marR="45720" marT="45720" marB="45720" anchor="t" anchorCtr="0" horzOverflow="overflow">
                    <a:solidFill>
                      <a:srgbClr val="56FFD2"/>
                    </a:solidFill>
                  </a:tcPr>
                </a:tc>
                <a:tc>
                  <a:txBody>
                    <a:bodyPr/>
                    <a:lstStyle/>
                    <a:p>
                      <a:pPr lvl="0" algn="l">
                        <a:defRPr b="0" i="0" sz="1800">
                          <a:solidFill>
                            <a:srgbClr val="000000"/>
                          </a:solidFill>
                        </a:defRPr>
                      </a:pPr>
                      <a:r>
                        <a:rPr sz="1400">
                          <a:latin typeface="Arial Bold"/>
                          <a:ea typeface="Arial Bold"/>
                          <a:cs typeface="Arial Bold"/>
                          <a:sym typeface="Arial Bold"/>
                        </a:rPr>
                        <a:t>Derived class access specifiier (implicitly given for inherited members)</a:t>
                      </a:r>
                    </a:p>
                  </a:txBody>
                  <a:tcPr marL="45720" marR="45720" marT="45720" marB="45720" anchor="t" anchorCtr="0" horzOverflow="overflow">
                    <a:solidFill>
                      <a:srgbClr val="56FFD2"/>
                    </a:solidFill>
                  </a:tcPr>
                </a:tc>
                <a:tc>
                  <a:txBody>
                    <a:bodyPr/>
                    <a:lstStyle/>
                    <a:p>
                      <a:pPr lvl="0" algn="l">
                        <a:defRPr b="0" i="0" sz="1800">
                          <a:solidFill>
                            <a:srgbClr val="000000"/>
                          </a:solidFill>
                        </a:defRPr>
                      </a:pPr>
                      <a:r>
                        <a:rPr sz="1400">
                          <a:latin typeface="Arial Bold"/>
                          <a:ea typeface="Arial Bold"/>
                          <a:cs typeface="Arial Bold"/>
                          <a:sym typeface="Arial Bold"/>
                        </a:rPr>
                        <a:t>Directly accessible in member functions of  derived class?</a:t>
                      </a:r>
                    </a:p>
                  </a:txBody>
                  <a:tcPr marL="45720" marR="45720" marT="45720" marB="45720" anchor="t" anchorCtr="0" horzOverflow="overflow">
                    <a:solidFill>
                      <a:srgbClr val="56FFD2"/>
                    </a:solidFill>
                  </a:tcPr>
                </a:tc>
                <a:tc>
                  <a:txBody>
                    <a:bodyPr/>
                    <a:lstStyle/>
                    <a:p>
                      <a:pPr lvl="0" algn="l">
                        <a:defRPr b="0" i="0" sz="1800">
                          <a:solidFill>
                            <a:srgbClr val="000000"/>
                          </a:solidFill>
                        </a:defRPr>
                      </a:pPr>
                      <a:r>
                        <a:rPr sz="1400">
                          <a:latin typeface="Arial Bold"/>
                          <a:ea typeface="Arial Bold"/>
                          <a:cs typeface="Arial Bold"/>
                          <a:sym typeface="Arial Bold"/>
                        </a:rPr>
                        <a:t>Directly accessible in any other code?</a:t>
                      </a:r>
                    </a:p>
                  </a:txBody>
                  <a:tcPr marL="45720" marR="45720" marT="45720" marB="45720" anchor="t" anchorCtr="0" horzOverflow="overflow">
                    <a:solidFill>
                      <a:srgbClr val="56FFD2"/>
                    </a:solidFill>
                  </a:tcPr>
                </a:tc>
              </a:tr>
              <a:tr h="485647">
                <a:tc gridSpan="4">
                  <a:txBody>
                    <a:bodyPr/>
                    <a:lstStyle/>
                    <a:p>
                      <a:pPr lvl="0" algn="ctr">
                        <a:defRPr b="0" i="0" sz="1800"/>
                      </a:pPr>
                      <a:r>
                        <a:rPr b="1" i="1" sz="1400"/>
                        <a:t>public inheritance</a:t>
                      </a:r>
                    </a:p>
                  </a:txBody>
                  <a:tcPr marL="45720" marR="45720" marT="45720" marB="45720" anchor="t" anchorCtr="0" horzOverflow="overflow">
                    <a:solidFill>
                      <a:srgbClr val="00E4A8"/>
                    </a:solidFill>
                  </a:tcPr>
                </a:tc>
                <a:tc hMerge="1">
                  <a:tcPr/>
                </a:tc>
                <a:tc hMerge="1">
                  <a:tcPr/>
                </a:tc>
                <a:tc hMerge="1">
                  <a:tcPr/>
                </a:tc>
              </a:tr>
              <a:tr h="485647">
                <a:tc>
                  <a:txBody>
                    <a:bodyPr/>
                    <a:lstStyle/>
                    <a:p>
                      <a:pPr lvl="0" algn="l">
                        <a:defRPr b="0" i="0" sz="1800"/>
                      </a:pPr>
                      <a:r>
                        <a:rPr b="1" i="1" sz="1400"/>
                        <a:t>public</a:t>
                      </a:r>
                    </a:p>
                  </a:txBody>
                  <a:tcPr marL="45720" marR="45720" marT="45720" marB="45720" anchor="t" anchorCtr="0" horzOverflow="overflow"/>
                </a:tc>
                <a:tc>
                  <a:txBody>
                    <a:bodyPr/>
                    <a:lstStyle/>
                    <a:p>
                      <a:pPr lvl="0" algn="l">
                        <a:defRPr b="0" i="0" sz="1800"/>
                      </a:pPr>
                      <a:r>
                        <a:rPr b="1" i="1" sz="1400"/>
                        <a:t>public</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r>
              <a:tr h="485647">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private</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r h="485647">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protected</a:t>
                      </a:r>
                    </a:p>
                  </a:txBody>
                  <a:tcPr marL="45720" marR="45720" marT="45720" marB="45720" anchor="t" anchorCtr="0" horzOverflow="overflow"/>
                </a:tc>
                <a:tc>
                  <a:txBody>
                    <a:bodyPr/>
                    <a:lstStyle/>
                    <a:p>
                      <a:pPr lvl="0" algn="l">
                        <a:defRPr b="0" i="0" sz="1800"/>
                      </a:pPr>
                      <a:r>
                        <a:rPr b="1" i="1" sz="1400"/>
                        <a:t>yes</a:t>
                      </a:r>
                    </a:p>
                  </a:txBody>
                  <a:tcPr marL="45720" marR="45720" marT="45720" marB="45720" anchor="t" anchorCtr="0" horzOverflow="overflow"/>
                </a:tc>
                <a:tc>
                  <a:txBody>
                    <a:bodyPr/>
                    <a:lstStyle/>
                    <a:p>
                      <a:pPr lvl="0" algn="l">
                        <a:defRPr b="0" i="0" sz="1800"/>
                      </a:pPr>
                      <a:r>
                        <a:rPr b="1" i="1" sz="1400"/>
                        <a:t>no</a:t>
                      </a:r>
                    </a:p>
                  </a:txBody>
                  <a:tcPr marL="45720" marR="45720" marT="45720" marB="45720" anchor="t" anchorCtr="0" horzOverflow="overflow"/>
                </a:tc>
              </a:tr>
            </a:tbl>
          </a:graphicData>
        </a:graphic>
      </p:graphicFrame>
      <p:sp>
        <p:nvSpPr>
          <p:cNvPr id="286" name="Shape 286"/>
          <p:cNvSpPr/>
          <p:nvPr/>
        </p:nvSpPr>
        <p:spPr>
          <a:xfrm>
            <a:off x="4495800" y="1295400"/>
            <a:ext cx="2209800" cy="5562600"/>
          </a:xfrm>
          <a:prstGeom prst="roundRect">
            <a:avLst>
              <a:gd name="adj" fmla="val 16667"/>
            </a:avLst>
          </a:prstGeom>
          <a:ln w="38100">
            <a:solidFill>
              <a:srgbClr val="FF6600"/>
            </a:solidFill>
            <a:round/>
          </a:ln>
        </p:spPr>
        <p:txBody>
          <a:bodyPr lIns="0" tIns="0" rIns="0" bIns="0" anchor="ctr"/>
          <a:lstStyle/>
          <a:p>
            <a:pPr lvl="0"/>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Overview</a:t>
            </a:r>
          </a:p>
        </p:txBody>
      </p:sp>
      <p:sp>
        <p:nvSpPr>
          <p:cNvPr id="289" name="Shape 289"/>
          <p:cNvSpPr/>
          <p:nvPr>
            <p:ph type="body" idx="1"/>
          </p:nvPr>
        </p:nvSpPr>
        <p:spPr>
          <a:xfrm>
            <a:off x="544513" y="1676400"/>
            <a:ext cx="8294686" cy="4572000"/>
          </a:xfrm>
          <a:prstGeom prst="rect">
            <a:avLst/>
          </a:prstGeom>
        </p:spPr>
        <p:txBody>
          <a:bodyPr>
            <a:normAutofit fontScale="100000" lnSpcReduction="0"/>
          </a:bodyPr>
          <a:lstStyle/>
          <a:p>
            <a:pPr lvl="0" marL="391885" indent="-391885">
              <a:lnSpc>
                <a:spcPct val="155000"/>
              </a:lnSpc>
              <a:spcBef>
                <a:spcPts val="700"/>
              </a:spcBef>
              <a:defRPr sz="1800"/>
            </a:pPr>
            <a:r>
              <a:rPr sz="3200"/>
              <a:t>Inheritance Introduction</a:t>
            </a:r>
            <a:endParaRPr sz="3200"/>
          </a:p>
          <a:p>
            <a:pPr lvl="0" marL="391885" indent="-391885">
              <a:lnSpc>
                <a:spcPct val="155000"/>
              </a:lnSpc>
              <a:spcBef>
                <a:spcPts val="700"/>
              </a:spcBef>
              <a:defRPr sz="1800"/>
            </a:pPr>
            <a:r>
              <a:rPr sz="3200"/>
              <a:t>Three different kinds of inheritance</a:t>
            </a:r>
            <a:endParaRPr sz="3200"/>
          </a:p>
          <a:p>
            <a:pPr lvl="0" marL="391885" indent="-391885">
              <a:lnSpc>
                <a:spcPct val="155000"/>
              </a:lnSpc>
              <a:spcBef>
                <a:spcPts val="700"/>
              </a:spcBef>
              <a:defRPr sz="1800"/>
            </a:pPr>
            <a:r>
              <a:rPr sz="3200"/>
              <a:t>Changing an inherited member function</a:t>
            </a:r>
            <a:endParaRPr sz="3200"/>
          </a:p>
          <a:p>
            <a:pPr lvl="0" marL="391885" indent="-391885">
              <a:lnSpc>
                <a:spcPct val="155000"/>
              </a:lnSpc>
              <a:spcBef>
                <a:spcPts val="700"/>
              </a:spcBef>
              <a:defRPr sz="1800"/>
            </a:pPr>
            <a:r>
              <a:rPr sz="3200"/>
              <a:t>More Inheritance Details </a:t>
            </a:r>
            <a:endParaRPr sz="3200"/>
          </a:p>
          <a:p>
            <a:pPr lvl="0" marL="391885" indent="-391885">
              <a:lnSpc>
                <a:spcPct val="155000"/>
              </a:lnSpc>
              <a:spcBef>
                <a:spcPts val="700"/>
              </a:spcBef>
              <a:defRPr sz="1800"/>
            </a:pPr>
            <a:r>
              <a:rPr sz="3200"/>
              <a:t>Polymorphism</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685800" y="2438399"/>
            <a:ext cx="8305800" cy="992189"/>
          </a:xfrm>
          <a:prstGeom prst="rect">
            <a:avLst/>
          </a:prstGeom>
        </p:spPr>
        <p:txBody>
          <a:bodyPr lIns="0" tIns="0" rIns="0" bIns="0">
            <a:normAutofit fontScale="100000" lnSpcReduction="0"/>
          </a:bodyPr>
          <a:lstStyle>
            <a:lvl1pPr defTabSz="896111">
              <a:defRPr sz="3528"/>
            </a:lvl1pPr>
          </a:lstStyle>
          <a:p>
            <a:pPr lvl="0">
              <a:defRPr sz="1800"/>
            </a:pPr>
            <a:r>
              <a:rPr sz="3528"/>
              <a:t>Changing an inherited member function</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Redefinition of Member Functions</a:t>
            </a:r>
          </a:p>
        </p:txBody>
      </p:sp>
      <p:sp>
        <p:nvSpPr>
          <p:cNvPr id="294" name="Shape 294"/>
          <p:cNvSpPr/>
          <p:nvPr>
            <p:ph type="body" idx="1"/>
          </p:nvPr>
        </p:nvSpPr>
        <p:spPr>
          <a:xfrm>
            <a:off x="544513" y="1676400"/>
            <a:ext cx="8294686" cy="4572000"/>
          </a:xfrm>
          <a:prstGeom prst="rect">
            <a:avLst/>
          </a:prstGeom>
        </p:spPr>
        <p:txBody>
          <a:bodyPr>
            <a:normAutofit fontScale="100000" lnSpcReduction="0"/>
          </a:bodyPr>
          <a:lstStyle/>
          <a:p>
            <a:pPr lvl="0" marL="332613" indent="-332613" defTabSz="886968">
              <a:defRPr sz="1800"/>
            </a:pPr>
            <a:r>
              <a:rPr sz="2716"/>
              <a:t>When defining a derived class, list </a:t>
            </a:r>
            <a:br>
              <a:rPr sz="2716"/>
            </a:br>
            <a:r>
              <a:rPr sz="2716"/>
              <a:t>the inherited functions that you wish to change for the derived class</a:t>
            </a:r>
            <a:endParaRPr sz="2716"/>
          </a:p>
          <a:p>
            <a:pPr lvl="1" marL="681064" indent="-237580" defTabSz="886968">
              <a:spcBef>
                <a:spcPts val="500"/>
              </a:spcBef>
              <a:defRPr sz="1800"/>
            </a:pPr>
            <a:r>
              <a:rPr sz="2328"/>
              <a:t>The function is declared in the class definition</a:t>
            </a:r>
            <a:endParaRPr sz="2328"/>
          </a:p>
          <a:p>
            <a:pPr lvl="1" marL="681064" indent="-237580" defTabSz="886968">
              <a:spcBef>
                <a:spcPts val="500"/>
              </a:spcBef>
              <a:defRPr sz="1800"/>
            </a:pPr>
            <a:r>
              <a:rPr sz="2328">
                <a:solidFill>
                  <a:srgbClr val="0000CC"/>
                </a:solidFill>
                <a:latin typeface="Consolas"/>
                <a:ea typeface="Consolas"/>
                <a:cs typeface="Consolas"/>
                <a:sym typeface="Consolas"/>
              </a:rPr>
              <a:t>HourlyEmployee</a:t>
            </a:r>
            <a:r>
              <a:rPr sz="2328"/>
              <a:t> and </a:t>
            </a:r>
            <a:r>
              <a:rPr sz="2328">
                <a:solidFill>
                  <a:srgbClr val="0000CC"/>
                </a:solidFill>
                <a:latin typeface="Consolas"/>
                <a:ea typeface="Consolas"/>
                <a:cs typeface="Consolas"/>
                <a:sym typeface="Consolas"/>
              </a:rPr>
              <a:t>SalariedEmployee</a:t>
            </a:r>
            <a:r>
              <a:rPr sz="2328"/>
              <a:t> each have their own definitions of </a:t>
            </a:r>
            <a:r>
              <a:rPr sz="2328">
                <a:solidFill>
                  <a:srgbClr val="0000CC"/>
                </a:solidFill>
                <a:latin typeface="Consolas"/>
                <a:ea typeface="Consolas"/>
                <a:cs typeface="Consolas"/>
                <a:sym typeface="Consolas"/>
              </a:rPr>
              <a:t>print_check</a:t>
            </a:r>
            <a:endParaRPr sz="2328">
              <a:solidFill>
                <a:srgbClr val="0000CC"/>
              </a:solidFill>
              <a:latin typeface="Consolas"/>
              <a:ea typeface="Consolas"/>
              <a:cs typeface="Consolas"/>
              <a:sym typeface="Consolas"/>
            </a:endParaRPr>
          </a:p>
          <a:p>
            <a:pPr lvl="0" marL="332613" indent="-332613" defTabSz="886968">
              <a:defRPr sz="1800"/>
            </a:pPr>
            <a:r>
              <a:rPr sz="2716"/>
              <a:t>Next page demonstrates the use of </a:t>
            </a:r>
            <a:br>
              <a:rPr sz="2716"/>
            </a:br>
            <a:r>
              <a:rPr sz="2716"/>
              <a:t>the derived classes defined in </a:t>
            </a:r>
            <a:r>
              <a:rPr sz="2716">
                <a:solidFill>
                  <a:srgbClr val="0000CC"/>
                </a:solidFill>
                <a:latin typeface="Consolas"/>
                <a:ea typeface="Consolas"/>
                <a:cs typeface="Consolas"/>
                <a:sym typeface="Consolas"/>
              </a:rPr>
              <a:t>HourlyEmployee.h</a:t>
            </a:r>
            <a:r>
              <a:rPr sz="2716"/>
              <a:t> and </a:t>
            </a:r>
            <a:r>
              <a:rPr sz="2716">
                <a:solidFill>
                  <a:srgbClr val="0000CC"/>
                </a:solidFill>
                <a:latin typeface="Consolas"/>
                <a:ea typeface="Consolas"/>
                <a:cs typeface="Consolas"/>
                <a:sym typeface="Consolas"/>
              </a:rPr>
              <a:t>SalariedEmployee.h</a:t>
            </a:r>
            <a:r>
              <a:rPr sz="2716"/>
              <a:t>.</a:t>
            </a:r>
          </a:p>
        </p:txBody>
      </p:sp>
    </p:spTree>
  </p:cSld>
  <p:clrMapOvr>
    <a:masterClrMapping/>
  </p:clrMapOvr>
  <p:transition spd="med" advClick="1">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533400" y="303213"/>
            <a:ext cx="8305800" cy="992188"/>
          </a:xfrm>
          <a:prstGeom prst="rect">
            <a:avLst/>
          </a:prstGeom>
        </p:spPr>
        <p:txBody>
          <a:bodyPr lIns="0" tIns="0" rIns="0" bIns="0">
            <a:normAutofit fontScale="100000" lnSpcReduction="0"/>
          </a:bodyPr>
          <a:lstStyle>
            <a:lvl1pPr>
              <a:defRPr sz="3200"/>
            </a:lvl1pPr>
          </a:lstStyle>
          <a:p>
            <a:pPr lvl="0">
              <a:defRPr sz="1800"/>
            </a:pPr>
            <a:r>
              <a:rPr sz="3200"/>
              <a:t>Motivating Example: Employee Classes</a:t>
            </a:r>
          </a:p>
        </p:txBody>
      </p:sp>
      <p:sp>
        <p:nvSpPr>
          <p:cNvPr id="46" name="Shape 46"/>
          <p:cNvSpPr/>
          <p:nvPr>
            <p:ph type="body" idx="1"/>
          </p:nvPr>
        </p:nvSpPr>
        <p:spPr>
          <a:xfrm>
            <a:off x="544513" y="1600200"/>
            <a:ext cx="8294686" cy="4572000"/>
          </a:xfrm>
          <a:prstGeom prst="rect">
            <a:avLst/>
          </a:prstGeom>
        </p:spPr>
        <p:txBody>
          <a:bodyPr>
            <a:normAutofit fontScale="100000" lnSpcReduction="0"/>
          </a:bodyPr>
          <a:lstStyle/>
          <a:p>
            <a:pPr lvl="0" marL="301752" indent="-301752" defTabSz="804672">
              <a:spcBef>
                <a:spcPts val="500"/>
              </a:spcBef>
              <a:defRPr sz="1800"/>
            </a:pPr>
            <a:r>
              <a:rPr sz="2464"/>
              <a:t>Design a record-keeping program with </a:t>
            </a:r>
            <a:br>
              <a:rPr sz="2464"/>
            </a:br>
            <a:r>
              <a:rPr sz="2464"/>
              <a:t>records for </a:t>
            </a:r>
            <a:r>
              <a:rPr sz="2464">
                <a:solidFill>
                  <a:srgbClr val="0000CC"/>
                </a:solidFill>
              </a:rPr>
              <a:t>salaried</a:t>
            </a:r>
            <a:r>
              <a:rPr sz="2464"/>
              <a:t> and </a:t>
            </a:r>
            <a:r>
              <a:rPr sz="2464">
                <a:solidFill>
                  <a:srgbClr val="0000CC"/>
                </a:solidFill>
              </a:rPr>
              <a:t>hourly employees</a:t>
            </a:r>
            <a:endParaRPr sz="2464">
              <a:solidFill>
                <a:srgbClr val="0000CC"/>
              </a:solidFill>
            </a:endParaRPr>
          </a:p>
          <a:p>
            <a:pPr lvl="1" marL="617873" indent="-215537" defTabSz="804672">
              <a:spcBef>
                <a:spcPts val="500"/>
              </a:spcBef>
              <a:defRPr sz="1800"/>
            </a:pPr>
            <a:r>
              <a:rPr sz="2112">
                <a:solidFill>
                  <a:srgbClr val="0000CC"/>
                </a:solidFill>
              </a:rPr>
              <a:t>Salaried</a:t>
            </a:r>
            <a:r>
              <a:rPr sz="2112"/>
              <a:t> and </a:t>
            </a:r>
            <a:r>
              <a:rPr sz="2112">
                <a:solidFill>
                  <a:srgbClr val="0000CC"/>
                </a:solidFill>
              </a:rPr>
              <a:t>hourly employees </a:t>
            </a:r>
            <a:r>
              <a:rPr sz="2112"/>
              <a:t>belong to a class of people who share the property "</a:t>
            </a:r>
            <a:r>
              <a:rPr sz="2112">
                <a:solidFill>
                  <a:srgbClr val="0000CC"/>
                </a:solidFill>
              </a:rPr>
              <a:t>employee</a:t>
            </a:r>
            <a:r>
              <a:rPr sz="2112"/>
              <a:t>"</a:t>
            </a:r>
            <a:endParaRPr sz="2112"/>
          </a:p>
          <a:p>
            <a:pPr lvl="1" marL="617873" indent="-215537" defTabSz="804672">
              <a:spcBef>
                <a:spcPts val="500"/>
              </a:spcBef>
              <a:defRPr sz="1800"/>
            </a:pPr>
            <a:r>
              <a:rPr sz="2112">
                <a:solidFill>
                  <a:srgbClr val="0000CC"/>
                </a:solidFill>
              </a:rPr>
              <a:t>Salaried employee</a:t>
            </a:r>
            <a:endParaRPr sz="2112"/>
          </a:p>
          <a:p>
            <a:pPr lvl="2" marL="972311" indent="-167639" defTabSz="804672">
              <a:spcBef>
                <a:spcPts val="400"/>
              </a:spcBef>
              <a:defRPr sz="1800"/>
            </a:pPr>
            <a:r>
              <a:rPr sz="1760"/>
              <a:t>A subset of employees with a fixed wage</a:t>
            </a:r>
            <a:endParaRPr sz="2112"/>
          </a:p>
          <a:p>
            <a:pPr lvl="1" marL="617873" indent="-215537" defTabSz="804672">
              <a:spcBef>
                <a:spcPts val="500"/>
              </a:spcBef>
              <a:defRPr sz="1800"/>
            </a:pPr>
            <a:r>
              <a:rPr sz="2112">
                <a:solidFill>
                  <a:srgbClr val="0000CC"/>
                </a:solidFill>
              </a:rPr>
              <a:t>Hourly employees </a:t>
            </a:r>
            <a:endParaRPr sz="2112"/>
          </a:p>
          <a:p>
            <a:pPr lvl="2" marL="972311" indent="-167639" defTabSz="804672">
              <a:spcBef>
                <a:spcPts val="400"/>
              </a:spcBef>
              <a:defRPr sz="1800"/>
            </a:pPr>
            <a:r>
              <a:rPr sz="1760"/>
              <a:t>Another subset of employees earn hourly wages</a:t>
            </a:r>
            <a:endParaRPr sz="2112"/>
          </a:p>
          <a:p>
            <a:pPr lvl="0" marL="301752" indent="-301752" defTabSz="804672">
              <a:spcBef>
                <a:spcPts val="500"/>
              </a:spcBef>
              <a:defRPr sz="1800"/>
            </a:pPr>
            <a:r>
              <a:rPr sz="2464"/>
              <a:t>All employees have a name and SSN</a:t>
            </a:r>
            <a:endParaRPr sz="2464"/>
          </a:p>
          <a:p>
            <a:pPr lvl="1" marL="617873" indent="-215537" defTabSz="804672">
              <a:spcBef>
                <a:spcPts val="500"/>
              </a:spcBef>
              <a:defRPr sz="1800"/>
            </a:pPr>
            <a:r>
              <a:rPr sz="2112"/>
              <a:t>Functions to manipulate name and SSN are the same</a:t>
            </a:r>
            <a:br>
              <a:rPr sz="2112"/>
            </a:br>
            <a:r>
              <a:rPr sz="2112"/>
              <a:t>for hourly and salaried employees</a:t>
            </a:r>
          </a:p>
        </p:txBody>
      </p:sp>
    </p:spTree>
  </p:cSld>
  <p:clrMapOvr>
    <a:masterClrMapping/>
  </p:clrMapOvr>
  <p:transition spd="med" advClick="1">
    <p:wipe dir="r"/>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nvSpPr>
        <p:spPr>
          <a:xfrm>
            <a:off x="-1" y="685800"/>
            <a:ext cx="6027740" cy="874713"/>
          </a:xfrm>
          <a:prstGeom prst="rect">
            <a:avLst/>
          </a:prstGeom>
          <a:solidFill>
            <a:srgbClr val="FFFFFF"/>
          </a:solidFill>
          <a:ln w="12700">
            <a:miter lim="400000"/>
          </a:ln>
        </p:spPr>
        <p:txBody>
          <a:bodyPr lIns="0" tIns="0" rIns="0" bIns="0" anchor="ctr"/>
          <a:lstStyle/>
          <a:p>
            <a:pPr lvl="0"/>
          </a:p>
        </p:txBody>
      </p:sp>
      <p:pic>
        <p:nvPicPr>
          <p:cNvPr id="297" name="image11.png" descr="display_15_07.cpp.tiff"/>
          <p:cNvPicPr/>
          <p:nvPr/>
        </p:nvPicPr>
        <p:blipFill>
          <a:blip r:embed="rId2">
            <a:extLst/>
          </a:blip>
          <a:stretch>
            <a:fillRect/>
          </a:stretch>
        </p:blipFill>
        <p:spPr>
          <a:xfrm>
            <a:off x="189093" y="2039286"/>
            <a:ext cx="7049907" cy="4894914"/>
          </a:xfrm>
          <a:prstGeom prst="rect">
            <a:avLst/>
          </a:prstGeom>
          <a:ln w="12700">
            <a:miter lim="400000"/>
          </a:ln>
        </p:spPr>
      </p:pic>
      <p:sp>
        <p:nvSpPr>
          <p:cNvPr id="298" name="Shape 298"/>
          <p:cNvSpPr/>
          <p:nvPr/>
        </p:nvSpPr>
        <p:spPr>
          <a:xfrm>
            <a:off x="3510548" y="18601"/>
            <a:ext cx="5636679" cy="2419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000">
                <a:latin typeface="Arial Bold"/>
                <a:ea typeface="Arial Bold"/>
                <a:cs typeface="Arial Bold"/>
                <a:sym typeface="Arial Bold"/>
              </a:rPr>
              <a:t>Functions defined in Employee class</a:t>
            </a:r>
            <a:endParaRPr sz="2000">
              <a:latin typeface="Arial Bold"/>
              <a:ea typeface="Arial Bold"/>
              <a:cs typeface="Arial Bold"/>
              <a:sym typeface="Arial Bold"/>
            </a:endParaRPr>
          </a:p>
          <a:p>
            <a:pPr lvl="0">
              <a:defRPr sz="1800"/>
            </a:pPr>
            <a:r>
              <a:rPr sz="2000"/>
              <a:t>set_name()</a:t>
            </a:r>
            <a:endParaRPr sz="2000"/>
          </a:p>
          <a:p>
            <a:pPr lvl="0">
              <a:defRPr sz="1800"/>
            </a:pPr>
            <a:r>
              <a:rPr sz="2000"/>
              <a:t>set_ssn()</a:t>
            </a:r>
            <a:endParaRPr sz="2000"/>
          </a:p>
          <a:p>
            <a:pPr lvl="0">
              <a:defRPr sz="1800"/>
            </a:pPr>
            <a:r>
              <a:rPr sz="2000"/>
              <a:t>print_check()</a:t>
            </a:r>
            <a:endParaRPr sz="2000"/>
          </a:p>
          <a:p>
            <a:pPr lvl="0">
              <a:defRPr sz="1800"/>
            </a:pPr>
            <a:r>
              <a:rPr sz="2000">
                <a:latin typeface="Arial Bold"/>
                <a:ea typeface="Arial Bold"/>
                <a:cs typeface="Arial Bold"/>
                <a:sym typeface="Arial Bold"/>
              </a:rPr>
              <a:t>Functions defined in HourlyEmployee class</a:t>
            </a:r>
            <a:endParaRPr sz="2000">
              <a:latin typeface="Arial Bold"/>
              <a:ea typeface="Arial Bold"/>
              <a:cs typeface="Arial Bold"/>
              <a:sym typeface="Arial Bold"/>
            </a:endParaRPr>
          </a:p>
          <a:p>
            <a:pPr lvl="0">
              <a:defRPr sz="1800"/>
            </a:pPr>
            <a:r>
              <a:rPr sz="2000"/>
              <a:t>set_rate()</a:t>
            </a:r>
            <a:endParaRPr sz="2000"/>
          </a:p>
          <a:p>
            <a:pPr lvl="0">
              <a:defRPr sz="1800"/>
            </a:pPr>
            <a:r>
              <a:rPr sz="2000"/>
              <a:t>set_hours()</a:t>
            </a:r>
            <a:endParaRPr sz="2000"/>
          </a:p>
          <a:p>
            <a:pPr lvl="0">
              <a:defRPr sz="1800"/>
            </a:pPr>
            <a:r>
              <a:rPr sz="2000"/>
              <a:t>print_check()</a:t>
            </a:r>
          </a:p>
        </p:txBody>
      </p:sp>
    </p:spTree>
  </p:cSld>
  <p:clrMapOvr>
    <a:masterClrMapping/>
  </p:clrMapOvr>
  <p:transition spd="med" advClick="1">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Redefining vs. Overloading</a:t>
            </a:r>
          </a:p>
        </p:txBody>
      </p:sp>
      <p:sp>
        <p:nvSpPr>
          <p:cNvPr id="301" name="Shape 301"/>
          <p:cNvSpPr/>
          <p:nvPr>
            <p:ph type="body" idx="1"/>
          </p:nvPr>
        </p:nvSpPr>
        <p:spPr>
          <a:xfrm>
            <a:off x="76200" y="1447800"/>
            <a:ext cx="8763001" cy="4572000"/>
          </a:xfrm>
          <a:prstGeom prst="rect">
            <a:avLst/>
          </a:prstGeom>
        </p:spPr>
        <p:txBody>
          <a:bodyPr>
            <a:normAutofit fontScale="100000" lnSpcReduction="0"/>
          </a:bodyPr>
          <a:lstStyle/>
          <a:p>
            <a:pPr lvl="0" marL="270401" indent="-270401" defTabSz="841247">
              <a:spcBef>
                <a:spcPts val="500"/>
              </a:spcBef>
              <a:defRPr sz="1800"/>
            </a:pPr>
            <a:r>
              <a:rPr sz="2208"/>
              <a:t>A function </a:t>
            </a:r>
            <a:r>
              <a:rPr sz="2208">
                <a:solidFill>
                  <a:srgbClr val="C00000"/>
                </a:solidFill>
              </a:rPr>
              <a:t>redefined</a:t>
            </a:r>
            <a:r>
              <a:rPr sz="2208"/>
              <a:t> in a derived class has the </a:t>
            </a:r>
            <a:br>
              <a:rPr sz="2208"/>
            </a:br>
            <a:r>
              <a:rPr sz="2208"/>
              <a:t>same number and type of parameters</a:t>
            </a:r>
            <a:endParaRPr sz="2208"/>
          </a:p>
          <a:p>
            <a:pPr lvl="1" marL="608402" indent="-187778" defTabSz="841247">
              <a:spcBef>
                <a:spcPts val="400"/>
              </a:spcBef>
              <a:defRPr sz="1800"/>
            </a:pPr>
            <a:r>
              <a:rPr sz="1840"/>
              <a:t>The prototype (return value, function name, and parameters) of the function in the derived class must be exactly identical to that in the base class. </a:t>
            </a:r>
            <a:endParaRPr sz="1840"/>
          </a:p>
          <a:p>
            <a:pPr lvl="1" marL="608402" indent="-187778" defTabSz="841247">
              <a:spcBef>
                <a:spcPts val="400"/>
              </a:spcBef>
              <a:defRPr sz="1800"/>
            </a:pPr>
            <a:r>
              <a:rPr sz="1840"/>
              <a:t>The derived class has only one function with the same name as the base class</a:t>
            </a:r>
            <a:endParaRPr sz="1840"/>
          </a:p>
          <a:p>
            <a:pPr lvl="0" marL="270401" indent="-270401" defTabSz="841247">
              <a:spcBef>
                <a:spcPts val="500"/>
              </a:spcBef>
              <a:defRPr sz="1800"/>
            </a:pPr>
            <a:r>
              <a:rPr sz="2208"/>
              <a:t>An </a:t>
            </a:r>
            <a:r>
              <a:rPr sz="2208">
                <a:solidFill>
                  <a:srgbClr val="C00000"/>
                </a:solidFill>
              </a:rPr>
              <a:t>overloaded</a:t>
            </a:r>
            <a:r>
              <a:rPr sz="2208"/>
              <a:t> function has a different number </a:t>
            </a:r>
            <a:br>
              <a:rPr sz="2208"/>
            </a:br>
            <a:r>
              <a:rPr sz="2208"/>
              <a:t>and/or type of parameters than the base class</a:t>
            </a:r>
            <a:endParaRPr sz="2208"/>
          </a:p>
          <a:p>
            <a:pPr lvl="1" marL="608402" indent="-187778" defTabSz="841247">
              <a:spcBef>
                <a:spcPts val="400"/>
              </a:spcBef>
              <a:defRPr sz="1800"/>
            </a:pPr>
            <a:r>
              <a:rPr sz="1840"/>
              <a:t>For example, the derived class has two functions with the same name as the base class: one is overloading, one is redefining.</a:t>
            </a:r>
            <a:endParaRPr sz="1840"/>
          </a:p>
          <a:p>
            <a:pPr lvl="1" marL="0" indent="420623" defTabSz="841247">
              <a:spcBef>
                <a:spcPts val="300"/>
              </a:spcBef>
              <a:buSzTx/>
              <a:buNone/>
              <a:defRPr sz="1800"/>
            </a:pPr>
            <a:r>
              <a:rPr sz="1656">
                <a:solidFill>
                  <a:srgbClr val="0000CC"/>
                </a:solidFill>
                <a:latin typeface="Consolas"/>
                <a:ea typeface="Consolas"/>
                <a:cs typeface="Consolas"/>
                <a:sym typeface="Consolas"/>
              </a:rPr>
              <a:t>void set_name(string first_name, string last_name);//overloading</a:t>
            </a:r>
            <a:endParaRPr sz="1656">
              <a:solidFill>
                <a:srgbClr val="0000CC"/>
              </a:solidFill>
              <a:latin typeface="Consolas"/>
              <a:ea typeface="Consolas"/>
              <a:cs typeface="Consolas"/>
              <a:sym typeface="Consolas"/>
            </a:endParaRPr>
          </a:p>
          <a:p>
            <a:pPr lvl="1" marL="0" indent="420623" defTabSz="841247">
              <a:spcBef>
                <a:spcPts val="300"/>
              </a:spcBef>
              <a:buSzTx/>
              <a:buNone/>
              <a:defRPr sz="1800"/>
            </a:pPr>
            <a:r>
              <a:rPr sz="1656">
                <a:solidFill>
                  <a:srgbClr val="0000CC"/>
                </a:solidFill>
                <a:latin typeface="Consolas"/>
                <a:ea typeface="Consolas"/>
                <a:cs typeface="Consolas"/>
                <a:sym typeface="Consolas"/>
              </a:rPr>
              <a:t>void set_name(string new_name); //redefine</a:t>
            </a:r>
          </a:p>
        </p:txBody>
      </p:sp>
    </p:spTree>
  </p:cSld>
  <p:clrMapOvr>
    <a:masterClrMapping/>
  </p:clrMapOvr>
  <p:transition spd="med" advClick="1">
    <p:wipe dir="r"/>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A side note: function signatures	</a:t>
            </a:r>
          </a:p>
        </p:txBody>
      </p:sp>
      <p:sp>
        <p:nvSpPr>
          <p:cNvPr id="304" name="Shape 304"/>
          <p:cNvSpPr/>
          <p:nvPr>
            <p:ph type="body" idx="1"/>
          </p:nvPr>
        </p:nvSpPr>
        <p:spPr>
          <a:xfrm>
            <a:off x="544513" y="1676400"/>
            <a:ext cx="8294686" cy="4572000"/>
          </a:xfrm>
          <a:prstGeom prst="rect">
            <a:avLst/>
          </a:prstGeom>
        </p:spPr>
        <p:txBody>
          <a:bodyPr>
            <a:normAutofit fontScale="100000" lnSpcReduction="0"/>
          </a:bodyPr>
          <a:lstStyle/>
          <a:p>
            <a:pPr lvl="1" marL="342900" indent="-342900">
              <a:buSzPct val="60000"/>
              <a:buChar char="❑"/>
              <a:defRPr sz="1800"/>
            </a:pPr>
            <a:r>
              <a:rPr sz="2800"/>
              <a:t>An overloaded function has multiple signatures</a:t>
            </a:r>
            <a:endParaRPr sz="2800"/>
          </a:p>
          <a:p>
            <a:pPr lvl="1" marL="702128" indent="-244928">
              <a:spcBef>
                <a:spcPts val="500"/>
              </a:spcBef>
              <a:defRPr sz="1800"/>
            </a:pPr>
            <a:r>
              <a:rPr sz="2400"/>
              <a:t>A function signature is the function's </a:t>
            </a:r>
            <a:r>
              <a:rPr sz="2400">
                <a:solidFill>
                  <a:srgbClr val="C00000"/>
                </a:solidFill>
              </a:rPr>
              <a:t>name</a:t>
            </a:r>
            <a:r>
              <a:rPr sz="2400"/>
              <a:t> </a:t>
            </a:r>
            <a:br>
              <a:rPr sz="2400"/>
            </a:br>
            <a:r>
              <a:rPr sz="2400"/>
              <a:t>with </a:t>
            </a:r>
            <a:r>
              <a:rPr sz="2400">
                <a:solidFill>
                  <a:srgbClr val="C00000"/>
                </a:solidFill>
              </a:rPr>
              <a:t>the sequence of types</a:t>
            </a:r>
            <a:r>
              <a:rPr sz="2400"/>
              <a:t> in the parameter</a:t>
            </a:r>
            <a:br>
              <a:rPr sz="2400"/>
            </a:br>
            <a:r>
              <a:rPr sz="2400"/>
              <a:t>list, not including any </a:t>
            </a:r>
            <a:r>
              <a:rPr sz="2400">
                <a:solidFill>
                  <a:srgbClr val="C00000"/>
                </a:solidFill>
              </a:rPr>
              <a:t>const</a:t>
            </a:r>
            <a:r>
              <a:rPr sz="2400"/>
              <a:t> or '</a:t>
            </a:r>
            <a:r>
              <a:rPr sz="2400">
                <a:solidFill>
                  <a:srgbClr val="C00000"/>
                </a:solidFill>
              </a:rPr>
              <a:t>&amp;</a:t>
            </a:r>
            <a:r>
              <a:rPr sz="2400"/>
              <a:t>'</a:t>
            </a:r>
            <a:endParaRPr sz="2400"/>
          </a:p>
          <a:p>
            <a:pPr lvl="1">
              <a:defRPr sz="1800"/>
            </a:pPr>
            <a:r>
              <a:rPr sz="2800"/>
              <a:t>Some compilers allow overloading based on </a:t>
            </a:r>
            <a:br>
              <a:rPr sz="2800"/>
            </a:br>
            <a:r>
              <a:rPr sz="2800"/>
              <a:t>including const or not including const</a:t>
            </a:r>
          </a:p>
        </p:txBody>
      </p:sp>
    </p:spTree>
  </p:cSld>
  <p:clrMapOvr>
    <a:masterClrMapping/>
  </p:clrMapOvr>
  <p:transition spd="med" advClick="1">
    <p:wipe dir="r"/>
  </p:transition>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p:nvPr>
        </p:nvSpPr>
        <p:spPr>
          <a:xfrm>
            <a:off x="533400" y="303213"/>
            <a:ext cx="8305800" cy="992188"/>
          </a:xfrm>
          <a:prstGeom prst="rect">
            <a:avLst/>
          </a:prstGeom>
        </p:spPr>
        <p:txBody>
          <a:bodyPr lIns="0" tIns="0" rIns="0" bIns="0">
            <a:normAutofit fontScale="100000" lnSpcReduction="0"/>
          </a:bodyPr>
          <a:lstStyle>
            <a:lvl1pPr defTabSz="649223">
              <a:defRPr sz="2556"/>
            </a:lvl1pPr>
          </a:lstStyle>
          <a:p>
            <a:pPr lvl="0">
              <a:defRPr sz="1800"/>
            </a:pPr>
            <a:r>
              <a:rPr sz="2556"/>
              <a:t>Change access specifier for an inherited member (data or function)</a:t>
            </a:r>
          </a:p>
        </p:txBody>
      </p:sp>
      <p:sp>
        <p:nvSpPr>
          <p:cNvPr id="307" name="Shape 307"/>
          <p:cNvSpPr/>
          <p:nvPr>
            <p:ph type="body" idx="1"/>
          </p:nvPr>
        </p:nvSpPr>
        <p:spPr>
          <a:xfrm>
            <a:off x="555243" y="1524000"/>
            <a:ext cx="8294686" cy="4572000"/>
          </a:xfrm>
          <a:prstGeom prst="rect">
            <a:avLst/>
          </a:prstGeom>
        </p:spPr>
        <p:txBody>
          <a:bodyPr>
            <a:normAutofit fontScale="100000" lnSpcReduction="0"/>
          </a:bodyPr>
          <a:lstStyle/>
          <a:p>
            <a:pPr lvl="0" marL="193493" indent="-193493" defTabSz="722376">
              <a:spcBef>
                <a:spcPts val="300"/>
              </a:spcBef>
              <a:defRPr sz="1800"/>
            </a:pPr>
            <a:r>
              <a:rPr sz="1580"/>
              <a:t>When re-define a function in a derived class, </a:t>
            </a:r>
            <a:endParaRPr sz="1580"/>
          </a:p>
          <a:p>
            <a:pPr lvl="1" marL="522432" indent="-161244" defTabSz="722376">
              <a:spcBef>
                <a:spcPts val="300"/>
              </a:spcBef>
              <a:defRPr sz="1800"/>
            </a:pPr>
            <a:r>
              <a:rPr sz="1580"/>
              <a:t>The re-defined function uses whatever access specifier it is given in the derived class</a:t>
            </a:r>
            <a:endParaRPr sz="1580"/>
          </a:p>
          <a:p>
            <a:pPr lvl="1" marL="522432" indent="-161244" defTabSz="722376">
              <a:spcBef>
                <a:spcPts val="300"/>
              </a:spcBef>
              <a:defRPr sz="1800"/>
            </a:pPr>
            <a:r>
              <a:rPr sz="1580"/>
              <a:t>The re-defined function does not inherit the access specifier of the function with the same prototype in the base class.  </a:t>
            </a:r>
            <a:endParaRPr sz="1580"/>
          </a:p>
          <a:p>
            <a:pPr lvl="0" marL="193493" indent="-193493" defTabSz="722376">
              <a:spcBef>
                <a:spcPts val="300"/>
              </a:spcBef>
              <a:defRPr sz="1800"/>
            </a:pPr>
            <a:r>
              <a:rPr sz="1580"/>
              <a:t>Therefore, </a:t>
            </a:r>
            <a:endParaRPr sz="1580"/>
          </a:p>
          <a:p>
            <a:pPr lvl="1" marL="522432" indent="-161244" defTabSz="722376">
              <a:spcBef>
                <a:spcPts val="300"/>
              </a:spcBef>
              <a:defRPr sz="1800"/>
            </a:pPr>
            <a:r>
              <a:rPr sz="1580"/>
              <a:t>You can hide an inherited member (originally public in base class) by specifying it as private</a:t>
            </a:r>
            <a:endParaRPr sz="1580"/>
          </a:p>
          <a:p>
            <a:pPr lvl="1" marL="522432" indent="-161244" defTabSz="722376">
              <a:spcBef>
                <a:spcPts val="300"/>
              </a:spcBef>
              <a:defRPr sz="1800"/>
            </a:pPr>
            <a:r>
              <a:rPr sz="1580"/>
              <a:t>You can expose an inherited member (originally protected in base class) by specifying it as public</a:t>
            </a:r>
            <a:endParaRPr sz="1580"/>
          </a:p>
          <a:p>
            <a:pPr lvl="0" marL="193493" indent="-193493" defTabSz="722376">
              <a:spcBef>
                <a:spcPts val="300"/>
              </a:spcBef>
              <a:defRPr sz="1800"/>
            </a:pPr>
            <a:r>
              <a:rPr sz="1580"/>
              <a:t>However, you can only change the access specifiers of base members the class are accessible in the derived class. </a:t>
            </a:r>
            <a:endParaRPr sz="1580"/>
          </a:p>
          <a:p>
            <a:pPr lvl="1" marL="522432" indent="-161244" defTabSz="722376">
              <a:spcBef>
                <a:spcPts val="300"/>
              </a:spcBef>
              <a:defRPr sz="1800"/>
            </a:pPr>
            <a:r>
              <a:rPr sz="1580"/>
              <a:t>You can never change the access specifier of a base member from private to protected or public, because derived classes do not have access to private members of the base class.</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Access to a Redefined Base Function</a:t>
            </a:r>
          </a:p>
        </p:txBody>
      </p:sp>
      <p:sp>
        <p:nvSpPr>
          <p:cNvPr id="310" name="Shape 310"/>
          <p:cNvSpPr/>
          <p:nvPr>
            <p:ph type="body" idx="1"/>
          </p:nvPr>
        </p:nvSpPr>
        <p:spPr>
          <a:xfrm>
            <a:off x="544513" y="1676400"/>
            <a:ext cx="8294686" cy="4572000"/>
          </a:xfrm>
          <a:prstGeom prst="rect">
            <a:avLst/>
          </a:prstGeom>
        </p:spPr>
        <p:txBody>
          <a:bodyPr>
            <a:normAutofit fontScale="100000" lnSpcReduction="0"/>
          </a:bodyPr>
          <a:lstStyle/>
          <a:p>
            <a:pPr lvl="0" marL="315468" indent="-315468" defTabSz="841247">
              <a:defRPr sz="1800"/>
            </a:pPr>
            <a:r>
              <a:rPr sz="2576"/>
              <a:t>When a function of a base class is redefined in a derived class, the base class function can still be used</a:t>
            </a:r>
            <a:endParaRPr sz="2576"/>
          </a:p>
          <a:p>
            <a:pPr lvl="1" marL="645958" indent="-225334" defTabSz="841247">
              <a:spcBef>
                <a:spcPts val="500"/>
              </a:spcBef>
              <a:defRPr sz="1800"/>
            </a:pPr>
            <a:r>
              <a:rPr sz="2208"/>
              <a:t>To specify that you want to use the base class version of the redefined function:</a:t>
            </a:r>
            <a:endParaRPr sz="2208"/>
          </a:p>
          <a:p>
            <a:pPr lvl="1" marL="683513" indent="-262890" defTabSz="841247">
              <a:defRPr sz="1800"/>
            </a:pPr>
            <a:endParaRPr sz="2208">
              <a:solidFill>
                <a:srgbClr val="0000CC"/>
              </a:solidFill>
              <a:latin typeface="Consolas"/>
              <a:ea typeface="Consolas"/>
              <a:cs typeface="Consolas"/>
              <a:sym typeface="Consolas"/>
            </a:endParaRPr>
          </a:p>
          <a:p>
            <a:pPr lvl="1" marL="0" indent="420623" defTabSz="841247">
              <a:spcBef>
                <a:spcPts val="500"/>
              </a:spcBef>
              <a:buSzTx/>
              <a:buNone/>
              <a:defRPr sz="1800"/>
            </a:pPr>
            <a:r>
              <a:rPr sz="2208">
                <a:solidFill>
                  <a:srgbClr val="0000CC"/>
                </a:solidFill>
                <a:latin typeface="Consolas"/>
                <a:ea typeface="Consolas"/>
                <a:cs typeface="Consolas"/>
                <a:sym typeface="Consolas"/>
              </a:rPr>
              <a:t>int main()</a:t>
            </a:r>
            <a:endParaRPr sz="2208">
              <a:solidFill>
                <a:srgbClr val="0000CC"/>
              </a:solidFill>
              <a:latin typeface="Consolas"/>
              <a:ea typeface="Consolas"/>
              <a:cs typeface="Consolas"/>
              <a:sym typeface="Consolas"/>
            </a:endParaRPr>
          </a:p>
          <a:p>
            <a:pPr lvl="1" marL="0" indent="420623" defTabSz="841247">
              <a:spcBef>
                <a:spcPts val="500"/>
              </a:spcBef>
              <a:buSzTx/>
              <a:buNone/>
              <a:defRPr sz="1800"/>
            </a:pPr>
            <a:r>
              <a:rPr sz="2208">
                <a:solidFill>
                  <a:srgbClr val="0000CC"/>
                </a:solidFill>
                <a:latin typeface="Consolas"/>
                <a:ea typeface="Consolas"/>
                <a:cs typeface="Consolas"/>
                <a:sym typeface="Consolas"/>
              </a:rPr>
              <a:t>{</a:t>
            </a:r>
            <a:endParaRPr sz="2208">
              <a:solidFill>
                <a:srgbClr val="0000CC"/>
              </a:solidFill>
              <a:latin typeface="Consolas"/>
              <a:ea typeface="Consolas"/>
              <a:cs typeface="Consolas"/>
              <a:sym typeface="Consolas"/>
            </a:endParaRPr>
          </a:p>
          <a:p>
            <a:pPr lvl="1" marL="0" indent="420623" defTabSz="841247">
              <a:spcBef>
                <a:spcPts val="500"/>
              </a:spcBef>
              <a:buSzTx/>
              <a:buNone/>
              <a:defRPr sz="1800"/>
            </a:pPr>
            <a:r>
              <a:rPr sz="2208">
                <a:solidFill>
                  <a:srgbClr val="0000CC"/>
                </a:solidFill>
                <a:latin typeface="Consolas"/>
                <a:ea typeface="Consolas"/>
                <a:cs typeface="Consolas"/>
                <a:sym typeface="Consolas"/>
              </a:rPr>
              <a:t>	HourlyEmployee sally_h;</a:t>
            </a:r>
            <a:br>
              <a:rPr sz="2208">
                <a:solidFill>
                  <a:srgbClr val="0000CC"/>
                </a:solidFill>
                <a:latin typeface="Consolas"/>
                <a:ea typeface="Consolas"/>
                <a:cs typeface="Consolas"/>
                <a:sym typeface="Consolas"/>
              </a:rPr>
            </a:br>
            <a:r>
              <a:rPr sz="2208">
                <a:solidFill>
                  <a:srgbClr val="0000CC"/>
                </a:solidFill>
                <a:latin typeface="Consolas"/>
                <a:ea typeface="Consolas"/>
                <a:cs typeface="Consolas"/>
                <a:sym typeface="Consolas"/>
              </a:rPr>
              <a:t>	sally_h.Employee::print_check( );</a:t>
            </a:r>
            <a:endParaRPr sz="2208">
              <a:solidFill>
                <a:srgbClr val="0000CC"/>
              </a:solidFill>
              <a:latin typeface="Consolas"/>
              <a:ea typeface="Consolas"/>
              <a:cs typeface="Consolas"/>
              <a:sym typeface="Consolas"/>
            </a:endParaRPr>
          </a:p>
          <a:p>
            <a:pPr lvl="1" marL="0" indent="420623" defTabSz="841247">
              <a:spcBef>
                <a:spcPts val="500"/>
              </a:spcBef>
              <a:buSzTx/>
              <a:buNone/>
              <a:defRPr sz="1800"/>
            </a:pPr>
            <a:r>
              <a:rPr sz="2208">
                <a:solidFill>
                  <a:srgbClr val="0000CC"/>
                </a:solidFill>
                <a:latin typeface="Consolas"/>
                <a:ea typeface="Consolas"/>
                <a:cs typeface="Consolas"/>
                <a:sym typeface="Consolas"/>
              </a:rPr>
              <a:t>}</a:t>
            </a:r>
          </a:p>
        </p:txBody>
      </p:sp>
    </p:spTree>
  </p:cSld>
  <p:clrMapOvr>
    <a:masterClrMapping/>
  </p:clrMapOvr>
  <p:transition spd="med" advClick="1">
    <p:wipe dir="r"/>
  </p:transition>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p:nvPr>
        </p:nvSpPr>
        <p:spPr>
          <a:xfrm>
            <a:off x="533400" y="303213"/>
            <a:ext cx="8305800" cy="992188"/>
          </a:xfrm>
          <a:prstGeom prst="rect">
            <a:avLst/>
          </a:prstGeom>
        </p:spPr>
        <p:txBody>
          <a:bodyPr lIns="0" tIns="0" rIns="0" bIns="0">
            <a:normAutofit fontScale="100000" lnSpcReduction="0"/>
          </a:bodyPr>
          <a:lstStyle>
            <a:lvl1pPr defTabSz="649223">
              <a:defRPr sz="2556"/>
            </a:lvl1pPr>
          </a:lstStyle>
          <a:p>
            <a:pPr lvl="0">
              <a:defRPr sz="1800"/>
            </a:pPr>
            <a:r>
              <a:rPr sz="2556"/>
              <a:t>Adding new functionality to an inherited member function</a:t>
            </a:r>
          </a:p>
        </p:txBody>
      </p:sp>
      <p:sp>
        <p:nvSpPr>
          <p:cNvPr id="313" name="Shape 313"/>
          <p:cNvSpPr/>
          <p:nvPr>
            <p:ph type="body" idx="1"/>
          </p:nvPr>
        </p:nvSpPr>
        <p:spPr>
          <a:xfrm>
            <a:off x="544513" y="1600200"/>
            <a:ext cx="8294686" cy="4572000"/>
          </a:xfrm>
          <a:prstGeom prst="rect">
            <a:avLst/>
          </a:prstGeom>
        </p:spPr>
        <p:txBody>
          <a:bodyPr>
            <a:normAutofit fontScale="100000" lnSpcReduction="0"/>
          </a:bodyPr>
          <a:lstStyle/>
          <a:p>
            <a:pPr lvl="0">
              <a:defRPr sz="1800"/>
            </a:pPr>
            <a:r>
              <a:rPr sz="2800">
                <a:latin typeface="Calibri"/>
                <a:ea typeface="Calibri"/>
                <a:cs typeface="Calibri"/>
                <a:sym typeface="Calibri"/>
              </a:rPr>
              <a:t>See </a:t>
            </a:r>
            <a:r>
              <a:rPr sz="2800">
                <a:solidFill>
                  <a:srgbClr val="0000CC"/>
                </a:solidFill>
                <a:latin typeface="Calibri"/>
                <a:ea typeface="Calibri"/>
                <a:cs typeface="Calibri"/>
                <a:sym typeface="Calibri"/>
              </a:rPr>
              <a:t>derived_changes_inherited_members.cpp</a:t>
            </a:r>
            <a:r>
              <a:rPr sz="2800">
                <a:latin typeface="Calibri"/>
                <a:ea typeface="Calibri"/>
                <a:cs typeface="Calibri"/>
                <a:sym typeface="Calibri"/>
              </a:rPr>
              <a:t> file.</a:t>
            </a:r>
            <a:endParaRPr sz="2800">
              <a:latin typeface="Calibri"/>
              <a:ea typeface="Calibri"/>
              <a:cs typeface="Calibri"/>
              <a:sym typeface="Calibri"/>
            </a:endParaRPr>
          </a:p>
          <a:p>
            <a:pPr lvl="0">
              <a:defRPr sz="1800"/>
            </a:pPr>
            <a:endParaRPr sz="2800">
              <a:solidFill>
                <a:srgbClr val="0000FF"/>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void Circle::display()</a:t>
            </a:r>
            <a:endParaRPr b="1"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a:t>
            </a:r>
            <a:endParaRPr b="1"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   Shape::display();</a:t>
            </a:r>
            <a:endParaRPr b="1"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  cout &lt;&lt; "Calling Circle's display() ...\n";</a:t>
            </a:r>
            <a:endParaRPr b="1"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   </a:t>
            </a:r>
            <a:endParaRPr b="1" sz="2400">
              <a:solidFill>
                <a:srgbClr val="0000CC"/>
              </a:solidFill>
              <a:latin typeface="Calibri"/>
              <a:ea typeface="Calibri"/>
              <a:cs typeface="Calibri"/>
              <a:sym typeface="Calibri"/>
            </a:endParaRPr>
          </a:p>
          <a:p>
            <a:pPr lvl="0" marL="0" indent="0">
              <a:spcBef>
                <a:spcPts val="500"/>
              </a:spcBef>
              <a:buSzTx/>
              <a:buNone/>
              <a:defRPr sz="1800"/>
            </a:pPr>
            <a:r>
              <a:rPr b="1" sz="2400">
                <a:solidFill>
                  <a:srgbClr val="0000CC"/>
                </a:solidFill>
                <a:latin typeface="Calibri"/>
                <a:ea typeface="Calibri"/>
                <a:cs typeface="Calibri"/>
                <a:sym typeface="Calibri"/>
              </a:rPr>
              <a:t>}</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xfrm>
            <a:off x="533400" y="303213"/>
            <a:ext cx="8305800" cy="992188"/>
          </a:xfrm>
          <a:prstGeom prst="rect">
            <a:avLst/>
          </a:prstGeom>
        </p:spPr>
        <p:txBody>
          <a:bodyPr lIns="0" tIns="0" rIns="0" bIns="0">
            <a:normAutofit fontScale="100000" lnSpcReduction="0"/>
          </a:bodyPr>
          <a:lstStyle>
            <a:lvl1pPr defTabSz="731520">
              <a:defRPr sz="2560"/>
            </a:lvl1pPr>
          </a:lstStyle>
          <a:p>
            <a:pPr lvl="0">
              <a:defRPr sz="1800"/>
            </a:pPr>
            <a:r>
              <a:rPr sz="2560"/>
              <a:t>Hide the functionality of an inherited member function</a:t>
            </a:r>
          </a:p>
        </p:txBody>
      </p:sp>
      <p:sp>
        <p:nvSpPr>
          <p:cNvPr id="316" name="Shape 316"/>
          <p:cNvSpPr/>
          <p:nvPr>
            <p:ph type="body" idx="1"/>
          </p:nvPr>
        </p:nvSpPr>
        <p:spPr>
          <a:xfrm>
            <a:off x="533400" y="1295400"/>
            <a:ext cx="8294686" cy="4572000"/>
          </a:xfrm>
          <a:prstGeom prst="rect">
            <a:avLst/>
          </a:prstGeom>
        </p:spPr>
        <p:txBody>
          <a:bodyPr>
            <a:normAutofit fontScale="100000" lnSpcReduction="0"/>
          </a:bodyPr>
          <a:lstStyle/>
          <a:p>
            <a:pPr lvl="0" marL="0" indent="0" defTabSz="768095">
              <a:spcBef>
                <a:spcPts val="400"/>
              </a:spcBef>
              <a:buSzTx/>
              <a:buNone/>
              <a:defRPr sz="1800"/>
            </a:pPr>
            <a:r>
              <a:rPr sz="2016"/>
              <a:t>Hide the functionality of an inherited member function from any other code. </a:t>
            </a:r>
            <a:endParaRPr sz="2016"/>
          </a:p>
          <a:p>
            <a:pPr lvl="0" marL="246887" indent="-246887" defTabSz="768095">
              <a:spcBef>
                <a:spcPts val="400"/>
              </a:spcBef>
              <a:defRPr sz="1800"/>
            </a:pPr>
            <a:r>
              <a:rPr sz="2016"/>
              <a:t>Redefine the member function (discussed before)</a:t>
            </a:r>
            <a:endParaRPr sz="2016"/>
          </a:p>
          <a:p>
            <a:pPr lvl="0" marL="246887" indent="-246887" defTabSz="768095">
              <a:spcBef>
                <a:spcPts val="400"/>
              </a:spcBef>
              <a:defRPr sz="1800"/>
            </a:pPr>
            <a:r>
              <a:rPr sz="2016"/>
              <a:t>Or, give it a new access specifier </a:t>
            </a:r>
            <a:r>
              <a:rPr sz="2016">
                <a:solidFill>
                  <a:srgbClr val="0000FF"/>
                </a:solidFill>
                <a:latin typeface="Calibri"/>
                <a:ea typeface="Calibri"/>
                <a:cs typeface="Calibri"/>
                <a:sym typeface="Calibri"/>
              </a:rPr>
              <a:t>private </a:t>
            </a:r>
            <a:r>
              <a:rPr sz="2016"/>
              <a:t>when re-defining it in the derived class.</a:t>
            </a:r>
            <a:endParaRPr sz="2016">
              <a:solidFill>
                <a:srgbClr val="0000FF"/>
              </a:solidFill>
              <a:latin typeface="Calibri"/>
              <a:ea typeface="Calibri"/>
              <a:cs typeface="Calibri"/>
              <a:sym typeface="Calibri"/>
            </a:endParaRPr>
          </a:p>
          <a:p>
            <a:pPr lvl="0" marL="246887" indent="-246887" defTabSz="768095">
              <a:spcBef>
                <a:spcPts val="400"/>
              </a:spcBef>
              <a:defRPr sz="1800"/>
            </a:pPr>
            <a:r>
              <a:rPr sz="2016"/>
              <a:t>Or, simply list it in the private section like this: </a:t>
            </a:r>
            <a:endParaRPr sz="2016"/>
          </a:p>
          <a:p>
            <a:pPr lvl="0" marL="0" indent="0" defTabSz="768095">
              <a:spcBef>
                <a:spcPts val="400"/>
              </a:spcBef>
              <a:buSzTx/>
              <a:buNone/>
              <a:defRPr sz="1800"/>
            </a:pPr>
            <a:r>
              <a:rPr sz="2016">
                <a:solidFill>
                  <a:srgbClr val="0000CC"/>
                </a:solidFill>
                <a:latin typeface="Calibri"/>
                <a:ea typeface="Calibri"/>
                <a:cs typeface="Calibri"/>
                <a:sym typeface="Calibri"/>
              </a:rPr>
              <a:t>class Circle : public Shape() </a:t>
            </a:r>
            <a:endParaRPr sz="2016">
              <a:solidFill>
                <a:srgbClr val="0000CC"/>
              </a:solidFill>
              <a:latin typeface="Calibri"/>
              <a:ea typeface="Calibri"/>
              <a:cs typeface="Calibri"/>
              <a:sym typeface="Calibri"/>
            </a:endParaRPr>
          </a:p>
          <a:p>
            <a:pPr lvl="0" marL="0" indent="0" defTabSz="768095">
              <a:spcBef>
                <a:spcPts val="400"/>
              </a:spcBef>
              <a:buSzTx/>
              <a:buNone/>
              <a:defRPr sz="1800"/>
            </a:pPr>
            <a:r>
              <a:rPr sz="2016">
                <a:solidFill>
                  <a:srgbClr val="0000CC"/>
                </a:solidFill>
                <a:latin typeface="Calibri"/>
                <a:ea typeface="Calibri"/>
                <a:cs typeface="Calibri"/>
                <a:sym typeface="Calibri"/>
              </a:rPr>
              <a:t>{</a:t>
            </a:r>
            <a:endParaRPr sz="2016">
              <a:solidFill>
                <a:srgbClr val="0000CC"/>
              </a:solidFill>
              <a:latin typeface="Calibri"/>
              <a:ea typeface="Calibri"/>
              <a:cs typeface="Calibri"/>
              <a:sym typeface="Calibri"/>
            </a:endParaRPr>
          </a:p>
          <a:p>
            <a:pPr lvl="0" marL="0" indent="0" defTabSz="768095">
              <a:spcBef>
                <a:spcPts val="400"/>
              </a:spcBef>
              <a:buSzTx/>
              <a:buNone/>
              <a:defRPr sz="1800"/>
            </a:pPr>
            <a:r>
              <a:rPr sz="2016">
                <a:solidFill>
                  <a:srgbClr val="0000CC"/>
                </a:solidFill>
                <a:latin typeface="Calibri"/>
                <a:ea typeface="Calibri"/>
                <a:cs typeface="Calibri"/>
                <a:sym typeface="Calibri"/>
              </a:rPr>
              <a:t>private:</a:t>
            </a:r>
            <a:endParaRPr sz="2016">
              <a:solidFill>
                <a:srgbClr val="0000CC"/>
              </a:solidFill>
              <a:latin typeface="Calibri"/>
              <a:ea typeface="Calibri"/>
              <a:cs typeface="Calibri"/>
              <a:sym typeface="Calibri"/>
            </a:endParaRPr>
          </a:p>
          <a:p>
            <a:pPr lvl="0" marL="0" indent="0" defTabSz="768095">
              <a:spcBef>
                <a:spcPts val="400"/>
              </a:spcBef>
              <a:buSzTx/>
              <a:buNone/>
              <a:defRPr sz="1800"/>
            </a:pPr>
            <a:r>
              <a:rPr sz="2016">
                <a:solidFill>
                  <a:srgbClr val="0000CC"/>
                </a:solidFill>
                <a:latin typeface="Calibri"/>
                <a:ea typeface="Calibri"/>
                <a:cs typeface="Calibri"/>
                <a:sym typeface="Calibri"/>
              </a:rPr>
              <a:t>	Shape::display;  </a:t>
            </a:r>
            <a:endParaRPr sz="2016">
              <a:solidFill>
                <a:srgbClr val="0000CC"/>
              </a:solidFill>
              <a:latin typeface="Calibri"/>
              <a:ea typeface="Calibri"/>
              <a:cs typeface="Calibri"/>
              <a:sym typeface="Calibri"/>
            </a:endParaRPr>
          </a:p>
          <a:p>
            <a:pPr lvl="0" marL="0" indent="0" defTabSz="768095">
              <a:spcBef>
                <a:spcPts val="400"/>
              </a:spcBef>
              <a:buSzTx/>
              <a:buNone/>
              <a:defRPr sz="1800"/>
            </a:pPr>
            <a:r>
              <a:rPr sz="2016">
                <a:solidFill>
                  <a:srgbClr val="0000CC"/>
                </a:solidFill>
                <a:latin typeface="Calibri"/>
                <a:ea typeface="Calibri"/>
                <a:cs typeface="Calibri"/>
                <a:sym typeface="Calibri"/>
              </a:rPr>
              <a:t>           //display() is a function defined as public in Shape</a:t>
            </a:r>
            <a:endParaRPr sz="2016">
              <a:solidFill>
                <a:srgbClr val="0000CC"/>
              </a:solidFill>
              <a:latin typeface="Calibri"/>
              <a:ea typeface="Calibri"/>
              <a:cs typeface="Calibri"/>
              <a:sym typeface="Calibri"/>
            </a:endParaRPr>
          </a:p>
          <a:p>
            <a:pPr lvl="0" marL="0" indent="0" defTabSz="768095">
              <a:spcBef>
                <a:spcPts val="400"/>
              </a:spcBef>
              <a:buSzTx/>
              <a:buNone/>
              <a:defRPr sz="1800"/>
            </a:pPr>
            <a:r>
              <a:rPr sz="2016"/>
              <a:t>   without even re-defining it. </a:t>
            </a:r>
          </a:p>
        </p:txBody>
      </p:sp>
      <p:sp>
        <p:nvSpPr>
          <p:cNvPr id="317" name="Shape 317"/>
          <p:cNvSpPr/>
          <p:nvPr/>
        </p:nvSpPr>
        <p:spPr>
          <a:xfrm>
            <a:off x="5026940" y="4029164"/>
            <a:ext cx="3826472" cy="1158241"/>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latin typeface="Calibri"/>
                <a:ea typeface="Calibri"/>
                <a:cs typeface="Calibri"/>
                <a:sym typeface="Calibri"/>
              </a:rPr>
              <a:t>See</a:t>
            </a:r>
            <a:r>
              <a:rPr sz="2400">
                <a:solidFill>
                  <a:srgbClr val="0000FF"/>
                </a:solidFill>
                <a:latin typeface="Calibri"/>
                <a:ea typeface="Calibri"/>
                <a:cs typeface="Calibri"/>
                <a:sym typeface="Calibri"/>
              </a:rPr>
              <a:t> derived_changes_inherited_members.cpp </a:t>
            </a:r>
            <a:r>
              <a:rPr sz="2400">
                <a:latin typeface="Calibri"/>
                <a:ea typeface="Calibri"/>
                <a:cs typeface="Calibri"/>
                <a:sym typeface="Calibri"/>
              </a:rPr>
              <a:t>file</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p:nvPr>
        </p:nvSpPr>
        <p:spPr>
          <a:xfrm>
            <a:off x="533400" y="303213"/>
            <a:ext cx="8305800" cy="992188"/>
          </a:xfrm>
          <a:prstGeom prst="rect">
            <a:avLst/>
          </a:prstGeom>
        </p:spPr>
        <p:txBody>
          <a:bodyPr lIns="0" tIns="0" rIns="0" bIns="0">
            <a:normAutofit fontScale="100000" lnSpcReduction="0"/>
          </a:bodyPr>
          <a:lstStyle>
            <a:lvl1pPr defTabSz="649223">
              <a:defRPr sz="2556"/>
            </a:lvl1pPr>
          </a:lstStyle>
          <a:p>
            <a:pPr lvl="0">
              <a:defRPr sz="1800"/>
            </a:pPr>
            <a:r>
              <a:rPr sz="2556"/>
              <a:t>Expose an inherited member (originally protected in base class)</a:t>
            </a:r>
          </a:p>
        </p:txBody>
      </p:sp>
      <p:sp>
        <p:nvSpPr>
          <p:cNvPr id="320" name="Shape 320"/>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Read this file </a:t>
            </a:r>
            <a:r>
              <a:rPr sz="2800">
                <a:solidFill>
                  <a:srgbClr val="0000FF"/>
                </a:solidFill>
                <a:latin typeface="Calibri"/>
                <a:ea typeface="Calibri"/>
                <a:cs typeface="Calibri"/>
                <a:sym typeface="Calibri"/>
              </a:rPr>
              <a:t>derived_exposes_inherited_members.cpp</a:t>
            </a:r>
          </a:p>
        </p:txBody>
      </p:sp>
      <p:sp>
        <p:nvSpPr>
          <p:cNvPr id="321" name="Shape 321"/>
          <p:cNvSpPr/>
          <p:nvPr/>
        </p:nvSpPr>
        <p:spPr>
          <a:xfrm>
            <a:off x="3886200" y="3657600"/>
            <a:ext cx="40386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stopped here 4/4.</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Overview</a:t>
            </a:r>
          </a:p>
        </p:txBody>
      </p:sp>
      <p:sp>
        <p:nvSpPr>
          <p:cNvPr id="324" name="Shape 324"/>
          <p:cNvSpPr/>
          <p:nvPr>
            <p:ph type="body" idx="1"/>
          </p:nvPr>
        </p:nvSpPr>
        <p:spPr>
          <a:xfrm>
            <a:off x="544513" y="1676400"/>
            <a:ext cx="8294686" cy="4572000"/>
          </a:xfrm>
          <a:prstGeom prst="rect">
            <a:avLst/>
          </a:prstGeom>
        </p:spPr>
        <p:txBody>
          <a:bodyPr>
            <a:normAutofit fontScale="100000" lnSpcReduction="0"/>
          </a:bodyPr>
          <a:lstStyle/>
          <a:p>
            <a:pPr lvl="0" marL="391885" indent="-391885">
              <a:lnSpc>
                <a:spcPct val="155000"/>
              </a:lnSpc>
              <a:spcBef>
                <a:spcPts val="700"/>
              </a:spcBef>
              <a:defRPr sz="1800"/>
            </a:pPr>
            <a:r>
              <a:rPr sz="3200"/>
              <a:t>Inheritance Introduction</a:t>
            </a:r>
            <a:endParaRPr sz="3200"/>
          </a:p>
          <a:p>
            <a:pPr lvl="0" marL="391885" indent="-391885">
              <a:lnSpc>
                <a:spcPct val="155000"/>
              </a:lnSpc>
              <a:spcBef>
                <a:spcPts val="700"/>
              </a:spcBef>
              <a:defRPr sz="1800"/>
            </a:pPr>
            <a:r>
              <a:rPr sz="3200"/>
              <a:t>Three different kinds of inheritance</a:t>
            </a:r>
            <a:endParaRPr sz="3200"/>
          </a:p>
          <a:p>
            <a:pPr lvl="0" marL="391885" indent="-391885">
              <a:lnSpc>
                <a:spcPct val="155000"/>
              </a:lnSpc>
              <a:spcBef>
                <a:spcPts val="700"/>
              </a:spcBef>
              <a:defRPr sz="1800"/>
            </a:pPr>
            <a:r>
              <a:rPr sz="3200"/>
              <a:t>Changing an inherited member function</a:t>
            </a:r>
            <a:endParaRPr sz="3200"/>
          </a:p>
          <a:p>
            <a:pPr lvl="0" marL="391885" indent="-391885">
              <a:lnSpc>
                <a:spcPct val="155000"/>
              </a:lnSpc>
              <a:spcBef>
                <a:spcPts val="700"/>
              </a:spcBef>
              <a:defRPr sz="1800"/>
            </a:pPr>
            <a:r>
              <a:rPr sz="3200"/>
              <a:t>More Inheritance Details </a:t>
            </a:r>
            <a:endParaRPr sz="3200"/>
          </a:p>
          <a:p>
            <a:pPr lvl="0" marL="391885" indent="-391885">
              <a:lnSpc>
                <a:spcPct val="155000"/>
              </a:lnSpc>
              <a:spcBef>
                <a:spcPts val="700"/>
              </a:spcBef>
              <a:defRPr sz="1800"/>
            </a:pPr>
            <a:r>
              <a:rPr sz="3200"/>
              <a:t>Polymorphism</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title"/>
          </p:nvPr>
        </p:nvSpPr>
        <p:spPr>
          <a:xfrm>
            <a:off x="1676400" y="2514599"/>
            <a:ext cx="6019800" cy="992189"/>
          </a:xfrm>
          <a:prstGeom prst="rect">
            <a:avLst/>
          </a:prstGeom>
        </p:spPr>
        <p:txBody>
          <a:bodyPr lIns="0" tIns="0" rIns="0" bIns="0">
            <a:normAutofit fontScale="100000" lnSpcReduction="0"/>
          </a:bodyPr>
          <a:lstStyle/>
          <a:p>
            <a:pPr lvl="0">
              <a:defRPr sz="1800"/>
            </a:pPr>
            <a:r>
              <a:rPr sz="3600"/>
              <a:t>More Inheritance Details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First define a class called </a:t>
            </a:r>
            <a:r>
              <a:rPr sz="2800">
                <a:solidFill>
                  <a:srgbClr val="0000CC"/>
                </a:solidFill>
                <a:latin typeface="Consolas"/>
                <a:ea typeface="Consolas"/>
                <a:cs typeface="Consolas"/>
                <a:sym typeface="Consolas"/>
              </a:rPr>
              <a:t>Employee</a:t>
            </a:r>
            <a:r>
              <a:rPr sz="2800"/>
              <a:t> for all </a:t>
            </a:r>
            <a:br>
              <a:rPr sz="2800"/>
            </a:br>
            <a:r>
              <a:rPr sz="2800"/>
              <a:t>kinds of employees</a:t>
            </a:r>
            <a:endParaRPr sz="2800"/>
          </a:p>
          <a:p>
            <a:pPr lvl="0">
              <a:defRPr sz="1800"/>
            </a:pPr>
            <a:r>
              <a:rPr sz="2800"/>
              <a:t>The </a:t>
            </a:r>
            <a:r>
              <a:rPr sz="2800">
                <a:solidFill>
                  <a:srgbClr val="0000CC"/>
                </a:solidFill>
                <a:latin typeface="Consolas"/>
                <a:ea typeface="Consolas"/>
                <a:cs typeface="Consolas"/>
                <a:sym typeface="Consolas"/>
              </a:rPr>
              <a:t>Employee</a:t>
            </a:r>
            <a:r>
              <a:rPr sz="2800"/>
              <a:t> class will be used later to define </a:t>
            </a:r>
            <a:br>
              <a:rPr sz="2800"/>
            </a:br>
            <a:r>
              <a:rPr sz="2800"/>
              <a:t>classes for </a:t>
            </a:r>
            <a:r>
              <a:rPr sz="2800">
                <a:solidFill>
                  <a:srgbClr val="0000CC"/>
                </a:solidFill>
              </a:rPr>
              <a:t>hourly</a:t>
            </a:r>
            <a:r>
              <a:rPr sz="2800"/>
              <a:t> and </a:t>
            </a:r>
            <a:r>
              <a:rPr sz="2800">
                <a:solidFill>
                  <a:srgbClr val="0000CC"/>
                </a:solidFill>
              </a:rPr>
              <a:t>salaried</a:t>
            </a:r>
            <a:r>
              <a:rPr sz="2800"/>
              <a:t> employees</a:t>
            </a:r>
            <a:br>
              <a:rPr sz="2800"/>
            </a:br>
          </a:p>
        </p:txBody>
      </p:sp>
    </p:spTree>
  </p:cSld>
  <p:clrMapOvr>
    <a:masterClrMapping/>
  </p:clrMapOvr>
  <p:transition spd="med" advClick="1">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Some special functions are not inherited by a derived class. They include</a:t>
            </a:r>
            <a:endParaRPr sz="2800"/>
          </a:p>
          <a:p>
            <a:pPr lvl="2" marL="1143000" indent="-228600">
              <a:spcBef>
                <a:spcPts val="500"/>
              </a:spcBef>
              <a:defRPr sz="1800"/>
            </a:pPr>
            <a:r>
              <a:rPr sz="2400"/>
              <a:t>The assignment operator</a:t>
            </a:r>
            <a:endParaRPr sz="2400"/>
          </a:p>
          <a:p>
            <a:pPr lvl="2" marL="1143000" indent="-228600">
              <a:spcBef>
                <a:spcPts val="500"/>
              </a:spcBef>
              <a:defRPr sz="1800"/>
            </a:pPr>
            <a:r>
              <a:rPr sz="2400"/>
              <a:t>Copy constructors</a:t>
            </a:r>
            <a:endParaRPr sz="2400"/>
          </a:p>
          <a:p>
            <a:pPr lvl="2" marL="1143000" indent="-228600">
              <a:spcBef>
                <a:spcPts val="500"/>
              </a:spcBef>
              <a:defRPr sz="1800"/>
            </a:pPr>
            <a:r>
              <a:rPr sz="2400"/>
              <a:t>Destructors</a:t>
            </a:r>
          </a:p>
        </p:txBody>
      </p:sp>
    </p:spTree>
  </p:cSld>
  <p:clrMapOvr>
    <a:masterClrMapping/>
  </p:clrMapOvr>
  <p:transition spd="med" advClick="1">
    <p:wipe dir="r"/>
  </p:transition>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Assignment Operator</a:t>
            </a:r>
          </a:p>
        </p:txBody>
      </p:sp>
      <p:sp>
        <p:nvSpPr>
          <p:cNvPr id="331" name="Shape 331"/>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In implementing an assignment operator (</a:t>
            </a:r>
            <a:r>
              <a:rPr sz="2800">
                <a:solidFill>
                  <a:srgbClr val="0000CC"/>
                </a:solidFill>
                <a:latin typeface="Consolas"/>
                <a:ea typeface="Consolas"/>
                <a:cs typeface="Consolas"/>
                <a:sym typeface="Consolas"/>
              </a:rPr>
              <a:t>operator=)</a:t>
            </a:r>
            <a:r>
              <a:rPr sz="2800"/>
              <a:t> in a derived class</a:t>
            </a:r>
            <a:endParaRPr sz="2800"/>
          </a:p>
          <a:p>
            <a:pPr lvl="1" marL="702128" indent="-244928">
              <a:spcBef>
                <a:spcPts val="500"/>
              </a:spcBef>
              <a:defRPr sz="1800"/>
            </a:pPr>
            <a:r>
              <a:rPr sz="2400"/>
              <a:t>It is normal to use the assignment operator from the base class in the definition of the derived class's assignment operator</a:t>
            </a:r>
            <a:endParaRPr sz="2400"/>
          </a:p>
          <a:p>
            <a:pPr lvl="1" marL="702128" indent="-244928">
              <a:spcBef>
                <a:spcPts val="500"/>
              </a:spcBef>
              <a:defRPr sz="1800"/>
            </a:pPr>
            <a:r>
              <a:rPr sz="2400"/>
              <a:t>Recall that the assignment operator is written as a member function of a class</a:t>
            </a:r>
          </a:p>
        </p:txBody>
      </p:sp>
    </p:spTree>
  </p:cSld>
  <p:clrMapOvr>
    <a:masterClrMapping/>
  </p:clrMapOvr>
  <p:transition spd="med" advClick="1">
    <p:wipe dir="r"/>
  </p:transition>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Operator = Implementation</a:t>
            </a:r>
          </a:p>
        </p:txBody>
      </p:sp>
      <p:sp>
        <p:nvSpPr>
          <p:cNvPr id="334" name="Shape 334"/>
          <p:cNvSpPr/>
          <p:nvPr>
            <p:ph type="body" idx="1"/>
          </p:nvPr>
        </p:nvSpPr>
        <p:spPr>
          <a:xfrm>
            <a:off x="381000" y="1447800"/>
            <a:ext cx="8599487" cy="4572000"/>
          </a:xfrm>
          <a:prstGeom prst="rect">
            <a:avLst/>
          </a:prstGeom>
        </p:spPr>
        <p:txBody>
          <a:bodyPr>
            <a:normAutofit fontScale="100000" lnSpcReduction="0"/>
          </a:bodyPr>
          <a:lstStyle/>
          <a:p>
            <a:pPr lvl="0" marL="252766" indent="-252766" defTabSz="786384">
              <a:spcBef>
                <a:spcPts val="400"/>
              </a:spcBef>
              <a:defRPr sz="1800"/>
            </a:pPr>
            <a:r>
              <a:rPr sz="2064"/>
              <a:t>This code segment shows how to begin the implementation of the </a:t>
            </a:r>
            <a:r>
              <a:rPr sz="2064">
                <a:solidFill>
                  <a:srgbClr val="C00000"/>
                </a:solidFill>
                <a:latin typeface="Comic Sans MS Bold"/>
                <a:ea typeface="Comic Sans MS Bold"/>
                <a:cs typeface="Comic Sans MS Bold"/>
                <a:sym typeface="Comic Sans MS Bold"/>
              </a:rPr>
              <a:t>=</a:t>
            </a:r>
            <a:r>
              <a:rPr sz="2064"/>
              <a:t> operator for a derived </a:t>
            </a:r>
            <a:br>
              <a:rPr sz="2064"/>
            </a:br>
            <a:r>
              <a:rPr sz="2064"/>
              <a:t>class:</a:t>
            </a:r>
            <a:br>
              <a:rPr sz="2064"/>
            </a:br>
            <a:r>
              <a:rPr sz="2064">
                <a:solidFill>
                  <a:srgbClr val="0000CC"/>
                </a:solidFill>
                <a:latin typeface="Consolas"/>
                <a:ea typeface="Consolas"/>
                <a:cs typeface="Consolas"/>
                <a:sym typeface="Consolas"/>
              </a:rPr>
              <a:t>Derived&amp; Derived::operator= (const Derived&amp; rhs)</a:t>
            </a:r>
            <a:br>
              <a:rPr sz="2064">
                <a:solidFill>
                  <a:srgbClr val="0000CC"/>
                </a:solidFill>
                <a:latin typeface="Consolas"/>
                <a:ea typeface="Consolas"/>
                <a:cs typeface="Consolas"/>
                <a:sym typeface="Consolas"/>
              </a:rPr>
            </a:br>
            <a:r>
              <a:rPr sz="2064">
                <a:solidFill>
                  <a:srgbClr val="0000CC"/>
                </a:solidFill>
                <a:latin typeface="Consolas"/>
                <a:ea typeface="Consolas"/>
                <a:cs typeface="Consolas"/>
                <a:sym typeface="Consolas"/>
              </a:rPr>
              <a:t> {</a:t>
            </a:r>
            <a:br>
              <a:rPr sz="2064">
                <a:solidFill>
                  <a:srgbClr val="0000CC"/>
                </a:solidFill>
                <a:latin typeface="Consolas"/>
                <a:ea typeface="Consolas"/>
                <a:cs typeface="Consolas"/>
                <a:sym typeface="Consolas"/>
              </a:rPr>
            </a:br>
            <a:r>
              <a:rPr sz="2064">
                <a:solidFill>
                  <a:srgbClr val="0000CC"/>
                </a:solidFill>
                <a:latin typeface="Consolas"/>
                <a:ea typeface="Consolas"/>
                <a:cs typeface="Consolas"/>
                <a:sym typeface="Consolas"/>
              </a:rPr>
              <a:t>     Base::operator=(rhs); </a:t>
            </a:r>
            <a:endParaRPr sz="2064">
              <a:solidFill>
                <a:srgbClr val="0000CC"/>
              </a:solidFill>
              <a:latin typeface="Consolas"/>
              <a:ea typeface="Consolas"/>
              <a:cs typeface="Consolas"/>
              <a:sym typeface="Consolas"/>
            </a:endParaRPr>
          </a:p>
          <a:p>
            <a:pPr lvl="0" marL="0" indent="0" defTabSz="786384">
              <a:spcBef>
                <a:spcPts val="400"/>
              </a:spcBef>
              <a:buSzTx/>
              <a:buNone/>
              <a:defRPr sz="1800"/>
            </a:pPr>
            <a:r>
              <a:rPr sz="2064">
                <a:solidFill>
                  <a:srgbClr val="0000CC"/>
                </a:solidFill>
                <a:latin typeface="Calibri"/>
                <a:ea typeface="Calibri"/>
                <a:cs typeface="Calibri"/>
                <a:sym typeface="Calibri"/>
              </a:rPr>
              <a:t>/*</a:t>
            </a:r>
            <a:endParaRPr sz="2064">
              <a:solidFill>
                <a:srgbClr val="0000CC"/>
              </a:solidFill>
              <a:latin typeface="Calibri"/>
              <a:ea typeface="Calibri"/>
              <a:cs typeface="Calibri"/>
              <a:sym typeface="Calibri"/>
            </a:endParaRPr>
          </a:p>
          <a:p>
            <a:pPr lvl="0" marL="0" indent="0" defTabSz="786384">
              <a:spcBef>
                <a:spcPts val="400"/>
              </a:spcBef>
              <a:buSzTx/>
              <a:buNone/>
              <a:defRPr sz="1800"/>
            </a:pPr>
            <a:r>
              <a:rPr sz="2064">
                <a:solidFill>
                  <a:srgbClr val="0000CC"/>
                </a:solidFill>
                <a:latin typeface="Consolas"/>
                <a:ea typeface="Consolas"/>
                <a:cs typeface="Consolas"/>
                <a:sym typeface="Consolas"/>
              </a:rPr>
              <a:t>Base is the name of the parent class</a:t>
            </a:r>
            <a:endParaRPr sz="2064">
              <a:solidFill>
                <a:srgbClr val="0000CC"/>
              </a:solidFill>
              <a:latin typeface="Consolas"/>
              <a:ea typeface="Consolas"/>
              <a:cs typeface="Consolas"/>
              <a:sym typeface="Consolas"/>
            </a:endParaRPr>
          </a:p>
          <a:p>
            <a:pPr lvl="0" marL="0" indent="0" defTabSz="786384">
              <a:spcBef>
                <a:spcPts val="400"/>
              </a:spcBef>
              <a:buSzTx/>
              <a:buNone/>
              <a:defRPr sz="1800"/>
            </a:pPr>
            <a:r>
              <a:rPr sz="2064">
                <a:solidFill>
                  <a:srgbClr val="0000CC"/>
                </a:solidFill>
                <a:latin typeface="Calibri"/>
                <a:ea typeface="Calibri"/>
                <a:cs typeface="Calibri"/>
                <a:sym typeface="Calibri"/>
              </a:rPr>
              <a:t>This line handles the assignment of the inherited member variables by calling the base class assignment operator</a:t>
            </a:r>
            <a:endParaRPr sz="2064">
              <a:solidFill>
                <a:srgbClr val="0000CC"/>
              </a:solidFill>
              <a:latin typeface="Calibri"/>
              <a:ea typeface="Calibri"/>
              <a:cs typeface="Calibri"/>
              <a:sym typeface="Calibri"/>
            </a:endParaRPr>
          </a:p>
          <a:p>
            <a:pPr lvl="0" marL="0" indent="0" defTabSz="786384">
              <a:spcBef>
                <a:spcPts val="400"/>
              </a:spcBef>
              <a:buSzTx/>
              <a:buNone/>
              <a:defRPr sz="1800"/>
            </a:pPr>
            <a:r>
              <a:rPr sz="2064">
                <a:solidFill>
                  <a:srgbClr val="0000CC"/>
                </a:solidFill>
                <a:latin typeface="Calibri"/>
                <a:ea typeface="Calibri"/>
                <a:cs typeface="Calibri"/>
                <a:sym typeface="Calibri"/>
              </a:rPr>
              <a:t>The remaining code would assign the member variables introduced in the derived class</a:t>
            </a:r>
            <a:endParaRPr sz="2064">
              <a:solidFill>
                <a:srgbClr val="0000CC"/>
              </a:solidFill>
              <a:latin typeface="Calibri"/>
              <a:ea typeface="Calibri"/>
              <a:cs typeface="Calibri"/>
              <a:sym typeface="Calibri"/>
            </a:endParaRPr>
          </a:p>
          <a:p>
            <a:pPr lvl="0" marL="0" indent="0" defTabSz="786384">
              <a:spcBef>
                <a:spcPts val="400"/>
              </a:spcBef>
              <a:buSzTx/>
              <a:buNone/>
              <a:defRPr sz="1800"/>
            </a:pPr>
            <a:r>
              <a:rPr sz="2064">
                <a:solidFill>
                  <a:srgbClr val="0000CC"/>
                </a:solidFill>
                <a:latin typeface="Calibri"/>
                <a:ea typeface="Calibri"/>
                <a:cs typeface="Calibri"/>
                <a:sym typeface="Calibri"/>
              </a:rPr>
              <a:t>*/</a:t>
            </a:r>
          </a:p>
        </p:txBody>
      </p:sp>
    </p:spTree>
  </p:cSld>
  <p:clrMapOvr>
    <a:masterClrMapping/>
  </p:clrMapOvr>
  <p:transition spd="med" advClick="1">
    <p:wipe dir="r"/>
  </p:transition>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Operator = and Derived Classes</a:t>
            </a:r>
          </a:p>
        </p:txBody>
      </p:sp>
      <p:sp>
        <p:nvSpPr>
          <p:cNvPr id="337" name="Shape 337"/>
          <p:cNvSpPr/>
          <p:nvPr>
            <p:ph type="body" idx="1"/>
          </p:nvPr>
        </p:nvSpPr>
        <p:spPr>
          <a:xfrm>
            <a:off x="228600" y="1676400"/>
            <a:ext cx="8610601" cy="4572000"/>
          </a:xfrm>
          <a:prstGeom prst="rect">
            <a:avLst/>
          </a:prstGeom>
        </p:spPr>
        <p:txBody>
          <a:bodyPr>
            <a:normAutofit fontScale="100000" lnSpcReduction="0"/>
          </a:bodyPr>
          <a:lstStyle/>
          <a:p>
            <a:pPr lvl="0">
              <a:defRPr sz="1800"/>
            </a:pPr>
            <a:r>
              <a:rPr sz="2800"/>
              <a:t>If a base class has a defined assignment </a:t>
            </a:r>
            <a:br>
              <a:rPr sz="2800"/>
            </a:br>
            <a:r>
              <a:rPr sz="2800">
                <a:solidFill>
                  <a:srgbClr val="0000CC"/>
                </a:solidFill>
                <a:latin typeface="Consolas"/>
                <a:ea typeface="Consolas"/>
                <a:cs typeface="Consolas"/>
                <a:sym typeface="Consolas"/>
              </a:rPr>
              <a:t>operator = </a:t>
            </a:r>
            <a:r>
              <a:rPr sz="2800"/>
              <a:t>but the derived class does not, then</a:t>
            </a:r>
            <a:endParaRPr sz="2800"/>
          </a:p>
          <a:p>
            <a:pPr lvl="1">
              <a:defRPr sz="1800"/>
            </a:pPr>
            <a:r>
              <a:rPr sz="2800"/>
              <a:t>When assigning an object of the derived class to another object of the derived class, C++ will use a default operator that will have nothing to do with the base class assignment operator!</a:t>
            </a:r>
          </a:p>
        </p:txBody>
      </p:sp>
    </p:spTree>
  </p:cSld>
  <p:clrMapOvr>
    <a:masterClrMapping/>
  </p:clrMapOvr>
  <p:transition spd="med" advClick="1">
    <p:wipe dir="r"/>
  </p:transition>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xfrm>
            <a:off x="533400" y="303213"/>
            <a:ext cx="8305800" cy="992188"/>
          </a:xfrm>
          <a:prstGeom prst="rect">
            <a:avLst/>
          </a:prstGeom>
        </p:spPr>
        <p:txBody>
          <a:bodyPr lIns="0" tIns="0" rIns="0" bIns="0">
            <a:normAutofit fontScale="100000" lnSpcReduction="0"/>
          </a:bodyPr>
          <a:lstStyle>
            <a:lvl1pPr>
              <a:defRPr sz="3200"/>
            </a:lvl1pPr>
          </a:lstStyle>
          <a:p>
            <a:pPr lvl="0">
              <a:defRPr sz="1800"/>
            </a:pPr>
            <a:r>
              <a:rPr sz="3200"/>
              <a:t>Copy Constructors and Derived Classes</a:t>
            </a:r>
          </a:p>
        </p:txBody>
      </p:sp>
      <p:sp>
        <p:nvSpPr>
          <p:cNvPr id="340" name="Shape 340"/>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If a copy constructor is not defined in a derived class, C++ will generate a default copy </a:t>
            </a:r>
            <a:br>
              <a:rPr sz="2800"/>
            </a:br>
            <a:r>
              <a:rPr sz="2800"/>
              <a:t>constructor</a:t>
            </a:r>
            <a:endParaRPr sz="2800"/>
          </a:p>
          <a:p>
            <a:pPr lvl="1">
              <a:defRPr sz="1800"/>
            </a:pPr>
            <a:r>
              <a:rPr sz="2800"/>
              <a:t>This copy constructor copies only the contents of member variables and will not work with pointers and dynamic variables</a:t>
            </a:r>
            <a:endParaRPr sz="2800"/>
          </a:p>
          <a:p>
            <a:pPr lvl="1">
              <a:defRPr sz="1800"/>
            </a:pPr>
            <a:r>
              <a:rPr sz="2800"/>
              <a:t>The base class copy constructor will not be used (even if it is defined)</a:t>
            </a:r>
          </a:p>
        </p:txBody>
      </p:sp>
    </p:spTree>
  </p:cSld>
  <p:clrMapOvr>
    <a:masterClrMapping/>
  </p:clrMapOvr>
  <p:transition spd="med" advClick="1">
    <p:wipe dir="r"/>
  </p:transition>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Copy Constructor</a:t>
            </a:r>
          </a:p>
        </p:txBody>
      </p:sp>
      <p:sp>
        <p:nvSpPr>
          <p:cNvPr id="343" name="Shape 343"/>
          <p:cNvSpPr/>
          <p:nvPr>
            <p:ph type="body" idx="1"/>
          </p:nvPr>
        </p:nvSpPr>
        <p:spPr>
          <a:xfrm>
            <a:off x="544513" y="1676400"/>
            <a:ext cx="8294686" cy="4572000"/>
          </a:xfrm>
          <a:prstGeom prst="rect">
            <a:avLst/>
          </a:prstGeom>
        </p:spPr>
        <p:txBody>
          <a:bodyPr>
            <a:normAutofit fontScale="100000" lnSpcReduction="0"/>
          </a:bodyPr>
          <a:lstStyle/>
          <a:p>
            <a:pPr lvl="0" marL="293914" indent="-293914">
              <a:spcBef>
                <a:spcPts val="500"/>
              </a:spcBef>
              <a:defRPr sz="1800"/>
            </a:pPr>
            <a:r>
              <a:rPr sz="2400"/>
              <a:t>Implementation of the derived class copy </a:t>
            </a:r>
            <a:br>
              <a:rPr sz="2400"/>
            </a:br>
            <a:r>
              <a:rPr sz="2400"/>
              <a:t>constructor is much like that of the assignment </a:t>
            </a:r>
            <a:br>
              <a:rPr sz="2400"/>
            </a:br>
            <a:r>
              <a:rPr sz="2400"/>
              <a:t>operator:</a:t>
            </a:r>
            <a:br>
              <a:rPr sz="2400"/>
            </a:br>
            <a:r>
              <a:rPr sz="2000">
                <a:solidFill>
                  <a:srgbClr val="0000CC"/>
                </a:solidFill>
                <a:latin typeface="Consolas"/>
                <a:ea typeface="Consolas"/>
                <a:cs typeface="Consolas"/>
                <a:sym typeface="Consolas"/>
              </a:rPr>
              <a:t>Derived::Derived(const Derived&amp; object)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:Base(object), &lt;other initializing&gt;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a:t>
            </a:r>
            <a:endParaRPr sz="2400">
              <a:solidFill>
                <a:srgbClr val="0000CC"/>
              </a:solidFill>
              <a:latin typeface="Consolas"/>
              <a:ea typeface="Consolas"/>
              <a:cs typeface="Consolas"/>
              <a:sym typeface="Consolas"/>
            </a:endParaRPr>
          </a:p>
          <a:p>
            <a:pPr lvl="1" marL="702128" indent="-244928">
              <a:spcBef>
                <a:spcPts val="500"/>
              </a:spcBef>
              <a:defRPr sz="1800"/>
            </a:pPr>
            <a:r>
              <a:rPr sz="2400"/>
              <a:t>Invoking the base class copy constructor sets up the inherited member variables</a:t>
            </a:r>
            <a:endParaRPr sz="2400"/>
          </a:p>
          <a:p>
            <a:pPr lvl="2" marL="1104900" indent="-190500">
              <a:spcBef>
                <a:spcPts val="400"/>
              </a:spcBef>
              <a:defRPr sz="1800"/>
            </a:pPr>
            <a:r>
              <a:rPr sz="2000"/>
              <a:t>Since object is of type </a:t>
            </a:r>
            <a:r>
              <a:rPr sz="2000">
                <a:solidFill>
                  <a:srgbClr val="0000CC"/>
                </a:solidFill>
                <a:latin typeface="Consolas"/>
                <a:ea typeface="Consolas"/>
                <a:cs typeface="Consolas"/>
                <a:sym typeface="Consolas"/>
              </a:rPr>
              <a:t>Derived</a:t>
            </a:r>
            <a:r>
              <a:rPr sz="2000"/>
              <a:t> it is also of type </a:t>
            </a:r>
            <a:r>
              <a:rPr sz="2000">
                <a:solidFill>
                  <a:srgbClr val="0000CC"/>
                </a:solidFill>
                <a:latin typeface="Consolas"/>
                <a:ea typeface="Consolas"/>
                <a:cs typeface="Consolas"/>
                <a:sym typeface="Consolas"/>
              </a:rPr>
              <a:t>Base</a:t>
            </a:r>
          </a:p>
        </p:txBody>
      </p:sp>
    </p:spTree>
  </p:cSld>
  <p:clrMapOvr>
    <a:masterClrMapping/>
  </p:clrMapOvr>
  <p:transition spd="med" advClick="1">
    <p:wipe dir="r"/>
  </p:transition>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Destructors and Derived Classes</a:t>
            </a:r>
          </a:p>
        </p:txBody>
      </p:sp>
      <p:sp>
        <p:nvSpPr>
          <p:cNvPr id="346" name="Shape 346"/>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A destructor is not inherited by a derived class</a:t>
            </a:r>
            <a:endParaRPr sz="2800"/>
          </a:p>
          <a:p>
            <a:pPr lvl="0">
              <a:defRPr sz="1800"/>
            </a:pPr>
            <a:r>
              <a:rPr sz="2800"/>
              <a:t>The derived class should define its own </a:t>
            </a:r>
            <a:br>
              <a:rPr sz="2800"/>
            </a:br>
            <a:r>
              <a:rPr sz="2800"/>
              <a:t>destructor</a:t>
            </a:r>
          </a:p>
        </p:txBody>
      </p:sp>
    </p:spTree>
  </p:cSld>
  <p:clrMapOvr>
    <a:masterClrMapping/>
  </p:clrMapOvr>
  <p:transition spd="med" advClick="1">
    <p:wipe dir="r"/>
  </p:transition>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Destructors in Derived Classes</a:t>
            </a:r>
          </a:p>
        </p:txBody>
      </p:sp>
      <p:sp>
        <p:nvSpPr>
          <p:cNvPr id="349" name="Shape 349"/>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If the base class has a programmer-defined destructor, then defining the destructor for the derived class is relatively easy</a:t>
            </a:r>
            <a:endParaRPr sz="2800"/>
          </a:p>
          <a:p>
            <a:pPr lvl="1" marL="702128" indent="-244928">
              <a:spcBef>
                <a:spcPts val="500"/>
              </a:spcBef>
              <a:defRPr sz="1800"/>
            </a:pPr>
            <a:r>
              <a:rPr sz="2400"/>
              <a:t>When the destructor for a derived class is called, the destructor for the base class is </a:t>
            </a:r>
            <a:r>
              <a:rPr sz="2400">
                <a:solidFill>
                  <a:srgbClr val="FF0000"/>
                </a:solidFill>
              </a:rPr>
              <a:t>automatically</a:t>
            </a:r>
            <a:r>
              <a:rPr sz="2400"/>
              <a:t> called</a:t>
            </a:r>
            <a:endParaRPr sz="2400"/>
          </a:p>
          <a:p>
            <a:pPr lvl="1" marL="702128" indent="-244928">
              <a:spcBef>
                <a:spcPts val="500"/>
              </a:spcBef>
              <a:defRPr sz="1800"/>
            </a:pPr>
            <a:r>
              <a:rPr sz="2400"/>
              <a:t>The derived class destructor only need to release memory for the dynamic variables added in the derived class</a:t>
            </a:r>
          </a:p>
        </p:txBody>
      </p:sp>
    </p:spTree>
  </p:cSld>
  <p:clrMapOvr>
    <a:masterClrMapping/>
  </p:clrMapOvr>
  <p:transition spd="med" advClick="1">
    <p:wipe dir="r"/>
  </p:transition>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Destruction Sequence</a:t>
            </a:r>
          </a:p>
        </p:txBody>
      </p:sp>
      <p:sp>
        <p:nvSpPr>
          <p:cNvPr id="352" name="Shape 352"/>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If class B is derived from class A </a:t>
            </a:r>
            <a:endParaRPr sz="2800"/>
          </a:p>
          <a:p>
            <a:pPr lvl="0" marL="0" indent="0">
              <a:buSzTx/>
              <a:buNone/>
              <a:defRPr sz="1800"/>
            </a:pPr>
            <a:r>
              <a:rPr sz="2800"/>
              <a:t> and class C is derived from class B…</a:t>
            </a:r>
            <a:endParaRPr sz="2800"/>
          </a:p>
          <a:p>
            <a:pPr lvl="1">
              <a:defRPr sz="1800"/>
            </a:pPr>
            <a:r>
              <a:rPr sz="2800"/>
              <a:t>When an object of class C goes out of scope</a:t>
            </a:r>
            <a:endParaRPr sz="2800"/>
          </a:p>
          <a:p>
            <a:pPr lvl="2" marL="1143000" indent="-228600">
              <a:spcBef>
                <a:spcPts val="500"/>
              </a:spcBef>
              <a:defRPr sz="1800"/>
            </a:pPr>
            <a:r>
              <a:rPr sz="2400"/>
              <a:t>The destructor of class C is called</a:t>
            </a:r>
            <a:endParaRPr sz="2400"/>
          </a:p>
          <a:p>
            <a:pPr lvl="2" marL="1143000" indent="-228600">
              <a:spcBef>
                <a:spcPts val="500"/>
              </a:spcBef>
              <a:defRPr sz="1800"/>
            </a:pPr>
            <a:r>
              <a:rPr sz="2400"/>
              <a:t>Then the destructor of class B</a:t>
            </a:r>
            <a:endParaRPr sz="2400"/>
          </a:p>
          <a:p>
            <a:pPr lvl="2" marL="1143000" indent="-228600">
              <a:spcBef>
                <a:spcPts val="500"/>
              </a:spcBef>
              <a:defRPr sz="1800"/>
            </a:pPr>
            <a:r>
              <a:rPr sz="2400"/>
              <a:t>Then the destructor of class A</a:t>
            </a:r>
            <a:endParaRPr sz="2400"/>
          </a:p>
          <a:p>
            <a:pPr lvl="1">
              <a:defRPr sz="1800"/>
            </a:pPr>
            <a:r>
              <a:rPr sz="2800"/>
              <a:t>Notice that destructors are called in the reverse order of constructor calls</a:t>
            </a:r>
          </a:p>
        </p:txBody>
      </p:sp>
    </p:spTree>
  </p:cSld>
  <p:clrMapOvr>
    <a:masterClrMapping/>
  </p:clrMapOvr>
  <p:transition spd="med" advClick="1">
    <p:wipe dir="r"/>
  </p:transition>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Overview</a:t>
            </a:r>
          </a:p>
        </p:txBody>
      </p:sp>
      <p:sp>
        <p:nvSpPr>
          <p:cNvPr id="355" name="Shape 355"/>
          <p:cNvSpPr/>
          <p:nvPr>
            <p:ph type="body" idx="1"/>
          </p:nvPr>
        </p:nvSpPr>
        <p:spPr>
          <a:xfrm>
            <a:off x="544513" y="1676400"/>
            <a:ext cx="8294686" cy="4572000"/>
          </a:xfrm>
          <a:prstGeom prst="rect">
            <a:avLst/>
          </a:prstGeom>
        </p:spPr>
        <p:txBody>
          <a:bodyPr>
            <a:normAutofit fontScale="100000" lnSpcReduction="0"/>
          </a:bodyPr>
          <a:lstStyle/>
          <a:p>
            <a:pPr lvl="0" marL="391885" indent="-391885">
              <a:lnSpc>
                <a:spcPct val="155000"/>
              </a:lnSpc>
              <a:spcBef>
                <a:spcPts val="700"/>
              </a:spcBef>
              <a:defRPr sz="1800"/>
            </a:pPr>
            <a:r>
              <a:rPr sz="3200"/>
              <a:t>Inheritance Introduction</a:t>
            </a:r>
            <a:endParaRPr sz="3200"/>
          </a:p>
          <a:p>
            <a:pPr lvl="0" marL="391885" indent="-391885">
              <a:lnSpc>
                <a:spcPct val="155000"/>
              </a:lnSpc>
              <a:spcBef>
                <a:spcPts val="700"/>
              </a:spcBef>
              <a:defRPr sz="1800"/>
            </a:pPr>
            <a:r>
              <a:rPr sz="3200"/>
              <a:t>Three different kinds of inheritance</a:t>
            </a:r>
            <a:endParaRPr sz="3200"/>
          </a:p>
          <a:p>
            <a:pPr lvl="0" marL="391885" indent="-391885">
              <a:lnSpc>
                <a:spcPct val="155000"/>
              </a:lnSpc>
              <a:spcBef>
                <a:spcPts val="700"/>
              </a:spcBef>
              <a:defRPr sz="1800"/>
            </a:pPr>
            <a:r>
              <a:rPr sz="3200"/>
              <a:t>Changing an inherited member function</a:t>
            </a:r>
            <a:endParaRPr sz="3200"/>
          </a:p>
          <a:p>
            <a:pPr lvl="0" marL="391885" indent="-391885">
              <a:lnSpc>
                <a:spcPct val="155000"/>
              </a:lnSpc>
              <a:spcBef>
                <a:spcPts val="700"/>
              </a:spcBef>
              <a:defRPr sz="1800"/>
            </a:pPr>
            <a:r>
              <a:rPr sz="3200"/>
              <a:t>More Inheritance Details </a:t>
            </a:r>
            <a:endParaRPr sz="3200"/>
          </a:p>
          <a:p>
            <a:pPr lvl="0" marL="391885" indent="-391885">
              <a:lnSpc>
                <a:spcPct val="155000"/>
              </a:lnSpc>
              <a:spcBef>
                <a:spcPts val="700"/>
              </a:spcBef>
              <a:defRPr sz="1800"/>
            </a:pPr>
            <a:r>
              <a:rPr sz="3200"/>
              <a:t>Polymorphism</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image2.png" descr="employ.h.tiff"/>
          <p:cNvPicPr/>
          <p:nvPr/>
        </p:nvPicPr>
        <p:blipFill>
          <a:blip r:embed="rId2">
            <a:extLst/>
          </a:blip>
          <a:stretch>
            <a:fillRect/>
          </a:stretch>
        </p:blipFill>
        <p:spPr>
          <a:xfrm>
            <a:off x="0" y="235151"/>
            <a:ext cx="6825441" cy="4929487"/>
          </a:xfrm>
          <a:prstGeom prst="rect">
            <a:avLst/>
          </a:prstGeom>
          <a:ln w="12700">
            <a:miter lim="400000"/>
          </a:ln>
        </p:spPr>
      </p:pic>
      <p:sp>
        <p:nvSpPr>
          <p:cNvPr id="51" name="Shape 51"/>
          <p:cNvSpPr/>
          <p:nvPr/>
        </p:nvSpPr>
        <p:spPr>
          <a:xfrm>
            <a:off x="5695072" y="366046"/>
            <a:ext cx="3025776"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hlinkClick r:id="rId3" invalidUrl="" action="" tgtFrame="" tooltip="" history="1" highlightClick="0" endSnd="0"/>
              </a:rPr>
              <a:t>e</a:t>
            </a:r>
            <a:r>
              <a:rPr sz="2400">
                <a:hlinkClick r:id="rId3" invalidUrl="" action="" tgtFrame="" tooltip="" history="1" highlightClick="0" endSnd="0"/>
              </a:rPr>
              <a:t>mployee.h</a:t>
            </a:r>
          </a:p>
        </p:txBody>
      </p:sp>
      <p:sp>
        <p:nvSpPr>
          <p:cNvPr id="52" name="Shape 52"/>
          <p:cNvSpPr/>
          <p:nvPr/>
        </p:nvSpPr>
        <p:spPr>
          <a:xfrm>
            <a:off x="4560699" y="3657600"/>
            <a:ext cx="4430901" cy="2994331"/>
          </a:xfrm>
          <a:prstGeom prst="roundRect">
            <a:avLst>
              <a:gd name="adj" fmla="val 16667"/>
            </a:avLst>
          </a:prstGeom>
          <a:solidFill>
            <a:srgbClr val="AAEFD1"/>
          </a:solidFill>
          <a:ln>
            <a:solidFill/>
            <a:round/>
          </a:ln>
        </p:spPr>
        <p:txBody>
          <a:bodyPr lIns="0" tIns="0" rIns="0" bIns="0" anchor="ctr"/>
          <a:lstStyle/>
          <a:p>
            <a:pPr lvl="0">
              <a:defRPr sz="2000"/>
            </a:pPr>
          </a:p>
        </p:txBody>
      </p:sp>
      <p:sp>
        <p:nvSpPr>
          <p:cNvPr id="53" name="Shape 53"/>
          <p:cNvSpPr/>
          <p:nvPr/>
        </p:nvSpPr>
        <p:spPr>
          <a:xfrm>
            <a:off x="6400799" y="3657600"/>
            <a:ext cx="807162" cy="360187"/>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name</a:t>
            </a:r>
          </a:p>
        </p:txBody>
      </p:sp>
      <p:grpSp>
        <p:nvGrpSpPr>
          <p:cNvPr id="56" name="Group 56"/>
          <p:cNvGrpSpPr/>
          <p:nvPr/>
        </p:nvGrpSpPr>
        <p:grpSpPr>
          <a:xfrm>
            <a:off x="4757825" y="4118497"/>
            <a:ext cx="1143459" cy="583147"/>
            <a:chOff x="0" y="0"/>
            <a:chExt cx="1143458" cy="583145"/>
          </a:xfrm>
        </p:grpSpPr>
        <p:sp>
          <p:nvSpPr>
            <p:cNvPr id="54" name="Shape 54"/>
            <p:cNvSpPr/>
            <p:nvPr/>
          </p:nvSpPr>
          <p:spPr>
            <a:xfrm>
              <a:off x="-1" y="0"/>
              <a:ext cx="11434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55" name="Shape 55"/>
            <p:cNvSpPr/>
            <p:nvPr/>
          </p:nvSpPr>
          <p:spPr>
            <a:xfrm>
              <a:off x="65131" y="147161"/>
              <a:ext cx="101319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a:t>
              </a:r>
            </a:p>
          </p:txBody>
        </p:sp>
      </p:grpSp>
      <p:grpSp>
        <p:nvGrpSpPr>
          <p:cNvPr id="59" name="Group 59"/>
          <p:cNvGrpSpPr/>
          <p:nvPr/>
        </p:nvGrpSpPr>
        <p:grpSpPr>
          <a:xfrm>
            <a:off x="4737529" y="5370076"/>
            <a:ext cx="1219659" cy="583147"/>
            <a:chOff x="0" y="0"/>
            <a:chExt cx="1219658" cy="583145"/>
          </a:xfrm>
        </p:grpSpPr>
        <p:sp>
          <p:nvSpPr>
            <p:cNvPr id="57" name="Shape 57"/>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58" name="Shape 58"/>
            <p:cNvSpPr/>
            <p:nvPr/>
          </p:nvSpPr>
          <p:spPr>
            <a:xfrm>
              <a:off x="103144" y="147161"/>
              <a:ext cx="1013369"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get_name()</a:t>
              </a:r>
            </a:p>
          </p:txBody>
        </p:sp>
      </p:grpSp>
      <p:grpSp>
        <p:nvGrpSpPr>
          <p:cNvPr id="62" name="Group 62"/>
          <p:cNvGrpSpPr/>
          <p:nvPr/>
        </p:nvGrpSpPr>
        <p:grpSpPr>
          <a:xfrm>
            <a:off x="7561177" y="5370076"/>
            <a:ext cx="1257073" cy="583147"/>
            <a:chOff x="0" y="0"/>
            <a:chExt cx="1257072" cy="583145"/>
          </a:xfrm>
        </p:grpSpPr>
        <p:sp>
          <p:nvSpPr>
            <p:cNvPr id="60" name="Shape 60"/>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61" name="Shape 61"/>
            <p:cNvSpPr/>
            <p:nvPr/>
          </p:nvSpPr>
          <p:spPr>
            <a:xfrm>
              <a:off x="27872" y="147161"/>
              <a:ext cx="120132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get_net_pay()</a:t>
              </a:r>
            </a:p>
          </p:txBody>
        </p:sp>
      </p:grpSp>
      <p:grpSp>
        <p:nvGrpSpPr>
          <p:cNvPr id="65" name="Group 65"/>
          <p:cNvGrpSpPr/>
          <p:nvPr/>
        </p:nvGrpSpPr>
        <p:grpSpPr>
          <a:xfrm>
            <a:off x="4580947" y="4701644"/>
            <a:ext cx="2059451" cy="583147"/>
            <a:chOff x="0" y="0"/>
            <a:chExt cx="2059450" cy="583145"/>
          </a:xfrm>
        </p:grpSpPr>
        <p:sp>
          <p:nvSpPr>
            <p:cNvPr id="63" name="Shape 63"/>
            <p:cNvSpPr/>
            <p:nvPr/>
          </p:nvSpPr>
          <p:spPr>
            <a:xfrm>
              <a:off x="-1" y="0"/>
              <a:ext cx="205945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64" name="Shape 64"/>
            <p:cNvSpPr/>
            <p:nvPr/>
          </p:nvSpPr>
          <p:spPr>
            <a:xfrm>
              <a:off x="38952" y="147161"/>
              <a:ext cx="1981546"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Employee(string, string)</a:t>
              </a:r>
            </a:p>
          </p:txBody>
        </p:sp>
      </p:grpSp>
      <p:grpSp>
        <p:nvGrpSpPr>
          <p:cNvPr id="68" name="Group 68"/>
          <p:cNvGrpSpPr/>
          <p:nvPr/>
        </p:nvGrpSpPr>
        <p:grpSpPr>
          <a:xfrm>
            <a:off x="6099571" y="5370076"/>
            <a:ext cx="1245461" cy="583147"/>
            <a:chOff x="0" y="0"/>
            <a:chExt cx="1245460" cy="583145"/>
          </a:xfrm>
        </p:grpSpPr>
        <p:sp>
          <p:nvSpPr>
            <p:cNvPr id="66" name="Shape 66"/>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67" name="Shape 67"/>
            <p:cNvSpPr/>
            <p:nvPr/>
          </p:nvSpPr>
          <p:spPr>
            <a:xfrm>
              <a:off x="200084" y="147161"/>
              <a:ext cx="845292"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get_ssn()</a:t>
              </a:r>
            </a:p>
          </p:txBody>
        </p:sp>
      </p:grpSp>
      <p:sp>
        <p:nvSpPr>
          <p:cNvPr id="69" name="Shape 69"/>
          <p:cNvSpPr/>
          <p:nvPr/>
        </p:nvSpPr>
        <p:spPr>
          <a:xfrm>
            <a:off x="4760838" y="3688750"/>
            <a:ext cx="1602554"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Employee</a:t>
            </a:r>
          </a:p>
        </p:txBody>
      </p:sp>
      <p:sp>
        <p:nvSpPr>
          <p:cNvPr id="70" name="Shape 70"/>
          <p:cNvSpPr/>
          <p:nvPr/>
        </p:nvSpPr>
        <p:spPr>
          <a:xfrm>
            <a:off x="7345030" y="3657600"/>
            <a:ext cx="807161" cy="360187"/>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ssn</a:t>
            </a:r>
          </a:p>
        </p:txBody>
      </p:sp>
      <p:sp>
        <p:nvSpPr>
          <p:cNvPr id="71" name="Shape 71"/>
          <p:cNvSpPr/>
          <p:nvPr/>
        </p:nvSpPr>
        <p:spPr>
          <a:xfrm>
            <a:off x="6473168" y="4119107"/>
            <a:ext cx="1096707" cy="360188"/>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net_pay</a:t>
            </a:r>
          </a:p>
        </p:txBody>
      </p:sp>
      <p:grpSp>
        <p:nvGrpSpPr>
          <p:cNvPr id="74" name="Group 74"/>
          <p:cNvGrpSpPr/>
          <p:nvPr/>
        </p:nvGrpSpPr>
        <p:grpSpPr>
          <a:xfrm>
            <a:off x="4724399" y="6057301"/>
            <a:ext cx="1219660" cy="583147"/>
            <a:chOff x="0" y="0"/>
            <a:chExt cx="1219658" cy="583145"/>
          </a:xfrm>
        </p:grpSpPr>
        <p:sp>
          <p:nvSpPr>
            <p:cNvPr id="72" name="Shape 72"/>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73" name="Shape 73"/>
            <p:cNvSpPr/>
            <p:nvPr/>
          </p:nvSpPr>
          <p:spPr>
            <a:xfrm>
              <a:off x="108136" y="147161"/>
              <a:ext cx="100338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set_name()</a:t>
              </a:r>
            </a:p>
          </p:txBody>
        </p:sp>
      </p:grpSp>
      <p:grpSp>
        <p:nvGrpSpPr>
          <p:cNvPr id="77" name="Group 77"/>
          <p:cNvGrpSpPr/>
          <p:nvPr/>
        </p:nvGrpSpPr>
        <p:grpSpPr>
          <a:xfrm>
            <a:off x="7561177" y="6063653"/>
            <a:ext cx="1257073" cy="583147"/>
            <a:chOff x="0" y="0"/>
            <a:chExt cx="1257072" cy="583145"/>
          </a:xfrm>
        </p:grpSpPr>
        <p:sp>
          <p:nvSpPr>
            <p:cNvPr id="75" name="Shape 75"/>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76" name="Shape 76"/>
            <p:cNvSpPr/>
            <p:nvPr/>
          </p:nvSpPr>
          <p:spPr>
            <a:xfrm>
              <a:off x="32864" y="147161"/>
              <a:ext cx="119134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set_net_pay()</a:t>
              </a:r>
            </a:p>
          </p:txBody>
        </p:sp>
      </p:grpSp>
      <p:grpSp>
        <p:nvGrpSpPr>
          <p:cNvPr id="80" name="Group 80"/>
          <p:cNvGrpSpPr/>
          <p:nvPr/>
        </p:nvGrpSpPr>
        <p:grpSpPr>
          <a:xfrm>
            <a:off x="6107536" y="6068784"/>
            <a:ext cx="1245461" cy="583147"/>
            <a:chOff x="0" y="0"/>
            <a:chExt cx="1245460" cy="583145"/>
          </a:xfrm>
        </p:grpSpPr>
        <p:sp>
          <p:nvSpPr>
            <p:cNvPr id="78" name="Shape 78"/>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79" name="Shape 79"/>
            <p:cNvSpPr/>
            <p:nvPr/>
          </p:nvSpPr>
          <p:spPr>
            <a:xfrm>
              <a:off x="205076" y="147161"/>
              <a:ext cx="83530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set_ssn()</a:t>
              </a:r>
            </a:p>
          </p:txBody>
        </p:sp>
      </p:grpSp>
      <p:grpSp>
        <p:nvGrpSpPr>
          <p:cNvPr id="83" name="Group 83"/>
          <p:cNvGrpSpPr/>
          <p:nvPr/>
        </p:nvGrpSpPr>
        <p:grpSpPr>
          <a:xfrm>
            <a:off x="6724460" y="4701644"/>
            <a:ext cx="1257073" cy="583147"/>
            <a:chOff x="0" y="0"/>
            <a:chExt cx="1257072" cy="583145"/>
          </a:xfrm>
        </p:grpSpPr>
        <p:sp>
          <p:nvSpPr>
            <p:cNvPr id="81" name="Shape 81"/>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82" name="Shape 82"/>
            <p:cNvSpPr/>
            <p:nvPr/>
          </p:nvSpPr>
          <p:spPr>
            <a:xfrm>
              <a:off x="62642" y="147161"/>
              <a:ext cx="113178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print_check()</a:t>
              </a:r>
            </a:p>
          </p:txBody>
        </p:sp>
      </p:grpSp>
    </p:spTree>
  </p:cSld>
  <p:clrMapOvr>
    <a:masterClrMapping/>
  </p:clrMapOvr>
  <p:transition spd="med" advClick="1">
    <p:wipe dir="r"/>
  </p:transition>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descr="Pink tissue paper"/>
          <p:cNvSpPr/>
          <p:nvPr>
            <p:ph type="body" idx="1"/>
          </p:nvPr>
        </p:nvSpPr>
        <p:spPr>
          <a:xfrm>
            <a:off x="1981200" y="2590800"/>
            <a:ext cx="6629400" cy="1905000"/>
          </a:xfrm>
          <a:prstGeom prst="rect">
            <a:avLst/>
          </a:prstGeom>
        </p:spPr>
        <p:txBody>
          <a:bodyPr>
            <a:normAutofit fontScale="100000" lnSpcReduction="0"/>
          </a:bodyPr>
          <a:lstStyle/>
          <a:p>
            <a:pPr lvl="0">
              <a:defRPr sz="1800">
                <a:solidFill>
                  <a:srgbClr val="000000"/>
                </a:solidFill>
              </a:defRPr>
            </a:pPr>
            <a:r>
              <a:rPr sz="3600">
                <a:solidFill>
                  <a:srgbClr val="062216"/>
                </a:solidFill>
              </a:rPr>
              <a:t>Polymorphism</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Polymorphism</a:t>
            </a:r>
          </a:p>
        </p:txBody>
      </p:sp>
      <p:sp>
        <p:nvSpPr>
          <p:cNvPr id="360" name="Shape 360"/>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solidFill>
                  <a:srgbClr val="0000CC"/>
                </a:solidFill>
                <a:latin typeface="Comic Sans MS Bold"/>
                <a:ea typeface="Comic Sans MS Bold"/>
                <a:cs typeface="Comic Sans MS Bold"/>
                <a:sym typeface="Comic Sans MS Bold"/>
              </a:rPr>
              <a:t>Polymorphism</a:t>
            </a:r>
            <a:r>
              <a:rPr sz="2800"/>
              <a:t> refers to the ability to associate</a:t>
            </a:r>
            <a:br>
              <a:rPr sz="2800"/>
            </a:br>
            <a:r>
              <a:rPr sz="2800"/>
              <a:t>multiple definitions with one function declaration using a mechanism called </a:t>
            </a:r>
            <a:r>
              <a:rPr sz="2800">
                <a:solidFill>
                  <a:srgbClr val="0000CC"/>
                </a:solidFill>
                <a:latin typeface="Comic Sans MS Bold"/>
                <a:ea typeface="Comic Sans MS Bold"/>
                <a:cs typeface="Comic Sans MS Bold"/>
                <a:sym typeface="Comic Sans MS Bold"/>
              </a:rPr>
              <a:t>late binding</a:t>
            </a:r>
            <a:endParaRPr sz="2800">
              <a:solidFill>
                <a:srgbClr val="0000CC"/>
              </a:solidFill>
              <a:latin typeface="Comic Sans MS Bold"/>
              <a:ea typeface="Comic Sans MS Bold"/>
              <a:cs typeface="Comic Sans MS Bold"/>
              <a:sym typeface="Comic Sans MS Bold"/>
            </a:endParaRPr>
          </a:p>
          <a:p>
            <a:pPr lvl="0">
              <a:defRPr sz="1800"/>
            </a:pPr>
            <a:r>
              <a:rPr sz="2800"/>
              <a:t>Polymorphism is a key component of the </a:t>
            </a:r>
            <a:br>
              <a:rPr sz="2800"/>
            </a:br>
            <a:r>
              <a:rPr sz="2800"/>
              <a:t>philosophy of object oriented programming</a:t>
            </a:r>
          </a:p>
        </p:txBody>
      </p:sp>
    </p:spTree>
  </p:cSld>
  <p:clrMapOvr>
    <a:masterClrMapping/>
  </p:clrMapOvr>
  <p:transition spd="med" advClick="1">
    <p:wipe dir="r"/>
  </p:transition>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p:nvPr>
        </p:nvSpPr>
        <p:spPr>
          <a:xfrm>
            <a:off x="533400" y="152399"/>
            <a:ext cx="8305800" cy="992189"/>
          </a:xfrm>
          <a:prstGeom prst="rect">
            <a:avLst/>
          </a:prstGeom>
        </p:spPr>
        <p:txBody>
          <a:bodyPr lIns="0" tIns="0" rIns="0" bIns="0">
            <a:normAutofit fontScale="100000" lnSpcReduction="0"/>
          </a:bodyPr>
          <a:lstStyle/>
          <a:p>
            <a:pPr lvl="0">
              <a:defRPr sz="1800"/>
            </a:pPr>
            <a:r>
              <a:rPr sz="3600"/>
              <a:t>Binding &amp; Early binding</a:t>
            </a:r>
          </a:p>
        </p:txBody>
      </p:sp>
      <p:sp>
        <p:nvSpPr>
          <p:cNvPr id="363" name="Shape 363"/>
          <p:cNvSpPr/>
          <p:nvPr>
            <p:ph type="body" idx="1"/>
          </p:nvPr>
        </p:nvSpPr>
        <p:spPr>
          <a:xfrm>
            <a:off x="544513" y="1295400"/>
            <a:ext cx="8294686" cy="4572000"/>
          </a:xfrm>
          <a:prstGeom prst="rect">
            <a:avLst/>
          </a:prstGeom>
        </p:spPr>
        <p:txBody>
          <a:bodyPr>
            <a:normAutofit fontScale="100000" lnSpcReduction="0"/>
          </a:bodyPr>
          <a:lstStyle/>
          <a:p>
            <a:pPr lvl="0" marL="215537" indent="-215537" defTabSz="804672">
              <a:spcBef>
                <a:spcPts val="400"/>
              </a:spcBef>
              <a:defRPr sz="1800"/>
            </a:pPr>
            <a:r>
              <a:rPr sz="1760">
                <a:latin typeface="Comic Sans MS Bold"/>
                <a:ea typeface="Comic Sans MS Bold"/>
                <a:cs typeface="Comic Sans MS Bold"/>
                <a:sym typeface="Comic Sans MS Bold"/>
              </a:rPr>
              <a:t>Binding</a:t>
            </a:r>
            <a:r>
              <a:rPr sz="1760"/>
              <a:t> </a:t>
            </a:r>
            <a:endParaRPr sz="1760"/>
          </a:p>
          <a:p>
            <a:pPr lvl="0" marL="0" indent="0" defTabSz="804672">
              <a:spcBef>
                <a:spcPts val="400"/>
              </a:spcBef>
              <a:buSzTx/>
              <a:buNone/>
              <a:defRPr sz="1800"/>
            </a:pPr>
            <a:r>
              <a:rPr sz="1760"/>
              <a:t>The process to convert identifiers (such as variable and function names) into machine language addresses.</a:t>
            </a:r>
            <a:endParaRPr sz="1760"/>
          </a:p>
          <a:p>
            <a:pPr lvl="0" marL="301752" indent="-301752" defTabSz="804672">
              <a:spcBef>
                <a:spcPts val="500"/>
              </a:spcBef>
              <a:defRPr sz="1800"/>
            </a:pPr>
            <a:endParaRPr sz="1760"/>
          </a:p>
          <a:p>
            <a:pPr lvl="0" marL="215537" indent="-215537" defTabSz="804672">
              <a:spcBef>
                <a:spcPts val="400"/>
              </a:spcBef>
              <a:defRPr sz="1800"/>
            </a:pPr>
            <a:r>
              <a:rPr sz="1760">
                <a:latin typeface="Comic Sans MS Bold"/>
                <a:ea typeface="Comic Sans MS Bold"/>
                <a:cs typeface="Comic Sans MS Bold"/>
                <a:sym typeface="Comic Sans MS Bold"/>
              </a:rPr>
              <a:t>Early binding</a:t>
            </a:r>
            <a:r>
              <a:rPr sz="1760"/>
              <a:t> (or static binding) </a:t>
            </a:r>
            <a:endParaRPr sz="1760"/>
          </a:p>
          <a:p>
            <a:pPr lvl="0" marL="0" indent="0" defTabSz="804672">
              <a:spcBef>
                <a:spcPts val="400"/>
              </a:spcBef>
              <a:buSzTx/>
              <a:buNone/>
              <a:defRPr sz="1800"/>
            </a:pPr>
            <a:r>
              <a:rPr sz="1760"/>
              <a:t>An C++ compiler directly associates an identifier name (such as a function or variable name) with a machine address during compilation process. </a:t>
            </a:r>
            <a:endParaRPr sz="1760"/>
          </a:p>
          <a:p>
            <a:pPr lvl="0" marL="0" indent="0" defTabSz="804672">
              <a:spcBef>
                <a:spcPts val="400"/>
              </a:spcBef>
              <a:buSzTx/>
              <a:buNone/>
              <a:defRPr sz="1800"/>
            </a:pPr>
            <a:r>
              <a:rPr sz="1760"/>
              <a:t>Note that all functions have a unique machine address. </a:t>
            </a:r>
            <a:endParaRPr sz="1760"/>
          </a:p>
          <a:p>
            <a:pPr lvl="0" marL="0" indent="0" defTabSz="804672">
              <a:spcBef>
                <a:spcPts val="400"/>
              </a:spcBef>
              <a:buSzTx/>
              <a:buNone/>
              <a:defRPr sz="1800"/>
            </a:pPr>
            <a:r>
              <a:rPr sz="1760"/>
              <a:t>When the compiler encounters a function call, it replaces the function call with an instruction that tells the CPU to jump to the address of the function.</a:t>
            </a:r>
            <a:endParaRPr sz="1760"/>
          </a:p>
          <a:p>
            <a:pPr lvl="0" marL="0" indent="0" defTabSz="804672">
              <a:spcBef>
                <a:spcPts val="500"/>
              </a:spcBef>
              <a:buSzTx/>
              <a:buNone/>
              <a:defRPr sz="1800"/>
            </a:pPr>
            <a:endParaRPr sz="1760">
              <a:latin typeface="Comic Sans MS Bold"/>
              <a:ea typeface="Comic Sans MS Bold"/>
              <a:cs typeface="Comic Sans MS Bold"/>
              <a:sym typeface="Comic Sans MS Bold"/>
            </a:endParaRPr>
          </a:p>
          <a:p>
            <a:pPr lvl="0" marL="215537" indent="-215537" defTabSz="804672">
              <a:spcBef>
                <a:spcPts val="400"/>
              </a:spcBef>
              <a:defRPr sz="1800"/>
            </a:pPr>
            <a:r>
              <a:rPr sz="1760">
                <a:latin typeface="Comic Sans MS Bold"/>
                <a:ea typeface="Comic Sans MS Bold"/>
                <a:cs typeface="Comic Sans MS Bold"/>
                <a:sym typeface="Comic Sans MS Bold"/>
              </a:rPr>
              <a:t>Late binding</a:t>
            </a:r>
            <a:r>
              <a:rPr sz="1760"/>
              <a:t> (or dynamic binding) </a:t>
            </a:r>
            <a:endParaRPr sz="1760"/>
          </a:p>
          <a:p>
            <a:pPr lvl="1" marL="581950" indent="-179614" defTabSz="804672">
              <a:spcBef>
                <a:spcPts val="400"/>
              </a:spcBef>
              <a:defRPr sz="1800"/>
            </a:pPr>
            <a:r>
              <a:rPr sz="1760"/>
              <a:t>To be discussed very soon…</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A motivating example</a:t>
            </a:r>
          </a:p>
        </p:txBody>
      </p:sp>
      <p:sp>
        <p:nvSpPr>
          <p:cNvPr id="366" name="Shape 366"/>
          <p:cNvSpPr/>
          <p:nvPr>
            <p:ph type="body" idx="1"/>
          </p:nvPr>
        </p:nvSpPr>
        <p:spPr>
          <a:xfrm>
            <a:off x="228600" y="1676400"/>
            <a:ext cx="8599487" cy="4572000"/>
          </a:xfrm>
          <a:prstGeom prst="rect">
            <a:avLst/>
          </a:prstGeom>
        </p:spPr>
        <p:txBody>
          <a:bodyPr>
            <a:normAutofit fontScale="100000" lnSpcReduction="0"/>
          </a:bodyPr>
          <a:lstStyle/>
          <a:p>
            <a:pPr lvl="0" marL="339470" indent="-339470" defTabSz="905255">
              <a:defRPr sz="1800"/>
            </a:pPr>
            <a:r>
              <a:rPr sz="2772"/>
              <a:t>Imagine a graphics program with several types </a:t>
            </a:r>
            <a:br>
              <a:rPr sz="2772"/>
            </a:br>
            <a:r>
              <a:rPr sz="2772"/>
              <a:t>of figures</a:t>
            </a:r>
            <a:endParaRPr sz="2772"/>
          </a:p>
          <a:p>
            <a:pPr lvl="0" marL="339470" indent="-339470" defTabSz="905255">
              <a:defRPr sz="1800"/>
            </a:pPr>
            <a:r>
              <a:rPr sz="2772"/>
              <a:t>Each figure may be an object of a different class, such as a </a:t>
            </a:r>
            <a:r>
              <a:rPr sz="2772">
                <a:solidFill>
                  <a:srgbClr val="0000CC"/>
                </a:solidFill>
                <a:latin typeface="Consolas"/>
                <a:ea typeface="Consolas"/>
                <a:cs typeface="Consolas"/>
                <a:sym typeface="Consolas"/>
              </a:rPr>
              <a:t>circle, oval, rectangle,</a:t>
            </a:r>
            <a:r>
              <a:rPr sz="2772"/>
              <a:t> etc.</a:t>
            </a:r>
            <a:endParaRPr sz="2772"/>
          </a:p>
          <a:p>
            <a:pPr lvl="0" marL="339470" indent="-339470" defTabSz="905255">
              <a:defRPr sz="1800"/>
            </a:pPr>
            <a:r>
              <a:rPr sz="2772"/>
              <a:t>Each is a descendant of a class </a:t>
            </a:r>
            <a:r>
              <a:rPr sz="2772">
                <a:solidFill>
                  <a:srgbClr val="0000CC"/>
                </a:solidFill>
                <a:latin typeface="Consolas"/>
                <a:ea typeface="Consolas"/>
                <a:cs typeface="Consolas"/>
                <a:sym typeface="Consolas"/>
              </a:rPr>
              <a:t>Figure</a:t>
            </a:r>
            <a:endParaRPr sz="2772">
              <a:solidFill>
                <a:srgbClr val="0000CC"/>
              </a:solidFill>
              <a:latin typeface="Consolas"/>
              <a:ea typeface="Consolas"/>
              <a:cs typeface="Consolas"/>
              <a:sym typeface="Consolas"/>
            </a:endParaRPr>
          </a:p>
          <a:p>
            <a:pPr lvl="0" marL="339470" indent="-339470" defTabSz="905255">
              <a:defRPr sz="1800"/>
            </a:pPr>
            <a:r>
              <a:rPr sz="2772"/>
              <a:t>Each has a function </a:t>
            </a:r>
            <a:r>
              <a:rPr sz="2772">
                <a:solidFill>
                  <a:srgbClr val="0000CC"/>
                </a:solidFill>
                <a:latin typeface="Consolas"/>
                <a:ea typeface="Consolas"/>
                <a:cs typeface="Consolas"/>
                <a:sym typeface="Consolas"/>
              </a:rPr>
              <a:t>draw( ) </a:t>
            </a:r>
            <a:r>
              <a:rPr sz="2772"/>
              <a:t>implemented with code specific to each shape</a:t>
            </a:r>
            <a:endParaRPr sz="2772"/>
          </a:p>
          <a:p>
            <a:pPr lvl="0" marL="339470" indent="-339470" defTabSz="905255">
              <a:defRPr sz="1800"/>
            </a:pPr>
            <a:r>
              <a:rPr sz="2772"/>
              <a:t>Class </a:t>
            </a:r>
            <a:r>
              <a:rPr sz="2772">
                <a:solidFill>
                  <a:srgbClr val="0000CC"/>
                </a:solidFill>
                <a:latin typeface="Consolas"/>
                <a:ea typeface="Consolas"/>
                <a:cs typeface="Consolas"/>
                <a:sym typeface="Consolas"/>
              </a:rPr>
              <a:t>Figure</a:t>
            </a:r>
            <a:r>
              <a:rPr sz="2772"/>
              <a:t> has functions common to all figures</a:t>
            </a:r>
          </a:p>
        </p:txBody>
      </p:sp>
    </p:spTree>
  </p:cSld>
  <p:clrMapOvr>
    <a:masterClrMapping/>
  </p:clrMapOvr>
  <p:transition spd="med" advClick="1">
    <p:wipe dir="r"/>
  </p:transition>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0" name="Group 370"/>
          <p:cNvGrpSpPr/>
          <p:nvPr/>
        </p:nvGrpSpPr>
        <p:grpSpPr>
          <a:xfrm>
            <a:off x="1143000" y="228600"/>
            <a:ext cx="2657159" cy="2571806"/>
            <a:chOff x="0" y="0"/>
            <a:chExt cx="2657158" cy="2571805"/>
          </a:xfrm>
        </p:grpSpPr>
        <p:sp>
          <p:nvSpPr>
            <p:cNvPr id="368" name="Shape 368"/>
            <p:cNvSpPr/>
            <p:nvPr/>
          </p:nvSpPr>
          <p:spPr>
            <a:xfrm>
              <a:off x="0" y="0"/>
              <a:ext cx="2657159" cy="2571806"/>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369" name="Shape 369"/>
            <p:cNvSpPr/>
            <p:nvPr/>
          </p:nvSpPr>
          <p:spPr>
            <a:xfrm>
              <a:off x="125544" y="75937"/>
              <a:ext cx="1543930" cy="24199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class Figure</a:t>
              </a:r>
              <a:endParaRPr sz="2000">
                <a:solidFill>
                  <a:srgbClr val="FF0000"/>
                </a:solidFill>
              </a:endParaRPr>
            </a:p>
            <a:p>
              <a:pPr lvl="0">
                <a:defRPr sz="1800"/>
              </a:pPr>
              <a:r>
                <a:rPr sz="2000"/>
                <a:t>public:</a:t>
              </a:r>
              <a:endParaRPr sz="2000"/>
            </a:p>
            <a:p>
              <a:pPr lvl="0">
                <a:defRPr sz="1800"/>
              </a:pPr>
              <a:r>
                <a:rPr sz="2000"/>
                <a:t> center() </a:t>
              </a:r>
              <a:endParaRPr sz="2000"/>
            </a:p>
            <a:p>
              <a:pPr lvl="0">
                <a:defRPr sz="1800"/>
              </a:pPr>
              <a:r>
                <a:rPr sz="2000"/>
                <a:t>{ …</a:t>
              </a:r>
              <a:endParaRPr sz="2000"/>
            </a:p>
            <a:p>
              <a:pPr lvl="0">
                <a:defRPr sz="1800"/>
              </a:pPr>
              <a:r>
                <a:rPr sz="2000"/>
                <a:t>  draw()</a:t>
              </a:r>
              <a:endParaRPr sz="2000"/>
            </a:p>
            <a:p>
              <a:pPr lvl="0">
                <a:defRPr sz="1800"/>
              </a:pPr>
              <a:r>
                <a:rPr sz="2000"/>
                <a:t>  …</a:t>
              </a:r>
              <a:endParaRPr sz="2000"/>
            </a:p>
            <a:p>
              <a:pPr lvl="0">
                <a:defRPr sz="1800"/>
              </a:pPr>
              <a:r>
                <a:rPr sz="2000"/>
                <a:t>}</a:t>
              </a:r>
              <a:endParaRPr sz="2000"/>
            </a:p>
            <a:p>
              <a:pPr lvl="0">
                <a:defRPr sz="1800"/>
              </a:pPr>
              <a:r>
                <a:rPr sz="2000"/>
                <a:t>draw()</a:t>
              </a:r>
            </a:p>
          </p:txBody>
        </p:sp>
      </p:grpSp>
      <p:grpSp>
        <p:nvGrpSpPr>
          <p:cNvPr id="373" name="Group 373"/>
          <p:cNvGrpSpPr/>
          <p:nvPr/>
        </p:nvGrpSpPr>
        <p:grpSpPr>
          <a:xfrm>
            <a:off x="261946" y="3117650"/>
            <a:ext cx="2862254" cy="1479512"/>
            <a:chOff x="0" y="0"/>
            <a:chExt cx="2862253" cy="1479510"/>
          </a:xfrm>
        </p:grpSpPr>
        <p:sp>
          <p:nvSpPr>
            <p:cNvPr id="371" name="Shape 371"/>
            <p:cNvSpPr/>
            <p:nvPr/>
          </p:nvSpPr>
          <p:spPr>
            <a:xfrm>
              <a:off x="0" y="0"/>
              <a:ext cx="2862254" cy="1479511"/>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372" name="Shape 372"/>
            <p:cNvSpPr/>
            <p:nvPr/>
          </p:nvSpPr>
          <p:spPr>
            <a:xfrm>
              <a:off x="72223" y="113990"/>
              <a:ext cx="2630995" cy="1251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Circle</a:t>
              </a:r>
              <a:endParaRPr sz="2000">
                <a:solidFill>
                  <a:srgbClr val="FF0000"/>
                </a:solidFill>
              </a:endParaRPr>
            </a:p>
            <a:p>
              <a:pPr lvl="0">
                <a:defRPr sz="1800"/>
              </a:pPr>
              <a:r>
                <a:rPr sz="2000"/>
                <a:t>public:</a:t>
              </a:r>
              <a:endParaRPr sz="2000"/>
            </a:p>
            <a:p>
              <a:pPr lvl="0">
                <a:defRPr sz="1800"/>
              </a:pPr>
              <a:r>
                <a:rPr sz="2000"/>
                <a:t>  draw()//re-defined</a:t>
              </a:r>
              <a:endParaRPr sz="2000"/>
            </a:p>
            <a:p>
              <a:pPr lvl="0">
                <a:defRPr sz="1800"/>
              </a:pPr>
              <a:r>
                <a:rPr sz="2000"/>
                <a:t>  //center() is inherited </a:t>
              </a:r>
            </a:p>
          </p:txBody>
        </p:sp>
      </p:grpSp>
      <p:grpSp>
        <p:nvGrpSpPr>
          <p:cNvPr id="376" name="Group 376"/>
          <p:cNvGrpSpPr/>
          <p:nvPr/>
        </p:nvGrpSpPr>
        <p:grpSpPr>
          <a:xfrm>
            <a:off x="3657600" y="3100457"/>
            <a:ext cx="2704057" cy="1496706"/>
            <a:chOff x="0" y="0"/>
            <a:chExt cx="2704056" cy="1496704"/>
          </a:xfrm>
        </p:grpSpPr>
        <p:sp>
          <p:nvSpPr>
            <p:cNvPr id="374" name="Shape 374"/>
            <p:cNvSpPr/>
            <p:nvPr/>
          </p:nvSpPr>
          <p:spPr>
            <a:xfrm>
              <a:off x="0" y="0"/>
              <a:ext cx="2623812" cy="1496705"/>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375" name="Shape 375"/>
            <p:cNvSpPr/>
            <p:nvPr/>
          </p:nvSpPr>
          <p:spPr>
            <a:xfrm>
              <a:off x="73063" y="122587"/>
              <a:ext cx="2630994" cy="1251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Traingle</a:t>
              </a:r>
              <a:endParaRPr sz="2000">
                <a:solidFill>
                  <a:srgbClr val="FF0000"/>
                </a:solidFill>
              </a:endParaRPr>
            </a:p>
            <a:p>
              <a:pPr lvl="0">
                <a:defRPr sz="1800"/>
              </a:pPr>
              <a:r>
                <a:rPr sz="2000"/>
                <a:t>public:</a:t>
              </a:r>
              <a:endParaRPr sz="2000"/>
            </a:p>
            <a:p>
              <a:pPr lvl="0">
                <a:defRPr sz="1800"/>
              </a:pPr>
              <a:r>
                <a:rPr sz="2000"/>
                <a:t>  draw()//re-defined</a:t>
              </a:r>
              <a:endParaRPr sz="2000"/>
            </a:p>
            <a:p>
              <a:pPr lvl="0">
                <a:defRPr sz="1800"/>
              </a:pPr>
              <a:r>
                <a:rPr sz="2000"/>
                <a:t>  //center() is inherited </a:t>
              </a:r>
            </a:p>
          </p:txBody>
        </p:sp>
      </p:grpSp>
      <p:sp>
        <p:nvSpPr>
          <p:cNvPr id="382" name="Shape 382"/>
          <p:cNvSpPr/>
          <p:nvPr/>
        </p:nvSpPr>
        <p:spPr>
          <a:xfrm>
            <a:off x="3704722" y="2648655"/>
            <a:ext cx="486059" cy="447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38100">
            <a:solidFill/>
            <a:round/>
            <a:tailEnd type="triangle"/>
          </a:ln>
        </p:spPr>
        <p:txBody>
          <a:bodyPr/>
          <a:lstStyle/>
          <a:p>
            <a:pPr lvl="0"/>
          </a:p>
        </p:txBody>
      </p:sp>
      <p:sp>
        <p:nvSpPr>
          <p:cNvPr id="378" name="Shape 378"/>
          <p:cNvSpPr/>
          <p:nvPr/>
        </p:nvSpPr>
        <p:spPr>
          <a:xfrm>
            <a:off x="876300" y="4536945"/>
            <a:ext cx="7543800" cy="2215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int man()</a:t>
            </a:r>
            <a:endParaRPr sz="2400"/>
          </a:p>
          <a:p>
            <a:pPr lvl="0">
              <a:defRPr sz="1800"/>
            </a:pPr>
            <a:r>
              <a:rPr sz="2400"/>
              <a:t>{</a:t>
            </a:r>
            <a:endParaRPr sz="2400"/>
          </a:p>
          <a:p>
            <a:pPr lvl="0">
              <a:defRPr sz="1800"/>
            </a:pPr>
            <a:r>
              <a:rPr sz="2400"/>
              <a:t>   Circle c;</a:t>
            </a:r>
            <a:endParaRPr sz="2400"/>
          </a:p>
          <a:p>
            <a:pPr lvl="0">
              <a:defRPr sz="1800"/>
            </a:pPr>
            <a:r>
              <a:rPr sz="2400"/>
              <a:t>   c.draw(); //which draw() is called?</a:t>
            </a:r>
            <a:endParaRPr sz="2400"/>
          </a:p>
          <a:p>
            <a:pPr lvl="0">
              <a:defRPr sz="1800"/>
            </a:pPr>
            <a:r>
              <a:rPr sz="2400"/>
              <a:t>   c.center(); //which draw() is called inside center()?</a:t>
            </a:r>
            <a:endParaRPr sz="2400"/>
          </a:p>
          <a:p>
            <a:pPr lvl="0">
              <a:defRPr sz="1800"/>
            </a:pPr>
            <a:r>
              <a:rPr sz="2400"/>
              <a:t>}</a:t>
            </a:r>
          </a:p>
        </p:txBody>
      </p:sp>
      <p:sp>
        <p:nvSpPr>
          <p:cNvPr id="379" name="Shape 379"/>
          <p:cNvSpPr/>
          <p:nvPr/>
        </p:nvSpPr>
        <p:spPr>
          <a:xfrm>
            <a:off x="4790759" y="4797216"/>
            <a:ext cx="4000501"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800000"/>
                </a:solidFill>
              </a:defRPr>
            </a:lvl1pPr>
          </a:lstStyle>
          <a:p>
            <a:pPr lvl="0">
              <a:defRPr sz="1800">
                <a:solidFill>
                  <a:srgbClr val="000000"/>
                </a:solidFill>
              </a:defRPr>
            </a:pPr>
            <a:r>
              <a:rPr sz="2000">
                <a:solidFill>
                  <a:srgbClr val="800000"/>
                </a:solidFill>
              </a:rPr>
              <a:t>Look at : figure_demo.cpp</a:t>
            </a:r>
          </a:p>
        </p:txBody>
      </p:sp>
      <p:sp>
        <p:nvSpPr>
          <p:cNvPr id="380" name="Shape 380"/>
          <p:cNvSpPr/>
          <p:nvPr/>
        </p:nvSpPr>
        <p:spPr>
          <a:xfrm>
            <a:off x="3962399" y="228599"/>
            <a:ext cx="5002947" cy="2217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solidFill>
                  <a:srgbClr val="0000CC"/>
                </a:solidFill>
                <a:latin typeface="Calibri"/>
                <a:ea typeface="Calibri"/>
                <a:cs typeface="Calibri"/>
                <a:sym typeface="Calibri"/>
              </a:rPr>
              <a:t>c.center();</a:t>
            </a:r>
            <a:endParaRPr>
              <a:solidFill>
                <a:srgbClr val="0000CC"/>
              </a:solidFill>
              <a:latin typeface="Calibri"/>
              <a:ea typeface="Calibri"/>
              <a:cs typeface="Calibri"/>
              <a:sym typeface="Calibri"/>
            </a:endParaRPr>
          </a:p>
          <a:p>
            <a:pPr lvl="0">
              <a:defRPr sz="1800"/>
            </a:pPr>
            <a:r>
              <a:t>When a member function is called with a derived class object, the compiler first looks to see if that member exists in the derived class. If not, it begins walking up the inheritance chain and checking whether the member has been defined in any of the inherited classes or the top base class. It uses the first one it finds.</a:t>
            </a:r>
          </a:p>
        </p:txBody>
      </p:sp>
      <p:sp>
        <p:nvSpPr>
          <p:cNvPr id="383" name="Shape 383"/>
          <p:cNvSpPr/>
          <p:nvPr/>
        </p:nvSpPr>
        <p:spPr>
          <a:xfrm>
            <a:off x="1940463" y="2805112"/>
            <a:ext cx="102269" cy="307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38100">
            <a:solidFill/>
            <a:round/>
            <a:tailEnd type="triangle"/>
          </a:ln>
        </p:spPr>
        <p:txBody>
          <a:bodyPr/>
          <a:lstStyle/>
          <a:p>
            <a:pPr lvl="0"/>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A Problem</a:t>
            </a:r>
          </a:p>
        </p:txBody>
      </p:sp>
      <p:sp>
        <p:nvSpPr>
          <p:cNvPr id="386" name="Shape 386"/>
          <p:cNvSpPr/>
          <p:nvPr>
            <p:ph type="body" idx="1"/>
          </p:nvPr>
        </p:nvSpPr>
        <p:spPr>
          <a:xfrm>
            <a:off x="381000" y="1402567"/>
            <a:ext cx="8294686" cy="4572001"/>
          </a:xfrm>
          <a:prstGeom prst="rect">
            <a:avLst/>
          </a:prstGeom>
        </p:spPr>
        <p:txBody>
          <a:bodyPr>
            <a:normAutofit fontScale="100000" lnSpcReduction="0"/>
          </a:bodyPr>
          <a:lstStyle/>
          <a:p>
            <a:pPr lvl="0" marL="273340" indent="-273340" defTabSz="850391">
              <a:spcBef>
                <a:spcPts val="500"/>
              </a:spcBef>
              <a:defRPr sz="1800"/>
            </a:pPr>
            <a:r>
              <a:rPr sz="2232"/>
              <a:t>Class </a:t>
            </a:r>
            <a:r>
              <a:rPr sz="2232">
                <a:solidFill>
                  <a:srgbClr val="0000CC"/>
                </a:solidFill>
                <a:latin typeface="Consolas"/>
                <a:ea typeface="Consolas"/>
                <a:cs typeface="Consolas"/>
                <a:sym typeface="Consolas"/>
              </a:rPr>
              <a:t>Figure</a:t>
            </a:r>
            <a:r>
              <a:rPr sz="2232"/>
              <a:t> has a function </a:t>
            </a:r>
            <a:r>
              <a:rPr sz="2232">
                <a:solidFill>
                  <a:srgbClr val="0000CC"/>
                </a:solidFill>
                <a:latin typeface="Consolas"/>
                <a:ea typeface="Consolas"/>
                <a:cs typeface="Consolas"/>
                <a:sym typeface="Consolas"/>
              </a:rPr>
              <a:t>center</a:t>
            </a:r>
            <a:endParaRPr sz="2232">
              <a:solidFill>
                <a:srgbClr val="0000CC"/>
              </a:solidFill>
              <a:latin typeface="Consolas"/>
              <a:ea typeface="Consolas"/>
              <a:cs typeface="Consolas"/>
              <a:sym typeface="Consolas"/>
            </a:endParaRPr>
          </a:p>
          <a:p>
            <a:pPr lvl="1" marL="652979" indent="-227783" defTabSz="850391">
              <a:spcBef>
                <a:spcPts val="500"/>
              </a:spcBef>
              <a:defRPr sz="1800"/>
            </a:pPr>
            <a:r>
              <a:rPr sz="2232"/>
              <a:t>Function </a:t>
            </a:r>
            <a:r>
              <a:rPr sz="2232">
                <a:solidFill>
                  <a:srgbClr val="0000CC"/>
                </a:solidFill>
                <a:latin typeface="Consolas"/>
                <a:ea typeface="Consolas"/>
                <a:cs typeface="Consolas"/>
                <a:sym typeface="Consolas"/>
              </a:rPr>
              <a:t>center</a:t>
            </a:r>
            <a:r>
              <a:rPr sz="2232"/>
              <a:t> moves a figure to the center of the screen by erasing the figure and redrawing it in the center of the screen</a:t>
            </a:r>
            <a:endParaRPr sz="2232"/>
          </a:p>
          <a:p>
            <a:pPr lvl="0" marL="273340" indent="-273340" defTabSz="850391">
              <a:spcBef>
                <a:spcPts val="500"/>
              </a:spcBef>
              <a:defRPr sz="1800"/>
            </a:pPr>
            <a:r>
              <a:rPr sz="2232"/>
              <a:t>Function </a:t>
            </a:r>
            <a:r>
              <a:rPr sz="2232">
                <a:solidFill>
                  <a:srgbClr val="0000CC"/>
                </a:solidFill>
                <a:latin typeface="Consolas"/>
                <a:ea typeface="Consolas"/>
                <a:cs typeface="Consolas"/>
                <a:sym typeface="Consolas"/>
              </a:rPr>
              <a:t>center</a:t>
            </a:r>
            <a:r>
              <a:rPr sz="2232"/>
              <a:t> is inherited by each of the derived classes</a:t>
            </a:r>
            <a:endParaRPr sz="2232"/>
          </a:p>
          <a:p>
            <a:pPr lvl="1" marL="652979" indent="-227783" defTabSz="850391">
              <a:spcBef>
                <a:spcPts val="500"/>
              </a:spcBef>
              <a:defRPr sz="1800"/>
            </a:pPr>
            <a:r>
              <a:rPr sz="2232"/>
              <a:t>Function </a:t>
            </a:r>
            <a:r>
              <a:rPr sz="2232">
                <a:solidFill>
                  <a:srgbClr val="0000CC"/>
                </a:solidFill>
                <a:latin typeface="Consolas"/>
                <a:ea typeface="Consolas"/>
                <a:cs typeface="Consolas"/>
                <a:sym typeface="Consolas"/>
              </a:rPr>
              <a:t>center</a:t>
            </a:r>
            <a:r>
              <a:rPr sz="2232"/>
              <a:t> SHOULD use each derived object's </a:t>
            </a:r>
            <a:r>
              <a:rPr sz="2232">
                <a:solidFill>
                  <a:srgbClr val="0000CC"/>
                </a:solidFill>
                <a:latin typeface="Consolas"/>
                <a:ea typeface="Consolas"/>
                <a:cs typeface="Consolas"/>
                <a:sym typeface="Consolas"/>
              </a:rPr>
              <a:t>draw</a:t>
            </a:r>
            <a:r>
              <a:rPr sz="2232"/>
              <a:t> function to draw the figure</a:t>
            </a:r>
            <a:endParaRPr sz="2232"/>
          </a:p>
          <a:p>
            <a:pPr lvl="1" marL="652979" indent="-227783" defTabSz="850391">
              <a:spcBef>
                <a:spcPts val="500"/>
              </a:spcBef>
              <a:defRPr sz="1800"/>
            </a:pPr>
            <a:r>
              <a:rPr sz="2232"/>
              <a:t>But, </a:t>
            </a:r>
            <a:r>
              <a:rPr sz="2232">
                <a:solidFill>
                  <a:srgbClr val="0000CC"/>
                </a:solidFill>
                <a:latin typeface="Consolas"/>
                <a:ea typeface="Consolas"/>
                <a:cs typeface="Consolas"/>
                <a:sym typeface="Consolas"/>
              </a:rPr>
              <a:t>Figure</a:t>
            </a:r>
            <a:r>
              <a:rPr sz="2232"/>
              <a:t> class does not know about its derived classes, so how can it know how to invoke a derived object's </a:t>
            </a:r>
            <a:r>
              <a:rPr sz="2232">
                <a:solidFill>
                  <a:srgbClr val="0000CC"/>
                </a:solidFill>
                <a:latin typeface="Consolas"/>
                <a:ea typeface="Consolas"/>
                <a:cs typeface="Consolas"/>
                <a:sym typeface="Consolas"/>
              </a:rPr>
              <a:t>draw</a:t>
            </a:r>
            <a:r>
              <a:rPr sz="2232"/>
              <a:t> function?</a:t>
            </a:r>
          </a:p>
        </p:txBody>
      </p:sp>
    </p:spTree>
  </p:cSld>
  <p:clrMapOvr>
    <a:masterClrMapping/>
  </p:clrMapOvr>
  <p:transition spd="med" advClick="1">
    <p:wipe dir="r"/>
  </p:transition>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Virtual Functions</a:t>
            </a:r>
          </a:p>
        </p:txBody>
      </p:sp>
      <p:sp>
        <p:nvSpPr>
          <p:cNvPr id="389" name="Shape 389"/>
          <p:cNvSpPr/>
          <p:nvPr>
            <p:ph type="body" idx="1"/>
          </p:nvPr>
        </p:nvSpPr>
        <p:spPr>
          <a:xfrm>
            <a:off x="544513" y="1676400"/>
            <a:ext cx="8294686" cy="4572000"/>
          </a:xfrm>
          <a:prstGeom prst="rect">
            <a:avLst/>
          </a:prstGeom>
        </p:spPr>
        <p:txBody>
          <a:bodyPr>
            <a:normAutofit fontScale="100000" lnSpcReduction="0"/>
          </a:bodyPr>
          <a:lstStyle/>
          <a:p>
            <a:pPr lvl="0" marL="293914" indent="-293914">
              <a:spcBef>
                <a:spcPts val="500"/>
              </a:spcBef>
              <a:defRPr sz="1800"/>
            </a:pPr>
            <a:r>
              <a:rPr sz="2400">
                <a:latin typeface="Comic Sans MS Bold"/>
                <a:ea typeface="Comic Sans MS Bold"/>
                <a:cs typeface="Comic Sans MS Bold"/>
                <a:sym typeface="Comic Sans MS Bold"/>
              </a:rPr>
              <a:t>Virtual functions </a:t>
            </a:r>
            <a:r>
              <a:rPr sz="2400"/>
              <a:t>can be used to address the previous problem.</a:t>
            </a:r>
            <a:endParaRPr sz="2400"/>
          </a:p>
          <a:p>
            <a:pPr lvl="0" marL="293914" indent="-293914">
              <a:spcBef>
                <a:spcPts val="500"/>
              </a:spcBef>
              <a:defRPr sz="1800"/>
            </a:pPr>
            <a:r>
              <a:rPr sz="2400"/>
              <a:t>Making a function </a:t>
            </a:r>
            <a:r>
              <a:rPr sz="2400">
                <a:solidFill>
                  <a:srgbClr val="0000CC"/>
                </a:solidFill>
              </a:rPr>
              <a:t>virtual</a:t>
            </a:r>
            <a:r>
              <a:rPr sz="2400"/>
              <a:t> tells the compiler that  ...</a:t>
            </a:r>
            <a:endParaRPr sz="2400"/>
          </a:p>
          <a:p>
            <a:pPr lvl="1" marL="661307" indent="-204107">
              <a:spcBef>
                <a:spcPts val="400"/>
              </a:spcBef>
              <a:defRPr sz="1800"/>
            </a:pPr>
            <a:r>
              <a:rPr sz="2000"/>
              <a:t>The programmer doesn't know how the function is implemented when the programmer is defining a base class</a:t>
            </a:r>
            <a:endParaRPr sz="2000"/>
          </a:p>
          <a:p>
            <a:pPr lvl="1" marL="661307" indent="-204107">
              <a:spcBef>
                <a:spcPts val="400"/>
              </a:spcBef>
              <a:defRPr sz="1800"/>
            </a:pPr>
            <a:r>
              <a:rPr sz="2000"/>
              <a:t>The programmer wants to wait until the function of an object is used in a program. Only at that time, the implementation of the function is clear, i.e., it is given by the class type of the object.  </a:t>
            </a:r>
            <a:endParaRPr sz="2000"/>
          </a:p>
          <a:p>
            <a:pPr lvl="0" marL="293914" indent="-293914">
              <a:spcBef>
                <a:spcPts val="500"/>
              </a:spcBef>
              <a:defRPr sz="1800"/>
            </a:pPr>
            <a:r>
              <a:rPr sz="2400"/>
              <a:t>This is called </a:t>
            </a:r>
            <a:r>
              <a:rPr sz="2400">
                <a:solidFill>
                  <a:srgbClr val="0000CC"/>
                </a:solidFill>
              </a:rPr>
              <a:t>late binding</a:t>
            </a:r>
          </a:p>
        </p:txBody>
      </p:sp>
    </p:spTree>
  </p:cSld>
  <p:clrMapOvr>
    <a:masterClrMapping/>
  </p:clrMapOvr>
  <p:transition spd="med" advClick="1">
    <p:wipe dir="r"/>
  </p:transition>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How to use virtual functions?</a:t>
            </a:r>
          </a:p>
        </p:txBody>
      </p:sp>
      <p:sp>
        <p:nvSpPr>
          <p:cNvPr id="392" name="Shape 392"/>
          <p:cNvSpPr/>
          <p:nvPr>
            <p:ph type="body" idx="1"/>
          </p:nvPr>
        </p:nvSpPr>
        <p:spPr>
          <a:xfrm>
            <a:off x="544513" y="1295400"/>
            <a:ext cx="8294686" cy="4572000"/>
          </a:xfrm>
          <a:prstGeom prst="rect">
            <a:avLst/>
          </a:prstGeom>
        </p:spPr>
        <p:txBody>
          <a:bodyPr>
            <a:normAutofit fontScale="100000" lnSpcReduction="0"/>
          </a:bodyPr>
          <a:lstStyle/>
          <a:p>
            <a:pPr lvl="1" marL="293914" indent="-293914">
              <a:spcBef>
                <a:spcPts val="500"/>
              </a:spcBef>
              <a:buSzPct val="60000"/>
              <a:buChar char="❑"/>
              <a:defRPr sz="1800"/>
            </a:pPr>
            <a:r>
              <a:rPr sz="2400"/>
              <a:t>Add keyword </a:t>
            </a:r>
            <a:r>
              <a:rPr sz="2400">
                <a:solidFill>
                  <a:srgbClr val="C00000"/>
                </a:solidFill>
              </a:rPr>
              <a:t>virtual</a:t>
            </a:r>
            <a:r>
              <a:rPr sz="2400"/>
              <a:t> to a function’s declaration in the base class</a:t>
            </a:r>
            <a:endParaRPr sz="2400"/>
          </a:p>
          <a:p>
            <a:pPr lvl="2" marL="685800" indent="-285750">
              <a:spcBef>
                <a:spcPts val="400"/>
              </a:spcBef>
              <a:buSzPct val="60000"/>
              <a:buChar char="❑"/>
              <a:defRPr sz="1800"/>
            </a:pPr>
            <a:r>
              <a:rPr sz="2000">
                <a:solidFill>
                  <a:srgbClr val="C00000"/>
                </a:solidFill>
              </a:rPr>
              <a:t>virtual</a:t>
            </a:r>
            <a:r>
              <a:rPr sz="2000"/>
              <a:t> is not added to the function definition</a:t>
            </a:r>
            <a:endParaRPr sz="2400"/>
          </a:p>
          <a:p>
            <a:pPr lvl="0" marL="293914" indent="-293914">
              <a:spcBef>
                <a:spcPts val="500"/>
              </a:spcBef>
              <a:defRPr sz="1800"/>
            </a:pPr>
            <a:r>
              <a:rPr sz="2400"/>
              <a:t>Define the function differently in a derived class</a:t>
            </a:r>
            <a:endParaRPr sz="2400"/>
          </a:p>
          <a:p>
            <a:pPr lvl="1" marL="702128" indent="-244928">
              <a:spcBef>
                <a:spcPts val="500"/>
              </a:spcBef>
              <a:defRPr sz="1800"/>
            </a:pPr>
            <a:r>
              <a:rPr sz="2400"/>
              <a:t>This is the intention of introducing virtual function</a:t>
            </a:r>
            <a:endParaRPr sz="2400"/>
          </a:p>
          <a:p>
            <a:pPr lvl="0" marL="293914" indent="-293914">
              <a:spcBef>
                <a:spcPts val="500"/>
              </a:spcBef>
              <a:defRPr sz="1800"/>
            </a:pPr>
            <a:r>
              <a:rPr sz="2400">
                <a:solidFill>
                  <a:srgbClr val="C00000"/>
                </a:solidFill>
              </a:rPr>
              <a:t>virtual</a:t>
            </a:r>
            <a:r>
              <a:rPr sz="2400"/>
              <a:t> is not needed for the function declaration in the derived class, but is often included</a:t>
            </a:r>
            <a:endParaRPr sz="2400"/>
          </a:p>
          <a:p>
            <a:pPr lvl="0" marL="293914" indent="-293914">
              <a:spcBef>
                <a:spcPts val="500"/>
              </a:spcBef>
              <a:defRPr sz="1800"/>
            </a:pPr>
            <a:r>
              <a:rPr sz="2400"/>
              <a:t>Note that, virtual functions require considerable overhead so excessive use reduces program efficiency</a:t>
            </a:r>
          </a:p>
        </p:txBody>
      </p:sp>
      <p:sp>
        <p:nvSpPr>
          <p:cNvPr id="393" name="Shape 393"/>
          <p:cNvSpPr/>
          <p:nvPr/>
        </p:nvSpPr>
        <p:spPr>
          <a:xfrm>
            <a:off x="2133600" y="5556849"/>
            <a:ext cx="3733800" cy="437070"/>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figure_demo_virtual.cpp</a:t>
            </a:r>
          </a:p>
        </p:txBody>
      </p:sp>
    </p:spTree>
  </p:cSld>
  <p:clrMapOvr>
    <a:masterClrMapping/>
  </p:clrMapOvr>
  <p:transition spd="med" advClick="1">
    <p:wipe dir="r"/>
  </p:transition>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7" name="Group 397"/>
          <p:cNvGrpSpPr/>
          <p:nvPr/>
        </p:nvGrpSpPr>
        <p:grpSpPr>
          <a:xfrm>
            <a:off x="2961957" y="128440"/>
            <a:ext cx="2372043" cy="2209801"/>
            <a:chOff x="0" y="0"/>
            <a:chExt cx="2372041" cy="2209800"/>
          </a:xfrm>
        </p:grpSpPr>
        <p:sp>
          <p:nvSpPr>
            <p:cNvPr id="395" name="Shape 395"/>
            <p:cNvSpPr/>
            <p:nvPr/>
          </p:nvSpPr>
          <p:spPr>
            <a:xfrm>
              <a:off x="0" y="0"/>
              <a:ext cx="2372042" cy="2209800"/>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396" name="Shape 396"/>
            <p:cNvSpPr/>
            <p:nvPr/>
          </p:nvSpPr>
          <p:spPr>
            <a:xfrm>
              <a:off x="107874" y="40984"/>
              <a:ext cx="2108483" cy="21278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class Figure</a:t>
              </a:r>
              <a:endParaRPr sz="2000">
                <a:solidFill>
                  <a:srgbClr val="FF0000"/>
                </a:solidFill>
              </a:endParaRPr>
            </a:p>
            <a:p>
              <a:pPr lvl="0">
                <a:defRPr sz="1800"/>
              </a:pPr>
              <a:r>
                <a:rPr sz="2000"/>
                <a:t>void center() </a:t>
              </a:r>
              <a:endParaRPr sz="2000"/>
            </a:p>
            <a:p>
              <a:pPr lvl="0">
                <a:defRPr sz="1800"/>
              </a:pPr>
              <a:r>
                <a:rPr sz="2000"/>
                <a:t>{ …</a:t>
              </a:r>
              <a:endParaRPr sz="2000"/>
            </a:p>
            <a:p>
              <a:pPr lvl="0">
                <a:defRPr sz="1800"/>
              </a:pPr>
              <a:r>
                <a:rPr sz="2000"/>
                <a:t>  draw()</a:t>
              </a:r>
              <a:endParaRPr sz="2000"/>
            </a:p>
            <a:p>
              <a:pPr lvl="0">
                <a:defRPr sz="1800"/>
              </a:pPr>
              <a:r>
                <a:rPr sz="2000"/>
                <a:t>  …</a:t>
              </a:r>
              <a:endParaRPr sz="2000"/>
            </a:p>
            <a:p>
              <a:pPr lvl="0">
                <a:defRPr sz="1800"/>
              </a:pPr>
              <a:r>
                <a:rPr sz="2000"/>
                <a:t>}</a:t>
              </a:r>
              <a:endParaRPr sz="2000"/>
            </a:p>
            <a:p>
              <a:pPr lvl="0">
                <a:defRPr sz="1800"/>
              </a:pPr>
              <a:r>
                <a:rPr sz="2000"/>
                <a:t>virtual void draw()</a:t>
              </a:r>
            </a:p>
          </p:txBody>
        </p:sp>
      </p:grpSp>
      <p:grpSp>
        <p:nvGrpSpPr>
          <p:cNvPr id="400" name="Group 400"/>
          <p:cNvGrpSpPr/>
          <p:nvPr/>
        </p:nvGrpSpPr>
        <p:grpSpPr>
          <a:xfrm>
            <a:off x="876300" y="2655485"/>
            <a:ext cx="3543300" cy="1145636"/>
            <a:chOff x="0" y="0"/>
            <a:chExt cx="3543300" cy="1145635"/>
          </a:xfrm>
        </p:grpSpPr>
        <p:sp>
          <p:nvSpPr>
            <p:cNvPr id="398" name="Shape 398"/>
            <p:cNvSpPr/>
            <p:nvPr/>
          </p:nvSpPr>
          <p:spPr>
            <a:xfrm>
              <a:off x="0" y="0"/>
              <a:ext cx="3543300" cy="1145636"/>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399" name="Shape 399"/>
            <p:cNvSpPr/>
            <p:nvPr/>
          </p:nvSpPr>
          <p:spPr>
            <a:xfrm>
              <a:off x="55924" y="93102"/>
              <a:ext cx="3463936" cy="959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Circle</a:t>
              </a:r>
              <a:endParaRPr sz="2000">
                <a:solidFill>
                  <a:srgbClr val="FF0000"/>
                </a:solidFill>
              </a:endParaRPr>
            </a:p>
            <a:p>
              <a:pPr lvl="0">
                <a:defRPr sz="1800"/>
              </a:pPr>
              <a:r>
                <a:rPr sz="2000"/>
                <a:t>virtual void draw()//re-defined</a:t>
              </a:r>
              <a:endParaRPr sz="2000"/>
            </a:p>
            <a:p>
              <a:pPr lvl="0">
                <a:defRPr sz="1800"/>
              </a:pPr>
              <a:r>
                <a:rPr sz="2000"/>
                <a:t>//center() is inherited </a:t>
              </a:r>
            </a:p>
          </p:txBody>
        </p:sp>
      </p:grpSp>
      <p:grpSp>
        <p:nvGrpSpPr>
          <p:cNvPr id="403" name="Group 403"/>
          <p:cNvGrpSpPr/>
          <p:nvPr/>
        </p:nvGrpSpPr>
        <p:grpSpPr>
          <a:xfrm>
            <a:off x="4648200" y="2638292"/>
            <a:ext cx="3519860" cy="1145636"/>
            <a:chOff x="0" y="0"/>
            <a:chExt cx="3519859" cy="1145635"/>
          </a:xfrm>
        </p:grpSpPr>
        <p:sp>
          <p:nvSpPr>
            <p:cNvPr id="401" name="Shape 401"/>
            <p:cNvSpPr/>
            <p:nvPr/>
          </p:nvSpPr>
          <p:spPr>
            <a:xfrm>
              <a:off x="0" y="0"/>
              <a:ext cx="3429000" cy="1145636"/>
            </a:xfrm>
            <a:prstGeom prst="roundRect">
              <a:avLst>
                <a:gd name="adj" fmla="val 16667"/>
              </a:avLst>
            </a:prstGeom>
            <a:solidFill>
              <a:srgbClr val="AAEFD1"/>
            </a:solidFill>
            <a:ln w="9525" cap="flat">
              <a:solidFill>
                <a:srgbClr val="000000"/>
              </a:solidFill>
              <a:prstDash val="solid"/>
              <a:round/>
            </a:ln>
            <a:effectLst/>
          </p:spPr>
          <p:txBody>
            <a:bodyPr wrap="square" lIns="0" tIns="0" rIns="0" bIns="0" numCol="1" anchor="ctr">
              <a:noAutofit/>
            </a:bodyPr>
            <a:lstStyle/>
            <a:p>
              <a:pPr lvl="0"/>
            </a:p>
          </p:txBody>
        </p:sp>
        <p:sp>
          <p:nvSpPr>
            <p:cNvPr id="402" name="Shape 402"/>
            <p:cNvSpPr/>
            <p:nvPr/>
          </p:nvSpPr>
          <p:spPr>
            <a:xfrm>
              <a:off x="55924" y="93102"/>
              <a:ext cx="3463936" cy="959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FF0000"/>
                  </a:solidFill>
                </a:rPr>
                <a:t>Traingle</a:t>
              </a:r>
              <a:endParaRPr sz="2000">
                <a:solidFill>
                  <a:srgbClr val="FF0000"/>
                </a:solidFill>
              </a:endParaRPr>
            </a:p>
            <a:p>
              <a:pPr lvl="0">
                <a:defRPr sz="1800"/>
              </a:pPr>
              <a:r>
                <a:rPr sz="2000"/>
                <a:t>virtual void draw()//re-defined</a:t>
              </a:r>
              <a:endParaRPr sz="2000"/>
            </a:p>
            <a:p>
              <a:pPr lvl="0">
                <a:defRPr sz="1800"/>
              </a:pPr>
              <a:r>
                <a:rPr sz="2000"/>
                <a:t>//center() is inherited </a:t>
              </a:r>
            </a:p>
          </p:txBody>
        </p:sp>
      </p:grpSp>
      <p:sp>
        <p:nvSpPr>
          <p:cNvPr id="404" name="Shape 404"/>
          <p:cNvSpPr/>
          <p:nvPr/>
        </p:nvSpPr>
        <p:spPr>
          <a:xfrm>
            <a:off x="876300" y="4190999"/>
            <a:ext cx="7543800" cy="2215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int main()</a:t>
            </a:r>
            <a:endParaRPr sz="2400"/>
          </a:p>
          <a:p>
            <a:pPr lvl="0">
              <a:defRPr sz="1800"/>
            </a:pPr>
            <a:r>
              <a:rPr sz="2400"/>
              <a:t>{</a:t>
            </a:r>
            <a:endParaRPr sz="2400"/>
          </a:p>
          <a:p>
            <a:pPr lvl="0">
              <a:defRPr sz="1800"/>
            </a:pPr>
            <a:r>
              <a:rPr sz="2400"/>
              <a:t>   Circle c;</a:t>
            </a:r>
            <a:endParaRPr sz="2400"/>
          </a:p>
          <a:p>
            <a:pPr lvl="0">
              <a:defRPr sz="1800"/>
            </a:pPr>
            <a:r>
              <a:rPr sz="2400"/>
              <a:t>   c.draw() //which draw() is called?</a:t>
            </a:r>
            <a:endParaRPr sz="2400"/>
          </a:p>
          <a:p>
            <a:pPr lvl="0">
              <a:defRPr sz="1800"/>
            </a:pPr>
            <a:r>
              <a:rPr sz="2400"/>
              <a:t>   c.center() //which draw() is called inside center()?</a:t>
            </a:r>
            <a:endParaRPr sz="2400"/>
          </a:p>
          <a:p>
            <a:pPr lvl="0">
              <a:defRPr sz="1800"/>
            </a:pPr>
            <a:r>
              <a:rPr sz="2400"/>
              <a:t>}</a:t>
            </a:r>
          </a:p>
        </p:txBody>
      </p:sp>
      <p:sp>
        <p:nvSpPr>
          <p:cNvPr id="405" name="Shape 405"/>
          <p:cNvSpPr/>
          <p:nvPr/>
        </p:nvSpPr>
        <p:spPr>
          <a:xfrm>
            <a:off x="4790759" y="3962399"/>
            <a:ext cx="4000501"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000">
                <a:solidFill>
                  <a:srgbClr val="800000"/>
                </a:solidFill>
              </a:rPr>
              <a:t>Look at :</a:t>
            </a:r>
            <a:endParaRPr sz="2000">
              <a:solidFill>
                <a:srgbClr val="800000"/>
              </a:solidFill>
            </a:endParaRPr>
          </a:p>
          <a:p>
            <a:pPr lvl="0">
              <a:defRPr sz="1800"/>
            </a:pPr>
            <a:r>
              <a:rPr sz="2000">
                <a:solidFill>
                  <a:srgbClr val="800000"/>
                </a:solidFill>
              </a:rPr>
              <a:t>figure_demo_virtual.cpp</a:t>
            </a:r>
          </a:p>
        </p:txBody>
      </p:sp>
      <p:sp>
        <p:nvSpPr>
          <p:cNvPr id="408" name="Shape 408"/>
          <p:cNvSpPr/>
          <p:nvPr/>
        </p:nvSpPr>
        <p:spPr>
          <a:xfrm>
            <a:off x="5256601" y="2203452"/>
            <a:ext cx="491484" cy="4300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38100">
            <a:solidFill/>
            <a:round/>
            <a:tailEnd type="triangle"/>
          </a:ln>
        </p:spPr>
        <p:txBody>
          <a:bodyPr/>
          <a:lstStyle/>
          <a:p>
            <a:pPr lvl="0"/>
          </a:p>
        </p:txBody>
      </p:sp>
      <p:sp>
        <p:nvSpPr>
          <p:cNvPr id="409" name="Shape 409"/>
          <p:cNvSpPr/>
          <p:nvPr/>
        </p:nvSpPr>
        <p:spPr>
          <a:xfrm>
            <a:off x="3082236" y="2342647"/>
            <a:ext cx="231646" cy="308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38100">
            <a:solidFill/>
            <a:round/>
            <a:tailEnd type="triangle"/>
          </a:ln>
        </p:spPr>
        <p:txBody>
          <a:bodyPr/>
          <a:lstStyle/>
          <a:p>
            <a:pPr lvl="0"/>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Another Example of Virtual Functions</a:t>
            </a:r>
          </a:p>
        </p:txBody>
      </p:sp>
      <p:sp>
        <p:nvSpPr>
          <p:cNvPr id="412" name="Shape 412"/>
          <p:cNvSpPr/>
          <p:nvPr>
            <p:ph type="body" idx="1"/>
          </p:nvPr>
        </p:nvSpPr>
        <p:spPr>
          <a:xfrm>
            <a:off x="544513" y="1752600"/>
            <a:ext cx="8294686" cy="4572000"/>
          </a:xfrm>
          <a:prstGeom prst="rect">
            <a:avLst/>
          </a:prstGeom>
        </p:spPr>
        <p:txBody>
          <a:bodyPr>
            <a:normAutofit fontScale="100000" lnSpcReduction="0"/>
          </a:bodyPr>
          <a:lstStyle/>
          <a:p>
            <a:pPr lvl="0" marL="293914" indent="-293914">
              <a:spcBef>
                <a:spcPts val="500"/>
              </a:spcBef>
              <a:defRPr sz="1800"/>
            </a:pPr>
            <a:r>
              <a:rPr sz="2400"/>
              <a:t>As another example, let's design a record-</a:t>
            </a:r>
            <a:br>
              <a:rPr sz="2400"/>
            </a:br>
            <a:r>
              <a:rPr sz="2400"/>
              <a:t>keeping program for an </a:t>
            </a:r>
            <a:r>
              <a:rPr sz="2400">
                <a:latin typeface="Comic Sans MS Bold"/>
                <a:ea typeface="Comic Sans MS Bold"/>
                <a:cs typeface="Comic Sans MS Bold"/>
                <a:sym typeface="Comic Sans MS Bold"/>
              </a:rPr>
              <a:t>auto parts store</a:t>
            </a:r>
            <a:endParaRPr sz="2400">
              <a:latin typeface="Comic Sans MS Bold"/>
              <a:ea typeface="Comic Sans MS Bold"/>
              <a:cs typeface="Comic Sans MS Bold"/>
              <a:sym typeface="Comic Sans MS Bold"/>
            </a:endParaRPr>
          </a:p>
          <a:p>
            <a:pPr lvl="0" marL="293914" indent="-293914">
              <a:spcBef>
                <a:spcPts val="500"/>
              </a:spcBef>
              <a:defRPr sz="1800"/>
            </a:pPr>
            <a:r>
              <a:rPr sz="2400"/>
              <a:t>We want to introduce a </a:t>
            </a:r>
            <a:r>
              <a:rPr sz="2400">
                <a:solidFill>
                  <a:srgbClr val="A50021"/>
                </a:solidFill>
              </a:rPr>
              <a:t>bill </a:t>
            </a:r>
            <a:r>
              <a:rPr sz="2400"/>
              <a:t>function, and we want a versatile program, but we do not know all the possible types of sales we might have to account for</a:t>
            </a:r>
            <a:endParaRPr sz="2400"/>
          </a:p>
          <a:p>
            <a:pPr lvl="1" marL="702128" indent="-244928">
              <a:spcBef>
                <a:spcPts val="500"/>
              </a:spcBef>
              <a:defRPr sz="1800"/>
            </a:pPr>
            <a:r>
              <a:rPr sz="2400"/>
              <a:t>Later we may add </a:t>
            </a:r>
            <a:r>
              <a:rPr sz="2400">
                <a:solidFill>
                  <a:srgbClr val="0000CC"/>
                </a:solidFill>
                <a:latin typeface="Comic Sans MS Bold"/>
                <a:ea typeface="Comic Sans MS Bold"/>
                <a:cs typeface="Comic Sans MS Bold"/>
                <a:sym typeface="Comic Sans MS Bold"/>
              </a:rPr>
              <a:t>mail-order</a:t>
            </a:r>
            <a:r>
              <a:rPr sz="2400"/>
              <a:t> and </a:t>
            </a:r>
            <a:r>
              <a:rPr sz="2400">
                <a:solidFill>
                  <a:srgbClr val="0000CC"/>
                </a:solidFill>
                <a:latin typeface="Comic Sans MS Bold"/>
                <a:ea typeface="Comic Sans MS Bold"/>
                <a:cs typeface="Comic Sans MS Bold"/>
                <a:sym typeface="Comic Sans MS Bold"/>
              </a:rPr>
              <a:t>discount</a:t>
            </a:r>
            <a:r>
              <a:rPr sz="2400"/>
              <a:t> sales</a:t>
            </a:r>
            <a:endParaRPr sz="2400"/>
          </a:p>
          <a:p>
            <a:pPr lvl="1" marL="702128" indent="-244928">
              <a:spcBef>
                <a:spcPts val="500"/>
              </a:spcBef>
              <a:defRPr sz="1800"/>
            </a:pPr>
            <a:r>
              <a:rPr sz="2400"/>
              <a:t>Functions to compute bills will have to be added later when we know what type of sales to add</a:t>
            </a:r>
            <a:endParaRPr sz="2400"/>
          </a:p>
          <a:p>
            <a:pPr lvl="1" marL="702128" indent="-244928">
              <a:spcBef>
                <a:spcPts val="500"/>
              </a:spcBef>
              <a:defRPr sz="1800"/>
            </a:pPr>
            <a:r>
              <a:rPr sz="2400"/>
              <a:t>To accommodate the future possibilities, we will make the </a:t>
            </a:r>
            <a:r>
              <a:rPr sz="2400">
                <a:solidFill>
                  <a:srgbClr val="C00000"/>
                </a:solidFill>
              </a:rPr>
              <a:t>bill</a:t>
            </a:r>
            <a:r>
              <a:rPr sz="2400"/>
              <a:t> function a virtual function</a:t>
            </a:r>
          </a:p>
        </p:txBody>
      </p:sp>
    </p:spTree>
  </p:cSld>
  <p:clrMapOvr>
    <a:masterClrMapping/>
  </p:clrMapOvr>
  <p:transition spd="med" advClick="1">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nvSpPr>
        <p:spPr>
          <a:xfrm>
            <a:off x="457200" y="1447800"/>
            <a:ext cx="9144000" cy="108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defRPr sz="1800"/>
            </a:pPr>
            <a:r>
              <a:rPr sz="2800">
                <a:latin typeface="Comic Sans MS"/>
                <a:ea typeface="Comic Sans MS"/>
                <a:cs typeface="Comic Sans MS"/>
                <a:sym typeface="Comic Sans MS"/>
              </a:rPr>
              <a:t>We now use Employee class to create an </a:t>
            </a:r>
            <a:r>
              <a:rPr sz="2800">
                <a:solidFill>
                  <a:srgbClr val="0000CC"/>
                </a:solidFill>
                <a:latin typeface="Calibri"/>
                <a:ea typeface="Calibri"/>
                <a:cs typeface="Calibri"/>
                <a:sym typeface="Calibri"/>
              </a:rPr>
              <a:t>HourlyEmployee</a:t>
            </a:r>
            <a:r>
              <a:rPr sz="2800">
                <a:solidFill>
                  <a:srgbClr val="0000CC"/>
                </a:solidFill>
                <a:latin typeface="Comic Sans MS"/>
                <a:ea typeface="Comic Sans MS"/>
                <a:cs typeface="Comic Sans MS"/>
                <a:sym typeface="Comic Sans MS"/>
              </a:rPr>
              <a:t> </a:t>
            </a:r>
            <a:r>
              <a:rPr sz="2800">
                <a:latin typeface="Comic Sans MS"/>
                <a:ea typeface="Comic Sans MS"/>
                <a:cs typeface="Comic Sans MS"/>
                <a:sym typeface="Comic Sans MS"/>
              </a:rPr>
              <a:t>class</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Sale Class</a:t>
            </a:r>
          </a:p>
        </p:txBody>
      </p:sp>
      <p:sp>
        <p:nvSpPr>
          <p:cNvPr id="415" name="Shape 415"/>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All sales will be derived from the base class </a:t>
            </a:r>
            <a:br>
              <a:rPr sz="2800"/>
            </a:br>
            <a:r>
              <a:rPr sz="2800">
                <a:solidFill>
                  <a:srgbClr val="0000CC"/>
                </a:solidFill>
                <a:latin typeface="Consolas"/>
                <a:ea typeface="Consolas"/>
                <a:cs typeface="Consolas"/>
                <a:sym typeface="Consolas"/>
              </a:rPr>
              <a:t>Sale</a:t>
            </a:r>
            <a:endParaRPr sz="2800">
              <a:solidFill>
                <a:srgbClr val="0000CC"/>
              </a:solidFill>
              <a:latin typeface="Consolas"/>
              <a:ea typeface="Consolas"/>
              <a:cs typeface="Consolas"/>
              <a:sym typeface="Consolas"/>
            </a:endParaRPr>
          </a:p>
          <a:p>
            <a:pPr lvl="0">
              <a:defRPr sz="1800"/>
            </a:pPr>
            <a:r>
              <a:rPr sz="2800"/>
              <a:t>The </a:t>
            </a:r>
            <a:r>
              <a:rPr sz="2800">
                <a:solidFill>
                  <a:srgbClr val="0000CC"/>
                </a:solidFill>
                <a:latin typeface="Consolas"/>
                <a:ea typeface="Consolas"/>
                <a:cs typeface="Consolas"/>
                <a:sym typeface="Consolas"/>
              </a:rPr>
              <a:t>bill</a:t>
            </a:r>
            <a:r>
              <a:rPr sz="2800"/>
              <a:t> function of the </a:t>
            </a:r>
            <a:r>
              <a:rPr sz="2800">
                <a:solidFill>
                  <a:srgbClr val="0000CC"/>
                </a:solidFill>
                <a:latin typeface="Consolas"/>
                <a:ea typeface="Consolas"/>
                <a:cs typeface="Consolas"/>
                <a:sym typeface="Consolas"/>
              </a:rPr>
              <a:t>Sale</a:t>
            </a:r>
            <a:r>
              <a:rPr sz="2800"/>
              <a:t> class is virtual</a:t>
            </a:r>
            <a:endParaRPr sz="2800"/>
          </a:p>
          <a:p>
            <a:pPr lvl="0">
              <a:defRPr sz="1800"/>
            </a:pPr>
            <a:r>
              <a:rPr sz="2800"/>
              <a:t>The </a:t>
            </a:r>
            <a:r>
              <a:rPr sz="2800">
                <a:solidFill>
                  <a:srgbClr val="0000CC"/>
                </a:solidFill>
                <a:latin typeface="Consolas"/>
                <a:ea typeface="Consolas"/>
                <a:cs typeface="Consolas"/>
                <a:sym typeface="Consolas"/>
              </a:rPr>
              <a:t>Sale</a:t>
            </a:r>
            <a:r>
              <a:rPr sz="2800"/>
              <a:t> class interface and implementation</a:t>
            </a:r>
            <a:br>
              <a:rPr sz="2800"/>
            </a:br>
            <a:r>
              <a:rPr sz="2800"/>
              <a:t>are shown in </a:t>
            </a:r>
          </a:p>
        </p:txBody>
      </p:sp>
      <p:sp>
        <p:nvSpPr>
          <p:cNvPr id="416" name="Shape 416">
            <a:hlinkClick r:id="rId2" invalidUrl="" action="ppaction://hlinksldjump" tgtFrame="" tooltip="" history="1" highlightClick="0" endSnd="0"/>
          </p:cNvPr>
          <p:cNvSpPr/>
          <p:nvPr/>
        </p:nvSpPr>
        <p:spPr>
          <a:xfrm>
            <a:off x="3175317" y="4648200"/>
            <a:ext cx="2169479" cy="495732"/>
          </a:xfrm>
          <a:prstGeom prst="rect">
            <a:avLst/>
          </a:prstGeom>
          <a:solidFill>
            <a:srgbClr val="F8BE1A"/>
          </a:solidFill>
          <a:ln>
            <a:solidFill>
              <a:srgbClr val="333399"/>
            </a:solidFill>
            <a:miter/>
          </a:ln>
          <a:extLst>
            <a:ext uri="{C572A759-6A51-4108-AA02-DFA0A04FC94B}">
              <ma14:wrappingTextBoxFlag xmlns:ma14="http://schemas.microsoft.com/office/mac/drawingml/2011/main" val="1"/>
            </a:ext>
          </a:extLst>
        </p:spPr>
        <p:txBody>
          <a:bodyPr wrap="none" lIns="0" tIns="0" rIns="0" bIns="0">
            <a:spAutoFit/>
          </a:bodyPr>
          <a:lstStyle>
            <a:lvl1pPr algn="ctr">
              <a:spcBef>
                <a:spcPts val="600"/>
              </a:spcBef>
              <a:defRPr sz="2800">
                <a:solidFill>
                  <a:srgbClr val="333399"/>
                </a:solidFill>
                <a:latin typeface="Arial Bold"/>
                <a:ea typeface="Arial Bold"/>
                <a:cs typeface="Arial Bold"/>
                <a:sym typeface="Arial Bold"/>
              </a:defRPr>
            </a:lvl1pPr>
          </a:lstStyle>
          <a:p>
            <a:pPr lvl="0">
              <a:defRPr sz="1800">
                <a:solidFill>
                  <a:srgbClr val="000000"/>
                </a:solidFill>
              </a:defRPr>
            </a:pPr>
            <a:r>
              <a:rPr sz="2800">
                <a:solidFill>
                  <a:srgbClr val="333399"/>
                </a:solidFill>
              </a:rPr>
              <a:t>Display 15.8</a:t>
            </a:r>
          </a:p>
        </p:txBody>
      </p:sp>
      <p:sp>
        <p:nvSpPr>
          <p:cNvPr id="417" name="Shape 417">
            <a:hlinkClick r:id="rId3" invalidUrl="" action="ppaction://hlinksldjump" tgtFrame="" tooltip="" history="1" highlightClick="0" endSnd="0"/>
          </p:cNvPr>
          <p:cNvSpPr/>
          <p:nvPr/>
        </p:nvSpPr>
        <p:spPr>
          <a:xfrm>
            <a:off x="5485130" y="4648200"/>
            <a:ext cx="2169478" cy="495732"/>
          </a:xfrm>
          <a:prstGeom prst="rect">
            <a:avLst/>
          </a:prstGeom>
          <a:solidFill>
            <a:srgbClr val="F8BE1A"/>
          </a:solidFill>
          <a:ln>
            <a:solidFill>
              <a:srgbClr val="333399"/>
            </a:solidFill>
            <a:miter/>
          </a:ln>
          <a:extLst>
            <a:ext uri="{C572A759-6A51-4108-AA02-DFA0A04FC94B}">
              <ma14:wrappingTextBoxFlag xmlns:ma14="http://schemas.microsoft.com/office/mac/drawingml/2011/main" val="1"/>
            </a:ext>
          </a:extLst>
        </p:spPr>
        <p:txBody>
          <a:bodyPr wrap="none" lIns="0" tIns="0" rIns="0" bIns="0">
            <a:spAutoFit/>
          </a:bodyPr>
          <a:lstStyle>
            <a:lvl1pPr algn="ctr">
              <a:spcBef>
                <a:spcPts val="600"/>
              </a:spcBef>
              <a:defRPr sz="2800">
                <a:solidFill>
                  <a:srgbClr val="333399"/>
                </a:solidFill>
                <a:latin typeface="Arial Bold"/>
                <a:ea typeface="Arial Bold"/>
                <a:cs typeface="Arial Bold"/>
                <a:sym typeface="Arial Bold"/>
              </a:defRPr>
            </a:lvl1pPr>
          </a:lstStyle>
          <a:p>
            <a:pPr lvl="0">
              <a:defRPr sz="1800">
                <a:solidFill>
                  <a:srgbClr val="000000"/>
                </a:solidFill>
              </a:defRPr>
            </a:pPr>
            <a:r>
              <a:rPr sz="2800">
                <a:solidFill>
                  <a:srgbClr val="333399"/>
                </a:solidFill>
              </a:rPr>
              <a:t>Display 15.9</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416"/>
                                        </p:tgtEl>
                                        <p:attrNameLst>
                                          <p:attrName>style.visibility</p:attrName>
                                        </p:attrNameLst>
                                      </p:cBhvr>
                                      <p:to>
                                        <p:strVal val="visible"/>
                                      </p:to>
                                    </p:set>
                                    <p:anim calcmode="lin" valueType="num">
                                      <p:cBhvr>
                                        <p:cTn id="7" dur="500" fill="hold"/>
                                        <p:tgtEl>
                                          <p:spTgt spid="416"/>
                                        </p:tgtEl>
                                        <p:attrNameLst>
                                          <p:attrName>ppt_x</p:attrName>
                                        </p:attrNameLst>
                                      </p:cBhvr>
                                      <p:tavLst>
                                        <p:tav tm="0">
                                          <p:val>
                                            <p:strVal val="#ppt_x"/>
                                          </p:val>
                                        </p:tav>
                                        <p:tav tm="100000">
                                          <p:val>
                                            <p:strVal val="#ppt_x"/>
                                          </p:val>
                                        </p:tav>
                                      </p:tavLst>
                                    </p:anim>
                                    <p:anim calcmode="lin" valueType="num">
                                      <p:cBhvr>
                                        <p:cTn id="8" dur="500" fill="hold"/>
                                        <p:tgtEl>
                                          <p:spTgt spid="4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2" fill="hold">
                                  <p:stCondLst>
                                    <p:cond delay="0"/>
                                  </p:stCondLst>
                                  <p:iterate type="el" backwards="0">
                                    <p:tmAbs val="0"/>
                                  </p:iterate>
                                  <p:childTnLst>
                                    <p:set>
                                      <p:cBhvr>
                                        <p:cTn id="11" fill="hold"/>
                                        <p:tgtEl>
                                          <p:spTgt spid="417"/>
                                        </p:tgtEl>
                                        <p:attrNameLst>
                                          <p:attrName>style.visibility</p:attrName>
                                        </p:attrNameLst>
                                      </p:cBhvr>
                                      <p:to>
                                        <p:strVal val="visible"/>
                                      </p:to>
                                    </p:set>
                                    <p:anim calcmode="lin" valueType="num">
                                      <p:cBhvr>
                                        <p:cTn id="12" dur="500" fill="hold"/>
                                        <p:tgtEl>
                                          <p:spTgt spid="417"/>
                                        </p:tgtEl>
                                        <p:attrNameLst>
                                          <p:attrName>ppt_x</p:attrName>
                                        </p:attrNameLst>
                                      </p:cBhvr>
                                      <p:tavLst>
                                        <p:tav tm="0">
                                          <p:val>
                                            <p:strVal val="#ppt_x"/>
                                          </p:val>
                                        </p:tav>
                                        <p:tav tm="100000">
                                          <p:val>
                                            <p:strVal val="#ppt_x"/>
                                          </p:val>
                                        </p:tav>
                                      </p:tavLst>
                                    </p:anim>
                                    <p:anim calcmode="lin" valueType="num">
                                      <p:cBhvr>
                                        <p:cTn id="13"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2"/>
      <p:bldP build="whole" bldLvl="1" animBg="1" rev="0" advAuto="0" spid="416" grpId="1"/>
    </p:bldLst>
  </p:timing>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9" name="image12.png" descr="16"/>
          <p:cNvPicPr/>
          <p:nvPr/>
        </p:nvPicPr>
        <p:blipFill>
          <a:blip r:embed="rId2">
            <a:extLst/>
          </a:blip>
          <a:stretch>
            <a:fillRect/>
          </a:stretch>
        </p:blipFill>
        <p:spPr>
          <a:xfrm>
            <a:off x="533400" y="119248"/>
            <a:ext cx="6753225" cy="6433952"/>
          </a:xfrm>
          <a:prstGeom prst="rect">
            <a:avLst/>
          </a:prstGeom>
          <a:ln w="12700">
            <a:miter lim="400000"/>
          </a:ln>
        </p:spPr>
      </p:pic>
      <p:sp>
        <p:nvSpPr>
          <p:cNvPr id="420" name="Shape 420"/>
          <p:cNvSpPr/>
          <p:nvPr>
            <p:ph type="title"/>
          </p:nvPr>
        </p:nvSpPr>
        <p:spPr>
          <a:xfrm>
            <a:off x="5029200" y="2362199"/>
            <a:ext cx="3200400" cy="992189"/>
          </a:xfrm>
          <a:prstGeom prst="rect">
            <a:avLst/>
          </a:prstGeom>
        </p:spPr>
        <p:txBody>
          <a:bodyPr lIns="0" tIns="0" rIns="0" bIns="0">
            <a:normAutofit fontScale="100000" lnSpcReduction="0"/>
          </a:bodyPr>
          <a:lstStyle/>
          <a:p>
            <a:pPr lvl="0">
              <a:defRPr sz="1800"/>
            </a:pPr>
            <a:r>
              <a:rPr sz="3600"/>
              <a:t>Display 15.8</a:t>
            </a:r>
          </a:p>
        </p:txBody>
      </p:sp>
    </p:spTree>
  </p:cSld>
  <p:clrMapOvr>
    <a:masterClrMapping/>
  </p:clrMapOvr>
  <p:transition spd="med" advClick="1">
    <p:wipe dir="r"/>
  </p:transition>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nvSpPr>
        <p:spPr>
          <a:xfrm>
            <a:off x="0" y="0"/>
            <a:ext cx="5189538" cy="1519238"/>
          </a:xfrm>
          <a:prstGeom prst="rect">
            <a:avLst/>
          </a:prstGeom>
          <a:solidFill>
            <a:srgbClr val="FFFFFF"/>
          </a:solidFill>
          <a:ln w="12700">
            <a:miter lim="400000"/>
          </a:ln>
        </p:spPr>
        <p:txBody>
          <a:bodyPr lIns="0" tIns="0" rIns="0" bIns="0" anchor="ctr"/>
          <a:lstStyle/>
          <a:p>
            <a:pPr lvl="0"/>
          </a:p>
        </p:txBody>
      </p:sp>
      <p:pic>
        <p:nvPicPr>
          <p:cNvPr id="423" name="image13.png" descr="16"/>
          <p:cNvPicPr/>
          <p:nvPr/>
        </p:nvPicPr>
        <p:blipFill>
          <a:blip r:embed="rId2">
            <a:extLst/>
          </a:blip>
          <a:stretch>
            <a:fillRect/>
          </a:stretch>
        </p:blipFill>
        <p:spPr>
          <a:xfrm>
            <a:off x="152400" y="139700"/>
            <a:ext cx="4819650" cy="6337300"/>
          </a:xfrm>
          <a:prstGeom prst="rect">
            <a:avLst/>
          </a:prstGeom>
          <a:ln w="12700">
            <a:miter lim="400000"/>
          </a:ln>
        </p:spPr>
      </p:pic>
      <p:sp>
        <p:nvSpPr>
          <p:cNvPr id="424" name="Shape 424"/>
          <p:cNvSpPr/>
          <p:nvPr>
            <p:ph type="title"/>
          </p:nvPr>
        </p:nvSpPr>
        <p:spPr>
          <a:xfrm>
            <a:off x="3825516" y="380999"/>
            <a:ext cx="4419601" cy="598490"/>
          </a:xfrm>
          <a:prstGeom prst="rect">
            <a:avLst/>
          </a:prstGeom>
        </p:spPr>
        <p:txBody>
          <a:bodyPr lIns="0" tIns="0" rIns="0" bIns="0">
            <a:normAutofit fontScale="100000" lnSpcReduction="0"/>
          </a:bodyPr>
          <a:lstStyle>
            <a:lvl1pPr defTabSz="722376">
              <a:defRPr sz="2844"/>
            </a:lvl1pPr>
          </a:lstStyle>
          <a:p>
            <a:pPr lvl="0">
              <a:defRPr sz="1800"/>
            </a:pPr>
            <a:r>
              <a:rPr sz="2844"/>
              <a:t>Sale, DiscountSale</a:t>
            </a:r>
          </a:p>
        </p:txBody>
      </p:sp>
    </p:spTree>
  </p:cSld>
  <p:clrMapOvr>
    <a:masterClrMapping/>
  </p:clrMapOvr>
  <p:transition spd="med" advClick="1">
    <p:wipe dir="r"/>
  </p:transition>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title"/>
          </p:nvPr>
        </p:nvSpPr>
        <p:spPr>
          <a:xfrm>
            <a:off x="533400" y="303213"/>
            <a:ext cx="8305800" cy="992188"/>
          </a:xfrm>
          <a:prstGeom prst="rect">
            <a:avLst/>
          </a:prstGeom>
        </p:spPr>
        <p:txBody>
          <a:bodyPr lIns="0" tIns="0" rIns="0" bIns="0">
            <a:normAutofit fontScale="100000" lnSpcReduction="0"/>
          </a:bodyPr>
          <a:lstStyle>
            <a:lvl1pPr>
              <a:defRPr>
                <a:solidFill>
                  <a:srgbClr val="0000CC"/>
                </a:solidFill>
                <a:latin typeface="Consolas"/>
                <a:ea typeface="Consolas"/>
                <a:cs typeface="Consolas"/>
                <a:sym typeface="Consolas"/>
              </a:defRPr>
            </a:lvl1pPr>
          </a:lstStyle>
          <a:p>
            <a:pPr lvl="0">
              <a:defRPr sz="1800">
                <a:solidFill>
                  <a:srgbClr val="000000"/>
                </a:solidFill>
              </a:defRPr>
            </a:pPr>
            <a:r>
              <a:rPr sz="3600">
                <a:solidFill>
                  <a:srgbClr val="0000CC"/>
                </a:solidFill>
              </a:rPr>
              <a:t>DiscountSale::bill</a:t>
            </a:r>
          </a:p>
        </p:txBody>
      </p:sp>
      <p:sp>
        <p:nvSpPr>
          <p:cNvPr id="427" name="Shape 427"/>
          <p:cNvSpPr/>
          <p:nvPr>
            <p:ph type="body" idx="1"/>
          </p:nvPr>
        </p:nvSpPr>
        <p:spPr>
          <a:xfrm>
            <a:off x="152400" y="1600200"/>
            <a:ext cx="8686800" cy="4572000"/>
          </a:xfrm>
          <a:prstGeom prst="rect">
            <a:avLst/>
          </a:prstGeom>
        </p:spPr>
        <p:txBody>
          <a:bodyPr>
            <a:normAutofit fontScale="100000" lnSpcReduction="0"/>
          </a:bodyPr>
          <a:lstStyle/>
          <a:p>
            <a:pPr lvl="0">
              <a:defRPr sz="1800"/>
            </a:pPr>
            <a:r>
              <a:rPr sz="2800"/>
              <a:t>Class </a:t>
            </a:r>
            <a:r>
              <a:rPr sz="2800">
                <a:solidFill>
                  <a:srgbClr val="0000CC"/>
                </a:solidFill>
                <a:latin typeface="Consolas"/>
                <a:ea typeface="Consolas"/>
                <a:cs typeface="Consolas"/>
                <a:sym typeface="Consolas"/>
              </a:rPr>
              <a:t>DiscountSale</a:t>
            </a:r>
            <a:r>
              <a:rPr sz="2800"/>
              <a:t> has its own version of </a:t>
            </a:r>
            <a:br>
              <a:rPr sz="2800"/>
            </a:br>
            <a:r>
              <a:rPr sz="2800"/>
              <a:t>virtual function </a:t>
            </a:r>
            <a:r>
              <a:rPr sz="2800">
                <a:solidFill>
                  <a:srgbClr val="0000CC"/>
                </a:solidFill>
                <a:latin typeface="Consolas"/>
                <a:ea typeface="Consolas"/>
                <a:cs typeface="Consolas"/>
                <a:sym typeface="Consolas"/>
              </a:rPr>
              <a:t>bill</a:t>
            </a:r>
            <a:endParaRPr sz="2800">
              <a:solidFill>
                <a:srgbClr val="0000CC"/>
              </a:solidFill>
              <a:latin typeface="Consolas"/>
              <a:ea typeface="Consolas"/>
              <a:cs typeface="Consolas"/>
              <a:sym typeface="Consolas"/>
            </a:endParaRPr>
          </a:p>
          <a:p>
            <a:pPr lvl="1" marL="702128" indent="-244928">
              <a:spcBef>
                <a:spcPts val="500"/>
              </a:spcBef>
              <a:defRPr sz="1800"/>
            </a:pPr>
            <a:r>
              <a:rPr sz="2400"/>
              <a:t>Even though class </a:t>
            </a:r>
            <a:r>
              <a:rPr sz="2400">
                <a:solidFill>
                  <a:srgbClr val="0000CC"/>
                </a:solidFill>
                <a:latin typeface="Consolas"/>
                <a:ea typeface="Consolas"/>
                <a:cs typeface="Consolas"/>
                <a:sym typeface="Consolas"/>
              </a:rPr>
              <a:t>Sale</a:t>
            </a:r>
            <a:r>
              <a:rPr sz="2400"/>
              <a:t> is already compiled, </a:t>
            </a:r>
            <a:br>
              <a:rPr sz="2400"/>
            </a:br>
            <a:r>
              <a:rPr sz="2400">
                <a:solidFill>
                  <a:srgbClr val="0000CC"/>
                </a:solidFill>
                <a:latin typeface="Consolas"/>
                <a:ea typeface="Consolas"/>
                <a:cs typeface="Consolas"/>
                <a:sym typeface="Consolas"/>
              </a:rPr>
              <a:t>Sale::savings( ) </a:t>
            </a:r>
            <a:r>
              <a:rPr sz="2400"/>
              <a:t>and </a:t>
            </a:r>
            <a:r>
              <a:rPr sz="2400">
                <a:solidFill>
                  <a:srgbClr val="0000CC"/>
                </a:solidFill>
                <a:latin typeface="Consolas"/>
                <a:ea typeface="Consolas"/>
                <a:cs typeface="Consolas"/>
                <a:sym typeface="Consolas"/>
              </a:rPr>
              <a:t>Sale::operator&lt; can </a:t>
            </a:r>
            <a:r>
              <a:rPr sz="2400"/>
              <a:t>still use function </a:t>
            </a:r>
            <a:r>
              <a:rPr sz="2400">
                <a:solidFill>
                  <a:srgbClr val="0000CC"/>
                </a:solidFill>
                <a:latin typeface="Consolas"/>
                <a:ea typeface="Consolas"/>
                <a:cs typeface="Consolas"/>
                <a:sym typeface="Consolas"/>
              </a:rPr>
              <a:t>bill</a:t>
            </a:r>
            <a:r>
              <a:rPr sz="2400"/>
              <a:t> from the </a:t>
            </a:r>
            <a:r>
              <a:rPr sz="2400">
                <a:solidFill>
                  <a:srgbClr val="0000CC"/>
                </a:solidFill>
                <a:latin typeface="Consolas"/>
                <a:ea typeface="Consolas"/>
                <a:cs typeface="Consolas"/>
                <a:sym typeface="Consolas"/>
              </a:rPr>
              <a:t>DiscountSale</a:t>
            </a:r>
            <a:r>
              <a:rPr sz="2400"/>
              <a:t> class</a:t>
            </a:r>
            <a:endParaRPr sz="2400"/>
          </a:p>
          <a:p>
            <a:pPr lvl="1" marL="702128" indent="-244928">
              <a:spcBef>
                <a:spcPts val="500"/>
              </a:spcBef>
              <a:defRPr sz="1800"/>
            </a:pPr>
            <a:r>
              <a:rPr sz="2400"/>
              <a:t>The keyword </a:t>
            </a:r>
            <a:r>
              <a:rPr sz="2400">
                <a:solidFill>
                  <a:srgbClr val="0000CC"/>
                </a:solidFill>
                <a:latin typeface="Consolas"/>
                <a:ea typeface="Consolas"/>
                <a:cs typeface="Consolas"/>
                <a:sym typeface="Consolas"/>
              </a:rPr>
              <a:t>virtual</a:t>
            </a:r>
            <a:r>
              <a:rPr sz="2400"/>
              <a:t> tells C++ to wait until </a:t>
            </a:r>
            <a:r>
              <a:rPr sz="2400">
                <a:solidFill>
                  <a:srgbClr val="0000CC"/>
                </a:solidFill>
                <a:latin typeface="Consolas"/>
                <a:ea typeface="Consolas"/>
                <a:cs typeface="Consolas"/>
                <a:sym typeface="Consolas"/>
              </a:rPr>
              <a:t>bill</a:t>
            </a:r>
            <a:r>
              <a:rPr sz="2400"/>
              <a:t> is </a:t>
            </a:r>
            <a:br>
              <a:rPr sz="2400"/>
            </a:br>
            <a:r>
              <a:rPr sz="2400"/>
              <a:t>used in a program to get the implementation of </a:t>
            </a:r>
            <a:r>
              <a:rPr sz="2400">
                <a:solidFill>
                  <a:srgbClr val="0000CC"/>
                </a:solidFill>
                <a:latin typeface="Consolas"/>
                <a:ea typeface="Consolas"/>
                <a:cs typeface="Consolas"/>
                <a:sym typeface="Consolas"/>
              </a:rPr>
              <a:t>bill</a:t>
            </a:r>
            <a:r>
              <a:rPr sz="2400"/>
              <a:t> from the calling object</a:t>
            </a:r>
          </a:p>
        </p:txBody>
      </p:sp>
    </p:spTree>
  </p:cSld>
  <p:clrMapOvr>
    <a:masterClrMapping/>
  </p:clrMapOvr>
  <p:transition spd="med" advClick="1">
    <p:wipe dir="r"/>
  </p:transition>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title"/>
          </p:nvPr>
        </p:nvSpPr>
        <p:spPr>
          <a:xfrm>
            <a:off x="5486400" y="228600"/>
            <a:ext cx="2971800" cy="992188"/>
          </a:xfrm>
          <a:prstGeom prst="rect">
            <a:avLst/>
          </a:prstGeom>
        </p:spPr>
        <p:txBody>
          <a:bodyPr lIns="0" tIns="0" rIns="0" bIns="0">
            <a:normAutofit fontScale="100000" lnSpcReduction="0"/>
          </a:bodyPr>
          <a:lstStyle/>
          <a:p>
            <a:pPr lvl="0" defTabSz="649223">
              <a:defRPr sz="1800"/>
            </a:pPr>
            <a:r>
              <a:rPr sz="2556"/>
              <a:t>Display 15.9</a:t>
            </a:r>
            <a:br>
              <a:rPr sz="2556"/>
            </a:br>
          </a:p>
        </p:txBody>
      </p:sp>
      <p:sp>
        <p:nvSpPr>
          <p:cNvPr id="430" name="Shape 430"/>
          <p:cNvSpPr/>
          <p:nvPr/>
        </p:nvSpPr>
        <p:spPr>
          <a:xfrm>
            <a:off x="0" y="0"/>
            <a:ext cx="5254625" cy="1531938"/>
          </a:xfrm>
          <a:prstGeom prst="rect">
            <a:avLst/>
          </a:prstGeom>
          <a:solidFill>
            <a:srgbClr val="FFFFFF"/>
          </a:solidFill>
          <a:ln w="12700">
            <a:miter lim="400000"/>
          </a:ln>
        </p:spPr>
        <p:txBody>
          <a:bodyPr lIns="0" tIns="0" rIns="0" bIns="0" anchor="ctr"/>
          <a:lstStyle/>
          <a:p>
            <a:pPr lvl="0"/>
          </a:p>
        </p:txBody>
      </p:sp>
      <p:pic>
        <p:nvPicPr>
          <p:cNvPr id="431" name="image14.png" descr="16"/>
          <p:cNvPicPr/>
          <p:nvPr/>
        </p:nvPicPr>
        <p:blipFill>
          <a:blip r:embed="rId2">
            <a:extLst/>
          </a:blip>
          <a:stretch>
            <a:fillRect/>
          </a:stretch>
        </p:blipFill>
        <p:spPr>
          <a:xfrm>
            <a:off x="200025" y="252413"/>
            <a:ext cx="4887913" cy="6157913"/>
          </a:xfrm>
          <a:prstGeom prst="rect">
            <a:avLst/>
          </a:prstGeom>
          <a:ln w="12700">
            <a:miter lim="400000"/>
          </a:ln>
        </p:spPr>
      </p:pic>
      <p:sp>
        <p:nvSpPr>
          <p:cNvPr id="432" name="Shape 432"/>
          <p:cNvSpPr/>
          <p:nvPr/>
        </p:nvSpPr>
        <p:spPr>
          <a:xfrm>
            <a:off x="4419600" y="914400"/>
            <a:ext cx="4572000" cy="5902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44928" indent="-244928">
              <a:spcBef>
                <a:spcPts val="400"/>
              </a:spcBef>
              <a:buClr>
                <a:srgbClr val="0000CC"/>
              </a:buClr>
              <a:buSzPct val="60000"/>
              <a:buFont typeface="Wingdings"/>
              <a:buChar char="❑"/>
              <a:defRPr sz="1800"/>
            </a:pPr>
            <a:r>
              <a:rPr sz="2000">
                <a:latin typeface="Comic Sans MS"/>
                <a:ea typeface="Comic Sans MS"/>
                <a:cs typeface="Comic Sans MS"/>
                <a:sym typeface="Comic Sans MS"/>
              </a:rPr>
              <a:t>Because function </a:t>
            </a:r>
            <a:r>
              <a:rPr sz="2000">
                <a:solidFill>
                  <a:srgbClr val="0000CC"/>
                </a:solidFill>
                <a:latin typeface="Consolas"/>
                <a:ea typeface="Consolas"/>
                <a:cs typeface="Consolas"/>
                <a:sym typeface="Consolas"/>
              </a:rPr>
              <a:t>bill</a:t>
            </a:r>
            <a:r>
              <a:rPr sz="2000">
                <a:latin typeface="Comic Sans MS"/>
                <a:ea typeface="Comic Sans MS"/>
                <a:cs typeface="Comic Sans MS"/>
                <a:sym typeface="Comic Sans MS"/>
              </a:rPr>
              <a:t> is virtual in class </a:t>
            </a:r>
            <a:r>
              <a:rPr sz="2000">
                <a:solidFill>
                  <a:srgbClr val="0000CC"/>
                </a:solidFill>
                <a:latin typeface="Consolas"/>
                <a:ea typeface="Consolas"/>
                <a:cs typeface="Consolas"/>
                <a:sym typeface="Consolas"/>
              </a:rPr>
              <a:t>Sale</a:t>
            </a:r>
            <a:r>
              <a:rPr sz="2000">
                <a:latin typeface="Comic Sans MS"/>
                <a:ea typeface="Comic Sans MS"/>
                <a:cs typeface="Comic Sans MS"/>
                <a:sym typeface="Comic Sans MS"/>
              </a:rPr>
              <a:t>, function </a:t>
            </a:r>
            <a:r>
              <a:rPr sz="2000">
                <a:solidFill>
                  <a:srgbClr val="0000CC"/>
                </a:solidFill>
                <a:latin typeface="Consolas"/>
                <a:ea typeface="Consolas"/>
                <a:cs typeface="Consolas"/>
                <a:sym typeface="Consolas"/>
              </a:rPr>
              <a:t>savings</a:t>
            </a:r>
            <a:r>
              <a:rPr sz="2000">
                <a:latin typeface="Comic Sans MS"/>
                <a:ea typeface="Comic Sans MS"/>
                <a:cs typeface="Comic Sans MS"/>
                <a:sym typeface="Comic Sans MS"/>
              </a:rPr>
              <a:t> and </a:t>
            </a:r>
            <a:r>
              <a:rPr sz="2000">
                <a:solidFill>
                  <a:srgbClr val="0000CC"/>
                </a:solidFill>
                <a:latin typeface="Consolas"/>
                <a:ea typeface="Consolas"/>
                <a:cs typeface="Consolas"/>
                <a:sym typeface="Consolas"/>
              </a:rPr>
              <a:t>operator&lt;</a:t>
            </a:r>
            <a:r>
              <a:rPr sz="2000">
                <a:latin typeface="Comic Sans MS"/>
                <a:ea typeface="Comic Sans MS"/>
                <a:cs typeface="Comic Sans MS"/>
                <a:sym typeface="Comic Sans MS"/>
              </a:rPr>
              <a:t>, defined only in the base class, can in turn use a version of </a:t>
            </a:r>
            <a:r>
              <a:rPr sz="2000">
                <a:solidFill>
                  <a:srgbClr val="0000CC"/>
                </a:solidFill>
                <a:latin typeface="Consolas"/>
                <a:ea typeface="Consolas"/>
                <a:cs typeface="Consolas"/>
                <a:sym typeface="Consolas"/>
              </a:rPr>
              <a:t>bill</a:t>
            </a:r>
            <a:r>
              <a:rPr sz="2000">
                <a:latin typeface="Comic Sans MS"/>
                <a:ea typeface="Comic Sans MS"/>
                <a:cs typeface="Comic Sans MS"/>
                <a:sym typeface="Comic Sans MS"/>
              </a:rPr>
              <a:t> found in a derived class</a:t>
            </a:r>
            <a:endParaRPr sz="2800">
              <a:latin typeface="Comic Sans MS"/>
              <a:ea typeface="Comic Sans MS"/>
              <a:cs typeface="Comic Sans MS"/>
              <a:sym typeface="Comic Sans MS"/>
            </a:endParaRPr>
          </a:p>
          <a:p>
            <a:pPr lvl="1" marL="661307" indent="-204107">
              <a:spcBef>
                <a:spcPts val="400"/>
              </a:spcBef>
              <a:buClr>
                <a:srgbClr val="0000CC"/>
              </a:buClr>
              <a:buSzPct val="55000"/>
              <a:buFont typeface="Wingdings"/>
              <a:buChar char="■"/>
              <a:defRPr sz="1800"/>
            </a:pPr>
            <a:r>
              <a:rPr sz="2000">
                <a:latin typeface="Comic Sans MS"/>
                <a:ea typeface="Comic Sans MS"/>
                <a:cs typeface="Comic Sans MS"/>
                <a:sym typeface="Comic Sans MS"/>
              </a:rPr>
              <a:t>When a </a:t>
            </a:r>
            <a:r>
              <a:rPr sz="2000">
                <a:solidFill>
                  <a:srgbClr val="0000CC"/>
                </a:solidFill>
                <a:latin typeface="Consolas"/>
                <a:ea typeface="Consolas"/>
                <a:cs typeface="Consolas"/>
                <a:sym typeface="Consolas"/>
              </a:rPr>
              <a:t>DiscountSale</a:t>
            </a:r>
            <a:r>
              <a:rPr sz="2000">
                <a:latin typeface="Comic Sans MS"/>
                <a:ea typeface="Comic Sans MS"/>
                <a:cs typeface="Comic Sans MS"/>
                <a:sym typeface="Comic Sans MS"/>
              </a:rPr>
              <a:t> object calls its </a:t>
            </a:r>
            <a:r>
              <a:rPr sz="2000">
                <a:solidFill>
                  <a:srgbClr val="0000CC"/>
                </a:solidFill>
                <a:latin typeface="Consolas"/>
                <a:ea typeface="Consolas"/>
                <a:cs typeface="Consolas"/>
                <a:sym typeface="Consolas"/>
              </a:rPr>
              <a:t>savings</a:t>
            </a:r>
            <a:r>
              <a:rPr sz="2000">
                <a:latin typeface="Comic Sans MS"/>
                <a:ea typeface="Comic Sans MS"/>
                <a:cs typeface="Comic Sans MS"/>
                <a:sym typeface="Comic Sans MS"/>
              </a:rPr>
              <a:t> function</a:t>
            </a:r>
            <a:r>
              <a:rPr sz="2000">
                <a:latin typeface="Comic Sans MS Bold"/>
                <a:ea typeface="Comic Sans MS Bold"/>
                <a:cs typeface="Comic Sans MS Bold"/>
                <a:sym typeface="Comic Sans MS Bold"/>
              </a:rPr>
              <a:t>, defined only in the base class, </a:t>
            </a:r>
            <a:r>
              <a:rPr sz="2000">
                <a:latin typeface="Comic Sans MS"/>
                <a:ea typeface="Comic Sans MS"/>
                <a:cs typeface="Comic Sans MS"/>
                <a:sym typeface="Comic Sans MS"/>
              </a:rPr>
              <a:t>function </a:t>
            </a:r>
            <a:r>
              <a:rPr sz="2000">
                <a:solidFill>
                  <a:srgbClr val="0000CC"/>
                </a:solidFill>
                <a:latin typeface="Consolas"/>
                <a:ea typeface="Consolas"/>
                <a:cs typeface="Consolas"/>
                <a:sym typeface="Consolas"/>
              </a:rPr>
              <a:t>savings</a:t>
            </a:r>
            <a:r>
              <a:rPr sz="2000">
                <a:latin typeface="Comic Sans MS"/>
                <a:ea typeface="Comic Sans MS"/>
                <a:cs typeface="Comic Sans MS"/>
                <a:sym typeface="Comic Sans MS"/>
              </a:rPr>
              <a:t> calls function </a:t>
            </a:r>
            <a:r>
              <a:rPr sz="2000">
                <a:solidFill>
                  <a:srgbClr val="0000CC"/>
                </a:solidFill>
                <a:latin typeface="Consolas"/>
                <a:ea typeface="Consolas"/>
                <a:cs typeface="Consolas"/>
                <a:sym typeface="Consolas"/>
              </a:rPr>
              <a:t>bill</a:t>
            </a:r>
            <a:endParaRPr sz="2800">
              <a:latin typeface="Comic Sans MS"/>
              <a:ea typeface="Comic Sans MS"/>
              <a:cs typeface="Comic Sans MS"/>
              <a:sym typeface="Comic Sans MS"/>
            </a:endParaRPr>
          </a:p>
          <a:p>
            <a:pPr lvl="1" marL="661307" indent="-204107">
              <a:spcBef>
                <a:spcPts val="400"/>
              </a:spcBef>
              <a:buClr>
                <a:srgbClr val="0000CC"/>
              </a:buClr>
              <a:buSzPct val="55000"/>
              <a:buFont typeface="Wingdings"/>
              <a:buChar char="■"/>
              <a:defRPr sz="1800"/>
            </a:pPr>
            <a:r>
              <a:rPr sz="2000">
                <a:latin typeface="Comic Sans MS"/>
                <a:ea typeface="Comic Sans MS"/>
                <a:cs typeface="Comic Sans MS"/>
                <a:sym typeface="Comic Sans MS"/>
              </a:rPr>
              <a:t>Because </a:t>
            </a:r>
            <a:r>
              <a:rPr sz="2000">
                <a:solidFill>
                  <a:srgbClr val="0000CC"/>
                </a:solidFill>
                <a:latin typeface="Consolas"/>
                <a:ea typeface="Consolas"/>
                <a:cs typeface="Consolas"/>
                <a:sym typeface="Consolas"/>
              </a:rPr>
              <a:t>bill</a:t>
            </a:r>
            <a:r>
              <a:rPr sz="2000">
                <a:latin typeface="Comic Sans MS"/>
                <a:ea typeface="Comic Sans MS"/>
                <a:cs typeface="Comic Sans MS"/>
                <a:sym typeface="Comic Sans MS"/>
              </a:rPr>
              <a:t> is a virtual function in class </a:t>
            </a:r>
            <a:r>
              <a:rPr sz="2000">
                <a:solidFill>
                  <a:srgbClr val="0000CC"/>
                </a:solidFill>
                <a:latin typeface="Consolas"/>
                <a:ea typeface="Consolas"/>
                <a:cs typeface="Consolas"/>
                <a:sym typeface="Consolas"/>
              </a:rPr>
              <a:t>Sale</a:t>
            </a:r>
            <a:r>
              <a:rPr sz="2000">
                <a:latin typeface="Comic Sans MS"/>
                <a:ea typeface="Comic Sans MS"/>
                <a:cs typeface="Comic Sans MS"/>
                <a:sym typeface="Comic Sans MS"/>
              </a:rPr>
              <a:t>, C++  uses the version of </a:t>
            </a:r>
            <a:r>
              <a:rPr sz="2000">
                <a:solidFill>
                  <a:srgbClr val="0000CC"/>
                </a:solidFill>
                <a:latin typeface="Consolas"/>
                <a:ea typeface="Consolas"/>
                <a:cs typeface="Consolas"/>
                <a:sym typeface="Consolas"/>
              </a:rPr>
              <a:t>bill</a:t>
            </a:r>
            <a:r>
              <a:rPr sz="2000">
                <a:latin typeface="Comic Sans MS"/>
                <a:ea typeface="Comic Sans MS"/>
                <a:cs typeface="Comic Sans MS"/>
                <a:sym typeface="Comic Sans MS"/>
              </a:rPr>
              <a:t> defined in the object that called </a:t>
            </a:r>
            <a:r>
              <a:rPr sz="2000">
                <a:solidFill>
                  <a:srgbClr val="0000CC"/>
                </a:solidFill>
                <a:latin typeface="Consolas"/>
                <a:ea typeface="Consolas"/>
                <a:cs typeface="Consolas"/>
                <a:sym typeface="Consolas"/>
              </a:rPr>
              <a:t>savings</a:t>
            </a:r>
          </a:p>
        </p:txBody>
      </p:sp>
    </p:spTree>
  </p:cSld>
  <p:clrMapOvr>
    <a:masterClrMapping/>
  </p:clrMapOvr>
  <p:transition spd="med" advClick="1">
    <p:wipe dir="r"/>
  </p:transition>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4" name="image14.png" descr="16"/>
          <p:cNvPicPr/>
          <p:nvPr/>
        </p:nvPicPr>
        <p:blipFill>
          <a:blip r:embed="rId2">
            <a:extLst/>
          </a:blip>
          <a:stretch>
            <a:fillRect/>
          </a:stretch>
        </p:blipFill>
        <p:spPr>
          <a:xfrm>
            <a:off x="200025" y="457200"/>
            <a:ext cx="4887913" cy="6157913"/>
          </a:xfrm>
          <a:prstGeom prst="rect">
            <a:avLst/>
          </a:prstGeom>
          <a:ln w="12700">
            <a:miter lim="400000"/>
          </a:ln>
        </p:spPr>
      </p:pic>
      <p:grpSp>
        <p:nvGrpSpPr>
          <p:cNvPr id="437" name="Group 437"/>
          <p:cNvGrpSpPr/>
          <p:nvPr/>
        </p:nvGrpSpPr>
        <p:grpSpPr>
          <a:xfrm>
            <a:off x="3371377" y="112493"/>
            <a:ext cx="1447801" cy="886452"/>
            <a:chOff x="0" y="0"/>
            <a:chExt cx="1447800" cy="886451"/>
          </a:xfrm>
        </p:grpSpPr>
        <p:sp>
          <p:nvSpPr>
            <p:cNvPr id="435" name="Shape 435"/>
            <p:cNvSpPr/>
            <p:nvPr/>
          </p:nvSpPr>
          <p:spPr>
            <a:xfrm>
              <a:off x="0" y="0"/>
              <a:ext cx="1447800" cy="886452"/>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defRPr sz="1600"/>
              </a:pPr>
            </a:p>
          </p:txBody>
        </p:sp>
        <p:sp>
          <p:nvSpPr>
            <p:cNvPr id="436" name="Shape 436"/>
            <p:cNvSpPr/>
            <p:nvPr/>
          </p:nvSpPr>
          <p:spPr>
            <a:xfrm>
              <a:off x="43272" y="57929"/>
              <a:ext cx="1142863" cy="770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1600">
                  <a:latin typeface="Arial Bold"/>
                  <a:ea typeface="Arial Bold"/>
                  <a:cs typeface="Arial Bold"/>
                  <a:sym typeface="Arial Bold"/>
                </a:rPr>
                <a:t>Sale</a:t>
              </a:r>
              <a:endParaRPr sz="1600">
                <a:latin typeface="Arial Bold"/>
                <a:ea typeface="Arial Bold"/>
                <a:cs typeface="Arial Bold"/>
                <a:sym typeface="Arial Bold"/>
              </a:endParaRPr>
            </a:p>
            <a:p>
              <a:pPr lvl="0">
                <a:defRPr sz="1800"/>
              </a:pPr>
              <a:r>
                <a:rPr sz="1600"/>
                <a:t>virtual bill()</a:t>
              </a:r>
              <a:endParaRPr sz="1600"/>
            </a:p>
            <a:p>
              <a:pPr lvl="0">
                <a:defRPr sz="1800"/>
              </a:pPr>
              <a:r>
                <a:rPr sz="1600"/>
                <a:t>savings()</a:t>
              </a:r>
            </a:p>
          </p:txBody>
        </p:sp>
      </p:grpSp>
      <p:grpSp>
        <p:nvGrpSpPr>
          <p:cNvPr id="440" name="Group 440"/>
          <p:cNvGrpSpPr/>
          <p:nvPr/>
        </p:nvGrpSpPr>
        <p:grpSpPr>
          <a:xfrm>
            <a:off x="2380776" y="1343651"/>
            <a:ext cx="2725273" cy="1042885"/>
            <a:chOff x="0" y="0"/>
            <a:chExt cx="2725271" cy="1042884"/>
          </a:xfrm>
        </p:grpSpPr>
        <p:sp>
          <p:nvSpPr>
            <p:cNvPr id="438" name="Shape 438"/>
            <p:cNvSpPr/>
            <p:nvPr/>
          </p:nvSpPr>
          <p:spPr>
            <a:xfrm>
              <a:off x="0" y="0"/>
              <a:ext cx="2725272" cy="1042885"/>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39" name="Shape 439"/>
            <p:cNvSpPr/>
            <p:nvPr/>
          </p:nvSpPr>
          <p:spPr>
            <a:xfrm>
              <a:off x="50908" y="136145"/>
              <a:ext cx="2295288" cy="77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1600">
                  <a:latin typeface="Arial Bold"/>
                  <a:ea typeface="Arial Bold"/>
                  <a:cs typeface="Arial Bold"/>
                  <a:sym typeface="Arial Bold"/>
                </a:rPr>
                <a:t>DiscountSale</a:t>
              </a:r>
              <a:endParaRPr sz="1600">
                <a:latin typeface="Arial Bold"/>
                <a:ea typeface="Arial Bold"/>
                <a:cs typeface="Arial Bold"/>
                <a:sym typeface="Arial Bold"/>
              </a:endParaRPr>
            </a:p>
            <a:p>
              <a:pPr lvl="0">
                <a:defRPr sz="1800"/>
              </a:pPr>
              <a:r>
                <a:rPr sz="1600"/>
                <a:t>virtual bill()</a:t>
              </a:r>
              <a:endParaRPr sz="1600"/>
            </a:p>
            <a:p>
              <a:pPr lvl="0">
                <a:defRPr sz="1800"/>
              </a:pPr>
              <a:r>
                <a:rPr sz="1600"/>
                <a:t>//no re-defined savings()</a:t>
              </a:r>
            </a:p>
          </p:txBody>
        </p:sp>
      </p:grpSp>
      <p:sp>
        <p:nvSpPr>
          <p:cNvPr id="441" name="Shape 441"/>
          <p:cNvSpPr/>
          <p:nvPr/>
        </p:nvSpPr>
        <p:spPr>
          <a:xfrm>
            <a:off x="5410200" y="3067267"/>
            <a:ext cx="3429000" cy="3285194"/>
          </a:xfrm>
          <a:prstGeom prst="rect">
            <a:avLst/>
          </a:prstGeom>
          <a:solidFill>
            <a:srgbClr val="00B6F6"/>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600"/>
              <a:t>Sale simple(10.00);</a:t>
            </a:r>
            <a:endParaRPr sz="1600"/>
          </a:p>
          <a:p>
            <a:pPr lvl="0">
              <a:defRPr sz="1800"/>
            </a:pPr>
            <a:r>
              <a:rPr sz="1600"/>
              <a:t>DiscountSale d1(11.0, 10);</a:t>
            </a:r>
            <a:endParaRPr sz="1600"/>
          </a:p>
          <a:p>
            <a:pPr lvl="0">
              <a:defRPr sz="1800"/>
            </a:pPr>
            <a:r>
              <a:rPr sz="1600"/>
              <a:t>DiscountSale d2(11.0, 10);</a:t>
            </a:r>
            <a:endParaRPr sz="1600"/>
          </a:p>
          <a:p>
            <a:pPr lvl="0">
              <a:defRPr sz="1800"/>
            </a:pPr>
            <a:r>
              <a:rPr sz="1600"/>
              <a:t>if (d1 &lt; simple)</a:t>
            </a:r>
            <a:endParaRPr sz="1600"/>
          </a:p>
          <a:p>
            <a:pPr lvl="0">
              <a:defRPr sz="1800"/>
            </a:pPr>
            <a:r>
              <a:rPr sz="1600"/>
              <a:t>{</a:t>
            </a:r>
            <a:endParaRPr sz="1600"/>
          </a:p>
          <a:p>
            <a:pPr lvl="0">
              <a:defRPr sz="1800"/>
            </a:pPr>
            <a:r>
              <a:rPr sz="1600"/>
              <a:t>  cout &lt;&lt; “Saving is $” &lt;&lt; simple.savings(d1);</a:t>
            </a:r>
            <a:endParaRPr sz="1600"/>
          </a:p>
          <a:p>
            <a:pPr lvl="0">
              <a:defRPr sz="1800"/>
            </a:pPr>
            <a:r>
              <a:rPr sz="1600"/>
              <a:t>}</a:t>
            </a:r>
            <a:endParaRPr sz="1600"/>
          </a:p>
          <a:p>
            <a:pPr lvl="0">
              <a:defRPr sz="1800"/>
            </a:pPr>
            <a:r>
              <a:rPr sz="1600"/>
              <a:t>if (d1 &lt; d2)</a:t>
            </a:r>
            <a:endParaRPr sz="1600"/>
          </a:p>
          <a:p>
            <a:pPr lvl="0">
              <a:defRPr sz="1800"/>
            </a:pPr>
            <a:r>
              <a:rPr sz="1600"/>
              <a:t>{</a:t>
            </a:r>
            <a:endParaRPr sz="1600"/>
          </a:p>
          <a:p>
            <a:pPr lvl="0">
              <a:defRPr sz="1800"/>
            </a:pPr>
            <a:r>
              <a:rPr sz="1600"/>
              <a:t>  cout &lt;&lt; “Saving is $” &lt;&lt; d2.savings(d1);</a:t>
            </a:r>
            <a:endParaRPr sz="1600"/>
          </a:p>
          <a:p>
            <a:pPr lvl="0">
              <a:defRPr sz="1800"/>
            </a:pPr>
            <a:r>
              <a:rPr sz="1600"/>
              <a:t>}</a:t>
            </a:r>
            <a:endParaRPr sz="1600"/>
          </a:p>
        </p:txBody>
      </p:sp>
      <p:sp>
        <p:nvSpPr>
          <p:cNvPr id="442" name="Shape 442"/>
          <p:cNvSpPr/>
          <p:nvPr/>
        </p:nvSpPr>
        <p:spPr>
          <a:xfrm>
            <a:off x="5410200" y="609599"/>
            <a:ext cx="3429000" cy="2217563"/>
          </a:xfrm>
          <a:prstGeom prst="rect">
            <a:avLst/>
          </a:prstGeom>
          <a:solidFill>
            <a:srgbClr val="FFC0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t>Q: </a:t>
            </a:r>
          </a:p>
          <a:p>
            <a:pPr lvl="0">
              <a:defRPr sz="1800"/>
            </a:pPr>
            <a:r>
              <a:t>Since bill() is a virtual function, what will happen in the following code?</a:t>
            </a:r>
          </a:p>
          <a:p>
            <a:pPr lvl="0">
              <a:defRPr sz="1800"/>
            </a:pPr>
          </a:p>
          <a:p>
            <a:pPr lvl="0">
              <a:defRPr sz="1800"/>
            </a:pPr>
            <a:r>
              <a:t>If bill() is not a virtual function, what will happen in the following code?</a:t>
            </a:r>
          </a:p>
        </p:txBody>
      </p:sp>
      <p:sp>
        <p:nvSpPr>
          <p:cNvPr id="444" name="Shape 444"/>
          <p:cNvSpPr/>
          <p:nvPr/>
        </p:nvSpPr>
        <p:spPr>
          <a:xfrm>
            <a:off x="3884818" y="1003874"/>
            <a:ext cx="90028" cy="335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7200" y="14400"/>
                  <a:pt x="14400" y="7200"/>
                  <a:pt x="21600" y="0"/>
                </a:cubicBezTo>
              </a:path>
            </a:pathLst>
          </a:custGeom>
          <a:ln w="38100">
            <a:solidFill/>
            <a:round/>
            <a:tailEnd type="triangle"/>
          </a:ln>
        </p:spPr>
        <p:txBody>
          <a:bodyPr/>
          <a:lstStyle/>
          <a:p>
            <a:pPr lvl="0"/>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nvSpPr>
        <p:spPr>
          <a:xfrm>
            <a:off x="0" y="609600"/>
            <a:ext cx="5899150" cy="1290638"/>
          </a:xfrm>
          <a:prstGeom prst="rect">
            <a:avLst/>
          </a:prstGeom>
          <a:solidFill>
            <a:srgbClr val="FFFFFF"/>
          </a:solidFill>
          <a:ln w="12700">
            <a:miter lim="400000"/>
          </a:ln>
        </p:spPr>
        <p:txBody>
          <a:bodyPr lIns="0" tIns="0" rIns="0" bIns="0" anchor="ctr"/>
          <a:lstStyle/>
          <a:p>
            <a:pPr lvl="0"/>
          </a:p>
        </p:txBody>
      </p:sp>
      <p:pic>
        <p:nvPicPr>
          <p:cNvPr id="447" name="image15.png" descr="16"/>
          <p:cNvPicPr/>
          <p:nvPr/>
        </p:nvPicPr>
        <p:blipFill>
          <a:blip r:embed="rId2">
            <a:extLst/>
          </a:blip>
          <a:stretch>
            <a:fillRect/>
          </a:stretch>
        </p:blipFill>
        <p:spPr>
          <a:xfrm>
            <a:off x="157162" y="130035"/>
            <a:ext cx="6167439" cy="6334265"/>
          </a:xfrm>
          <a:prstGeom prst="rect">
            <a:avLst/>
          </a:prstGeom>
          <a:ln w="12700">
            <a:miter lim="400000"/>
          </a:ln>
        </p:spPr>
      </p:pic>
      <p:sp>
        <p:nvSpPr>
          <p:cNvPr id="448" name="Shape 448"/>
          <p:cNvSpPr/>
          <p:nvPr>
            <p:ph type="title"/>
          </p:nvPr>
        </p:nvSpPr>
        <p:spPr>
          <a:xfrm>
            <a:off x="5867400" y="228600"/>
            <a:ext cx="3200400" cy="992188"/>
          </a:xfrm>
          <a:prstGeom prst="rect">
            <a:avLst/>
          </a:prstGeom>
        </p:spPr>
        <p:txBody>
          <a:bodyPr lIns="0" tIns="0" rIns="0" bIns="0">
            <a:normAutofit fontScale="100000" lnSpcReduction="0"/>
          </a:bodyPr>
          <a:lstStyle/>
          <a:p>
            <a:pPr lvl="0" defTabSz="649223">
              <a:defRPr sz="1800"/>
            </a:pPr>
            <a:r>
              <a:rPr sz="2556"/>
              <a:t>Display 15.11</a:t>
            </a:r>
            <a:br>
              <a:rPr sz="2556"/>
            </a:br>
          </a:p>
        </p:txBody>
      </p:sp>
    </p:spTree>
  </p:cSld>
  <p:clrMapOvr>
    <a:masterClrMapping/>
  </p:clrMapOvr>
  <p:transition spd="med" advClick="1">
    <p:wipe dir="r"/>
  </p:transition>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Override vs. Redefine</a:t>
            </a:r>
          </a:p>
        </p:txBody>
      </p:sp>
      <p:sp>
        <p:nvSpPr>
          <p:cNvPr id="451" name="Shape 451"/>
          <p:cNvSpPr/>
          <p:nvPr>
            <p:ph type="body" idx="1"/>
          </p:nvPr>
        </p:nvSpPr>
        <p:spPr>
          <a:xfrm>
            <a:off x="526627" y="1295400"/>
            <a:ext cx="8294686" cy="4572000"/>
          </a:xfrm>
          <a:prstGeom prst="rect">
            <a:avLst/>
          </a:prstGeom>
        </p:spPr>
        <p:txBody>
          <a:bodyPr>
            <a:normAutofit fontScale="100000" lnSpcReduction="0"/>
          </a:bodyPr>
          <a:lstStyle/>
          <a:p>
            <a:pPr lvl="0">
              <a:defRPr sz="1800"/>
            </a:pPr>
            <a:endParaRPr sz="2800"/>
          </a:p>
          <a:p>
            <a:pPr lvl="0">
              <a:defRPr sz="1800"/>
            </a:pPr>
            <a:r>
              <a:rPr sz="2800"/>
              <a:t>Virtual functions whose definitions are changed in a derived class are said to be </a:t>
            </a:r>
            <a:r>
              <a:rPr sz="2800">
                <a:solidFill>
                  <a:srgbClr val="C00000"/>
                </a:solidFill>
              </a:rPr>
              <a:t>overridden</a:t>
            </a:r>
            <a:endParaRPr sz="2800">
              <a:solidFill>
                <a:srgbClr val="C00000"/>
              </a:solidFill>
            </a:endParaRPr>
          </a:p>
          <a:p>
            <a:pPr lvl="0">
              <a:defRPr sz="1800"/>
            </a:pPr>
            <a:r>
              <a:rPr sz="2800"/>
              <a:t>Non-virtual functions whose definitions are </a:t>
            </a:r>
            <a:br>
              <a:rPr sz="2800"/>
            </a:br>
            <a:r>
              <a:rPr sz="2800"/>
              <a:t>changed in a derived class are </a:t>
            </a:r>
            <a:r>
              <a:rPr sz="2800">
                <a:solidFill>
                  <a:srgbClr val="C00000"/>
                </a:solidFill>
              </a:rPr>
              <a:t>redefined</a:t>
            </a:r>
          </a:p>
        </p:txBody>
      </p:sp>
    </p:spTree>
  </p:cSld>
  <p:clrMapOvr>
    <a:masterClrMapping/>
  </p:clrMapOvr>
  <p:transition spd="med" advClick="1">
    <p:wipe dir="r"/>
  </p:transition>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title"/>
          </p:nvPr>
        </p:nvSpPr>
        <p:spPr>
          <a:xfrm>
            <a:off x="533400" y="2590799"/>
            <a:ext cx="8305800" cy="992189"/>
          </a:xfrm>
          <a:prstGeom prst="rect">
            <a:avLst/>
          </a:prstGeom>
        </p:spPr>
        <p:txBody>
          <a:bodyPr lIns="0" tIns="0" rIns="0" bIns="0">
            <a:normAutofit fontScale="100000" lnSpcReduction="0"/>
          </a:bodyPr>
          <a:lstStyle/>
          <a:p>
            <a:pPr lvl="0" defTabSz="365760">
              <a:defRPr sz="1800"/>
            </a:pPr>
            <a:r>
              <a:rPr sz="1440"/>
              <a:t>A potential slicing problem</a:t>
            </a:r>
            <a:br>
              <a:rPr sz="1440"/>
            </a:br>
            <a:r>
              <a:rPr sz="1440"/>
              <a:t>if we do not use virtual functions.</a:t>
            </a:r>
            <a:br>
              <a:rPr sz="1440"/>
            </a:br>
            <a:br>
              <a:rPr sz="1440"/>
            </a:br>
            <a:r>
              <a:rPr sz="1440"/>
              <a:t>Stopped here on 4/8/13</a:t>
            </a:r>
          </a:p>
        </p:txBody>
      </p:sp>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Preliminary: C++’s Type Checking</a:t>
            </a:r>
          </a:p>
        </p:txBody>
      </p:sp>
      <p:sp>
        <p:nvSpPr>
          <p:cNvPr id="456" name="Shape 456"/>
          <p:cNvSpPr/>
          <p:nvPr>
            <p:ph type="body" idx="1"/>
          </p:nvPr>
        </p:nvSpPr>
        <p:spPr>
          <a:xfrm>
            <a:off x="544513" y="1676400"/>
            <a:ext cx="8294686" cy="4876800"/>
          </a:xfrm>
          <a:prstGeom prst="rect">
            <a:avLst/>
          </a:prstGeom>
        </p:spPr>
        <p:txBody>
          <a:bodyPr>
            <a:normAutofit fontScale="100000" lnSpcReduction="0"/>
          </a:bodyPr>
          <a:lstStyle/>
          <a:p>
            <a:pPr lvl="0">
              <a:defRPr sz="1800"/>
            </a:pPr>
            <a:r>
              <a:rPr sz="2800"/>
              <a:t>C++ carefully checks for type mismatches in </a:t>
            </a:r>
            <a:br>
              <a:rPr sz="2800"/>
            </a:br>
            <a:r>
              <a:rPr sz="2800"/>
              <a:t>the use of values and variables</a:t>
            </a:r>
            <a:endParaRPr sz="2800"/>
          </a:p>
          <a:p>
            <a:pPr lvl="1" marL="702128" indent="-244928">
              <a:spcBef>
                <a:spcPts val="500"/>
              </a:spcBef>
              <a:defRPr sz="1800"/>
            </a:pPr>
            <a:r>
              <a:rPr sz="2400"/>
              <a:t>This is referred to as</a:t>
            </a:r>
            <a:r>
              <a:rPr sz="2400">
                <a:solidFill>
                  <a:srgbClr val="0000CC"/>
                </a:solidFill>
              </a:rPr>
              <a:t> strong type checking</a:t>
            </a:r>
            <a:endParaRPr sz="2400">
              <a:solidFill>
                <a:srgbClr val="0000CC"/>
              </a:solidFill>
            </a:endParaRPr>
          </a:p>
          <a:p>
            <a:pPr lvl="1" marL="702128" indent="-244928">
              <a:spcBef>
                <a:spcPts val="500"/>
              </a:spcBef>
              <a:defRPr sz="1800"/>
            </a:pPr>
            <a:r>
              <a:rPr sz="2400"/>
              <a:t>Generally, the type of a value assigned to a variable must match the type of the variable</a:t>
            </a:r>
            <a:endParaRPr sz="2400"/>
          </a:p>
          <a:p>
            <a:pPr lvl="3" marL="1600200" indent="-228600">
              <a:spcBef>
                <a:spcPts val="400"/>
              </a:spcBef>
              <a:defRPr sz="1800"/>
            </a:pPr>
            <a:r>
              <a:rPr sz="2000"/>
              <a:t>E.g.,  double a = “Hello”; //incorrect.</a:t>
            </a:r>
            <a:endParaRPr sz="2000"/>
          </a:p>
          <a:p>
            <a:pPr lvl="2" marL="1143000" indent="-228600">
              <a:spcBef>
                <a:spcPts val="500"/>
              </a:spcBef>
              <a:defRPr sz="1800"/>
            </a:pPr>
            <a:r>
              <a:rPr sz="2400"/>
              <a:t>Recall that some automatic type casting occurs</a:t>
            </a:r>
            <a:endParaRPr sz="2400"/>
          </a:p>
          <a:p>
            <a:pPr lvl="3" marL="1600200" indent="-228600">
              <a:spcBef>
                <a:spcPts val="400"/>
              </a:spcBef>
              <a:defRPr sz="1800"/>
            </a:pPr>
            <a:r>
              <a:rPr sz="2000"/>
              <a:t>E.g., int a = 20.34; //correct</a:t>
            </a:r>
            <a:endParaRPr sz="2000"/>
          </a:p>
          <a:p>
            <a:pPr lvl="0">
              <a:defRPr sz="1800"/>
            </a:pPr>
            <a:r>
              <a:rPr sz="2800">
                <a:latin typeface="Comic Sans MS Bold"/>
                <a:ea typeface="Comic Sans MS Bold"/>
                <a:cs typeface="Comic Sans MS Bold"/>
                <a:sym typeface="Comic Sans MS Bold"/>
              </a:rPr>
              <a:t>Strong type checking interferes with the </a:t>
            </a:r>
            <a:br>
              <a:rPr sz="2800">
                <a:latin typeface="Comic Sans MS Bold"/>
                <a:ea typeface="Comic Sans MS Bold"/>
                <a:cs typeface="Comic Sans MS Bold"/>
                <a:sym typeface="Comic Sans MS Bold"/>
              </a:rPr>
            </a:br>
            <a:r>
              <a:rPr sz="2800">
                <a:latin typeface="Comic Sans MS Bold"/>
                <a:ea typeface="Comic Sans MS Bold"/>
                <a:cs typeface="Comic Sans MS Bold"/>
                <a:sym typeface="Comic Sans MS Bold"/>
              </a:rPr>
              <a:t>concepts of inheritance </a:t>
            </a:r>
          </a:p>
        </p:txBody>
      </p:sp>
    </p:spTree>
  </p:cSld>
  <p:clrMapOvr>
    <a:masterClrMapping/>
  </p:clrMapOvr>
  <p:transition spd="med" advClick="1">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image3.png" descr="hourlyemployee.h.tiff"/>
          <p:cNvPicPr/>
          <p:nvPr/>
        </p:nvPicPr>
        <p:blipFill>
          <a:blip r:embed="rId2">
            <a:extLst/>
          </a:blip>
          <a:stretch>
            <a:fillRect/>
          </a:stretch>
        </p:blipFill>
        <p:spPr>
          <a:xfrm>
            <a:off x="76200" y="83875"/>
            <a:ext cx="7965830" cy="4724401"/>
          </a:xfrm>
          <a:prstGeom prst="rect">
            <a:avLst/>
          </a:prstGeom>
          <a:ln w="12700">
            <a:miter lim="400000"/>
          </a:ln>
        </p:spPr>
      </p:pic>
      <p:sp>
        <p:nvSpPr>
          <p:cNvPr id="88" name="Shape 88"/>
          <p:cNvSpPr/>
          <p:nvPr>
            <p:ph type="title"/>
          </p:nvPr>
        </p:nvSpPr>
        <p:spPr>
          <a:xfrm>
            <a:off x="6598577" y="111289"/>
            <a:ext cx="2316823" cy="1066801"/>
          </a:xfrm>
          <a:prstGeom prst="rect">
            <a:avLst/>
          </a:prstGeom>
        </p:spPr>
        <p:txBody>
          <a:bodyPr lIns="0" tIns="0" rIns="0" bIns="0">
            <a:normAutofit fontScale="100000" lnSpcReduction="0"/>
          </a:bodyPr>
          <a:lstStyle>
            <a:lvl1pPr defTabSz="896111">
              <a:defRPr sz="2744"/>
            </a:lvl1pPr>
          </a:lstStyle>
          <a:p>
            <a:pPr lvl="0">
              <a:defRPr sz="1800"/>
            </a:pPr>
            <a:r>
              <a:rPr sz="2744"/>
              <a:t>see book Display 15.3</a:t>
            </a:r>
          </a:p>
        </p:txBody>
      </p:sp>
      <p:sp>
        <p:nvSpPr>
          <p:cNvPr id="89" name="Shape 89"/>
          <p:cNvSpPr/>
          <p:nvPr/>
        </p:nvSpPr>
        <p:spPr>
          <a:xfrm>
            <a:off x="5949951" y="2819400"/>
            <a:ext cx="281940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hourlyemployee.h</a:t>
            </a:r>
          </a:p>
        </p:txBody>
      </p:sp>
      <p:sp>
        <p:nvSpPr>
          <p:cNvPr id="90" name="Shape 90"/>
          <p:cNvSpPr/>
          <p:nvPr/>
        </p:nvSpPr>
        <p:spPr>
          <a:xfrm>
            <a:off x="3200400" y="3505199"/>
            <a:ext cx="5943600" cy="4255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0435" indent="-220435">
              <a:spcBef>
                <a:spcPts val="400"/>
              </a:spcBef>
              <a:buClr>
                <a:srgbClr val="0000CC"/>
              </a:buClr>
              <a:buSzPct val="60000"/>
              <a:buFont typeface="Wingdings"/>
              <a:buChar char="❑"/>
              <a:defRPr sz="1800"/>
            </a:pPr>
            <a:r>
              <a:rPr>
                <a:solidFill>
                  <a:srgbClr val="0000CC"/>
                </a:solidFill>
                <a:latin typeface="Consolas"/>
                <a:ea typeface="Consolas"/>
                <a:cs typeface="Consolas"/>
                <a:sym typeface="Consolas"/>
              </a:rPr>
              <a:t>HourlyEmployee</a:t>
            </a:r>
            <a:r>
              <a:rPr>
                <a:latin typeface="Comic Sans MS"/>
                <a:ea typeface="Comic Sans MS"/>
                <a:cs typeface="Comic Sans MS"/>
                <a:sym typeface="Comic Sans MS"/>
              </a:rPr>
              <a:t> is derived from Class </a:t>
            </a:r>
            <a:r>
              <a:rPr>
                <a:solidFill>
                  <a:srgbClr val="0000CC"/>
                </a:solidFill>
                <a:latin typeface="Consolas"/>
                <a:ea typeface="Consolas"/>
                <a:cs typeface="Consolas"/>
                <a:sym typeface="Consolas"/>
              </a:rPr>
              <a:t>Employee</a:t>
            </a:r>
            <a:endParaRPr sz="2800">
              <a:latin typeface="Comic Sans MS"/>
              <a:ea typeface="Comic Sans MS"/>
              <a:cs typeface="Comic Sans MS"/>
              <a:sym typeface="Comic Sans MS"/>
            </a:endParaRPr>
          </a:p>
          <a:p>
            <a:pPr lvl="0" marL="220435" indent="-220435">
              <a:spcBef>
                <a:spcPts val="400"/>
              </a:spcBef>
              <a:buClr>
                <a:srgbClr val="0000CC"/>
              </a:buClr>
              <a:buSzPct val="60000"/>
              <a:buFont typeface="Wingdings"/>
              <a:buChar char="❑"/>
              <a:defRPr sz="1800"/>
            </a:pPr>
            <a:r>
              <a:rPr>
                <a:solidFill>
                  <a:srgbClr val="0000CC"/>
                </a:solidFill>
                <a:latin typeface="Consolas"/>
                <a:ea typeface="Consolas"/>
                <a:cs typeface="Consolas"/>
                <a:sym typeface="Consolas"/>
              </a:rPr>
              <a:t>HourlyEmployee</a:t>
            </a:r>
            <a:r>
              <a:rPr>
                <a:latin typeface="Comic Sans MS"/>
                <a:ea typeface="Comic Sans MS"/>
                <a:cs typeface="Comic Sans MS"/>
                <a:sym typeface="Comic Sans MS"/>
              </a:rPr>
              <a:t> inherits all member functions and member variables of </a:t>
            </a:r>
            <a:r>
              <a:rPr>
                <a:solidFill>
                  <a:srgbClr val="0000CC"/>
                </a:solidFill>
                <a:latin typeface="Consolas"/>
                <a:ea typeface="Consolas"/>
                <a:cs typeface="Consolas"/>
                <a:sym typeface="Consolas"/>
              </a:rPr>
              <a:t>Employee </a:t>
            </a:r>
            <a:endParaRPr sz="2800">
              <a:latin typeface="Comic Sans MS"/>
              <a:ea typeface="Comic Sans MS"/>
              <a:cs typeface="Comic Sans MS"/>
              <a:sym typeface="Comic Sans MS"/>
            </a:endParaRPr>
          </a:p>
          <a:p>
            <a:pPr lvl="1" marL="640896" indent="-183696">
              <a:spcBef>
                <a:spcPts val="400"/>
              </a:spcBef>
              <a:buClr>
                <a:srgbClr val="0000CC"/>
              </a:buClr>
              <a:buSzPct val="55000"/>
              <a:buFont typeface="Wingdings"/>
              <a:buChar char="■"/>
              <a:defRPr sz="1800"/>
            </a:pPr>
            <a:r>
              <a:rPr>
                <a:solidFill>
                  <a:srgbClr val="0000CC"/>
                </a:solidFill>
                <a:latin typeface="Consolas"/>
                <a:ea typeface="Consolas"/>
                <a:cs typeface="Consolas"/>
                <a:sym typeface="Consolas"/>
              </a:rPr>
              <a:t>NOT SHOWN explicitly in HourlyEmployee’s defn</a:t>
            </a:r>
            <a:endParaRPr>
              <a:solidFill>
                <a:srgbClr val="0000CC"/>
              </a:solidFill>
              <a:latin typeface="Consolas"/>
              <a:ea typeface="Consolas"/>
              <a:cs typeface="Consolas"/>
              <a:sym typeface="Consolas"/>
            </a:endParaRPr>
          </a:p>
          <a:p>
            <a:pPr lvl="0" marL="220435" indent="-220435">
              <a:spcBef>
                <a:spcPts val="400"/>
              </a:spcBef>
              <a:buClr>
                <a:srgbClr val="0000CC"/>
              </a:buClr>
              <a:buSzPct val="60000"/>
              <a:buFont typeface="Wingdings"/>
              <a:buChar char="❑"/>
              <a:defRPr sz="1800"/>
            </a:pPr>
            <a:r>
              <a:rPr>
                <a:latin typeface="Comic Sans MS"/>
                <a:ea typeface="Comic Sans MS"/>
                <a:cs typeface="Comic Sans MS"/>
                <a:sym typeface="Comic Sans MS"/>
              </a:rPr>
              <a:t>The class definition begins</a:t>
            </a:r>
            <a:br>
              <a:rPr>
                <a:latin typeface="Comic Sans MS"/>
                <a:ea typeface="Comic Sans MS"/>
                <a:cs typeface="Comic Sans MS"/>
                <a:sym typeface="Comic Sans MS"/>
              </a:rPr>
            </a:br>
            <a:r>
              <a:rPr>
                <a:solidFill>
                  <a:srgbClr val="0000CC"/>
                </a:solidFill>
                <a:latin typeface="Consolas"/>
                <a:ea typeface="Consolas"/>
                <a:cs typeface="Consolas"/>
                <a:sym typeface="Consolas"/>
              </a:rPr>
              <a:t>class HourlyEmployee : public Employee</a:t>
            </a:r>
            <a:endParaRPr sz="2800">
              <a:latin typeface="Comic Sans MS"/>
              <a:ea typeface="Comic Sans MS"/>
              <a:cs typeface="Comic Sans MS"/>
              <a:sym typeface="Comic Sans MS"/>
            </a:endParaRPr>
          </a:p>
          <a:p>
            <a:pPr lvl="1" marL="620485" indent="-163285">
              <a:spcBef>
                <a:spcPts val="300"/>
              </a:spcBef>
              <a:buClr>
                <a:srgbClr val="0000CC"/>
              </a:buClr>
              <a:buSzPct val="55000"/>
              <a:buFont typeface="Wingdings"/>
              <a:buChar char="■"/>
              <a:defRPr sz="1800"/>
            </a:pPr>
            <a:r>
              <a:rPr sz="1600">
                <a:latin typeface="Comic Sans MS"/>
                <a:ea typeface="Comic Sans MS"/>
                <a:cs typeface="Comic Sans MS"/>
                <a:sym typeface="Comic Sans MS"/>
              </a:rPr>
              <a:t>note that </a:t>
            </a:r>
            <a:r>
              <a:rPr sz="1600">
                <a:solidFill>
                  <a:srgbClr val="0000CC"/>
                </a:solidFill>
                <a:latin typeface="Consolas"/>
                <a:ea typeface="Consolas"/>
                <a:cs typeface="Consolas"/>
                <a:sym typeface="Consolas"/>
              </a:rPr>
              <a:t>:public Employee </a:t>
            </a:r>
            <a:r>
              <a:rPr sz="1600">
                <a:latin typeface="Comic Sans MS"/>
                <a:ea typeface="Comic Sans MS"/>
                <a:cs typeface="Comic Sans MS"/>
                <a:sym typeface="Comic Sans MS"/>
              </a:rPr>
              <a:t>shows that </a:t>
            </a:r>
            <a:r>
              <a:rPr sz="1600">
                <a:solidFill>
                  <a:srgbClr val="0000CC"/>
                </a:solidFill>
                <a:latin typeface="Consolas"/>
                <a:ea typeface="Consolas"/>
                <a:cs typeface="Consolas"/>
                <a:sym typeface="Consolas"/>
              </a:rPr>
              <a:t>HourlyEmployee</a:t>
            </a:r>
            <a:r>
              <a:rPr sz="1600">
                <a:latin typeface="Comic Sans MS"/>
                <a:ea typeface="Comic Sans MS"/>
                <a:cs typeface="Comic Sans MS"/>
                <a:sym typeface="Comic Sans MS"/>
              </a:rPr>
              <a:t> is derived from class </a:t>
            </a:r>
            <a:r>
              <a:rPr sz="1600">
                <a:solidFill>
                  <a:srgbClr val="0000CC"/>
                </a:solidFill>
                <a:latin typeface="Consolas"/>
                <a:ea typeface="Consolas"/>
                <a:cs typeface="Consolas"/>
                <a:sym typeface="Consolas"/>
              </a:rPr>
              <a:t>Employee</a:t>
            </a:r>
            <a:endParaRPr sz="2800">
              <a:latin typeface="Comic Sans MS"/>
              <a:ea typeface="Comic Sans MS"/>
              <a:cs typeface="Comic Sans MS"/>
              <a:sym typeface="Comic Sans MS"/>
            </a:endParaRPr>
          </a:p>
          <a:p>
            <a:pPr lvl="0" marL="220435" indent="-220435">
              <a:spcBef>
                <a:spcPts val="400"/>
              </a:spcBef>
              <a:buClr>
                <a:srgbClr val="0000CC"/>
              </a:buClr>
              <a:buSzPct val="60000"/>
              <a:buFont typeface="Wingdings"/>
              <a:buChar char="❑"/>
              <a:defRPr sz="1800"/>
            </a:pPr>
            <a:r>
              <a:rPr>
                <a:solidFill>
                  <a:srgbClr val="0000CC"/>
                </a:solidFill>
                <a:latin typeface="Consolas"/>
                <a:ea typeface="Consolas"/>
                <a:cs typeface="Consolas"/>
                <a:sym typeface="Consolas"/>
              </a:rPr>
              <a:t>HourlyEmployee</a:t>
            </a:r>
            <a:r>
              <a:rPr>
                <a:latin typeface="Comic Sans MS"/>
                <a:ea typeface="Comic Sans MS"/>
                <a:cs typeface="Comic Sans MS"/>
                <a:sym typeface="Comic Sans MS"/>
              </a:rPr>
              <a:t> declares additional member </a:t>
            </a:r>
            <a:br>
              <a:rPr>
                <a:latin typeface="Comic Sans MS"/>
                <a:ea typeface="Comic Sans MS"/>
                <a:cs typeface="Comic Sans MS"/>
                <a:sym typeface="Comic Sans MS"/>
              </a:rPr>
            </a:br>
            <a:r>
              <a:rPr>
                <a:latin typeface="Comic Sans MS"/>
                <a:ea typeface="Comic Sans MS"/>
                <a:cs typeface="Comic Sans MS"/>
                <a:sym typeface="Comic Sans MS"/>
              </a:rPr>
              <a:t>variables </a:t>
            </a:r>
            <a:r>
              <a:rPr>
                <a:solidFill>
                  <a:srgbClr val="0000CC"/>
                </a:solidFill>
                <a:latin typeface="Consolas"/>
                <a:ea typeface="Consolas"/>
                <a:cs typeface="Consolas"/>
                <a:sym typeface="Consolas"/>
              </a:rPr>
              <a:t>wage_rate</a:t>
            </a:r>
            <a:r>
              <a:rPr>
                <a:latin typeface="Comic Sans MS"/>
                <a:ea typeface="Comic Sans MS"/>
                <a:cs typeface="Comic Sans MS"/>
                <a:sym typeface="Comic Sans MS"/>
              </a:rPr>
              <a:t> and </a:t>
            </a:r>
            <a:r>
              <a:rPr>
                <a:solidFill>
                  <a:srgbClr val="0000CC"/>
                </a:solidFill>
                <a:latin typeface="Consolas"/>
                <a:ea typeface="Consolas"/>
                <a:cs typeface="Consolas"/>
                <a:sym typeface="Consolas"/>
              </a:rPr>
              <a:t>hours </a:t>
            </a:r>
            <a:endParaRPr sz="2800">
              <a:latin typeface="Comic Sans MS"/>
              <a:ea typeface="Comic Sans MS"/>
              <a:cs typeface="Comic Sans MS"/>
              <a:sym typeface="Comic Sans MS"/>
            </a:endParaRPr>
          </a:p>
        </p:txBody>
      </p:sp>
      <p:sp>
        <p:nvSpPr>
          <p:cNvPr id="91" name="Shape 91"/>
          <p:cNvSpPr/>
          <p:nvPr/>
        </p:nvSpPr>
        <p:spPr>
          <a:xfrm flipH="1" flipV="1">
            <a:off x="2895599" y="533400"/>
            <a:ext cx="2895601" cy="3478325"/>
          </a:xfrm>
          <a:prstGeom prst="line">
            <a:avLst/>
          </a:prstGeom>
          <a:ln>
            <a:solidFill/>
            <a:round/>
            <a:tailEnd type="triangle"/>
          </a:ln>
        </p:spPr>
        <p:txBody>
          <a:bodyPr lIns="0" tIns="0" rIns="0" bIns="0" anchor="ctr"/>
          <a:lstStyle/>
          <a:p>
            <a:pPr lvl="0" defTabSz="457200">
              <a:defRPr sz="1200">
                <a:latin typeface="+mn-lt"/>
                <a:ea typeface="+mn-ea"/>
                <a:cs typeface="+mn-cs"/>
                <a:sym typeface="Helvetica"/>
              </a:defRPr>
            </a:pPr>
          </a:p>
        </p:txBody>
      </p:sp>
    </p:spTree>
  </p:cSld>
  <p:clrMapOvr>
    <a:masterClrMapping/>
  </p:clrMapOvr>
  <p:transition spd="med" advClick="1">
    <p:wipe dir="r"/>
  </p:transition>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Shape 45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Type Checking and Inheritance</a:t>
            </a:r>
          </a:p>
        </p:txBody>
      </p:sp>
      <p:sp>
        <p:nvSpPr>
          <p:cNvPr id="459" name="Shape 459"/>
          <p:cNvSpPr/>
          <p:nvPr>
            <p:ph type="body" idx="1"/>
          </p:nvPr>
        </p:nvSpPr>
        <p:spPr>
          <a:xfrm>
            <a:off x="544513" y="1524000"/>
            <a:ext cx="8294686" cy="4572000"/>
          </a:xfrm>
          <a:prstGeom prst="rect">
            <a:avLst/>
          </a:prstGeom>
        </p:spPr>
        <p:txBody>
          <a:bodyPr>
            <a:normAutofit fontScale="100000" lnSpcReduction="0"/>
          </a:bodyPr>
          <a:lstStyle/>
          <a:p>
            <a:pPr lvl="0" marL="244928" indent="-244928">
              <a:lnSpc>
                <a:spcPct val="90000"/>
              </a:lnSpc>
              <a:spcBef>
                <a:spcPts val="400"/>
              </a:spcBef>
              <a:defRPr sz="1800"/>
            </a:pPr>
            <a:r>
              <a:rPr sz="2000"/>
              <a:t>Consider </a:t>
            </a:r>
            <a:br>
              <a:rPr sz="2000"/>
            </a:br>
            <a:r>
              <a:rPr sz="2000">
                <a:solidFill>
                  <a:srgbClr val="0000CC"/>
                </a:solidFill>
                <a:latin typeface="Consolas"/>
                <a:ea typeface="Consolas"/>
                <a:cs typeface="Consolas"/>
                <a:sym typeface="Consolas"/>
              </a:rPr>
              <a:t>class Pet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public:</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virtual void print();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string name;</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a:t>
            </a:r>
            <a:br>
              <a:rPr sz="2000">
                <a:solidFill>
                  <a:srgbClr val="0000CC"/>
                </a:solidFill>
                <a:latin typeface="Consolas"/>
                <a:ea typeface="Consolas"/>
                <a:cs typeface="Consolas"/>
                <a:sym typeface="Consolas"/>
              </a:rPr>
            </a:br>
            <a:br>
              <a:rPr sz="2000">
                <a:solidFill>
                  <a:srgbClr val="0000CC"/>
                </a:solidFill>
                <a:latin typeface="Consolas"/>
                <a:ea typeface="Consolas"/>
                <a:cs typeface="Consolas"/>
                <a:sym typeface="Consolas"/>
              </a:rPr>
            </a:br>
            <a:endParaRPr sz="2000">
              <a:solidFill>
                <a:srgbClr val="0000CC"/>
              </a:solidFill>
              <a:latin typeface="Consolas"/>
              <a:ea typeface="Consolas"/>
              <a:cs typeface="Consolas"/>
              <a:sym typeface="Consolas"/>
            </a:endParaRPr>
          </a:p>
          <a:p>
            <a:pPr lvl="0">
              <a:lnSpc>
                <a:spcPct val="90000"/>
              </a:lnSpc>
              <a:spcBef>
                <a:spcPts val="400"/>
              </a:spcBef>
              <a:buSzTx/>
              <a:buNone/>
              <a:defRPr sz="1800"/>
            </a:pPr>
            <a:r>
              <a:rPr sz="2000">
                <a:solidFill>
                  <a:srgbClr val="0000CC"/>
                </a:solidFill>
                <a:latin typeface="Consolas"/>
                <a:ea typeface="Consolas"/>
                <a:cs typeface="Consolas"/>
                <a:sym typeface="Consolas"/>
              </a:rPr>
              <a:t>   class Dog : public Pet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public:  </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virtual void print();</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   string breed;</a:t>
            </a:r>
            <a:br>
              <a:rPr sz="2000">
                <a:solidFill>
                  <a:srgbClr val="0000CC"/>
                </a:solidFill>
                <a:latin typeface="Consolas"/>
                <a:ea typeface="Consolas"/>
                <a:cs typeface="Consolas"/>
                <a:sym typeface="Consolas"/>
              </a:rPr>
            </a:br>
            <a:r>
              <a:rPr sz="2000">
                <a:solidFill>
                  <a:srgbClr val="0000CC"/>
                </a:solidFill>
                <a:latin typeface="Consolas"/>
                <a:ea typeface="Consolas"/>
                <a:cs typeface="Consolas"/>
                <a:sym typeface="Consolas"/>
              </a:rPr>
              <a:t>}</a:t>
            </a:r>
          </a:p>
        </p:txBody>
      </p:sp>
      <p:grpSp>
        <p:nvGrpSpPr>
          <p:cNvPr id="462" name="Group 462"/>
          <p:cNvGrpSpPr/>
          <p:nvPr/>
        </p:nvGrpSpPr>
        <p:grpSpPr>
          <a:xfrm>
            <a:off x="5029200" y="1312070"/>
            <a:ext cx="2362200" cy="1295401"/>
            <a:chOff x="0" y="0"/>
            <a:chExt cx="2362200" cy="1295400"/>
          </a:xfrm>
        </p:grpSpPr>
        <p:sp>
          <p:nvSpPr>
            <p:cNvPr id="460" name="Shape 460"/>
            <p:cNvSpPr/>
            <p:nvPr/>
          </p:nvSpPr>
          <p:spPr>
            <a:xfrm>
              <a:off x="0" y="0"/>
              <a:ext cx="2362200" cy="12954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61" name="Shape 461"/>
            <p:cNvSpPr/>
            <p:nvPr/>
          </p:nvSpPr>
          <p:spPr>
            <a:xfrm>
              <a:off x="63235" y="73565"/>
              <a:ext cx="984757" cy="1148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Pet</a:t>
              </a:r>
              <a:endParaRPr sz="2400">
                <a:latin typeface="Arial Bold"/>
                <a:ea typeface="Arial Bold"/>
                <a:cs typeface="Arial Bold"/>
                <a:sym typeface="Arial Bold"/>
              </a:endParaRPr>
            </a:p>
            <a:p>
              <a:pPr lvl="0">
                <a:defRPr sz="1800"/>
              </a:pPr>
              <a:r>
                <a:rPr sz="2400"/>
                <a:t>print()</a:t>
              </a:r>
              <a:endParaRPr sz="2400"/>
            </a:p>
            <a:p>
              <a:pPr lvl="0">
                <a:defRPr sz="1800"/>
              </a:pPr>
              <a:r>
                <a:rPr sz="2400"/>
                <a:t>name</a:t>
              </a:r>
            </a:p>
          </p:txBody>
        </p:sp>
      </p:grpSp>
      <p:grpSp>
        <p:nvGrpSpPr>
          <p:cNvPr id="465" name="Group 465"/>
          <p:cNvGrpSpPr/>
          <p:nvPr/>
        </p:nvGrpSpPr>
        <p:grpSpPr>
          <a:xfrm>
            <a:off x="5029200" y="3886200"/>
            <a:ext cx="3200400" cy="1600200"/>
            <a:chOff x="0" y="0"/>
            <a:chExt cx="3200400" cy="1600200"/>
          </a:xfrm>
        </p:grpSpPr>
        <p:sp>
          <p:nvSpPr>
            <p:cNvPr id="463" name="Shape 463"/>
            <p:cNvSpPr/>
            <p:nvPr/>
          </p:nvSpPr>
          <p:spPr>
            <a:xfrm>
              <a:off x="0" y="0"/>
              <a:ext cx="3200400" cy="16002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64" name="Shape 464"/>
            <p:cNvSpPr/>
            <p:nvPr/>
          </p:nvSpPr>
          <p:spPr>
            <a:xfrm>
              <a:off x="78114" y="48165"/>
              <a:ext cx="2679017"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Dog</a:t>
              </a:r>
              <a:endParaRPr sz="2400">
                <a:latin typeface="Arial Bold"/>
                <a:ea typeface="Arial Bold"/>
                <a:cs typeface="Arial Bold"/>
                <a:sym typeface="Arial Bold"/>
              </a:endParaRPr>
            </a:p>
            <a:p>
              <a:pPr lvl="0">
                <a:defRPr sz="1800"/>
              </a:pPr>
              <a:r>
                <a:rPr sz="2400"/>
                <a:t>print() //overridden</a:t>
              </a:r>
              <a:endParaRPr sz="2400"/>
            </a:p>
            <a:p>
              <a:pPr lvl="0">
                <a:defRPr sz="1800"/>
              </a:pPr>
              <a:r>
                <a:rPr sz="2400"/>
                <a:t>name</a:t>
              </a:r>
              <a:endParaRPr sz="2400"/>
            </a:p>
            <a:p>
              <a:pPr lvl="0">
                <a:defRPr sz="1800"/>
              </a:pPr>
              <a:r>
                <a:rPr sz="2400"/>
                <a:t>breed</a:t>
              </a:r>
            </a:p>
          </p:txBody>
        </p:sp>
      </p:grpSp>
    </p:spTree>
  </p:cSld>
  <p:clrMapOvr>
    <a:masterClrMapping/>
  </p:clrMapOvr>
  <p:transition spd="med" advClick="1">
    <p:wipe dir="r"/>
  </p:transition>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title"/>
          </p:nvPr>
        </p:nvSpPr>
        <p:spPr>
          <a:xfrm>
            <a:off x="533400" y="-1"/>
            <a:ext cx="8305800" cy="992189"/>
          </a:xfrm>
          <a:prstGeom prst="rect">
            <a:avLst/>
          </a:prstGeom>
        </p:spPr>
        <p:txBody>
          <a:bodyPr lIns="0" tIns="0" rIns="0" bIns="0">
            <a:normAutofit fontScale="100000" lnSpcReduction="0"/>
          </a:bodyPr>
          <a:lstStyle/>
          <a:p>
            <a:pPr lvl="0">
              <a:defRPr sz="1800"/>
            </a:pPr>
            <a:r>
              <a:rPr sz="3600"/>
              <a:t>Slicing problem: A Sliced Dog is a Pet</a:t>
            </a:r>
          </a:p>
        </p:txBody>
      </p:sp>
      <p:sp>
        <p:nvSpPr>
          <p:cNvPr id="468" name="Shape 468"/>
          <p:cNvSpPr/>
          <p:nvPr>
            <p:ph type="body" idx="1"/>
          </p:nvPr>
        </p:nvSpPr>
        <p:spPr>
          <a:xfrm>
            <a:off x="544513" y="1002441"/>
            <a:ext cx="8294686" cy="4572001"/>
          </a:xfrm>
          <a:prstGeom prst="rect">
            <a:avLst/>
          </a:prstGeom>
        </p:spPr>
        <p:txBody>
          <a:bodyPr>
            <a:normAutofit fontScale="100000" lnSpcReduction="0"/>
          </a:bodyPr>
          <a:lstStyle/>
          <a:p>
            <a:pPr lvl="0" marL="293914" indent="-293914">
              <a:spcBef>
                <a:spcPts val="500"/>
              </a:spcBef>
              <a:defRPr sz="1800"/>
            </a:pPr>
            <a:r>
              <a:rPr sz="2400"/>
              <a:t>C++ allows the following assignments:</a:t>
            </a:r>
            <a:br>
              <a:rPr sz="2400"/>
            </a:br>
            <a:r>
              <a:rPr sz="2400">
                <a:solidFill>
                  <a:srgbClr val="0000CC"/>
                </a:solidFill>
                <a:latin typeface="Consolas"/>
                <a:ea typeface="Consolas"/>
                <a:cs typeface="Consolas"/>
                <a:sym typeface="Consolas"/>
              </a:rPr>
              <a:t>vdog.name = "Tiny";</a:t>
            </a:r>
            <a:br>
              <a:rPr sz="2400">
                <a:solidFill>
                  <a:srgbClr val="0000CC"/>
                </a:solidFill>
                <a:latin typeface="Consolas"/>
                <a:ea typeface="Consolas"/>
                <a:cs typeface="Consolas"/>
                <a:sym typeface="Consolas"/>
              </a:rPr>
            </a:br>
            <a:r>
              <a:rPr sz="2400">
                <a:solidFill>
                  <a:srgbClr val="0000CC"/>
                </a:solidFill>
                <a:latin typeface="Consolas"/>
                <a:ea typeface="Consolas"/>
                <a:cs typeface="Consolas"/>
                <a:sym typeface="Consolas"/>
              </a:rPr>
              <a:t>vdog.breed = "Great Dane";</a:t>
            </a:r>
            <a:br>
              <a:rPr sz="2400">
                <a:solidFill>
                  <a:srgbClr val="0000CC"/>
                </a:solidFill>
                <a:latin typeface="Consolas"/>
                <a:ea typeface="Consolas"/>
                <a:cs typeface="Consolas"/>
                <a:sym typeface="Consolas"/>
              </a:rPr>
            </a:br>
            <a:r>
              <a:rPr sz="2400">
                <a:solidFill>
                  <a:srgbClr val="0000CC"/>
                </a:solidFill>
                <a:latin typeface="Consolas"/>
                <a:ea typeface="Consolas"/>
                <a:cs typeface="Consolas"/>
                <a:sym typeface="Consolas"/>
              </a:rPr>
              <a:t>vpet = vdog;</a:t>
            </a:r>
            <a:endParaRPr sz="2400">
              <a:solidFill>
                <a:srgbClr val="0000CC"/>
              </a:solidFill>
              <a:latin typeface="Consolas"/>
              <a:ea typeface="Consolas"/>
              <a:cs typeface="Consolas"/>
              <a:sym typeface="Consolas"/>
            </a:endParaRPr>
          </a:p>
          <a:p>
            <a:pPr lvl="0" marL="293914" indent="-293914">
              <a:spcBef>
                <a:spcPts val="500"/>
              </a:spcBef>
              <a:defRPr sz="1800"/>
            </a:pPr>
            <a:r>
              <a:rPr sz="2400"/>
              <a:t>However, </a:t>
            </a:r>
            <a:r>
              <a:rPr sz="2400">
                <a:solidFill>
                  <a:srgbClr val="0000CC"/>
                </a:solidFill>
                <a:latin typeface="Consolas"/>
                <a:ea typeface="Consolas"/>
                <a:cs typeface="Consolas"/>
                <a:sym typeface="Consolas"/>
              </a:rPr>
              <a:t>vpet</a:t>
            </a:r>
            <a:r>
              <a:rPr sz="2400"/>
              <a:t> will lose the </a:t>
            </a:r>
            <a:r>
              <a:rPr sz="2400">
                <a:solidFill>
                  <a:srgbClr val="0000CC"/>
                </a:solidFill>
                <a:latin typeface="Calibri"/>
                <a:ea typeface="Calibri"/>
                <a:cs typeface="Calibri"/>
                <a:sym typeface="Calibri"/>
              </a:rPr>
              <a:t>breed</a:t>
            </a:r>
            <a:r>
              <a:rPr sz="2400">
                <a:solidFill>
                  <a:srgbClr val="0000CC"/>
                </a:solidFill>
              </a:rPr>
              <a:t> </a:t>
            </a:r>
            <a:r>
              <a:rPr sz="2400"/>
              <a:t>member of </a:t>
            </a:r>
            <a:br>
              <a:rPr sz="2400"/>
            </a:br>
            <a:r>
              <a:rPr sz="2400">
                <a:solidFill>
                  <a:srgbClr val="0000CC"/>
                </a:solidFill>
                <a:latin typeface="Consolas"/>
                <a:ea typeface="Consolas"/>
                <a:cs typeface="Consolas"/>
                <a:sym typeface="Consolas"/>
              </a:rPr>
              <a:t>vdog</a:t>
            </a:r>
            <a:r>
              <a:rPr sz="2400"/>
              <a:t> since an object of class </a:t>
            </a:r>
            <a:r>
              <a:rPr sz="2400">
                <a:solidFill>
                  <a:srgbClr val="0000CC"/>
                </a:solidFill>
                <a:latin typeface="Calibri"/>
                <a:ea typeface="Calibri"/>
                <a:cs typeface="Calibri"/>
                <a:sym typeface="Calibri"/>
              </a:rPr>
              <a:t>Pet</a:t>
            </a:r>
            <a:r>
              <a:rPr sz="2400"/>
              <a:t> has no </a:t>
            </a:r>
            <a:r>
              <a:rPr sz="2400">
                <a:solidFill>
                  <a:srgbClr val="0000CC"/>
                </a:solidFill>
                <a:latin typeface="Consolas"/>
                <a:ea typeface="Consolas"/>
                <a:cs typeface="Consolas"/>
                <a:sym typeface="Consolas"/>
              </a:rPr>
              <a:t>breed</a:t>
            </a:r>
            <a:br>
              <a:rPr sz="2400">
                <a:solidFill>
                  <a:srgbClr val="0000CC"/>
                </a:solidFill>
                <a:latin typeface="Consolas"/>
                <a:ea typeface="Consolas"/>
                <a:cs typeface="Consolas"/>
                <a:sym typeface="Consolas"/>
              </a:rPr>
            </a:br>
            <a:r>
              <a:rPr sz="2400"/>
              <a:t>member</a:t>
            </a:r>
            <a:endParaRPr sz="2400"/>
          </a:p>
          <a:p>
            <a:pPr lvl="1" marL="702128" indent="-244928">
              <a:spcBef>
                <a:spcPts val="500"/>
              </a:spcBef>
              <a:defRPr sz="1800"/>
            </a:pPr>
            <a:r>
              <a:rPr sz="2400"/>
              <a:t>This code would be illegal:   </a:t>
            </a:r>
            <a:endParaRPr sz="2400"/>
          </a:p>
          <a:p>
            <a:pPr lvl="2" marL="0" indent="914400">
              <a:spcBef>
                <a:spcPts val="400"/>
              </a:spcBef>
              <a:buSzTx/>
              <a:buNone/>
              <a:defRPr sz="1800"/>
            </a:pPr>
            <a:r>
              <a:rPr sz="2000">
                <a:solidFill>
                  <a:srgbClr val="0000CC"/>
                </a:solidFill>
                <a:latin typeface="Consolas"/>
                <a:ea typeface="Consolas"/>
                <a:cs typeface="Consolas"/>
                <a:sym typeface="Consolas"/>
              </a:rPr>
              <a:t>cout &lt;&lt; vpet.breed;</a:t>
            </a:r>
          </a:p>
        </p:txBody>
      </p:sp>
      <p:grpSp>
        <p:nvGrpSpPr>
          <p:cNvPr id="471" name="Group 471"/>
          <p:cNvGrpSpPr/>
          <p:nvPr/>
        </p:nvGrpSpPr>
        <p:grpSpPr>
          <a:xfrm>
            <a:off x="1143000" y="4932522"/>
            <a:ext cx="2362200" cy="1295401"/>
            <a:chOff x="0" y="0"/>
            <a:chExt cx="2362200" cy="1295400"/>
          </a:xfrm>
        </p:grpSpPr>
        <p:sp>
          <p:nvSpPr>
            <p:cNvPr id="469" name="Shape 469"/>
            <p:cNvSpPr/>
            <p:nvPr/>
          </p:nvSpPr>
          <p:spPr>
            <a:xfrm>
              <a:off x="0" y="0"/>
              <a:ext cx="2362200" cy="12954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70" name="Shape 470"/>
            <p:cNvSpPr/>
            <p:nvPr/>
          </p:nvSpPr>
          <p:spPr>
            <a:xfrm>
              <a:off x="63235" y="73565"/>
              <a:ext cx="984757" cy="1148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Pet</a:t>
              </a:r>
              <a:endParaRPr sz="2400">
                <a:latin typeface="Arial Bold"/>
                <a:ea typeface="Arial Bold"/>
                <a:cs typeface="Arial Bold"/>
                <a:sym typeface="Arial Bold"/>
              </a:endParaRPr>
            </a:p>
            <a:p>
              <a:pPr lvl="0">
                <a:defRPr sz="1800"/>
              </a:pPr>
              <a:r>
                <a:rPr sz="2400"/>
                <a:t>print()</a:t>
              </a:r>
              <a:endParaRPr sz="2400"/>
            </a:p>
            <a:p>
              <a:pPr lvl="0">
                <a:defRPr sz="1800"/>
              </a:pPr>
              <a:r>
                <a:rPr sz="2400"/>
                <a:t>name</a:t>
              </a:r>
            </a:p>
          </p:txBody>
        </p:sp>
      </p:grpSp>
      <p:grpSp>
        <p:nvGrpSpPr>
          <p:cNvPr id="474" name="Group 474"/>
          <p:cNvGrpSpPr/>
          <p:nvPr/>
        </p:nvGrpSpPr>
        <p:grpSpPr>
          <a:xfrm>
            <a:off x="4996550" y="4636532"/>
            <a:ext cx="3200401" cy="1600201"/>
            <a:chOff x="0" y="0"/>
            <a:chExt cx="3200400" cy="1600200"/>
          </a:xfrm>
        </p:grpSpPr>
        <p:sp>
          <p:nvSpPr>
            <p:cNvPr id="472" name="Shape 472"/>
            <p:cNvSpPr/>
            <p:nvPr/>
          </p:nvSpPr>
          <p:spPr>
            <a:xfrm>
              <a:off x="0" y="0"/>
              <a:ext cx="3200400" cy="16002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73" name="Shape 473"/>
            <p:cNvSpPr/>
            <p:nvPr/>
          </p:nvSpPr>
          <p:spPr>
            <a:xfrm>
              <a:off x="78114" y="48165"/>
              <a:ext cx="2679017"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Dog</a:t>
              </a:r>
              <a:endParaRPr sz="2400">
                <a:latin typeface="Arial Bold"/>
                <a:ea typeface="Arial Bold"/>
                <a:cs typeface="Arial Bold"/>
                <a:sym typeface="Arial Bold"/>
              </a:endParaRPr>
            </a:p>
            <a:p>
              <a:pPr lvl="0">
                <a:defRPr sz="1800"/>
              </a:pPr>
              <a:r>
                <a:rPr sz="2400"/>
                <a:t>print() //overridden</a:t>
              </a:r>
              <a:endParaRPr sz="2400"/>
            </a:p>
            <a:p>
              <a:pPr lvl="0">
                <a:defRPr sz="1800"/>
              </a:pPr>
              <a:r>
                <a:rPr sz="2400"/>
                <a:t>name</a:t>
              </a:r>
              <a:endParaRPr sz="2400"/>
            </a:p>
            <a:p>
              <a:pPr lvl="0">
                <a:defRPr sz="1800"/>
              </a:pPr>
              <a:r>
                <a:rPr sz="2400"/>
                <a:t>breed</a:t>
              </a:r>
            </a:p>
          </p:txBody>
        </p:sp>
      </p:grpSp>
      <p:sp>
        <p:nvSpPr>
          <p:cNvPr id="475" name="Shape 475"/>
          <p:cNvSpPr/>
          <p:nvPr/>
        </p:nvSpPr>
        <p:spPr>
          <a:xfrm>
            <a:off x="1248892" y="4571999"/>
            <a:ext cx="854142" cy="350663"/>
          </a:xfrm>
          <a:prstGeom prst="rect">
            <a:avLst/>
          </a:prstGeom>
          <a:solidFill>
            <a:srgbClr val="C000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defRPr>
            </a:lvl1pPr>
          </a:lstStyle>
          <a:p>
            <a:pPr lvl="0">
              <a:defRPr>
                <a:solidFill>
                  <a:srgbClr val="000000"/>
                </a:solidFill>
              </a:defRPr>
            </a:pPr>
            <a:r>
              <a:rPr>
                <a:solidFill>
                  <a:srgbClr val="FFFFFF"/>
                </a:solidFill>
              </a:rPr>
              <a:t>vpet</a:t>
            </a:r>
          </a:p>
        </p:txBody>
      </p:sp>
      <p:sp>
        <p:nvSpPr>
          <p:cNvPr id="476" name="Shape 476"/>
          <p:cNvSpPr/>
          <p:nvPr/>
        </p:nvSpPr>
        <p:spPr>
          <a:xfrm>
            <a:off x="5181600" y="4267199"/>
            <a:ext cx="854141" cy="350663"/>
          </a:xfrm>
          <a:prstGeom prst="rect">
            <a:avLst/>
          </a:prstGeom>
          <a:solidFill>
            <a:srgbClr val="C000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defRPr>
            </a:lvl1pPr>
          </a:lstStyle>
          <a:p>
            <a:pPr lvl="0">
              <a:defRPr>
                <a:solidFill>
                  <a:srgbClr val="000000"/>
                </a:solidFill>
              </a:defRPr>
            </a:pPr>
            <a:r>
              <a:rPr>
                <a:solidFill>
                  <a:srgbClr val="FFFFFF"/>
                </a:solidFill>
              </a:rPr>
              <a:t>vdog</a:t>
            </a:r>
          </a:p>
        </p:txBody>
      </p:sp>
    </p:spTree>
  </p:cSld>
  <p:clrMapOvr>
    <a:masterClrMapping/>
  </p:clrMapOvr>
  <p:transition spd="med" advClick="1">
    <p:wipe dir="r"/>
  </p:transition>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Shape 478"/>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The Slicing Problem</a:t>
            </a:r>
          </a:p>
        </p:txBody>
      </p:sp>
      <p:sp>
        <p:nvSpPr>
          <p:cNvPr id="479" name="Shape 479"/>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It is </a:t>
            </a:r>
            <a:r>
              <a:rPr sz="2800">
                <a:latin typeface="Comic Sans MS Bold"/>
                <a:ea typeface="Comic Sans MS Bold"/>
                <a:cs typeface="Comic Sans MS Bold"/>
                <a:sym typeface="Comic Sans MS Bold"/>
              </a:rPr>
              <a:t>legal</a:t>
            </a:r>
            <a:r>
              <a:rPr sz="2800"/>
              <a:t> to </a:t>
            </a:r>
            <a:r>
              <a:rPr sz="2800">
                <a:latin typeface="Comic Sans MS Bold"/>
                <a:ea typeface="Comic Sans MS Bold"/>
                <a:cs typeface="Comic Sans MS Bold"/>
                <a:sym typeface="Comic Sans MS Bold"/>
              </a:rPr>
              <a:t>assign </a:t>
            </a:r>
            <a:r>
              <a:rPr sz="2800"/>
              <a:t>a derived class object into a base class </a:t>
            </a:r>
            <a:r>
              <a:rPr sz="2800">
                <a:latin typeface="Comic Sans MS Bold"/>
                <a:ea typeface="Comic Sans MS Bold"/>
                <a:cs typeface="Comic Sans MS Bold"/>
                <a:sym typeface="Comic Sans MS Bold"/>
              </a:rPr>
              <a:t>variable (not a reference)</a:t>
            </a:r>
            <a:r>
              <a:rPr sz="2800"/>
              <a:t>, however...</a:t>
            </a:r>
            <a:endParaRPr sz="2800"/>
          </a:p>
          <a:p>
            <a:pPr lvl="1">
              <a:defRPr sz="1800"/>
            </a:pPr>
            <a:r>
              <a:rPr sz="2800"/>
              <a:t>This slices off data in the derived class that is not also part of the base class</a:t>
            </a:r>
            <a:endParaRPr sz="2800"/>
          </a:p>
          <a:p>
            <a:pPr lvl="1">
              <a:defRPr sz="1800"/>
            </a:pPr>
            <a:r>
              <a:rPr sz="2800"/>
              <a:t>Some member functions and member variables are lost</a:t>
            </a:r>
          </a:p>
        </p:txBody>
      </p:sp>
      <p:grpSp>
        <p:nvGrpSpPr>
          <p:cNvPr id="482" name="Group 482"/>
          <p:cNvGrpSpPr/>
          <p:nvPr/>
        </p:nvGrpSpPr>
        <p:grpSpPr>
          <a:xfrm>
            <a:off x="1143000" y="5476087"/>
            <a:ext cx="2362200" cy="1295401"/>
            <a:chOff x="0" y="0"/>
            <a:chExt cx="2362200" cy="1295400"/>
          </a:xfrm>
        </p:grpSpPr>
        <p:sp>
          <p:nvSpPr>
            <p:cNvPr id="480" name="Shape 480"/>
            <p:cNvSpPr/>
            <p:nvPr/>
          </p:nvSpPr>
          <p:spPr>
            <a:xfrm>
              <a:off x="0" y="0"/>
              <a:ext cx="2362200" cy="12954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81" name="Shape 481"/>
            <p:cNvSpPr/>
            <p:nvPr/>
          </p:nvSpPr>
          <p:spPr>
            <a:xfrm>
              <a:off x="63235" y="73565"/>
              <a:ext cx="984757" cy="1148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Pet</a:t>
              </a:r>
              <a:endParaRPr sz="2400">
                <a:latin typeface="Arial Bold"/>
                <a:ea typeface="Arial Bold"/>
                <a:cs typeface="Arial Bold"/>
                <a:sym typeface="Arial Bold"/>
              </a:endParaRPr>
            </a:p>
            <a:p>
              <a:pPr lvl="0">
                <a:defRPr sz="1800"/>
              </a:pPr>
              <a:r>
                <a:rPr sz="2400"/>
                <a:t>print()</a:t>
              </a:r>
              <a:endParaRPr sz="2400"/>
            </a:p>
            <a:p>
              <a:pPr lvl="0">
                <a:defRPr sz="1800"/>
              </a:pPr>
              <a:r>
                <a:rPr sz="2400"/>
                <a:t>name</a:t>
              </a:r>
            </a:p>
          </p:txBody>
        </p:sp>
      </p:grpSp>
      <p:grpSp>
        <p:nvGrpSpPr>
          <p:cNvPr id="485" name="Group 485"/>
          <p:cNvGrpSpPr/>
          <p:nvPr/>
        </p:nvGrpSpPr>
        <p:grpSpPr>
          <a:xfrm>
            <a:off x="4996550" y="5181600"/>
            <a:ext cx="3200401" cy="1600200"/>
            <a:chOff x="0" y="0"/>
            <a:chExt cx="3200400" cy="1600200"/>
          </a:xfrm>
        </p:grpSpPr>
        <p:sp>
          <p:nvSpPr>
            <p:cNvPr id="483" name="Shape 483"/>
            <p:cNvSpPr/>
            <p:nvPr/>
          </p:nvSpPr>
          <p:spPr>
            <a:xfrm>
              <a:off x="0" y="0"/>
              <a:ext cx="3200400" cy="16002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484" name="Shape 484"/>
            <p:cNvSpPr/>
            <p:nvPr/>
          </p:nvSpPr>
          <p:spPr>
            <a:xfrm>
              <a:off x="78114" y="48165"/>
              <a:ext cx="2679017" cy="15038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Dog</a:t>
              </a:r>
              <a:endParaRPr sz="2400">
                <a:latin typeface="Arial Bold"/>
                <a:ea typeface="Arial Bold"/>
                <a:cs typeface="Arial Bold"/>
                <a:sym typeface="Arial Bold"/>
              </a:endParaRPr>
            </a:p>
            <a:p>
              <a:pPr lvl="0">
                <a:defRPr sz="1800"/>
              </a:pPr>
              <a:r>
                <a:rPr sz="2400"/>
                <a:t>print() //overridden</a:t>
              </a:r>
              <a:endParaRPr sz="2400"/>
            </a:p>
            <a:p>
              <a:pPr lvl="0">
                <a:defRPr sz="1800"/>
              </a:pPr>
              <a:r>
                <a:rPr sz="2400"/>
                <a:t>name</a:t>
              </a:r>
              <a:endParaRPr sz="2400"/>
            </a:p>
            <a:p>
              <a:pPr lvl="0">
                <a:defRPr sz="1800"/>
              </a:pPr>
              <a:r>
                <a:rPr sz="2400"/>
                <a:t>breed</a:t>
              </a:r>
            </a:p>
          </p:txBody>
        </p:sp>
      </p:grpSp>
      <p:sp>
        <p:nvSpPr>
          <p:cNvPr id="486" name="Shape 486"/>
          <p:cNvSpPr/>
          <p:nvPr/>
        </p:nvSpPr>
        <p:spPr>
          <a:xfrm>
            <a:off x="1248892" y="5115564"/>
            <a:ext cx="854142" cy="350663"/>
          </a:xfrm>
          <a:prstGeom prst="rect">
            <a:avLst/>
          </a:prstGeom>
          <a:solidFill>
            <a:srgbClr val="C000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defRPr>
            </a:lvl1pPr>
          </a:lstStyle>
          <a:p>
            <a:pPr lvl="0">
              <a:defRPr>
                <a:solidFill>
                  <a:srgbClr val="000000"/>
                </a:solidFill>
              </a:defRPr>
            </a:pPr>
            <a:r>
              <a:rPr>
                <a:solidFill>
                  <a:srgbClr val="FFFFFF"/>
                </a:solidFill>
              </a:rPr>
              <a:t>vpet</a:t>
            </a:r>
          </a:p>
        </p:txBody>
      </p:sp>
      <p:sp>
        <p:nvSpPr>
          <p:cNvPr id="487" name="Shape 487"/>
          <p:cNvSpPr/>
          <p:nvPr/>
        </p:nvSpPr>
        <p:spPr>
          <a:xfrm>
            <a:off x="5181600" y="4812267"/>
            <a:ext cx="854141" cy="350663"/>
          </a:xfrm>
          <a:prstGeom prst="rect">
            <a:avLst/>
          </a:prstGeom>
          <a:solidFill>
            <a:srgbClr val="C000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defRPr>
            </a:lvl1pPr>
          </a:lstStyle>
          <a:p>
            <a:pPr lvl="0">
              <a:defRPr>
                <a:solidFill>
                  <a:srgbClr val="000000"/>
                </a:solidFill>
              </a:defRPr>
            </a:pPr>
            <a:r>
              <a:rPr>
                <a:solidFill>
                  <a:srgbClr val="FFFFFF"/>
                </a:solidFill>
              </a:rPr>
              <a:t>vdog</a:t>
            </a:r>
          </a:p>
        </p:txBody>
      </p:sp>
    </p:spTree>
  </p:cSld>
  <p:clrMapOvr>
    <a:masterClrMapping/>
  </p:clrMapOvr>
  <p:transition spd="med" advClick="1">
    <p:wipe dir="r"/>
  </p:transition>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Extended Type Compatibility</a:t>
            </a:r>
          </a:p>
        </p:txBody>
      </p:sp>
      <p:sp>
        <p:nvSpPr>
          <p:cNvPr id="490" name="Shape 490"/>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It is possible in C++ to avoid the slicing </a:t>
            </a:r>
            <a:br>
              <a:rPr sz="2800"/>
            </a:br>
            <a:r>
              <a:rPr sz="2800"/>
              <a:t>problem</a:t>
            </a:r>
            <a:endParaRPr sz="2800"/>
          </a:p>
          <a:p>
            <a:pPr lvl="1">
              <a:defRPr sz="1800"/>
            </a:pPr>
            <a:r>
              <a:rPr sz="2800"/>
              <a:t>Using </a:t>
            </a:r>
            <a:r>
              <a:rPr sz="2800">
                <a:solidFill>
                  <a:srgbClr val="0000CC"/>
                </a:solidFill>
              </a:rPr>
              <a:t>pointers to dynamic variables and virtual functions, </a:t>
            </a:r>
            <a:r>
              <a:rPr sz="2800"/>
              <a:t>we can still access the added members of the derived class object.</a:t>
            </a:r>
          </a:p>
        </p:txBody>
      </p:sp>
    </p:spTree>
  </p:cSld>
  <p:clrMapOvr>
    <a:masterClrMapping/>
  </p:clrMapOvr>
  <p:transition spd="med" advClick="1">
    <p:wipe dir="r"/>
  </p:transition>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ph type="title"/>
          </p:nvPr>
        </p:nvSpPr>
        <p:spPr>
          <a:xfrm>
            <a:off x="533400" y="303213"/>
            <a:ext cx="8305800" cy="992188"/>
          </a:xfrm>
          <a:prstGeom prst="rect">
            <a:avLst/>
          </a:prstGeom>
        </p:spPr>
        <p:txBody>
          <a:bodyPr lIns="0" tIns="0" rIns="0" bIns="0">
            <a:normAutofit fontScale="100000" lnSpcReduction="0"/>
          </a:bodyPr>
          <a:lstStyle>
            <a:lvl1pPr>
              <a:defRPr sz="3200"/>
            </a:lvl1pPr>
          </a:lstStyle>
          <a:p>
            <a:pPr lvl="0">
              <a:defRPr sz="1800"/>
            </a:pPr>
            <a:r>
              <a:rPr sz="3200"/>
              <a:t>Dynamic Variables and Derived Classes</a:t>
            </a:r>
          </a:p>
        </p:txBody>
      </p:sp>
      <p:sp>
        <p:nvSpPr>
          <p:cNvPr id="493" name="Shape 493"/>
          <p:cNvSpPr/>
          <p:nvPr>
            <p:ph type="body" idx="1"/>
          </p:nvPr>
        </p:nvSpPr>
        <p:spPr>
          <a:xfrm>
            <a:off x="544513" y="1295400"/>
            <a:ext cx="8294686" cy="4572000"/>
          </a:xfrm>
          <a:prstGeom prst="rect">
            <a:avLst/>
          </a:prstGeom>
        </p:spPr>
        <p:txBody>
          <a:bodyPr>
            <a:normAutofit fontScale="100000" lnSpcReduction="0"/>
          </a:bodyPr>
          <a:lstStyle/>
          <a:p>
            <a:pPr lvl="0" marL="238070" indent="-238070" defTabSz="740663">
              <a:lnSpc>
                <a:spcPct val="90000"/>
              </a:lnSpc>
              <a:spcBef>
                <a:spcPts val="400"/>
              </a:spcBef>
              <a:defRPr sz="1800"/>
            </a:pPr>
            <a:r>
              <a:rPr sz="1944"/>
              <a:t>Example:</a:t>
            </a:r>
            <a:br>
              <a:rPr sz="1944"/>
            </a:br>
            <a:br>
              <a:rPr sz="1944"/>
            </a:br>
            <a:br>
              <a:rPr sz="1944"/>
            </a:br>
            <a:br>
              <a:rPr sz="1944"/>
            </a:br>
            <a:br>
              <a:rPr sz="1944"/>
            </a:br>
            <a:br>
              <a:rPr sz="1944"/>
            </a:br>
            <a:br>
              <a:rPr sz="1944"/>
            </a:br>
            <a:br>
              <a:rPr sz="1944"/>
            </a:br>
            <a:br>
              <a:rPr sz="1944"/>
            </a:br>
            <a:endParaRPr sz="1944"/>
          </a:p>
          <a:p>
            <a:pPr lvl="0" marL="277749" indent="-277749" defTabSz="740663">
              <a:lnSpc>
                <a:spcPct val="90000"/>
              </a:lnSpc>
              <a:spcBef>
                <a:spcPts val="500"/>
              </a:spcBef>
              <a:defRPr sz="1800"/>
            </a:pPr>
            <a:endParaRPr sz="1944"/>
          </a:p>
          <a:p>
            <a:pPr lvl="0" marL="277749" indent="-277749" defTabSz="740663">
              <a:lnSpc>
                <a:spcPct val="90000"/>
              </a:lnSpc>
              <a:spcBef>
                <a:spcPts val="400"/>
              </a:spcBef>
              <a:buSzTx/>
              <a:buNone/>
              <a:defRPr sz="1800"/>
            </a:pPr>
            <a:r>
              <a:rPr sz="1944">
                <a:solidFill>
                  <a:srgbClr val="0000CC"/>
                </a:solidFill>
                <a:latin typeface="Consolas"/>
                <a:ea typeface="Consolas"/>
                <a:cs typeface="Consolas"/>
                <a:sym typeface="Consolas"/>
              </a:rPr>
              <a:t>ppet-&gt;print( ); </a:t>
            </a:r>
            <a:r>
              <a:rPr sz="1944"/>
              <a:t>is legal and produces:   </a:t>
            </a:r>
            <a:endParaRPr sz="1944"/>
          </a:p>
          <a:p>
            <a:pPr lvl="0" marL="277749" indent="-277749" defTabSz="740663">
              <a:lnSpc>
                <a:spcPct val="90000"/>
              </a:lnSpc>
              <a:spcBef>
                <a:spcPts val="400"/>
              </a:spcBef>
              <a:buSzTx/>
              <a:buNone/>
              <a:defRPr sz="1800"/>
            </a:pPr>
            <a:r>
              <a:rPr sz="1944">
                <a:solidFill>
                  <a:srgbClr val="0000CC"/>
                </a:solidFill>
                <a:latin typeface="Consolas"/>
                <a:ea typeface="Consolas"/>
                <a:cs typeface="Consolas"/>
                <a:sym typeface="Consolas"/>
              </a:rPr>
              <a:t>	name:  Tiny</a:t>
            </a:r>
            <a:endParaRPr sz="1944">
              <a:solidFill>
                <a:srgbClr val="0000CC"/>
              </a:solidFill>
              <a:latin typeface="Consolas"/>
              <a:ea typeface="Consolas"/>
              <a:cs typeface="Consolas"/>
              <a:sym typeface="Consolas"/>
            </a:endParaRPr>
          </a:p>
          <a:p>
            <a:pPr lvl="0" marL="277749" indent="-277749" defTabSz="740663">
              <a:lnSpc>
                <a:spcPct val="90000"/>
              </a:lnSpc>
              <a:spcBef>
                <a:spcPts val="400"/>
              </a:spcBef>
              <a:buSzTx/>
              <a:buNone/>
              <a:defRPr sz="1800"/>
            </a:pPr>
            <a:r>
              <a:rPr sz="1944">
                <a:solidFill>
                  <a:srgbClr val="0000CC"/>
                </a:solidFill>
                <a:latin typeface="Consolas"/>
                <a:ea typeface="Consolas"/>
                <a:cs typeface="Consolas"/>
                <a:sym typeface="Consolas"/>
              </a:rPr>
              <a:t>	breed:  Great Dane</a:t>
            </a:r>
          </a:p>
        </p:txBody>
      </p:sp>
      <p:sp>
        <p:nvSpPr>
          <p:cNvPr id="494" name="Shape 494"/>
          <p:cNvSpPr/>
          <p:nvPr/>
        </p:nvSpPr>
        <p:spPr>
          <a:xfrm>
            <a:off x="4578350" y="1865313"/>
            <a:ext cx="4311650" cy="2580194"/>
          </a:xfrm>
          <a:prstGeom prst="rect">
            <a:avLst/>
          </a:prstGeom>
          <a:ln>
            <a:solidFill>
              <a:srgbClr val="333399"/>
            </a:solidFill>
            <a:miter/>
          </a:ln>
          <a:extLst>
            <a:ext uri="{C572A759-6A51-4108-AA02-DFA0A04FC94B}">
              <ma14:wrappingTextBoxFlag xmlns:ma14="http://schemas.microsoft.com/office/mac/drawingml/2011/main" val="1"/>
            </a:ext>
          </a:extLst>
        </p:spPr>
        <p:txBody>
          <a:bodyPr lIns="0" tIns="0" rIns="0" bIns="0">
            <a:spAutoFit/>
          </a:bodyPr>
          <a:lstStyle/>
          <a:p>
            <a:pPr lvl="0">
              <a:spcBef>
                <a:spcPts val="500"/>
              </a:spcBef>
              <a:defRPr sz="1800"/>
            </a:pPr>
            <a:r>
              <a:rPr sz="2400">
                <a:latin typeface="Arial Bold"/>
                <a:ea typeface="Arial Bold"/>
                <a:cs typeface="Arial Bold"/>
                <a:sym typeface="Arial Bold"/>
              </a:rPr>
              <a:t>void Dog::print( )</a:t>
            </a:r>
            <a:br>
              <a:rPr sz="2400">
                <a:latin typeface="Arial Bold"/>
                <a:ea typeface="Arial Bold"/>
                <a:cs typeface="Arial Bold"/>
                <a:sym typeface="Arial Bold"/>
              </a:rPr>
            </a:br>
            <a:r>
              <a:rPr sz="2400">
                <a:latin typeface="Arial Bold"/>
                <a:ea typeface="Arial Bold"/>
                <a:cs typeface="Arial Bold"/>
                <a:sym typeface="Arial Bold"/>
              </a:rPr>
              <a:t>{</a:t>
            </a:r>
            <a:br>
              <a:rPr sz="2400">
                <a:latin typeface="Arial Bold"/>
                <a:ea typeface="Arial Bold"/>
                <a:cs typeface="Arial Bold"/>
                <a:sym typeface="Arial Bold"/>
              </a:rPr>
            </a:br>
            <a:r>
              <a:rPr sz="2400">
                <a:latin typeface="Arial Bold"/>
                <a:ea typeface="Arial Bold"/>
                <a:cs typeface="Arial Bold"/>
                <a:sym typeface="Arial Bold"/>
              </a:rPr>
              <a:t>   cout &lt;&lt; "name: " </a:t>
            </a:r>
            <a:br>
              <a:rPr sz="2400">
                <a:latin typeface="Arial Bold"/>
                <a:ea typeface="Arial Bold"/>
                <a:cs typeface="Arial Bold"/>
                <a:sym typeface="Arial Bold"/>
              </a:rPr>
            </a:br>
            <a:r>
              <a:rPr sz="2400">
                <a:latin typeface="Arial Bold"/>
                <a:ea typeface="Arial Bold"/>
                <a:cs typeface="Arial Bold"/>
                <a:sym typeface="Arial Bold"/>
              </a:rPr>
              <a:t>            &lt;&lt;  name &lt;&lt; endl;</a:t>
            </a:r>
            <a:br>
              <a:rPr sz="2400">
                <a:latin typeface="Arial Bold"/>
                <a:ea typeface="Arial Bold"/>
                <a:cs typeface="Arial Bold"/>
                <a:sym typeface="Arial Bold"/>
              </a:rPr>
            </a:br>
            <a:r>
              <a:rPr sz="2400">
                <a:latin typeface="Arial Bold"/>
                <a:ea typeface="Arial Bold"/>
                <a:cs typeface="Arial Bold"/>
                <a:sym typeface="Arial Bold"/>
              </a:rPr>
              <a:t>   cout &lt;&lt; "breed: " </a:t>
            </a:r>
            <a:br>
              <a:rPr sz="2400">
                <a:latin typeface="Arial Bold"/>
                <a:ea typeface="Arial Bold"/>
                <a:cs typeface="Arial Bold"/>
                <a:sym typeface="Arial Bold"/>
              </a:rPr>
            </a:br>
            <a:r>
              <a:rPr sz="2400">
                <a:latin typeface="Arial Bold"/>
                <a:ea typeface="Arial Bold"/>
                <a:cs typeface="Arial Bold"/>
                <a:sym typeface="Arial Bold"/>
              </a:rPr>
              <a:t>            &lt;&lt; breed &lt;&lt; endl;</a:t>
            </a:r>
            <a:br>
              <a:rPr sz="2400">
                <a:latin typeface="Arial Bold"/>
                <a:ea typeface="Arial Bold"/>
                <a:cs typeface="Arial Bold"/>
                <a:sym typeface="Arial Bold"/>
              </a:rPr>
            </a:br>
            <a:r>
              <a:rPr sz="2400">
                <a:latin typeface="Arial Bold"/>
                <a:ea typeface="Arial Bold"/>
                <a:cs typeface="Arial Bold"/>
                <a:sym typeface="Arial Bold"/>
              </a:rPr>
              <a:t>}</a:t>
            </a:r>
          </a:p>
        </p:txBody>
      </p:sp>
      <p:sp>
        <p:nvSpPr>
          <p:cNvPr id="495" name="Shape 495"/>
          <p:cNvSpPr/>
          <p:nvPr/>
        </p:nvSpPr>
        <p:spPr>
          <a:xfrm>
            <a:off x="639762" y="1855788"/>
            <a:ext cx="3938589" cy="2580194"/>
          </a:xfrm>
          <a:prstGeom prst="rect">
            <a:avLst/>
          </a:prstGeom>
          <a:ln>
            <a:solidFill>
              <a:srgbClr val="333399"/>
            </a:solidFill>
            <a:miter/>
          </a:ln>
          <a:extLst>
            <a:ext uri="{C572A759-6A51-4108-AA02-DFA0A04FC94B}">
              <ma14:wrappingTextBoxFlag xmlns:ma14="http://schemas.microsoft.com/office/mac/drawingml/2011/main" val="1"/>
            </a:ext>
          </a:extLst>
        </p:spPr>
        <p:txBody>
          <a:bodyPr lIns="0" tIns="0" rIns="0" bIns="0">
            <a:spAutoFit/>
          </a:bodyPr>
          <a:lstStyle/>
          <a:p>
            <a:pPr lvl="0">
              <a:spcBef>
                <a:spcPts val="500"/>
              </a:spcBef>
              <a:defRPr sz="1800"/>
            </a:pPr>
            <a:r>
              <a:rPr sz="2400">
                <a:solidFill>
                  <a:srgbClr val="FF0000"/>
                </a:solidFill>
                <a:latin typeface="Arial Bold"/>
                <a:ea typeface="Arial Bold"/>
                <a:cs typeface="Arial Bold"/>
                <a:sym typeface="Arial Bold"/>
              </a:rPr>
              <a:t>Pet   *ppet;</a:t>
            </a:r>
            <a:br>
              <a:rPr sz="2400">
                <a:solidFill>
                  <a:srgbClr val="FF0000"/>
                </a:solidFill>
                <a:latin typeface="Arial Bold"/>
                <a:ea typeface="Arial Bold"/>
                <a:cs typeface="Arial Bold"/>
                <a:sym typeface="Arial Bold"/>
              </a:rPr>
            </a:br>
            <a:r>
              <a:rPr sz="2400">
                <a:solidFill>
                  <a:srgbClr val="FF0000"/>
                </a:solidFill>
                <a:latin typeface="Arial Bold"/>
                <a:ea typeface="Arial Bold"/>
                <a:cs typeface="Arial Bold"/>
                <a:sym typeface="Arial Bold"/>
              </a:rPr>
              <a:t>Dog *pdog;</a:t>
            </a:r>
            <a:br>
              <a:rPr sz="2400">
                <a:solidFill>
                  <a:srgbClr val="FF0000"/>
                </a:solidFill>
                <a:latin typeface="Arial Bold"/>
                <a:ea typeface="Arial Bold"/>
                <a:cs typeface="Arial Bold"/>
                <a:sym typeface="Arial Bold"/>
              </a:rPr>
            </a:br>
            <a:r>
              <a:rPr sz="2400">
                <a:solidFill>
                  <a:srgbClr val="FF0000"/>
                </a:solidFill>
                <a:latin typeface="Arial Bold"/>
                <a:ea typeface="Arial Bold"/>
                <a:cs typeface="Arial Bold"/>
                <a:sym typeface="Arial Bold"/>
              </a:rPr>
              <a:t>pdog = new Dog;</a:t>
            </a:r>
            <a:r>
              <a:rPr sz="2400">
                <a:latin typeface="Arial Bold"/>
                <a:ea typeface="Arial Bold"/>
                <a:cs typeface="Arial Bold"/>
                <a:sym typeface="Arial Bold"/>
              </a:rPr>
              <a:t> </a:t>
            </a:r>
            <a:br>
              <a:rPr sz="2400">
                <a:latin typeface="Arial Bold"/>
                <a:ea typeface="Arial Bold"/>
                <a:cs typeface="Arial Bold"/>
                <a:sym typeface="Arial Bold"/>
              </a:rPr>
            </a:br>
            <a:r>
              <a:rPr sz="2400">
                <a:latin typeface="Arial Bold"/>
                <a:ea typeface="Arial Bold"/>
                <a:cs typeface="Arial Bold"/>
                <a:sym typeface="Arial Bold"/>
              </a:rPr>
              <a:t>pdog-&gt;name = "Tiny";</a:t>
            </a:r>
            <a:br>
              <a:rPr sz="2400">
                <a:latin typeface="Arial Bold"/>
                <a:ea typeface="Arial Bold"/>
                <a:cs typeface="Arial Bold"/>
                <a:sym typeface="Arial Bold"/>
              </a:rPr>
            </a:br>
            <a:r>
              <a:rPr sz="2400">
                <a:latin typeface="Arial Bold"/>
                <a:ea typeface="Arial Bold"/>
                <a:cs typeface="Arial Bold"/>
                <a:sym typeface="Arial Bold"/>
              </a:rPr>
              <a:t>pdog-&gt;breed = "Great</a:t>
            </a:r>
            <a:br>
              <a:rPr sz="2400">
                <a:latin typeface="Arial Bold"/>
                <a:ea typeface="Arial Bold"/>
                <a:cs typeface="Arial Bold"/>
                <a:sym typeface="Arial Bold"/>
              </a:rPr>
            </a:br>
            <a:r>
              <a:rPr sz="2400">
                <a:latin typeface="Arial Bold"/>
                <a:ea typeface="Arial Bold"/>
                <a:cs typeface="Arial Bold"/>
                <a:sym typeface="Arial Bold"/>
              </a:rPr>
              <a:t>                            Dane";</a:t>
            </a:r>
            <a:br>
              <a:rPr sz="2400">
                <a:latin typeface="Arial Bold"/>
                <a:ea typeface="Arial Bold"/>
                <a:cs typeface="Arial Bold"/>
                <a:sym typeface="Arial Bold"/>
              </a:rPr>
            </a:br>
            <a:r>
              <a:rPr sz="2400">
                <a:latin typeface="Arial Bold"/>
                <a:ea typeface="Arial Bold"/>
                <a:cs typeface="Arial Bold"/>
                <a:sym typeface="Arial Bold"/>
              </a:rPr>
              <a:t>ppet = pdog;</a:t>
            </a:r>
          </a:p>
        </p:txBody>
      </p:sp>
      <p:sp>
        <p:nvSpPr>
          <p:cNvPr id="496" name="Shape 496">
            <a:hlinkClick r:id="rId2" invalidUrl="" action="ppaction://hlinksldjump" tgtFrame="" tooltip="" history="1" highlightClick="0" endSnd="0"/>
          </p:cNvPr>
          <p:cNvSpPr/>
          <p:nvPr/>
        </p:nvSpPr>
        <p:spPr>
          <a:xfrm>
            <a:off x="5301178" y="6095999"/>
            <a:ext cx="3216831" cy="495733"/>
          </a:xfrm>
          <a:prstGeom prst="rect">
            <a:avLst/>
          </a:prstGeom>
          <a:solidFill>
            <a:srgbClr val="F8BE1A"/>
          </a:solidFill>
          <a:ln>
            <a:solidFill>
              <a:srgbClr val="333399"/>
            </a:solidFill>
            <a:miter/>
          </a:ln>
          <a:extLst>
            <a:ext uri="{C572A759-6A51-4108-AA02-DFA0A04FC94B}">
              <ma14:wrappingTextBoxFlag xmlns:ma14="http://schemas.microsoft.com/office/mac/drawingml/2011/main" val="1"/>
            </a:ext>
          </a:extLst>
        </p:spPr>
        <p:txBody>
          <a:bodyPr wrap="none" lIns="0" tIns="0" rIns="0" bIns="0">
            <a:spAutoFit/>
          </a:bodyPr>
          <a:lstStyle>
            <a:lvl1pPr algn="ctr">
              <a:spcBef>
                <a:spcPts val="600"/>
              </a:spcBef>
              <a:defRPr sz="2800">
                <a:solidFill>
                  <a:srgbClr val="333399"/>
                </a:solidFill>
                <a:latin typeface="Arial Bold"/>
                <a:ea typeface="Arial Bold"/>
                <a:cs typeface="Arial Bold"/>
                <a:sym typeface="Arial Bold"/>
              </a:defRPr>
            </a:lvl1pPr>
          </a:lstStyle>
          <a:p>
            <a:pPr lvl="0">
              <a:defRPr sz="1800">
                <a:solidFill>
                  <a:srgbClr val="000000"/>
                </a:solidFill>
              </a:defRPr>
            </a:pPr>
            <a:r>
              <a:rPr sz="2800">
                <a:solidFill>
                  <a:srgbClr val="333399"/>
                </a:solidFill>
              </a:rPr>
              <a:t>Display 15.12 (1-2)</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5000"/>
                                  </p:stCondLst>
                                  <p:iterate type="el" backwards="0">
                                    <p:tmAbs val="0"/>
                                  </p:iterate>
                                  <p:childTnLst>
                                    <p:set>
                                      <p:cBhvr>
                                        <p:cTn id="6" fill="hold"/>
                                        <p:tgtEl>
                                          <p:spTgt spid="496"/>
                                        </p:tgtEl>
                                        <p:attrNameLst>
                                          <p:attrName>style.visibility</p:attrName>
                                        </p:attrNameLst>
                                      </p:cBhvr>
                                      <p:to>
                                        <p:strVal val="visible"/>
                                      </p:to>
                                    </p:set>
                                    <p:anim calcmode="lin" valueType="num">
                                      <p:cBhvr>
                                        <p:cTn id="7" dur="500" fill="hold"/>
                                        <p:tgtEl>
                                          <p:spTgt spid="496"/>
                                        </p:tgtEl>
                                        <p:attrNameLst>
                                          <p:attrName>ppt_x</p:attrName>
                                        </p:attrNameLst>
                                      </p:cBhvr>
                                      <p:tavLst>
                                        <p:tav tm="0">
                                          <p:val>
                                            <p:strVal val="#ppt_x"/>
                                          </p:val>
                                        </p:tav>
                                        <p:tav tm="100000">
                                          <p:val>
                                            <p:strVal val="#ppt_x"/>
                                          </p:val>
                                        </p:tav>
                                      </p:tavLst>
                                    </p:anim>
                                    <p:anim calcmode="lin" valueType="num">
                                      <p:cBhvr>
                                        <p:cTn id="8" dur="5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6" grpId="1"/>
    </p:bldLst>
  </p:timing>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8" name="Shape 498"/>
          <p:cNvSpPr/>
          <p:nvPr/>
        </p:nvSpPr>
        <p:spPr>
          <a:xfrm>
            <a:off x="0" y="612775"/>
            <a:ext cx="5151438" cy="1063625"/>
          </a:xfrm>
          <a:prstGeom prst="rect">
            <a:avLst/>
          </a:prstGeom>
          <a:solidFill>
            <a:srgbClr val="FFFFFF"/>
          </a:solidFill>
          <a:ln w="12700">
            <a:miter lim="400000"/>
          </a:ln>
        </p:spPr>
        <p:txBody>
          <a:bodyPr lIns="0" tIns="0" rIns="0" bIns="0" anchor="ctr"/>
          <a:lstStyle/>
          <a:p>
            <a:pPr lvl="0"/>
          </a:p>
        </p:txBody>
      </p:sp>
      <p:pic>
        <p:nvPicPr>
          <p:cNvPr id="499" name="image16.png" descr="16"/>
          <p:cNvPicPr/>
          <p:nvPr/>
        </p:nvPicPr>
        <p:blipFill>
          <a:blip r:embed="rId2">
            <a:extLst/>
          </a:blip>
          <a:stretch>
            <a:fillRect/>
          </a:stretch>
        </p:blipFill>
        <p:spPr>
          <a:xfrm>
            <a:off x="381000" y="168414"/>
            <a:ext cx="5554663" cy="6689586"/>
          </a:xfrm>
          <a:prstGeom prst="rect">
            <a:avLst/>
          </a:prstGeom>
          <a:ln w="12700">
            <a:miter lim="400000"/>
          </a:ln>
        </p:spPr>
      </p:pic>
      <p:sp>
        <p:nvSpPr>
          <p:cNvPr id="500" name="Shape 500"/>
          <p:cNvSpPr/>
          <p:nvPr>
            <p:ph type="title"/>
          </p:nvPr>
        </p:nvSpPr>
        <p:spPr>
          <a:xfrm>
            <a:off x="5935662" y="1371600"/>
            <a:ext cx="3001963" cy="992188"/>
          </a:xfrm>
          <a:prstGeom prst="rect">
            <a:avLst/>
          </a:prstGeom>
        </p:spPr>
        <p:txBody>
          <a:bodyPr lIns="0" tIns="0" rIns="0" bIns="0">
            <a:normAutofit fontScale="100000" lnSpcReduction="0"/>
          </a:bodyPr>
          <a:lstStyle>
            <a:lvl1pPr defTabSz="676655">
              <a:defRPr sz="2664"/>
            </a:lvl1pPr>
          </a:lstStyle>
          <a:p>
            <a:pPr lvl="0">
              <a:defRPr sz="1800"/>
            </a:pPr>
            <a:r>
              <a:rPr sz="2664"/>
              <a:t>Display 15.12 (1/2)</a:t>
            </a:r>
          </a:p>
        </p:txBody>
      </p:sp>
    </p:spTree>
  </p:cSld>
  <p:clrMapOvr>
    <a:masterClrMapping/>
  </p:clrMapOvr>
  <p:transition spd="med" advClick="1">
    <p:wipe dir="r"/>
  </p:transition>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Shape 502"/>
          <p:cNvSpPr/>
          <p:nvPr>
            <p:ph type="title"/>
          </p:nvPr>
        </p:nvSpPr>
        <p:spPr>
          <a:xfrm>
            <a:off x="5373687" y="3200400"/>
            <a:ext cx="3352801" cy="992188"/>
          </a:xfrm>
          <a:prstGeom prst="rect">
            <a:avLst/>
          </a:prstGeom>
        </p:spPr>
        <p:txBody>
          <a:bodyPr lIns="0" tIns="0" rIns="0" bIns="0">
            <a:normAutofit fontScale="100000" lnSpcReduction="0"/>
          </a:bodyPr>
          <a:lstStyle/>
          <a:p>
            <a:pPr lvl="0" defTabSz="649223">
              <a:defRPr sz="1800"/>
            </a:pPr>
            <a:r>
              <a:rPr sz="2556"/>
              <a:t>Display 15.12 (2/2)</a:t>
            </a:r>
            <a:br>
              <a:rPr sz="2556"/>
            </a:br>
          </a:p>
        </p:txBody>
      </p:sp>
      <p:sp>
        <p:nvSpPr>
          <p:cNvPr id="503" name="Shape 503"/>
          <p:cNvSpPr/>
          <p:nvPr/>
        </p:nvSpPr>
        <p:spPr>
          <a:xfrm>
            <a:off x="0" y="0"/>
            <a:ext cx="4791075" cy="1519238"/>
          </a:xfrm>
          <a:prstGeom prst="rect">
            <a:avLst/>
          </a:prstGeom>
          <a:solidFill>
            <a:srgbClr val="FFFFFF"/>
          </a:solidFill>
          <a:ln w="12700">
            <a:miter lim="400000"/>
          </a:ln>
        </p:spPr>
        <p:txBody>
          <a:bodyPr lIns="0" tIns="0" rIns="0" bIns="0" anchor="ctr"/>
          <a:lstStyle/>
          <a:p>
            <a:pPr lvl="0"/>
          </a:p>
        </p:txBody>
      </p:sp>
      <p:pic>
        <p:nvPicPr>
          <p:cNvPr id="504" name="image17.png" descr="16"/>
          <p:cNvPicPr/>
          <p:nvPr/>
        </p:nvPicPr>
        <p:blipFill>
          <a:blip r:embed="rId2">
            <a:extLst/>
          </a:blip>
          <a:stretch>
            <a:fillRect/>
          </a:stretch>
        </p:blipFill>
        <p:spPr>
          <a:xfrm>
            <a:off x="165100" y="193675"/>
            <a:ext cx="4787900" cy="6638501"/>
          </a:xfrm>
          <a:prstGeom prst="rect">
            <a:avLst/>
          </a:prstGeom>
          <a:ln w="12700">
            <a:miter lim="400000"/>
          </a:ln>
        </p:spPr>
      </p:pic>
    </p:spTree>
  </p:cSld>
  <p:clrMapOvr>
    <a:masterClrMapping/>
  </p:clrMapOvr>
  <p:transition spd="med" advClick="1">
    <p:wipe dir="r"/>
  </p:transition>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6" name="Shape 506"/>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Use Virtual Functions</a:t>
            </a:r>
          </a:p>
        </p:txBody>
      </p:sp>
      <p:sp>
        <p:nvSpPr>
          <p:cNvPr id="507" name="Shape 507"/>
          <p:cNvSpPr/>
          <p:nvPr>
            <p:ph type="body" idx="1"/>
          </p:nvPr>
        </p:nvSpPr>
        <p:spPr>
          <a:xfrm>
            <a:off x="265899" y="1524000"/>
            <a:ext cx="8610601" cy="4572000"/>
          </a:xfrm>
          <a:prstGeom prst="rect">
            <a:avLst/>
          </a:prstGeom>
        </p:spPr>
        <p:txBody>
          <a:bodyPr>
            <a:normAutofit fontScale="100000" lnSpcReduction="0"/>
          </a:bodyPr>
          <a:lstStyle/>
          <a:p>
            <a:pPr lvl="0" marL="325754" indent="-325754" defTabSz="868680">
              <a:defRPr sz="1800"/>
            </a:pPr>
            <a:r>
              <a:rPr sz="2660"/>
              <a:t>The previous example:</a:t>
            </a:r>
            <a:br>
              <a:rPr sz="2660"/>
            </a:br>
            <a:r>
              <a:rPr sz="2660"/>
              <a:t>                    </a:t>
            </a:r>
            <a:r>
              <a:rPr sz="2660">
                <a:solidFill>
                  <a:srgbClr val="0000CC"/>
                </a:solidFill>
                <a:latin typeface="Consolas"/>
                <a:ea typeface="Consolas"/>
                <a:cs typeface="Consolas"/>
                <a:sym typeface="Consolas"/>
              </a:rPr>
              <a:t>ppet-&gt;print( ); </a:t>
            </a:r>
            <a:br>
              <a:rPr sz="2660">
                <a:solidFill>
                  <a:srgbClr val="0000CC"/>
                </a:solidFill>
                <a:latin typeface="Consolas"/>
                <a:ea typeface="Consolas"/>
                <a:cs typeface="Consolas"/>
                <a:sym typeface="Consolas"/>
              </a:rPr>
            </a:br>
            <a:r>
              <a:rPr sz="2660"/>
              <a:t>worked because print was declared as a virtual</a:t>
            </a:r>
            <a:br>
              <a:rPr sz="2660"/>
            </a:br>
            <a:r>
              <a:rPr sz="2660"/>
              <a:t>function</a:t>
            </a:r>
            <a:endParaRPr sz="2660"/>
          </a:p>
          <a:p>
            <a:pPr lvl="0" marL="325754" indent="-325754" defTabSz="868680">
              <a:defRPr sz="1800"/>
            </a:pPr>
            <a:r>
              <a:rPr sz="2660"/>
              <a:t>The following code would still produce an error:</a:t>
            </a:r>
            <a:endParaRPr sz="2660"/>
          </a:p>
          <a:p>
            <a:pPr lvl="0" marL="325754" indent="-325754" defTabSz="868680">
              <a:spcBef>
                <a:spcPts val="0"/>
              </a:spcBef>
              <a:buSzTx/>
              <a:buNone/>
              <a:defRPr sz="1800"/>
            </a:pPr>
            <a:r>
              <a:rPr sz="2280">
                <a:solidFill>
                  <a:srgbClr val="0000CC"/>
                </a:solidFill>
                <a:latin typeface="Consolas"/>
                <a:ea typeface="Consolas"/>
                <a:cs typeface="Consolas"/>
                <a:sym typeface="Consolas"/>
              </a:rPr>
              <a:t>	cout &lt;&lt; "name: " &lt;&lt; ppet-&gt;name</a:t>
            </a:r>
            <a:br>
              <a:rPr sz="2280">
                <a:solidFill>
                  <a:srgbClr val="0000CC"/>
                </a:solidFill>
                <a:latin typeface="Consolas"/>
                <a:ea typeface="Consolas"/>
                <a:cs typeface="Consolas"/>
                <a:sym typeface="Consolas"/>
              </a:rPr>
            </a:br>
            <a:r>
              <a:rPr sz="2280">
                <a:solidFill>
                  <a:srgbClr val="0000CC"/>
                </a:solidFill>
                <a:latin typeface="Consolas"/>
                <a:ea typeface="Consolas"/>
                <a:cs typeface="Consolas"/>
                <a:sym typeface="Consolas"/>
              </a:rPr>
              <a:t>     &lt;&lt; "breed: " &lt;&lt; ppet-&gt;breed;</a:t>
            </a:r>
            <a:endParaRPr sz="2280">
              <a:solidFill>
                <a:srgbClr val="0000CC"/>
              </a:solidFill>
              <a:latin typeface="Consolas"/>
              <a:ea typeface="Consolas"/>
              <a:cs typeface="Consolas"/>
              <a:sym typeface="Consolas"/>
            </a:endParaRPr>
          </a:p>
          <a:p>
            <a:pPr lvl="0" marL="325754" indent="-325754" defTabSz="868680">
              <a:spcBef>
                <a:spcPts val="0"/>
              </a:spcBef>
              <a:buSzTx/>
              <a:buNone/>
              <a:defRPr sz="1800"/>
            </a:pPr>
            <a:r>
              <a:rPr sz="2280">
                <a:solidFill>
                  <a:srgbClr val="0000CC"/>
                </a:solidFill>
                <a:latin typeface="Consolas"/>
                <a:ea typeface="Consolas"/>
                <a:cs typeface="Consolas"/>
                <a:sym typeface="Consolas"/>
              </a:rPr>
              <a:t>//name, breed are public member </a:t>
            </a:r>
            <a:endParaRPr sz="2280">
              <a:solidFill>
                <a:srgbClr val="0000CC"/>
              </a:solidFill>
              <a:latin typeface="Consolas"/>
              <a:ea typeface="Consolas"/>
              <a:cs typeface="Consolas"/>
              <a:sym typeface="Consolas"/>
            </a:endParaRPr>
          </a:p>
          <a:p>
            <a:pPr lvl="0" marL="325754" indent="-325754" defTabSz="868680">
              <a:spcBef>
                <a:spcPts val="0"/>
              </a:spcBef>
              <a:buSzTx/>
              <a:buNone/>
              <a:defRPr sz="1800"/>
            </a:pPr>
            <a:r>
              <a:rPr sz="2280">
                <a:solidFill>
                  <a:srgbClr val="0000CC"/>
                </a:solidFill>
                <a:latin typeface="Consolas"/>
                <a:ea typeface="Consolas"/>
                <a:cs typeface="Consolas"/>
                <a:sym typeface="Consolas"/>
              </a:rPr>
              <a:t>//but we still cannot use a base class </a:t>
            </a:r>
            <a:endParaRPr sz="2280">
              <a:solidFill>
                <a:srgbClr val="0000CC"/>
              </a:solidFill>
              <a:latin typeface="Consolas"/>
              <a:ea typeface="Consolas"/>
              <a:cs typeface="Consolas"/>
              <a:sym typeface="Consolas"/>
            </a:endParaRPr>
          </a:p>
          <a:p>
            <a:pPr lvl="0" marL="325754" indent="-325754" defTabSz="868680">
              <a:spcBef>
                <a:spcPts val="0"/>
              </a:spcBef>
              <a:buSzTx/>
              <a:buNone/>
              <a:defRPr sz="1800"/>
            </a:pPr>
            <a:r>
              <a:rPr sz="2280">
                <a:solidFill>
                  <a:srgbClr val="0000CC"/>
                </a:solidFill>
                <a:latin typeface="Consolas"/>
                <a:ea typeface="Consolas"/>
                <a:cs typeface="Consolas"/>
                <a:sym typeface="Consolas"/>
              </a:rPr>
              <a:t>//pointer to DIRECTLY access them</a:t>
            </a:r>
            <a:endParaRPr sz="2280">
              <a:solidFill>
                <a:srgbClr val="0000CC"/>
              </a:solidFill>
              <a:latin typeface="Consolas"/>
              <a:ea typeface="Consolas"/>
              <a:cs typeface="Consolas"/>
              <a:sym typeface="Consolas"/>
            </a:endParaRPr>
          </a:p>
          <a:p>
            <a:pPr lvl="0" marL="325754" indent="-325754" defTabSz="868680">
              <a:spcBef>
                <a:spcPts val="0"/>
              </a:spcBef>
              <a:buSzTx/>
              <a:buNone/>
              <a:defRPr sz="1800"/>
            </a:pPr>
            <a:r>
              <a:rPr sz="2280">
                <a:solidFill>
                  <a:srgbClr val="0000CC"/>
                </a:solidFill>
                <a:latin typeface="Consolas"/>
                <a:ea typeface="Consolas"/>
                <a:cs typeface="Consolas"/>
                <a:sym typeface="Consolas"/>
              </a:rPr>
              <a:t>//but we can use virtual functions to access them </a:t>
            </a:r>
          </a:p>
        </p:txBody>
      </p:sp>
    </p:spTree>
  </p:cSld>
  <p:clrMapOvr>
    <a:masterClrMapping/>
  </p:clrMapOvr>
  <p:transition spd="med" advClick="1">
    <p:wipe dir="r"/>
  </p:transition>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Why?</a:t>
            </a:r>
          </a:p>
        </p:txBody>
      </p:sp>
      <p:sp>
        <p:nvSpPr>
          <p:cNvPr id="510" name="Shape 510"/>
          <p:cNvSpPr/>
          <p:nvPr>
            <p:ph type="body" idx="1"/>
          </p:nvPr>
        </p:nvSpPr>
        <p:spPr>
          <a:xfrm>
            <a:off x="533400" y="1316386"/>
            <a:ext cx="8294686" cy="4572001"/>
          </a:xfrm>
          <a:prstGeom prst="rect">
            <a:avLst/>
          </a:prstGeom>
        </p:spPr>
        <p:txBody>
          <a:bodyPr>
            <a:normAutofit fontScale="100000" lnSpcReduction="0"/>
          </a:bodyPr>
          <a:lstStyle/>
          <a:p>
            <a:pPr lvl="0" marL="325754" indent="-325754" defTabSz="868680">
              <a:defRPr sz="1800"/>
            </a:pPr>
            <a:r>
              <a:rPr sz="2660">
                <a:solidFill>
                  <a:srgbClr val="0000CC"/>
                </a:solidFill>
                <a:latin typeface="Consolas"/>
                <a:ea typeface="Consolas"/>
                <a:cs typeface="Consolas"/>
                <a:sym typeface="Consolas"/>
              </a:rPr>
              <a:t>ppet-&gt;breed </a:t>
            </a:r>
            <a:r>
              <a:rPr sz="2660"/>
              <a:t>is still illegal because </a:t>
            </a:r>
            <a:r>
              <a:rPr sz="2660">
                <a:solidFill>
                  <a:srgbClr val="0000CC"/>
                </a:solidFill>
                <a:latin typeface="Consolas"/>
                <a:ea typeface="Consolas"/>
                <a:cs typeface="Consolas"/>
                <a:sym typeface="Consolas"/>
              </a:rPr>
              <a:t>ppet</a:t>
            </a:r>
            <a:r>
              <a:rPr sz="2660"/>
              <a:t> is a </a:t>
            </a:r>
            <a:br>
              <a:rPr sz="2660"/>
            </a:br>
            <a:r>
              <a:rPr sz="2660"/>
              <a:t>pointer to a </a:t>
            </a:r>
            <a:r>
              <a:rPr sz="2660">
                <a:solidFill>
                  <a:srgbClr val="0000CC"/>
                </a:solidFill>
                <a:latin typeface="Consolas"/>
                <a:ea typeface="Consolas"/>
                <a:cs typeface="Consolas"/>
                <a:sym typeface="Consolas"/>
              </a:rPr>
              <a:t>Pet</a:t>
            </a:r>
            <a:r>
              <a:rPr sz="2660"/>
              <a:t> object that has no breed member</a:t>
            </a:r>
            <a:endParaRPr sz="2660"/>
          </a:p>
          <a:p>
            <a:pPr lvl="1" marL="667022" indent="-232682" defTabSz="868680">
              <a:spcBef>
                <a:spcPts val="500"/>
              </a:spcBef>
              <a:defRPr sz="1800"/>
            </a:pPr>
            <a:r>
              <a:rPr sz="2280"/>
              <a:t>breed is just a data member, not a virtual function!</a:t>
            </a:r>
            <a:endParaRPr sz="2280"/>
          </a:p>
          <a:p>
            <a:pPr lvl="0" marL="325754" indent="-325754" defTabSz="868680">
              <a:defRPr sz="1800"/>
            </a:pPr>
            <a:r>
              <a:rPr sz="2660"/>
              <a:t>Function </a:t>
            </a:r>
            <a:r>
              <a:rPr sz="2660">
                <a:solidFill>
                  <a:srgbClr val="0000CC"/>
                </a:solidFill>
                <a:latin typeface="Consolas"/>
                <a:ea typeface="Consolas"/>
                <a:cs typeface="Consolas"/>
                <a:sym typeface="Consolas"/>
              </a:rPr>
              <a:t>print( ) </a:t>
            </a:r>
            <a:r>
              <a:rPr sz="2660"/>
              <a:t>was declared virtual by class </a:t>
            </a:r>
            <a:r>
              <a:rPr sz="2660">
                <a:solidFill>
                  <a:srgbClr val="0000CC"/>
                </a:solidFill>
                <a:latin typeface="Consolas"/>
                <a:ea typeface="Consolas"/>
                <a:cs typeface="Consolas"/>
                <a:sym typeface="Consolas"/>
              </a:rPr>
              <a:t>Pet </a:t>
            </a:r>
            <a:endParaRPr sz="2660">
              <a:solidFill>
                <a:srgbClr val="0000CC"/>
              </a:solidFill>
              <a:latin typeface="Consolas"/>
              <a:ea typeface="Consolas"/>
              <a:cs typeface="Consolas"/>
              <a:sym typeface="Consolas"/>
            </a:endParaRPr>
          </a:p>
          <a:p>
            <a:pPr lvl="1" marL="667022" indent="-232682" defTabSz="868680">
              <a:spcBef>
                <a:spcPts val="500"/>
              </a:spcBef>
              <a:defRPr sz="1800"/>
            </a:pPr>
            <a:r>
              <a:rPr sz="2280"/>
              <a:t>When the computer sees </a:t>
            </a:r>
            <a:r>
              <a:rPr sz="2280">
                <a:solidFill>
                  <a:srgbClr val="0000CC"/>
                </a:solidFill>
                <a:latin typeface="Consolas"/>
                <a:ea typeface="Consolas"/>
                <a:cs typeface="Consolas"/>
                <a:sym typeface="Consolas"/>
              </a:rPr>
              <a:t>ppet-&gt;print( )</a:t>
            </a:r>
            <a:r>
              <a:rPr sz="2280"/>
              <a:t>, it checks the virtual table for classes </a:t>
            </a:r>
            <a:r>
              <a:rPr sz="2280">
                <a:solidFill>
                  <a:srgbClr val="0000CC"/>
                </a:solidFill>
                <a:latin typeface="Consolas"/>
                <a:ea typeface="Consolas"/>
                <a:cs typeface="Consolas"/>
                <a:sym typeface="Consolas"/>
              </a:rPr>
              <a:t>Pet</a:t>
            </a:r>
            <a:r>
              <a:rPr sz="2280"/>
              <a:t> and </a:t>
            </a:r>
            <a:r>
              <a:rPr sz="2280">
                <a:solidFill>
                  <a:srgbClr val="0000CC"/>
                </a:solidFill>
                <a:latin typeface="Consolas"/>
                <a:ea typeface="Consolas"/>
                <a:cs typeface="Consolas"/>
                <a:sym typeface="Consolas"/>
              </a:rPr>
              <a:t>Dog</a:t>
            </a:r>
            <a:r>
              <a:rPr sz="2280"/>
              <a:t> and finds that </a:t>
            </a:r>
            <a:r>
              <a:rPr sz="2280">
                <a:solidFill>
                  <a:srgbClr val="0000CC"/>
                </a:solidFill>
                <a:latin typeface="Consolas"/>
                <a:ea typeface="Consolas"/>
                <a:cs typeface="Consolas"/>
                <a:sym typeface="Consolas"/>
              </a:rPr>
              <a:t>ppet</a:t>
            </a:r>
            <a:r>
              <a:rPr sz="2280"/>
              <a:t> points to an object of type </a:t>
            </a:r>
            <a:r>
              <a:rPr sz="2280">
                <a:solidFill>
                  <a:srgbClr val="0000CC"/>
                </a:solidFill>
                <a:latin typeface="Consolas"/>
                <a:ea typeface="Consolas"/>
                <a:cs typeface="Consolas"/>
                <a:sym typeface="Consolas"/>
              </a:rPr>
              <a:t>Dog</a:t>
            </a:r>
            <a:endParaRPr sz="2280">
              <a:solidFill>
                <a:srgbClr val="0000CC"/>
              </a:solidFill>
              <a:latin typeface="Consolas"/>
              <a:ea typeface="Consolas"/>
              <a:cs typeface="Consolas"/>
              <a:sym typeface="Consolas"/>
            </a:endParaRPr>
          </a:p>
          <a:p>
            <a:pPr lvl="1" marL="667022" indent="-232682" defTabSz="868680">
              <a:spcBef>
                <a:spcPts val="500"/>
              </a:spcBef>
              <a:defRPr sz="1800"/>
            </a:pPr>
            <a:r>
              <a:rPr sz="2280"/>
              <a:t>Because </a:t>
            </a:r>
            <a:r>
              <a:rPr sz="2280">
                <a:solidFill>
                  <a:srgbClr val="0000CC"/>
                </a:solidFill>
                <a:latin typeface="Consolas"/>
                <a:ea typeface="Consolas"/>
                <a:cs typeface="Consolas"/>
                <a:sym typeface="Consolas"/>
              </a:rPr>
              <a:t>ppet</a:t>
            </a:r>
            <a:r>
              <a:rPr sz="2280"/>
              <a:t> points to a </a:t>
            </a:r>
            <a:r>
              <a:rPr sz="2280">
                <a:solidFill>
                  <a:srgbClr val="0000CC"/>
                </a:solidFill>
                <a:latin typeface="Consolas"/>
                <a:ea typeface="Consolas"/>
                <a:cs typeface="Consolas"/>
                <a:sym typeface="Consolas"/>
              </a:rPr>
              <a:t>Dog</a:t>
            </a:r>
            <a:r>
              <a:rPr sz="2280"/>
              <a:t> object, code for </a:t>
            </a:r>
            <a:r>
              <a:rPr sz="2280">
                <a:solidFill>
                  <a:srgbClr val="0000CC"/>
                </a:solidFill>
                <a:latin typeface="Consolas"/>
                <a:ea typeface="Consolas"/>
                <a:cs typeface="Consolas"/>
                <a:sym typeface="Consolas"/>
              </a:rPr>
              <a:t>Dog::print( )</a:t>
            </a:r>
            <a:r>
              <a:rPr sz="2280"/>
              <a:t> is used </a:t>
            </a:r>
          </a:p>
        </p:txBody>
      </p:sp>
    </p:spTree>
  </p:cSld>
  <p:clrMapOvr>
    <a:masterClrMapping/>
  </p:clrMapOvr>
  <p:transition spd="med" advClick="1">
    <p:wipe dir="r"/>
  </p:transition>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Remember Two Rules</a:t>
            </a:r>
          </a:p>
        </p:txBody>
      </p:sp>
      <p:sp>
        <p:nvSpPr>
          <p:cNvPr id="513" name="Shape 513"/>
          <p:cNvSpPr/>
          <p:nvPr>
            <p:ph type="body" idx="1"/>
          </p:nvPr>
        </p:nvSpPr>
        <p:spPr>
          <a:xfrm>
            <a:off x="304800" y="1524000"/>
            <a:ext cx="8534401" cy="4572000"/>
          </a:xfrm>
          <a:prstGeom prst="rect">
            <a:avLst/>
          </a:prstGeom>
        </p:spPr>
        <p:txBody>
          <a:bodyPr>
            <a:normAutofit fontScale="100000" lnSpcReduction="0"/>
          </a:bodyPr>
          <a:lstStyle/>
          <a:p>
            <a:pPr lvl="0" marL="226313" indent="-226313" defTabSz="704087">
              <a:lnSpc>
                <a:spcPct val="90000"/>
              </a:lnSpc>
              <a:spcBef>
                <a:spcPts val="400"/>
              </a:spcBef>
              <a:defRPr sz="1800"/>
            </a:pPr>
            <a:r>
              <a:rPr sz="1848"/>
              <a:t>If the domain type of the </a:t>
            </a:r>
            <a:r>
              <a:rPr sz="1848">
                <a:latin typeface="Comic Sans MS Bold"/>
                <a:ea typeface="Comic Sans MS Bold"/>
                <a:cs typeface="Comic Sans MS Bold"/>
                <a:sym typeface="Comic Sans MS Bold"/>
              </a:rPr>
              <a:t>pointer</a:t>
            </a:r>
            <a:r>
              <a:rPr sz="1848"/>
              <a:t> </a:t>
            </a:r>
            <a:r>
              <a:rPr sz="1848">
                <a:solidFill>
                  <a:srgbClr val="0000CC"/>
                </a:solidFill>
                <a:latin typeface="Consolas"/>
                <a:ea typeface="Consolas"/>
                <a:cs typeface="Consolas"/>
                <a:sym typeface="Consolas"/>
              </a:rPr>
              <a:t>p_ancestor</a:t>
            </a:r>
            <a:r>
              <a:rPr sz="1848"/>
              <a:t> is a base class for the domain type of </a:t>
            </a:r>
            <a:r>
              <a:rPr sz="1848">
                <a:latin typeface="Comic Sans MS Bold"/>
                <a:ea typeface="Comic Sans MS Bold"/>
                <a:cs typeface="Comic Sans MS Bold"/>
                <a:sym typeface="Comic Sans MS Bold"/>
              </a:rPr>
              <a:t>pointer</a:t>
            </a:r>
            <a:r>
              <a:rPr sz="1848"/>
              <a:t> </a:t>
            </a:r>
            <a:r>
              <a:rPr sz="1848">
                <a:solidFill>
                  <a:srgbClr val="0000CC"/>
                </a:solidFill>
                <a:latin typeface="Consolas"/>
                <a:ea typeface="Consolas"/>
                <a:cs typeface="Consolas"/>
                <a:sym typeface="Consolas"/>
              </a:rPr>
              <a:t>p_descendant</a:t>
            </a:r>
            <a:r>
              <a:rPr sz="1848"/>
              <a:t>, </a:t>
            </a:r>
            <a:br>
              <a:rPr sz="1848"/>
            </a:br>
            <a:r>
              <a:rPr sz="1848"/>
              <a:t>the following assignment of pointers is allowed</a:t>
            </a:r>
            <a:br>
              <a:rPr sz="1848"/>
            </a:br>
            <a:endParaRPr sz="1848"/>
          </a:p>
          <a:p>
            <a:pPr lvl="0" marL="0" indent="0" defTabSz="704087">
              <a:lnSpc>
                <a:spcPct val="90000"/>
              </a:lnSpc>
              <a:spcBef>
                <a:spcPts val="400"/>
              </a:spcBef>
              <a:buSzTx/>
              <a:buNone/>
              <a:defRPr sz="1800"/>
            </a:pPr>
            <a:r>
              <a:rPr sz="1848"/>
              <a:t>                 </a:t>
            </a:r>
            <a:r>
              <a:rPr sz="1848">
                <a:solidFill>
                  <a:srgbClr val="0000CC"/>
                </a:solidFill>
                <a:latin typeface="Consolas"/>
                <a:ea typeface="Consolas"/>
                <a:cs typeface="Consolas"/>
                <a:sym typeface="Consolas"/>
              </a:rPr>
              <a:t>p_ancestor = p_descendant;</a:t>
            </a:r>
            <a:br>
              <a:rPr sz="1848">
                <a:solidFill>
                  <a:srgbClr val="0000CC"/>
                </a:solidFill>
                <a:latin typeface="Consolas"/>
                <a:ea typeface="Consolas"/>
                <a:cs typeface="Consolas"/>
                <a:sym typeface="Consolas"/>
              </a:rPr>
            </a:br>
            <a:endParaRPr sz="1848"/>
          </a:p>
          <a:p>
            <a:pPr lvl="0" marL="0" indent="0" defTabSz="704087">
              <a:lnSpc>
                <a:spcPct val="90000"/>
              </a:lnSpc>
              <a:spcBef>
                <a:spcPts val="400"/>
              </a:spcBef>
              <a:buSzTx/>
              <a:buNone/>
              <a:defRPr sz="1800"/>
            </a:pPr>
            <a:r>
              <a:rPr sz="1848"/>
              <a:t>and we can use </a:t>
            </a:r>
            <a:r>
              <a:rPr sz="1848">
                <a:solidFill>
                  <a:srgbClr val="0000CC"/>
                </a:solidFill>
                <a:latin typeface="Consolas"/>
                <a:ea typeface="Consolas"/>
                <a:cs typeface="Consolas"/>
                <a:sym typeface="Consolas"/>
              </a:rPr>
              <a:t>p_ancestor </a:t>
            </a:r>
            <a:r>
              <a:rPr sz="1848"/>
              <a:t>and virtual functions to access those data members added only by the derived class (i.e., </a:t>
            </a:r>
            <a:r>
              <a:rPr sz="1848">
                <a:latin typeface="Comic Sans MS Bold"/>
                <a:ea typeface="Comic Sans MS Bold"/>
                <a:cs typeface="Comic Sans MS Bold"/>
                <a:sym typeface="Comic Sans MS Bold"/>
              </a:rPr>
              <a:t>no data members will be inaccessible)</a:t>
            </a:r>
            <a:endParaRPr sz="1848"/>
          </a:p>
          <a:p>
            <a:pPr lvl="0" marL="264032" indent="-264032" defTabSz="704087">
              <a:lnSpc>
                <a:spcPct val="90000"/>
              </a:lnSpc>
              <a:spcBef>
                <a:spcPts val="500"/>
              </a:spcBef>
              <a:defRPr sz="1800"/>
            </a:pPr>
            <a:endParaRPr sz="1848"/>
          </a:p>
          <a:p>
            <a:pPr lvl="0" marL="226313" indent="-226313" defTabSz="704087">
              <a:lnSpc>
                <a:spcPct val="90000"/>
              </a:lnSpc>
              <a:spcBef>
                <a:spcPts val="400"/>
              </a:spcBef>
              <a:defRPr sz="1800"/>
            </a:pPr>
            <a:r>
              <a:rPr sz="1848"/>
              <a:t>Although all the fields of the </a:t>
            </a:r>
            <a:r>
              <a:rPr sz="1848">
                <a:solidFill>
                  <a:srgbClr val="0000CC"/>
                </a:solidFill>
                <a:latin typeface="Consolas"/>
                <a:ea typeface="Consolas"/>
                <a:cs typeface="Consolas"/>
                <a:sym typeface="Consolas"/>
              </a:rPr>
              <a:t>p_descendant</a:t>
            </a:r>
            <a:r>
              <a:rPr sz="1848"/>
              <a:t> are there</a:t>
            </a:r>
            <a:r>
              <a:rPr sz="1848">
                <a:solidFill>
                  <a:srgbClr val="C00000"/>
                </a:solidFill>
              </a:rPr>
              <a:t>, virtual functions </a:t>
            </a:r>
            <a:r>
              <a:rPr sz="1848"/>
              <a:t>are required to access them</a:t>
            </a:r>
            <a:endParaRPr sz="1848"/>
          </a:p>
          <a:p>
            <a:pPr lvl="1" marL="572071" indent="-220027" defTabSz="704087">
              <a:lnSpc>
                <a:spcPct val="90000"/>
              </a:lnSpc>
              <a:spcBef>
                <a:spcPts val="500"/>
              </a:spcBef>
              <a:defRPr sz="1800"/>
            </a:pPr>
            <a:r>
              <a:rPr sz="2156"/>
              <a:t>You can NOT directly access an inherited member (even though it is public)</a:t>
            </a:r>
          </a:p>
        </p:txBody>
      </p:sp>
    </p:spTree>
  </p:cSld>
  <p:clrMapOvr>
    <a:masterClrMapping/>
  </p:clrMapOvr>
  <p:transition spd="med" advClick="1">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96549" y="53668"/>
            <a:ext cx="4430901" cy="2994332"/>
          </a:xfrm>
          <a:prstGeom prst="roundRect">
            <a:avLst>
              <a:gd name="adj" fmla="val 16667"/>
            </a:avLst>
          </a:prstGeom>
          <a:solidFill>
            <a:srgbClr val="AAEFD1"/>
          </a:solidFill>
          <a:ln>
            <a:solidFill/>
            <a:round/>
          </a:ln>
        </p:spPr>
        <p:txBody>
          <a:bodyPr lIns="0" tIns="0" rIns="0" bIns="0" anchor="ctr"/>
          <a:lstStyle/>
          <a:p>
            <a:pPr lvl="0">
              <a:defRPr sz="2000"/>
            </a:pPr>
          </a:p>
        </p:txBody>
      </p:sp>
      <p:sp>
        <p:nvSpPr>
          <p:cNvPr id="94" name="Shape 94"/>
          <p:cNvSpPr/>
          <p:nvPr/>
        </p:nvSpPr>
        <p:spPr>
          <a:xfrm>
            <a:off x="1936649" y="53669"/>
            <a:ext cx="807162" cy="360187"/>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name</a:t>
            </a:r>
          </a:p>
        </p:txBody>
      </p:sp>
      <p:grpSp>
        <p:nvGrpSpPr>
          <p:cNvPr id="97" name="Group 97"/>
          <p:cNvGrpSpPr/>
          <p:nvPr/>
        </p:nvGrpSpPr>
        <p:grpSpPr>
          <a:xfrm>
            <a:off x="293675" y="514566"/>
            <a:ext cx="1143460" cy="583147"/>
            <a:chOff x="0" y="0"/>
            <a:chExt cx="1143458" cy="583145"/>
          </a:xfrm>
        </p:grpSpPr>
        <p:sp>
          <p:nvSpPr>
            <p:cNvPr id="95" name="Shape 95"/>
            <p:cNvSpPr/>
            <p:nvPr/>
          </p:nvSpPr>
          <p:spPr>
            <a:xfrm>
              <a:off x="-1" y="0"/>
              <a:ext cx="11434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96" name="Shape 96"/>
            <p:cNvSpPr/>
            <p:nvPr/>
          </p:nvSpPr>
          <p:spPr>
            <a:xfrm>
              <a:off x="65131" y="147161"/>
              <a:ext cx="101319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a:t>
              </a:r>
            </a:p>
          </p:txBody>
        </p:sp>
      </p:grpSp>
      <p:grpSp>
        <p:nvGrpSpPr>
          <p:cNvPr id="100" name="Group 100"/>
          <p:cNvGrpSpPr/>
          <p:nvPr/>
        </p:nvGrpSpPr>
        <p:grpSpPr>
          <a:xfrm>
            <a:off x="273379" y="1766144"/>
            <a:ext cx="1219660" cy="583147"/>
            <a:chOff x="0" y="0"/>
            <a:chExt cx="1219658" cy="583145"/>
          </a:xfrm>
        </p:grpSpPr>
        <p:sp>
          <p:nvSpPr>
            <p:cNvPr id="98" name="Shape 98"/>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99" name="Shape 99"/>
            <p:cNvSpPr/>
            <p:nvPr/>
          </p:nvSpPr>
          <p:spPr>
            <a:xfrm>
              <a:off x="103144" y="147161"/>
              <a:ext cx="1013369"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get_name()</a:t>
              </a:r>
            </a:p>
          </p:txBody>
        </p:sp>
      </p:grpSp>
      <p:grpSp>
        <p:nvGrpSpPr>
          <p:cNvPr id="103" name="Group 103"/>
          <p:cNvGrpSpPr/>
          <p:nvPr/>
        </p:nvGrpSpPr>
        <p:grpSpPr>
          <a:xfrm>
            <a:off x="3097027" y="1766144"/>
            <a:ext cx="1257073" cy="583147"/>
            <a:chOff x="0" y="0"/>
            <a:chExt cx="1257072" cy="583145"/>
          </a:xfrm>
        </p:grpSpPr>
        <p:sp>
          <p:nvSpPr>
            <p:cNvPr id="101" name="Shape 101"/>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02" name="Shape 102"/>
            <p:cNvSpPr/>
            <p:nvPr/>
          </p:nvSpPr>
          <p:spPr>
            <a:xfrm>
              <a:off x="27872" y="147161"/>
              <a:ext cx="120132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get_net_pay()</a:t>
              </a:r>
            </a:p>
          </p:txBody>
        </p:sp>
      </p:grpSp>
      <p:grpSp>
        <p:nvGrpSpPr>
          <p:cNvPr id="106" name="Group 106"/>
          <p:cNvGrpSpPr/>
          <p:nvPr/>
        </p:nvGrpSpPr>
        <p:grpSpPr>
          <a:xfrm>
            <a:off x="116796" y="1097713"/>
            <a:ext cx="2059452" cy="583147"/>
            <a:chOff x="0" y="0"/>
            <a:chExt cx="2059450" cy="583145"/>
          </a:xfrm>
        </p:grpSpPr>
        <p:sp>
          <p:nvSpPr>
            <p:cNvPr id="104" name="Shape 104"/>
            <p:cNvSpPr/>
            <p:nvPr/>
          </p:nvSpPr>
          <p:spPr>
            <a:xfrm>
              <a:off x="-1" y="0"/>
              <a:ext cx="205945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05" name="Shape 105"/>
            <p:cNvSpPr/>
            <p:nvPr/>
          </p:nvSpPr>
          <p:spPr>
            <a:xfrm>
              <a:off x="38952" y="147161"/>
              <a:ext cx="1981546"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Employee(string, string)</a:t>
              </a:r>
            </a:p>
          </p:txBody>
        </p:sp>
      </p:grpSp>
      <p:grpSp>
        <p:nvGrpSpPr>
          <p:cNvPr id="109" name="Group 109"/>
          <p:cNvGrpSpPr/>
          <p:nvPr/>
        </p:nvGrpSpPr>
        <p:grpSpPr>
          <a:xfrm>
            <a:off x="1635420" y="1766144"/>
            <a:ext cx="1245461" cy="583147"/>
            <a:chOff x="0" y="0"/>
            <a:chExt cx="1245460" cy="583145"/>
          </a:xfrm>
        </p:grpSpPr>
        <p:sp>
          <p:nvSpPr>
            <p:cNvPr id="107" name="Shape 107"/>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08" name="Shape 108"/>
            <p:cNvSpPr/>
            <p:nvPr/>
          </p:nvSpPr>
          <p:spPr>
            <a:xfrm>
              <a:off x="200084" y="147161"/>
              <a:ext cx="845292"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get_ssn()</a:t>
              </a:r>
            </a:p>
          </p:txBody>
        </p:sp>
      </p:grpSp>
      <p:sp>
        <p:nvSpPr>
          <p:cNvPr id="110" name="Shape 110"/>
          <p:cNvSpPr/>
          <p:nvPr/>
        </p:nvSpPr>
        <p:spPr>
          <a:xfrm>
            <a:off x="296687" y="84818"/>
            <a:ext cx="1602555"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Employee</a:t>
            </a:r>
          </a:p>
        </p:txBody>
      </p:sp>
      <p:sp>
        <p:nvSpPr>
          <p:cNvPr id="111" name="Shape 111"/>
          <p:cNvSpPr/>
          <p:nvPr/>
        </p:nvSpPr>
        <p:spPr>
          <a:xfrm>
            <a:off x="2880880" y="53669"/>
            <a:ext cx="807161" cy="360187"/>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ssn</a:t>
            </a:r>
          </a:p>
        </p:txBody>
      </p:sp>
      <p:sp>
        <p:nvSpPr>
          <p:cNvPr id="112" name="Shape 112"/>
          <p:cNvSpPr/>
          <p:nvPr/>
        </p:nvSpPr>
        <p:spPr>
          <a:xfrm>
            <a:off x="2009019" y="515176"/>
            <a:ext cx="1096707" cy="360188"/>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net_pay</a:t>
            </a:r>
          </a:p>
        </p:txBody>
      </p:sp>
      <p:grpSp>
        <p:nvGrpSpPr>
          <p:cNvPr id="115" name="Group 115"/>
          <p:cNvGrpSpPr/>
          <p:nvPr/>
        </p:nvGrpSpPr>
        <p:grpSpPr>
          <a:xfrm>
            <a:off x="260249" y="2453370"/>
            <a:ext cx="1219660" cy="583147"/>
            <a:chOff x="0" y="0"/>
            <a:chExt cx="1219658" cy="583145"/>
          </a:xfrm>
        </p:grpSpPr>
        <p:sp>
          <p:nvSpPr>
            <p:cNvPr id="113" name="Shape 113"/>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14" name="Shape 114"/>
            <p:cNvSpPr/>
            <p:nvPr/>
          </p:nvSpPr>
          <p:spPr>
            <a:xfrm>
              <a:off x="108136" y="147161"/>
              <a:ext cx="100338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set_name()</a:t>
              </a:r>
            </a:p>
          </p:txBody>
        </p:sp>
      </p:grpSp>
      <p:grpSp>
        <p:nvGrpSpPr>
          <p:cNvPr id="118" name="Group 118"/>
          <p:cNvGrpSpPr/>
          <p:nvPr/>
        </p:nvGrpSpPr>
        <p:grpSpPr>
          <a:xfrm>
            <a:off x="3097027" y="2459722"/>
            <a:ext cx="1257073" cy="583147"/>
            <a:chOff x="0" y="0"/>
            <a:chExt cx="1257072" cy="583145"/>
          </a:xfrm>
        </p:grpSpPr>
        <p:sp>
          <p:nvSpPr>
            <p:cNvPr id="116" name="Shape 116"/>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17" name="Shape 117"/>
            <p:cNvSpPr/>
            <p:nvPr/>
          </p:nvSpPr>
          <p:spPr>
            <a:xfrm>
              <a:off x="32864" y="147161"/>
              <a:ext cx="119134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set_net_pay()</a:t>
              </a:r>
            </a:p>
          </p:txBody>
        </p:sp>
      </p:grpSp>
      <p:grpSp>
        <p:nvGrpSpPr>
          <p:cNvPr id="121" name="Group 121"/>
          <p:cNvGrpSpPr/>
          <p:nvPr/>
        </p:nvGrpSpPr>
        <p:grpSpPr>
          <a:xfrm>
            <a:off x="1643387" y="2464854"/>
            <a:ext cx="1245461" cy="583147"/>
            <a:chOff x="0" y="0"/>
            <a:chExt cx="1245460" cy="583145"/>
          </a:xfrm>
        </p:grpSpPr>
        <p:sp>
          <p:nvSpPr>
            <p:cNvPr id="119" name="Shape 119"/>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20" name="Shape 120"/>
            <p:cNvSpPr/>
            <p:nvPr/>
          </p:nvSpPr>
          <p:spPr>
            <a:xfrm>
              <a:off x="205076" y="147161"/>
              <a:ext cx="83530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set_ssn()</a:t>
              </a:r>
            </a:p>
          </p:txBody>
        </p:sp>
      </p:grpSp>
      <p:grpSp>
        <p:nvGrpSpPr>
          <p:cNvPr id="124" name="Group 124"/>
          <p:cNvGrpSpPr/>
          <p:nvPr/>
        </p:nvGrpSpPr>
        <p:grpSpPr>
          <a:xfrm>
            <a:off x="2260311" y="1097713"/>
            <a:ext cx="1257073" cy="583147"/>
            <a:chOff x="0" y="0"/>
            <a:chExt cx="1257072" cy="583145"/>
          </a:xfrm>
        </p:grpSpPr>
        <p:sp>
          <p:nvSpPr>
            <p:cNvPr id="122" name="Shape 122"/>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23" name="Shape 123"/>
            <p:cNvSpPr/>
            <p:nvPr/>
          </p:nvSpPr>
          <p:spPr>
            <a:xfrm>
              <a:off x="62642" y="147161"/>
              <a:ext cx="113178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print_check()</a:t>
              </a:r>
            </a:p>
          </p:txBody>
        </p:sp>
      </p:grpSp>
      <p:sp>
        <p:nvSpPr>
          <p:cNvPr id="125" name="Shape 125"/>
          <p:cNvSpPr/>
          <p:nvPr/>
        </p:nvSpPr>
        <p:spPr>
          <a:xfrm>
            <a:off x="228600" y="3660390"/>
            <a:ext cx="8229600" cy="2994332"/>
          </a:xfrm>
          <a:prstGeom prst="roundRect">
            <a:avLst>
              <a:gd name="adj" fmla="val 16667"/>
            </a:avLst>
          </a:prstGeom>
          <a:solidFill>
            <a:srgbClr val="AAEFD1"/>
          </a:solidFill>
          <a:ln>
            <a:solidFill/>
            <a:round/>
          </a:ln>
        </p:spPr>
        <p:txBody>
          <a:bodyPr lIns="0" tIns="0" rIns="0" bIns="0" anchor="ctr"/>
          <a:lstStyle/>
          <a:p>
            <a:pPr lvl="0">
              <a:defRPr sz="2000"/>
            </a:pPr>
          </a:p>
        </p:txBody>
      </p:sp>
      <p:sp>
        <p:nvSpPr>
          <p:cNvPr id="126" name="Shape 126"/>
          <p:cNvSpPr/>
          <p:nvPr/>
        </p:nvSpPr>
        <p:spPr>
          <a:xfrm>
            <a:off x="2473162" y="3660390"/>
            <a:ext cx="807161" cy="360188"/>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name</a:t>
            </a:r>
          </a:p>
        </p:txBody>
      </p:sp>
      <p:grpSp>
        <p:nvGrpSpPr>
          <p:cNvPr id="129" name="Group 129"/>
          <p:cNvGrpSpPr/>
          <p:nvPr/>
        </p:nvGrpSpPr>
        <p:grpSpPr>
          <a:xfrm>
            <a:off x="425727" y="4121289"/>
            <a:ext cx="1143459" cy="583147"/>
            <a:chOff x="0" y="0"/>
            <a:chExt cx="1143458" cy="583145"/>
          </a:xfrm>
        </p:grpSpPr>
        <p:sp>
          <p:nvSpPr>
            <p:cNvPr id="127" name="Shape 127"/>
            <p:cNvSpPr/>
            <p:nvPr/>
          </p:nvSpPr>
          <p:spPr>
            <a:xfrm>
              <a:off x="-1" y="0"/>
              <a:ext cx="11434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28" name="Shape 128"/>
            <p:cNvSpPr/>
            <p:nvPr/>
          </p:nvSpPr>
          <p:spPr>
            <a:xfrm>
              <a:off x="65131" y="147161"/>
              <a:ext cx="101319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a:t>
              </a:r>
            </a:p>
          </p:txBody>
        </p:sp>
      </p:grpSp>
      <p:grpSp>
        <p:nvGrpSpPr>
          <p:cNvPr id="132" name="Group 132"/>
          <p:cNvGrpSpPr/>
          <p:nvPr/>
        </p:nvGrpSpPr>
        <p:grpSpPr>
          <a:xfrm>
            <a:off x="405430" y="5372867"/>
            <a:ext cx="1219660" cy="583147"/>
            <a:chOff x="0" y="0"/>
            <a:chExt cx="1219658" cy="583145"/>
          </a:xfrm>
        </p:grpSpPr>
        <p:sp>
          <p:nvSpPr>
            <p:cNvPr id="130" name="Shape 130"/>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31" name="Shape 131"/>
            <p:cNvSpPr/>
            <p:nvPr/>
          </p:nvSpPr>
          <p:spPr>
            <a:xfrm>
              <a:off x="103144" y="147161"/>
              <a:ext cx="1013369"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get_name()</a:t>
              </a:r>
            </a:p>
          </p:txBody>
        </p:sp>
      </p:grpSp>
      <p:grpSp>
        <p:nvGrpSpPr>
          <p:cNvPr id="135" name="Group 135"/>
          <p:cNvGrpSpPr/>
          <p:nvPr/>
        </p:nvGrpSpPr>
        <p:grpSpPr>
          <a:xfrm>
            <a:off x="3229078" y="5372867"/>
            <a:ext cx="1257073" cy="583147"/>
            <a:chOff x="0" y="0"/>
            <a:chExt cx="1257072" cy="583145"/>
          </a:xfrm>
        </p:grpSpPr>
        <p:sp>
          <p:nvSpPr>
            <p:cNvPr id="133" name="Shape 133"/>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34" name="Shape 134"/>
            <p:cNvSpPr/>
            <p:nvPr/>
          </p:nvSpPr>
          <p:spPr>
            <a:xfrm>
              <a:off x="27872" y="147161"/>
              <a:ext cx="120132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get_net_pay()</a:t>
              </a:r>
            </a:p>
          </p:txBody>
        </p:sp>
      </p:grpSp>
      <p:grpSp>
        <p:nvGrpSpPr>
          <p:cNvPr id="138" name="Group 138"/>
          <p:cNvGrpSpPr/>
          <p:nvPr/>
        </p:nvGrpSpPr>
        <p:grpSpPr>
          <a:xfrm>
            <a:off x="248847" y="4704434"/>
            <a:ext cx="2059452" cy="583147"/>
            <a:chOff x="0" y="0"/>
            <a:chExt cx="2059450" cy="583145"/>
          </a:xfrm>
        </p:grpSpPr>
        <p:sp>
          <p:nvSpPr>
            <p:cNvPr id="136" name="Shape 136"/>
            <p:cNvSpPr/>
            <p:nvPr/>
          </p:nvSpPr>
          <p:spPr>
            <a:xfrm>
              <a:off x="-1" y="0"/>
              <a:ext cx="205945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37" name="Shape 137"/>
            <p:cNvSpPr/>
            <p:nvPr/>
          </p:nvSpPr>
          <p:spPr>
            <a:xfrm>
              <a:off x="38952" y="147161"/>
              <a:ext cx="1981546"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Employee(string, string)</a:t>
              </a:r>
            </a:p>
          </p:txBody>
        </p:sp>
      </p:grpSp>
      <p:grpSp>
        <p:nvGrpSpPr>
          <p:cNvPr id="141" name="Group 141"/>
          <p:cNvGrpSpPr/>
          <p:nvPr/>
        </p:nvGrpSpPr>
        <p:grpSpPr>
          <a:xfrm>
            <a:off x="1767471" y="5372867"/>
            <a:ext cx="1245461" cy="583147"/>
            <a:chOff x="0" y="0"/>
            <a:chExt cx="1245460" cy="583145"/>
          </a:xfrm>
        </p:grpSpPr>
        <p:sp>
          <p:nvSpPr>
            <p:cNvPr id="139" name="Shape 139"/>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40" name="Shape 140"/>
            <p:cNvSpPr/>
            <p:nvPr/>
          </p:nvSpPr>
          <p:spPr>
            <a:xfrm>
              <a:off x="200084" y="147161"/>
              <a:ext cx="845292"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get_ssn()</a:t>
              </a:r>
            </a:p>
          </p:txBody>
        </p:sp>
      </p:grpSp>
      <p:sp>
        <p:nvSpPr>
          <p:cNvPr id="142" name="Shape 142"/>
          <p:cNvSpPr/>
          <p:nvPr/>
        </p:nvSpPr>
        <p:spPr>
          <a:xfrm>
            <a:off x="428738" y="3691540"/>
            <a:ext cx="2044425"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HourlyEmployee</a:t>
            </a:r>
          </a:p>
        </p:txBody>
      </p:sp>
      <p:sp>
        <p:nvSpPr>
          <p:cNvPr id="143" name="Shape 143"/>
          <p:cNvSpPr/>
          <p:nvPr/>
        </p:nvSpPr>
        <p:spPr>
          <a:xfrm>
            <a:off x="3417392" y="3660390"/>
            <a:ext cx="807161" cy="360188"/>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ssn</a:t>
            </a:r>
          </a:p>
        </p:txBody>
      </p:sp>
      <p:sp>
        <p:nvSpPr>
          <p:cNvPr id="144" name="Shape 144"/>
          <p:cNvSpPr/>
          <p:nvPr/>
        </p:nvSpPr>
        <p:spPr>
          <a:xfrm>
            <a:off x="2545531" y="4121899"/>
            <a:ext cx="1096707" cy="360187"/>
          </a:xfrm>
          <a:prstGeom prst="rect">
            <a:avLst/>
          </a:prstGeom>
          <a:solidFill>
            <a:srgbClr val="262673"/>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net_pay</a:t>
            </a:r>
          </a:p>
        </p:txBody>
      </p:sp>
      <p:grpSp>
        <p:nvGrpSpPr>
          <p:cNvPr id="147" name="Group 147"/>
          <p:cNvGrpSpPr/>
          <p:nvPr/>
        </p:nvGrpSpPr>
        <p:grpSpPr>
          <a:xfrm>
            <a:off x="392300" y="6060092"/>
            <a:ext cx="1219660" cy="583147"/>
            <a:chOff x="0" y="0"/>
            <a:chExt cx="1219658" cy="583145"/>
          </a:xfrm>
        </p:grpSpPr>
        <p:sp>
          <p:nvSpPr>
            <p:cNvPr id="145" name="Shape 145"/>
            <p:cNvSpPr/>
            <p:nvPr/>
          </p:nvSpPr>
          <p:spPr>
            <a:xfrm>
              <a:off x="-1" y="0"/>
              <a:ext cx="1219660"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46" name="Shape 146"/>
            <p:cNvSpPr/>
            <p:nvPr/>
          </p:nvSpPr>
          <p:spPr>
            <a:xfrm>
              <a:off x="108136" y="147161"/>
              <a:ext cx="100338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set_name()</a:t>
              </a:r>
            </a:p>
          </p:txBody>
        </p:sp>
      </p:grpSp>
      <p:grpSp>
        <p:nvGrpSpPr>
          <p:cNvPr id="150" name="Group 150"/>
          <p:cNvGrpSpPr/>
          <p:nvPr/>
        </p:nvGrpSpPr>
        <p:grpSpPr>
          <a:xfrm>
            <a:off x="3229078" y="6066444"/>
            <a:ext cx="1257073" cy="583147"/>
            <a:chOff x="0" y="0"/>
            <a:chExt cx="1257072" cy="583145"/>
          </a:xfrm>
        </p:grpSpPr>
        <p:sp>
          <p:nvSpPr>
            <p:cNvPr id="148" name="Shape 148"/>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49" name="Shape 149"/>
            <p:cNvSpPr/>
            <p:nvPr/>
          </p:nvSpPr>
          <p:spPr>
            <a:xfrm>
              <a:off x="32864" y="147161"/>
              <a:ext cx="119134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set_net_pay()</a:t>
              </a:r>
            </a:p>
          </p:txBody>
        </p:sp>
      </p:grpSp>
      <p:grpSp>
        <p:nvGrpSpPr>
          <p:cNvPr id="153" name="Group 153"/>
          <p:cNvGrpSpPr/>
          <p:nvPr/>
        </p:nvGrpSpPr>
        <p:grpSpPr>
          <a:xfrm>
            <a:off x="1775437" y="6071575"/>
            <a:ext cx="1245461" cy="583147"/>
            <a:chOff x="0" y="0"/>
            <a:chExt cx="1245460" cy="583145"/>
          </a:xfrm>
        </p:grpSpPr>
        <p:sp>
          <p:nvSpPr>
            <p:cNvPr id="151" name="Shape 151"/>
            <p:cNvSpPr/>
            <p:nvPr/>
          </p:nvSpPr>
          <p:spPr>
            <a:xfrm>
              <a:off x="-1" y="0"/>
              <a:ext cx="1245462"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3A3E0"/>
            </a:solidFill>
            <a:ln w="9525" cap="flat">
              <a:solidFill>
                <a:srgbClr val="000000"/>
              </a:solidFill>
              <a:prstDash val="solid"/>
              <a:round/>
            </a:ln>
            <a:effectLst/>
          </p:spPr>
          <p:txBody>
            <a:bodyPr wrap="square" lIns="0" tIns="0" rIns="0" bIns="0" numCol="1" anchor="ctr">
              <a:noAutofit/>
            </a:bodyPr>
            <a:lstStyle/>
            <a:p>
              <a:pPr lvl="0" algn="ctr"/>
            </a:p>
          </p:txBody>
        </p:sp>
        <p:sp>
          <p:nvSpPr>
            <p:cNvPr id="152" name="Shape 152"/>
            <p:cNvSpPr/>
            <p:nvPr/>
          </p:nvSpPr>
          <p:spPr>
            <a:xfrm>
              <a:off x="205076" y="147161"/>
              <a:ext cx="83530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set_ssn()</a:t>
              </a:r>
            </a:p>
          </p:txBody>
        </p:sp>
      </p:grpSp>
      <p:grpSp>
        <p:nvGrpSpPr>
          <p:cNvPr id="156" name="Group 156"/>
          <p:cNvGrpSpPr/>
          <p:nvPr/>
        </p:nvGrpSpPr>
        <p:grpSpPr>
          <a:xfrm>
            <a:off x="3857612" y="4706989"/>
            <a:ext cx="1257073" cy="583147"/>
            <a:chOff x="0" y="0"/>
            <a:chExt cx="1257072" cy="583145"/>
          </a:xfrm>
        </p:grpSpPr>
        <p:sp>
          <p:nvSpPr>
            <p:cNvPr id="154" name="Shape 154"/>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9CC"/>
            </a:solidFill>
            <a:ln w="9525" cap="flat">
              <a:solidFill>
                <a:srgbClr val="000000"/>
              </a:solidFill>
              <a:prstDash val="solid"/>
              <a:round/>
            </a:ln>
            <a:effectLst/>
          </p:spPr>
          <p:txBody>
            <a:bodyPr wrap="square" lIns="0" tIns="0" rIns="0" bIns="0" numCol="1" anchor="ctr">
              <a:noAutofit/>
            </a:bodyPr>
            <a:lstStyle/>
            <a:p>
              <a:pPr lvl="0" algn="ctr"/>
            </a:p>
          </p:txBody>
        </p:sp>
        <p:sp>
          <p:nvSpPr>
            <p:cNvPr id="155" name="Shape 155"/>
            <p:cNvSpPr/>
            <p:nvPr/>
          </p:nvSpPr>
          <p:spPr>
            <a:xfrm>
              <a:off x="62642" y="147161"/>
              <a:ext cx="113178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print_check()</a:t>
              </a:r>
            </a:p>
          </p:txBody>
        </p:sp>
      </p:grpSp>
      <p:sp>
        <p:nvSpPr>
          <p:cNvPr id="157" name="Shape 157"/>
          <p:cNvSpPr/>
          <p:nvPr/>
        </p:nvSpPr>
        <p:spPr>
          <a:xfrm>
            <a:off x="5029200" y="3717097"/>
            <a:ext cx="1447800" cy="360187"/>
          </a:xfrm>
          <a:prstGeom prst="rect">
            <a:avLst/>
          </a:prstGeom>
          <a:solidFill>
            <a:srgbClr val="800000"/>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wage_rate</a:t>
            </a:r>
          </a:p>
        </p:txBody>
      </p:sp>
      <p:sp>
        <p:nvSpPr>
          <p:cNvPr id="158" name="Shape 158"/>
          <p:cNvSpPr/>
          <p:nvPr/>
        </p:nvSpPr>
        <p:spPr>
          <a:xfrm>
            <a:off x="6629400" y="3722318"/>
            <a:ext cx="1066800" cy="360188"/>
          </a:xfrm>
          <a:prstGeom prst="rect">
            <a:avLst/>
          </a:prstGeom>
          <a:solidFill>
            <a:srgbClr val="800000"/>
          </a:solidFill>
          <a:ln>
            <a:solidFill/>
          </a:ln>
          <a:extLst>
            <a:ext uri="{C572A759-6A51-4108-AA02-DFA0A04FC94B}">
              <ma14:wrappingTextBoxFlag xmlns:ma14="http://schemas.microsoft.com/office/mac/drawingml/2011/main" val="1"/>
            </a:ext>
          </a:extLst>
        </p:spPr>
        <p:txBody>
          <a:bodyPr lIns="0" tIns="0" rIns="0" bIns="0">
            <a:spAutoFit/>
          </a:bodyPr>
          <a:lstStyle>
            <a:lvl1pPr>
              <a:defRPr sz="1800">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hours</a:t>
            </a:r>
          </a:p>
        </p:txBody>
      </p:sp>
      <p:grpSp>
        <p:nvGrpSpPr>
          <p:cNvPr id="161" name="Group 161"/>
          <p:cNvGrpSpPr/>
          <p:nvPr/>
        </p:nvGrpSpPr>
        <p:grpSpPr>
          <a:xfrm>
            <a:off x="5276534" y="4704434"/>
            <a:ext cx="1257073" cy="583147"/>
            <a:chOff x="0" y="0"/>
            <a:chExt cx="1257072" cy="583145"/>
          </a:xfrm>
        </p:grpSpPr>
        <p:sp>
          <p:nvSpPr>
            <p:cNvPr id="159" name="Shape 159"/>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9CC"/>
            </a:solidFill>
            <a:ln w="9525" cap="flat">
              <a:solidFill>
                <a:srgbClr val="000000"/>
              </a:solidFill>
              <a:prstDash val="solid"/>
              <a:round/>
            </a:ln>
            <a:effectLst/>
          </p:spPr>
          <p:txBody>
            <a:bodyPr wrap="square" lIns="0" tIns="0" rIns="0" bIns="0" numCol="1" anchor="ctr">
              <a:noAutofit/>
            </a:bodyPr>
            <a:lstStyle/>
            <a:p>
              <a:pPr lvl="0" algn="ctr"/>
            </a:p>
          </p:txBody>
        </p:sp>
        <p:sp>
          <p:nvSpPr>
            <p:cNvPr id="160" name="Shape 160"/>
            <p:cNvSpPr/>
            <p:nvPr/>
          </p:nvSpPr>
          <p:spPr>
            <a:xfrm>
              <a:off x="196036" y="147161"/>
              <a:ext cx="865000"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set_rate()</a:t>
              </a:r>
            </a:p>
          </p:txBody>
        </p:sp>
      </p:grpSp>
      <p:grpSp>
        <p:nvGrpSpPr>
          <p:cNvPr id="164" name="Group 164"/>
          <p:cNvGrpSpPr/>
          <p:nvPr/>
        </p:nvGrpSpPr>
        <p:grpSpPr>
          <a:xfrm>
            <a:off x="6895871" y="4704434"/>
            <a:ext cx="1257073" cy="583147"/>
            <a:chOff x="0" y="0"/>
            <a:chExt cx="1257072" cy="583145"/>
          </a:xfrm>
        </p:grpSpPr>
        <p:sp>
          <p:nvSpPr>
            <p:cNvPr id="162" name="Shape 162"/>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9CC"/>
            </a:solidFill>
            <a:ln w="9525" cap="flat">
              <a:solidFill>
                <a:srgbClr val="000000"/>
              </a:solidFill>
              <a:prstDash val="solid"/>
              <a:round/>
            </a:ln>
            <a:effectLst/>
          </p:spPr>
          <p:txBody>
            <a:bodyPr wrap="square" lIns="0" tIns="0" rIns="0" bIns="0" numCol="1" anchor="ctr">
              <a:noAutofit/>
            </a:bodyPr>
            <a:lstStyle/>
            <a:p>
              <a:pPr lvl="0" algn="ctr"/>
            </a:p>
          </p:txBody>
        </p:sp>
        <p:sp>
          <p:nvSpPr>
            <p:cNvPr id="163" name="Shape 163"/>
            <p:cNvSpPr/>
            <p:nvPr/>
          </p:nvSpPr>
          <p:spPr>
            <a:xfrm>
              <a:off x="191044" y="147161"/>
              <a:ext cx="87498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get_rate()</a:t>
              </a:r>
            </a:p>
          </p:txBody>
        </p:sp>
      </p:grpSp>
      <p:grpSp>
        <p:nvGrpSpPr>
          <p:cNvPr id="167" name="Group 167"/>
          <p:cNvGrpSpPr/>
          <p:nvPr/>
        </p:nvGrpSpPr>
        <p:grpSpPr>
          <a:xfrm>
            <a:off x="5276534" y="5531246"/>
            <a:ext cx="1257073" cy="583147"/>
            <a:chOff x="0" y="0"/>
            <a:chExt cx="1257072" cy="583145"/>
          </a:xfrm>
        </p:grpSpPr>
        <p:sp>
          <p:nvSpPr>
            <p:cNvPr id="165" name="Shape 165"/>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9CC"/>
            </a:solidFill>
            <a:ln w="9525" cap="flat">
              <a:solidFill>
                <a:srgbClr val="000000"/>
              </a:solidFill>
              <a:prstDash val="solid"/>
              <a:round/>
            </a:ln>
            <a:effectLst/>
          </p:spPr>
          <p:txBody>
            <a:bodyPr wrap="square" lIns="0" tIns="0" rIns="0" bIns="0" numCol="1" anchor="ctr">
              <a:noAutofit/>
            </a:bodyPr>
            <a:lstStyle/>
            <a:p>
              <a:pPr lvl="0" algn="ctr"/>
            </a:p>
          </p:txBody>
        </p:sp>
        <p:sp>
          <p:nvSpPr>
            <p:cNvPr id="166" name="Shape 166"/>
            <p:cNvSpPr/>
            <p:nvPr/>
          </p:nvSpPr>
          <p:spPr>
            <a:xfrm>
              <a:off x="102144" y="147161"/>
              <a:ext cx="105278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set_hours ()</a:t>
              </a:r>
            </a:p>
          </p:txBody>
        </p:sp>
      </p:grpSp>
      <p:grpSp>
        <p:nvGrpSpPr>
          <p:cNvPr id="170" name="Group 170"/>
          <p:cNvGrpSpPr/>
          <p:nvPr/>
        </p:nvGrpSpPr>
        <p:grpSpPr>
          <a:xfrm>
            <a:off x="6895871" y="5531246"/>
            <a:ext cx="1257073" cy="583147"/>
            <a:chOff x="0" y="0"/>
            <a:chExt cx="1257072" cy="583145"/>
          </a:xfrm>
        </p:grpSpPr>
        <p:sp>
          <p:nvSpPr>
            <p:cNvPr id="168" name="Shape 168"/>
            <p:cNvSpPr/>
            <p:nvPr/>
          </p:nvSpPr>
          <p:spPr>
            <a:xfrm>
              <a:off x="-1" y="0"/>
              <a:ext cx="1257074" cy="5831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99CC"/>
            </a:solidFill>
            <a:ln w="9525" cap="flat">
              <a:solidFill>
                <a:srgbClr val="000000"/>
              </a:solidFill>
              <a:prstDash val="solid"/>
              <a:round/>
            </a:ln>
            <a:effectLst/>
          </p:spPr>
          <p:txBody>
            <a:bodyPr wrap="square" lIns="0" tIns="0" rIns="0" bIns="0" numCol="1" anchor="ctr">
              <a:noAutofit/>
            </a:bodyPr>
            <a:lstStyle/>
            <a:p>
              <a:pPr lvl="0" algn="ctr"/>
            </a:p>
          </p:txBody>
        </p:sp>
        <p:sp>
          <p:nvSpPr>
            <p:cNvPr id="169" name="Shape 169"/>
            <p:cNvSpPr/>
            <p:nvPr/>
          </p:nvSpPr>
          <p:spPr>
            <a:xfrm>
              <a:off x="97152" y="147161"/>
              <a:ext cx="106276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400"/>
              </a:lvl1pPr>
            </a:lstStyle>
            <a:p>
              <a:pPr lvl="0">
                <a:defRPr sz="1800"/>
              </a:pPr>
              <a:r>
                <a:rPr sz="1400"/>
                <a:t>get_hours ()</a:t>
              </a:r>
            </a:p>
          </p:txBody>
        </p:sp>
      </p:grpSp>
      <p:sp>
        <p:nvSpPr>
          <p:cNvPr id="171" name="Shape 171"/>
          <p:cNvSpPr/>
          <p:nvPr/>
        </p:nvSpPr>
        <p:spPr>
          <a:xfrm>
            <a:off x="3709887" y="3061061"/>
            <a:ext cx="514667"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lvl="0">
              <a:defRPr sz="1800">
                <a:solidFill>
                  <a:srgbClr val="000000"/>
                </a:solidFill>
              </a:defRPr>
            </a:pPr>
            <a:r>
              <a:rPr sz="2400">
                <a:solidFill>
                  <a:srgbClr val="FF0000"/>
                </a:solidFill>
              </a:rPr>
              <a:t>is </a:t>
            </a:r>
          </a:p>
        </p:txBody>
      </p:sp>
      <p:sp>
        <p:nvSpPr>
          <p:cNvPr id="172" name="Shape 172"/>
          <p:cNvSpPr/>
          <p:nvPr>
            <p:ph type="body" idx="1"/>
          </p:nvPr>
        </p:nvSpPr>
        <p:spPr>
          <a:xfrm>
            <a:off x="4673601" y="155477"/>
            <a:ext cx="4318001" cy="3581401"/>
          </a:xfrm>
          <a:prstGeom prst="rect">
            <a:avLst/>
          </a:prstGeom>
        </p:spPr>
        <p:txBody>
          <a:bodyPr>
            <a:normAutofit fontScale="100000" lnSpcReduction="0"/>
          </a:bodyPr>
          <a:lstStyle/>
          <a:p>
            <a:pPr lvl="0" marL="230232" indent="-230232" defTabSz="859536">
              <a:spcBef>
                <a:spcPts val="400"/>
              </a:spcBef>
              <a:defRPr sz="1800"/>
            </a:pPr>
            <a:r>
              <a:rPr sz="1879"/>
              <a:t>Inheritance</a:t>
            </a:r>
            <a:r>
              <a:rPr sz="1879"/>
              <a:t>：</a:t>
            </a:r>
            <a:endParaRPr sz="1879"/>
          </a:p>
          <a:p>
            <a:pPr lvl="0" marL="0" indent="0" defTabSz="859536">
              <a:spcBef>
                <a:spcPts val="400"/>
              </a:spcBef>
              <a:buSzTx/>
              <a:buNone/>
              <a:defRPr sz="1800"/>
            </a:pPr>
            <a:r>
              <a:rPr sz="1879"/>
              <a:t>a new class, called a derived class, is created from another class (i.e., the base class)</a:t>
            </a:r>
            <a:endParaRPr sz="1879"/>
          </a:p>
          <a:p>
            <a:pPr lvl="0" marL="230232" indent="-230232" defTabSz="859536">
              <a:spcBef>
                <a:spcPts val="400"/>
              </a:spcBef>
              <a:defRPr sz="1800"/>
            </a:pPr>
            <a:r>
              <a:rPr sz="1879"/>
              <a:t>A derived class automatically has all the member variables and functions of the base class</a:t>
            </a:r>
            <a:endParaRPr sz="1879"/>
          </a:p>
          <a:p>
            <a:pPr lvl="0" marL="230232" indent="-230232" defTabSz="859536">
              <a:spcBef>
                <a:spcPts val="400"/>
              </a:spcBef>
              <a:defRPr sz="1800"/>
            </a:pPr>
            <a:r>
              <a:rPr sz="1879"/>
              <a:t>A derived class can have additional member variables and/or member functions</a:t>
            </a:r>
          </a:p>
        </p:txBody>
      </p:sp>
      <p:cxnSp>
        <p:nvCxnSpPr>
          <p:cNvPr id="173" name="Connector 173"/>
          <p:cNvCxnSpPr>
            <a:stCxn id="125" idx="0"/>
            <a:endCxn id="93" idx="0"/>
          </p:cNvCxnSpPr>
          <p:nvPr/>
        </p:nvCxnSpPr>
        <p:spPr>
          <a:xfrm flipH="1" flipV="1">
            <a:off x="2311999" y="1550834"/>
            <a:ext cx="2031401" cy="3606723"/>
          </a:xfrm>
          <a:prstGeom prst="straightConnector1">
            <a:avLst/>
          </a:prstGeom>
          <a:ln w="38100">
            <a:solidFill/>
            <a:round/>
            <a:tailEnd type="triangle"/>
          </a:ln>
        </p:spPr>
      </p:cxnSp>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Shape 515"/>
          <p:cNvSpPr/>
          <p:nvPr>
            <p:ph type="title"/>
          </p:nvPr>
        </p:nvSpPr>
        <p:spPr>
          <a:xfrm>
            <a:off x="533400" y="303213"/>
            <a:ext cx="8305800" cy="992188"/>
          </a:xfrm>
          <a:prstGeom prst="rect">
            <a:avLst/>
          </a:prstGeom>
        </p:spPr>
        <p:txBody>
          <a:bodyPr lIns="0" tIns="0" rIns="0" bIns="0">
            <a:normAutofit fontScale="100000" lnSpcReduction="0"/>
          </a:bodyPr>
          <a:lstStyle/>
          <a:p>
            <a:pPr lvl="0"/>
          </a:p>
        </p:txBody>
      </p:sp>
      <p:sp>
        <p:nvSpPr>
          <p:cNvPr id="516" name="Shape 516"/>
          <p:cNvSpPr/>
          <p:nvPr>
            <p:ph type="body" idx="1"/>
          </p:nvPr>
        </p:nvSpPr>
        <p:spPr>
          <a:xfrm>
            <a:off x="544513" y="1676400"/>
            <a:ext cx="8294686" cy="4572000"/>
          </a:xfrm>
          <a:prstGeom prst="rect">
            <a:avLst/>
          </a:prstGeom>
        </p:spPr>
        <p:txBody>
          <a:bodyPr>
            <a:normAutofit fontScale="100000" lnSpcReduction="0"/>
          </a:bodyPr>
          <a:lstStyle/>
          <a:p>
            <a:pPr lvl="0"/>
          </a:p>
        </p:txBody>
      </p:sp>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title"/>
          </p:nvPr>
        </p:nvSpPr>
        <p:spPr>
          <a:xfrm>
            <a:off x="533400" y="342105"/>
            <a:ext cx="8305800" cy="534989"/>
          </a:xfrm>
          <a:prstGeom prst="rect">
            <a:avLst/>
          </a:prstGeom>
        </p:spPr>
        <p:txBody>
          <a:bodyPr lIns="0" tIns="0" rIns="0" bIns="0">
            <a:normAutofit fontScale="100000" lnSpcReduction="0"/>
          </a:bodyPr>
          <a:lstStyle>
            <a:lvl1pPr defTabSz="630936">
              <a:defRPr sz="2484"/>
            </a:lvl1pPr>
          </a:lstStyle>
          <a:p>
            <a:pPr lvl="0">
              <a:defRPr sz="1800"/>
            </a:pPr>
            <a:r>
              <a:rPr sz="2484"/>
              <a:t>A side note on reference (1/3)</a:t>
            </a:r>
          </a:p>
        </p:txBody>
      </p:sp>
      <p:sp>
        <p:nvSpPr>
          <p:cNvPr id="519" name="Shape 519"/>
          <p:cNvSpPr/>
          <p:nvPr>
            <p:ph type="body" idx="1"/>
          </p:nvPr>
        </p:nvSpPr>
        <p:spPr>
          <a:xfrm>
            <a:off x="381000" y="1066800"/>
            <a:ext cx="8294686" cy="4572000"/>
          </a:xfrm>
          <a:prstGeom prst="rect">
            <a:avLst/>
          </a:prstGeom>
        </p:spPr>
        <p:txBody>
          <a:bodyPr>
            <a:normAutofit fontScale="100000" lnSpcReduction="0"/>
          </a:bodyPr>
          <a:lstStyle/>
          <a:p>
            <a:pPr lvl="0" marL="252766" indent="-252766" defTabSz="786384">
              <a:spcBef>
                <a:spcPts val="400"/>
              </a:spcBef>
              <a:defRPr sz="1800"/>
            </a:pPr>
            <a:r>
              <a:rPr sz="2064"/>
              <a:t>A reference has to be initialized at the time when declared (except as a function parameter)</a:t>
            </a:r>
            <a:endParaRPr sz="2064"/>
          </a:p>
          <a:p>
            <a:pPr lvl="1" marL="0" indent="393192" defTabSz="786384">
              <a:spcBef>
                <a:spcPts val="400"/>
              </a:spcBef>
              <a:buSzTx/>
              <a:buNone/>
              <a:defRPr sz="1800"/>
            </a:pPr>
            <a:r>
              <a:rPr sz="2064">
                <a:solidFill>
                  <a:srgbClr val="0000FF"/>
                </a:solidFill>
                <a:latin typeface="Calibri"/>
                <a:ea typeface="Calibri"/>
                <a:cs typeface="Calibri"/>
                <a:sym typeface="Calibri"/>
              </a:rPr>
              <a:t>int x=10;</a:t>
            </a:r>
            <a:endParaRPr sz="2064">
              <a:solidFill>
                <a:srgbClr val="0000FF"/>
              </a:solidFill>
              <a:latin typeface="Calibri"/>
              <a:ea typeface="Calibri"/>
              <a:cs typeface="Calibri"/>
              <a:sym typeface="Calibri"/>
            </a:endParaRPr>
          </a:p>
          <a:p>
            <a:pPr lvl="1" marL="0" indent="393192" defTabSz="786384">
              <a:spcBef>
                <a:spcPts val="400"/>
              </a:spcBef>
              <a:buSzTx/>
              <a:buNone/>
              <a:defRPr sz="1800"/>
            </a:pPr>
            <a:r>
              <a:rPr sz="2064">
                <a:solidFill>
                  <a:srgbClr val="0000FF"/>
                </a:solidFill>
                <a:latin typeface="Calibri"/>
                <a:ea typeface="Calibri"/>
                <a:cs typeface="Calibri"/>
                <a:sym typeface="Calibri"/>
              </a:rPr>
              <a:t>int&amp; y = x;  </a:t>
            </a:r>
            <a:endParaRPr sz="2064">
              <a:solidFill>
                <a:srgbClr val="0000FF"/>
              </a:solidFill>
              <a:latin typeface="Calibri"/>
              <a:ea typeface="Calibri"/>
              <a:cs typeface="Calibri"/>
              <a:sym typeface="Calibri"/>
            </a:endParaRPr>
          </a:p>
          <a:p>
            <a:pPr lvl="1" marL="0" indent="393192" defTabSz="786384">
              <a:spcBef>
                <a:spcPts val="400"/>
              </a:spcBef>
              <a:buSzTx/>
              <a:buNone/>
              <a:defRPr sz="1800"/>
            </a:pPr>
            <a:r>
              <a:rPr sz="2064">
                <a:solidFill>
                  <a:srgbClr val="0000FF"/>
                </a:solidFill>
                <a:latin typeface="Calibri"/>
                <a:ea typeface="Calibri"/>
                <a:cs typeface="Calibri"/>
                <a:sym typeface="Calibri"/>
              </a:rPr>
              <a:t>//when &amp; is used in between a type and a variable name, </a:t>
            </a:r>
            <a:endParaRPr sz="2064">
              <a:solidFill>
                <a:srgbClr val="0000FF"/>
              </a:solidFill>
              <a:latin typeface="Calibri"/>
              <a:ea typeface="Calibri"/>
              <a:cs typeface="Calibri"/>
              <a:sym typeface="Calibri"/>
            </a:endParaRPr>
          </a:p>
          <a:p>
            <a:pPr lvl="1" marL="0" indent="393192" defTabSz="786384">
              <a:spcBef>
                <a:spcPts val="400"/>
              </a:spcBef>
              <a:buSzTx/>
              <a:buNone/>
              <a:defRPr sz="1800"/>
            </a:pPr>
            <a:r>
              <a:rPr sz="2064">
                <a:solidFill>
                  <a:srgbClr val="0000FF"/>
                </a:solidFill>
                <a:latin typeface="Calibri"/>
                <a:ea typeface="Calibri"/>
                <a:cs typeface="Calibri"/>
                <a:sym typeface="Calibri"/>
              </a:rPr>
              <a:t>// &amp; specifies the name immediately after it as a reference.  </a:t>
            </a:r>
            <a:endParaRPr sz="2064">
              <a:solidFill>
                <a:srgbClr val="0000FF"/>
              </a:solidFill>
              <a:latin typeface="Calibri"/>
              <a:ea typeface="Calibri"/>
              <a:cs typeface="Calibri"/>
              <a:sym typeface="Calibri"/>
            </a:endParaRPr>
          </a:p>
          <a:p>
            <a:pPr lvl="1" marL="0" indent="393192" defTabSz="786384">
              <a:spcBef>
                <a:spcPts val="400"/>
              </a:spcBef>
              <a:buSzTx/>
              <a:buNone/>
              <a:defRPr sz="1800"/>
            </a:pPr>
            <a:r>
              <a:rPr sz="2064">
                <a:solidFill>
                  <a:srgbClr val="0000FF"/>
                </a:solidFill>
                <a:latin typeface="Calibri"/>
                <a:ea typeface="Calibri"/>
                <a:cs typeface="Calibri"/>
                <a:sym typeface="Calibri"/>
              </a:rPr>
              <a:t>// Similarly, double fun1(int &amp; y)</a:t>
            </a:r>
            <a:endParaRPr sz="2064">
              <a:solidFill>
                <a:srgbClr val="0000FF"/>
              </a:solidFill>
              <a:latin typeface="Calibri"/>
              <a:ea typeface="Calibri"/>
              <a:cs typeface="Calibri"/>
              <a:sym typeface="Calibri"/>
            </a:endParaRPr>
          </a:p>
          <a:p>
            <a:pPr lvl="1" marL="0" indent="344043" defTabSz="786384">
              <a:spcBef>
                <a:spcPts val="400"/>
              </a:spcBef>
              <a:buSzTx/>
              <a:buNone/>
              <a:defRPr sz="1800"/>
            </a:pPr>
            <a:r>
              <a:rPr sz="2064">
                <a:solidFill>
                  <a:srgbClr val="0000FF"/>
                </a:solidFill>
                <a:latin typeface="Calibri"/>
                <a:ea typeface="Calibri"/>
                <a:cs typeface="Calibri"/>
                <a:sym typeface="Calibri"/>
              </a:rPr>
              <a:t>cout &lt;&lt; &amp;x &lt;&lt;endl; </a:t>
            </a:r>
            <a:endParaRPr sz="2064">
              <a:solidFill>
                <a:srgbClr val="0000FF"/>
              </a:solidFill>
              <a:latin typeface="Calibri"/>
              <a:ea typeface="Calibri"/>
              <a:cs typeface="Calibri"/>
              <a:sym typeface="Calibri"/>
            </a:endParaRPr>
          </a:p>
          <a:p>
            <a:pPr lvl="1" marL="0" indent="344043" defTabSz="786384">
              <a:spcBef>
                <a:spcPts val="400"/>
              </a:spcBef>
              <a:buSzTx/>
              <a:buNone/>
              <a:defRPr sz="1800"/>
            </a:pPr>
            <a:r>
              <a:rPr sz="2064">
                <a:solidFill>
                  <a:srgbClr val="0000FF"/>
                </a:solidFill>
                <a:latin typeface="Calibri"/>
                <a:ea typeface="Calibri"/>
                <a:cs typeface="Calibri"/>
                <a:sym typeface="Calibri"/>
              </a:rPr>
              <a:t>//&amp; is an operator to get the address of variable x. </a:t>
            </a:r>
            <a:endParaRPr sz="2064">
              <a:solidFill>
                <a:srgbClr val="0000FF"/>
              </a:solidFill>
              <a:latin typeface="Calibri"/>
              <a:ea typeface="Calibri"/>
              <a:cs typeface="Calibri"/>
              <a:sym typeface="Calibri"/>
            </a:endParaRPr>
          </a:p>
          <a:p>
            <a:pPr lvl="1" marL="0" indent="344043" defTabSz="786384">
              <a:spcBef>
                <a:spcPts val="400"/>
              </a:spcBef>
              <a:buSzTx/>
              <a:buNone/>
              <a:defRPr sz="1800"/>
            </a:pPr>
            <a:r>
              <a:rPr sz="2064">
                <a:solidFill>
                  <a:srgbClr val="0000FF"/>
                </a:solidFill>
                <a:latin typeface="Calibri"/>
                <a:ea typeface="Calibri"/>
                <a:cs typeface="Calibri"/>
                <a:sym typeface="Calibri"/>
              </a:rPr>
              <a:t>//Here, &amp; does not specify x as a reference </a:t>
            </a:r>
            <a:endParaRPr sz="2064">
              <a:solidFill>
                <a:srgbClr val="0000FF"/>
              </a:solidFill>
              <a:latin typeface="Calibri"/>
              <a:ea typeface="Calibri"/>
              <a:cs typeface="Calibri"/>
              <a:sym typeface="Calibri"/>
            </a:endParaRPr>
          </a:p>
          <a:p>
            <a:pPr lvl="1" marL="0" indent="344043" defTabSz="786384">
              <a:spcBef>
                <a:spcPts val="400"/>
              </a:spcBef>
              <a:buSzTx/>
              <a:buNone/>
              <a:defRPr sz="1800"/>
            </a:pPr>
            <a:r>
              <a:rPr sz="2064">
                <a:solidFill>
                  <a:srgbClr val="0000FF"/>
                </a:solidFill>
                <a:latin typeface="Calibri"/>
                <a:ea typeface="Calibri"/>
                <a:cs typeface="Calibri"/>
                <a:sym typeface="Calibri"/>
              </a:rPr>
              <a:t>cout &lt;&lt; &amp;y &lt;&lt;endl;</a:t>
            </a:r>
            <a:endParaRPr sz="2064"/>
          </a:p>
          <a:p>
            <a:pPr lvl="0" marL="252766" indent="-252766" defTabSz="786384">
              <a:spcBef>
                <a:spcPts val="400"/>
              </a:spcBef>
              <a:defRPr sz="1800"/>
            </a:pPr>
            <a:r>
              <a:rPr sz="2064"/>
              <a:t>A reference </a:t>
            </a:r>
            <a:r>
              <a:rPr sz="2064">
                <a:solidFill>
                  <a:srgbClr val="FF0000"/>
                </a:solidFill>
                <a:latin typeface="Comic Sans MS Bold"/>
                <a:ea typeface="Comic Sans MS Bold"/>
                <a:cs typeface="Comic Sans MS Bold"/>
                <a:sym typeface="Comic Sans MS Bold"/>
              </a:rPr>
              <a:t>cannot</a:t>
            </a:r>
            <a:r>
              <a:rPr sz="2064">
                <a:solidFill>
                  <a:srgbClr val="FF0000"/>
                </a:solidFill>
              </a:rPr>
              <a:t> </a:t>
            </a:r>
            <a:r>
              <a:rPr sz="2064"/>
              <a:t>be redirected to refer to something else.</a:t>
            </a:r>
          </a:p>
        </p:txBody>
      </p:sp>
      <p:sp>
        <p:nvSpPr>
          <p:cNvPr id="520" name="Shape 520"/>
          <p:cNvSpPr/>
          <p:nvPr/>
        </p:nvSpPr>
        <p:spPr>
          <a:xfrm>
            <a:off x="6313487" y="2133600"/>
            <a:ext cx="2362201"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Use references</a:t>
            </a:r>
          </a:p>
        </p:txBody>
      </p:sp>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2" name="Shape 522"/>
          <p:cNvSpPr/>
          <p:nvPr>
            <p:ph type="title"/>
          </p:nvPr>
        </p:nvSpPr>
        <p:spPr>
          <a:xfrm>
            <a:off x="533400" y="303213"/>
            <a:ext cx="8305800" cy="992188"/>
          </a:xfrm>
          <a:prstGeom prst="rect">
            <a:avLst/>
          </a:prstGeom>
        </p:spPr>
        <p:txBody>
          <a:bodyPr lIns="0" tIns="0" rIns="0" bIns="0">
            <a:normAutofit fontScale="100000" lnSpcReduction="0"/>
          </a:bodyPr>
          <a:lstStyle/>
          <a:p>
            <a:pPr lvl="0"/>
          </a:p>
        </p:txBody>
      </p:sp>
      <p:sp>
        <p:nvSpPr>
          <p:cNvPr id="523" name="Shape 523"/>
          <p:cNvSpPr/>
          <p:nvPr>
            <p:ph type="body" idx="1"/>
          </p:nvPr>
        </p:nvSpPr>
        <p:spPr>
          <a:xfrm>
            <a:off x="544513" y="1676400"/>
            <a:ext cx="8294686" cy="4572000"/>
          </a:xfrm>
          <a:prstGeom prst="rect">
            <a:avLst/>
          </a:prstGeom>
        </p:spPr>
        <p:txBody>
          <a:bodyPr>
            <a:normAutofit fontScale="100000" lnSpcReduction="0"/>
          </a:bodyPr>
          <a:lstStyle/>
          <a:p>
            <a:pPr lvl="0"/>
          </a:p>
        </p:txBody>
      </p:sp>
      <p:pic>
        <p:nvPicPr>
          <p:cNvPr id="524" name="image18.png" descr="04"/>
          <p:cNvPicPr/>
          <p:nvPr/>
        </p:nvPicPr>
        <p:blipFill>
          <a:blip r:embed="rId2">
            <a:extLst/>
          </a:blip>
          <a:stretch>
            <a:fillRect/>
          </a:stretch>
        </p:blipFill>
        <p:spPr>
          <a:xfrm>
            <a:off x="228600" y="381000"/>
            <a:ext cx="5334000" cy="6476999"/>
          </a:xfrm>
          <a:prstGeom prst="rect">
            <a:avLst/>
          </a:prstGeom>
          <a:ln w="12700">
            <a:miter lim="400000"/>
          </a:ln>
        </p:spPr>
      </p:pic>
      <p:sp>
        <p:nvSpPr>
          <p:cNvPr id="525" name="Shape 525"/>
          <p:cNvSpPr/>
          <p:nvPr/>
        </p:nvSpPr>
        <p:spPr>
          <a:xfrm>
            <a:off x="5257800" y="4114800"/>
            <a:ext cx="3581400" cy="18594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Use reference as function parameters</a:t>
            </a:r>
            <a:endParaRPr sz="2400"/>
          </a:p>
          <a:p>
            <a:pPr lvl="0">
              <a:defRPr sz="1800"/>
            </a:pPr>
            <a:endParaRPr sz="2400"/>
          </a:p>
          <a:p>
            <a:pPr lvl="0">
              <a:defRPr sz="1800"/>
            </a:pPr>
            <a:r>
              <a:rPr sz="2400"/>
              <a:t>Recall this example</a:t>
            </a:r>
            <a:endParaRPr sz="2400"/>
          </a:p>
          <a:p>
            <a:pPr lvl="0">
              <a:defRPr sz="1800"/>
            </a:pPr>
            <a:r>
              <a:rPr sz="2400"/>
              <a:t>(from the textbook)</a:t>
            </a:r>
          </a:p>
        </p:txBody>
      </p:sp>
      <p:sp>
        <p:nvSpPr>
          <p:cNvPr id="526" name="Shape 526"/>
          <p:cNvSpPr/>
          <p:nvPr/>
        </p:nvSpPr>
        <p:spPr>
          <a:xfrm>
            <a:off x="5562600" y="1002347"/>
            <a:ext cx="3581400" cy="1361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3600">
                <a:latin typeface="Comic Sans MS"/>
                <a:ea typeface="Comic Sans MS"/>
                <a:cs typeface="Comic Sans MS"/>
                <a:sym typeface="Comic Sans MS"/>
              </a:defRPr>
            </a:lvl1pPr>
          </a:lstStyle>
          <a:p>
            <a:pPr lvl="0">
              <a:defRPr sz="1800"/>
            </a:pPr>
            <a:r>
              <a:rPr sz="3600"/>
              <a:t>A side note on reference (2/3)</a:t>
            </a:r>
          </a:p>
        </p:txBody>
      </p:sp>
    </p:spTree>
  </p:cSld>
  <p:clrMapOvr>
    <a:masterClrMapping/>
  </p:clrMapOvr>
  <p:transitio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body" idx="1"/>
          </p:nvPr>
        </p:nvSpPr>
        <p:spPr>
          <a:xfrm>
            <a:off x="560006" y="1416000"/>
            <a:ext cx="8294686" cy="4876801"/>
          </a:xfrm>
          <a:prstGeom prst="rect">
            <a:avLst/>
          </a:prstGeom>
        </p:spPr>
        <p:txBody>
          <a:bodyPr>
            <a:normAutofit fontScale="100000" lnSpcReduction="0"/>
          </a:bodyPr>
          <a:lstStyle/>
          <a:p>
            <a:pPr lvl="0" marL="0" indent="0" defTabSz="804672">
              <a:spcBef>
                <a:spcPts val="500"/>
              </a:spcBef>
              <a:buSzTx/>
              <a:buNone/>
              <a:defRPr sz="1800"/>
            </a:pPr>
            <a:r>
              <a:rPr sz="2112"/>
              <a:t>C++</a:t>
            </a:r>
            <a:endParaRPr sz="2112"/>
          </a:p>
          <a:p>
            <a:pPr lvl="0" marL="258644" indent="-258644" defTabSz="804672">
              <a:spcBef>
                <a:spcPts val="500"/>
              </a:spcBef>
              <a:defRPr sz="1800"/>
            </a:pPr>
            <a:r>
              <a:rPr sz="2112"/>
              <a:t>reference to a variable (or object) ---- another name for a variable, and it will never be changed to be a reference to a different variable</a:t>
            </a:r>
            <a:endParaRPr sz="2112"/>
          </a:p>
          <a:p>
            <a:pPr lvl="0" marL="258644" indent="-258644" defTabSz="804672">
              <a:spcBef>
                <a:spcPts val="500"/>
              </a:spcBef>
              <a:defRPr sz="1800"/>
            </a:pPr>
            <a:r>
              <a:rPr sz="2112"/>
              <a:t>pointer to a variable (or object) ---- can be modified to point to different variables </a:t>
            </a:r>
            <a:endParaRPr sz="2112"/>
          </a:p>
          <a:p>
            <a:pPr lvl="1" marL="617873" indent="-215537" defTabSz="804672">
              <a:spcBef>
                <a:spcPts val="500"/>
              </a:spcBef>
              <a:defRPr sz="1800"/>
            </a:pPr>
            <a:r>
              <a:rPr sz="2112"/>
              <a:t>imagine it as an erasable address tag</a:t>
            </a:r>
            <a:endParaRPr sz="2112"/>
          </a:p>
          <a:p>
            <a:pPr lvl="0" marL="0" indent="0" defTabSz="804672">
              <a:spcBef>
                <a:spcPts val="500"/>
              </a:spcBef>
              <a:buSzTx/>
              <a:buNone/>
              <a:defRPr sz="1800"/>
            </a:pPr>
            <a:r>
              <a:rPr sz="2112"/>
              <a:t>Java</a:t>
            </a:r>
            <a:endParaRPr sz="2112"/>
          </a:p>
          <a:p>
            <a:pPr lvl="0" marL="258644" indent="-258644" defTabSz="804672">
              <a:spcBef>
                <a:spcPts val="500"/>
              </a:spcBef>
              <a:defRPr sz="1800"/>
            </a:pPr>
            <a:r>
              <a:rPr sz="2112"/>
              <a:t>reference to a variable---- can be modified to refer to different variables </a:t>
            </a:r>
            <a:endParaRPr sz="2112"/>
          </a:p>
          <a:p>
            <a:pPr lvl="1" marL="617873" indent="-215537" defTabSz="804672">
              <a:spcBef>
                <a:spcPts val="500"/>
              </a:spcBef>
              <a:defRPr sz="1800"/>
            </a:pPr>
            <a:r>
              <a:rPr sz="2112"/>
              <a:t>imagine it as an erasable name tag, or a named hat that can be given to different persons to wear   </a:t>
            </a:r>
          </a:p>
        </p:txBody>
      </p:sp>
      <p:sp>
        <p:nvSpPr>
          <p:cNvPr id="529" name="Shape 529"/>
          <p:cNvSpPr/>
          <p:nvPr/>
        </p:nvSpPr>
        <p:spPr>
          <a:xfrm>
            <a:off x="452763" y="10161"/>
            <a:ext cx="8305801" cy="1361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defRPr sz="1800"/>
            </a:pPr>
            <a:r>
              <a:rPr sz="3600">
                <a:latin typeface="Comic Sans MS"/>
                <a:ea typeface="Comic Sans MS"/>
                <a:cs typeface="Comic Sans MS"/>
                <a:sym typeface="Comic Sans MS"/>
              </a:rPr>
              <a:t>A side note on reference (3/3):</a:t>
            </a:r>
            <a:endParaRPr sz="3600">
              <a:latin typeface="Comic Sans MS"/>
              <a:ea typeface="Comic Sans MS"/>
              <a:cs typeface="Comic Sans MS"/>
              <a:sym typeface="Comic Sans MS"/>
            </a:endParaRPr>
          </a:p>
          <a:p>
            <a:pPr lvl="0">
              <a:defRPr sz="1800"/>
            </a:pPr>
            <a:r>
              <a:rPr sz="3600">
                <a:latin typeface="Comic Sans MS"/>
                <a:ea typeface="Comic Sans MS"/>
                <a:cs typeface="Comic Sans MS"/>
                <a:sym typeface="Comic Sans MS"/>
              </a:rPr>
              <a:t>Variable name, reference, pointer </a:t>
            </a:r>
          </a:p>
        </p:txBody>
      </p:sp>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title"/>
          </p:nvPr>
        </p:nvSpPr>
        <p:spPr>
          <a:xfrm>
            <a:off x="533400" y="303213"/>
            <a:ext cx="8305800" cy="992188"/>
          </a:xfrm>
          <a:prstGeom prst="rect">
            <a:avLst/>
          </a:prstGeom>
        </p:spPr>
        <p:txBody>
          <a:bodyPr lIns="0" tIns="0" rIns="0" bIns="0">
            <a:normAutofit fontScale="100000" lnSpcReduction="0"/>
          </a:bodyPr>
          <a:lstStyle/>
          <a:p>
            <a:pPr lvl="0"/>
          </a:p>
        </p:txBody>
      </p:sp>
      <p:sp>
        <p:nvSpPr>
          <p:cNvPr id="532" name="Shape 532"/>
          <p:cNvSpPr/>
          <p:nvPr>
            <p:ph type="body" idx="1"/>
          </p:nvPr>
        </p:nvSpPr>
        <p:spPr>
          <a:xfrm>
            <a:off x="544513" y="1676400"/>
            <a:ext cx="8294686" cy="4572000"/>
          </a:xfrm>
          <a:prstGeom prst="rect">
            <a:avLst/>
          </a:prstGeom>
        </p:spPr>
        <p:txBody>
          <a:bodyPr>
            <a:normAutofit fontScale="100000" lnSpcReduction="0"/>
          </a:bodyPr>
          <a:lstStyle/>
          <a:p>
            <a:pPr lvl="0"/>
          </a:p>
        </p:txBody>
      </p:sp>
    </p:spTree>
  </p:cSld>
  <p:clrMapOvr>
    <a:masterClrMapping/>
  </p:clrMapOvr>
  <p:transitio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4" name="Shape 534"/>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More benefits of virtual functions</a:t>
            </a:r>
          </a:p>
        </p:txBody>
      </p:sp>
      <p:sp>
        <p:nvSpPr>
          <p:cNvPr id="535" name="Shape 535"/>
          <p:cNvSpPr/>
          <p:nvPr>
            <p:ph type="body" idx="1"/>
          </p:nvPr>
        </p:nvSpPr>
        <p:spPr>
          <a:xfrm>
            <a:off x="152400" y="1524000"/>
            <a:ext cx="8686801" cy="4572000"/>
          </a:xfrm>
          <a:prstGeom prst="rect">
            <a:avLst/>
          </a:prstGeom>
        </p:spPr>
        <p:txBody>
          <a:bodyPr>
            <a:normAutofit fontScale="100000" lnSpcReduction="0"/>
          </a:bodyPr>
          <a:lstStyle/>
          <a:p>
            <a:pPr lvl="0">
              <a:defRPr sz="1800"/>
            </a:pPr>
            <a:r>
              <a:rPr sz="2800"/>
              <a:t>Write code that works for a base class will also work for all of its derived class if virtual functions are used.</a:t>
            </a:r>
            <a:endParaRPr sz="2800"/>
          </a:p>
          <a:p>
            <a:pPr lvl="1">
              <a:defRPr sz="1800"/>
            </a:pPr>
            <a:r>
              <a:rPr sz="2800"/>
              <a:t>Examples: function parameters, array of base class objects</a:t>
            </a:r>
            <a:endParaRPr sz="2800"/>
          </a:p>
          <a:p>
            <a:pPr lvl="0">
              <a:defRPr sz="1800"/>
            </a:pPr>
            <a:r>
              <a:rPr sz="2800"/>
              <a:t>Write a newly derived class that will automatically (without modification) work with the existing code that works for the base class.</a:t>
            </a:r>
          </a:p>
        </p:txBody>
      </p:sp>
      <p:sp>
        <p:nvSpPr>
          <p:cNvPr id="536" name="Shape 536"/>
          <p:cNvSpPr/>
          <p:nvPr/>
        </p:nvSpPr>
        <p:spPr>
          <a:xfrm>
            <a:off x="2133600" y="5680500"/>
            <a:ext cx="45720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See example program</a:t>
            </a:r>
            <a:endParaRPr sz="2400"/>
          </a:p>
          <a:p>
            <a:pPr lvl="0">
              <a:defRPr sz="1800"/>
            </a:pPr>
            <a:r>
              <a:rPr sz="2400">
                <a:solidFill>
                  <a:srgbClr val="FF0000"/>
                </a:solidFill>
                <a:latin typeface="Calibri"/>
                <a:ea typeface="Calibri"/>
                <a:cs typeface="Calibri"/>
                <a:sym typeface="Calibri"/>
              </a:rPr>
              <a:t>virtual_functions_demo_1.cpp</a:t>
            </a:r>
          </a:p>
        </p:txBody>
      </p:sp>
    </p:spTree>
  </p:cSld>
  <p:clrMapOvr>
    <a:masterClrMapping/>
  </p:clrMapOvr>
  <p:transitio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40" name="Group 540"/>
          <p:cNvGrpSpPr/>
          <p:nvPr/>
        </p:nvGrpSpPr>
        <p:grpSpPr>
          <a:xfrm>
            <a:off x="659787" y="2254428"/>
            <a:ext cx="3352801" cy="990601"/>
            <a:chOff x="0" y="0"/>
            <a:chExt cx="3352800" cy="990600"/>
          </a:xfrm>
        </p:grpSpPr>
        <p:sp>
          <p:nvSpPr>
            <p:cNvPr id="538" name="Shape 538"/>
            <p:cNvSpPr/>
            <p:nvPr/>
          </p:nvSpPr>
          <p:spPr>
            <a:xfrm>
              <a:off x="0" y="0"/>
              <a:ext cx="3352800" cy="9906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539" name="Shape 539"/>
            <p:cNvSpPr/>
            <p:nvPr/>
          </p:nvSpPr>
          <p:spPr>
            <a:xfrm>
              <a:off x="48356" y="98965"/>
              <a:ext cx="3203785" cy="792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Animal</a:t>
              </a:r>
              <a:endParaRPr sz="2400">
                <a:latin typeface="Arial Bold"/>
                <a:ea typeface="Arial Bold"/>
                <a:cs typeface="Arial Bold"/>
                <a:sym typeface="Arial Bold"/>
              </a:endParaRPr>
            </a:p>
            <a:p>
              <a:pPr lvl="0">
                <a:defRPr sz="1800"/>
              </a:pPr>
              <a:r>
                <a:rPr sz="2400"/>
                <a:t>virtual getClassName()</a:t>
              </a:r>
            </a:p>
          </p:txBody>
        </p:sp>
      </p:grpSp>
      <p:grpSp>
        <p:nvGrpSpPr>
          <p:cNvPr id="543" name="Group 543"/>
          <p:cNvGrpSpPr/>
          <p:nvPr/>
        </p:nvGrpSpPr>
        <p:grpSpPr>
          <a:xfrm>
            <a:off x="659787" y="3822436"/>
            <a:ext cx="3352801" cy="990601"/>
            <a:chOff x="0" y="0"/>
            <a:chExt cx="3352800" cy="990600"/>
          </a:xfrm>
        </p:grpSpPr>
        <p:sp>
          <p:nvSpPr>
            <p:cNvPr id="541" name="Shape 541"/>
            <p:cNvSpPr/>
            <p:nvPr/>
          </p:nvSpPr>
          <p:spPr>
            <a:xfrm>
              <a:off x="0" y="0"/>
              <a:ext cx="3352800" cy="9906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542" name="Shape 542"/>
            <p:cNvSpPr/>
            <p:nvPr/>
          </p:nvSpPr>
          <p:spPr>
            <a:xfrm>
              <a:off x="48356" y="98965"/>
              <a:ext cx="3203785" cy="792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Pet</a:t>
              </a:r>
              <a:endParaRPr sz="2400">
                <a:latin typeface="Arial Bold"/>
                <a:ea typeface="Arial Bold"/>
                <a:cs typeface="Arial Bold"/>
                <a:sym typeface="Arial Bold"/>
              </a:endParaRPr>
            </a:p>
            <a:p>
              <a:pPr lvl="0">
                <a:defRPr sz="1800"/>
              </a:pPr>
              <a:r>
                <a:rPr sz="2400"/>
                <a:t>virtual getClassName()</a:t>
              </a:r>
            </a:p>
          </p:txBody>
        </p:sp>
      </p:grpSp>
      <p:grpSp>
        <p:nvGrpSpPr>
          <p:cNvPr id="546" name="Group 546"/>
          <p:cNvGrpSpPr/>
          <p:nvPr/>
        </p:nvGrpSpPr>
        <p:grpSpPr>
          <a:xfrm>
            <a:off x="660262" y="5422636"/>
            <a:ext cx="3352801" cy="990601"/>
            <a:chOff x="0" y="0"/>
            <a:chExt cx="3352800" cy="990600"/>
          </a:xfrm>
        </p:grpSpPr>
        <p:sp>
          <p:nvSpPr>
            <p:cNvPr id="544" name="Shape 544"/>
            <p:cNvSpPr/>
            <p:nvPr/>
          </p:nvSpPr>
          <p:spPr>
            <a:xfrm>
              <a:off x="0" y="0"/>
              <a:ext cx="3352800" cy="990600"/>
            </a:xfrm>
            <a:prstGeom prst="roundRect">
              <a:avLst>
                <a:gd name="adj" fmla="val 16667"/>
              </a:avLst>
            </a:prstGeom>
            <a:solidFill>
              <a:srgbClr val="88E9BE"/>
            </a:solidFill>
            <a:ln w="9525" cap="flat">
              <a:solidFill>
                <a:srgbClr val="000000"/>
              </a:solidFill>
              <a:prstDash val="solid"/>
              <a:round/>
            </a:ln>
            <a:effectLst/>
          </p:spPr>
          <p:txBody>
            <a:bodyPr wrap="square" lIns="0" tIns="0" rIns="0" bIns="0" numCol="1" anchor="ctr">
              <a:noAutofit/>
            </a:bodyPr>
            <a:lstStyle/>
            <a:p>
              <a:pPr lvl="0"/>
            </a:p>
          </p:txBody>
        </p:sp>
        <p:sp>
          <p:nvSpPr>
            <p:cNvPr id="545" name="Shape 545"/>
            <p:cNvSpPr/>
            <p:nvPr/>
          </p:nvSpPr>
          <p:spPr>
            <a:xfrm>
              <a:off x="48356" y="98965"/>
              <a:ext cx="3203785" cy="792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400">
                  <a:latin typeface="Arial Bold"/>
                  <a:ea typeface="Arial Bold"/>
                  <a:cs typeface="Arial Bold"/>
                  <a:sym typeface="Arial Bold"/>
                </a:rPr>
                <a:t>Dog</a:t>
              </a:r>
              <a:endParaRPr sz="2400">
                <a:latin typeface="Arial Bold"/>
                <a:ea typeface="Arial Bold"/>
                <a:cs typeface="Arial Bold"/>
                <a:sym typeface="Arial Bold"/>
              </a:endParaRPr>
            </a:p>
            <a:p>
              <a:pPr lvl="0">
                <a:defRPr sz="1800"/>
              </a:pPr>
              <a:r>
                <a:rPr sz="2400"/>
                <a:t>virtual getClassName()</a:t>
              </a:r>
            </a:p>
          </p:txBody>
        </p:sp>
      </p:grpSp>
      <p:sp>
        <p:nvSpPr>
          <p:cNvPr id="553" name="Shape 553"/>
          <p:cNvSpPr/>
          <p:nvPr/>
        </p:nvSpPr>
        <p:spPr>
          <a:xfrm>
            <a:off x="2336335" y="4817798"/>
            <a:ext cx="179" cy="60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38100">
            <a:solidFill/>
            <a:round/>
            <a:tailEnd type="triangle"/>
          </a:ln>
        </p:spPr>
        <p:txBody>
          <a:bodyPr/>
          <a:lstStyle/>
          <a:p>
            <a:pPr lvl="0"/>
          </a:p>
        </p:txBody>
      </p:sp>
      <p:sp>
        <p:nvSpPr>
          <p:cNvPr id="548" name="Shape 548"/>
          <p:cNvSpPr/>
          <p:nvPr/>
        </p:nvSpPr>
        <p:spPr>
          <a:xfrm flipH="1" flipV="1">
            <a:off x="2335712" y="3216431"/>
            <a:ext cx="476" cy="609601"/>
          </a:xfrm>
          <a:prstGeom prst="line">
            <a:avLst/>
          </a:prstGeom>
          <a:ln w="38100">
            <a:solidFill/>
            <a:round/>
            <a:tailEnd type="triangle"/>
          </a:ln>
        </p:spPr>
        <p:txBody>
          <a:bodyPr lIns="0" tIns="0" rIns="0" bIns="0" anchor="ctr"/>
          <a:lstStyle/>
          <a:p>
            <a:pPr lvl="0" defTabSz="457200">
              <a:defRPr sz="1200">
                <a:latin typeface="+mn-lt"/>
                <a:ea typeface="+mn-ea"/>
                <a:cs typeface="+mn-cs"/>
                <a:sym typeface="Helvetica"/>
              </a:defRPr>
            </a:pPr>
          </a:p>
        </p:txBody>
      </p:sp>
      <p:sp>
        <p:nvSpPr>
          <p:cNvPr id="549" name="Shape 549"/>
          <p:cNvSpPr/>
          <p:nvPr/>
        </p:nvSpPr>
        <p:spPr>
          <a:xfrm>
            <a:off x="4267200" y="1323605"/>
            <a:ext cx="4724400" cy="3993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solidFill>
                  <a:srgbClr val="0000CC"/>
                </a:solidFill>
                <a:latin typeface="Calibri"/>
                <a:ea typeface="Calibri"/>
                <a:cs typeface="Calibri"/>
                <a:sym typeface="Calibri"/>
              </a:rPr>
              <a:t>Dog d ;</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Animal &amp;animal_ref = d;</a:t>
            </a:r>
            <a:endParaRPr sz="2400">
              <a:solidFill>
                <a:srgbClr val="0000CC"/>
              </a:solidFill>
              <a:latin typeface="Calibri"/>
              <a:ea typeface="Calibri"/>
              <a:cs typeface="Calibri"/>
              <a:sym typeface="Calibri"/>
            </a:endParaRPr>
          </a:p>
          <a:p>
            <a:pPr lvl="0">
              <a:defRPr sz="1800"/>
            </a:pPr>
            <a:r>
              <a:rPr sz="2400">
                <a:solidFill>
                  <a:srgbClr val="0000CC"/>
                </a:solidFill>
                <a:latin typeface="Calibri"/>
                <a:ea typeface="Calibri"/>
                <a:cs typeface="Calibri"/>
                <a:sym typeface="Calibri"/>
              </a:rPr>
              <a:t>cout &lt;&lt; animal_ref.GetClassName();</a:t>
            </a:r>
            <a:endParaRPr sz="2400"/>
          </a:p>
          <a:p>
            <a:pPr lvl="0">
              <a:defRPr sz="1800"/>
            </a:pPr>
            <a:endParaRPr sz="2400"/>
          </a:p>
          <a:p>
            <a:pPr lvl="0">
              <a:defRPr sz="1800"/>
            </a:pPr>
            <a:endParaRPr sz="2400"/>
          </a:p>
          <a:p>
            <a:pPr lvl="0">
              <a:defRPr sz="1800"/>
            </a:pPr>
            <a:r>
              <a:rPr sz="2400"/>
              <a:t>C++ will check every inherited class between Animal and Dog (including Animal and Dog) and use the most-derived version of the function that it finds.</a:t>
            </a:r>
          </a:p>
        </p:txBody>
      </p:sp>
      <p:sp>
        <p:nvSpPr>
          <p:cNvPr id="550" name="Shape 550"/>
          <p:cNvSpPr/>
          <p:nvPr/>
        </p:nvSpPr>
        <p:spPr>
          <a:xfrm>
            <a:off x="634723" y="1460235"/>
            <a:ext cx="32004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inheritance hierarchy</a:t>
            </a:r>
          </a:p>
        </p:txBody>
      </p:sp>
      <p:sp>
        <p:nvSpPr>
          <p:cNvPr id="551" name="Shape 551"/>
          <p:cNvSpPr/>
          <p:nvPr/>
        </p:nvSpPr>
        <p:spPr>
          <a:xfrm>
            <a:off x="4343400" y="5715000"/>
            <a:ext cx="4153754" cy="437069"/>
          </a:xfrm>
          <a:prstGeom prst="rect">
            <a:avLst/>
          </a:prstGeom>
          <a:solidFill>
            <a:srgbClr val="FFCF01"/>
          </a:solidFill>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virtual_functions_demo_2.cpp</a:t>
            </a:r>
          </a:p>
        </p:txBody>
      </p:sp>
      <p:sp>
        <p:nvSpPr>
          <p:cNvPr id="552" name="Shape 552"/>
          <p:cNvSpPr/>
          <p:nvPr>
            <p:ph type="title"/>
          </p:nvPr>
        </p:nvSpPr>
        <p:spPr>
          <a:xfrm>
            <a:off x="570088" y="385464"/>
            <a:ext cx="8305801" cy="762001"/>
          </a:xfrm>
          <a:prstGeom prst="rect">
            <a:avLst/>
          </a:prstGeom>
        </p:spPr>
        <p:txBody>
          <a:bodyPr lIns="0" tIns="0" rIns="0" bIns="0">
            <a:normAutofit fontScale="100000" lnSpcReduction="0"/>
          </a:bodyPr>
          <a:lstStyle>
            <a:lvl1pPr defTabSz="612648">
              <a:defRPr sz="2412"/>
            </a:lvl1pPr>
          </a:lstStyle>
          <a:p>
            <a:pPr lvl="0">
              <a:defRPr sz="1800"/>
            </a:pPr>
            <a:r>
              <a:rPr sz="2412"/>
              <a:t>More than two classes in a chain of inheritance hierarchy</a:t>
            </a:r>
          </a:p>
        </p:txBody>
      </p:sp>
    </p:spTree>
  </p:cSld>
  <p:clrMapOvr>
    <a:masterClrMapping/>
  </p:clrMapOvr>
  <p:transitio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5" name="Shape 555"/>
          <p:cNvSpPr/>
          <p:nvPr>
            <p:ph type="title"/>
          </p:nvPr>
        </p:nvSpPr>
        <p:spPr>
          <a:xfrm>
            <a:off x="395352" y="3519949"/>
            <a:ext cx="8305801" cy="992188"/>
          </a:xfrm>
          <a:prstGeom prst="rect">
            <a:avLst/>
          </a:prstGeom>
        </p:spPr>
        <p:txBody>
          <a:bodyPr lIns="0" tIns="0" rIns="0" bIns="0">
            <a:normAutofit fontScale="100000" lnSpcReduction="0"/>
          </a:bodyPr>
          <a:lstStyle/>
          <a:p>
            <a:pPr lvl="0">
              <a:defRPr sz="1800"/>
            </a:pPr>
            <a:r>
              <a:rPr sz="3600"/>
              <a:t>Calling a base class’s virtual function</a:t>
            </a:r>
          </a:p>
        </p:txBody>
      </p:sp>
      <p:sp>
        <p:nvSpPr>
          <p:cNvPr id="556" name="Shape 556"/>
          <p:cNvSpPr/>
          <p:nvPr>
            <p:ph type="body" idx="1"/>
          </p:nvPr>
        </p:nvSpPr>
        <p:spPr>
          <a:xfrm>
            <a:off x="544513" y="1676400"/>
            <a:ext cx="8294686" cy="1219200"/>
          </a:xfrm>
          <a:prstGeom prst="rect">
            <a:avLst/>
          </a:prstGeom>
        </p:spPr>
        <p:txBody>
          <a:bodyPr>
            <a:normAutofit fontScale="100000" lnSpcReduction="0"/>
          </a:bodyPr>
          <a:lstStyle/>
          <a:p>
            <a:pPr lvl="0" marL="0" indent="0">
              <a:buSzTx/>
              <a:buNone/>
              <a:defRPr sz="1800"/>
            </a:pPr>
            <a:r>
              <a:rPr sz="2800">
                <a:solidFill>
                  <a:srgbClr val="FF0000"/>
                </a:solidFill>
                <a:latin typeface="Calibri"/>
                <a:ea typeface="Calibri"/>
                <a:cs typeface="Calibri"/>
                <a:sym typeface="Calibri"/>
              </a:rPr>
              <a:t>virtual_functions_demo_3.cpp</a:t>
            </a:r>
            <a:endParaRPr sz="2800">
              <a:solidFill>
                <a:srgbClr val="FF0000"/>
              </a:solidFill>
              <a:latin typeface="Calibri"/>
              <a:ea typeface="Calibri"/>
              <a:cs typeface="Calibri"/>
              <a:sym typeface="Calibri"/>
            </a:endParaRPr>
          </a:p>
          <a:p>
            <a:pPr lvl="0" marL="0" indent="0">
              <a:buSzTx/>
              <a:buNone/>
              <a:defRPr sz="1800"/>
            </a:pPr>
            <a:r>
              <a:rPr sz="2800">
                <a:solidFill>
                  <a:srgbClr val="FF0000"/>
                </a:solidFill>
                <a:latin typeface="Calibri"/>
                <a:ea typeface="Calibri"/>
                <a:cs typeface="Calibri"/>
                <a:sym typeface="Calibri"/>
              </a:rPr>
              <a:t>//illustrate covariant return type</a:t>
            </a:r>
          </a:p>
        </p:txBody>
      </p:sp>
      <p:sp>
        <p:nvSpPr>
          <p:cNvPr id="557" name="Shape 557"/>
          <p:cNvSpPr/>
          <p:nvPr/>
        </p:nvSpPr>
        <p:spPr>
          <a:xfrm>
            <a:off x="533400" y="936178"/>
            <a:ext cx="8305800" cy="726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3600">
                <a:latin typeface="Comic Sans MS"/>
                <a:ea typeface="Comic Sans MS"/>
                <a:cs typeface="Comic Sans MS"/>
                <a:sym typeface="Comic Sans MS"/>
              </a:defRPr>
            </a:lvl1pPr>
          </a:lstStyle>
          <a:p>
            <a:pPr lvl="0">
              <a:defRPr sz="1800"/>
            </a:pPr>
            <a:r>
              <a:rPr sz="3600"/>
              <a:t>Covariant return type</a:t>
            </a:r>
          </a:p>
        </p:txBody>
      </p:sp>
      <p:sp>
        <p:nvSpPr>
          <p:cNvPr id="558" name="Shape 558"/>
          <p:cNvSpPr/>
          <p:nvPr/>
        </p:nvSpPr>
        <p:spPr>
          <a:xfrm>
            <a:off x="544513" y="4724400"/>
            <a:ext cx="8294686" cy="40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600"/>
              </a:spcBef>
              <a:defRPr sz="2800">
                <a:solidFill>
                  <a:srgbClr val="FF0000"/>
                </a:solidFill>
                <a:latin typeface="Calibri"/>
                <a:ea typeface="Calibri"/>
                <a:cs typeface="Calibri"/>
                <a:sym typeface="Calibri"/>
              </a:defRPr>
            </a:lvl1pPr>
          </a:lstStyle>
          <a:p>
            <a:pPr lvl="0">
              <a:defRPr sz="1800">
                <a:solidFill>
                  <a:srgbClr val="000000"/>
                </a:solidFill>
              </a:defRPr>
            </a:pPr>
            <a:r>
              <a:rPr sz="2800">
                <a:solidFill>
                  <a:srgbClr val="FF0000"/>
                </a:solidFill>
              </a:rPr>
              <a:t>virtual_functions_demo_4.cpp</a:t>
            </a:r>
          </a:p>
        </p:txBody>
      </p:sp>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ph type="title"/>
          </p:nvPr>
        </p:nvSpPr>
        <p:spPr>
          <a:xfrm>
            <a:off x="533400" y="303213"/>
            <a:ext cx="8305800" cy="992188"/>
          </a:xfrm>
          <a:prstGeom prst="rect">
            <a:avLst/>
          </a:prstGeom>
        </p:spPr>
        <p:txBody>
          <a:bodyPr lIns="0" tIns="0" rIns="0" bIns="0">
            <a:normAutofit fontScale="100000" lnSpcReduction="0"/>
          </a:bodyPr>
          <a:lstStyle/>
          <a:p>
            <a:pPr lvl="0">
              <a:defRPr sz="1800"/>
            </a:pPr>
            <a:r>
              <a:rPr sz="3600"/>
              <a:t>Virtual Destructors</a:t>
            </a:r>
          </a:p>
        </p:txBody>
      </p:sp>
      <p:sp>
        <p:nvSpPr>
          <p:cNvPr id="561" name="Shape 561"/>
          <p:cNvSpPr/>
          <p:nvPr>
            <p:ph type="body" idx="1"/>
          </p:nvPr>
        </p:nvSpPr>
        <p:spPr>
          <a:xfrm>
            <a:off x="544513" y="1676400"/>
            <a:ext cx="8294686" cy="4572000"/>
          </a:xfrm>
          <a:prstGeom prst="rect">
            <a:avLst/>
          </a:prstGeom>
        </p:spPr>
        <p:txBody>
          <a:bodyPr>
            <a:normAutofit fontScale="100000" lnSpcReduction="0"/>
          </a:bodyPr>
          <a:lstStyle/>
          <a:p>
            <a:pPr lvl="0">
              <a:defRPr sz="1800"/>
            </a:pPr>
            <a:r>
              <a:rPr sz="2800"/>
              <a:t>Destructors should be made virtual</a:t>
            </a:r>
            <a:endParaRPr sz="2800"/>
          </a:p>
          <a:p>
            <a:pPr lvl="0" marL="0" indent="0">
              <a:buSzTx/>
              <a:buNone/>
              <a:defRPr sz="1800"/>
            </a:pPr>
            <a:r>
              <a:rPr sz="2800"/>
              <a:t>Example: </a:t>
            </a:r>
            <a:r>
              <a:rPr sz="2800">
                <a:solidFill>
                  <a:srgbClr val="0000CC"/>
                </a:solidFill>
                <a:latin typeface="Calibri"/>
                <a:ea typeface="Calibri"/>
                <a:cs typeface="Calibri"/>
                <a:sym typeface="Calibri"/>
              </a:rPr>
              <a:t>virtual_destructors_demo.cpp</a:t>
            </a:r>
          </a:p>
        </p:txBody>
      </p:sp>
    </p:spTree>
  </p:cSld>
  <p:clrMapOvr>
    <a:masterClrMapping/>
  </p:clrMapOvr>
  <p:transition spd="med" advClick="1">
    <p:wipe dir="r"/>
  </p:transition>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3" name="Shape 563"/>
          <p:cNvSpPr/>
          <p:nvPr>
            <p:ph type="body" idx="1"/>
          </p:nvPr>
        </p:nvSpPr>
        <p:spPr>
          <a:xfrm>
            <a:off x="609600" y="1143000"/>
            <a:ext cx="8294686" cy="4572000"/>
          </a:xfrm>
          <a:prstGeom prst="rect">
            <a:avLst/>
          </a:prstGeom>
        </p:spPr>
        <p:txBody>
          <a:bodyPr>
            <a:normAutofit fontScale="100000" lnSpcReduction="0"/>
          </a:bodyPr>
          <a:lstStyle/>
          <a:p>
            <a:pPr lvl="0" marL="249827" indent="-249827" defTabSz="777240">
              <a:spcBef>
                <a:spcPts val="400"/>
              </a:spcBef>
              <a:defRPr sz="1800"/>
            </a:pPr>
            <a:r>
              <a:rPr sz="2040"/>
              <a:t>Consider  </a:t>
            </a:r>
            <a:r>
              <a:rPr sz="2040">
                <a:solidFill>
                  <a:srgbClr val="0000CC"/>
                </a:solidFill>
                <a:latin typeface="Consolas"/>
                <a:ea typeface="Consolas"/>
                <a:cs typeface="Consolas"/>
                <a:sym typeface="Consolas"/>
              </a:rPr>
              <a:t>Base *pBase = new Derived;</a:t>
            </a:r>
            <a:br>
              <a:rPr sz="2040">
                <a:solidFill>
                  <a:srgbClr val="0000CC"/>
                </a:solidFill>
                <a:latin typeface="Consolas"/>
                <a:ea typeface="Consolas"/>
                <a:cs typeface="Consolas"/>
                <a:sym typeface="Consolas"/>
              </a:rPr>
            </a:br>
            <a:r>
              <a:rPr sz="2040">
                <a:solidFill>
                  <a:srgbClr val="0000CC"/>
                </a:solidFill>
                <a:latin typeface="Consolas"/>
                <a:ea typeface="Consolas"/>
                <a:cs typeface="Consolas"/>
                <a:sym typeface="Consolas"/>
              </a:rPr>
              <a:t>                    …</a:t>
            </a:r>
            <a:br>
              <a:rPr sz="2040">
                <a:solidFill>
                  <a:srgbClr val="0000CC"/>
                </a:solidFill>
                <a:latin typeface="Consolas"/>
                <a:ea typeface="Consolas"/>
                <a:cs typeface="Consolas"/>
                <a:sym typeface="Consolas"/>
              </a:rPr>
            </a:br>
            <a:r>
              <a:rPr sz="2040">
                <a:solidFill>
                  <a:srgbClr val="0000CC"/>
                </a:solidFill>
                <a:latin typeface="Consolas"/>
                <a:ea typeface="Consolas"/>
                <a:cs typeface="Consolas"/>
                <a:sym typeface="Consolas"/>
              </a:rPr>
              <a:t>         delete pBase;</a:t>
            </a:r>
            <a:endParaRPr sz="2040">
              <a:solidFill>
                <a:srgbClr val="0000CC"/>
              </a:solidFill>
              <a:latin typeface="Consolas"/>
              <a:ea typeface="Consolas"/>
              <a:cs typeface="Consolas"/>
              <a:sym typeface="Consolas"/>
            </a:endParaRPr>
          </a:p>
          <a:p>
            <a:pPr lvl="0" marL="249827" indent="-249827" defTabSz="777240">
              <a:spcBef>
                <a:spcPts val="400"/>
              </a:spcBef>
              <a:defRPr sz="1800"/>
            </a:pPr>
            <a:r>
              <a:rPr sz="2040"/>
              <a:t>If the destructor in </a:t>
            </a:r>
            <a:r>
              <a:rPr sz="2040">
                <a:solidFill>
                  <a:srgbClr val="0000CC"/>
                </a:solidFill>
                <a:latin typeface="Consolas"/>
                <a:ea typeface="Consolas"/>
                <a:cs typeface="Consolas"/>
                <a:sym typeface="Consolas"/>
              </a:rPr>
              <a:t>Base</a:t>
            </a:r>
            <a:r>
              <a:rPr sz="2040"/>
              <a:t> is </a:t>
            </a:r>
            <a:r>
              <a:rPr sz="2040">
                <a:solidFill>
                  <a:srgbClr val="FF0000"/>
                </a:solidFill>
              </a:rPr>
              <a:t>virtual</a:t>
            </a:r>
            <a:r>
              <a:rPr sz="2040"/>
              <a:t>, the destructor for </a:t>
            </a:r>
            <a:r>
              <a:rPr sz="2040">
                <a:solidFill>
                  <a:srgbClr val="0000CC"/>
                </a:solidFill>
                <a:latin typeface="Consolas"/>
                <a:ea typeface="Consolas"/>
                <a:cs typeface="Consolas"/>
                <a:sym typeface="Consolas"/>
              </a:rPr>
              <a:t>Derived</a:t>
            </a:r>
            <a:r>
              <a:rPr sz="2040"/>
              <a:t> is invoked when </a:t>
            </a:r>
            <a:r>
              <a:rPr sz="2040">
                <a:solidFill>
                  <a:srgbClr val="0000CC"/>
                </a:solidFill>
                <a:latin typeface="Consolas"/>
                <a:ea typeface="Consolas"/>
                <a:cs typeface="Consolas"/>
                <a:sym typeface="Consolas"/>
              </a:rPr>
              <a:t>pBase</a:t>
            </a:r>
            <a:r>
              <a:rPr sz="2040"/>
              <a:t> points to a </a:t>
            </a:r>
            <a:r>
              <a:rPr sz="2040">
                <a:solidFill>
                  <a:srgbClr val="0000CC"/>
                </a:solidFill>
                <a:latin typeface="Consolas"/>
                <a:ea typeface="Consolas"/>
                <a:cs typeface="Consolas"/>
                <a:sym typeface="Consolas"/>
              </a:rPr>
              <a:t>Derived</a:t>
            </a:r>
            <a:r>
              <a:rPr sz="2040"/>
              <a:t> object, returning </a:t>
            </a:r>
            <a:r>
              <a:rPr sz="2040">
                <a:solidFill>
                  <a:srgbClr val="0000CC"/>
                </a:solidFill>
                <a:latin typeface="Consolas"/>
                <a:ea typeface="Consolas"/>
                <a:cs typeface="Consolas"/>
                <a:sym typeface="Consolas"/>
              </a:rPr>
              <a:t>Derived</a:t>
            </a:r>
            <a:r>
              <a:rPr sz="2040"/>
              <a:t> members to the freestore</a:t>
            </a:r>
            <a:endParaRPr sz="2040"/>
          </a:p>
          <a:p>
            <a:pPr lvl="1" marL="596809" indent="-208189" defTabSz="777240">
              <a:spcBef>
                <a:spcPts val="400"/>
              </a:spcBef>
              <a:defRPr sz="1800"/>
            </a:pPr>
            <a:r>
              <a:rPr sz="2040"/>
              <a:t>The </a:t>
            </a:r>
            <a:r>
              <a:rPr sz="2040">
                <a:solidFill>
                  <a:srgbClr val="0000CC"/>
                </a:solidFill>
                <a:latin typeface="Consolas"/>
                <a:ea typeface="Consolas"/>
                <a:cs typeface="Consolas"/>
                <a:sym typeface="Consolas"/>
              </a:rPr>
              <a:t>Derived</a:t>
            </a:r>
            <a:r>
              <a:rPr sz="2040"/>
              <a:t> destructor in turn </a:t>
            </a:r>
            <a:r>
              <a:rPr sz="2040">
                <a:solidFill>
                  <a:srgbClr val="FF0000"/>
                </a:solidFill>
              </a:rPr>
              <a:t>automatically</a:t>
            </a:r>
            <a:r>
              <a:rPr sz="2040"/>
              <a:t> calls the </a:t>
            </a:r>
            <a:r>
              <a:rPr sz="2040">
                <a:solidFill>
                  <a:srgbClr val="0000CC"/>
                </a:solidFill>
                <a:latin typeface="Consolas"/>
                <a:ea typeface="Consolas"/>
                <a:cs typeface="Consolas"/>
                <a:sym typeface="Consolas"/>
              </a:rPr>
              <a:t>Base</a:t>
            </a:r>
            <a:r>
              <a:rPr sz="2040"/>
              <a:t> destructor</a:t>
            </a:r>
            <a:endParaRPr sz="2040"/>
          </a:p>
          <a:p>
            <a:pPr lvl="0" marL="291465" indent="-291465" defTabSz="777240">
              <a:spcBef>
                <a:spcPts val="500"/>
              </a:spcBef>
              <a:defRPr sz="1800"/>
            </a:pPr>
            <a:endParaRPr sz="2040"/>
          </a:p>
          <a:p>
            <a:pPr lvl="0" marL="249827" indent="-249827" defTabSz="777240">
              <a:spcBef>
                <a:spcPts val="400"/>
              </a:spcBef>
              <a:defRPr sz="1800"/>
            </a:pPr>
            <a:r>
              <a:rPr sz="2040"/>
              <a:t>If the Base destructor is not virtual, only the Base destructor is invoked</a:t>
            </a:r>
            <a:endParaRPr sz="2040"/>
          </a:p>
          <a:p>
            <a:pPr lvl="0" marL="249827" indent="-249827" defTabSz="777240">
              <a:spcBef>
                <a:spcPts val="400"/>
              </a:spcBef>
              <a:defRPr sz="1800"/>
            </a:pPr>
            <a:r>
              <a:rPr sz="2040"/>
              <a:t>This leaves Derived members, not part of Base, in memory</a:t>
            </a:r>
          </a:p>
        </p:txBody>
      </p:sp>
    </p:spTree>
  </p:cSld>
  <p:clrMapOvr>
    <a:masterClrMapping/>
  </p:clrMapOvr>
  <p:transition spd="med" advClick="1">
    <p:wipe dir="r"/>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E4A8"/>
      </a:accent1>
      <a:accent2>
        <a:srgbClr val="FFCF01"/>
      </a:accent2>
      <a:accent3>
        <a:srgbClr val="8F8F8F"/>
      </a:accent3>
      <a:accent4>
        <a:srgbClr val="707070"/>
      </a:accent4>
      <a:accent5>
        <a:srgbClr val="AAEFD1"/>
      </a:accent5>
      <a:accent6>
        <a:srgbClr val="E7BB0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E4A8"/>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E4A8"/>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E4A8"/>
      </a:accent1>
      <a:accent2>
        <a:srgbClr val="FFCF01"/>
      </a:accent2>
      <a:accent3>
        <a:srgbClr val="8F8F8F"/>
      </a:accent3>
      <a:accent4>
        <a:srgbClr val="707070"/>
      </a:accent4>
      <a:accent5>
        <a:srgbClr val="AAEFD1"/>
      </a:accent5>
      <a:accent6>
        <a:srgbClr val="E7BB0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E4A8"/>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E4A8"/>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