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</p:sldIdLst>
  <p:sldSz cx="9144000" cy="6858000"/>
  <p:notesSz cx="6858000" cy="9144000"/>
  <p:defaultTextStyle>
    <a:lvl1pPr algn="ctr">
      <a:defRPr sz="1400">
        <a:latin typeface="+mj-lt"/>
        <a:ea typeface="+mj-ea"/>
        <a:cs typeface="+mj-cs"/>
        <a:sym typeface="Avenir Roman"/>
      </a:defRPr>
    </a:lvl1pPr>
    <a:lvl2pPr algn="ctr">
      <a:defRPr sz="1400">
        <a:latin typeface="+mj-lt"/>
        <a:ea typeface="+mj-ea"/>
        <a:cs typeface="+mj-cs"/>
        <a:sym typeface="Avenir Roman"/>
      </a:defRPr>
    </a:lvl2pPr>
    <a:lvl3pPr algn="ctr">
      <a:defRPr sz="1400">
        <a:latin typeface="+mj-lt"/>
        <a:ea typeface="+mj-ea"/>
        <a:cs typeface="+mj-cs"/>
        <a:sym typeface="Avenir Roman"/>
      </a:defRPr>
    </a:lvl3pPr>
    <a:lvl4pPr algn="ctr">
      <a:defRPr sz="1400">
        <a:latin typeface="+mj-lt"/>
        <a:ea typeface="+mj-ea"/>
        <a:cs typeface="+mj-cs"/>
        <a:sym typeface="Avenir Roman"/>
      </a:defRPr>
    </a:lvl4pPr>
    <a:lvl5pPr algn="ctr">
      <a:defRPr sz="1400">
        <a:latin typeface="+mj-lt"/>
        <a:ea typeface="+mj-ea"/>
        <a:cs typeface="+mj-cs"/>
        <a:sym typeface="Avenir Roman"/>
      </a:defRPr>
    </a:lvl5pPr>
    <a:lvl6pPr algn="ctr">
      <a:defRPr sz="1400">
        <a:latin typeface="+mj-lt"/>
        <a:ea typeface="+mj-ea"/>
        <a:cs typeface="+mj-cs"/>
        <a:sym typeface="Avenir Roman"/>
      </a:defRPr>
    </a:lvl6pPr>
    <a:lvl7pPr algn="ctr">
      <a:defRPr sz="1400">
        <a:latin typeface="+mj-lt"/>
        <a:ea typeface="+mj-ea"/>
        <a:cs typeface="+mj-cs"/>
        <a:sym typeface="Avenir Roman"/>
      </a:defRPr>
    </a:lvl7pPr>
    <a:lvl8pPr algn="ctr">
      <a:defRPr sz="1400">
        <a:latin typeface="+mj-lt"/>
        <a:ea typeface="+mj-ea"/>
        <a:cs typeface="+mj-cs"/>
        <a:sym typeface="Avenir Roman"/>
      </a:defRPr>
    </a:lvl8pPr>
    <a:lvl9pPr algn="ctr">
      <a:defRPr sz="1400"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latin typeface="Chalkboard"/>
                <a:ea typeface="Chalkboard"/>
                <a:cs typeface="Chalkboard"/>
                <a:sym typeface="Chalkboard"/>
              </a:defRPr>
            </a:lvl1pPr>
            <a:lvl2pPr algn="ctr">
              <a:defRPr>
                <a:latin typeface="Chalkboard"/>
                <a:ea typeface="Chalkboard"/>
                <a:cs typeface="Chalkboard"/>
                <a:sym typeface="Chalkboard"/>
              </a:defRPr>
            </a:lvl2pPr>
            <a:lvl3pPr algn="ctr">
              <a:defRPr>
                <a:latin typeface="Chalkboard"/>
                <a:ea typeface="Chalkboard"/>
                <a:cs typeface="Chalkboard"/>
                <a:sym typeface="Chalkboard"/>
              </a:defRPr>
            </a:lvl3pPr>
            <a:lvl4pPr algn="ctr">
              <a:defRPr>
                <a:latin typeface="Chalkboard"/>
                <a:ea typeface="Chalkboard"/>
                <a:cs typeface="Chalkboard"/>
                <a:sym typeface="Chalkboard"/>
              </a:defRPr>
            </a:lvl4pPr>
            <a:lvl5pPr algn="ctr">
              <a:defRPr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553200" y="6245225"/>
            <a:ext cx="2133600" cy="30733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327025" y="3671887"/>
            <a:ext cx="8237540" cy="1762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521450" y="0"/>
            <a:ext cx="2058991" cy="639127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41313" y="100013"/>
            <a:ext cx="6027738" cy="675799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1pPr>
            <a:lvl2pPr marL="8001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2pPr>
            <a:lvl3pPr marL="1188719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3pPr>
            <a:lvl4pPr marL="1645920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4pPr>
            <a:lvl5pPr marL="2103120" indent="-27432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27025" y="989012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27025" y="989012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27025" y="989012"/>
            <a:ext cx="8237540" cy="1762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xfrm>
            <a:off x="6553200" y="6397625"/>
            <a:ext cx="2133600" cy="2159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892968" y="0"/>
            <a:ext cx="7358064" cy="3473649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892968" y="3536156"/>
            <a:ext cx="7358064" cy="250924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  <a:endParaRPr sz="2200"/>
          </a:p>
          <a:p>
            <a:pPr lvl="1">
              <a:defRPr sz="1800"/>
            </a:pPr>
            <a:r>
              <a:rPr sz="2200"/>
              <a:t>Body Level Two</a:t>
            </a:r>
            <a:endParaRPr sz="2200"/>
          </a:p>
          <a:p>
            <a:pPr lvl="2">
              <a:defRPr sz="1800"/>
            </a:pPr>
            <a:r>
              <a:rPr sz="2200"/>
              <a:t>Body Level Three</a:t>
            </a:r>
            <a:endParaRPr sz="2200"/>
          </a:p>
          <a:p>
            <a:pPr lvl="3">
              <a:defRPr sz="1800"/>
            </a:pPr>
            <a:r>
              <a:rPr sz="2200"/>
              <a:t>Body Level Four</a:t>
            </a:r>
            <a:endParaRPr sz="2200"/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27024" y="989012"/>
            <a:ext cx="8237540" cy="1762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3175">
            <a:miter lim="400000"/>
          </a:ln>
        </p:spPr>
        <p:txBody>
          <a:bodyPr lIns="0" tIns="0" rIns="0" bIns="0" anchor="ctr"/>
          <a:lstStyle/>
          <a:p>
            <a:pPr lvl="0" algn="l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341312" y="-1"/>
            <a:ext cx="8229601" cy="1106489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350837" y="1214437"/>
            <a:ext cx="8229601" cy="5643564"/>
          </a:xfrm>
          <a:prstGeom prst="rect">
            <a:avLst/>
          </a:prstGeom>
        </p:spPr>
        <p:txBody>
          <a:bodyPr lIns="0" tIns="0" rIns="0" bIns="0"/>
          <a:lstStyle>
            <a:lvl1pPr marL="318407" indent="-318407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66762" indent="-309562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1580" indent="-297180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01800" indent="-330200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00275" indent="-371475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Body Level One</a:t>
            </a:r>
            <a:endParaRPr sz="26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Body Level Two</a:t>
            </a:r>
            <a:endParaRPr sz="26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Body Level Three</a:t>
            </a:r>
            <a:endParaRPr sz="26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Body Level Four</a:t>
            </a:r>
            <a:endParaRPr sz="26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553200" y="6397625"/>
            <a:ext cx="2133600" cy="2819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669726" y="0"/>
            <a:ext cx="7804548" cy="2143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20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457199" y="92075"/>
            <a:ext cx="8229602" cy="1508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400"/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457199" y="1600199"/>
            <a:ext cx="8229602" cy="5257802"/>
          </a:xfrm>
          <a:prstGeom prst="rect">
            <a:avLst/>
          </a:prstGeom>
        </p:spPr>
        <p:txBody>
          <a:bodyPr lIns="0" tIns="0" rIns="0" bIns="0"/>
          <a:lstStyle>
            <a:lvl1pPr marL="314325" indent="-314325"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</a:defRPr>
            </a:lvl1pPr>
            <a:lvl2pPr marL="771525" indent="-314325"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</a:defRPr>
            </a:lvl2pPr>
            <a:lvl3pPr marL="1193800" indent="-279400"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</a:defRPr>
            </a:lvl3pPr>
            <a:lvl4pPr marL="1685925" indent="-314325"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</a:defRPr>
            </a:lvl4pPr>
            <a:lvl5pPr marL="2143125" indent="-314325"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  <a:endParaRPr sz="2200"/>
          </a:p>
          <a:p>
            <a:pPr lvl="1">
              <a:defRPr sz="1800"/>
            </a:pPr>
            <a:r>
              <a:rPr sz="2200"/>
              <a:t>Body Level Two</a:t>
            </a:r>
            <a:endParaRPr sz="2200"/>
          </a:p>
          <a:p>
            <a:pPr lvl="2">
              <a:defRPr sz="1800"/>
            </a:pPr>
            <a:r>
              <a:rPr sz="2200"/>
              <a:t>Body Level Three</a:t>
            </a:r>
            <a:endParaRPr sz="2200"/>
          </a:p>
          <a:p>
            <a:pPr lvl="3">
              <a:defRPr sz="1800"/>
            </a:pPr>
            <a:r>
              <a:rPr sz="2200"/>
              <a:t>Body Level Four</a:t>
            </a:r>
            <a:endParaRPr sz="2200"/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6553200" y="6416994"/>
            <a:ext cx="2133602" cy="24383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457199" y="0"/>
            <a:ext cx="8229602" cy="1692276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6553200" y="6416994"/>
            <a:ext cx="2133602" cy="24383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  <a:endParaRPr sz="20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  <a:endParaRPr sz="20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  <a:endParaRPr sz="20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  <a:endParaRPr sz="20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84400" indent="-355600"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35464"/>
            <a:ext cx="4040188" cy="7394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One</a:t>
            </a:r>
            <a:endParaRPr b="1" sz="2400">
              <a:solidFill>
                <a:srgbClr val="262626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Two</a:t>
            </a:r>
            <a:endParaRPr b="1" sz="2400">
              <a:solidFill>
                <a:srgbClr val="262626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Three</a:t>
            </a:r>
            <a:endParaRPr b="1" sz="2400">
              <a:solidFill>
                <a:srgbClr val="262626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Four</a:t>
            </a:r>
            <a:endParaRPr b="1" sz="2400">
              <a:solidFill>
                <a:srgbClr val="262626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83771" indent="-326571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9200" indent="-30480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373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945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One</a:t>
            </a:r>
            <a:endParaRPr sz="32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Two</a:t>
            </a:r>
            <a:endParaRPr sz="32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Three</a:t>
            </a:r>
            <a:endParaRPr sz="32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Four</a:t>
            </a:r>
            <a:endParaRPr sz="32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One</a:t>
            </a:r>
            <a:endParaRPr sz="14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Two</a:t>
            </a:r>
            <a:endParaRPr sz="14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Three</a:t>
            </a:r>
            <a:endParaRPr sz="14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Four</a:t>
            </a:r>
            <a:endParaRPr sz="14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27025" y="989012"/>
            <a:ext cx="8237540" cy="1762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397625"/>
            <a:ext cx="2133600" cy="307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spd="med" advClick="1"/>
  <p:txStyles>
    <p:titleStyle>
      <a:lvl1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marL="790575" indent="-333375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marL="1234438" indent="-320038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marL="1727200" indent="-355600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marL="22288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marL="26860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marL="31432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marL="36004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marL="40576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networkx.github.io/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85800" y="1101725"/>
            <a:ext cx="7772400" cy="22288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262626"/>
                </a:solidFill>
              </a:rPr>
              <a:t>Graph: representation and traversal</a:t>
            </a:r>
            <a:br>
              <a:rPr sz="3700">
                <a:solidFill>
                  <a:srgbClr val="262626"/>
                </a:solidFill>
              </a:rPr>
            </a:br>
            <a:r>
              <a:rPr sz="3000">
                <a:solidFill>
                  <a:srgbClr val="262626"/>
                </a:solidFill>
              </a:rPr>
              <a:t>CISC5835, Computer Algorithms</a:t>
            </a:r>
            <a:endParaRPr sz="3000"/>
          </a:p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62626"/>
                </a:solidFill>
              </a:rPr>
              <a:t>CIS, Fordham Univ.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371600" y="4259262"/>
            <a:ext cx="6400800" cy="17526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Instructor: X. Zhang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68094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62626"/>
                </a:solidFill>
              </a:rPr>
              <a:t>Properties of Adjacency List Representation</a:t>
            </a:r>
          </a:p>
        </p:txBody>
      </p:sp>
      <p:sp>
        <p:nvSpPr>
          <p:cNvPr id="334" name="Shape 334"/>
          <p:cNvSpPr/>
          <p:nvPr>
            <p:ph type="body" idx="1"/>
          </p:nvPr>
        </p:nvSpPr>
        <p:spPr>
          <a:xfrm>
            <a:off x="350835" y="1109660"/>
            <a:ext cx="6360154" cy="51847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763807" indent="-763807" defTabSz="905255">
              <a:lnSpc>
                <a:spcPct val="150000"/>
              </a:lnSpc>
              <a:spcBef>
                <a:spcPts val="17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262626"/>
                </a:solidFill>
              </a:rPr>
              <a:t>Sum of the lengths of all the adjacency lists</a:t>
            </a:r>
            <a:endParaRPr sz="2700"/>
          </a:p>
          <a:p>
            <a:pPr lvl="1" marL="914510" indent="-461882" defTabSz="905255">
              <a:lnSpc>
                <a:spcPct val="150000"/>
              </a:lnSpc>
              <a:spcBef>
                <a:spcPts val="17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Directed graph:</a:t>
            </a:r>
            <a:endParaRPr sz="2300">
              <a:solidFill>
                <a:srgbClr val="595959"/>
              </a:solidFill>
            </a:endParaRPr>
          </a:p>
          <a:p>
            <a:pPr lvl="2" marL="1157412" indent="-252157" defTabSz="905255">
              <a:lnSpc>
                <a:spcPct val="150000"/>
              </a:lnSpc>
              <a:spcBef>
                <a:spcPts val="17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Edge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1900">
                <a:solidFill>
                  <a:srgbClr val="595959"/>
                </a:solidFill>
              </a:rPr>
              <a:t> appears only once in u’s list</a:t>
            </a:r>
            <a:endParaRPr sz="1900">
              <a:solidFill>
                <a:srgbClr val="595959"/>
              </a:solidFill>
            </a:endParaRPr>
          </a:p>
          <a:p>
            <a:pPr lvl="1" marL="914510" indent="-461882" defTabSz="905255">
              <a:lnSpc>
                <a:spcPct val="150000"/>
              </a:lnSpc>
              <a:spcBef>
                <a:spcPts val="17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Undirected graph:</a:t>
            </a:r>
            <a:endParaRPr sz="2300">
              <a:solidFill>
                <a:srgbClr val="595959"/>
              </a:solidFill>
            </a:endParaRPr>
          </a:p>
          <a:p>
            <a:pPr lvl="2" marL="1157412" indent="-252157" defTabSz="905255">
              <a:lnSpc>
                <a:spcPct val="150000"/>
              </a:lnSpc>
              <a:spcBef>
                <a:spcPts val="17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1900">
                <a:solidFill>
                  <a:srgbClr val="595959"/>
                </a:solidFill>
              </a:rPr>
              <a:t> and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1900">
                <a:solidFill>
                  <a:srgbClr val="595959"/>
                </a:solidFill>
              </a:rPr>
              <a:t> appear in each other’s adjacency lists: edge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1900">
                <a:solidFill>
                  <a:srgbClr val="595959"/>
                </a:solidFill>
              </a:rPr>
              <a:t> appears twice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6727810" y="3948098"/>
            <a:ext cx="2158985" cy="1376352"/>
            <a:chOff x="-7" y="-7"/>
            <a:chExt cx="2158984" cy="1376350"/>
          </a:xfrm>
        </p:grpSpPr>
        <p:grpSp>
          <p:nvGrpSpPr>
            <p:cNvPr id="337" name="Group 337"/>
            <p:cNvGrpSpPr/>
            <p:nvPr/>
          </p:nvGrpSpPr>
          <p:grpSpPr>
            <a:xfrm>
              <a:off x="1579" y="1579"/>
              <a:ext cx="450835" cy="407976"/>
              <a:chOff x="-6" y="-6"/>
              <a:chExt cx="450833" cy="407974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-7" y="-7"/>
                <a:ext cx="450835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340" name="Group 340"/>
            <p:cNvGrpSpPr/>
            <p:nvPr/>
          </p:nvGrpSpPr>
          <p:grpSpPr>
            <a:xfrm>
              <a:off x="1012817" y="-8"/>
              <a:ext cx="450835" cy="407995"/>
              <a:chOff x="-6" y="-6"/>
              <a:chExt cx="450833" cy="407993"/>
            </a:xfrm>
          </p:grpSpPr>
          <p:sp>
            <p:nvSpPr>
              <p:cNvPr id="338" name="Shape 338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343" name="Group 343"/>
            <p:cNvGrpSpPr/>
            <p:nvPr/>
          </p:nvGrpSpPr>
          <p:grpSpPr>
            <a:xfrm>
              <a:off x="-8" y="968370"/>
              <a:ext cx="450835" cy="407974"/>
              <a:chOff x="-6" y="-6"/>
              <a:chExt cx="450833" cy="407973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346" name="Group 346"/>
            <p:cNvGrpSpPr/>
            <p:nvPr/>
          </p:nvGrpSpPr>
          <p:grpSpPr>
            <a:xfrm>
              <a:off x="1012817" y="968370"/>
              <a:ext cx="450835" cy="407974"/>
              <a:chOff x="-6" y="-6"/>
              <a:chExt cx="450833" cy="407973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347" name="Shape 347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228730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 flipV="1">
              <a:off x="225430" y="403232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 flipH="1">
              <a:off x="385768" y="354017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353" name="Group 353"/>
            <p:cNvGrpSpPr/>
            <p:nvPr/>
          </p:nvGrpSpPr>
          <p:grpSpPr>
            <a:xfrm>
              <a:off x="1708144" y="466718"/>
              <a:ext cx="450833" cy="407974"/>
              <a:chOff x="-6" y="-6"/>
              <a:chExt cx="450832" cy="407973"/>
            </a:xfrm>
          </p:grpSpPr>
          <p:sp>
            <p:nvSpPr>
              <p:cNvPr id="351" name="Shape 351"/>
              <p:cNvSpPr/>
              <p:nvPr/>
            </p:nvSpPr>
            <p:spPr>
              <a:xfrm>
                <a:off x="-7" y="-7"/>
                <a:ext cx="450833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354" name="Shape 354"/>
            <p:cNvSpPr/>
            <p:nvPr/>
          </p:nvSpPr>
          <p:spPr>
            <a:xfrm>
              <a:off x="436568" y="1158881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450981" y="238129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56" name="Shape 356"/>
            <p:cNvSpPr/>
            <p:nvPr/>
          </p:nvSpPr>
          <p:spPr>
            <a:xfrm flipV="1">
              <a:off x="1436693" y="830270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358" name="Shape 358"/>
          <p:cNvSpPr/>
          <p:nvPr/>
        </p:nvSpPr>
        <p:spPr>
          <a:xfrm>
            <a:off x="6764338" y="5603873"/>
            <a:ext cx="1766380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Undirected graph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6870685" y="1473052"/>
            <a:ext cx="1619377" cy="1505073"/>
            <a:chOff x="-7" y="-6"/>
            <a:chExt cx="1619376" cy="1505071"/>
          </a:xfrm>
        </p:grpSpPr>
        <p:grpSp>
          <p:nvGrpSpPr>
            <p:cNvPr id="361" name="Group 361"/>
            <p:cNvGrpSpPr/>
            <p:nvPr/>
          </p:nvGrpSpPr>
          <p:grpSpPr>
            <a:xfrm>
              <a:off x="1579" y="130301"/>
              <a:ext cx="450857" cy="407976"/>
              <a:chOff x="-6" y="-6"/>
              <a:chExt cx="450856" cy="407974"/>
            </a:xfrm>
          </p:grpSpPr>
          <p:sp>
            <p:nvSpPr>
              <p:cNvPr id="359" name="Shape 359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364" name="Group 364"/>
            <p:cNvGrpSpPr/>
            <p:nvPr/>
          </p:nvGrpSpPr>
          <p:grpSpPr>
            <a:xfrm>
              <a:off x="1012817" y="128713"/>
              <a:ext cx="450858" cy="407976"/>
              <a:chOff x="-6" y="-6"/>
              <a:chExt cx="450856" cy="407974"/>
            </a:xfrm>
          </p:grpSpPr>
          <p:sp>
            <p:nvSpPr>
              <p:cNvPr id="362" name="Shape 362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367" name="Group 367"/>
            <p:cNvGrpSpPr/>
            <p:nvPr/>
          </p:nvGrpSpPr>
          <p:grpSpPr>
            <a:xfrm>
              <a:off x="-8" y="1097092"/>
              <a:ext cx="450857" cy="407974"/>
              <a:chOff x="-6" y="-6"/>
              <a:chExt cx="450856" cy="407973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370" name="Group 370"/>
            <p:cNvGrpSpPr/>
            <p:nvPr/>
          </p:nvGrpSpPr>
          <p:grpSpPr>
            <a:xfrm>
              <a:off x="1012817" y="1097092"/>
              <a:ext cx="450858" cy="407974"/>
              <a:chOff x="-6" y="-6"/>
              <a:chExt cx="450856" cy="407973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371" name="Shape 371"/>
            <p:cNvSpPr/>
            <p:nvPr/>
          </p:nvSpPr>
          <p:spPr>
            <a:xfrm>
              <a:off x="449268" y="308114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 flipH="1">
              <a:off x="1228731" y="538301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 flipV="1">
              <a:off x="225431" y="531954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74" name="Shape 374"/>
            <p:cNvSpPr/>
            <p:nvPr/>
          </p:nvSpPr>
          <p:spPr>
            <a:xfrm flipH="1">
              <a:off x="385768" y="482739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441331" y="1144573"/>
              <a:ext cx="577852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 rot="10800000">
              <a:off x="431806" y="1370153"/>
              <a:ext cx="577852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349381" y="-7"/>
              <a:ext cx="269988" cy="26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0861" fill="norm" stroke="1" extrusionOk="0">
                  <a:moveTo>
                    <a:pt x="0" y="11996"/>
                  </a:moveTo>
                  <a:cubicBezTo>
                    <a:pt x="1213" y="7252"/>
                    <a:pt x="2427" y="2507"/>
                    <a:pt x="5339" y="884"/>
                  </a:cubicBezTo>
                  <a:cubicBezTo>
                    <a:pt x="8252" y="-739"/>
                    <a:pt x="15290" y="10"/>
                    <a:pt x="17717" y="2008"/>
                  </a:cubicBezTo>
                  <a:cubicBezTo>
                    <a:pt x="20144" y="4006"/>
                    <a:pt x="21600" y="9999"/>
                    <a:pt x="19901" y="13120"/>
                  </a:cubicBezTo>
                  <a:cubicBezTo>
                    <a:pt x="18202" y="16241"/>
                    <a:pt x="12863" y="18489"/>
                    <a:pt x="7524" y="2086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79" name="Shape 379"/>
          <p:cNvSpPr/>
          <p:nvPr/>
        </p:nvSpPr>
        <p:spPr>
          <a:xfrm>
            <a:off x="6765924" y="3090863"/>
            <a:ext cx="1963742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Directed graph</a:t>
            </a:r>
          </a:p>
        </p:txBody>
      </p:sp>
      <p:sp>
        <p:nvSpPr>
          <p:cNvPr id="380" name="Shape 380"/>
          <p:cNvSpPr/>
          <p:nvPr/>
        </p:nvSpPr>
        <p:spPr>
          <a:xfrm>
            <a:off x="3655090" y="2648050"/>
            <a:ext cx="174238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size of E (m)</a:t>
            </a:r>
          </a:p>
        </p:txBody>
      </p:sp>
      <p:sp>
        <p:nvSpPr>
          <p:cNvPr id="381" name="Shape 381"/>
          <p:cNvSpPr/>
          <p:nvPr/>
        </p:nvSpPr>
        <p:spPr>
          <a:xfrm>
            <a:off x="4054838" y="4227050"/>
            <a:ext cx="229408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2* size of E (2m)</a:t>
            </a:r>
          </a:p>
        </p:txBody>
      </p:sp>
      <p:sp>
        <p:nvSpPr>
          <p:cNvPr id="382" name="Shape 38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1"/>
      <p:bldP build="whole" bldLvl="1" animBg="1" rev="0" advAuto="0" spid="381" grpId="3"/>
      <p:bldP build="p" bldLvl="5" animBg="1" rev="0" advAuto="0" spid="3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68094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62626"/>
                </a:solidFill>
              </a:rPr>
              <a:t>Properties of Adjacency List Representation</a:t>
            </a:r>
          </a:p>
        </p:txBody>
      </p:sp>
      <p:sp>
        <p:nvSpPr>
          <p:cNvPr id="385" name="Shape 385"/>
          <p:cNvSpPr/>
          <p:nvPr>
            <p:ph type="body" idx="1"/>
          </p:nvPr>
        </p:nvSpPr>
        <p:spPr>
          <a:xfrm>
            <a:off x="350836" y="1093785"/>
            <a:ext cx="5909247" cy="52165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65480" indent="-465480" defTabSz="886966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Memory required</a:t>
            </a:r>
            <a:endParaRPr sz="2300"/>
          </a:p>
          <a:p>
            <a:pPr lvl="1" marL="700842" indent="-257358" defTabSz="886966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Θ(m+n)</a:t>
            </a:r>
            <a:endParaRPr sz="1900">
              <a:solidFill>
                <a:srgbClr val="595959"/>
              </a:solidFill>
            </a:endParaRPr>
          </a:p>
          <a:p>
            <a:pPr lvl="0" marL="465480" indent="-465480" defTabSz="886966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Preferred when</a:t>
            </a:r>
            <a:endParaRPr sz="2300"/>
          </a:p>
          <a:p>
            <a:pPr lvl="1" marL="700842" indent="-257358" defTabSz="886966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the graph is sparse: m &lt;&lt; n</a:t>
            </a:r>
            <a:r>
              <a:rPr baseline="29938" sz="1900">
                <a:solidFill>
                  <a:srgbClr val="595959"/>
                </a:solidFill>
              </a:rPr>
              <a:t>2</a:t>
            </a:r>
            <a:endParaRPr sz="1900">
              <a:solidFill>
                <a:srgbClr val="595959"/>
              </a:solidFill>
            </a:endParaRPr>
          </a:p>
          <a:p>
            <a:pPr lvl="0" marL="465480" indent="-465480" defTabSz="886966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Disadvantage</a:t>
            </a:r>
            <a:endParaRPr sz="2300"/>
          </a:p>
          <a:p>
            <a:pPr lvl="1" marL="700842" indent="-257358" defTabSz="886966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no quick way to determine whether there is an edge between node u and v</a:t>
            </a:r>
            <a:endParaRPr sz="1900">
              <a:solidFill>
                <a:srgbClr val="595959"/>
              </a:solidFill>
            </a:endParaRPr>
          </a:p>
          <a:p>
            <a:pPr lvl="1" marL="896034" indent="-452550" defTabSz="886966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Time to determine if (u, v) exists: </a:t>
            </a:r>
            <a:r>
              <a:rPr sz="1900">
                <a:solidFill>
                  <a:srgbClr val="595959"/>
                </a:solidFill>
              </a:rPr>
              <a:t>O(degree(u))</a:t>
            </a:r>
            <a:endParaRPr sz="2300">
              <a:solidFill>
                <a:srgbClr val="595959"/>
              </a:solidFill>
            </a:endParaRPr>
          </a:p>
          <a:p>
            <a:pPr lvl="0" marL="465480" indent="-465480" defTabSz="886966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Time to list all vertices adjacent to u:</a:t>
            </a:r>
            <a:endParaRPr sz="2300"/>
          </a:p>
          <a:p>
            <a:pPr lvl="1" marL="700842" indent="-257358" defTabSz="886966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Θ(degree(u))</a:t>
            </a:r>
          </a:p>
        </p:txBody>
      </p:sp>
      <p:grpSp>
        <p:nvGrpSpPr>
          <p:cNvPr id="408" name="Group 408"/>
          <p:cNvGrpSpPr/>
          <p:nvPr/>
        </p:nvGrpSpPr>
        <p:grpSpPr>
          <a:xfrm>
            <a:off x="6410310" y="1500173"/>
            <a:ext cx="2158985" cy="1376352"/>
            <a:chOff x="-7" y="-7"/>
            <a:chExt cx="2158984" cy="1376350"/>
          </a:xfrm>
        </p:grpSpPr>
        <p:grpSp>
          <p:nvGrpSpPr>
            <p:cNvPr id="388" name="Group 388"/>
            <p:cNvGrpSpPr/>
            <p:nvPr/>
          </p:nvGrpSpPr>
          <p:grpSpPr>
            <a:xfrm>
              <a:off x="1579" y="1579"/>
              <a:ext cx="450835" cy="407976"/>
              <a:chOff x="-6" y="-6"/>
              <a:chExt cx="450833" cy="407974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-7" y="-7"/>
                <a:ext cx="450835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391" name="Group 391"/>
            <p:cNvGrpSpPr/>
            <p:nvPr/>
          </p:nvGrpSpPr>
          <p:grpSpPr>
            <a:xfrm>
              <a:off x="1012817" y="-8"/>
              <a:ext cx="450835" cy="407995"/>
              <a:chOff x="-6" y="-6"/>
              <a:chExt cx="450833" cy="407993"/>
            </a:xfrm>
          </p:grpSpPr>
          <p:sp>
            <p:nvSpPr>
              <p:cNvPr id="389" name="Shape 389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394" name="Group 394"/>
            <p:cNvGrpSpPr/>
            <p:nvPr/>
          </p:nvGrpSpPr>
          <p:grpSpPr>
            <a:xfrm>
              <a:off x="-8" y="968370"/>
              <a:ext cx="450835" cy="407974"/>
              <a:chOff x="-6" y="-6"/>
              <a:chExt cx="450833" cy="407973"/>
            </a:xfrm>
          </p:grpSpPr>
          <p:sp>
            <p:nvSpPr>
              <p:cNvPr id="392" name="Shape 392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397" name="Group 397"/>
            <p:cNvGrpSpPr/>
            <p:nvPr/>
          </p:nvGrpSpPr>
          <p:grpSpPr>
            <a:xfrm>
              <a:off x="1012817" y="968370"/>
              <a:ext cx="450835" cy="407974"/>
              <a:chOff x="-6" y="-6"/>
              <a:chExt cx="450833" cy="407973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398" name="Shape 398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228730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 flipV="1">
              <a:off x="225430" y="403232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 flipH="1">
              <a:off x="385768" y="354017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404" name="Group 404"/>
            <p:cNvGrpSpPr/>
            <p:nvPr/>
          </p:nvGrpSpPr>
          <p:grpSpPr>
            <a:xfrm>
              <a:off x="1708144" y="466718"/>
              <a:ext cx="450833" cy="407974"/>
              <a:chOff x="-6" y="-6"/>
              <a:chExt cx="450832" cy="407973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-7" y="-7"/>
                <a:ext cx="450833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405" name="Shape 405"/>
            <p:cNvSpPr/>
            <p:nvPr/>
          </p:nvSpPr>
          <p:spPr>
            <a:xfrm>
              <a:off x="436568" y="1158881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450981" y="238129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 flipV="1">
              <a:off x="1436693" y="830270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409" name="Shape 409"/>
          <p:cNvSpPr/>
          <p:nvPr/>
        </p:nvSpPr>
        <p:spPr>
          <a:xfrm>
            <a:off x="6446837" y="3155949"/>
            <a:ext cx="176638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Undirected graph</a:t>
            </a:r>
          </a:p>
        </p:txBody>
      </p:sp>
      <p:grpSp>
        <p:nvGrpSpPr>
          <p:cNvPr id="429" name="Group 429"/>
          <p:cNvGrpSpPr/>
          <p:nvPr/>
        </p:nvGrpSpPr>
        <p:grpSpPr>
          <a:xfrm>
            <a:off x="6551598" y="3765402"/>
            <a:ext cx="1619380" cy="1505073"/>
            <a:chOff x="-7" y="-6"/>
            <a:chExt cx="1619378" cy="1505071"/>
          </a:xfrm>
        </p:grpSpPr>
        <p:grpSp>
          <p:nvGrpSpPr>
            <p:cNvPr id="412" name="Group 412"/>
            <p:cNvGrpSpPr/>
            <p:nvPr/>
          </p:nvGrpSpPr>
          <p:grpSpPr>
            <a:xfrm>
              <a:off x="1579" y="130301"/>
              <a:ext cx="450834" cy="407976"/>
              <a:chOff x="-6" y="-6"/>
              <a:chExt cx="450833" cy="407974"/>
            </a:xfrm>
          </p:grpSpPr>
          <p:sp>
            <p:nvSpPr>
              <p:cNvPr id="410" name="Shape 410"/>
              <p:cNvSpPr/>
              <p:nvPr/>
            </p:nvSpPr>
            <p:spPr>
              <a:xfrm>
                <a:off x="-7" y="-7"/>
                <a:ext cx="450834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415" name="Group 415"/>
            <p:cNvGrpSpPr/>
            <p:nvPr/>
          </p:nvGrpSpPr>
          <p:grpSpPr>
            <a:xfrm>
              <a:off x="1012819" y="128713"/>
              <a:ext cx="450834" cy="407976"/>
              <a:chOff x="-6" y="-6"/>
              <a:chExt cx="450833" cy="407974"/>
            </a:xfrm>
          </p:grpSpPr>
          <p:sp>
            <p:nvSpPr>
              <p:cNvPr id="413" name="Shape 413"/>
              <p:cNvSpPr/>
              <p:nvPr/>
            </p:nvSpPr>
            <p:spPr>
              <a:xfrm>
                <a:off x="-7" y="-7"/>
                <a:ext cx="450834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418" name="Group 418"/>
            <p:cNvGrpSpPr/>
            <p:nvPr/>
          </p:nvGrpSpPr>
          <p:grpSpPr>
            <a:xfrm>
              <a:off x="-8" y="1097092"/>
              <a:ext cx="450834" cy="407974"/>
              <a:chOff x="-6" y="-6"/>
              <a:chExt cx="450833" cy="407973"/>
            </a:xfrm>
          </p:grpSpPr>
          <p:sp>
            <p:nvSpPr>
              <p:cNvPr id="416" name="Shape 416"/>
              <p:cNvSpPr/>
              <p:nvPr/>
            </p:nvSpPr>
            <p:spPr>
              <a:xfrm>
                <a:off x="-7" y="-7"/>
                <a:ext cx="450834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421" name="Group 421"/>
            <p:cNvGrpSpPr/>
            <p:nvPr/>
          </p:nvGrpSpPr>
          <p:grpSpPr>
            <a:xfrm>
              <a:off x="1012819" y="1097092"/>
              <a:ext cx="450834" cy="407974"/>
              <a:chOff x="-6" y="-6"/>
              <a:chExt cx="450833" cy="407973"/>
            </a:xfrm>
          </p:grpSpPr>
          <p:sp>
            <p:nvSpPr>
              <p:cNvPr id="419" name="Shape 419"/>
              <p:cNvSpPr/>
              <p:nvPr/>
            </p:nvSpPr>
            <p:spPr>
              <a:xfrm>
                <a:off x="-7" y="-7"/>
                <a:ext cx="450834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422" name="Shape 422"/>
            <p:cNvSpPr/>
            <p:nvPr/>
          </p:nvSpPr>
          <p:spPr>
            <a:xfrm>
              <a:off x="449268" y="308114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 flipH="1">
              <a:off x="1228733" y="538301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 flipV="1">
              <a:off x="225431" y="531954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 flipH="1">
              <a:off x="385770" y="482739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441331" y="1144573"/>
              <a:ext cx="577854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 rot="10800000">
              <a:off x="431806" y="1370153"/>
              <a:ext cx="577854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349383" y="-7"/>
              <a:ext cx="269988" cy="26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0861" fill="norm" stroke="1" extrusionOk="0">
                  <a:moveTo>
                    <a:pt x="0" y="11996"/>
                  </a:moveTo>
                  <a:cubicBezTo>
                    <a:pt x="1213" y="7252"/>
                    <a:pt x="2427" y="2507"/>
                    <a:pt x="5339" y="884"/>
                  </a:cubicBezTo>
                  <a:cubicBezTo>
                    <a:pt x="8252" y="-739"/>
                    <a:pt x="15290" y="10"/>
                    <a:pt x="17717" y="2008"/>
                  </a:cubicBezTo>
                  <a:cubicBezTo>
                    <a:pt x="20144" y="4006"/>
                    <a:pt x="21600" y="9999"/>
                    <a:pt x="19901" y="13120"/>
                  </a:cubicBezTo>
                  <a:cubicBezTo>
                    <a:pt x="18202" y="16241"/>
                    <a:pt x="12863" y="18489"/>
                    <a:pt x="7524" y="2086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30" name="Shape 430"/>
          <p:cNvSpPr/>
          <p:nvPr/>
        </p:nvSpPr>
        <p:spPr>
          <a:xfrm>
            <a:off x="6446837" y="5383212"/>
            <a:ext cx="19637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Directed graph</a:t>
            </a:r>
          </a:p>
        </p:txBody>
      </p:sp>
      <p:sp>
        <p:nvSpPr>
          <p:cNvPr id="431" name="Shape 43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Graph Representation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xfrm>
            <a:off x="350838" y="1214435"/>
            <a:ext cx="853201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Adjacency matrix representation</a:t>
            </a:r>
            <a:r>
              <a:rPr sz="2800">
                <a:solidFill>
                  <a:srgbClr val="262626"/>
                </a:solidFill>
              </a:rPr>
              <a:t> of G = (V, E)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Assume vertices are numbered 1, 2, … n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The representation consists of a matrix A</a:t>
            </a:r>
            <a:r>
              <a:rPr baseline="-25000" sz="2400">
                <a:solidFill>
                  <a:srgbClr val="595959"/>
                </a:solidFill>
              </a:rPr>
              <a:t>nxn</a:t>
            </a:r>
            <a:r>
              <a:rPr sz="2400">
                <a:solidFill>
                  <a:srgbClr val="595959"/>
                </a:solidFill>
              </a:rPr>
              <a:t> 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a</a:t>
            </a:r>
            <a:r>
              <a:rPr baseline="-25000" sz="2400">
                <a:solidFill>
                  <a:srgbClr val="595959"/>
                </a:solidFill>
              </a:rPr>
              <a:t>ij</a:t>
            </a:r>
            <a:r>
              <a:rPr sz="2400">
                <a:solidFill>
                  <a:srgbClr val="595959"/>
                </a:solidFill>
              </a:rPr>
              <a:t> =   1    if (i, j) belongs to E, if there is edge (i,j)</a:t>
            </a:r>
            <a:endParaRPr sz="2400">
              <a:solidFill>
                <a:srgbClr val="595959"/>
              </a:solidFill>
            </a:endParaRPr>
          </a:p>
          <a:p>
            <a:pPr lvl="1" marL="0" indent="45720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aseline="-25000" sz="2400">
                <a:solidFill>
                  <a:srgbClr val="595959"/>
                </a:solidFill>
              </a:rPr>
              <a:t>                    </a:t>
            </a:r>
            <a:r>
              <a:rPr sz="2400">
                <a:solidFill>
                  <a:srgbClr val="595959"/>
                </a:solidFill>
              </a:rPr>
              <a:t>0    otherwise</a:t>
            </a:r>
          </a:p>
        </p:txBody>
      </p:sp>
      <p:sp>
        <p:nvSpPr>
          <p:cNvPr id="435" name="Shape 435"/>
          <p:cNvSpPr/>
          <p:nvPr/>
        </p:nvSpPr>
        <p:spPr>
          <a:xfrm>
            <a:off x="1855788" y="2640013"/>
            <a:ext cx="88903" cy="82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12700">
            <a:solidFill/>
            <a:round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58" name="Group 458"/>
          <p:cNvGrpSpPr/>
          <p:nvPr/>
        </p:nvGrpSpPr>
        <p:grpSpPr>
          <a:xfrm>
            <a:off x="619110" y="3971909"/>
            <a:ext cx="2158985" cy="1376374"/>
            <a:chOff x="-7" y="-7"/>
            <a:chExt cx="2158984" cy="1376373"/>
          </a:xfrm>
        </p:grpSpPr>
        <p:grpSp>
          <p:nvGrpSpPr>
            <p:cNvPr id="438" name="Group 438"/>
            <p:cNvGrpSpPr/>
            <p:nvPr/>
          </p:nvGrpSpPr>
          <p:grpSpPr>
            <a:xfrm>
              <a:off x="1579" y="1580"/>
              <a:ext cx="450835" cy="407996"/>
              <a:chOff x="-6" y="-6"/>
              <a:chExt cx="450833" cy="407994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7" name="Shape 43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441" name="Group 441"/>
            <p:cNvGrpSpPr/>
            <p:nvPr/>
          </p:nvGrpSpPr>
          <p:grpSpPr>
            <a:xfrm>
              <a:off x="1012817" y="-8"/>
              <a:ext cx="450835" cy="407996"/>
              <a:chOff x="-6" y="-6"/>
              <a:chExt cx="450833" cy="407994"/>
            </a:xfrm>
          </p:grpSpPr>
          <p:sp>
            <p:nvSpPr>
              <p:cNvPr id="439" name="Shape 439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444" name="Group 444"/>
            <p:cNvGrpSpPr/>
            <p:nvPr/>
          </p:nvGrpSpPr>
          <p:grpSpPr>
            <a:xfrm>
              <a:off x="-8" y="968372"/>
              <a:ext cx="450835" cy="407995"/>
              <a:chOff x="-6" y="-6"/>
              <a:chExt cx="450833" cy="407993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447" name="Group 447"/>
            <p:cNvGrpSpPr/>
            <p:nvPr/>
          </p:nvGrpSpPr>
          <p:grpSpPr>
            <a:xfrm>
              <a:off x="1012817" y="968372"/>
              <a:ext cx="450835" cy="407995"/>
              <a:chOff x="-6" y="-6"/>
              <a:chExt cx="450833" cy="407993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448" name="Shape 448"/>
            <p:cNvSpPr/>
            <p:nvPr/>
          </p:nvSpPr>
          <p:spPr>
            <a:xfrm>
              <a:off x="449268" y="179393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228730" y="409581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 flipV="1">
              <a:off x="225430" y="403233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 flipH="1">
              <a:off x="385768" y="354018"/>
              <a:ext cx="709616" cy="668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454" name="Group 454"/>
            <p:cNvGrpSpPr/>
            <p:nvPr/>
          </p:nvGrpSpPr>
          <p:grpSpPr>
            <a:xfrm>
              <a:off x="1708144" y="466720"/>
              <a:ext cx="450833" cy="407995"/>
              <a:chOff x="-6" y="-6"/>
              <a:chExt cx="450832" cy="407993"/>
            </a:xfrm>
          </p:grpSpPr>
          <p:sp>
            <p:nvSpPr>
              <p:cNvPr id="452" name="Shape 452"/>
              <p:cNvSpPr/>
              <p:nvPr/>
            </p:nvSpPr>
            <p:spPr>
              <a:xfrm>
                <a:off x="-7" y="-7"/>
                <a:ext cx="450833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455" name="Shape 455"/>
            <p:cNvSpPr/>
            <p:nvPr/>
          </p:nvSpPr>
          <p:spPr>
            <a:xfrm>
              <a:off x="436568" y="1158883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1450981" y="238131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457" name="Shape 457"/>
            <p:cNvSpPr/>
            <p:nvPr/>
          </p:nvSpPr>
          <p:spPr>
            <a:xfrm flipV="1">
              <a:off x="1436693" y="830270"/>
              <a:ext cx="363540" cy="2571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459" name="Shape 459"/>
          <p:cNvSpPr/>
          <p:nvPr/>
        </p:nvSpPr>
        <p:spPr>
          <a:xfrm>
            <a:off x="655635" y="5627687"/>
            <a:ext cx="176638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Undirected graph</a:t>
            </a:r>
          </a:p>
        </p:txBody>
      </p:sp>
      <p:graphicFrame>
        <p:nvGraphicFramePr>
          <p:cNvPr id="460" name="Table 460"/>
          <p:cNvGraphicFramePr/>
          <p:nvPr/>
        </p:nvGraphicFramePr>
        <p:xfrm>
          <a:off x="3476625" y="3838575"/>
          <a:ext cx="2881316" cy="23796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76263"/>
                <a:gridCol w="576262"/>
                <a:gridCol w="576263"/>
                <a:gridCol w="576262"/>
                <a:gridCol w="576263"/>
              </a:tblGrid>
              <a:tr h="47625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1" name="Shape 461"/>
          <p:cNvSpPr/>
          <p:nvPr/>
        </p:nvSpPr>
        <p:spPr>
          <a:xfrm>
            <a:off x="3049588" y="39068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</a:t>
            </a:r>
          </a:p>
        </p:txBody>
      </p:sp>
      <p:sp>
        <p:nvSpPr>
          <p:cNvPr id="462" name="Shape 462"/>
          <p:cNvSpPr/>
          <p:nvPr/>
        </p:nvSpPr>
        <p:spPr>
          <a:xfrm>
            <a:off x="3049588" y="4384673"/>
            <a:ext cx="311153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2</a:t>
            </a:r>
          </a:p>
        </p:txBody>
      </p:sp>
      <p:sp>
        <p:nvSpPr>
          <p:cNvPr id="463" name="Shape 463"/>
          <p:cNvSpPr/>
          <p:nvPr/>
        </p:nvSpPr>
        <p:spPr>
          <a:xfrm>
            <a:off x="3049588" y="4862512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3</a:t>
            </a:r>
          </a:p>
        </p:txBody>
      </p:sp>
      <p:sp>
        <p:nvSpPr>
          <p:cNvPr id="464" name="Shape 464"/>
          <p:cNvSpPr/>
          <p:nvPr/>
        </p:nvSpPr>
        <p:spPr>
          <a:xfrm>
            <a:off x="3049588" y="5340348"/>
            <a:ext cx="13983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4</a:t>
            </a:r>
          </a:p>
        </p:txBody>
      </p:sp>
      <p:sp>
        <p:nvSpPr>
          <p:cNvPr id="465" name="Shape 465"/>
          <p:cNvSpPr/>
          <p:nvPr/>
        </p:nvSpPr>
        <p:spPr>
          <a:xfrm>
            <a:off x="3049588" y="581818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5</a:t>
            </a:r>
          </a:p>
        </p:txBody>
      </p:sp>
      <p:sp>
        <p:nvSpPr>
          <p:cNvPr id="466" name="Shape 466"/>
          <p:cNvSpPr/>
          <p:nvPr/>
        </p:nvSpPr>
        <p:spPr>
          <a:xfrm>
            <a:off x="3563937" y="34369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</a:t>
            </a:r>
          </a:p>
        </p:txBody>
      </p:sp>
      <p:sp>
        <p:nvSpPr>
          <p:cNvPr id="467" name="Shape 467"/>
          <p:cNvSpPr/>
          <p:nvPr/>
        </p:nvSpPr>
        <p:spPr>
          <a:xfrm>
            <a:off x="4146550" y="3436937"/>
            <a:ext cx="31115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2</a:t>
            </a:r>
          </a:p>
        </p:txBody>
      </p:sp>
      <p:sp>
        <p:nvSpPr>
          <p:cNvPr id="468" name="Shape 468"/>
          <p:cNvSpPr/>
          <p:nvPr/>
        </p:nvSpPr>
        <p:spPr>
          <a:xfrm>
            <a:off x="4730750" y="34369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3</a:t>
            </a:r>
          </a:p>
        </p:txBody>
      </p:sp>
      <p:sp>
        <p:nvSpPr>
          <p:cNvPr id="469" name="Shape 469"/>
          <p:cNvSpPr/>
          <p:nvPr/>
        </p:nvSpPr>
        <p:spPr>
          <a:xfrm>
            <a:off x="5314950" y="34369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4</a:t>
            </a:r>
          </a:p>
        </p:txBody>
      </p:sp>
      <p:sp>
        <p:nvSpPr>
          <p:cNvPr id="470" name="Shape 470"/>
          <p:cNvSpPr/>
          <p:nvPr/>
        </p:nvSpPr>
        <p:spPr>
          <a:xfrm>
            <a:off x="5899150" y="34369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5</a:t>
            </a:r>
          </a:p>
        </p:txBody>
      </p:sp>
      <p:grpSp>
        <p:nvGrpSpPr>
          <p:cNvPr id="476" name="Group 476"/>
          <p:cNvGrpSpPr/>
          <p:nvPr/>
        </p:nvGrpSpPr>
        <p:grpSpPr>
          <a:xfrm>
            <a:off x="3606798" y="3890962"/>
            <a:ext cx="2444890" cy="260809"/>
            <a:chOff x="0" y="0"/>
            <a:chExt cx="2444889" cy="260808"/>
          </a:xfrm>
        </p:grpSpPr>
        <p:sp>
          <p:nvSpPr>
            <p:cNvPr id="471" name="Shape 471"/>
            <p:cNvSpPr/>
            <p:nvPr/>
          </p:nvSpPr>
          <p:spPr>
            <a:xfrm>
              <a:off x="0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576262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2305052" y="-1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163637" y="1586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1741488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</p:grpSp>
      <p:grpSp>
        <p:nvGrpSpPr>
          <p:cNvPr id="482" name="Group 482"/>
          <p:cNvGrpSpPr/>
          <p:nvPr/>
        </p:nvGrpSpPr>
        <p:grpSpPr>
          <a:xfrm>
            <a:off x="3608387" y="4359274"/>
            <a:ext cx="2443300" cy="260810"/>
            <a:chOff x="0" y="0"/>
            <a:chExt cx="2443299" cy="260808"/>
          </a:xfrm>
        </p:grpSpPr>
        <p:sp>
          <p:nvSpPr>
            <p:cNvPr id="477" name="Shape 477"/>
            <p:cNvSpPr/>
            <p:nvPr/>
          </p:nvSpPr>
          <p:spPr>
            <a:xfrm>
              <a:off x="-1" y="1586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1162049" y="1586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1739900" y="-1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2303463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81" name="Shape 481"/>
            <p:cNvSpPr/>
            <p:nvPr/>
          </p:nvSpPr>
          <p:spPr>
            <a:xfrm>
              <a:off x="574674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</p:grpSp>
      <p:grpSp>
        <p:nvGrpSpPr>
          <p:cNvPr id="488" name="Group 488"/>
          <p:cNvGrpSpPr/>
          <p:nvPr/>
        </p:nvGrpSpPr>
        <p:grpSpPr>
          <a:xfrm>
            <a:off x="3608387" y="4841875"/>
            <a:ext cx="2443300" cy="259222"/>
            <a:chOff x="0" y="0"/>
            <a:chExt cx="2443299" cy="259221"/>
          </a:xfrm>
        </p:grpSpPr>
        <p:sp>
          <p:nvSpPr>
            <p:cNvPr id="483" name="Shape 483"/>
            <p:cNvSpPr/>
            <p:nvPr/>
          </p:nvSpPr>
          <p:spPr>
            <a:xfrm>
              <a:off x="574674" y="0"/>
              <a:ext cx="1398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84" name="Shape 484"/>
            <p:cNvSpPr/>
            <p:nvPr/>
          </p:nvSpPr>
          <p:spPr>
            <a:xfrm>
              <a:off x="1739900" y="0"/>
              <a:ext cx="1398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-1" y="0"/>
              <a:ext cx="1398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1162049" y="0"/>
              <a:ext cx="1398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2303463" y="0"/>
              <a:ext cx="1398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</p:grpSp>
      <p:grpSp>
        <p:nvGrpSpPr>
          <p:cNvPr id="494" name="Group 494"/>
          <p:cNvGrpSpPr/>
          <p:nvPr/>
        </p:nvGrpSpPr>
        <p:grpSpPr>
          <a:xfrm>
            <a:off x="3608387" y="5326062"/>
            <a:ext cx="2443300" cy="260809"/>
            <a:chOff x="0" y="0"/>
            <a:chExt cx="2443299" cy="260808"/>
          </a:xfrm>
        </p:grpSpPr>
        <p:sp>
          <p:nvSpPr>
            <p:cNvPr id="489" name="Shape 489"/>
            <p:cNvSpPr/>
            <p:nvPr/>
          </p:nvSpPr>
          <p:spPr>
            <a:xfrm>
              <a:off x="574674" y="1586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162049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2303463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2" name="Shape 492"/>
            <p:cNvSpPr/>
            <p:nvPr/>
          </p:nvSpPr>
          <p:spPr>
            <a:xfrm>
              <a:off x="-1" y="1586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1739900" y="-1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</p:grpSp>
      <p:grpSp>
        <p:nvGrpSpPr>
          <p:cNvPr id="500" name="Group 500"/>
          <p:cNvGrpSpPr/>
          <p:nvPr/>
        </p:nvGrpSpPr>
        <p:grpSpPr>
          <a:xfrm>
            <a:off x="3608387" y="5795962"/>
            <a:ext cx="2443300" cy="260809"/>
            <a:chOff x="0" y="0"/>
            <a:chExt cx="2443299" cy="260808"/>
          </a:xfrm>
        </p:grpSpPr>
        <p:sp>
          <p:nvSpPr>
            <p:cNvPr id="495" name="Shape 495"/>
            <p:cNvSpPr/>
            <p:nvPr/>
          </p:nvSpPr>
          <p:spPr>
            <a:xfrm>
              <a:off x="-1" y="-1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574674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1739900" y="1586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1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1163637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2303463" y="-1"/>
              <a:ext cx="139837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</p:grpSp>
      <p:sp>
        <p:nvSpPr>
          <p:cNvPr id="501" name="Shape 501"/>
          <p:cNvSpPr/>
          <p:nvPr/>
        </p:nvSpPr>
        <p:spPr>
          <a:xfrm>
            <a:off x="6497637" y="3825875"/>
            <a:ext cx="2473328" cy="176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For undirected graphs matrix A is symmetric: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   a</a:t>
            </a:r>
            <a:r>
              <a:rPr baseline="-29998" sz="1900">
                <a:latin typeface="Century Gothic"/>
                <a:ea typeface="Century Gothic"/>
                <a:cs typeface="Century Gothic"/>
                <a:sym typeface="Century Gothic"/>
              </a:rPr>
              <a:t>ij</a:t>
            </a: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 = a</a:t>
            </a:r>
            <a:r>
              <a:rPr baseline="-29998" sz="1900">
                <a:latin typeface="Century Gothic"/>
                <a:ea typeface="Century Gothic"/>
                <a:cs typeface="Century Gothic"/>
                <a:sym typeface="Century Gothic"/>
              </a:rPr>
              <a:t>ji</a:t>
            </a:r>
            <a:endParaRPr baseline="-29998"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   A = A</a:t>
            </a:r>
            <a:r>
              <a:rPr baseline="29473" sz="19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</a:p>
        </p:txBody>
      </p:sp>
      <p:sp>
        <p:nvSpPr>
          <p:cNvPr id="502" name="Shape 50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7"/>
      <p:bldP build="whole" bldLvl="1" animBg="1" rev="0" advAuto="0" spid="476" grpId="14"/>
      <p:bldP build="whole" bldLvl="1" animBg="1" rev="0" advAuto="0" spid="494" grpId="17"/>
      <p:bldP build="p" bldLvl="5" animBg="1" rev="0" advAuto="0" spid="434" grpId="1"/>
      <p:bldP build="whole" bldLvl="1" animBg="1" rev="0" advAuto="0" spid="469" grpId="12"/>
      <p:bldP build="whole" bldLvl="1" animBg="1" rev="0" advAuto="0" spid="463" grpId="6"/>
      <p:bldP build="whole" bldLvl="1" animBg="1" rev="0" advAuto="0" spid="482" grpId="15"/>
      <p:bldP build="whole" bldLvl="1" animBg="1" rev="0" advAuto="0" spid="462" grpId="5"/>
      <p:bldP build="whole" bldLvl="1" animBg="1" rev="0" advAuto="0" spid="501" grpId="19"/>
      <p:bldP build="whole" bldLvl="1" animBg="1" rev="0" advAuto="0" spid="460" grpId="3"/>
      <p:bldP build="whole" bldLvl="1" animBg="1" rev="0" advAuto="0" spid="468" grpId="11"/>
      <p:bldP build="whole" bldLvl="1" animBg="1" rev="0" advAuto="0" spid="500" grpId="18"/>
      <p:bldP build="whole" bldLvl="1" animBg="1" rev="0" advAuto="0" spid="461" grpId="4"/>
      <p:bldP build="whole" bldLvl="1" animBg="1" rev="0" advAuto="0" spid="467" grpId="10"/>
      <p:bldP build="whole" bldLvl="1" animBg="1" rev="0" advAuto="0" spid="435" grpId="2"/>
      <p:bldP build="whole" bldLvl="1" animBg="1" rev="0" advAuto="0" spid="466" grpId="9"/>
      <p:bldP build="whole" bldLvl="1" animBg="1" rev="0" advAuto="0" spid="465" grpId="8"/>
      <p:bldP build="whole" bldLvl="1" animBg="1" rev="0" advAuto="0" spid="470" grpId="13"/>
      <p:bldP build="whole" bldLvl="1" animBg="1" rev="0" advAuto="0" spid="488" grpId="1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22376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Properties of Adjacency Matrix Representation</a:t>
            </a:r>
          </a:p>
        </p:txBody>
      </p:sp>
      <p:sp>
        <p:nvSpPr>
          <p:cNvPr id="505" name="Shape 505"/>
          <p:cNvSpPr/>
          <p:nvPr>
            <p:ph type="body" idx="1"/>
          </p:nvPr>
        </p:nvSpPr>
        <p:spPr>
          <a:xfrm>
            <a:off x="350838" y="1214435"/>
            <a:ext cx="8243886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1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Memory required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Θ(n</a:t>
            </a:r>
            <a:r>
              <a:rPr baseline="30000" sz="2400">
                <a:solidFill>
                  <a:srgbClr val="595959"/>
                </a:solidFill>
              </a:rPr>
              <a:t>2</a:t>
            </a:r>
            <a:r>
              <a:rPr sz="2400">
                <a:solidFill>
                  <a:srgbClr val="595959"/>
                </a:solidFill>
              </a:rPr>
              <a:t>), independent on the number of edges in G</a:t>
            </a:r>
            <a:endParaRPr sz="2400">
              <a:solidFill>
                <a:srgbClr val="595959"/>
              </a:solidFill>
            </a:endParaRPr>
          </a:p>
          <a:p>
            <a:pPr lvl="0" marL="829733" indent="-829733">
              <a:lnSpc>
                <a:spcPct val="11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Preferred when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The graph is dense: m is close to n</a:t>
            </a:r>
            <a:r>
              <a:rPr baseline="30000" sz="2400">
                <a:solidFill>
                  <a:srgbClr val="595959"/>
                </a:solidFill>
              </a:rPr>
              <a:t>2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need to quickly determine if there is an edge between two vertices</a:t>
            </a:r>
            <a:endParaRPr sz="2400">
              <a:solidFill>
                <a:srgbClr val="595959"/>
              </a:solidFill>
            </a:endParaRPr>
          </a:p>
          <a:p>
            <a:pPr lvl="0" marL="829733" indent="-829733">
              <a:lnSpc>
                <a:spcPct val="11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Time to list all vertices adjacent to u: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Θ(n)</a:t>
            </a:r>
            <a:endParaRPr sz="2400">
              <a:solidFill>
                <a:srgbClr val="595959"/>
              </a:solidFill>
            </a:endParaRPr>
          </a:p>
          <a:p>
            <a:pPr lvl="0" marL="829733" indent="-829733">
              <a:lnSpc>
                <a:spcPct val="11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Time to determine if (u, v) belongs to E: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Θ(1)</a:t>
            </a:r>
          </a:p>
        </p:txBody>
      </p:sp>
      <p:sp>
        <p:nvSpPr>
          <p:cNvPr id="506" name="Shape 50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Weighted Graphs</a:t>
            </a:r>
          </a:p>
        </p:txBody>
      </p:sp>
      <p:sp>
        <p:nvSpPr>
          <p:cNvPr id="509" name="Shape 509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756092" indent="-756092" defTabSz="89611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262626"/>
                </a:solidFill>
              </a:rPr>
              <a:t>Weighted graphs</a:t>
            </a:r>
            <a:r>
              <a:rPr sz="2700">
                <a:solidFill>
                  <a:srgbClr val="262626"/>
                </a:solidFill>
              </a:rPr>
              <a:t> = graphs for which each edge has an associated weight </a:t>
            </a:r>
            <a:r>
              <a:rPr sz="27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w(u, v)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36040" indent="-336040" defTabSz="896111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262626"/>
                </a:solidFill>
              </a:rPr>
              <a:t>			</a:t>
            </a:r>
            <a:r>
              <a:rPr sz="27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w:</a:t>
            </a:r>
            <a:r>
              <a:rPr sz="2700">
                <a:solidFill>
                  <a:srgbClr val="262626"/>
                </a:solidFill>
              </a:rPr>
              <a:t> </a:t>
            </a:r>
            <a:r>
              <a:rPr i="1" sz="2700">
                <a:solidFill>
                  <a:srgbClr val="262626"/>
                </a:solidFill>
              </a:rPr>
              <a:t>E</a:t>
            </a:r>
            <a:r>
              <a:rPr sz="2700">
                <a:solidFill>
                  <a:srgbClr val="262626"/>
                </a:solidFill>
              </a:rPr>
              <a:t> -&gt; R, weight function</a:t>
            </a:r>
            <a:endParaRPr sz="2700"/>
          </a:p>
          <a:p>
            <a:pPr lvl="0" marL="756092" indent="-756092" defTabSz="89611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262626"/>
                </a:solidFill>
              </a:rPr>
              <a:t>Storing the weights of a graph</a:t>
            </a:r>
            <a:endParaRPr sz="2700"/>
          </a:p>
          <a:p>
            <a:pPr lvl="1" marL="905273" indent="-457217" defTabSz="896111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Adjacency list: </a:t>
            </a:r>
            <a:endParaRPr sz="2300">
              <a:solidFill>
                <a:srgbClr val="595959"/>
              </a:solidFill>
            </a:endParaRPr>
          </a:p>
          <a:p>
            <a:pPr lvl="2" marL="1335038" indent="-438926" defTabSz="896111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Store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w(u,v)</a:t>
            </a:r>
            <a:r>
              <a:rPr sz="2300">
                <a:solidFill>
                  <a:srgbClr val="595959"/>
                </a:solidFill>
              </a:rPr>
              <a:t> along with vertex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300">
                <a:solidFill>
                  <a:srgbClr val="595959"/>
                </a:solidFill>
              </a:rPr>
              <a:t> in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300">
                <a:solidFill>
                  <a:srgbClr val="595959"/>
                </a:solidFill>
              </a:rPr>
              <a:t>’s adjacency list</a:t>
            </a:r>
            <a:endParaRPr sz="1900">
              <a:solidFill>
                <a:srgbClr val="595959"/>
              </a:solidFill>
            </a:endParaRPr>
          </a:p>
          <a:p>
            <a:pPr lvl="1" marL="905273" indent="-457217" defTabSz="896111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Adjacency matrix:</a:t>
            </a:r>
            <a:endParaRPr sz="2300">
              <a:solidFill>
                <a:srgbClr val="595959"/>
              </a:solidFill>
            </a:endParaRPr>
          </a:p>
          <a:p>
            <a:pPr lvl="2" marL="1335038" indent="-438926" defTabSz="896111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Store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w(u, v)</a:t>
            </a:r>
            <a:r>
              <a:rPr sz="2300">
                <a:solidFill>
                  <a:srgbClr val="595959"/>
                </a:solidFill>
              </a:rPr>
              <a:t> at location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2300">
                <a:solidFill>
                  <a:srgbClr val="595959"/>
                </a:solidFill>
              </a:rPr>
              <a:t> in the matrix</a:t>
            </a:r>
          </a:p>
        </p:txBody>
      </p:sp>
      <p:sp>
        <p:nvSpPr>
          <p:cNvPr id="510" name="Shape 51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NetworkX: a Python graph library</a:t>
            </a:r>
          </a:p>
        </p:txBody>
      </p:sp>
      <p:sp>
        <p:nvSpPr>
          <p:cNvPr id="513" name="Shape 5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http://networkx.github.io/</a:t>
            </a:r>
            <a:endParaRPr>
              <a:solidFill>
                <a:srgbClr val="262626"/>
              </a:solidFill>
            </a:endParaRPr>
          </a:p>
          <a:p>
            <a:pPr lvl="0" marL="342899" indent="-342899"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Node:</a:t>
            </a:r>
            <a:r>
              <a:rPr sz="2000">
                <a:solidFill>
                  <a:srgbClr val="262626"/>
                </a:solidFill>
              </a:rPr>
              <a:t> any hashable object as a node. Hashable objects include strings, tuples, integers, and more.</a:t>
            </a:r>
            <a:endParaRPr sz="2000">
              <a:solidFill>
                <a:srgbClr val="262626"/>
              </a:solidFill>
            </a:endParaRPr>
          </a:p>
          <a:p>
            <a:pPr lvl="0" marL="342899" indent="-342899"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Arbitrary edge attributes: </a:t>
            </a:r>
            <a:r>
              <a:rPr sz="2000">
                <a:solidFill>
                  <a:srgbClr val="262626"/>
                </a:solidFill>
              </a:rPr>
              <a:t>weights and labels can be associated with an edge.</a:t>
            </a:r>
            <a:endParaRPr sz="2000">
              <a:solidFill>
                <a:srgbClr val="262626"/>
              </a:solidFill>
            </a:endParaRPr>
          </a:p>
          <a:p>
            <a:pPr lvl="0" marL="342899" indent="-342899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internal data structures: based on an adjacency list representation and uses Python dictionary.</a:t>
            </a:r>
            <a:endParaRPr sz="20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adjacency structure:</a:t>
            </a:r>
            <a:r>
              <a:rPr sz="2000">
                <a:solidFill>
                  <a:srgbClr val="262626"/>
                </a:solidFill>
              </a:rPr>
              <a:t> implemented as </a:t>
            </a:r>
            <a:r>
              <a:rPr i="1" sz="2000">
                <a:solidFill>
                  <a:srgbClr val="262626"/>
                </a:solidFill>
              </a:rPr>
              <a:t>a dictionary of dictionaries</a:t>
            </a:r>
            <a:endParaRPr i="1" sz="2000">
              <a:solidFill>
                <a:srgbClr val="262626"/>
              </a:solidFill>
            </a:endParaRPr>
          </a:p>
          <a:p>
            <a:pPr lvl="2" marL="1257300" indent="-342900">
              <a:defRPr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262626"/>
                </a:solidFill>
              </a:rPr>
              <a:t>top-level (</a:t>
            </a:r>
            <a:r>
              <a:rPr sz="2000">
                <a:solidFill>
                  <a:srgbClr val="262626"/>
                </a:solidFill>
              </a:rPr>
              <a:t>outer) dictionary: keyed by nodes to values that are themselves dictionaries keyed by neighboring node to edge attributes associated with that edge. </a:t>
            </a:r>
            <a:endParaRPr sz="20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Support: fast addition, deletion, and lookup of nodes and neighbors in large graphs. </a:t>
            </a:r>
            <a:endParaRPr sz="2000">
              <a:solidFill>
                <a:srgbClr val="262626"/>
              </a:solidFill>
            </a:endParaRPr>
          </a:p>
          <a:p>
            <a:pPr lvl="0" marL="342899" indent="-342899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underlying datastructure is accessed directly by methods</a:t>
            </a:r>
          </a:p>
        </p:txBody>
      </p:sp>
      <p:sp>
        <p:nvSpPr>
          <p:cNvPr id="514" name="Shape 5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Graphs Everywhere</a:t>
            </a:r>
          </a:p>
        </p:txBody>
      </p:sp>
      <p:sp>
        <p:nvSpPr>
          <p:cNvPr id="517" name="Shape 5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Prerequisite graph for CIS undergrad courses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Three jugs of capacity 8, 5 and 3 liters, initially filled with 8, 0 and 0 liters respectively. How to pour water between them so that in the end we have 4, 4 and 0 liters in the three jugs?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what’s this graph</a:t>
            </a:r>
            <a:endParaRPr sz="2800">
              <a:solidFill>
                <a:srgbClr val="262626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representing?</a:t>
            </a:r>
          </a:p>
        </p:txBody>
      </p:sp>
      <p:sp>
        <p:nvSpPr>
          <p:cNvPr id="518" name="Shape 5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519" name="Screen Shot 2018-10-09 at 9.46.4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0226" y="3961271"/>
            <a:ext cx="4010024" cy="2896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522" name="Shape 522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Definition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Representation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Path, Cycle, Tree, Connectivity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Traversal Algorithms</a:t>
            </a:r>
            <a:endParaRPr b="1"/>
          </a:p>
          <a:p>
            <a:pPr lvl="1" marL="1286933" indent="-829733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basis of other algorithms </a:t>
            </a:r>
          </a:p>
        </p:txBody>
      </p:sp>
      <p:sp>
        <p:nvSpPr>
          <p:cNvPr id="523" name="Shape 52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Paths</a:t>
            </a:r>
          </a:p>
        </p:txBody>
      </p:sp>
      <p:sp>
        <p:nvSpPr>
          <p:cNvPr id="526" name="Shape 526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65353" indent="-665353" defTabSz="85039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A </a:t>
            </a:r>
            <a:r>
              <a:rPr b="1" sz="2600">
                <a:solidFill>
                  <a:srgbClr val="262626"/>
                </a:solidFill>
              </a:rPr>
              <a:t>Path</a:t>
            </a:r>
            <a:r>
              <a:rPr sz="2600">
                <a:solidFill>
                  <a:srgbClr val="262626"/>
                </a:solidFill>
              </a:rPr>
              <a:t> in an undirected graph G=(V,E) is </a:t>
            </a:r>
            <a:r>
              <a:rPr sz="2600">
                <a:solidFill>
                  <a:srgbClr val="FF2600"/>
                </a:solidFill>
              </a:rPr>
              <a:t>a sequence of nodes v</a:t>
            </a:r>
            <a:r>
              <a:rPr baseline="-5998" sz="2600">
                <a:solidFill>
                  <a:srgbClr val="FF2600"/>
                </a:solidFill>
              </a:rPr>
              <a:t>1</a:t>
            </a:r>
            <a:r>
              <a:rPr sz="2600">
                <a:solidFill>
                  <a:srgbClr val="FF2600"/>
                </a:solidFill>
              </a:rPr>
              <a:t>,v</a:t>
            </a:r>
            <a:r>
              <a:rPr baseline="-5998" sz="2600">
                <a:solidFill>
                  <a:srgbClr val="FF2600"/>
                </a:solidFill>
              </a:rPr>
              <a:t>2</a:t>
            </a:r>
            <a:r>
              <a:rPr sz="2600">
                <a:solidFill>
                  <a:srgbClr val="FF2600"/>
                </a:solidFill>
              </a:rPr>
              <a:t>,…,v</a:t>
            </a:r>
            <a:r>
              <a:rPr baseline="-5998" sz="2600">
                <a:solidFill>
                  <a:srgbClr val="FF2600"/>
                </a:solidFill>
              </a:rPr>
              <a:t>k</a:t>
            </a:r>
            <a:r>
              <a:rPr sz="2600">
                <a:solidFill>
                  <a:srgbClr val="FF2600"/>
                </a:solidFill>
              </a:rPr>
              <a:t> </a:t>
            </a:r>
            <a:r>
              <a:rPr sz="2600">
                <a:solidFill>
                  <a:srgbClr val="262626"/>
                </a:solidFill>
              </a:rPr>
              <a:t>with the property that each consecutive pair v</a:t>
            </a:r>
            <a:r>
              <a:rPr baseline="-5998" sz="2600">
                <a:solidFill>
                  <a:srgbClr val="262626"/>
                </a:solidFill>
              </a:rPr>
              <a:t>i-1</a:t>
            </a:r>
            <a:r>
              <a:rPr sz="2600">
                <a:solidFill>
                  <a:srgbClr val="262626"/>
                </a:solidFill>
              </a:rPr>
              <a:t>, v</a:t>
            </a:r>
            <a:r>
              <a:rPr baseline="-5998" sz="2600">
                <a:solidFill>
                  <a:srgbClr val="262626"/>
                </a:solidFill>
              </a:rPr>
              <a:t>i </a:t>
            </a:r>
            <a:r>
              <a:rPr sz="2600">
                <a:solidFill>
                  <a:srgbClr val="262626"/>
                </a:solidFill>
              </a:rPr>
              <a:t>is joined by an edge in E. </a:t>
            </a:r>
            <a:endParaRPr sz="2600"/>
          </a:p>
          <a:p>
            <a:pPr lvl="0" marL="665353" indent="-665353" defTabSz="85039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A path is </a:t>
            </a:r>
            <a:r>
              <a:rPr b="1" sz="2600">
                <a:solidFill>
                  <a:srgbClr val="262626"/>
                </a:solidFill>
              </a:rPr>
              <a:t>simple</a:t>
            </a:r>
            <a:r>
              <a:rPr sz="2600">
                <a:solidFill>
                  <a:srgbClr val="262626"/>
                </a:solidFill>
              </a:rPr>
              <a:t> if all nodes in the path are distinct.</a:t>
            </a:r>
            <a:endParaRPr sz="2600"/>
          </a:p>
          <a:p>
            <a:pPr lvl="0" marL="665353" indent="-665353" defTabSz="85039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A cycle is a path </a:t>
            </a:r>
            <a:r>
              <a:rPr sz="2600">
                <a:solidFill>
                  <a:srgbClr val="FF2600"/>
                </a:solidFill>
              </a:rPr>
              <a:t>v</a:t>
            </a:r>
            <a:r>
              <a:rPr baseline="-5998" sz="2600">
                <a:solidFill>
                  <a:srgbClr val="FF2600"/>
                </a:solidFill>
              </a:rPr>
              <a:t>1</a:t>
            </a:r>
            <a:r>
              <a:rPr sz="2600">
                <a:solidFill>
                  <a:srgbClr val="FF2600"/>
                </a:solidFill>
              </a:rPr>
              <a:t>,v</a:t>
            </a:r>
            <a:r>
              <a:rPr baseline="-5998" sz="2600">
                <a:solidFill>
                  <a:srgbClr val="FF2600"/>
                </a:solidFill>
              </a:rPr>
              <a:t>2</a:t>
            </a:r>
            <a:r>
              <a:rPr sz="2600">
                <a:solidFill>
                  <a:srgbClr val="FF2600"/>
                </a:solidFill>
              </a:rPr>
              <a:t>,…,v</a:t>
            </a:r>
            <a:r>
              <a:rPr baseline="-5998" sz="2600">
                <a:solidFill>
                  <a:srgbClr val="FF2600"/>
                </a:solidFill>
              </a:rPr>
              <a:t>k </a:t>
            </a:r>
            <a:r>
              <a:rPr sz="2600"/>
              <a:t>where v</a:t>
            </a:r>
            <a:r>
              <a:rPr baseline="-5998" sz="2600"/>
              <a:t>1</a:t>
            </a:r>
            <a:r>
              <a:rPr sz="2600"/>
              <a:t>=v</a:t>
            </a:r>
            <a:r>
              <a:rPr baseline="-5998" sz="2600"/>
              <a:t>k</a:t>
            </a:r>
            <a:r>
              <a:rPr sz="2600"/>
              <a:t>, k&gt;2, and the first k-1 nodes are all distinct</a:t>
            </a:r>
            <a:endParaRPr sz="2600"/>
          </a:p>
          <a:p>
            <a:pPr lvl="0" marL="665353" indent="-665353" defTabSz="850391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An undirected graph is </a:t>
            </a:r>
            <a:r>
              <a:rPr b="1" sz="2600">
                <a:solidFill>
                  <a:srgbClr val="262626"/>
                </a:solidFill>
              </a:rPr>
              <a:t>connected</a:t>
            </a:r>
            <a:r>
              <a:rPr sz="2600">
                <a:solidFill>
                  <a:srgbClr val="262626"/>
                </a:solidFill>
              </a:rPr>
              <a:t> if for every pair of nodes u and v, there is a path between u and v</a:t>
            </a:r>
          </a:p>
        </p:txBody>
      </p:sp>
      <p:sp>
        <p:nvSpPr>
          <p:cNvPr id="527" name="Shape 52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Trees</a:t>
            </a:r>
          </a:p>
        </p:txBody>
      </p:sp>
      <p:sp>
        <p:nvSpPr>
          <p:cNvPr id="530" name="Shape 53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531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2519" y="3424161"/>
            <a:ext cx="4610174" cy="3342612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>
            <p:ph type="body" idx="1"/>
          </p:nvPr>
        </p:nvSpPr>
        <p:spPr>
          <a:xfrm>
            <a:off x="163514" y="1243010"/>
            <a:ext cx="8564562" cy="50768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 </a:t>
            </a:r>
            <a:r>
              <a:rPr b="1" sz="2800">
                <a:solidFill>
                  <a:srgbClr val="262626"/>
                </a:solidFill>
              </a:rPr>
              <a:t>undirected graph is a tree if it is connected and does not contain a cycle.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Theorem</a:t>
            </a:r>
            <a:r>
              <a:rPr sz="2800">
                <a:solidFill>
                  <a:srgbClr val="262626"/>
                </a:solidFill>
              </a:rPr>
              <a:t>: Let G be an undirected graph on n nodes. Any two of the following imply the third.</a:t>
            </a:r>
            <a:endParaRPr sz="2800">
              <a:solidFill>
                <a:srgbClr val="262626"/>
              </a:solidFill>
            </a:endParaRPr>
          </a:p>
          <a:p>
            <a:pPr lvl="1" marL="1066800" indent="-609600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G is connected </a:t>
            </a:r>
            <a:endParaRPr sz="2400"/>
          </a:p>
          <a:p>
            <a:pPr lvl="1" marL="1066800" indent="-609600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G does not contain a cycle</a:t>
            </a:r>
            <a:endParaRPr sz="2400"/>
          </a:p>
          <a:p>
            <a:pPr lvl="1" marL="1066800" indent="-609600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G has n-1 edges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Acknowledgement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350838" y="1214435"/>
            <a:ext cx="8229601" cy="564356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290695" indent="-1290695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The set of slides have use materials from the following resources </a:t>
            </a:r>
            <a:endParaRPr sz="2800">
              <a:solidFill>
                <a:srgbClr val="262626"/>
              </a:solidFill>
            </a:endParaRPr>
          </a:p>
          <a:p>
            <a:pPr lvl="1" marL="1747895" indent="-129069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for textbook by Dr. Y. Chen from Shanghai Jiaotong Univ.</a:t>
            </a:r>
            <a:endParaRPr sz="2800">
              <a:solidFill>
                <a:srgbClr val="262626"/>
              </a:solidFill>
            </a:endParaRPr>
          </a:p>
          <a:p>
            <a:pPr lvl="1" marL="1747895" indent="-129069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from Dr. M. Nicolescu from UNR</a:t>
            </a:r>
            <a:endParaRPr sz="2800">
              <a:solidFill>
                <a:srgbClr val="262626"/>
              </a:solidFill>
            </a:endParaRPr>
          </a:p>
          <a:p>
            <a:pPr lvl="1" marL="1747895" indent="-129069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sets by  Dr. K. Wayne from Princeton</a:t>
            </a:r>
            <a:endParaRPr sz="2800">
              <a:solidFill>
                <a:srgbClr val="262626"/>
              </a:solidFill>
            </a:endParaRPr>
          </a:p>
          <a:p>
            <a:pPr lvl="2" marL="2205096" indent="-1290695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which in turn have borrowed materials from other resources 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Rooted Trees</a:t>
            </a:r>
          </a:p>
        </p:txBody>
      </p:sp>
      <p:sp>
        <p:nvSpPr>
          <p:cNvPr id="535" name="Shape 53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36" name="Shape 536"/>
          <p:cNvSpPr/>
          <p:nvPr>
            <p:ph type="body" idx="1"/>
          </p:nvPr>
        </p:nvSpPr>
        <p:spPr>
          <a:xfrm>
            <a:off x="289719" y="1063653"/>
            <a:ext cx="8564562" cy="50768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Given a tree T, choose a root node r and orient each edge away from r.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Importance: models hierarchy structure</a:t>
            </a:r>
            <a:r>
              <a:rPr b="1" sz="2800">
                <a:solidFill>
                  <a:srgbClr val="262626"/>
                </a:solidFill>
              </a:rPr>
              <a:t> </a:t>
            </a:r>
          </a:p>
        </p:txBody>
      </p:sp>
      <p:pic>
        <p:nvPicPr>
          <p:cNvPr id="537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892" y="2966910"/>
            <a:ext cx="7322843" cy="3240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Definition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Representation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Path, Cycle, Tree, Connectivity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Traversal Algorithms</a:t>
            </a:r>
            <a:endParaRPr b="1"/>
          </a:p>
          <a:p>
            <a:pPr lvl="1" marL="1286933" indent="-829733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basis of other algorithms </a:t>
            </a:r>
          </a:p>
        </p:txBody>
      </p:sp>
      <p:sp>
        <p:nvSpPr>
          <p:cNvPr id="541" name="Shape 54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type="body" idx="1"/>
          </p:nvPr>
        </p:nvSpPr>
        <p:spPr>
          <a:xfrm>
            <a:off x="350838" y="1214435"/>
            <a:ext cx="8229601" cy="564356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searching</a:t>
            </a:r>
            <a:r>
              <a:rPr sz="2800">
                <a:solidFill>
                  <a:srgbClr val="262626"/>
                </a:solidFill>
              </a:rPr>
              <a:t> = systematically follow the edges of the graph to visit all vertices of the graph</a:t>
            </a:r>
            <a:endParaRPr sz="2800">
              <a:solidFill>
                <a:srgbClr val="262626"/>
              </a:solidFill>
            </a:endParaRPr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Graph algorithms are typically elaborations of the basic graph-searching algorithms</a:t>
            </a:r>
            <a:endParaRPr sz="2600">
              <a:solidFill>
                <a:srgbClr val="262626"/>
              </a:solidFill>
            </a:endParaRPr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e.g. puzzle solving, maze walking… </a:t>
            </a:r>
            <a:endParaRPr sz="2600"/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Two basic graph searching algorithms: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Breadth-first search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Depth-first search</a:t>
            </a:r>
            <a:endParaRPr sz="2400">
              <a:solidFill>
                <a:srgbClr val="595959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Difference: the order in which they explore unvisited edges of the graph</a:t>
            </a:r>
          </a:p>
        </p:txBody>
      </p:sp>
      <p:sp>
        <p:nvSpPr>
          <p:cNvPr id="544" name="Shape 54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Searching in a Graph</a:t>
            </a:r>
          </a:p>
        </p:txBody>
      </p:sp>
      <p:sp>
        <p:nvSpPr>
          <p:cNvPr id="545" name="Shape 54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Breadth-First Search (BFS)</a:t>
            </a:r>
          </a:p>
        </p:txBody>
      </p:sp>
      <p:sp>
        <p:nvSpPr>
          <p:cNvPr id="548" name="Shape 548"/>
          <p:cNvSpPr/>
          <p:nvPr>
            <p:ph type="body" idx="1"/>
          </p:nvPr>
        </p:nvSpPr>
        <p:spPr>
          <a:xfrm>
            <a:off x="350838" y="1214435"/>
            <a:ext cx="8229601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86815" indent="-686815" defTabSz="877822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Input</a:t>
            </a:r>
            <a:r>
              <a:rPr sz="2600">
                <a:solidFill>
                  <a:srgbClr val="262626"/>
                </a:solidFill>
              </a:rPr>
              <a:t>:</a:t>
            </a:r>
            <a:endParaRPr sz="2600"/>
          </a:p>
          <a:p>
            <a:pPr lvl="1" marL="886796" indent="-447885" defTabSz="877822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A graph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 = (V, E)</a:t>
            </a:r>
            <a:r>
              <a:rPr sz="2300">
                <a:solidFill>
                  <a:srgbClr val="595959"/>
                </a:solidFill>
              </a:rPr>
              <a:t> (directed or undirected)</a:t>
            </a:r>
            <a:endParaRPr sz="2300">
              <a:solidFill>
                <a:srgbClr val="595959"/>
              </a:solidFill>
            </a:endParaRPr>
          </a:p>
          <a:p>
            <a:pPr lvl="1" marL="886796" indent="-447885" defTabSz="877822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A </a:t>
            </a:r>
            <a:r>
              <a:rPr b="1" sz="2300">
                <a:solidFill>
                  <a:srgbClr val="595959"/>
                </a:solidFill>
              </a:rPr>
              <a:t>source</a:t>
            </a:r>
            <a:r>
              <a:rPr sz="2300">
                <a:solidFill>
                  <a:srgbClr val="595959"/>
                </a:solidFill>
              </a:rPr>
              <a:t> vertex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sz="2300">
                <a:solidFill>
                  <a:srgbClr val="595959"/>
                </a:solidFill>
              </a:rPr>
              <a:t>from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V</a:t>
            </a:r>
            <a:endParaRPr sz="2300">
              <a:solidFill>
                <a:srgbClr val="595959"/>
              </a:solidFill>
            </a:endParaRPr>
          </a:p>
          <a:p>
            <a:pPr lvl="0" marL="686815" indent="-686815" defTabSz="877822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Goal</a:t>
            </a:r>
            <a:r>
              <a:rPr sz="2600">
                <a:solidFill>
                  <a:srgbClr val="262626"/>
                </a:solidFill>
              </a:rPr>
              <a:t>:</a:t>
            </a:r>
            <a:endParaRPr sz="2600"/>
          </a:p>
          <a:p>
            <a:pPr lvl="1" marL="886796" indent="-447885" defTabSz="877822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Explore the edges of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sz="2300">
                <a:solidFill>
                  <a:srgbClr val="595959"/>
                </a:solidFill>
              </a:rPr>
              <a:t> to “discover” every vertex reachable from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300">
                <a:solidFill>
                  <a:srgbClr val="595959"/>
                </a:solidFill>
              </a:rPr>
              <a:t>, </a:t>
            </a:r>
            <a:r>
              <a:rPr sz="2300">
                <a:solidFill>
                  <a:srgbClr val="336699"/>
                </a:solidFill>
              </a:rPr>
              <a:t>taking the ones closest to </a:t>
            </a:r>
            <a:r>
              <a:rPr sz="2300">
                <a:solidFill>
                  <a:srgbClr val="3366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300">
                <a:solidFill>
                  <a:srgbClr val="336699"/>
                </a:solidFill>
              </a:rPr>
              <a:t> first</a:t>
            </a:r>
            <a:endParaRPr sz="2300">
              <a:solidFill>
                <a:srgbClr val="595959"/>
              </a:solidFill>
            </a:endParaRPr>
          </a:p>
          <a:p>
            <a:pPr lvl="0" marL="686815" indent="-686815" defTabSz="877822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Output</a:t>
            </a:r>
            <a:r>
              <a:rPr sz="2600">
                <a:solidFill>
                  <a:srgbClr val="262626"/>
                </a:solidFill>
              </a:rPr>
              <a:t>:</a:t>
            </a:r>
            <a:endParaRPr sz="2600"/>
          </a:p>
          <a:p>
            <a:pPr lvl="1" marL="886796" indent="-447885" defTabSz="877822">
              <a:spcBef>
                <a:spcPts val="5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</a:t>
            </a:r>
            <a:r>
              <a:rPr sz="2300">
                <a:solidFill>
                  <a:srgbClr val="595959"/>
                </a:solidFill>
              </a:rPr>
              <a:t> = distance (smallest # of edges) from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300">
                <a:solidFill>
                  <a:srgbClr val="595959"/>
                </a:solidFill>
              </a:rPr>
              <a:t> to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300">
                <a:solidFill>
                  <a:srgbClr val="595959"/>
                </a:solidFill>
              </a:rPr>
              <a:t>, for all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  <a:r>
              <a:rPr sz="2300">
                <a:solidFill>
                  <a:srgbClr val="595959"/>
                </a:solidFill>
              </a:rPr>
              <a:t>from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V</a:t>
            </a:r>
            <a:endParaRPr sz="2300">
              <a:solidFill>
                <a:srgbClr val="595959"/>
              </a:solidFill>
            </a:endParaRPr>
          </a:p>
          <a:p>
            <a:pPr lvl="1" marL="886796" indent="-447885" defTabSz="877822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95959"/>
                </a:solidFill>
              </a:rPr>
              <a:t>A “breadth-first tree” rooted at </a:t>
            </a:r>
            <a:r>
              <a:rPr sz="23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300">
                <a:solidFill>
                  <a:srgbClr val="595959"/>
                </a:solidFill>
              </a:rPr>
              <a:t> that contains all reachable vertices</a:t>
            </a:r>
          </a:p>
        </p:txBody>
      </p:sp>
      <p:sp>
        <p:nvSpPr>
          <p:cNvPr id="549" name="Shape 54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Breadth-First Search (cont.)</a:t>
            </a:r>
          </a:p>
        </p:txBody>
      </p:sp>
      <p:sp>
        <p:nvSpPr>
          <p:cNvPr id="552" name="Shape 552"/>
          <p:cNvSpPr/>
          <p:nvPr>
            <p:ph type="body" idx="1"/>
          </p:nvPr>
        </p:nvSpPr>
        <p:spPr>
          <a:xfrm>
            <a:off x="350836" y="1214435"/>
            <a:ext cx="5854705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Keeping track of progress: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Color each vertex in either </a:t>
            </a:r>
            <a:r>
              <a:rPr b="1" sz="2400">
                <a:solidFill>
                  <a:srgbClr val="595959"/>
                </a:solidFill>
              </a:rPr>
              <a:t>white</a:t>
            </a:r>
            <a:r>
              <a:rPr sz="2400">
                <a:solidFill>
                  <a:srgbClr val="595959"/>
                </a:solidFill>
              </a:rPr>
              <a:t>, </a:t>
            </a:r>
            <a:r>
              <a:rPr b="1" sz="2400">
                <a:solidFill>
                  <a:srgbClr val="595959"/>
                </a:solidFill>
              </a:rPr>
              <a:t>gray</a:t>
            </a:r>
            <a:r>
              <a:rPr sz="2400">
                <a:solidFill>
                  <a:srgbClr val="595959"/>
                </a:solidFill>
              </a:rPr>
              <a:t> or </a:t>
            </a:r>
            <a:r>
              <a:rPr b="1" sz="2400">
                <a:solidFill>
                  <a:srgbClr val="595959"/>
                </a:solidFill>
              </a:rPr>
              <a:t>black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lnSpc>
                <a:spcPct val="120000"/>
              </a:lnSpc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Initially, all vertices are </a:t>
            </a:r>
            <a:r>
              <a:rPr b="1" sz="2400">
                <a:solidFill>
                  <a:srgbClr val="0433FF"/>
                </a:solidFill>
              </a:rPr>
              <a:t>white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When </a:t>
            </a:r>
            <a:r>
              <a:rPr sz="2400">
                <a:solidFill>
                  <a:srgbClr val="0433FF"/>
                </a:solidFill>
              </a:rPr>
              <a:t>being discovered a vertex becomes </a:t>
            </a:r>
            <a:r>
              <a:rPr b="1" sz="2400">
                <a:solidFill>
                  <a:srgbClr val="0433FF"/>
                </a:solidFill>
              </a:rPr>
              <a:t>gray</a:t>
            </a:r>
            <a:endParaRPr sz="2400">
              <a:solidFill>
                <a:srgbClr val="0433FF"/>
              </a:solidFill>
            </a:endParaRPr>
          </a:p>
          <a:p>
            <a:pPr lvl="1" marL="965200" indent="-508000">
              <a:lnSpc>
                <a:spcPct val="120000"/>
              </a:lnSpc>
              <a:spcBef>
                <a:spcPts val="5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After discovering all its adjacent vertices the node becomes </a:t>
            </a:r>
            <a:r>
              <a:rPr b="1" sz="2400">
                <a:solidFill>
                  <a:srgbClr val="0433FF"/>
                </a:solidFill>
              </a:rPr>
              <a:t>black</a:t>
            </a:r>
            <a:endParaRPr sz="2400">
              <a:solidFill>
                <a:srgbClr val="595959"/>
              </a:solidFill>
            </a:endParaRPr>
          </a:p>
          <a:p>
            <a:pPr lvl="0" marL="508000" indent="-508000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buChar char="–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Use FIFO queue </a:t>
            </a:r>
            <a:r>
              <a:rPr i="1" sz="2400">
                <a:solidFill>
                  <a:srgbClr val="595959"/>
                </a:solidFill>
              </a:rPr>
              <a:t>Q </a:t>
            </a:r>
            <a:r>
              <a:rPr sz="2400">
                <a:solidFill>
                  <a:srgbClr val="595959"/>
                </a:solidFill>
              </a:rPr>
              <a:t>to maintain the set of gray vertices</a:t>
            </a:r>
          </a:p>
        </p:txBody>
      </p:sp>
      <p:grpSp>
        <p:nvGrpSpPr>
          <p:cNvPr id="575" name="Group 575"/>
          <p:cNvGrpSpPr/>
          <p:nvPr/>
        </p:nvGrpSpPr>
        <p:grpSpPr>
          <a:xfrm>
            <a:off x="6392847" y="3195624"/>
            <a:ext cx="2158985" cy="1376372"/>
            <a:chOff x="-7" y="-7"/>
            <a:chExt cx="2158984" cy="1376370"/>
          </a:xfrm>
        </p:grpSpPr>
        <p:grpSp>
          <p:nvGrpSpPr>
            <p:cNvPr id="555" name="Group 555"/>
            <p:cNvGrpSpPr/>
            <p:nvPr/>
          </p:nvGrpSpPr>
          <p:grpSpPr>
            <a:xfrm>
              <a:off x="1579" y="1579"/>
              <a:ext cx="450835" cy="407995"/>
              <a:chOff x="-6" y="-6"/>
              <a:chExt cx="450833" cy="407993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558" name="Group 558"/>
            <p:cNvGrpSpPr/>
            <p:nvPr/>
          </p:nvGrpSpPr>
          <p:grpSpPr>
            <a:xfrm>
              <a:off x="1012817" y="-8"/>
              <a:ext cx="450835" cy="407974"/>
              <a:chOff x="-6" y="-6"/>
              <a:chExt cx="450833" cy="407972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-7" y="-7"/>
                <a:ext cx="450835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561" name="Group 561"/>
            <p:cNvGrpSpPr/>
            <p:nvPr/>
          </p:nvGrpSpPr>
          <p:grpSpPr>
            <a:xfrm>
              <a:off x="-8" y="968369"/>
              <a:ext cx="450835" cy="407995"/>
              <a:chOff x="-6" y="-6"/>
              <a:chExt cx="450833" cy="407993"/>
            </a:xfrm>
          </p:grpSpPr>
          <p:sp>
            <p:nvSpPr>
              <p:cNvPr id="559" name="Shape 559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564" name="Group 564"/>
            <p:cNvGrpSpPr/>
            <p:nvPr/>
          </p:nvGrpSpPr>
          <p:grpSpPr>
            <a:xfrm>
              <a:off x="1012817" y="968369"/>
              <a:ext cx="450835" cy="407995"/>
              <a:chOff x="-6" y="-6"/>
              <a:chExt cx="450833" cy="407993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565" name="Shape 565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228730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67" name="Shape 567"/>
            <p:cNvSpPr/>
            <p:nvPr/>
          </p:nvSpPr>
          <p:spPr>
            <a:xfrm flipV="1">
              <a:off x="225430" y="403231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68" name="Shape 568"/>
            <p:cNvSpPr/>
            <p:nvPr/>
          </p:nvSpPr>
          <p:spPr>
            <a:xfrm flipH="1">
              <a:off x="385768" y="354017"/>
              <a:ext cx="709616" cy="6683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571" name="Group 571"/>
            <p:cNvGrpSpPr/>
            <p:nvPr/>
          </p:nvGrpSpPr>
          <p:grpSpPr>
            <a:xfrm>
              <a:off x="1708144" y="466718"/>
              <a:ext cx="450833" cy="407995"/>
              <a:chOff x="-6" y="-6"/>
              <a:chExt cx="450832" cy="407993"/>
            </a:xfrm>
          </p:grpSpPr>
          <p:sp>
            <p:nvSpPr>
              <p:cNvPr id="569" name="Shape 569"/>
              <p:cNvSpPr/>
              <p:nvPr/>
            </p:nvSpPr>
            <p:spPr>
              <a:xfrm>
                <a:off x="-7" y="-7"/>
                <a:ext cx="450833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572" name="Shape 572"/>
            <p:cNvSpPr/>
            <p:nvPr/>
          </p:nvSpPr>
          <p:spPr>
            <a:xfrm>
              <a:off x="436568" y="1158880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450981" y="238129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74" name="Shape 574"/>
            <p:cNvSpPr/>
            <p:nvPr/>
          </p:nvSpPr>
          <p:spPr>
            <a:xfrm flipV="1">
              <a:off x="1436693" y="830269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598" name="Group 598"/>
          <p:cNvGrpSpPr/>
          <p:nvPr/>
        </p:nvGrpSpPr>
        <p:grpSpPr>
          <a:xfrm>
            <a:off x="6392847" y="4948223"/>
            <a:ext cx="2158985" cy="1376352"/>
            <a:chOff x="-7" y="-7"/>
            <a:chExt cx="2158984" cy="1376350"/>
          </a:xfrm>
        </p:grpSpPr>
        <p:grpSp>
          <p:nvGrpSpPr>
            <p:cNvPr id="578" name="Group 578"/>
            <p:cNvGrpSpPr/>
            <p:nvPr/>
          </p:nvGrpSpPr>
          <p:grpSpPr>
            <a:xfrm>
              <a:off x="1579" y="1579"/>
              <a:ext cx="450835" cy="407976"/>
              <a:chOff x="-6" y="-6"/>
              <a:chExt cx="450833" cy="407974"/>
            </a:xfrm>
          </p:grpSpPr>
          <p:sp>
            <p:nvSpPr>
              <p:cNvPr id="576" name="Shape 576"/>
              <p:cNvSpPr/>
              <p:nvPr/>
            </p:nvSpPr>
            <p:spPr>
              <a:xfrm>
                <a:off x="-7" y="-7"/>
                <a:ext cx="450835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581" name="Group 581"/>
            <p:cNvGrpSpPr/>
            <p:nvPr/>
          </p:nvGrpSpPr>
          <p:grpSpPr>
            <a:xfrm>
              <a:off x="1012817" y="-8"/>
              <a:ext cx="450835" cy="407995"/>
              <a:chOff x="-6" y="-6"/>
              <a:chExt cx="450833" cy="407993"/>
            </a:xfrm>
          </p:grpSpPr>
          <p:sp>
            <p:nvSpPr>
              <p:cNvPr id="579" name="Shape 579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584" name="Group 584"/>
            <p:cNvGrpSpPr/>
            <p:nvPr/>
          </p:nvGrpSpPr>
          <p:grpSpPr>
            <a:xfrm>
              <a:off x="-8" y="968370"/>
              <a:ext cx="450835" cy="407974"/>
              <a:chOff x="-6" y="-6"/>
              <a:chExt cx="450833" cy="407973"/>
            </a:xfrm>
          </p:grpSpPr>
          <p:sp>
            <p:nvSpPr>
              <p:cNvPr id="582" name="Shape 582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587" name="Group 587"/>
            <p:cNvGrpSpPr/>
            <p:nvPr/>
          </p:nvGrpSpPr>
          <p:grpSpPr>
            <a:xfrm>
              <a:off x="1012817" y="968370"/>
              <a:ext cx="450835" cy="407974"/>
              <a:chOff x="-6" y="-6"/>
              <a:chExt cx="450833" cy="407973"/>
            </a:xfrm>
          </p:grpSpPr>
          <p:sp>
            <p:nvSpPr>
              <p:cNvPr id="585" name="Shape 585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588" name="Shape 588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89" name="Shape 589"/>
            <p:cNvSpPr/>
            <p:nvPr/>
          </p:nvSpPr>
          <p:spPr>
            <a:xfrm>
              <a:off x="1228730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90" name="Shape 590"/>
            <p:cNvSpPr/>
            <p:nvPr/>
          </p:nvSpPr>
          <p:spPr>
            <a:xfrm flipV="1">
              <a:off x="225430" y="403232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91" name="Shape 591"/>
            <p:cNvSpPr/>
            <p:nvPr/>
          </p:nvSpPr>
          <p:spPr>
            <a:xfrm flipH="1">
              <a:off x="385768" y="354017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594" name="Group 594"/>
            <p:cNvGrpSpPr/>
            <p:nvPr/>
          </p:nvGrpSpPr>
          <p:grpSpPr>
            <a:xfrm>
              <a:off x="1708144" y="466718"/>
              <a:ext cx="450833" cy="407974"/>
              <a:chOff x="-6" y="-6"/>
              <a:chExt cx="450832" cy="407973"/>
            </a:xfrm>
          </p:grpSpPr>
          <p:sp>
            <p:nvSpPr>
              <p:cNvPr id="592" name="Shape 592"/>
              <p:cNvSpPr/>
              <p:nvPr/>
            </p:nvSpPr>
            <p:spPr>
              <a:xfrm>
                <a:off x="-7" y="-7"/>
                <a:ext cx="450833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595" name="Shape 595"/>
            <p:cNvSpPr/>
            <p:nvPr/>
          </p:nvSpPr>
          <p:spPr>
            <a:xfrm>
              <a:off x="436568" y="1158881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1450981" y="238129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97" name="Shape 597"/>
            <p:cNvSpPr/>
            <p:nvPr/>
          </p:nvSpPr>
          <p:spPr>
            <a:xfrm flipV="1">
              <a:off x="1436693" y="830270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599" name="Shape 599"/>
          <p:cNvSpPr/>
          <p:nvPr/>
        </p:nvSpPr>
        <p:spPr>
          <a:xfrm>
            <a:off x="6096000" y="1233487"/>
            <a:ext cx="69883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source</a:t>
            </a:r>
          </a:p>
        </p:txBody>
      </p:sp>
      <p:grpSp>
        <p:nvGrpSpPr>
          <p:cNvPr id="622" name="Group 622"/>
          <p:cNvGrpSpPr/>
          <p:nvPr/>
        </p:nvGrpSpPr>
        <p:grpSpPr>
          <a:xfrm>
            <a:off x="6392847" y="1600184"/>
            <a:ext cx="2158985" cy="1376375"/>
            <a:chOff x="-7" y="-7"/>
            <a:chExt cx="2158984" cy="1376373"/>
          </a:xfrm>
        </p:grpSpPr>
        <p:grpSp>
          <p:nvGrpSpPr>
            <p:cNvPr id="602" name="Group 602"/>
            <p:cNvGrpSpPr/>
            <p:nvPr/>
          </p:nvGrpSpPr>
          <p:grpSpPr>
            <a:xfrm>
              <a:off x="1579" y="1580"/>
              <a:ext cx="450835" cy="407996"/>
              <a:chOff x="-6" y="-6"/>
              <a:chExt cx="450833" cy="407994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605" name="Group 605"/>
            <p:cNvGrpSpPr/>
            <p:nvPr/>
          </p:nvGrpSpPr>
          <p:grpSpPr>
            <a:xfrm>
              <a:off x="1012817" y="-8"/>
              <a:ext cx="450835" cy="407996"/>
              <a:chOff x="-6" y="-6"/>
              <a:chExt cx="450833" cy="407994"/>
            </a:xfrm>
          </p:grpSpPr>
          <p:sp>
            <p:nvSpPr>
              <p:cNvPr id="603" name="Shape 603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608" name="Group 608"/>
            <p:cNvGrpSpPr/>
            <p:nvPr/>
          </p:nvGrpSpPr>
          <p:grpSpPr>
            <a:xfrm>
              <a:off x="-8" y="968372"/>
              <a:ext cx="450835" cy="407995"/>
              <a:chOff x="-6" y="-6"/>
              <a:chExt cx="450833" cy="407993"/>
            </a:xfrm>
          </p:grpSpPr>
          <p:sp>
            <p:nvSpPr>
              <p:cNvPr id="606" name="Shape 606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611" name="Group 611"/>
            <p:cNvGrpSpPr/>
            <p:nvPr/>
          </p:nvGrpSpPr>
          <p:grpSpPr>
            <a:xfrm>
              <a:off x="1012817" y="968372"/>
              <a:ext cx="450835" cy="407995"/>
              <a:chOff x="-6" y="-6"/>
              <a:chExt cx="450833" cy="407993"/>
            </a:xfrm>
          </p:grpSpPr>
          <p:sp>
            <p:nvSpPr>
              <p:cNvPr id="609" name="Shape 609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612" name="Shape 612"/>
            <p:cNvSpPr/>
            <p:nvPr/>
          </p:nvSpPr>
          <p:spPr>
            <a:xfrm>
              <a:off x="449268" y="179393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13" name="Shape 613"/>
            <p:cNvSpPr/>
            <p:nvPr/>
          </p:nvSpPr>
          <p:spPr>
            <a:xfrm>
              <a:off x="1228730" y="409581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14" name="Shape 614"/>
            <p:cNvSpPr/>
            <p:nvPr/>
          </p:nvSpPr>
          <p:spPr>
            <a:xfrm flipV="1">
              <a:off x="225430" y="403233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15" name="Shape 615"/>
            <p:cNvSpPr/>
            <p:nvPr/>
          </p:nvSpPr>
          <p:spPr>
            <a:xfrm flipH="1">
              <a:off x="385768" y="354018"/>
              <a:ext cx="709616" cy="668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618" name="Group 618"/>
            <p:cNvGrpSpPr/>
            <p:nvPr/>
          </p:nvGrpSpPr>
          <p:grpSpPr>
            <a:xfrm>
              <a:off x="1708144" y="466720"/>
              <a:ext cx="450833" cy="407995"/>
              <a:chOff x="-6" y="-6"/>
              <a:chExt cx="450832" cy="407993"/>
            </a:xfrm>
          </p:grpSpPr>
          <p:sp>
            <p:nvSpPr>
              <p:cNvPr id="616" name="Shape 616"/>
              <p:cNvSpPr/>
              <p:nvPr/>
            </p:nvSpPr>
            <p:spPr>
              <a:xfrm>
                <a:off x="-7" y="-7"/>
                <a:ext cx="450833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619" name="Shape 619"/>
            <p:cNvSpPr/>
            <p:nvPr/>
          </p:nvSpPr>
          <p:spPr>
            <a:xfrm>
              <a:off x="436568" y="1158883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20" name="Shape 620"/>
            <p:cNvSpPr/>
            <p:nvPr/>
          </p:nvSpPr>
          <p:spPr>
            <a:xfrm>
              <a:off x="1450981" y="238131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21" name="Shape 621"/>
            <p:cNvSpPr/>
            <p:nvPr/>
          </p:nvSpPr>
          <p:spPr>
            <a:xfrm flipV="1">
              <a:off x="1436693" y="830270"/>
              <a:ext cx="363540" cy="2571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623" name="Shape 62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2" grpId="1"/>
      <p:bldP build="whole" bldLvl="1" animBg="1" rev="0" advAuto="0" spid="598" grpId="3"/>
      <p:bldP build="whole" bldLvl="1" animBg="1" rev="0" advAuto="0" spid="57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Breadth-First Tree</a:t>
            </a:r>
          </a:p>
        </p:txBody>
      </p:sp>
      <p:sp>
        <p:nvSpPr>
          <p:cNvPr id="626" name="Shape 626"/>
          <p:cNvSpPr/>
          <p:nvPr>
            <p:ph type="body" idx="1"/>
          </p:nvPr>
        </p:nvSpPr>
        <p:spPr>
          <a:xfrm>
            <a:off x="131761" y="1214436"/>
            <a:ext cx="7097767" cy="52427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49335" indent="-449335" defTabSz="711036">
              <a:lnSpc>
                <a:spcPct val="14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BFS constructs </a:t>
            </a:r>
            <a:r>
              <a:rPr b="1" sz="2100">
                <a:solidFill>
                  <a:srgbClr val="FF2600"/>
                </a:solidFill>
              </a:rPr>
              <a:t>a breadth-first tree</a:t>
            </a:r>
            <a:endParaRPr b="1" sz="2100">
              <a:solidFill>
                <a:srgbClr val="FF2600"/>
              </a:solidFill>
            </a:endParaRPr>
          </a:p>
          <a:p>
            <a:pPr lvl="1" marL="639439" indent="-283920" defTabSz="711036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Initially contains root (source vertex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>
                <a:solidFill>
                  <a:srgbClr val="595959"/>
                </a:solidFill>
              </a:rPr>
              <a:t>)</a:t>
            </a:r>
            <a:endParaRPr>
              <a:solidFill>
                <a:srgbClr val="595959"/>
              </a:solidFill>
            </a:endParaRPr>
          </a:p>
          <a:p>
            <a:pPr lvl="1" marL="639439" indent="-283920" defTabSz="711036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When vertex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595959"/>
                </a:solidFill>
              </a:rPr>
              <a:t> is discovered while scanning  adjacency list of a vertex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>
                <a:solidFill>
                  <a:srgbClr val="595959"/>
                </a:solidFill>
              </a:rPr>
              <a:t> ⇒ vertex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595959"/>
                </a:solidFill>
              </a:rPr>
              <a:t> and edge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>
                <a:solidFill>
                  <a:srgbClr val="595959"/>
                </a:solidFill>
              </a:rPr>
              <a:t> are added to the tree</a:t>
            </a:r>
            <a:endParaRPr>
              <a:solidFill>
                <a:srgbClr val="595959"/>
              </a:solidFill>
            </a:endParaRPr>
          </a:p>
          <a:p>
            <a:pPr lvl="2" marL="1024585" indent="-283920" defTabSz="711036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buChar char="–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A vertex is discovered only once ⇒ it has only one parent </a:t>
            </a:r>
            <a:endParaRPr>
              <a:solidFill>
                <a:srgbClr val="595959"/>
              </a:solidFill>
            </a:endParaRPr>
          </a:p>
          <a:p>
            <a:pPr lvl="1" marL="639439" indent="-283920" defTabSz="711036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>
                <a:solidFill>
                  <a:srgbClr val="595959"/>
                </a:solidFill>
              </a:rPr>
              <a:t> is the </a:t>
            </a:r>
            <a:r>
              <a:rPr b="1">
                <a:solidFill>
                  <a:srgbClr val="595959"/>
                </a:solidFill>
              </a:rPr>
              <a:t>predecessor</a:t>
            </a:r>
            <a:r>
              <a:rPr>
                <a:solidFill>
                  <a:srgbClr val="595959"/>
                </a:solidFill>
              </a:rPr>
              <a:t> (</a:t>
            </a:r>
            <a:r>
              <a:rPr b="1">
                <a:solidFill>
                  <a:srgbClr val="595959"/>
                </a:solidFill>
              </a:rPr>
              <a:t>parent</a:t>
            </a:r>
            <a:r>
              <a:rPr>
                <a:solidFill>
                  <a:srgbClr val="595959"/>
                </a:solidFill>
              </a:rPr>
              <a:t>) of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595959"/>
                </a:solidFill>
              </a:rPr>
              <a:t> in the breadth-first tree</a:t>
            </a:r>
            <a:endParaRPr>
              <a:solidFill>
                <a:srgbClr val="595959"/>
              </a:solidFill>
            </a:endParaRPr>
          </a:p>
          <a:p>
            <a:pPr lvl="0" marL="186790" indent="-186790" defTabSz="711036">
              <a:lnSpc>
                <a:spcPct val="140000"/>
              </a:lnSpc>
              <a:spcBef>
                <a:spcPts val="400"/>
              </a:spcBef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FF2600"/>
                </a:solidFill>
              </a:rPr>
              <a:t>Breath-first tree </a:t>
            </a:r>
            <a:r>
              <a:rPr>
                <a:solidFill>
                  <a:srgbClr val="595959"/>
                </a:solidFill>
              </a:rPr>
              <a:t>contains nodes that </a:t>
            </a:r>
            <a:r>
              <a:rPr b="1">
                <a:solidFill>
                  <a:srgbClr val="595959"/>
                </a:solidFill>
              </a:rPr>
              <a:t>are reachable from source node, and all edges from each node’s predecessor to the node</a:t>
            </a:r>
          </a:p>
        </p:txBody>
      </p:sp>
      <p:grpSp>
        <p:nvGrpSpPr>
          <p:cNvPr id="649" name="Group 649"/>
          <p:cNvGrpSpPr/>
          <p:nvPr/>
        </p:nvGrpSpPr>
        <p:grpSpPr>
          <a:xfrm>
            <a:off x="6850048" y="3452798"/>
            <a:ext cx="2158987" cy="1376352"/>
            <a:chOff x="-7" y="-7"/>
            <a:chExt cx="2158985" cy="1376350"/>
          </a:xfrm>
        </p:grpSpPr>
        <p:grpSp>
          <p:nvGrpSpPr>
            <p:cNvPr id="629" name="Group 629"/>
            <p:cNvGrpSpPr/>
            <p:nvPr/>
          </p:nvGrpSpPr>
          <p:grpSpPr>
            <a:xfrm>
              <a:off x="1579" y="1579"/>
              <a:ext cx="450835" cy="407976"/>
              <a:chOff x="-6" y="-6"/>
              <a:chExt cx="450833" cy="407974"/>
            </a:xfrm>
          </p:grpSpPr>
          <p:sp>
            <p:nvSpPr>
              <p:cNvPr id="627" name="Shape 627"/>
              <p:cNvSpPr/>
              <p:nvPr/>
            </p:nvSpPr>
            <p:spPr>
              <a:xfrm>
                <a:off x="-7" y="-7"/>
                <a:ext cx="450835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632" name="Group 632"/>
            <p:cNvGrpSpPr/>
            <p:nvPr/>
          </p:nvGrpSpPr>
          <p:grpSpPr>
            <a:xfrm>
              <a:off x="1012818" y="-8"/>
              <a:ext cx="450835" cy="407995"/>
              <a:chOff x="-6" y="-6"/>
              <a:chExt cx="450833" cy="407993"/>
            </a:xfrm>
          </p:grpSpPr>
          <p:sp>
            <p:nvSpPr>
              <p:cNvPr id="630" name="Shape 630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635" name="Group 635"/>
            <p:cNvGrpSpPr/>
            <p:nvPr/>
          </p:nvGrpSpPr>
          <p:grpSpPr>
            <a:xfrm>
              <a:off x="-8" y="968370"/>
              <a:ext cx="450835" cy="407974"/>
              <a:chOff x="-6" y="-6"/>
              <a:chExt cx="450833" cy="407973"/>
            </a:xfrm>
          </p:grpSpPr>
          <p:sp>
            <p:nvSpPr>
              <p:cNvPr id="633" name="Shape 633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638" name="Group 638"/>
            <p:cNvGrpSpPr/>
            <p:nvPr/>
          </p:nvGrpSpPr>
          <p:grpSpPr>
            <a:xfrm>
              <a:off x="1012818" y="968370"/>
              <a:ext cx="450835" cy="407974"/>
              <a:chOff x="-6" y="-6"/>
              <a:chExt cx="450833" cy="407973"/>
            </a:xfrm>
          </p:grpSpPr>
          <p:sp>
            <p:nvSpPr>
              <p:cNvPr id="636" name="Shape 636"/>
              <p:cNvSpPr/>
              <p:nvPr/>
            </p:nvSpPr>
            <p:spPr>
              <a:xfrm>
                <a:off x="-7" y="-7"/>
                <a:ext cx="450835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7" name="Shape 63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639" name="Shape 639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40" name="Shape 640"/>
            <p:cNvSpPr/>
            <p:nvPr/>
          </p:nvSpPr>
          <p:spPr>
            <a:xfrm>
              <a:off x="1228731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 flipV="1">
              <a:off x="225430" y="403232"/>
              <a:ext cx="1591" cy="5635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42" name="Shape 642"/>
            <p:cNvSpPr/>
            <p:nvPr/>
          </p:nvSpPr>
          <p:spPr>
            <a:xfrm flipH="1">
              <a:off x="385768" y="354017"/>
              <a:ext cx="709617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645" name="Group 645"/>
            <p:cNvGrpSpPr/>
            <p:nvPr/>
          </p:nvGrpSpPr>
          <p:grpSpPr>
            <a:xfrm>
              <a:off x="1708144" y="466718"/>
              <a:ext cx="450834" cy="407974"/>
              <a:chOff x="-6" y="-6"/>
              <a:chExt cx="450832" cy="407973"/>
            </a:xfrm>
          </p:grpSpPr>
          <p:sp>
            <p:nvSpPr>
              <p:cNvPr id="643" name="Shape 643"/>
              <p:cNvSpPr/>
              <p:nvPr/>
            </p:nvSpPr>
            <p:spPr>
              <a:xfrm>
                <a:off x="-7" y="-7"/>
                <a:ext cx="450834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4" name="Shape 644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646" name="Shape 646"/>
            <p:cNvSpPr/>
            <p:nvPr/>
          </p:nvSpPr>
          <p:spPr>
            <a:xfrm>
              <a:off x="436568" y="1158881"/>
              <a:ext cx="585790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47" name="Shape 647"/>
            <p:cNvSpPr/>
            <p:nvPr/>
          </p:nvSpPr>
          <p:spPr>
            <a:xfrm>
              <a:off x="1450982" y="238129"/>
              <a:ext cx="357189" cy="2714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48" name="Shape 648"/>
            <p:cNvSpPr/>
            <p:nvPr/>
          </p:nvSpPr>
          <p:spPr>
            <a:xfrm flipV="1">
              <a:off x="1436694" y="830270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650" name="Shape 650"/>
          <p:cNvSpPr/>
          <p:nvPr/>
        </p:nvSpPr>
        <p:spPr>
          <a:xfrm>
            <a:off x="7348538" y="2716213"/>
            <a:ext cx="6988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source</a:t>
            </a:r>
          </a:p>
        </p:txBody>
      </p:sp>
      <p:sp>
        <p:nvSpPr>
          <p:cNvPr id="651" name="Shape 651"/>
          <p:cNvSpPr/>
          <p:nvPr/>
        </p:nvSpPr>
        <p:spPr>
          <a:xfrm flipH="1">
            <a:off x="7172324" y="3084513"/>
            <a:ext cx="250828" cy="33972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52" name="Shape 65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BFS Application</a:t>
            </a:r>
          </a:p>
        </p:txBody>
      </p:sp>
      <p:sp>
        <p:nvSpPr>
          <p:cNvPr id="655" name="Shape 655"/>
          <p:cNvSpPr/>
          <p:nvPr>
            <p:ph type="body" idx="1"/>
          </p:nvPr>
        </p:nvSpPr>
        <p:spPr>
          <a:xfrm>
            <a:off x="131761" y="1214436"/>
            <a:ext cx="7097767" cy="52427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60430" indent="-460430" defTabSz="728592">
              <a:lnSpc>
                <a:spcPct val="14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BFS constructs </a:t>
            </a:r>
            <a:r>
              <a:rPr b="1" sz="2100">
                <a:solidFill>
                  <a:srgbClr val="FF2600"/>
                </a:solidFill>
              </a:rPr>
              <a:t>a breadth-first tree</a:t>
            </a:r>
            <a:endParaRPr b="1" sz="2100">
              <a:solidFill>
                <a:srgbClr val="FF2600"/>
              </a:solidFill>
            </a:endParaRPr>
          </a:p>
          <a:p>
            <a:pPr lvl="0" marL="460430" indent="-460430" defTabSz="728592">
              <a:lnSpc>
                <a:spcPct val="14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/>
              <a:t>BFS finds</a:t>
            </a:r>
            <a:r>
              <a:rPr sz="2100">
                <a:solidFill>
                  <a:srgbClr val="FF2600"/>
                </a:solidFill>
              </a:rPr>
              <a:t> shortest (hop-count) path</a:t>
            </a:r>
            <a:r>
              <a:rPr sz="2100"/>
              <a:t> from src node to all other reachable nodes</a:t>
            </a:r>
            <a:endParaRPr b="1" sz="2100">
              <a:solidFill>
                <a:srgbClr val="FF2600"/>
              </a:solidFill>
            </a:endParaRPr>
          </a:p>
          <a:p>
            <a:pPr lvl="0" marL="252428" indent="-252428" defTabSz="728592">
              <a:lnSpc>
                <a:spcPct val="140000"/>
              </a:lnSpc>
              <a:spcBef>
                <a:spcPts val="400"/>
              </a:spcBef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E.g., What’s shortest </a:t>
            </a:r>
            <a:r>
              <a:rPr b="1" sz="1900">
                <a:solidFill>
                  <a:srgbClr val="595959"/>
                </a:solidFill>
              </a:rPr>
              <a:t>path from 1 to 3?</a:t>
            </a:r>
            <a:endParaRPr b="1" sz="1900">
              <a:solidFill>
                <a:srgbClr val="595959"/>
              </a:solidFill>
            </a:endParaRPr>
          </a:p>
          <a:p>
            <a:pPr lvl="1" marL="671389" indent="-307093" defTabSz="728592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595959"/>
                </a:solidFill>
              </a:rPr>
              <a:t>perform BFS using node 1 as source node</a:t>
            </a:r>
            <a:endParaRPr b="1" sz="1900">
              <a:solidFill>
                <a:srgbClr val="595959"/>
              </a:solidFill>
            </a:endParaRPr>
          </a:p>
          <a:p>
            <a:pPr lvl="1" marL="671389" indent="-307093" defTabSz="728592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595959"/>
                </a:solidFill>
              </a:rPr>
              <a:t>Node 2 is discovered while exploring 1’s adjacent nodes =&gt; pred. of node 2 is node 1</a:t>
            </a:r>
            <a:endParaRPr b="1" sz="1900">
              <a:solidFill>
                <a:srgbClr val="595959"/>
              </a:solidFill>
            </a:endParaRPr>
          </a:p>
          <a:p>
            <a:pPr lvl="1" marL="671389" indent="-307093" defTabSz="728592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595959"/>
                </a:solidFill>
              </a:rPr>
              <a:t>Node 3 is discovered while exploring node 2’s adjacent nodes =&gt; pred. of node 3 is node 2</a:t>
            </a:r>
            <a:endParaRPr b="1" sz="1900">
              <a:solidFill>
                <a:srgbClr val="595959"/>
              </a:solidFill>
            </a:endParaRPr>
          </a:p>
          <a:p>
            <a:pPr lvl="1" marL="671389" indent="-307093" defTabSz="728592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595959"/>
                </a:solidFill>
              </a:rPr>
              <a:t>so shortest hop count path is:  1, 2, 3 </a:t>
            </a:r>
            <a:endParaRPr b="1" sz="1900">
              <a:solidFill>
                <a:srgbClr val="595959"/>
              </a:solidFill>
            </a:endParaRPr>
          </a:p>
          <a:p>
            <a:pPr lvl="0" marL="202035" indent="-202035" defTabSz="728592">
              <a:lnSpc>
                <a:spcPct val="14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595959"/>
                </a:solidFill>
              </a:rPr>
              <a:t>Useful when we want to find minimal steps to reach a state</a:t>
            </a:r>
          </a:p>
        </p:txBody>
      </p:sp>
      <p:grpSp>
        <p:nvGrpSpPr>
          <p:cNvPr id="678" name="Group 678"/>
          <p:cNvGrpSpPr/>
          <p:nvPr/>
        </p:nvGrpSpPr>
        <p:grpSpPr>
          <a:xfrm>
            <a:off x="6850048" y="3452798"/>
            <a:ext cx="2159010" cy="1376352"/>
            <a:chOff x="-7" y="-7"/>
            <a:chExt cx="2159008" cy="1376350"/>
          </a:xfrm>
        </p:grpSpPr>
        <p:grpSp>
          <p:nvGrpSpPr>
            <p:cNvPr id="658" name="Group 658"/>
            <p:cNvGrpSpPr/>
            <p:nvPr/>
          </p:nvGrpSpPr>
          <p:grpSpPr>
            <a:xfrm>
              <a:off x="1579" y="1579"/>
              <a:ext cx="450858" cy="407976"/>
              <a:chOff x="-6" y="-6"/>
              <a:chExt cx="450856" cy="407974"/>
            </a:xfrm>
          </p:grpSpPr>
          <p:sp>
            <p:nvSpPr>
              <p:cNvPr id="656" name="Shape 656"/>
              <p:cNvSpPr/>
              <p:nvPr/>
            </p:nvSpPr>
            <p:spPr>
              <a:xfrm>
                <a:off x="-7" y="-7"/>
                <a:ext cx="450858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7" name="Shape 657"/>
              <p:cNvSpPr/>
              <p:nvPr/>
            </p:nvSpPr>
            <p:spPr>
              <a:xfrm>
                <a:off x="155513" y="74389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661" name="Group 661"/>
            <p:cNvGrpSpPr/>
            <p:nvPr/>
          </p:nvGrpSpPr>
          <p:grpSpPr>
            <a:xfrm>
              <a:off x="1012818" y="-8"/>
              <a:ext cx="450858" cy="407995"/>
              <a:chOff x="-6" y="-6"/>
              <a:chExt cx="450856" cy="407993"/>
            </a:xfrm>
          </p:grpSpPr>
          <p:sp>
            <p:nvSpPr>
              <p:cNvPr id="659" name="Shape 659"/>
              <p:cNvSpPr/>
              <p:nvPr/>
            </p:nvSpPr>
            <p:spPr>
              <a:xfrm>
                <a:off x="-7" y="-7"/>
                <a:ext cx="450858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0" name="Shape 66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664" name="Group 664"/>
            <p:cNvGrpSpPr/>
            <p:nvPr/>
          </p:nvGrpSpPr>
          <p:grpSpPr>
            <a:xfrm>
              <a:off x="-8" y="968370"/>
              <a:ext cx="450858" cy="407974"/>
              <a:chOff x="-6" y="-6"/>
              <a:chExt cx="450856" cy="407973"/>
            </a:xfrm>
          </p:grpSpPr>
          <p:sp>
            <p:nvSpPr>
              <p:cNvPr id="662" name="Shape 662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3" name="Shape 663"/>
              <p:cNvSpPr/>
              <p:nvPr/>
            </p:nvSpPr>
            <p:spPr>
              <a:xfrm>
                <a:off x="155513" y="74389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667" name="Group 667"/>
            <p:cNvGrpSpPr/>
            <p:nvPr/>
          </p:nvGrpSpPr>
          <p:grpSpPr>
            <a:xfrm>
              <a:off x="1012818" y="968370"/>
              <a:ext cx="450858" cy="407974"/>
              <a:chOff x="-6" y="-6"/>
              <a:chExt cx="450856" cy="407973"/>
            </a:xfrm>
          </p:grpSpPr>
          <p:sp>
            <p:nvSpPr>
              <p:cNvPr id="665" name="Shape 665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6" name="Shape 666"/>
              <p:cNvSpPr/>
              <p:nvPr/>
            </p:nvSpPr>
            <p:spPr>
              <a:xfrm>
                <a:off x="155513" y="74389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668" name="Shape 668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69" name="Shape 669"/>
            <p:cNvSpPr/>
            <p:nvPr/>
          </p:nvSpPr>
          <p:spPr>
            <a:xfrm>
              <a:off x="1228731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70" name="Shape 670"/>
            <p:cNvSpPr/>
            <p:nvPr/>
          </p:nvSpPr>
          <p:spPr>
            <a:xfrm flipV="1">
              <a:off x="225430" y="403232"/>
              <a:ext cx="1591" cy="5635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71" name="Shape 671"/>
            <p:cNvSpPr/>
            <p:nvPr/>
          </p:nvSpPr>
          <p:spPr>
            <a:xfrm flipH="1">
              <a:off x="385768" y="354017"/>
              <a:ext cx="709617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674" name="Group 674"/>
            <p:cNvGrpSpPr/>
            <p:nvPr/>
          </p:nvGrpSpPr>
          <p:grpSpPr>
            <a:xfrm>
              <a:off x="1708144" y="466718"/>
              <a:ext cx="450857" cy="407974"/>
              <a:chOff x="-6" y="-6"/>
              <a:chExt cx="450855" cy="407973"/>
            </a:xfrm>
          </p:grpSpPr>
          <p:sp>
            <p:nvSpPr>
              <p:cNvPr id="672" name="Shape 672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3" name="Shape 673"/>
              <p:cNvSpPr/>
              <p:nvPr/>
            </p:nvSpPr>
            <p:spPr>
              <a:xfrm>
                <a:off x="155513" y="74389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675" name="Shape 675"/>
            <p:cNvSpPr/>
            <p:nvPr/>
          </p:nvSpPr>
          <p:spPr>
            <a:xfrm>
              <a:off x="436568" y="1158881"/>
              <a:ext cx="585790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76" name="Shape 676"/>
            <p:cNvSpPr/>
            <p:nvPr/>
          </p:nvSpPr>
          <p:spPr>
            <a:xfrm>
              <a:off x="1450982" y="238129"/>
              <a:ext cx="357189" cy="2714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77" name="Shape 677"/>
            <p:cNvSpPr/>
            <p:nvPr/>
          </p:nvSpPr>
          <p:spPr>
            <a:xfrm flipV="1">
              <a:off x="1436694" y="830270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679" name="Shape 679"/>
          <p:cNvSpPr/>
          <p:nvPr/>
        </p:nvSpPr>
        <p:spPr>
          <a:xfrm>
            <a:off x="7348538" y="2716213"/>
            <a:ext cx="6988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source</a:t>
            </a:r>
          </a:p>
        </p:txBody>
      </p:sp>
      <p:sp>
        <p:nvSpPr>
          <p:cNvPr id="680" name="Shape 680"/>
          <p:cNvSpPr/>
          <p:nvPr/>
        </p:nvSpPr>
        <p:spPr>
          <a:xfrm flipH="1">
            <a:off x="7172324" y="3084513"/>
            <a:ext cx="250828" cy="33972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81" name="Shape 6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BFS: Implementation Detail</a:t>
            </a:r>
          </a:p>
        </p:txBody>
      </p:sp>
      <p:sp>
        <p:nvSpPr>
          <p:cNvPr id="684" name="Shape 684"/>
          <p:cNvSpPr/>
          <p:nvPr>
            <p:ph type="body" idx="1"/>
          </p:nvPr>
        </p:nvSpPr>
        <p:spPr>
          <a:xfrm>
            <a:off x="188913" y="1214435"/>
            <a:ext cx="7048130" cy="51339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22513" indent="-522513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G = (V, E) represented using adjacency lists</a:t>
            </a:r>
            <a:endParaRPr sz="2400"/>
          </a:p>
          <a:p>
            <a:pPr lvl="0" marL="522513" indent="-522513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</a:rPr>
              <a:t> – color of vertex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</a:t>
            </a:r>
            <a:r>
              <a:rPr sz="2400">
                <a:solidFill>
                  <a:srgbClr val="262626"/>
                </a:solidFill>
              </a:rPr>
              <a:t>in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V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22513" indent="-522513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pred[u]</a:t>
            </a:r>
            <a:r>
              <a:rPr sz="2400">
                <a:solidFill>
                  <a:srgbClr val="262626"/>
                </a:solidFill>
              </a:rPr>
              <a:t> – predecessor of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751181" indent="-293981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If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 = s</a:t>
            </a:r>
            <a:r>
              <a:rPr sz="2000">
                <a:solidFill>
                  <a:srgbClr val="595959"/>
                </a:solidFill>
              </a:rPr>
              <a:t> (root) or node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 has not yet been discovered then pred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[u] =</a:t>
            </a:r>
            <a:r>
              <a:rPr sz="2000">
                <a:solidFill>
                  <a:srgbClr val="595959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NIL</a:t>
            </a:r>
            <a:endParaRPr sz="2400">
              <a:solidFill>
                <a:srgbClr val="595959"/>
              </a:solidFill>
            </a:endParaRPr>
          </a:p>
          <a:p>
            <a:pPr lvl="0" marL="522513" indent="-522513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400">
                <a:solidFill>
                  <a:srgbClr val="262626"/>
                </a:solidFill>
              </a:rPr>
              <a:t> – distance (hop count) from source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400">
                <a:solidFill>
                  <a:srgbClr val="262626"/>
                </a:solidFill>
              </a:rPr>
              <a:t> to vertex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22513" indent="-522513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Use a FIFO queue </a:t>
            </a:r>
            <a:r>
              <a:rPr i="1" sz="2400">
                <a:solidFill>
                  <a:srgbClr val="262626"/>
                </a:solidFill>
              </a:rPr>
              <a:t>Q </a:t>
            </a:r>
            <a:r>
              <a:rPr sz="2400">
                <a:solidFill>
                  <a:srgbClr val="262626"/>
                </a:solidFill>
              </a:rPr>
              <a:t>to maintain set of gray vertices</a:t>
            </a:r>
          </a:p>
        </p:txBody>
      </p:sp>
      <p:grpSp>
        <p:nvGrpSpPr>
          <p:cNvPr id="707" name="Group 707"/>
          <p:cNvGrpSpPr/>
          <p:nvPr/>
        </p:nvGrpSpPr>
        <p:grpSpPr>
          <a:xfrm>
            <a:off x="6626210" y="4577824"/>
            <a:ext cx="2158985" cy="1376372"/>
            <a:chOff x="-7" y="-7"/>
            <a:chExt cx="2158984" cy="1376370"/>
          </a:xfrm>
        </p:grpSpPr>
        <p:grpSp>
          <p:nvGrpSpPr>
            <p:cNvPr id="687" name="Group 687"/>
            <p:cNvGrpSpPr/>
            <p:nvPr/>
          </p:nvGrpSpPr>
          <p:grpSpPr>
            <a:xfrm>
              <a:off x="1579" y="1579"/>
              <a:ext cx="450835" cy="407995"/>
              <a:chOff x="-6" y="-6"/>
              <a:chExt cx="450833" cy="407993"/>
            </a:xfrm>
          </p:grpSpPr>
          <p:sp>
            <p:nvSpPr>
              <p:cNvPr id="685" name="Shape 685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6" name="Shape 68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690" name="Group 690"/>
            <p:cNvGrpSpPr/>
            <p:nvPr/>
          </p:nvGrpSpPr>
          <p:grpSpPr>
            <a:xfrm>
              <a:off x="1012817" y="-8"/>
              <a:ext cx="450835" cy="407974"/>
              <a:chOff x="-6" y="-6"/>
              <a:chExt cx="450833" cy="407972"/>
            </a:xfrm>
          </p:grpSpPr>
          <p:sp>
            <p:nvSpPr>
              <p:cNvPr id="688" name="Shape 688"/>
              <p:cNvSpPr/>
              <p:nvPr/>
            </p:nvSpPr>
            <p:spPr>
              <a:xfrm>
                <a:off x="-7" y="-7"/>
                <a:ext cx="450835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9" name="Shape 68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693" name="Group 693"/>
            <p:cNvGrpSpPr/>
            <p:nvPr/>
          </p:nvGrpSpPr>
          <p:grpSpPr>
            <a:xfrm>
              <a:off x="-8" y="968369"/>
              <a:ext cx="450835" cy="407995"/>
              <a:chOff x="-6" y="-6"/>
              <a:chExt cx="450833" cy="407993"/>
            </a:xfrm>
          </p:grpSpPr>
          <p:sp>
            <p:nvSpPr>
              <p:cNvPr id="691" name="Shape 691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2" name="Shape 692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696" name="Group 696"/>
            <p:cNvGrpSpPr/>
            <p:nvPr/>
          </p:nvGrpSpPr>
          <p:grpSpPr>
            <a:xfrm>
              <a:off x="1012817" y="968369"/>
              <a:ext cx="450835" cy="407995"/>
              <a:chOff x="-6" y="-6"/>
              <a:chExt cx="450833" cy="407993"/>
            </a:xfrm>
          </p:grpSpPr>
          <p:sp>
            <p:nvSpPr>
              <p:cNvPr id="694" name="Shape 694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5" name="Shape 695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697" name="Shape 697"/>
            <p:cNvSpPr/>
            <p:nvPr/>
          </p:nvSpPr>
          <p:spPr>
            <a:xfrm>
              <a:off x="449268" y="179392"/>
              <a:ext cx="561978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98" name="Shape 698"/>
            <p:cNvSpPr/>
            <p:nvPr/>
          </p:nvSpPr>
          <p:spPr>
            <a:xfrm>
              <a:off x="1228730" y="409579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99" name="Shape 699"/>
            <p:cNvSpPr/>
            <p:nvPr/>
          </p:nvSpPr>
          <p:spPr>
            <a:xfrm flipV="1">
              <a:off x="225430" y="403231"/>
              <a:ext cx="1591" cy="5635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00" name="Shape 700"/>
            <p:cNvSpPr/>
            <p:nvPr/>
          </p:nvSpPr>
          <p:spPr>
            <a:xfrm flipH="1">
              <a:off x="385768" y="354017"/>
              <a:ext cx="709616" cy="6683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703" name="Group 703"/>
            <p:cNvGrpSpPr/>
            <p:nvPr/>
          </p:nvGrpSpPr>
          <p:grpSpPr>
            <a:xfrm>
              <a:off x="1708144" y="466718"/>
              <a:ext cx="450833" cy="407995"/>
              <a:chOff x="-6" y="-6"/>
              <a:chExt cx="450832" cy="407993"/>
            </a:xfrm>
          </p:grpSpPr>
          <p:sp>
            <p:nvSpPr>
              <p:cNvPr id="701" name="Shape 701"/>
              <p:cNvSpPr/>
              <p:nvPr/>
            </p:nvSpPr>
            <p:spPr>
              <a:xfrm>
                <a:off x="-7" y="-7"/>
                <a:ext cx="450833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704" name="Shape 704"/>
            <p:cNvSpPr/>
            <p:nvPr/>
          </p:nvSpPr>
          <p:spPr>
            <a:xfrm>
              <a:off x="436568" y="1158880"/>
              <a:ext cx="585790" cy="1590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05" name="Shape 705"/>
            <p:cNvSpPr/>
            <p:nvPr/>
          </p:nvSpPr>
          <p:spPr>
            <a:xfrm>
              <a:off x="1450981" y="238129"/>
              <a:ext cx="357189" cy="271465"/>
            </a:xfrm>
            <a:prstGeom prst="line">
              <a:avLst/>
            </a:prstGeom>
            <a:noFill/>
            <a:ln w="762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06" name="Shape 706"/>
            <p:cNvSpPr/>
            <p:nvPr/>
          </p:nvSpPr>
          <p:spPr>
            <a:xfrm flipV="1">
              <a:off x="1436693" y="830269"/>
              <a:ext cx="363540" cy="2571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708" name="Shape 708"/>
          <p:cNvSpPr/>
          <p:nvPr/>
        </p:nvSpPr>
        <p:spPr>
          <a:xfrm>
            <a:off x="6578600" y="5949438"/>
            <a:ext cx="79438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d=1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pred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=1</a:t>
            </a:r>
          </a:p>
        </p:txBody>
      </p:sp>
      <p:sp>
        <p:nvSpPr>
          <p:cNvPr id="709" name="Shape 709"/>
          <p:cNvSpPr/>
          <p:nvPr/>
        </p:nvSpPr>
        <p:spPr>
          <a:xfrm>
            <a:off x="7600949" y="4020623"/>
            <a:ext cx="82842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d=1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pred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=1</a:t>
            </a:r>
          </a:p>
        </p:txBody>
      </p:sp>
      <p:sp>
        <p:nvSpPr>
          <p:cNvPr id="710" name="Shape 710"/>
          <p:cNvSpPr/>
          <p:nvPr/>
        </p:nvSpPr>
        <p:spPr>
          <a:xfrm>
            <a:off x="7554913" y="5958963"/>
            <a:ext cx="76491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d=2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pred</a:t>
            </a:r>
            <a:r>
              <a:rPr>
                <a:latin typeface="Arial"/>
                <a:ea typeface="Arial"/>
                <a:cs typeface="Arial"/>
                <a:sym typeface="Arial"/>
              </a:rPr>
              <a:t>=5</a:t>
            </a:r>
          </a:p>
        </p:txBody>
      </p:sp>
      <p:sp>
        <p:nvSpPr>
          <p:cNvPr id="711" name="Shape 711"/>
          <p:cNvSpPr/>
          <p:nvPr/>
        </p:nvSpPr>
        <p:spPr>
          <a:xfrm>
            <a:off x="8254469" y="5427491"/>
            <a:ext cx="82842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d=2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pred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=2</a:t>
            </a:r>
          </a:p>
        </p:txBody>
      </p:sp>
      <p:sp>
        <p:nvSpPr>
          <p:cNvPr id="712" name="Shape 712"/>
          <p:cNvSpPr/>
          <p:nvPr/>
        </p:nvSpPr>
        <p:spPr>
          <a:xfrm>
            <a:off x="7099300" y="3814248"/>
            <a:ext cx="69883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source</a:t>
            </a:r>
          </a:p>
        </p:txBody>
      </p:sp>
      <p:sp>
        <p:nvSpPr>
          <p:cNvPr id="713" name="Shape 713"/>
          <p:cNvSpPr/>
          <p:nvPr/>
        </p:nvSpPr>
        <p:spPr>
          <a:xfrm flipH="1">
            <a:off x="6923088" y="4182548"/>
            <a:ext cx="250828" cy="33972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14" name="Shape 71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BFS(</a:t>
            </a:r>
            <a:r>
              <a:rPr sz="40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V, E, s</a:t>
            </a:r>
            <a:r>
              <a:rPr sz="400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717" name="Shape 717"/>
          <p:cNvSpPr/>
          <p:nvPr>
            <p:ph type="body" idx="1"/>
          </p:nvPr>
        </p:nvSpPr>
        <p:spPr>
          <a:xfrm>
            <a:off x="200025" y="1214435"/>
            <a:ext cx="4143375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for </a:t>
            </a:r>
            <a:r>
              <a:rPr sz="2400">
                <a:solidFill>
                  <a:srgbClr val="262626"/>
                </a:solidFill>
              </a:rPr>
              <a:t>each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in V - {s}</a:t>
            </a:r>
            <a:r>
              <a:rPr sz="2400">
                <a:solidFill>
                  <a:srgbClr val="262626"/>
                </a:solidFill>
              </a:rPr>
              <a:t> 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 	</a:t>
            </a:r>
            <a:r>
              <a:rPr b="1" sz="2400">
                <a:solidFill>
                  <a:srgbClr val="262626"/>
                </a:solidFill>
              </a:rPr>
              <a:t>do</a:t>
            </a:r>
            <a:r>
              <a:rPr sz="2400">
                <a:solidFill>
                  <a:srgbClr val="262626"/>
                </a:solidFill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</a:rPr>
              <a:t> = </a:t>
            </a:r>
            <a:r>
              <a:rPr>
                <a:solidFill>
                  <a:srgbClr val="262626"/>
                </a:solidFill>
              </a:rPr>
              <a:t>WHITE</a:t>
            </a:r>
            <a:endParaRPr b="1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 	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400">
                <a:solidFill>
                  <a:srgbClr val="262626"/>
                </a:solidFill>
              </a:rPr>
              <a:t> ← ∞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 	      pred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[u] =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NIL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color[s] = </a:t>
            </a:r>
            <a:r>
              <a:rPr>
                <a:solidFill>
                  <a:srgbClr val="262626"/>
                </a:solidFill>
              </a:rPr>
              <a:t>GRAY</a:t>
            </a:r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6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d[s] ← 0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6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pred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[s] =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NIL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</a:rPr>
              <a:t> = empty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</a:rPr>
              <a:t> ←  ENQUEUE(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Q, s</a:t>
            </a:r>
            <a:r>
              <a:rPr sz="240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718" name="Shape 718"/>
          <p:cNvSpPr/>
          <p:nvPr/>
        </p:nvSpPr>
        <p:spPr>
          <a:xfrm>
            <a:off x="5592762" y="5810248"/>
            <a:ext cx="431838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s</a:t>
            </a:r>
          </a:p>
        </p:txBody>
      </p:sp>
      <p:grpSp>
        <p:nvGrpSpPr>
          <p:cNvPr id="761" name="Group 761"/>
          <p:cNvGrpSpPr/>
          <p:nvPr/>
        </p:nvGrpSpPr>
        <p:grpSpPr>
          <a:xfrm>
            <a:off x="5592749" y="4238623"/>
            <a:ext cx="2168515" cy="1562103"/>
            <a:chOff x="-5" y="0"/>
            <a:chExt cx="2168514" cy="1562101"/>
          </a:xfrm>
        </p:grpSpPr>
        <p:grpSp>
          <p:nvGrpSpPr>
            <p:cNvPr id="721" name="Group 721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719" name="Shape 719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24" name="Group 724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722" name="Shape 722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3" name="Shape 723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0</a:t>
                </a:r>
              </a:p>
            </p:txBody>
          </p:sp>
        </p:grpSp>
        <p:grpSp>
          <p:nvGrpSpPr>
            <p:cNvPr id="727" name="Group 727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725" name="Shape 725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6" name="Shape 726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30" name="Group 730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728" name="Shape 728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9" name="Shape 729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33" name="Group 733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731" name="Shape 73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2" name="Shape 732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36" name="Group 736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734" name="Shape 734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5" name="Shape 73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39" name="Group 739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737" name="Shape 737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8" name="Shape 738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42" name="Group 742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740" name="Shape 740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1" name="Shape 74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743" name="Shape 743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744" name="Shape 744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745" name="Shape 745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747" name="Shape 747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748" name="Shape 748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750" name="Shape 750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751" name="Shape 751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2" name="Shape 752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3" name="Shape 753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4" name="Shape 754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5" name="Shape 755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6" name="Shape 756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7" name="Shape 757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8" name="Shape 758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59" name="Shape 759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60" name="Shape 760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802" name="Group 802"/>
          <p:cNvGrpSpPr/>
          <p:nvPr/>
        </p:nvGrpSpPr>
        <p:grpSpPr>
          <a:xfrm>
            <a:off x="5592749" y="2665413"/>
            <a:ext cx="2168515" cy="1562100"/>
            <a:chOff x="-5" y="0"/>
            <a:chExt cx="2168514" cy="1562099"/>
          </a:xfrm>
        </p:grpSpPr>
        <p:grpSp>
          <p:nvGrpSpPr>
            <p:cNvPr id="764" name="Group 764"/>
            <p:cNvGrpSpPr/>
            <p:nvPr/>
          </p:nvGrpSpPr>
          <p:grpSpPr>
            <a:xfrm>
              <a:off x="-6" y="325425"/>
              <a:ext cx="376244" cy="358762"/>
              <a:chOff x="-5" y="-5"/>
              <a:chExt cx="376243" cy="358761"/>
            </a:xfrm>
          </p:grpSpPr>
          <p:sp>
            <p:nvSpPr>
              <p:cNvPr id="762" name="Shape 762"/>
              <p:cNvSpPr/>
              <p:nvPr/>
            </p:nvSpPr>
            <p:spPr>
              <a:xfrm>
                <a:off x="-6" y="-6"/>
                <a:ext cx="376244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3" name="Shape 763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765" name="Shape 765"/>
            <p:cNvSpPr/>
            <p:nvPr/>
          </p:nvSpPr>
          <p:spPr>
            <a:xfrm>
              <a:off x="596897" y="325427"/>
              <a:ext cx="376223" cy="35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768" name="Group 768"/>
            <p:cNvGrpSpPr/>
            <p:nvPr/>
          </p:nvGrpSpPr>
          <p:grpSpPr>
            <a:xfrm>
              <a:off x="1193795" y="325425"/>
              <a:ext cx="376245" cy="358762"/>
              <a:chOff x="-5" y="-5"/>
              <a:chExt cx="376243" cy="358761"/>
            </a:xfrm>
          </p:grpSpPr>
          <p:sp>
            <p:nvSpPr>
              <p:cNvPr id="766" name="Shape 766"/>
              <p:cNvSpPr/>
              <p:nvPr/>
            </p:nvSpPr>
            <p:spPr>
              <a:xfrm>
                <a:off x="-6" y="-6"/>
                <a:ext cx="376244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7" name="Shape 767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71" name="Group 771"/>
            <p:cNvGrpSpPr/>
            <p:nvPr/>
          </p:nvGrpSpPr>
          <p:grpSpPr>
            <a:xfrm>
              <a:off x="1792284" y="325425"/>
              <a:ext cx="376225" cy="358762"/>
              <a:chOff x="-5" y="-5"/>
              <a:chExt cx="376224" cy="358761"/>
            </a:xfrm>
          </p:grpSpPr>
          <p:sp>
            <p:nvSpPr>
              <p:cNvPr id="769" name="Shape 769"/>
              <p:cNvSpPr/>
              <p:nvPr/>
            </p:nvSpPr>
            <p:spPr>
              <a:xfrm>
                <a:off x="-6" y="-6"/>
                <a:ext cx="376225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0" name="Shape 770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74" name="Group 774"/>
            <p:cNvGrpSpPr/>
            <p:nvPr/>
          </p:nvGrpSpPr>
          <p:grpSpPr>
            <a:xfrm>
              <a:off x="-6" y="954077"/>
              <a:ext cx="376244" cy="358762"/>
              <a:chOff x="-5" y="-5"/>
              <a:chExt cx="376243" cy="358761"/>
            </a:xfrm>
          </p:grpSpPr>
          <p:sp>
            <p:nvSpPr>
              <p:cNvPr id="772" name="Shape 772"/>
              <p:cNvSpPr/>
              <p:nvPr/>
            </p:nvSpPr>
            <p:spPr>
              <a:xfrm>
                <a:off x="-6" y="-6"/>
                <a:ext cx="376244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77" name="Group 777"/>
            <p:cNvGrpSpPr/>
            <p:nvPr/>
          </p:nvGrpSpPr>
          <p:grpSpPr>
            <a:xfrm>
              <a:off x="596894" y="954077"/>
              <a:ext cx="376246" cy="358762"/>
              <a:chOff x="-5" y="-5"/>
              <a:chExt cx="376244" cy="358761"/>
            </a:xfrm>
          </p:grpSpPr>
          <p:sp>
            <p:nvSpPr>
              <p:cNvPr id="775" name="Shape 775"/>
              <p:cNvSpPr/>
              <p:nvPr/>
            </p:nvSpPr>
            <p:spPr>
              <a:xfrm>
                <a:off x="-6" y="-6"/>
                <a:ext cx="376245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6" name="Shape 776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80" name="Group 780"/>
            <p:cNvGrpSpPr/>
            <p:nvPr/>
          </p:nvGrpSpPr>
          <p:grpSpPr>
            <a:xfrm>
              <a:off x="1193795" y="954077"/>
              <a:ext cx="376245" cy="358762"/>
              <a:chOff x="-5" y="-5"/>
              <a:chExt cx="376243" cy="358761"/>
            </a:xfrm>
          </p:grpSpPr>
          <p:sp>
            <p:nvSpPr>
              <p:cNvPr id="778" name="Shape 778"/>
              <p:cNvSpPr/>
              <p:nvPr/>
            </p:nvSpPr>
            <p:spPr>
              <a:xfrm>
                <a:off x="-6" y="-6"/>
                <a:ext cx="376244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783" name="Group 783"/>
            <p:cNvGrpSpPr/>
            <p:nvPr/>
          </p:nvGrpSpPr>
          <p:grpSpPr>
            <a:xfrm>
              <a:off x="1792284" y="954077"/>
              <a:ext cx="376225" cy="358762"/>
              <a:chOff x="-5" y="-5"/>
              <a:chExt cx="376224" cy="358761"/>
            </a:xfrm>
          </p:grpSpPr>
          <p:sp>
            <p:nvSpPr>
              <p:cNvPr id="781" name="Shape 781"/>
              <p:cNvSpPr/>
              <p:nvPr/>
            </p:nvSpPr>
            <p:spPr>
              <a:xfrm>
                <a:off x="-6" y="-6"/>
                <a:ext cx="376225" cy="35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100290" y="49781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784" name="Shape 784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785" name="Shape 785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786" name="Shape 786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787" name="Shape 787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788" name="Shape 788"/>
            <p:cNvSpPr/>
            <p:nvPr/>
          </p:nvSpPr>
          <p:spPr>
            <a:xfrm>
              <a:off x="19055" y="1308099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789" name="Shape 789"/>
            <p:cNvSpPr/>
            <p:nvPr/>
          </p:nvSpPr>
          <p:spPr>
            <a:xfrm>
              <a:off x="601669" y="1308099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790" name="Shape 790"/>
            <p:cNvSpPr/>
            <p:nvPr/>
          </p:nvSpPr>
          <p:spPr>
            <a:xfrm>
              <a:off x="1241432" y="1308099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791" name="Shape 791"/>
            <p:cNvSpPr/>
            <p:nvPr/>
          </p:nvSpPr>
          <p:spPr>
            <a:xfrm>
              <a:off x="1820870" y="1308099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792" name="Shape 792"/>
            <p:cNvSpPr/>
            <p:nvPr/>
          </p:nvSpPr>
          <p:spPr>
            <a:xfrm flipH="1">
              <a:off x="180981" y="679449"/>
              <a:ext cx="7940" cy="2952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3" name="Shape 793"/>
            <p:cNvSpPr/>
            <p:nvPr/>
          </p:nvSpPr>
          <p:spPr>
            <a:xfrm flipH="1">
              <a:off x="773120" y="687387"/>
              <a:ext cx="7939" cy="2952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4" name="Shape 794"/>
            <p:cNvSpPr/>
            <p:nvPr/>
          </p:nvSpPr>
          <p:spPr>
            <a:xfrm flipH="1">
              <a:off x="1373196" y="679449"/>
              <a:ext cx="7939" cy="2952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5" name="Shape 795"/>
            <p:cNvSpPr/>
            <p:nvPr/>
          </p:nvSpPr>
          <p:spPr>
            <a:xfrm flipH="1">
              <a:off x="1974858" y="668337"/>
              <a:ext cx="7940" cy="2952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6" name="Shape 796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7" name="Shape 797"/>
            <p:cNvSpPr/>
            <p:nvPr/>
          </p:nvSpPr>
          <p:spPr>
            <a:xfrm>
              <a:off x="985844" y="1136649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8" name="Shape 798"/>
            <p:cNvSpPr/>
            <p:nvPr/>
          </p:nvSpPr>
          <p:spPr>
            <a:xfrm>
              <a:off x="1585920" y="492124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9" name="Shape 799"/>
            <p:cNvSpPr/>
            <p:nvPr/>
          </p:nvSpPr>
          <p:spPr>
            <a:xfrm>
              <a:off x="1595445" y="1136649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00" name="Shape 800"/>
            <p:cNvSpPr/>
            <p:nvPr/>
          </p:nvSpPr>
          <p:spPr>
            <a:xfrm flipV="1">
              <a:off x="895357" y="635000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01" name="Shape 801"/>
            <p:cNvSpPr/>
            <p:nvPr/>
          </p:nvSpPr>
          <p:spPr>
            <a:xfrm flipV="1">
              <a:off x="1487495" y="617537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5592752" y="1092199"/>
            <a:ext cx="2168511" cy="1562102"/>
            <a:chOff x="-4" y="0"/>
            <a:chExt cx="2168510" cy="1562101"/>
          </a:xfrm>
        </p:grpSpPr>
        <p:sp>
          <p:nvSpPr>
            <p:cNvPr id="803" name="Shape 803"/>
            <p:cNvSpPr/>
            <p:nvPr/>
          </p:nvSpPr>
          <p:spPr>
            <a:xfrm>
              <a:off x="-5" y="325427"/>
              <a:ext cx="376221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4" name="Shape 804"/>
            <p:cNvSpPr/>
            <p:nvPr/>
          </p:nvSpPr>
          <p:spPr>
            <a:xfrm>
              <a:off x="596895" y="325427"/>
              <a:ext cx="376223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5" name="Shape 805"/>
            <p:cNvSpPr/>
            <p:nvPr/>
          </p:nvSpPr>
          <p:spPr>
            <a:xfrm>
              <a:off x="1193796" y="325427"/>
              <a:ext cx="376222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6" name="Shape 806"/>
            <p:cNvSpPr/>
            <p:nvPr/>
          </p:nvSpPr>
          <p:spPr>
            <a:xfrm>
              <a:off x="1792284" y="325427"/>
              <a:ext cx="376222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7" name="Shape 807"/>
            <p:cNvSpPr/>
            <p:nvPr/>
          </p:nvSpPr>
          <p:spPr>
            <a:xfrm>
              <a:off x="-5" y="954079"/>
              <a:ext cx="376221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8" name="Shape 808"/>
            <p:cNvSpPr/>
            <p:nvPr/>
          </p:nvSpPr>
          <p:spPr>
            <a:xfrm>
              <a:off x="596895" y="954079"/>
              <a:ext cx="376223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9" name="Shape 809"/>
            <p:cNvSpPr/>
            <p:nvPr/>
          </p:nvSpPr>
          <p:spPr>
            <a:xfrm>
              <a:off x="1193796" y="954079"/>
              <a:ext cx="376222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0" name="Shape 810"/>
            <p:cNvSpPr/>
            <p:nvPr/>
          </p:nvSpPr>
          <p:spPr>
            <a:xfrm>
              <a:off x="1792284" y="954079"/>
              <a:ext cx="376222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1" name="Shape 811"/>
            <p:cNvSpPr/>
            <p:nvPr/>
          </p:nvSpPr>
          <p:spPr>
            <a:xfrm>
              <a:off x="3016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812" name="Shape 812"/>
            <p:cNvSpPr/>
            <p:nvPr/>
          </p:nvSpPr>
          <p:spPr>
            <a:xfrm>
              <a:off x="623892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813" name="Shape 813"/>
            <p:cNvSpPr/>
            <p:nvPr/>
          </p:nvSpPr>
          <p:spPr>
            <a:xfrm>
              <a:off x="1223967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814" name="Shape 814"/>
            <p:cNvSpPr/>
            <p:nvPr/>
          </p:nvSpPr>
          <p:spPr>
            <a:xfrm>
              <a:off x="182404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815" name="Shape 815"/>
            <p:cNvSpPr/>
            <p:nvPr/>
          </p:nvSpPr>
          <p:spPr>
            <a:xfrm>
              <a:off x="19052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816" name="Shape 816"/>
            <p:cNvSpPr/>
            <p:nvPr/>
          </p:nvSpPr>
          <p:spPr>
            <a:xfrm>
              <a:off x="601667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817" name="Shape 817"/>
            <p:cNvSpPr/>
            <p:nvPr/>
          </p:nvSpPr>
          <p:spPr>
            <a:xfrm>
              <a:off x="1241430" y="1308101"/>
              <a:ext cx="131345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818" name="Shape 818"/>
            <p:cNvSpPr/>
            <p:nvPr/>
          </p:nvSpPr>
          <p:spPr>
            <a:xfrm>
              <a:off x="1820868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819" name="Shape 819"/>
            <p:cNvSpPr/>
            <p:nvPr/>
          </p:nvSpPr>
          <p:spPr>
            <a:xfrm flipH="1">
              <a:off x="180979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0" name="Shape 820"/>
            <p:cNvSpPr/>
            <p:nvPr/>
          </p:nvSpPr>
          <p:spPr>
            <a:xfrm flipH="1">
              <a:off x="773117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1" name="Shape 821"/>
            <p:cNvSpPr/>
            <p:nvPr/>
          </p:nvSpPr>
          <p:spPr>
            <a:xfrm flipH="1">
              <a:off x="1373193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2" name="Shape 822"/>
            <p:cNvSpPr/>
            <p:nvPr/>
          </p:nvSpPr>
          <p:spPr>
            <a:xfrm flipH="1">
              <a:off x="1974856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3" name="Shape 823"/>
            <p:cNvSpPr/>
            <p:nvPr/>
          </p:nvSpPr>
          <p:spPr>
            <a:xfrm>
              <a:off x="376242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4" name="Shape 824"/>
            <p:cNvSpPr/>
            <p:nvPr/>
          </p:nvSpPr>
          <p:spPr>
            <a:xfrm>
              <a:off x="985842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5" name="Shape 825"/>
            <p:cNvSpPr/>
            <p:nvPr/>
          </p:nvSpPr>
          <p:spPr>
            <a:xfrm>
              <a:off x="1585918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6" name="Shape 826"/>
            <p:cNvSpPr/>
            <p:nvPr/>
          </p:nvSpPr>
          <p:spPr>
            <a:xfrm>
              <a:off x="1595443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7" name="Shape 827"/>
            <p:cNvSpPr/>
            <p:nvPr/>
          </p:nvSpPr>
          <p:spPr>
            <a:xfrm flipV="1">
              <a:off x="895355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28" name="Shape 828"/>
            <p:cNvSpPr/>
            <p:nvPr/>
          </p:nvSpPr>
          <p:spPr>
            <a:xfrm flipV="1">
              <a:off x="1487493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830" name="Shape 83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1" grpId="3"/>
      <p:bldP build="whole" bldLvl="1" animBg="1" rev="0" advAuto="0" spid="718" grpId="4"/>
      <p:bldP build="p" bldLvl="5" animBg="1" rev="0" advAuto="0" spid="717" grpId="2"/>
      <p:bldP build="whole" bldLvl="1" animBg="1" rev="0" advAuto="0" spid="80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BFS(</a:t>
            </a:r>
            <a:r>
              <a:rPr sz="40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V, E, s</a:t>
            </a:r>
            <a:r>
              <a:rPr sz="400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833" name="Shape 833"/>
          <p:cNvSpPr/>
          <p:nvPr/>
        </p:nvSpPr>
        <p:spPr>
          <a:xfrm>
            <a:off x="256010" y="1219198"/>
            <a:ext cx="5113338" cy="536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0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empty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1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←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DEQUEUE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2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 in Adj[u]</a:t>
            </a:r>
            <a:endParaRPr sz="2400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2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if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 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4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>
              <a:solidFill>
                <a:srgbClr val="26262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5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        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 ← d[u] + 1</a:t>
            </a:r>
            <a:endParaRPr sz="2400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		 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pred[v] = u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ENQUEUE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Q, v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</a:p>
        </p:txBody>
      </p:sp>
      <p:grpSp>
        <p:nvGrpSpPr>
          <p:cNvPr id="876" name="Group 876"/>
          <p:cNvGrpSpPr/>
          <p:nvPr/>
        </p:nvGrpSpPr>
        <p:grpSpPr>
          <a:xfrm>
            <a:off x="5832460" y="2590799"/>
            <a:ext cx="2168516" cy="1562102"/>
            <a:chOff x="-5" y="0"/>
            <a:chExt cx="2168515" cy="1562101"/>
          </a:xfrm>
        </p:grpSpPr>
        <p:grpSp>
          <p:nvGrpSpPr>
            <p:cNvPr id="836" name="Group 836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834" name="Shape 834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5" name="Shape 83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39" name="Group 839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837" name="Shape 837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8" name="Shape 838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0</a:t>
                </a:r>
              </a:p>
            </p:txBody>
          </p:sp>
        </p:grpSp>
        <p:grpSp>
          <p:nvGrpSpPr>
            <p:cNvPr id="842" name="Group 842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840" name="Shape 840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1" name="Shape 84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45" name="Group 845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843" name="Shape 843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4" name="Shape 844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48" name="Group 848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846" name="Shape 846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7" name="Shape 847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51" name="Group 851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849" name="Shape 849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0" name="Shape 850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854" name="Group 854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852" name="Shape 852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3" name="Shape 853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57" name="Group 857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855" name="Shape 855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6" name="Shape 856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858" name="Shape 858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859" name="Shape 859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860" name="Shape 860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861" name="Shape 861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862" name="Shape 862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863" name="Shape 863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864" name="Shape 864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865" name="Shape 865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866" name="Shape 866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67" name="Shape 867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68" name="Shape 868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69" name="Shape 869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0" name="Shape 870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1" name="Shape 871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2" name="Shape 872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3" name="Shape 873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4" name="Shape 874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75" name="Shape 875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877" name="Shape 877"/>
          <p:cNvSpPr/>
          <p:nvPr/>
        </p:nvSpPr>
        <p:spPr>
          <a:xfrm>
            <a:off x="8153400" y="3200399"/>
            <a:ext cx="48262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w</a:t>
            </a:r>
          </a:p>
        </p:txBody>
      </p:sp>
      <p:sp>
        <p:nvSpPr>
          <p:cNvPr id="878" name="Shape 878"/>
          <p:cNvSpPr/>
          <p:nvPr/>
        </p:nvSpPr>
        <p:spPr>
          <a:xfrm>
            <a:off x="8153399" y="1676399"/>
            <a:ext cx="4318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s</a:t>
            </a:r>
          </a:p>
        </p:txBody>
      </p:sp>
      <p:grpSp>
        <p:nvGrpSpPr>
          <p:cNvPr id="921" name="Group 921"/>
          <p:cNvGrpSpPr/>
          <p:nvPr/>
        </p:nvGrpSpPr>
        <p:grpSpPr>
          <a:xfrm>
            <a:off x="5832460" y="1038224"/>
            <a:ext cx="2168516" cy="1562102"/>
            <a:chOff x="-5" y="0"/>
            <a:chExt cx="2168515" cy="1562101"/>
          </a:xfrm>
        </p:grpSpPr>
        <p:grpSp>
          <p:nvGrpSpPr>
            <p:cNvPr id="881" name="Group 881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879" name="Shape 879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84" name="Group 884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882" name="Shape 882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0</a:t>
                </a:r>
              </a:p>
            </p:txBody>
          </p:sp>
        </p:grpSp>
        <p:grpSp>
          <p:nvGrpSpPr>
            <p:cNvPr id="887" name="Group 887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885" name="Shape 885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6" name="Shape 886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90" name="Group 890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888" name="Shape 888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93" name="Group 893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891" name="Shape 891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2" name="Shape 892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96" name="Group 896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894" name="Shape 894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5" name="Shape 89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899" name="Group 899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897" name="Shape 897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8" name="Shape 898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02" name="Group 902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900" name="Shape 900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1" name="Shape 90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903" name="Shape 903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904" name="Shape 904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905" name="Shape 905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907" name="Shape 907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909" name="Shape 909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910" name="Shape 910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911" name="Shape 911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2" name="Shape 912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3" name="Shape 913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4" name="Shape 914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5" name="Shape 915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6" name="Shape 916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7" name="Shape 917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8" name="Shape 918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19" name="Shape 919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20" name="Shape 920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964" name="Group 964"/>
          <p:cNvGrpSpPr/>
          <p:nvPr/>
        </p:nvGrpSpPr>
        <p:grpSpPr>
          <a:xfrm>
            <a:off x="5908660" y="4343398"/>
            <a:ext cx="2168516" cy="1562103"/>
            <a:chOff x="-5" y="0"/>
            <a:chExt cx="2168515" cy="1562101"/>
          </a:xfrm>
        </p:grpSpPr>
        <p:grpSp>
          <p:nvGrpSpPr>
            <p:cNvPr id="924" name="Group 924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922" name="Shape 922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3" name="Shape 923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927" name="Group 927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925" name="Shape 925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6" name="Shape 926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930" name="Group 930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9" name="Shape 929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33" name="Group 933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931" name="Shape 931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2" name="Shape 932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36" name="Group 936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934" name="Shape 934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39" name="Group 939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937" name="Shape 937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8" name="Shape 938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942" name="Group 942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940" name="Shape 940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1" name="Shape 94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45" name="Group 945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943" name="Shape 943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4" name="Shape 944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946" name="Shape 946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947" name="Shape 947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948" name="Shape 948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949" name="Shape 949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950" name="Shape 950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951" name="Shape 951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952" name="Shape 952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953" name="Shape 953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954" name="Shape 954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5" name="Shape 955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6" name="Shape 956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7" name="Shape 957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8" name="Shape 958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9" name="Shape 959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60" name="Shape 960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61" name="Shape 961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62" name="Shape 962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63" name="Shape 963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965" name="Shape 965"/>
          <p:cNvSpPr/>
          <p:nvPr/>
        </p:nvSpPr>
        <p:spPr>
          <a:xfrm>
            <a:off x="8229599" y="4952998"/>
            <a:ext cx="673163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w, r</a:t>
            </a:r>
          </a:p>
        </p:txBody>
      </p:sp>
      <p:sp>
        <p:nvSpPr>
          <p:cNvPr id="966" name="Shape 96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6" grpId="2"/>
      <p:bldP build="whole" bldLvl="1" animBg="1" rev="0" advAuto="0" spid="877" grpId="3"/>
      <p:bldP build="whole" bldLvl="1" animBg="1" rev="0" advAuto="0" spid="965" grpId="5"/>
      <p:bldP build="p" bldLvl="5" animBg="1" rev="0" advAuto="0" spid="833" grpId="1"/>
      <p:bldP build="whole" bldLvl="1" animBg="1" rev="0" advAuto="0" spid="96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Graph Definition</a:t>
            </a:r>
            <a:endParaRPr b="1" sz="1619"/>
          </a:p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Graph Representation </a:t>
            </a:r>
            <a:endParaRPr b="1" sz="1619"/>
          </a:p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Path, Cycle, Tree, Connectivity </a:t>
            </a:r>
            <a:endParaRPr b="1" sz="1619"/>
          </a:p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Graph Traversal Algorithms</a:t>
            </a:r>
            <a:endParaRPr b="1" sz="1619"/>
          </a:p>
          <a:p>
            <a:pPr lvl="1" marL="115823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Breath first search/traversal</a:t>
            </a:r>
            <a:endParaRPr b="1" sz="1619"/>
          </a:p>
          <a:p>
            <a:pPr lvl="1" marL="115823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Depth first search/traversal</a:t>
            </a:r>
            <a:endParaRPr b="1" sz="1619"/>
          </a:p>
          <a:p>
            <a:pPr lvl="1" marL="115823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…</a:t>
            </a:r>
            <a:endParaRPr b="1" sz="2520">
              <a:solidFill>
                <a:srgbClr val="262626"/>
              </a:solidFill>
            </a:endParaRPr>
          </a:p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Minimal Spaning Tree algorithms</a:t>
            </a:r>
            <a:endParaRPr b="1" sz="2520">
              <a:solidFill>
                <a:srgbClr val="262626"/>
              </a:solidFill>
            </a:endParaRPr>
          </a:p>
          <a:p>
            <a:pPr lvl="0" marL="746759" indent="-746759" defTabSz="822959">
              <a:lnSpc>
                <a:spcPct val="13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520">
                <a:solidFill>
                  <a:srgbClr val="262626"/>
                </a:solidFill>
              </a:rPr>
              <a:t>Dijkstra algorithm: shortest path a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/>
        </p:nvSpPr>
        <p:spPr>
          <a:xfrm>
            <a:off x="3124200" y="6397623"/>
            <a:ext cx="28956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CS 477/677 - Lecture 19</a:t>
            </a:r>
          </a:p>
        </p:txBody>
      </p:sp>
      <p:sp>
        <p:nvSpPr>
          <p:cNvPr id="969" name="Shape 969"/>
          <p:cNvSpPr/>
          <p:nvPr/>
        </p:nvSpPr>
        <p:spPr>
          <a:xfrm>
            <a:off x="3335337" y="6373812"/>
            <a:ext cx="2428878" cy="3317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0" name="Shape 97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</a:t>
            </a:r>
          </a:p>
        </p:txBody>
      </p:sp>
      <p:grpSp>
        <p:nvGrpSpPr>
          <p:cNvPr id="1013" name="Group 1013"/>
          <p:cNvGrpSpPr/>
          <p:nvPr/>
        </p:nvGrpSpPr>
        <p:grpSpPr>
          <a:xfrm>
            <a:off x="3352785" y="1047749"/>
            <a:ext cx="2168516" cy="1562102"/>
            <a:chOff x="-5" y="0"/>
            <a:chExt cx="2168515" cy="1562101"/>
          </a:xfrm>
        </p:grpSpPr>
        <p:grpSp>
          <p:nvGrpSpPr>
            <p:cNvPr id="973" name="Group 973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971" name="Shape 971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2" name="Shape 97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976" name="Group 976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974" name="Shape 974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5" name="Shape 975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979" name="Group 979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977" name="Shape 977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8" name="Shape 978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82" name="Group 982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980" name="Shape 980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1" name="Shape 98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85" name="Group 985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983" name="Shape 983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4" name="Shape 984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88" name="Group 988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986" name="Shape 986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7" name="Shape 987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991" name="Group 991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989" name="Shape 989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0" name="Shape 990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994" name="Group 994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992" name="Shape 992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3" name="Shape 993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995" name="Shape 995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996" name="Shape 996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997" name="Shape 997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998" name="Shape 998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999" name="Shape 999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003" name="Shape 1003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4" name="Shape 1004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5" name="Shape 1005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6" name="Shape 1006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7" name="Shape 1007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11" name="Shape 1011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12" name="Shape 1012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014" name="Shape 1014"/>
          <p:cNvSpPr/>
          <p:nvPr/>
        </p:nvSpPr>
        <p:spPr>
          <a:xfrm>
            <a:off x="339724" y="2589213"/>
            <a:ext cx="4318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s</a:t>
            </a:r>
          </a:p>
        </p:txBody>
      </p:sp>
      <p:grpSp>
        <p:nvGrpSpPr>
          <p:cNvPr id="1057" name="Group 1057"/>
          <p:cNvGrpSpPr/>
          <p:nvPr/>
        </p:nvGrpSpPr>
        <p:grpSpPr>
          <a:xfrm>
            <a:off x="339711" y="1047749"/>
            <a:ext cx="2168515" cy="1562102"/>
            <a:chOff x="-5" y="0"/>
            <a:chExt cx="2168514" cy="1562101"/>
          </a:xfrm>
        </p:grpSpPr>
        <p:grpSp>
          <p:nvGrpSpPr>
            <p:cNvPr id="1017" name="Group 1017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1015" name="Shape 1015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6" name="Shape 1016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20" name="Group 1020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018" name="Shape 1018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9" name="Shape 1019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0</a:t>
                </a:r>
              </a:p>
            </p:txBody>
          </p:sp>
        </p:grpSp>
        <p:grpSp>
          <p:nvGrpSpPr>
            <p:cNvPr id="1023" name="Group 1023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1021" name="Shape 102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2" name="Shape 1022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26" name="Group 1026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1024" name="Shape 1024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5" name="Shape 102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29" name="Group 1029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1027" name="Shape 1027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8" name="Shape 1028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32" name="Group 1032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030" name="Shape 1030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1" name="Shape 1031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35" name="Group 1035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1033" name="Shape 1033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4" name="Shape 1034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38" name="Group 1038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1036" name="Shape 1036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7" name="Shape 1037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1039" name="Shape 1039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047" name="Shape 1047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8" name="Shape 1048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9" name="Shape 1049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0" name="Shape 1050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5" name="Shape 1055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Shape 1056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058" name="Shape 1058"/>
          <p:cNvSpPr/>
          <p:nvPr/>
        </p:nvSpPr>
        <p:spPr>
          <a:xfrm>
            <a:off x="3352798" y="2589213"/>
            <a:ext cx="6731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w, r</a:t>
            </a:r>
          </a:p>
        </p:txBody>
      </p:sp>
      <p:grpSp>
        <p:nvGrpSpPr>
          <p:cNvPr id="1101" name="Group 1101"/>
          <p:cNvGrpSpPr/>
          <p:nvPr/>
        </p:nvGrpSpPr>
        <p:grpSpPr>
          <a:xfrm>
            <a:off x="6259499" y="1047749"/>
            <a:ext cx="2168515" cy="1562102"/>
            <a:chOff x="-5" y="0"/>
            <a:chExt cx="2168514" cy="1562101"/>
          </a:xfrm>
        </p:grpSpPr>
        <p:sp>
          <p:nvSpPr>
            <p:cNvPr id="1059" name="Shape 1059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grpSp>
          <p:nvGrpSpPr>
            <p:cNvPr id="1065" name="Group 1065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1063" name="Shape 1063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4" name="Shape 106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1068" name="Group 1068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066" name="Shape 1066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7" name="Shape 1067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071" name="Group 1071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1069" name="Shape 1069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0" name="Shape 107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074" name="Group 1074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1072" name="Shape 1072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3" name="Shape 1073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77" name="Group 1077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1075" name="Shape 1075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6" name="Shape 1076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080" name="Group 1080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078" name="Shape 1078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9" name="Shape 1079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083" name="Group 1083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1081" name="Shape 108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2" name="Shape 108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086" name="Group 1086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1084" name="Shape 1084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5" name="Shape 108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1087" name="Shape 1087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088" name="Shape 1088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089" name="Shape 1089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091" name="Shape 1091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2" name="Shape 1092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3" name="Shape 1093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4" name="Shape 1094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6" name="Shape 1096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8" name="Shape 1098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9" name="Shape 1099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00" name="Shape 1100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102" name="Shape 1102"/>
          <p:cNvSpPr/>
          <p:nvPr/>
        </p:nvSpPr>
        <p:spPr>
          <a:xfrm>
            <a:off x="6348412" y="2589213"/>
            <a:ext cx="812912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r, t, x</a:t>
            </a:r>
          </a:p>
        </p:txBody>
      </p:sp>
      <p:grpSp>
        <p:nvGrpSpPr>
          <p:cNvPr id="1145" name="Group 1145"/>
          <p:cNvGrpSpPr/>
          <p:nvPr/>
        </p:nvGrpSpPr>
        <p:grpSpPr>
          <a:xfrm>
            <a:off x="339711" y="2825749"/>
            <a:ext cx="2168515" cy="1562102"/>
            <a:chOff x="-5" y="0"/>
            <a:chExt cx="2168514" cy="1562101"/>
          </a:xfrm>
        </p:grpSpPr>
        <p:grpSp>
          <p:nvGrpSpPr>
            <p:cNvPr id="1105" name="Group 1105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1103" name="Shape 1103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4" name="Shape 110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108" name="Group 1108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106" name="Shape 1106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7" name="Shape 1107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111" name="Group 1111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1109" name="Shape 1109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0" name="Shape 111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114" name="Group 1114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1112" name="Shape 1112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3" name="Shape 1113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grpSp>
          <p:nvGrpSpPr>
            <p:cNvPr id="1117" name="Group 1117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1115" name="Shape 1115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120" name="Group 1120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118" name="Shape 1118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123" name="Group 1123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1121" name="Shape 112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126" name="Group 1126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1124" name="Shape 1124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5" name="Shape 1125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1127" name="Shape 1127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128" name="Shape 1128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130" name="Shape 1130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131" name="Shape 1131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134" name="Shape 1134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135" name="Shape 1135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6" name="Shape 1136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7" name="Shape 1137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8" name="Shape 1138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2" name="Shape 1142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3" name="Shape 1143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4" name="Shape 1144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146" name="Shape 1146"/>
          <p:cNvSpPr/>
          <p:nvPr/>
        </p:nvSpPr>
        <p:spPr>
          <a:xfrm>
            <a:off x="339725" y="4414837"/>
            <a:ext cx="8637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t, x, v</a:t>
            </a:r>
          </a:p>
        </p:txBody>
      </p:sp>
      <p:grpSp>
        <p:nvGrpSpPr>
          <p:cNvPr id="1189" name="Group 1189"/>
          <p:cNvGrpSpPr/>
          <p:nvPr/>
        </p:nvGrpSpPr>
        <p:grpSpPr>
          <a:xfrm>
            <a:off x="3352785" y="2825749"/>
            <a:ext cx="2168516" cy="1562102"/>
            <a:chOff x="-5" y="0"/>
            <a:chExt cx="2168515" cy="1562101"/>
          </a:xfrm>
        </p:grpSpPr>
        <p:grpSp>
          <p:nvGrpSpPr>
            <p:cNvPr id="1149" name="Group 1149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1147" name="Shape 1147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8" name="Shape 1148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152" name="Group 1152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150" name="Shape 1150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1" name="Shape 1151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155" name="Group 1155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1153" name="Shape 1153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158" name="Group 1158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1156" name="Shape 1156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161" name="Group 1161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1159" name="Shape 1159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164" name="Group 1164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162" name="Shape 1162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167" name="Group 1167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1165" name="Shape 1165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170" name="Group 1170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1168" name="Shape 1168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100290" y="49782"/>
                <a:ext cx="17566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∞</a:t>
                </a:r>
              </a:p>
            </p:txBody>
          </p:sp>
        </p:grpSp>
        <p:sp>
          <p:nvSpPr>
            <p:cNvPr id="1171" name="Shape 1171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179" name="Shape 1179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0" name="Shape 1180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1" name="Shape 1181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2" name="Shape 1182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4" name="Shape 1184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7" name="Shape 1187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8" name="Shape 1188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190" name="Shape 1190"/>
          <p:cNvSpPr/>
          <p:nvPr/>
        </p:nvSpPr>
        <p:spPr>
          <a:xfrm>
            <a:off x="3352798" y="4414837"/>
            <a:ext cx="91035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x, v, u</a:t>
            </a:r>
          </a:p>
        </p:txBody>
      </p:sp>
      <p:grpSp>
        <p:nvGrpSpPr>
          <p:cNvPr id="1233" name="Group 1233"/>
          <p:cNvGrpSpPr/>
          <p:nvPr/>
        </p:nvGrpSpPr>
        <p:grpSpPr>
          <a:xfrm>
            <a:off x="6319824" y="2825749"/>
            <a:ext cx="2168515" cy="1562102"/>
            <a:chOff x="-5" y="0"/>
            <a:chExt cx="2168514" cy="1562101"/>
          </a:xfrm>
        </p:grpSpPr>
        <p:grpSp>
          <p:nvGrpSpPr>
            <p:cNvPr id="1193" name="Group 1193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1191" name="Shape 119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196" name="Group 1196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194" name="Shape 1194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199" name="Group 1199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1197" name="Shape 1197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02" name="Group 1202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1200" name="Shape 1200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205" name="Group 1205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1203" name="Shape 1203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208" name="Group 1208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206" name="Shape 1206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11" name="Group 1211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1209" name="Shape 1209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14" name="Group 1214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1212" name="Shape 1212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1215" name="Shape 1215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218" name="Shape 1218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223" name="Shape 1223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4" name="Shape 1224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5" name="Shape 1225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6" name="Shape 1226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1" name="Shape 1231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2" name="Shape 1232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234" name="Shape 1234"/>
          <p:cNvSpPr/>
          <p:nvPr/>
        </p:nvSpPr>
        <p:spPr>
          <a:xfrm>
            <a:off x="6192837" y="4414837"/>
            <a:ext cx="91035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v, u, y</a:t>
            </a:r>
          </a:p>
        </p:txBody>
      </p:sp>
      <p:grpSp>
        <p:nvGrpSpPr>
          <p:cNvPr id="1277" name="Group 1277"/>
          <p:cNvGrpSpPr/>
          <p:nvPr/>
        </p:nvGrpSpPr>
        <p:grpSpPr>
          <a:xfrm>
            <a:off x="339711" y="4711698"/>
            <a:ext cx="2168515" cy="1562103"/>
            <a:chOff x="-5" y="0"/>
            <a:chExt cx="2168514" cy="1562101"/>
          </a:xfrm>
        </p:grpSpPr>
        <p:grpSp>
          <p:nvGrpSpPr>
            <p:cNvPr id="1237" name="Group 1237"/>
            <p:cNvGrpSpPr/>
            <p:nvPr/>
          </p:nvGrpSpPr>
          <p:grpSpPr>
            <a:xfrm>
              <a:off x="-6" y="325425"/>
              <a:ext cx="376244" cy="358765"/>
              <a:chOff x="-5" y="-5"/>
              <a:chExt cx="376243" cy="358763"/>
            </a:xfrm>
          </p:grpSpPr>
          <p:sp>
            <p:nvSpPr>
              <p:cNvPr id="1235" name="Shape 1235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6" name="Shape 1236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40" name="Group 1240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238" name="Shape 1238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9" name="Shape 1239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243" name="Group 1243"/>
            <p:cNvGrpSpPr/>
            <p:nvPr/>
          </p:nvGrpSpPr>
          <p:grpSpPr>
            <a:xfrm>
              <a:off x="1193795" y="325425"/>
              <a:ext cx="376245" cy="358765"/>
              <a:chOff x="-5" y="-5"/>
              <a:chExt cx="376243" cy="358763"/>
            </a:xfrm>
          </p:grpSpPr>
          <p:sp>
            <p:nvSpPr>
              <p:cNvPr id="1241" name="Shape 1241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2" name="Shape 124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46" name="Group 1246"/>
            <p:cNvGrpSpPr/>
            <p:nvPr/>
          </p:nvGrpSpPr>
          <p:grpSpPr>
            <a:xfrm>
              <a:off x="1792284" y="325425"/>
              <a:ext cx="376225" cy="358765"/>
              <a:chOff x="-5" y="-5"/>
              <a:chExt cx="376224" cy="358763"/>
            </a:xfrm>
          </p:grpSpPr>
          <p:sp>
            <p:nvSpPr>
              <p:cNvPr id="1244" name="Shape 1244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5" name="Shape 1245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249" name="Group 1249"/>
            <p:cNvGrpSpPr/>
            <p:nvPr/>
          </p:nvGrpSpPr>
          <p:grpSpPr>
            <a:xfrm>
              <a:off x="-6" y="954077"/>
              <a:ext cx="376244" cy="358765"/>
              <a:chOff x="-5" y="-5"/>
              <a:chExt cx="376243" cy="358763"/>
            </a:xfrm>
          </p:grpSpPr>
          <p:sp>
            <p:nvSpPr>
              <p:cNvPr id="1247" name="Shape 1247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8" name="Shape 1248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52" name="Group 1252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250" name="Shape 1250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51" name="Shape 1251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55" name="Group 1255"/>
            <p:cNvGrpSpPr/>
            <p:nvPr/>
          </p:nvGrpSpPr>
          <p:grpSpPr>
            <a:xfrm>
              <a:off x="1193795" y="954077"/>
              <a:ext cx="376245" cy="358765"/>
              <a:chOff x="-5" y="-5"/>
              <a:chExt cx="376243" cy="358763"/>
            </a:xfrm>
          </p:grpSpPr>
          <p:sp>
            <p:nvSpPr>
              <p:cNvPr id="1253" name="Shape 1253"/>
              <p:cNvSpPr/>
              <p:nvPr/>
            </p:nvSpPr>
            <p:spPr>
              <a:xfrm>
                <a:off x="-6" y="-6"/>
                <a:ext cx="376244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54" name="Shape 125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58" name="Group 1258"/>
            <p:cNvGrpSpPr/>
            <p:nvPr/>
          </p:nvGrpSpPr>
          <p:grpSpPr>
            <a:xfrm>
              <a:off x="1792284" y="954077"/>
              <a:ext cx="376225" cy="358765"/>
              <a:chOff x="-5" y="-5"/>
              <a:chExt cx="376224" cy="358763"/>
            </a:xfrm>
          </p:grpSpPr>
          <p:sp>
            <p:nvSpPr>
              <p:cNvPr id="1256" name="Shape 1256"/>
              <p:cNvSpPr/>
              <p:nvPr/>
            </p:nvSpPr>
            <p:spPr>
              <a:xfrm>
                <a:off x="-6" y="-6"/>
                <a:ext cx="37622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57" name="Shape 1257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1259" name="Shape 1259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22396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824045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601669" y="130810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241432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820870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267" name="Shape 1267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68" name="Shape 1268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69" name="Shape 1269"/>
            <p:cNvSpPr/>
            <p:nvPr/>
          </p:nvSpPr>
          <p:spPr>
            <a:xfrm flipH="1">
              <a:off x="1373195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0" name="Shape 1270"/>
            <p:cNvSpPr/>
            <p:nvPr/>
          </p:nvSpPr>
          <p:spPr>
            <a:xfrm flipH="1">
              <a:off x="1974858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1" name="Shape 1271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2" name="Shape 1272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3" name="Shape 1273"/>
            <p:cNvSpPr/>
            <p:nvPr/>
          </p:nvSpPr>
          <p:spPr>
            <a:xfrm>
              <a:off x="1585920" y="492125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595445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5" name="Shape 1275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6" name="Shape 1276"/>
            <p:cNvSpPr/>
            <p:nvPr/>
          </p:nvSpPr>
          <p:spPr>
            <a:xfrm flipV="1">
              <a:off x="1487495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278" name="Shape 1278"/>
          <p:cNvSpPr/>
          <p:nvPr/>
        </p:nvSpPr>
        <p:spPr>
          <a:xfrm>
            <a:off x="339724" y="6300787"/>
            <a:ext cx="68599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u, y</a:t>
            </a:r>
          </a:p>
        </p:txBody>
      </p:sp>
      <p:grpSp>
        <p:nvGrpSpPr>
          <p:cNvPr id="1321" name="Group 1321"/>
          <p:cNvGrpSpPr/>
          <p:nvPr/>
        </p:nvGrpSpPr>
        <p:grpSpPr>
          <a:xfrm>
            <a:off x="3378185" y="4711698"/>
            <a:ext cx="2168516" cy="1562103"/>
            <a:chOff x="-5" y="0"/>
            <a:chExt cx="2168515" cy="1562101"/>
          </a:xfrm>
        </p:grpSpPr>
        <p:grpSp>
          <p:nvGrpSpPr>
            <p:cNvPr id="1281" name="Group 1281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1279" name="Shape 1279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0" name="Shape 128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84" name="Group 1284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282" name="Shape 1282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3" name="Shape 1283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287" name="Group 1287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1285" name="Shape 1285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6" name="Shape 1286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90" name="Group 1290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1288" name="Shape 1288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9" name="Shape 1289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293" name="Group 1293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1291" name="Shape 1291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2" name="Shape 1292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96" name="Group 1296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294" name="Shape 1294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5" name="Shape 1295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99" name="Group 1299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1297" name="Shape 1297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8" name="Shape 1298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302" name="Group 1302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1300" name="Shape 1300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1" name="Shape 1301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1303" name="Shape 1303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304" name="Shape 1304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305" name="Shape 1305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311" name="Shape 1311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2" name="Shape 1312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3" name="Shape 1313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4" name="Shape 1314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9" name="Shape 1319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0" name="Shape 1320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322" name="Shape 1322"/>
          <p:cNvSpPr/>
          <p:nvPr/>
        </p:nvSpPr>
        <p:spPr>
          <a:xfrm>
            <a:off x="3378198" y="6300787"/>
            <a:ext cx="43183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DD0111"/>
                </a:solidFill>
              </a:rPr>
              <a:t>Q: y</a:t>
            </a:r>
          </a:p>
        </p:txBody>
      </p:sp>
      <p:grpSp>
        <p:nvGrpSpPr>
          <p:cNvPr id="1365" name="Group 1365"/>
          <p:cNvGrpSpPr/>
          <p:nvPr/>
        </p:nvGrpSpPr>
        <p:grpSpPr>
          <a:xfrm>
            <a:off x="6327760" y="4711698"/>
            <a:ext cx="2168516" cy="1562103"/>
            <a:chOff x="-5" y="0"/>
            <a:chExt cx="2168515" cy="1562101"/>
          </a:xfrm>
        </p:grpSpPr>
        <p:sp>
          <p:nvSpPr>
            <p:cNvPr id="1323" name="Shape 1323"/>
            <p:cNvSpPr/>
            <p:nvPr/>
          </p:nvSpPr>
          <p:spPr>
            <a:xfrm>
              <a:off x="30168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623894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s</a:t>
              </a: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1223970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t</a:t>
              </a: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82404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grpSp>
          <p:nvGrpSpPr>
            <p:cNvPr id="1329" name="Group 1329"/>
            <p:cNvGrpSpPr/>
            <p:nvPr/>
          </p:nvGrpSpPr>
          <p:grpSpPr>
            <a:xfrm>
              <a:off x="-6" y="325425"/>
              <a:ext cx="376245" cy="358765"/>
              <a:chOff x="-5" y="-5"/>
              <a:chExt cx="376243" cy="358763"/>
            </a:xfrm>
          </p:grpSpPr>
          <p:sp>
            <p:nvSpPr>
              <p:cNvPr id="1327" name="Shape 1327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8" name="Shape 1328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332" name="Group 1332"/>
            <p:cNvGrpSpPr/>
            <p:nvPr/>
          </p:nvGrpSpPr>
          <p:grpSpPr>
            <a:xfrm>
              <a:off x="596894" y="325425"/>
              <a:ext cx="376246" cy="358765"/>
              <a:chOff x="-5" y="-5"/>
              <a:chExt cx="376244" cy="358763"/>
            </a:xfrm>
          </p:grpSpPr>
          <p:sp>
            <p:nvSpPr>
              <p:cNvPr id="1330" name="Shape 1330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1" name="Shape 1331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335" name="Group 1335"/>
            <p:cNvGrpSpPr/>
            <p:nvPr/>
          </p:nvGrpSpPr>
          <p:grpSpPr>
            <a:xfrm>
              <a:off x="1193796" y="325425"/>
              <a:ext cx="376245" cy="358765"/>
              <a:chOff x="-5" y="-5"/>
              <a:chExt cx="376243" cy="358763"/>
            </a:xfrm>
          </p:grpSpPr>
          <p:sp>
            <p:nvSpPr>
              <p:cNvPr id="1333" name="Shape 1333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4" name="Shape 1334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338" name="Group 1338"/>
            <p:cNvGrpSpPr/>
            <p:nvPr/>
          </p:nvGrpSpPr>
          <p:grpSpPr>
            <a:xfrm>
              <a:off x="1792285" y="325425"/>
              <a:ext cx="376225" cy="358765"/>
              <a:chOff x="-5" y="-5"/>
              <a:chExt cx="376224" cy="358763"/>
            </a:xfrm>
          </p:grpSpPr>
          <p:sp>
            <p:nvSpPr>
              <p:cNvPr id="1336" name="Shape 1336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7" name="Shape 1337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341" name="Group 1341"/>
            <p:cNvGrpSpPr/>
            <p:nvPr/>
          </p:nvGrpSpPr>
          <p:grpSpPr>
            <a:xfrm>
              <a:off x="-6" y="954077"/>
              <a:ext cx="376245" cy="358765"/>
              <a:chOff x="-5" y="-5"/>
              <a:chExt cx="376243" cy="358763"/>
            </a:xfrm>
          </p:grpSpPr>
          <p:sp>
            <p:nvSpPr>
              <p:cNvPr id="1339" name="Shape 1339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0" name="Shape 1340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344" name="Group 1344"/>
            <p:cNvGrpSpPr/>
            <p:nvPr/>
          </p:nvGrpSpPr>
          <p:grpSpPr>
            <a:xfrm>
              <a:off x="596894" y="954077"/>
              <a:ext cx="376246" cy="358765"/>
              <a:chOff x="-5" y="-5"/>
              <a:chExt cx="376244" cy="358763"/>
            </a:xfrm>
          </p:grpSpPr>
          <p:sp>
            <p:nvSpPr>
              <p:cNvPr id="1342" name="Shape 1342"/>
              <p:cNvSpPr/>
              <p:nvPr/>
            </p:nvSpPr>
            <p:spPr>
              <a:xfrm>
                <a:off x="-6" y="-6"/>
                <a:ext cx="37624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3" name="Shape 1343"/>
              <p:cNvSpPr/>
              <p:nvPr/>
            </p:nvSpPr>
            <p:spPr>
              <a:xfrm>
                <a:off x="118206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347" name="Group 1347"/>
            <p:cNvGrpSpPr/>
            <p:nvPr/>
          </p:nvGrpSpPr>
          <p:grpSpPr>
            <a:xfrm>
              <a:off x="1193796" y="954077"/>
              <a:ext cx="376245" cy="358765"/>
              <a:chOff x="-5" y="-5"/>
              <a:chExt cx="376243" cy="358763"/>
            </a:xfrm>
          </p:grpSpPr>
          <p:sp>
            <p:nvSpPr>
              <p:cNvPr id="1345" name="Shape 1345"/>
              <p:cNvSpPr/>
              <p:nvPr/>
            </p:nvSpPr>
            <p:spPr>
              <a:xfrm>
                <a:off x="-6" y="-6"/>
                <a:ext cx="376245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6" name="Shape 1346"/>
              <p:cNvSpPr/>
              <p:nvPr/>
            </p:nvSpPr>
            <p:spPr>
              <a:xfrm>
                <a:off x="118206" y="49782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350" name="Group 1350"/>
            <p:cNvGrpSpPr/>
            <p:nvPr/>
          </p:nvGrpSpPr>
          <p:grpSpPr>
            <a:xfrm>
              <a:off x="1792285" y="954077"/>
              <a:ext cx="376225" cy="358765"/>
              <a:chOff x="-5" y="-5"/>
              <a:chExt cx="376224" cy="358763"/>
            </a:xfrm>
          </p:grpSpPr>
          <p:sp>
            <p:nvSpPr>
              <p:cNvPr id="1348" name="Shape 1348"/>
              <p:cNvSpPr/>
              <p:nvPr/>
            </p:nvSpPr>
            <p:spPr>
              <a:xfrm>
                <a:off x="-6" y="-6"/>
                <a:ext cx="376226" cy="35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9" name="Shape 1349"/>
              <p:cNvSpPr/>
              <p:nvPr/>
            </p:nvSpPr>
            <p:spPr>
              <a:xfrm>
                <a:off x="118205" y="49782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sp>
          <p:nvSpPr>
            <p:cNvPr id="1351" name="Shape 1351"/>
            <p:cNvSpPr/>
            <p:nvPr/>
          </p:nvSpPr>
          <p:spPr>
            <a:xfrm>
              <a:off x="19055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352" name="Shape 1352"/>
            <p:cNvSpPr/>
            <p:nvPr/>
          </p:nvSpPr>
          <p:spPr>
            <a:xfrm>
              <a:off x="601669" y="1308101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353" name="Shape 1353"/>
            <p:cNvSpPr/>
            <p:nvPr/>
          </p:nvSpPr>
          <p:spPr>
            <a:xfrm>
              <a:off x="1241433" y="1308101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354" name="Shape 1354"/>
            <p:cNvSpPr/>
            <p:nvPr/>
          </p:nvSpPr>
          <p:spPr>
            <a:xfrm>
              <a:off x="1820871" y="130810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355" name="Shape 1355"/>
            <p:cNvSpPr/>
            <p:nvPr/>
          </p:nvSpPr>
          <p:spPr>
            <a:xfrm flipH="1">
              <a:off x="180981" y="679450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6" name="Shape 1356"/>
            <p:cNvSpPr/>
            <p:nvPr/>
          </p:nvSpPr>
          <p:spPr>
            <a:xfrm flipH="1">
              <a:off x="773119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7" name="Shape 1357"/>
            <p:cNvSpPr/>
            <p:nvPr/>
          </p:nvSpPr>
          <p:spPr>
            <a:xfrm flipH="1">
              <a:off x="1373196" y="679450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8" name="Shape 1358"/>
            <p:cNvSpPr/>
            <p:nvPr/>
          </p:nvSpPr>
          <p:spPr>
            <a:xfrm flipH="1">
              <a:off x="1974859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9" name="Shape 1359"/>
            <p:cNvSpPr/>
            <p:nvPr/>
          </p:nvSpPr>
          <p:spPr>
            <a:xfrm>
              <a:off x="376244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985844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1" name="Shape 1361"/>
            <p:cNvSpPr/>
            <p:nvPr/>
          </p:nvSpPr>
          <p:spPr>
            <a:xfrm>
              <a:off x="1585921" y="492125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2" name="Shape 1362"/>
            <p:cNvSpPr/>
            <p:nvPr/>
          </p:nvSpPr>
          <p:spPr>
            <a:xfrm>
              <a:off x="1595446" y="1136651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3" name="Shape 1363"/>
            <p:cNvSpPr/>
            <p:nvPr/>
          </p:nvSpPr>
          <p:spPr>
            <a:xfrm flipV="1">
              <a:off x="895357" y="635001"/>
              <a:ext cx="349253" cy="357190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4" name="Shape 1364"/>
            <p:cNvSpPr/>
            <p:nvPr/>
          </p:nvSpPr>
          <p:spPr>
            <a:xfrm flipV="1">
              <a:off x="1487496" y="617539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366" name="Shape 1366"/>
          <p:cNvSpPr/>
          <p:nvPr/>
        </p:nvSpPr>
        <p:spPr>
          <a:xfrm>
            <a:off x="6327773" y="6300787"/>
            <a:ext cx="481510" cy="267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i="1"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rPr>
              <a:t>Q: </a:t>
            </a:r>
            <a:r>
              <a:rPr>
                <a:solidFill>
                  <a:srgbClr val="DD0111"/>
                </a:solidFill>
                <a:latin typeface="Arial"/>
                <a:ea typeface="Arial"/>
                <a:cs typeface="Arial"/>
                <a:sym typeface="Arial"/>
              </a:rPr>
              <a:t>∅</a:t>
            </a:r>
          </a:p>
        </p:txBody>
      </p:sp>
      <p:sp>
        <p:nvSpPr>
          <p:cNvPr id="1367" name="Shape 136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8" grpId="10"/>
      <p:bldP build="whole" bldLvl="1" animBg="1" rev="0" advAuto="0" spid="1146" grpId="4"/>
      <p:bldP build="whole" bldLvl="1" animBg="1" rev="0" advAuto="0" spid="1190" grpId="6"/>
      <p:bldP build="whole" bldLvl="1" animBg="1" rev="0" advAuto="0" spid="1101" grpId="1"/>
      <p:bldP build="whole" bldLvl="1" animBg="1" rev="0" advAuto="0" spid="1189" grpId="5"/>
      <p:bldP build="whole" bldLvl="1" animBg="1" rev="0" advAuto="0" spid="1233" grpId="7"/>
      <p:bldP build="whole" bldLvl="1" animBg="1" rev="0" advAuto="0" spid="1102" grpId="2"/>
      <p:bldP build="whole" bldLvl="1" animBg="1" rev="0" advAuto="0" spid="1277" grpId="9"/>
      <p:bldP build="whole" bldLvl="1" animBg="1" rev="0" advAuto="0" spid="1234" grpId="8"/>
      <p:bldP build="whole" bldLvl="1" animBg="1" rev="0" advAuto="0" spid="1322" grpId="12"/>
      <p:bldP build="whole" bldLvl="1" animBg="1" rev="0" advAuto="0" spid="1365" grpId="13"/>
      <p:bldP build="whole" bldLvl="1" animBg="1" rev="0" advAuto="0" spid="1145" grpId="3"/>
      <p:bldP build="whole" bldLvl="1" animBg="1" rev="0" advAuto="0" spid="1321" grpId="11"/>
      <p:bldP build="whole" bldLvl="1" animBg="1" rev="0" advAuto="0" spid="1366" grpId="1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Analysis of BFS</a:t>
            </a:r>
          </a:p>
        </p:txBody>
      </p:sp>
      <p:sp>
        <p:nvSpPr>
          <p:cNvPr id="1370" name="Shape 1370"/>
          <p:cNvSpPr/>
          <p:nvPr>
            <p:ph type="body" idx="1"/>
          </p:nvPr>
        </p:nvSpPr>
        <p:spPr>
          <a:xfrm>
            <a:off x="1181100" y="1143000"/>
            <a:ext cx="4143375" cy="5076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for </a:t>
            </a:r>
            <a:r>
              <a:rPr sz="2400">
                <a:solidFill>
                  <a:srgbClr val="262626"/>
                </a:solidFill>
              </a:rPr>
              <a:t>each u ∈ V - {s} 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 	</a:t>
            </a:r>
            <a:r>
              <a:rPr b="1" sz="2400">
                <a:solidFill>
                  <a:srgbClr val="262626"/>
                </a:solidFill>
              </a:rPr>
              <a:t>do</a:t>
            </a:r>
            <a:r>
              <a:rPr sz="2400">
                <a:solidFill>
                  <a:srgbClr val="262626"/>
                </a:solidFill>
              </a:rPr>
              <a:t> color[u] ← </a:t>
            </a:r>
            <a:r>
              <a:rPr sz="2000">
                <a:solidFill>
                  <a:srgbClr val="262626"/>
                </a:solidFill>
              </a:rPr>
              <a:t>WHITE</a:t>
            </a:r>
            <a:endParaRPr b="1" sz="20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 	      </a:t>
            </a:r>
            <a:r>
              <a:rPr sz="2400">
                <a:solidFill>
                  <a:srgbClr val="262626"/>
                </a:solidFill>
              </a:rPr>
              <a:t>d[u] ← ∞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 	      pred[u] =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NIL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color[s] ← </a:t>
            </a:r>
            <a:r>
              <a:rPr sz="2000">
                <a:solidFill>
                  <a:srgbClr val="262626"/>
                </a:solidFill>
              </a:rPr>
              <a:t>GRAY</a:t>
            </a:r>
            <a:endParaRPr sz="20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d[s] ← 0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pred[s] =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NIL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Q ← ∅</a:t>
            </a:r>
            <a:endParaRPr sz="2400"/>
          </a:p>
          <a:p>
            <a:pPr lvl="0" marL="812800" indent="-812800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Q ←  ENQUEUE(Q, s)</a:t>
            </a:r>
          </a:p>
        </p:txBody>
      </p:sp>
      <p:sp>
        <p:nvSpPr>
          <p:cNvPr id="1371" name="Shape 1371"/>
          <p:cNvSpPr/>
          <p:nvPr/>
        </p:nvSpPr>
        <p:spPr>
          <a:xfrm>
            <a:off x="5095873" y="1219199"/>
            <a:ext cx="152402" cy="198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2" name="Shape 1372"/>
          <p:cNvSpPr/>
          <p:nvPr/>
        </p:nvSpPr>
        <p:spPr>
          <a:xfrm>
            <a:off x="5476873" y="1904999"/>
            <a:ext cx="93424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O(|V|)</a:t>
            </a:r>
          </a:p>
        </p:txBody>
      </p:sp>
      <p:sp>
        <p:nvSpPr>
          <p:cNvPr id="1373" name="Shape 1373"/>
          <p:cNvSpPr/>
          <p:nvPr/>
        </p:nvSpPr>
        <p:spPr>
          <a:xfrm>
            <a:off x="5095873" y="3429000"/>
            <a:ext cx="152402" cy="228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4" name="Shape 1374"/>
          <p:cNvSpPr/>
          <p:nvPr/>
        </p:nvSpPr>
        <p:spPr>
          <a:xfrm>
            <a:off x="5400673" y="4343398"/>
            <a:ext cx="61649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Θ(1)</a:t>
            </a:r>
          </a:p>
        </p:txBody>
      </p:sp>
      <p:sp>
        <p:nvSpPr>
          <p:cNvPr id="1375" name="Shape 137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2" grpId="2"/>
      <p:bldP build="whole" bldLvl="1" animBg="1" rev="0" advAuto="0" spid="1373" grpId="3"/>
      <p:bldP build="whole" bldLvl="1" animBg="1" rev="0" advAuto="0" spid="1371" grpId="1"/>
      <p:bldP build="whole" bldLvl="1" animBg="1" rev="0" advAuto="0" spid="1374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Analysis of BFS</a:t>
            </a:r>
          </a:p>
        </p:txBody>
      </p:sp>
      <p:sp>
        <p:nvSpPr>
          <p:cNvPr id="1378" name="Shape 1378"/>
          <p:cNvSpPr/>
          <p:nvPr/>
        </p:nvSpPr>
        <p:spPr>
          <a:xfrm>
            <a:off x="5556248" y="1752599"/>
            <a:ext cx="61649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Θ(1)</a:t>
            </a:r>
          </a:p>
        </p:txBody>
      </p:sp>
      <p:sp>
        <p:nvSpPr>
          <p:cNvPr id="1379" name="Shape 1379"/>
          <p:cNvSpPr/>
          <p:nvPr/>
        </p:nvSpPr>
        <p:spPr>
          <a:xfrm>
            <a:off x="5556248" y="4890780"/>
            <a:ext cx="61649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Θ(1)</a:t>
            </a:r>
          </a:p>
        </p:txBody>
      </p:sp>
      <p:sp>
        <p:nvSpPr>
          <p:cNvPr id="1380" name="Shape 1380"/>
          <p:cNvSpPr/>
          <p:nvPr/>
        </p:nvSpPr>
        <p:spPr>
          <a:xfrm flipH="1">
            <a:off x="5105398" y="5119380"/>
            <a:ext cx="381002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81" name="Shape 1381"/>
          <p:cNvSpPr/>
          <p:nvPr/>
        </p:nvSpPr>
        <p:spPr>
          <a:xfrm flipH="1">
            <a:off x="4419598" y="1981200"/>
            <a:ext cx="1143002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386" name="Group 1386"/>
          <p:cNvGrpSpPr/>
          <p:nvPr/>
        </p:nvGrpSpPr>
        <p:grpSpPr>
          <a:xfrm>
            <a:off x="3795422" y="1548552"/>
            <a:ext cx="5119980" cy="3196099"/>
            <a:chOff x="0" y="0"/>
            <a:chExt cx="5119978" cy="3196097"/>
          </a:xfrm>
        </p:grpSpPr>
        <p:sp>
          <p:nvSpPr>
            <p:cNvPr id="1382" name="Shape 1382"/>
            <p:cNvSpPr/>
            <p:nvPr/>
          </p:nvSpPr>
          <p:spPr>
            <a:xfrm flipH="1" flipV="1">
              <a:off x="892636" y="981076"/>
              <a:ext cx="1146400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110683" y="752476"/>
              <a:ext cx="3009296" cy="2443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000">
                  <a:latin typeface="Arial"/>
                  <a:ea typeface="Arial"/>
                  <a:cs typeface="Arial"/>
                  <a:sym typeface="Arial"/>
                </a:rPr>
                <a:t>Scan Adj[u] for all vertices u in the graph</a:t>
              </a:r>
              <a:endParaRPr sz="2000">
                <a:latin typeface="Arial"/>
                <a:ea typeface="Arial"/>
                <a:cs typeface="Arial"/>
                <a:sym typeface="Arial"/>
              </a:endParaRPr>
            </a:p>
            <a:p>
              <a:pPr lvl="0" algn="l">
                <a:buSzPct val="100000"/>
                <a:buFont typeface="Arial"/>
                <a:buChar char="•"/>
                <a:defRPr sz="18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 Each vertex u is processed only once</a:t>
              </a:r>
              <a:r>
                <a:rPr i="1"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when the vertex is dequeued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lvl="1" marL="457200" algn="l">
                <a:buSzPct val="100000"/>
                <a:buFont typeface="Arial"/>
                <a:buChar char="•"/>
                <a:defRPr sz="18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 Sum of lengths of all adjacency lists = Θ(|E|)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lvl="1" marL="457200" algn="l">
                <a:buSzPct val="100000"/>
                <a:buFont typeface="Arial"/>
                <a:buChar char="•"/>
                <a:defRPr sz="18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 Scanning operations: O(|E|)</a:t>
              </a:r>
            </a:p>
          </p:txBody>
        </p:sp>
        <p:sp>
          <p:nvSpPr>
            <p:cNvPr id="1384" name="Shape 1384"/>
            <p:cNvSpPr/>
            <p:nvPr/>
          </p:nvSpPr>
          <p:spPr>
            <a:xfrm flipH="1">
              <a:off x="-1" y="1587"/>
              <a:ext cx="3185436" cy="952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5" name="Shape 1385"/>
            <p:cNvSpPr/>
            <p:nvPr/>
          </p:nvSpPr>
          <p:spPr>
            <a:xfrm>
              <a:off x="3177967" y="-1"/>
              <a:ext cx="7466" cy="7524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387" name="Shape 1387"/>
          <p:cNvSpPr/>
          <p:nvPr>
            <p:ph type="body" idx="1"/>
          </p:nvPr>
        </p:nvSpPr>
        <p:spPr>
          <a:xfrm>
            <a:off x="876300" y="6383811"/>
            <a:ext cx="8229600" cy="76676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29733" indent="-829733">
              <a:lnSpc>
                <a:spcPct val="130000"/>
              </a:lnSpc>
              <a:buClr>
                <a:srgbClr val="262626"/>
              </a:buCl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Total running time for BFS = O(|V| + |E|)</a:t>
            </a:r>
          </a:p>
        </p:txBody>
      </p:sp>
      <p:sp>
        <p:nvSpPr>
          <p:cNvPr id="1388" name="Shape 138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389" name="Shape 1389"/>
          <p:cNvSpPr/>
          <p:nvPr/>
        </p:nvSpPr>
        <p:spPr>
          <a:xfrm>
            <a:off x="249370" y="1219198"/>
            <a:ext cx="5119980" cy="536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0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empty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1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←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DEQUEUE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2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 in Adj[u]</a:t>
            </a:r>
            <a:endParaRPr sz="2400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2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if</a:t>
            </a: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 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4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1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>
              <a:solidFill>
                <a:srgbClr val="26262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 Bold"/>
              <a:buAutoNum type="arabicPeriod" startAt="15"/>
              <a:defRPr sz="1800"/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                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 ← d[u] + 1</a:t>
            </a:r>
            <a:endParaRPr sz="2400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		 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pred[v] = u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ENQUEUE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Q, v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264354" indent="-1264354" algn="l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Arial"/>
              <a:buAutoNum type="arabicPeriod" startAt="16"/>
              <a:defRPr sz="1800"/>
            </a:pP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9" grpId="7"/>
      <p:bldP build="p" bldLvl="1" animBg="1" rev="0" advAuto="0" spid="1387" grpId="6"/>
      <p:bldP build="whole" bldLvl="1" animBg="1" rev="0" advAuto="0" spid="1378" grpId="2"/>
      <p:bldP build="whole" bldLvl="1" animBg="1" rev="0" advAuto="0" spid="1380" grpId="3"/>
      <p:bldP build="whole" bldLvl="1" animBg="1" rev="0" advAuto="0" spid="1386" grpId="5"/>
      <p:bldP build="whole" bldLvl="1" animBg="1" rev="0" advAuto="0" spid="1379" grpId="4"/>
      <p:bldP build="whole" bldLvl="1" animBg="1" rev="0" advAuto="0" spid="138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Shortest Paths Property</a:t>
            </a:r>
          </a:p>
        </p:txBody>
      </p:sp>
      <p:sp>
        <p:nvSpPr>
          <p:cNvPr id="1392" name="Shape 1392"/>
          <p:cNvSpPr/>
          <p:nvPr>
            <p:ph type="body" idx="1"/>
          </p:nvPr>
        </p:nvSpPr>
        <p:spPr>
          <a:xfrm>
            <a:off x="350836" y="1214437"/>
            <a:ext cx="8404257" cy="19843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08541" indent="-608541" defTabSz="84124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BFS finds the </a:t>
            </a:r>
            <a:r>
              <a:rPr sz="2500">
                <a:solidFill>
                  <a:srgbClr val="0433FF"/>
                </a:solidFill>
              </a:rPr>
              <a:t>shortest-path distance</a:t>
            </a:r>
            <a:r>
              <a:rPr sz="2500">
                <a:solidFill>
                  <a:srgbClr val="262626"/>
                </a:solidFill>
              </a:rPr>
              <a:t> from the source vertex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 ∈ V</a:t>
            </a:r>
            <a:r>
              <a:rPr sz="2500">
                <a:solidFill>
                  <a:srgbClr val="262626"/>
                </a:solidFill>
              </a:rPr>
              <a:t> to each node in the graph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608541" indent="-608541" defTabSz="84124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Shortest-path distance =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d(s, u)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3335" indent="-392712" defTabSz="841247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Minimum number of edges in any path from </a:t>
            </a:r>
            <a:r>
              <a:rPr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sz="2200">
                <a:solidFill>
                  <a:srgbClr val="595959"/>
                </a:solidFill>
              </a:rPr>
              <a:t> to </a:t>
            </a:r>
            <a:r>
              <a:rPr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</a:p>
        </p:txBody>
      </p:sp>
      <p:grpSp>
        <p:nvGrpSpPr>
          <p:cNvPr id="1435" name="Group 1435"/>
          <p:cNvGrpSpPr/>
          <p:nvPr/>
        </p:nvGrpSpPr>
        <p:grpSpPr>
          <a:xfrm>
            <a:off x="3000355" y="3709987"/>
            <a:ext cx="3281345" cy="2240276"/>
            <a:chOff x="-9" y="0"/>
            <a:chExt cx="3281343" cy="2240275"/>
          </a:xfrm>
        </p:grpSpPr>
        <p:sp>
          <p:nvSpPr>
            <p:cNvPr id="1393" name="Shape 1393"/>
            <p:cNvSpPr/>
            <p:nvPr/>
          </p:nvSpPr>
          <p:spPr>
            <a:xfrm>
              <a:off x="45649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r</a:t>
              </a:r>
            </a:p>
          </p:txBody>
        </p:sp>
        <p:sp>
          <p:nvSpPr>
            <p:cNvPr id="1394" name="Shape 1394"/>
            <p:cNvSpPr/>
            <p:nvPr/>
          </p:nvSpPr>
          <p:spPr>
            <a:xfrm>
              <a:off x="944060" y="-1"/>
              <a:ext cx="19466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  s</a:t>
              </a:r>
            </a:p>
          </p:txBody>
        </p:sp>
        <p:sp>
          <p:nvSpPr>
            <p:cNvPr id="1395" name="Shape 1395"/>
            <p:cNvSpPr/>
            <p:nvPr/>
          </p:nvSpPr>
          <p:spPr>
            <a:xfrm>
              <a:off x="1852082" y="-1"/>
              <a:ext cx="181865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  t</a:t>
              </a:r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760103" y="-1"/>
              <a:ext cx="17340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 u</a:t>
              </a:r>
            </a:p>
          </p:txBody>
        </p:sp>
        <p:grpSp>
          <p:nvGrpSpPr>
            <p:cNvPr id="1399" name="Group 1399"/>
            <p:cNvGrpSpPr/>
            <p:nvPr/>
          </p:nvGrpSpPr>
          <p:grpSpPr>
            <a:xfrm>
              <a:off x="-10" y="494142"/>
              <a:ext cx="569292" cy="544759"/>
              <a:chOff x="-8" y="-7"/>
              <a:chExt cx="569290" cy="544758"/>
            </a:xfrm>
          </p:grpSpPr>
          <p:sp>
            <p:nvSpPr>
              <p:cNvPr id="1397" name="Shape 1397"/>
              <p:cNvSpPr/>
              <p:nvPr/>
            </p:nvSpPr>
            <p:spPr>
              <a:xfrm>
                <a:off x="-9" y="-8"/>
                <a:ext cx="569292" cy="54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8" name="Shape 1398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402" name="Group 1402"/>
            <p:cNvGrpSpPr/>
            <p:nvPr/>
          </p:nvGrpSpPr>
          <p:grpSpPr>
            <a:xfrm>
              <a:off x="903208" y="494142"/>
              <a:ext cx="569292" cy="544759"/>
              <a:chOff x="-8" y="-7"/>
              <a:chExt cx="569290" cy="544758"/>
            </a:xfrm>
          </p:grpSpPr>
          <p:sp>
            <p:nvSpPr>
              <p:cNvPr id="1400" name="Shape 1400"/>
              <p:cNvSpPr/>
              <p:nvPr/>
            </p:nvSpPr>
            <p:spPr>
              <a:xfrm>
                <a:off x="-9" y="-8"/>
                <a:ext cx="569292" cy="54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1" name="Shape 1401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0</a:t>
                </a:r>
              </a:p>
            </p:txBody>
          </p:sp>
        </p:grpSp>
        <p:grpSp>
          <p:nvGrpSpPr>
            <p:cNvPr id="1405" name="Group 1405"/>
            <p:cNvGrpSpPr/>
            <p:nvPr/>
          </p:nvGrpSpPr>
          <p:grpSpPr>
            <a:xfrm>
              <a:off x="1806425" y="494142"/>
              <a:ext cx="569292" cy="544759"/>
              <a:chOff x="-8" y="-7"/>
              <a:chExt cx="569290" cy="544758"/>
            </a:xfrm>
          </p:grpSpPr>
          <p:sp>
            <p:nvSpPr>
              <p:cNvPr id="1403" name="Shape 1403"/>
              <p:cNvSpPr/>
              <p:nvPr/>
            </p:nvSpPr>
            <p:spPr>
              <a:xfrm>
                <a:off x="-9" y="-8"/>
                <a:ext cx="569292" cy="54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4" name="Shape 1404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408" name="Group 1408"/>
            <p:cNvGrpSpPr/>
            <p:nvPr/>
          </p:nvGrpSpPr>
          <p:grpSpPr>
            <a:xfrm>
              <a:off x="2712043" y="494142"/>
              <a:ext cx="569292" cy="544759"/>
              <a:chOff x="-8" y="-7"/>
              <a:chExt cx="569290" cy="544758"/>
            </a:xfrm>
          </p:grpSpPr>
          <p:sp>
            <p:nvSpPr>
              <p:cNvPr id="1406" name="Shape 1406"/>
              <p:cNvSpPr/>
              <p:nvPr/>
            </p:nvSpPr>
            <p:spPr>
              <a:xfrm>
                <a:off x="-9" y="-8"/>
                <a:ext cx="569292" cy="54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7" name="Shape 1407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411" name="Group 1411"/>
            <p:cNvGrpSpPr/>
            <p:nvPr/>
          </p:nvGrpSpPr>
          <p:grpSpPr>
            <a:xfrm>
              <a:off x="-10" y="1448712"/>
              <a:ext cx="569292" cy="544759"/>
              <a:chOff x="-8" y="-7"/>
              <a:chExt cx="569290" cy="544757"/>
            </a:xfrm>
          </p:grpSpPr>
          <p:sp>
            <p:nvSpPr>
              <p:cNvPr id="1409" name="Shape 1409"/>
              <p:cNvSpPr/>
              <p:nvPr/>
            </p:nvSpPr>
            <p:spPr>
              <a:xfrm>
                <a:off x="-9" y="-8"/>
                <a:ext cx="569292" cy="5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0" name="Shape 1410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414" name="Group 1414"/>
            <p:cNvGrpSpPr/>
            <p:nvPr/>
          </p:nvGrpSpPr>
          <p:grpSpPr>
            <a:xfrm>
              <a:off x="903208" y="1448712"/>
              <a:ext cx="569292" cy="544759"/>
              <a:chOff x="-8" y="-7"/>
              <a:chExt cx="569290" cy="544757"/>
            </a:xfrm>
          </p:grpSpPr>
          <p:sp>
            <p:nvSpPr>
              <p:cNvPr id="1412" name="Shape 1412"/>
              <p:cNvSpPr/>
              <p:nvPr/>
            </p:nvSpPr>
            <p:spPr>
              <a:xfrm>
                <a:off x="-9" y="-8"/>
                <a:ext cx="569292" cy="5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3" name="Shape 1413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417" name="Group 1417"/>
            <p:cNvGrpSpPr/>
            <p:nvPr/>
          </p:nvGrpSpPr>
          <p:grpSpPr>
            <a:xfrm>
              <a:off x="1806425" y="1448712"/>
              <a:ext cx="569292" cy="544759"/>
              <a:chOff x="-8" y="-7"/>
              <a:chExt cx="569290" cy="544757"/>
            </a:xfrm>
          </p:grpSpPr>
          <p:sp>
            <p:nvSpPr>
              <p:cNvPr id="1415" name="Shape 1415"/>
              <p:cNvSpPr/>
              <p:nvPr/>
            </p:nvSpPr>
            <p:spPr>
              <a:xfrm>
                <a:off x="-9" y="-8"/>
                <a:ext cx="569292" cy="5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6" name="Shape 1416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420" name="Group 1420"/>
            <p:cNvGrpSpPr/>
            <p:nvPr/>
          </p:nvGrpSpPr>
          <p:grpSpPr>
            <a:xfrm>
              <a:off x="2712043" y="1448712"/>
              <a:ext cx="569292" cy="544759"/>
              <a:chOff x="-8" y="-7"/>
              <a:chExt cx="569290" cy="544757"/>
            </a:xfrm>
          </p:grpSpPr>
          <p:sp>
            <p:nvSpPr>
              <p:cNvPr id="1418" name="Shape 1418"/>
              <p:cNvSpPr/>
              <p:nvPr/>
            </p:nvSpPr>
            <p:spPr>
              <a:xfrm>
                <a:off x="-9" y="-8"/>
                <a:ext cx="569292" cy="5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9" name="Shape 1419"/>
              <p:cNvSpPr/>
              <p:nvPr/>
            </p:nvSpPr>
            <p:spPr>
              <a:xfrm>
                <a:off x="214746" y="142786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sp>
          <p:nvSpPr>
            <p:cNvPr id="1421" name="Shape 1421"/>
            <p:cNvSpPr/>
            <p:nvPr/>
          </p:nvSpPr>
          <p:spPr>
            <a:xfrm>
              <a:off x="28834" y="1986275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422" name="Shape 1422"/>
            <p:cNvSpPr/>
            <p:nvPr/>
          </p:nvSpPr>
          <p:spPr>
            <a:xfrm>
              <a:off x="910430" y="1986275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423" name="Shape 1423"/>
            <p:cNvSpPr/>
            <p:nvPr/>
          </p:nvSpPr>
          <p:spPr>
            <a:xfrm>
              <a:off x="1878506" y="1986275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755299" y="1986275"/>
              <a:ext cx="164949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 y</a:t>
              </a:r>
            </a:p>
          </p:txBody>
        </p:sp>
        <p:sp>
          <p:nvSpPr>
            <p:cNvPr id="1425" name="Shape 1425"/>
            <p:cNvSpPr/>
            <p:nvPr/>
          </p:nvSpPr>
          <p:spPr>
            <a:xfrm flipH="1">
              <a:off x="273856" y="1031705"/>
              <a:ext cx="12013" cy="44836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26" name="Shape 1426"/>
            <p:cNvSpPr/>
            <p:nvPr/>
          </p:nvSpPr>
          <p:spPr>
            <a:xfrm flipH="1">
              <a:off x="1169865" y="1043758"/>
              <a:ext cx="12013" cy="44836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27" name="Shape 1427"/>
            <p:cNvSpPr/>
            <p:nvPr/>
          </p:nvSpPr>
          <p:spPr>
            <a:xfrm flipH="1">
              <a:off x="2077887" y="1031705"/>
              <a:ext cx="12013" cy="4483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28" name="Shape 1428"/>
            <p:cNvSpPr/>
            <p:nvPr/>
          </p:nvSpPr>
          <p:spPr>
            <a:xfrm flipH="1">
              <a:off x="2988310" y="1014832"/>
              <a:ext cx="12013" cy="4483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29" name="Shape 1429"/>
            <p:cNvSpPr/>
            <p:nvPr/>
          </p:nvSpPr>
          <p:spPr>
            <a:xfrm>
              <a:off x="569322" y="759316"/>
              <a:ext cx="32429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0" name="Shape 1430"/>
            <p:cNvSpPr/>
            <p:nvPr/>
          </p:nvSpPr>
          <p:spPr>
            <a:xfrm>
              <a:off x="1491756" y="1725938"/>
              <a:ext cx="32429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399776" y="747263"/>
              <a:ext cx="32429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2" name="Shape 1432"/>
            <p:cNvSpPr/>
            <p:nvPr/>
          </p:nvSpPr>
          <p:spPr>
            <a:xfrm>
              <a:off x="2414189" y="1725938"/>
              <a:ext cx="32429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3" name="Shape 1433"/>
            <p:cNvSpPr/>
            <p:nvPr/>
          </p:nvSpPr>
          <p:spPr>
            <a:xfrm flipV="1">
              <a:off x="1354832" y="964212"/>
              <a:ext cx="528480" cy="54237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4" name="Shape 1434"/>
            <p:cNvSpPr/>
            <p:nvPr/>
          </p:nvSpPr>
          <p:spPr>
            <a:xfrm flipV="1">
              <a:off x="2250842" y="937696"/>
              <a:ext cx="528480" cy="5423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436" name="Shape 1436"/>
          <p:cNvSpPr/>
          <p:nvPr/>
        </p:nvSpPr>
        <p:spPr>
          <a:xfrm>
            <a:off x="3816350" y="3468687"/>
            <a:ext cx="69883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source</a:t>
            </a:r>
          </a:p>
        </p:txBody>
      </p:sp>
      <p:sp>
        <p:nvSpPr>
          <p:cNvPr id="1437" name="Shape 143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1440" name="Shape 1440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Definition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Representation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Path, Cycle, Tree, Connectivity </a:t>
            </a:r>
            <a:endParaRPr b="1"/>
          </a:p>
          <a:p>
            <a:pPr lvl="0" marL="829733" indent="-829733">
              <a:lnSpc>
                <a:spcPct val="13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 Traversal Algorithms</a:t>
            </a:r>
            <a:endParaRPr b="1"/>
          </a:p>
          <a:p>
            <a:pPr lvl="1" marL="1286933" indent="-829733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Breath first search/traversal</a:t>
            </a:r>
            <a:endParaRPr b="1"/>
          </a:p>
          <a:p>
            <a:pPr lvl="1" marL="1286933" indent="-829733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Depth first search/traversal</a:t>
            </a:r>
            <a:endParaRPr b="1"/>
          </a:p>
          <a:p>
            <a:pPr lvl="1" marL="1286933" indent="-829733">
              <a:lnSpc>
                <a:spcPct val="130000"/>
              </a:lnSpc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…</a:t>
            </a:r>
          </a:p>
        </p:txBody>
      </p:sp>
      <p:sp>
        <p:nvSpPr>
          <p:cNvPr id="1441" name="Shape 144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Depth-First Search</a:t>
            </a:r>
          </a:p>
        </p:txBody>
      </p:sp>
      <p:sp>
        <p:nvSpPr>
          <p:cNvPr id="1444" name="Shape 144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445" name="Screen Shot 2018-10-09 at 9.35.4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6198" y="2991352"/>
            <a:ext cx="3207604" cy="3282448"/>
          </a:xfrm>
          <a:prstGeom prst="rect">
            <a:avLst/>
          </a:prstGeom>
          <a:ln w="12700">
            <a:miter lim="400000"/>
          </a:ln>
        </p:spPr>
      </p:pic>
      <p:sp>
        <p:nvSpPr>
          <p:cNvPr id="1446" name="Shape 1446"/>
          <p:cNvSpPr/>
          <p:nvPr>
            <p:ph type="body" idx="1"/>
          </p:nvPr>
        </p:nvSpPr>
        <p:spPr>
          <a:xfrm>
            <a:off x="213519" y="1130300"/>
            <a:ext cx="8716962" cy="5654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72504" indent="-672504" defTabSz="859536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Input:</a:t>
            </a:r>
            <a:endParaRPr b="1" sz="2600"/>
          </a:p>
          <a:p>
            <a:pPr lvl="1" marL="831016" indent="-401247" defTabSz="859536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G</a:t>
            </a:r>
            <a:r>
              <a:rPr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(V, E)</a:t>
            </a:r>
            <a:r>
              <a:rPr sz="2200">
                <a:solidFill>
                  <a:srgbClr val="595959"/>
                </a:solidFill>
              </a:rPr>
              <a:t> (No source vertex given!)</a:t>
            </a:r>
            <a:endParaRPr sz="2200">
              <a:solidFill>
                <a:srgbClr val="595959"/>
              </a:solidFill>
            </a:endParaRPr>
          </a:p>
          <a:p>
            <a:pPr lvl="0" marL="672504" indent="-672504" defTabSz="859536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Goal</a:t>
            </a:r>
            <a:r>
              <a:rPr sz="2600">
                <a:solidFill>
                  <a:srgbClr val="262626"/>
                </a:solidFill>
              </a:rPr>
              <a:t>:</a:t>
            </a:r>
            <a:endParaRPr sz="2600"/>
          </a:p>
          <a:p>
            <a:pPr lvl="1" marL="831016" indent="-401247" defTabSz="859536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Explore edges of G to “discover” every vertex in </a:t>
            </a:r>
            <a:r>
              <a:rPr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  <a:r>
              <a:rPr sz="2200">
                <a:solidFill>
                  <a:srgbClr val="595959"/>
                </a:solidFill>
              </a:rPr>
              <a:t>starting at </a:t>
            </a:r>
            <a:r>
              <a:rPr sz="2200">
                <a:solidFill>
                  <a:srgbClr val="FF2600"/>
                </a:solidFill>
              </a:rPr>
              <a:t>most current visited node</a:t>
            </a:r>
            <a:endParaRPr sz="2200">
              <a:solidFill>
                <a:srgbClr val="FF2600"/>
              </a:solidFill>
            </a:endParaRPr>
          </a:p>
          <a:p>
            <a:pPr lvl="1" marL="831016" indent="-401247" defTabSz="859536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Search may be repeated from multiple sources</a:t>
            </a:r>
            <a:endParaRPr sz="2200">
              <a:solidFill>
                <a:srgbClr val="595959"/>
              </a:solidFill>
            </a:endParaRPr>
          </a:p>
          <a:p>
            <a:pPr lvl="0" marL="672504" indent="-672504" defTabSz="859536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Output: </a:t>
            </a:r>
            <a:endParaRPr b="1" sz="2600"/>
          </a:p>
          <a:p>
            <a:pPr lvl="1" marL="831016" indent="-401247" defTabSz="859536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2 </a:t>
            </a:r>
            <a:r>
              <a:rPr b="1" sz="2200">
                <a:solidFill>
                  <a:srgbClr val="595959"/>
                </a:solidFill>
              </a:rPr>
              <a:t>timestamps </a:t>
            </a:r>
            <a:r>
              <a:rPr sz="2200">
                <a:solidFill>
                  <a:srgbClr val="595959"/>
                </a:solidFill>
              </a:rPr>
              <a:t>on each vertex:</a:t>
            </a:r>
            <a:endParaRPr sz="2200">
              <a:solidFill>
                <a:srgbClr val="595959"/>
              </a:solidFill>
            </a:endParaRPr>
          </a:p>
          <a:p>
            <a:pPr lvl="2" marL="1074419" indent="-214883" defTabSz="859536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</a:t>
            </a:r>
            <a:r>
              <a:rPr>
                <a:solidFill>
                  <a:srgbClr val="595959"/>
                </a:solidFill>
              </a:rPr>
              <a:t> = discovery time (time when v is first reached) </a:t>
            </a:r>
            <a:endParaRPr>
              <a:solidFill>
                <a:srgbClr val="595959"/>
              </a:solidFill>
            </a:endParaRPr>
          </a:p>
          <a:p>
            <a:pPr lvl="2" marL="1074419" indent="-214883" defTabSz="859536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f[v]</a:t>
            </a:r>
            <a:r>
              <a:rPr>
                <a:solidFill>
                  <a:srgbClr val="595959"/>
                </a:solidFill>
              </a:rPr>
              <a:t> = finishing time (done with examining </a:t>
            </a:r>
            <a:r>
              <a:rPr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595959"/>
                </a:solidFill>
              </a:rPr>
              <a:t>’s adjacency list)</a:t>
            </a:r>
            <a:endParaRPr>
              <a:solidFill>
                <a:srgbClr val="595959"/>
              </a:solidFill>
            </a:endParaRPr>
          </a:p>
          <a:p>
            <a:pPr lvl="1" marL="831016" indent="-401247" defTabSz="859536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</a:rPr>
              <a:t>Depth-first forest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Depth-First Search: idea</a:t>
            </a:r>
          </a:p>
        </p:txBody>
      </p:sp>
      <p:sp>
        <p:nvSpPr>
          <p:cNvPr id="1449" name="Shape 1449"/>
          <p:cNvSpPr/>
          <p:nvPr>
            <p:ph type="body" idx="1"/>
          </p:nvPr>
        </p:nvSpPr>
        <p:spPr>
          <a:xfrm>
            <a:off x="309563" y="1135061"/>
            <a:ext cx="6835776" cy="22844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22513" indent="-522513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Search “</a:t>
            </a:r>
            <a:r>
              <a:rPr sz="2400">
                <a:solidFill>
                  <a:srgbClr val="FF2600"/>
                </a:solidFill>
              </a:rPr>
              <a:t>deeper</a:t>
            </a:r>
            <a:r>
              <a:rPr sz="2400">
                <a:solidFill>
                  <a:srgbClr val="262626"/>
                </a:solidFill>
              </a:rPr>
              <a:t>” in graph whenever possible</a:t>
            </a:r>
            <a:endParaRPr sz="2400"/>
          </a:p>
          <a:p>
            <a:pPr lvl="1" marL="816427" indent="-359227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explore edges of </a:t>
            </a:r>
            <a:r>
              <a:rPr sz="2200">
                <a:solidFill>
                  <a:srgbClr val="FF2600"/>
                </a:solidFill>
              </a:rPr>
              <a:t>most recently discovered vertex </a:t>
            </a:r>
            <a:r>
              <a:rPr sz="22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200">
                <a:solidFill>
                  <a:srgbClr val="262626"/>
                </a:solidFill>
              </a:rPr>
              <a:t> (that still has unexplored edges)</a:t>
            </a:r>
          </a:p>
        </p:txBody>
      </p:sp>
      <p:sp>
        <p:nvSpPr>
          <p:cNvPr id="1450" name="Shape 1450"/>
          <p:cNvSpPr/>
          <p:nvPr/>
        </p:nvSpPr>
        <p:spPr>
          <a:xfrm>
            <a:off x="296860" y="3113543"/>
            <a:ext cx="8834443" cy="333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1016000" indent="-558800" algn="l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Century Gothic"/>
              <a:buChar char="•"/>
              <a:defRPr sz="1800"/>
            </a:pPr>
            <a:r>
              <a:rPr sz="2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all edges of v have been explored, “</a:t>
            </a:r>
            <a:r>
              <a:rPr sz="22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backtracks</a:t>
            </a:r>
            <a:r>
              <a:rPr sz="2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to parent of v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812800" indent="-812800" algn="l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Century Gothic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 until all vertices reachable from original source have been discovered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812800" indent="-812800" algn="l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Century Gothic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undiscovered vertices remain, choose one of them as a new source and repeat search from that vertex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965200" indent="-508000" algn="l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Century Gothic"/>
              <a:buChar char="•"/>
              <a:defRPr sz="1800"/>
            </a:pPr>
            <a:r>
              <a:rPr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from BFS!!! </a:t>
            </a:r>
            <a:endParaRPr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812800" indent="-812800" algn="l">
              <a:lnSpc>
                <a:spcPct val="11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Century Gothic"/>
              <a:buChar char="•"/>
              <a:defRPr sz="1800"/>
            </a:pPr>
            <a:r>
              <a: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DFS creates a </a:t>
            </a:r>
            <a:r>
              <a:rPr b="1" sz="24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“depth-first forest”</a:t>
            </a:r>
          </a:p>
        </p:txBody>
      </p:sp>
      <p:sp>
        <p:nvSpPr>
          <p:cNvPr id="1451" name="Shape 145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Shape 14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454" name="Screen Shot 2018-10-09 at 9.35.4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853" y="1024128"/>
            <a:ext cx="5713262" cy="5846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DFS Additional Data Structures</a:t>
            </a:r>
          </a:p>
        </p:txBody>
      </p:sp>
      <p:sp>
        <p:nvSpPr>
          <p:cNvPr id="1457" name="Shape 1457"/>
          <p:cNvSpPr/>
          <p:nvPr>
            <p:ph type="body" idx="1"/>
          </p:nvPr>
        </p:nvSpPr>
        <p:spPr>
          <a:xfrm>
            <a:off x="350838" y="1214437"/>
            <a:ext cx="8229601" cy="31908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04661" indent="-404661" defTabSz="722376">
              <a:lnSpc>
                <a:spcPct val="9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Global variable: time-step</a:t>
            </a:r>
            <a:endParaRPr sz="2200"/>
          </a:p>
          <a:p>
            <a:pPr lvl="1" marL="586930" indent="-225742" defTabSz="722376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Incremented when nodes are discovered/finished</a:t>
            </a:r>
            <a:endParaRPr>
              <a:solidFill>
                <a:srgbClr val="595959"/>
              </a:solidFill>
            </a:endParaRPr>
          </a:p>
          <a:p>
            <a:pPr lvl="0" marL="404661" indent="-404661" defTabSz="722376">
              <a:lnSpc>
                <a:spcPct val="9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 </a:t>
            </a:r>
            <a:r>
              <a:rPr sz="2200">
                <a:solidFill>
                  <a:srgbClr val="262626"/>
                </a:solidFill>
              </a:rPr>
              <a:t>– color of node u </a:t>
            </a:r>
            <a:endParaRPr sz="2200"/>
          </a:p>
          <a:p>
            <a:pPr lvl="1" marL="586930" indent="-225742" defTabSz="722376">
              <a:lnSpc>
                <a:spcPct val="90000"/>
              </a:lnSpc>
              <a:spcBef>
                <a:spcPts val="400"/>
              </a:spcBef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FF2600"/>
                </a:solidFill>
              </a:rPr>
              <a:t>White</a:t>
            </a:r>
            <a:r>
              <a:rPr>
                <a:solidFill>
                  <a:srgbClr val="595959"/>
                </a:solidFill>
              </a:rPr>
              <a:t> not discovered, </a:t>
            </a:r>
            <a:r>
              <a:rPr b="1">
                <a:solidFill>
                  <a:srgbClr val="FF2600"/>
                </a:solidFill>
              </a:rPr>
              <a:t>gray</a:t>
            </a:r>
            <a:r>
              <a:rPr>
                <a:solidFill>
                  <a:srgbClr val="595959"/>
                </a:solidFill>
              </a:rPr>
              <a:t> discovered and being processing and </a:t>
            </a:r>
            <a:r>
              <a:rPr b="1">
                <a:solidFill>
                  <a:srgbClr val="FF2600"/>
                </a:solidFill>
              </a:rPr>
              <a:t>black</a:t>
            </a:r>
            <a:r>
              <a:rPr>
                <a:solidFill>
                  <a:srgbClr val="595959"/>
                </a:solidFill>
              </a:rPr>
              <a:t> when finished processing</a:t>
            </a:r>
            <a:endParaRPr>
              <a:solidFill>
                <a:srgbClr val="595959"/>
              </a:solidFill>
            </a:endParaRPr>
          </a:p>
          <a:p>
            <a:pPr lvl="0" marL="346854" indent="-346854" defTabSz="722376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[u]</a:t>
            </a:r>
            <a:r>
              <a:rPr sz="2200">
                <a:solidFill>
                  <a:srgbClr val="262626"/>
                </a:solidFill>
              </a:rPr>
              <a:t> – predecessor of 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(from which node we discover u)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46854" indent="-346854" defTabSz="722376">
              <a:lnSpc>
                <a:spcPct val="130000"/>
              </a:lnSpc>
              <a:spcBef>
                <a:spcPts val="5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200">
                <a:solidFill>
                  <a:srgbClr val="262626"/>
                </a:solidFill>
              </a:rPr>
              <a:t>– discovery (time when u turns gray)</a:t>
            </a:r>
            <a:endParaRPr sz="2200"/>
          </a:p>
          <a:p>
            <a:pPr lvl="0" marL="404661" indent="-404661" defTabSz="722376">
              <a:lnSpc>
                <a:spcPct val="90000"/>
              </a:lnSpc>
              <a:spcBef>
                <a:spcPts val="500"/>
              </a:spcBef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f[u]</a:t>
            </a:r>
            <a:r>
              <a:rPr sz="2200">
                <a:solidFill>
                  <a:srgbClr val="262626"/>
                </a:solidFill>
              </a:rPr>
              <a:t> – finish time (time when u turns black) </a:t>
            </a:r>
          </a:p>
        </p:txBody>
      </p:sp>
      <p:grpSp>
        <p:nvGrpSpPr>
          <p:cNvPr id="1469" name="Group 1469"/>
          <p:cNvGrpSpPr/>
          <p:nvPr/>
        </p:nvGrpSpPr>
        <p:grpSpPr>
          <a:xfrm>
            <a:off x="652461" y="4860924"/>
            <a:ext cx="7664365" cy="1278399"/>
            <a:chOff x="0" y="0"/>
            <a:chExt cx="7664364" cy="1278397"/>
          </a:xfrm>
        </p:grpSpPr>
        <p:grpSp>
          <p:nvGrpSpPr>
            <p:cNvPr id="1460" name="Group 1460"/>
            <p:cNvGrpSpPr/>
            <p:nvPr/>
          </p:nvGrpSpPr>
          <p:grpSpPr>
            <a:xfrm>
              <a:off x="2390772" y="623885"/>
              <a:ext cx="2236793" cy="400056"/>
              <a:chOff x="0" y="0"/>
              <a:chExt cx="2236791" cy="400054"/>
            </a:xfrm>
          </p:grpSpPr>
          <p:sp>
            <p:nvSpPr>
              <p:cNvPr id="1458" name="Shape 1458"/>
              <p:cNvSpPr/>
              <p:nvPr/>
            </p:nvSpPr>
            <p:spPr>
              <a:xfrm>
                <a:off x="-1" y="-1"/>
                <a:ext cx="2236792" cy="400055"/>
              </a:xfrm>
              <a:prstGeom prst="rect">
                <a:avLst/>
              </a:prstGeom>
              <a:solidFill>
                <a:srgbClr val="EAEAEA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9" name="Shape 1459"/>
              <p:cNvSpPr/>
              <p:nvPr/>
            </p:nvSpPr>
            <p:spPr>
              <a:xfrm>
                <a:off x="796602" y="70415"/>
                <a:ext cx="643584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GRAY</a:t>
                </a:r>
              </a:p>
            </p:txBody>
          </p:sp>
        </p:grpSp>
        <p:sp>
          <p:nvSpPr>
            <p:cNvPr id="1461" name="Shape 1461"/>
            <p:cNvSpPr/>
            <p:nvPr/>
          </p:nvSpPr>
          <p:spPr>
            <a:xfrm>
              <a:off x="162807" y="1030286"/>
              <a:ext cx="7282449" cy="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62" name="Shape 1462"/>
            <p:cNvSpPr/>
            <p:nvPr/>
          </p:nvSpPr>
          <p:spPr>
            <a:xfrm>
              <a:off x="841374" y="633412"/>
              <a:ext cx="74917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WHITE</a:t>
              </a: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5430837" y="628650"/>
              <a:ext cx="76234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BLACK</a:t>
              </a:r>
            </a:p>
          </p:txBody>
        </p:sp>
        <p:sp>
          <p:nvSpPr>
            <p:cNvPr id="1464" name="Shape 1464"/>
            <p:cNvSpPr/>
            <p:nvPr/>
          </p:nvSpPr>
          <p:spPr>
            <a:xfrm>
              <a:off x="-1" y="1019175"/>
              <a:ext cx="139838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0</a:t>
              </a:r>
            </a:p>
          </p:txBody>
        </p:sp>
        <p:sp>
          <p:nvSpPr>
            <p:cNvPr id="1465" name="Shape 1465"/>
            <p:cNvSpPr/>
            <p:nvPr/>
          </p:nvSpPr>
          <p:spPr>
            <a:xfrm>
              <a:off x="7253288" y="1019175"/>
              <a:ext cx="411076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2|V|</a:t>
              </a:r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124074" y="1019175"/>
              <a:ext cx="393999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d[u]</a:t>
              </a:r>
            </a:p>
          </p:txBody>
        </p:sp>
        <p:sp>
          <p:nvSpPr>
            <p:cNvPr id="1467" name="Shape 1467"/>
            <p:cNvSpPr/>
            <p:nvPr/>
          </p:nvSpPr>
          <p:spPr>
            <a:xfrm>
              <a:off x="4411663" y="1019175"/>
              <a:ext cx="330374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f[u]</a:t>
              </a:r>
            </a:p>
          </p:txBody>
        </p:sp>
        <p:sp>
          <p:nvSpPr>
            <p:cNvPr id="1468" name="Shape 1468"/>
            <p:cNvSpPr/>
            <p:nvPr/>
          </p:nvSpPr>
          <p:spPr>
            <a:xfrm>
              <a:off x="2386012" y="-1"/>
              <a:ext cx="2364930" cy="283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000"/>
                <a:t>1 ≤ d[u] &lt; f [u] ≤ 2 |V|</a:t>
              </a:r>
            </a:p>
          </p:txBody>
        </p:sp>
      </p:grpSp>
      <p:sp>
        <p:nvSpPr>
          <p:cNvPr id="1470" name="Shape 147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7" grpId="1"/>
      <p:bldP build="whole" bldLvl="1" animBg="1" rev="0" advAuto="0" spid="1469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DFS(</a:t>
            </a:r>
            <a:r>
              <a:rPr sz="40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V, E</a:t>
            </a:r>
            <a:r>
              <a:rPr sz="4000">
                <a:solidFill>
                  <a:srgbClr val="262626"/>
                </a:solidFill>
              </a:rPr>
              <a:t>): top level</a:t>
            </a:r>
          </a:p>
        </p:txBody>
      </p:sp>
      <p:sp>
        <p:nvSpPr>
          <p:cNvPr id="1473" name="Shape 1473"/>
          <p:cNvSpPr/>
          <p:nvPr>
            <p:ph type="body" idx="1"/>
          </p:nvPr>
        </p:nvSpPr>
        <p:spPr>
          <a:xfrm>
            <a:off x="350838" y="1214435"/>
            <a:ext cx="8229601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946618" indent="-946618" defTabSz="841247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for </a:t>
            </a:r>
            <a:r>
              <a:rPr sz="2500">
                <a:solidFill>
                  <a:srgbClr val="262626"/>
                </a:solidFill>
              </a:rPr>
              <a:t>each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∈ V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46618" indent="-946618" defTabSz="841247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      do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200">
                <a:solidFill>
                  <a:srgbClr val="262626"/>
                </a:solidFill>
              </a:rPr>
              <a:t>WHITE</a:t>
            </a:r>
            <a:endParaRPr sz="2200"/>
          </a:p>
          <a:p>
            <a:pPr lvl="0" marL="946618" indent="-946618" defTabSz="841247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           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pred[u] </a:t>
            </a:r>
            <a:r>
              <a:rPr sz="2500">
                <a:solidFill>
                  <a:srgbClr val="262626"/>
                </a:solidFill>
              </a:rPr>
              <a:t>← NIL</a:t>
            </a:r>
            <a:endParaRPr sz="2500"/>
          </a:p>
          <a:p>
            <a:pPr lvl="0" marL="946618" indent="-946618" defTabSz="841247">
              <a:buClr>
                <a:srgbClr val="262626"/>
              </a:buClr>
              <a:buFont typeface="Comic Sans MS"/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500">
                <a:solidFill>
                  <a:srgbClr val="262626"/>
                </a:solidFill>
              </a:rPr>
              <a:t> ← 0</a:t>
            </a:r>
            <a:endParaRPr sz="2500"/>
          </a:p>
          <a:p>
            <a:pPr lvl="0" marL="946618" indent="-946618" defTabSz="841247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for </a:t>
            </a:r>
            <a:r>
              <a:rPr sz="2500">
                <a:solidFill>
                  <a:srgbClr val="262626"/>
                </a:solidFill>
              </a:rPr>
              <a:t>each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∈ V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46618" indent="-946618" defTabSz="841247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      do if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 = 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46618" indent="-946618" defTabSz="841247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               then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DFS-VISIT(u)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490727" indent="-490727" defTabSz="84124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marL="628337" indent="-628337" defTabSz="841247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Every time 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DFS-VISIT(u) </a:t>
            </a:r>
            <a:r>
              <a:rPr sz="2200">
                <a:solidFill>
                  <a:srgbClr val="262626"/>
                </a:solidFill>
              </a:rPr>
              <a:t>is called, 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200">
                <a:solidFill>
                  <a:srgbClr val="262626"/>
                </a:solidFill>
              </a:rPr>
              <a:t> becomes the root of a new tree in the depth-first forest</a:t>
            </a:r>
          </a:p>
        </p:txBody>
      </p:sp>
      <p:grpSp>
        <p:nvGrpSpPr>
          <p:cNvPr id="1496" name="Group 1496"/>
          <p:cNvGrpSpPr/>
          <p:nvPr/>
        </p:nvGrpSpPr>
        <p:grpSpPr>
          <a:xfrm>
            <a:off x="5815260" y="1255711"/>
            <a:ext cx="2814057" cy="1983398"/>
            <a:chOff x="-9" y="0"/>
            <a:chExt cx="2814056" cy="1983397"/>
          </a:xfrm>
        </p:grpSpPr>
        <p:grpSp>
          <p:nvGrpSpPr>
            <p:cNvPr id="1476" name="Group 1476"/>
            <p:cNvGrpSpPr/>
            <p:nvPr/>
          </p:nvGrpSpPr>
          <p:grpSpPr>
            <a:xfrm>
              <a:off x="-10" y="424849"/>
              <a:ext cx="665248" cy="468399"/>
              <a:chOff x="-9" y="-7"/>
              <a:chExt cx="665247" cy="468397"/>
            </a:xfrm>
          </p:grpSpPr>
          <p:sp>
            <p:nvSpPr>
              <p:cNvPr id="1474" name="Shape 1474"/>
              <p:cNvSpPr/>
              <p:nvPr/>
            </p:nvSpPr>
            <p:spPr>
              <a:xfrm>
                <a:off x="-10" y="-8"/>
                <a:ext cx="665248" cy="468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5" name="Shape 1475"/>
              <p:cNvSpPr/>
              <p:nvPr/>
            </p:nvSpPr>
            <p:spPr>
              <a:xfrm>
                <a:off x="249745" y="105357"/>
                <a:ext cx="165802" cy="257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 </a:t>
                </a:r>
              </a:p>
            </p:txBody>
          </p:sp>
        </p:grpSp>
        <p:sp>
          <p:nvSpPr>
            <p:cNvPr id="1477" name="Shape 1477"/>
            <p:cNvSpPr/>
            <p:nvPr/>
          </p:nvSpPr>
          <p:spPr>
            <a:xfrm>
              <a:off x="978218" y="424852"/>
              <a:ext cx="665247" cy="46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8" name="Shape 1478"/>
            <p:cNvSpPr/>
            <p:nvPr/>
          </p:nvSpPr>
          <p:spPr>
            <a:xfrm>
              <a:off x="1881833" y="424852"/>
              <a:ext cx="665249" cy="46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9" name="Shape 1479"/>
            <p:cNvSpPr/>
            <p:nvPr/>
          </p:nvSpPr>
          <p:spPr>
            <a:xfrm>
              <a:off x="-9" y="1245569"/>
              <a:ext cx="665246" cy="46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0" name="Shape 1480"/>
            <p:cNvSpPr/>
            <p:nvPr/>
          </p:nvSpPr>
          <p:spPr>
            <a:xfrm>
              <a:off x="978218" y="1245569"/>
              <a:ext cx="665247" cy="46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881833" y="1245569"/>
              <a:ext cx="665249" cy="46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2" name="Shape 1482"/>
            <p:cNvSpPr/>
            <p:nvPr/>
          </p:nvSpPr>
          <p:spPr>
            <a:xfrm>
              <a:off x="51820" y="0"/>
              <a:ext cx="165802" cy="331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483" name="Shape 1483"/>
            <p:cNvSpPr/>
            <p:nvPr/>
          </p:nvSpPr>
          <p:spPr>
            <a:xfrm>
              <a:off x="1054916" y="14506"/>
              <a:ext cx="165802" cy="331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484" name="Shape 1484"/>
            <p:cNvSpPr/>
            <p:nvPr/>
          </p:nvSpPr>
          <p:spPr>
            <a:xfrm>
              <a:off x="1902576" y="14506"/>
              <a:ext cx="182515" cy="331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485" name="Shape 1485"/>
            <p:cNvSpPr/>
            <p:nvPr/>
          </p:nvSpPr>
          <p:spPr>
            <a:xfrm>
              <a:off x="22804" y="1651795"/>
              <a:ext cx="171473" cy="331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486" name="Shape 1486"/>
            <p:cNvSpPr/>
            <p:nvPr/>
          </p:nvSpPr>
          <p:spPr>
            <a:xfrm>
              <a:off x="1015539" y="1651795"/>
              <a:ext cx="165802" cy="331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487" name="Shape 1487"/>
            <p:cNvSpPr/>
            <p:nvPr/>
          </p:nvSpPr>
          <p:spPr>
            <a:xfrm flipH="1">
              <a:off x="310884" y="887035"/>
              <a:ext cx="10366" cy="3854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88" name="Shape 1488"/>
            <p:cNvSpPr/>
            <p:nvPr/>
          </p:nvSpPr>
          <p:spPr>
            <a:xfrm flipH="1">
              <a:off x="1282894" y="897398"/>
              <a:ext cx="10365" cy="3854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89" name="Shape 1489"/>
            <p:cNvSpPr/>
            <p:nvPr/>
          </p:nvSpPr>
          <p:spPr>
            <a:xfrm flipH="1">
              <a:off x="2227961" y="887035"/>
              <a:ext cx="10366" cy="3854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0" name="Shape 1490"/>
            <p:cNvSpPr/>
            <p:nvPr/>
          </p:nvSpPr>
          <p:spPr>
            <a:xfrm>
              <a:off x="690154" y="652841"/>
              <a:ext cx="279792" cy="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1" name="Shape 1491"/>
            <p:cNvSpPr/>
            <p:nvPr/>
          </p:nvSpPr>
          <p:spPr>
            <a:xfrm>
              <a:off x="688082" y="1496357"/>
              <a:ext cx="279792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2" name="Shape 1492"/>
            <p:cNvSpPr/>
            <p:nvPr/>
          </p:nvSpPr>
          <p:spPr>
            <a:xfrm flipV="1">
              <a:off x="1492218" y="829008"/>
              <a:ext cx="455957" cy="46631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925373" y="1651795"/>
              <a:ext cx="165802" cy="331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494" name="Shape 1494"/>
            <p:cNvSpPr/>
            <p:nvPr/>
          </p:nvSpPr>
          <p:spPr>
            <a:xfrm flipV="1">
              <a:off x="609326" y="855950"/>
              <a:ext cx="468392" cy="4683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453865" y="1170971"/>
              <a:ext cx="360182" cy="56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497" name="Shape 1497"/>
          <p:cNvSpPr/>
          <p:nvPr/>
        </p:nvSpPr>
        <p:spPr>
          <a:xfrm>
            <a:off x="5541961" y="1557337"/>
            <a:ext cx="233362" cy="233362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98" name="Shape 149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3" grpId="2"/>
      <p:bldP build="whole" bldLvl="1" animBg="1" rev="0" advAuto="0" spid="14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Graphs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350838" y="1214437"/>
            <a:ext cx="8602662" cy="16541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522513" indent="-522513">
              <a:spcBef>
                <a:spcPts val="500"/>
              </a:spcBef>
              <a:buClr>
                <a:srgbClr val="262626"/>
              </a:buCl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Applications that involve not only a set of items, but also the connections between them</a:t>
            </a:r>
          </a:p>
        </p:txBody>
      </p:sp>
      <p:pic>
        <p:nvPicPr>
          <p:cNvPr id="114" name="image1.png" descr="BasicHyperTex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238" y="4160837"/>
            <a:ext cx="1357315" cy="1770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2.png" descr="BS00369_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2837" y="2163763"/>
            <a:ext cx="1920878" cy="139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3.png" descr="BS00892_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3000" y="2147888"/>
            <a:ext cx="1679575" cy="15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6169023" y="3635373"/>
            <a:ext cx="1994645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Computer networks</a:t>
            </a:r>
          </a:p>
        </p:txBody>
      </p:sp>
      <p:sp>
        <p:nvSpPr>
          <p:cNvPr id="118" name="Shape 118"/>
          <p:cNvSpPr/>
          <p:nvPr/>
        </p:nvSpPr>
        <p:spPr>
          <a:xfrm>
            <a:off x="5532437" y="6048373"/>
            <a:ext cx="774738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Circuits</a:t>
            </a:r>
          </a:p>
        </p:txBody>
      </p:sp>
      <p:sp>
        <p:nvSpPr>
          <p:cNvPr id="119" name="Shape 119"/>
          <p:cNvSpPr/>
          <p:nvPr/>
        </p:nvSpPr>
        <p:spPr>
          <a:xfrm>
            <a:off x="3917948" y="3635373"/>
            <a:ext cx="1080245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Schedules</a:t>
            </a:r>
          </a:p>
        </p:txBody>
      </p:sp>
      <p:sp>
        <p:nvSpPr>
          <p:cNvPr id="120" name="Shape 120"/>
          <p:cNvSpPr/>
          <p:nvPr/>
        </p:nvSpPr>
        <p:spPr>
          <a:xfrm>
            <a:off x="2354263" y="6048373"/>
            <a:ext cx="990948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Hypertext</a:t>
            </a:r>
          </a:p>
        </p:txBody>
      </p:sp>
      <p:pic>
        <p:nvPicPr>
          <p:cNvPr id="121" name="image1.jpeg" descr="cl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7250" y="2252663"/>
            <a:ext cx="1997075" cy="13604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319212" y="3635373"/>
            <a:ext cx="571699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Maps</a:t>
            </a:r>
          </a:p>
        </p:txBody>
      </p:sp>
      <p:pic>
        <p:nvPicPr>
          <p:cNvPr id="123" name="image2.jpeg" descr="circuit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14962" y="4160837"/>
            <a:ext cx="1154115" cy="17891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262626"/>
                </a:solidFill>
              </a:rPr>
              <a:t>DFS-VISIT(</a:t>
            </a:r>
            <a:r>
              <a:rPr sz="37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u): DFS exploration from u</a:t>
            </a:r>
          </a:p>
        </p:txBody>
      </p:sp>
      <p:sp>
        <p:nvSpPr>
          <p:cNvPr id="1501" name="Shape 1501"/>
          <p:cNvSpPr/>
          <p:nvPr>
            <p:ph type="body" idx="1"/>
          </p:nvPr>
        </p:nvSpPr>
        <p:spPr>
          <a:xfrm>
            <a:off x="350838" y="1214435"/>
            <a:ext cx="8229601" cy="51339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100">
                <a:solidFill>
                  <a:srgbClr val="262626"/>
                </a:solidFill>
              </a:rPr>
              <a:t>GRAY</a:t>
            </a:r>
            <a:r>
              <a:rPr sz="2400">
                <a:solidFill>
                  <a:srgbClr val="262626"/>
                </a:solidFill>
              </a:rPr>
              <a:t>           	</a:t>
            </a:r>
            <a:endParaRPr sz="2400"/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time+1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for </a:t>
            </a:r>
            <a:r>
              <a:rPr sz="2400">
                <a:solidFill>
                  <a:srgbClr val="262626"/>
                </a:solidFill>
              </a:rPr>
              <a:t>each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 ∈ Adj[u]</a:t>
            </a:r>
            <a:r>
              <a:rPr sz="2400">
                <a:solidFill>
                  <a:srgbClr val="262626"/>
                </a:solidFill>
              </a:rPr>
              <a:t>        	</a:t>
            </a:r>
            <a:endParaRPr sz="2400"/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      do </a:t>
            </a:r>
            <a:r>
              <a:rPr b="1" sz="2400">
                <a:solidFill>
                  <a:srgbClr val="FF2600"/>
                </a:solidFill>
              </a:rPr>
              <a:t>if 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</a:t>
            </a:r>
            <a:r>
              <a:rPr sz="2400">
                <a:solidFill>
                  <a:srgbClr val="FF2600"/>
                </a:solidFill>
              </a:rPr>
              <a:t> = </a:t>
            </a:r>
            <a:r>
              <a:rPr sz="2100">
                <a:solidFill>
                  <a:srgbClr val="FF2600"/>
                </a:solidFill>
              </a:rPr>
              <a:t>WHITE</a:t>
            </a:r>
            <a:endParaRPr sz="2100">
              <a:solidFill>
                <a:srgbClr val="FF2600"/>
              </a:solidFill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               then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pred[v] </a:t>
            </a:r>
            <a:r>
              <a:rPr sz="2400">
                <a:solidFill>
                  <a:srgbClr val="262626"/>
                </a:solidFill>
              </a:rPr>
              <a:t>←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2400"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                        </a:t>
            </a:r>
            <a:r>
              <a:rPr sz="2400">
                <a:solidFill>
                  <a:srgbClr val="FF2600"/>
                </a:solidFill>
              </a:rPr>
              <a:t>DFS-VISIT(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FF2600"/>
                </a:solidFill>
              </a:rPr>
              <a:t>)</a:t>
            </a:r>
            <a:endParaRPr sz="2400">
              <a:solidFill>
                <a:srgbClr val="FF2600"/>
              </a:solidFill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100">
                <a:solidFill>
                  <a:srgbClr val="262626"/>
                </a:solidFill>
              </a:rPr>
              <a:t>BLACK </a:t>
            </a:r>
            <a:r>
              <a:rPr sz="2100">
                <a:solidFill>
                  <a:srgbClr val="FF2600"/>
                </a:solidFill>
              </a:rPr>
              <a:t>//done with u</a:t>
            </a:r>
            <a:endParaRPr sz="2100">
              <a:solidFill>
                <a:srgbClr val="FF2600"/>
              </a:solidFill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+ 1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843957" indent="-843957" defTabSz="813816">
              <a:spcBef>
                <a:spcPts val="500"/>
              </a:spcBef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f[u]</a:t>
            </a:r>
            <a:r>
              <a:rPr sz="2400">
                <a:solidFill>
                  <a:srgbClr val="262626"/>
                </a:solidFill>
              </a:rPr>
              <a:t> ←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400">
                <a:solidFill>
                  <a:srgbClr val="262626"/>
                </a:solidFill>
              </a:rPr>
              <a:t> 	//finish time		</a:t>
            </a:r>
          </a:p>
        </p:txBody>
      </p:sp>
      <p:grpSp>
        <p:nvGrpSpPr>
          <p:cNvPr id="1524" name="Group 1524"/>
          <p:cNvGrpSpPr/>
          <p:nvPr/>
        </p:nvGrpSpPr>
        <p:grpSpPr>
          <a:xfrm>
            <a:off x="6068996" y="3287712"/>
            <a:ext cx="2155510" cy="1519239"/>
            <a:chOff x="-8" y="0"/>
            <a:chExt cx="2155508" cy="1519238"/>
          </a:xfrm>
        </p:grpSpPr>
        <p:grpSp>
          <p:nvGrpSpPr>
            <p:cNvPr id="1504" name="Group 1504"/>
            <p:cNvGrpSpPr/>
            <p:nvPr/>
          </p:nvGrpSpPr>
          <p:grpSpPr>
            <a:xfrm>
              <a:off x="-9" y="325425"/>
              <a:ext cx="509569" cy="358783"/>
              <a:chOff x="-7" y="-5"/>
              <a:chExt cx="509567" cy="358782"/>
            </a:xfrm>
          </p:grpSpPr>
          <p:sp>
            <p:nvSpPr>
              <p:cNvPr id="1502" name="Shape 1502"/>
              <p:cNvSpPr/>
              <p:nvPr/>
            </p:nvSpPr>
            <p:spPr>
              <a:xfrm>
                <a:off x="-8" y="-6"/>
                <a:ext cx="509569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3" name="Shape 1503"/>
              <p:cNvSpPr/>
              <p:nvPr/>
            </p:nvSpPr>
            <p:spPr>
              <a:xfrm>
                <a:off x="124910" y="80701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sp>
          <p:nvSpPr>
            <p:cNvPr id="1505" name="Shape 1505"/>
            <p:cNvSpPr/>
            <p:nvPr/>
          </p:nvSpPr>
          <p:spPr>
            <a:xfrm>
              <a:off x="749293" y="325427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441444" y="325427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-7" y="954079"/>
              <a:ext cx="509590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749293" y="954079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441444" y="954079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808044" y="1111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457332" y="1111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7468" y="1265238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777881" y="1265238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515" name="Shape 1515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6" name="Shape 1516"/>
            <p:cNvSpPr/>
            <p:nvPr/>
          </p:nvSpPr>
          <p:spPr>
            <a:xfrm flipH="1">
              <a:off x="982669" y="687387"/>
              <a:ext cx="7941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7" name="Shape 1517"/>
            <p:cNvSpPr/>
            <p:nvPr/>
          </p:nvSpPr>
          <p:spPr>
            <a:xfrm flipH="1">
              <a:off x="170657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8" name="Shape 1518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9" name="Shape 1519"/>
            <p:cNvSpPr/>
            <p:nvPr/>
          </p:nvSpPr>
          <p:spPr>
            <a:xfrm>
              <a:off x="527055" y="1146176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0" name="Shape 1520"/>
            <p:cNvSpPr/>
            <p:nvPr/>
          </p:nvSpPr>
          <p:spPr>
            <a:xfrm flipV="1">
              <a:off x="1143007" y="635001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474795" y="1265238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522" name="Shape 1522"/>
            <p:cNvSpPr/>
            <p:nvPr/>
          </p:nvSpPr>
          <p:spPr>
            <a:xfrm flipV="1">
              <a:off x="466730" y="655638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879608" y="896938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547" name="Group 1547"/>
          <p:cNvGrpSpPr/>
          <p:nvPr/>
        </p:nvGrpSpPr>
        <p:grpSpPr>
          <a:xfrm>
            <a:off x="6068996" y="1306511"/>
            <a:ext cx="2155510" cy="1519240"/>
            <a:chOff x="-8" y="0"/>
            <a:chExt cx="2155508" cy="1519239"/>
          </a:xfrm>
        </p:grpSpPr>
        <p:grpSp>
          <p:nvGrpSpPr>
            <p:cNvPr id="1527" name="Group 1527"/>
            <p:cNvGrpSpPr/>
            <p:nvPr/>
          </p:nvGrpSpPr>
          <p:grpSpPr>
            <a:xfrm>
              <a:off x="-9" y="325425"/>
              <a:ext cx="509569" cy="358784"/>
              <a:chOff x="-7" y="-5"/>
              <a:chExt cx="509567" cy="358782"/>
            </a:xfrm>
          </p:grpSpPr>
          <p:sp>
            <p:nvSpPr>
              <p:cNvPr id="1525" name="Shape 1525"/>
              <p:cNvSpPr/>
              <p:nvPr/>
            </p:nvSpPr>
            <p:spPr>
              <a:xfrm>
                <a:off x="-8" y="-6"/>
                <a:ext cx="509569" cy="35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6" name="Shape 1526"/>
              <p:cNvSpPr/>
              <p:nvPr/>
            </p:nvSpPr>
            <p:spPr>
              <a:xfrm>
                <a:off x="191300" y="80701"/>
                <a:ext cx="12700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 </a:t>
                </a:r>
              </a:p>
            </p:txBody>
          </p:sp>
        </p:grpSp>
        <p:sp>
          <p:nvSpPr>
            <p:cNvPr id="1528" name="Shape 1528"/>
            <p:cNvSpPr/>
            <p:nvPr/>
          </p:nvSpPr>
          <p:spPr>
            <a:xfrm>
              <a:off x="749293" y="325427"/>
              <a:ext cx="509566" cy="3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9" name="Shape 1529"/>
            <p:cNvSpPr/>
            <p:nvPr/>
          </p:nvSpPr>
          <p:spPr>
            <a:xfrm>
              <a:off x="1441444" y="325427"/>
              <a:ext cx="509566" cy="3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0" name="Shape 1530"/>
            <p:cNvSpPr/>
            <p:nvPr/>
          </p:nvSpPr>
          <p:spPr>
            <a:xfrm>
              <a:off x="-7" y="954079"/>
              <a:ext cx="509590" cy="3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1" name="Shape 1531"/>
            <p:cNvSpPr/>
            <p:nvPr/>
          </p:nvSpPr>
          <p:spPr>
            <a:xfrm>
              <a:off x="749293" y="954079"/>
              <a:ext cx="509566" cy="3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2" name="Shape 1532"/>
            <p:cNvSpPr/>
            <p:nvPr/>
          </p:nvSpPr>
          <p:spPr>
            <a:xfrm>
              <a:off x="1441444" y="954079"/>
              <a:ext cx="509566" cy="3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9693" y="0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808044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457332" y="11112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7468" y="1265239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777881" y="1265239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538" name="Shape 1538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39" name="Shape 1539"/>
            <p:cNvSpPr/>
            <p:nvPr/>
          </p:nvSpPr>
          <p:spPr>
            <a:xfrm flipH="1">
              <a:off x="982669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0" name="Shape 1540"/>
            <p:cNvSpPr/>
            <p:nvPr/>
          </p:nvSpPr>
          <p:spPr>
            <a:xfrm flipH="1">
              <a:off x="170657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527055" y="1146177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3" name="Shape 1543"/>
            <p:cNvSpPr/>
            <p:nvPr/>
          </p:nvSpPr>
          <p:spPr>
            <a:xfrm flipV="1">
              <a:off x="1143007" y="635002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474795" y="1265239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545" name="Shape 1545"/>
            <p:cNvSpPr/>
            <p:nvPr/>
          </p:nvSpPr>
          <p:spPr>
            <a:xfrm flipV="1">
              <a:off x="466730" y="655639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879608" y="896939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48" name="Shape 1548"/>
          <p:cNvSpPr/>
          <p:nvPr/>
        </p:nvSpPr>
        <p:spPr>
          <a:xfrm>
            <a:off x="5897561" y="1574798"/>
            <a:ext cx="223837" cy="98429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49" name="Shape 1549"/>
          <p:cNvSpPr/>
          <p:nvPr/>
        </p:nvSpPr>
        <p:spPr>
          <a:xfrm>
            <a:off x="6069012" y="2928938"/>
            <a:ext cx="83222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/>
            </a:pPr>
            <a:r>
              <a:rPr i="1"/>
              <a:t>time = 1</a:t>
            </a:r>
          </a:p>
        </p:txBody>
      </p:sp>
      <p:grpSp>
        <p:nvGrpSpPr>
          <p:cNvPr id="1574" name="Group 1574"/>
          <p:cNvGrpSpPr/>
          <p:nvPr/>
        </p:nvGrpSpPr>
        <p:grpSpPr>
          <a:xfrm>
            <a:off x="6068996" y="4910137"/>
            <a:ext cx="2155510" cy="1519239"/>
            <a:chOff x="-8" y="0"/>
            <a:chExt cx="2155508" cy="1519238"/>
          </a:xfrm>
        </p:grpSpPr>
        <p:grpSp>
          <p:nvGrpSpPr>
            <p:cNvPr id="1552" name="Group 1552"/>
            <p:cNvGrpSpPr/>
            <p:nvPr/>
          </p:nvGrpSpPr>
          <p:grpSpPr>
            <a:xfrm>
              <a:off x="-9" y="325425"/>
              <a:ext cx="509569" cy="358783"/>
              <a:chOff x="-7" y="-5"/>
              <a:chExt cx="509567" cy="358782"/>
            </a:xfrm>
          </p:grpSpPr>
          <p:sp>
            <p:nvSpPr>
              <p:cNvPr id="1550" name="Shape 1550"/>
              <p:cNvSpPr/>
              <p:nvPr/>
            </p:nvSpPr>
            <p:spPr>
              <a:xfrm>
                <a:off x="-8" y="-6"/>
                <a:ext cx="509569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1" name="Shape 1551"/>
              <p:cNvSpPr/>
              <p:nvPr/>
            </p:nvSpPr>
            <p:spPr>
              <a:xfrm>
                <a:off x="124910" y="80701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1555" name="Group 1555"/>
            <p:cNvGrpSpPr/>
            <p:nvPr/>
          </p:nvGrpSpPr>
          <p:grpSpPr>
            <a:xfrm>
              <a:off x="749292" y="325425"/>
              <a:ext cx="509569" cy="358783"/>
              <a:chOff x="-7" y="-5"/>
              <a:chExt cx="509568" cy="358782"/>
            </a:xfrm>
          </p:grpSpPr>
          <p:sp>
            <p:nvSpPr>
              <p:cNvPr id="1553" name="Shape 1553"/>
              <p:cNvSpPr/>
              <p:nvPr/>
            </p:nvSpPr>
            <p:spPr>
              <a:xfrm>
                <a:off x="-8" y="-6"/>
                <a:ext cx="509570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4" name="Shape 1554"/>
              <p:cNvSpPr/>
              <p:nvPr/>
            </p:nvSpPr>
            <p:spPr>
              <a:xfrm>
                <a:off x="100211" y="80701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1556" name="Shape 1556"/>
            <p:cNvSpPr/>
            <p:nvPr/>
          </p:nvSpPr>
          <p:spPr>
            <a:xfrm>
              <a:off x="1441444" y="325427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7" name="Shape 1557"/>
            <p:cNvSpPr/>
            <p:nvPr/>
          </p:nvSpPr>
          <p:spPr>
            <a:xfrm>
              <a:off x="-7" y="954079"/>
              <a:ext cx="509590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8" name="Shape 1558"/>
            <p:cNvSpPr/>
            <p:nvPr/>
          </p:nvSpPr>
          <p:spPr>
            <a:xfrm>
              <a:off x="749293" y="954079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9" name="Shape 1559"/>
            <p:cNvSpPr/>
            <p:nvPr/>
          </p:nvSpPr>
          <p:spPr>
            <a:xfrm>
              <a:off x="1441444" y="954079"/>
              <a:ext cx="509566" cy="35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561" name="Shape 1561"/>
            <p:cNvSpPr/>
            <p:nvPr/>
          </p:nvSpPr>
          <p:spPr>
            <a:xfrm>
              <a:off x="808044" y="1111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457332" y="11111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68" y="1265238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777881" y="1265238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565" name="Shape 1565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6" name="Shape 1566"/>
            <p:cNvSpPr/>
            <p:nvPr/>
          </p:nvSpPr>
          <p:spPr>
            <a:xfrm flipH="1">
              <a:off x="992194" y="687387"/>
              <a:ext cx="7941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7" name="Shape 1567"/>
            <p:cNvSpPr/>
            <p:nvPr/>
          </p:nvSpPr>
          <p:spPr>
            <a:xfrm flipH="1">
              <a:off x="170657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9" name="Shape 1569"/>
            <p:cNvSpPr/>
            <p:nvPr/>
          </p:nvSpPr>
          <p:spPr>
            <a:xfrm>
              <a:off x="527055" y="1146176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0" name="Shape 1570"/>
            <p:cNvSpPr/>
            <p:nvPr/>
          </p:nvSpPr>
          <p:spPr>
            <a:xfrm flipV="1">
              <a:off x="1143007" y="635001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474795" y="1265238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572" name="Shape 1572"/>
            <p:cNvSpPr/>
            <p:nvPr/>
          </p:nvSpPr>
          <p:spPr>
            <a:xfrm flipV="1">
              <a:off x="466730" y="655638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879608" y="896938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75" name="Shape 157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1" grpId="1"/>
      <p:bldP build="whole" bldLvl="1" animBg="1" rev="0" advAuto="0" spid="1549" grpId="2"/>
      <p:bldP build="whole" bldLvl="1" animBg="1" rev="0" advAuto="0" spid="1524" grpId="3"/>
      <p:bldP build="whole" bldLvl="1" animBg="1" rev="0" advAuto="0" spid="1574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</a:t>
            </a:r>
          </a:p>
        </p:txBody>
      </p:sp>
      <p:grpSp>
        <p:nvGrpSpPr>
          <p:cNvPr id="1602" name="Group 1602"/>
          <p:cNvGrpSpPr/>
          <p:nvPr/>
        </p:nvGrpSpPr>
        <p:grpSpPr>
          <a:xfrm>
            <a:off x="3497246" y="1228724"/>
            <a:ext cx="2155510" cy="1519239"/>
            <a:chOff x="-8" y="0"/>
            <a:chExt cx="2155508" cy="1519237"/>
          </a:xfrm>
        </p:grpSpPr>
        <p:grpSp>
          <p:nvGrpSpPr>
            <p:cNvPr id="1580" name="Group 1580"/>
            <p:cNvGrpSpPr/>
            <p:nvPr/>
          </p:nvGrpSpPr>
          <p:grpSpPr>
            <a:xfrm>
              <a:off x="-9" y="325425"/>
              <a:ext cx="509569" cy="358782"/>
              <a:chOff x="-7" y="-5"/>
              <a:chExt cx="509567" cy="358781"/>
            </a:xfrm>
          </p:grpSpPr>
          <p:sp>
            <p:nvSpPr>
              <p:cNvPr id="1578" name="Shape 1578"/>
              <p:cNvSpPr/>
              <p:nvPr/>
            </p:nvSpPr>
            <p:spPr>
              <a:xfrm>
                <a:off x="-8" y="-6"/>
                <a:ext cx="509569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9" name="Shape 1579"/>
              <p:cNvSpPr/>
              <p:nvPr/>
            </p:nvSpPr>
            <p:spPr>
              <a:xfrm>
                <a:off x="124910" y="80700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1583" name="Group 1583"/>
            <p:cNvGrpSpPr/>
            <p:nvPr/>
          </p:nvGrpSpPr>
          <p:grpSpPr>
            <a:xfrm>
              <a:off x="749292" y="325425"/>
              <a:ext cx="509569" cy="358782"/>
              <a:chOff x="-7" y="-5"/>
              <a:chExt cx="509568" cy="358781"/>
            </a:xfrm>
          </p:grpSpPr>
          <p:sp>
            <p:nvSpPr>
              <p:cNvPr id="1581" name="Shape 1581"/>
              <p:cNvSpPr/>
              <p:nvPr/>
            </p:nvSpPr>
            <p:spPr>
              <a:xfrm>
                <a:off x="-8" y="-6"/>
                <a:ext cx="509570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2" name="Shape 1582"/>
              <p:cNvSpPr/>
              <p:nvPr/>
            </p:nvSpPr>
            <p:spPr>
              <a:xfrm>
                <a:off x="100211" y="80700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1584" name="Shape 1584"/>
            <p:cNvSpPr/>
            <p:nvPr/>
          </p:nvSpPr>
          <p:spPr>
            <a:xfrm>
              <a:off x="1441444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-7" y="954079"/>
              <a:ext cx="509590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6" name="Shape 1586"/>
            <p:cNvSpPr/>
            <p:nvPr/>
          </p:nvSpPr>
          <p:spPr>
            <a:xfrm>
              <a:off x="749293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1441444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8" name="Shape 1588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808044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1457332" y="11112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777881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593" name="Shape 1593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4" name="Shape 1594"/>
            <p:cNvSpPr/>
            <p:nvPr/>
          </p:nvSpPr>
          <p:spPr>
            <a:xfrm flipH="1">
              <a:off x="992194" y="687387"/>
              <a:ext cx="7941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5" name="Shape 1595"/>
            <p:cNvSpPr/>
            <p:nvPr/>
          </p:nvSpPr>
          <p:spPr>
            <a:xfrm flipH="1">
              <a:off x="170657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6" name="Shape 1596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7" name="Shape 1597"/>
            <p:cNvSpPr/>
            <p:nvPr/>
          </p:nvSpPr>
          <p:spPr>
            <a:xfrm>
              <a:off x="527055" y="1146175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8" name="Shape 1598"/>
            <p:cNvSpPr/>
            <p:nvPr/>
          </p:nvSpPr>
          <p:spPr>
            <a:xfrm flipV="1">
              <a:off x="1143007" y="635000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1474795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600" name="Shape 1600"/>
            <p:cNvSpPr/>
            <p:nvPr/>
          </p:nvSpPr>
          <p:spPr>
            <a:xfrm flipV="1">
              <a:off x="466730" y="655637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1" name="Shape 1601"/>
            <p:cNvSpPr/>
            <p:nvPr/>
          </p:nvSpPr>
          <p:spPr>
            <a:xfrm>
              <a:off x="1879608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25" name="Group 1625"/>
          <p:cNvGrpSpPr/>
          <p:nvPr/>
        </p:nvGrpSpPr>
        <p:grpSpPr>
          <a:xfrm>
            <a:off x="447660" y="1228724"/>
            <a:ext cx="2155508" cy="1519239"/>
            <a:chOff x="-7" y="0"/>
            <a:chExt cx="2155506" cy="1519237"/>
          </a:xfrm>
        </p:grpSpPr>
        <p:grpSp>
          <p:nvGrpSpPr>
            <p:cNvPr id="1605" name="Group 1605"/>
            <p:cNvGrpSpPr/>
            <p:nvPr/>
          </p:nvGrpSpPr>
          <p:grpSpPr>
            <a:xfrm>
              <a:off x="-8" y="325425"/>
              <a:ext cx="509566" cy="358782"/>
              <a:chOff x="-7" y="-5"/>
              <a:chExt cx="509565" cy="358781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-8" y="-6"/>
                <a:ext cx="509566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4" name="Shape 1604"/>
              <p:cNvSpPr/>
              <p:nvPr/>
            </p:nvSpPr>
            <p:spPr>
              <a:xfrm>
                <a:off x="124909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sp>
          <p:nvSpPr>
            <p:cNvPr id="1606" name="Shape 1606"/>
            <p:cNvSpPr/>
            <p:nvPr/>
          </p:nvSpPr>
          <p:spPr>
            <a:xfrm>
              <a:off x="749293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7" name="Shape 1607"/>
            <p:cNvSpPr/>
            <p:nvPr/>
          </p:nvSpPr>
          <p:spPr>
            <a:xfrm>
              <a:off x="1441444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-7" y="954079"/>
              <a:ext cx="509564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9" name="Shape 1609"/>
            <p:cNvSpPr/>
            <p:nvPr/>
          </p:nvSpPr>
          <p:spPr>
            <a:xfrm>
              <a:off x="749293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0" name="Shape 1610"/>
            <p:cNvSpPr/>
            <p:nvPr/>
          </p:nvSpPr>
          <p:spPr>
            <a:xfrm>
              <a:off x="1441444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1" name="Shape 1611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612" name="Shape 1612"/>
            <p:cNvSpPr/>
            <p:nvPr/>
          </p:nvSpPr>
          <p:spPr>
            <a:xfrm>
              <a:off x="808043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613" name="Shape 1613"/>
            <p:cNvSpPr/>
            <p:nvPr/>
          </p:nvSpPr>
          <p:spPr>
            <a:xfrm>
              <a:off x="1457332" y="11112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614" name="Shape 1614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615" name="Shape 1615"/>
            <p:cNvSpPr/>
            <p:nvPr/>
          </p:nvSpPr>
          <p:spPr>
            <a:xfrm>
              <a:off x="777881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616" name="Shape 1616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7" name="Shape 1617"/>
            <p:cNvSpPr/>
            <p:nvPr/>
          </p:nvSpPr>
          <p:spPr>
            <a:xfrm flipH="1">
              <a:off x="982669" y="68738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8" name="Shape 1618"/>
            <p:cNvSpPr/>
            <p:nvPr/>
          </p:nvSpPr>
          <p:spPr>
            <a:xfrm flipH="1">
              <a:off x="1706570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9" name="Shape 1619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0" name="Shape 1620"/>
            <p:cNvSpPr/>
            <p:nvPr/>
          </p:nvSpPr>
          <p:spPr>
            <a:xfrm>
              <a:off x="527056" y="1146175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1" name="Shape 1621"/>
            <p:cNvSpPr/>
            <p:nvPr/>
          </p:nvSpPr>
          <p:spPr>
            <a:xfrm flipV="1">
              <a:off x="1143007" y="635000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474794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623" name="Shape 1623"/>
            <p:cNvSpPr/>
            <p:nvPr/>
          </p:nvSpPr>
          <p:spPr>
            <a:xfrm flipV="1">
              <a:off x="466731" y="655637"/>
              <a:ext cx="358778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4" name="Shape 1624"/>
            <p:cNvSpPr/>
            <p:nvPr/>
          </p:nvSpPr>
          <p:spPr>
            <a:xfrm>
              <a:off x="1879607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52" name="Group 1652"/>
          <p:cNvGrpSpPr/>
          <p:nvPr/>
        </p:nvGrpSpPr>
        <p:grpSpPr>
          <a:xfrm>
            <a:off x="6548423" y="1228724"/>
            <a:ext cx="2155508" cy="1519239"/>
            <a:chOff x="-7" y="0"/>
            <a:chExt cx="2155506" cy="1519237"/>
          </a:xfrm>
        </p:grpSpPr>
        <p:grpSp>
          <p:nvGrpSpPr>
            <p:cNvPr id="1628" name="Group 1628"/>
            <p:cNvGrpSpPr/>
            <p:nvPr/>
          </p:nvGrpSpPr>
          <p:grpSpPr>
            <a:xfrm>
              <a:off x="-8" y="325425"/>
              <a:ext cx="509567" cy="358782"/>
              <a:chOff x="-7" y="-5"/>
              <a:chExt cx="509565" cy="358781"/>
            </a:xfrm>
          </p:grpSpPr>
          <p:sp>
            <p:nvSpPr>
              <p:cNvPr id="1626" name="Shape 1626"/>
              <p:cNvSpPr/>
              <p:nvPr/>
            </p:nvSpPr>
            <p:spPr>
              <a:xfrm>
                <a:off x="-8" y="-6"/>
                <a:ext cx="509567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7" name="Shape 1627"/>
              <p:cNvSpPr/>
              <p:nvPr/>
            </p:nvSpPr>
            <p:spPr>
              <a:xfrm>
                <a:off x="124909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1631" name="Group 1631"/>
            <p:cNvGrpSpPr/>
            <p:nvPr/>
          </p:nvGrpSpPr>
          <p:grpSpPr>
            <a:xfrm>
              <a:off x="749292" y="325425"/>
              <a:ext cx="509593" cy="358782"/>
              <a:chOff x="-7" y="-5"/>
              <a:chExt cx="509592" cy="358781"/>
            </a:xfrm>
          </p:grpSpPr>
          <p:sp>
            <p:nvSpPr>
              <p:cNvPr id="1629" name="Shape 1629"/>
              <p:cNvSpPr/>
              <p:nvPr/>
            </p:nvSpPr>
            <p:spPr>
              <a:xfrm>
                <a:off x="-8" y="-6"/>
                <a:ext cx="509593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0" name="Shape 1630"/>
              <p:cNvSpPr/>
              <p:nvPr/>
            </p:nvSpPr>
            <p:spPr>
              <a:xfrm>
                <a:off x="100211" y="80700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1632" name="Shape 1632"/>
            <p:cNvSpPr/>
            <p:nvPr/>
          </p:nvSpPr>
          <p:spPr>
            <a:xfrm>
              <a:off x="1441443" y="325427"/>
              <a:ext cx="509567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3" name="Shape 1633"/>
            <p:cNvSpPr/>
            <p:nvPr/>
          </p:nvSpPr>
          <p:spPr>
            <a:xfrm>
              <a:off x="-7" y="954079"/>
              <a:ext cx="509565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636" name="Group 1636"/>
            <p:cNvGrpSpPr/>
            <p:nvPr/>
          </p:nvGrpSpPr>
          <p:grpSpPr>
            <a:xfrm>
              <a:off x="749292" y="954076"/>
              <a:ext cx="509593" cy="358783"/>
              <a:chOff x="-7" y="-5"/>
              <a:chExt cx="509592" cy="358782"/>
            </a:xfrm>
          </p:grpSpPr>
          <p:sp>
            <p:nvSpPr>
              <p:cNvPr id="1634" name="Shape 1634"/>
              <p:cNvSpPr/>
              <p:nvPr/>
            </p:nvSpPr>
            <p:spPr>
              <a:xfrm>
                <a:off x="-8" y="-6"/>
                <a:ext cx="509593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5" name="Shape 1635"/>
              <p:cNvSpPr/>
              <p:nvPr/>
            </p:nvSpPr>
            <p:spPr>
              <a:xfrm>
                <a:off x="124910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3/  </a:t>
                </a:r>
              </a:p>
            </p:txBody>
          </p:sp>
        </p:grpSp>
        <p:sp>
          <p:nvSpPr>
            <p:cNvPr id="1637" name="Shape 1637"/>
            <p:cNvSpPr/>
            <p:nvPr/>
          </p:nvSpPr>
          <p:spPr>
            <a:xfrm>
              <a:off x="1441443" y="954079"/>
              <a:ext cx="509567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639" name="Shape 1639"/>
            <p:cNvSpPr/>
            <p:nvPr/>
          </p:nvSpPr>
          <p:spPr>
            <a:xfrm>
              <a:off x="808043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1457332" y="11112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642" name="Shape 1642"/>
            <p:cNvSpPr/>
            <p:nvPr/>
          </p:nvSpPr>
          <p:spPr>
            <a:xfrm>
              <a:off x="777880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643" name="Shape 1643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4" name="Shape 1644"/>
            <p:cNvSpPr/>
            <p:nvPr/>
          </p:nvSpPr>
          <p:spPr>
            <a:xfrm flipH="1">
              <a:off x="992193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5" name="Shape 1645"/>
            <p:cNvSpPr/>
            <p:nvPr/>
          </p:nvSpPr>
          <p:spPr>
            <a:xfrm flipH="1">
              <a:off x="1706570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6" name="Shape 1646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27055" y="1146175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8" name="Shape 1648"/>
            <p:cNvSpPr/>
            <p:nvPr/>
          </p:nvSpPr>
          <p:spPr>
            <a:xfrm flipV="1">
              <a:off x="1143007" y="635000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1474795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650" name="Shape 1650"/>
            <p:cNvSpPr/>
            <p:nvPr/>
          </p:nvSpPr>
          <p:spPr>
            <a:xfrm flipV="1">
              <a:off x="466730" y="655637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1879607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81" name="Group 1681"/>
          <p:cNvGrpSpPr/>
          <p:nvPr/>
        </p:nvGrpSpPr>
        <p:grpSpPr>
          <a:xfrm>
            <a:off x="447660" y="2989263"/>
            <a:ext cx="2155508" cy="1519238"/>
            <a:chOff x="-7" y="0"/>
            <a:chExt cx="2155506" cy="1519237"/>
          </a:xfrm>
        </p:grpSpPr>
        <p:grpSp>
          <p:nvGrpSpPr>
            <p:cNvPr id="1655" name="Group 1655"/>
            <p:cNvGrpSpPr/>
            <p:nvPr/>
          </p:nvGrpSpPr>
          <p:grpSpPr>
            <a:xfrm>
              <a:off x="-8" y="325425"/>
              <a:ext cx="509566" cy="358782"/>
              <a:chOff x="-7" y="-5"/>
              <a:chExt cx="509565" cy="358781"/>
            </a:xfrm>
          </p:grpSpPr>
          <p:sp>
            <p:nvSpPr>
              <p:cNvPr id="1653" name="Shape 1653"/>
              <p:cNvSpPr/>
              <p:nvPr/>
            </p:nvSpPr>
            <p:spPr>
              <a:xfrm>
                <a:off x="-8" y="-6"/>
                <a:ext cx="509566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4" name="Shape 1654"/>
              <p:cNvSpPr/>
              <p:nvPr/>
            </p:nvSpPr>
            <p:spPr>
              <a:xfrm>
                <a:off x="124909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1658" name="Group 1658"/>
            <p:cNvGrpSpPr/>
            <p:nvPr/>
          </p:nvGrpSpPr>
          <p:grpSpPr>
            <a:xfrm>
              <a:off x="749292" y="325425"/>
              <a:ext cx="509594" cy="358782"/>
              <a:chOff x="-7" y="-5"/>
              <a:chExt cx="509592" cy="358781"/>
            </a:xfrm>
          </p:grpSpPr>
          <p:sp>
            <p:nvSpPr>
              <p:cNvPr id="1656" name="Shape 1656"/>
              <p:cNvSpPr/>
              <p:nvPr/>
            </p:nvSpPr>
            <p:spPr>
              <a:xfrm>
                <a:off x="-8" y="-6"/>
                <a:ext cx="509593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7" name="Shape 1657"/>
              <p:cNvSpPr/>
              <p:nvPr/>
            </p:nvSpPr>
            <p:spPr>
              <a:xfrm>
                <a:off x="100211" y="80700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1659" name="Shape 1659"/>
            <p:cNvSpPr/>
            <p:nvPr/>
          </p:nvSpPr>
          <p:spPr>
            <a:xfrm>
              <a:off x="1441444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662" name="Group 1662"/>
            <p:cNvGrpSpPr/>
            <p:nvPr/>
          </p:nvGrpSpPr>
          <p:grpSpPr>
            <a:xfrm>
              <a:off x="-8" y="954076"/>
              <a:ext cx="509566" cy="358783"/>
              <a:chOff x="-7" y="-5"/>
              <a:chExt cx="509565" cy="358782"/>
            </a:xfrm>
          </p:grpSpPr>
          <p:sp>
            <p:nvSpPr>
              <p:cNvPr id="1660" name="Shape 1660"/>
              <p:cNvSpPr/>
              <p:nvPr/>
            </p:nvSpPr>
            <p:spPr>
              <a:xfrm>
                <a:off x="-8" y="-6"/>
                <a:ext cx="509566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124909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4/  </a:t>
                </a:r>
              </a:p>
            </p:txBody>
          </p:sp>
        </p:grpSp>
        <p:grpSp>
          <p:nvGrpSpPr>
            <p:cNvPr id="1665" name="Group 1665"/>
            <p:cNvGrpSpPr/>
            <p:nvPr/>
          </p:nvGrpSpPr>
          <p:grpSpPr>
            <a:xfrm>
              <a:off x="749292" y="954076"/>
              <a:ext cx="509594" cy="358783"/>
              <a:chOff x="-7" y="-5"/>
              <a:chExt cx="509592" cy="358782"/>
            </a:xfrm>
          </p:grpSpPr>
          <p:sp>
            <p:nvSpPr>
              <p:cNvPr id="1663" name="Shape 1663"/>
              <p:cNvSpPr/>
              <p:nvPr/>
            </p:nvSpPr>
            <p:spPr>
              <a:xfrm>
                <a:off x="-8" y="-6"/>
                <a:ext cx="509593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4" name="Shape 1664"/>
              <p:cNvSpPr/>
              <p:nvPr/>
            </p:nvSpPr>
            <p:spPr>
              <a:xfrm>
                <a:off x="124910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3/  </a:t>
                </a:r>
              </a:p>
            </p:txBody>
          </p:sp>
        </p:grpSp>
        <p:sp>
          <p:nvSpPr>
            <p:cNvPr id="1666" name="Shape 1666"/>
            <p:cNvSpPr/>
            <p:nvPr/>
          </p:nvSpPr>
          <p:spPr>
            <a:xfrm>
              <a:off x="1441444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668" name="Shape 1668"/>
            <p:cNvSpPr/>
            <p:nvPr/>
          </p:nvSpPr>
          <p:spPr>
            <a:xfrm>
              <a:off x="808043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457332" y="11112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671" name="Shape 1671"/>
            <p:cNvSpPr/>
            <p:nvPr/>
          </p:nvSpPr>
          <p:spPr>
            <a:xfrm>
              <a:off x="777881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672" name="Shape 1672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3" name="Shape 1673"/>
            <p:cNvSpPr/>
            <p:nvPr/>
          </p:nvSpPr>
          <p:spPr>
            <a:xfrm flipH="1">
              <a:off x="992194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4" name="Shape 1674"/>
            <p:cNvSpPr/>
            <p:nvPr/>
          </p:nvSpPr>
          <p:spPr>
            <a:xfrm flipH="1">
              <a:off x="1706570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5" name="Shape 1675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6" name="Shape 1676"/>
            <p:cNvSpPr/>
            <p:nvPr/>
          </p:nvSpPr>
          <p:spPr>
            <a:xfrm>
              <a:off x="527056" y="1146175"/>
              <a:ext cx="214315" cy="2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7" name="Shape 1677"/>
            <p:cNvSpPr/>
            <p:nvPr/>
          </p:nvSpPr>
          <p:spPr>
            <a:xfrm flipV="1">
              <a:off x="1143007" y="635000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474794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679" name="Shape 1679"/>
            <p:cNvSpPr/>
            <p:nvPr/>
          </p:nvSpPr>
          <p:spPr>
            <a:xfrm flipV="1">
              <a:off x="466731" y="655637"/>
              <a:ext cx="358778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879607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11" name="Group 1711"/>
          <p:cNvGrpSpPr/>
          <p:nvPr/>
        </p:nvGrpSpPr>
        <p:grpSpPr>
          <a:xfrm>
            <a:off x="3497246" y="2989263"/>
            <a:ext cx="2155510" cy="1519238"/>
            <a:chOff x="-8" y="0"/>
            <a:chExt cx="2155508" cy="1519237"/>
          </a:xfrm>
        </p:grpSpPr>
        <p:grpSp>
          <p:nvGrpSpPr>
            <p:cNvPr id="1684" name="Group 1684"/>
            <p:cNvGrpSpPr/>
            <p:nvPr/>
          </p:nvGrpSpPr>
          <p:grpSpPr>
            <a:xfrm>
              <a:off x="-9" y="325425"/>
              <a:ext cx="509569" cy="358782"/>
              <a:chOff x="-7" y="-5"/>
              <a:chExt cx="509567" cy="358781"/>
            </a:xfrm>
          </p:grpSpPr>
          <p:sp>
            <p:nvSpPr>
              <p:cNvPr id="1682" name="Shape 1682"/>
              <p:cNvSpPr/>
              <p:nvPr/>
            </p:nvSpPr>
            <p:spPr>
              <a:xfrm>
                <a:off x="-8" y="-6"/>
                <a:ext cx="509569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3" name="Shape 1683"/>
              <p:cNvSpPr/>
              <p:nvPr/>
            </p:nvSpPr>
            <p:spPr>
              <a:xfrm>
                <a:off x="124910" y="80700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1687" name="Group 1687"/>
            <p:cNvGrpSpPr/>
            <p:nvPr/>
          </p:nvGrpSpPr>
          <p:grpSpPr>
            <a:xfrm>
              <a:off x="749292" y="325425"/>
              <a:ext cx="509569" cy="358782"/>
              <a:chOff x="-7" y="-5"/>
              <a:chExt cx="509568" cy="358781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-8" y="-6"/>
                <a:ext cx="509570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6" name="Shape 1686"/>
              <p:cNvSpPr/>
              <p:nvPr/>
            </p:nvSpPr>
            <p:spPr>
              <a:xfrm>
                <a:off x="100211" y="80700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1688" name="Shape 1688"/>
            <p:cNvSpPr/>
            <p:nvPr/>
          </p:nvSpPr>
          <p:spPr>
            <a:xfrm>
              <a:off x="1441444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691" name="Group 1691"/>
            <p:cNvGrpSpPr/>
            <p:nvPr/>
          </p:nvGrpSpPr>
          <p:grpSpPr>
            <a:xfrm>
              <a:off x="-9" y="954076"/>
              <a:ext cx="509569" cy="358783"/>
              <a:chOff x="-7" y="-5"/>
              <a:chExt cx="509567" cy="358782"/>
            </a:xfrm>
          </p:grpSpPr>
          <p:sp>
            <p:nvSpPr>
              <p:cNvPr id="1689" name="Shape 1689"/>
              <p:cNvSpPr/>
              <p:nvPr/>
            </p:nvSpPr>
            <p:spPr>
              <a:xfrm>
                <a:off x="-8" y="-6"/>
                <a:ext cx="509569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0" name="Shape 1690"/>
              <p:cNvSpPr/>
              <p:nvPr/>
            </p:nvSpPr>
            <p:spPr>
              <a:xfrm>
                <a:off x="124910" y="80700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4/  </a:t>
                </a:r>
              </a:p>
            </p:txBody>
          </p:sp>
        </p:grpSp>
        <p:grpSp>
          <p:nvGrpSpPr>
            <p:cNvPr id="1694" name="Group 1694"/>
            <p:cNvGrpSpPr/>
            <p:nvPr/>
          </p:nvGrpSpPr>
          <p:grpSpPr>
            <a:xfrm>
              <a:off x="749292" y="954076"/>
              <a:ext cx="509569" cy="358783"/>
              <a:chOff x="-7" y="-5"/>
              <a:chExt cx="509568" cy="358782"/>
            </a:xfrm>
          </p:grpSpPr>
          <p:sp>
            <p:nvSpPr>
              <p:cNvPr id="1692" name="Shape 1692"/>
              <p:cNvSpPr/>
              <p:nvPr/>
            </p:nvSpPr>
            <p:spPr>
              <a:xfrm>
                <a:off x="-8" y="-6"/>
                <a:ext cx="509570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3" name="Shape 1693"/>
              <p:cNvSpPr/>
              <p:nvPr/>
            </p:nvSpPr>
            <p:spPr>
              <a:xfrm>
                <a:off x="124910" y="80700"/>
                <a:ext cx="25978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3/  </a:t>
                </a:r>
              </a:p>
            </p:txBody>
          </p:sp>
        </p:grpSp>
        <p:sp>
          <p:nvSpPr>
            <p:cNvPr id="1695" name="Shape 1695"/>
            <p:cNvSpPr/>
            <p:nvPr/>
          </p:nvSpPr>
          <p:spPr>
            <a:xfrm>
              <a:off x="1441444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6" name="Shape 1696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1697" name="Shape 1697"/>
            <p:cNvSpPr/>
            <p:nvPr/>
          </p:nvSpPr>
          <p:spPr>
            <a:xfrm>
              <a:off x="808044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1698" name="Shape 1698"/>
            <p:cNvSpPr/>
            <p:nvPr/>
          </p:nvSpPr>
          <p:spPr>
            <a:xfrm>
              <a:off x="1457332" y="11112"/>
              <a:ext cx="1398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1699" name="Shape 1699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1700" name="Shape 1700"/>
            <p:cNvSpPr/>
            <p:nvPr/>
          </p:nvSpPr>
          <p:spPr>
            <a:xfrm>
              <a:off x="777881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1701" name="Shape 1701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2" name="Shape 1702"/>
            <p:cNvSpPr/>
            <p:nvPr/>
          </p:nvSpPr>
          <p:spPr>
            <a:xfrm flipH="1">
              <a:off x="992194" y="687387"/>
              <a:ext cx="7941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3" name="Shape 1703"/>
            <p:cNvSpPr/>
            <p:nvPr/>
          </p:nvSpPr>
          <p:spPr>
            <a:xfrm flipH="1">
              <a:off x="170657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4" name="Shape 1704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527055" y="1146175"/>
              <a:ext cx="214315" cy="2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6" name="Shape 1706"/>
            <p:cNvSpPr/>
            <p:nvPr/>
          </p:nvSpPr>
          <p:spPr>
            <a:xfrm flipV="1">
              <a:off x="1143007" y="635000"/>
              <a:ext cx="349252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7" name="Shape 1707"/>
            <p:cNvSpPr/>
            <p:nvPr/>
          </p:nvSpPr>
          <p:spPr>
            <a:xfrm>
              <a:off x="1474795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1708" name="Shape 1708"/>
            <p:cNvSpPr/>
            <p:nvPr/>
          </p:nvSpPr>
          <p:spPr>
            <a:xfrm flipV="1">
              <a:off x="466730" y="655637"/>
              <a:ext cx="358777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9" name="Shape 1709"/>
            <p:cNvSpPr/>
            <p:nvPr/>
          </p:nvSpPr>
          <p:spPr>
            <a:xfrm>
              <a:off x="1879608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0" name="Shape 1710"/>
            <p:cNvSpPr/>
            <p:nvPr/>
          </p:nvSpPr>
          <p:spPr>
            <a:xfrm>
              <a:off x="419105" y="635000"/>
              <a:ext cx="131292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1742" name="Group 1742"/>
          <p:cNvGrpSpPr/>
          <p:nvPr/>
        </p:nvGrpSpPr>
        <p:grpSpPr>
          <a:xfrm>
            <a:off x="6548421" y="2989263"/>
            <a:ext cx="2155512" cy="1519240"/>
            <a:chOff x="-9" y="0"/>
            <a:chExt cx="2155510" cy="1519239"/>
          </a:xfrm>
        </p:grpSpPr>
        <p:grpSp>
          <p:nvGrpSpPr>
            <p:cNvPr id="1740" name="Group 1740"/>
            <p:cNvGrpSpPr/>
            <p:nvPr/>
          </p:nvGrpSpPr>
          <p:grpSpPr>
            <a:xfrm>
              <a:off x="-10" y="-1"/>
              <a:ext cx="2155511" cy="1519241"/>
              <a:chOff x="-8" y="0"/>
              <a:chExt cx="2155510" cy="1519239"/>
            </a:xfrm>
          </p:grpSpPr>
          <p:grpSp>
            <p:nvGrpSpPr>
              <p:cNvPr id="1714" name="Group 1714"/>
              <p:cNvGrpSpPr/>
              <p:nvPr/>
            </p:nvGrpSpPr>
            <p:grpSpPr>
              <a:xfrm>
                <a:off x="-9" y="325425"/>
                <a:ext cx="509569" cy="358784"/>
                <a:chOff x="-7" y="-5"/>
                <a:chExt cx="509568" cy="358782"/>
              </a:xfrm>
            </p:grpSpPr>
            <p:sp>
              <p:nvSpPr>
                <p:cNvPr id="1712" name="Shape 1712"/>
                <p:cNvSpPr/>
                <p:nvPr/>
              </p:nvSpPr>
              <p:spPr>
                <a:xfrm>
                  <a:off x="-8" y="-6"/>
                  <a:ext cx="509569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13" name="Shape 1713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1/  </a:t>
                  </a:r>
                </a:p>
              </p:txBody>
            </p:sp>
          </p:grpSp>
          <p:grpSp>
            <p:nvGrpSpPr>
              <p:cNvPr id="1717" name="Group 1717"/>
              <p:cNvGrpSpPr/>
              <p:nvPr/>
            </p:nvGrpSpPr>
            <p:grpSpPr>
              <a:xfrm>
                <a:off x="749292" y="325425"/>
                <a:ext cx="509570" cy="358784"/>
                <a:chOff x="-7" y="-5"/>
                <a:chExt cx="509568" cy="358782"/>
              </a:xfrm>
            </p:grpSpPr>
            <p:sp>
              <p:nvSpPr>
                <p:cNvPr id="1715" name="Shape 1715"/>
                <p:cNvSpPr/>
                <p:nvPr/>
              </p:nvSpPr>
              <p:spPr>
                <a:xfrm>
                  <a:off x="-8" y="-6"/>
                  <a:ext cx="509570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16" name="Shape 1716"/>
                <p:cNvSpPr/>
                <p:nvPr/>
              </p:nvSpPr>
              <p:spPr>
                <a:xfrm>
                  <a:off x="100211" y="80701"/>
                  <a:ext cx="309179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2/   </a:t>
                  </a:r>
                </a:p>
              </p:txBody>
            </p:sp>
          </p:grpSp>
          <p:sp>
            <p:nvSpPr>
              <p:cNvPr id="1718" name="Shape 1718"/>
              <p:cNvSpPr/>
              <p:nvPr/>
            </p:nvSpPr>
            <p:spPr>
              <a:xfrm>
                <a:off x="1441446" y="325427"/>
                <a:ext cx="509566" cy="35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1721" name="Group 1721"/>
              <p:cNvGrpSpPr/>
              <p:nvPr/>
            </p:nvGrpSpPr>
            <p:grpSpPr>
              <a:xfrm>
                <a:off x="-9" y="954077"/>
                <a:ext cx="509569" cy="358783"/>
                <a:chOff x="-7" y="-5"/>
                <a:chExt cx="509568" cy="358781"/>
              </a:xfrm>
            </p:grpSpPr>
            <p:sp>
              <p:nvSpPr>
                <p:cNvPr id="1719" name="Shape 1719"/>
                <p:cNvSpPr/>
                <p:nvPr/>
              </p:nvSpPr>
              <p:spPr>
                <a:xfrm>
                  <a:off x="-8" y="-6"/>
                  <a:ext cx="509569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20" name="Shape 1720"/>
                <p:cNvSpPr/>
                <p:nvPr/>
              </p:nvSpPr>
              <p:spPr>
                <a:xfrm>
                  <a:off x="124867" y="80701"/>
                  <a:ext cx="259868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4/5</a:t>
                  </a:r>
                </a:p>
              </p:txBody>
            </p:sp>
          </p:grpSp>
          <p:grpSp>
            <p:nvGrpSpPr>
              <p:cNvPr id="1724" name="Group 1724"/>
              <p:cNvGrpSpPr/>
              <p:nvPr/>
            </p:nvGrpSpPr>
            <p:grpSpPr>
              <a:xfrm>
                <a:off x="749292" y="954077"/>
                <a:ext cx="509570" cy="358783"/>
                <a:chOff x="-7" y="-5"/>
                <a:chExt cx="509568" cy="358781"/>
              </a:xfrm>
            </p:grpSpPr>
            <p:sp>
              <p:nvSpPr>
                <p:cNvPr id="1722" name="Shape 1722"/>
                <p:cNvSpPr/>
                <p:nvPr/>
              </p:nvSpPr>
              <p:spPr>
                <a:xfrm>
                  <a:off x="-8" y="-6"/>
                  <a:ext cx="509570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23" name="Shape 1723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3/  </a:t>
                  </a:r>
                </a:p>
              </p:txBody>
            </p:sp>
          </p:grpSp>
          <p:sp>
            <p:nvSpPr>
              <p:cNvPr id="1725" name="Shape 1725"/>
              <p:cNvSpPr/>
              <p:nvPr/>
            </p:nvSpPr>
            <p:spPr>
              <a:xfrm>
                <a:off x="1441446" y="954079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6" name="Shape 1726"/>
              <p:cNvSpPr/>
              <p:nvPr/>
            </p:nvSpPr>
            <p:spPr>
              <a:xfrm>
                <a:off x="39693" y="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u</a:t>
                </a:r>
              </a:p>
            </p:txBody>
          </p:sp>
          <p:sp>
            <p:nvSpPr>
              <p:cNvPr id="1727" name="Shape 1727"/>
              <p:cNvSpPr/>
              <p:nvPr/>
            </p:nvSpPr>
            <p:spPr>
              <a:xfrm>
                <a:off x="808045" y="11112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v</a:t>
                </a:r>
              </a:p>
            </p:txBody>
          </p:sp>
          <p:sp>
            <p:nvSpPr>
              <p:cNvPr id="1728" name="Shape 1728"/>
              <p:cNvSpPr/>
              <p:nvPr/>
            </p:nvSpPr>
            <p:spPr>
              <a:xfrm>
                <a:off x="1457333" y="11112"/>
                <a:ext cx="139803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w</a:t>
                </a:r>
              </a:p>
            </p:txBody>
          </p:sp>
          <p:sp>
            <p:nvSpPr>
              <p:cNvPr id="1729" name="Shape 1729"/>
              <p:cNvSpPr/>
              <p:nvPr/>
            </p:nvSpPr>
            <p:spPr>
              <a:xfrm>
                <a:off x="17467" y="1265239"/>
                <a:ext cx="131345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x</a:t>
                </a:r>
              </a:p>
            </p:txBody>
          </p:sp>
          <p:sp>
            <p:nvSpPr>
              <p:cNvPr id="1730" name="Shape 1730"/>
              <p:cNvSpPr/>
              <p:nvPr/>
            </p:nvSpPr>
            <p:spPr>
              <a:xfrm>
                <a:off x="777882" y="1265239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y</a:t>
                </a:r>
              </a:p>
            </p:txBody>
          </p:sp>
          <p:sp>
            <p:nvSpPr>
              <p:cNvPr id="1731" name="Shape 1731"/>
              <p:cNvSpPr/>
              <p:nvPr/>
            </p:nvSpPr>
            <p:spPr>
              <a:xfrm flipH="1">
                <a:off x="238131" y="679449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2" name="Shape 1732"/>
              <p:cNvSpPr/>
              <p:nvPr/>
            </p:nvSpPr>
            <p:spPr>
              <a:xfrm flipH="1">
                <a:off x="992195" y="687387"/>
                <a:ext cx="7940" cy="295278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3" name="Shape 1733"/>
              <p:cNvSpPr/>
              <p:nvPr/>
            </p:nvSpPr>
            <p:spPr>
              <a:xfrm flipH="1">
                <a:off x="1706573" y="679449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4" name="Shape 1734"/>
              <p:cNvSpPr/>
              <p:nvPr/>
            </p:nvSpPr>
            <p:spPr>
              <a:xfrm>
                <a:off x="528643" y="500062"/>
                <a:ext cx="214315" cy="3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5" name="Shape 1735"/>
              <p:cNvSpPr/>
              <p:nvPr/>
            </p:nvSpPr>
            <p:spPr>
              <a:xfrm>
                <a:off x="527055" y="1146177"/>
                <a:ext cx="214315" cy="2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6" name="Shape 1736"/>
              <p:cNvSpPr/>
              <p:nvPr/>
            </p:nvSpPr>
            <p:spPr>
              <a:xfrm flipV="1">
                <a:off x="1143008" y="635002"/>
                <a:ext cx="349252" cy="35719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7" name="Shape 1737"/>
              <p:cNvSpPr/>
              <p:nvPr/>
            </p:nvSpPr>
            <p:spPr>
              <a:xfrm>
                <a:off x="1474796" y="1265239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z</a:t>
                </a:r>
              </a:p>
            </p:txBody>
          </p:sp>
          <p:sp>
            <p:nvSpPr>
              <p:cNvPr id="1738" name="Shape 1738"/>
              <p:cNvSpPr/>
              <p:nvPr/>
            </p:nvSpPr>
            <p:spPr>
              <a:xfrm flipV="1">
                <a:off x="466730" y="655639"/>
                <a:ext cx="358777" cy="3587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39" name="Shape 1739"/>
              <p:cNvSpPr/>
              <p:nvPr/>
            </p:nvSpPr>
            <p:spPr>
              <a:xfrm>
                <a:off x="1879610" y="896939"/>
                <a:ext cx="275892" cy="431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7" h="21259" fill="norm" stroke="1" extrusionOk="0">
                    <a:moveTo>
                      <a:pt x="0" y="17687"/>
                    </a:moveTo>
                    <a:cubicBezTo>
                      <a:pt x="4759" y="19643"/>
                      <a:pt x="9641" y="21600"/>
                      <a:pt x="13058" y="21209"/>
                    </a:cubicBezTo>
                    <a:cubicBezTo>
                      <a:pt x="16475" y="20817"/>
                      <a:pt x="19647" y="18157"/>
                      <a:pt x="20624" y="15496"/>
                    </a:cubicBezTo>
                    <a:cubicBezTo>
                      <a:pt x="21600" y="12835"/>
                      <a:pt x="21478" y="7904"/>
                      <a:pt x="19281" y="5322"/>
                    </a:cubicBezTo>
                    <a:cubicBezTo>
                      <a:pt x="17085" y="2739"/>
                      <a:pt x="10495" y="0"/>
                      <a:pt x="7566" y="0"/>
                    </a:cubicBezTo>
                    <a:cubicBezTo>
                      <a:pt x="4637" y="0"/>
                      <a:pt x="2929" y="2661"/>
                      <a:pt x="1342" y="532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741" name="Shape 1741"/>
            <p:cNvSpPr/>
            <p:nvPr/>
          </p:nvSpPr>
          <p:spPr>
            <a:xfrm>
              <a:off x="419105" y="635000"/>
              <a:ext cx="131292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1773" name="Group 1773"/>
          <p:cNvGrpSpPr/>
          <p:nvPr/>
        </p:nvGrpSpPr>
        <p:grpSpPr>
          <a:xfrm>
            <a:off x="447658" y="4752973"/>
            <a:ext cx="2155512" cy="1519242"/>
            <a:chOff x="-9" y="0"/>
            <a:chExt cx="2155510" cy="1519240"/>
          </a:xfrm>
        </p:grpSpPr>
        <p:grpSp>
          <p:nvGrpSpPr>
            <p:cNvPr id="1771" name="Group 1771"/>
            <p:cNvGrpSpPr/>
            <p:nvPr/>
          </p:nvGrpSpPr>
          <p:grpSpPr>
            <a:xfrm>
              <a:off x="-10" y="0"/>
              <a:ext cx="2155511" cy="1519241"/>
              <a:chOff x="-8" y="0"/>
              <a:chExt cx="2155510" cy="1519240"/>
            </a:xfrm>
          </p:grpSpPr>
          <p:grpSp>
            <p:nvGrpSpPr>
              <p:cNvPr id="1745" name="Group 1745"/>
              <p:cNvGrpSpPr/>
              <p:nvPr/>
            </p:nvGrpSpPr>
            <p:grpSpPr>
              <a:xfrm>
                <a:off x="-9" y="325426"/>
                <a:ext cx="509569" cy="358783"/>
                <a:chOff x="-7" y="-5"/>
                <a:chExt cx="509567" cy="358782"/>
              </a:xfrm>
            </p:grpSpPr>
            <p:sp>
              <p:nvSpPr>
                <p:cNvPr id="1743" name="Shape 1743"/>
                <p:cNvSpPr/>
                <p:nvPr/>
              </p:nvSpPr>
              <p:spPr>
                <a:xfrm>
                  <a:off x="-8" y="-6"/>
                  <a:ext cx="509569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44" name="Shape 1744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1/  </a:t>
                  </a:r>
                </a:p>
              </p:txBody>
            </p:sp>
          </p:grpSp>
          <p:grpSp>
            <p:nvGrpSpPr>
              <p:cNvPr id="1748" name="Group 1748"/>
              <p:cNvGrpSpPr/>
              <p:nvPr/>
            </p:nvGrpSpPr>
            <p:grpSpPr>
              <a:xfrm>
                <a:off x="749293" y="325426"/>
                <a:ext cx="509570" cy="358783"/>
                <a:chOff x="-7" y="-5"/>
                <a:chExt cx="509568" cy="358782"/>
              </a:xfrm>
            </p:grpSpPr>
            <p:sp>
              <p:nvSpPr>
                <p:cNvPr id="1746" name="Shape 1746"/>
                <p:cNvSpPr/>
                <p:nvPr/>
              </p:nvSpPr>
              <p:spPr>
                <a:xfrm>
                  <a:off x="-8" y="-6"/>
                  <a:ext cx="509570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47" name="Shape 1747"/>
                <p:cNvSpPr/>
                <p:nvPr/>
              </p:nvSpPr>
              <p:spPr>
                <a:xfrm>
                  <a:off x="100211" y="80701"/>
                  <a:ext cx="309179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2/   </a:t>
                  </a:r>
                </a:p>
              </p:txBody>
            </p:sp>
          </p:grpSp>
          <p:sp>
            <p:nvSpPr>
              <p:cNvPr id="1749" name="Shape 1749"/>
              <p:cNvSpPr/>
              <p:nvPr/>
            </p:nvSpPr>
            <p:spPr>
              <a:xfrm>
                <a:off x="1441446" y="325428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1752" name="Group 1752"/>
              <p:cNvGrpSpPr/>
              <p:nvPr/>
            </p:nvGrpSpPr>
            <p:grpSpPr>
              <a:xfrm>
                <a:off x="-9" y="954078"/>
                <a:ext cx="509569" cy="358783"/>
                <a:chOff x="-7" y="-5"/>
                <a:chExt cx="509567" cy="358781"/>
              </a:xfrm>
            </p:grpSpPr>
            <p:sp>
              <p:nvSpPr>
                <p:cNvPr id="1750" name="Shape 1750"/>
                <p:cNvSpPr/>
                <p:nvPr/>
              </p:nvSpPr>
              <p:spPr>
                <a:xfrm>
                  <a:off x="-8" y="-6"/>
                  <a:ext cx="509569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51" name="Shape 1751"/>
                <p:cNvSpPr/>
                <p:nvPr/>
              </p:nvSpPr>
              <p:spPr>
                <a:xfrm>
                  <a:off x="124867" y="80701"/>
                  <a:ext cx="259867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4/5</a:t>
                  </a:r>
                </a:p>
              </p:txBody>
            </p:sp>
          </p:grpSp>
          <p:grpSp>
            <p:nvGrpSpPr>
              <p:cNvPr id="1755" name="Group 1755"/>
              <p:cNvGrpSpPr/>
              <p:nvPr/>
            </p:nvGrpSpPr>
            <p:grpSpPr>
              <a:xfrm>
                <a:off x="749293" y="954078"/>
                <a:ext cx="509570" cy="358783"/>
                <a:chOff x="-7" y="-5"/>
                <a:chExt cx="509568" cy="358781"/>
              </a:xfrm>
            </p:grpSpPr>
            <p:sp>
              <p:nvSpPr>
                <p:cNvPr id="1753" name="Shape 1753"/>
                <p:cNvSpPr/>
                <p:nvPr/>
              </p:nvSpPr>
              <p:spPr>
                <a:xfrm>
                  <a:off x="-8" y="-6"/>
                  <a:ext cx="509570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54" name="Shape 1754"/>
                <p:cNvSpPr/>
                <p:nvPr/>
              </p:nvSpPr>
              <p:spPr>
                <a:xfrm>
                  <a:off x="124867" y="80701"/>
                  <a:ext cx="259867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3/6</a:t>
                  </a:r>
                </a:p>
              </p:txBody>
            </p:sp>
          </p:grpSp>
          <p:sp>
            <p:nvSpPr>
              <p:cNvPr id="1756" name="Shape 1756"/>
              <p:cNvSpPr/>
              <p:nvPr/>
            </p:nvSpPr>
            <p:spPr>
              <a:xfrm>
                <a:off x="1441446" y="954080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7" name="Shape 1757"/>
              <p:cNvSpPr/>
              <p:nvPr/>
            </p:nvSpPr>
            <p:spPr>
              <a:xfrm>
                <a:off x="39693" y="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u</a:t>
                </a:r>
              </a:p>
            </p:txBody>
          </p:sp>
          <p:sp>
            <p:nvSpPr>
              <p:cNvPr id="1758" name="Shape 1758"/>
              <p:cNvSpPr/>
              <p:nvPr/>
            </p:nvSpPr>
            <p:spPr>
              <a:xfrm>
                <a:off x="808045" y="11112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v</a:t>
                </a:r>
              </a:p>
            </p:txBody>
          </p:sp>
          <p:sp>
            <p:nvSpPr>
              <p:cNvPr id="1759" name="Shape 1759"/>
              <p:cNvSpPr/>
              <p:nvPr/>
            </p:nvSpPr>
            <p:spPr>
              <a:xfrm>
                <a:off x="1457334" y="11112"/>
                <a:ext cx="139802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w</a:t>
                </a:r>
              </a:p>
            </p:txBody>
          </p:sp>
          <p:sp>
            <p:nvSpPr>
              <p:cNvPr id="1760" name="Shape 1760"/>
              <p:cNvSpPr/>
              <p:nvPr/>
            </p:nvSpPr>
            <p:spPr>
              <a:xfrm>
                <a:off x="17467" y="1265240"/>
                <a:ext cx="131345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x</a:t>
                </a:r>
              </a:p>
            </p:txBody>
          </p:sp>
          <p:sp>
            <p:nvSpPr>
              <p:cNvPr id="1761" name="Shape 1761"/>
              <p:cNvSpPr/>
              <p:nvPr/>
            </p:nvSpPr>
            <p:spPr>
              <a:xfrm>
                <a:off x="777883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y</a:t>
                </a:r>
              </a:p>
            </p:txBody>
          </p:sp>
          <p:sp>
            <p:nvSpPr>
              <p:cNvPr id="1762" name="Shape 1762"/>
              <p:cNvSpPr/>
              <p:nvPr/>
            </p:nvSpPr>
            <p:spPr>
              <a:xfrm flipH="1">
                <a:off x="238131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3" name="Shape 1763"/>
              <p:cNvSpPr/>
              <p:nvPr/>
            </p:nvSpPr>
            <p:spPr>
              <a:xfrm flipH="1">
                <a:off x="992196" y="687388"/>
                <a:ext cx="7940" cy="295278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4" name="Shape 1764"/>
              <p:cNvSpPr/>
              <p:nvPr/>
            </p:nvSpPr>
            <p:spPr>
              <a:xfrm flipH="1">
                <a:off x="1706573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5" name="Shape 1765"/>
              <p:cNvSpPr/>
              <p:nvPr/>
            </p:nvSpPr>
            <p:spPr>
              <a:xfrm>
                <a:off x="528643" y="500062"/>
                <a:ext cx="214315" cy="4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6" name="Shape 1766"/>
              <p:cNvSpPr/>
              <p:nvPr/>
            </p:nvSpPr>
            <p:spPr>
              <a:xfrm>
                <a:off x="527056" y="1146178"/>
                <a:ext cx="214315" cy="2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7" name="Shape 1767"/>
              <p:cNvSpPr/>
              <p:nvPr/>
            </p:nvSpPr>
            <p:spPr>
              <a:xfrm flipV="1">
                <a:off x="1143008" y="635002"/>
                <a:ext cx="349253" cy="35719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68" name="Shape 1768"/>
              <p:cNvSpPr/>
              <p:nvPr/>
            </p:nvSpPr>
            <p:spPr>
              <a:xfrm>
                <a:off x="1474796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z</a:t>
                </a:r>
              </a:p>
            </p:txBody>
          </p:sp>
          <p:sp>
            <p:nvSpPr>
              <p:cNvPr id="1769" name="Shape 1769"/>
              <p:cNvSpPr/>
              <p:nvPr/>
            </p:nvSpPr>
            <p:spPr>
              <a:xfrm flipV="1">
                <a:off x="466731" y="655639"/>
                <a:ext cx="358778" cy="3587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70" name="Shape 1770"/>
              <p:cNvSpPr/>
              <p:nvPr/>
            </p:nvSpPr>
            <p:spPr>
              <a:xfrm>
                <a:off x="1879610" y="896939"/>
                <a:ext cx="275892" cy="431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7" h="21259" fill="norm" stroke="1" extrusionOk="0">
                    <a:moveTo>
                      <a:pt x="0" y="17687"/>
                    </a:moveTo>
                    <a:cubicBezTo>
                      <a:pt x="4759" y="19643"/>
                      <a:pt x="9641" y="21600"/>
                      <a:pt x="13058" y="21209"/>
                    </a:cubicBezTo>
                    <a:cubicBezTo>
                      <a:pt x="16475" y="20817"/>
                      <a:pt x="19647" y="18157"/>
                      <a:pt x="20624" y="15496"/>
                    </a:cubicBezTo>
                    <a:cubicBezTo>
                      <a:pt x="21600" y="12835"/>
                      <a:pt x="21478" y="7904"/>
                      <a:pt x="19281" y="5322"/>
                    </a:cubicBezTo>
                    <a:cubicBezTo>
                      <a:pt x="17085" y="2739"/>
                      <a:pt x="10495" y="0"/>
                      <a:pt x="7566" y="0"/>
                    </a:cubicBezTo>
                    <a:cubicBezTo>
                      <a:pt x="4637" y="0"/>
                      <a:pt x="2929" y="2661"/>
                      <a:pt x="1342" y="532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772" name="Shape 1772"/>
            <p:cNvSpPr/>
            <p:nvPr/>
          </p:nvSpPr>
          <p:spPr>
            <a:xfrm>
              <a:off x="419106" y="635000"/>
              <a:ext cx="131292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1804" name="Group 1804"/>
          <p:cNvGrpSpPr/>
          <p:nvPr/>
        </p:nvGrpSpPr>
        <p:grpSpPr>
          <a:xfrm>
            <a:off x="3497245" y="4752973"/>
            <a:ext cx="2155513" cy="1519242"/>
            <a:chOff x="-9" y="0"/>
            <a:chExt cx="2155511" cy="1519240"/>
          </a:xfrm>
        </p:grpSpPr>
        <p:grpSp>
          <p:nvGrpSpPr>
            <p:cNvPr id="1802" name="Group 1802"/>
            <p:cNvGrpSpPr/>
            <p:nvPr/>
          </p:nvGrpSpPr>
          <p:grpSpPr>
            <a:xfrm>
              <a:off x="-10" y="0"/>
              <a:ext cx="2155512" cy="1519241"/>
              <a:chOff x="-8" y="0"/>
              <a:chExt cx="2155511" cy="1519240"/>
            </a:xfrm>
          </p:grpSpPr>
          <p:grpSp>
            <p:nvGrpSpPr>
              <p:cNvPr id="1776" name="Group 1776"/>
              <p:cNvGrpSpPr/>
              <p:nvPr/>
            </p:nvGrpSpPr>
            <p:grpSpPr>
              <a:xfrm>
                <a:off x="-9" y="325426"/>
                <a:ext cx="509569" cy="358783"/>
                <a:chOff x="-7" y="-5"/>
                <a:chExt cx="509568" cy="358782"/>
              </a:xfrm>
            </p:grpSpPr>
            <p:sp>
              <p:nvSpPr>
                <p:cNvPr id="1774" name="Shape 1774"/>
                <p:cNvSpPr/>
                <p:nvPr/>
              </p:nvSpPr>
              <p:spPr>
                <a:xfrm>
                  <a:off x="-8" y="-6"/>
                  <a:ext cx="509569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75" name="Shape 1775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1/  </a:t>
                  </a:r>
                </a:p>
              </p:txBody>
            </p:sp>
          </p:grpSp>
          <p:grpSp>
            <p:nvGrpSpPr>
              <p:cNvPr id="1779" name="Group 1779"/>
              <p:cNvGrpSpPr/>
              <p:nvPr/>
            </p:nvGrpSpPr>
            <p:grpSpPr>
              <a:xfrm>
                <a:off x="749293" y="325426"/>
                <a:ext cx="509570" cy="358783"/>
                <a:chOff x="-7" y="-5"/>
                <a:chExt cx="509568" cy="358782"/>
              </a:xfrm>
            </p:grpSpPr>
            <p:sp>
              <p:nvSpPr>
                <p:cNvPr id="1777" name="Shape 1777"/>
                <p:cNvSpPr/>
                <p:nvPr/>
              </p:nvSpPr>
              <p:spPr>
                <a:xfrm>
                  <a:off x="-8" y="-6"/>
                  <a:ext cx="509569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78" name="Shape 1778"/>
                <p:cNvSpPr/>
                <p:nvPr/>
              </p:nvSpPr>
              <p:spPr>
                <a:xfrm>
                  <a:off x="124867" y="80701"/>
                  <a:ext cx="259867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2/7</a:t>
                  </a:r>
                </a:p>
              </p:txBody>
            </p:sp>
          </p:grpSp>
          <p:sp>
            <p:nvSpPr>
              <p:cNvPr id="1780" name="Shape 1780"/>
              <p:cNvSpPr/>
              <p:nvPr/>
            </p:nvSpPr>
            <p:spPr>
              <a:xfrm>
                <a:off x="1441447" y="325428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1783" name="Group 1783"/>
              <p:cNvGrpSpPr/>
              <p:nvPr/>
            </p:nvGrpSpPr>
            <p:grpSpPr>
              <a:xfrm>
                <a:off x="-9" y="954078"/>
                <a:ext cx="509569" cy="358783"/>
                <a:chOff x="-7" y="-5"/>
                <a:chExt cx="509568" cy="358781"/>
              </a:xfrm>
            </p:grpSpPr>
            <p:sp>
              <p:nvSpPr>
                <p:cNvPr id="1781" name="Shape 1781"/>
                <p:cNvSpPr/>
                <p:nvPr/>
              </p:nvSpPr>
              <p:spPr>
                <a:xfrm>
                  <a:off x="-8" y="-6"/>
                  <a:ext cx="509569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82" name="Shape 1782"/>
                <p:cNvSpPr/>
                <p:nvPr/>
              </p:nvSpPr>
              <p:spPr>
                <a:xfrm>
                  <a:off x="124867" y="80701"/>
                  <a:ext cx="259868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4/5</a:t>
                  </a:r>
                </a:p>
              </p:txBody>
            </p:sp>
          </p:grpSp>
          <p:grpSp>
            <p:nvGrpSpPr>
              <p:cNvPr id="1786" name="Group 1786"/>
              <p:cNvGrpSpPr/>
              <p:nvPr/>
            </p:nvGrpSpPr>
            <p:grpSpPr>
              <a:xfrm>
                <a:off x="749293" y="954078"/>
                <a:ext cx="509570" cy="358783"/>
                <a:chOff x="-7" y="-5"/>
                <a:chExt cx="509568" cy="358781"/>
              </a:xfrm>
            </p:grpSpPr>
            <p:sp>
              <p:nvSpPr>
                <p:cNvPr id="1784" name="Shape 1784"/>
                <p:cNvSpPr/>
                <p:nvPr/>
              </p:nvSpPr>
              <p:spPr>
                <a:xfrm>
                  <a:off x="-8" y="-6"/>
                  <a:ext cx="509569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85" name="Shape 1785"/>
                <p:cNvSpPr/>
                <p:nvPr/>
              </p:nvSpPr>
              <p:spPr>
                <a:xfrm>
                  <a:off x="124867" y="80701"/>
                  <a:ext cx="259867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FFFFFF"/>
                      </a:solidFill>
                    </a:rPr>
                    <a:t>3/6</a:t>
                  </a:r>
                </a:p>
              </p:txBody>
            </p:sp>
          </p:grpSp>
          <p:sp>
            <p:nvSpPr>
              <p:cNvPr id="1787" name="Shape 1787"/>
              <p:cNvSpPr/>
              <p:nvPr/>
            </p:nvSpPr>
            <p:spPr>
              <a:xfrm>
                <a:off x="1441447" y="954080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8" name="Shape 1788"/>
              <p:cNvSpPr/>
              <p:nvPr/>
            </p:nvSpPr>
            <p:spPr>
              <a:xfrm>
                <a:off x="39693" y="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u</a:t>
                </a:r>
              </a:p>
            </p:txBody>
          </p:sp>
          <p:sp>
            <p:nvSpPr>
              <p:cNvPr id="1789" name="Shape 1789"/>
              <p:cNvSpPr/>
              <p:nvPr/>
            </p:nvSpPr>
            <p:spPr>
              <a:xfrm>
                <a:off x="808045" y="11112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v</a:t>
                </a:r>
              </a:p>
            </p:txBody>
          </p:sp>
          <p:sp>
            <p:nvSpPr>
              <p:cNvPr id="1790" name="Shape 1790"/>
              <p:cNvSpPr/>
              <p:nvPr/>
            </p:nvSpPr>
            <p:spPr>
              <a:xfrm>
                <a:off x="1457334" y="11112"/>
                <a:ext cx="139803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w</a:t>
                </a:r>
              </a:p>
            </p:txBody>
          </p:sp>
          <p:sp>
            <p:nvSpPr>
              <p:cNvPr id="1791" name="Shape 1791"/>
              <p:cNvSpPr/>
              <p:nvPr/>
            </p:nvSpPr>
            <p:spPr>
              <a:xfrm>
                <a:off x="17468" y="1265240"/>
                <a:ext cx="131344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x</a:t>
                </a:r>
              </a:p>
            </p:txBody>
          </p:sp>
          <p:sp>
            <p:nvSpPr>
              <p:cNvPr id="1792" name="Shape 1792"/>
              <p:cNvSpPr/>
              <p:nvPr/>
            </p:nvSpPr>
            <p:spPr>
              <a:xfrm>
                <a:off x="777882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y</a:t>
                </a:r>
              </a:p>
            </p:txBody>
          </p:sp>
          <p:sp>
            <p:nvSpPr>
              <p:cNvPr id="1793" name="Shape 1793"/>
              <p:cNvSpPr/>
              <p:nvPr/>
            </p:nvSpPr>
            <p:spPr>
              <a:xfrm flipH="1">
                <a:off x="238131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4" name="Shape 1794"/>
              <p:cNvSpPr/>
              <p:nvPr/>
            </p:nvSpPr>
            <p:spPr>
              <a:xfrm flipH="1">
                <a:off x="992195" y="687388"/>
                <a:ext cx="7940" cy="295278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5" name="Shape 1795"/>
              <p:cNvSpPr/>
              <p:nvPr/>
            </p:nvSpPr>
            <p:spPr>
              <a:xfrm flipH="1">
                <a:off x="1706573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6" name="Shape 1796"/>
              <p:cNvSpPr/>
              <p:nvPr/>
            </p:nvSpPr>
            <p:spPr>
              <a:xfrm>
                <a:off x="528645" y="500062"/>
                <a:ext cx="214315" cy="4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7" name="Shape 1797"/>
              <p:cNvSpPr/>
              <p:nvPr/>
            </p:nvSpPr>
            <p:spPr>
              <a:xfrm>
                <a:off x="527057" y="1146178"/>
                <a:ext cx="214315" cy="2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8" name="Shape 1798"/>
              <p:cNvSpPr/>
              <p:nvPr/>
            </p:nvSpPr>
            <p:spPr>
              <a:xfrm flipV="1">
                <a:off x="1143009" y="635002"/>
                <a:ext cx="349252" cy="35719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99" name="Shape 1799"/>
              <p:cNvSpPr/>
              <p:nvPr/>
            </p:nvSpPr>
            <p:spPr>
              <a:xfrm>
                <a:off x="1474797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z</a:t>
                </a:r>
              </a:p>
            </p:txBody>
          </p:sp>
          <p:sp>
            <p:nvSpPr>
              <p:cNvPr id="1800" name="Shape 1800"/>
              <p:cNvSpPr/>
              <p:nvPr/>
            </p:nvSpPr>
            <p:spPr>
              <a:xfrm flipV="1">
                <a:off x="466731" y="655639"/>
                <a:ext cx="358777" cy="3587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801" name="Shape 1801"/>
              <p:cNvSpPr/>
              <p:nvPr/>
            </p:nvSpPr>
            <p:spPr>
              <a:xfrm>
                <a:off x="1879611" y="896939"/>
                <a:ext cx="275893" cy="431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7" h="21259" fill="norm" stroke="1" extrusionOk="0">
                    <a:moveTo>
                      <a:pt x="0" y="17687"/>
                    </a:moveTo>
                    <a:cubicBezTo>
                      <a:pt x="4759" y="19643"/>
                      <a:pt x="9641" y="21600"/>
                      <a:pt x="13058" y="21209"/>
                    </a:cubicBezTo>
                    <a:cubicBezTo>
                      <a:pt x="16475" y="20817"/>
                      <a:pt x="19647" y="18157"/>
                      <a:pt x="20624" y="15496"/>
                    </a:cubicBezTo>
                    <a:cubicBezTo>
                      <a:pt x="21600" y="12835"/>
                      <a:pt x="21478" y="7904"/>
                      <a:pt x="19281" y="5322"/>
                    </a:cubicBezTo>
                    <a:cubicBezTo>
                      <a:pt x="17085" y="2739"/>
                      <a:pt x="10495" y="0"/>
                      <a:pt x="7566" y="0"/>
                    </a:cubicBezTo>
                    <a:cubicBezTo>
                      <a:pt x="4637" y="0"/>
                      <a:pt x="2929" y="2661"/>
                      <a:pt x="1342" y="532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803" name="Shape 1803"/>
            <p:cNvSpPr/>
            <p:nvPr/>
          </p:nvSpPr>
          <p:spPr>
            <a:xfrm>
              <a:off x="419105" y="635000"/>
              <a:ext cx="131292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1837" name="Group 1837"/>
          <p:cNvGrpSpPr/>
          <p:nvPr/>
        </p:nvGrpSpPr>
        <p:grpSpPr>
          <a:xfrm>
            <a:off x="6545263" y="4752974"/>
            <a:ext cx="2158672" cy="1519243"/>
            <a:chOff x="0" y="0"/>
            <a:chExt cx="2158670" cy="1519242"/>
          </a:xfrm>
        </p:grpSpPr>
        <p:grpSp>
          <p:nvGrpSpPr>
            <p:cNvPr id="1835" name="Group 1835"/>
            <p:cNvGrpSpPr/>
            <p:nvPr/>
          </p:nvGrpSpPr>
          <p:grpSpPr>
            <a:xfrm>
              <a:off x="3159" y="-1"/>
              <a:ext cx="2155512" cy="1519243"/>
              <a:chOff x="-7" y="0"/>
              <a:chExt cx="2155511" cy="1519242"/>
            </a:xfrm>
          </p:grpSpPr>
          <p:grpSp>
            <p:nvGrpSpPr>
              <p:cNvPr id="1833" name="Group 1833"/>
              <p:cNvGrpSpPr/>
              <p:nvPr/>
            </p:nvGrpSpPr>
            <p:grpSpPr>
              <a:xfrm>
                <a:off x="-8" y="0"/>
                <a:ext cx="2155513" cy="1519243"/>
                <a:chOff x="-7" y="0"/>
                <a:chExt cx="2155511" cy="1519242"/>
              </a:xfrm>
            </p:grpSpPr>
            <p:grpSp>
              <p:nvGrpSpPr>
                <p:cNvPr id="1807" name="Group 1807"/>
                <p:cNvGrpSpPr/>
                <p:nvPr/>
              </p:nvGrpSpPr>
              <p:grpSpPr>
                <a:xfrm>
                  <a:off x="-8" y="325427"/>
                  <a:ext cx="509594" cy="358765"/>
                  <a:chOff x="-7" y="-5"/>
                  <a:chExt cx="509592" cy="358763"/>
                </a:xfrm>
              </p:grpSpPr>
              <p:sp>
                <p:nvSpPr>
                  <p:cNvPr id="1805" name="Shape 1805"/>
                  <p:cNvSpPr/>
                  <p:nvPr/>
                </p:nvSpPr>
                <p:spPr>
                  <a:xfrm>
                    <a:off x="-8" y="-6"/>
                    <a:ext cx="509594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06" name="Shape 1806"/>
                  <p:cNvSpPr/>
                  <p:nvPr/>
                </p:nvSpPr>
                <p:spPr>
                  <a:xfrm>
                    <a:off x="174308" y="80701"/>
                    <a:ext cx="160984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1/</a:t>
                    </a:r>
                  </a:p>
                </p:txBody>
              </p:sp>
            </p:grpSp>
            <p:grpSp>
              <p:nvGrpSpPr>
                <p:cNvPr id="1810" name="Group 1810"/>
                <p:cNvGrpSpPr/>
                <p:nvPr/>
              </p:nvGrpSpPr>
              <p:grpSpPr>
                <a:xfrm>
                  <a:off x="749293" y="325427"/>
                  <a:ext cx="509595" cy="358765"/>
                  <a:chOff x="-7" y="-5"/>
                  <a:chExt cx="509593" cy="358763"/>
                </a:xfrm>
              </p:grpSpPr>
              <p:sp>
                <p:nvSpPr>
                  <p:cNvPr id="1808" name="Shape 1808"/>
                  <p:cNvSpPr/>
                  <p:nvPr/>
                </p:nvSpPr>
                <p:spPr>
                  <a:xfrm>
                    <a:off x="-8" y="-6"/>
                    <a:ext cx="509595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09" name="Shape 1809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2/7</a:t>
                    </a:r>
                  </a:p>
                </p:txBody>
              </p:sp>
            </p:grpSp>
            <p:sp>
              <p:nvSpPr>
                <p:cNvPr id="1811" name="Shape 1811"/>
                <p:cNvSpPr/>
                <p:nvPr/>
              </p:nvSpPr>
              <p:spPr>
                <a:xfrm>
                  <a:off x="1441447" y="325429"/>
                  <a:ext cx="509593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grpSp>
              <p:nvGrpSpPr>
                <p:cNvPr id="1814" name="Group 1814"/>
                <p:cNvGrpSpPr/>
                <p:nvPr/>
              </p:nvGrpSpPr>
              <p:grpSpPr>
                <a:xfrm>
                  <a:off x="-8" y="954079"/>
                  <a:ext cx="509594" cy="358765"/>
                  <a:chOff x="-7" y="-5"/>
                  <a:chExt cx="509592" cy="358763"/>
                </a:xfrm>
              </p:grpSpPr>
              <p:sp>
                <p:nvSpPr>
                  <p:cNvPr id="1812" name="Shape 1812"/>
                  <p:cNvSpPr/>
                  <p:nvPr/>
                </p:nvSpPr>
                <p:spPr>
                  <a:xfrm>
                    <a:off x="-8" y="-6"/>
                    <a:ext cx="509594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13" name="Shape 1813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4/5</a:t>
                    </a:r>
                  </a:p>
                </p:txBody>
              </p:sp>
            </p:grpSp>
            <p:grpSp>
              <p:nvGrpSpPr>
                <p:cNvPr id="1817" name="Group 1817"/>
                <p:cNvGrpSpPr/>
                <p:nvPr/>
              </p:nvGrpSpPr>
              <p:grpSpPr>
                <a:xfrm>
                  <a:off x="749293" y="954079"/>
                  <a:ext cx="509595" cy="358765"/>
                  <a:chOff x="-7" y="-5"/>
                  <a:chExt cx="509593" cy="358763"/>
                </a:xfrm>
              </p:grpSpPr>
              <p:sp>
                <p:nvSpPr>
                  <p:cNvPr id="1815" name="Shape 1815"/>
                  <p:cNvSpPr/>
                  <p:nvPr/>
                </p:nvSpPr>
                <p:spPr>
                  <a:xfrm>
                    <a:off x="-8" y="-6"/>
                    <a:ext cx="509595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16" name="Shape 1816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3/6</a:t>
                    </a:r>
                  </a:p>
                </p:txBody>
              </p:sp>
            </p:grpSp>
            <p:sp>
              <p:nvSpPr>
                <p:cNvPr id="1818" name="Shape 1818"/>
                <p:cNvSpPr/>
                <p:nvPr/>
              </p:nvSpPr>
              <p:spPr>
                <a:xfrm>
                  <a:off x="1441447" y="954081"/>
                  <a:ext cx="509593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19" name="Shape 1819"/>
                <p:cNvSpPr/>
                <p:nvPr/>
              </p:nvSpPr>
              <p:spPr>
                <a:xfrm>
                  <a:off x="39693" y="-1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u</a:t>
                  </a:r>
                </a:p>
              </p:txBody>
            </p:sp>
            <p:sp>
              <p:nvSpPr>
                <p:cNvPr id="1820" name="Shape 1820"/>
                <p:cNvSpPr/>
                <p:nvPr/>
              </p:nvSpPr>
              <p:spPr>
                <a:xfrm>
                  <a:off x="808045" y="1111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v</a:t>
                  </a:r>
                </a:p>
              </p:txBody>
            </p:sp>
            <p:sp>
              <p:nvSpPr>
                <p:cNvPr id="1821" name="Shape 1821"/>
                <p:cNvSpPr/>
                <p:nvPr/>
              </p:nvSpPr>
              <p:spPr>
                <a:xfrm>
                  <a:off x="1457335" y="11112"/>
                  <a:ext cx="139803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w</a:t>
                  </a:r>
                </a:p>
              </p:txBody>
            </p:sp>
            <p:sp>
              <p:nvSpPr>
                <p:cNvPr id="1822" name="Shape 1822"/>
                <p:cNvSpPr/>
                <p:nvPr/>
              </p:nvSpPr>
              <p:spPr>
                <a:xfrm>
                  <a:off x="17468" y="1265242"/>
                  <a:ext cx="131344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x</a:t>
                  </a:r>
                </a:p>
              </p:txBody>
            </p:sp>
            <p:sp>
              <p:nvSpPr>
                <p:cNvPr id="1823" name="Shape 1823"/>
                <p:cNvSpPr/>
                <p:nvPr/>
              </p:nvSpPr>
              <p:spPr>
                <a:xfrm>
                  <a:off x="777882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y</a:t>
                  </a:r>
                </a:p>
              </p:txBody>
            </p:sp>
            <p:sp>
              <p:nvSpPr>
                <p:cNvPr id="1824" name="Shape 1824"/>
                <p:cNvSpPr/>
                <p:nvPr/>
              </p:nvSpPr>
              <p:spPr>
                <a:xfrm flipH="1">
                  <a:off x="238131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25" name="Shape 1825"/>
                <p:cNvSpPr/>
                <p:nvPr/>
              </p:nvSpPr>
              <p:spPr>
                <a:xfrm flipH="1">
                  <a:off x="992196" y="687389"/>
                  <a:ext cx="7940" cy="295278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26" name="Shape 1826"/>
                <p:cNvSpPr/>
                <p:nvPr/>
              </p:nvSpPr>
              <p:spPr>
                <a:xfrm flipH="1">
                  <a:off x="1706574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27" name="Shape 1827"/>
                <p:cNvSpPr/>
                <p:nvPr/>
              </p:nvSpPr>
              <p:spPr>
                <a:xfrm>
                  <a:off x="528645" y="500063"/>
                  <a:ext cx="214315" cy="3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28" name="Shape 1828"/>
                <p:cNvSpPr/>
                <p:nvPr/>
              </p:nvSpPr>
              <p:spPr>
                <a:xfrm>
                  <a:off x="527057" y="1146179"/>
                  <a:ext cx="214315" cy="2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29" name="Shape 1829"/>
                <p:cNvSpPr/>
                <p:nvPr/>
              </p:nvSpPr>
              <p:spPr>
                <a:xfrm flipV="1">
                  <a:off x="1143009" y="635003"/>
                  <a:ext cx="349252" cy="35719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30" name="Shape 1830"/>
                <p:cNvSpPr/>
                <p:nvPr/>
              </p:nvSpPr>
              <p:spPr>
                <a:xfrm>
                  <a:off x="1474798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z</a:t>
                  </a:r>
                </a:p>
              </p:txBody>
            </p:sp>
            <p:sp>
              <p:nvSpPr>
                <p:cNvPr id="1831" name="Shape 1831"/>
                <p:cNvSpPr/>
                <p:nvPr/>
              </p:nvSpPr>
              <p:spPr>
                <a:xfrm flipV="1">
                  <a:off x="466731" y="655640"/>
                  <a:ext cx="358777" cy="35877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32" name="Shape 1832"/>
                <p:cNvSpPr/>
                <p:nvPr/>
              </p:nvSpPr>
              <p:spPr>
                <a:xfrm>
                  <a:off x="1879611" y="896940"/>
                  <a:ext cx="275894" cy="431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7" h="21259" fill="norm" stroke="1" extrusionOk="0">
                      <a:moveTo>
                        <a:pt x="0" y="17687"/>
                      </a:moveTo>
                      <a:cubicBezTo>
                        <a:pt x="4759" y="19643"/>
                        <a:pt x="9641" y="21600"/>
                        <a:pt x="13058" y="21209"/>
                      </a:cubicBezTo>
                      <a:cubicBezTo>
                        <a:pt x="16475" y="20817"/>
                        <a:pt x="19647" y="18157"/>
                        <a:pt x="20624" y="15496"/>
                      </a:cubicBezTo>
                      <a:cubicBezTo>
                        <a:pt x="21600" y="12835"/>
                        <a:pt x="21478" y="7904"/>
                        <a:pt x="19281" y="5322"/>
                      </a:cubicBezTo>
                      <a:cubicBezTo>
                        <a:pt x="17085" y="2739"/>
                        <a:pt x="10495" y="0"/>
                        <a:pt x="7566" y="0"/>
                      </a:cubicBezTo>
                      <a:cubicBezTo>
                        <a:pt x="4637" y="0"/>
                        <a:pt x="2929" y="2661"/>
                        <a:pt x="1342" y="532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834" name="Shape 1834"/>
              <p:cNvSpPr/>
              <p:nvPr/>
            </p:nvSpPr>
            <p:spPr>
              <a:xfrm>
                <a:off x="419106" y="635001"/>
                <a:ext cx="131292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B</a:t>
                </a:r>
              </a:p>
            </p:txBody>
          </p:sp>
        </p:grpSp>
        <p:sp>
          <p:nvSpPr>
            <p:cNvPr id="1836" name="Shape 1836"/>
            <p:cNvSpPr/>
            <p:nvPr/>
          </p:nvSpPr>
          <p:spPr>
            <a:xfrm>
              <a:off x="-1" y="658812"/>
              <a:ext cx="127001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F</a:t>
              </a:r>
            </a:p>
          </p:txBody>
        </p:sp>
      </p:grpSp>
      <p:sp>
        <p:nvSpPr>
          <p:cNvPr id="1838" name="Shape 183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2" grpId="1"/>
      <p:bldP build="whole" bldLvl="1" animBg="1" rev="0" advAuto="0" spid="1711" grpId="3"/>
      <p:bldP build="whole" bldLvl="1" animBg="1" rev="0" advAuto="0" spid="1742" grpId="4"/>
      <p:bldP build="whole" bldLvl="1" animBg="1" rev="0" advAuto="0" spid="1804" grpId="6"/>
      <p:bldP build="whole" bldLvl="1" animBg="1" rev="0" advAuto="0" spid="1773" grpId="5"/>
      <p:bldP build="whole" bldLvl="1" animBg="1" rev="0" advAuto="0" spid="1681" grpId="2"/>
      <p:bldP build="whole" bldLvl="1" animBg="1" rev="0" advAuto="0" spid="1837" grpId="7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 (cont.)</a:t>
            </a:r>
          </a:p>
        </p:txBody>
      </p:sp>
      <p:grpSp>
        <p:nvGrpSpPr>
          <p:cNvPr id="1873" name="Group 1873"/>
          <p:cNvGrpSpPr/>
          <p:nvPr/>
        </p:nvGrpSpPr>
        <p:grpSpPr>
          <a:xfrm>
            <a:off x="380999" y="1295399"/>
            <a:ext cx="2158672" cy="1519243"/>
            <a:chOff x="0" y="0"/>
            <a:chExt cx="2158670" cy="1519242"/>
          </a:xfrm>
        </p:grpSpPr>
        <p:grpSp>
          <p:nvGrpSpPr>
            <p:cNvPr id="1871" name="Group 1871"/>
            <p:cNvGrpSpPr/>
            <p:nvPr/>
          </p:nvGrpSpPr>
          <p:grpSpPr>
            <a:xfrm>
              <a:off x="3158" y="-1"/>
              <a:ext cx="2155513" cy="1519243"/>
              <a:chOff x="-9" y="0"/>
              <a:chExt cx="2155512" cy="1519242"/>
            </a:xfrm>
          </p:grpSpPr>
          <p:grpSp>
            <p:nvGrpSpPr>
              <p:cNvPr id="1869" name="Group 1869"/>
              <p:cNvGrpSpPr/>
              <p:nvPr/>
            </p:nvGrpSpPr>
            <p:grpSpPr>
              <a:xfrm>
                <a:off x="-10" y="0"/>
                <a:ext cx="2155513" cy="1519243"/>
                <a:chOff x="-8" y="0"/>
                <a:chExt cx="2155512" cy="1519242"/>
              </a:xfrm>
            </p:grpSpPr>
            <p:grpSp>
              <p:nvGrpSpPr>
                <p:cNvPr id="1843" name="Group 1843"/>
                <p:cNvGrpSpPr/>
                <p:nvPr/>
              </p:nvGrpSpPr>
              <p:grpSpPr>
                <a:xfrm>
                  <a:off x="-9" y="325427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1841" name="Shape 1841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42" name="Shape 1842"/>
                  <p:cNvSpPr/>
                  <p:nvPr/>
                </p:nvSpPr>
                <p:spPr>
                  <a:xfrm>
                    <a:off x="124867" y="80701"/>
                    <a:ext cx="259868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1/8</a:t>
                    </a:r>
                  </a:p>
                </p:txBody>
              </p:sp>
            </p:grpSp>
            <p:grpSp>
              <p:nvGrpSpPr>
                <p:cNvPr id="1846" name="Group 1846"/>
                <p:cNvGrpSpPr/>
                <p:nvPr/>
              </p:nvGrpSpPr>
              <p:grpSpPr>
                <a:xfrm>
                  <a:off x="749294" y="325427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1844" name="Shape 1844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45" name="Shape 1845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2/7</a:t>
                    </a:r>
                  </a:p>
                </p:txBody>
              </p:sp>
            </p:grpSp>
            <p:sp>
              <p:nvSpPr>
                <p:cNvPr id="1847" name="Shape 1847"/>
                <p:cNvSpPr/>
                <p:nvPr/>
              </p:nvSpPr>
              <p:spPr>
                <a:xfrm>
                  <a:off x="1441448" y="325429"/>
                  <a:ext cx="509566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grpSp>
              <p:nvGrpSpPr>
                <p:cNvPr id="1850" name="Group 1850"/>
                <p:cNvGrpSpPr/>
                <p:nvPr/>
              </p:nvGrpSpPr>
              <p:grpSpPr>
                <a:xfrm>
                  <a:off x="-9" y="954079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1848" name="Shape 1848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49" name="Shape 1849"/>
                  <p:cNvSpPr/>
                  <p:nvPr/>
                </p:nvSpPr>
                <p:spPr>
                  <a:xfrm>
                    <a:off x="124867" y="80701"/>
                    <a:ext cx="259868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4/5</a:t>
                    </a:r>
                  </a:p>
                </p:txBody>
              </p:sp>
            </p:grpSp>
            <p:grpSp>
              <p:nvGrpSpPr>
                <p:cNvPr id="1853" name="Group 1853"/>
                <p:cNvGrpSpPr/>
                <p:nvPr/>
              </p:nvGrpSpPr>
              <p:grpSpPr>
                <a:xfrm>
                  <a:off x="749294" y="954079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1851" name="Shape 1851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52" name="Shape 1852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3/6</a:t>
                    </a:r>
                  </a:p>
                </p:txBody>
              </p:sp>
            </p:grpSp>
            <p:sp>
              <p:nvSpPr>
                <p:cNvPr id="1854" name="Shape 1854"/>
                <p:cNvSpPr/>
                <p:nvPr/>
              </p:nvSpPr>
              <p:spPr>
                <a:xfrm>
                  <a:off x="1441448" y="954081"/>
                  <a:ext cx="509566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55" name="Shape 1855"/>
                <p:cNvSpPr/>
                <p:nvPr/>
              </p:nvSpPr>
              <p:spPr>
                <a:xfrm>
                  <a:off x="39693" y="-1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u</a:t>
                  </a:r>
                </a:p>
              </p:txBody>
            </p:sp>
            <p:sp>
              <p:nvSpPr>
                <p:cNvPr id="1856" name="Shape 1856"/>
                <p:cNvSpPr/>
                <p:nvPr/>
              </p:nvSpPr>
              <p:spPr>
                <a:xfrm>
                  <a:off x="808045" y="1111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v</a:t>
                  </a:r>
                </a:p>
              </p:txBody>
            </p:sp>
            <p:sp>
              <p:nvSpPr>
                <p:cNvPr id="1857" name="Shape 1857"/>
                <p:cNvSpPr/>
                <p:nvPr/>
              </p:nvSpPr>
              <p:spPr>
                <a:xfrm>
                  <a:off x="1457335" y="11112"/>
                  <a:ext cx="139803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w</a:t>
                  </a:r>
                </a:p>
              </p:txBody>
            </p:sp>
            <p:sp>
              <p:nvSpPr>
                <p:cNvPr id="1858" name="Shape 1858"/>
                <p:cNvSpPr/>
                <p:nvPr/>
              </p:nvSpPr>
              <p:spPr>
                <a:xfrm>
                  <a:off x="17468" y="1265242"/>
                  <a:ext cx="131344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x</a:t>
                  </a:r>
                </a:p>
              </p:txBody>
            </p:sp>
            <p:sp>
              <p:nvSpPr>
                <p:cNvPr id="1859" name="Shape 1859"/>
                <p:cNvSpPr/>
                <p:nvPr/>
              </p:nvSpPr>
              <p:spPr>
                <a:xfrm>
                  <a:off x="777883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y</a:t>
                  </a:r>
                </a:p>
              </p:txBody>
            </p:sp>
            <p:sp>
              <p:nvSpPr>
                <p:cNvPr id="1860" name="Shape 1860"/>
                <p:cNvSpPr/>
                <p:nvPr/>
              </p:nvSpPr>
              <p:spPr>
                <a:xfrm flipH="1">
                  <a:off x="238131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1" name="Shape 1861"/>
                <p:cNvSpPr/>
                <p:nvPr/>
              </p:nvSpPr>
              <p:spPr>
                <a:xfrm flipH="1">
                  <a:off x="992196" y="687389"/>
                  <a:ext cx="7940" cy="295278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2" name="Shape 1862"/>
                <p:cNvSpPr/>
                <p:nvPr/>
              </p:nvSpPr>
              <p:spPr>
                <a:xfrm flipH="1">
                  <a:off x="1706574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3" name="Shape 1863"/>
                <p:cNvSpPr/>
                <p:nvPr/>
              </p:nvSpPr>
              <p:spPr>
                <a:xfrm>
                  <a:off x="528645" y="500063"/>
                  <a:ext cx="214315" cy="3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4" name="Shape 1864"/>
                <p:cNvSpPr/>
                <p:nvPr/>
              </p:nvSpPr>
              <p:spPr>
                <a:xfrm>
                  <a:off x="527058" y="1146179"/>
                  <a:ext cx="214315" cy="2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5" name="Shape 1865"/>
                <p:cNvSpPr/>
                <p:nvPr/>
              </p:nvSpPr>
              <p:spPr>
                <a:xfrm flipV="1">
                  <a:off x="1143010" y="635003"/>
                  <a:ext cx="349253" cy="35719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6" name="Shape 1866"/>
                <p:cNvSpPr/>
                <p:nvPr/>
              </p:nvSpPr>
              <p:spPr>
                <a:xfrm>
                  <a:off x="1474797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z</a:t>
                  </a:r>
                </a:p>
              </p:txBody>
            </p:sp>
            <p:sp>
              <p:nvSpPr>
                <p:cNvPr id="1867" name="Shape 1867"/>
                <p:cNvSpPr/>
                <p:nvPr/>
              </p:nvSpPr>
              <p:spPr>
                <a:xfrm flipV="1">
                  <a:off x="466732" y="655640"/>
                  <a:ext cx="358778" cy="35877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68" name="Shape 1868"/>
                <p:cNvSpPr/>
                <p:nvPr/>
              </p:nvSpPr>
              <p:spPr>
                <a:xfrm>
                  <a:off x="1879612" y="896940"/>
                  <a:ext cx="275893" cy="431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7" h="21259" fill="norm" stroke="1" extrusionOk="0">
                      <a:moveTo>
                        <a:pt x="0" y="17687"/>
                      </a:moveTo>
                      <a:cubicBezTo>
                        <a:pt x="4759" y="19643"/>
                        <a:pt x="9641" y="21600"/>
                        <a:pt x="13058" y="21209"/>
                      </a:cubicBezTo>
                      <a:cubicBezTo>
                        <a:pt x="16475" y="20817"/>
                        <a:pt x="19647" y="18157"/>
                        <a:pt x="20624" y="15496"/>
                      </a:cubicBezTo>
                      <a:cubicBezTo>
                        <a:pt x="21600" y="12835"/>
                        <a:pt x="21478" y="7904"/>
                        <a:pt x="19281" y="5322"/>
                      </a:cubicBezTo>
                      <a:cubicBezTo>
                        <a:pt x="17085" y="2739"/>
                        <a:pt x="10495" y="0"/>
                        <a:pt x="7566" y="0"/>
                      </a:cubicBezTo>
                      <a:cubicBezTo>
                        <a:pt x="4637" y="0"/>
                        <a:pt x="2929" y="2661"/>
                        <a:pt x="1342" y="532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870" name="Shape 1870"/>
              <p:cNvSpPr/>
              <p:nvPr/>
            </p:nvSpPr>
            <p:spPr>
              <a:xfrm>
                <a:off x="419106" y="635001"/>
                <a:ext cx="131292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B</a:t>
                </a:r>
              </a:p>
            </p:txBody>
          </p:sp>
        </p:grpSp>
        <p:sp>
          <p:nvSpPr>
            <p:cNvPr id="1872" name="Shape 1872"/>
            <p:cNvSpPr/>
            <p:nvPr/>
          </p:nvSpPr>
          <p:spPr>
            <a:xfrm>
              <a:off x="-1" y="658812"/>
              <a:ext cx="127001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F</a:t>
              </a:r>
            </a:p>
          </p:txBody>
        </p:sp>
      </p:grpSp>
      <p:grpSp>
        <p:nvGrpSpPr>
          <p:cNvPr id="1908" name="Group 1908"/>
          <p:cNvGrpSpPr/>
          <p:nvPr/>
        </p:nvGrpSpPr>
        <p:grpSpPr>
          <a:xfrm>
            <a:off x="3186113" y="1284285"/>
            <a:ext cx="2158672" cy="1519245"/>
            <a:chOff x="0" y="0"/>
            <a:chExt cx="2158670" cy="1519244"/>
          </a:xfrm>
        </p:grpSpPr>
        <p:grpSp>
          <p:nvGrpSpPr>
            <p:cNvPr id="1906" name="Group 1906"/>
            <p:cNvGrpSpPr/>
            <p:nvPr/>
          </p:nvGrpSpPr>
          <p:grpSpPr>
            <a:xfrm>
              <a:off x="3159" y="-1"/>
              <a:ext cx="2155512" cy="1519245"/>
              <a:chOff x="-7" y="0"/>
              <a:chExt cx="2155511" cy="1519244"/>
            </a:xfrm>
          </p:grpSpPr>
          <p:grpSp>
            <p:nvGrpSpPr>
              <p:cNvPr id="1904" name="Group 1904"/>
              <p:cNvGrpSpPr/>
              <p:nvPr/>
            </p:nvGrpSpPr>
            <p:grpSpPr>
              <a:xfrm>
                <a:off x="-8" y="0"/>
                <a:ext cx="2155513" cy="1519245"/>
                <a:chOff x="-7" y="0"/>
                <a:chExt cx="2155511" cy="1519244"/>
              </a:xfrm>
            </p:grpSpPr>
            <p:grpSp>
              <p:nvGrpSpPr>
                <p:cNvPr id="1876" name="Group 1876"/>
                <p:cNvGrpSpPr/>
                <p:nvPr/>
              </p:nvGrpSpPr>
              <p:grpSpPr>
                <a:xfrm>
                  <a:off x="-8" y="325427"/>
                  <a:ext cx="509594" cy="358767"/>
                  <a:chOff x="-7" y="-5"/>
                  <a:chExt cx="509592" cy="358766"/>
                </a:xfrm>
              </p:grpSpPr>
              <p:sp>
                <p:nvSpPr>
                  <p:cNvPr id="1874" name="Shape 1874"/>
                  <p:cNvSpPr/>
                  <p:nvPr/>
                </p:nvSpPr>
                <p:spPr>
                  <a:xfrm>
                    <a:off x="-8" y="-6"/>
                    <a:ext cx="509594" cy="358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75" name="Shape 1875"/>
                  <p:cNvSpPr/>
                  <p:nvPr/>
                </p:nvSpPr>
                <p:spPr>
                  <a:xfrm>
                    <a:off x="124867" y="80701"/>
                    <a:ext cx="259867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1/8</a:t>
                    </a:r>
                  </a:p>
                </p:txBody>
              </p:sp>
            </p:grpSp>
            <p:grpSp>
              <p:nvGrpSpPr>
                <p:cNvPr id="1879" name="Group 1879"/>
                <p:cNvGrpSpPr/>
                <p:nvPr/>
              </p:nvGrpSpPr>
              <p:grpSpPr>
                <a:xfrm>
                  <a:off x="749293" y="325427"/>
                  <a:ext cx="509595" cy="358767"/>
                  <a:chOff x="-7" y="-5"/>
                  <a:chExt cx="509593" cy="358766"/>
                </a:xfrm>
              </p:grpSpPr>
              <p:sp>
                <p:nvSpPr>
                  <p:cNvPr id="1877" name="Shape 1877"/>
                  <p:cNvSpPr/>
                  <p:nvPr/>
                </p:nvSpPr>
                <p:spPr>
                  <a:xfrm>
                    <a:off x="-8" y="-6"/>
                    <a:ext cx="509595" cy="358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78" name="Shape 1878"/>
                  <p:cNvSpPr/>
                  <p:nvPr/>
                </p:nvSpPr>
                <p:spPr>
                  <a:xfrm>
                    <a:off x="124867" y="80701"/>
                    <a:ext cx="259867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2/7</a:t>
                    </a:r>
                  </a:p>
                </p:txBody>
              </p:sp>
            </p:grpSp>
            <p:grpSp>
              <p:nvGrpSpPr>
                <p:cNvPr id="1882" name="Group 1882"/>
                <p:cNvGrpSpPr/>
                <p:nvPr/>
              </p:nvGrpSpPr>
              <p:grpSpPr>
                <a:xfrm>
                  <a:off x="1441446" y="325427"/>
                  <a:ext cx="509595" cy="358767"/>
                  <a:chOff x="-7" y="-5"/>
                  <a:chExt cx="509593" cy="358766"/>
                </a:xfrm>
              </p:grpSpPr>
              <p:sp>
                <p:nvSpPr>
                  <p:cNvPr id="1880" name="Shape 1880"/>
                  <p:cNvSpPr/>
                  <p:nvPr/>
                </p:nvSpPr>
                <p:spPr>
                  <a:xfrm>
                    <a:off x="-8" y="-6"/>
                    <a:ext cx="509595" cy="358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81" name="Shape 1881"/>
                  <p:cNvSpPr/>
                  <p:nvPr/>
                </p:nvSpPr>
                <p:spPr>
                  <a:xfrm>
                    <a:off x="149610" y="80701"/>
                    <a:ext cx="210382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9/ </a:t>
                    </a:r>
                  </a:p>
                </p:txBody>
              </p:sp>
            </p:grpSp>
            <p:grpSp>
              <p:nvGrpSpPr>
                <p:cNvPr id="1885" name="Group 1885"/>
                <p:cNvGrpSpPr/>
                <p:nvPr/>
              </p:nvGrpSpPr>
              <p:grpSpPr>
                <a:xfrm>
                  <a:off x="-8" y="954080"/>
                  <a:ext cx="509594" cy="358767"/>
                  <a:chOff x="-7" y="-5"/>
                  <a:chExt cx="509592" cy="358766"/>
                </a:xfrm>
              </p:grpSpPr>
              <p:sp>
                <p:nvSpPr>
                  <p:cNvPr id="1883" name="Shape 1883"/>
                  <p:cNvSpPr/>
                  <p:nvPr/>
                </p:nvSpPr>
                <p:spPr>
                  <a:xfrm>
                    <a:off x="-8" y="-6"/>
                    <a:ext cx="509594" cy="358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84" name="Shape 1884"/>
                  <p:cNvSpPr/>
                  <p:nvPr/>
                </p:nvSpPr>
                <p:spPr>
                  <a:xfrm>
                    <a:off x="124867" y="80701"/>
                    <a:ext cx="259867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4/5</a:t>
                    </a:r>
                  </a:p>
                </p:txBody>
              </p:sp>
            </p:grpSp>
            <p:grpSp>
              <p:nvGrpSpPr>
                <p:cNvPr id="1888" name="Group 1888"/>
                <p:cNvGrpSpPr/>
                <p:nvPr/>
              </p:nvGrpSpPr>
              <p:grpSpPr>
                <a:xfrm>
                  <a:off x="749293" y="954080"/>
                  <a:ext cx="509595" cy="358767"/>
                  <a:chOff x="-7" y="-5"/>
                  <a:chExt cx="509593" cy="358766"/>
                </a:xfrm>
              </p:grpSpPr>
              <p:sp>
                <p:nvSpPr>
                  <p:cNvPr id="1886" name="Shape 1886"/>
                  <p:cNvSpPr/>
                  <p:nvPr/>
                </p:nvSpPr>
                <p:spPr>
                  <a:xfrm>
                    <a:off x="-8" y="-6"/>
                    <a:ext cx="509595" cy="358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887" name="Shape 1887"/>
                  <p:cNvSpPr/>
                  <p:nvPr/>
                </p:nvSpPr>
                <p:spPr>
                  <a:xfrm>
                    <a:off x="124867" y="80701"/>
                    <a:ext cx="259867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3/6</a:t>
                    </a:r>
                  </a:p>
                </p:txBody>
              </p:sp>
            </p:grpSp>
            <p:sp>
              <p:nvSpPr>
                <p:cNvPr id="1889" name="Shape 1889"/>
                <p:cNvSpPr/>
                <p:nvPr/>
              </p:nvSpPr>
              <p:spPr>
                <a:xfrm>
                  <a:off x="1441447" y="954082"/>
                  <a:ext cx="509593" cy="3587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90" name="Shape 1890"/>
                <p:cNvSpPr/>
                <p:nvPr/>
              </p:nvSpPr>
              <p:spPr>
                <a:xfrm>
                  <a:off x="39693" y="0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u</a:t>
                  </a:r>
                </a:p>
              </p:txBody>
            </p:sp>
            <p:sp>
              <p:nvSpPr>
                <p:cNvPr id="1891" name="Shape 1891"/>
                <p:cNvSpPr/>
                <p:nvPr/>
              </p:nvSpPr>
              <p:spPr>
                <a:xfrm>
                  <a:off x="808045" y="1111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v</a:t>
                  </a:r>
                </a:p>
              </p:txBody>
            </p:sp>
            <p:sp>
              <p:nvSpPr>
                <p:cNvPr id="1892" name="Shape 1892"/>
                <p:cNvSpPr/>
                <p:nvPr/>
              </p:nvSpPr>
              <p:spPr>
                <a:xfrm>
                  <a:off x="1457335" y="11112"/>
                  <a:ext cx="139803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w</a:t>
                  </a:r>
                </a:p>
              </p:txBody>
            </p:sp>
            <p:sp>
              <p:nvSpPr>
                <p:cNvPr id="1893" name="Shape 1893"/>
                <p:cNvSpPr/>
                <p:nvPr/>
              </p:nvSpPr>
              <p:spPr>
                <a:xfrm>
                  <a:off x="17468" y="1265244"/>
                  <a:ext cx="131344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x</a:t>
                  </a:r>
                </a:p>
              </p:txBody>
            </p:sp>
            <p:sp>
              <p:nvSpPr>
                <p:cNvPr id="1894" name="Shape 1894"/>
                <p:cNvSpPr/>
                <p:nvPr/>
              </p:nvSpPr>
              <p:spPr>
                <a:xfrm>
                  <a:off x="777882" y="1265244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y</a:t>
                  </a:r>
                </a:p>
              </p:txBody>
            </p:sp>
            <p:sp>
              <p:nvSpPr>
                <p:cNvPr id="1895" name="Shape 1895"/>
                <p:cNvSpPr/>
                <p:nvPr/>
              </p:nvSpPr>
              <p:spPr>
                <a:xfrm flipH="1">
                  <a:off x="238131" y="679452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96" name="Shape 1896"/>
                <p:cNvSpPr/>
                <p:nvPr/>
              </p:nvSpPr>
              <p:spPr>
                <a:xfrm flipH="1">
                  <a:off x="992196" y="687390"/>
                  <a:ext cx="7940" cy="295278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97" name="Shape 1897"/>
                <p:cNvSpPr/>
                <p:nvPr/>
              </p:nvSpPr>
              <p:spPr>
                <a:xfrm flipH="1">
                  <a:off x="1706574" y="679452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98" name="Shape 1898"/>
                <p:cNvSpPr/>
                <p:nvPr/>
              </p:nvSpPr>
              <p:spPr>
                <a:xfrm>
                  <a:off x="528645" y="500064"/>
                  <a:ext cx="214315" cy="3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899" name="Shape 1899"/>
                <p:cNvSpPr/>
                <p:nvPr/>
              </p:nvSpPr>
              <p:spPr>
                <a:xfrm>
                  <a:off x="527057" y="1146180"/>
                  <a:ext cx="214315" cy="2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900" name="Shape 1900"/>
                <p:cNvSpPr/>
                <p:nvPr/>
              </p:nvSpPr>
              <p:spPr>
                <a:xfrm flipV="1">
                  <a:off x="1143009" y="635004"/>
                  <a:ext cx="349252" cy="35719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901" name="Shape 1901"/>
                <p:cNvSpPr/>
                <p:nvPr/>
              </p:nvSpPr>
              <p:spPr>
                <a:xfrm>
                  <a:off x="1474798" y="1265244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z</a:t>
                  </a:r>
                </a:p>
              </p:txBody>
            </p:sp>
            <p:sp>
              <p:nvSpPr>
                <p:cNvPr id="1902" name="Shape 1902"/>
                <p:cNvSpPr/>
                <p:nvPr/>
              </p:nvSpPr>
              <p:spPr>
                <a:xfrm flipV="1">
                  <a:off x="466731" y="655641"/>
                  <a:ext cx="358777" cy="3587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1903" name="Shape 1903"/>
                <p:cNvSpPr/>
                <p:nvPr/>
              </p:nvSpPr>
              <p:spPr>
                <a:xfrm>
                  <a:off x="1879611" y="896941"/>
                  <a:ext cx="275894" cy="4312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7" h="21259" fill="norm" stroke="1" extrusionOk="0">
                      <a:moveTo>
                        <a:pt x="0" y="17687"/>
                      </a:moveTo>
                      <a:cubicBezTo>
                        <a:pt x="4759" y="19643"/>
                        <a:pt x="9641" y="21600"/>
                        <a:pt x="13058" y="21209"/>
                      </a:cubicBezTo>
                      <a:cubicBezTo>
                        <a:pt x="16475" y="20817"/>
                        <a:pt x="19647" y="18157"/>
                        <a:pt x="20624" y="15496"/>
                      </a:cubicBezTo>
                      <a:cubicBezTo>
                        <a:pt x="21600" y="12835"/>
                        <a:pt x="21478" y="7904"/>
                        <a:pt x="19281" y="5322"/>
                      </a:cubicBezTo>
                      <a:cubicBezTo>
                        <a:pt x="17085" y="2739"/>
                        <a:pt x="10495" y="0"/>
                        <a:pt x="7566" y="0"/>
                      </a:cubicBezTo>
                      <a:cubicBezTo>
                        <a:pt x="4637" y="0"/>
                        <a:pt x="2929" y="2661"/>
                        <a:pt x="1342" y="532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905" name="Shape 1905"/>
              <p:cNvSpPr/>
              <p:nvPr/>
            </p:nvSpPr>
            <p:spPr>
              <a:xfrm>
                <a:off x="419106" y="635002"/>
                <a:ext cx="131292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B</a:t>
                </a:r>
              </a:p>
            </p:txBody>
          </p:sp>
        </p:grpSp>
        <p:sp>
          <p:nvSpPr>
            <p:cNvPr id="1907" name="Shape 1907"/>
            <p:cNvSpPr/>
            <p:nvPr/>
          </p:nvSpPr>
          <p:spPr>
            <a:xfrm>
              <a:off x="-1" y="658812"/>
              <a:ext cx="127001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F</a:t>
              </a:r>
            </a:p>
          </p:txBody>
        </p:sp>
      </p:grpSp>
      <p:grpSp>
        <p:nvGrpSpPr>
          <p:cNvPr id="1945" name="Group 1945"/>
          <p:cNvGrpSpPr/>
          <p:nvPr/>
        </p:nvGrpSpPr>
        <p:grpSpPr>
          <a:xfrm>
            <a:off x="6015037" y="1284286"/>
            <a:ext cx="2158675" cy="1519246"/>
            <a:chOff x="0" y="0"/>
            <a:chExt cx="2158674" cy="1519245"/>
          </a:xfrm>
        </p:grpSpPr>
        <p:grpSp>
          <p:nvGrpSpPr>
            <p:cNvPr id="1943" name="Group 1943"/>
            <p:cNvGrpSpPr/>
            <p:nvPr/>
          </p:nvGrpSpPr>
          <p:grpSpPr>
            <a:xfrm>
              <a:off x="-1" y="0"/>
              <a:ext cx="2158675" cy="1519246"/>
              <a:chOff x="0" y="0"/>
              <a:chExt cx="2158674" cy="1519245"/>
            </a:xfrm>
          </p:grpSpPr>
          <p:grpSp>
            <p:nvGrpSpPr>
              <p:cNvPr id="1941" name="Group 1941"/>
              <p:cNvGrpSpPr/>
              <p:nvPr/>
            </p:nvGrpSpPr>
            <p:grpSpPr>
              <a:xfrm>
                <a:off x="3157" y="0"/>
                <a:ext cx="2155518" cy="1519246"/>
                <a:chOff x="-9" y="0"/>
                <a:chExt cx="2155516" cy="1519245"/>
              </a:xfrm>
            </p:grpSpPr>
            <p:grpSp>
              <p:nvGrpSpPr>
                <p:cNvPr id="1939" name="Group 1939"/>
                <p:cNvGrpSpPr/>
                <p:nvPr/>
              </p:nvGrpSpPr>
              <p:grpSpPr>
                <a:xfrm>
                  <a:off x="-10" y="0"/>
                  <a:ext cx="2155518" cy="1519246"/>
                  <a:chOff x="-8" y="0"/>
                  <a:chExt cx="2155516" cy="1519245"/>
                </a:xfrm>
              </p:grpSpPr>
              <p:grpSp>
                <p:nvGrpSpPr>
                  <p:cNvPr id="1911" name="Group 1911"/>
                  <p:cNvGrpSpPr/>
                  <p:nvPr/>
                </p:nvGrpSpPr>
                <p:grpSpPr>
                  <a:xfrm>
                    <a:off x="-9" y="325427"/>
                    <a:ext cx="509596" cy="358784"/>
                    <a:chOff x="-7" y="-5"/>
                    <a:chExt cx="509595" cy="358783"/>
                  </a:xfrm>
                </p:grpSpPr>
                <p:sp>
                  <p:nvSpPr>
                    <p:cNvPr id="1909" name="Shape 1909"/>
                    <p:cNvSpPr/>
                    <p:nvPr/>
                  </p:nvSpPr>
                  <p:spPr>
                    <a:xfrm>
                      <a:off x="-8" y="-6"/>
                      <a:ext cx="509596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8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10" name="Shape 1910"/>
                    <p:cNvSpPr/>
                    <p:nvPr/>
                  </p:nvSpPr>
                  <p:spPr>
                    <a:xfrm>
                      <a:off x="124867" y="80701"/>
                      <a:ext cx="259868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1/8</a:t>
                      </a:r>
                    </a:p>
                  </p:txBody>
                </p:sp>
              </p:grpSp>
              <p:grpSp>
                <p:nvGrpSpPr>
                  <p:cNvPr id="1914" name="Group 1914"/>
                  <p:cNvGrpSpPr/>
                  <p:nvPr/>
                </p:nvGrpSpPr>
                <p:grpSpPr>
                  <a:xfrm>
                    <a:off x="749295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1912" name="Shape 1912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8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13" name="Shape 1913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2/7</a:t>
                      </a:r>
                    </a:p>
                  </p:txBody>
                </p:sp>
              </p:grpSp>
              <p:grpSp>
                <p:nvGrpSpPr>
                  <p:cNvPr id="1917" name="Group 1917"/>
                  <p:cNvGrpSpPr/>
                  <p:nvPr/>
                </p:nvGrpSpPr>
                <p:grpSpPr>
                  <a:xfrm>
                    <a:off x="1441449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1915" name="Shape 1915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8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16" name="Shape 1916"/>
                    <p:cNvSpPr/>
                    <p:nvPr/>
                  </p:nvSpPr>
                  <p:spPr>
                    <a:xfrm>
                      <a:off x="149610" y="80701"/>
                      <a:ext cx="210382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1400"/>
                        <a:t>9/ </a:t>
                      </a:r>
                    </a:p>
                  </p:txBody>
                </p:sp>
              </p:grpSp>
              <p:grpSp>
                <p:nvGrpSpPr>
                  <p:cNvPr id="1920" name="Group 1920"/>
                  <p:cNvGrpSpPr/>
                  <p:nvPr/>
                </p:nvGrpSpPr>
                <p:grpSpPr>
                  <a:xfrm>
                    <a:off x="-9" y="954081"/>
                    <a:ext cx="509596" cy="358784"/>
                    <a:chOff x="-7" y="-5"/>
                    <a:chExt cx="509595" cy="358783"/>
                  </a:xfrm>
                </p:grpSpPr>
                <p:sp>
                  <p:nvSpPr>
                    <p:cNvPr id="1918" name="Shape 1918"/>
                    <p:cNvSpPr/>
                    <p:nvPr/>
                  </p:nvSpPr>
                  <p:spPr>
                    <a:xfrm>
                      <a:off x="-8" y="-6"/>
                      <a:ext cx="509596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8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19" name="Shape 1919"/>
                    <p:cNvSpPr/>
                    <p:nvPr/>
                  </p:nvSpPr>
                  <p:spPr>
                    <a:xfrm>
                      <a:off x="124867" y="80701"/>
                      <a:ext cx="259868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4/5</a:t>
                      </a:r>
                    </a:p>
                  </p:txBody>
                </p:sp>
              </p:grpSp>
              <p:grpSp>
                <p:nvGrpSpPr>
                  <p:cNvPr id="1923" name="Group 1923"/>
                  <p:cNvGrpSpPr/>
                  <p:nvPr/>
                </p:nvGrpSpPr>
                <p:grpSpPr>
                  <a:xfrm>
                    <a:off x="749295" y="954081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1921" name="Shape 1921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8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22" name="Shape 1922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3/6</a:t>
                      </a:r>
                    </a:p>
                  </p:txBody>
                </p:sp>
              </p:grpSp>
              <p:sp>
                <p:nvSpPr>
                  <p:cNvPr id="1924" name="Shape 1924"/>
                  <p:cNvSpPr/>
                  <p:nvPr/>
                </p:nvSpPr>
                <p:spPr>
                  <a:xfrm>
                    <a:off x="1441450" y="954083"/>
                    <a:ext cx="509593" cy="3587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925" name="Shape 1925"/>
                  <p:cNvSpPr/>
                  <p:nvPr/>
                </p:nvSpPr>
                <p:spPr>
                  <a:xfrm>
                    <a:off x="39693" y="-1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u</a:t>
                    </a:r>
                  </a:p>
                </p:txBody>
              </p:sp>
              <p:sp>
                <p:nvSpPr>
                  <p:cNvPr id="1926" name="Shape 1926"/>
                  <p:cNvSpPr/>
                  <p:nvPr/>
                </p:nvSpPr>
                <p:spPr>
                  <a:xfrm>
                    <a:off x="808047" y="11112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v</a:t>
                    </a:r>
                  </a:p>
                </p:txBody>
              </p:sp>
              <p:sp>
                <p:nvSpPr>
                  <p:cNvPr id="1927" name="Shape 1927"/>
                  <p:cNvSpPr/>
                  <p:nvPr/>
                </p:nvSpPr>
                <p:spPr>
                  <a:xfrm>
                    <a:off x="1457338" y="11112"/>
                    <a:ext cx="139802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w</a:t>
                    </a:r>
                  </a:p>
                </p:txBody>
              </p:sp>
              <p:sp>
                <p:nvSpPr>
                  <p:cNvPr id="1928" name="Shape 1928"/>
                  <p:cNvSpPr/>
                  <p:nvPr/>
                </p:nvSpPr>
                <p:spPr>
                  <a:xfrm>
                    <a:off x="17468" y="1265245"/>
                    <a:ext cx="131344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x</a:t>
                    </a:r>
                  </a:p>
                </p:txBody>
              </p:sp>
              <p:sp>
                <p:nvSpPr>
                  <p:cNvPr id="1929" name="Shape 1929"/>
                  <p:cNvSpPr/>
                  <p:nvPr/>
                </p:nvSpPr>
                <p:spPr>
                  <a:xfrm>
                    <a:off x="777884" y="1265245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y</a:t>
                    </a:r>
                  </a:p>
                </p:txBody>
              </p:sp>
              <p:sp>
                <p:nvSpPr>
                  <p:cNvPr id="1930" name="Shape 1930"/>
                  <p:cNvSpPr/>
                  <p:nvPr/>
                </p:nvSpPr>
                <p:spPr>
                  <a:xfrm flipH="1">
                    <a:off x="238132" y="679453"/>
                    <a:ext cx="7940" cy="29527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1" name="Shape 1931"/>
                  <p:cNvSpPr/>
                  <p:nvPr/>
                </p:nvSpPr>
                <p:spPr>
                  <a:xfrm flipH="1">
                    <a:off x="992198" y="687391"/>
                    <a:ext cx="7940" cy="29527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2" name="Shape 1932"/>
                  <p:cNvSpPr/>
                  <p:nvPr/>
                </p:nvSpPr>
                <p:spPr>
                  <a:xfrm flipH="1">
                    <a:off x="1706577" y="679453"/>
                    <a:ext cx="7940" cy="29527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3" name="Shape 1933"/>
                  <p:cNvSpPr/>
                  <p:nvPr/>
                </p:nvSpPr>
                <p:spPr>
                  <a:xfrm>
                    <a:off x="528645" y="500064"/>
                    <a:ext cx="214315" cy="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4" name="Shape 1934"/>
                  <p:cNvSpPr/>
                  <p:nvPr/>
                </p:nvSpPr>
                <p:spPr>
                  <a:xfrm>
                    <a:off x="527057" y="1146181"/>
                    <a:ext cx="214315" cy="2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5" name="Shape 1935"/>
                  <p:cNvSpPr/>
                  <p:nvPr/>
                </p:nvSpPr>
                <p:spPr>
                  <a:xfrm flipV="1">
                    <a:off x="1143011" y="635004"/>
                    <a:ext cx="349252" cy="357192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6" name="Shape 1936"/>
                  <p:cNvSpPr/>
                  <p:nvPr/>
                </p:nvSpPr>
                <p:spPr>
                  <a:xfrm>
                    <a:off x="1474801" y="1265245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z</a:t>
                    </a:r>
                  </a:p>
                </p:txBody>
              </p:sp>
              <p:sp>
                <p:nvSpPr>
                  <p:cNvPr id="1937" name="Shape 1937"/>
                  <p:cNvSpPr/>
                  <p:nvPr/>
                </p:nvSpPr>
                <p:spPr>
                  <a:xfrm flipV="1">
                    <a:off x="466732" y="655641"/>
                    <a:ext cx="358779" cy="35878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38" name="Shape 1938"/>
                  <p:cNvSpPr/>
                  <p:nvPr/>
                </p:nvSpPr>
                <p:spPr>
                  <a:xfrm>
                    <a:off x="1879615" y="896941"/>
                    <a:ext cx="275893" cy="4312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07" h="21259" fill="norm" stroke="1" extrusionOk="0">
                        <a:moveTo>
                          <a:pt x="0" y="17687"/>
                        </a:moveTo>
                        <a:cubicBezTo>
                          <a:pt x="4759" y="19643"/>
                          <a:pt x="9641" y="21600"/>
                          <a:pt x="13058" y="21209"/>
                        </a:cubicBezTo>
                        <a:cubicBezTo>
                          <a:pt x="16475" y="20817"/>
                          <a:pt x="19647" y="18157"/>
                          <a:pt x="20624" y="15496"/>
                        </a:cubicBezTo>
                        <a:cubicBezTo>
                          <a:pt x="21600" y="12835"/>
                          <a:pt x="21478" y="7904"/>
                          <a:pt x="19281" y="5322"/>
                        </a:cubicBezTo>
                        <a:cubicBezTo>
                          <a:pt x="17085" y="2739"/>
                          <a:pt x="10495" y="0"/>
                          <a:pt x="7566" y="0"/>
                        </a:cubicBezTo>
                        <a:cubicBezTo>
                          <a:pt x="4637" y="0"/>
                          <a:pt x="2929" y="2661"/>
                          <a:pt x="1342" y="5322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940" name="Shape 1940"/>
                <p:cNvSpPr/>
                <p:nvPr/>
              </p:nvSpPr>
              <p:spPr>
                <a:xfrm>
                  <a:off x="419106" y="635002"/>
                  <a:ext cx="131292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B</a:t>
                  </a:r>
                </a:p>
              </p:txBody>
            </p:sp>
          </p:grpSp>
          <p:sp>
            <p:nvSpPr>
              <p:cNvPr id="1942" name="Shape 1942"/>
              <p:cNvSpPr/>
              <p:nvPr/>
            </p:nvSpPr>
            <p:spPr>
              <a:xfrm>
                <a:off x="0" y="658814"/>
                <a:ext cx="127001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F</a:t>
                </a:r>
              </a:p>
            </p:txBody>
          </p:sp>
        </p:grpSp>
        <p:sp>
          <p:nvSpPr>
            <p:cNvPr id="1944" name="Shape 1944"/>
            <p:cNvSpPr/>
            <p:nvPr/>
          </p:nvSpPr>
          <p:spPr>
            <a:xfrm>
              <a:off x="1185864" y="506412"/>
              <a:ext cx="312740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C</a:t>
              </a:r>
            </a:p>
          </p:txBody>
        </p:sp>
      </p:grpSp>
      <p:grpSp>
        <p:nvGrpSpPr>
          <p:cNvPr id="1984" name="Group 1984"/>
          <p:cNvGrpSpPr/>
          <p:nvPr/>
        </p:nvGrpSpPr>
        <p:grpSpPr>
          <a:xfrm>
            <a:off x="358773" y="3060700"/>
            <a:ext cx="2158675" cy="1519244"/>
            <a:chOff x="0" y="0"/>
            <a:chExt cx="2158673" cy="1519243"/>
          </a:xfrm>
        </p:grpSpPr>
        <p:grpSp>
          <p:nvGrpSpPr>
            <p:cNvPr id="1982" name="Group 1982"/>
            <p:cNvGrpSpPr/>
            <p:nvPr/>
          </p:nvGrpSpPr>
          <p:grpSpPr>
            <a:xfrm>
              <a:off x="-1" y="0"/>
              <a:ext cx="2158675" cy="1519244"/>
              <a:chOff x="0" y="0"/>
              <a:chExt cx="2158673" cy="1519243"/>
            </a:xfrm>
          </p:grpSpPr>
          <p:grpSp>
            <p:nvGrpSpPr>
              <p:cNvPr id="1980" name="Group 1980"/>
              <p:cNvGrpSpPr/>
              <p:nvPr/>
            </p:nvGrpSpPr>
            <p:grpSpPr>
              <a:xfrm>
                <a:off x="3160" y="-1"/>
                <a:ext cx="2155514" cy="1519245"/>
                <a:chOff x="-7" y="0"/>
                <a:chExt cx="2155513" cy="1519243"/>
              </a:xfrm>
            </p:grpSpPr>
            <p:grpSp>
              <p:nvGrpSpPr>
                <p:cNvPr id="1978" name="Group 1978"/>
                <p:cNvGrpSpPr/>
                <p:nvPr/>
              </p:nvGrpSpPr>
              <p:grpSpPr>
                <a:xfrm>
                  <a:off x="-8" y="0"/>
                  <a:ext cx="2155514" cy="1519244"/>
                  <a:chOff x="-7" y="0"/>
                  <a:chExt cx="2155513" cy="1519243"/>
                </a:xfrm>
              </p:grpSpPr>
              <p:grpSp>
                <p:nvGrpSpPr>
                  <p:cNvPr id="1948" name="Group 1948"/>
                  <p:cNvGrpSpPr/>
                  <p:nvPr/>
                </p:nvGrpSpPr>
                <p:grpSpPr>
                  <a:xfrm>
                    <a:off x="-8" y="325427"/>
                    <a:ext cx="509594" cy="358784"/>
                    <a:chOff x="-7" y="-5"/>
                    <a:chExt cx="509593" cy="358783"/>
                  </a:xfrm>
                </p:grpSpPr>
                <p:sp>
                  <p:nvSpPr>
                    <p:cNvPr id="1946" name="Shape 1946"/>
                    <p:cNvSpPr/>
                    <p:nvPr/>
                  </p:nvSpPr>
                  <p:spPr>
                    <a:xfrm>
                      <a:off x="-8" y="-6"/>
                      <a:ext cx="509594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47" name="Shape 1947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1/8</a:t>
                      </a:r>
                    </a:p>
                  </p:txBody>
                </p:sp>
              </p:grpSp>
              <p:grpSp>
                <p:nvGrpSpPr>
                  <p:cNvPr id="1951" name="Group 1951"/>
                  <p:cNvGrpSpPr/>
                  <p:nvPr/>
                </p:nvGrpSpPr>
                <p:grpSpPr>
                  <a:xfrm>
                    <a:off x="749295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1949" name="Shape 1949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50" name="Shape 1950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2/7</a:t>
                      </a:r>
                    </a:p>
                  </p:txBody>
                </p:sp>
              </p:grpSp>
              <p:grpSp>
                <p:nvGrpSpPr>
                  <p:cNvPr id="1954" name="Group 1954"/>
                  <p:cNvGrpSpPr/>
                  <p:nvPr/>
                </p:nvGrpSpPr>
                <p:grpSpPr>
                  <a:xfrm>
                    <a:off x="1441447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1952" name="Shape 1952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53" name="Shape 1953"/>
                    <p:cNvSpPr/>
                    <p:nvPr/>
                  </p:nvSpPr>
                  <p:spPr>
                    <a:xfrm>
                      <a:off x="149610" y="80701"/>
                      <a:ext cx="210382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1400"/>
                        <a:t>9/ </a:t>
                      </a:r>
                    </a:p>
                  </p:txBody>
                </p:sp>
              </p:grpSp>
              <p:grpSp>
                <p:nvGrpSpPr>
                  <p:cNvPr id="1957" name="Group 1957"/>
                  <p:cNvGrpSpPr/>
                  <p:nvPr/>
                </p:nvGrpSpPr>
                <p:grpSpPr>
                  <a:xfrm>
                    <a:off x="-8" y="954079"/>
                    <a:ext cx="509594" cy="358785"/>
                    <a:chOff x="-7" y="-5"/>
                    <a:chExt cx="509593" cy="358784"/>
                  </a:xfrm>
                </p:grpSpPr>
                <p:sp>
                  <p:nvSpPr>
                    <p:cNvPr id="1955" name="Shape 1955"/>
                    <p:cNvSpPr/>
                    <p:nvPr/>
                  </p:nvSpPr>
                  <p:spPr>
                    <a:xfrm>
                      <a:off x="-8" y="-6"/>
                      <a:ext cx="509594" cy="3587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56" name="Shape 1956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4/5</a:t>
                      </a:r>
                    </a:p>
                  </p:txBody>
                </p:sp>
              </p:grpSp>
              <p:grpSp>
                <p:nvGrpSpPr>
                  <p:cNvPr id="1960" name="Group 1960"/>
                  <p:cNvGrpSpPr/>
                  <p:nvPr/>
                </p:nvGrpSpPr>
                <p:grpSpPr>
                  <a:xfrm>
                    <a:off x="749295" y="954079"/>
                    <a:ext cx="509595" cy="358785"/>
                    <a:chOff x="-7" y="-5"/>
                    <a:chExt cx="509594" cy="358784"/>
                  </a:xfrm>
                </p:grpSpPr>
                <p:sp>
                  <p:nvSpPr>
                    <p:cNvPr id="1958" name="Shape 1958"/>
                    <p:cNvSpPr/>
                    <p:nvPr/>
                  </p:nvSpPr>
                  <p:spPr>
                    <a:xfrm>
                      <a:off x="-8" y="-6"/>
                      <a:ext cx="509595" cy="3587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59" name="Shape 1959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3/6</a:t>
                      </a:r>
                    </a:p>
                  </p:txBody>
                </p:sp>
              </p:grpSp>
              <p:grpSp>
                <p:nvGrpSpPr>
                  <p:cNvPr id="1963" name="Group 1963"/>
                  <p:cNvGrpSpPr/>
                  <p:nvPr/>
                </p:nvGrpSpPr>
                <p:grpSpPr>
                  <a:xfrm>
                    <a:off x="1441447" y="954079"/>
                    <a:ext cx="509595" cy="358785"/>
                    <a:chOff x="-7" y="-5"/>
                    <a:chExt cx="509594" cy="358784"/>
                  </a:xfrm>
                </p:grpSpPr>
                <p:sp>
                  <p:nvSpPr>
                    <p:cNvPr id="1961" name="Shape 1961"/>
                    <p:cNvSpPr/>
                    <p:nvPr/>
                  </p:nvSpPr>
                  <p:spPr>
                    <a:xfrm>
                      <a:off x="-8" y="-6"/>
                      <a:ext cx="509595" cy="3587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62" name="Shape 1962"/>
                    <p:cNvSpPr/>
                    <p:nvPr/>
                  </p:nvSpPr>
                  <p:spPr>
                    <a:xfrm>
                      <a:off x="100168" y="80701"/>
                      <a:ext cx="309266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1400"/>
                        <a:t>10/ </a:t>
                      </a:r>
                    </a:p>
                  </p:txBody>
                </p:sp>
              </p:grpSp>
              <p:sp>
                <p:nvSpPr>
                  <p:cNvPr id="1964" name="Shape 1964"/>
                  <p:cNvSpPr/>
                  <p:nvPr/>
                </p:nvSpPr>
                <p:spPr>
                  <a:xfrm>
                    <a:off x="39693" y="0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u</a:t>
                    </a:r>
                  </a:p>
                </p:txBody>
              </p:sp>
              <p:sp>
                <p:nvSpPr>
                  <p:cNvPr id="1965" name="Shape 1965"/>
                  <p:cNvSpPr/>
                  <p:nvPr/>
                </p:nvSpPr>
                <p:spPr>
                  <a:xfrm>
                    <a:off x="808045" y="11112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v</a:t>
                    </a:r>
                  </a:p>
                </p:txBody>
              </p:sp>
              <p:sp>
                <p:nvSpPr>
                  <p:cNvPr id="1966" name="Shape 1966"/>
                  <p:cNvSpPr/>
                  <p:nvPr/>
                </p:nvSpPr>
                <p:spPr>
                  <a:xfrm>
                    <a:off x="1457337" y="11112"/>
                    <a:ext cx="139803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w</a:t>
                    </a:r>
                  </a:p>
                </p:txBody>
              </p:sp>
              <p:sp>
                <p:nvSpPr>
                  <p:cNvPr id="1967" name="Shape 1967"/>
                  <p:cNvSpPr/>
                  <p:nvPr/>
                </p:nvSpPr>
                <p:spPr>
                  <a:xfrm>
                    <a:off x="17468" y="1265243"/>
                    <a:ext cx="131344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x</a:t>
                    </a:r>
                  </a:p>
                </p:txBody>
              </p:sp>
              <p:sp>
                <p:nvSpPr>
                  <p:cNvPr id="1968" name="Shape 1968"/>
                  <p:cNvSpPr/>
                  <p:nvPr/>
                </p:nvSpPr>
                <p:spPr>
                  <a:xfrm>
                    <a:off x="777883" y="1265243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y</a:t>
                    </a:r>
                  </a:p>
                </p:txBody>
              </p:sp>
              <p:sp>
                <p:nvSpPr>
                  <p:cNvPr id="1969" name="Shape 1969"/>
                  <p:cNvSpPr/>
                  <p:nvPr/>
                </p:nvSpPr>
                <p:spPr>
                  <a:xfrm flipH="1">
                    <a:off x="238131" y="679451"/>
                    <a:ext cx="7940" cy="29527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0" name="Shape 1970"/>
                  <p:cNvSpPr/>
                  <p:nvPr/>
                </p:nvSpPr>
                <p:spPr>
                  <a:xfrm flipH="1">
                    <a:off x="992198" y="687389"/>
                    <a:ext cx="7940" cy="29527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1" name="Shape 1971"/>
                  <p:cNvSpPr/>
                  <p:nvPr/>
                </p:nvSpPr>
                <p:spPr>
                  <a:xfrm flipH="1">
                    <a:off x="1706576" y="679451"/>
                    <a:ext cx="7939" cy="295279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2" name="Shape 1972"/>
                  <p:cNvSpPr/>
                  <p:nvPr/>
                </p:nvSpPr>
                <p:spPr>
                  <a:xfrm>
                    <a:off x="528645" y="500064"/>
                    <a:ext cx="214315" cy="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3" name="Shape 1973"/>
                  <p:cNvSpPr/>
                  <p:nvPr/>
                </p:nvSpPr>
                <p:spPr>
                  <a:xfrm>
                    <a:off x="527058" y="1146180"/>
                    <a:ext cx="214315" cy="2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4" name="Shape 1974"/>
                  <p:cNvSpPr/>
                  <p:nvPr/>
                </p:nvSpPr>
                <p:spPr>
                  <a:xfrm flipV="1">
                    <a:off x="1143010" y="635004"/>
                    <a:ext cx="349253" cy="35719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5" name="Shape 1975"/>
                  <p:cNvSpPr/>
                  <p:nvPr/>
                </p:nvSpPr>
                <p:spPr>
                  <a:xfrm>
                    <a:off x="1474799" y="1265243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z</a:t>
                    </a:r>
                  </a:p>
                </p:txBody>
              </p:sp>
              <p:sp>
                <p:nvSpPr>
                  <p:cNvPr id="1976" name="Shape 1976"/>
                  <p:cNvSpPr/>
                  <p:nvPr/>
                </p:nvSpPr>
                <p:spPr>
                  <a:xfrm flipV="1">
                    <a:off x="466733" y="655641"/>
                    <a:ext cx="358778" cy="35877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1977" name="Shape 1977"/>
                  <p:cNvSpPr/>
                  <p:nvPr/>
                </p:nvSpPr>
                <p:spPr>
                  <a:xfrm>
                    <a:off x="1879613" y="896941"/>
                    <a:ext cx="275893" cy="4312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07" h="21259" fill="norm" stroke="1" extrusionOk="0">
                        <a:moveTo>
                          <a:pt x="0" y="17687"/>
                        </a:moveTo>
                        <a:cubicBezTo>
                          <a:pt x="4759" y="19643"/>
                          <a:pt x="9641" y="21600"/>
                          <a:pt x="13058" y="21209"/>
                        </a:cubicBezTo>
                        <a:cubicBezTo>
                          <a:pt x="16475" y="20817"/>
                          <a:pt x="19647" y="18157"/>
                          <a:pt x="20624" y="15496"/>
                        </a:cubicBezTo>
                        <a:cubicBezTo>
                          <a:pt x="21600" y="12835"/>
                          <a:pt x="21478" y="7904"/>
                          <a:pt x="19281" y="5322"/>
                        </a:cubicBezTo>
                        <a:cubicBezTo>
                          <a:pt x="17085" y="2739"/>
                          <a:pt x="10495" y="0"/>
                          <a:pt x="7566" y="0"/>
                        </a:cubicBezTo>
                        <a:cubicBezTo>
                          <a:pt x="4637" y="0"/>
                          <a:pt x="2929" y="2661"/>
                          <a:pt x="1342" y="5322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979" name="Shape 1979"/>
                <p:cNvSpPr/>
                <p:nvPr/>
              </p:nvSpPr>
              <p:spPr>
                <a:xfrm>
                  <a:off x="419107" y="635002"/>
                  <a:ext cx="131293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B</a:t>
                  </a:r>
                </a:p>
              </p:txBody>
            </p:sp>
          </p:grpSp>
          <p:sp>
            <p:nvSpPr>
              <p:cNvPr id="1981" name="Shape 1981"/>
              <p:cNvSpPr/>
              <p:nvPr/>
            </p:nvSpPr>
            <p:spPr>
              <a:xfrm>
                <a:off x="0" y="658812"/>
                <a:ext cx="127001" cy="197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F</a:t>
                </a:r>
              </a:p>
            </p:txBody>
          </p:sp>
        </p:grpSp>
        <p:sp>
          <p:nvSpPr>
            <p:cNvPr id="1983" name="Shape 1983"/>
            <p:cNvSpPr/>
            <p:nvPr/>
          </p:nvSpPr>
          <p:spPr>
            <a:xfrm>
              <a:off x="1185863" y="506412"/>
              <a:ext cx="312740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C</a:t>
              </a:r>
            </a:p>
          </p:txBody>
        </p:sp>
      </p:grpSp>
      <p:grpSp>
        <p:nvGrpSpPr>
          <p:cNvPr id="2025" name="Group 2025"/>
          <p:cNvGrpSpPr/>
          <p:nvPr/>
        </p:nvGrpSpPr>
        <p:grpSpPr>
          <a:xfrm>
            <a:off x="3140073" y="3060697"/>
            <a:ext cx="2158677" cy="1519247"/>
            <a:chOff x="0" y="-2"/>
            <a:chExt cx="2158676" cy="1519246"/>
          </a:xfrm>
        </p:grpSpPr>
        <p:grpSp>
          <p:nvGrpSpPr>
            <p:cNvPr id="2023" name="Group 2023"/>
            <p:cNvGrpSpPr/>
            <p:nvPr/>
          </p:nvGrpSpPr>
          <p:grpSpPr>
            <a:xfrm>
              <a:off x="-1" y="-3"/>
              <a:ext cx="2158677" cy="1519247"/>
              <a:chOff x="0" y="-1"/>
              <a:chExt cx="2158676" cy="1519246"/>
            </a:xfrm>
          </p:grpSpPr>
          <p:grpSp>
            <p:nvGrpSpPr>
              <p:cNvPr id="2021" name="Group 2021"/>
              <p:cNvGrpSpPr/>
              <p:nvPr/>
            </p:nvGrpSpPr>
            <p:grpSpPr>
              <a:xfrm>
                <a:off x="0" y="-2"/>
                <a:ext cx="2158677" cy="1519247"/>
                <a:chOff x="0" y="0"/>
                <a:chExt cx="2158676" cy="1519246"/>
              </a:xfrm>
            </p:grpSpPr>
            <p:grpSp>
              <p:nvGrpSpPr>
                <p:cNvPr id="2019" name="Group 2019"/>
                <p:cNvGrpSpPr/>
                <p:nvPr/>
              </p:nvGrpSpPr>
              <p:grpSpPr>
                <a:xfrm>
                  <a:off x="3158" y="-1"/>
                  <a:ext cx="2155519" cy="1519247"/>
                  <a:chOff x="-9" y="0"/>
                  <a:chExt cx="2155518" cy="1519246"/>
                </a:xfrm>
              </p:grpSpPr>
              <p:grpSp>
                <p:nvGrpSpPr>
                  <p:cNvPr id="2017" name="Group 2017"/>
                  <p:cNvGrpSpPr/>
                  <p:nvPr/>
                </p:nvGrpSpPr>
                <p:grpSpPr>
                  <a:xfrm>
                    <a:off x="-10" y="0"/>
                    <a:ext cx="2155519" cy="1519247"/>
                    <a:chOff x="-8" y="0"/>
                    <a:chExt cx="2155518" cy="1519246"/>
                  </a:xfrm>
                </p:grpSpPr>
                <p:grpSp>
                  <p:nvGrpSpPr>
                    <p:cNvPr id="1987" name="Group 1987"/>
                    <p:cNvGrpSpPr/>
                    <p:nvPr/>
                  </p:nvGrpSpPr>
                  <p:grpSpPr>
                    <a:xfrm>
                      <a:off x="-9" y="325428"/>
                      <a:ext cx="509596" cy="358786"/>
                      <a:chOff x="-7" y="-5"/>
                      <a:chExt cx="509594" cy="358784"/>
                    </a:xfrm>
                  </p:grpSpPr>
                  <p:sp>
                    <p:nvSpPr>
                      <p:cNvPr id="1985" name="Shape 1985"/>
                      <p:cNvSpPr/>
                      <p:nvPr/>
                    </p:nvSpPr>
                    <p:spPr>
                      <a:xfrm>
                        <a:off x="-8" y="-6"/>
                        <a:ext cx="509596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1986" name="Shape 1986"/>
                      <p:cNvSpPr/>
                      <p:nvPr/>
                    </p:nvSpPr>
                    <p:spPr>
                      <a:xfrm>
                        <a:off x="124867" y="80701"/>
                        <a:ext cx="259868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1/8</a:t>
                        </a:r>
                      </a:p>
                    </p:txBody>
                  </p:sp>
                </p:grpSp>
                <p:grpSp>
                  <p:nvGrpSpPr>
                    <p:cNvPr id="1990" name="Group 1990"/>
                    <p:cNvGrpSpPr/>
                    <p:nvPr/>
                  </p:nvGrpSpPr>
                  <p:grpSpPr>
                    <a:xfrm>
                      <a:off x="749296" y="325428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1988" name="Shape 1988"/>
                      <p:cNvSpPr/>
                      <p:nvPr/>
                    </p:nvSpPr>
                    <p:spPr>
                      <a:xfrm>
                        <a:off x="-8" y="-6"/>
                        <a:ext cx="509595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1989" name="Shape 1989"/>
                      <p:cNvSpPr/>
                      <p:nvPr/>
                    </p:nvSpPr>
                    <p:spPr>
                      <a:xfrm>
                        <a:off x="124867" y="80701"/>
                        <a:ext cx="259868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2/7</a:t>
                        </a:r>
                      </a:p>
                    </p:txBody>
                  </p:sp>
                </p:grpSp>
                <p:grpSp>
                  <p:nvGrpSpPr>
                    <p:cNvPr id="1993" name="Group 1993"/>
                    <p:cNvGrpSpPr/>
                    <p:nvPr/>
                  </p:nvGrpSpPr>
                  <p:grpSpPr>
                    <a:xfrm>
                      <a:off x="1441450" y="325428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1991" name="Shape 1991"/>
                      <p:cNvSpPr/>
                      <p:nvPr/>
                    </p:nvSpPr>
                    <p:spPr>
                      <a:xfrm>
                        <a:off x="-8" y="-6"/>
                        <a:ext cx="509595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EAEAEA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1992" name="Shape 1992"/>
                      <p:cNvSpPr/>
                      <p:nvPr/>
                    </p:nvSpPr>
                    <p:spPr>
                      <a:xfrm>
                        <a:off x="149609" y="80701"/>
                        <a:ext cx="210382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1400"/>
                          <a:t>9/ </a:t>
                        </a:r>
                      </a:p>
                    </p:txBody>
                  </p:sp>
                </p:grpSp>
                <p:grpSp>
                  <p:nvGrpSpPr>
                    <p:cNvPr id="1996" name="Group 1996"/>
                    <p:cNvGrpSpPr/>
                    <p:nvPr/>
                  </p:nvGrpSpPr>
                  <p:grpSpPr>
                    <a:xfrm>
                      <a:off x="-9" y="954083"/>
                      <a:ext cx="509596" cy="358786"/>
                      <a:chOff x="-7" y="-5"/>
                      <a:chExt cx="509594" cy="358784"/>
                    </a:xfrm>
                  </p:grpSpPr>
                  <p:sp>
                    <p:nvSpPr>
                      <p:cNvPr id="1994" name="Shape 1994"/>
                      <p:cNvSpPr/>
                      <p:nvPr/>
                    </p:nvSpPr>
                    <p:spPr>
                      <a:xfrm>
                        <a:off x="-8" y="-6"/>
                        <a:ext cx="509596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1995" name="Shape 1995"/>
                      <p:cNvSpPr/>
                      <p:nvPr/>
                    </p:nvSpPr>
                    <p:spPr>
                      <a:xfrm>
                        <a:off x="124867" y="80701"/>
                        <a:ext cx="259868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4/5</a:t>
                        </a:r>
                      </a:p>
                    </p:txBody>
                  </p:sp>
                </p:grpSp>
                <p:grpSp>
                  <p:nvGrpSpPr>
                    <p:cNvPr id="1999" name="Group 1999"/>
                    <p:cNvGrpSpPr/>
                    <p:nvPr/>
                  </p:nvGrpSpPr>
                  <p:grpSpPr>
                    <a:xfrm>
                      <a:off x="749296" y="954083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1997" name="Shape 1997"/>
                      <p:cNvSpPr/>
                      <p:nvPr/>
                    </p:nvSpPr>
                    <p:spPr>
                      <a:xfrm>
                        <a:off x="-8" y="-6"/>
                        <a:ext cx="509595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1998" name="Shape 1998"/>
                      <p:cNvSpPr/>
                      <p:nvPr/>
                    </p:nvSpPr>
                    <p:spPr>
                      <a:xfrm>
                        <a:off x="124867" y="80701"/>
                        <a:ext cx="259868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3/6</a:t>
                        </a:r>
                      </a:p>
                    </p:txBody>
                  </p:sp>
                </p:grpSp>
                <p:grpSp>
                  <p:nvGrpSpPr>
                    <p:cNvPr id="2002" name="Group 2002"/>
                    <p:cNvGrpSpPr/>
                    <p:nvPr/>
                  </p:nvGrpSpPr>
                  <p:grpSpPr>
                    <a:xfrm>
                      <a:off x="1441450" y="954083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2000" name="Shape 2000"/>
                      <p:cNvSpPr/>
                      <p:nvPr/>
                    </p:nvSpPr>
                    <p:spPr>
                      <a:xfrm>
                        <a:off x="-8" y="-6"/>
                        <a:ext cx="509595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EAEAEA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01" name="Shape 2001"/>
                      <p:cNvSpPr/>
                      <p:nvPr/>
                    </p:nvSpPr>
                    <p:spPr>
                      <a:xfrm>
                        <a:off x="100167" y="80701"/>
                        <a:ext cx="309266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1400"/>
                          <a:t>10/ </a:t>
                        </a:r>
                      </a:p>
                    </p:txBody>
                  </p:sp>
                </p:grpSp>
                <p:sp>
                  <p:nvSpPr>
                    <p:cNvPr id="2003" name="Shape 2003"/>
                    <p:cNvSpPr/>
                    <p:nvPr/>
                  </p:nvSpPr>
                  <p:spPr>
                    <a:xfrm>
                      <a:off x="39693" y="0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u</a:t>
                      </a:r>
                    </a:p>
                  </p:txBody>
                </p:sp>
                <p:sp>
                  <p:nvSpPr>
                    <p:cNvPr id="2004" name="Shape 2004"/>
                    <p:cNvSpPr/>
                    <p:nvPr/>
                  </p:nvSpPr>
                  <p:spPr>
                    <a:xfrm>
                      <a:off x="808047" y="11112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v</a:t>
                      </a:r>
                    </a:p>
                  </p:txBody>
                </p:sp>
                <p:sp>
                  <p:nvSpPr>
                    <p:cNvPr id="2005" name="Shape 2005"/>
                    <p:cNvSpPr/>
                    <p:nvPr/>
                  </p:nvSpPr>
                  <p:spPr>
                    <a:xfrm>
                      <a:off x="1457339" y="11112"/>
                      <a:ext cx="139802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w</a:t>
                      </a:r>
                    </a:p>
                  </p:txBody>
                </p:sp>
                <p:sp>
                  <p:nvSpPr>
                    <p:cNvPr id="2006" name="Shape 2006"/>
                    <p:cNvSpPr/>
                    <p:nvPr/>
                  </p:nvSpPr>
                  <p:spPr>
                    <a:xfrm>
                      <a:off x="17468" y="1265246"/>
                      <a:ext cx="131344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x</a:t>
                      </a:r>
                    </a:p>
                  </p:txBody>
                </p:sp>
                <p:sp>
                  <p:nvSpPr>
                    <p:cNvPr id="2007" name="Shape 2007"/>
                    <p:cNvSpPr/>
                    <p:nvPr/>
                  </p:nvSpPr>
                  <p:spPr>
                    <a:xfrm>
                      <a:off x="777885" y="1265246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y</a:t>
                      </a:r>
                    </a:p>
                  </p:txBody>
                </p:sp>
                <p:sp>
                  <p:nvSpPr>
                    <p:cNvPr id="2008" name="Shape 2008"/>
                    <p:cNvSpPr/>
                    <p:nvPr/>
                  </p:nvSpPr>
                  <p:spPr>
                    <a:xfrm flipH="1">
                      <a:off x="238132" y="679454"/>
                      <a:ext cx="7940" cy="2952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09" name="Shape 2009"/>
                    <p:cNvSpPr/>
                    <p:nvPr/>
                  </p:nvSpPr>
                  <p:spPr>
                    <a:xfrm flipH="1">
                      <a:off x="992198" y="687392"/>
                      <a:ext cx="7940" cy="295279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0" name="Shape 2010"/>
                    <p:cNvSpPr/>
                    <p:nvPr/>
                  </p:nvSpPr>
                  <p:spPr>
                    <a:xfrm flipH="1">
                      <a:off x="1706578" y="679454"/>
                      <a:ext cx="7940" cy="29528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1" name="Shape 2011"/>
                    <p:cNvSpPr/>
                    <p:nvPr/>
                  </p:nvSpPr>
                  <p:spPr>
                    <a:xfrm>
                      <a:off x="528645" y="500065"/>
                      <a:ext cx="214315" cy="3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2" name="Shape 2012"/>
                    <p:cNvSpPr/>
                    <p:nvPr/>
                  </p:nvSpPr>
                  <p:spPr>
                    <a:xfrm>
                      <a:off x="527058" y="1146183"/>
                      <a:ext cx="214314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3" name="Shape 2013"/>
                    <p:cNvSpPr/>
                    <p:nvPr/>
                  </p:nvSpPr>
                  <p:spPr>
                    <a:xfrm flipV="1">
                      <a:off x="1143013" y="635005"/>
                      <a:ext cx="349254" cy="35719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4" name="Shape 2014"/>
                    <p:cNvSpPr/>
                    <p:nvPr/>
                  </p:nvSpPr>
                  <p:spPr>
                    <a:xfrm>
                      <a:off x="1474801" y="1265246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z</a:t>
                      </a:r>
                    </a:p>
                  </p:txBody>
                </p:sp>
                <p:sp>
                  <p:nvSpPr>
                    <p:cNvPr id="2015" name="Shape 2015"/>
                    <p:cNvSpPr/>
                    <p:nvPr/>
                  </p:nvSpPr>
                  <p:spPr>
                    <a:xfrm flipV="1">
                      <a:off x="466732" y="655643"/>
                      <a:ext cx="358780" cy="3587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16" name="Shape 2016"/>
                    <p:cNvSpPr/>
                    <p:nvPr/>
                  </p:nvSpPr>
                  <p:spPr>
                    <a:xfrm>
                      <a:off x="1879616" y="896943"/>
                      <a:ext cx="275894" cy="43125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07" h="21259" fill="norm" stroke="1" extrusionOk="0">
                          <a:moveTo>
                            <a:pt x="0" y="17687"/>
                          </a:moveTo>
                          <a:cubicBezTo>
                            <a:pt x="4759" y="19643"/>
                            <a:pt x="9641" y="21600"/>
                            <a:pt x="13058" y="21209"/>
                          </a:cubicBezTo>
                          <a:cubicBezTo>
                            <a:pt x="16475" y="20817"/>
                            <a:pt x="19647" y="18157"/>
                            <a:pt x="20624" y="15496"/>
                          </a:cubicBezTo>
                          <a:cubicBezTo>
                            <a:pt x="21600" y="12835"/>
                            <a:pt x="21478" y="7904"/>
                            <a:pt x="19281" y="5322"/>
                          </a:cubicBezTo>
                          <a:cubicBezTo>
                            <a:pt x="17085" y="2739"/>
                            <a:pt x="10495" y="0"/>
                            <a:pt x="7566" y="0"/>
                          </a:cubicBezTo>
                          <a:cubicBezTo>
                            <a:pt x="4637" y="0"/>
                            <a:pt x="2929" y="2661"/>
                            <a:pt x="1342" y="5322"/>
                          </a:cubicBezTo>
                        </a:path>
                      </a:pathLst>
                    </a:cu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018" name="Shape 2018"/>
                  <p:cNvSpPr/>
                  <p:nvPr/>
                </p:nvSpPr>
                <p:spPr>
                  <a:xfrm>
                    <a:off x="419108" y="635003"/>
                    <a:ext cx="131292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B</a:t>
                    </a:r>
                  </a:p>
                </p:txBody>
              </p:sp>
            </p:grpSp>
            <p:sp>
              <p:nvSpPr>
                <p:cNvPr id="2020" name="Shape 2020"/>
                <p:cNvSpPr/>
                <p:nvPr/>
              </p:nvSpPr>
              <p:spPr>
                <a:xfrm>
                  <a:off x="0" y="658815"/>
                  <a:ext cx="12700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F</a:t>
                  </a:r>
                </a:p>
              </p:txBody>
            </p:sp>
          </p:grpSp>
          <p:sp>
            <p:nvSpPr>
              <p:cNvPr id="2022" name="Shape 2022"/>
              <p:cNvSpPr/>
              <p:nvPr/>
            </p:nvSpPr>
            <p:spPr>
              <a:xfrm>
                <a:off x="1185865" y="506413"/>
                <a:ext cx="31274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C</a:t>
                </a:r>
              </a:p>
            </p:txBody>
          </p:sp>
        </p:grpSp>
        <p:sp>
          <p:nvSpPr>
            <p:cNvPr id="2024" name="Shape 2024"/>
            <p:cNvSpPr/>
            <p:nvPr/>
          </p:nvSpPr>
          <p:spPr>
            <a:xfrm>
              <a:off x="2014538" y="728662"/>
              <a:ext cx="131292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2066" name="Group 2066"/>
          <p:cNvGrpSpPr/>
          <p:nvPr/>
        </p:nvGrpSpPr>
        <p:grpSpPr>
          <a:xfrm>
            <a:off x="6015036" y="3060697"/>
            <a:ext cx="2158677" cy="1519247"/>
            <a:chOff x="0" y="-2"/>
            <a:chExt cx="2158676" cy="1519246"/>
          </a:xfrm>
        </p:grpSpPr>
        <p:grpSp>
          <p:nvGrpSpPr>
            <p:cNvPr id="2064" name="Group 2064"/>
            <p:cNvGrpSpPr/>
            <p:nvPr/>
          </p:nvGrpSpPr>
          <p:grpSpPr>
            <a:xfrm>
              <a:off x="-1" y="-3"/>
              <a:ext cx="2158677" cy="1519247"/>
              <a:chOff x="0" y="-1"/>
              <a:chExt cx="2158676" cy="1519246"/>
            </a:xfrm>
          </p:grpSpPr>
          <p:grpSp>
            <p:nvGrpSpPr>
              <p:cNvPr id="2062" name="Group 2062"/>
              <p:cNvGrpSpPr/>
              <p:nvPr/>
            </p:nvGrpSpPr>
            <p:grpSpPr>
              <a:xfrm>
                <a:off x="0" y="-2"/>
                <a:ext cx="2158677" cy="1519247"/>
                <a:chOff x="0" y="0"/>
                <a:chExt cx="2158676" cy="1519246"/>
              </a:xfrm>
            </p:grpSpPr>
            <p:grpSp>
              <p:nvGrpSpPr>
                <p:cNvPr id="2060" name="Group 2060"/>
                <p:cNvGrpSpPr/>
                <p:nvPr/>
              </p:nvGrpSpPr>
              <p:grpSpPr>
                <a:xfrm>
                  <a:off x="3160" y="-1"/>
                  <a:ext cx="2155517" cy="1519247"/>
                  <a:chOff x="-7" y="0"/>
                  <a:chExt cx="2155516" cy="1519246"/>
                </a:xfrm>
              </p:grpSpPr>
              <p:grpSp>
                <p:nvGrpSpPr>
                  <p:cNvPr id="2058" name="Group 2058"/>
                  <p:cNvGrpSpPr/>
                  <p:nvPr/>
                </p:nvGrpSpPr>
                <p:grpSpPr>
                  <a:xfrm>
                    <a:off x="-8" y="0"/>
                    <a:ext cx="2155517" cy="1519247"/>
                    <a:chOff x="-7" y="0"/>
                    <a:chExt cx="2155516" cy="1519246"/>
                  </a:xfrm>
                </p:grpSpPr>
                <p:grpSp>
                  <p:nvGrpSpPr>
                    <p:cNvPr id="2028" name="Group 2028"/>
                    <p:cNvGrpSpPr/>
                    <p:nvPr/>
                  </p:nvGrpSpPr>
                  <p:grpSpPr>
                    <a:xfrm>
                      <a:off x="-8" y="325428"/>
                      <a:ext cx="509594" cy="358786"/>
                      <a:chOff x="-7" y="-5"/>
                      <a:chExt cx="509593" cy="358784"/>
                    </a:xfrm>
                  </p:grpSpPr>
                  <p:sp>
                    <p:nvSpPr>
                      <p:cNvPr id="2026" name="Shape 2026"/>
                      <p:cNvSpPr/>
                      <p:nvPr/>
                    </p:nvSpPr>
                    <p:spPr>
                      <a:xfrm>
                        <a:off x="-8" y="-6"/>
                        <a:ext cx="509594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27" name="Shape 2027"/>
                      <p:cNvSpPr/>
                      <p:nvPr/>
                    </p:nvSpPr>
                    <p:spPr>
                      <a:xfrm>
                        <a:off x="124867" y="80701"/>
                        <a:ext cx="259867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1/8</a:t>
                        </a:r>
                      </a:p>
                    </p:txBody>
                  </p:sp>
                </p:grpSp>
                <p:grpSp>
                  <p:nvGrpSpPr>
                    <p:cNvPr id="2031" name="Group 2031"/>
                    <p:cNvGrpSpPr/>
                    <p:nvPr/>
                  </p:nvGrpSpPr>
                  <p:grpSpPr>
                    <a:xfrm>
                      <a:off x="749296" y="325428"/>
                      <a:ext cx="509594" cy="358786"/>
                      <a:chOff x="-7" y="-5"/>
                      <a:chExt cx="509593" cy="358784"/>
                    </a:xfrm>
                  </p:grpSpPr>
                  <p:sp>
                    <p:nvSpPr>
                      <p:cNvPr id="2029" name="Shape 2029"/>
                      <p:cNvSpPr/>
                      <p:nvPr/>
                    </p:nvSpPr>
                    <p:spPr>
                      <a:xfrm>
                        <a:off x="-8" y="-6"/>
                        <a:ext cx="509594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30" name="Shape 2030"/>
                      <p:cNvSpPr/>
                      <p:nvPr/>
                    </p:nvSpPr>
                    <p:spPr>
                      <a:xfrm>
                        <a:off x="124867" y="80701"/>
                        <a:ext cx="259867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2/7</a:t>
                        </a:r>
                      </a:p>
                    </p:txBody>
                  </p:sp>
                </p:grpSp>
                <p:grpSp>
                  <p:nvGrpSpPr>
                    <p:cNvPr id="2034" name="Group 2034"/>
                    <p:cNvGrpSpPr/>
                    <p:nvPr/>
                  </p:nvGrpSpPr>
                  <p:grpSpPr>
                    <a:xfrm>
                      <a:off x="1441449" y="325428"/>
                      <a:ext cx="509595" cy="358786"/>
                      <a:chOff x="-7" y="-5"/>
                      <a:chExt cx="509594" cy="358784"/>
                    </a:xfrm>
                  </p:grpSpPr>
                  <p:sp>
                    <p:nvSpPr>
                      <p:cNvPr id="2032" name="Shape 2032"/>
                      <p:cNvSpPr/>
                      <p:nvPr/>
                    </p:nvSpPr>
                    <p:spPr>
                      <a:xfrm>
                        <a:off x="-8" y="-6"/>
                        <a:ext cx="509595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EAEAEA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33" name="Shape 2033"/>
                      <p:cNvSpPr/>
                      <p:nvPr/>
                    </p:nvSpPr>
                    <p:spPr>
                      <a:xfrm>
                        <a:off x="149610" y="80701"/>
                        <a:ext cx="210382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1400"/>
                          <a:t>9/ </a:t>
                        </a:r>
                      </a:p>
                    </p:txBody>
                  </p:sp>
                </p:grpSp>
                <p:grpSp>
                  <p:nvGrpSpPr>
                    <p:cNvPr id="2037" name="Group 2037"/>
                    <p:cNvGrpSpPr/>
                    <p:nvPr/>
                  </p:nvGrpSpPr>
                  <p:grpSpPr>
                    <a:xfrm>
                      <a:off x="-8" y="954083"/>
                      <a:ext cx="509594" cy="358786"/>
                      <a:chOff x="-7" y="-5"/>
                      <a:chExt cx="509593" cy="358784"/>
                    </a:xfrm>
                  </p:grpSpPr>
                  <p:sp>
                    <p:nvSpPr>
                      <p:cNvPr id="2035" name="Shape 2035"/>
                      <p:cNvSpPr/>
                      <p:nvPr/>
                    </p:nvSpPr>
                    <p:spPr>
                      <a:xfrm>
                        <a:off x="-8" y="-6"/>
                        <a:ext cx="509594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36" name="Shape 2036"/>
                      <p:cNvSpPr/>
                      <p:nvPr/>
                    </p:nvSpPr>
                    <p:spPr>
                      <a:xfrm>
                        <a:off x="124867" y="80701"/>
                        <a:ext cx="259867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4/5</a:t>
                        </a:r>
                      </a:p>
                    </p:txBody>
                  </p:sp>
                </p:grpSp>
                <p:grpSp>
                  <p:nvGrpSpPr>
                    <p:cNvPr id="2040" name="Group 2040"/>
                    <p:cNvGrpSpPr/>
                    <p:nvPr/>
                  </p:nvGrpSpPr>
                  <p:grpSpPr>
                    <a:xfrm>
                      <a:off x="749296" y="954083"/>
                      <a:ext cx="509594" cy="358786"/>
                      <a:chOff x="-7" y="-5"/>
                      <a:chExt cx="509593" cy="358784"/>
                    </a:xfrm>
                  </p:grpSpPr>
                  <p:sp>
                    <p:nvSpPr>
                      <p:cNvPr id="2038" name="Shape 2038"/>
                      <p:cNvSpPr/>
                      <p:nvPr/>
                    </p:nvSpPr>
                    <p:spPr>
                      <a:xfrm>
                        <a:off x="-8" y="-6"/>
                        <a:ext cx="509594" cy="3587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39" name="Shape 2039"/>
                      <p:cNvSpPr/>
                      <p:nvPr/>
                    </p:nvSpPr>
                    <p:spPr>
                      <a:xfrm>
                        <a:off x="124867" y="80701"/>
                        <a:ext cx="259867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3/6</a:t>
                        </a:r>
                      </a:p>
                    </p:txBody>
                  </p:sp>
                </p:grpSp>
                <p:grpSp>
                  <p:nvGrpSpPr>
                    <p:cNvPr id="2043" name="Group 2043"/>
                    <p:cNvGrpSpPr/>
                    <p:nvPr/>
                  </p:nvGrpSpPr>
                  <p:grpSpPr>
                    <a:xfrm>
                      <a:off x="1441449" y="954084"/>
                      <a:ext cx="509596" cy="358785"/>
                      <a:chOff x="-6" y="-4"/>
                      <a:chExt cx="509595" cy="358783"/>
                    </a:xfrm>
                  </p:grpSpPr>
                  <p:sp>
                    <p:nvSpPr>
                      <p:cNvPr id="2041" name="Shape 2041"/>
                      <p:cNvSpPr/>
                      <p:nvPr/>
                    </p:nvSpPr>
                    <p:spPr>
                      <a:xfrm>
                        <a:off x="-7" y="-5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8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42" name="Shape 2042"/>
                      <p:cNvSpPr/>
                      <p:nvPr/>
                    </p:nvSpPr>
                    <p:spPr>
                      <a:xfrm>
                        <a:off x="7883" y="80702"/>
                        <a:ext cx="493837" cy="19738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10/11 </a:t>
                        </a:r>
                      </a:p>
                    </p:txBody>
                  </p:sp>
                </p:grpSp>
                <p:sp>
                  <p:nvSpPr>
                    <p:cNvPr id="2044" name="Shape 2044"/>
                    <p:cNvSpPr/>
                    <p:nvPr/>
                  </p:nvSpPr>
                  <p:spPr>
                    <a:xfrm>
                      <a:off x="39693" y="0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u</a:t>
                      </a:r>
                    </a:p>
                  </p:txBody>
                </p:sp>
                <p:sp>
                  <p:nvSpPr>
                    <p:cNvPr id="2045" name="Shape 2045"/>
                    <p:cNvSpPr/>
                    <p:nvPr/>
                  </p:nvSpPr>
                  <p:spPr>
                    <a:xfrm>
                      <a:off x="808047" y="11112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v</a:t>
                      </a:r>
                    </a:p>
                  </p:txBody>
                </p:sp>
                <p:sp>
                  <p:nvSpPr>
                    <p:cNvPr id="2046" name="Shape 2046"/>
                    <p:cNvSpPr/>
                    <p:nvPr/>
                  </p:nvSpPr>
                  <p:spPr>
                    <a:xfrm>
                      <a:off x="1457338" y="11112"/>
                      <a:ext cx="139803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w</a:t>
                      </a:r>
                    </a:p>
                  </p:txBody>
                </p:sp>
                <p:sp>
                  <p:nvSpPr>
                    <p:cNvPr id="2047" name="Shape 2047"/>
                    <p:cNvSpPr/>
                    <p:nvPr/>
                  </p:nvSpPr>
                  <p:spPr>
                    <a:xfrm>
                      <a:off x="17468" y="1265246"/>
                      <a:ext cx="131344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x</a:t>
                      </a:r>
                    </a:p>
                  </p:txBody>
                </p:sp>
                <p:sp>
                  <p:nvSpPr>
                    <p:cNvPr id="2048" name="Shape 2048"/>
                    <p:cNvSpPr/>
                    <p:nvPr/>
                  </p:nvSpPr>
                  <p:spPr>
                    <a:xfrm>
                      <a:off x="777885" y="1265246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y</a:t>
                      </a:r>
                    </a:p>
                  </p:txBody>
                </p:sp>
                <p:sp>
                  <p:nvSpPr>
                    <p:cNvPr id="2049" name="Shape 2049"/>
                    <p:cNvSpPr/>
                    <p:nvPr/>
                  </p:nvSpPr>
                  <p:spPr>
                    <a:xfrm flipH="1">
                      <a:off x="238132" y="679454"/>
                      <a:ext cx="7940" cy="2952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0" name="Shape 2050"/>
                    <p:cNvSpPr/>
                    <p:nvPr/>
                  </p:nvSpPr>
                  <p:spPr>
                    <a:xfrm flipH="1">
                      <a:off x="992198" y="687392"/>
                      <a:ext cx="7940" cy="295279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1" name="Shape 2051"/>
                    <p:cNvSpPr/>
                    <p:nvPr/>
                  </p:nvSpPr>
                  <p:spPr>
                    <a:xfrm flipH="1">
                      <a:off x="1706577" y="679454"/>
                      <a:ext cx="7940" cy="29528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2" name="Shape 2052"/>
                    <p:cNvSpPr/>
                    <p:nvPr/>
                  </p:nvSpPr>
                  <p:spPr>
                    <a:xfrm>
                      <a:off x="528645" y="500065"/>
                      <a:ext cx="214315" cy="3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3" name="Shape 2053"/>
                    <p:cNvSpPr/>
                    <p:nvPr/>
                  </p:nvSpPr>
                  <p:spPr>
                    <a:xfrm>
                      <a:off x="527058" y="1146183"/>
                      <a:ext cx="214314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4" name="Shape 2054"/>
                    <p:cNvSpPr/>
                    <p:nvPr/>
                  </p:nvSpPr>
                  <p:spPr>
                    <a:xfrm flipV="1">
                      <a:off x="1143012" y="635005"/>
                      <a:ext cx="349253" cy="35719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5" name="Shape 2055"/>
                    <p:cNvSpPr/>
                    <p:nvPr/>
                  </p:nvSpPr>
                  <p:spPr>
                    <a:xfrm>
                      <a:off x="1474800" y="1265246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z</a:t>
                      </a:r>
                    </a:p>
                  </p:txBody>
                </p:sp>
                <p:sp>
                  <p:nvSpPr>
                    <p:cNvPr id="2056" name="Shape 2056"/>
                    <p:cNvSpPr/>
                    <p:nvPr/>
                  </p:nvSpPr>
                  <p:spPr>
                    <a:xfrm flipV="1">
                      <a:off x="466732" y="655643"/>
                      <a:ext cx="358779" cy="3587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57" name="Shape 2057"/>
                    <p:cNvSpPr/>
                    <p:nvPr/>
                  </p:nvSpPr>
                  <p:spPr>
                    <a:xfrm>
                      <a:off x="1879616" y="896943"/>
                      <a:ext cx="275893" cy="43125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07" h="21259" fill="norm" stroke="1" extrusionOk="0">
                          <a:moveTo>
                            <a:pt x="0" y="17687"/>
                          </a:moveTo>
                          <a:cubicBezTo>
                            <a:pt x="4759" y="19643"/>
                            <a:pt x="9641" y="21600"/>
                            <a:pt x="13058" y="21209"/>
                          </a:cubicBezTo>
                          <a:cubicBezTo>
                            <a:pt x="16475" y="20817"/>
                            <a:pt x="19647" y="18157"/>
                            <a:pt x="20624" y="15496"/>
                          </a:cubicBezTo>
                          <a:cubicBezTo>
                            <a:pt x="21600" y="12835"/>
                            <a:pt x="21478" y="7904"/>
                            <a:pt x="19281" y="5322"/>
                          </a:cubicBezTo>
                          <a:cubicBezTo>
                            <a:pt x="17085" y="2739"/>
                            <a:pt x="10495" y="0"/>
                            <a:pt x="7566" y="0"/>
                          </a:cubicBezTo>
                          <a:cubicBezTo>
                            <a:pt x="4637" y="0"/>
                            <a:pt x="2929" y="2661"/>
                            <a:pt x="1342" y="5322"/>
                          </a:cubicBezTo>
                        </a:path>
                      </a:pathLst>
                    </a:cu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059" name="Shape 2059"/>
                  <p:cNvSpPr/>
                  <p:nvPr/>
                </p:nvSpPr>
                <p:spPr>
                  <a:xfrm>
                    <a:off x="419107" y="635003"/>
                    <a:ext cx="131293" cy="1973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B</a:t>
                    </a:r>
                  </a:p>
                </p:txBody>
              </p:sp>
            </p:grpSp>
            <p:sp>
              <p:nvSpPr>
                <p:cNvPr id="2061" name="Shape 2061"/>
                <p:cNvSpPr/>
                <p:nvPr/>
              </p:nvSpPr>
              <p:spPr>
                <a:xfrm>
                  <a:off x="-1" y="658815"/>
                  <a:ext cx="12700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F</a:t>
                  </a:r>
                </a:p>
              </p:txBody>
            </p:sp>
          </p:grpSp>
          <p:sp>
            <p:nvSpPr>
              <p:cNvPr id="2063" name="Shape 2063"/>
              <p:cNvSpPr/>
              <p:nvPr/>
            </p:nvSpPr>
            <p:spPr>
              <a:xfrm>
                <a:off x="1185864" y="506413"/>
                <a:ext cx="31274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C</a:t>
                </a:r>
              </a:p>
            </p:txBody>
          </p:sp>
        </p:grpSp>
        <p:sp>
          <p:nvSpPr>
            <p:cNvPr id="2065" name="Shape 2065"/>
            <p:cNvSpPr/>
            <p:nvPr/>
          </p:nvSpPr>
          <p:spPr>
            <a:xfrm>
              <a:off x="2014538" y="728662"/>
              <a:ext cx="131293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grpSp>
        <p:nvGrpSpPr>
          <p:cNvPr id="2107" name="Group 2107"/>
          <p:cNvGrpSpPr/>
          <p:nvPr/>
        </p:nvGrpSpPr>
        <p:grpSpPr>
          <a:xfrm>
            <a:off x="358773" y="4837107"/>
            <a:ext cx="2158677" cy="1519250"/>
            <a:chOff x="0" y="-2"/>
            <a:chExt cx="2158676" cy="1519248"/>
          </a:xfrm>
        </p:grpSpPr>
        <p:grpSp>
          <p:nvGrpSpPr>
            <p:cNvPr id="2105" name="Group 2105"/>
            <p:cNvGrpSpPr/>
            <p:nvPr/>
          </p:nvGrpSpPr>
          <p:grpSpPr>
            <a:xfrm>
              <a:off x="-1" y="-3"/>
              <a:ext cx="2158677" cy="1519249"/>
              <a:chOff x="0" y="-2"/>
              <a:chExt cx="2158676" cy="1519248"/>
            </a:xfrm>
          </p:grpSpPr>
          <p:grpSp>
            <p:nvGrpSpPr>
              <p:cNvPr id="2103" name="Group 2103"/>
              <p:cNvGrpSpPr/>
              <p:nvPr/>
            </p:nvGrpSpPr>
            <p:grpSpPr>
              <a:xfrm>
                <a:off x="0" y="-3"/>
                <a:ext cx="2158677" cy="1519250"/>
                <a:chOff x="0" y="-1"/>
                <a:chExt cx="2158676" cy="1519248"/>
              </a:xfrm>
            </p:grpSpPr>
            <p:grpSp>
              <p:nvGrpSpPr>
                <p:cNvPr id="2101" name="Group 2101"/>
                <p:cNvGrpSpPr/>
                <p:nvPr/>
              </p:nvGrpSpPr>
              <p:grpSpPr>
                <a:xfrm>
                  <a:off x="3158" y="-2"/>
                  <a:ext cx="2155519" cy="1519250"/>
                  <a:chOff x="-9" y="0"/>
                  <a:chExt cx="2155518" cy="1519248"/>
                </a:xfrm>
              </p:grpSpPr>
              <p:grpSp>
                <p:nvGrpSpPr>
                  <p:cNvPr id="2099" name="Group 2099"/>
                  <p:cNvGrpSpPr/>
                  <p:nvPr/>
                </p:nvGrpSpPr>
                <p:grpSpPr>
                  <a:xfrm>
                    <a:off x="-10" y="0"/>
                    <a:ext cx="2155519" cy="1519249"/>
                    <a:chOff x="-8" y="0"/>
                    <a:chExt cx="2155518" cy="1519248"/>
                  </a:xfrm>
                </p:grpSpPr>
                <p:grpSp>
                  <p:nvGrpSpPr>
                    <p:cNvPr id="2069" name="Group 2069"/>
                    <p:cNvGrpSpPr/>
                    <p:nvPr/>
                  </p:nvGrpSpPr>
                  <p:grpSpPr>
                    <a:xfrm>
                      <a:off x="-9" y="325428"/>
                      <a:ext cx="509596" cy="358785"/>
                      <a:chOff x="-7" y="-5"/>
                      <a:chExt cx="509594" cy="358784"/>
                    </a:xfrm>
                  </p:grpSpPr>
                  <p:sp>
                    <p:nvSpPr>
                      <p:cNvPr id="2067" name="Shape 2067"/>
                      <p:cNvSpPr/>
                      <p:nvPr/>
                    </p:nvSpPr>
                    <p:spPr>
                      <a:xfrm>
                        <a:off x="-8" y="-6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68" name="Shape 2068"/>
                      <p:cNvSpPr/>
                      <p:nvPr/>
                    </p:nvSpPr>
                    <p:spPr>
                      <a:xfrm>
                        <a:off x="124867" y="80701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1/8</a:t>
                        </a:r>
                      </a:p>
                    </p:txBody>
                  </p:sp>
                </p:grpSp>
                <p:grpSp>
                  <p:nvGrpSpPr>
                    <p:cNvPr id="2072" name="Group 2072"/>
                    <p:cNvGrpSpPr/>
                    <p:nvPr/>
                  </p:nvGrpSpPr>
                  <p:grpSpPr>
                    <a:xfrm>
                      <a:off x="749296" y="325428"/>
                      <a:ext cx="509595" cy="358785"/>
                      <a:chOff x="-7" y="-5"/>
                      <a:chExt cx="509593" cy="358784"/>
                    </a:xfrm>
                  </p:grpSpPr>
                  <p:sp>
                    <p:nvSpPr>
                      <p:cNvPr id="2070" name="Shape 2070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71" name="Shape 2071"/>
                      <p:cNvSpPr/>
                      <p:nvPr/>
                    </p:nvSpPr>
                    <p:spPr>
                      <a:xfrm>
                        <a:off x="124867" y="80701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2/7</a:t>
                        </a:r>
                      </a:p>
                    </p:txBody>
                  </p:sp>
                </p:grpSp>
                <p:grpSp>
                  <p:nvGrpSpPr>
                    <p:cNvPr id="2075" name="Group 2075"/>
                    <p:cNvGrpSpPr/>
                    <p:nvPr/>
                  </p:nvGrpSpPr>
                  <p:grpSpPr>
                    <a:xfrm>
                      <a:off x="1441450" y="325428"/>
                      <a:ext cx="509595" cy="358785"/>
                      <a:chOff x="-7" y="-5"/>
                      <a:chExt cx="509593" cy="358784"/>
                    </a:xfrm>
                  </p:grpSpPr>
                  <p:sp>
                    <p:nvSpPr>
                      <p:cNvPr id="2073" name="Shape 2073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74" name="Shape 2074"/>
                      <p:cNvSpPr/>
                      <p:nvPr/>
                    </p:nvSpPr>
                    <p:spPr>
                      <a:xfrm>
                        <a:off x="50726" y="80701"/>
                        <a:ext cx="408150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9/12 </a:t>
                        </a:r>
                      </a:p>
                    </p:txBody>
                  </p:sp>
                </p:grpSp>
                <p:grpSp>
                  <p:nvGrpSpPr>
                    <p:cNvPr id="2078" name="Group 2078"/>
                    <p:cNvGrpSpPr/>
                    <p:nvPr/>
                  </p:nvGrpSpPr>
                  <p:grpSpPr>
                    <a:xfrm>
                      <a:off x="-9" y="954085"/>
                      <a:ext cx="509596" cy="358785"/>
                      <a:chOff x="-7" y="-5"/>
                      <a:chExt cx="509594" cy="358784"/>
                    </a:xfrm>
                  </p:grpSpPr>
                  <p:sp>
                    <p:nvSpPr>
                      <p:cNvPr id="2076" name="Shape 2076"/>
                      <p:cNvSpPr/>
                      <p:nvPr/>
                    </p:nvSpPr>
                    <p:spPr>
                      <a:xfrm>
                        <a:off x="-8" y="-6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77" name="Shape 2077"/>
                      <p:cNvSpPr/>
                      <p:nvPr/>
                    </p:nvSpPr>
                    <p:spPr>
                      <a:xfrm>
                        <a:off x="124867" y="80701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4/5</a:t>
                        </a:r>
                      </a:p>
                    </p:txBody>
                  </p:sp>
                </p:grpSp>
                <p:grpSp>
                  <p:nvGrpSpPr>
                    <p:cNvPr id="2081" name="Group 2081"/>
                    <p:cNvGrpSpPr/>
                    <p:nvPr/>
                  </p:nvGrpSpPr>
                  <p:grpSpPr>
                    <a:xfrm>
                      <a:off x="749296" y="954085"/>
                      <a:ext cx="509595" cy="358785"/>
                      <a:chOff x="-7" y="-5"/>
                      <a:chExt cx="509593" cy="358784"/>
                    </a:xfrm>
                  </p:grpSpPr>
                  <p:sp>
                    <p:nvSpPr>
                      <p:cNvPr id="2079" name="Shape 2079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80" name="Shape 2080"/>
                      <p:cNvSpPr/>
                      <p:nvPr/>
                    </p:nvSpPr>
                    <p:spPr>
                      <a:xfrm>
                        <a:off x="124867" y="80701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3/6</a:t>
                        </a:r>
                      </a:p>
                    </p:txBody>
                  </p:sp>
                </p:grpSp>
                <p:grpSp>
                  <p:nvGrpSpPr>
                    <p:cNvPr id="2084" name="Group 2084"/>
                    <p:cNvGrpSpPr/>
                    <p:nvPr/>
                  </p:nvGrpSpPr>
                  <p:grpSpPr>
                    <a:xfrm>
                      <a:off x="1441450" y="954086"/>
                      <a:ext cx="509596" cy="358785"/>
                      <a:chOff x="-6" y="-4"/>
                      <a:chExt cx="509594" cy="358784"/>
                    </a:xfrm>
                  </p:grpSpPr>
                  <p:sp>
                    <p:nvSpPr>
                      <p:cNvPr id="2082" name="Shape 2082"/>
                      <p:cNvSpPr/>
                      <p:nvPr/>
                    </p:nvSpPr>
                    <p:spPr>
                      <a:xfrm>
                        <a:off x="-7" y="-5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8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083" name="Shape 2083"/>
                      <p:cNvSpPr/>
                      <p:nvPr/>
                    </p:nvSpPr>
                    <p:spPr>
                      <a:xfrm>
                        <a:off x="7883" y="80702"/>
                        <a:ext cx="493837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10/11 </a:t>
                        </a:r>
                      </a:p>
                    </p:txBody>
                  </p:sp>
                </p:grpSp>
                <p:sp>
                  <p:nvSpPr>
                    <p:cNvPr id="2085" name="Shape 2085"/>
                    <p:cNvSpPr/>
                    <p:nvPr/>
                  </p:nvSpPr>
                  <p:spPr>
                    <a:xfrm>
                      <a:off x="39693" y="0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u</a:t>
                      </a:r>
                    </a:p>
                  </p:txBody>
                </p:sp>
                <p:sp>
                  <p:nvSpPr>
                    <p:cNvPr id="2086" name="Shape 2086"/>
                    <p:cNvSpPr/>
                    <p:nvPr/>
                  </p:nvSpPr>
                  <p:spPr>
                    <a:xfrm>
                      <a:off x="808047" y="11112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v</a:t>
                      </a:r>
                    </a:p>
                  </p:txBody>
                </p:sp>
                <p:sp>
                  <p:nvSpPr>
                    <p:cNvPr id="2087" name="Shape 2087"/>
                    <p:cNvSpPr/>
                    <p:nvPr/>
                  </p:nvSpPr>
                  <p:spPr>
                    <a:xfrm>
                      <a:off x="1457339" y="11112"/>
                      <a:ext cx="139802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w</a:t>
                      </a:r>
                    </a:p>
                  </p:txBody>
                </p:sp>
                <p:sp>
                  <p:nvSpPr>
                    <p:cNvPr id="2088" name="Shape 2088"/>
                    <p:cNvSpPr/>
                    <p:nvPr/>
                  </p:nvSpPr>
                  <p:spPr>
                    <a:xfrm>
                      <a:off x="17468" y="1265248"/>
                      <a:ext cx="131344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x</a:t>
                      </a:r>
                    </a:p>
                  </p:txBody>
                </p:sp>
                <p:sp>
                  <p:nvSpPr>
                    <p:cNvPr id="2089" name="Shape 2089"/>
                    <p:cNvSpPr/>
                    <p:nvPr/>
                  </p:nvSpPr>
                  <p:spPr>
                    <a:xfrm>
                      <a:off x="777885" y="1265248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y</a:t>
                      </a:r>
                    </a:p>
                  </p:txBody>
                </p:sp>
                <p:sp>
                  <p:nvSpPr>
                    <p:cNvPr id="2090" name="Shape 2090"/>
                    <p:cNvSpPr/>
                    <p:nvPr/>
                  </p:nvSpPr>
                  <p:spPr>
                    <a:xfrm flipH="1">
                      <a:off x="238132" y="679455"/>
                      <a:ext cx="7940" cy="295281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1" name="Shape 2091"/>
                    <p:cNvSpPr/>
                    <p:nvPr/>
                  </p:nvSpPr>
                  <p:spPr>
                    <a:xfrm flipH="1">
                      <a:off x="992198" y="687393"/>
                      <a:ext cx="7940" cy="29528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2" name="Shape 2092"/>
                    <p:cNvSpPr/>
                    <p:nvPr/>
                  </p:nvSpPr>
                  <p:spPr>
                    <a:xfrm flipH="1">
                      <a:off x="1706578" y="679455"/>
                      <a:ext cx="7940" cy="29528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3" name="Shape 2093"/>
                    <p:cNvSpPr/>
                    <p:nvPr/>
                  </p:nvSpPr>
                  <p:spPr>
                    <a:xfrm>
                      <a:off x="528645" y="500065"/>
                      <a:ext cx="214315" cy="3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4" name="Shape 2094"/>
                    <p:cNvSpPr/>
                    <p:nvPr/>
                  </p:nvSpPr>
                  <p:spPr>
                    <a:xfrm>
                      <a:off x="527058" y="1146185"/>
                      <a:ext cx="214314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808080"/>
                      </a:solidFill>
                      <a:prstDash val="solid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5" name="Shape 2095"/>
                    <p:cNvSpPr/>
                    <p:nvPr/>
                  </p:nvSpPr>
                  <p:spPr>
                    <a:xfrm flipV="1">
                      <a:off x="1143013" y="635005"/>
                      <a:ext cx="349254" cy="357193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6" name="Shape 2096"/>
                    <p:cNvSpPr/>
                    <p:nvPr/>
                  </p:nvSpPr>
                  <p:spPr>
                    <a:xfrm>
                      <a:off x="1474801" y="1265248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i="0"/>
                      </a:pPr>
                      <a:r>
                        <a:rPr i="1"/>
                        <a:t>z</a:t>
                      </a:r>
                    </a:p>
                  </p:txBody>
                </p:sp>
                <p:sp>
                  <p:nvSpPr>
                    <p:cNvPr id="2097" name="Shape 2097"/>
                    <p:cNvSpPr/>
                    <p:nvPr/>
                  </p:nvSpPr>
                  <p:spPr>
                    <a:xfrm flipV="1">
                      <a:off x="466732" y="655643"/>
                      <a:ext cx="358780" cy="358781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098" name="Shape 2098"/>
                    <p:cNvSpPr/>
                    <p:nvPr/>
                  </p:nvSpPr>
                  <p:spPr>
                    <a:xfrm>
                      <a:off x="1879616" y="896945"/>
                      <a:ext cx="275894" cy="43125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07" h="21259" fill="norm" stroke="1" extrusionOk="0">
                          <a:moveTo>
                            <a:pt x="0" y="17687"/>
                          </a:moveTo>
                          <a:cubicBezTo>
                            <a:pt x="4759" y="19643"/>
                            <a:pt x="9641" y="21600"/>
                            <a:pt x="13058" y="21209"/>
                          </a:cubicBezTo>
                          <a:cubicBezTo>
                            <a:pt x="16475" y="20817"/>
                            <a:pt x="19647" y="18157"/>
                            <a:pt x="20624" y="15496"/>
                          </a:cubicBezTo>
                          <a:cubicBezTo>
                            <a:pt x="21600" y="12835"/>
                            <a:pt x="21478" y="7904"/>
                            <a:pt x="19281" y="5322"/>
                          </a:cubicBezTo>
                          <a:cubicBezTo>
                            <a:pt x="17085" y="2739"/>
                            <a:pt x="10495" y="0"/>
                            <a:pt x="7566" y="0"/>
                          </a:cubicBezTo>
                          <a:cubicBezTo>
                            <a:pt x="4637" y="0"/>
                            <a:pt x="2929" y="2661"/>
                            <a:pt x="1342" y="5322"/>
                          </a:cubicBezTo>
                        </a:path>
                      </a:pathLst>
                    </a:cu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100" name="Shape 2100"/>
                  <p:cNvSpPr/>
                  <p:nvPr/>
                </p:nvSpPr>
                <p:spPr>
                  <a:xfrm>
                    <a:off x="419108" y="635005"/>
                    <a:ext cx="131292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B</a:t>
                    </a:r>
                  </a:p>
                </p:txBody>
              </p:sp>
            </p:grpSp>
            <p:sp>
              <p:nvSpPr>
                <p:cNvPr id="2102" name="Shape 2102"/>
                <p:cNvSpPr/>
                <p:nvPr/>
              </p:nvSpPr>
              <p:spPr>
                <a:xfrm>
                  <a:off x="0" y="658815"/>
                  <a:ext cx="12700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F</a:t>
                  </a:r>
                </a:p>
              </p:txBody>
            </p:sp>
          </p:grpSp>
          <p:sp>
            <p:nvSpPr>
              <p:cNvPr id="2104" name="Shape 2104"/>
              <p:cNvSpPr/>
              <p:nvPr/>
            </p:nvSpPr>
            <p:spPr>
              <a:xfrm>
                <a:off x="1185865" y="506414"/>
                <a:ext cx="31274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C</a:t>
                </a:r>
              </a:p>
            </p:txBody>
          </p:sp>
        </p:grpSp>
        <p:sp>
          <p:nvSpPr>
            <p:cNvPr id="2106" name="Shape 2106"/>
            <p:cNvSpPr/>
            <p:nvPr/>
          </p:nvSpPr>
          <p:spPr>
            <a:xfrm>
              <a:off x="2014538" y="728663"/>
              <a:ext cx="131292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sp>
        <p:nvSpPr>
          <p:cNvPr id="2108" name="Shape 2108"/>
          <p:cNvSpPr/>
          <p:nvPr/>
        </p:nvSpPr>
        <p:spPr>
          <a:xfrm>
            <a:off x="3271837" y="4805362"/>
            <a:ext cx="5326065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The results of DFS may depend on: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457200" algn="l">
              <a:buSzPct val="100000"/>
              <a:buFont typeface="Century Gothic"/>
              <a:buChar char="•"/>
              <a:defRPr sz="1800"/>
            </a:pP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The order in which nodes are explored in procedure DFS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457200" algn="l">
              <a:buSzPct val="100000"/>
              <a:buFont typeface="Century Gothic"/>
              <a:buChar char="•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 The order in which the neighbors of a vertex are visited in DFS-VISIT</a:t>
            </a:r>
          </a:p>
        </p:txBody>
      </p:sp>
      <p:sp>
        <p:nvSpPr>
          <p:cNvPr id="2109" name="Shape 210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7" grpId="7"/>
      <p:bldP build="whole" bldLvl="1" animBg="1" rev="0" advAuto="0" spid="2108" grpId="8"/>
      <p:bldP build="whole" bldLvl="1" animBg="1" rev="0" advAuto="0" spid="1945" grpId="3"/>
      <p:bldP build="whole" bldLvl="1" animBg="1" rev="0" advAuto="0" spid="1908" grpId="2"/>
      <p:bldP build="whole" bldLvl="1" animBg="1" rev="0" advAuto="0" spid="1984" grpId="4"/>
      <p:bldP build="whole" bldLvl="1" animBg="1" rev="0" advAuto="0" spid="2025" grpId="5"/>
      <p:bldP build="whole" bldLvl="1" animBg="1" rev="0" advAuto="0" spid="1873" grpId="1"/>
      <p:bldP build="whole" bldLvl="1" animBg="1" rev="0" advAuto="0" spid="2066" grpId="6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Shape 211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Properties of DFS</a:t>
            </a:r>
          </a:p>
        </p:txBody>
      </p:sp>
      <p:sp>
        <p:nvSpPr>
          <p:cNvPr id="2112" name="Shape 2112"/>
          <p:cNvSpPr/>
          <p:nvPr>
            <p:ph type="body" idx="1"/>
          </p:nvPr>
        </p:nvSpPr>
        <p:spPr>
          <a:xfrm>
            <a:off x="341310" y="1219200"/>
            <a:ext cx="6469067" cy="5124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72081" indent="-672081" defTabSz="896111">
              <a:lnSpc>
                <a:spcPct val="150000"/>
              </a:lnSpc>
              <a:buClr>
                <a:srgbClr val="262626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= pred[v] </a:t>
            </a:r>
            <a:r>
              <a:rPr sz="2400">
                <a:solidFill>
                  <a:srgbClr val="262626"/>
                </a:solidFill>
              </a:rPr>
              <a:t>⟺ DFS-VISIT(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262626"/>
                </a:solidFill>
              </a:rPr>
              <a:t>) was called during a search of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262626"/>
                </a:solidFill>
              </a:rPr>
              <a:t>’s adjacency list</a:t>
            </a:r>
            <a:endParaRPr sz="2400">
              <a:solidFill>
                <a:srgbClr val="262626"/>
              </a:solidFill>
            </a:endParaRPr>
          </a:p>
          <a:p>
            <a:pPr lvl="1" marL="1129281" indent="-672081" defTabSz="896111">
              <a:lnSpc>
                <a:spcPct val="150000"/>
              </a:lnSpc>
              <a:buClr>
                <a:srgbClr val="262626"/>
              </a:buClr>
              <a:buFont typeface="Comic Sans M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u is the predecessor (parent) of v</a:t>
            </a:r>
            <a:endParaRPr sz="2700"/>
          </a:p>
          <a:p>
            <a:pPr lvl="0" marL="756092" indent="-756092" defTabSz="896111">
              <a:lnSpc>
                <a:spcPct val="15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700"/>
              <a:t>More generally, </a:t>
            </a:r>
            <a:r>
              <a:rPr sz="2400">
                <a:solidFill>
                  <a:srgbClr val="262626"/>
                </a:solidFill>
              </a:rPr>
              <a:t>vertex 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FF2600"/>
                </a:solidFill>
              </a:rPr>
              <a:t> is a descendant of vertex 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FF2600"/>
                </a:solidFill>
              </a:rPr>
              <a:t> </a:t>
            </a:r>
            <a:r>
              <a:rPr sz="2400">
                <a:solidFill>
                  <a:srgbClr val="262626"/>
                </a:solidFill>
              </a:rPr>
              <a:t>in depth first forest ⟺ 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FF2600"/>
                </a:solidFill>
              </a:rPr>
              <a:t> is discovered while </a:t>
            </a:r>
            <a:r>
              <a:rPr sz="24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FF2600"/>
                </a:solidFill>
              </a:rPr>
              <a:t> is gray</a:t>
            </a:r>
          </a:p>
        </p:txBody>
      </p:sp>
      <p:grpSp>
        <p:nvGrpSpPr>
          <p:cNvPr id="2139" name="Group 2139"/>
          <p:cNvGrpSpPr/>
          <p:nvPr/>
        </p:nvGrpSpPr>
        <p:grpSpPr>
          <a:xfrm>
            <a:off x="6746860" y="2519363"/>
            <a:ext cx="2155508" cy="1519238"/>
            <a:chOff x="-7" y="0"/>
            <a:chExt cx="2155506" cy="1519237"/>
          </a:xfrm>
        </p:grpSpPr>
        <p:grpSp>
          <p:nvGrpSpPr>
            <p:cNvPr id="2115" name="Group 2115"/>
            <p:cNvGrpSpPr/>
            <p:nvPr/>
          </p:nvGrpSpPr>
          <p:grpSpPr>
            <a:xfrm>
              <a:off x="-8" y="325425"/>
              <a:ext cx="509566" cy="358782"/>
              <a:chOff x="-7" y="-5"/>
              <a:chExt cx="509565" cy="358781"/>
            </a:xfrm>
          </p:grpSpPr>
          <p:sp>
            <p:nvSpPr>
              <p:cNvPr id="2113" name="Shape 2113"/>
              <p:cNvSpPr/>
              <p:nvPr/>
            </p:nvSpPr>
            <p:spPr>
              <a:xfrm>
                <a:off x="-8" y="-6"/>
                <a:ext cx="509566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4" name="Shape 2114"/>
              <p:cNvSpPr/>
              <p:nvPr/>
            </p:nvSpPr>
            <p:spPr>
              <a:xfrm>
                <a:off x="124909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2118" name="Group 2118"/>
            <p:cNvGrpSpPr/>
            <p:nvPr/>
          </p:nvGrpSpPr>
          <p:grpSpPr>
            <a:xfrm>
              <a:off x="749292" y="325425"/>
              <a:ext cx="509594" cy="358782"/>
              <a:chOff x="-7" y="-5"/>
              <a:chExt cx="509592" cy="358781"/>
            </a:xfrm>
          </p:grpSpPr>
          <p:sp>
            <p:nvSpPr>
              <p:cNvPr id="2116" name="Shape 2116"/>
              <p:cNvSpPr/>
              <p:nvPr/>
            </p:nvSpPr>
            <p:spPr>
              <a:xfrm>
                <a:off x="-8" y="-6"/>
                <a:ext cx="509593" cy="35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7" name="Shape 2117"/>
              <p:cNvSpPr/>
              <p:nvPr/>
            </p:nvSpPr>
            <p:spPr>
              <a:xfrm>
                <a:off x="100211" y="80700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2119" name="Shape 2119"/>
            <p:cNvSpPr/>
            <p:nvPr/>
          </p:nvSpPr>
          <p:spPr>
            <a:xfrm>
              <a:off x="1441444" y="325427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0" name="Shape 2120"/>
            <p:cNvSpPr/>
            <p:nvPr/>
          </p:nvSpPr>
          <p:spPr>
            <a:xfrm>
              <a:off x="-7" y="954079"/>
              <a:ext cx="509564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123" name="Group 2123"/>
            <p:cNvGrpSpPr/>
            <p:nvPr/>
          </p:nvGrpSpPr>
          <p:grpSpPr>
            <a:xfrm>
              <a:off x="749292" y="954076"/>
              <a:ext cx="509594" cy="358783"/>
              <a:chOff x="-7" y="-5"/>
              <a:chExt cx="509592" cy="358782"/>
            </a:xfrm>
          </p:grpSpPr>
          <p:sp>
            <p:nvSpPr>
              <p:cNvPr id="2121" name="Shape 2121"/>
              <p:cNvSpPr/>
              <p:nvPr/>
            </p:nvSpPr>
            <p:spPr>
              <a:xfrm>
                <a:off x="-8" y="-6"/>
                <a:ext cx="509593" cy="358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2" name="Shape 2122"/>
              <p:cNvSpPr/>
              <p:nvPr/>
            </p:nvSpPr>
            <p:spPr>
              <a:xfrm>
                <a:off x="124910" y="80700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3/  </a:t>
                </a:r>
              </a:p>
            </p:txBody>
          </p:sp>
        </p:grpSp>
        <p:sp>
          <p:nvSpPr>
            <p:cNvPr id="2124" name="Shape 2124"/>
            <p:cNvSpPr/>
            <p:nvPr/>
          </p:nvSpPr>
          <p:spPr>
            <a:xfrm>
              <a:off x="1441444" y="954079"/>
              <a:ext cx="509566" cy="35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5" name="Shape 2125"/>
            <p:cNvSpPr/>
            <p:nvPr/>
          </p:nvSpPr>
          <p:spPr>
            <a:xfrm>
              <a:off x="39693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u</a:t>
              </a:r>
            </a:p>
          </p:txBody>
        </p:sp>
        <p:sp>
          <p:nvSpPr>
            <p:cNvPr id="2126" name="Shape 2126"/>
            <p:cNvSpPr/>
            <p:nvPr/>
          </p:nvSpPr>
          <p:spPr>
            <a:xfrm>
              <a:off x="808043" y="11112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v</a:t>
              </a:r>
            </a:p>
          </p:txBody>
        </p:sp>
        <p:sp>
          <p:nvSpPr>
            <p:cNvPr id="2127" name="Shape 2127"/>
            <p:cNvSpPr/>
            <p:nvPr/>
          </p:nvSpPr>
          <p:spPr>
            <a:xfrm>
              <a:off x="1457332" y="11112"/>
              <a:ext cx="139803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w</a:t>
              </a:r>
            </a:p>
          </p:txBody>
        </p:sp>
        <p:sp>
          <p:nvSpPr>
            <p:cNvPr id="2128" name="Shape 2128"/>
            <p:cNvSpPr/>
            <p:nvPr/>
          </p:nvSpPr>
          <p:spPr>
            <a:xfrm>
              <a:off x="17468" y="1265237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x</a:t>
              </a:r>
            </a:p>
          </p:txBody>
        </p:sp>
        <p:sp>
          <p:nvSpPr>
            <p:cNvPr id="2129" name="Shape 2129"/>
            <p:cNvSpPr/>
            <p:nvPr/>
          </p:nvSpPr>
          <p:spPr>
            <a:xfrm>
              <a:off x="777881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y</a:t>
              </a:r>
            </a:p>
          </p:txBody>
        </p:sp>
        <p:sp>
          <p:nvSpPr>
            <p:cNvPr id="2130" name="Shape 2130"/>
            <p:cNvSpPr/>
            <p:nvPr/>
          </p:nvSpPr>
          <p:spPr>
            <a:xfrm flipH="1">
              <a:off x="238131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1" name="Shape 2131"/>
            <p:cNvSpPr/>
            <p:nvPr/>
          </p:nvSpPr>
          <p:spPr>
            <a:xfrm flipH="1">
              <a:off x="992194" y="687387"/>
              <a:ext cx="7940" cy="295278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2" name="Shape 2132"/>
            <p:cNvSpPr/>
            <p:nvPr/>
          </p:nvSpPr>
          <p:spPr>
            <a:xfrm flipH="1">
              <a:off x="1706570" y="679449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3" name="Shape 2133"/>
            <p:cNvSpPr/>
            <p:nvPr/>
          </p:nvSpPr>
          <p:spPr>
            <a:xfrm>
              <a:off x="528643" y="500062"/>
              <a:ext cx="214315" cy="3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4" name="Shape 2134"/>
            <p:cNvSpPr/>
            <p:nvPr/>
          </p:nvSpPr>
          <p:spPr>
            <a:xfrm>
              <a:off x="527056" y="1146175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5" name="Shape 2135"/>
            <p:cNvSpPr/>
            <p:nvPr/>
          </p:nvSpPr>
          <p:spPr>
            <a:xfrm flipV="1">
              <a:off x="1143007" y="635000"/>
              <a:ext cx="349253" cy="3571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6" name="Shape 2136"/>
            <p:cNvSpPr/>
            <p:nvPr/>
          </p:nvSpPr>
          <p:spPr>
            <a:xfrm>
              <a:off x="1474794" y="1265237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i="0"/>
              </a:pPr>
              <a:r>
                <a:rPr i="1"/>
                <a:t>z</a:t>
              </a:r>
            </a:p>
          </p:txBody>
        </p:sp>
        <p:sp>
          <p:nvSpPr>
            <p:cNvPr id="2137" name="Shape 2137"/>
            <p:cNvSpPr/>
            <p:nvPr/>
          </p:nvSpPr>
          <p:spPr>
            <a:xfrm flipV="1">
              <a:off x="466731" y="655637"/>
              <a:ext cx="358778" cy="358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8" name="Shape 2138"/>
            <p:cNvSpPr/>
            <p:nvPr/>
          </p:nvSpPr>
          <p:spPr>
            <a:xfrm>
              <a:off x="1879607" y="896937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140" name="Shape 214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4" name="Group 2144"/>
          <p:cNvGrpSpPr/>
          <p:nvPr/>
        </p:nvGrpSpPr>
        <p:grpSpPr>
          <a:xfrm>
            <a:off x="177797" y="2644774"/>
            <a:ext cx="1563695" cy="385768"/>
            <a:chOff x="-1" y="0"/>
            <a:chExt cx="1563693" cy="385766"/>
          </a:xfrm>
        </p:grpSpPr>
        <p:sp>
          <p:nvSpPr>
            <p:cNvPr id="2142" name="Shape 2142"/>
            <p:cNvSpPr/>
            <p:nvPr/>
          </p:nvSpPr>
          <p:spPr>
            <a:xfrm>
              <a:off x="-2" y="-1"/>
              <a:ext cx="1563695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3" name="Shape 2143"/>
            <p:cNvSpPr/>
            <p:nvPr/>
          </p:nvSpPr>
          <p:spPr>
            <a:xfrm>
              <a:off x="171903" y="63270"/>
              <a:ext cx="121988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undershorts</a:t>
              </a:r>
            </a:p>
          </p:txBody>
        </p:sp>
      </p:grpSp>
      <p:sp>
        <p:nvSpPr>
          <p:cNvPr id="2145" name="Shape 2145"/>
          <p:cNvSpPr/>
          <p:nvPr>
            <p:ph type="body" idx="1"/>
          </p:nvPr>
        </p:nvSpPr>
        <p:spPr>
          <a:xfrm>
            <a:off x="239713" y="1179511"/>
            <a:ext cx="8229601" cy="5076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lnSpc>
                <a:spcPct val="110000"/>
              </a:lnSpc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Directed acyclic graphs (DAGs)</a:t>
            </a:r>
            <a:endParaRPr>
              <a:solidFill>
                <a:srgbClr val="FF2600"/>
              </a:solidFill>
            </a:endParaRPr>
          </a:p>
          <a:p>
            <a:pPr lvl="1" marL="965200" indent="-508000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Used to represent precedence of events or processes that have a </a:t>
            </a:r>
            <a:r>
              <a:rPr b="1" sz="2400">
                <a:solidFill>
                  <a:srgbClr val="595959"/>
                </a:solidFill>
              </a:rPr>
              <a:t>partial order</a:t>
            </a:r>
            <a:endParaRPr sz="2400">
              <a:solidFill>
                <a:srgbClr val="595959"/>
              </a:solidFill>
            </a:endParaRPr>
          </a:p>
          <a:p>
            <a:pPr lvl="1" marL="0" indent="457200">
              <a:lnSpc>
                <a:spcPct val="11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	</a:t>
            </a:r>
            <a:r>
              <a:rPr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</p:txBody>
      </p:sp>
      <p:sp>
        <p:nvSpPr>
          <p:cNvPr id="2146" name="Shape 2146"/>
          <p:cNvSpPr/>
          <p:nvPr>
            <p:ph type="title"/>
          </p:nvPr>
        </p:nvSpPr>
        <p:spPr>
          <a:xfrm>
            <a:off x="239713" y="13176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DAG</a:t>
            </a:r>
          </a:p>
        </p:txBody>
      </p:sp>
      <p:sp>
        <p:nvSpPr>
          <p:cNvPr id="2147" name="Shape 2147"/>
          <p:cNvSpPr/>
          <p:nvPr/>
        </p:nvSpPr>
        <p:spPr>
          <a:xfrm>
            <a:off x="1277937" y="5867400"/>
            <a:ext cx="7269161" cy="7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Topological sort helps us establish a 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total order/linear order. Useful for task scheduling. </a:t>
            </a:r>
          </a:p>
        </p:txBody>
      </p:sp>
      <p:sp>
        <p:nvSpPr>
          <p:cNvPr id="2148" name="Shape 214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grpSp>
        <p:nvGrpSpPr>
          <p:cNvPr id="2151" name="Group 2151"/>
          <p:cNvGrpSpPr/>
          <p:nvPr/>
        </p:nvGrpSpPr>
        <p:grpSpPr>
          <a:xfrm>
            <a:off x="407985" y="3392488"/>
            <a:ext cx="1100143" cy="385767"/>
            <a:chOff x="0" y="0"/>
            <a:chExt cx="1100142" cy="385766"/>
          </a:xfrm>
        </p:grpSpPr>
        <p:sp>
          <p:nvSpPr>
            <p:cNvPr id="2149" name="Shape 2149"/>
            <p:cNvSpPr/>
            <p:nvPr/>
          </p:nvSpPr>
          <p:spPr>
            <a:xfrm>
              <a:off x="-1" y="-1"/>
              <a:ext cx="1100143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0" name="Shape 2150"/>
            <p:cNvSpPr/>
            <p:nvPr/>
          </p:nvSpPr>
          <p:spPr>
            <a:xfrm>
              <a:off x="264107" y="63270"/>
              <a:ext cx="57192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pants</a:t>
              </a:r>
            </a:p>
          </p:txBody>
        </p:sp>
      </p:grpSp>
      <p:grpSp>
        <p:nvGrpSpPr>
          <p:cNvPr id="2154" name="Group 2154"/>
          <p:cNvGrpSpPr/>
          <p:nvPr/>
        </p:nvGrpSpPr>
        <p:grpSpPr>
          <a:xfrm>
            <a:off x="612775" y="4140199"/>
            <a:ext cx="692150" cy="385768"/>
            <a:chOff x="0" y="0"/>
            <a:chExt cx="692150" cy="385766"/>
          </a:xfrm>
        </p:grpSpPr>
        <p:sp>
          <p:nvSpPr>
            <p:cNvPr id="2152" name="Shape 2152"/>
            <p:cNvSpPr/>
            <p:nvPr/>
          </p:nvSpPr>
          <p:spPr>
            <a:xfrm>
              <a:off x="0" y="-1"/>
              <a:ext cx="6921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55437" y="63270"/>
              <a:ext cx="3812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belt</a:t>
              </a:r>
            </a:p>
          </p:txBody>
        </p:sp>
      </p:grpSp>
      <p:grpSp>
        <p:nvGrpSpPr>
          <p:cNvPr id="2157" name="Group 2157"/>
          <p:cNvGrpSpPr/>
          <p:nvPr/>
        </p:nvGrpSpPr>
        <p:grpSpPr>
          <a:xfrm>
            <a:off x="3397247" y="2644774"/>
            <a:ext cx="900119" cy="385768"/>
            <a:chOff x="-1" y="0"/>
            <a:chExt cx="900118" cy="385766"/>
          </a:xfrm>
        </p:grpSpPr>
        <p:sp>
          <p:nvSpPr>
            <p:cNvPr id="2155" name="Shape 2155"/>
            <p:cNvSpPr/>
            <p:nvPr/>
          </p:nvSpPr>
          <p:spPr>
            <a:xfrm>
              <a:off x="-2" y="-1"/>
              <a:ext cx="90012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6" name="Shape 2156"/>
            <p:cNvSpPr/>
            <p:nvPr/>
          </p:nvSpPr>
          <p:spPr>
            <a:xfrm>
              <a:off x="151538" y="63270"/>
              <a:ext cx="5970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socks</a:t>
              </a:r>
            </a:p>
          </p:txBody>
        </p:sp>
      </p:grpSp>
      <p:grpSp>
        <p:nvGrpSpPr>
          <p:cNvPr id="2160" name="Group 2160"/>
          <p:cNvGrpSpPr/>
          <p:nvPr/>
        </p:nvGrpSpPr>
        <p:grpSpPr>
          <a:xfrm>
            <a:off x="3413125" y="3392488"/>
            <a:ext cx="869950" cy="385767"/>
            <a:chOff x="0" y="0"/>
            <a:chExt cx="869950" cy="385766"/>
          </a:xfrm>
        </p:grpSpPr>
        <p:sp>
          <p:nvSpPr>
            <p:cNvPr id="2158" name="Shape 2158"/>
            <p:cNvSpPr/>
            <p:nvPr/>
          </p:nvSpPr>
          <p:spPr>
            <a:xfrm>
              <a:off x="0" y="-1"/>
              <a:ext cx="8699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123619" y="63270"/>
              <a:ext cx="62271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shoes</a:t>
              </a:r>
            </a:p>
          </p:txBody>
        </p:sp>
      </p:grpSp>
      <p:grpSp>
        <p:nvGrpSpPr>
          <p:cNvPr id="2163" name="Group 2163"/>
          <p:cNvGrpSpPr/>
          <p:nvPr/>
        </p:nvGrpSpPr>
        <p:grpSpPr>
          <a:xfrm>
            <a:off x="3402012" y="4276724"/>
            <a:ext cx="892179" cy="385768"/>
            <a:chOff x="0" y="0"/>
            <a:chExt cx="892178" cy="385766"/>
          </a:xfrm>
        </p:grpSpPr>
        <p:sp>
          <p:nvSpPr>
            <p:cNvPr id="2161" name="Shape 2161"/>
            <p:cNvSpPr/>
            <p:nvPr/>
          </p:nvSpPr>
          <p:spPr>
            <a:xfrm>
              <a:off x="-1" y="-1"/>
              <a:ext cx="89218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41151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watch</a:t>
              </a:r>
            </a:p>
          </p:txBody>
        </p:sp>
      </p:grpSp>
      <p:grpSp>
        <p:nvGrpSpPr>
          <p:cNvPr id="2166" name="Group 2166"/>
          <p:cNvGrpSpPr/>
          <p:nvPr/>
        </p:nvGrpSpPr>
        <p:grpSpPr>
          <a:xfrm>
            <a:off x="1965325" y="3827463"/>
            <a:ext cx="820740" cy="385767"/>
            <a:chOff x="0" y="0"/>
            <a:chExt cx="820739" cy="385766"/>
          </a:xfrm>
        </p:grpSpPr>
        <p:sp>
          <p:nvSpPr>
            <p:cNvPr id="2164" name="Shape 2164"/>
            <p:cNvSpPr/>
            <p:nvPr/>
          </p:nvSpPr>
          <p:spPr>
            <a:xfrm>
              <a:off x="0" y="-1"/>
              <a:ext cx="82074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5" name="Shape 2165"/>
            <p:cNvSpPr/>
            <p:nvPr/>
          </p:nvSpPr>
          <p:spPr>
            <a:xfrm>
              <a:off x="188088" y="63270"/>
              <a:ext cx="44456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shirt</a:t>
              </a:r>
            </a:p>
          </p:txBody>
        </p:sp>
      </p:grpSp>
      <p:grpSp>
        <p:nvGrpSpPr>
          <p:cNvPr id="2169" name="Group 2169"/>
          <p:cNvGrpSpPr/>
          <p:nvPr/>
        </p:nvGrpSpPr>
        <p:grpSpPr>
          <a:xfrm>
            <a:off x="1985963" y="4575174"/>
            <a:ext cx="777879" cy="385768"/>
            <a:chOff x="0" y="0"/>
            <a:chExt cx="777878" cy="385766"/>
          </a:xfrm>
        </p:grpSpPr>
        <p:sp>
          <p:nvSpPr>
            <p:cNvPr id="2167" name="Shape 2167"/>
            <p:cNvSpPr/>
            <p:nvPr/>
          </p:nvSpPr>
          <p:spPr>
            <a:xfrm>
              <a:off x="-1" y="-1"/>
              <a:ext cx="777879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8" name="Shape 2168"/>
            <p:cNvSpPr/>
            <p:nvPr/>
          </p:nvSpPr>
          <p:spPr>
            <a:xfrm>
              <a:off x="261869" y="63270"/>
              <a:ext cx="2541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tie</a:t>
              </a:r>
            </a:p>
          </p:txBody>
        </p:sp>
      </p:grpSp>
      <p:grpSp>
        <p:nvGrpSpPr>
          <p:cNvPr id="2172" name="Group 2172"/>
          <p:cNvGrpSpPr/>
          <p:nvPr/>
        </p:nvGrpSpPr>
        <p:grpSpPr>
          <a:xfrm>
            <a:off x="1889125" y="5338762"/>
            <a:ext cx="971550" cy="385767"/>
            <a:chOff x="0" y="0"/>
            <a:chExt cx="971550" cy="385766"/>
          </a:xfrm>
        </p:grpSpPr>
        <p:sp>
          <p:nvSpPr>
            <p:cNvPr id="2170" name="Shape 2170"/>
            <p:cNvSpPr/>
            <p:nvPr/>
          </p:nvSpPr>
          <p:spPr>
            <a:xfrm>
              <a:off x="0" y="-1"/>
              <a:ext cx="9715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1" name="Shape 2171"/>
            <p:cNvSpPr/>
            <p:nvPr/>
          </p:nvSpPr>
          <p:spPr>
            <a:xfrm>
              <a:off x="180837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jacket</a:t>
              </a:r>
            </a:p>
          </p:txBody>
        </p:sp>
      </p:grpSp>
      <p:sp>
        <p:nvSpPr>
          <p:cNvPr id="2173" name="Shape 2173"/>
          <p:cNvSpPr/>
          <p:nvPr/>
        </p:nvSpPr>
        <p:spPr>
          <a:xfrm>
            <a:off x="1728788" y="2995613"/>
            <a:ext cx="1685928" cy="57785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4" name="Shape 2174"/>
          <p:cNvSpPr/>
          <p:nvPr/>
        </p:nvSpPr>
        <p:spPr>
          <a:xfrm>
            <a:off x="1500187" y="3587750"/>
            <a:ext cx="1908177" cy="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5" name="Shape 2175"/>
          <p:cNvSpPr/>
          <p:nvPr/>
        </p:nvSpPr>
        <p:spPr>
          <a:xfrm>
            <a:off x="2370138" y="4210050"/>
            <a:ext cx="3" cy="3778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6" name="Shape 2176"/>
          <p:cNvSpPr/>
          <p:nvPr/>
        </p:nvSpPr>
        <p:spPr>
          <a:xfrm>
            <a:off x="2357438" y="4967287"/>
            <a:ext cx="3" cy="37782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7" name="Shape 2177"/>
          <p:cNvSpPr/>
          <p:nvPr/>
        </p:nvSpPr>
        <p:spPr>
          <a:xfrm flipH="1">
            <a:off x="1285873" y="4181475"/>
            <a:ext cx="671518" cy="1492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8" name="Shape 2178"/>
          <p:cNvSpPr/>
          <p:nvPr/>
        </p:nvSpPr>
        <p:spPr>
          <a:xfrm>
            <a:off x="1293812" y="4510087"/>
            <a:ext cx="620716" cy="82867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79" name="Shape 2179"/>
          <p:cNvSpPr/>
          <p:nvPr/>
        </p:nvSpPr>
        <p:spPr>
          <a:xfrm>
            <a:off x="3829047" y="3038473"/>
            <a:ext cx="3" cy="35719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80" name="Shape 2180"/>
          <p:cNvSpPr/>
          <p:nvPr/>
        </p:nvSpPr>
        <p:spPr>
          <a:xfrm>
            <a:off x="947736" y="3030538"/>
            <a:ext cx="4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81" name="Shape 2181"/>
          <p:cNvSpPr/>
          <p:nvPr/>
        </p:nvSpPr>
        <p:spPr>
          <a:xfrm>
            <a:off x="914399" y="3776663"/>
            <a:ext cx="1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82" name="Shape 2182"/>
          <p:cNvSpPr/>
          <p:nvPr/>
        </p:nvSpPr>
        <p:spPr>
          <a:xfrm>
            <a:off x="4833934" y="2970531"/>
            <a:ext cx="276046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Put on socks before put on shoes</a:t>
            </a:r>
          </a:p>
        </p:txBody>
      </p:sp>
      <p:sp>
        <p:nvSpPr>
          <p:cNvPr id="2183" name="Shape 2183"/>
          <p:cNvSpPr/>
          <p:nvPr/>
        </p:nvSpPr>
        <p:spPr>
          <a:xfrm>
            <a:off x="4784912" y="3861121"/>
            <a:ext cx="3379213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No precedence between belts and shoes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7" grpId="2"/>
      <p:bldP build="p" bldLvl="5" animBg="1" rev="0" advAuto="0" spid="214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Shape 218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Topological Sort</a:t>
            </a:r>
          </a:p>
        </p:txBody>
      </p:sp>
      <p:grpSp>
        <p:nvGrpSpPr>
          <p:cNvPr id="2188" name="Group 2188"/>
          <p:cNvGrpSpPr/>
          <p:nvPr/>
        </p:nvGrpSpPr>
        <p:grpSpPr>
          <a:xfrm>
            <a:off x="196847" y="1400174"/>
            <a:ext cx="1563695" cy="385768"/>
            <a:chOff x="-1" y="0"/>
            <a:chExt cx="1563693" cy="385766"/>
          </a:xfrm>
        </p:grpSpPr>
        <p:sp>
          <p:nvSpPr>
            <p:cNvPr id="2186" name="Shape 2186"/>
            <p:cNvSpPr/>
            <p:nvPr/>
          </p:nvSpPr>
          <p:spPr>
            <a:xfrm>
              <a:off x="-2" y="-1"/>
              <a:ext cx="1563695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7" name="Shape 2187"/>
            <p:cNvSpPr/>
            <p:nvPr/>
          </p:nvSpPr>
          <p:spPr>
            <a:xfrm>
              <a:off x="171903" y="63270"/>
              <a:ext cx="121988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undershorts</a:t>
              </a:r>
            </a:p>
          </p:txBody>
        </p:sp>
      </p:grpSp>
      <p:grpSp>
        <p:nvGrpSpPr>
          <p:cNvPr id="2191" name="Group 2191"/>
          <p:cNvGrpSpPr/>
          <p:nvPr/>
        </p:nvGrpSpPr>
        <p:grpSpPr>
          <a:xfrm>
            <a:off x="427035" y="2147888"/>
            <a:ext cx="1100143" cy="385767"/>
            <a:chOff x="0" y="0"/>
            <a:chExt cx="1100142" cy="385766"/>
          </a:xfrm>
        </p:grpSpPr>
        <p:sp>
          <p:nvSpPr>
            <p:cNvPr id="2189" name="Shape 2189"/>
            <p:cNvSpPr/>
            <p:nvPr/>
          </p:nvSpPr>
          <p:spPr>
            <a:xfrm>
              <a:off x="-1" y="-1"/>
              <a:ext cx="1100143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0" name="Shape 2190"/>
            <p:cNvSpPr/>
            <p:nvPr/>
          </p:nvSpPr>
          <p:spPr>
            <a:xfrm>
              <a:off x="264107" y="63270"/>
              <a:ext cx="57192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pants</a:t>
              </a:r>
            </a:p>
          </p:txBody>
        </p:sp>
      </p:grpSp>
      <p:grpSp>
        <p:nvGrpSpPr>
          <p:cNvPr id="2194" name="Group 2194"/>
          <p:cNvGrpSpPr/>
          <p:nvPr/>
        </p:nvGrpSpPr>
        <p:grpSpPr>
          <a:xfrm>
            <a:off x="631825" y="2895599"/>
            <a:ext cx="692150" cy="385768"/>
            <a:chOff x="0" y="0"/>
            <a:chExt cx="692150" cy="385766"/>
          </a:xfrm>
        </p:grpSpPr>
        <p:sp>
          <p:nvSpPr>
            <p:cNvPr id="2192" name="Shape 2192"/>
            <p:cNvSpPr/>
            <p:nvPr/>
          </p:nvSpPr>
          <p:spPr>
            <a:xfrm>
              <a:off x="0" y="-1"/>
              <a:ext cx="6921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3" name="Shape 2193"/>
            <p:cNvSpPr/>
            <p:nvPr/>
          </p:nvSpPr>
          <p:spPr>
            <a:xfrm>
              <a:off x="155437" y="63270"/>
              <a:ext cx="3812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belt</a:t>
              </a:r>
            </a:p>
          </p:txBody>
        </p:sp>
      </p:grpSp>
      <p:grpSp>
        <p:nvGrpSpPr>
          <p:cNvPr id="2197" name="Group 2197"/>
          <p:cNvGrpSpPr/>
          <p:nvPr/>
        </p:nvGrpSpPr>
        <p:grpSpPr>
          <a:xfrm>
            <a:off x="3416297" y="1400174"/>
            <a:ext cx="900119" cy="385768"/>
            <a:chOff x="-1" y="0"/>
            <a:chExt cx="900118" cy="385766"/>
          </a:xfrm>
        </p:grpSpPr>
        <p:sp>
          <p:nvSpPr>
            <p:cNvPr id="2195" name="Shape 2195"/>
            <p:cNvSpPr/>
            <p:nvPr/>
          </p:nvSpPr>
          <p:spPr>
            <a:xfrm>
              <a:off x="-2" y="-1"/>
              <a:ext cx="90012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6" name="Shape 2196"/>
            <p:cNvSpPr/>
            <p:nvPr/>
          </p:nvSpPr>
          <p:spPr>
            <a:xfrm>
              <a:off x="151538" y="63270"/>
              <a:ext cx="5970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socks</a:t>
              </a:r>
            </a:p>
          </p:txBody>
        </p:sp>
      </p:grpSp>
      <p:grpSp>
        <p:nvGrpSpPr>
          <p:cNvPr id="2200" name="Group 2200"/>
          <p:cNvGrpSpPr/>
          <p:nvPr/>
        </p:nvGrpSpPr>
        <p:grpSpPr>
          <a:xfrm>
            <a:off x="3432175" y="2147888"/>
            <a:ext cx="869950" cy="385767"/>
            <a:chOff x="0" y="0"/>
            <a:chExt cx="869950" cy="385766"/>
          </a:xfrm>
        </p:grpSpPr>
        <p:sp>
          <p:nvSpPr>
            <p:cNvPr id="2198" name="Shape 2198"/>
            <p:cNvSpPr/>
            <p:nvPr/>
          </p:nvSpPr>
          <p:spPr>
            <a:xfrm>
              <a:off x="0" y="-1"/>
              <a:ext cx="8699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9" name="Shape 2199"/>
            <p:cNvSpPr/>
            <p:nvPr/>
          </p:nvSpPr>
          <p:spPr>
            <a:xfrm>
              <a:off x="123619" y="63270"/>
              <a:ext cx="62271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shoes</a:t>
              </a:r>
            </a:p>
          </p:txBody>
        </p:sp>
      </p:grpSp>
      <p:grpSp>
        <p:nvGrpSpPr>
          <p:cNvPr id="2203" name="Group 2203"/>
          <p:cNvGrpSpPr/>
          <p:nvPr/>
        </p:nvGrpSpPr>
        <p:grpSpPr>
          <a:xfrm>
            <a:off x="3421062" y="3032124"/>
            <a:ext cx="892179" cy="385768"/>
            <a:chOff x="0" y="0"/>
            <a:chExt cx="892178" cy="385766"/>
          </a:xfrm>
        </p:grpSpPr>
        <p:sp>
          <p:nvSpPr>
            <p:cNvPr id="2201" name="Shape 2201"/>
            <p:cNvSpPr/>
            <p:nvPr/>
          </p:nvSpPr>
          <p:spPr>
            <a:xfrm>
              <a:off x="-1" y="-1"/>
              <a:ext cx="89218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2" name="Shape 2202"/>
            <p:cNvSpPr/>
            <p:nvPr/>
          </p:nvSpPr>
          <p:spPr>
            <a:xfrm>
              <a:off x="141151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watch</a:t>
              </a:r>
            </a:p>
          </p:txBody>
        </p:sp>
      </p:grpSp>
      <p:grpSp>
        <p:nvGrpSpPr>
          <p:cNvPr id="2206" name="Group 2206"/>
          <p:cNvGrpSpPr/>
          <p:nvPr/>
        </p:nvGrpSpPr>
        <p:grpSpPr>
          <a:xfrm>
            <a:off x="1984375" y="2582863"/>
            <a:ext cx="820740" cy="385767"/>
            <a:chOff x="0" y="0"/>
            <a:chExt cx="820739" cy="385766"/>
          </a:xfrm>
        </p:grpSpPr>
        <p:sp>
          <p:nvSpPr>
            <p:cNvPr id="2204" name="Shape 2204"/>
            <p:cNvSpPr/>
            <p:nvPr/>
          </p:nvSpPr>
          <p:spPr>
            <a:xfrm>
              <a:off x="0" y="-1"/>
              <a:ext cx="82074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5" name="Shape 2205"/>
            <p:cNvSpPr/>
            <p:nvPr/>
          </p:nvSpPr>
          <p:spPr>
            <a:xfrm>
              <a:off x="188088" y="63270"/>
              <a:ext cx="44456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shirt</a:t>
              </a:r>
            </a:p>
          </p:txBody>
        </p:sp>
      </p:grpSp>
      <p:grpSp>
        <p:nvGrpSpPr>
          <p:cNvPr id="2209" name="Group 2209"/>
          <p:cNvGrpSpPr/>
          <p:nvPr/>
        </p:nvGrpSpPr>
        <p:grpSpPr>
          <a:xfrm>
            <a:off x="2005013" y="3330574"/>
            <a:ext cx="777879" cy="385768"/>
            <a:chOff x="0" y="0"/>
            <a:chExt cx="777878" cy="385766"/>
          </a:xfrm>
        </p:grpSpPr>
        <p:sp>
          <p:nvSpPr>
            <p:cNvPr id="2207" name="Shape 2207"/>
            <p:cNvSpPr/>
            <p:nvPr/>
          </p:nvSpPr>
          <p:spPr>
            <a:xfrm>
              <a:off x="-1" y="-1"/>
              <a:ext cx="777879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8" name="Shape 2208"/>
            <p:cNvSpPr/>
            <p:nvPr/>
          </p:nvSpPr>
          <p:spPr>
            <a:xfrm>
              <a:off x="261869" y="63270"/>
              <a:ext cx="2541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tie</a:t>
              </a:r>
            </a:p>
          </p:txBody>
        </p:sp>
      </p:grpSp>
      <p:grpSp>
        <p:nvGrpSpPr>
          <p:cNvPr id="2212" name="Group 2212"/>
          <p:cNvGrpSpPr/>
          <p:nvPr/>
        </p:nvGrpSpPr>
        <p:grpSpPr>
          <a:xfrm>
            <a:off x="1908175" y="4094162"/>
            <a:ext cx="971550" cy="385767"/>
            <a:chOff x="0" y="0"/>
            <a:chExt cx="971550" cy="385766"/>
          </a:xfrm>
        </p:grpSpPr>
        <p:sp>
          <p:nvSpPr>
            <p:cNvPr id="2210" name="Shape 2210"/>
            <p:cNvSpPr/>
            <p:nvPr/>
          </p:nvSpPr>
          <p:spPr>
            <a:xfrm>
              <a:off x="0" y="-1"/>
              <a:ext cx="9715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1" name="Shape 2211"/>
            <p:cNvSpPr/>
            <p:nvPr/>
          </p:nvSpPr>
          <p:spPr>
            <a:xfrm>
              <a:off x="180837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jacket</a:t>
              </a:r>
            </a:p>
          </p:txBody>
        </p:sp>
      </p:grpSp>
      <p:sp>
        <p:nvSpPr>
          <p:cNvPr id="2213" name="Shape 2213"/>
          <p:cNvSpPr/>
          <p:nvPr/>
        </p:nvSpPr>
        <p:spPr>
          <a:xfrm>
            <a:off x="1747838" y="1751013"/>
            <a:ext cx="1685928" cy="57785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4" name="Shape 2214"/>
          <p:cNvSpPr/>
          <p:nvPr/>
        </p:nvSpPr>
        <p:spPr>
          <a:xfrm>
            <a:off x="1519237" y="2343150"/>
            <a:ext cx="1908177" cy="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5" name="Shape 2215"/>
          <p:cNvSpPr/>
          <p:nvPr/>
        </p:nvSpPr>
        <p:spPr>
          <a:xfrm>
            <a:off x="2389188" y="2965450"/>
            <a:ext cx="3" cy="3778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6" name="Shape 2216"/>
          <p:cNvSpPr/>
          <p:nvPr/>
        </p:nvSpPr>
        <p:spPr>
          <a:xfrm>
            <a:off x="2376488" y="3722687"/>
            <a:ext cx="3" cy="37782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7" name="Shape 2217"/>
          <p:cNvSpPr/>
          <p:nvPr/>
        </p:nvSpPr>
        <p:spPr>
          <a:xfrm flipH="1">
            <a:off x="1304923" y="2936875"/>
            <a:ext cx="671518" cy="1492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8" name="Shape 2218"/>
          <p:cNvSpPr/>
          <p:nvPr/>
        </p:nvSpPr>
        <p:spPr>
          <a:xfrm>
            <a:off x="1312862" y="3265487"/>
            <a:ext cx="620716" cy="82867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19" name="Shape 2219"/>
          <p:cNvSpPr/>
          <p:nvPr/>
        </p:nvSpPr>
        <p:spPr>
          <a:xfrm>
            <a:off x="3848097" y="1793873"/>
            <a:ext cx="3" cy="35719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20" name="Shape 2220"/>
          <p:cNvSpPr/>
          <p:nvPr/>
        </p:nvSpPr>
        <p:spPr>
          <a:xfrm>
            <a:off x="966786" y="1785938"/>
            <a:ext cx="4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221" name="Shape 2221"/>
          <p:cNvSpPr/>
          <p:nvPr/>
        </p:nvSpPr>
        <p:spPr>
          <a:xfrm>
            <a:off x="933449" y="2532063"/>
            <a:ext cx="1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258" name="Group 2258"/>
          <p:cNvGrpSpPr/>
          <p:nvPr/>
        </p:nvGrpSpPr>
        <p:grpSpPr>
          <a:xfrm>
            <a:off x="415923" y="4679940"/>
            <a:ext cx="8307396" cy="692164"/>
            <a:chOff x="0" y="2"/>
            <a:chExt cx="8307395" cy="692163"/>
          </a:xfrm>
        </p:grpSpPr>
        <p:grpSp>
          <p:nvGrpSpPr>
            <p:cNvPr id="2224" name="Group 2224"/>
            <p:cNvGrpSpPr/>
            <p:nvPr/>
          </p:nvGrpSpPr>
          <p:grpSpPr>
            <a:xfrm>
              <a:off x="7572377" y="306397"/>
              <a:ext cx="735018" cy="385769"/>
              <a:chOff x="0" y="0"/>
              <a:chExt cx="735017" cy="385768"/>
            </a:xfrm>
          </p:grpSpPr>
          <p:sp>
            <p:nvSpPr>
              <p:cNvPr id="2222" name="Shape 2222"/>
              <p:cNvSpPr/>
              <p:nvPr/>
            </p:nvSpPr>
            <p:spPr>
              <a:xfrm>
                <a:off x="-1" y="-1"/>
                <a:ext cx="735019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3" name="Shape 2223"/>
              <p:cNvSpPr/>
              <p:nvPr/>
            </p:nvSpPr>
            <p:spPr>
              <a:xfrm>
                <a:off x="62570" y="63270"/>
                <a:ext cx="609873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jacket</a:t>
                </a:r>
              </a:p>
            </p:txBody>
          </p:sp>
        </p:grpSp>
        <p:grpSp>
          <p:nvGrpSpPr>
            <p:cNvPr id="2227" name="Group 2227"/>
            <p:cNvGrpSpPr/>
            <p:nvPr/>
          </p:nvGrpSpPr>
          <p:grpSpPr>
            <a:xfrm>
              <a:off x="6916738" y="306397"/>
              <a:ext cx="449268" cy="385769"/>
              <a:chOff x="-1" y="0"/>
              <a:chExt cx="449267" cy="385768"/>
            </a:xfrm>
          </p:grpSpPr>
          <p:sp>
            <p:nvSpPr>
              <p:cNvPr id="2225" name="Shape 2225"/>
              <p:cNvSpPr/>
              <p:nvPr/>
            </p:nvSpPr>
            <p:spPr>
              <a:xfrm>
                <a:off x="-2" y="-1"/>
                <a:ext cx="449269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6" name="Shape 2226"/>
              <p:cNvSpPr/>
              <p:nvPr/>
            </p:nvSpPr>
            <p:spPr>
              <a:xfrm>
                <a:off x="97562" y="63270"/>
                <a:ext cx="2541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tie</a:t>
                </a:r>
              </a:p>
            </p:txBody>
          </p:sp>
        </p:grpSp>
        <p:grpSp>
          <p:nvGrpSpPr>
            <p:cNvPr id="2230" name="Group 2230"/>
            <p:cNvGrpSpPr/>
            <p:nvPr/>
          </p:nvGrpSpPr>
          <p:grpSpPr>
            <a:xfrm>
              <a:off x="6205538" y="306397"/>
              <a:ext cx="506418" cy="385769"/>
              <a:chOff x="-1" y="0"/>
              <a:chExt cx="506417" cy="385768"/>
            </a:xfrm>
          </p:grpSpPr>
          <p:sp>
            <p:nvSpPr>
              <p:cNvPr id="2228" name="Shape 2228"/>
              <p:cNvSpPr/>
              <p:nvPr/>
            </p:nvSpPr>
            <p:spPr>
              <a:xfrm>
                <a:off x="-2" y="-1"/>
                <a:ext cx="506419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9" name="Shape 2229"/>
              <p:cNvSpPr/>
              <p:nvPr/>
            </p:nvSpPr>
            <p:spPr>
              <a:xfrm>
                <a:off x="62570" y="63270"/>
                <a:ext cx="381273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belt</a:t>
                </a:r>
              </a:p>
            </p:txBody>
          </p:sp>
        </p:grpSp>
        <p:grpSp>
          <p:nvGrpSpPr>
            <p:cNvPr id="2233" name="Group 2233"/>
            <p:cNvGrpSpPr/>
            <p:nvPr/>
          </p:nvGrpSpPr>
          <p:grpSpPr>
            <a:xfrm>
              <a:off x="5400675" y="306397"/>
              <a:ext cx="600081" cy="385769"/>
              <a:chOff x="0" y="0"/>
              <a:chExt cx="600080" cy="385768"/>
            </a:xfrm>
          </p:grpSpPr>
          <p:sp>
            <p:nvSpPr>
              <p:cNvPr id="2231" name="Shape 2231"/>
              <p:cNvSpPr/>
              <p:nvPr/>
            </p:nvSpPr>
            <p:spPr>
              <a:xfrm>
                <a:off x="-1" y="-1"/>
                <a:ext cx="600081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2" name="Shape 2232"/>
              <p:cNvSpPr/>
              <p:nvPr/>
            </p:nvSpPr>
            <p:spPr>
              <a:xfrm>
                <a:off x="77757" y="63270"/>
                <a:ext cx="444563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shirt</a:t>
                </a:r>
              </a:p>
            </p:txBody>
          </p:sp>
        </p:grpSp>
        <p:grpSp>
          <p:nvGrpSpPr>
            <p:cNvPr id="2236" name="Group 2236"/>
            <p:cNvGrpSpPr/>
            <p:nvPr/>
          </p:nvGrpSpPr>
          <p:grpSpPr>
            <a:xfrm>
              <a:off x="4446586" y="306397"/>
              <a:ext cx="749307" cy="385769"/>
              <a:chOff x="-1" y="0"/>
              <a:chExt cx="749306" cy="385768"/>
            </a:xfrm>
          </p:grpSpPr>
          <p:sp>
            <p:nvSpPr>
              <p:cNvPr id="2234" name="Shape 2234"/>
              <p:cNvSpPr/>
              <p:nvPr/>
            </p:nvSpPr>
            <p:spPr>
              <a:xfrm>
                <a:off x="-2" y="-1"/>
                <a:ext cx="749308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5" name="Shape 2235"/>
              <p:cNvSpPr/>
              <p:nvPr/>
            </p:nvSpPr>
            <p:spPr>
              <a:xfrm>
                <a:off x="69714" y="63270"/>
                <a:ext cx="609874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watch</a:t>
                </a:r>
              </a:p>
            </p:txBody>
          </p:sp>
        </p:grpSp>
        <p:grpSp>
          <p:nvGrpSpPr>
            <p:cNvPr id="2239" name="Group 2239"/>
            <p:cNvGrpSpPr/>
            <p:nvPr/>
          </p:nvGrpSpPr>
          <p:grpSpPr>
            <a:xfrm>
              <a:off x="3486150" y="306397"/>
              <a:ext cx="755655" cy="385769"/>
              <a:chOff x="0" y="0"/>
              <a:chExt cx="755654" cy="385768"/>
            </a:xfrm>
          </p:grpSpPr>
          <p:sp>
            <p:nvSpPr>
              <p:cNvPr id="2237" name="Shape 2237"/>
              <p:cNvSpPr/>
              <p:nvPr/>
            </p:nvSpPr>
            <p:spPr>
              <a:xfrm>
                <a:off x="-1" y="-1"/>
                <a:ext cx="755656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8" name="Shape 2238"/>
              <p:cNvSpPr/>
              <p:nvPr/>
            </p:nvSpPr>
            <p:spPr>
              <a:xfrm>
                <a:off x="66470" y="63270"/>
                <a:ext cx="622710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shoes</a:t>
                </a:r>
              </a:p>
            </p:txBody>
          </p:sp>
        </p:grpSp>
        <p:grpSp>
          <p:nvGrpSpPr>
            <p:cNvPr id="2242" name="Group 2242"/>
            <p:cNvGrpSpPr/>
            <p:nvPr/>
          </p:nvGrpSpPr>
          <p:grpSpPr>
            <a:xfrm>
              <a:off x="2524124" y="306397"/>
              <a:ext cx="757243" cy="385769"/>
              <a:chOff x="0" y="0"/>
              <a:chExt cx="757242" cy="385768"/>
            </a:xfrm>
          </p:grpSpPr>
          <p:sp>
            <p:nvSpPr>
              <p:cNvPr id="2240" name="Shape 2240"/>
              <p:cNvSpPr/>
              <p:nvPr/>
            </p:nvSpPr>
            <p:spPr>
              <a:xfrm>
                <a:off x="-1" y="-1"/>
                <a:ext cx="757243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1" name="Shape 2241"/>
              <p:cNvSpPr/>
              <p:nvPr/>
            </p:nvSpPr>
            <p:spPr>
              <a:xfrm>
                <a:off x="92658" y="63270"/>
                <a:ext cx="571922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pants</a:t>
                </a:r>
              </a:p>
            </p:txBody>
          </p:sp>
        </p:grpSp>
        <p:grpSp>
          <p:nvGrpSpPr>
            <p:cNvPr id="2245" name="Group 2245"/>
            <p:cNvGrpSpPr/>
            <p:nvPr/>
          </p:nvGrpSpPr>
          <p:grpSpPr>
            <a:xfrm>
              <a:off x="933449" y="306397"/>
              <a:ext cx="1385893" cy="385769"/>
              <a:chOff x="-1" y="0"/>
              <a:chExt cx="1385892" cy="385768"/>
            </a:xfrm>
          </p:grpSpPr>
          <p:sp>
            <p:nvSpPr>
              <p:cNvPr id="2243" name="Shape 2243"/>
              <p:cNvSpPr/>
              <p:nvPr/>
            </p:nvSpPr>
            <p:spPr>
              <a:xfrm>
                <a:off x="-2" y="-1"/>
                <a:ext cx="1385894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4" name="Shape 2244"/>
              <p:cNvSpPr/>
              <p:nvPr/>
            </p:nvSpPr>
            <p:spPr>
              <a:xfrm>
                <a:off x="83002" y="63270"/>
                <a:ext cx="1219883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undershorts</a:t>
                </a:r>
              </a:p>
            </p:txBody>
          </p:sp>
        </p:grpSp>
        <p:grpSp>
          <p:nvGrpSpPr>
            <p:cNvPr id="2248" name="Group 2248"/>
            <p:cNvGrpSpPr/>
            <p:nvPr/>
          </p:nvGrpSpPr>
          <p:grpSpPr>
            <a:xfrm>
              <a:off x="-1" y="306397"/>
              <a:ext cx="728668" cy="385769"/>
              <a:chOff x="-1" y="0"/>
              <a:chExt cx="728667" cy="385768"/>
            </a:xfrm>
          </p:grpSpPr>
          <p:sp>
            <p:nvSpPr>
              <p:cNvPr id="2246" name="Shape 2246"/>
              <p:cNvSpPr/>
              <p:nvPr/>
            </p:nvSpPr>
            <p:spPr>
              <a:xfrm>
                <a:off x="-2" y="-1"/>
                <a:ext cx="728669" cy="385769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7" name="Shape 2247"/>
              <p:cNvSpPr/>
              <p:nvPr/>
            </p:nvSpPr>
            <p:spPr>
              <a:xfrm>
                <a:off x="65813" y="63270"/>
                <a:ext cx="5970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socks</a:t>
                </a:r>
              </a:p>
            </p:txBody>
          </p:sp>
        </p:grpSp>
        <p:sp>
          <p:nvSpPr>
            <p:cNvPr id="2249" name="Shape 2249"/>
            <p:cNvSpPr/>
            <p:nvPr/>
          </p:nvSpPr>
          <p:spPr>
            <a:xfrm flipV="1">
              <a:off x="7356476" y="484199"/>
              <a:ext cx="215903" cy="79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0" name="Shape 2250"/>
            <p:cNvSpPr/>
            <p:nvPr/>
          </p:nvSpPr>
          <p:spPr>
            <a:xfrm>
              <a:off x="5984876" y="511186"/>
              <a:ext cx="22542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1" name="Shape 2251"/>
            <p:cNvSpPr/>
            <p:nvPr/>
          </p:nvSpPr>
          <p:spPr>
            <a:xfrm>
              <a:off x="3278187" y="492136"/>
              <a:ext cx="204790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2" name="Shape 2252"/>
            <p:cNvSpPr/>
            <p:nvPr/>
          </p:nvSpPr>
          <p:spPr>
            <a:xfrm>
              <a:off x="2317750" y="501661"/>
              <a:ext cx="2063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3" name="Shape 2253"/>
            <p:cNvSpPr/>
            <p:nvPr/>
          </p:nvSpPr>
          <p:spPr>
            <a:xfrm>
              <a:off x="6478589" y="71387"/>
              <a:ext cx="1389065" cy="2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9782"/>
                  </a:moveTo>
                  <a:cubicBezTo>
                    <a:pt x="3209" y="9683"/>
                    <a:pt x="6418" y="-275"/>
                    <a:pt x="10022" y="6"/>
                  </a:cubicBezTo>
                  <a:cubicBezTo>
                    <a:pt x="13627" y="286"/>
                    <a:pt x="17601" y="10806"/>
                    <a:pt x="21600" y="2132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4" name="Shape 2254"/>
            <p:cNvSpPr/>
            <p:nvPr/>
          </p:nvSpPr>
          <p:spPr>
            <a:xfrm>
              <a:off x="5761039" y="61862"/>
              <a:ext cx="1389065" cy="2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9782"/>
                  </a:moveTo>
                  <a:cubicBezTo>
                    <a:pt x="3209" y="9683"/>
                    <a:pt x="6418" y="-275"/>
                    <a:pt x="10022" y="6"/>
                  </a:cubicBezTo>
                  <a:cubicBezTo>
                    <a:pt x="13627" y="286"/>
                    <a:pt x="17601" y="10806"/>
                    <a:pt x="21600" y="2132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5" name="Shape 2255"/>
            <p:cNvSpPr/>
            <p:nvPr/>
          </p:nvSpPr>
          <p:spPr>
            <a:xfrm>
              <a:off x="2900363" y="2"/>
              <a:ext cx="3524254" cy="31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0947"/>
                  </a:moveTo>
                  <a:cubicBezTo>
                    <a:pt x="4048" y="10365"/>
                    <a:pt x="8105" y="-108"/>
                    <a:pt x="11705" y="1"/>
                  </a:cubicBezTo>
                  <a:cubicBezTo>
                    <a:pt x="15305" y="110"/>
                    <a:pt x="19965" y="17892"/>
                    <a:pt x="21600" y="2149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6" name="Shape 2256"/>
            <p:cNvSpPr/>
            <p:nvPr/>
          </p:nvSpPr>
          <p:spPr>
            <a:xfrm>
              <a:off x="1566862" y="204364"/>
              <a:ext cx="2124078" cy="8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9782"/>
                  </a:moveTo>
                  <a:cubicBezTo>
                    <a:pt x="3209" y="9683"/>
                    <a:pt x="6418" y="-275"/>
                    <a:pt x="10022" y="6"/>
                  </a:cubicBezTo>
                  <a:cubicBezTo>
                    <a:pt x="13627" y="286"/>
                    <a:pt x="17601" y="10806"/>
                    <a:pt x="21600" y="2132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7" name="Shape 2257"/>
            <p:cNvSpPr/>
            <p:nvPr/>
          </p:nvSpPr>
          <p:spPr>
            <a:xfrm>
              <a:off x="311150" y="60274"/>
              <a:ext cx="3790954" cy="24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9782"/>
                  </a:moveTo>
                  <a:cubicBezTo>
                    <a:pt x="3209" y="9683"/>
                    <a:pt x="6418" y="-275"/>
                    <a:pt x="10022" y="6"/>
                  </a:cubicBezTo>
                  <a:cubicBezTo>
                    <a:pt x="13627" y="286"/>
                    <a:pt x="17601" y="10806"/>
                    <a:pt x="21600" y="2132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59" name="Shape 2259"/>
          <p:cNvSpPr/>
          <p:nvPr/>
        </p:nvSpPr>
        <p:spPr>
          <a:xfrm>
            <a:off x="2388527" y="5766077"/>
            <a:ext cx="4300910" cy="863601"/>
          </a:xfrm>
          <a:prstGeom prst="rect">
            <a:avLst/>
          </a:prstGeom>
          <a:solidFill>
            <a:srgbClr val="E5F3F5"/>
          </a:solidFill>
          <a:ln w="25400"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entury Gothic"/>
                <a:ea typeface="Century Gothic"/>
                <a:cs typeface="Century Gothic"/>
                <a:sym typeface="Century Gothic"/>
              </a:rPr>
              <a:t>Topological sort: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an ordering of vertices so that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all directed edges go from left to right.</a:t>
            </a:r>
          </a:p>
        </p:txBody>
      </p:sp>
      <p:sp>
        <p:nvSpPr>
          <p:cNvPr id="2260" name="Shape 226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61" name="Shape 2261"/>
          <p:cNvSpPr/>
          <p:nvPr>
            <p:ph type="body" idx="1"/>
          </p:nvPr>
        </p:nvSpPr>
        <p:spPr>
          <a:xfrm>
            <a:off x="4552603" y="1063625"/>
            <a:ext cx="4180236" cy="5076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2600"/>
                </a:solidFill>
              </a:rPr>
              <a:t>Topological sort</a:t>
            </a:r>
            <a:r>
              <a:rPr sz="2400">
                <a:solidFill>
                  <a:srgbClr val="262626"/>
                </a:solidFill>
              </a:rPr>
              <a:t> of a directed acyclic graph G = (V, E): </a:t>
            </a:r>
            <a:r>
              <a:rPr b="1" sz="2400">
                <a:solidFill>
                  <a:srgbClr val="262626"/>
                </a:solidFill>
              </a:rPr>
              <a:t>a linear order</a:t>
            </a:r>
            <a:r>
              <a:rPr sz="2400">
                <a:solidFill>
                  <a:srgbClr val="262626"/>
                </a:solidFill>
              </a:rPr>
              <a:t> of vertices such that if there exists an edge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2400">
                <a:solidFill>
                  <a:srgbClr val="262626"/>
                </a:solidFill>
              </a:rPr>
              <a:t>, then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262626"/>
                </a:solidFill>
              </a:rPr>
              <a:t> appears before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262626"/>
                </a:solidFill>
              </a:rPr>
              <a:t> in the ordering.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8" grpId="1"/>
      <p:bldP build="p" bldLvl="5" animBg="1" rev="0" advAuto="0" spid="2261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Shape 2263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Topological Sort via DFS</a:t>
            </a:r>
          </a:p>
        </p:txBody>
      </p:sp>
      <p:grpSp>
        <p:nvGrpSpPr>
          <p:cNvPr id="2300" name="Group 2300"/>
          <p:cNvGrpSpPr/>
          <p:nvPr/>
        </p:nvGrpSpPr>
        <p:grpSpPr>
          <a:xfrm>
            <a:off x="196847" y="1400174"/>
            <a:ext cx="4054509" cy="3031116"/>
            <a:chOff x="0" y="0"/>
            <a:chExt cx="4054507" cy="3031114"/>
          </a:xfrm>
        </p:grpSpPr>
        <p:grpSp>
          <p:nvGrpSpPr>
            <p:cNvPr id="2266" name="Group 2266"/>
            <p:cNvGrpSpPr/>
            <p:nvPr/>
          </p:nvGrpSpPr>
          <p:grpSpPr>
            <a:xfrm>
              <a:off x="0" y="0"/>
              <a:ext cx="1538998" cy="379674"/>
              <a:chOff x="0" y="0"/>
              <a:chExt cx="1538997" cy="379673"/>
            </a:xfrm>
          </p:grpSpPr>
          <p:sp>
            <p:nvSpPr>
              <p:cNvPr id="2264" name="Shape 2264"/>
              <p:cNvSpPr/>
              <p:nvPr/>
            </p:nvSpPr>
            <p:spPr>
              <a:xfrm>
                <a:off x="-2" y="-1"/>
                <a:ext cx="1538999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5" name="Shape 2265"/>
              <p:cNvSpPr/>
              <p:nvPr/>
            </p:nvSpPr>
            <p:spPr>
              <a:xfrm>
                <a:off x="169188" y="62270"/>
                <a:ext cx="1200617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undershorts</a:t>
                </a:r>
              </a:p>
            </p:txBody>
          </p:sp>
        </p:grpSp>
        <p:grpSp>
          <p:nvGrpSpPr>
            <p:cNvPr id="2269" name="Group 2269"/>
            <p:cNvGrpSpPr/>
            <p:nvPr/>
          </p:nvGrpSpPr>
          <p:grpSpPr>
            <a:xfrm>
              <a:off x="226551" y="735904"/>
              <a:ext cx="1082769" cy="379674"/>
              <a:chOff x="0" y="0"/>
              <a:chExt cx="1082768" cy="379673"/>
            </a:xfrm>
          </p:grpSpPr>
          <p:sp>
            <p:nvSpPr>
              <p:cNvPr id="2267" name="Shape 2267"/>
              <p:cNvSpPr/>
              <p:nvPr/>
            </p:nvSpPr>
            <p:spPr>
              <a:xfrm>
                <a:off x="-1" y="-1"/>
                <a:ext cx="1082769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8" name="Shape 2268"/>
              <p:cNvSpPr/>
              <p:nvPr/>
            </p:nvSpPr>
            <p:spPr>
              <a:xfrm>
                <a:off x="259936" y="62270"/>
                <a:ext cx="562890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pants</a:t>
                </a:r>
              </a:p>
            </p:txBody>
          </p:sp>
        </p:grpSp>
        <p:grpSp>
          <p:nvGrpSpPr>
            <p:cNvPr id="2272" name="Group 2272"/>
            <p:cNvGrpSpPr/>
            <p:nvPr/>
          </p:nvGrpSpPr>
          <p:grpSpPr>
            <a:xfrm>
              <a:off x="428107" y="1471807"/>
              <a:ext cx="681220" cy="379675"/>
              <a:chOff x="0" y="0"/>
              <a:chExt cx="681218" cy="379673"/>
            </a:xfrm>
          </p:grpSpPr>
          <p:sp>
            <p:nvSpPr>
              <p:cNvPr id="2270" name="Shape 2270"/>
              <p:cNvSpPr/>
              <p:nvPr/>
            </p:nvSpPr>
            <p:spPr>
              <a:xfrm>
                <a:off x="0" y="-1"/>
                <a:ext cx="681219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1" name="Shape 2271"/>
              <p:cNvSpPr/>
              <p:nvPr/>
            </p:nvSpPr>
            <p:spPr>
              <a:xfrm>
                <a:off x="152983" y="62270"/>
                <a:ext cx="375252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belt</a:t>
                </a:r>
              </a:p>
            </p:txBody>
          </p:sp>
        </p:grpSp>
        <p:grpSp>
          <p:nvGrpSpPr>
            <p:cNvPr id="2275" name="Group 2275"/>
            <p:cNvGrpSpPr/>
            <p:nvPr/>
          </p:nvGrpSpPr>
          <p:grpSpPr>
            <a:xfrm>
              <a:off x="3168604" y="0"/>
              <a:ext cx="885904" cy="379674"/>
              <a:chOff x="-1" y="0"/>
              <a:chExt cx="885902" cy="379673"/>
            </a:xfrm>
          </p:grpSpPr>
          <p:sp>
            <p:nvSpPr>
              <p:cNvPr id="2273" name="Shape 2273"/>
              <p:cNvSpPr/>
              <p:nvPr/>
            </p:nvSpPr>
            <p:spPr>
              <a:xfrm>
                <a:off x="-2" y="-1"/>
                <a:ext cx="885904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4" name="Shape 2274"/>
              <p:cNvSpPr/>
              <p:nvPr/>
            </p:nvSpPr>
            <p:spPr>
              <a:xfrm>
                <a:off x="149145" y="62270"/>
                <a:ext cx="587608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socks</a:t>
                </a:r>
              </a:p>
            </p:txBody>
          </p:sp>
        </p:grpSp>
        <p:grpSp>
          <p:nvGrpSpPr>
            <p:cNvPr id="2278" name="Group 2278"/>
            <p:cNvGrpSpPr/>
            <p:nvPr/>
          </p:nvGrpSpPr>
          <p:grpSpPr>
            <a:xfrm>
              <a:off x="3184231" y="735904"/>
              <a:ext cx="856212" cy="379674"/>
              <a:chOff x="0" y="0"/>
              <a:chExt cx="856210" cy="379673"/>
            </a:xfrm>
          </p:grpSpPr>
          <p:sp>
            <p:nvSpPr>
              <p:cNvPr id="2276" name="Shape 2276"/>
              <p:cNvSpPr/>
              <p:nvPr/>
            </p:nvSpPr>
            <p:spPr>
              <a:xfrm>
                <a:off x="0" y="-1"/>
                <a:ext cx="856211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7" name="Shape 2277"/>
              <p:cNvSpPr/>
              <p:nvPr/>
            </p:nvSpPr>
            <p:spPr>
              <a:xfrm>
                <a:off x="121667" y="62270"/>
                <a:ext cx="612876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shoes</a:t>
                </a:r>
              </a:p>
            </p:txBody>
          </p:sp>
        </p:grpSp>
        <p:grpSp>
          <p:nvGrpSpPr>
            <p:cNvPr id="2281" name="Group 2281"/>
            <p:cNvGrpSpPr/>
            <p:nvPr/>
          </p:nvGrpSpPr>
          <p:grpSpPr>
            <a:xfrm>
              <a:off x="3173293" y="1606176"/>
              <a:ext cx="878089" cy="379674"/>
              <a:chOff x="0" y="0"/>
              <a:chExt cx="878087" cy="379673"/>
            </a:xfrm>
          </p:grpSpPr>
          <p:sp>
            <p:nvSpPr>
              <p:cNvPr id="2279" name="Shape 2279"/>
              <p:cNvSpPr/>
              <p:nvPr/>
            </p:nvSpPr>
            <p:spPr>
              <a:xfrm>
                <a:off x="-1" y="-1"/>
                <a:ext cx="878089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0" name="Shape 2280"/>
              <p:cNvSpPr/>
              <p:nvPr/>
            </p:nvSpPr>
            <p:spPr>
              <a:xfrm>
                <a:off x="138922" y="62270"/>
                <a:ext cx="600242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watch</a:t>
                </a:r>
              </a:p>
            </p:txBody>
          </p:sp>
        </p:grpSp>
        <p:grpSp>
          <p:nvGrpSpPr>
            <p:cNvPr id="2284" name="Group 2284"/>
            <p:cNvGrpSpPr/>
            <p:nvPr/>
          </p:nvGrpSpPr>
          <p:grpSpPr>
            <a:xfrm>
              <a:off x="1759296" y="1164009"/>
              <a:ext cx="807779" cy="379675"/>
              <a:chOff x="0" y="0"/>
              <a:chExt cx="807777" cy="379673"/>
            </a:xfrm>
          </p:grpSpPr>
          <p:sp>
            <p:nvSpPr>
              <p:cNvPr id="2282" name="Shape 2282"/>
              <p:cNvSpPr/>
              <p:nvPr/>
            </p:nvSpPr>
            <p:spPr>
              <a:xfrm>
                <a:off x="0" y="-1"/>
                <a:ext cx="807778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3" name="Shape 2283"/>
              <p:cNvSpPr/>
              <p:nvPr/>
            </p:nvSpPr>
            <p:spPr>
              <a:xfrm>
                <a:off x="185117" y="62270"/>
                <a:ext cx="437542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shirt</a:t>
                </a:r>
              </a:p>
            </p:txBody>
          </p:sp>
        </p:grpSp>
        <p:grpSp>
          <p:nvGrpSpPr>
            <p:cNvPr id="2287" name="Group 2287"/>
            <p:cNvGrpSpPr/>
            <p:nvPr/>
          </p:nvGrpSpPr>
          <p:grpSpPr>
            <a:xfrm>
              <a:off x="1779608" y="1899912"/>
              <a:ext cx="765594" cy="379675"/>
              <a:chOff x="0" y="0"/>
              <a:chExt cx="765592" cy="379673"/>
            </a:xfrm>
          </p:grpSpPr>
          <p:sp>
            <p:nvSpPr>
              <p:cNvPr id="2285" name="Shape 2285"/>
              <p:cNvSpPr/>
              <p:nvPr/>
            </p:nvSpPr>
            <p:spPr>
              <a:xfrm>
                <a:off x="-1" y="-1"/>
                <a:ext cx="765594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6" name="Shape 2286"/>
              <p:cNvSpPr/>
              <p:nvPr/>
            </p:nvSpPr>
            <p:spPr>
              <a:xfrm>
                <a:off x="257733" y="62270"/>
                <a:ext cx="250124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tie</a:t>
                </a:r>
              </a:p>
            </p:txBody>
          </p:sp>
        </p:grpSp>
        <p:grpSp>
          <p:nvGrpSpPr>
            <p:cNvPr id="2290" name="Group 2290"/>
            <p:cNvGrpSpPr/>
            <p:nvPr/>
          </p:nvGrpSpPr>
          <p:grpSpPr>
            <a:xfrm>
              <a:off x="1684299" y="2651440"/>
              <a:ext cx="956208" cy="379675"/>
              <a:chOff x="0" y="0"/>
              <a:chExt cx="956206" cy="379673"/>
            </a:xfrm>
          </p:grpSpPr>
          <p:sp>
            <p:nvSpPr>
              <p:cNvPr id="2288" name="Shape 2288"/>
              <p:cNvSpPr/>
              <p:nvPr/>
            </p:nvSpPr>
            <p:spPr>
              <a:xfrm>
                <a:off x="0" y="-1"/>
                <a:ext cx="956207" cy="379675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9" name="Shape 2289"/>
              <p:cNvSpPr/>
              <p:nvPr/>
            </p:nvSpPr>
            <p:spPr>
              <a:xfrm>
                <a:off x="177982" y="62270"/>
                <a:ext cx="600242" cy="25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jacket</a:t>
                </a:r>
              </a:p>
            </p:txBody>
          </p:sp>
        </p:grpSp>
        <p:sp>
          <p:nvSpPr>
            <p:cNvPr id="2291" name="Shape 2291"/>
            <p:cNvSpPr/>
            <p:nvPr/>
          </p:nvSpPr>
          <p:spPr>
            <a:xfrm>
              <a:off x="1526495" y="345297"/>
              <a:ext cx="1659302" cy="5687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2" name="Shape 2292"/>
            <p:cNvSpPr/>
            <p:nvPr/>
          </p:nvSpPr>
          <p:spPr>
            <a:xfrm>
              <a:off x="1301504" y="928082"/>
              <a:ext cx="187804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3" name="Shape 2293"/>
            <p:cNvSpPr/>
            <p:nvPr/>
          </p:nvSpPr>
          <p:spPr>
            <a:xfrm>
              <a:off x="2157716" y="1540554"/>
              <a:ext cx="3" cy="3718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4" name="Shape 2294"/>
            <p:cNvSpPr/>
            <p:nvPr/>
          </p:nvSpPr>
          <p:spPr>
            <a:xfrm>
              <a:off x="2145216" y="2285832"/>
              <a:ext cx="3" cy="3718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5" name="Shape 2295"/>
            <p:cNvSpPr/>
            <p:nvPr/>
          </p:nvSpPr>
          <p:spPr>
            <a:xfrm flipH="1">
              <a:off x="1090576" y="1512430"/>
              <a:ext cx="660911" cy="1468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6" name="Shape 2296"/>
            <p:cNvSpPr/>
            <p:nvPr/>
          </p:nvSpPr>
          <p:spPr>
            <a:xfrm>
              <a:off x="1098388" y="1835853"/>
              <a:ext cx="610913" cy="81559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7" name="Shape 2297"/>
            <p:cNvSpPr/>
            <p:nvPr/>
          </p:nvSpPr>
          <p:spPr>
            <a:xfrm>
              <a:off x="3593585" y="387481"/>
              <a:ext cx="3" cy="351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8" name="Shape 2298"/>
            <p:cNvSpPr/>
            <p:nvPr/>
          </p:nvSpPr>
          <p:spPr>
            <a:xfrm>
              <a:off x="757779" y="379670"/>
              <a:ext cx="3" cy="3515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9" name="Shape 2299"/>
            <p:cNvSpPr/>
            <p:nvPr/>
          </p:nvSpPr>
          <p:spPr>
            <a:xfrm flipH="1">
              <a:off x="724968" y="1114012"/>
              <a:ext cx="1" cy="3515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2301" name="Shape 230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302" name="Shape 2302"/>
          <p:cNvSpPr/>
          <p:nvPr>
            <p:ph type="body" idx="1"/>
          </p:nvPr>
        </p:nvSpPr>
        <p:spPr>
          <a:xfrm>
            <a:off x="4431953" y="1163636"/>
            <a:ext cx="4180237" cy="5076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/>
              <a:t>TS requires that we </a:t>
            </a:r>
            <a:r>
              <a:rPr sz="2100"/>
              <a:t>put u before v </a:t>
            </a:r>
            <a:r>
              <a:rPr b="1" sz="2100"/>
              <a:t>if there is a path from u to v</a:t>
            </a:r>
            <a:endParaRPr b="1" sz="2100">
              <a:solidFill>
                <a:srgbClr val="FF2600"/>
              </a:solidFill>
            </a:endParaRPr>
          </a:p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e.g., socks before shoes</a:t>
            </a:r>
            <a:endParaRPr b="1" sz="2100">
              <a:solidFill>
                <a:srgbClr val="FF2600"/>
              </a:solidFill>
            </a:endParaRPr>
          </a:p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  undershorts before jacket</a:t>
            </a:r>
            <a:endParaRPr b="1" sz="2100">
              <a:solidFill>
                <a:srgbClr val="FF2600"/>
              </a:solidFill>
            </a:endParaRPr>
          </a:p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/>
              <a:t>Observation: If we perform DFS on a DAG, if there is a path from u to v, then f[u]&gt;f[v]</a:t>
            </a:r>
            <a:endParaRPr b="1" sz="2100"/>
          </a:p>
          <a:p>
            <a:pPr lvl="0">
              <a:lnSpc>
                <a:spcPct val="1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00"/>
              <a:t>So arrange nodes in reverse order of their finish time</a:t>
            </a:r>
          </a:p>
        </p:txBody>
      </p:sp>
      <p:sp>
        <p:nvSpPr>
          <p:cNvPr id="2303" name="Shape 2303"/>
          <p:cNvSpPr/>
          <p:nvPr/>
        </p:nvSpPr>
        <p:spPr>
          <a:xfrm>
            <a:off x="422547" y="4942525"/>
            <a:ext cx="7603707" cy="129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400"/>
              <a:t>Consider when DFS_visit(undershorts) is called, </a:t>
            </a:r>
            <a:r>
              <a:rPr sz="1400">
                <a:solidFill>
                  <a:srgbClr val="FF2600"/>
                </a:solidFill>
              </a:rPr>
              <a:t>jacket</a:t>
            </a:r>
            <a:r>
              <a:rPr sz="1400"/>
              <a:t> is either</a:t>
            </a:r>
            <a:endParaRPr sz="1400"/>
          </a:p>
          <a:p>
            <a:pPr lvl="0" marL="163008" indent="-163008" algn="l">
              <a:buSzPct val="100000"/>
              <a:buChar char="*"/>
              <a:defRPr sz="1800"/>
            </a:pPr>
            <a:r>
              <a:rPr sz="1400"/>
              <a:t>white: then jacket will be discovered in DFS_visit(undershorts), turn black, before eventually</a:t>
            </a:r>
            <a:endParaRPr sz="1400"/>
          </a:p>
          <a:p>
            <a:pPr lvl="0" algn="l">
              <a:defRPr sz="1800"/>
            </a:pPr>
            <a:r>
              <a:rPr sz="1400"/>
              <a:t>   undershorts finishes.   f[jacket] &lt; f[undershorts]</a:t>
            </a:r>
            <a:endParaRPr sz="1400"/>
          </a:p>
          <a:p>
            <a:pPr lvl="0" marL="163008" indent="-163008" algn="l">
              <a:buSzPct val="100000"/>
              <a:buChar char="*"/>
              <a:defRPr sz="1800"/>
            </a:pPr>
            <a:r>
              <a:rPr sz="1400"/>
              <a:t>black (if DFS_visit(jacket) was called):  then f[jacket] &lt; f[undershorts]</a:t>
            </a:r>
            <a:endParaRPr sz="1400"/>
          </a:p>
          <a:p>
            <a:pPr lvl="0" algn="l">
              <a:defRPr sz="1800"/>
            </a:pPr>
            <a:r>
              <a:rPr sz="1400"/>
              <a:t>* node jacket cannot be gray (which would mean that DFS_visit(jacket) is ongoing …)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Shape 230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Topological Sort</a:t>
            </a:r>
          </a:p>
        </p:txBody>
      </p:sp>
      <p:grpSp>
        <p:nvGrpSpPr>
          <p:cNvPr id="2308" name="Group 2308"/>
          <p:cNvGrpSpPr/>
          <p:nvPr/>
        </p:nvGrpSpPr>
        <p:grpSpPr>
          <a:xfrm>
            <a:off x="196847" y="1400174"/>
            <a:ext cx="1563695" cy="385768"/>
            <a:chOff x="-1" y="0"/>
            <a:chExt cx="1563693" cy="385766"/>
          </a:xfrm>
        </p:grpSpPr>
        <p:sp>
          <p:nvSpPr>
            <p:cNvPr id="2306" name="Shape 2306"/>
            <p:cNvSpPr/>
            <p:nvPr/>
          </p:nvSpPr>
          <p:spPr>
            <a:xfrm>
              <a:off x="-2" y="-1"/>
              <a:ext cx="1563695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7" name="Shape 2307"/>
            <p:cNvSpPr/>
            <p:nvPr/>
          </p:nvSpPr>
          <p:spPr>
            <a:xfrm>
              <a:off x="171903" y="63270"/>
              <a:ext cx="121988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undershorts</a:t>
              </a:r>
            </a:p>
          </p:txBody>
        </p:sp>
      </p:grpSp>
      <p:grpSp>
        <p:nvGrpSpPr>
          <p:cNvPr id="2311" name="Group 2311"/>
          <p:cNvGrpSpPr/>
          <p:nvPr/>
        </p:nvGrpSpPr>
        <p:grpSpPr>
          <a:xfrm>
            <a:off x="427035" y="2147888"/>
            <a:ext cx="1100143" cy="385767"/>
            <a:chOff x="0" y="0"/>
            <a:chExt cx="1100142" cy="385766"/>
          </a:xfrm>
        </p:grpSpPr>
        <p:sp>
          <p:nvSpPr>
            <p:cNvPr id="2309" name="Shape 2309"/>
            <p:cNvSpPr/>
            <p:nvPr/>
          </p:nvSpPr>
          <p:spPr>
            <a:xfrm>
              <a:off x="-1" y="-1"/>
              <a:ext cx="1100143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0" name="Shape 2310"/>
            <p:cNvSpPr/>
            <p:nvPr/>
          </p:nvSpPr>
          <p:spPr>
            <a:xfrm>
              <a:off x="264107" y="63270"/>
              <a:ext cx="57192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pants</a:t>
              </a:r>
            </a:p>
          </p:txBody>
        </p:sp>
      </p:grpSp>
      <p:grpSp>
        <p:nvGrpSpPr>
          <p:cNvPr id="2314" name="Group 2314"/>
          <p:cNvGrpSpPr/>
          <p:nvPr/>
        </p:nvGrpSpPr>
        <p:grpSpPr>
          <a:xfrm>
            <a:off x="631825" y="2895599"/>
            <a:ext cx="692150" cy="385768"/>
            <a:chOff x="0" y="0"/>
            <a:chExt cx="692150" cy="385766"/>
          </a:xfrm>
        </p:grpSpPr>
        <p:sp>
          <p:nvSpPr>
            <p:cNvPr id="2312" name="Shape 2312"/>
            <p:cNvSpPr/>
            <p:nvPr/>
          </p:nvSpPr>
          <p:spPr>
            <a:xfrm>
              <a:off x="0" y="-1"/>
              <a:ext cx="6921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3" name="Shape 2313"/>
            <p:cNvSpPr/>
            <p:nvPr/>
          </p:nvSpPr>
          <p:spPr>
            <a:xfrm>
              <a:off x="155437" y="63270"/>
              <a:ext cx="3812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belt</a:t>
              </a:r>
            </a:p>
          </p:txBody>
        </p:sp>
      </p:grpSp>
      <p:grpSp>
        <p:nvGrpSpPr>
          <p:cNvPr id="2317" name="Group 2317"/>
          <p:cNvGrpSpPr/>
          <p:nvPr/>
        </p:nvGrpSpPr>
        <p:grpSpPr>
          <a:xfrm>
            <a:off x="3416297" y="1400174"/>
            <a:ext cx="900119" cy="385768"/>
            <a:chOff x="-1" y="0"/>
            <a:chExt cx="900118" cy="385766"/>
          </a:xfrm>
        </p:grpSpPr>
        <p:sp>
          <p:nvSpPr>
            <p:cNvPr id="2315" name="Shape 2315"/>
            <p:cNvSpPr/>
            <p:nvPr/>
          </p:nvSpPr>
          <p:spPr>
            <a:xfrm>
              <a:off x="-2" y="-1"/>
              <a:ext cx="90012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6" name="Shape 2316"/>
            <p:cNvSpPr/>
            <p:nvPr/>
          </p:nvSpPr>
          <p:spPr>
            <a:xfrm>
              <a:off x="151538" y="63270"/>
              <a:ext cx="5970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socks</a:t>
              </a:r>
            </a:p>
          </p:txBody>
        </p:sp>
      </p:grpSp>
      <p:grpSp>
        <p:nvGrpSpPr>
          <p:cNvPr id="2320" name="Group 2320"/>
          <p:cNvGrpSpPr/>
          <p:nvPr/>
        </p:nvGrpSpPr>
        <p:grpSpPr>
          <a:xfrm>
            <a:off x="3432175" y="2147888"/>
            <a:ext cx="869950" cy="385767"/>
            <a:chOff x="0" y="0"/>
            <a:chExt cx="869950" cy="385766"/>
          </a:xfrm>
        </p:grpSpPr>
        <p:sp>
          <p:nvSpPr>
            <p:cNvPr id="2318" name="Shape 2318"/>
            <p:cNvSpPr/>
            <p:nvPr/>
          </p:nvSpPr>
          <p:spPr>
            <a:xfrm>
              <a:off x="0" y="-1"/>
              <a:ext cx="8699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9" name="Shape 2319"/>
            <p:cNvSpPr/>
            <p:nvPr/>
          </p:nvSpPr>
          <p:spPr>
            <a:xfrm>
              <a:off x="123619" y="63270"/>
              <a:ext cx="62271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shoes</a:t>
              </a:r>
            </a:p>
          </p:txBody>
        </p:sp>
      </p:grpSp>
      <p:grpSp>
        <p:nvGrpSpPr>
          <p:cNvPr id="2323" name="Group 2323"/>
          <p:cNvGrpSpPr/>
          <p:nvPr/>
        </p:nvGrpSpPr>
        <p:grpSpPr>
          <a:xfrm>
            <a:off x="3421062" y="3032124"/>
            <a:ext cx="892179" cy="385768"/>
            <a:chOff x="0" y="0"/>
            <a:chExt cx="892178" cy="385766"/>
          </a:xfrm>
        </p:grpSpPr>
        <p:sp>
          <p:nvSpPr>
            <p:cNvPr id="2321" name="Shape 2321"/>
            <p:cNvSpPr/>
            <p:nvPr/>
          </p:nvSpPr>
          <p:spPr>
            <a:xfrm>
              <a:off x="-1" y="-1"/>
              <a:ext cx="89218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2" name="Shape 2322"/>
            <p:cNvSpPr/>
            <p:nvPr/>
          </p:nvSpPr>
          <p:spPr>
            <a:xfrm>
              <a:off x="141151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watch</a:t>
              </a:r>
            </a:p>
          </p:txBody>
        </p:sp>
      </p:grpSp>
      <p:grpSp>
        <p:nvGrpSpPr>
          <p:cNvPr id="2326" name="Group 2326"/>
          <p:cNvGrpSpPr/>
          <p:nvPr/>
        </p:nvGrpSpPr>
        <p:grpSpPr>
          <a:xfrm>
            <a:off x="1984375" y="2582863"/>
            <a:ext cx="820740" cy="385767"/>
            <a:chOff x="0" y="0"/>
            <a:chExt cx="820739" cy="385766"/>
          </a:xfrm>
        </p:grpSpPr>
        <p:sp>
          <p:nvSpPr>
            <p:cNvPr id="2324" name="Shape 2324"/>
            <p:cNvSpPr/>
            <p:nvPr/>
          </p:nvSpPr>
          <p:spPr>
            <a:xfrm>
              <a:off x="0" y="-1"/>
              <a:ext cx="82074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5" name="Shape 2325"/>
            <p:cNvSpPr/>
            <p:nvPr/>
          </p:nvSpPr>
          <p:spPr>
            <a:xfrm>
              <a:off x="188088" y="63270"/>
              <a:ext cx="44456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shirt</a:t>
              </a:r>
            </a:p>
          </p:txBody>
        </p:sp>
      </p:grpSp>
      <p:grpSp>
        <p:nvGrpSpPr>
          <p:cNvPr id="2329" name="Group 2329"/>
          <p:cNvGrpSpPr/>
          <p:nvPr/>
        </p:nvGrpSpPr>
        <p:grpSpPr>
          <a:xfrm>
            <a:off x="2005013" y="3330574"/>
            <a:ext cx="777879" cy="385768"/>
            <a:chOff x="0" y="0"/>
            <a:chExt cx="777878" cy="385766"/>
          </a:xfrm>
        </p:grpSpPr>
        <p:sp>
          <p:nvSpPr>
            <p:cNvPr id="2327" name="Shape 2327"/>
            <p:cNvSpPr/>
            <p:nvPr/>
          </p:nvSpPr>
          <p:spPr>
            <a:xfrm>
              <a:off x="-1" y="-1"/>
              <a:ext cx="777879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8" name="Shape 2328"/>
            <p:cNvSpPr/>
            <p:nvPr/>
          </p:nvSpPr>
          <p:spPr>
            <a:xfrm>
              <a:off x="261869" y="63270"/>
              <a:ext cx="2541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tie</a:t>
              </a:r>
            </a:p>
          </p:txBody>
        </p:sp>
      </p:grpSp>
      <p:grpSp>
        <p:nvGrpSpPr>
          <p:cNvPr id="2332" name="Group 2332"/>
          <p:cNvGrpSpPr/>
          <p:nvPr/>
        </p:nvGrpSpPr>
        <p:grpSpPr>
          <a:xfrm>
            <a:off x="1908175" y="4094162"/>
            <a:ext cx="971550" cy="385767"/>
            <a:chOff x="0" y="0"/>
            <a:chExt cx="971550" cy="385766"/>
          </a:xfrm>
        </p:grpSpPr>
        <p:sp>
          <p:nvSpPr>
            <p:cNvPr id="2330" name="Shape 2330"/>
            <p:cNvSpPr/>
            <p:nvPr/>
          </p:nvSpPr>
          <p:spPr>
            <a:xfrm>
              <a:off x="0" y="-1"/>
              <a:ext cx="9715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1" name="Shape 2331"/>
            <p:cNvSpPr/>
            <p:nvPr/>
          </p:nvSpPr>
          <p:spPr>
            <a:xfrm>
              <a:off x="180837" y="63270"/>
              <a:ext cx="609874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jacket</a:t>
              </a:r>
            </a:p>
          </p:txBody>
        </p:sp>
      </p:grpSp>
      <p:sp>
        <p:nvSpPr>
          <p:cNvPr id="2333" name="Shape 2333"/>
          <p:cNvSpPr/>
          <p:nvPr/>
        </p:nvSpPr>
        <p:spPr>
          <a:xfrm>
            <a:off x="1747838" y="1751013"/>
            <a:ext cx="1685928" cy="57785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4" name="Shape 2334"/>
          <p:cNvSpPr/>
          <p:nvPr/>
        </p:nvSpPr>
        <p:spPr>
          <a:xfrm>
            <a:off x="1519237" y="2343150"/>
            <a:ext cx="1908177" cy="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5" name="Shape 2335"/>
          <p:cNvSpPr/>
          <p:nvPr/>
        </p:nvSpPr>
        <p:spPr>
          <a:xfrm>
            <a:off x="2389188" y="2965450"/>
            <a:ext cx="3" cy="3778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6" name="Shape 2336"/>
          <p:cNvSpPr/>
          <p:nvPr/>
        </p:nvSpPr>
        <p:spPr>
          <a:xfrm>
            <a:off x="2376488" y="3722687"/>
            <a:ext cx="3" cy="37782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7" name="Shape 2337"/>
          <p:cNvSpPr/>
          <p:nvPr/>
        </p:nvSpPr>
        <p:spPr>
          <a:xfrm flipH="1">
            <a:off x="1304923" y="2936875"/>
            <a:ext cx="671518" cy="1492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8" name="Shape 2338"/>
          <p:cNvSpPr/>
          <p:nvPr/>
        </p:nvSpPr>
        <p:spPr>
          <a:xfrm>
            <a:off x="1312862" y="3265487"/>
            <a:ext cx="620716" cy="828678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9" name="Shape 2339"/>
          <p:cNvSpPr/>
          <p:nvPr/>
        </p:nvSpPr>
        <p:spPr>
          <a:xfrm>
            <a:off x="3848097" y="1793873"/>
            <a:ext cx="3" cy="35719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40" name="Shape 2340"/>
          <p:cNvSpPr/>
          <p:nvPr/>
        </p:nvSpPr>
        <p:spPr>
          <a:xfrm>
            <a:off x="4957762" y="1268411"/>
            <a:ext cx="4100515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57200" indent="-457200" algn="l">
              <a:lnSpc>
                <a:spcPct val="120000"/>
              </a:lnSpc>
              <a:defRPr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TOPOLOGICAL-SORT(V, E)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627159" indent="-627159" algn="l">
              <a:lnSpc>
                <a:spcPct val="120000"/>
              </a:lnSpc>
              <a:buSzPct val="100000"/>
              <a:buFont typeface="Century Gothic"/>
              <a:buAutoNum type="arabicPeriod" startAt="1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Call DFS(V, E) (to compute finishing times </a:t>
            </a:r>
            <a:r>
              <a:rPr sz="2000">
                <a:latin typeface="Comic Sans MS"/>
                <a:ea typeface="Comic Sans MS"/>
                <a:cs typeface="Comic Sans MS"/>
                <a:sym typeface="Comic Sans MS"/>
              </a:rPr>
              <a:t>f[v]</a:t>
            </a: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 for each vertex </a:t>
            </a:r>
            <a:r>
              <a:rPr sz="2000">
                <a:latin typeface="Comic Sans MS"/>
                <a:ea typeface="Comic Sans MS"/>
                <a:cs typeface="Comic Sans MS"/>
                <a:sym typeface="Comic Sans MS"/>
              </a:rPr>
              <a:t>v): </a:t>
            </a: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when a node is finished, push it on to a stack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627159" indent="-627159" algn="l">
              <a:lnSpc>
                <a:spcPct val="120000"/>
              </a:lnSpc>
              <a:buSzPct val="100000"/>
              <a:buFont typeface="Century Gothic"/>
              <a:buAutoNum type="arabicPeriod" startAt="1"/>
              <a:defRPr sz="1800"/>
            </a:pPr>
            <a:r>
              <a:rPr sz="2000">
                <a:latin typeface="Century Gothic"/>
                <a:ea typeface="Century Gothic"/>
                <a:cs typeface="Century Gothic"/>
                <a:sym typeface="Century Gothic"/>
              </a:rPr>
              <a:t>pop nodes in stack and arrange them in a list</a:t>
            </a:r>
          </a:p>
        </p:txBody>
      </p:sp>
      <p:sp>
        <p:nvSpPr>
          <p:cNvPr id="2341" name="Shape 2341"/>
          <p:cNvSpPr/>
          <p:nvPr/>
        </p:nvSpPr>
        <p:spPr>
          <a:xfrm>
            <a:off x="2770188" y="2581274"/>
            <a:ext cx="20334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1/</a:t>
            </a:r>
          </a:p>
        </p:txBody>
      </p:sp>
      <p:sp>
        <p:nvSpPr>
          <p:cNvPr id="2342" name="Shape 2342"/>
          <p:cNvSpPr/>
          <p:nvPr/>
        </p:nvSpPr>
        <p:spPr>
          <a:xfrm>
            <a:off x="2759074" y="3359148"/>
            <a:ext cx="203349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2/</a:t>
            </a:r>
          </a:p>
        </p:txBody>
      </p:sp>
      <p:sp>
        <p:nvSpPr>
          <p:cNvPr id="2343" name="Shape 2343"/>
          <p:cNvSpPr/>
          <p:nvPr/>
        </p:nvSpPr>
        <p:spPr>
          <a:xfrm>
            <a:off x="2873374" y="4108448"/>
            <a:ext cx="203349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3/</a:t>
            </a:r>
          </a:p>
        </p:txBody>
      </p:sp>
      <p:sp>
        <p:nvSpPr>
          <p:cNvPr id="2344" name="Shape 2344"/>
          <p:cNvSpPr/>
          <p:nvPr/>
        </p:nvSpPr>
        <p:spPr>
          <a:xfrm>
            <a:off x="3070225" y="41100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4</a:t>
            </a:r>
          </a:p>
        </p:txBody>
      </p:sp>
      <p:sp>
        <p:nvSpPr>
          <p:cNvPr id="2345" name="Shape 2345"/>
          <p:cNvSpPr/>
          <p:nvPr/>
        </p:nvSpPr>
        <p:spPr>
          <a:xfrm>
            <a:off x="2955925" y="33607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5</a:t>
            </a:r>
          </a:p>
        </p:txBody>
      </p:sp>
      <p:sp>
        <p:nvSpPr>
          <p:cNvPr id="2346" name="Shape 2346"/>
          <p:cNvSpPr/>
          <p:nvPr/>
        </p:nvSpPr>
        <p:spPr>
          <a:xfrm>
            <a:off x="57149" y="2892424"/>
            <a:ext cx="20334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6/</a:t>
            </a:r>
          </a:p>
        </p:txBody>
      </p:sp>
      <p:sp>
        <p:nvSpPr>
          <p:cNvPr id="2347" name="Shape 2347"/>
          <p:cNvSpPr/>
          <p:nvPr/>
        </p:nvSpPr>
        <p:spPr>
          <a:xfrm>
            <a:off x="258763" y="2892424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7</a:t>
            </a:r>
          </a:p>
        </p:txBody>
      </p:sp>
      <p:sp>
        <p:nvSpPr>
          <p:cNvPr id="2348" name="Shape 2348"/>
          <p:cNvSpPr/>
          <p:nvPr/>
        </p:nvSpPr>
        <p:spPr>
          <a:xfrm>
            <a:off x="2959100" y="2581274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8</a:t>
            </a:r>
          </a:p>
        </p:txBody>
      </p:sp>
      <p:sp>
        <p:nvSpPr>
          <p:cNvPr id="2349" name="Shape 2349"/>
          <p:cNvSpPr/>
          <p:nvPr/>
        </p:nvSpPr>
        <p:spPr>
          <a:xfrm>
            <a:off x="4279898" y="3049588"/>
            <a:ext cx="20335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9/</a:t>
            </a:r>
          </a:p>
        </p:txBody>
      </p:sp>
      <p:sp>
        <p:nvSpPr>
          <p:cNvPr id="2350" name="Shape 2350"/>
          <p:cNvSpPr/>
          <p:nvPr/>
        </p:nvSpPr>
        <p:spPr>
          <a:xfrm>
            <a:off x="4459287" y="3049588"/>
            <a:ext cx="26697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10</a:t>
            </a:r>
          </a:p>
        </p:txBody>
      </p:sp>
      <p:sp>
        <p:nvSpPr>
          <p:cNvPr id="2351" name="Shape 2351"/>
          <p:cNvSpPr/>
          <p:nvPr/>
        </p:nvSpPr>
        <p:spPr>
          <a:xfrm>
            <a:off x="1676399" y="1400174"/>
            <a:ext cx="31351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11/</a:t>
            </a:r>
          </a:p>
        </p:txBody>
      </p:sp>
      <p:sp>
        <p:nvSpPr>
          <p:cNvPr id="2352" name="Shape 2352"/>
          <p:cNvSpPr/>
          <p:nvPr/>
        </p:nvSpPr>
        <p:spPr>
          <a:xfrm>
            <a:off x="1454150" y="2006599"/>
            <a:ext cx="33048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12/</a:t>
            </a:r>
          </a:p>
        </p:txBody>
      </p:sp>
      <p:sp>
        <p:nvSpPr>
          <p:cNvPr id="2353" name="Shape 2353"/>
          <p:cNvSpPr/>
          <p:nvPr/>
        </p:nvSpPr>
        <p:spPr>
          <a:xfrm>
            <a:off x="966786" y="1785938"/>
            <a:ext cx="4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54" name="Shape 2354"/>
          <p:cNvSpPr/>
          <p:nvPr/>
        </p:nvSpPr>
        <p:spPr>
          <a:xfrm>
            <a:off x="933449" y="2532063"/>
            <a:ext cx="1" cy="357190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55" name="Shape 2355"/>
          <p:cNvSpPr/>
          <p:nvPr/>
        </p:nvSpPr>
        <p:spPr>
          <a:xfrm>
            <a:off x="4244975" y="2158999"/>
            <a:ext cx="33048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13/</a:t>
            </a:r>
          </a:p>
        </p:txBody>
      </p:sp>
      <p:sp>
        <p:nvSpPr>
          <p:cNvPr id="2356" name="Shape 2356"/>
          <p:cNvSpPr/>
          <p:nvPr/>
        </p:nvSpPr>
        <p:spPr>
          <a:xfrm>
            <a:off x="4551362" y="2158999"/>
            <a:ext cx="26697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14</a:t>
            </a:r>
          </a:p>
        </p:txBody>
      </p:sp>
      <p:sp>
        <p:nvSpPr>
          <p:cNvPr id="2357" name="Shape 2357"/>
          <p:cNvSpPr/>
          <p:nvPr/>
        </p:nvSpPr>
        <p:spPr>
          <a:xfrm>
            <a:off x="1758949" y="2005013"/>
            <a:ext cx="26697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15</a:t>
            </a:r>
          </a:p>
        </p:txBody>
      </p:sp>
      <p:sp>
        <p:nvSpPr>
          <p:cNvPr id="2358" name="Shape 2358"/>
          <p:cNvSpPr/>
          <p:nvPr/>
        </p:nvSpPr>
        <p:spPr>
          <a:xfrm>
            <a:off x="1992313" y="1400174"/>
            <a:ext cx="26697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16</a:t>
            </a:r>
          </a:p>
        </p:txBody>
      </p:sp>
      <p:sp>
        <p:nvSpPr>
          <p:cNvPr id="2359" name="Shape 2359"/>
          <p:cNvSpPr/>
          <p:nvPr/>
        </p:nvSpPr>
        <p:spPr>
          <a:xfrm>
            <a:off x="2722563" y="1400174"/>
            <a:ext cx="33048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17/</a:t>
            </a:r>
          </a:p>
        </p:txBody>
      </p:sp>
      <p:sp>
        <p:nvSpPr>
          <p:cNvPr id="2360" name="Shape 2360"/>
          <p:cNvSpPr/>
          <p:nvPr/>
        </p:nvSpPr>
        <p:spPr>
          <a:xfrm>
            <a:off x="3043238" y="1400174"/>
            <a:ext cx="26697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18</a:t>
            </a:r>
          </a:p>
        </p:txBody>
      </p:sp>
      <p:grpSp>
        <p:nvGrpSpPr>
          <p:cNvPr id="2363" name="Group 2363"/>
          <p:cNvGrpSpPr/>
          <p:nvPr/>
        </p:nvGrpSpPr>
        <p:grpSpPr>
          <a:xfrm>
            <a:off x="7988299" y="4986337"/>
            <a:ext cx="735017" cy="385767"/>
            <a:chOff x="0" y="0"/>
            <a:chExt cx="735015" cy="385766"/>
          </a:xfrm>
        </p:grpSpPr>
        <p:sp>
          <p:nvSpPr>
            <p:cNvPr id="2361" name="Shape 2361"/>
            <p:cNvSpPr/>
            <p:nvPr/>
          </p:nvSpPr>
          <p:spPr>
            <a:xfrm>
              <a:off x="-1" y="-1"/>
              <a:ext cx="735017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2" name="Shape 2362"/>
            <p:cNvSpPr/>
            <p:nvPr/>
          </p:nvSpPr>
          <p:spPr>
            <a:xfrm>
              <a:off x="62570" y="63270"/>
              <a:ext cx="60987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jacket</a:t>
              </a:r>
            </a:p>
          </p:txBody>
        </p:sp>
      </p:grpSp>
      <p:grpSp>
        <p:nvGrpSpPr>
          <p:cNvPr id="2366" name="Group 2366"/>
          <p:cNvGrpSpPr/>
          <p:nvPr/>
        </p:nvGrpSpPr>
        <p:grpSpPr>
          <a:xfrm>
            <a:off x="7332662" y="4986337"/>
            <a:ext cx="449267" cy="385767"/>
            <a:chOff x="0" y="0"/>
            <a:chExt cx="449265" cy="385766"/>
          </a:xfrm>
        </p:grpSpPr>
        <p:sp>
          <p:nvSpPr>
            <p:cNvPr id="2364" name="Shape 2364"/>
            <p:cNvSpPr/>
            <p:nvPr/>
          </p:nvSpPr>
          <p:spPr>
            <a:xfrm>
              <a:off x="-1" y="-1"/>
              <a:ext cx="449267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5" name="Shape 2365"/>
            <p:cNvSpPr/>
            <p:nvPr/>
          </p:nvSpPr>
          <p:spPr>
            <a:xfrm>
              <a:off x="97562" y="63270"/>
              <a:ext cx="2541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tie</a:t>
              </a:r>
            </a:p>
          </p:txBody>
        </p:sp>
      </p:grpSp>
      <p:grpSp>
        <p:nvGrpSpPr>
          <p:cNvPr id="2369" name="Group 2369"/>
          <p:cNvGrpSpPr/>
          <p:nvPr/>
        </p:nvGrpSpPr>
        <p:grpSpPr>
          <a:xfrm>
            <a:off x="6621462" y="4986337"/>
            <a:ext cx="506417" cy="385767"/>
            <a:chOff x="-1" y="0"/>
            <a:chExt cx="506416" cy="385766"/>
          </a:xfrm>
        </p:grpSpPr>
        <p:sp>
          <p:nvSpPr>
            <p:cNvPr id="2367" name="Shape 2367"/>
            <p:cNvSpPr/>
            <p:nvPr/>
          </p:nvSpPr>
          <p:spPr>
            <a:xfrm>
              <a:off x="-2" y="-1"/>
              <a:ext cx="506418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8" name="Shape 2368"/>
            <p:cNvSpPr/>
            <p:nvPr/>
          </p:nvSpPr>
          <p:spPr>
            <a:xfrm>
              <a:off x="62569" y="63270"/>
              <a:ext cx="38127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belt</a:t>
              </a:r>
            </a:p>
          </p:txBody>
        </p:sp>
      </p:grpSp>
      <p:grpSp>
        <p:nvGrpSpPr>
          <p:cNvPr id="2372" name="Group 2372"/>
          <p:cNvGrpSpPr/>
          <p:nvPr/>
        </p:nvGrpSpPr>
        <p:grpSpPr>
          <a:xfrm>
            <a:off x="5816600" y="4986337"/>
            <a:ext cx="600075" cy="385767"/>
            <a:chOff x="0" y="0"/>
            <a:chExt cx="600075" cy="385766"/>
          </a:xfrm>
        </p:grpSpPr>
        <p:sp>
          <p:nvSpPr>
            <p:cNvPr id="2370" name="Shape 2370"/>
            <p:cNvSpPr/>
            <p:nvPr/>
          </p:nvSpPr>
          <p:spPr>
            <a:xfrm>
              <a:off x="0" y="-1"/>
              <a:ext cx="600075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1" name="Shape 2371"/>
            <p:cNvSpPr/>
            <p:nvPr/>
          </p:nvSpPr>
          <p:spPr>
            <a:xfrm>
              <a:off x="77755" y="63270"/>
              <a:ext cx="44456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shirt</a:t>
              </a:r>
            </a:p>
          </p:txBody>
        </p:sp>
      </p:grpSp>
      <p:grpSp>
        <p:nvGrpSpPr>
          <p:cNvPr id="2375" name="Group 2375"/>
          <p:cNvGrpSpPr/>
          <p:nvPr/>
        </p:nvGrpSpPr>
        <p:grpSpPr>
          <a:xfrm>
            <a:off x="4862511" y="4986337"/>
            <a:ext cx="749305" cy="385767"/>
            <a:chOff x="0" y="0"/>
            <a:chExt cx="749303" cy="385766"/>
          </a:xfrm>
        </p:grpSpPr>
        <p:sp>
          <p:nvSpPr>
            <p:cNvPr id="2373" name="Shape 2373"/>
            <p:cNvSpPr/>
            <p:nvPr/>
          </p:nvSpPr>
          <p:spPr>
            <a:xfrm>
              <a:off x="-1" y="-1"/>
              <a:ext cx="749304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4" name="Shape 2374"/>
            <p:cNvSpPr/>
            <p:nvPr/>
          </p:nvSpPr>
          <p:spPr>
            <a:xfrm>
              <a:off x="69714" y="63270"/>
              <a:ext cx="60987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watch</a:t>
              </a:r>
            </a:p>
          </p:txBody>
        </p:sp>
      </p:grpSp>
      <p:grpSp>
        <p:nvGrpSpPr>
          <p:cNvPr id="2378" name="Group 2378"/>
          <p:cNvGrpSpPr/>
          <p:nvPr/>
        </p:nvGrpSpPr>
        <p:grpSpPr>
          <a:xfrm>
            <a:off x="3902075" y="4986337"/>
            <a:ext cx="755650" cy="385767"/>
            <a:chOff x="0" y="0"/>
            <a:chExt cx="755650" cy="385766"/>
          </a:xfrm>
        </p:grpSpPr>
        <p:sp>
          <p:nvSpPr>
            <p:cNvPr id="2376" name="Shape 2376"/>
            <p:cNvSpPr/>
            <p:nvPr/>
          </p:nvSpPr>
          <p:spPr>
            <a:xfrm>
              <a:off x="0" y="-1"/>
              <a:ext cx="755650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7" name="Shape 2377"/>
            <p:cNvSpPr/>
            <p:nvPr/>
          </p:nvSpPr>
          <p:spPr>
            <a:xfrm>
              <a:off x="66469" y="63270"/>
              <a:ext cx="62271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shoes</a:t>
              </a:r>
            </a:p>
          </p:txBody>
        </p:sp>
      </p:grpSp>
      <p:grpSp>
        <p:nvGrpSpPr>
          <p:cNvPr id="2381" name="Group 2381"/>
          <p:cNvGrpSpPr/>
          <p:nvPr/>
        </p:nvGrpSpPr>
        <p:grpSpPr>
          <a:xfrm>
            <a:off x="2940048" y="4986337"/>
            <a:ext cx="757242" cy="385767"/>
            <a:chOff x="0" y="0"/>
            <a:chExt cx="757240" cy="385766"/>
          </a:xfrm>
        </p:grpSpPr>
        <p:sp>
          <p:nvSpPr>
            <p:cNvPr id="2379" name="Shape 2379"/>
            <p:cNvSpPr/>
            <p:nvPr/>
          </p:nvSpPr>
          <p:spPr>
            <a:xfrm>
              <a:off x="-1" y="-1"/>
              <a:ext cx="757242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0" name="Shape 2380"/>
            <p:cNvSpPr/>
            <p:nvPr/>
          </p:nvSpPr>
          <p:spPr>
            <a:xfrm>
              <a:off x="92658" y="63270"/>
              <a:ext cx="571922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pants</a:t>
              </a:r>
            </a:p>
          </p:txBody>
        </p:sp>
      </p:grpSp>
      <p:grpSp>
        <p:nvGrpSpPr>
          <p:cNvPr id="2384" name="Group 2384"/>
          <p:cNvGrpSpPr/>
          <p:nvPr/>
        </p:nvGrpSpPr>
        <p:grpSpPr>
          <a:xfrm>
            <a:off x="1349373" y="4986337"/>
            <a:ext cx="1385893" cy="385767"/>
            <a:chOff x="0" y="0"/>
            <a:chExt cx="1385892" cy="385766"/>
          </a:xfrm>
        </p:grpSpPr>
        <p:sp>
          <p:nvSpPr>
            <p:cNvPr id="2382" name="Shape 2382"/>
            <p:cNvSpPr/>
            <p:nvPr/>
          </p:nvSpPr>
          <p:spPr>
            <a:xfrm>
              <a:off x="-1" y="-1"/>
              <a:ext cx="1385893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3" name="Shape 2383"/>
            <p:cNvSpPr/>
            <p:nvPr/>
          </p:nvSpPr>
          <p:spPr>
            <a:xfrm>
              <a:off x="83003" y="63270"/>
              <a:ext cx="1219883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undershorts</a:t>
              </a:r>
            </a:p>
          </p:txBody>
        </p:sp>
      </p:grpSp>
      <p:grpSp>
        <p:nvGrpSpPr>
          <p:cNvPr id="2387" name="Group 2387"/>
          <p:cNvGrpSpPr/>
          <p:nvPr/>
        </p:nvGrpSpPr>
        <p:grpSpPr>
          <a:xfrm>
            <a:off x="415924" y="4986337"/>
            <a:ext cx="728667" cy="385767"/>
            <a:chOff x="0" y="0"/>
            <a:chExt cx="728665" cy="385766"/>
          </a:xfrm>
        </p:grpSpPr>
        <p:sp>
          <p:nvSpPr>
            <p:cNvPr id="2385" name="Shape 2385"/>
            <p:cNvSpPr/>
            <p:nvPr/>
          </p:nvSpPr>
          <p:spPr>
            <a:xfrm>
              <a:off x="-1" y="-1"/>
              <a:ext cx="728667" cy="38576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6" name="Shape 2386"/>
            <p:cNvSpPr/>
            <p:nvPr/>
          </p:nvSpPr>
          <p:spPr>
            <a:xfrm>
              <a:off x="65813" y="63270"/>
              <a:ext cx="597037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socks</a:t>
              </a:r>
            </a:p>
          </p:txBody>
        </p:sp>
      </p:grpSp>
      <p:sp>
        <p:nvSpPr>
          <p:cNvPr id="2388" name="Shape 2388"/>
          <p:cNvSpPr/>
          <p:nvPr/>
        </p:nvSpPr>
        <p:spPr>
          <a:xfrm>
            <a:off x="407987" y="5775325"/>
            <a:ext cx="348873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Running time: Θ(|V| + |E|)</a:t>
            </a:r>
          </a:p>
        </p:txBody>
      </p:sp>
      <p:sp>
        <p:nvSpPr>
          <p:cNvPr id="2389" name="Shape 238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presetClass="entr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after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after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7" grpId="22"/>
      <p:bldP build="p" bldLvl="5" animBg="1" rev="0" advAuto="0" spid="2340" grpId="1"/>
      <p:bldP build="whole" bldLvl="1" animBg="1" rev="0" advAuto="0" spid="2369" grpId="11"/>
      <p:bldP build="whole" bldLvl="1" animBg="1" rev="0" advAuto="0" spid="2375" grpId="16"/>
      <p:bldP build="whole" bldLvl="1" animBg="1" rev="0" advAuto="0" spid="2381" grpId="23"/>
      <p:bldP build="whole" bldLvl="1" animBg="1" rev="0" advAuto="0" spid="2355" grpId="19"/>
      <p:bldP build="whole" bldLvl="1" animBg="1" rev="0" advAuto="0" spid="2387" grpId="28"/>
      <p:bldP build="whole" bldLvl="1" animBg="1" rev="0" advAuto="0" spid="2344" grpId="5"/>
      <p:bldP build="whole" bldLvl="1" animBg="1" rev="0" advAuto="0" spid="2351" grpId="17"/>
      <p:bldP build="whole" bldLvl="1" animBg="1" rev="0" advAuto="0" spid="2348" grpId="12"/>
      <p:bldP build="whole" bldLvl="1" animBg="1" rev="0" advAuto="0" spid="2359" grpId="26"/>
      <p:bldP build="whole" bldLvl="1" animBg="1" rev="0" advAuto="0" spid="2356" grpId="20"/>
      <p:bldP build="whole" bldLvl="1" animBg="1" rev="0" advAuto="0" spid="2388" grpId="29"/>
      <p:bldP build="whole" bldLvl="1" animBg="1" rev="0" advAuto="0" spid="2345" grpId="7"/>
      <p:bldP build="whole" bldLvl="1" animBg="1" rev="0" advAuto="0" spid="2366" grpId="8"/>
      <p:bldP build="whole" bldLvl="1" animBg="1" rev="0" advAuto="0" spid="2372" grpId="13"/>
      <p:bldP build="whole" bldLvl="1" animBg="1" rev="0" advAuto="0" spid="2350" grpId="15"/>
      <p:bldP build="whole" bldLvl="1" animBg="1" rev="0" advAuto="0" spid="2347" grpId="10"/>
      <p:bldP build="whole" bldLvl="1" animBg="1" rev="0" advAuto="0" spid="2378" grpId="21"/>
      <p:bldP build="whole" bldLvl="1" animBg="1" rev="0" advAuto="0" spid="2358" grpId="24"/>
      <p:bldP build="whole" bldLvl="1" animBg="1" rev="0" advAuto="0" spid="2342" grpId="3"/>
      <p:bldP build="whole" bldLvl="1" animBg="1" rev="0" advAuto="0" spid="2384" grpId="25"/>
      <p:bldP build="whole" bldLvl="1" animBg="1" rev="0" advAuto="0" spid="2343" grpId="4"/>
      <p:bldP build="whole" bldLvl="1" animBg="1" rev="0" advAuto="0" spid="2352" grpId="18"/>
      <p:bldP build="whole" bldLvl="1" animBg="1" rev="0" advAuto="0" spid="2341" grpId="2"/>
      <p:bldP build="whole" bldLvl="1" animBg="1" rev="0" advAuto="0" spid="2349" grpId="14"/>
      <p:bldP build="whole" bldLvl="1" animBg="1" rev="0" advAuto="0" spid="2363" grpId="6"/>
      <p:bldP build="whole" bldLvl="1" animBg="1" rev="0" advAuto="0" spid="2346" grpId="9"/>
      <p:bldP build="whole" bldLvl="1" animBg="1" rev="0" advAuto="0" spid="2360" grpId="27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Shape 239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Edge Classification*</a:t>
            </a:r>
          </a:p>
        </p:txBody>
      </p:sp>
      <p:sp>
        <p:nvSpPr>
          <p:cNvPr id="2392" name="Shape 2392"/>
          <p:cNvSpPr/>
          <p:nvPr>
            <p:ph type="body" idx="1"/>
          </p:nvPr>
        </p:nvSpPr>
        <p:spPr>
          <a:xfrm>
            <a:off x="301672" y="1239836"/>
            <a:ext cx="5299079" cy="513397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91884" indent="-391884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2600"/>
                </a:solidFill>
              </a:rPr>
              <a:t>Via DFS traversal, graph edges can be classified into four types. </a:t>
            </a:r>
            <a:endParaRPr b="1" sz="2200">
              <a:solidFill>
                <a:srgbClr val="FF2600"/>
              </a:solidFill>
            </a:endParaRPr>
          </a:p>
          <a:p>
            <a:pPr lvl="0" marL="391884" indent="-391884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2600"/>
                </a:solidFill>
              </a:rPr>
              <a:t>When in DFS_visit (u), we follow edge (u,v) and find node, if v is:</a:t>
            </a:r>
            <a:endParaRPr b="1" sz="2200">
              <a:solidFill>
                <a:srgbClr val="FF2600"/>
              </a:solidFill>
            </a:endParaRPr>
          </a:p>
          <a:p>
            <a:pPr lvl="0" marL="391884" indent="-391884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WHITE vertex: then (u,v) is a </a:t>
            </a:r>
            <a:r>
              <a:rPr b="1" sz="2000">
                <a:solidFill>
                  <a:srgbClr val="262626"/>
                </a:solidFill>
              </a:rPr>
              <a:t>tree edge </a:t>
            </a:r>
            <a:endParaRPr sz="2400"/>
          </a:p>
          <a:p>
            <a:pPr lvl="1" marL="751181" indent="-293981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  <a:r>
              <a:rPr sz="2000">
                <a:solidFill>
                  <a:srgbClr val="595959"/>
                </a:solidFill>
              </a:rPr>
              <a:t>was first discovered by exploring edge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91884" indent="-391884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GRAY node: then (u,v) is a </a:t>
            </a:r>
            <a:r>
              <a:rPr b="1" sz="2000">
                <a:solidFill>
                  <a:srgbClr val="262626"/>
                </a:solidFill>
              </a:rPr>
              <a:t>Back edge</a:t>
            </a:r>
            <a:endParaRPr b="1" sz="2000"/>
          </a:p>
          <a:p>
            <a:pPr lvl="1" marL="751181" indent="-293981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2000">
                <a:solidFill>
                  <a:srgbClr val="595959"/>
                </a:solidFill>
              </a:rPr>
              <a:t> connects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 to an ancestor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000">
                <a:solidFill>
                  <a:srgbClr val="595959"/>
                </a:solidFill>
              </a:rPr>
              <a:t> in a depth first tree</a:t>
            </a:r>
            <a:endParaRPr sz="2400">
              <a:solidFill>
                <a:srgbClr val="595959"/>
              </a:solidFill>
            </a:endParaRPr>
          </a:p>
          <a:p>
            <a:pPr lvl="1" marL="751181" indent="-293981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Self loops (in directed graphs) are also back edges</a:t>
            </a:r>
          </a:p>
        </p:txBody>
      </p:sp>
      <p:grpSp>
        <p:nvGrpSpPr>
          <p:cNvPr id="2423" name="Group 2423"/>
          <p:cNvGrpSpPr/>
          <p:nvPr/>
        </p:nvGrpSpPr>
        <p:grpSpPr>
          <a:xfrm>
            <a:off x="6130908" y="3803648"/>
            <a:ext cx="2155512" cy="1519242"/>
            <a:chOff x="-9" y="0"/>
            <a:chExt cx="2155510" cy="1519240"/>
          </a:xfrm>
        </p:grpSpPr>
        <p:grpSp>
          <p:nvGrpSpPr>
            <p:cNvPr id="2421" name="Group 2421"/>
            <p:cNvGrpSpPr/>
            <p:nvPr/>
          </p:nvGrpSpPr>
          <p:grpSpPr>
            <a:xfrm>
              <a:off x="-10" y="0"/>
              <a:ext cx="2155511" cy="1519241"/>
              <a:chOff x="-8" y="0"/>
              <a:chExt cx="2155510" cy="1519240"/>
            </a:xfrm>
          </p:grpSpPr>
          <p:grpSp>
            <p:nvGrpSpPr>
              <p:cNvPr id="2395" name="Group 2395"/>
              <p:cNvGrpSpPr/>
              <p:nvPr/>
            </p:nvGrpSpPr>
            <p:grpSpPr>
              <a:xfrm>
                <a:off x="-9" y="325426"/>
                <a:ext cx="509569" cy="358783"/>
                <a:chOff x="-7" y="-5"/>
                <a:chExt cx="509567" cy="358782"/>
              </a:xfrm>
            </p:grpSpPr>
            <p:sp>
              <p:nvSpPr>
                <p:cNvPr id="2393" name="Shape 2393"/>
                <p:cNvSpPr/>
                <p:nvPr/>
              </p:nvSpPr>
              <p:spPr>
                <a:xfrm>
                  <a:off x="-8" y="-6"/>
                  <a:ext cx="509569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394" name="Shape 2394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1/  </a:t>
                  </a:r>
                </a:p>
              </p:txBody>
            </p:sp>
          </p:grpSp>
          <p:grpSp>
            <p:nvGrpSpPr>
              <p:cNvPr id="2398" name="Group 2398"/>
              <p:cNvGrpSpPr/>
              <p:nvPr/>
            </p:nvGrpSpPr>
            <p:grpSpPr>
              <a:xfrm>
                <a:off x="749293" y="325426"/>
                <a:ext cx="509570" cy="358783"/>
                <a:chOff x="-7" y="-5"/>
                <a:chExt cx="509568" cy="358782"/>
              </a:xfrm>
            </p:grpSpPr>
            <p:sp>
              <p:nvSpPr>
                <p:cNvPr id="2396" name="Shape 2396"/>
                <p:cNvSpPr/>
                <p:nvPr/>
              </p:nvSpPr>
              <p:spPr>
                <a:xfrm>
                  <a:off x="-8" y="-6"/>
                  <a:ext cx="509570" cy="35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397" name="Shape 2397"/>
                <p:cNvSpPr/>
                <p:nvPr/>
              </p:nvSpPr>
              <p:spPr>
                <a:xfrm>
                  <a:off x="100211" y="80701"/>
                  <a:ext cx="309179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2/   </a:t>
                  </a:r>
                </a:p>
              </p:txBody>
            </p:sp>
          </p:grpSp>
          <p:sp>
            <p:nvSpPr>
              <p:cNvPr id="2399" name="Shape 2399"/>
              <p:cNvSpPr/>
              <p:nvPr/>
            </p:nvSpPr>
            <p:spPr>
              <a:xfrm>
                <a:off x="1441446" y="325428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2402" name="Group 2402"/>
              <p:cNvGrpSpPr/>
              <p:nvPr/>
            </p:nvGrpSpPr>
            <p:grpSpPr>
              <a:xfrm>
                <a:off x="-9" y="954078"/>
                <a:ext cx="509569" cy="358783"/>
                <a:chOff x="-7" y="-5"/>
                <a:chExt cx="509567" cy="358781"/>
              </a:xfrm>
            </p:grpSpPr>
            <p:sp>
              <p:nvSpPr>
                <p:cNvPr id="2400" name="Shape 2400"/>
                <p:cNvSpPr/>
                <p:nvPr/>
              </p:nvSpPr>
              <p:spPr>
                <a:xfrm>
                  <a:off x="-8" y="-6"/>
                  <a:ext cx="509569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401" name="Shape 2401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4/  </a:t>
                  </a:r>
                </a:p>
              </p:txBody>
            </p:sp>
          </p:grpSp>
          <p:grpSp>
            <p:nvGrpSpPr>
              <p:cNvPr id="2405" name="Group 2405"/>
              <p:cNvGrpSpPr/>
              <p:nvPr/>
            </p:nvGrpSpPr>
            <p:grpSpPr>
              <a:xfrm>
                <a:off x="749293" y="954078"/>
                <a:ext cx="509570" cy="358783"/>
                <a:chOff x="-7" y="-5"/>
                <a:chExt cx="509568" cy="358781"/>
              </a:xfrm>
            </p:grpSpPr>
            <p:sp>
              <p:nvSpPr>
                <p:cNvPr id="2403" name="Shape 2403"/>
                <p:cNvSpPr/>
                <p:nvPr/>
              </p:nvSpPr>
              <p:spPr>
                <a:xfrm>
                  <a:off x="-8" y="-6"/>
                  <a:ext cx="509570" cy="358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404" name="Shape 2404"/>
                <p:cNvSpPr/>
                <p:nvPr/>
              </p:nvSpPr>
              <p:spPr>
                <a:xfrm>
                  <a:off x="124910" y="80701"/>
                  <a:ext cx="259781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3/  </a:t>
                  </a:r>
                </a:p>
              </p:txBody>
            </p:sp>
          </p:grpSp>
          <p:sp>
            <p:nvSpPr>
              <p:cNvPr id="2406" name="Shape 2406"/>
              <p:cNvSpPr/>
              <p:nvPr/>
            </p:nvSpPr>
            <p:spPr>
              <a:xfrm>
                <a:off x="1441446" y="954080"/>
                <a:ext cx="509566" cy="35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07" name="Shape 2407"/>
              <p:cNvSpPr/>
              <p:nvPr/>
            </p:nvSpPr>
            <p:spPr>
              <a:xfrm>
                <a:off x="39693" y="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u</a:t>
                </a:r>
              </a:p>
            </p:txBody>
          </p:sp>
          <p:sp>
            <p:nvSpPr>
              <p:cNvPr id="2408" name="Shape 2408"/>
              <p:cNvSpPr/>
              <p:nvPr/>
            </p:nvSpPr>
            <p:spPr>
              <a:xfrm>
                <a:off x="808045" y="11112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v</a:t>
                </a:r>
              </a:p>
            </p:txBody>
          </p:sp>
          <p:sp>
            <p:nvSpPr>
              <p:cNvPr id="2409" name="Shape 2409"/>
              <p:cNvSpPr/>
              <p:nvPr/>
            </p:nvSpPr>
            <p:spPr>
              <a:xfrm>
                <a:off x="1457334" y="11112"/>
                <a:ext cx="139802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w</a:t>
                </a:r>
              </a:p>
            </p:txBody>
          </p:sp>
          <p:sp>
            <p:nvSpPr>
              <p:cNvPr id="2410" name="Shape 2410"/>
              <p:cNvSpPr/>
              <p:nvPr/>
            </p:nvSpPr>
            <p:spPr>
              <a:xfrm>
                <a:off x="17467" y="1265240"/>
                <a:ext cx="131345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x</a:t>
                </a:r>
              </a:p>
            </p:txBody>
          </p:sp>
          <p:sp>
            <p:nvSpPr>
              <p:cNvPr id="2411" name="Shape 2411"/>
              <p:cNvSpPr/>
              <p:nvPr/>
            </p:nvSpPr>
            <p:spPr>
              <a:xfrm>
                <a:off x="777883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y</a:t>
                </a:r>
              </a:p>
            </p:txBody>
          </p:sp>
          <p:sp>
            <p:nvSpPr>
              <p:cNvPr id="2412" name="Shape 2412"/>
              <p:cNvSpPr/>
              <p:nvPr/>
            </p:nvSpPr>
            <p:spPr>
              <a:xfrm flipH="1">
                <a:off x="238131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3" name="Shape 2413"/>
              <p:cNvSpPr/>
              <p:nvPr/>
            </p:nvSpPr>
            <p:spPr>
              <a:xfrm flipH="1">
                <a:off x="992196" y="687388"/>
                <a:ext cx="7940" cy="295278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4" name="Shape 2414"/>
              <p:cNvSpPr/>
              <p:nvPr/>
            </p:nvSpPr>
            <p:spPr>
              <a:xfrm flipH="1">
                <a:off x="1706573" y="679450"/>
                <a:ext cx="7940" cy="29527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5" name="Shape 2415"/>
              <p:cNvSpPr/>
              <p:nvPr/>
            </p:nvSpPr>
            <p:spPr>
              <a:xfrm>
                <a:off x="528643" y="500062"/>
                <a:ext cx="214315" cy="4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6" name="Shape 2416"/>
              <p:cNvSpPr/>
              <p:nvPr/>
            </p:nvSpPr>
            <p:spPr>
              <a:xfrm>
                <a:off x="527056" y="1146178"/>
                <a:ext cx="214315" cy="2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7" name="Shape 2417"/>
              <p:cNvSpPr/>
              <p:nvPr/>
            </p:nvSpPr>
            <p:spPr>
              <a:xfrm flipV="1">
                <a:off x="1143008" y="635002"/>
                <a:ext cx="349253" cy="35719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18" name="Shape 2418"/>
              <p:cNvSpPr/>
              <p:nvPr/>
            </p:nvSpPr>
            <p:spPr>
              <a:xfrm>
                <a:off x="1474796" y="1265240"/>
                <a:ext cx="127001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z</a:t>
                </a:r>
              </a:p>
            </p:txBody>
          </p:sp>
          <p:sp>
            <p:nvSpPr>
              <p:cNvPr id="2419" name="Shape 2419"/>
              <p:cNvSpPr/>
              <p:nvPr/>
            </p:nvSpPr>
            <p:spPr>
              <a:xfrm flipV="1">
                <a:off x="466731" y="655639"/>
                <a:ext cx="358778" cy="3587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20" name="Shape 2420"/>
              <p:cNvSpPr/>
              <p:nvPr/>
            </p:nvSpPr>
            <p:spPr>
              <a:xfrm>
                <a:off x="1879610" y="896939"/>
                <a:ext cx="275892" cy="431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7" h="21259" fill="norm" stroke="1" extrusionOk="0">
                    <a:moveTo>
                      <a:pt x="0" y="17687"/>
                    </a:moveTo>
                    <a:cubicBezTo>
                      <a:pt x="4759" y="19643"/>
                      <a:pt x="9641" y="21600"/>
                      <a:pt x="13058" y="21209"/>
                    </a:cubicBezTo>
                    <a:cubicBezTo>
                      <a:pt x="16475" y="20817"/>
                      <a:pt x="19647" y="18157"/>
                      <a:pt x="20624" y="15496"/>
                    </a:cubicBezTo>
                    <a:cubicBezTo>
                      <a:pt x="21600" y="12835"/>
                      <a:pt x="21478" y="7904"/>
                      <a:pt x="19281" y="5322"/>
                    </a:cubicBezTo>
                    <a:cubicBezTo>
                      <a:pt x="17085" y="2739"/>
                      <a:pt x="10495" y="0"/>
                      <a:pt x="7566" y="0"/>
                    </a:cubicBezTo>
                    <a:cubicBezTo>
                      <a:pt x="4637" y="0"/>
                      <a:pt x="2929" y="2661"/>
                      <a:pt x="1342" y="532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422" name="Shape 2422"/>
            <p:cNvSpPr/>
            <p:nvPr/>
          </p:nvSpPr>
          <p:spPr>
            <a:xfrm>
              <a:off x="419106" y="635000"/>
              <a:ext cx="131292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sp>
        <p:nvSpPr>
          <p:cNvPr id="2424" name="Shape 242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425" name="Shape 2425"/>
          <p:cNvSpPr/>
          <p:nvPr/>
        </p:nvSpPr>
        <p:spPr>
          <a:xfrm>
            <a:off x="6395700" y="5617102"/>
            <a:ext cx="162592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(x,v) is a back edge</a:t>
            </a:r>
          </a:p>
        </p:txBody>
      </p:sp>
      <p:grpSp>
        <p:nvGrpSpPr>
          <p:cNvPr id="2456" name="Group 2456"/>
          <p:cNvGrpSpPr/>
          <p:nvPr/>
        </p:nvGrpSpPr>
        <p:grpSpPr>
          <a:xfrm>
            <a:off x="6041177" y="1336144"/>
            <a:ext cx="2548046" cy="1989028"/>
            <a:chOff x="0" y="0"/>
            <a:chExt cx="2548044" cy="1989027"/>
          </a:xfrm>
        </p:grpSpPr>
        <p:grpSp>
          <p:nvGrpSpPr>
            <p:cNvPr id="2448" name="Group 2448"/>
            <p:cNvGrpSpPr/>
            <p:nvPr/>
          </p:nvGrpSpPr>
          <p:grpSpPr>
            <a:xfrm>
              <a:off x="0" y="0"/>
              <a:ext cx="2548045" cy="1795908"/>
              <a:chOff x="-8" y="0"/>
              <a:chExt cx="2548044" cy="1795907"/>
            </a:xfrm>
          </p:grpSpPr>
          <p:grpSp>
            <p:nvGrpSpPr>
              <p:cNvPr id="2428" name="Group 2428"/>
              <p:cNvGrpSpPr/>
              <p:nvPr/>
            </p:nvGrpSpPr>
            <p:grpSpPr>
              <a:xfrm>
                <a:off x="-9" y="384688"/>
                <a:ext cx="602363" cy="424122"/>
                <a:chOff x="-8" y="-6"/>
                <a:chExt cx="602361" cy="424120"/>
              </a:xfrm>
            </p:grpSpPr>
            <p:sp>
              <p:nvSpPr>
                <p:cNvPr id="2426" name="Shape 2426"/>
                <p:cNvSpPr/>
                <p:nvPr/>
              </p:nvSpPr>
              <p:spPr>
                <a:xfrm>
                  <a:off x="-9" y="-7"/>
                  <a:ext cx="602363" cy="42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427" name="Shape 2427"/>
                <p:cNvSpPr/>
                <p:nvPr/>
              </p:nvSpPr>
              <p:spPr>
                <a:xfrm>
                  <a:off x="147656" y="95398"/>
                  <a:ext cx="307089" cy="2333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1/  </a:t>
                  </a:r>
                </a:p>
              </p:txBody>
            </p:sp>
          </p:grpSp>
          <p:sp>
            <p:nvSpPr>
              <p:cNvPr id="2429" name="Shape 2429"/>
              <p:cNvSpPr/>
              <p:nvPr/>
            </p:nvSpPr>
            <p:spPr>
              <a:xfrm>
                <a:off x="885747" y="384691"/>
                <a:ext cx="602361" cy="4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0" name="Shape 2430"/>
              <p:cNvSpPr/>
              <p:nvPr/>
            </p:nvSpPr>
            <p:spPr>
              <a:xfrm>
                <a:off x="1703944" y="384691"/>
                <a:ext cx="602363" cy="4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1" name="Shape 2431"/>
              <p:cNvSpPr/>
              <p:nvPr/>
            </p:nvSpPr>
            <p:spPr>
              <a:xfrm>
                <a:off x="-8" y="1127826"/>
                <a:ext cx="602360" cy="4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2" name="Shape 2432"/>
              <p:cNvSpPr/>
              <p:nvPr/>
            </p:nvSpPr>
            <p:spPr>
              <a:xfrm>
                <a:off x="885747" y="1127826"/>
                <a:ext cx="602361" cy="4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3" name="Shape 2433"/>
              <p:cNvSpPr/>
              <p:nvPr/>
            </p:nvSpPr>
            <p:spPr>
              <a:xfrm>
                <a:off x="1703944" y="1127826"/>
                <a:ext cx="602363" cy="4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4" name="Shape 2434"/>
              <p:cNvSpPr/>
              <p:nvPr/>
            </p:nvSpPr>
            <p:spPr>
              <a:xfrm>
                <a:off x="46921" y="0"/>
                <a:ext cx="150129" cy="300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u</a:t>
                </a:r>
              </a:p>
            </p:txBody>
          </p:sp>
          <p:sp>
            <p:nvSpPr>
              <p:cNvPr id="2435" name="Shape 2435"/>
              <p:cNvSpPr/>
              <p:nvPr/>
            </p:nvSpPr>
            <p:spPr>
              <a:xfrm>
                <a:off x="955195" y="13135"/>
                <a:ext cx="150129" cy="300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v</a:t>
                </a: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1722726" y="13135"/>
                <a:ext cx="165262" cy="300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w</a:t>
                </a:r>
              </a:p>
            </p:txBody>
          </p:sp>
          <p:sp>
            <p:nvSpPr>
              <p:cNvPr id="2437" name="Shape 2437"/>
              <p:cNvSpPr/>
              <p:nvPr/>
            </p:nvSpPr>
            <p:spPr>
              <a:xfrm>
                <a:off x="20649" y="1495651"/>
                <a:ext cx="155263" cy="300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x</a:t>
                </a:r>
              </a:p>
            </p:txBody>
          </p:sp>
          <p:sp>
            <p:nvSpPr>
              <p:cNvPr id="2438" name="Shape 2438"/>
              <p:cNvSpPr/>
              <p:nvPr/>
            </p:nvSpPr>
            <p:spPr>
              <a:xfrm>
                <a:off x="919540" y="1495651"/>
                <a:ext cx="150129" cy="300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y</a:t>
                </a:r>
              </a:p>
            </p:txBody>
          </p:sp>
          <p:sp>
            <p:nvSpPr>
              <p:cNvPr id="2439" name="Shape 2439"/>
              <p:cNvSpPr/>
              <p:nvPr/>
            </p:nvSpPr>
            <p:spPr>
              <a:xfrm flipH="1">
                <a:off x="281497" y="803184"/>
                <a:ext cx="9385" cy="3490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0" name="Shape 2440"/>
              <p:cNvSpPr/>
              <p:nvPr/>
            </p:nvSpPr>
            <p:spPr>
              <a:xfrm flipH="1">
                <a:off x="1161622" y="812567"/>
                <a:ext cx="9386" cy="3490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1" name="Shape 2441"/>
              <p:cNvSpPr/>
              <p:nvPr/>
            </p:nvSpPr>
            <p:spPr>
              <a:xfrm flipH="1">
                <a:off x="2017353" y="803184"/>
                <a:ext cx="9386" cy="3490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2" name="Shape 2442"/>
              <p:cNvSpPr/>
              <p:nvPr/>
            </p:nvSpPr>
            <p:spPr>
              <a:xfrm>
                <a:off x="624914" y="591128"/>
                <a:ext cx="253343" cy="4"/>
              </a:xfrm>
              <a:prstGeom prst="line">
                <a:avLst/>
              </a:prstGeom>
              <a:noFill/>
              <a:ln w="38100" cap="flat">
                <a:solidFill>
                  <a:srgbClr val="80808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3" name="Shape 2443"/>
              <p:cNvSpPr/>
              <p:nvPr/>
            </p:nvSpPr>
            <p:spPr>
              <a:xfrm>
                <a:off x="623038" y="1354907"/>
                <a:ext cx="253343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4" name="Shape 2444"/>
              <p:cNvSpPr/>
              <p:nvPr/>
            </p:nvSpPr>
            <p:spPr>
              <a:xfrm flipV="1">
                <a:off x="1351159" y="750642"/>
                <a:ext cx="412855" cy="42223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5" name="Shape 2445"/>
              <p:cNvSpPr/>
              <p:nvPr/>
            </p:nvSpPr>
            <p:spPr>
              <a:xfrm>
                <a:off x="1743368" y="1495651"/>
                <a:ext cx="150129" cy="300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defRPr i="1" sz="1800"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 lvl="0">
                  <a:defRPr i="0"/>
                </a:pPr>
                <a:r>
                  <a:rPr i="1"/>
                  <a:t>z</a:t>
                </a:r>
              </a:p>
            </p:txBody>
          </p:sp>
          <p:sp>
            <p:nvSpPr>
              <p:cNvPr id="2446" name="Shape 2446"/>
              <p:cNvSpPr/>
              <p:nvPr/>
            </p:nvSpPr>
            <p:spPr>
              <a:xfrm flipV="1">
                <a:off x="551727" y="775037"/>
                <a:ext cx="424114" cy="42411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447" name="Shape 2447"/>
              <p:cNvSpPr/>
              <p:nvPr/>
            </p:nvSpPr>
            <p:spPr>
              <a:xfrm>
                <a:off x="2221902" y="1060280"/>
                <a:ext cx="326134" cy="50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7" h="21259" fill="norm" stroke="1" extrusionOk="0">
                    <a:moveTo>
                      <a:pt x="0" y="17687"/>
                    </a:moveTo>
                    <a:cubicBezTo>
                      <a:pt x="4759" y="19643"/>
                      <a:pt x="9641" y="21600"/>
                      <a:pt x="13058" y="21209"/>
                    </a:cubicBezTo>
                    <a:cubicBezTo>
                      <a:pt x="16475" y="20817"/>
                      <a:pt x="19647" y="18157"/>
                      <a:pt x="20624" y="15496"/>
                    </a:cubicBezTo>
                    <a:cubicBezTo>
                      <a:pt x="21600" y="12835"/>
                      <a:pt x="21478" y="7904"/>
                      <a:pt x="19281" y="5322"/>
                    </a:cubicBezTo>
                    <a:cubicBezTo>
                      <a:pt x="17085" y="2739"/>
                      <a:pt x="10495" y="0"/>
                      <a:pt x="7566" y="0"/>
                    </a:cubicBezTo>
                    <a:cubicBezTo>
                      <a:pt x="4637" y="0"/>
                      <a:pt x="2929" y="2661"/>
                      <a:pt x="1342" y="532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449" name="Shape 2449"/>
            <p:cNvSpPr/>
            <p:nvPr/>
          </p:nvSpPr>
          <p:spPr>
            <a:xfrm>
              <a:off x="196128" y="1656291"/>
              <a:ext cx="1580055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>
                <a:defRPr sz="1800"/>
              </a:pPr>
              <a:r>
                <a:rPr sz="1400"/>
                <a:t>(u,v) is a tree edge</a:t>
              </a:r>
            </a:p>
          </p:txBody>
        </p:sp>
        <p:sp>
          <p:nvSpPr>
            <p:cNvPr id="2450" name="Shape 2450"/>
            <p:cNvSpPr/>
            <p:nvPr/>
          </p:nvSpPr>
          <p:spPr>
            <a:xfrm>
              <a:off x="1172422" y="827282"/>
              <a:ext cx="1" cy="3327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1" name="Shape 2451"/>
            <p:cNvSpPr/>
            <p:nvPr/>
          </p:nvSpPr>
          <p:spPr>
            <a:xfrm flipH="1">
              <a:off x="304588" y="795085"/>
              <a:ext cx="1" cy="3327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2" name="Shape 2452"/>
            <p:cNvSpPr/>
            <p:nvPr/>
          </p:nvSpPr>
          <p:spPr>
            <a:xfrm>
              <a:off x="2002155" y="827282"/>
              <a:ext cx="1" cy="3327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3" name="Shape 2453"/>
            <p:cNvSpPr/>
            <p:nvPr/>
          </p:nvSpPr>
          <p:spPr>
            <a:xfrm flipV="1">
              <a:off x="545888" y="747978"/>
              <a:ext cx="417972" cy="4179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4" name="Shape 2454"/>
            <p:cNvSpPr/>
            <p:nvPr/>
          </p:nvSpPr>
          <p:spPr>
            <a:xfrm flipH="1">
              <a:off x="642869" y="1362809"/>
              <a:ext cx="21503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5" name="Shape 2455"/>
            <p:cNvSpPr/>
            <p:nvPr/>
          </p:nvSpPr>
          <p:spPr>
            <a:xfrm flipH="1">
              <a:off x="1380920" y="779478"/>
              <a:ext cx="386524" cy="3865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3" grpId="2"/>
      <p:bldP build="p" bldLvl="5" animBg="1" rev="0" advAuto="0" spid="239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Shape 245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Edge Classification*</a:t>
            </a:r>
          </a:p>
        </p:txBody>
      </p:sp>
      <p:sp>
        <p:nvSpPr>
          <p:cNvPr id="2459" name="Shape 2459"/>
          <p:cNvSpPr/>
          <p:nvPr>
            <p:ph type="body" idx="1"/>
          </p:nvPr>
        </p:nvSpPr>
        <p:spPr>
          <a:xfrm>
            <a:off x="350836" y="1214436"/>
            <a:ext cx="5908680" cy="523414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68045" indent="-368045" defTabSz="896111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if v is black vertex, and d[u]&lt;d[v], (u,v) is a </a:t>
            </a:r>
            <a:r>
              <a:rPr b="1" sz="2000">
                <a:solidFill>
                  <a:srgbClr val="262626"/>
                </a:solidFill>
              </a:rPr>
              <a:t>Forward edge </a:t>
            </a:r>
            <a:r>
              <a:rPr sz="2000">
                <a:solidFill>
                  <a:srgbClr val="262626"/>
                </a:solidFill>
              </a:rPr>
              <a:t>(u,v)</a:t>
            </a:r>
            <a:r>
              <a:rPr b="1" sz="2000">
                <a:solidFill>
                  <a:srgbClr val="262626"/>
                </a:solidFill>
              </a:rPr>
              <a:t>: </a:t>
            </a:r>
            <a:endParaRPr b="1" sz="2000"/>
          </a:p>
          <a:p>
            <a:pPr lvl="1" marL="708066" indent="-260010" defTabSz="896111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Non-tree edge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r>
              <a:rPr sz="1900">
                <a:solidFill>
                  <a:srgbClr val="595959"/>
                </a:solidFill>
              </a:rPr>
              <a:t> that connects a vertex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1900">
                <a:solidFill>
                  <a:srgbClr val="595959"/>
                </a:solidFill>
              </a:rPr>
              <a:t> to a descendant </a:t>
            </a:r>
            <a:r>
              <a:rPr sz="19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1900">
                <a:solidFill>
                  <a:srgbClr val="595959"/>
                </a:solidFill>
              </a:rPr>
              <a:t> in a depth first tree</a:t>
            </a:r>
            <a:endParaRPr sz="2300">
              <a:solidFill>
                <a:srgbClr val="595959"/>
              </a:solidFill>
            </a:endParaRPr>
          </a:p>
          <a:p>
            <a:pPr lvl="1" marL="728091" indent="-280033" defTabSz="896111">
              <a:lnSpc>
                <a:spcPct val="120000"/>
              </a:lnSpc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595959"/>
              </a:solidFill>
            </a:endParaRPr>
          </a:p>
          <a:p>
            <a:pPr lvl="0" marL="368045" indent="-368045" defTabSz="896111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if v is black vertex, and d[u] &gt; d[v], (u,v) is a </a:t>
            </a:r>
            <a:r>
              <a:rPr b="1" sz="2000">
                <a:solidFill>
                  <a:srgbClr val="262626"/>
                </a:solidFill>
              </a:rPr>
              <a:t>Cross edge </a:t>
            </a:r>
            <a:r>
              <a:rPr sz="2000">
                <a:solidFill>
                  <a:srgbClr val="262626"/>
                </a:solidFill>
              </a:rPr>
              <a:t>(u,v)</a:t>
            </a:r>
            <a:r>
              <a:rPr b="1" sz="2000">
                <a:solidFill>
                  <a:srgbClr val="262626"/>
                </a:solidFill>
              </a:rPr>
              <a:t>: </a:t>
            </a:r>
            <a:endParaRPr b="1" sz="2300"/>
          </a:p>
          <a:p>
            <a:pPr lvl="1" marL="708066" indent="-260010" defTabSz="896111">
              <a:lnSpc>
                <a:spcPct val="12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595959"/>
                </a:solidFill>
              </a:rPr>
              <a:t>go between vertices in same depth-first tree (as long as there is no ancestor / descendant relation) or between different depth-first trees</a:t>
            </a:r>
          </a:p>
        </p:txBody>
      </p:sp>
      <p:grpSp>
        <p:nvGrpSpPr>
          <p:cNvPr id="2492" name="Group 2492"/>
          <p:cNvGrpSpPr/>
          <p:nvPr/>
        </p:nvGrpSpPr>
        <p:grpSpPr>
          <a:xfrm>
            <a:off x="6461124" y="1368424"/>
            <a:ext cx="2158672" cy="1519243"/>
            <a:chOff x="0" y="0"/>
            <a:chExt cx="2158670" cy="1519242"/>
          </a:xfrm>
        </p:grpSpPr>
        <p:grpSp>
          <p:nvGrpSpPr>
            <p:cNvPr id="2490" name="Group 2490"/>
            <p:cNvGrpSpPr/>
            <p:nvPr/>
          </p:nvGrpSpPr>
          <p:grpSpPr>
            <a:xfrm>
              <a:off x="3158" y="-1"/>
              <a:ext cx="2155513" cy="1519243"/>
              <a:chOff x="-9" y="0"/>
              <a:chExt cx="2155512" cy="1519242"/>
            </a:xfrm>
          </p:grpSpPr>
          <p:grpSp>
            <p:nvGrpSpPr>
              <p:cNvPr id="2488" name="Group 2488"/>
              <p:cNvGrpSpPr/>
              <p:nvPr/>
            </p:nvGrpSpPr>
            <p:grpSpPr>
              <a:xfrm>
                <a:off x="-10" y="0"/>
                <a:ext cx="2155513" cy="1519243"/>
                <a:chOff x="-8" y="0"/>
                <a:chExt cx="2155512" cy="1519242"/>
              </a:xfrm>
            </p:grpSpPr>
            <p:grpSp>
              <p:nvGrpSpPr>
                <p:cNvPr id="2462" name="Group 2462"/>
                <p:cNvGrpSpPr/>
                <p:nvPr/>
              </p:nvGrpSpPr>
              <p:grpSpPr>
                <a:xfrm>
                  <a:off x="-9" y="325427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2460" name="Shape 2460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461" name="Shape 2461"/>
                  <p:cNvSpPr/>
                  <p:nvPr/>
                </p:nvSpPr>
                <p:spPr>
                  <a:xfrm>
                    <a:off x="174309" y="80701"/>
                    <a:ext cx="160983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1/</a:t>
                    </a:r>
                  </a:p>
                </p:txBody>
              </p:sp>
            </p:grpSp>
            <p:grpSp>
              <p:nvGrpSpPr>
                <p:cNvPr id="2465" name="Group 2465"/>
                <p:cNvGrpSpPr/>
                <p:nvPr/>
              </p:nvGrpSpPr>
              <p:grpSpPr>
                <a:xfrm>
                  <a:off x="749294" y="325427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2463" name="Shape 2463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464" name="Shape 2464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2/7</a:t>
                    </a:r>
                  </a:p>
                </p:txBody>
              </p:sp>
            </p:grpSp>
            <p:sp>
              <p:nvSpPr>
                <p:cNvPr id="2466" name="Shape 2466"/>
                <p:cNvSpPr/>
                <p:nvPr/>
              </p:nvSpPr>
              <p:spPr>
                <a:xfrm>
                  <a:off x="1441448" y="325429"/>
                  <a:ext cx="509566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grpSp>
              <p:nvGrpSpPr>
                <p:cNvPr id="2469" name="Group 2469"/>
                <p:cNvGrpSpPr/>
                <p:nvPr/>
              </p:nvGrpSpPr>
              <p:grpSpPr>
                <a:xfrm>
                  <a:off x="-9" y="954079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2467" name="Shape 2467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468" name="Shape 2468"/>
                  <p:cNvSpPr/>
                  <p:nvPr/>
                </p:nvSpPr>
                <p:spPr>
                  <a:xfrm>
                    <a:off x="124867" y="80701"/>
                    <a:ext cx="259868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4/5</a:t>
                    </a:r>
                  </a:p>
                </p:txBody>
              </p:sp>
            </p:grpSp>
            <p:grpSp>
              <p:nvGrpSpPr>
                <p:cNvPr id="2472" name="Group 2472"/>
                <p:cNvGrpSpPr/>
                <p:nvPr/>
              </p:nvGrpSpPr>
              <p:grpSpPr>
                <a:xfrm>
                  <a:off x="749294" y="954079"/>
                  <a:ext cx="509569" cy="358765"/>
                  <a:chOff x="-7" y="-5"/>
                  <a:chExt cx="509568" cy="358763"/>
                </a:xfrm>
              </p:grpSpPr>
              <p:sp>
                <p:nvSpPr>
                  <p:cNvPr id="2470" name="Shape 2470"/>
                  <p:cNvSpPr/>
                  <p:nvPr/>
                </p:nvSpPr>
                <p:spPr>
                  <a:xfrm>
                    <a:off x="-8" y="-6"/>
                    <a:ext cx="509569" cy="3587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8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471" name="Shape 2471"/>
                  <p:cNvSpPr/>
                  <p:nvPr/>
                </p:nvSpPr>
                <p:spPr>
                  <a:xfrm>
                    <a:off x="124867" y="80701"/>
                    <a:ext cx="259867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>
                      <a:def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400">
                        <a:solidFill>
                          <a:srgbClr val="FFFFFF"/>
                        </a:solidFill>
                      </a:rPr>
                      <a:t>3/6</a:t>
                    </a:r>
                  </a:p>
                </p:txBody>
              </p:sp>
            </p:grpSp>
            <p:sp>
              <p:nvSpPr>
                <p:cNvPr id="2473" name="Shape 2473"/>
                <p:cNvSpPr/>
                <p:nvPr/>
              </p:nvSpPr>
              <p:spPr>
                <a:xfrm>
                  <a:off x="1441448" y="954081"/>
                  <a:ext cx="509566" cy="35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474" name="Shape 2474"/>
                <p:cNvSpPr/>
                <p:nvPr/>
              </p:nvSpPr>
              <p:spPr>
                <a:xfrm>
                  <a:off x="39693" y="-1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u</a:t>
                  </a:r>
                </a:p>
              </p:txBody>
            </p:sp>
            <p:sp>
              <p:nvSpPr>
                <p:cNvPr id="2475" name="Shape 2475"/>
                <p:cNvSpPr/>
                <p:nvPr/>
              </p:nvSpPr>
              <p:spPr>
                <a:xfrm>
                  <a:off x="808045" y="1111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v</a:t>
                  </a:r>
                </a:p>
              </p:txBody>
            </p:sp>
            <p:sp>
              <p:nvSpPr>
                <p:cNvPr id="2476" name="Shape 2476"/>
                <p:cNvSpPr/>
                <p:nvPr/>
              </p:nvSpPr>
              <p:spPr>
                <a:xfrm>
                  <a:off x="1457335" y="11112"/>
                  <a:ext cx="139803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w</a:t>
                  </a:r>
                </a:p>
              </p:txBody>
            </p:sp>
            <p:sp>
              <p:nvSpPr>
                <p:cNvPr id="2477" name="Shape 2477"/>
                <p:cNvSpPr/>
                <p:nvPr/>
              </p:nvSpPr>
              <p:spPr>
                <a:xfrm>
                  <a:off x="17468" y="1265242"/>
                  <a:ext cx="131344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x</a:t>
                  </a:r>
                </a:p>
              </p:txBody>
            </p:sp>
            <p:sp>
              <p:nvSpPr>
                <p:cNvPr id="2478" name="Shape 2478"/>
                <p:cNvSpPr/>
                <p:nvPr/>
              </p:nvSpPr>
              <p:spPr>
                <a:xfrm>
                  <a:off x="777883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y</a:t>
                  </a:r>
                </a:p>
              </p:txBody>
            </p:sp>
            <p:sp>
              <p:nvSpPr>
                <p:cNvPr id="2479" name="Shape 2479"/>
                <p:cNvSpPr/>
                <p:nvPr/>
              </p:nvSpPr>
              <p:spPr>
                <a:xfrm flipH="1">
                  <a:off x="238131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0" name="Shape 2480"/>
                <p:cNvSpPr/>
                <p:nvPr/>
              </p:nvSpPr>
              <p:spPr>
                <a:xfrm flipH="1">
                  <a:off x="992196" y="687389"/>
                  <a:ext cx="7940" cy="295278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1" name="Shape 2481"/>
                <p:cNvSpPr/>
                <p:nvPr/>
              </p:nvSpPr>
              <p:spPr>
                <a:xfrm flipH="1">
                  <a:off x="1706574" y="679451"/>
                  <a:ext cx="7940" cy="29527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2" name="Shape 2482"/>
                <p:cNvSpPr/>
                <p:nvPr/>
              </p:nvSpPr>
              <p:spPr>
                <a:xfrm>
                  <a:off x="528645" y="500063"/>
                  <a:ext cx="214315" cy="3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3" name="Shape 2483"/>
                <p:cNvSpPr/>
                <p:nvPr/>
              </p:nvSpPr>
              <p:spPr>
                <a:xfrm>
                  <a:off x="527058" y="1146179"/>
                  <a:ext cx="214315" cy="2"/>
                </a:xfrm>
                <a:prstGeom prst="line">
                  <a:avLst/>
                </a:prstGeom>
                <a:noFill/>
                <a:ln w="38100" cap="flat">
                  <a:solidFill>
                    <a:srgbClr val="80808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4" name="Shape 2484"/>
                <p:cNvSpPr/>
                <p:nvPr/>
              </p:nvSpPr>
              <p:spPr>
                <a:xfrm flipV="1">
                  <a:off x="1143010" y="635003"/>
                  <a:ext cx="349253" cy="35719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5" name="Shape 2485"/>
                <p:cNvSpPr/>
                <p:nvPr/>
              </p:nvSpPr>
              <p:spPr>
                <a:xfrm>
                  <a:off x="1474797" y="1265242"/>
                  <a:ext cx="127001" cy="254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 i="1" sz="1800"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 lvl="0">
                    <a:defRPr i="0"/>
                  </a:pPr>
                  <a:r>
                    <a:rPr i="1"/>
                    <a:t>z</a:t>
                  </a:r>
                </a:p>
              </p:txBody>
            </p:sp>
            <p:sp>
              <p:nvSpPr>
                <p:cNvPr id="2486" name="Shape 2486"/>
                <p:cNvSpPr/>
                <p:nvPr/>
              </p:nvSpPr>
              <p:spPr>
                <a:xfrm flipV="1">
                  <a:off x="466732" y="655640"/>
                  <a:ext cx="358778" cy="35877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487" name="Shape 2487"/>
                <p:cNvSpPr/>
                <p:nvPr/>
              </p:nvSpPr>
              <p:spPr>
                <a:xfrm>
                  <a:off x="1879612" y="896940"/>
                  <a:ext cx="275893" cy="431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7" h="21259" fill="norm" stroke="1" extrusionOk="0">
                      <a:moveTo>
                        <a:pt x="0" y="17687"/>
                      </a:moveTo>
                      <a:cubicBezTo>
                        <a:pt x="4759" y="19643"/>
                        <a:pt x="9641" y="21600"/>
                        <a:pt x="13058" y="21209"/>
                      </a:cubicBezTo>
                      <a:cubicBezTo>
                        <a:pt x="16475" y="20817"/>
                        <a:pt x="19647" y="18157"/>
                        <a:pt x="20624" y="15496"/>
                      </a:cubicBezTo>
                      <a:cubicBezTo>
                        <a:pt x="21600" y="12835"/>
                        <a:pt x="21478" y="7904"/>
                        <a:pt x="19281" y="5322"/>
                      </a:cubicBezTo>
                      <a:cubicBezTo>
                        <a:pt x="17085" y="2739"/>
                        <a:pt x="10495" y="0"/>
                        <a:pt x="7566" y="0"/>
                      </a:cubicBezTo>
                      <a:cubicBezTo>
                        <a:pt x="4637" y="0"/>
                        <a:pt x="2929" y="2661"/>
                        <a:pt x="1342" y="532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489" name="Shape 2489"/>
              <p:cNvSpPr/>
              <p:nvPr/>
            </p:nvSpPr>
            <p:spPr>
              <a:xfrm>
                <a:off x="419106" y="635001"/>
                <a:ext cx="131292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B</a:t>
                </a:r>
              </a:p>
            </p:txBody>
          </p:sp>
        </p:grpSp>
        <p:sp>
          <p:nvSpPr>
            <p:cNvPr id="2491" name="Shape 2491"/>
            <p:cNvSpPr/>
            <p:nvPr/>
          </p:nvSpPr>
          <p:spPr>
            <a:xfrm>
              <a:off x="-1" y="658812"/>
              <a:ext cx="127001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F</a:t>
              </a:r>
            </a:p>
          </p:txBody>
        </p:sp>
      </p:grpSp>
      <p:grpSp>
        <p:nvGrpSpPr>
          <p:cNvPr id="2529" name="Group 2529"/>
          <p:cNvGrpSpPr/>
          <p:nvPr/>
        </p:nvGrpSpPr>
        <p:grpSpPr>
          <a:xfrm>
            <a:off x="6461123" y="3851275"/>
            <a:ext cx="2158675" cy="1519244"/>
            <a:chOff x="0" y="0"/>
            <a:chExt cx="2158673" cy="1519243"/>
          </a:xfrm>
        </p:grpSpPr>
        <p:grpSp>
          <p:nvGrpSpPr>
            <p:cNvPr id="2527" name="Group 2527"/>
            <p:cNvGrpSpPr/>
            <p:nvPr/>
          </p:nvGrpSpPr>
          <p:grpSpPr>
            <a:xfrm>
              <a:off x="-1" y="0"/>
              <a:ext cx="2158675" cy="1519244"/>
              <a:chOff x="0" y="0"/>
              <a:chExt cx="2158673" cy="1519243"/>
            </a:xfrm>
          </p:grpSpPr>
          <p:grpSp>
            <p:nvGrpSpPr>
              <p:cNvPr id="2525" name="Group 2525"/>
              <p:cNvGrpSpPr/>
              <p:nvPr/>
            </p:nvGrpSpPr>
            <p:grpSpPr>
              <a:xfrm>
                <a:off x="3160" y="-1"/>
                <a:ext cx="2155514" cy="1519245"/>
                <a:chOff x="-7" y="0"/>
                <a:chExt cx="2155513" cy="1519243"/>
              </a:xfrm>
            </p:grpSpPr>
            <p:grpSp>
              <p:nvGrpSpPr>
                <p:cNvPr id="2523" name="Group 2523"/>
                <p:cNvGrpSpPr/>
                <p:nvPr/>
              </p:nvGrpSpPr>
              <p:grpSpPr>
                <a:xfrm>
                  <a:off x="-8" y="0"/>
                  <a:ext cx="2155514" cy="1519244"/>
                  <a:chOff x="-7" y="0"/>
                  <a:chExt cx="2155513" cy="1519243"/>
                </a:xfrm>
              </p:grpSpPr>
              <p:grpSp>
                <p:nvGrpSpPr>
                  <p:cNvPr id="2495" name="Group 2495"/>
                  <p:cNvGrpSpPr/>
                  <p:nvPr/>
                </p:nvGrpSpPr>
                <p:grpSpPr>
                  <a:xfrm>
                    <a:off x="-8" y="325427"/>
                    <a:ext cx="509594" cy="358784"/>
                    <a:chOff x="-7" y="-5"/>
                    <a:chExt cx="509593" cy="358783"/>
                  </a:xfrm>
                </p:grpSpPr>
                <p:sp>
                  <p:nvSpPr>
                    <p:cNvPr id="2493" name="Shape 2493"/>
                    <p:cNvSpPr/>
                    <p:nvPr/>
                  </p:nvSpPr>
                  <p:spPr>
                    <a:xfrm>
                      <a:off x="-8" y="-6"/>
                      <a:ext cx="509594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494" name="Shape 2494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1/8</a:t>
                      </a:r>
                    </a:p>
                  </p:txBody>
                </p:sp>
              </p:grpSp>
              <p:grpSp>
                <p:nvGrpSpPr>
                  <p:cNvPr id="2498" name="Group 2498"/>
                  <p:cNvGrpSpPr/>
                  <p:nvPr/>
                </p:nvGrpSpPr>
                <p:grpSpPr>
                  <a:xfrm>
                    <a:off x="749295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2496" name="Shape 2496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497" name="Shape 2497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2/7</a:t>
                      </a:r>
                    </a:p>
                  </p:txBody>
                </p:sp>
              </p:grpSp>
              <p:grpSp>
                <p:nvGrpSpPr>
                  <p:cNvPr id="2501" name="Group 2501"/>
                  <p:cNvGrpSpPr/>
                  <p:nvPr/>
                </p:nvGrpSpPr>
                <p:grpSpPr>
                  <a:xfrm>
                    <a:off x="1441447" y="325427"/>
                    <a:ext cx="509595" cy="358784"/>
                    <a:chOff x="-7" y="-5"/>
                    <a:chExt cx="509594" cy="358783"/>
                  </a:xfrm>
                </p:grpSpPr>
                <p:sp>
                  <p:nvSpPr>
                    <p:cNvPr id="2499" name="Shape 2499"/>
                    <p:cNvSpPr/>
                    <p:nvPr/>
                  </p:nvSpPr>
                  <p:spPr>
                    <a:xfrm>
                      <a:off x="-8" y="-6"/>
                      <a:ext cx="509595" cy="3587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500" name="Shape 2500"/>
                    <p:cNvSpPr/>
                    <p:nvPr/>
                  </p:nvSpPr>
                  <p:spPr>
                    <a:xfrm>
                      <a:off x="149610" y="80701"/>
                      <a:ext cx="210382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1400"/>
                        <a:t>9/ </a:t>
                      </a:r>
                    </a:p>
                  </p:txBody>
                </p:sp>
              </p:grpSp>
              <p:grpSp>
                <p:nvGrpSpPr>
                  <p:cNvPr id="2504" name="Group 2504"/>
                  <p:cNvGrpSpPr/>
                  <p:nvPr/>
                </p:nvGrpSpPr>
                <p:grpSpPr>
                  <a:xfrm>
                    <a:off x="-8" y="954079"/>
                    <a:ext cx="509594" cy="358785"/>
                    <a:chOff x="-7" y="-5"/>
                    <a:chExt cx="509593" cy="358784"/>
                  </a:xfrm>
                </p:grpSpPr>
                <p:sp>
                  <p:nvSpPr>
                    <p:cNvPr id="2502" name="Shape 2502"/>
                    <p:cNvSpPr/>
                    <p:nvPr/>
                  </p:nvSpPr>
                  <p:spPr>
                    <a:xfrm>
                      <a:off x="-8" y="-6"/>
                      <a:ext cx="509594" cy="3587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503" name="Shape 2503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4/5</a:t>
                      </a:r>
                    </a:p>
                  </p:txBody>
                </p:sp>
              </p:grpSp>
              <p:grpSp>
                <p:nvGrpSpPr>
                  <p:cNvPr id="2507" name="Group 2507"/>
                  <p:cNvGrpSpPr/>
                  <p:nvPr/>
                </p:nvGrpSpPr>
                <p:grpSpPr>
                  <a:xfrm>
                    <a:off x="749295" y="954079"/>
                    <a:ext cx="509595" cy="358785"/>
                    <a:chOff x="-7" y="-5"/>
                    <a:chExt cx="509594" cy="358784"/>
                  </a:xfrm>
                </p:grpSpPr>
                <p:sp>
                  <p:nvSpPr>
                    <p:cNvPr id="2505" name="Shape 2505"/>
                    <p:cNvSpPr/>
                    <p:nvPr/>
                  </p:nvSpPr>
                  <p:spPr>
                    <a:xfrm>
                      <a:off x="-8" y="-6"/>
                      <a:ext cx="509595" cy="35878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8" h="19679" fill="norm" stroke="1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506" name="Shape 2506"/>
                    <p:cNvSpPr/>
                    <p:nvPr/>
                  </p:nvSpPr>
                  <p:spPr>
                    <a:xfrm>
                      <a:off x="124867" y="80701"/>
                      <a:ext cx="259867" cy="19738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3/6</a:t>
                      </a:r>
                    </a:p>
                  </p:txBody>
                </p:sp>
              </p:grpSp>
              <p:sp>
                <p:nvSpPr>
                  <p:cNvPr id="2508" name="Shape 2508"/>
                  <p:cNvSpPr/>
                  <p:nvPr/>
                </p:nvSpPr>
                <p:spPr>
                  <a:xfrm>
                    <a:off x="1441448" y="954081"/>
                    <a:ext cx="509594" cy="3587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8" h="19679" fill="norm" stroke="1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509" name="Shape 2509"/>
                  <p:cNvSpPr/>
                  <p:nvPr/>
                </p:nvSpPr>
                <p:spPr>
                  <a:xfrm>
                    <a:off x="39693" y="0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u</a:t>
                    </a:r>
                  </a:p>
                </p:txBody>
              </p:sp>
              <p:sp>
                <p:nvSpPr>
                  <p:cNvPr id="2510" name="Shape 2510"/>
                  <p:cNvSpPr/>
                  <p:nvPr/>
                </p:nvSpPr>
                <p:spPr>
                  <a:xfrm>
                    <a:off x="808045" y="11112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v</a:t>
                    </a:r>
                  </a:p>
                </p:txBody>
              </p:sp>
              <p:sp>
                <p:nvSpPr>
                  <p:cNvPr id="2511" name="Shape 2511"/>
                  <p:cNvSpPr/>
                  <p:nvPr/>
                </p:nvSpPr>
                <p:spPr>
                  <a:xfrm>
                    <a:off x="1457337" y="11112"/>
                    <a:ext cx="139803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w</a:t>
                    </a:r>
                  </a:p>
                </p:txBody>
              </p:sp>
              <p:sp>
                <p:nvSpPr>
                  <p:cNvPr id="2512" name="Shape 2512"/>
                  <p:cNvSpPr/>
                  <p:nvPr/>
                </p:nvSpPr>
                <p:spPr>
                  <a:xfrm>
                    <a:off x="17468" y="1265243"/>
                    <a:ext cx="131344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x</a:t>
                    </a:r>
                  </a:p>
                </p:txBody>
              </p:sp>
              <p:sp>
                <p:nvSpPr>
                  <p:cNvPr id="2513" name="Shape 2513"/>
                  <p:cNvSpPr/>
                  <p:nvPr/>
                </p:nvSpPr>
                <p:spPr>
                  <a:xfrm>
                    <a:off x="777883" y="1265243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y</a:t>
                    </a:r>
                  </a:p>
                </p:txBody>
              </p:sp>
              <p:sp>
                <p:nvSpPr>
                  <p:cNvPr id="2514" name="Shape 2514"/>
                  <p:cNvSpPr/>
                  <p:nvPr/>
                </p:nvSpPr>
                <p:spPr>
                  <a:xfrm flipH="1">
                    <a:off x="238131" y="679451"/>
                    <a:ext cx="7940" cy="29527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15" name="Shape 2515"/>
                  <p:cNvSpPr/>
                  <p:nvPr/>
                </p:nvSpPr>
                <p:spPr>
                  <a:xfrm flipH="1">
                    <a:off x="992198" y="687389"/>
                    <a:ext cx="7940" cy="29527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16" name="Shape 2516"/>
                  <p:cNvSpPr/>
                  <p:nvPr/>
                </p:nvSpPr>
                <p:spPr>
                  <a:xfrm flipH="1">
                    <a:off x="1706576" y="679451"/>
                    <a:ext cx="7939" cy="295279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17" name="Shape 2517"/>
                  <p:cNvSpPr/>
                  <p:nvPr/>
                </p:nvSpPr>
                <p:spPr>
                  <a:xfrm>
                    <a:off x="528645" y="500064"/>
                    <a:ext cx="214315" cy="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18" name="Shape 2518"/>
                  <p:cNvSpPr/>
                  <p:nvPr/>
                </p:nvSpPr>
                <p:spPr>
                  <a:xfrm>
                    <a:off x="527058" y="1146180"/>
                    <a:ext cx="214315" cy="2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808080"/>
                    </a:solidFill>
                    <a:prstDash val="solid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19" name="Shape 2519"/>
                  <p:cNvSpPr/>
                  <p:nvPr/>
                </p:nvSpPr>
                <p:spPr>
                  <a:xfrm flipV="1">
                    <a:off x="1143010" y="635004"/>
                    <a:ext cx="349253" cy="35719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head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20" name="Shape 2520"/>
                  <p:cNvSpPr/>
                  <p:nvPr/>
                </p:nvSpPr>
                <p:spPr>
                  <a:xfrm>
                    <a:off x="1474799" y="1265243"/>
                    <a:ext cx="127001" cy="254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 i="1" sz="1800">
                        <a:latin typeface="Monotype Corsiva"/>
                        <a:ea typeface="Monotype Corsiva"/>
                        <a:cs typeface="Monotype Corsiva"/>
                        <a:sym typeface="Monotype Corsiva"/>
                      </a:defRPr>
                    </a:lvl1pPr>
                  </a:lstStyle>
                  <a:p>
                    <a:pPr lvl="0">
                      <a:defRPr i="0"/>
                    </a:pPr>
                    <a:r>
                      <a:rPr i="1"/>
                      <a:t>z</a:t>
                    </a:r>
                  </a:p>
                </p:txBody>
              </p:sp>
              <p:sp>
                <p:nvSpPr>
                  <p:cNvPr id="2521" name="Shape 2521"/>
                  <p:cNvSpPr/>
                  <p:nvPr/>
                </p:nvSpPr>
                <p:spPr>
                  <a:xfrm flipV="1">
                    <a:off x="466733" y="655641"/>
                    <a:ext cx="358778" cy="35877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dash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522" name="Shape 2522"/>
                  <p:cNvSpPr/>
                  <p:nvPr/>
                </p:nvSpPr>
                <p:spPr>
                  <a:xfrm>
                    <a:off x="1879613" y="896941"/>
                    <a:ext cx="275893" cy="4312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07" h="21259" fill="norm" stroke="1" extrusionOk="0">
                        <a:moveTo>
                          <a:pt x="0" y="17687"/>
                        </a:moveTo>
                        <a:cubicBezTo>
                          <a:pt x="4759" y="19643"/>
                          <a:pt x="9641" y="21600"/>
                          <a:pt x="13058" y="21209"/>
                        </a:cubicBezTo>
                        <a:cubicBezTo>
                          <a:pt x="16475" y="20817"/>
                          <a:pt x="19647" y="18157"/>
                          <a:pt x="20624" y="15496"/>
                        </a:cubicBezTo>
                        <a:cubicBezTo>
                          <a:pt x="21600" y="12835"/>
                          <a:pt x="21478" y="7904"/>
                          <a:pt x="19281" y="5322"/>
                        </a:cubicBezTo>
                        <a:cubicBezTo>
                          <a:pt x="17085" y="2739"/>
                          <a:pt x="10495" y="0"/>
                          <a:pt x="7566" y="0"/>
                        </a:cubicBezTo>
                        <a:cubicBezTo>
                          <a:pt x="4637" y="0"/>
                          <a:pt x="2929" y="2661"/>
                          <a:pt x="1342" y="5322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round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>
                      <a:defRPr sz="1800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2524" name="Shape 2524"/>
                <p:cNvSpPr/>
                <p:nvPr/>
              </p:nvSpPr>
              <p:spPr>
                <a:xfrm>
                  <a:off x="419107" y="635002"/>
                  <a:ext cx="131293" cy="197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B</a:t>
                  </a:r>
                </a:p>
              </p:txBody>
            </p:sp>
          </p:grpSp>
          <p:sp>
            <p:nvSpPr>
              <p:cNvPr id="2526" name="Shape 2526"/>
              <p:cNvSpPr/>
              <p:nvPr/>
            </p:nvSpPr>
            <p:spPr>
              <a:xfrm>
                <a:off x="0" y="658812"/>
                <a:ext cx="127001" cy="197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F</a:t>
                </a:r>
              </a:p>
            </p:txBody>
          </p:sp>
        </p:grpSp>
        <p:sp>
          <p:nvSpPr>
            <p:cNvPr id="2528" name="Shape 2528"/>
            <p:cNvSpPr/>
            <p:nvPr/>
          </p:nvSpPr>
          <p:spPr>
            <a:xfrm>
              <a:off x="1185863" y="506412"/>
              <a:ext cx="312740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C</a:t>
              </a:r>
            </a:p>
          </p:txBody>
        </p:sp>
      </p:grpSp>
      <p:sp>
        <p:nvSpPr>
          <p:cNvPr id="2530" name="Shape 253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531" name="Shape 2531"/>
          <p:cNvSpPr/>
          <p:nvPr/>
        </p:nvSpPr>
        <p:spPr>
          <a:xfrm>
            <a:off x="6392220" y="3095627"/>
            <a:ext cx="1879826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(u,x) is a forward edge</a:t>
            </a:r>
          </a:p>
        </p:txBody>
      </p:sp>
      <p:sp>
        <p:nvSpPr>
          <p:cNvPr id="2532" name="Shape 2532"/>
          <p:cNvSpPr/>
          <p:nvPr/>
        </p:nvSpPr>
        <p:spPr>
          <a:xfrm>
            <a:off x="6396166" y="5652560"/>
            <a:ext cx="1685668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(w,y) is a cross edge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9" grpId="1"/>
      <p:bldP build="whole" bldLvl="1" animBg="1" rev="0" advAuto="0" spid="252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350838" y="1214435"/>
            <a:ext cx="8229601" cy="56435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2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69" y="1298"/>
            <a:ext cx="882412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Shape 253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Analysis of DFS(</a:t>
            </a:r>
            <a:r>
              <a:rPr sz="40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V, E</a:t>
            </a:r>
            <a:r>
              <a:rPr sz="400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2535" name="Shape 2535"/>
          <p:cNvSpPr/>
          <p:nvPr>
            <p:ph type="body" idx="1"/>
          </p:nvPr>
        </p:nvSpPr>
        <p:spPr>
          <a:xfrm>
            <a:off x="350838" y="1214435"/>
            <a:ext cx="8229601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290695" indent="-1290695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for </a:t>
            </a:r>
            <a:r>
              <a:rPr sz="2800">
                <a:solidFill>
                  <a:srgbClr val="262626"/>
                </a:solidFill>
              </a:rPr>
              <a:t>each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∈ V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90695" indent="-1290695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      do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800">
                <a:solidFill>
                  <a:srgbClr val="262626"/>
                </a:solidFill>
              </a:rPr>
              <a:t> ← </a:t>
            </a:r>
            <a:r>
              <a:rPr sz="2400">
                <a:solidFill>
                  <a:srgbClr val="262626"/>
                </a:solidFill>
              </a:rPr>
              <a:t>WHITE</a:t>
            </a:r>
            <a:endParaRPr sz="2400"/>
          </a:p>
          <a:p>
            <a:pPr lvl="0" marL="1290695" indent="-1290695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           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pred[u] </a:t>
            </a:r>
            <a:r>
              <a:rPr sz="2800">
                <a:solidFill>
                  <a:srgbClr val="262626"/>
                </a:solidFill>
              </a:rPr>
              <a:t>← NIL</a:t>
            </a:r>
            <a:endParaRPr sz="2800">
              <a:solidFill>
                <a:srgbClr val="262626"/>
              </a:solidFill>
            </a:endParaRPr>
          </a:p>
          <a:p>
            <a:pPr lvl="0" marL="1290695" indent="-1290695">
              <a:buClr>
                <a:srgbClr val="262626"/>
              </a:buClr>
              <a:buFont typeface="Comic Sans MS"/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800">
                <a:solidFill>
                  <a:srgbClr val="262626"/>
                </a:solidFill>
              </a:rPr>
              <a:t> ← 0</a:t>
            </a:r>
            <a:endParaRPr sz="2800">
              <a:solidFill>
                <a:srgbClr val="262626"/>
              </a:solidFill>
            </a:endParaRPr>
          </a:p>
          <a:p>
            <a:pPr lvl="0" marL="1290695" indent="-1290695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for </a:t>
            </a:r>
            <a:r>
              <a:rPr sz="2800">
                <a:solidFill>
                  <a:srgbClr val="262626"/>
                </a:solidFill>
              </a:rPr>
              <a:t>each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∈ V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90695" indent="-1290695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      do if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 =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290695" indent="-1290695">
              <a:buClr>
                <a:srgbClr val="262626"/>
              </a:buClr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               then </a:t>
            </a:r>
            <a:r>
              <a:rPr sz="2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DFS-VISIT(u)</a:t>
            </a:r>
          </a:p>
        </p:txBody>
      </p:sp>
      <p:grpSp>
        <p:nvGrpSpPr>
          <p:cNvPr id="2538" name="Group 2538"/>
          <p:cNvGrpSpPr/>
          <p:nvPr/>
        </p:nvGrpSpPr>
        <p:grpSpPr>
          <a:xfrm>
            <a:off x="5205412" y="1314448"/>
            <a:ext cx="938263" cy="1636720"/>
            <a:chOff x="0" y="0"/>
            <a:chExt cx="938262" cy="1636718"/>
          </a:xfrm>
        </p:grpSpPr>
        <p:sp>
          <p:nvSpPr>
            <p:cNvPr id="2536" name="Shape 2536"/>
            <p:cNvSpPr/>
            <p:nvPr/>
          </p:nvSpPr>
          <p:spPr>
            <a:xfrm>
              <a:off x="0" y="-1"/>
              <a:ext cx="88902" cy="163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7" name="Shape 2537"/>
            <p:cNvSpPr/>
            <p:nvPr/>
          </p:nvSpPr>
          <p:spPr>
            <a:xfrm>
              <a:off x="123825" y="590550"/>
              <a:ext cx="814438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Θ(|V|)</a:t>
              </a:r>
            </a:p>
          </p:txBody>
        </p:sp>
      </p:grpSp>
      <p:grpSp>
        <p:nvGrpSpPr>
          <p:cNvPr id="2541" name="Group 2541"/>
          <p:cNvGrpSpPr/>
          <p:nvPr/>
        </p:nvGrpSpPr>
        <p:grpSpPr>
          <a:xfrm>
            <a:off x="5915023" y="3275012"/>
            <a:ext cx="2635255" cy="1636713"/>
            <a:chOff x="0" y="0"/>
            <a:chExt cx="2635254" cy="1636712"/>
          </a:xfrm>
        </p:grpSpPr>
        <p:sp>
          <p:nvSpPr>
            <p:cNvPr id="2539" name="Shape 2539"/>
            <p:cNvSpPr/>
            <p:nvPr/>
          </p:nvSpPr>
          <p:spPr>
            <a:xfrm>
              <a:off x="-1" y="-1"/>
              <a:ext cx="88903" cy="163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0" name="Shape 2540"/>
            <p:cNvSpPr/>
            <p:nvPr/>
          </p:nvSpPr>
          <p:spPr>
            <a:xfrm>
              <a:off x="147635" y="176212"/>
              <a:ext cx="2487620" cy="1412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400">
                  <a:latin typeface="Arial"/>
                  <a:ea typeface="Arial"/>
                  <a:cs typeface="Arial"/>
                  <a:sym typeface="Arial"/>
                </a:rPr>
                <a:t>Θ(|V|) – without counting the time for 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 lvl="0" algn="l">
                <a:defRPr sz="1800"/>
              </a:pPr>
              <a:r>
                <a:rPr sz="2400">
                  <a:latin typeface="Arial"/>
                  <a:ea typeface="Arial"/>
                  <a:cs typeface="Arial"/>
                  <a:sym typeface="Arial"/>
                </a:rPr>
                <a:t>DFS-VISIT</a:t>
              </a:r>
            </a:p>
          </p:txBody>
        </p:sp>
      </p:grpSp>
      <p:sp>
        <p:nvSpPr>
          <p:cNvPr id="2542" name="Shape 254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1" grpId="2"/>
      <p:bldP build="whole" bldLvl="1" animBg="1" rev="0" advAuto="0" spid="253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Shape 2544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Analysis of DFS-VISIT(</a:t>
            </a:r>
            <a:r>
              <a:rPr sz="40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400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2545" name="Shape 2545"/>
          <p:cNvSpPr/>
          <p:nvPr>
            <p:ph type="body" idx="1"/>
          </p:nvPr>
        </p:nvSpPr>
        <p:spPr>
          <a:xfrm>
            <a:off x="350838" y="1214437"/>
            <a:ext cx="8229601" cy="53482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100">
                <a:solidFill>
                  <a:srgbClr val="262626"/>
                </a:solidFill>
              </a:rPr>
              <a:t>GRAY</a:t>
            </a:r>
            <a:r>
              <a:rPr sz="2500">
                <a:solidFill>
                  <a:srgbClr val="262626"/>
                </a:solidFill>
              </a:rPr>
              <a:t>           	</a:t>
            </a:r>
            <a:endParaRPr sz="2500"/>
          </a:p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time+1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36330" indent="-936330" defTabSz="832102"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for </a:t>
            </a:r>
            <a:r>
              <a:rPr sz="2500">
                <a:solidFill>
                  <a:srgbClr val="262626"/>
                </a:solidFill>
              </a:rPr>
              <a:t>each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 ∈ Adj[u]</a:t>
            </a:r>
            <a:r>
              <a:rPr sz="2500">
                <a:solidFill>
                  <a:srgbClr val="262626"/>
                </a:solidFill>
              </a:rPr>
              <a:t>        	</a:t>
            </a:r>
            <a:endParaRPr sz="2500"/>
          </a:p>
          <a:p>
            <a:pPr lvl="0" marL="936330" indent="-936330" defTabSz="832102"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      do if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color[v]</a:t>
            </a:r>
            <a:r>
              <a:rPr sz="2500">
                <a:solidFill>
                  <a:srgbClr val="262626"/>
                </a:solidFill>
              </a:rPr>
              <a:t> = </a:t>
            </a:r>
            <a:r>
              <a:rPr sz="2100">
                <a:solidFill>
                  <a:srgbClr val="262626"/>
                </a:solidFill>
              </a:rPr>
              <a:t>WHITE</a:t>
            </a:r>
            <a:endParaRPr sz="2100"/>
          </a:p>
          <a:p>
            <a:pPr lvl="0" marL="936330" indent="-936330" defTabSz="832102"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262626"/>
                </a:solidFill>
              </a:rPr>
              <a:t>               then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pred[v] </a:t>
            </a:r>
            <a:r>
              <a:rPr sz="2500">
                <a:solidFill>
                  <a:srgbClr val="262626"/>
                </a:solidFill>
              </a:rPr>
              <a:t>←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2500"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marL="936330" indent="-936330" defTabSz="832102">
              <a:buClr>
                <a:srgbClr val="262626"/>
              </a:buClr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                        DFS-VISIT(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500">
                <a:solidFill>
                  <a:srgbClr val="262626"/>
                </a:solidFill>
              </a:rPr>
              <a:t>)</a:t>
            </a:r>
            <a:endParaRPr sz="2500"/>
          </a:p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color[u]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100">
                <a:solidFill>
                  <a:srgbClr val="262626"/>
                </a:solidFill>
              </a:rPr>
              <a:t>BLACK</a:t>
            </a:r>
            <a:endParaRPr sz="2100"/>
          </a:p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+ 1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936330" indent="-936330" defTabSz="832102">
              <a:buClr>
                <a:srgbClr val="262626"/>
              </a:buClr>
              <a:buFont typeface="Comic Sans MS"/>
              <a:buAutoNum type="arabicPeriod" startAt="8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f[u]</a:t>
            </a:r>
            <a:r>
              <a:rPr sz="2500">
                <a:solidFill>
                  <a:srgbClr val="262626"/>
                </a:solidFill>
              </a:rPr>
              <a:t> ← </a:t>
            </a:r>
            <a:r>
              <a:rPr sz="25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r>
              <a:rPr sz="2500">
                <a:solidFill>
                  <a:srgbClr val="262626"/>
                </a:solidFill>
              </a:rPr>
              <a:t> 			</a:t>
            </a:r>
          </a:p>
        </p:txBody>
      </p:sp>
      <p:grpSp>
        <p:nvGrpSpPr>
          <p:cNvPr id="2548" name="Group 2548"/>
          <p:cNvGrpSpPr/>
          <p:nvPr/>
        </p:nvGrpSpPr>
        <p:grpSpPr>
          <a:xfrm>
            <a:off x="5600698" y="2689225"/>
            <a:ext cx="2566840" cy="2057402"/>
            <a:chOff x="0" y="0"/>
            <a:chExt cx="2566838" cy="2057401"/>
          </a:xfrm>
        </p:grpSpPr>
        <p:sp>
          <p:nvSpPr>
            <p:cNvPr id="2546" name="Shape 2546"/>
            <p:cNvSpPr/>
            <p:nvPr/>
          </p:nvSpPr>
          <p:spPr>
            <a:xfrm>
              <a:off x="0" y="0"/>
              <a:ext cx="171452" cy="20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7" name="Shape 2547"/>
            <p:cNvSpPr/>
            <p:nvPr/>
          </p:nvSpPr>
          <p:spPr>
            <a:xfrm>
              <a:off x="215900" y="757236"/>
              <a:ext cx="2350939" cy="701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400">
                  <a:latin typeface="Arial"/>
                  <a:ea typeface="Arial"/>
                  <a:cs typeface="Arial"/>
                  <a:sym typeface="Arial"/>
                </a:rPr>
                <a:t>Each loop takes 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 lvl="0" algn="l">
                <a:defRPr sz="1800"/>
              </a:pPr>
              <a:r>
                <a:rPr sz="2400">
                  <a:latin typeface="Arial"/>
                  <a:ea typeface="Arial"/>
                  <a:cs typeface="Arial"/>
                  <a:sym typeface="Arial"/>
                </a:rPr>
                <a:t>|Adj[u]|</a:t>
              </a:r>
            </a:p>
          </p:txBody>
        </p:sp>
      </p:grpSp>
      <p:sp>
        <p:nvSpPr>
          <p:cNvPr id="2549" name="Shape 2549"/>
          <p:cNvSpPr/>
          <p:nvPr/>
        </p:nvSpPr>
        <p:spPr>
          <a:xfrm>
            <a:off x="4673600" y="1282700"/>
            <a:ext cx="4046538" cy="7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DFS-VISIT is called exactly once for each vertex</a:t>
            </a:r>
          </a:p>
        </p:txBody>
      </p:sp>
      <p:sp>
        <p:nvSpPr>
          <p:cNvPr id="2550" name="Shape 2550"/>
          <p:cNvSpPr/>
          <p:nvPr/>
        </p:nvSpPr>
        <p:spPr>
          <a:xfrm>
            <a:off x="3851273" y="5354637"/>
            <a:ext cx="3814169" cy="415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spcBef>
                <a:spcPts val="5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Total: Σ</a:t>
            </a:r>
            <a:r>
              <a:rPr baseline="-25000" sz="2400">
                <a:latin typeface="Arial"/>
                <a:ea typeface="Arial"/>
                <a:cs typeface="Arial"/>
                <a:sym typeface="Arial"/>
              </a:rPr>
              <a:t>u∈V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|Adj[u]| + Θ(|V|) =</a:t>
            </a:r>
          </a:p>
        </p:txBody>
      </p:sp>
      <p:grpSp>
        <p:nvGrpSpPr>
          <p:cNvPr id="2553" name="Group 2553"/>
          <p:cNvGrpSpPr/>
          <p:nvPr/>
        </p:nvGrpSpPr>
        <p:grpSpPr>
          <a:xfrm>
            <a:off x="4933154" y="5814215"/>
            <a:ext cx="1543055" cy="390194"/>
            <a:chOff x="0" y="0"/>
            <a:chExt cx="1543053" cy="390192"/>
          </a:xfrm>
        </p:grpSpPr>
        <p:sp>
          <p:nvSpPr>
            <p:cNvPr id="2551" name="Shape 2551"/>
            <p:cNvSpPr/>
            <p:nvPr/>
          </p:nvSpPr>
          <p:spPr>
            <a:xfrm rot="16200000">
              <a:off x="723106" y="-723108"/>
              <a:ext cx="96841" cy="154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2" name="Shape 2552"/>
            <p:cNvSpPr/>
            <p:nvPr/>
          </p:nvSpPr>
          <p:spPr>
            <a:xfrm>
              <a:off x="470693" y="130970"/>
              <a:ext cx="614004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Θ(|E|)</a:t>
              </a:r>
            </a:p>
          </p:txBody>
        </p:sp>
      </p:grpSp>
      <p:sp>
        <p:nvSpPr>
          <p:cNvPr id="2554" name="Shape 2554"/>
          <p:cNvSpPr/>
          <p:nvPr/>
        </p:nvSpPr>
        <p:spPr>
          <a:xfrm>
            <a:off x="7102474" y="5872162"/>
            <a:ext cx="178613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= Θ(|V| + |E|)</a:t>
            </a:r>
          </a:p>
        </p:txBody>
      </p:sp>
      <p:sp>
        <p:nvSpPr>
          <p:cNvPr id="2555" name="Shape 255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8" grpId="1"/>
      <p:bldP build="whole" bldLvl="1" animBg="1" rev="0" advAuto="0" spid="2554" grpId="4"/>
      <p:bldP build="whole" bldLvl="1" animBg="1" rev="0" advAuto="0" spid="2550" grpId="2"/>
      <p:bldP build="whole" bldLvl="1" animBg="1" rev="0" advAuto="0" spid="2553" grpId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Shape 2557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DFS without recursion*</a:t>
            </a:r>
          </a:p>
        </p:txBody>
      </p:sp>
      <p:sp>
        <p:nvSpPr>
          <p:cNvPr id="2558" name="Shape 25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559" name="Shape 2559"/>
          <p:cNvSpPr/>
          <p:nvPr/>
        </p:nvSpPr>
        <p:spPr>
          <a:xfrm>
            <a:off x="456776" y="1247161"/>
            <a:ext cx="7978037" cy="3352801"/>
          </a:xfrm>
          <a:prstGeom prst="rect">
            <a:avLst/>
          </a:prstGeom>
          <a:solidFill>
            <a:srgbClr val="BBE0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Data Structure: use stack (Last In First Out!)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to store all </a:t>
            </a:r>
            <a:r>
              <a:rPr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rPr>
              <a:t>gray nodes </a:t>
            </a:r>
            <a:endParaRPr>
              <a:solidFill>
                <a:srgbClr val="FF26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Pseudocode: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marL="240631" indent="-240631" algn="l">
              <a:buSzPct val="100000"/>
              <a:buAutoNum type="arabicPeriod" startAt="1"/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Start by push source node to stack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marL="240631" indent="-240631" algn="l">
              <a:buSzPct val="100000"/>
              <a:buAutoNum type="arabicPeriod" startAt="1"/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Explore node at stack top, i.e.,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1" indent="22860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* push its next white adj. node to stack)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1" indent="22860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* if all its adj nodes are black, the node turns black, pop it from stack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3. Continue (go back 2) until stack is empty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defRPr sz="1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4. If there are white nodes remaining, go back to 1 using another white node as source node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Shape 2561"/>
          <p:cNvSpPr/>
          <p:nvPr/>
        </p:nvSpPr>
        <p:spPr>
          <a:xfrm flipH="1">
            <a:off x="7251699" y="1800223"/>
            <a:ext cx="349253" cy="379416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2" name="Shape 2562"/>
          <p:cNvSpPr/>
          <p:nvPr/>
        </p:nvSpPr>
        <p:spPr>
          <a:xfrm>
            <a:off x="7772398" y="1862138"/>
            <a:ext cx="4" cy="277815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3" name="Shape 2563"/>
          <p:cNvSpPr/>
          <p:nvPr/>
        </p:nvSpPr>
        <p:spPr>
          <a:xfrm>
            <a:off x="7078663" y="1866898"/>
            <a:ext cx="3" cy="277816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4" name="Shape 2564"/>
          <p:cNvSpPr/>
          <p:nvPr/>
        </p:nvSpPr>
        <p:spPr>
          <a:xfrm>
            <a:off x="6289673" y="1865313"/>
            <a:ext cx="4" cy="277815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5" name="Shape 2565"/>
          <p:cNvSpPr/>
          <p:nvPr/>
        </p:nvSpPr>
        <p:spPr>
          <a:xfrm>
            <a:off x="5537198" y="1865313"/>
            <a:ext cx="4" cy="277815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6" name="Shape 2566"/>
          <p:cNvSpPr/>
          <p:nvPr/>
        </p:nvSpPr>
        <p:spPr>
          <a:xfrm>
            <a:off x="6567488" y="1666873"/>
            <a:ext cx="250828" cy="7941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7" name="Shape 2567"/>
          <p:cNvSpPr/>
          <p:nvPr/>
        </p:nvSpPr>
        <p:spPr>
          <a:xfrm>
            <a:off x="5800723" y="1671638"/>
            <a:ext cx="250828" cy="7937"/>
          </a:xfrm>
          <a:prstGeom prst="line">
            <a:avLst/>
          </a:prstGeom>
          <a:ln w="38100">
            <a:solidFill>
              <a:srgbClr val="33669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68" name="Shape 2568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Parenthesis Theorem*</a:t>
            </a:r>
          </a:p>
        </p:txBody>
      </p:sp>
      <p:sp>
        <p:nvSpPr>
          <p:cNvPr id="2569" name="Shape 2569"/>
          <p:cNvSpPr/>
          <p:nvPr>
            <p:ph type="body" idx="1"/>
          </p:nvPr>
        </p:nvSpPr>
        <p:spPr>
          <a:xfrm>
            <a:off x="73023" y="1165225"/>
            <a:ext cx="4262440" cy="545782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29768" indent="-429768" defTabSz="859536">
              <a:lnSpc>
                <a:spcPct val="13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In any DFS  of a graph G, for all </a:t>
            </a:r>
            <a:r>
              <a:rPr sz="2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u, v</a:t>
            </a:r>
            <a:r>
              <a:rPr sz="2200">
                <a:solidFill>
                  <a:srgbClr val="262626"/>
                </a:solidFill>
              </a:rPr>
              <a:t>, </a:t>
            </a:r>
            <a:r>
              <a:rPr sz="2200">
                <a:solidFill>
                  <a:srgbClr val="FF2600"/>
                </a:solidFill>
              </a:rPr>
              <a:t>exactly one of the following holds:</a:t>
            </a:r>
            <a:endParaRPr sz="2200">
              <a:solidFill>
                <a:srgbClr val="FF2600"/>
              </a:solidFill>
            </a:endParaRPr>
          </a:p>
          <a:p>
            <a:pPr lvl="0" marL="306975" indent="-306975" defTabSz="859536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Font typeface="Comic Sans M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[d[u], f[u]] </a:t>
            </a:r>
            <a:r>
              <a:rPr>
                <a:solidFill>
                  <a:srgbClr val="262626"/>
                </a:solidFill>
              </a:rPr>
              <a:t>and [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d[v], f[v]]</a:t>
            </a:r>
            <a:r>
              <a:rPr>
                <a:solidFill>
                  <a:srgbClr val="262626"/>
                </a:solidFill>
              </a:rPr>
              <a:t> are disjoint, and neither of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>
                <a:solidFill>
                  <a:srgbClr val="262626"/>
                </a:solidFill>
              </a:rPr>
              <a:t> and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262626"/>
                </a:solidFill>
              </a:rPr>
              <a:t> is a descendant of the other</a:t>
            </a:r>
          </a:p>
          <a:p>
            <a:pPr lvl="0" marL="306975" indent="-306975" defTabSz="859536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[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d[v], f[v]] </a:t>
            </a:r>
            <a:r>
              <a:rPr>
                <a:solidFill>
                  <a:srgbClr val="262626"/>
                </a:solidFill>
              </a:rPr>
              <a:t>is entirely within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[d[u], f[u]] </a:t>
            </a:r>
            <a:r>
              <a:rPr>
                <a:solidFill>
                  <a:srgbClr val="262626"/>
                </a:solidFill>
              </a:rPr>
              <a:t>and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>
                <a:solidFill>
                  <a:srgbClr val="262626"/>
                </a:solidFill>
              </a:rPr>
              <a:t> is a descendant of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06975" indent="-306975" defTabSz="859536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[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d[u], f[u]] </a:t>
            </a:r>
            <a:r>
              <a:rPr>
                <a:solidFill>
                  <a:srgbClr val="262626"/>
                </a:solidFill>
              </a:rPr>
              <a:t>is entirely within 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[d[v], f[v]] </a:t>
            </a:r>
            <a:r>
              <a:rPr>
                <a:solidFill>
                  <a:srgbClr val="262626"/>
                </a:solidFill>
              </a:rPr>
              <a:t>and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>
                <a:solidFill>
                  <a:srgbClr val="262626"/>
                </a:solidFill>
              </a:rPr>
              <a:t> is a descendant of </a:t>
            </a:r>
            <a:r>
              <a:rPr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</a:p>
        </p:txBody>
      </p:sp>
      <p:grpSp>
        <p:nvGrpSpPr>
          <p:cNvPr id="2572" name="Group 2572"/>
          <p:cNvGrpSpPr/>
          <p:nvPr/>
        </p:nvGrpSpPr>
        <p:grpSpPr>
          <a:xfrm>
            <a:off x="5291122" y="1501762"/>
            <a:ext cx="509593" cy="358766"/>
            <a:chOff x="-7" y="-5"/>
            <a:chExt cx="509591" cy="358764"/>
          </a:xfrm>
        </p:grpSpPr>
        <p:sp>
          <p:nvSpPr>
            <p:cNvPr id="2570" name="Shape 2570"/>
            <p:cNvSpPr/>
            <p:nvPr/>
          </p:nvSpPr>
          <p:spPr>
            <a:xfrm>
              <a:off x="-8" y="-6"/>
              <a:ext cx="509593" cy="35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1" name="Shape 2571"/>
            <p:cNvSpPr/>
            <p:nvPr/>
          </p:nvSpPr>
          <p:spPr>
            <a:xfrm>
              <a:off x="124867" y="80701"/>
              <a:ext cx="259867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3/6</a:t>
              </a:r>
            </a:p>
          </p:txBody>
        </p:sp>
      </p:grpSp>
      <p:grpSp>
        <p:nvGrpSpPr>
          <p:cNvPr id="2575" name="Group 2575"/>
          <p:cNvGrpSpPr/>
          <p:nvPr/>
        </p:nvGrpSpPr>
        <p:grpSpPr>
          <a:xfrm>
            <a:off x="6040422" y="1501762"/>
            <a:ext cx="509593" cy="358766"/>
            <a:chOff x="-7" y="-5"/>
            <a:chExt cx="509591" cy="358764"/>
          </a:xfrm>
        </p:grpSpPr>
        <p:sp>
          <p:nvSpPr>
            <p:cNvPr id="2573" name="Shape 2573"/>
            <p:cNvSpPr/>
            <p:nvPr/>
          </p:nvSpPr>
          <p:spPr>
            <a:xfrm>
              <a:off x="-8" y="-6"/>
              <a:ext cx="509593" cy="35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4" name="Shape 2574"/>
            <p:cNvSpPr/>
            <p:nvPr/>
          </p:nvSpPr>
          <p:spPr>
            <a:xfrm>
              <a:off x="124867" y="80701"/>
              <a:ext cx="259867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2/9</a:t>
              </a:r>
            </a:p>
          </p:txBody>
        </p:sp>
      </p:grpSp>
      <p:grpSp>
        <p:nvGrpSpPr>
          <p:cNvPr id="2578" name="Group 2578"/>
          <p:cNvGrpSpPr/>
          <p:nvPr/>
        </p:nvGrpSpPr>
        <p:grpSpPr>
          <a:xfrm>
            <a:off x="6804010" y="1501762"/>
            <a:ext cx="509566" cy="358766"/>
            <a:chOff x="-7" y="-5"/>
            <a:chExt cx="509565" cy="358764"/>
          </a:xfrm>
        </p:grpSpPr>
        <p:sp>
          <p:nvSpPr>
            <p:cNvPr id="2576" name="Shape 2576"/>
            <p:cNvSpPr/>
            <p:nvPr/>
          </p:nvSpPr>
          <p:spPr>
            <a:xfrm>
              <a:off x="-8" y="-6"/>
              <a:ext cx="509566" cy="35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7" name="Shape 2577"/>
            <p:cNvSpPr/>
            <p:nvPr/>
          </p:nvSpPr>
          <p:spPr>
            <a:xfrm>
              <a:off x="75424" y="80701"/>
              <a:ext cx="358751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1/10</a:t>
              </a:r>
            </a:p>
          </p:txBody>
        </p:sp>
      </p:grpSp>
      <p:grpSp>
        <p:nvGrpSpPr>
          <p:cNvPr id="2581" name="Group 2581"/>
          <p:cNvGrpSpPr/>
          <p:nvPr/>
        </p:nvGrpSpPr>
        <p:grpSpPr>
          <a:xfrm>
            <a:off x="5291122" y="2130412"/>
            <a:ext cx="509593" cy="358766"/>
            <a:chOff x="-7" y="-5"/>
            <a:chExt cx="509591" cy="358764"/>
          </a:xfrm>
        </p:grpSpPr>
        <p:sp>
          <p:nvSpPr>
            <p:cNvPr id="2579" name="Shape 2579"/>
            <p:cNvSpPr/>
            <p:nvPr/>
          </p:nvSpPr>
          <p:spPr>
            <a:xfrm>
              <a:off x="-8" y="-6"/>
              <a:ext cx="509593" cy="35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0" name="Shape 2580"/>
            <p:cNvSpPr/>
            <p:nvPr/>
          </p:nvSpPr>
          <p:spPr>
            <a:xfrm>
              <a:off x="124867" y="80701"/>
              <a:ext cx="259867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4/5</a:t>
              </a:r>
            </a:p>
          </p:txBody>
        </p:sp>
      </p:grpSp>
      <p:grpSp>
        <p:nvGrpSpPr>
          <p:cNvPr id="2584" name="Group 2584"/>
          <p:cNvGrpSpPr/>
          <p:nvPr/>
        </p:nvGrpSpPr>
        <p:grpSpPr>
          <a:xfrm>
            <a:off x="6040422" y="2130412"/>
            <a:ext cx="509593" cy="358766"/>
            <a:chOff x="-7" y="-5"/>
            <a:chExt cx="509591" cy="358764"/>
          </a:xfrm>
        </p:grpSpPr>
        <p:sp>
          <p:nvSpPr>
            <p:cNvPr id="2582" name="Shape 2582"/>
            <p:cNvSpPr/>
            <p:nvPr/>
          </p:nvSpPr>
          <p:spPr>
            <a:xfrm>
              <a:off x="-8" y="-6"/>
              <a:ext cx="509593" cy="35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3" name="Shape 2583"/>
            <p:cNvSpPr/>
            <p:nvPr/>
          </p:nvSpPr>
          <p:spPr>
            <a:xfrm>
              <a:off x="124867" y="80701"/>
              <a:ext cx="259867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7/8</a:t>
              </a:r>
            </a:p>
          </p:txBody>
        </p:sp>
      </p:grpSp>
      <p:grpSp>
        <p:nvGrpSpPr>
          <p:cNvPr id="2587" name="Group 2587"/>
          <p:cNvGrpSpPr/>
          <p:nvPr/>
        </p:nvGrpSpPr>
        <p:grpSpPr>
          <a:xfrm>
            <a:off x="6804011" y="2130414"/>
            <a:ext cx="509593" cy="358764"/>
            <a:chOff x="-6" y="-4"/>
            <a:chExt cx="509591" cy="358762"/>
          </a:xfrm>
        </p:grpSpPr>
        <p:sp>
          <p:nvSpPr>
            <p:cNvPr id="2585" name="Shape 2585"/>
            <p:cNvSpPr/>
            <p:nvPr/>
          </p:nvSpPr>
          <p:spPr>
            <a:xfrm>
              <a:off x="-7" y="-5"/>
              <a:ext cx="509593" cy="3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6" name="Shape 2586"/>
            <p:cNvSpPr/>
            <p:nvPr/>
          </p:nvSpPr>
          <p:spPr>
            <a:xfrm>
              <a:off x="25983" y="80701"/>
              <a:ext cx="457635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12/13</a:t>
              </a:r>
            </a:p>
          </p:txBody>
        </p:sp>
      </p:grpSp>
      <p:sp>
        <p:nvSpPr>
          <p:cNvPr id="2588" name="Shape 2588"/>
          <p:cNvSpPr/>
          <p:nvPr/>
        </p:nvSpPr>
        <p:spPr>
          <a:xfrm>
            <a:off x="7632700" y="2425699"/>
            <a:ext cx="12700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u</a:t>
            </a:r>
          </a:p>
        </p:txBody>
      </p:sp>
      <p:sp>
        <p:nvSpPr>
          <p:cNvPr id="2589" name="Shape 2589"/>
          <p:cNvSpPr/>
          <p:nvPr/>
        </p:nvSpPr>
        <p:spPr>
          <a:xfrm>
            <a:off x="6886574" y="2425699"/>
            <a:ext cx="1270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v</a:t>
            </a:r>
          </a:p>
        </p:txBody>
      </p:sp>
      <p:sp>
        <p:nvSpPr>
          <p:cNvPr id="2590" name="Shape 2590"/>
          <p:cNvSpPr/>
          <p:nvPr/>
        </p:nvSpPr>
        <p:spPr>
          <a:xfrm>
            <a:off x="6076950" y="2425699"/>
            <a:ext cx="13980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w</a:t>
            </a:r>
          </a:p>
        </p:txBody>
      </p:sp>
      <p:sp>
        <p:nvSpPr>
          <p:cNvPr id="2591" name="Shape 2591"/>
          <p:cNvSpPr/>
          <p:nvPr/>
        </p:nvSpPr>
        <p:spPr>
          <a:xfrm>
            <a:off x="5400673" y="2424113"/>
            <a:ext cx="131345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x</a:t>
            </a:r>
          </a:p>
        </p:txBody>
      </p:sp>
      <p:sp>
        <p:nvSpPr>
          <p:cNvPr id="2592" name="Shape 2592"/>
          <p:cNvSpPr/>
          <p:nvPr/>
        </p:nvSpPr>
        <p:spPr>
          <a:xfrm>
            <a:off x="5429248" y="1163637"/>
            <a:ext cx="1270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y</a:t>
            </a:r>
          </a:p>
        </p:txBody>
      </p:sp>
      <p:sp>
        <p:nvSpPr>
          <p:cNvPr id="2593" name="Shape 2593"/>
          <p:cNvSpPr/>
          <p:nvPr/>
        </p:nvSpPr>
        <p:spPr>
          <a:xfrm flipH="1">
            <a:off x="5529264" y="1855788"/>
            <a:ext cx="7937" cy="29527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4" name="Shape 2594"/>
          <p:cNvSpPr/>
          <p:nvPr/>
        </p:nvSpPr>
        <p:spPr>
          <a:xfrm flipH="1">
            <a:off x="6283322" y="1863725"/>
            <a:ext cx="7942" cy="295277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5" name="Shape 2595"/>
          <p:cNvSpPr/>
          <p:nvPr/>
        </p:nvSpPr>
        <p:spPr>
          <a:xfrm flipH="1">
            <a:off x="7069140" y="1855788"/>
            <a:ext cx="7937" cy="295278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6" name="Shape 2596"/>
          <p:cNvSpPr/>
          <p:nvPr/>
        </p:nvSpPr>
        <p:spPr>
          <a:xfrm>
            <a:off x="5819775" y="1676400"/>
            <a:ext cx="214313" cy="0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7" name="Shape 2597"/>
          <p:cNvSpPr/>
          <p:nvPr/>
        </p:nvSpPr>
        <p:spPr>
          <a:xfrm>
            <a:off x="5821362" y="2322513"/>
            <a:ext cx="214312" cy="3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8" name="Shape 2598"/>
          <p:cNvSpPr/>
          <p:nvPr/>
        </p:nvSpPr>
        <p:spPr>
          <a:xfrm flipV="1">
            <a:off x="6505575" y="1827213"/>
            <a:ext cx="349253" cy="357190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9" name="Shape 2599"/>
          <p:cNvSpPr/>
          <p:nvPr/>
        </p:nvSpPr>
        <p:spPr>
          <a:xfrm>
            <a:off x="6181723" y="1163637"/>
            <a:ext cx="1270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z</a:t>
            </a:r>
          </a:p>
        </p:txBody>
      </p:sp>
      <p:sp>
        <p:nvSpPr>
          <p:cNvPr id="2600" name="Shape 2600"/>
          <p:cNvSpPr/>
          <p:nvPr/>
        </p:nvSpPr>
        <p:spPr>
          <a:xfrm flipV="1">
            <a:off x="5757862" y="1831974"/>
            <a:ext cx="358778" cy="358779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01" name="Shape 2601"/>
          <p:cNvSpPr/>
          <p:nvPr/>
        </p:nvSpPr>
        <p:spPr>
          <a:xfrm>
            <a:off x="6942138" y="1163637"/>
            <a:ext cx="1270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s</a:t>
            </a:r>
          </a:p>
        </p:txBody>
      </p:sp>
      <p:grpSp>
        <p:nvGrpSpPr>
          <p:cNvPr id="2604" name="Group 2604"/>
          <p:cNvGrpSpPr/>
          <p:nvPr/>
        </p:nvGrpSpPr>
        <p:grpSpPr>
          <a:xfrm>
            <a:off x="7556486" y="1501764"/>
            <a:ext cx="509568" cy="358764"/>
            <a:chOff x="-6" y="-4"/>
            <a:chExt cx="509567" cy="358762"/>
          </a:xfrm>
        </p:grpSpPr>
        <p:sp>
          <p:nvSpPr>
            <p:cNvPr id="2602" name="Shape 2602"/>
            <p:cNvSpPr/>
            <p:nvPr/>
          </p:nvSpPr>
          <p:spPr>
            <a:xfrm>
              <a:off x="-7" y="-5"/>
              <a:ext cx="509568" cy="3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3" name="Shape 2603"/>
            <p:cNvSpPr/>
            <p:nvPr/>
          </p:nvSpPr>
          <p:spPr>
            <a:xfrm>
              <a:off x="32582" y="80701"/>
              <a:ext cx="444439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11/16</a:t>
              </a:r>
            </a:p>
          </p:txBody>
        </p:sp>
      </p:grpSp>
      <p:grpSp>
        <p:nvGrpSpPr>
          <p:cNvPr id="2607" name="Group 2607"/>
          <p:cNvGrpSpPr/>
          <p:nvPr/>
        </p:nvGrpSpPr>
        <p:grpSpPr>
          <a:xfrm>
            <a:off x="7556486" y="2130414"/>
            <a:ext cx="509593" cy="358764"/>
            <a:chOff x="-6" y="-4"/>
            <a:chExt cx="509591" cy="358762"/>
          </a:xfrm>
        </p:grpSpPr>
        <p:sp>
          <p:nvSpPr>
            <p:cNvPr id="2605" name="Shape 2605"/>
            <p:cNvSpPr/>
            <p:nvPr/>
          </p:nvSpPr>
          <p:spPr>
            <a:xfrm>
              <a:off x="-7" y="-5"/>
              <a:ext cx="509593" cy="3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6" name="Shape 2606"/>
            <p:cNvSpPr/>
            <p:nvPr/>
          </p:nvSpPr>
          <p:spPr>
            <a:xfrm>
              <a:off x="25983" y="80701"/>
              <a:ext cx="457635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14/15</a:t>
              </a:r>
            </a:p>
          </p:txBody>
        </p:sp>
      </p:grpSp>
      <p:sp>
        <p:nvSpPr>
          <p:cNvPr id="2608" name="Shape 2608"/>
          <p:cNvSpPr/>
          <p:nvPr/>
        </p:nvSpPr>
        <p:spPr>
          <a:xfrm flipH="1">
            <a:off x="7766049" y="1862138"/>
            <a:ext cx="7941" cy="295278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09" name="Shape 2609"/>
          <p:cNvSpPr/>
          <p:nvPr/>
        </p:nvSpPr>
        <p:spPr>
          <a:xfrm>
            <a:off x="7675563" y="1163637"/>
            <a:ext cx="1270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i="1" sz="18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/>
            </a:pPr>
            <a:r>
              <a:rPr i="1"/>
              <a:t>t</a:t>
            </a:r>
          </a:p>
        </p:txBody>
      </p:sp>
      <p:sp>
        <p:nvSpPr>
          <p:cNvPr id="2610" name="Shape 2610"/>
          <p:cNvSpPr/>
          <p:nvPr/>
        </p:nvSpPr>
        <p:spPr>
          <a:xfrm>
            <a:off x="6567488" y="1676400"/>
            <a:ext cx="214312" cy="0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1" name="Shape 2611"/>
          <p:cNvSpPr/>
          <p:nvPr/>
        </p:nvSpPr>
        <p:spPr>
          <a:xfrm>
            <a:off x="6569075" y="2328863"/>
            <a:ext cx="214313" cy="3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2" name="Shape 2612"/>
          <p:cNvSpPr/>
          <p:nvPr/>
        </p:nvSpPr>
        <p:spPr>
          <a:xfrm>
            <a:off x="7327900" y="2325688"/>
            <a:ext cx="214313" cy="3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3" name="Shape 2613"/>
          <p:cNvSpPr/>
          <p:nvPr/>
        </p:nvSpPr>
        <p:spPr>
          <a:xfrm flipV="1">
            <a:off x="7264399" y="1801813"/>
            <a:ext cx="349253" cy="357190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4" name="Shape 2614"/>
          <p:cNvSpPr/>
          <p:nvPr/>
        </p:nvSpPr>
        <p:spPr>
          <a:xfrm flipH="1">
            <a:off x="7856540" y="1849438"/>
            <a:ext cx="7937" cy="295278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2615" name="Table 2615"/>
          <p:cNvGraphicFramePr/>
          <p:nvPr/>
        </p:nvGraphicFramePr>
        <p:xfrm>
          <a:off x="4359275" y="2863850"/>
          <a:ext cx="4505325" cy="35088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0038"/>
                <a:gridCol w="300037"/>
                <a:gridCol w="300038"/>
                <a:gridCol w="301625"/>
                <a:gridCol w="300037"/>
                <a:gridCol w="300038"/>
                <a:gridCol w="300037"/>
                <a:gridCol w="301625"/>
                <a:gridCol w="300038"/>
                <a:gridCol w="300037"/>
                <a:gridCol w="300038"/>
                <a:gridCol w="301625"/>
                <a:gridCol w="300037"/>
                <a:gridCol w="300038"/>
                <a:gridCol w="300037"/>
              </a:tblGrid>
              <a:tr h="39095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8851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</a:tr>
              <a:tr h="39095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</a:tr>
              <a:tr h="38851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95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851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95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851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95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prstDash val="sysDash"/>
                      <a:round/>
                    </a:lnL>
                    <a:lnR w="12700">
                      <a:solidFill>
                        <a:srgbClr val="000000"/>
                      </a:solidFill>
                      <a:prstDash val="sysDash"/>
                      <a:round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16" name="Shape 2616"/>
          <p:cNvSpPr/>
          <p:nvPr/>
        </p:nvSpPr>
        <p:spPr>
          <a:xfrm>
            <a:off x="4208462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</a:t>
            </a:r>
          </a:p>
        </p:txBody>
      </p:sp>
      <p:sp>
        <p:nvSpPr>
          <p:cNvPr id="2617" name="Shape 2617"/>
          <p:cNvSpPr/>
          <p:nvPr/>
        </p:nvSpPr>
        <p:spPr>
          <a:xfrm>
            <a:off x="4522787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2</a:t>
            </a:r>
          </a:p>
        </p:txBody>
      </p:sp>
      <p:sp>
        <p:nvSpPr>
          <p:cNvPr id="2618" name="Shape 2618"/>
          <p:cNvSpPr/>
          <p:nvPr/>
        </p:nvSpPr>
        <p:spPr>
          <a:xfrm>
            <a:off x="4829173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3</a:t>
            </a:r>
          </a:p>
        </p:txBody>
      </p:sp>
      <p:sp>
        <p:nvSpPr>
          <p:cNvPr id="2619" name="Shape 2619"/>
          <p:cNvSpPr/>
          <p:nvPr/>
        </p:nvSpPr>
        <p:spPr>
          <a:xfrm>
            <a:off x="5118098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4</a:t>
            </a:r>
          </a:p>
        </p:txBody>
      </p:sp>
      <p:sp>
        <p:nvSpPr>
          <p:cNvPr id="2620" name="Shape 2620"/>
          <p:cNvSpPr/>
          <p:nvPr/>
        </p:nvSpPr>
        <p:spPr>
          <a:xfrm>
            <a:off x="5416548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5</a:t>
            </a:r>
          </a:p>
        </p:txBody>
      </p:sp>
      <p:sp>
        <p:nvSpPr>
          <p:cNvPr id="2621" name="Shape 2621"/>
          <p:cNvSpPr/>
          <p:nvPr/>
        </p:nvSpPr>
        <p:spPr>
          <a:xfrm>
            <a:off x="5729287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6</a:t>
            </a:r>
          </a:p>
        </p:txBody>
      </p:sp>
      <p:sp>
        <p:nvSpPr>
          <p:cNvPr id="2622" name="Shape 2622"/>
          <p:cNvSpPr/>
          <p:nvPr/>
        </p:nvSpPr>
        <p:spPr>
          <a:xfrm>
            <a:off x="6027737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7</a:t>
            </a:r>
          </a:p>
        </p:txBody>
      </p:sp>
      <p:sp>
        <p:nvSpPr>
          <p:cNvPr id="2623" name="Shape 2623"/>
          <p:cNvSpPr/>
          <p:nvPr/>
        </p:nvSpPr>
        <p:spPr>
          <a:xfrm>
            <a:off x="6324598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8</a:t>
            </a:r>
          </a:p>
        </p:txBody>
      </p:sp>
      <p:sp>
        <p:nvSpPr>
          <p:cNvPr id="2624" name="Shape 2624"/>
          <p:cNvSpPr/>
          <p:nvPr/>
        </p:nvSpPr>
        <p:spPr>
          <a:xfrm>
            <a:off x="6630988" y="5183187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9</a:t>
            </a:r>
          </a:p>
        </p:txBody>
      </p:sp>
      <p:sp>
        <p:nvSpPr>
          <p:cNvPr id="2625" name="Shape 2625"/>
          <p:cNvSpPr/>
          <p:nvPr/>
        </p:nvSpPr>
        <p:spPr>
          <a:xfrm>
            <a:off x="6880225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10</a:t>
            </a:r>
          </a:p>
        </p:txBody>
      </p:sp>
      <p:sp>
        <p:nvSpPr>
          <p:cNvPr id="2626" name="Shape 2626"/>
          <p:cNvSpPr/>
          <p:nvPr/>
        </p:nvSpPr>
        <p:spPr>
          <a:xfrm>
            <a:off x="7796213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13</a:t>
            </a:r>
          </a:p>
        </p:txBody>
      </p:sp>
      <p:sp>
        <p:nvSpPr>
          <p:cNvPr id="2627" name="Shape 2627"/>
          <p:cNvSpPr/>
          <p:nvPr/>
        </p:nvSpPr>
        <p:spPr>
          <a:xfrm>
            <a:off x="7191375" y="5183187"/>
            <a:ext cx="352425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11</a:t>
            </a:r>
          </a:p>
        </p:txBody>
      </p:sp>
      <p:sp>
        <p:nvSpPr>
          <p:cNvPr id="2628" name="Shape 2628"/>
          <p:cNvSpPr/>
          <p:nvPr/>
        </p:nvSpPr>
        <p:spPr>
          <a:xfrm>
            <a:off x="7493000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12</a:t>
            </a:r>
          </a:p>
        </p:txBody>
      </p:sp>
      <p:sp>
        <p:nvSpPr>
          <p:cNvPr id="2629" name="Shape 2629"/>
          <p:cNvSpPr/>
          <p:nvPr/>
        </p:nvSpPr>
        <p:spPr>
          <a:xfrm>
            <a:off x="8105775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14</a:t>
            </a:r>
          </a:p>
        </p:txBody>
      </p:sp>
      <p:sp>
        <p:nvSpPr>
          <p:cNvPr id="2630" name="Shape 2630"/>
          <p:cNvSpPr/>
          <p:nvPr/>
        </p:nvSpPr>
        <p:spPr>
          <a:xfrm>
            <a:off x="8393113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15</a:t>
            </a:r>
          </a:p>
        </p:txBody>
      </p:sp>
      <p:sp>
        <p:nvSpPr>
          <p:cNvPr id="2631" name="Shape 2631"/>
          <p:cNvSpPr/>
          <p:nvPr/>
        </p:nvSpPr>
        <p:spPr>
          <a:xfrm>
            <a:off x="8702675" y="5183187"/>
            <a:ext cx="1822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16</a:t>
            </a:r>
          </a:p>
        </p:txBody>
      </p:sp>
      <p:sp>
        <p:nvSpPr>
          <p:cNvPr id="2632" name="Shape 2632"/>
          <p:cNvSpPr/>
          <p:nvPr/>
        </p:nvSpPr>
        <p:spPr>
          <a:xfrm>
            <a:off x="5575298" y="3054349"/>
            <a:ext cx="1270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s</a:t>
            </a:r>
          </a:p>
        </p:txBody>
      </p:sp>
      <p:sp>
        <p:nvSpPr>
          <p:cNvPr id="2633" name="Shape 2633"/>
          <p:cNvSpPr/>
          <p:nvPr/>
        </p:nvSpPr>
        <p:spPr>
          <a:xfrm>
            <a:off x="5570537" y="3570287"/>
            <a:ext cx="1270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z</a:t>
            </a:r>
          </a:p>
        </p:txBody>
      </p:sp>
      <p:sp>
        <p:nvSpPr>
          <p:cNvPr id="2634" name="Shape 2634"/>
          <p:cNvSpPr/>
          <p:nvPr/>
        </p:nvSpPr>
        <p:spPr>
          <a:xfrm>
            <a:off x="7970838" y="3063874"/>
            <a:ext cx="1270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t</a:t>
            </a:r>
          </a:p>
        </p:txBody>
      </p:sp>
      <p:sp>
        <p:nvSpPr>
          <p:cNvPr id="2635" name="Shape 2635"/>
          <p:cNvSpPr/>
          <p:nvPr/>
        </p:nvSpPr>
        <p:spPr>
          <a:xfrm>
            <a:off x="7670799" y="3562348"/>
            <a:ext cx="127001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v</a:t>
            </a:r>
          </a:p>
        </p:txBody>
      </p:sp>
      <p:sp>
        <p:nvSpPr>
          <p:cNvPr id="2636" name="Shape 2636"/>
          <p:cNvSpPr/>
          <p:nvPr/>
        </p:nvSpPr>
        <p:spPr>
          <a:xfrm>
            <a:off x="8270875" y="3571873"/>
            <a:ext cx="127000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u</a:t>
            </a:r>
          </a:p>
        </p:txBody>
      </p:sp>
      <p:sp>
        <p:nvSpPr>
          <p:cNvPr id="2637" name="Shape 2637"/>
          <p:cNvSpPr/>
          <p:nvPr/>
        </p:nvSpPr>
        <p:spPr>
          <a:xfrm>
            <a:off x="5262562" y="4084637"/>
            <a:ext cx="1270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y</a:t>
            </a:r>
          </a:p>
        </p:txBody>
      </p:sp>
      <p:sp>
        <p:nvSpPr>
          <p:cNvPr id="2638" name="Shape 2638"/>
          <p:cNvSpPr/>
          <p:nvPr/>
        </p:nvSpPr>
        <p:spPr>
          <a:xfrm>
            <a:off x="6146798" y="4063998"/>
            <a:ext cx="15944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w</a:t>
            </a:r>
          </a:p>
        </p:txBody>
      </p:sp>
      <p:sp>
        <p:nvSpPr>
          <p:cNvPr id="2639" name="Shape 2639"/>
          <p:cNvSpPr/>
          <p:nvPr/>
        </p:nvSpPr>
        <p:spPr>
          <a:xfrm>
            <a:off x="5264148" y="4584698"/>
            <a:ext cx="127001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x</a:t>
            </a:r>
          </a:p>
        </p:txBody>
      </p:sp>
      <p:sp>
        <p:nvSpPr>
          <p:cNvPr id="2640" name="Shape 2640"/>
          <p:cNvSpPr/>
          <p:nvPr/>
        </p:nvSpPr>
        <p:spPr>
          <a:xfrm>
            <a:off x="5702300" y="3365499"/>
            <a:ext cx="1" cy="257177"/>
          </a:xfrm>
          <a:prstGeom prst="line">
            <a:avLst/>
          </a:prstGeom>
          <a:ln w="12700">
            <a:solidFill/>
            <a:round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1" name="Shape 2641"/>
          <p:cNvSpPr/>
          <p:nvPr/>
        </p:nvSpPr>
        <p:spPr>
          <a:xfrm>
            <a:off x="5405436" y="4381499"/>
            <a:ext cx="4" cy="257177"/>
          </a:xfrm>
          <a:prstGeom prst="line">
            <a:avLst/>
          </a:prstGeom>
          <a:ln w="12700">
            <a:solidFill/>
            <a:round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2" name="Shape 2642"/>
          <p:cNvSpPr/>
          <p:nvPr/>
        </p:nvSpPr>
        <p:spPr>
          <a:xfrm flipH="1">
            <a:off x="5402262" y="3886199"/>
            <a:ext cx="314328" cy="25082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3" name="Shape 2643"/>
          <p:cNvSpPr/>
          <p:nvPr/>
        </p:nvSpPr>
        <p:spPr>
          <a:xfrm>
            <a:off x="5722937" y="3879848"/>
            <a:ext cx="436565" cy="24924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4" name="Shape 2644"/>
          <p:cNvSpPr/>
          <p:nvPr/>
        </p:nvSpPr>
        <p:spPr>
          <a:xfrm flipH="1">
            <a:off x="7816849" y="3371849"/>
            <a:ext cx="277817" cy="257177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5" name="Shape 2645"/>
          <p:cNvSpPr/>
          <p:nvPr/>
        </p:nvSpPr>
        <p:spPr>
          <a:xfrm>
            <a:off x="8088313" y="3365498"/>
            <a:ext cx="334965" cy="257179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6" name="Shape 2646"/>
          <p:cNvSpPr/>
          <p:nvPr/>
        </p:nvSpPr>
        <p:spPr>
          <a:xfrm>
            <a:off x="4210048" y="5422900"/>
            <a:ext cx="13965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(s</a:t>
            </a:r>
          </a:p>
        </p:txBody>
      </p:sp>
      <p:sp>
        <p:nvSpPr>
          <p:cNvPr id="2647" name="Shape 2647"/>
          <p:cNvSpPr/>
          <p:nvPr/>
        </p:nvSpPr>
        <p:spPr>
          <a:xfrm>
            <a:off x="4524373" y="5422900"/>
            <a:ext cx="13965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(z</a:t>
            </a:r>
          </a:p>
        </p:txBody>
      </p:sp>
      <p:sp>
        <p:nvSpPr>
          <p:cNvPr id="2648" name="Shape 2648"/>
          <p:cNvSpPr/>
          <p:nvPr/>
        </p:nvSpPr>
        <p:spPr>
          <a:xfrm>
            <a:off x="4830762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(y</a:t>
            </a:r>
          </a:p>
        </p:txBody>
      </p:sp>
      <p:sp>
        <p:nvSpPr>
          <p:cNvPr id="2649" name="Shape 2649"/>
          <p:cNvSpPr/>
          <p:nvPr/>
        </p:nvSpPr>
        <p:spPr>
          <a:xfrm>
            <a:off x="5119687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(x</a:t>
            </a:r>
          </a:p>
        </p:txBody>
      </p:sp>
      <p:sp>
        <p:nvSpPr>
          <p:cNvPr id="2650" name="Shape 2650"/>
          <p:cNvSpPr/>
          <p:nvPr/>
        </p:nvSpPr>
        <p:spPr>
          <a:xfrm>
            <a:off x="5418137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x)</a:t>
            </a:r>
          </a:p>
        </p:txBody>
      </p:sp>
      <p:sp>
        <p:nvSpPr>
          <p:cNvPr id="2651" name="Shape 2651"/>
          <p:cNvSpPr/>
          <p:nvPr/>
        </p:nvSpPr>
        <p:spPr>
          <a:xfrm>
            <a:off x="5730873" y="5422900"/>
            <a:ext cx="13965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y)</a:t>
            </a:r>
          </a:p>
        </p:txBody>
      </p:sp>
      <p:sp>
        <p:nvSpPr>
          <p:cNvPr id="2652" name="Shape 2652"/>
          <p:cNvSpPr/>
          <p:nvPr/>
        </p:nvSpPr>
        <p:spPr>
          <a:xfrm>
            <a:off x="6029325" y="5422900"/>
            <a:ext cx="17350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(w</a:t>
            </a:r>
          </a:p>
        </p:txBody>
      </p:sp>
      <p:sp>
        <p:nvSpPr>
          <p:cNvPr id="2653" name="Shape 2653"/>
          <p:cNvSpPr/>
          <p:nvPr/>
        </p:nvSpPr>
        <p:spPr>
          <a:xfrm>
            <a:off x="6326187" y="5422900"/>
            <a:ext cx="17350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w)</a:t>
            </a:r>
          </a:p>
        </p:txBody>
      </p:sp>
      <p:sp>
        <p:nvSpPr>
          <p:cNvPr id="2654" name="Shape 2654"/>
          <p:cNvSpPr/>
          <p:nvPr/>
        </p:nvSpPr>
        <p:spPr>
          <a:xfrm>
            <a:off x="6632574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z)</a:t>
            </a:r>
          </a:p>
        </p:txBody>
      </p:sp>
      <p:sp>
        <p:nvSpPr>
          <p:cNvPr id="2655" name="Shape 2655"/>
          <p:cNvSpPr/>
          <p:nvPr/>
        </p:nvSpPr>
        <p:spPr>
          <a:xfrm>
            <a:off x="6881813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s)</a:t>
            </a:r>
          </a:p>
        </p:txBody>
      </p:sp>
      <p:sp>
        <p:nvSpPr>
          <p:cNvPr id="2656" name="Shape 2656"/>
          <p:cNvSpPr/>
          <p:nvPr/>
        </p:nvSpPr>
        <p:spPr>
          <a:xfrm>
            <a:off x="7797799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v)</a:t>
            </a:r>
          </a:p>
        </p:txBody>
      </p:sp>
      <p:sp>
        <p:nvSpPr>
          <p:cNvPr id="2657" name="Shape 2657"/>
          <p:cNvSpPr/>
          <p:nvPr/>
        </p:nvSpPr>
        <p:spPr>
          <a:xfrm>
            <a:off x="7192963" y="5422900"/>
            <a:ext cx="352428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(t</a:t>
            </a:r>
          </a:p>
        </p:txBody>
      </p:sp>
      <p:sp>
        <p:nvSpPr>
          <p:cNvPr id="2658" name="Shape 2658"/>
          <p:cNvSpPr/>
          <p:nvPr/>
        </p:nvSpPr>
        <p:spPr>
          <a:xfrm>
            <a:off x="7494588" y="5422900"/>
            <a:ext cx="1396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(v</a:t>
            </a:r>
          </a:p>
        </p:txBody>
      </p:sp>
      <p:sp>
        <p:nvSpPr>
          <p:cNvPr id="2659" name="Shape 2659"/>
          <p:cNvSpPr/>
          <p:nvPr/>
        </p:nvSpPr>
        <p:spPr>
          <a:xfrm>
            <a:off x="8107363" y="5422900"/>
            <a:ext cx="14820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(u</a:t>
            </a:r>
          </a:p>
        </p:txBody>
      </p:sp>
      <p:sp>
        <p:nvSpPr>
          <p:cNvPr id="2660" name="Shape 2660"/>
          <p:cNvSpPr/>
          <p:nvPr/>
        </p:nvSpPr>
        <p:spPr>
          <a:xfrm>
            <a:off x="8394700" y="5422900"/>
            <a:ext cx="14820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u)</a:t>
            </a:r>
          </a:p>
        </p:txBody>
      </p:sp>
      <p:sp>
        <p:nvSpPr>
          <p:cNvPr id="2661" name="Shape 2661"/>
          <p:cNvSpPr/>
          <p:nvPr/>
        </p:nvSpPr>
        <p:spPr>
          <a:xfrm>
            <a:off x="8704263" y="5422900"/>
            <a:ext cx="1270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t)</a:t>
            </a:r>
          </a:p>
        </p:txBody>
      </p:sp>
      <p:sp>
        <p:nvSpPr>
          <p:cNvPr id="2662" name="Shape 2662"/>
          <p:cNvSpPr/>
          <p:nvPr/>
        </p:nvSpPr>
        <p:spPr>
          <a:xfrm>
            <a:off x="4494212" y="5745162"/>
            <a:ext cx="4175944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Well-formed expression: parenthesis 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properly nested</a:t>
            </a:r>
          </a:p>
        </p:txBody>
      </p:sp>
      <p:sp>
        <p:nvSpPr>
          <p:cNvPr id="2663" name="Shape 266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2" grpId="1"/>
      <p:bldP build="p" bldLvl="5" animBg="1" rev="0" advAuto="0" spid="2569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Shape 266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Other Properties of DFS*</a:t>
            </a:r>
          </a:p>
        </p:txBody>
      </p:sp>
      <p:sp>
        <p:nvSpPr>
          <p:cNvPr id="2666" name="Shape 2666"/>
          <p:cNvSpPr/>
          <p:nvPr>
            <p:ph type="body" idx="1"/>
          </p:nvPr>
        </p:nvSpPr>
        <p:spPr>
          <a:xfrm>
            <a:off x="350835" y="1214437"/>
            <a:ext cx="6337307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lnSpc>
                <a:spcPct val="12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DD0111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Corollary</a:t>
            </a:r>
            <a:r>
              <a:rPr sz="2800">
                <a:solidFill>
                  <a:srgbClr val="262626"/>
                </a:solidFill>
              </a:rPr>
              <a:t> </a:t>
            </a:r>
            <a:endParaRPr sz="2800">
              <a:solidFill>
                <a:srgbClr val="262626"/>
              </a:solidFill>
            </a:endParaRPr>
          </a:p>
          <a:p>
            <a:pPr lvl="0">
              <a:lnSpc>
                <a:spcPct val="12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	</a:t>
            </a:r>
            <a:r>
              <a:rPr sz="2400">
                <a:solidFill>
                  <a:srgbClr val="262626"/>
                </a:solidFill>
              </a:rPr>
              <a:t>Vertex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262626"/>
                </a:solidFill>
              </a:rPr>
              <a:t> is a proper descendant of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2400"/>
          </a:p>
          <a:p>
            <a:pPr lvl="0">
              <a:lnSpc>
                <a:spcPct val="12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	⟺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 &lt; d[v] &lt; f[v] &lt; f[u]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lnSpc>
                <a:spcPct val="12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>
              <a:lnSpc>
                <a:spcPct val="12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DD0111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Theorem (White-path Theorem)</a:t>
            </a:r>
            <a:endParaRPr i="1">
              <a:solidFill>
                <a:srgbClr val="DD0111"/>
              </a:solidFill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0">
              <a:lnSpc>
                <a:spcPct val="12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262626"/>
                </a:solidFill>
              </a:rPr>
              <a:t>	</a:t>
            </a:r>
            <a:r>
              <a:rPr sz="2400">
                <a:solidFill>
                  <a:srgbClr val="262626"/>
                </a:solidFill>
              </a:rPr>
              <a:t>In a depth-first forest of a graph G, vertex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262626"/>
                </a:solidFill>
              </a:rPr>
              <a:t> is a descendant of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262626"/>
                </a:solidFill>
              </a:rPr>
              <a:t> if and only if at time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d[u]</a:t>
            </a:r>
            <a:r>
              <a:rPr sz="2400">
                <a:solidFill>
                  <a:srgbClr val="262626"/>
                </a:solidFill>
              </a:rPr>
              <a:t>, there is a path 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 </a:t>
            </a:r>
            <a:r>
              <a:rPr sz="2400">
                <a:solidFill>
                  <a:srgbClr val="262626"/>
                </a:solidFill>
                <a:latin typeface="Wingdings 3"/>
                <a:ea typeface="Wingdings 3"/>
                <a:cs typeface="Wingdings 3"/>
                <a:sym typeface="Wingdings 3"/>
              </a:rPr>
              <a:t></a:t>
            </a:r>
            <a:r>
              <a:rPr sz="24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400">
                <a:solidFill>
                  <a:srgbClr val="262626"/>
                </a:solidFill>
              </a:rPr>
              <a:t> consisting of only white vertices.</a:t>
            </a:r>
          </a:p>
        </p:txBody>
      </p:sp>
      <p:grpSp>
        <p:nvGrpSpPr>
          <p:cNvPr id="2687" name="Group 2687"/>
          <p:cNvGrpSpPr/>
          <p:nvPr/>
        </p:nvGrpSpPr>
        <p:grpSpPr>
          <a:xfrm>
            <a:off x="6651610" y="4229100"/>
            <a:ext cx="2155508" cy="1508127"/>
            <a:chOff x="-7" y="0"/>
            <a:chExt cx="2155506" cy="1508126"/>
          </a:xfrm>
        </p:grpSpPr>
        <p:grpSp>
          <p:nvGrpSpPr>
            <p:cNvPr id="2669" name="Group 2669"/>
            <p:cNvGrpSpPr/>
            <p:nvPr/>
          </p:nvGrpSpPr>
          <p:grpSpPr>
            <a:xfrm>
              <a:off x="-8" y="314312"/>
              <a:ext cx="509566" cy="358784"/>
              <a:chOff x="-7" y="-5"/>
              <a:chExt cx="509565" cy="358783"/>
            </a:xfrm>
          </p:grpSpPr>
          <p:sp>
            <p:nvSpPr>
              <p:cNvPr id="2667" name="Shape 2667"/>
              <p:cNvSpPr/>
              <p:nvPr/>
            </p:nvSpPr>
            <p:spPr>
              <a:xfrm>
                <a:off x="-8" y="-6"/>
                <a:ext cx="509566" cy="35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8" name="Shape 2668"/>
              <p:cNvSpPr/>
              <p:nvPr/>
            </p:nvSpPr>
            <p:spPr>
              <a:xfrm>
                <a:off x="124909" y="80701"/>
                <a:ext cx="259780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1/  </a:t>
                </a:r>
              </a:p>
            </p:txBody>
          </p:sp>
        </p:grpSp>
        <p:grpSp>
          <p:nvGrpSpPr>
            <p:cNvPr id="2672" name="Group 2672"/>
            <p:cNvGrpSpPr/>
            <p:nvPr/>
          </p:nvGrpSpPr>
          <p:grpSpPr>
            <a:xfrm>
              <a:off x="749292" y="314312"/>
              <a:ext cx="509594" cy="358784"/>
              <a:chOff x="-7" y="-5"/>
              <a:chExt cx="509592" cy="358783"/>
            </a:xfrm>
          </p:grpSpPr>
          <p:sp>
            <p:nvSpPr>
              <p:cNvPr id="2670" name="Shape 2670"/>
              <p:cNvSpPr/>
              <p:nvPr/>
            </p:nvSpPr>
            <p:spPr>
              <a:xfrm>
                <a:off x="-8" y="-6"/>
                <a:ext cx="509593" cy="35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AEAEA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71" name="Shape 2671"/>
              <p:cNvSpPr/>
              <p:nvPr/>
            </p:nvSpPr>
            <p:spPr>
              <a:xfrm>
                <a:off x="100211" y="80701"/>
                <a:ext cx="309179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2/   </a:t>
                </a:r>
              </a:p>
            </p:txBody>
          </p:sp>
        </p:grpSp>
        <p:sp>
          <p:nvSpPr>
            <p:cNvPr id="2673" name="Shape 2673"/>
            <p:cNvSpPr/>
            <p:nvPr/>
          </p:nvSpPr>
          <p:spPr>
            <a:xfrm>
              <a:off x="1441444" y="314314"/>
              <a:ext cx="509566" cy="35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4" name="Shape 2674"/>
            <p:cNvSpPr/>
            <p:nvPr/>
          </p:nvSpPr>
          <p:spPr>
            <a:xfrm>
              <a:off x="-7" y="942966"/>
              <a:ext cx="509564" cy="35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5" name="Shape 2675"/>
            <p:cNvSpPr/>
            <p:nvPr/>
          </p:nvSpPr>
          <p:spPr>
            <a:xfrm>
              <a:off x="749293" y="942966"/>
              <a:ext cx="509566" cy="35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6" name="Shape 2676"/>
            <p:cNvSpPr/>
            <p:nvPr/>
          </p:nvSpPr>
          <p:spPr>
            <a:xfrm>
              <a:off x="1441444" y="942966"/>
              <a:ext cx="509566" cy="35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7" name="Shape 2677"/>
            <p:cNvSpPr/>
            <p:nvPr/>
          </p:nvSpPr>
          <p:spPr>
            <a:xfrm>
              <a:off x="808043" y="0"/>
              <a:ext cx="131344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b="1"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b="0" i="0"/>
              </a:pPr>
              <a:r>
                <a:rPr b="1" i="1"/>
                <a:t>u</a:t>
              </a:r>
            </a:p>
          </p:txBody>
        </p:sp>
        <p:sp>
          <p:nvSpPr>
            <p:cNvPr id="2678" name="Shape 2678"/>
            <p:cNvSpPr/>
            <p:nvPr/>
          </p:nvSpPr>
          <p:spPr>
            <a:xfrm>
              <a:off x="17468" y="1254126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b="1" i="1" sz="18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b="0" i="0"/>
              </a:pPr>
              <a:r>
                <a:rPr b="1" i="1"/>
                <a:t>v</a:t>
              </a:r>
            </a:p>
          </p:txBody>
        </p:sp>
        <p:sp>
          <p:nvSpPr>
            <p:cNvPr id="2679" name="Shape 2679"/>
            <p:cNvSpPr/>
            <p:nvPr/>
          </p:nvSpPr>
          <p:spPr>
            <a:xfrm flipH="1">
              <a:off x="238131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0" name="Shape 2680"/>
            <p:cNvSpPr/>
            <p:nvPr/>
          </p:nvSpPr>
          <p:spPr>
            <a:xfrm flipH="1">
              <a:off x="992194" y="676274"/>
              <a:ext cx="7940" cy="2952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1" name="Shape 2681"/>
            <p:cNvSpPr/>
            <p:nvPr/>
          </p:nvSpPr>
          <p:spPr>
            <a:xfrm flipH="1">
              <a:off x="1706570" y="668337"/>
              <a:ext cx="7940" cy="2952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2" name="Shape 2682"/>
            <p:cNvSpPr/>
            <p:nvPr/>
          </p:nvSpPr>
          <p:spPr>
            <a:xfrm>
              <a:off x="528643" y="488950"/>
              <a:ext cx="214315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3" name="Shape 2683"/>
            <p:cNvSpPr/>
            <p:nvPr/>
          </p:nvSpPr>
          <p:spPr>
            <a:xfrm>
              <a:off x="527056" y="1135063"/>
              <a:ext cx="214315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4" name="Shape 2684"/>
            <p:cNvSpPr/>
            <p:nvPr/>
          </p:nvSpPr>
          <p:spPr>
            <a:xfrm flipV="1">
              <a:off x="1143007" y="623888"/>
              <a:ext cx="349253" cy="3571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5" name="Shape 2685"/>
            <p:cNvSpPr/>
            <p:nvPr/>
          </p:nvSpPr>
          <p:spPr>
            <a:xfrm flipV="1">
              <a:off x="466731" y="644525"/>
              <a:ext cx="358778" cy="3587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86" name="Shape 2686"/>
            <p:cNvSpPr/>
            <p:nvPr/>
          </p:nvSpPr>
          <p:spPr>
            <a:xfrm>
              <a:off x="1879607" y="885826"/>
              <a:ext cx="275892" cy="4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59" fill="norm" stroke="1" extrusionOk="0">
                  <a:moveTo>
                    <a:pt x="0" y="17687"/>
                  </a:moveTo>
                  <a:cubicBezTo>
                    <a:pt x="4759" y="19643"/>
                    <a:pt x="9641" y="21600"/>
                    <a:pt x="13058" y="21209"/>
                  </a:cubicBezTo>
                  <a:cubicBezTo>
                    <a:pt x="16475" y="20817"/>
                    <a:pt x="19647" y="18157"/>
                    <a:pt x="20624" y="15496"/>
                  </a:cubicBezTo>
                  <a:cubicBezTo>
                    <a:pt x="21600" y="12835"/>
                    <a:pt x="21478" y="7904"/>
                    <a:pt x="19281" y="5322"/>
                  </a:cubicBezTo>
                  <a:cubicBezTo>
                    <a:pt x="17085" y="2739"/>
                    <a:pt x="10495" y="0"/>
                    <a:pt x="7566" y="0"/>
                  </a:cubicBezTo>
                  <a:cubicBezTo>
                    <a:pt x="4637" y="0"/>
                    <a:pt x="2929" y="2661"/>
                    <a:pt x="1342" y="532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724" name="Group 2724"/>
          <p:cNvGrpSpPr/>
          <p:nvPr/>
        </p:nvGrpSpPr>
        <p:grpSpPr>
          <a:xfrm>
            <a:off x="6651623" y="1862136"/>
            <a:ext cx="2158678" cy="1508134"/>
            <a:chOff x="0" y="0"/>
            <a:chExt cx="2158676" cy="1508133"/>
          </a:xfrm>
        </p:grpSpPr>
        <p:grpSp>
          <p:nvGrpSpPr>
            <p:cNvPr id="2722" name="Group 2722"/>
            <p:cNvGrpSpPr/>
            <p:nvPr/>
          </p:nvGrpSpPr>
          <p:grpSpPr>
            <a:xfrm>
              <a:off x="-1" y="0"/>
              <a:ext cx="2158677" cy="1508134"/>
              <a:chOff x="0" y="0"/>
              <a:chExt cx="2158676" cy="1508133"/>
            </a:xfrm>
          </p:grpSpPr>
          <p:grpSp>
            <p:nvGrpSpPr>
              <p:cNvPr id="2720" name="Group 2720"/>
              <p:cNvGrpSpPr/>
              <p:nvPr/>
            </p:nvGrpSpPr>
            <p:grpSpPr>
              <a:xfrm>
                <a:off x="0" y="0"/>
                <a:ext cx="2158677" cy="1508134"/>
                <a:chOff x="0" y="0"/>
                <a:chExt cx="2158676" cy="1508133"/>
              </a:xfrm>
            </p:grpSpPr>
            <p:grpSp>
              <p:nvGrpSpPr>
                <p:cNvPr id="2718" name="Group 2718"/>
                <p:cNvGrpSpPr/>
                <p:nvPr/>
              </p:nvGrpSpPr>
              <p:grpSpPr>
                <a:xfrm>
                  <a:off x="3158" y="0"/>
                  <a:ext cx="2155519" cy="1508134"/>
                  <a:chOff x="-9" y="0"/>
                  <a:chExt cx="2155518" cy="1508133"/>
                </a:xfrm>
              </p:grpSpPr>
              <p:grpSp>
                <p:nvGrpSpPr>
                  <p:cNvPr id="2716" name="Group 2716"/>
                  <p:cNvGrpSpPr/>
                  <p:nvPr/>
                </p:nvGrpSpPr>
                <p:grpSpPr>
                  <a:xfrm>
                    <a:off x="-10" y="0"/>
                    <a:ext cx="2155519" cy="1508134"/>
                    <a:chOff x="-8" y="0"/>
                    <a:chExt cx="2155518" cy="1508133"/>
                  </a:xfrm>
                </p:grpSpPr>
                <p:grpSp>
                  <p:nvGrpSpPr>
                    <p:cNvPr id="2690" name="Group 2690"/>
                    <p:cNvGrpSpPr/>
                    <p:nvPr/>
                  </p:nvGrpSpPr>
                  <p:grpSpPr>
                    <a:xfrm>
                      <a:off x="-9" y="314314"/>
                      <a:ext cx="509596" cy="358786"/>
                      <a:chOff x="-7" y="-5"/>
                      <a:chExt cx="509594" cy="358784"/>
                    </a:xfrm>
                  </p:grpSpPr>
                  <p:sp>
                    <p:nvSpPr>
                      <p:cNvPr id="2688" name="Shape 2688"/>
                      <p:cNvSpPr/>
                      <p:nvPr/>
                    </p:nvSpPr>
                    <p:spPr>
                      <a:xfrm>
                        <a:off x="-8" y="-6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689" name="Shape 2689"/>
                      <p:cNvSpPr/>
                      <p:nvPr/>
                    </p:nvSpPr>
                    <p:spPr>
                      <a:xfrm>
                        <a:off x="124867" y="80702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1/8</a:t>
                        </a:r>
                      </a:p>
                    </p:txBody>
                  </p:sp>
                </p:grpSp>
                <p:grpSp>
                  <p:nvGrpSpPr>
                    <p:cNvPr id="2693" name="Group 2693"/>
                    <p:cNvGrpSpPr/>
                    <p:nvPr/>
                  </p:nvGrpSpPr>
                  <p:grpSpPr>
                    <a:xfrm>
                      <a:off x="749296" y="314314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2691" name="Shape 2691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692" name="Shape 2692"/>
                      <p:cNvSpPr/>
                      <p:nvPr/>
                    </p:nvSpPr>
                    <p:spPr>
                      <a:xfrm>
                        <a:off x="124867" y="80702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2/7</a:t>
                        </a:r>
                      </a:p>
                    </p:txBody>
                  </p:sp>
                </p:grpSp>
                <p:grpSp>
                  <p:nvGrpSpPr>
                    <p:cNvPr id="2696" name="Group 2696"/>
                    <p:cNvGrpSpPr/>
                    <p:nvPr/>
                  </p:nvGrpSpPr>
                  <p:grpSpPr>
                    <a:xfrm>
                      <a:off x="1441450" y="314314"/>
                      <a:ext cx="509595" cy="358786"/>
                      <a:chOff x="-7" y="-5"/>
                      <a:chExt cx="509593" cy="358784"/>
                    </a:xfrm>
                  </p:grpSpPr>
                  <p:sp>
                    <p:nvSpPr>
                      <p:cNvPr id="2694" name="Shape 2694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695" name="Shape 2695"/>
                      <p:cNvSpPr/>
                      <p:nvPr/>
                    </p:nvSpPr>
                    <p:spPr>
                      <a:xfrm>
                        <a:off x="50726" y="80702"/>
                        <a:ext cx="408150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9/12 </a:t>
                        </a:r>
                      </a:p>
                    </p:txBody>
                  </p:sp>
                </p:grpSp>
                <p:grpSp>
                  <p:nvGrpSpPr>
                    <p:cNvPr id="2699" name="Group 2699"/>
                    <p:cNvGrpSpPr/>
                    <p:nvPr/>
                  </p:nvGrpSpPr>
                  <p:grpSpPr>
                    <a:xfrm>
                      <a:off x="-9" y="942970"/>
                      <a:ext cx="509596" cy="358785"/>
                      <a:chOff x="-7" y="-5"/>
                      <a:chExt cx="509594" cy="358784"/>
                    </a:xfrm>
                  </p:grpSpPr>
                  <p:sp>
                    <p:nvSpPr>
                      <p:cNvPr id="2697" name="Shape 2697"/>
                      <p:cNvSpPr/>
                      <p:nvPr/>
                    </p:nvSpPr>
                    <p:spPr>
                      <a:xfrm>
                        <a:off x="-8" y="-6"/>
                        <a:ext cx="509596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698" name="Shape 2698"/>
                      <p:cNvSpPr/>
                      <p:nvPr/>
                    </p:nvSpPr>
                    <p:spPr>
                      <a:xfrm>
                        <a:off x="124867" y="80702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4/5</a:t>
                        </a:r>
                      </a:p>
                    </p:txBody>
                  </p:sp>
                </p:grpSp>
                <p:grpSp>
                  <p:nvGrpSpPr>
                    <p:cNvPr id="2702" name="Group 2702"/>
                    <p:cNvGrpSpPr/>
                    <p:nvPr/>
                  </p:nvGrpSpPr>
                  <p:grpSpPr>
                    <a:xfrm>
                      <a:off x="749296" y="942970"/>
                      <a:ext cx="509595" cy="358785"/>
                      <a:chOff x="-7" y="-5"/>
                      <a:chExt cx="509593" cy="358784"/>
                    </a:xfrm>
                  </p:grpSpPr>
                  <p:sp>
                    <p:nvSpPr>
                      <p:cNvPr id="2700" name="Shape 2700"/>
                      <p:cNvSpPr/>
                      <p:nvPr/>
                    </p:nvSpPr>
                    <p:spPr>
                      <a:xfrm>
                        <a:off x="-8" y="-6"/>
                        <a:ext cx="509595" cy="3587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701" name="Shape 2701"/>
                      <p:cNvSpPr/>
                      <p:nvPr/>
                    </p:nvSpPr>
                    <p:spPr>
                      <a:xfrm>
                        <a:off x="124867" y="80702"/>
                        <a:ext cx="259868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3/6</a:t>
                        </a:r>
                      </a:p>
                    </p:txBody>
                  </p:sp>
                </p:grpSp>
                <p:grpSp>
                  <p:nvGrpSpPr>
                    <p:cNvPr id="2705" name="Group 2705"/>
                    <p:cNvGrpSpPr/>
                    <p:nvPr/>
                  </p:nvGrpSpPr>
                  <p:grpSpPr>
                    <a:xfrm>
                      <a:off x="1441450" y="942972"/>
                      <a:ext cx="509596" cy="358766"/>
                      <a:chOff x="-6" y="-4"/>
                      <a:chExt cx="509594" cy="358765"/>
                    </a:xfrm>
                  </p:grpSpPr>
                  <p:sp>
                    <p:nvSpPr>
                      <p:cNvPr id="2703" name="Shape 2703"/>
                      <p:cNvSpPr/>
                      <p:nvPr/>
                    </p:nvSpPr>
                    <p:spPr>
                      <a:xfrm>
                        <a:off x="-7" y="-5"/>
                        <a:ext cx="509596" cy="3587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79" h="19679" fill="norm" stroke="1" extrusionOk="0">
                            <a:moveTo>
                              <a:pt x="16796" y="2882"/>
                            </a:moveTo>
                            <a:cubicBezTo>
                              <a:pt x="20639" y="6724"/>
                              <a:pt x="20639" y="12954"/>
                              <a:pt x="16796" y="16796"/>
                            </a:cubicBezTo>
                            <a:cubicBezTo>
                              <a:pt x="12954" y="20639"/>
                              <a:pt x="6724" y="20639"/>
                              <a:pt x="2882" y="16796"/>
                            </a:cubicBezTo>
                            <a:cubicBezTo>
                              <a:pt x="-961" y="12954"/>
                              <a:pt x="-961" y="6724"/>
                              <a:pt x="2882" y="2882"/>
                            </a:cubicBezTo>
                            <a:cubicBezTo>
                              <a:pt x="6724" y="-961"/>
                              <a:pt x="12954" y="-961"/>
                              <a:pt x="16796" y="2882"/>
                            </a:cubicBez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lvl="0">
                          <a:defRPr sz="1800"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704" name="Shape 2704"/>
                      <p:cNvSpPr/>
                      <p:nvPr/>
                    </p:nvSpPr>
                    <p:spPr>
                      <a:xfrm>
                        <a:off x="7883" y="80702"/>
                        <a:ext cx="493837" cy="197384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none" lIns="0" tIns="0" rIns="0" bIns="0" numCol="1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 lvl="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</a:rPr>
                          <a:t>10/11 </a:t>
                        </a:r>
                      </a:p>
                    </p:txBody>
                  </p:sp>
                </p:grpSp>
                <p:sp>
                  <p:nvSpPr>
                    <p:cNvPr id="2706" name="Shape 2706"/>
                    <p:cNvSpPr/>
                    <p:nvPr/>
                  </p:nvSpPr>
                  <p:spPr>
                    <a:xfrm>
                      <a:off x="808047" y="0"/>
                      <a:ext cx="131345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b="1"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b="0" i="0"/>
                      </a:pPr>
                      <a:r>
                        <a:rPr b="1" i="1"/>
                        <a:t>u</a:t>
                      </a:r>
                    </a:p>
                  </p:txBody>
                </p:sp>
                <p:sp>
                  <p:nvSpPr>
                    <p:cNvPr id="2707" name="Shape 2707"/>
                    <p:cNvSpPr/>
                    <p:nvPr/>
                  </p:nvSpPr>
                  <p:spPr>
                    <a:xfrm>
                      <a:off x="17468" y="1254133"/>
                      <a:ext cx="127001" cy="2540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t">
                      <a:spAutoFit/>
                    </a:bodyPr>
                    <a:lstStyle>
                      <a:lvl1pPr algn="l">
                        <a:defRPr b="1" i="1" sz="1800">
                          <a:latin typeface="Monotype Corsiva"/>
                          <a:ea typeface="Monotype Corsiva"/>
                          <a:cs typeface="Monotype Corsiva"/>
                          <a:sym typeface="Monotype Corsiva"/>
                        </a:defRPr>
                      </a:lvl1pPr>
                    </a:lstStyle>
                    <a:p>
                      <a:pPr lvl="0">
                        <a:defRPr b="0" i="0"/>
                      </a:pPr>
                      <a:r>
                        <a:rPr b="1" i="1"/>
                        <a:t>v</a:t>
                      </a:r>
                    </a:p>
                  </p:txBody>
                </p:sp>
                <p:sp>
                  <p:nvSpPr>
                    <p:cNvPr id="2708" name="Shape 2708"/>
                    <p:cNvSpPr/>
                    <p:nvPr/>
                  </p:nvSpPr>
                  <p:spPr>
                    <a:xfrm flipH="1">
                      <a:off x="238132" y="668341"/>
                      <a:ext cx="7940" cy="2952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09" name="Shape 2709"/>
                    <p:cNvSpPr/>
                    <p:nvPr/>
                  </p:nvSpPr>
                  <p:spPr>
                    <a:xfrm flipH="1">
                      <a:off x="992198" y="676278"/>
                      <a:ext cx="7940" cy="295281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0" name="Shape 2710"/>
                    <p:cNvSpPr/>
                    <p:nvPr/>
                  </p:nvSpPr>
                  <p:spPr>
                    <a:xfrm flipH="1">
                      <a:off x="1706578" y="668341"/>
                      <a:ext cx="7940" cy="29528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1" name="Shape 2711"/>
                    <p:cNvSpPr/>
                    <p:nvPr/>
                  </p:nvSpPr>
                  <p:spPr>
                    <a:xfrm>
                      <a:off x="528645" y="488952"/>
                      <a:ext cx="214315" cy="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2" name="Shape 2712"/>
                    <p:cNvSpPr/>
                    <p:nvPr/>
                  </p:nvSpPr>
                  <p:spPr>
                    <a:xfrm>
                      <a:off x="527058" y="1135070"/>
                      <a:ext cx="214314" cy="3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3" name="Shape 2713"/>
                    <p:cNvSpPr/>
                    <p:nvPr/>
                  </p:nvSpPr>
                  <p:spPr>
                    <a:xfrm flipV="1">
                      <a:off x="1143013" y="623891"/>
                      <a:ext cx="349254" cy="357193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head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4" name="Shape 2714"/>
                    <p:cNvSpPr/>
                    <p:nvPr/>
                  </p:nvSpPr>
                  <p:spPr>
                    <a:xfrm flipV="1">
                      <a:off x="466732" y="644528"/>
                      <a:ext cx="358780" cy="358781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2715" name="Shape 2715"/>
                    <p:cNvSpPr/>
                    <p:nvPr/>
                  </p:nvSpPr>
                  <p:spPr>
                    <a:xfrm>
                      <a:off x="1879616" y="885831"/>
                      <a:ext cx="275894" cy="4312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07" h="21259" fill="norm" stroke="1" extrusionOk="0">
                          <a:moveTo>
                            <a:pt x="0" y="17687"/>
                          </a:moveTo>
                          <a:cubicBezTo>
                            <a:pt x="4759" y="19643"/>
                            <a:pt x="9641" y="21600"/>
                            <a:pt x="13058" y="21209"/>
                          </a:cubicBezTo>
                          <a:cubicBezTo>
                            <a:pt x="16475" y="20817"/>
                            <a:pt x="19647" y="18157"/>
                            <a:pt x="20624" y="15496"/>
                          </a:cubicBezTo>
                          <a:cubicBezTo>
                            <a:pt x="21600" y="12835"/>
                            <a:pt x="21478" y="7904"/>
                            <a:pt x="19281" y="5322"/>
                          </a:cubicBezTo>
                          <a:cubicBezTo>
                            <a:pt x="17085" y="2739"/>
                            <a:pt x="10495" y="0"/>
                            <a:pt x="7566" y="0"/>
                          </a:cubicBezTo>
                          <a:cubicBezTo>
                            <a:pt x="4637" y="0"/>
                            <a:pt x="2929" y="2661"/>
                            <a:pt x="1342" y="5322"/>
                          </a:cubicBezTo>
                        </a:path>
                      </a:pathLst>
                    </a:custGeom>
                    <a:noFill/>
                    <a:ln w="9525" cap="flat">
                      <a:solidFill>
                        <a:srgbClr val="000000"/>
                      </a:solidFill>
                      <a:prstDash val="dash"/>
                      <a:round/>
                      <a:tailEnd type="triangle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algn="l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717" name="Shape 2717"/>
                  <p:cNvSpPr/>
                  <p:nvPr/>
                </p:nvSpPr>
                <p:spPr>
                  <a:xfrm>
                    <a:off x="419108" y="623890"/>
                    <a:ext cx="131292" cy="19738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 algn="l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 lvl="0">
                      <a:defRPr sz="1800"/>
                    </a:pPr>
                    <a:r>
                      <a:rPr sz="1400"/>
                      <a:t>B</a:t>
                    </a:r>
                  </a:p>
                </p:txBody>
              </p:sp>
            </p:grpSp>
            <p:sp>
              <p:nvSpPr>
                <p:cNvPr id="2719" name="Shape 2719"/>
                <p:cNvSpPr/>
                <p:nvPr/>
              </p:nvSpPr>
              <p:spPr>
                <a:xfrm>
                  <a:off x="0" y="647702"/>
                  <a:ext cx="127001" cy="1973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l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/>
                  </a:pPr>
                  <a:r>
                    <a:rPr sz="1400"/>
                    <a:t>F</a:t>
                  </a:r>
                </a:p>
              </p:txBody>
            </p:sp>
          </p:grpSp>
          <p:sp>
            <p:nvSpPr>
              <p:cNvPr id="2721" name="Shape 2721"/>
              <p:cNvSpPr/>
              <p:nvPr/>
            </p:nvSpPr>
            <p:spPr>
              <a:xfrm>
                <a:off x="1185865" y="495300"/>
                <a:ext cx="312740" cy="197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sz="1400"/>
                  <a:t>C</a:t>
                </a:r>
              </a:p>
            </p:txBody>
          </p:sp>
        </p:grpSp>
        <p:sp>
          <p:nvSpPr>
            <p:cNvPr id="2723" name="Shape 2723"/>
            <p:cNvSpPr/>
            <p:nvPr/>
          </p:nvSpPr>
          <p:spPr>
            <a:xfrm>
              <a:off x="2014538" y="717550"/>
              <a:ext cx="131292" cy="19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B</a:t>
              </a:r>
            </a:p>
          </p:txBody>
        </p:sp>
      </p:grpSp>
      <p:sp>
        <p:nvSpPr>
          <p:cNvPr id="2725" name="Shape 272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6" grpId="1"/>
      <p:bldP build="whole" bldLvl="1" animBg="1" rev="0" advAuto="0" spid="2687" grpId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Shape 2727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Cycle detection via DFS</a:t>
            </a:r>
          </a:p>
        </p:txBody>
      </p:sp>
      <p:sp>
        <p:nvSpPr>
          <p:cNvPr id="2728" name="Shape 2728"/>
          <p:cNvSpPr/>
          <p:nvPr>
            <p:ph type="body" idx="1"/>
          </p:nvPr>
        </p:nvSpPr>
        <p:spPr>
          <a:xfrm>
            <a:off x="350838" y="1214436"/>
            <a:ext cx="8071126" cy="494536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91465" indent="-291465" defTabSz="777240">
              <a:lnSpc>
                <a:spcPct val="13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	A directed graph is </a:t>
            </a:r>
            <a:r>
              <a:rPr b="1" sz="2300">
                <a:solidFill>
                  <a:srgbClr val="262626"/>
                </a:solidFill>
              </a:rPr>
              <a:t>acyclic</a:t>
            </a:r>
            <a:r>
              <a:rPr sz="2300">
                <a:solidFill>
                  <a:srgbClr val="262626"/>
                </a:solidFill>
              </a:rPr>
              <a:t> ⟺ a DFS on G yields no back edges.</a:t>
            </a:r>
            <a:endParaRPr sz="2300"/>
          </a:p>
          <a:p>
            <a:pPr lvl="0" marL="291465" indent="-291465" defTabSz="777240">
              <a:lnSpc>
                <a:spcPct val="13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262626"/>
                </a:solidFill>
              </a:rPr>
              <a:t>Proof</a:t>
            </a:r>
            <a:r>
              <a:rPr sz="2300">
                <a:solidFill>
                  <a:srgbClr val="262626"/>
                </a:solidFill>
              </a:rPr>
              <a:t>: </a:t>
            </a:r>
            <a:endParaRPr sz="2300"/>
          </a:p>
          <a:p>
            <a:pPr lvl="0" marL="291465" indent="-291465" defTabSz="777240">
              <a:lnSpc>
                <a:spcPct val="13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“⇒”: acyclic ⇒ no back edge</a:t>
            </a:r>
            <a:endParaRPr sz="2300"/>
          </a:p>
          <a:p>
            <a:pPr lvl="1" marL="688479" indent="-299859" defTabSz="777240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Assume </a:t>
            </a:r>
            <a:r>
              <a:rPr b="1" sz="2000">
                <a:solidFill>
                  <a:srgbClr val="595959"/>
                </a:solidFill>
              </a:rPr>
              <a:t>back edge</a:t>
            </a:r>
            <a:r>
              <a:rPr sz="2000">
                <a:solidFill>
                  <a:srgbClr val="595959"/>
                </a:solidFill>
              </a:rPr>
              <a:t> ⇒ prove </a:t>
            </a:r>
            <a:r>
              <a:rPr b="1" sz="2000">
                <a:solidFill>
                  <a:srgbClr val="595959"/>
                </a:solidFill>
              </a:rPr>
              <a:t>cycle</a:t>
            </a:r>
            <a:endParaRPr sz="2000">
              <a:solidFill>
                <a:srgbClr val="595959"/>
              </a:solidFill>
            </a:endParaRPr>
          </a:p>
          <a:p>
            <a:pPr lvl="1" marL="688479" indent="-299859" defTabSz="777240">
              <a:lnSpc>
                <a:spcPct val="130000"/>
              </a:lnSpc>
              <a:spcBef>
                <a:spcPts val="4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Assume there is a back edge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</a:t>
            </a:r>
            <a:endParaRPr sz="2000">
              <a:solidFill>
                <a:srgbClr val="595959"/>
              </a:solidFill>
            </a:endParaRPr>
          </a:p>
          <a:p>
            <a:pPr lvl="1" marL="0" indent="388620" defTabSz="777240">
              <a:lnSpc>
                <a:spcPct val="13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⇒ v</a:t>
            </a:r>
            <a:r>
              <a:rPr sz="2000">
                <a:solidFill>
                  <a:srgbClr val="595959"/>
                </a:solidFill>
              </a:rPr>
              <a:t> is an ancestor of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 </a:t>
            </a:r>
            <a:endParaRPr sz="2000">
              <a:solidFill>
                <a:srgbClr val="595959"/>
              </a:solidFill>
            </a:endParaRPr>
          </a:p>
          <a:p>
            <a:pPr lvl="1" marL="0" indent="388617" defTabSz="777240">
              <a:lnSpc>
                <a:spcPct val="13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⇒ there is a path from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sz="2000">
                <a:solidFill>
                  <a:srgbClr val="595959"/>
                </a:solidFill>
              </a:rPr>
              <a:t> to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 in G (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  <a:r>
              <a:rPr sz="2000">
                <a:solidFill>
                  <a:srgbClr val="595959"/>
                </a:solidFill>
                <a:latin typeface="Wingdings 3"/>
                <a:ea typeface="Wingdings 3"/>
                <a:cs typeface="Wingdings 3"/>
                <a:sym typeface="Wingdings 3"/>
              </a:rPr>
              <a:t>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)</a:t>
            </a:r>
            <a:endParaRPr sz="2000">
              <a:solidFill>
                <a:srgbClr val="595959"/>
              </a:solidFill>
            </a:endParaRPr>
          </a:p>
          <a:p>
            <a:pPr lvl="1" marL="0" indent="388617" defTabSz="777240">
              <a:lnSpc>
                <a:spcPct val="13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⇒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 </a:t>
            </a:r>
            <a:r>
              <a:rPr sz="2000">
                <a:solidFill>
                  <a:srgbClr val="595959"/>
                </a:solidFill>
                <a:latin typeface="Wingdings 3"/>
                <a:ea typeface="Wingdings 3"/>
                <a:cs typeface="Wingdings 3"/>
                <a:sym typeface="Wingdings 3"/>
              </a:rPr>
              <a:t>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 + </a:t>
            </a:r>
            <a:r>
              <a:rPr sz="2000">
                <a:solidFill>
                  <a:srgbClr val="595959"/>
                </a:solidFill>
              </a:rPr>
              <a:t>the back edge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(u, v) </a:t>
            </a:r>
            <a:r>
              <a:rPr sz="2000">
                <a:solidFill>
                  <a:srgbClr val="595959"/>
                </a:solidFill>
              </a:rPr>
              <a:t>yield a cycle</a:t>
            </a:r>
          </a:p>
        </p:txBody>
      </p:sp>
      <p:grpSp>
        <p:nvGrpSpPr>
          <p:cNvPr id="2738" name="Group 2738"/>
          <p:cNvGrpSpPr/>
          <p:nvPr/>
        </p:nvGrpSpPr>
        <p:grpSpPr>
          <a:xfrm>
            <a:off x="7300909" y="2247899"/>
            <a:ext cx="630243" cy="1627189"/>
            <a:chOff x="-1" y="0"/>
            <a:chExt cx="630242" cy="1627188"/>
          </a:xfrm>
        </p:grpSpPr>
        <p:sp>
          <p:nvSpPr>
            <p:cNvPr id="2729" name="Shape 2729"/>
            <p:cNvSpPr/>
            <p:nvPr/>
          </p:nvSpPr>
          <p:spPr>
            <a:xfrm>
              <a:off x="331785" y="106358"/>
              <a:ext cx="150809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0" name="Shape 2730"/>
            <p:cNvSpPr/>
            <p:nvPr/>
          </p:nvSpPr>
          <p:spPr>
            <a:xfrm>
              <a:off x="261935" y="557208"/>
              <a:ext cx="150808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1" name="Shape 2731"/>
            <p:cNvSpPr/>
            <p:nvPr/>
          </p:nvSpPr>
          <p:spPr>
            <a:xfrm>
              <a:off x="142872" y="974721"/>
              <a:ext cx="150807" cy="14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2" name="Shape 2732"/>
            <p:cNvSpPr/>
            <p:nvPr/>
          </p:nvSpPr>
          <p:spPr>
            <a:xfrm>
              <a:off x="-2" y="1411284"/>
              <a:ext cx="150806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3" name="Shape 2733"/>
            <p:cNvSpPr/>
            <p:nvPr/>
          </p:nvSpPr>
          <p:spPr>
            <a:xfrm>
              <a:off x="503240" y="0"/>
              <a:ext cx="12700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/>
              <a:r>
                <a:t>v</a:t>
              </a:r>
            </a:p>
          </p:txBody>
        </p:sp>
        <p:sp>
          <p:nvSpPr>
            <p:cNvPr id="2734" name="Shape 2734"/>
            <p:cNvSpPr/>
            <p:nvPr/>
          </p:nvSpPr>
          <p:spPr>
            <a:xfrm>
              <a:off x="198439" y="1309688"/>
              <a:ext cx="131577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/>
              <a:r>
                <a:t>u</a:t>
              </a:r>
            </a:p>
          </p:txBody>
        </p:sp>
        <p:sp>
          <p:nvSpPr>
            <p:cNvPr id="2735" name="Shape 2735"/>
            <p:cNvSpPr/>
            <p:nvPr/>
          </p:nvSpPr>
          <p:spPr>
            <a:xfrm flipH="1">
              <a:off x="352428" y="242887"/>
              <a:ext cx="50802" cy="3206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36" name="Shape 2736"/>
            <p:cNvSpPr/>
            <p:nvPr/>
          </p:nvSpPr>
          <p:spPr>
            <a:xfrm flipH="1">
              <a:off x="238127" y="706437"/>
              <a:ext cx="79377" cy="26511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37" name="Shape 2737"/>
            <p:cNvSpPr/>
            <p:nvPr/>
          </p:nvSpPr>
          <p:spPr>
            <a:xfrm flipH="1">
              <a:off x="103190" y="1106488"/>
              <a:ext cx="92077" cy="3079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741" name="Group 2741"/>
          <p:cNvGrpSpPr/>
          <p:nvPr/>
        </p:nvGrpSpPr>
        <p:grpSpPr>
          <a:xfrm>
            <a:off x="6462712" y="2382838"/>
            <a:ext cx="1190630" cy="1314454"/>
            <a:chOff x="0" y="0"/>
            <a:chExt cx="1190629" cy="1314453"/>
          </a:xfrm>
        </p:grpSpPr>
        <p:sp>
          <p:nvSpPr>
            <p:cNvPr id="2739" name="Shape 2739"/>
            <p:cNvSpPr/>
            <p:nvPr/>
          </p:nvSpPr>
          <p:spPr>
            <a:xfrm>
              <a:off x="669578" y="-1"/>
              <a:ext cx="521052" cy="131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7323" y="21600"/>
                  </a:moveTo>
                  <a:cubicBezTo>
                    <a:pt x="5756" y="20165"/>
                    <a:pt x="4190" y="18757"/>
                    <a:pt x="2950" y="16904"/>
                  </a:cubicBezTo>
                  <a:cubicBezTo>
                    <a:pt x="1710" y="15052"/>
                    <a:pt x="-182" y="12496"/>
                    <a:pt x="14" y="10461"/>
                  </a:cubicBezTo>
                  <a:cubicBezTo>
                    <a:pt x="210" y="8426"/>
                    <a:pt x="1645" y="6261"/>
                    <a:pt x="4125" y="4696"/>
                  </a:cubicBezTo>
                  <a:cubicBezTo>
                    <a:pt x="6605" y="3130"/>
                    <a:pt x="12086" y="1852"/>
                    <a:pt x="14958" y="1070"/>
                  </a:cubicBezTo>
                  <a:cubicBezTo>
                    <a:pt x="17829" y="287"/>
                    <a:pt x="19591" y="130"/>
                    <a:pt x="21418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40" name="Shape 2740"/>
            <p:cNvSpPr/>
            <p:nvPr/>
          </p:nvSpPr>
          <p:spPr>
            <a:xfrm>
              <a:off x="-1" y="344487"/>
              <a:ext cx="54178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/>
              <a:r>
                <a:t>(u, v)</a:t>
              </a:r>
            </a:p>
          </p:txBody>
        </p:sp>
      </p:grpSp>
      <p:sp>
        <p:nvSpPr>
          <p:cNvPr id="2742" name="Shape 274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8" grpId="3"/>
      <p:bldP build="p" bldLvl="5" animBg="1" rev="0" advAuto="0" spid="2728" grpId="1"/>
      <p:bldP build="whole" bldLvl="1" animBg="1" rev="0" advAuto="0" spid="2741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Shape 27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three graph algorithms</a:t>
            </a:r>
          </a:p>
        </p:txBody>
      </p:sp>
      <p:sp>
        <p:nvSpPr>
          <p:cNvPr id="2745" name="Shape 27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46" name="Shape 27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Shape 2748"/>
          <p:cNvSpPr/>
          <p:nvPr>
            <p:ph type="title"/>
          </p:nvPr>
        </p:nvSpPr>
        <p:spPr>
          <a:xfrm>
            <a:off x="396676" y="71239"/>
            <a:ext cx="7804548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Shortest Distance Paths</a:t>
            </a:r>
          </a:p>
        </p:txBody>
      </p:sp>
      <p:pic>
        <p:nvPicPr>
          <p:cNvPr id="274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0468" y="1274953"/>
            <a:ext cx="3251368" cy="1844156"/>
          </a:xfrm>
          <a:prstGeom prst="rect">
            <a:avLst/>
          </a:prstGeom>
          <a:ln w="12700">
            <a:miter lim="400000"/>
          </a:ln>
        </p:spPr>
      </p:pic>
      <p:sp>
        <p:nvSpPr>
          <p:cNvPr id="2750" name="Shape 2750"/>
          <p:cNvSpPr/>
          <p:nvPr>
            <p:ph type="body" idx="1"/>
          </p:nvPr>
        </p:nvSpPr>
        <p:spPr>
          <a:xfrm>
            <a:off x="260349" y="1728787"/>
            <a:ext cx="8229602" cy="4525965"/>
          </a:xfrm>
          <a:prstGeom prst="rect">
            <a:avLst/>
          </a:prstGeom>
        </p:spPr>
        <p:txBody>
          <a:bodyPr anchor="t"/>
          <a:lstStyle/>
          <a:p>
            <a:pPr lvl="0" marL="555734" indent="-555734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2132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Distance/Cost of a path</a:t>
            </a:r>
            <a:r>
              <a:rPr sz="2132">
                <a:latin typeface="Arial"/>
                <a:ea typeface="Arial"/>
                <a:cs typeface="Arial"/>
                <a:sym typeface="Arial"/>
              </a:rPr>
              <a:t> in weighted graph</a:t>
            </a:r>
            <a:endParaRPr sz="2132">
              <a:latin typeface="Arial"/>
              <a:ea typeface="Arial"/>
              <a:cs typeface="Arial"/>
              <a:sym typeface="Arial"/>
            </a:endParaRPr>
          </a:p>
          <a:p>
            <a:pPr lvl="1" marL="861725" indent="-497235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2132">
                <a:latin typeface="Arial"/>
                <a:ea typeface="Arial"/>
                <a:cs typeface="Arial"/>
                <a:sym typeface="Arial"/>
              </a:rPr>
              <a:t>sum of weights of all edges on the path</a:t>
            </a:r>
            <a:endParaRPr sz="2132">
              <a:latin typeface="Arial"/>
              <a:ea typeface="Arial"/>
              <a:cs typeface="Arial"/>
              <a:sym typeface="Arial"/>
            </a:endParaRPr>
          </a:p>
          <a:p>
            <a:pPr lvl="1" marL="785227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path A,B,E, cost is 2+3=5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785227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path A, B, C, E, cost is 2+1+4=7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0" marL="8437" indent="-84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endParaRPr sz="246">
              <a:latin typeface="Arial"/>
              <a:ea typeface="Arial"/>
              <a:cs typeface="Arial"/>
              <a:sym typeface="Arial"/>
            </a:endParaRPr>
          </a:p>
          <a:p>
            <a:pPr lvl="0" marL="420737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How to find shortest distance path from a node, A, to all another node?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795641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assuming: all weights are positive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795641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This implies no cycle in the shortest distance path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2" marL="1170545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Why? Prove by contradiction.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2" marL="1170545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If A-&gt;</a:t>
            </a:r>
            <a:r>
              <a:rPr sz="1803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B-&gt;C-&gt;..-&gt;B</a:t>
            </a:r>
            <a:r>
              <a:rPr sz="1803">
                <a:latin typeface="Arial"/>
                <a:ea typeface="Arial"/>
                <a:cs typeface="Arial"/>
                <a:sym typeface="Arial"/>
              </a:rPr>
              <a:t>-&gt;D is shortest path, then A-&gt;B-&gt;D is a shorter!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795641" indent="-420737" defTabSz="749808">
              <a:spcBef>
                <a:spcPts val="4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1803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d[u]</a:t>
            </a:r>
            <a:r>
              <a:rPr sz="1803">
                <a:latin typeface="Arial"/>
                <a:ea typeface="Arial"/>
                <a:cs typeface="Arial"/>
                <a:sym typeface="Arial"/>
              </a:rPr>
              <a:t>: the distance of the shortest-distance path from A to u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0" indent="187452" defTabSz="749808">
              <a:spcBef>
                <a:spcPts val="400"/>
              </a:spcBef>
              <a:buSzTx/>
              <a:buNone/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d[A] = 0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0" indent="187452" defTabSz="749808">
              <a:spcBef>
                <a:spcPts val="400"/>
              </a:spcBef>
              <a:buSzTx/>
              <a:buNone/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d[D] = min {d[B]+2, d[E]+2} </a:t>
            </a:r>
            <a:endParaRPr sz="1803">
              <a:latin typeface="Arial"/>
              <a:ea typeface="Arial"/>
              <a:cs typeface="Arial"/>
              <a:sym typeface="Arial"/>
            </a:endParaRPr>
          </a:p>
          <a:p>
            <a:pPr lvl="1" marL="0" indent="187452" defTabSz="749808">
              <a:spcBef>
                <a:spcPts val="400"/>
              </a:spcBef>
              <a:buSzTx/>
              <a:buNone/>
              <a:defRPr sz="1800"/>
            </a:pPr>
            <a:r>
              <a:rPr sz="1803">
                <a:latin typeface="Arial"/>
                <a:ea typeface="Arial"/>
                <a:cs typeface="Arial"/>
                <a:sym typeface="Arial"/>
              </a:rPr>
              <a:t>  because B, E are the two only possible previous node in path to D 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Shape 2752"/>
          <p:cNvSpPr/>
          <p:nvPr>
            <p:ph type="title"/>
          </p:nvPr>
        </p:nvSpPr>
        <p:spPr>
          <a:xfrm>
            <a:off x="396676" y="71239"/>
            <a:ext cx="7804548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Dijkstra Algorithm</a:t>
            </a:r>
          </a:p>
        </p:txBody>
      </p:sp>
      <p:pic>
        <p:nvPicPr>
          <p:cNvPr id="275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268" y="3008503"/>
            <a:ext cx="3251368" cy="1844156"/>
          </a:xfrm>
          <a:prstGeom prst="rect">
            <a:avLst/>
          </a:prstGeom>
          <a:ln w="12700">
            <a:miter lim="400000"/>
          </a:ln>
        </p:spPr>
      </p:pic>
      <p:sp>
        <p:nvSpPr>
          <p:cNvPr id="2754" name="Shape 2754"/>
          <p:cNvSpPr/>
          <p:nvPr>
            <p:ph type="body" idx="1"/>
          </p:nvPr>
        </p:nvSpPr>
        <p:spPr>
          <a:xfrm>
            <a:off x="279399" y="1166018"/>
            <a:ext cx="8229602" cy="4525964"/>
          </a:xfrm>
          <a:prstGeom prst="rect">
            <a:avLst/>
          </a:prstGeom>
        </p:spPr>
        <p:txBody>
          <a:bodyPr anchor="t"/>
          <a:lstStyle/>
          <a:p>
            <a:pPr lvl="0" marL="677724" indent="-677724" defTabSz="914400">
              <a:spcBef>
                <a:spcPts val="6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Input: positive weighted graph G, source node 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677724" indent="-677724" defTabSz="914400">
              <a:spcBef>
                <a:spcPts val="600"/>
              </a:spcBef>
              <a:buSzPct val="45000"/>
              <a:buFont typeface="Arial"/>
              <a:buBlip>
                <a:blip r:embed="rId3"/>
              </a:buBlip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Output: shortest distance path from </a:t>
            </a:r>
            <a:r>
              <a:rPr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s to all other nodes that is reachable from s </a:t>
            </a:r>
          </a:p>
        </p:txBody>
      </p:sp>
      <p:sp>
        <p:nvSpPr>
          <p:cNvPr id="2755" name="Shape 2755"/>
          <p:cNvSpPr/>
          <p:nvPr/>
        </p:nvSpPr>
        <p:spPr>
          <a:xfrm>
            <a:off x="336653" y="3846831"/>
            <a:ext cx="202994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S</a:t>
            </a:r>
          </a:p>
        </p:txBody>
      </p:sp>
      <p:sp>
        <p:nvSpPr>
          <p:cNvPr id="2756" name="Shape 2756"/>
          <p:cNvSpPr/>
          <p:nvPr/>
        </p:nvSpPr>
        <p:spPr>
          <a:xfrm>
            <a:off x="3527846" y="2456181"/>
            <a:ext cx="5089471" cy="350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600"/>
              <a:t>Expanding frontier (one hop a time) </a:t>
            </a:r>
            <a:endParaRPr sz="1600"/>
          </a:p>
          <a:p>
            <a:pPr lvl="0" algn="l">
              <a:defRPr sz="1800"/>
            </a:pPr>
            <a:r>
              <a:rPr sz="1400"/>
              <a:t>1). Starting from A:</a:t>
            </a:r>
            <a:endParaRPr sz="1400"/>
          </a:p>
          <a:p>
            <a:pPr lvl="0" algn="l">
              <a:defRPr sz="1800"/>
            </a:pPr>
            <a:r>
              <a:rPr sz="1400"/>
              <a:t>We can go to B with cost B, go to C with cost 1</a:t>
            </a:r>
            <a:endParaRPr sz="1400"/>
          </a:p>
          <a:p>
            <a:pPr lvl="0" algn="l">
              <a:defRPr sz="1800"/>
            </a:pPr>
            <a:endParaRPr sz="1400"/>
          </a:p>
          <a:p>
            <a:pPr lvl="0" algn="l">
              <a:defRPr sz="1800"/>
            </a:pPr>
            <a:r>
              <a:rPr sz="1400"/>
              <a:t>going to all other nodes (here D, E) has to pass B or C</a:t>
            </a:r>
            <a:endParaRPr sz="1400"/>
          </a:p>
          <a:p>
            <a:pPr lvl="0" algn="l">
              <a:defRPr sz="1800"/>
            </a:pPr>
            <a:r>
              <a:rPr sz="1400"/>
              <a:t>are there cheaper paths to go to C?  </a:t>
            </a:r>
            <a:endParaRPr sz="1400"/>
          </a:p>
          <a:p>
            <a:pPr lvl="0" algn="l">
              <a:defRPr sz="1800"/>
            </a:pPr>
            <a:r>
              <a:rPr sz="1400"/>
              <a:t>are there cheaper paths to B? </a:t>
            </a:r>
            <a:endParaRPr sz="1400"/>
          </a:p>
          <a:p>
            <a:pPr lvl="0" algn="l">
              <a:defRPr sz="1800"/>
            </a:pPr>
            <a:endParaRPr sz="1400"/>
          </a:p>
          <a:p>
            <a:pPr lvl="0" algn="l">
              <a:defRPr sz="1800"/>
            </a:pPr>
            <a:r>
              <a:rPr sz="1400"/>
              <a:t>2). Where can we go from C?  B, E</a:t>
            </a:r>
            <a:endParaRPr sz="1400"/>
          </a:p>
          <a:p>
            <a:pPr lvl="0" algn="l">
              <a:defRPr sz="1800"/>
            </a:pPr>
            <a:r>
              <a:rPr sz="1400"/>
              <a:t>     Two new paths: (A,C,B), (A,C,E) </a:t>
            </a:r>
            <a:endParaRPr sz="1400"/>
          </a:p>
          <a:p>
            <a:pPr lvl="0" algn="l">
              <a:defRPr sz="1800"/>
            </a:pPr>
            <a:r>
              <a:rPr sz="1400"/>
              <a:t>     Better paths than before?  =&gt; update current optimal path</a:t>
            </a:r>
            <a:endParaRPr sz="1400"/>
          </a:p>
          <a:p>
            <a:pPr lvl="0" algn="l">
              <a:defRPr sz="1800"/>
            </a:pPr>
            <a:r>
              <a:rPr sz="1400"/>
              <a:t>     Are there cheaper paths to B? </a:t>
            </a:r>
            <a:endParaRPr sz="1400"/>
          </a:p>
          <a:p>
            <a:pPr lvl="0" algn="l">
              <a:defRPr sz="1800"/>
            </a:pPr>
            <a:r>
              <a:rPr sz="1400"/>
              <a:t>3). Where can we go from B?  </a:t>
            </a:r>
            <a:endParaRPr sz="1400"/>
          </a:p>
          <a:p>
            <a:pPr lvl="0" algn="l">
              <a:defRPr sz="1800"/>
            </a:pPr>
            <a:r>
              <a:rPr sz="1400"/>
              <a:t>… </a:t>
            </a:r>
          </a:p>
        </p:txBody>
      </p:sp>
      <p:sp>
        <p:nvSpPr>
          <p:cNvPr id="2757" name="Shape 2757"/>
          <p:cNvSpPr/>
          <p:nvPr/>
        </p:nvSpPr>
        <p:spPr>
          <a:xfrm>
            <a:off x="530099" y="5961381"/>
            <a:ext cx="709320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600"/>
              <a:t>for each node u, keep track pred[u] (previous node in the path leading to u),</a:t>
            </a:r>
            <a:endParaRPr sz="1600"/>
          </a:p>
          <a:p>
            <a:pPr lvl="0">
              <a:defRPr sz="1800"/>
            </a:pPr>
            <a:r>
              <a:rPr sz="1600"/>
              <a:t>              d[u] current shortest distance   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" name="Screen Shot 2018-04-11 at 9.54.4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35" y="241946"/>
            <a:ext cx="6470036" cy="3280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0" name="Screen Shot 2018-04-11 at 9.55.18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312" y="3431742"/>
            <a:ext cx="5627282" cy="3477325"/>
          </a:xfrm>
          <a:prstGeom prst="rect">
            <a:avLst/>
          </a:prstGeom>
          <a:ln w="12700">
            <a:miter lim="400000"/>
          </a:ln>
        </p:spPr>
      </p:pic>
      <p:sp>
        <p:nvSpPr>
          <p:cNvPr id="2761" name="Shape 2761"/>
          <p:cNvSpPr/>
          <p:nvPr/>
        </p:nvSpPr>
        <p:spPr>
          <a:xfrm>
            <a:off x="7238860" y="5680074"/>
            <a:ext cx="1811440" cy="8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Dijkstra Alg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Demo</a:t>
            </a:r>
          </a:p>
        </p:txBody>
      </p:sp>
      <p:sp>
        <p:nvSpPr>
          <p:cNvPr id="2762" name="Shape 2762"/>
          <p:cNvSpPr/>
          <p:nvPr/>
        </p:nvSpPr>
        <p:spPr>
          <a:xfrm>
            <a:off x="4389958" y="149225"/>
            <a:ext cx="62602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584200">
              <a:defRPr b="1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400"/>
              <a:t>dist</a:t>
            </a:r>
          </a:p>
        </p:txBody>
      </p:sp>
      <p:sp>
        <p:nvSpPr>
          <p:cNvPr id="2763" name="Shape 2763"/>
          <p:cNvSpPr/>
          <p:nvPr/>
        </p:nvSpPr>
        <p:spPr>
          <a:xfrm>
            <a:off x="6247556" y="149225"/>
            <a:ext cx="744638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584200">
              <a:defRPr b="1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400"/>
              <a:t>pred</a:t>
            </a:r>
          </a:p>
        </p:txBody>
      </p:sp>
      <p:sp>
        <p:nvSpPr>
          <p:cNvPr id="2764" name="Shape 2764"/>
          <p:cNvSpPr/>
          <p:nvPr/>
        </p:nvSpPr>
        <p:spPr>
          <a:xfrm>
            <a:off x="6216431" y="668486"/>
            <a:ext cx="772986" cy="1277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null,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null</a:t>
            </a:r>
          </a:p>
        </p:txBody>
      </p:sp>
      <p:sp>
        <p:nvSpPr>
          <p:cNvPr id="2765" name="Shape 2765"/>
          <p:cNvSpPr/>
          <p:nvPr/>
        </p:nvSpPr>
        <p:spPr>
          <a:xfrm>
            <a:off x="6216431" y="2269876"/>
            <a:ext cx="705321" cy="127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C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C,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C</a:t>
            </a:r>
          </a:p>
        </p:txBody>
      </p:sp>
      <p:sp>
        <p:nvSpPr>
          <p:cNvPr id="2766" name="Shape 2766"/>
          <p:cNvSpPr/>
          <p:nvPr/>
        </p:nvSpPr>
        <p:spPr>
          <a:xfrm>
            <a:off x="6091415" y="3966517"/>
            <a:ext cx="705321" cy="127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C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B,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B</a:t>
            </a:r>
          </a:p>
        </p:txBody>
      </p:sp>
      <p:sp>
        <p:nvSpPr>
          <p:cNvPr id="2767" name="Shape 2767"/>
          <p:cNvSpPr/>
          <p:nvPr/>
        </p:nvSpPr>
        <p:spPr>
          <a:xfrm>
            <a:off x="7210056" y="1670843"/>
            <a:ext cx="1869049" cy="146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best paths to each node </a:t>
            </a:r>
            <a:r>
              <a:rPr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via </a:t>
            </a:r>
            <a:endParaRPr>
              <a:solidFill>
                <a:srgbClr val="FF26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nodes circled 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&amp;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associated distance</a:t>
            </a:r>
          </a:p>
        </p:txBody>
      </p:sp>
      <p:sp>
        <p:nvSpPr>
          <p:cNvPr id="2768" name="Shape 2768"/>
          <p:cNvSpPr/>
          <p:nvPr/>
        </p:nvSpPr>
        <p:spPr>
          <a:xfrm>
            <a:off x="6091415" y="5544095"/>
            <a:ext cx="705321" cy="127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C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B,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B</a:t>
            </a:r>
          </a:p>
        </p:txBody>
      </p:sp>
      <p:sp>
        <p:nvSpPr>
          <p:cNvPr id="2769" name="Shape 2769"/>
          <p:cNvSpPr/>
          <p:nvPr/>
        </p:nvSpPr>
        <p:spPr>
          <a:xfrm flipH="1">
            <a:off x="7078265" y="1244202"/>
            <a:ext cx="1" cy="4041493"/>
          </a:xfrm>
          <a:prstGeom prst="line">
            <a:avLst/>
          </a:prstGeom>
          <a:ln w="12700">
            <a:solidFill>
              <a:srgbClr val="0365C0"/>
            </a:solidFill>
            <a:tailEnd type="triangle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70" name="Shape 2770"/>
          <p:cNvSpPr/>
          <p:nvPr/>
        </p:nvSpPr>
        <p:spPr>
          <a:xfrm>
            <a:off x="4004716" y="1498599"/>
            <a:ext cx="1777505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584200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C(2), B(4), D, E</a:t>
            </a:r>
          </a:p>
        </p:txBody>
      </p:sp>
      <p:sp>
        <p:nvSpPr>
          <p:cNvPr id="2771" name="Shape 2771"/>
          <p:cNvSpPr/>
          <p:nvPr/>
        </p:nvSpPr>
        <p:spPr>
          <a:xfrm>
            <a:off x="3921075" y="3275374"/>
            <a:ext cx="1766194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B(3), D(6), E(7)</a:t>
            </a:r>
          </a:p>
        </p:txBody>
      </p:sp>
      <p:sp>
        <p:nvSpPr>
          <p:cNvPr id="2772" name="Shape 2772"/>
          <p:cNvSpPr/>
          <p:nvPr/>
        </p:nvSpPr>
        <p:spPr>
          <a:xfrm>
            <a:off x="4175075" y="4862115"/>
            <a:ext cx="1258194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D(5), E(6)</a:t>
            </a:r>
          </a:p>
        </p:txBody>
      </p:sp>
      <p:sp>
        <p:nvSpPr>
          <p:cNvPr id="2773" name="Shape 2773"/>
          <p:cNvSpPr/>
          <p:nvPr/>
        </p:nvSpPr>
        <p:spPr>
          <a:xfrm>
            <a:off x="4518372" y="6528160"/>
            <a:ext cx="750194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E(6)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350838" y="1214435"/>
            <a:ext cx="8229601" cy="56435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34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916" y="77890"/>
            <a:ext cx="9144001" cy="6704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" name="Screen Shot 2018-04-11 at 9.55.1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312" y="502805"/>
            <a:ext cx="5627282" cy="3477324"/>
          </a:xfrm>
          <a:prstGeom prst="rect">
            <a:avLst/>
          </a:prstGeom>
          <a:ln w="12700">
            <a:miter lim="400000"/>
          </a:ln>
        </p:spPr>
      </p:pic>
      <p:sp>
        <p:nvSpPr>
          <p:cNvPr id="2776" name="Shape 2776"/>
          <p:cNvSpPr/>
          <p:nvPr/>
        </p:nvSpPr>
        <p:spPr>
          <a:xfrm>
            <a:off x="7238860" y="5680074"/>
            <a:ext cx="1811440" cy="8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defTabSz="410765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Dijkstra Alg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410765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Demo</a:t>
            </a:r>
          </a:p>
        </p:txBody>
      </p:sp>
      <p:sp>
        <p:nvSpPr>
          <p:cNvPr id="2777" name="Shape 2777"/>
          <p:cNvSpPr/>
          <p:nvPr/>
        </p:nvSpPr>
        <p:spPr>
          <a:xfrm>
            <a:off x="4389958" y="149225"/>
            <a:ext cx="62602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400"/>
              <a:t>dist</a:t>
            </a:r>
          </a:p>
        </p:txBody>
      </p:sp>
      <p:sp>
        <p:nvSpPr>
          <p:cNvPr id="2778" name="Shape 2778"/>
          <p:cNvSpPr/>
          <p:nvPr/>
        </p:nvSpPr>
        <p:spPr>
          <a:xfrm>
            <a:off x="6247556" y="149225"/>
            <a:ext cx="744638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400"/>
              <a:t>pred</a:t>
            </a:r>
          </a:p>
        </p:txBody>
      </p:sp>
      <p:sp>
        <p:nvSpPr>
          <p:cNvPr id="2779" name="Shape 2779"/>
          <p:cNvSpPr/>
          <p:nvPr/>
        </p:nvSpPr>
        <p:spPr>
          <a:xfrm>
            <a:off x="6091415" y="1037580"/>
            <a:ext cx="705321" cy="1277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C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B,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B</a:t>
            </a:r>
          </a:p>
        </p:txBody>
      </p:sp>
      <p:sp>
        <p:nvSpPr>
          <p:cNvPr id="2780" name="Shape 2780"/>
          <p:cNvSpPr/>
          <p:nvPr/>
        </p:nvSpPr>
        <p:spPr>
          <a:xfrm>
            <a:off x="7210056" y="1670843"/>
            <a:ext cx="1869049" cy="146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best paths to each node </a:t>
            </a:r>
            <a:r>
              <a:rPr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via </a:t>
            </a:r>
            <a:endParaRPr>
              <a:solidFill>
                <a:srgbClr val="FF26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nodes circled 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&amp;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associated distance</a:t>
            </a:r>
          </a:p>
        </p:txBody>
      </p:sp>
      <p:sp>
        <p:nvSpPr>
          <p:cNvPr id="2781" name="Shape 2781"/>
          <p:cNvSpPr/>
          <p:nvPr/>
        </p:nvSpPr>
        <p:spPr>
          <a:xfrm>
            <a:off x="6091415" y="2615158"/>
            <a:ext cx="705321" cy="1277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A: null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B: C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C: 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D: B,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410765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E: B</a:t>
            </a:r>
          </a:p>
        </p:txBody>
      </p:sp>
      <p:sp>
        <p:nvSpPr>
          <p:cNvPr id="2782" name="Shape 2782"/>
          <p:cNvSpPr/>
          <p:nvPr/>
        </p:nvSpPr>
        <p:spPr>
          <a:xfrm flipH="1">
            <a:off x="7078265" y="1244202"/>
            <a:ext cx="1" cy="4041493"/>
          </a:xfrm>
          <a:prstGeom prst="line">
            <a:avLst/>
          </a:prstGeom>
          <a:ln w="12700">
            <a:solidFill>
              <a:srgbClr val="0365C0"/>
            </a:solidFill>
            <a:tailEnd type="triangle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83" name="Shape 2783"/>
          <p:cNvSpPr/>
          <p:nvPr/>
        </p:nvSpPr>
        <p:spPr>
          <a:xfrm>
            <a:off x="4175075" y="1933178"/>
            <a:ext cx="1258194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D(5), E(6)</a:t>
            </a:r>
          </a:p>
        </p:txBody>
      </p:sp>
      <p:sp>
        <p:nvSpPr>
          <p:cNvPr id="2784" name="Shape 2784"/>
          <p:cNvSpPr/>
          <p:nvPr/>
        </p:nvSpPr>
        <p:spPr>
          <a:xfrm>
            <a:off x="4518372" y="3599223"/>
            <a:ext cx="750194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b="1"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1600"/>
              <a:t>Q: E(6)</a:t>
            </a:r>
          </a:p>
        </p:txBody>
      </p:sp>
      <p:pic>
        <p:nvPicPr>
          <p:cNvPr id="2785" name="Screen Shot 2018-04-11 at 10.12.0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005" y="4149328"/>
            <a:ext cx="4339230" cy="227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Shape 2787"/>
          <p:cNvSpPr/>
          <p:nvPr>
            <p:ph type="title"/>
          </p:nvPr>
        </p:nvSpPr>
        <p:spPr>
          <a:xfrm>
            <a:off x="669726" y="312539"/>
            <a:ext cx="7041897" cy="1205183"/>
          </a:xfrm>
          <a:prstGeom prst="rect">
            <a:avLst/>
          </a:prstGeom>
        </p:spPr>
        <p:txBody>
          <a:bodyPr/>
          <a:lstStyle>
            <a:lvl1pPr defTabSz="414781">
              <a:defRPr sz="3975"/>
            </a:lvl1pPr>
          </a:lstStyle>
          <a:p>
            <a:pPr lvl="0">
              <a:defRPr sz="1800"/>
            </a:pPr>
            <a:r>
              <a:rPr sz="3975"/>
              <a:t>Dijkstra’s algorithm &amp; snapshot</a:t>
            </a:r>
          </a:p>
        </p:txBody>
      </p:sp>
      <p:pic>
        <p:nvPicPr>
          <p:cNvPr id="278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938" y="1630609"/>
            <a:ext cx="8453170" cy="4785020"/>
          </a:xfrm>
          <a:prstGeom prst="rect">
            <a:avLst/>
          </a:prstGeom>
          <a:ln w="12700">
            <a:miter lim="400000"/>
          </a:ln>
        </p:spPr>
      </p:pic>
      <p:sp>
        <p:nvSpPr>
          <p:cNvPr id="2789" name="Shape 2789"/>
          <p:cNvSpPr/>
          <p:nvPr/>
        </p:nvSpPr>
        <p:spPr>
          <a:xfrm>
            <a:off x="6306343" y="4799012"/>
            <a:ext cx="127001" cy="8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defTabSz="584200">
              <a:defRPr sz="1800"/>
            </a:pP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79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1168" y="4364297"/>
            <a:ext cx="3251368" cy="1844156"/>
          </a:xfrm>
          <a:prstGeom prst="rect">
            <a:avLst/>
          </a:prstGeom>
          <a:ln w="12700">
            <a:miter lim="400000"/>
          </a:ln>
        </p:spPr>
      </p:pic>
      <p:sp>
        <p:nvSpPr>
          <p:cNvPr id="2791" name="Shape 2791"/>
          <p:cNvSpPr/>
          <p:nvPr/>
        </p:nvSpPr>
        <p:spPr>
          <a:xfrm>
            <a:off x="5132558" y="4315219"/>
            <a:ext cx="641009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s=A</a:t>
            </a:r>
          </a:p>
        </p:txBody>
      </p:sp>
      <p:sp>
        <p:nvSpPr>
          <p:cNvPr id="2792" name="Shape 2792"/>
          <p:cNvSpPr/>
          <p:nvPr/>
        </p:nvSpPr>
        <p:spPr>
          <a:xfrm>
            <a:off x="4776847" y="5009356"/>
            <a:ext cx="865903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prev=nil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dist=0</a:t>
            </a:r>
          </a:p>
        </p:txBody>
      </p:sp>
      <p:sp>
        <p:nvSpPr>
          <p:cNvPr id="2793" name="Shape 2793"/>
          <p:cNvSpPr/>
          <p:nvPr/>
        </p:nvSpPr>
        <p:spPr>
          <a:xfrm>
            <a:off x="6533901" y="4169965"/>
            <a:ext cx="865903" cy="55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prev=A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dist=2</a:t>
            </a:r>
          </a:p>
        </p:txBody>
      </p:sp>
      <p:sp>
        <p:nvSpPr>
          <p:cNvPr id="2794" name="Shape 2794"/>
          <p:cNvSpPr/>
          <p:nvPr/>
        </p:nvSpPr>
        <p:spPr>
          <a:xfrm>
            <a:off x="5936892" y="6057106"/>
            <a:ext cx="865904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prev=A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dist=1</a:t>
            </a:r>
          </a:p>
        </p:txBody>
      </p:sp>
      <p:sp>
        <p:nvSpPr>
          <p:cNvPr id="2795" name="Shape 2795"/>
          <p:cNvSpPr/>
          <p:nvPr/>
        </p:nvSpPr>
        <p:spPr>
          <a:xfrm>
            <a:off x="7849541" y="4169965"/>
            <a:ext cx="865903" cy="55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prev=nil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dist=inf</a:t>
            </a:r>
          </a:p>
        </p:txBody>
      </p:sp>
      <p:sp>
        <p:nvSpPr>
          <p:cNvPr id="2796" name="Shape 2796"/>
          <p:cNvSpPr/>
          <p:nvPr/>
        </p:nvSpPr>
        <p:spPr>
          <a:xfrm>
            <a:off x="7938837" y="6057106"/>
            <a:ext cx="865904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prev=nil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dist=inf</a:t>
            </a:r>
          </a:p>
        </p:txBody>
      </p:sp>
      <p:sp>
        <p:nvSpPr>
          <p:cNvPr id="2797" name="Shape 2797"/>
          <p:cNvSpPr/>
          <p:nvPr/>
        </p:nvSpPr>
        <p:spPr>
          <a:xfrm>
            <a:off x="5525011" y="4714402"/>
            <a:ext cx="254498" cy="585461"/>
          </a:xfrm>
          <a:prstGeom prst="line">
            <a:avLst/>
          </a:prstGeom>
          <a:ln w="12700">
            <a:solidFill>
              <a:srgbClr val="0365C0"/>
            </a:solidFill>
            <a:tailEnd type="triangle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98" name="Shape 2798"/>
          <p:cNvSpPr/>
          <p:nvPr/>
        </p:nvSpPr>
        <p:spPr>
          <a:xfrm>
            <a:off x="3488492" y="3232444"/>
            <a:ext cx="5072699" cy="65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H: priority queue (min-heap in this case)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C(dist=1), B(dist=2), D(dist=inf), E (dist=inf)</a:t>
            </a:r>
          </a:p>
        </p:txBody>
      </p:sp>
      <p:sp>
        <p:nvSpPr>
          <p:cNvPr id="2799" name="Shape 2799"/>
          <p:cNvSpPr/>
          <p:nvPr/>
        </p:nvSpPr>
        <p:spPr>
          <a:xfrm>
            <a:off x="3268824" y="3536249"/>
            <a:ext cx="5345348" cy="339236"/>
          </a:xfrm>
          <a:prstGeom prst="rect">
            <a:avLst/>
          </a:prstGeom>
          <a:ln w="12700">
            <a:solidFill>
              <a:srgbClr val="0365C0"/>
            </a:solidFill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lvl="0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00" name="Shape 2800"/>
          <p:cNvSpPr/>
          <p:nvPr/>
        </p:nvSpPr>
        <p:spPr>
          <a:xfrm rot="1560000">
            <a:off x="5534917" y="5097927"/>
            <a:ext cx="1669853" cy="960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FF2600"/>
            </a:solidFill>
            <a:prstDash val="sysDot"/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lvl="0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Shape 2802"/>
          <p:cNvSpPr/>
          <p:nvPr>
            <p:ph type="title"/>
          </p:nvPr>
        </p:nvSpPr>
        <p:spPr>
          <a:xfrm>
            <a:off x="457199" y="274637"/>
            <a:ext cx="8229602" cy="11430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Minimum Spanning Trees</a:t>
            </a:r>
          </a:p>
        </p:txBody>
      </p:sp>
      <p:sp>
        <p:nvSpPr>
          <p:cNvPr id="2803" name="Shape 2803"/>
          <p:cNvSpPr/>
          <p:nvPr>
            <p:ph type="body" idx="1"/>
          </p:nvPr>
        </p:nvSpPr>
        <p:spPr>
          <a:xfrm>
            <a:off x="660399" y="1497777"/>
            <a:ext cx="8229602" cy="452596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77724" indent="-677724">
              <a:spcBef>
                <a:spcPts val="600"/>
              </a:spcBef>
              <a:buSzPct val="45000"/>
              <a:buBlip>
                <a:blip r:embed="rId2"/>
              </a:buBlip>
              <a:defRPr sz="1800"/>
            </a:pPr>
            <a:r>
              <a:rPr sz="2400"/>
              <a:t>Minimum Spanning Tree Problem: Given a weighted graph, choose a subset of edges so that resulting subgraph is connected, and the total weights of edges is minimized</a:t>
            </a:r>
            <a:endParaRPr sz="2400"/>
          </a:p>
          <a:p>
            <a:pPr lvl="1" marL="1122224" indent="-677724">
              <a:spcBef>
                <a:spcPts val="600"/>
              </a:spcBef>
              <a:buSzPct val="45000"/>
              <a:buBlip>
                <a:blip r:embed="rId2"/>
              </a:buBlip>
              <a:defRPr sz="1800"/>
            </a:pPr>
            <a:r>
              <a:rPr sz="2000"/>
              <a:t>to minimize total weights, it never pays to have cycles, so resulting connection graph is connected, undirected, and acyclic, i.e., a </a:t>
            </a:r>
            <a:r>
              <a:rPr i="1" sz="2000">
                <a:solidFill>
                  <a:srgbClr val="0070C0"/>
                </a:solidFill>
              </a:rPr>
              <a:t>tree</a:t>
            </a:r>
            <a:r>
              <a:rPr sz="2000"/>
              <a:t>.</a:t>
            </a:r>
            <a:endParaRPr sz="2200"/>
          </a:p>
          <a:p>
            <a:pPr lvl="0" marL="10289" indent="-10289">
              <a:buSzPct val="45000"/>
              <a:buBlip>
                <a:blip r:embed="rId2"/>
              </a:buBlip>
              <a:defRPr sz="1800"/>
            </a:pPr>
            <a:endParaRPr sz="300"/>
          </a:p>
          <a:p>
            <a:pPr lvl="0" marL="677724" indent="-677724">
              <a:buSzPct val="45000"/>
              <a:buBlip>
                <a:blip r:embed="rId2"/>
              </a:buBlip>
              <a:defRPr sz="1800"/>
            </a:pPr>
            <a:r>
              <a:rPr sz="2400"/>
              <a:t>Applications: </a:t>
            </a:r>
            <a:endParaRPr sz="2400"/>
          </a:p>
          <a:p>
            <a:pPr lvl="1" marL="1050925" indent="-593725">
              <a:defRPr sz="1800"/>
            </a:pPr>
            <a:r>
              <a:rPr sz="2000"/>
              <a:t>Communication networks</a:t>
            </a:r>
            <a:endParaRPr sz="2000"/>
          </a:p>
          <a:p>
            <a:pPr lvl="1" marL="1050925" indent="-593725">
              <a:defRPr sz="1800"/>
            </a:pPr>
            <a:r>
              <a:rPr sz="2000"/>
              <a:t>Circuit design</a:t>
            </a:r>
            <a:endParaRPr sz="2000"/>
          </a:p>
          <a:p>
            <a:pPr lvl="1" marL="1050925" indent="-593725">
              <a:defRPr sz="1800"/>
            </a:pPr>
            <a:r>
              <a:rPr sz="2000"/>
              <a:t>Layout of highway systems</a:t>
            </a:r>
          </a:p>
        </p:txBody>
      </p:sp>
      <p:sp>
        <p:nvSpPr>
          <p:cNvPr id="2804" name="Shape 2804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  <p:pic>
        <p:nvPicPr>
          <p:cNvPr id="2805" name="Screen Shot 2018-04-11 at 10.18.1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3203" y="4594679"/>
            <a:ext cx="4244950" cy="189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Shape 2807"/>
          <p:cNvSpPr/>
          <p:nvPr>
            <p:ph type="title"/>
          </p:nvPr>
        </p:nvSpPr>
        <p:spPr>
          <a:xfrm>
            <a:off x="457199" y="274637"/>
            <a:ext cx="8229602" cy="11430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Formal Definition of MST</a:t>
            </a:r>
          </a:p>
        </p:txBody>
      </p:sp>
      <p:sp>
        <p:nvSpPr>
          <p:cNvPr id="2808" name="Shape 2808"/>
          <p:cNvSpPr/>
          <p:nvPr>
            <p:ph type="body" idx="1"/>
          </p:nvPr>
        </p:nvSpPr>
        <p:spPr>
          <a:xfrm>
            <a:off x="228599" y="1585912"/>
            <a:ext cx="8753477" cy="47386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93725" indent="-593725">
              <a:defRPr sz="1800"/>
            </a:pPr>
            <a:r>
              <a:rPr sz="2200"/>
              <a:t>Given a connected, undirected, weighted graph 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G = 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V, E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2200"/>
              <a:t> a </a:t>
            </a:r>
            <a:r>
              <a:rPr i="1" sz="2200">
                <a:solidFill>
                  <a:srgbClr val="C0504D"/>
                </a:solidFill>
              </a:rPr>
              <a:t>spanning tree</a:t>
            </a:r>
            <a:r>
              <a:rPr sz="2200"/>
              <a:t> is an </a:t>
            </a:r>
            <a:r>
              <a:rPr i="1" sz="2200"/>
              <a:t>acyclic</a:t>
            </a:r>
            <a:r>
              <a:rPr sz="2200"/>
              <a:t> subset of edges  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⊆ 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2200"/>
              <a:t> that connects all  vertices together.  </a:t>
            </a:r>
            <a:endParaRPr sz="2200"/>
          </a:p>
          <a:p>
            <a:pPr lvl="0" marL="593725" indent="-593725">
              <a:spcBef>
                <a:spcPts val="1400"/>
              </a:spcBef>
              <a:buClr>
                <a:srgbClr val="C0504D"/>
              </a:buClr>
              <a:defRPr sz="1800"/>
            </a:pPr>
            <a:r>
              <a:rPr i="1" sz="2200">
                <a:solidFill>
                  <a:srgbClr val="C0504D"/>
                </a:solidFill>
              </a:rPr>
              <a:t>cost</a:t>
            </a:r>
            <a:r>
              <a:rPr sz="2200"/>
              <a:t> of a spanning tree 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2200"/>
              <a:t> : the sum of edge weights in the spanning tree</a:t>
            </a:r>
            <a:endParaRPr sz="2200"/>
          </a:p>
          <a:p>
            <a:pPr lvl="0" marL="342900" indent="-342900" algn="ctr">
              <a:buSzTx/>
              <a:buNone/>
              <a:defRPr sz="1800"/>
            </a:pP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∑</a:t>
            </a:r>
            <a:r>
              <a:rPr baseline="-26726" sz="22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aseline="-26726" i="1" sz="2200">
                <a:latin typeface="Times New Roman"/>
                <a:ea typeface="Times New Roman"/>
                <a:cs typeface="Times New Roman"/>
                <a:sym typeface="Times New Roman"/>
              </a:rPr>
              <a:t>u,v</a:t>
            </a:r>
            <a:r>
              <a:rPr baseline="-26726"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aseline="-26726" sz="2200">
                <a:latin typeface="Symbol"/>
                <a:ea typeface="Symbol"/>
                <a:cs typeface="Symbol"/>
                <a:sym typeface="Symbol"/>
              </a:rPr>
              <a:t>∈</a:t>
            </a:r>
            <a:r>
              <a:rPr baseline="-26726" i="1" sz="22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6726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u,v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593725" indent="-593725">
              <a:spcBef>
                <a:spcPts val="1400"/>
              </a:spcBef>
              <a:defRPr sz="1800"/>
            </a:pPr>
            <a:r>
              <a:rPr sz="2200"/>
              <a:t>A </a:t>
            </a:r>
            <a:r>
              <a:rPr i="1" sz="2200">
                <a:solidFill>
                  <a:srgbClr val="C0504D"/>
                </a:solidFill>
              </a:rPr>
              <a:t>minimum spanning tree (MST)</a:t>
            </a:r>
            <a:r>
              <a:rPr sz="2200"/>
              <a:t> is a spanning tree of minimum weight.</a:t>
            </a:r>
          </a:p>
        </p:txBody>
      </p:sp>
      <p:sp>
        <p:nvSpPr>
          <p:cNvPr id="2809" name="Shape 2809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Shape 2811"/>
          <p:cNvSpPr/>
          <p:nvPr>
            <p:ph type="title"/>
          </p:nvPr>
        </p:nvSpPr>
        <p:spPr>
          <a:xfrm>
            <a:off x="304799" y="-1"/>
            <a:ext cx="853440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400"/>
              <a:t>Minimum Spanning Trees</a:t>
            </a:r>
          </a:p>
        </p:txBody>
      </p:sp>
      <p:sp>
        <p:nvSpPr>
          <p:cNvPr id="2812" name="Shape 2812"/>
          <p:cNvSpPr/>
          <p:nvPr/>
        </p:nvSpPr>
        <p:spPr>
          <a:xfrm>
            <a:off x="365124" y="1108074"/>
            <a:ext cx="8304009" cy="536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 defTabSz="642937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Given: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Connected, undirected, weighted graph,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Find: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 Minimum - weight spanning tree,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T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Notice: there are many spanning trees for a graph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We want to find the one with the minimum cost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Such problems are </a:t>
            </a:r>
            <a:r>
              <a: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optimization problems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: there are multiple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viable solutions, we want to find best (lowest cost, best perf) one.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Shape 2813"/>
          <p:cNvSpPr/>
          <p:nvPr/>
        </p:nvSpPr>
        <p:spPr>
          <a:xfrm rot="16200000">
            <a:off x="4614068" y="1177131"/>
            <a:ext cx="203202" cy="162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3175">
            <a:solidFill/>
            <a:round/>
          </a:ln>
        </p:spPr>
        <p:txBody>
          <a:bodyPr lIns="35718" tIns="35718" rIns="35718" bIns="35718" anchor="ctr"/>
          <a:lstStyle/>
          <a:p>
            <a:pPr lvl="0" algn="l" defTabSz="642937"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14" name="Shape 2814"/>
          <p:cNvSpPr/>
          <p:nvPr/>
        </p:nvSpPr>
        <p:spPr>
          <a:xfrm>
            <a:off x="4651374" y="2809874"/>
            <a:ext cx="3959226" cy="620533"/>
          </a:xfrm>
          <a:prstGeom prst="rect">
            <a:avLst/>
          </a:prstGeom>
          <a:ln w="3175">
            <a:solidFill>
              <a:srgbClr val="0000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642937">
              <a:defRPr sz="1800"/>
            </a:pPr>
            <a:r>
              <a:rPr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Acyclic</a:t>
            </a:r>
            <a:r>
              <a:rPr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subset of edges(</a:t>
            </a:r>
            <a:r>
              <a:rPr i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) that connects all vertices of </a:t>
            </a:r>
            <a:r>
              <a:rPr i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2815" name="Connector 2815"/>
          <p:cNvCxnSpPr>
            <a:stCxn id="2814" idx="0"/>
            <a:endCxn id="2813" idx="0"/>
          </p:cNvCxnSpPr>
          <p:nvPr/>
        </p:nvCxnSpPr>
        <p:spPr>
          <a:xfrm flipH="1" flipV="1">
            <a:off x="4715669" y="1989138"/>
            <a:ext cx="1915319" cy="1131003"/>
          </a:xfrm>
          <a:prstGeom prst="straightConnector1">
            <a:avLst/>
          </a:prstGeom>
          <a:ln w="3175">
            <a:solidFill/>
            <a:round/>
            <a:tailEnd type="triangle"/>
          </a:ln>
        </p:spPr>
      </p:cxnSp>
      <p:sp>
        <p:nvSpPr>
          <p:cNvPr id="2816" name="Shape 2816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  <p:pic>
        <p:nvPicPr>
          <p:cNvPr id="2817" name="Screen Shot 2018-04-11 at 10.18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03" y="2480129"/>
            <a:ext cx="4244950" cy="189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Shape 2819"/>
          <p:cNvSpPr/>
          <p:nvPr>
            <p:ph type="title"/>
          </p:nvPr>
        </p:nvSpPr>
        <p:spPr>
          <a:xfrm>
            <a:off x="457199" y="274637"/>
            <a:ext cx="8229602" cy="1143002"/>
          </a:xfrm>
          <a:prstGeom prst="rect">
            <a:avLst/>
          </a:prstGeom>
        </p:spPr>
        <p:txBody>
          <a:bodyPr/>
          <a:lstStyle>
            <a:lvl1pPr defTabSz="642937"/>
          </a:lstStyle>
          <a:p>
            <a:pPr lvl="0">
              <a:defRPr sz="1800"/>
            </a:pPr>
            <a:r>
              <a:rPr sz="3400"/>
              <a:t>Greedy Algorithms</a:t>
            </a:r>
          </a:p>
        </p:txBody>
      </p:sp>
      <p:sp>
        <p:nvSpPr>
          <p:cNvPr id="2820" name="Shape 2820"/>
          <p:cNvSpPr/>
          <p:nvPr>
            <p:ph type="body" idx="1"/>
          </p:nvPr>
        </p:nvSpPr>
        <p:spPr>
          <a:xfrm>
            <a:off x="457199" y="1600200"/>
            <a:ext cx="8229602" cy="45259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6417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A problem solving strategy (like divide-and-conquer)</a:t>
            </a:r>
            <a:endParaRPr sz="2548"/>
          </a:p>
          <a:p>
            <a:pPr lvl="0" marL="66417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Idea: build up a solution</a:t>
            </a:r>
            <a:r>
              <a:rPr sz="2548">
                <a:solidFill>
                  <a:srgbClr val="FF2600"/>
                </a:solidFill>
              </a:rPr>
              <a:t> piece by piece, in each step always choose the option that offers best immediate benefits (a myopic approach) </a:t>
            </a:r>
            <a:endParaRPr sz="2548">
              <a:solidFill>
                <a:srgbClr val="FF2600"/>
              </a:solidFill>
            </a:endParaRPr>
          </a:p>
          <a:p>
            <a:pPr lvl="1" marL="109978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Local optimization: choose what seems best right now</a:t>
            </a:r>
            <a:endParaRPr sz="2548"/>
          </a:p>
          <a:p>
            <a:pPr lvl="1" marL="109978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not worrying about long term benefits/global benefits</a:t>
            </a:r>
            <a:endParaRPr sz="2548"/>
          </a:p>
          <a:p>
            <a:pPr lvl="0" marL="66417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Sometimes yield optimal solution, sometimes yield suboptimal (i.e., not optimal)</a:t>
            </a:r>
            <a:endParaRPr sz="2548"/>
          </a:p>
          <a:p>
            <a:pPr lvl="0" marL="664170" indent="-664170" defTabSz="896111">
              <a:buSzPct val="45000"/>
              <a:buBlip>
                <a:blip r:embed="rId2"/>
              </a:buBlip>
              <a:defRPr sz="1800"/>
            </a:pPr>
            <a:r>
              <a:rPr sz="2548"/>
              <a:t>Sometimes we can bound difference from optimal… </a:t>
            </a:r>
          </a:p>
        </p:txBody>
      </p:sp>
      <p:sp>
        <p:nvSpPr>
          <p:cNvPr id="2821" name="Shape 2821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Shape 2823"/>
          <p:cNvSpPr/>
          <p:nvPr>
            <p:ph type="title"/>
          </p:nvPr>
        </p:nvSpPr>
        <p:spPr>
          <a:xfrm>
            <a:off x="304799" y="-1"/>
            <a:ext cx="853440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42937">
              <a:defRPr sz="3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400"/>
              <a:t>Minimum Spanning Trees</a:t>
            </a:r>
          </a:p>
        </p:txBody>
      </p:sp>
      <p:sp>
        <p:nvSpPr>
          <p:cNvPr id="2824" name="Shape 2824"/>
          <p:cNvSpPr/>
          <p:nvPr/>
        </p:nvSpPr>
        <p:spPr>
          <a:xfrm>
            <a:off x="365124" y="1108074"/>
            <a:ext cx="7526456" cy="6025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Given: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Connected, undirected, weighted graph,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Find: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 Minimum - weight spanning tree,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T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How to greedily build a spanning tree? 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*</a:t>
            </a:r>
            <a:r>
              <a:rPr i="1" strike="sngStrike" sz="2200">
                <a:latin typeface="Arial"/>
                <a:ea typeface="Arial"/>
                <a:cs typeface="Arial"/>
                <a:sym typeface="Arial"/>
              </a:rPr>
              <a:t> Always choose lightest edge? Might lead to cycle.</a:t>
            </a:r>
            <a:endParaRPr i="1" strike="sngStrike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* Repeat for n-1 times: 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	find next lightest edge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that does not introduce cycle,</a:t>
            </a: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add the edge into tree</a:t>
            </a: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   =&gt; Kruskal’s algorithm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Shape 2825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  <p:pic>
        <p:nvPicPr>
          <p:cNvPr id="2826" name="Screen Shot 2018-04-11 at 10.18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03" y="2480129"/>
            <a:ext cx="4244950" cy="189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Shape 28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Kruskal’s Algorithm</a:t>
            </a:r>
          </a:p>
        </p:txBody>
      </p:sp>
      <p:sp>
        <p:nvSpPr>
          <p:cNvPr id="2829" name="Shape 28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83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696" y="1651954"/>
            <a:ext cx="7828608" cy="355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831" name="Shape 2831"/>
          <p:cNvSpPr/>
          <p:nvPr/>
        </p:nvSpPr>
        <p:spPr>
          <a:xfrm>
            <a:off x="630703" y="4911328"/>
            <a:ext cx="7509526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l" defTabSz="584200"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Implementation detail:</a:t>
            </a:r>
            <a:endParaRPr sz="20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marL="232869" indent="-232869" algn="l" defTabSz="584200">
              <a:buSzPct val="100000"/>
              <a:buChar char="*"/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Maintain sets of nodes that are connected by tree edges</a:t>
            </a:r>
            <a:endParaRPr sz="20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marL="232869" indent="-232869" algn="l" defTabSz="584200">
              <a:buSzPct val="100000"/>
              <a:buChar char="*"/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find(u): return the set that u belongs to </a:t>
            </a:r>
            <a:endParaRPr sz="20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marL="232869" indent="-232869" algn="l" defTabSz="584200">
              <a:buSzPct val="100000"/>
              <a:buChar char="*"/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find(u)=find(v) means u, v belongs to same group (i.e., u and v</a:t>
            </a:r>
            <a:endParaRPr sz="20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 sz="2000">
                <a:latin typeface="Helvetica Light"/>
                <a:ea typeface="Helvetica Light"/>
                <a:cs typeface="Helvetica Light"/>
                <a:sym typeface="Helvetica Light"/>
              </a:rPr>
              <a:t>are already connected)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Shape 2833"/>
          <p:cNvSpPr/>
          <p:nvPr>
            <p:ph type="title"/>
          </p:nvPr>
        </p:nvSpPr>
        <p:spPr>
          <a:xfrm>
            <a:off x="304799" y="-1"/>
            <a:ext cx="853440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42937">
              <a:defRPr sz="3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400"/>
              <a:t>Minimum Spanning Trees</a:t>
            </a:r>
          </a:p>
        </p:txBody>
      </p:sp>
      <p:sp>
        <p:nvSpPr>
          <p:cNvPr id="2834" name="Shape 2834"/>
          <p:cNvSpPr/>
          <p:nvPr/>
        </p:nvSpPr>
        <p:spPr>
          <a:xfrm>
            <a:off x="245325" y="965199"/>
            <a:ext cx="6554212" cy="635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Given: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Connected, undirected, weighted graph,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buSzPct val="100000"/>
              <a:buFont typeface="Arial"/>
              <a:buChar char="•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u="sng">
                <a:solidFill>
                  <a:srgbClr val="CC0000"/>
                </a:solidFill>
                <a:latin typeface="Arial Bold"/>
                <a:ea typeface="Arial Bold"/>
                <a:cs typeface="Arial Bold"/>
                <a:sym typeface="Arial Bold"/>
              </a:rPr>
              <a:t>Find: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 Minimum - weight spanning tree,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T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How to greedily build a spanning tree? 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*  Grow the tree from a node (any node),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*  Repeat for n-1 times: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      * connect one node to the tree by choosing </a:t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node with lightest edge connecting to tree nodes</a:t>
            </a: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This is Prim algorithm. </a:t>
            </a:r>
            <a:endParaRPr i="1" sz="2200" u="sng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i="1" sz="220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Shape 2835"/>
          <p:cNvSpPr/>
          <p:nvPr>
            <p:ph type="sldNum" sz="quarter" idx="2"/>
          </p:nvPr>
        </p:nvSpPr>
        <p:spPr>
          <a:xfrm>
            <a:off x="6553200" y="6103879"/>
            <a:ext cx="2133602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</a:rPr>
            </a:fld>
          </a:p>
        </p:txBody>
      </p:sp>
      <p:pic>
        <p:nvPicPr>
          <p:cNvPr id="2836" name="Screen Shot 2018-04-11 at 10.18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46" y="2003879"/>
            <a:ext cx="4244950" cy="1897743"/>
          </a:xfrm>
          <a:prstGeom prst="rect">
            <a:avLst/>
          </a:prstGeom>
          <a:ln w="12700">
            <a:miter lim="400000"/>
          </a:ln>
        </p:spPr>
      </p:pic>
      <p:sp>
        <p:nvSpPr>
          <p:cNvPr id="2837" name="Shape 2837"/>
          <p:cNvSpPr/>
          <p:nvPr/>
        </p:nvSpPr>
        <p:spPr>
          <a:xfrm>
            <a:off x="1980767" y="2041921"/>
            <a:ext cx="818509" cy="79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0365C0"/>
            </a:solidFill>
            <a:prstDash val="sysDot"/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lvl="0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38" name="Shape 2838"/>
          <p:cNvSpPr/>
          <p:nvPr/>
        </p:nvSpPr>
        <p:spPr>
          <a:xfrm>
            <a:off x="388213" y="2131218"/>
            <a:ext cx="2500360" cy="79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0365C0"/>
            </a:solidFill>
            <a:prstDash val="sysDot"/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lvl="0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39" name="Shape 2839"/>
          <p:cNvSpPr/>
          <p:nvPr/>
        </p:nvSpPr>
        <p:spPr>
          <a:xfrm>
            <a:off x="4381631" y="1733152"/>
            <a:ext cx="4664587" cy="2965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642937">
              <a:defRPr sz="1800"/>
            </a:pPr>
            <a:r>
              <a:rPr i="1" sz="2200" u="sng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i="1" sz="2200" u="sng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Suppose we start grow tree from C, </a:t>
            </a:r>
            <a:endParaRPr i="1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step 1. A has lightest edge to tree, add A and the edge (A-C) to tree </a:t>
            </a:r>
            <a:endParaRPr i="1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         // tree is now A-C</a:t>
            </a:r>
            <a:endParaRPr i="1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step 2:  D has lightest edge to tree</a:t>
            </a:r>
            <a:endParaRPr i="1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add D and the edge (C-D) to tree </a:t>
            </a:r>
            <a:endParaRPr i="1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0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   …. </a:t>
            </a:r>
            <a:endParaRPr i="1" sz="220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642937">
              <a:defRPr sz="1800"/>
            </a:pPr>
            <a:r>
              <a:rPr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0" name="Shape 2840"/>
          <p:cNvSpPr/>
          <p:nvPr/>
        </p:nvSpPr>
        <p:spPr>
          <a:xfrm>
            <a:off x="1191908" y="2434828"/>
            <a:ext cx="928307" cy="1"/>
          </a:xfrm>
          <a:prstGeom prst="line">
            <a:avLst/>
          </a:prstGeom>
          <a:ln w="12700">
            <a:solidFill>
              <a:srgbClr val="FF2600"/>
            </a:solidFill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41" name="Shape 2841"/>
          <p:cNvSpPr/>
          <p:nvPr/>
        </p:nvSpPr>
        <p:spPr>
          <a:xfrm flipV="1">
            <a:off x="2339578" y="2625640"/>
            <a:ext cx="1" cy="654220"/>
          </a:xfrm>
          <a:prstGeom prst="line">
            <a:avLst/>
          </a:prstGeom>
          <a:ln w="12700">
            <a:solidFill>
              <a:srgbClr val="FF2600"/>
            </a:solidFill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Shape 2843"/>
          <p:cNvSpPr/>
          <p:nvPr>
            <p:ph type="title"/>
          </p:nvPr>
        </p:nvSpPr>
        <p:spPr>
          <a:xfrm>
            <a:off x="669726" y="95249"/>
            <a:ext cx="7804548" cy="15180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Prim’s Algorithm</a:t>
            </a:r>
          </a:p>
        </p:txBody>
      </p:sp>
      <p:pic>
        <p:nvPicPr>
          <p:cNvPr id="2844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73" y="1532082"/>
            <a:ext cx="8576054" cy="4607867"/>
          </a:xfrm>
          <a:prstGeom prst="rect">
            <a:avLst/>
          </a:prstGeom>
          <a:ln w="12700">
            <a:miter lim="400000"/>
          </a:ln>
        </p:spPr>
      </p:pic>
      <p:sp>
        <p:nvSpPr>
          <p:cNvPr id="2845" name="Shape 2845"/>
          <p:cNvSpPr/>
          <p:nvPr/>
        </p:nvSpPr>
        <p:spPr>
          <a:xfrm>
            <a:off x="3670762" y="2465387"/>
            <a:ext cx="4173401" cy="1189039"/>
          </a:xfrm>
          <a:prstGeom prst="rect">
            <a:avLst/>
          </a:prstGeom>
          <a:solidFill>
            <a:srgbClr val="81B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cost[u]: stores weight of lightest edge connecting u to current tree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It will be updated as the tree grows</a:t>
            </a:r>
          </a:p>
        </p:txBody>
      </p:sp>
      <p:sp>
        <p:nvSpPr>
          <p:cNvPr id="2846" name="Shape 2846"/>
          <p:cNvSpPr/>
          <p:nvPr/>
        </p:nvSpPr>
        <p:spPr>
          <a:xfrm flipH="1">
            <a:off x="2894056" y="3625685"/>
            <a:ext cx="1354057" cy="1762028"/>
          </a:xfrm>
          <a:prstGeom prst="line">
            <a:avLst/>
          </a:prstGeom>
          <a:ln w="12700">
            <a:solidFill>
              <a:srgbClr val="0365C0"/>
            </a:solidFill>
            <a:tailEnd type="triangle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47" name="Shape 2847"/>
          <p:cNvSpPr/>
          <p:nvPr/>
        </p:nvSpPr>
        <p:spPr>
          <a:xfrm>
            <a:off x="4051762" y="4567039"/>
            <a:ext cx="4173401" cy="1468438"/>
          </a:xfrm>
          <a:prstGeom prst="rect">
            <a:avLst/>
          </a:prstGeom>
          <a:solidFill>
            <a:srgbClr val="81B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deletemin() takes node v with lowest cost out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 defTabSz="584200">
              <a:defRPr sz="1800"/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 * this means node v is done(added to tree) // v, and edge v - prev(v) added to tree</a:t>
            </a:r>
          </a:p>
        </p:txBody>
      </p:sp>
      <p:sp>
        <p:nvSpPr>
          <p:cNvPr id="2848" name="Shape 2848"/>
          <p:cNvSpPr/>
          <p:nvPr/>
        </p:nvSpPr>
        <p:spPr>
          <a:xfrm flipH="1" flipV="1">
            <a:off x="2421293" y="4595653"/>
            <a:ext cx="1549442" cy="351654"/>
          </a:xfrm>
          <a:prstGeom prst="line">
            <a:avLst/>
          </a:prstGeom>
          <a:ln w="12700">
            <a:solidFill>
              <a:srgbClr val="0365C0"/>
            </a:solidFill>
            <a:tailEnd type="triangle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2146" tIns="32146" rIns="32146" bIns="32146"/>
          <a:lstStyle/>
          <a:p>
            <a:pPr lvl="0" algn="l" defTabSz="457200">
              <a:defRPr sz="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49" name="Shape 2849"/>
          <p:cNvSpPr/>
          <p:nvPr/>
        </p:nvSpPr>
        <p:spPr>
          <a:xfrm>
            <a:off x="1933625" y="6188074"/>
            <a:ext cx="4871937" cy="554039"/>
          </a:xfrm>
          <a:prstGeom prst="rect">
            <a:avLst/>
          </a:prstGeom>
          <a:solidFill>
            <a:srgbClr val="81B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H is a priority queue (usually implemented as heap, </a:t>
            </a: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defTabSz="584200">
              <a:defRPr sz="1800"/>
            </a:pPr>
            <a:r>
              <a:rPr sz="1600">
                <a:latin typeface="Helvetica Light"/>
                <a:ea typeface="Helvetica Light"/>
                <a:cs typeface="Helvetica Light"/>
                <a:sym typeface="Helvetica Light"/>
              </a:rPr>
              <a:t>here it’s min-heap: node with lostest cost at root)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Graphs - Background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350838" y="1214437"/>
            <a:ext cx="8229601" cy="2768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Graphs</a:t>
            </a:r>
            <a:r>
              <a:rPr sz="2800">
                <a:solidFill>
                  <a:srgbClr val="262626"/>
                </a:solidFill>
              </a:rPr>
              <a:t> = a set of nodes (vertices) with edges (links) between them.</a:t>
            </a:r>
            <a:endParaRPr sz="2800">
              <a:solidFill>
                <a:srgbClr val="262626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Notations:</a:t>
            </a:r>
            <a:endParaRPr sz="2400"/>
          </a:p>
          <a:p>
            <a:pPr lvl="0" marL="522513" indent="-522513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G = (V, E) - graph</a:t>
            </a:r>
            <a:endParaRPr sz="2400"/>
          </a:p>
          <a:p>
            <a:pPr lvl="0" marL="522513" indent="-522513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V = set of vertices	(size of V = n)</a:t>
            </a:r>
            <a:endParaRPr sz="2400"/>
          </a:p>
          <a:p>
            <a:pPr lvl="0" marL="522513" indent="-522513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E = set of edges		(size of E = m)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1069960" y="4121002"/>
            <a:ext cx="1619377" cy="1505073"/>
            <a:chOff x="-7" y="-6"/>
            <a:chExt cx="1619376" cy="1505071"/>
          </a:xfrm>
        </p:grpSpPr>
        <p:grpSp>
          <p:nvGrpSpPr>
            <p:cNvPr id="140" name="Group 140"/>
            <p:cNvGrpSpPr/>
            <p:nvPr/>
          </p:nvGrpSpPr>
          <p:grpSpPr>
            <a:xfrm>
              <a:off x="1579" y="130301"/>
              <a:ext cx="450857" cy="407976"/>
              <a:chOff x="-6" y="-6"/>
              <a:chExt cx="450856" cy="407974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143" name="Group 143"/>
            <p:cNvGrpSpPr/>
            <p:nvPr/>
          </p:nvGrpSpPr>
          <p:grpSpPr>
            <a:xfrm>
              <a:off x="1012817" y="128713"/>
              <a:ext cx="450858" cy="407976"/>
              <a:chOff x="-6" y="-6"/>
              <a:chExt cx="450856" cy="407974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>
              <a:off x="-8" y="1097092"/>
              <a:ext cx="450857" cy="407974"/>
              <a:chOff x="-6" y="-6"/>
              <a:chExt cx="450856" cy="407973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49" name="Group 149"/>
            <p:cNvGrpSpPr/>
            <p:nvPr/>
          </p:nvGrpSpPr>
          <p:grpSpPr>
            <a:xfrm>
              <a:off x="1012817" y="1097092"/>
              <a:ext cx="450858" cy="407974"/>
              <a:chOff x="-6" y="-6"/>
              <a:chExt cx="450856" cy="407973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7" y="-7"/>
                <a:ext cx="450857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150" name="Shape 150"/>
            <p:cNvSpPr/>
            <p:nvPr/>
          </p:nvSpPr>
          <p:spPr>
            <a:xfrm>
              <a:off x="449268" y="308114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 flipH="1">
              <a:off x="1228731" y="538301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225431" y="531954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 flipH="1">
              <a:off x="385768" y="482739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441331" y="1144573"/>
              <a:ext cx="577852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 rot="10800000">
              <a:off x="431806" y="1370153"/>
              <a:ext cx="577852" cy="1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3323" y="10681"/>
                    <a:pt x="6646" y="621"/>
                    <a:pt x="10266" y="29"/>
                  </a:cubicBezTo>
                  <a:cubicBezTo>
                    <a:pt x="13886" y="-563"/>
                    <a:pt x="17743" y="8018"/>
                    <a:pt x="21600" y="168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49381" y="-7"/>
              <a:ext cx="269988" cy="26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0861" fill="norm" stroke="1" extrusionOk="0">
                  <a:moveTo>
                    <a:pt x="0" y="11996"/>
                  </a:moveTo>
                  <a:cubicBezTo>
                    <a:pt x="1213" y="7252"/>
                    <a:pt x="2427" y="2507"/>
                    <a:pt x="5339" y="884"/>
                  </a:cubicBezTo>
                  <a:cubicBezTo>
                    <a:pt x="8252" y="-739"/>
                    <a:pt x="15290" y="10"/>
                    <a:pt x="17717" y="2008"/>
                  </a:cubicBezTo>
                  <a:cubicBezTo>
                    <a:pt x="20144" y="4006"/>
                    <a:pt x="21600" y="9999"/>
                    <a:pt x="19901" y="13120"/>
                  </a:cubicBezTo>
                  <a:cubicBezTo>
                    <a:pt x="18202" y="16241"/>
                    <a:pt x="12863" y="18489"/>
                    <a:pt x="7524" y="2086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3765535" y="4249723"/>
            <a:ext cx="1463683" cy="1376352"/>
            <a:chOff x="-7" y="-7"/>
            <a:chExt cx="1463682" cy="1376350"/>
          </a:xfrm>
        </p:grpSpPr>
        <p:grpSp>
          <p:nvGrpSpPr>
            <p:cNvPr id="160" name="Group 160"/>
            <p:cNvGrpSpPr/>
            <p:nvPr/>
          </p:nvGrpSpPr>
          <p:grpSpPr>
            <a:xfrm>
              <a:off x="1579" y="1579"/>
              <a:ext cx="450858" cy="407976"/>
              <a:chOff x="-6" y="-6"/>
              <a:chExt cx="450856" cy="407974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-7" y="-7"/>
                <a:ext cx="450858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1012818" y="-8"/>
              <a:ext cx="450857" cy="407995"/>
              <a:chOff x="-6" y="-6"/>
              <a:chExt cx="450856" cy="407993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-7" y="-7"/>
                <a:ext cx="450858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-8" y="968370"/>
              <a:ext cx="450858" cy="407974"/>
              <a:chOff x="-6" y="-6"/>
              <a:chExt cx="450856" cy="407973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012818" y="968370"/>
              <a:ext cx="450857" cy="407974"/>
              <a:chOff x="-6" y="-6"/>
              <a:chExt cx="450856" cy="407973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170" name="Shape 170"/>
            <p:cNvSpPr/>
            <p:nvPr/>
          </p:nvSpPr>
          <p:spPr>
            <a:xfrm>
              <a:off x="449268" y="179392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 flipH="1">
              <a:off x="1228731" y="409579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225431" y="403232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 flipH="1">
              <a:off x="385768" y="354017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75" name="Shape 175"/>
          <p:cNvSpPr/>
          <p:nvPr/>
        </p:nvSpPr>
        <p:spPr>
          <a:xfrm>
            <a:off x="1311106" y="5738812"/>
            <a:ext cx="927436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Directed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graph</a:t>
            </a:r>
          </a:p>
        </p:txBody>
      </p:sp>
      <p:sp>
        <p:nvSpPr>
          <p:cNvPr id="176" name="Shape 176"/>
          <p:cNvSpPr/>
          <p:nvPr/>
        </p:nvSpPr>
        <p:spPr>
          <a:xfrm>
            <a:off x="3887483" y="5738812"/>
            <a:ext cx="1181709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Undirected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graph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6292835" y="4249723"/>
            <a:ext cx="1463683" cy="1376352"/>
            <a:chOff x="-7" y="-7"/>
            <a:chExt cx="1463682" cy="1376350"/>
          </a:xfrm>
        </p:grpSpPr>
        <p:grpSp>
          <p:nvGrpSpPr>
            <p:cNvPr id="179" name="Group 179"/>
            <p:cNvGrpSpPr/>
            <p:nvPr/>
          </p:nvGrpSpPr>
          <p:grpSpPr>
            <a:xfrm>
              <a:off x="1579" y="1579"/>
              <a:ext cx="450858" cy="407976"/>
              <a:chOff x="-6" y="-6"/>
              <a:chExt cx="450856" cy="407974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-7" y="-7"/>
                <a:ext cx="450858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1012818" y="-8"/>
              <a:ext cx="450857" cy="407995"/>
              <a:chOff x="-6" y="-6"/>
              <a:chExt cx="450856" cy="407993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-7" y="-7"/>
                <a:ext cx="450858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185" name="Group 185"/>
            <p:cNvGrpSpPr/>
            <p:nvPr/>
          </p:nvGrpSpPr>
          <p:grpSpPr>
            <a:xfrm>
              <a:off x="-8" y="968370"/>
              <a:ext cx="450858" cy="407974"/>
              <a:chOff x="-6" y="-6"/>
              <a:chExt cx="450856" cy="407973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1012818" y="968370"/>
              <a:ext cx="450857" cy="407974"/>
              <a:chOff x="-6" y="-6"/>
              <a:chExt cx="450856" cy="407973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449268" y="179392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 flipH="1">
              <a:off x="1228731" y="409579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 flipV="1">
              <a:off x="225431" y="403232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93" name="Shape 193"/>
          <p:cNvSpPr/>
          <p:nvPr/>
        </p:nvSpPr>
        <p:spPr>
          <a:xfrm>
            <a:off x="6711919" y="5738812"/>
            <a:ext cx="787463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Acyclic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graph</a:t>
            </a:r>
          </a:p>
        </p:txBody>
      </p:sp>
      <p:sp>
        <p:nvSpPr>
          <p:cNvPr id="194" name="Shape 19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whole" bldLvl="1" animBg="1" rev="0" advAuto="0" spid="192" grpId="3"/>
      <p:bldP build="whole" bldLvl="1" animBg="1" rev="0" advAuto="0" spid="176" grpId="5"/>
      <p:bldP build="whole" bldLvl="1" animBg="1" rev="0" advAuto="0" spid="175" grpId="4"/>
      <p:bldP build="whole" bldLvl="1" animBg="1" rev="0" advAuto="0" spid="193" grpId="6"/>
      <p:bldP build="p" bldLvl="5" animBg="1" rev="0" advAuto="0" spid="137" grpId="7"/>
      <p:bldP build="whole" bldLvl="1" animBg="1" rev="0" advAuto="0" spid="157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Shape 285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Summary</a:t>
            </a:r>
          </a:p>
        </p:txBody>
      </p:sp>
      <p:sp>
        <p:nvSpPr>
          <p:cNvPr id="2852" name="Shape 2852"/>
          <p:cNvSpPr/>
          <p:nvPr>
            <p:ph type="body" idx="1"/>
          </p:nvPr>
        </p:nvSpPr>
        <p:spPr>
          <a:xfrm>
            <a:off x="350838" y="1214435"/>
            <a:ext cx="856456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79170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Graph everywhere: represent binary relation</a:t>
            </a:r>
            <a:endParaRPr sz="1300"/>
          </a:p>
          <a:p>
            <a:pPr lvl="0" marL="479170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Graph Representation</a:t>
            </a:r>
            <a:endParaRPr sz="2100"/>
          </a:p>
          <a:p>
            <a:pPr lvl="1" marL="831213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Adjacent lists, Adjacent matrix </a:t>
            </a:r>
            <a:endParaRPr sz="2100"/>
          </a:p>
          <a:p>
            <a:pPr lvl="0" marL="479170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Path, Cycle, Tree, Connectivity </a:t>
            </a:r>
            <a:endParaRPr sz="1300"/>
          </a:p>
          <a:p>
            <a:pPr lvl="0" marL="479170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Graph Traversal Algorithm: systematic way to explore graph (nodes)</a:t>
            </a:r>
            <a:endParaRPr sz="1300"/>
          </a:p>
          <a:p>
            <a:pPr lvl="1" marL="831213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BFS yields a fat and short tree </a:t>
            </a:r>
            <a:endParaRPr sz="2100"/>
          </a:p>
          <a:p>
            <a:pPr lvl="2" marL="1183258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App: find shortest hop path from a node to other nodes</a:t>
            </a:r>
            <a:endParaRPr sz="1300"/>
          </a:p>
          <a:p>
            <a:pPr lvl="1" marL="831213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DFS yields forest made up of lean and tall tree</a:t>
            </a:r>
            <a:endParaRPr sz="2100"/>
          </a:p>
          <a:p>
            <a:pPr lvl="2" marL="1183258" indent="-479170" defTabSz="704087">
              <a:lnSpc>
                <a:spcPct val="130000"/>
              </a:lnSpc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App: detect cycles and topological sorting (for DAG)</a:t>
            </a:r>
          </a:p>
        </p:txBody>
      </p:sp>
      <p:sp>
        <p:nvSpPr>
          <p:cNvPr id="2853" name="Shape 28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Other Types of Graphs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350835" y="1214435"/>
            <a:ext cx="4935542" cy="50768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22513" indent="-522513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A graph is </a:t>
            </a:r>
            <a:r>
              <a:rPr b="1" sz="2400">
                <a:solidFill>
                  <a:srgbClr val="262626"/>
                </a:solidFill>
              </a:rPr>
              <a:t>connected</a:t>
            </a:r>
            <a:r>
              <a:rPr sz="2400">
                <a:solidFill>
                  <a:srgbClr val="262626"/>
                </a:solidFill>
              </a:rPr>
              <a:t> if there is a path between every two vertices</a:t>
            </a:r>
            <a:endParaRPr sz="2400"/>
          </a:p>
          <a:p>
            <a:pPr lvl="0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>
              <a:lnSpc>
                <a:spcPct val="120000"/>
              </a:lnSpc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522513" indent="-522513">
              <a:lnSpc>
                <a:spcPct val="120000"/>
              </a:lnSpc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A </a:t>
            </a:r>
            <a:r>
              <a:rPr b="1" sz="2400">
                <a:solidFill>
                  <a:srgbClr val="262626"/>
                </a:solidFill>
              </a:rPr>
              <a:t>bipartite graph</a:t>
            </a:r>
            <a:r>
              <a:rPr sz="2400">
                <a:solidFill>
                  <a:srgbClr val="262626"/>
                </a:solidFill>
              </a:rPr>
              <a:t> is an undirected graph G = (V, E) in which V = V</a:t>
            </a:r>
            <a:r>
              <a:rPr baseline="-25000" sz="2400">
                <a:solidFill>
                  <a:srgbClr val="262626"/>
                </a:solidFill>
              </a:rPr>
              <a:t>1 </a:t>
            </a:r>
            <a:r>
              <a:rPr sz="2400">
                <a:solidFill>
                  <a:srgbClr val="262626"/>
                </a:solidFill>
              </a:rPr>
              <a:t>+ V</a:t>
            </a:r>
            <a:r>
              <a:rPr baseline="-25000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 and there are edges only between vertices in V</a:t>
            </a:r>
            <a:r>
              <a:rPr baseline="-25000" sz="2400">
                <a:solidFill>
                  <a:srgbClr val="262626"/>
                </a:solidFill>
              </a:rPr>
              <a:t>1</a:t>
            </a:r>
            <a:r>
              <a:rPr sz="2400">
                <a:solidFill>
                  <a:srgbClr val="262626"/>
                </a:solidFill>
              </a:rPr>
              <a:t> and V</a:t>
            </a:r>
            <a:r>
              <a:rPr baseline="-25000" sz="2400">
                <a:solidFill>
                  <a:srgbClr val="262626"/>
                </a:solidFill>
              </a:rPr>
              <a:t>2</a:t>
            </a:r>
          </a:p>
        </p:txBody>
      </p:sp>
      <p:grpSp>
        <p:nvGrpSpPr>
          <p:cNvPr id="214" name="Group 214"/>
          <p:cNvGrpSpPr/>
          <p:nvPr/>
        </p:nvGrpSpPr>
        <p:grpSpPr>
          <a:xfrm>
            <a:off x="5294297" y="1369998"/>
            <a:ext cx="1463683" cy="1376352"/>
            <a:chOff x="-7" y="-7"/>
            <a:chExt cx="1463682" cy="1376350"/>
          </a:xfrm>
        </p:grpSpPr>
        <p:grpSp>
          <p:nvGrpSpPr>
            <p:cNvPr id="200" name="Group 200"/>
            <p:cNvGrpSpPr/>
            <p:nvPr/>
          </p:nvGrpSpPr>
          <p:grpSpPr>
            <a:xfrm>
              <a:off x="1579" y="1579"/>
              <a:ext cx="450858" cy="407976"/>
              <a:chOff x="-6" y="-6"/>
              <a:chExt cx="450856" cy="407974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-7" y="-7"/>
                <a:ext cx="450858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1012818" y="-8"/>
              <a:ext cx="450857" cy="407995"/>
              <a:chOff x="-6" y="-6"/>
              <a:chExt cx="450856" cy="407993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-7" y="-7"/>
                <a:ext cx="450858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206" name="Group 206"/>
            <p:cNvGrpSpPr/>
            <p:nvPr/>
          </p:nvGrpSpPr>
          <p:grpSpPr>
            <a:xfrm>
              <a:off x="-8" y="968370"/>
              <a:ext cx="450858" cy="407974"/>
              <a:chOff x="-6" y="-6"/>
              <a:chExt cx="450856" cy="407973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209" name="Group 209"/>
            <p:cNvGrpSpPr/>
            <p:nvPr/>
          </p:nvGrpSpPr>
          <p:grpSpPr>
            <a:xfrm>
              <a:off x="1012818" y="968370"/>
              <a:ext cx="450857" cy="407974"/>
              <a:chOff x="-6" y="-6"/>
              <a:chExt cx="450856" cy="407973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210" name="Shape 210"/>
            <p:cNvSpPr/>
            <p:nvPr/>
          </p:nvSpPr>
          <p:spPr>
            <a:xfrm>
              <a:off x="449268" y="179392"/>
              <a:ext cx="561978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 flipH="1">
              <a:off x="1228731" y="409579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 flipV="1">
              <a:off x="225431" y="403232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385768" y="354017"/>
              <a:ext cx="709616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215" name="Shape 215"/>
          <p:cNvSpPr/>
          <p:nvPr/>
        </p:nvSpPr>
        <p:spPr>
          <a:xfrm>
            <a:off x="5459002" y="2932113"/>
            <a:ext cx="111842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Connected</a:t>
            </a:r>
          </a:p>
        </p:txBody>
      </p:sp>
      <p:grpSp>
        <p:nvGrpSpPr>
          <p:cNvPr id="230" name="Group 230"/>
          <p:cNvGrpSpPr/>
          <p:nvPr/>
        </p:nvGrpSpPr>
        <p:grpSpPr>
          <a:xfrm>
            <a:off x="7126273" y="1369998"/>
            <a:ext cx="1463685" cy="1376352"/>
            <a:chOff x="-7" y="-7"/>
            <a:chExt cx="1463683" cy="1376350"/>
          </a:xfrm>
        </p:grpSpPr>
        <p:grpSp>
          <p:nvGrpSpPr>
            <p:cNvPr id="218" name="Group 218"/>
            <p:cNvGrpSpPr/>
            <p:nvPr/>
          </p:nvGrpSpPr>
          <p:grpSpPr>
            <a:xfrm>
              <a:off x="1579" y="1579"/>
              <a:ext cx="450858" cy="407976"/>
              <a:chOff x="-6" y="-6"/>
              <a:chExt cx="450857" cy="407974"/>
            </a:xfrm>
          </p:grpSpPr>
          <p:sp>
            <p:nvSpPr>
              <p:cNvPr id="216" name="Shape 216"/>
              <p:cNvSpPr/>
              <p:nvPr/>
            </p:nvSpPr>
            <p:spPr>
              <a:xfrm>
                <a:off x="-7" y="-7"/>
                <a:ext cx="450858" cy="40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221" name="Group 221"/>
            <p:cNvGrpSpPr/>
            <p:nvPr/>
          </p:nvGrpSpPr>
          <p:grpSpPr>
            <a:xfrm>
              <a:off x="1012818" y="-8"/>
              <a:ext cx="450858" cy="407995"/>
              <a:chOff x="-6" y="-6"/>
              <a:chExt cx="450857" cy="407993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-7" y="-7"/>
                <a:ext cx="450858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224" name="Group 224"/>
            <p:cNvGrpSpPr/>
            <p:nvPr/>
          </p:nvGrpSpPr>
          <p:grpSpPr>
            <a:xfrm>
              <a:off x="-8" y="968370"/>
              <a:ext cx="450858" cy="407974"/>
              <a:chOff x="-6" y="-6"/>
              <a:chExt cx="450857" cy="407973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227" name="Group 227"/>
            <p:cNvGrpSpPr/>
            <p:nvPr/>
          </p:nvGrpSpPr>
          <p:grpSpPr>
            <a:xfrm>
              <a:off x="1012818" y="968370"/>
              <a:ext cx="450858" cy="407974"/>
              <a:chOff x="-6" y="-6"/>
              <a:chExt cx="450857" cy="407973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7" y="-7"/>
                <a:ext cx="450858" cy="4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228" name="Shape 228"/>
            <p:cNvSpPr/>
            <p:nvPr/>
          </p:nvSpPr>
          <p:spPr>
            <a:xfrm flipH="1">
              <a:off x="1228732" y="409579"/>
              <a:ext cx="3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 flipH="1">
              <a:off x="385768" y="354017"/>
              <a:ext cx="709617" cy="6683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231" name="Shape 231"/>
          <p:cNvSpPr/>
          <p:nvPr/>
        </p:nvSpPr>
        <p:spPr>
          <a:xfrm>
            <a:off x="7106748" y="2932113"/>
            <a:ext cx="148688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Not connected</a:t>
            </a:r>
          </a:p>
        </p:txBody>
      </p:sp>
      <p:grpSp>
        <p:nvGrpSpPr>
          <p:cNvPr id="265" name="Group 265"/>
          <p:cNvGrpSpPr/>
          <p:nvPr/>
        </p:nvGrpSpPr>
        <p:grpSpPr>
          <a:xfrm>
            <a:off x="5364147" y="4016359"/>
            <a:ext cx="3560748" cy="1981191"/>
            <a:chOff x="-7" y="-7"/>
            <a:chExt cx="3560747" cy="1981189"/>
          </a:xfrm>
        </p:grpSpPr>
        <p:grpSp>
          <p:nvGrpSpPr>
            <p:cNvPr id="234" name="Group 234"/>
            <p:cNvGrpSpPr/>
            <p:nvPr/>
          </p:nvGrpSpPr>
          <p:grpSpPr>
            <a:xfrm>
              <a:off x="1579" y="79367"/>
              <a:ext cx="450834" cy="407974"/>
              <a:chOff x="-6" y="-6"/>
              <a:chExt cx="450833" cy="407973"/>
            </a:xfrm>
          </p:grpSpPr>
          <p:sp>
            <p:nvSpPr>
              <p:cNvPr id="232" name="Shape 232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237" name="Group 237"/>
            <p:cNvGrpSpPr/>
            <p:nvPr/>
          </p:nvGrpSpPr>
          <p:grpSpPr>
            <a:xfrm>
              <a:off x="2835268" y="-8"/>
              <a:ext cx="450834" cy="407974"/>
              <a:chOff x="-6" y="-6"/>
              <a:chExt cx="450833" cy="407973"/>
            </a:xfrm>
          </p:grpSpPr>
          <p:sp>
            <p:nvSpPr>
              <p:cNvPr id="235" name="Shape 235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240" name="Group 240"/>
            <p:cNvGrpSpPr/>
            <p:nvPr/>
          </p:nvGrpSpPr>
          <p:grpSpPr>
            <a:xfrm>
              <a:off x="-8" y="1046157"/>
              <a:ext cx="450834" cy="407974"/>
              <a:chOff x="-6" y="-6"/>
              <a:chExt cx="450833" cy="407973"/>
            </a:xfrm>
          </p:grpSpPr>
          <p:sp>
            <p:nvSpPr>
              <p:cNvPr id="238" name="Shape 238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grpSp>
          <p:nvGrpSpPr>
            <p:cNvPr id="243" name="Group 243"/>
            <p:cNvGrpSpPr/>
            <p:nvPr/>
          </p:nvGrpSpPr>
          <p:grpSpPr>
            <a:xfrm>
              <a:off x="2547930" y="1573209"/>
              <a:ext cx="450835" cy="407974"/>
              <a:chOff x="-6" y="-6"/>
              <a:chExt cx="450833" cy="407973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665154" y="604832"/>
              <a:ext cx="450835" cy="407974"/>
              <a:chOff x="-6" y="-6"/>
              <a:chExt cx="450833" cy="407973"/>
            </a:xfrm>
          </p:grpSpPr>
          <p:sp>
            <p:nvSpPr>
              <p:cNvPr id="244" name="Shape 244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2182805" y="303207"/>
              <a:ext cx="450835" cy="407974"/>
              <a:chOff x="-6" y="-6"/>
              <a:chExt cx="450833" cy="407973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9</a:t>
                </a:r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617529" y="1269996"/>
              <a:ext cx="450835" cy="407974"/>
              <a:chOff x="-6" y="-6"/>
              <a:chExt cx="450833" cy="407973"/>
            </a:xfrm>
          </p:grpSpPr>
          <p:sp>
            <p:nvSpPr>
              <p:cNvPr id="250" name="Shape 250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7</a:t>
                </a:r>
              </a:p>
            </p:txBody>
          </p:sp>
        </p:grpSp>
        <p:grpSp>
          <p:nvGrpSpPr>
            <p:cNvPr id="255" name="Group 255"/>
            <p:cNvGrpSpPr/>
            <p:nvPr/>
          </p:nvGrpSpPr>
          <p:grpSpPr>
            <a:xfrm>
              <a:off x="3109907" y="1035044"/>
              <a:ext cx="450833" cy="407974"/>
              <a:chOff x="-6" y="-6"/>
              <a:chExt cx="450832" cy="407973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-7" y="-7"/>
                <a:ext cx="450833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155512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6</a:t>
                </a:r>
              </a:p>
            </p:txBody>
          </p:sp>
        </p:grpSp>
        <p:grpSp>
          <p:nvGrpSpPr>
            <p:cNvPr id="258" name="Group 258"/>
            <p:cNvGrpSpPr/>
            <p:nvPr/>
          </p:nvGrpSpPr>
          <p:grpSpPr>
            <a:xfrm>
              <a:off x="2579680" y="774694"/>
              <a:ext cx="450835" cy="407974"/>
              <a:chOff x="-6" y="-6"/>
              <a:chExt cx="450833" cy="407973"/>
            </a:xfrm>
          </p:grpSpPr>
          <p:sp>
            <p:nvSpPr>
              <p:cNvPr id="256" name="Shape 256"/>
              <p:cNvSpPr/>
              <p:nvPr/>
            </p:nvSpPr>
            <p:spPr>
              <a:xfrm>
                <a:off x="-7" y="-7"/>
                <a:ext cx="450834" cy="407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155512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8</a:t>
                </a:r>
              </a:p>
            </p:txBody>
          </p:sp>
        </p:grpSp>
        <p:sp>
          <p:nvSpPr>
            <p:cNvPr id="259" name="Shape 259"/>
            <p:cNvSpPr/>
            <p:nvPr/>
          </p:nvSpPr>
          <p:spPr>
            <a:xfrm flipV="1">
              <a:off x="444504" y="192093"/>
              <a:ext cx="2392367" cy="8572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101730" y="869955"/>
              <a:ext cx="1449390" cy="8715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 flipV="1">
              <a:off x="444505" y="1049346"/>
              <a:ext cx="2149478" cy="16351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 flipV="1">
              <a:off x="1108080" y="555630"/>
              <a:ext cx="1085852" cy="22225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 flipV="1">
              <a:off x="1065218" y="1292233"/>
              <a:ext cx="2051053" cy="16351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 flipH="1">
              <a:off x="1030294" y="663580"/>
              <a:ext cx="1243015" cy="7143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5132342" y="3762316"/>
            <a:ext cx="3903581" cy="2350973"/>
            <a:chOff x="-22" y="-28"/>
            <a:chExt cx="3903579" cy="2350972"/>
          </a:xfrm>
        </p:grpSpPr>
        <p:sp>
          <p:nvSpPr>
            <p:cNvPr id="266" name="Shape 266"/>
            <p:cNvSpPr/>
            <p:nvPr/>
          </p:nvSpPr>
          <p:spPr>
            <a:xfrm>
              <a:off x="-23" y="-29"/>
              <a:ext cx="1685843" cy="217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3366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2182791" y="30130"/>
              <a:ext cx="1720767" cy="232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33669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69" name="Shape 26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4"/>
      <p:bldP build="whole" bldLvl="1" animBg="1" rev="0" advAuto="0" spid="231" grpId="2"/>
      <p:bldP build="whole" bldLvl="1" animBg="1" rev="0" advAuto="0" spid="215" grpId="1"/>
      <p:bldP build="whole" bldLvl="1" animBg="1" rev="0" advAuto="0" spid="197" grpId="3"/>
      <p:bldP build="whole" bldLvl="1" animBg="1" rev="0" advAuto="0" spid="26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Graph Representation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350837" y="1214436"/>
            <a:ext cx="8937002" cy="27543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2626"/>
                </a:solidFill>
              </a:rPr>
              <a:t>Adjacency list representation</a:t>
            </a:r>
            <a:r>
              <a:rPr sz="2800">
                <a:solidFill>
                  <a:srgbClr val="262626"/>
                </a:solidFill>
              </a:rPr>
              <a:t> of G = (V, E)</a:t>
            </a:r>
            <a:endParaRPr sz="2800">
              <a:solidFill>
                <a:srgbClr val="262626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An array of n lists, one for each vertex in V</a:t>
            </a:r>
            <a:endParaRPr sz="2400">
              <a:solidFill>
                <a:srgbClr val="595959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Each list </a:t>
            </a:r>
            <a:r>
              <a:rPr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Adj[u]</a:t>
            </a:r>
            <a:r>
              <a:rPr sz="2400">
                <a:solidFill>
                  <a:srgbClr val="595959"/>
                </a:solidFill>
              </a:rPr>
              <a:t> contains all the vertices v such that there is an edge between </a:t>
            </a:r>
            <a:r>
              <a:rPr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400">
                <a:solidFill>
                  <a:srgbClr val="595959"/>
                </a:solidFill>
              </a:rPr>
              <a:t> and </a:t>
            </a:r>
            <a:r>
              <a:rPr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sz="2400">
              <a:solidFill>
                <a:srgbClr val="595959"/>
              </a:solidFill>
            </a:endParaRPr>
          </a:p>
          <a:p>
            <a:pPr lvl="2" marL="1196622" indent="-282222">
              <a:spcBef>
                <a:spcPts val="400"/>
              </a:spcBef>
              <a:buClr>
                <a:srgbClr val="595959"/>
              </a:buClr>
              <a:buFont typeface="Comic Sans MS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Adj[u]</a:t>
            </a:r>
            <a:r>
              <a:rPr sz="2000">
                <a:solidFill>
                  <a:srgbClr val="595959"/>
                </a:solidFill>
              </a:rPr>
              <a:t> contains the vertices adjacent to </a:t>
            </a:r>
            <a:r>
              <a: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000">
                <a:solidFill>
                  <a:srgbClr val="595959"/>
                </a:solidFill>
              </a:rPr>
              <a:t> (in arbitrary order)</a:t>
            </a:r>
            <a:endParaRPr sz="2000">
              <a:solidFill>
                <a:srgbClr val="595959"/>
              </a:solidFill>
            </a:endParaRPr>
          </a:p>
          <a:p>
            <a:pPr lvl="1" marL="965200" indent="-508000">
              <a:spcBef>
                <a:spcPts val="500"/>
              </a:spcBef>
              <a:buClr>
                <a:srgbClr val="595959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Can be used for both directed and undirected graphs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1114410" y="4270359"/>
            <a:ext cx="2158985" cy="1376374"/>
            <a:chOff x="-7" y="-7"/>
            <a:chExt cx="2158984" cy="1376373"/>
          </a:xfrm>
        </p:grpSpPr>
        <p:grpSp>
          <p:nvGrpSpPr>
            <p:cNvPr id="275" name="Group 275"/>
            <p:cNvGrpSpPr/>
            <p:nvPr/>
          </p:nvGrpSpPr>
          <p:grpSpPr>
            <a:xfrm>
              <a:off x="1579" y="1580"/>
              <a:ext cx="450835" cy="407996"/>
              <a:chOff x="-6" y="-6"/>
              <a:chExt cx="450833" cy="407994"/>
            </a:xfrm>
          </p:grpSpPr>
          <p:sp>
            <p:nvSpPr>
              <p:cNvPr id="273" name="Shape 273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1</a:t>
                </a:r>
              </a:p>
            </p:txBody>
          </p:sp>
        </p:grpSp>
        <p:grpSp>
          <p:nvGrpSpPr>
            <p:cNvPr id="278" name="Group 278"/>
            <p:cNvGrpSpPr/>
            <p:nvPr/>
          </p:nvGrpSpPr>
          <p:grpSpPr>
            <a:xfrm>
              <a:off x="1012817" y="-8"/>
              <a:ext cx="450835" cy="407996"/>
              <a:chOff x="-6" y="-6"/>
              <a:chExt cx="450833" cy="407994"/>
            </a:xfrm>
          </p:grpSpPr>
          <p:sp>
            <p:nvSpPr>
              <p:cNvPr id="276" name="Shape 276"/>
              <p:cNvSpPr/>
              <p:nvPr/>
            </p:nvSpPr>
            <p:spPr>
              <a:xfrm>
                <a:off x="-7" y="-7"/>
                <a:ext cx="450835" cy="40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2</a:t>
                </a:r>
              </a:p>
            </p:txBody>
          </p:sp>
        </p:grpSp>
        <p:grpSp>
          <p:nvGrpSpPr>
            <p:cNvPr id="281" name="Group 281"/>
            <p:cNvGrpSpPr/>
            <p:nvPr/>
          </p:nvGrpSpPr>
          <p:grpSpPr>
            <a:xfrm>
              <a:off x="-8" y="968372"/>
              <a:ext cx="450835" cy="407995"/>
              <a:chOff x="-6" y="-6"/>
              <a:chExt cx="450833" cy="407993"/>
            </a:xfrm>
          </p:grpSpPr>
          <p:sp>
            <p:nvSpPr>
              <p:cNvPr id="279" name="Shape 279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5</a:t>
                </a:r>
              </a:p>
            </p:txBody>
          </p:sp>
        </p:grpSp>
        <p:grpSp>
          <p:nvGrpSpPr>
            <p:cNvPr id="284" name="Group 284"/>
            <p:cNvGrpSpPr/>
            <p:nvPr/>
          </p:nvGrpSpPr>
          <p:grpSpPr>
            <a:xfrm>
              <a:off x="1012817" y="968372"/>
              <a:ext cx="450835" cy="407995"/>
              <a:chOff x="-6" y="-6"/>
              <a:chExt cx="450833" cy="407993"/>
            </a:xfrm>
          </p:grpSpPr>
          <p:sp>
            <p:nvSpPr>
              <p:cNvPr id="282" name="Shape 282"/>
              <p:cNvSpPr/>
              <p:nvPr/>
            </p:nvSpPr>
            <p:spPr>
              <a:xfrm>
                <a:off x="-7" y="-7"/>
                <a:ext cx="450835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155513" y="74388"/>
                <a:ext cx="139838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4</a:t>
                </a:r>
              </a:p>
            </p:txBody>
          </p:sp>
        </p:grpSp>
        <p:sp>
          <p:nvSpPr>
            <p:cNvPr id="285" name="Shape 285"/>
            <p:cNvSpPr/>
            <p:nvPr/>
          </p:nvSpPr>
          <p:spPr>
            <a:xfrm>
              <a:off x="449268" y="179393"/>
              <a:ext cx="561978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228730" y="409581"/>
              <a:ext cx="1590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7" name="Shape 287"/>
            <p:cNvSpPr/>
            <p:nvPr/>
          </p:nvSpPr>
          <p:spPr>
            <a:xfrm flipV="1">
              <a:off x="225430" y="403233"/>
              <a:ext cx="1591" cy="5635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 flipH="1">
              <a:off x="385768" y="354018"/>
              <a:ext cx="709616" cy="668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291" name="Group 291"/>
            <p:cNvGrpSpPr/>
            <p:nvPr/>
          </p:nvGrpSpPr>
          <p:grpSpPr>
            <a:xfrm>
              <a:off x="1708144" y="466720"/>
              <a:ext cx="450833" cy="407995"/>
              <a:chOff x="-6" y="-6"/>
              <a:chExt cx="450832" cy="407993"/>
            </a:xfrm>
          </p:grpSpPr>
          <p:sp>
            <p:nvSpPr>
              <p:cNvPr id="289" name="Shape 289"/>
              <p:cNvSpPr/>
              <p:nvPr/>
            </p:nvSpPr>
            <p:spPr>
              <a:xfrm>
                <a:off x="-7" y="-7"/>
                <a:ext cx="450833" cy="407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155513" y="74388"/>
                <a:ext cx="139837" cy="259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/>
                <a:r>
                  <a:t>3</a:t>
                </a:r>
              </a:p>
            </p:txBody>
          </p:sp>
        </p:grpSp>
        <p:sp>
          <p:nvSpPr>
            <p:cNvPr id="292" name="Shape 292"/>
            <p:cNvSpPr/>
            <p:nvPr/>
          </p:nvSpPr>
          <p:spPr>
            <a:xfrm>
              <a:off x="436568" y="1158883"/>
              <a:ext cx="585790" cy="15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1450981" y="238131"/>
              <a:ext cx="357189" cy="27146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 flipV="1">
              <a:off x="1436693" y="830270"/>
              <a:ext cx="363540" cy="2571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aphicFrame>
        <p:nvGraphicFramePr>
          <p:cNvPr id="296" name="Table 296"/>
          <p:cNvGraphicFramePr/>
          <p:nvPr/>
        </p:nvGraphicFramePr>
        <p:xfrm>
          <a:off x="4005262" y="3948112"/>
          <a:ext cx="560390" cy="20208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60387"/>
              </a:tblGrid>
              <a:tr h="40481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7" name="Table 297"/>
          <p:cNvGraphicFramePr/>
          <p:nvPr/>
        </p:nvGraphicFramePr>
        <p:xfrm>
          <a:off x="4895850" y="3970337"/>
          <a:ext cx="774700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8"/>
          <p:cNvGraphicFramePr/>
          <p:nvPr/>
        </p:nvGraphicFramePr>
        <p:xfrm>
          <a:off x="5834062" y="397351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9" name="Shape 299"/>
          <p:cNvSpPr/>
          <p:nvPr/>
        </p:nvSpPr>
        <p:spPr>
          <a:xfrm>
            <a:off x="4308475" y="4129087"/>
            <a:ext cx="579440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5434012" y="4149407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01" name="Table 301"/>
          <p:cNvGraphicFramePr/>
          <p:nvPr/>
        </p:nvGraphicFramePr>
        <p:xfrm>
          <a:off x="4884737" y="437356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2" name="Table 302"/>
          <p:cNvGraphicFramePr/>
          <p:nvPr/>
        </p:nvGraphicFramePr>
        <p:xfrm>
          <a:off x="5822950" y="4376737"/>
          <a:ext cx="774700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3" name="Shape 303"/>
          <p:cNvSpPr/>
          <p:nvPr/>
        </p:nvSpPr>
        <p:spPr>
          <a:xfrm>
            <a:off x="4297362" y="4532312"/>
            <a:ext cx="579440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5422900" y="4552632"/>
            <a:ext cx="393702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05" name="Table 305"/>
          <p:cNvGraphicFramePr/>
          <p:nvPr/>
        </p:nvGraphicFramePr>
        <p:xfrm>
          <a:off x="6767513" y="436721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6" name="Shape 306"/>
          <p:cNvSpPr/>
          <p:nvPr/>
        </p:nvSpPr>
        <p:spPr>
          <a:xfrm>
            <a:off x="6367462" y="4543107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07" name="Table 307"/>
          <p:cNvGraphicFramePr/>
          <p:nvPr/>
        </p:nvGraphicFramePr>
        <p:xfrm>
          <a:off x="7704138" y="435451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8" name="Shape 308"/>
          <p:cNvSpPr/>
          <p:nvPr/>
        </p:nvSpPr>
        <p:spPr>
          <a:xfrm>
            <a:off x="7304088" y="4530407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3662362" y="396398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1</a:t>
            </a:r>
          </a:p>
        </p:txBody>
      </p:sp>
      <p:sp>
        <p:nvSpPr>
          <p:cNvPr id="310" name="Shape 310"/>
          <p:cNvSpPr/>
          <p:nvPr/>
        </p:nvSpPr>
        <p:spPr>
          <a:xfrm>
            <a:off x="3662362" y="4346573"/>
            <a:ext cx="311153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2</a:t>
            </a:r>
          </a:p>
        </p:txBody>
      </p:sp>
      <p:sp>
        <p:nvSpPr>
          <p:cNvPr id="311" name="Shape 311"/>
          <p:cNvSpPr/>
          <p:nvPr/>
        </p:nvSpPr>
        <p:spPr>
          <a:xfrm>
            <a:off x="3662362" y="4729162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3</a:t>
            </a:r>
          </a:p>
        </p:txBody>
      </p:sp>
      <p:sp>
        <p:nvSpPr>
          <p:cNvPr id="312" name="Shape 312"/>
          <p:cNvSpPr/>
          <p:nvPr/>
        </p:nvSpPr>
        <p:spPr>
          <a:xfrm>
            <a:off x="3662362" y="5111748"/>
            <a:ext cx="13983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4</a:t>
            </a:r>
          </a:p>
        </p:txBody>
      </p:sp>
      <p:sp>
        <p:nvSpPr>
          <p:cNvPr id="313" name="Shape 313"/>
          <p:cNvSpPr/>
          <p:nvPr/>
        </p:nvSpPr>
        <p:spPr>
          <a:xfrm>
            <a:off x="3662362" y="5494337"/>
            <a:ext cx="139837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5</a:t>
            </a:r>
          </a:p>
        </p:txBody>
      </p:sp>
      <p:graphicFrame>
        <p:nvGraphicFramePr>
          <p:cNvPr id="314" name="Table 314"/>
          <p:cNvGraphicFramePr/>
          <p:nvPr/>
        </p:nvGraphicFramePr>
        <p:xfrm>
          <a:off x="4883150" y="4800600"/>
          <a:ext cx="774700" cy="389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8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5" name="Table 315"/>
          <p:cNvGraphicFramePr/>
          <p:nvPr/>
        </p:nvGraphicFramePr>
        <p:xfrm>
          <a:off x="5821362" y="4803775"/>
          <a:ext cx="774703" cy="389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8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6" name="Shape 316"/>
          <p:cNvSpPr/>
          <p:nvPr/>
        </p:nvSpPr>
        <p:spPr>
          <a:xfrm>
            <a:off x="4295775" y="4959350"/>
            <a:ext cx="579440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5421312" y="4979670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18" name="Table 318"/>
          <p:cNvGraphicFramePr/>
          <p:nvPr/>
        </p:nvGraphicFramePr>
        <p:xfrm>
          <a:off x="4887912" y="520541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9" name="Table 319"/>
          <p:cNvGraphicFramePr/>
          <p:nvPr/>
        </p:nvGraphicFramePr>
        <p:xfrm>
          <a:off x="5826125" y="5208587"/>
          <a:ext cx="774700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0" name="Shape 320"/>
          <p:cNvSpPr/>
          <p:nvPr/>
        </p:nvSpPr>
        <p:spPr>
          <a:xfrm>
            <a:off x="4300537" y="5364162"/>
            <a:ext cx="579440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5426075" y="5384482"/>
            <a:ext cx="393702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22" name="Table 322"/>
          <p:cNvGraphicFramePr/>
          <p:nvPr/>
        </p:nvGraphicFramePr>
        <p:xfrm>
          <a:off x="6770688" y="5199062"/>
          <a:ext cx="774703" cy="3898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9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3" name="Shape 323"/>
          <p:cNvSpPr/>
          <p:nvPr/>
        </p:nvSpPr>
        <p:spPr>
          <a:xfrm>
            <a:off x="6370637" y="5374957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24" name="Table 324"/>
          <p:cNvGraphicFramePr/>
          <p:nvPr/>
        </p:nvGraphicFramePr>
        <p:xfrm>
          <a:off x="4894262" y="5622925"/>
          <a:ext cx="774703" cy="389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8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5" name="Table 325"/>
          <p:cNvGraphicFramePr/>
          <p:nvPr/>
        </p:nvGraphicFramePr>
        <p:xfrm>
          <a:off x="5832475" y="5626100"/>
          <a:ext cx="774700" cy="389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8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6" name="Shape 326"/>
          <p:cNvSpPr/>
          <p:nvPr/>
        </p:nvSpPr>
        <p:spPr>
          <a:xfrm>
            <a:off x="4306887" y="5781675"/>
            <a:ext cx="579440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5432425" y="5801995"/>
            <a:ext cx="393702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328" name="Table 328"/>
          <p:cNvGraphicFramePr/>
          <p:nvPr/>
        </p:nvGraphicFramePr>
        <p:xfrm>
          <a:off x="6777038" y="5616575"/>
          <a:ext cx="774703" cy="389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7350"/>
                <a:gridCol w="387350"/>
              </a:tblGrid>
              <a:tr h="389868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33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9" name="Shape 329"/>
          <p:cNvSpPr/>
          <p:nvPr/>
        </p:nvSpPr>
        <p:spPr>
          <a:xfrm>
            <a:off x="6376987" y="5792470"/>
            <a:ext cx="393703" cy="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1150936" y="5926137"/>
            <a:ext cx="176638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Undirected graph</a:t>
            </a:r>
          </a:p>
        </p:txBody>
      </p:sp>
      <p:sp>
        <p:nvSpPr>
          <p:cNvPr id="331" name="Shape 33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after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after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afterEffect" presetClass="entr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after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presetClass="entr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after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afterEffect" presetClass="entr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afterEffect" presetClass="entr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afterEffect" presetClass="entr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afterEffect" presetClass="entr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5"/>
      <p:bldP build="whole" bldLvl="1" animBg="1" rev="0" advAuto="0" spid="325" grpId="31"/>
      <p:bldP build="whole" bldLvl="1" animBg="1" rev="0" advAuto="0" spid="299" grpId="10"/>
      <p:bldP build="whole" bldLvl="1" animBg="1" rev="0" advAuto="0" spid="319" grpId="25"/>
      <p:bldP build="whole" bldLvl="1" animBg="1" rev="0" advAuto="0" spid="316" grpId="22"/>
      <p:bldP build="whole" bldLvl="1" animBg="1" rev="0" advAuto="0" spid="307" grpId="18"/>
      <p:bldP build="whole" bldLvl="1" animBg="1" rev="0" advAuto="0" spid="303" grpId="14"/>
      <p:bldP build="whole" bldLvl="1" animBg="1" rev="0" advAuto="0" spid="301" grpId="12"/>
      <p:bldP build="whole" bldLvl="1" animBg="1" rev="0" advAuto="0" spid="326" grpId="32"/>
      <p:bldP build="whole" bldLvl="1" animBg="1" rev="0" advAuto="0" spid="310" grpId="4"/>
      <p:bldP build="p" bldLvl="5" animBg="1" rev="0" advAuto="0" spid="272" grpId="1"/>
      <p:bldP build="whole" bldLvl="1" animBg="1" rev="0" advAuto="0" spid="312" grpId="6"/>
      <p:bldP build="whole" bldLvl="1" animBg="1" rev="0" advAuto="0" spid="314" grpId="20"/>
      <p:bldP build="whole" bldLvl="1" animBg="1" rev="0" advAuto="0" spid="297" grpId="8"/>
      <p:bldP build="whole" bldLvl="1" animBg="1" rev="0" advAuto="0" spid="302" grpId="13"/>
      <p:bldP build="whole" bldLvl="1" animBg="1" rev="0" advAuto="0" spid="320" grpId="26"/>
      <p:bldP build="whole" bldLvl="1" animBg="1" rev="0" advAuto="0" spid="296" grpId="2"/>
      <p:bldP build="whole" bldLvl="1" animBg="1" rev="0" advAuto="0" spid="318" grpId="24"/>
      <p:bldP build="whole" bldLvl="1" animBg="1" rev="0" advAuto="0" spid="306" grpId="17"/>
      <p:bldP build="whole" bldLvl="1" animBg="1" rev="0" advAuto="0" spid="321" grpId="27"/>
      <p:bldP build="whole" bldLvl="1" animBg="1" rev="0" advAuto="0" spid="324" grpId="30"/>
      <p:bldP build="whole" bldLvl="1" animBg="1" rev="0" advAuto="0" spid="308" grpId="19"/>
      <p:bldP build="whole" bldLvl="1" animBg="1" rev="0" advAuto="0" spid="313" grpId="7"/>
      <p:bldP build="whole" bldLvl="1" animBg="1" rev="0" advAuto="0" spid="315" grpId="21"/>
      <p:bldP build="whole" bldLvl="1" animBg="1" rev="0" advAuto="0" spid="328" grpId="34"/>
      <p:bldP build="whole" bldLvl="1" animBg="1" rev="0" advAuto="0" spid="329" grpId="35"/>
      <p:bldP build="whole" bldLvl="1" animBg="1" rev="0" advAuto="0" spid="300" grpId="11"/>
      <p:bldP build="whole" bldLvl="1" animBg="1" rev="0" advAuto="0" spid="317" grpId="23"/>
      <p:bldP build="whole" bldLvl="1" animBg="1" rev="0" advAuto="0" spid="322" grpId="28"/>
      <p:bldP build="whole" bldLvl="1" animBg="1" rev="0" advAuto="0" spid="327" grpId="33"/>
      <p:bldP build="whole" bldLvl="1" animBg="1" rev="0" advAuto="0" spid="311" grpId="5"/>
      <p:bldP build="whole" bldLvl="1" animBg="1" rev="0" advAuto="0" spid="298" grpId="9"/>
      <p:bldP build="whole" bldLvl="1" animBg="1" rev="0" advAuto="0" spid="305" grpId="16"/>
      <p:bldP build="whole" bldLvl="1" animBg="1" rev="0" advAuto="0" spid="309" grpId="3"/>
      <p:bldP build="whole" bldLvl="1" animBg="1" rev="0" advAuto="0" spid="323" grpId="29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