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9144000" cy="6858000"/>
  <p:notesSz cx="6858000" cy="9144000"/>
  <p:defaultTextStyle>
    <a:lvl1pPr algn="ctr">
      <a:defRPr sz="1400">
        <a:latin typeface="+mn-lt"/>
        <a:ea typeface="+mn-ea"/>
        <a:cs typeface="+mn-cs"/>
        <a:sym typeface="Helvetica"/>
      </a:defRPr>
    </a:lvl1pPr>
    <a:lvl2pPr algn="ctr">
      <a:defRPr sz="1400">
        <a:latin typeface="+mn-lt"/>
        <a:ea typeface="+mn-ea"/>
        <a:cs typeface="+mn-cs"/>
        <a:sym typeface="Helvetica"/>
      </a:defRPr>
    </a:lvl2pPr>
    <a:lvl3pPr algn="ctr">
      <a:defRPr sz="1400">
        <a:latin typeface="+mn-lt"/>
        <a:ea typeface="+mn-ea"/>
        <a:cs typeface="+mn-cs"/>
        <a:sym typeface="Helvetica"/>
      </a:defRPr>
    </a:lvl3pPr>
    <a:lvl4pPr algn="ctr">
      <a:defRPr sz="1400">
        <a:latin typeface="+mn-lt"/>
        <a:ea typeface="+mn-ea"/>
        <a:cs typeface="+mn-cs"/>
        <a:sym typeface="Helvetica"/>
      </a:defRPr>
    </a:lvl4pPr>
    <a:lvl5pPr algn="ctr">
      <a:defRPr sz="1400">
        <a:latin typeface="+mn-lt"/>
        <a:ea typeface="+mn-ea"/>
        <a:cs typeface="+mn-cs"/>
        <a:sym typeface="Helvetica"/>
      </a:defRPr>
    </a:lvl5pPr>
    <a:lvl6pPr algn="ctr">
      <a:defRPr sz="1400">
        <a:latin typeface="+mn-lt"/>
        <a:ea typeface="+mn-ea"/>
        <a:cs typeface="+mn-cs"/>
        <a:sym typeface="Helvetica"/>
      </a:defRPr>
    </a:lvl6pPr>
    <a:lvl7pPr algn="ctr">
      <a:defRPr sz="1400">
        <a:latin typeface="+mn-lt"/>
        <a:ea typeface="+mn-ea"/>
        <a:cs typeface="+mn-cs"/>
        <a:sym typeface="Helvetica"/>
      </a:defRPr>
    </a:lvl7pPr>
    <a:lvl8pPr algn="ctr">
      <a:defRPr sz="1400">
        <a:latin typeface="+mn-lt"/>
        <a:ea typeface="+mn-ea"/>
        <a:cs typeface="+mn-cs"/>
        <a:sym typeface="Helvetica"/>
      </a:defRPr>
    </a:lvl8pPr>
    <a:lvl9pPr algn="ctr">
      <a:defRPr sz="1400"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3" name="Shape 8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>
            <a:lvl1pPr>
              <a:defRPr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latin typeface="Chalkboard"/>
                <a:ea typeface="Chalkboard"/>
                <a:cs typeface="Chalkboard"/>
                <a:sym typeface="Chalkboard"/>
              </a:defRPr>
            </a:lvl1pPr>
            <a:lvl2pPr algn="ctr"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 algn="ctr"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 algn="ctr"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 algn="ctr">
              <a:defRPr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6553200" y="6245225"/>
            <a:ext cx="2133600" cy="307337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0" name="Shape 10"/>
          <p:cNvSpPr/>
          <p:nvPr/>
        </p:nvSpPr>
        <p:spPr>
          <a:xfrm>
            <a:off x="327025" y="3671887"/>
            <a:ext cx="8237540" cy="17621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43" name="Shape 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6521450" y="0"/>
            <a:ext cx="2058991" cy="6391277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341313" y="100013"/>
            <a:ext cx="6027738" cy="675799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60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1pPr>
            <a:lvl2pPr marL="800100" indent="-3429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2pPr>
            <a:lvl3pPr marL="1188719" indent="-274319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3pPr>
            <a:lvl4pPr marL="1645920" indent="-274319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4pPr>
            <a:lvl5pPr marL="2103120" indent="-27432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327025" y="989012"/>
            <a:ext cx="8237539" cy="1762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65" name="Shape 65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350838" y="1214437"/>
            <a:ext cx="4038601" cy="564356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34439" indent="-320039"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327025" y="989012"/>
            <a:ext cx="8237539" cy="1762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0" name="Shape 70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350838" y="1214437"/>
            <a:ext cx="8229601" cy="564356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34439" indent="-320039"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327025" y="989012"/>
            <a:ext cx="8237540" cy="17621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350838" y="1214437"/>
            <a:ext cx="8229601" cy="5643565"/>
          </a:xfrm>
          <a:prstGeom prst="rect">
            <a:avLst/>
          </a:prstGeom>
        </p:spPr>
        <p:txBody>
          <a:bodyPr lIns="0" tIns="0" rIns="0" bIns="0"/>
          <a:lstStyle>
            <a:lvl3pPr marL="1234438" indent="-320038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77" name="Shape 7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60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1pPr>
            <a:lvl2pPr marL="800100" indent="-3429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2pPr>
            <a:lvl3pPr marL="1219200" indent="-3048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3pPr>
            <a:lvl4pPr marL="1714500" indent="-3429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4pPr>
            <a:lvl5pPr marL="2171700" indent="-3429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xfrm>
            <a:off x="6553200" y="6404294"/>
            <a:ext cx="2133600" cy="269237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One</a:t>
            </a:r>
            <a:endParaRPr sz="20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Two</a:t>
            </a:r>
            <a:endParaRPr sz="20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Three</a:t>
            </a:r>
            <a:endParaRPr sz="20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Four</a:t>
            </a:r>
            <a:endParaRPr sz="20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84400" indent="-355600"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457200" y="1435464"/>
            <a:ext cx="4040188" cy="73941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One</a:t>
            </a:r>
            <a:endParaRPr b="1" sz="2400">
              <a:solidFill>
                <a:srgbClr val="262626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Two</a:t>
            </a:r>
            <a:endParaRPr b="1" sz="2400">
              <a:solidFill>
                <a:srgbClr val="262626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Three</a:t>
            </a:r>
            <a:endParaRPr b="1" sz="2400">
              <a:solidFill>
                <a:srgbClr val="262626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Four</a:t>
            </a:r>
            <a:endParaRPr b="1" sz="2400">
              <a:solidFill>
                <a:srgbClr val="262626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457200" y="0"/>
            <a:ext cx="3008316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83771" indent="-326571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19200" indent="-30480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737360" indent="-36576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94560" indent="-36576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One</a:t>
            </a:r>
            <a:endParaRPr sz="32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Two</a:t>
            </a:r>
            <a:endParaRPr sz="32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Three</a:t>
            </a:r>
            <a:endParaRPr sz="32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Four</a:t>
            </a:r>
            <a:endParaRPr sz="32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One</a:t>
            </a:r>
            <a:endParaRPr sz="14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Two</a:t>
            </a:r>
            <a:endParaRPr sz="14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Three</a:t>
            </a:r>
            <a:endParaRPr sz="14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Four</a:t>
            </a:r>
            <a:endParaRPr sz="14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27025" y="989012"/>
            <a:ext cx="8237540" cy="17621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0838" y="1214437"/>
            <a:ext cx="8229601" cy="5643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553200" y="6397625"/>
            <a:ext cx="2133600" cy="3073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 algn="r"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spd="med" advClick="1"/>
  <p:txStyles>
    <p:titleStyle>
      <a:lvl1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1pPr>
      <a:lvl2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2pPr>
      <a:lvl3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3pPr>
      <a:lvl4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4pPr>
      <a:lvl5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5pPr>
      <a:lvl6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6pPr>
      <a:lvl7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7pPr>
      <a:lvl8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8pPr>
      <a:lvl9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600"/>
        </a:spcBef>
        <a:buSzPct val="100000"/>
        <a:buChar char="•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1pPr>
      <a:lvl2pPr marL="790575" indent="-333375">
        <a:spcBef>
          <a:spcPts val="600"/>
        </a:spcBef>
        <a:buSzPct val="100000"/>
        <a:buChar char="–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2pPr>
      <a:lvl3pPr marL="1234438" indent="-320038">
        <a:spcBef>
          <a:spcPts val="600"/>
        </a:spcBef>
        <a:buSzPct val="100000"/>
        <a:buChar char="•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3pPr>
      <a:lvl4pPr marL="1727200" indent="-355600">
        <a:spcBef>
          <a:spcPts val="600"/>
        </a:spcBef>
        <a:buSzPct val="100000"/>
        <a:buChar char="–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4pPr>
      <a:lvl5pPr marL="22288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5pPr>
      <a:lvl6pPr marL="26860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6pPr>
      <a:lvl7pPr marL="31432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7pPr>
      <a:lvl8pPr marL="36004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8pPr>
      <a:lvl9pPr marL="40576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685800" y="1101725"/>
            <a:ext cx="7772400" cy="222885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886968">
              <a:defRPr sz="1800">
                <a:solidFill>
                  <a:srgbClr val="000000"/>
                </a:solidFill>
              </a:defRPr>
            </a:pPr>
            <a:r>
              <a:rPr sz="3880">
                <a:solidFill>
                  <a:srgbClr val="262626"/>
                </a:solidFill>
              </a:rPr>
              <a:t>P and NP</a:t>
            </a:r>
            <a:endParaRPr sz="3880">
              <a:solidFill>
                <a:srgbClr val="262626"/>
              </a:solidFill>
            </a:endParaRPr>
          </a:p>
          <a:p>
            <a:pPr lvl="0" defTabSz="886968">
              <a:defRPr sz="1800">
                <a:solidFill>
                  <a:srgbClr val="000000"/>
                </a:solidFill>
              </a:defRPr>
            </a:pPr>
            <a:r>
              <a:rPr sz="3880">
                <a:solidFill>
                  <a:srgbClr val="262626"/>
                </a:solidFill>
              </a:rPr>
              <a:t>CISC5835, Algorithms for Big Data</a:t>
            </a:r>
            <a:endParaRPr sz="3880">
              <a:solidFill>
                <a:srgbClr val="262626"/>
              </a:solidFill>
            </a:endParaRPr>
          </a:p>
          <a:p>
            <a:pPr lvl="0" defTabSz="886968">
              <a:defRPr sz="1800">
                <a:solidFill>
                  <a:srgbClr val="000000"/>
                </a:solidFill>
              </a:defRPr>
            </a:pPr>
            <a:r>
              <a:rPr sz="3880">
                <a:solidFill>
                  <a:srgbClr val="262626"/>
                </a:solidFill>
              </a:rPr>
              <a:t>CIS, Fordham Univ.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1371600" y="4259262"/>
            <a:ext cx="6400800" cy="175260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740662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2200"/>
          </a:p>
          <a:p>
            <a:pPr lvl="0" defTabSz="740662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Instructor: X. Zhang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body" idx="1"/>
          </p:nvPr>
        </p:nvSpPr>
        <p:spPr>
          <a:xfrm>
            <a:off x="350838" y="1214437"/>
            <a:ext cx="8442325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 marL="240631" indent="-240631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/>
              <a:t>Turning an optimization problem into a search problem does not change its difficulty at all, because the two versions </a:t>
            </a:r>
            <a:r>
              <a:rPr sz="2400">
                <a:solidFill>
                  <a:srgbClr val="0433FF"/>
                </a:solidFill>
              </a:rPr>
              <a:t>reduce to one another</a:t>
            </a:r>
            <a:r>
              <a:rPr sz="2400"/>
              <a:t>.</a:t>
            </a:r>
            <a:endParaRPr sz="2400"/>
          </a:p>
          <a:p>
            <a:pPr lvl="0" marL="190500" indent="-190500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/>
              <a:t>Any algorithm that solves the optimization TSP also readily solves search problem: find the optimum tour and if it is within budget, return it; if not, there is no solution.</a:t>
            </a:r>
            <a:endParaRPr sz="2400"/>
          </a:p>
          <a:p>
            <a:pPr lvl="0" marL="190500" indent="-190500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/>
              <a:t>Conversely, an algorithm for search problem can also be used to solve optimization problem:</a:t>
            </a:r>
            <a:endParaRPr sz="2400"/>
          </a:p>
          <a:p>
            <a:pPr lvl="1" marL="571500" indent="-190500" defTabSz="457200">
              <a:spcBef>
                <a:spcPts val="1200"/>
              </a:spcBef>
              <a:buChar char="•"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B3"/>
                </a:solidFill>
              </a:rPr>
              <a:t>	</a:t>
            </a:r>
            <a:r>
              <a:rPr sz="2000"/>
              <a:t>First suppose that we somehow knew cost of optimum tour; then we could find this tour by calling algorithm for search problem, using optimum cost as the budget. </a:t>
            </a:r>
            <a:endParaRPr sz="2000"/>
          </a:p>
          <a:p>
            <a:pPr lvl="1" marL="628832" indent="-247832" defTabSz="457200">
              <a:spcBef>
                <a:spcPts val="1200"/>
              </a:spcBef>
              <a:buChar char="•"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B3"/>
                </a:solidFill>
              </a:rPr>
              <a:t>	</a:t>
            </a:r>
            <a:r>
              <a:rPr baseline="5000" sz="2000">
                <a:solidFill>
                  <a:srgbClr val="3333B3"/>
                </a:solidFill>
              </a:rPr>
              <a:t> </a:t>
            </a:r>
            <a:r>
              <a:rPr sz="2000"/>
              <a:t>We can find optimum cost by binary search. </a:t>
            </a:r>
            <a:endParaRPr sz="2400"/>
          </a:p>
          <a:p>
            <a:pPr lvl="0" marL="457200" indent="-457200" defTabSz="457200">
              <a:spcBef>
                <a:spcPts val="1200"/>
              </a:spcBef>
              <a:buSzTx/>
              <a:buNone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Search vs Optimization</a:t>
            </a:r>
          </a:p>
        </p:txBody>
      </p:sp>
      <p:sp>
        <p:nvSpPr>
          <p:cNvPr id="127" name="Shape 12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"/>
          </p:nvPr>
        </p:nvSpPr>
        <p:spPr>
          <a:xfrm>
            <a:off x="350838" y="1214437"/>
            <a:ext cx="8442325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 marL="230605" indent="-230605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/>
              <a:t>Isn’t any optimization problem also a search problem in the sense that we are searching for a solution that has the property of being </a:t>
            </a:r>
            <a:r>
              <a:rPr sz="2400">
                <a:solidFill>
                  <a:srgbClr val="FF2500"/>
                </a:solidFill>
              </a:rPr>
              <a:t>optimal</a:t>
            </a:r>
            <a:r>
              <a:rPr sz="2400"/>
              <a:t>?</a:t>
            </a:r>
            <a:endParaRPr sz="2400"/>
          </a:p>
          <a:p>
            <a:pPr lvl="1" marL="611605" indent="-230605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433FF"/>
                </a:solidFill>
              </a:rPr>
              <a:t>The solution to a search problem should be easy to recognize, or as we put it earlier, polynomial-time checkable.</a:t>
            </a:r>
            <a:endParaRPr sz="2400"/>
          </a:p>
          <a:p>
            <a:pPr lvl="0" marL="230605" indent="-230605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/>
              <a:t>Given a potential solution to the TSP, it is easy to check the properties “is a tour” (just check that each vertex is visited exactly once) and “has total length ≤ b.”</a:t>
            </a:r>
            <a:endParaRPr sz="2400"/>
          </a:p>
          <a:p>
            <a:pPr lvl="0" marL="230605" indent="-230605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2500"/>
                </a:solidFill>
              </a:rPr>
              <a:t>But how could one check the property “is optimal”?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200">
              <a:solidFill>
                <a:srgbClr val="FF2500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457200" indent="-457200" defTabSz="457200">
              <a:spcBef>
                <a:spcPts val="1200"/>
              </a:spcBef>
              <a:buSzTx/>
              <a:buNone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0" name="Shape 130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Why Search (not Optimize)?</a:t>
            </a:r>
          </a:p>
        </p:txBody>
      </p:sp>
      <p:sp>
        <p:nvSpPr>
          <p:cNvPr id="131" name="Shape 13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62626"/>
                </a:solidFill>
              </a:rPr>
              <a:t>Next: a collection of problems … 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apparently similar problems have different complexities 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 Shot 2018-04-28 at 9.22.25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8161" y="4363291"/>
            <a:ext cx="4608339" cy="2309234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/>
          <p:nvPr>
            <p:ph type="body" idx="1"/>
          </p:nvPr>
        </p:nvSpPr>
        <p:spPr>
          <a:xfrm>
            <a:off x="350838" y="1227137"/>
            <a:ext cx="8442324" cy="5643565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Given a graph, find a path that </a:t>
            </a:r>
            <a:r>
              <a:rPr sz="2400">
                <a:solidFill>
                  <a:srgbClr val="0433FF"/>
                </a:solidFill>
              </a:rPr>
              <a:t>contains each edge exactly once</a:t>
            </a:r>
            <a:r>
              <a:rPr sz="2400"/>
              <a:t>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Possible, if and only if</a:t>
            </a:r>
            <a:endParaRPr sz="2400"/>
          </a:p>
          <a:p>
            <a:pPr lvl="1" marL="621631" indent="-240631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B3"/>
                </a:solidFill>
              </a:rPr>
              <a:t>(a) </a:t>
            </a:r>
            <a:r>
              <a:rPr sz="2000"/>
              <a:t>the graph is connected and</a:t>
            </a:r>
            <a:endParaRPr sz="2000"/>
          </a:p>
          <a:p>
            <a:pPr lvl="1" marL="621631" indent="-240631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B3"/>
                </a:solidFill>
              </a:rPr>
              <a:t>(b) </a:t>
            </a:r>
            <a:r>
              <a:rPr sz="2000"/>
              <a:t>every vertex, with the possible exception of two vertices (the start and final vertices of the walk), has even degree.</a:t>
            </a:r>
            <a:endParaRPr sz="20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A polynomial time algorithm for Euler Path? </a:t>
            </a:r>
          </a:p>
        </p:txBody>
      </p:sp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Euler Path:</a:t>
            </a:r>
          </a:p>
        </p:txBody>
      </p:sp>
      <p:sp>
        <p:nvSpPr>
          <p:cNvPr id="140" name="Shape 14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Screen Shot 2018-04-28 at 9.29.25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3917" y="1807569"/>
            <a:ext cx="2693484" cy="2726331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/>
          <p:nvPr>
            <p:ph type="body" idx="1"/>
          </p:nvPr>
        </p:nvSpPr>
        <p:spPr>
          <a:xfrm>
            <a:off x="350838" y="1227137"/>
            <a:ext cx="8442324" cy="5643565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2500"/>
                </a:solidFill>
              </a:rPr>
              <a:t>Rudrata/Hamilton Cycle</a:t>
            </a:r>
            <a:r>
              <a:rPr sz="2400"/>
              <a:t>: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   Given a graph, find a cycle that </a:t>
            </a:r>
            <a:r>
              <a:rPr sz="2400">
                <a:solidFill>
                  <a:srgbClr val="0433FF"/>
                </a:solidFill>
              </a:rPr>
              <a:t>visits each vertex exactly once</a:t>
            </a:r>
            <a:r>
              <a:rPr sz="2400"/>
              <a:t>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 Recall: a cycle is a path that starts and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stops at same vertex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2600"/>
                </a:solidFill>
              </a:rPr>
              <a:t>Hamiltonian path </a:t>
            </a:r>
            <a:r>
              <a:rPr sz="2400"/>
              <a:t>(or traceable path) is a path in an undirected or directed graph that visits each vertex exactly once.</a:t>
            </a:r>
          </a:p>
        </p:txBody>
      </p:sp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Hamilton/Rudrata Cycle</a:t>
            </a:r>
          </a:p>
        </p:txBody>
      </p:sp>
      <p:sp>
        <p:nvSpPr>
          <p:cNvPr id="145" name="Shape 14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body" idx="1"/>
          </p:nvPr>
        </p:nvSpPr>
        <p:spPr>
          <a:xfrm>
            <a:off x="350838" y="1214437"/>
            <a:ext cx="8229601" cy="5481211"/>
          </a:xfrm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/>
              <a:t>A </a:t>
            </a:r>
            <a:r>
              <a:rPr sz="2500">
                <a:solidFill>
                  <a:srgbClr val="FF2500"/>
                </a:solidFill>
              </a:rPr>
              <a:t>cut </a:t>
            </a:r>
            <a:r>
              <a:rPr sz="2500"/>
              <a:t>is a set of edges whose removal leaves a graph disconnected.</a:t>
            </a:r>
            <a:endParaRPr sz="25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500"/>
                </a:solidFill>
              </a:rPr>
              <a:t>minimum cut</a:t>
            </a:r>
            <a:r>
              <a:rPr sz="2500"/>
              <a:t>: given a graph and a budget b, find a cut with at most b edges.</a:t>
            </a:r>
            <a:endParaRPr sz="25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/>
              <a:t>This problem can be solved in polynomial time by </a:t>
            </a:r>
            <a:r>
              <a:rPr sz="2500">
                <a:solidFill>
                  <a:srgbClr val="0433FF"/>
                </a:solidFill>
              </a:rPr>
              <a:t>n − 1 max-flow computations</a:t>
            </a:r>
            <a:r>
              <a:rPr sz="2500"/>
              <a:t>: give each edge a capacity of 1, and find the maximum flow between some fixed node and every single other node.</a:t>
            </a:r>
            <a:endParaRPr sz="25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br>
              <a:rPr sz="2500"/>
            </a:br>
            <a:r>
              <a:rPr sz="2500"/>
              <a:t>The smallest such flow will correspond (via the max-flow min-</a:t>
            </a:r>
            <a:r>
              <a:rPr sz="2500">
                <a:latin typeface="Times Roman"/>
                <a:ea typeface="Times Roman"/>
                <a:cs typeface="Times Roman"/>
                <a:sym typeface="Times Roman"/>
              </a:rPr>
              <a:t>cut theorem) to the smallest cut.</a:t>
            </a:r>
          </a:p>
        </p:txBody>
      </p:sp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Minimum Cut</a:t>
            </a:r>
          </a:p>
        </p:txBody>
      </p:sp>
      <p:sp>
        <p:nvSpPr>
          <p:cNvPr id="149" name="Shape 14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Bipartite Matching</a:t>
            </a:r>
          </a:p>
        </p:txBody>
      </p:sp>
      <p:sp>
        <p:nvSpPr>
          <p:cNvPr id="152" name="Shape 15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53" name="Screen Shot 2018-04-28 at 9.33.17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33318" y="2056918"/>
            <a:ext cx="4350951" cy="230111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>
            <p:ph type="body" idx="1"/>
          </p:nvPr>
        </p:nvSpPr>
        <p:spPr>
          <a:xfrm>
            <a:off x="341313" y="1252537"/>
            <a:ext cx="5030342" cy="5481211"/>
          </a:xfrm>
          <a:prstGeom prst="rect">
            <a:avLst/>
          </a:prstGeom>
        </p:spPr>
        <p:txBody>
          <a:bodyPr/>
          <a:lstStyle/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Input: a (bipartite) graph</a:t>
            </a:r>
            <a:endParaRPr sz="2000"/>
          </a:p>
          <a:p>
            <a:pPr lvl="1" marL="531394" indent="-150394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1600"/>
              <a:t> four nodes on left representing boys and four nodes on the right representing girls.</a:t>
            </a:r>
            <a:endParaRPr sz="1600"/>
          </a:p>
          <a:p>
            <a:pPr lvl="1" marL="531394" indent="-150394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1600"/>
              <a:t> there is an edge between a boy and girl if they like each other </a:t>
            </a:r>
            <a:endParaRPr sz="1600"/>
          </a:p>
          <a:p>
            <a:pPr lvl="0" marL="150394" indent="-150394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Output: Is it possible to choose couples so that everyone has exactly one partner, and it is someone they like? I (i.e., is there a </a:t>
            </a:r>
            <a:r>
              <a:rPr i="1" sz="2000"/>
              <a:t>perfect matching</a:t>
            </a:r>
            <a:r>
              <a:rPr sz="2000"/>
              <a:t>?)</a:t>
            </a:r>
            <a:endParaRPr sz="2000"/>
          </a:p>
          <a:p>
            <a:pPr lvl="0" marL="150394" indent="-150394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Reduced to maximum-flow problem. </a:t>
            </a:r>
            <a:endParaRPr sz="2000"/>
          </a:p>
          <a:p>
            <a:pPr lvl="1" marL="531394" indent="-150394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1500"/>
              <a:t>Create a super source node, s, with outgoing edges to all boys</a:t>
            </a:r>
            <a:endParaRPr sz="1500"/>
          </a:p>
          <a:p>
            <a:pPr lvl="1" marL="531394" indent="-150394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1500"/>
              <a:t>Add a super sink node, t, with incoming edges from all girls</a:t>
            </a:r>
            <a:endParaRPr sz="1500"/>
          </a:p>
          <a:p>
            <a:pPr lvl="1" marL="531394" indent="-150394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1500"/>
              <a:t>direct all edges from boy to girl, assigned cap. of 1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body" idx="1"/>
          </p:nvPr>
        </p:nvSpPr>
        <p:spPr>
          <a:xfrm>
            <a:off x="341313" y="1163637"/>
            <a:ext cx="8229601" cy="5481211"/>
          </a:xfrm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2500"/>
                </a:solidFill>
              </a:rPr>
              <a:t>3D matching</a:t>
            </a:r>
            <a:r>
              <a:rPr sz="2400"/>
              <a:t>: there are n boys and n girls, but also n pets,</a:t>
            </a:r>
            <a:br>
              <a:rPr sz="2400"/>
            </a:br>
            <a:r>
              <a:rPr sz="2400"/>
              <a:t>and the compatibilities among them are specified by a set of triples, </a:t>
            </a:r>
            <a:r>
              <a:rPr sz="2400">
                <a:solidFill>
                  <a:srgbClr val="0433FF"/>
                </a:solidFill>
              </a:rPr>
              <a:t>each containing a boy, a girl, and a pet</a:t>
            </a:r>
            <a:r>
              <a:rPr sz="2400"/>
              <a:t>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Intuitively, a triple (b,g,p) means that boy b, girl g, and pet p get along well together.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We want to find n disjoint triples and thereby create n harmonious households.</a:t>
            </a:r>
            <a:endParaRPr sz="2400"/>
          </a:p>
          <a:p>
            <a:pPr lvl="0" marL="120315" indent="-120315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endParaRPr b="1" sz="2000">
              <a:solidFill>
                <a:srgbClr val="FF26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57" name="Shape 157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3D matching</a:t>
            </a:r>
          </a:p>
        </p:txBody>
      </p:sp>
      <p:sp>
        <p:nvSpPr>
          <p:cNvPr id="158" name="Shape 15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59" name="Screen Shot 2018-04-28 at 9.31.4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21059" y="3717273"/>
            <a:ext cx="4481641" cy="27724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Graph Problems</a:t>
            </a:r>
          </a:p>
        </p:txBody>
      </p:sp>
      <p:sp>
        <p:nvSpPr>
          <p:cNvPr id="162" name="Shape 16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63" name="Screen Shot 2018-04-28 at 10.10.10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02408" y="4563696"/>
            <a:ext cx="3235184" cy="2161321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hape 1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2500"/>
                </a:solidFill>
              </a:rPr>
              <a:t>independent set</a:t>
            </a:r>
            <a:r>
              <a:rPr sz="2400"/>
              <a:t>:</a:t>
            </a:r>
            <a:br>
              <a:rPr sz="2400"/>
            </a:br>
            <a:r>
              <a:rPr sz="2400"/>
              <a:t>    Given a graph and an integer g, find g vertices, no two of which have an edge between them.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  g=3, {3, 4, 5} 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2500"/>
                </a:solidFill>
              </a:rPr>
              <a:t>vertex cover</a:t>
            </a:r>
            <a:r>
              <a:rPr sz="2400"/>
              <a:t>: Given a graph and an integer b, find b vertices cover (touch) every edge.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  b=1, no solution; b=2, {3, 7}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2500"/>
                </a:solidFill>
              </a:rPr>
              <a:t>Clique</a:t>
            </a:r>
            <a:r>
              <a:rPr sz="2400"/>
              <a:t>:  Given a graph and an integer g, find g vertices such that all possible edges between them are present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   g=3, {1, 2, 3}.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body" idx="1"/>
          </p:nvPr>
        </p:nvSpPr>
        <p:spPr>
          <a:xfrm>
            <a:off x="350838" y="1214437"/>
            <a:ext cx="8229601" cy="8753974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2500"/>
                </a:solidFill>
              </a:rPr>
              <a:t>knapsack</a:t>
            </a:r>
            <a:r>
              <a:rPr sz="2000"/>
              <a:t>: We are given integer weights w</a:t>
            </a:r>
            <a:r>
              <a:rPr baseline="-7500" sz="2000"/>
              <a:t>1 </a:t>
            </a:r>
            <a:r>
              <a:rPr sz="2000"/>
              <a:t>, . . . , w</a:t>
            </a:r>
            <a:r>
              <a:rPr baseline="-7500" sz="2000"/>
              <a:t>n </a:t>
            </a:r>
            <a:r>
              <a:rPr sz="2000"/>
              <a:t>and integer values v</a:t>
            </a:r>
            <a:r>
              <a:rPr baseline="-7500" sz="2000"/>
              <a:t>1</a:t>
            </a:r>
            <a:r>
              <a:rPr sz="2000"/>
              <a:t>,...,v</a:t>
            </a:r>
            <a:r>
              <a:rPr baseline="-7500" sz="2000"/>
              <a:t>n </a:t>
            </a:r>
            <a:r>
              <a:rPr sz="2000"/>
              <a:t>for n items.</a:t>
            </a:r>
            <a:br>
              <a:rPr sz="2000"/>
            </a:br>
            <a:endParaRPr sz="20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We are also given a weight capacity W and a goal g</a:t>
            </a:r>
            <a:endParaRPr sz="20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We seek a set of items whose total weight is at most W and whose total value is at least g.</a:t>
            </a:r>
            <a:endParaRPr sz="20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The problem is solvable in time </a:t>
            </a:r>
            <a:r>
              <a:rPr sz="2000">
                <a:solidFill>
                  <a:srgbClr val="FF2500"/>
                </a:solidFill>
              </a:rPr>
              <a:t>O(nW) </a:t>
            </a:r>
            <a:r>
              <a:rPr sz="2000"/>
              <a:t>by dynamic programming.</a:t>
            </a:r>
            <a:endParaRPr sz="20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2500"/>
                </a:solidFill>
              </a:rPr>
              <a:t>subset sum</a:t>
            </a:r>
            <a:r>
              <a:rPr sz="2000"/>
              <a:t>:</a:t>
            </a:r>
            <a:br>
              <a:rPr sz="2000"/>
            </a:br>
            <a:r>
              <a:rPr sz="2000"/>
              <a:t>Find a subset of a given set of integers that adds up to exactly W .</a:t>
            </a:r>
            <a:endParaRPr sz="2000"/>
          </a:p>
        </p:txBody>
      </p:sp>
      <p:sp>
        <p:nvSpPr>
          <p:cNvPr id="167" name="Shape 167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Knapsack</a:t>
            </a:r>
          </a:p>
        </p:txBody>
      </p:sp>
      <p:sp>
        <p:nvSpPr>
          <p:cNvPr id="168" name="Shape 16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69" name="Shape 169"/>
          <p:cNvSpPr/>
          <p:nvPr/>
        </p:nvSpPr>
        <p:spPr>
          <a:xfrm>
            <a:off x="908050" y="5348855"/>
            <a:ext cx="127000" cy="59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 defTabSz="457200">
              <a:spcBef>
                <a:spcPts val="1200"/>
              </a:spcBef>
              <a:defRPr sz="1800"/>
            </a:pP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Efficient Algorithms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So far, we have developed algorithms for finding</a:t>
            </a:r>
            <a:endParaRPr sz="2600">
              <a:solidFill>
                <a:srgbClr val="262626"/>
              </a:solidFill>
            </a:endParaRPr>
          </a:p>
          <a:p>
            <a:pPr lvl="1" marL="760534" indent="-303334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shortest paths in graphs, </a:t>
            </a:r>
            <a:endParaRPr sz="2300">
              <a:solidFill>
                <a:srgbClr val="262626"/>
              </a:solidFill>
            </a:endParaRPr>
          </a:p>
          <a:p>
            <a:pPr lvl="1" marL="760534" indent="-303334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minimum spanning trees in graphs, </a:t>
            </a:r>
            <a:endParaRPr sz="2300">
              <a:solidFill>
                <a:srgbClr val="262626"/>
              </a:solidFill>
            </a:endParaRPr>
          </a:p>
          <a:p>
            <a:pPr lvl="1" marL="760534" indent="-303334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matchings in bipartite graphs,</a:t>
            </a:r>
            <a:endParaRPr sz="2300">
              <a:solidFill>
                <a:srgbClr val="262626"/>
              </a:solidFill>
            </a:endParaRPr>
          </a:p>
          <a:p>
            <a:pPr lvl="1" marL="760534" indent="-303334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maximum increasing subsequences,</a:t>
            </a:r>
            <a:endParaRPr sz="2300">
              <a:solidFill>
                <a:srgbClr val="262626"/>
              </a:solidFill>
            </a:endParaRPr>
          </a:p>
          <a:p>
            <a:pPr lvl="1" marL="760534" indent="-303334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maximum flows in networks,</a:t>
            </a:r>
            <a:endParaRPr sz="2300">
              <a:solidFill>
                <a:srgbClr val="262626"/>
              </a:solidFill>
            </a:endParaRPr>
          </a:p>
          <a:p>
            <a:pPr lvl="1" marL="843534" indent="-386334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…</a:t>
            </a:r>
            <a:endParaRPr sz="2600">
              <a:solidFill>
                <a:srgbClr val="262626"/>
              </a:solidFill>
            </a:endParaRPr>
          </a:p>
          <a:p>
            <a:pPr lvl="0" marL="260684" indent="-260684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600"/>
              <a:t>All these algorithms are </a:t>
            </a:r>
            <a:r>
              <a:rPr sz="2600">
                <a:solidFill>
                  <a:srgbClr val="FF2500"/>
                </a:solidFill>
              </a:rPr>
              <a:t>efficient</a:t>
            </a:r>
            <a:r>
              <a:rPr sz="2600"/>
              <a:t>, because in each case their time requirement grows as a </a:t>
            </a:r>
            <a:r>
              <a:rPr sz="2600">
                <a:solidFill>
                  <a:srgbClr val="0433FF"/>
                </a:solidFill>
              </a:rPr>
              <a:t>polynomial </a:t>
            </a:r>
            <a:r>
              <a:rPr sz="2600"/>
              <a:t>function (such as n, n</a:t>
            </a:r>
            <a:r>
              <a:rPr baseline="19230" sz="2600"/>
              <a:t>2</a:t>
            </a:r>
            <a:r>
              <a:rPr sz="2600"/>
              <a:t>, or n</a:t>
            </a:r>
            <a:r>
              <a:rPr baseline="19230" sz="2600"/>
              <a:t>3</a:t>
            </a:r>
            <a:r>
              <a:rPr sz="2600"/>
              <a:t>) of the size of the input (n).</a:t>
            </a:r>
            <a:endParaRPr sz="2600"/>
          </a:p>
          <a:p>
            <a:pPr lvl="1" marL="641684" indent="-260684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600"/>
              <a:t>These problems are </a:t>
            </a:r>
            <a:r>
              <a:rPr sz="2600">
                <a:solidFill>
                  <a:srgbClr val="FF2600"/>
                </a:solidFill>
              </a:rPr>
              <a:t>tractable</a:t>
            </a:r>
            <a:r>
              <a:rPr sz="2600"/>
              <a:t>.</a:t>
            </a:r>
          </a:p>
        </p:txBody>
      </p:sp>
      <p:sp>
        <p:nvSpPr>
          <p:cNvPr id="90" name="Shape 9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Hard Problems, Easy Problems</a:t>
            </a:r>
          </a:p>
        </p:txBody>
      </p:sp>
      <p:sp>
        <p:nvSpPr>
          <p:cNvPr id="172" name="Shape 17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73" name="Screen Shot 2018-04-28 at 4.16.00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996884"/>
            <a:ext cx="9144000" cy="48642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We’ve seen many examples of NP search problems that are </a:t>
            </a:r>
            <a:r>
              <a:rPr sz="2400">
                <a:solidFill>
                  <a:srgbClr val="0433FF"/>
                </a:solidFill>
              </a:rPr>
              <a:t>solvable in polynomial time</a:t>
            </a:r>
            <a:r>
              <a:rPr sz="2400"/>
              <a:t>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	In such cases, there is an algorithm that takes as input an instance I and has a running time polynomial in |I|. If I has a solution, the algorithm returns such a solution; and if I has no solution, the algorithm correctly reports so.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The class of all search problems that can be solved in polynomial time is denoted P.</a:t>
            </a:r>
          </a:p>
        </p:txBody>
      </p:sp>
      <p:sp>
        <p:nvSpPr>
          <p:cNvPr id="176" name="Shape 176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P</a:t>
            </a:r>
          </a:p>
        </p:txBody>
      </p:sp>
      <p:sp>
        <p:nvSpPr>
          <p:cNvPr id="177" name="Shape 17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Most people believe not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Many problems have no polynomial time algorithms … yet.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All problems on left side of table are same problem.</a:t>
            </a:r>
            <a:endParaRPr sz="28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If one of them has a polynomial time algorithm, then every problem has a polynomial time algorithm. </a:t>
            </a:r>
            <a:endParaRPr sz="23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r>
              <a:rPr b="1" sz="2300">
                <a:solidFill>
                  <a:srgbClr val="FF2600"/>
                </a:solidFill>
              </a:rPr>
              <a:t>NP Complete (NPC)</a:t>
            </a:r>
          </a:p>
        </p:txBody>
      </p:sp>
      <p:sp>
        <p:nvSpPr>
          <p:cNvPr id="180" name="Shape 180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P=NP?</a:t>
            </a:r>
          </a:p>
        </p:txBody>
      </p:sp>
      <p:sp>
        <p:nvSpPr>
          <p:cNvPr id="181" name="Shape 18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82" name="Screen Shot 2018-04-29 at 9.33.45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78163" y="883907"/>
            <a:ext cx="3505104" cy="2387652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Shape 183"/>
          <p:cNvSpPr/>
          <p:nvPr/>
        </p:nvSpPr>
        <p:spPr>
          <a:xfrm>
            <a:off x="4211846" y="1773454"/>
            <a:ext cx="1952446" cy="256079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Reduce A -&gt; B</a:t>
            </a:r>
          </a:p>
        </p:txBody>
      </p:sp>
      <p:sp>
        <p:nvSpPr>
          <p:cNvPr id="186" name="Shape 18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/>
              <a:t>A </a:t>
            </a:r>
            <a:r>
              <a:rPr sz="2500">
                <a:solidFill>
                  <a:srgbClr val="FF2500"/>
                </a:solidFill>
              </a:rPr>
              <a:t>reduction </a:t>
            </a:r>
            <a:r>
              <a:rPr sz="2500"/>
              <a:t>from search problem A to search problem B </a:t>
            </a:r>
            <a:endParaRPr sz="2500"/>
          </a:p>
          <a:p>
            <a:pPr lvl="1" marL="631657" indent="-250657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300"/>
              <a:t> a polynomial time algorithm</a:t>
            </a:r>
            <a:r>
              <a:rPr b="1" sz="2300">
                <a:solidFill>
                  <a:srgbClr val="FF2600"/>
                </a:solidFill>
              </a:rPr>
              <a:t> f </a:t>
            </a:r>
            <a:r>
              <a:rPr sz="2300"/>
              <a:t>that transforms any instance I of A into an instance f(I) of B</a:t>
            </a:r>
            <a:endParaRPr sz="2300"/>
          </a:p>
          <a:p>
            <a:pPr lvl="1" marL="631657" indent="-250657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300"/>
              <a:t>and another polynomial time algorithm </a:t>
            </a:r>
            <a:r>
              <a:rPr b="1" sz="2300">
                <a:solidFill>
                  <a:srgbClr val="FF2600"/>
                </a:solidFill>
              </a:rPr>
              <a:t>h</a:t>
            </a:r>
            <a:r>
              <a:rPr sz="2300"/>
              <a:t> that maps any solution S of f(I) back into a solution h(S) of I.</a:t>
            </a:r>
            <a:endParaRPr sz="2300"/>
          </a:p>
          <a:p>
            <a:pPr lvl="1" marL="631657" indent="-250657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300"/>
              <a:t>If f (I ) has no solution, then neither does I .</a:t>
            </a:r>
            <a:endParaRPr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/>
              <a:t>Any algorithm for B can be converted into an algorithm for A by </a:t>
            </a:r>
            <a:r>
              <a:rPr sz="2500">
                <a:solidFill>
                  <a:srgbClr val="0433FF"/>
                </a:solidFill>
              </a:rPr>
              <a:t>bracketing it between f and h</a:t>
            </a:r>
            <a:r>
              <a:rPr sz="2500"/>
              <a:t>.</a:t>
            </a:r>
          </a:p>
        </p:txBody>
      </p:sp>
      <p:sp>
        <p:nvSpPr>
          <p:cNvPr id="187" name="Shape 18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88" name="Screen Shot 2018-04-28 at 10.24.2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00" y="5005758"/>
            <a:ext cx="9144000" cy="17798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Reduction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240631" indent="-240631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/>
              <a:t>Assume there is a reduction from a problem A to a problem B. </a:t>
            </a:r>
            <a:r>
              <a:rPr sz="2400">
                <a:solidFill>
                  <a:srgbClr val="FF2500"/>
                </a:solidFill>
              </a:rPr>
              <a:t>A → B</a:t>
            </a:r>
            <a:r>
              <a:rPr sz="2400"/>
              <a:t>.</a:t>
            </a:r>
            <a:endParaRPr sz="2400"/>
          </a:p>
          <a:p>
            <a:pPr lvl="1" marL="621631" indent="-240631" defTabSz="457200">
              <a:spcBef>
                <a:spcPts val="1200"/>
              </a:spcBef>
              <a:buChar char="•"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400"/>
              <a:t>If we can solve B efficiently, then we can also solve A efficiently. </a:t>
            </a:r>
            <a:endParaRPr sz="2400"/>
          </a:p>
          <a:p>
            <a:pPr lvl="1" marL="621631" indent="-240631" defTabSz="457200">
              <a:spcBef>
                <a:spcPts val="1200"/>
              </a:spcBef>
              <a:buChar char="•"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400"/>
              <a:t>If we know A is hard, then B must be hard too. </a:t>
            </a:r>
            <a:br>
              <a:rPr sz="2400"/>
            </a:br>
            <a:r>
              <a:rPr sz="2400"/>
              <a:t>Reductions also have the convenient property that they </a:t>
            </a:r>
            <a:r>
              <a:rPr sz="2400">
                <a:solidFill>
                  <a:srgbClr val="0433FF"/>
                </a:solidFill>
              </a:rPr>
              <a:t>compose</a:t>
            </a:r>
            <a:r>
              <a:rPr sz="2400"/>
              <a:t>. </a:t>
            </a:r>
            <a:r>
              <a:rPr sz="2400">
                <a:solidFill>
                  <a:srgbClr val="FF2500"/>
                </a:solidFill>
              </a:rPr>
              <a:t>If A → B and B → C, then A → C. </a:t>
            </a:r>
            <a:endParaRPr sz="2400"/>
          </a:p>
          <a:p>
            <a:pPr lvl="0" marL="0" indent="0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92" name="Shape 19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93" name="Screen Shot 2018-04-28 at 10.24.2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45358"/>
            <a:ext cx="9144001" cy="17798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NP Complete</a:t>
            </a:r>
          </a:p>
        </p:txBody>
      </p:sp>
      <p:sp>
        <p:nvSpPr>
          <p:cNvPr id="196" name="Shape 1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/>
              <a:t>Definition: </a:t>
            </a:r>
            <a:endParaRPr sz="25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/>
              <a:t>    A search problem C is </a:t>
            </a:r>
            <a:r>
              <a:rPr sz="2500">
                <a:solidFill>
                  <a:srgbClr val="FF2500"/>
                </a:solidFill>
              </a:rPr>
              <a:t>NP-complete </a:t>
            </a:r>
            <a:endParaRPr sz="2500">
              <a:solidFill>
                <a:srgbClr val="FF2500"/>
              </a:solidFill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/>
              <a:t>1) It’s NP</a:t>
            </a:r>
            <a:endParaRPr sz="25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/>
              <a:t>2) Every NP problem can be reduced to C.</a:t>
            </a:r>
          </a:p>
        </p:txBody>
      </p:sp>
      <p:sp>
        <p:nvSpPr>
          <p:cNvPr id="197" name="Shape 19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type="body" idx="1"/>
          </p:nvPr>
        </p:nvSpPr>
        <p:spPr>
          <a:xfrm>
            <a:off x="341313" y="1160137"/>
            <a:ext cx="8229601" cy="5643565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2600"/>
                </a:solidFill>
              </a:rPr>
              <a:t>3SAT (special case of SAT) </a:t>
            </a:r>
            <a:endParaRPr b="1" sz="2400">
              <a:solidFill>
                <a:srgbClr val="FF2600"/>
              </a:solidFill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input: a set of clauses, each with </a:t>
            </a:r>
            <a:r>
              <a:rPr sz="2400">
                <a:solidFill>
                  <a:srgbClr val="0433FF"/>
                </a:solidFill>
              </a:rPr>
              <a:t>three or fewer literals</a:t>
            </a:r>
            <a:r>
              <a:rPr sz="2400"/>
              <a:t>, 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Output: a satisfying truth assignment (if exists)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2600"/>
                </a:solidFill>
              </a:rPr>
              <a:t>Independent Set</a:t>
            </a:r>
            <a:endParaRPr b="1" sz="2400">
              <a:solidFill>
                <a:srgbClr val="FF2600"/>
              </a:solidFill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Input: a graph and a number g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Output: a set of g pairwise non-adjacent vertices (if exists)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</p:txBody>
      </p:sp>
      <p:sp>
        <p:nvSpPr>
          <p:cNvPr id="200" name="Shape 2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3SAT -&gt; Independent Set</a:t>
            </a:r>
          </a:p>
        </p:txBody>
      </p:sp>
      <p:sp>
        <p:nvSpPr>
          <p:cNvPr id="201" name="Shape 20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202" name="Screen Shot 2018-04-28 at 10.24.2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711" y="5039069"/>
            <a:ext cx="9144001" cy="1779815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Shape 203"/>
          <p:cNvSpPr/>
          <p:nvPr/>
        </p:nvSpPr>
        <p:spPr>
          <a:xfrm>
            <a:off x="4925399" y="5094686"/>
            <a:ext cx="668419" cy="360184"/>
          </a:xfrm>
          <a:prstGeom prst="rect">
            <a:avLst/>
          </a:prstGeom>
          <a:solidFill>
            <a:srgbClr val="CCE8EA"/>
          </a:solidFill>
          <a:ln>
            <a:solidFill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3SAT</a:t>
            </a:r>
          </a:p>
        </p:txBody>
      </p:sp>
      <p:sp>
        <p:nvSpPr>
          <p:cNvPr id="204" name="Shape 204"/>
          <p:cNvSpPr/>
          <p:nvPr/>
        </p:nvSpPr>
        <p:spPr>
          <a:xfrm>
            <a:off x="4237790" y="6046286"/>
            <a:ext cx="812299" cy="360183"/>
          </a:xfrm>
          <a:prstGeom prst="rect">
            <a:avLst/>
          </a:prstGeom>
          <a:solidFill>
            <a:srgbClr val="CCE8EA"/>
          </a:solidFill>
          <a:ln>
            <a:solidFill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INDEP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2600"/>
                </a:solidFill>
              </a:rPr>
              <a:t>3SAT:</a:t>
            </a:r>
            <a:r>
              <a:rPr sz="2400"/>
              <a:t>  find satisfying truth assignment for a set of clauses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2600"/>
                </a:solidFill>
              </a:rPr>
              <a:t>Independent Set </a:t>
            </a:r>
            <a:r>
              <a:rPr sz="2400"/>
              <a:t>input: a graph and a number g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Output: find a set of g pairwise non-adjacent vertices.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Given an instance I of 3SAT, create an instance (G,g) of Independent Set as follows: </a:t>
            </a:r>
            <a:endParaRPr sz="2400"/>
          </a:p>
          <a:p>
            <a:pPr lvl="1" marL="304800" indent="0" defTabSz="457200">
              <a:spcBef>
                <a:spcPts val="1200"/>
              </a:spcBef>
              <a:buChar char="•"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B3"/>
                </a:solidFill>
              </a:rPr>
              <a:t>	</a:t>
            </a:r>
            <a:r>
              <a:rPr sz="2000"/>
              <a:t>Graph G has a </a:t>
            </a:r>
            <a:r>
              <a:rPr sz="2000">
                <a:solidFill>
                  <a:srgbClr val="FF2500"/>
                </a:solidFill>
              </a:rPr>
              <a:t>triangle </a:t>
            </a:r>
            <a:r>
              <a:rPr sz="2000"/>
              <a:t>for each clause (or just an edge, if the clause has two literals), with vertices labeled by the clause’s literals, edges between any two vertices that represent opposite literals. </a:t>
            </a:r>
            <a:endParaRPr sz="2000"/>
          </a:p>
          <a:p>
            <a:pPr lvl="1" marL="581526" indent="-200526" defTabSz="457200">
              <a:spcBef>
                <a:spcPts val="1200"/>
              </a:spcBef>
              <a:buChar char="•"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000"/>
              <a:t>Goal g is set to the number of clauses. </a:t>
            </a:r>
          </a:p>
        </p:txBody>
      </p:sp>
      <p:sp>
        <p:nvSpPr>
          <p:cNvPr id="207" name="Shape 207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3SAT -&gt; Independent Set</a:t>
            </a:r>
          </a:p>
        </p:txBody>
      </p:sp>
      <p:sp>
        <p:nvSpPr>
          <p:cNvPr id="208" name="Shape 20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209" name="Screen Shot 2018-04-30 at 8.42.27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6315" y="1557358"/>
            <a:ext cx="7152285" cy="8556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Screen Shot 2018-04-30 at 8.48.27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7400" y="1643493"/>
            <a:ext cx="4138500" cy="3571014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Shape 212"/>
          <p:cNvSpPr/>
          <p:nvPr>
            <p:ph type="body" idx="1"/>
          </p:nvPr>
        </p:nvSpPr>
        <p:spPr>
          <a:xfrm>
            <a:off x="341313" y="1163637"/>
            <a:ext cx="8229601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2600"/>
                </a:solidFill>
              </a:rPr>
              <a:t>3SAT:</a:t>
            </a:r>
            <a:r>
              <a:rPr sz="2400"/>
              <a:t>  find satisfying truth assignment for a set of clauses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2600"/>
                </a:solidFill>
              </a:rPr>
              <a:t>Independent Set </a:t>
            </a:r>
            <a:r>
              <a:rPr sz="2400"/>
              <a:t>input: a graph and a number g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Output: find a set of g pairwise non-adjacent vertices.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</p:txBody>
      </p:sp>
      <p:sp>
        <p:nvSpPr>
          <p:cNvPr id="213" name="Shape 21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3SAT -&gt; Independent Set</a:t>
            </a:r>
          </a:p>
        </p:txBody>
      </p:sp>
      <p:sp>
        <p:nvSpPr>
          <p:cNvPr id="214" name="Shape 21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15" name="Shape 215"/>
          <p:cNvSpPr/>
          <p:nvPr/>
        </p:nvSpPr>
        <p:spPr>
          <a:xfrm>
            <a:off x="4363203" y="4799331"/>
            <a:ext cx="2525794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400"/>
              <a:t>Find independent set of size 2 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type="body" idx="1"/>
          </p:nvPr>
        </p:nvSpPr>
        <p:spPr>
          <a:xfrm>
            <a:off x="341313" y="1163637"/>
            <a:ext cx="8229601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2600"/>
                </a:solidFill>
              </a:rPr>
              <a:t>3SAT:</a:t>
            </a:r>
            <a:r>
              <a:rPr sz="2400"/>
              <a:t>  find satisfying truth assignment for a set of clauses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2600"/>
                </a:solidFill>
              </a:rPr>
              <a:t>Independent Set </a:t>
            </a:r>
            <a:r>
              <a:rPr sz="2400"/>
              <a:t>input: a graph and a number g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Output: find a set of g pairwise non-adjacent vertices.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</p:txBody>
      </p:sp>
      <p:sp>
        <p:nvSpPr>
          <p:cNvPr id="218" name="Shape 218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3SAT -&gt; Independent Set</a:t>
            </a:r>
          </a:p>
        </p:txBody>
      </p:sp>
      <p:sp>
        <p:nvSpPr>
          <p:cNvPr id="219" name="Shape 21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20" name="Shape 220"/>
          <p:cNvSpPr/>
          <p:nvPr/>
        </p:nvSpPr>
        <p:spPr>
          <a:xfrm>
            <a:off x="4363203" y="4799331"/>
            <a:ext cx="2525794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Find independent set of size 4 </a:t>
            </a:r>
          </a:p>
        </p:txBody>
      </p:sp>
      <p:pic>
        <p:nvPicPr>
          <p:cNvPr id="221" name="Screen Shot 2018-04-30 at 8.53.56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1393" y="1979391"/>
            <a:ext cx="7941214" cy="26085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Exponential search space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190500" indent="-190500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/>
              <a:t>In all these problems we are searching for a solution (path, tree, matching, etc.) from among an </a:t>
            </a:r>
            <a:r>
              <a:rPr sz="2400">
                <a:solidFill>
                  <a:srgbClr val="FF2500"/>
                </a:solidFill>
              </a:rPr>
              <a:t>exponential number</a:t>
            </a:r>
            <a:r>
              <a:rPr sz="2400"/>
              <a:t> of possibilities.</a:t>
            </a:r>
            <a:endParaRPr sz="24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Brute force solution: checking through all candidate solutions, one by one.</a:t>
            </a:r>
            <a:endParaRPr sz="20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Running time is 2</a:t>
            </a:r>
            <a:r>
              <a:rPr baseline="25000" sz="2000"/>
              <a:t>n</a:t>
            </a:r>
            <a:r>
              <a:rPr sz="2000"/>
              <a:t>, or worse, useless in practice</a:t>
            </a:r>
            <a:endParaRPr sz="2000"/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433FF"/>
                </a:solidFill>
              </a:rPr>
              <a:t>Quest for efficient algorithms: finding clever ways to bypass exhaustive search, using clues from input in order to dramatically narrow down the search space.</a:t>
            </a:r>
            <a:endParaRPr sz="24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for many problems, this quest hasn’t been successful: fastest algorithms we know for them are all exponential.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SAT -&gt; 3SAT</a:t>
            </a:r>
          </a:p>
        </p:txBody>
      </p:sp>
      <p:sp>
        <p:nvSpPr>
          <p:cNvPr id="224" name="Shape 2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Given an </a:t>
            </a:r>
            <a:r>
              <a:rPr b="1" sz="2400">
                <a:solidFill>
                  <a:srgbClr val="FF2600"/>
                </a:solidFill>
              </a:rPr>
              <a:t>instance I</a:t>
            </a:r>
            <a:r>
              <a:rPr sz="2400"/>
              <a:t> of SAT where clauses have more than three literals, </a:t>
            </a:r>
            <a:r>
              <a:rPr sz="2400">
                <a:solidFill>
                  <a:srgbClr val="FF2500"/>
                </a:solidFill>
              </a:rPr>
              <a:t>(a</a:t>
            </a:r>
            <a:r>
              <a:rPr baseline="-12250" sz="2400">
                <a:solidFill>
                  <a:srgbClr val="FF2500"/>
                </a:solidFill>
              </a:rPr>
              <a:t>1</a:t>
            </a:r>
            <a:r>
              <a:rPr baseline="-6250" sz="2400">
                <a:solidFill>
                  <a:srgbClr val="FF2500"/>
                </a:solidFill>
              </a:rPr>
              <a:t> </a:t>
            </a:r>
            <a:r>
              <a:rPr sz="2400">
                <a:solidFill>
                  <a:srgbClr val="FF2500"/>
                </a:solidFill>
              </a:rPr>
              <a:t>∨ a</a:t>
            </a:r>
            <a:r>
              <a:rPr baseline="-12250" sz="2400">
                <a:solidFill>
                  <a:srgbClr val="FF2500"/>
                </a:solidFill>
              </a:rPr>
              <a:t>2</a:t>
            </a:r>
            <a:r>
              <a:rPr baseline="-6250" sz="2400">
                <a:solidFill>
                  <a:srgbClr val="FF2500"/>
                </a:solidFill>
              </a:rPr>
              <a:t> </a:t>
            </a:r>
            <a:r>
              <a:rPr sz="2400">
                <a:solidFill>
                  <a:srgbClr val="FF2500"/>
                </a:solidFill>
              </a:rPr>
              <a:t>∨ · · · ∨ a</a:t>
            </a:r>
            <a:r>
              <a:rPr baseline="-12250" sz="2400">
                <a:solidFill>
                  <a:srgbClr val="FF2500"/>
                </a:solidFill>
              </a:rPr>
              <a:t>k </a:t>
            </a:r>
            <a:r>
              <a:rPr sz="2400">
                <a:solidFill>
                  <a:srgbClr val="FF2500"/>
                </a:solidFill>
              </a:rPr>
              <a:t>) </a:t>
            </a:r>
            <a:r>
              <a:rPr sz="2400"/>
              <a:t>(a</a:t>
            </a:r>
            <a:r>
              <a:rPr baseline="-12250" sz="2400"/>
              <a:t>i</a:t>
            </a:r>
            <a:r>
              <a:rPr baseline="-6250" sz="2400"/>
              <a:t> </a:t>
            </a:r>
            <a:r>
              <a:rPr sz="2400"/>
              <a:t>’s are literals, k &gt; 3), is replaced by a set of clauses,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0433FF"/>
              </a:solidFill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where y</a:t>
            </a:r>
            <a:r>
              <a:rPr baseline="-12250" sz="2400"/>
              <a:t>i </a:t>
            </a:r>
            <a:r>
              <a:rPr sz="2400"/>
              <a:t>’s are new variables.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 </a:t>
            </a:r>
            <a:r>
              <a:rPr sz="2400"/>
              <a:t>The conversion takes polynomial time.</a:t>
            </a:r>
            <a:endParaRPr sz="24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Resulting CNF, I</a:t>
            </a:r>
            <a:r>
              <a:rPr baseline="20833" sz="2400"/>
              <a:t>′, </a:t>
            </a:r>
            <a:r>
              <a:rPr sz="2400"/>
              <a:t>is equivalent to I in terms of satisfiability, because for any assignment to the a</a:t>
            </a:r>
            <a:r>
              <a:rPr baseline="-6250" sz="2400"/>
              <a:t>i </a:t>
            </a:r>
            <a:r>
              <a:rPr sz="2400"/>
              <a:t>’s,</a:t>
            </a:r>
          </a:p>
        </p:txBody>
      </p:sp>
      <p:sp>
        <p:nvSpPr>
          <p:cNvPr id="225" name="Shape 22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226" name="Screen Shot 2018-04-29 at 9.50.47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296076"/>
            <a:ext cx="9144000" cy="7260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Screen Shot 2018-04-29 at 9.51.19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1711" y="5088266"/>
            <a:ext cx="9144001" cy="13999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Summary</a:t>
            </a:r>
          </a:p>
        </p:txBody>
      </p:sp>
      <p:sp>
        <p:nvSpPr>
          <p:cNvPr id="230" name="Shape 2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31" name="Shape 23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creen Shot 2018-04-28 at 6.50.3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9294" y="1551554"/>
            <a:ext cx="7067212" cy="785246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190500" indent="-190500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200"/>
              <a:t>A boolean expression in </a:t>
            </a:r>
            <a:r>
              <a:rPr b="1" sz="2200">
                <a:solidFill>
                  <a:srgbClr val="FF2600"/>
                </a:solidFill>
              </a:rPr>
              <a:t>conjunctive normal form (CNF)</a:t>
            </a:r>
            <a:endParaRPr b="1" sz="2200">
              <a:solidFill>
                <a:srgbClr val="FF2600"/>
              </a:solidFill>
            </a:endParaRPr>
          </a:p>
          <a:p>
            <a:pPr lvl="1" marL="571500" indent="-190500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b="1" sz="2000"/>
              <a:t>literals</a:t>
            </a:r>
            <a:r>
              <a:rPr sz="2000"/>
              <a:t>: a boolean variable or negation of one </a:t>
            </a:r>
            <a:endParaRPr sz="20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a collection of </a:t>
            </a:r>
            <a:r>
              <a:rPr sz="2000">
                <a:solidFill>
                  <a:srgbClr val="FF2500"/>
                </a:solidFill>
              </a:rPr>
              <a:t>clauses </a:t>
            </a:r>
            <a:r>
              <a:rPr sz="2000"/>
              <a:t>(in parentheses), each consisting of </a:t>
            </a:r>
            <a:r>
              <a:rPr b="1" sz="2000"/>
              <a:t>disjunction</a:t>
            </a:r>
            <a:r>
              <a:rPr sz="2000"/>
              <a:t> (logical or, ∨) of several </a:t>
            </a:r>
            <a:r>
              <a:rPr sz="2000">
                <a:solidFill>
                  <a:srgbClr val="FF2500"/>
                </a:solidFill>
              </a:rPr>
              <a:t>literals</a:t>
            </a:r>
            <a:endParaRPr sz="2000">
              <a:solidFill>
                <a:srgbClr val="FF2500"/>
              </a:solidFill>
            </a:endParaRPr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A </a:t>
            </a:r>
            <a:r>
              <a:rPr sz="2000">
                <a:solidFill>
                  <a:srgbClr val="FF2500"/>
                </a:solidFill>
              </a:rPr>
              <a:t>satisfying truth assignment: </a:t>
            </a:r>
            <a:r>
              <a:rPr sz="2000"/>
              <a:t>an assignment of false or true to each variable so that </a:t>
            </a:r>
            <a:r>
              <a:rPr sz="2000">
                <a:solidFill>
                  <a:srgbClr val="0433FF"/>
                </a:solidFill>
              </a:rPr>
              <a:t>every clause contains a literal whose value is true, and whole expression is satisfied (true)</a:t>
            </a:r>
            <a:r>
              <a:rPr sz="2000"/>
              <a:t> </a:t>
            </a:r>
            <a:endParaRPr sz="20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is (x=T, y=T, z=F) satisfying truth assignment to above CNF?</a:t>
            </a:r>
            <a:endParaRPr sz="2000"/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FF2600"/>
                </a:solidFill>
              </a:rPr>
              <a:t>SAT Problem</a:t>
            </a:r>
            <a:endParaRPr b="1" sz="2000">
              <a:solidFill>
                <a:srgbClr val="FF2600"/>
              </a:solidFill>
            </a:endParaRPr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Given a Boolean formula in CNF</a:t>
            </a:r>
            <a:endParaRPr sz="20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Either find a satisfying truth assignment or report that none exists.</a:t>
            </a:r>
          </a:p>
        </p:txBody>
      </p:sp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Satisfiability Problem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body" idx="1"/>
          </p:nvPr>
        </p:nvSpPr>
        <p:spPr>
          <a:xfrm>
            <a:off x="350838" y="1214437"/>
            <a:ext cx="8442325" cy="5643565"/>
          </a:xfrm>
          <a:prstGeom prst="rect">
            <a:avLst/>
          </a:prstGeom>
        </p:spPr>
        <p:txBody>
          <a:bodyPr/>
          <a:lstStyle/>
          <a:p>
            <a:pPr lvl="0" marL="180473" indent="-180473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500"/>
              <a:t>SAT is a typical </a:t>
            </a:r>
            <a:r>
              <a:rPr b="1" sz="2500">
                <a:solidFill>
                  <a:srgbClr val="FF2600"/>
                </a:solidFill>
              </a:rPr>
              <a:t>search problem (or decision problem)</a:t>
            </a:r>
            <a:endParaRPr b="1" sz="2500">
              <a:solidFill>
                <a:srgbClr val="FF2600"/>
              </a:solidFill>
            </a:endParaRPr>
          </a:p>
          <a:p>
            <a:pPr lvl="1" marL="561473" indent="-180473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500"/>
              <a:t>Given an </a:t>
            </a:r>
            <a:r>
              <a:rPr sz="2500">
                <a:solidFill>
                  <a:srgbClr val="FF2500"/>
                </a:solidFill>
              </a:rPr>
              <a:t>instance I </a:t>
            </a:r>
            <a:r>
              <a:rPr sz="2500"/>
              <a:t>(i.e., some input data specifying problem at hand), </a:t>
            </a:r>
            <a:endParaRPr sz="2500"/>
          </a:p>
          <a:p>
            <a:pPr lvl="1" marL="561473" indent="-180473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500"/>
              <a:t>To find a </a:t>
            </a:r>
            <a:r>
              <a:rPr sz="2500">
                <a:solidFill>
                  <a:srgbClr val="FF2500"/>
                </a:solidFill>
              </a:rPr>
              <a:t>solution S </a:t>
            </a:r>
            <a:r>
              <a:rPr sz="2500"/>
              <a:t>(an object that meets a particular specification). If no such solution exists, we must say so</a:t>
            </a:r>
            <a:r>
              <a:rPr sz="2500"/>
              <a:t>.</a:t>
            </a:r>
            <a:endParaRPr sz="2500"/>
          </a:p>
          <a:p>
            <a:pPr lvl="0" marL="180473" indent="-180473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FF2600"/>
                </a:solidFill>
              </a:rPr>
              <a:t>In SAT: </a:t>
            </a:r>
            <a:r>
              <a:rPr sz="2500"/>
              <a:t>input data is a Boolean formula in conjunctive normal form, and </a:t>
            </a:r>
            <a:r>
              <a:rPr sz="2500">
                <a:solidFill>
                  <a:srgbClr val="FF2500"/>
                </a:solidFill>
              </a:rPr>
              <a:t>solution we are searching for is</a:t>
            </a:r>
            <a:r>
              <a:rPr sz="2500"/>
              <a:t> an assignment that satisfies each clause.</a:t>
            </a:r>
          </a:p>
        </p:txBody>
      </p:sp>
      <p:sp>
        <p:nvSpPr>
          <p:cNvPr id="102" name="Shape 102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SAT as a search problem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body" idx="1"/>
          </p:nvPr>
        </p:nvSpPr>
        <p:spPr>
          <a:xfrm>
            <a:off x="350838" y="1214437"/>
            <a:ext cx="8442325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 marL="240631" indent="-240631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/>
              <a:t>For  each such </a:t>
            </a:r>
            <a:r>
              <a:rPr sz="2400">
                <a:solidFill>
                  <a:srgbClr val="FF2500"/>
                </a:solidFill>
              </a:rPr>
              <a:t>search problem, </a:t>
            </a:r>
            <a:r>
              <a:rPr sz="2400"/>
              <a:t>consider corresponding </a:t>
            </a:r>
            <a:r>
              <a:rPr b="1" sz="2400">
                <a:solidFill>
                  <a:srgbClr val="FF2600"/>
                </a:solidFill>
              </a:rPr>
              <a:t>checking/verifying algorithm C, which: </a:t>
            </a:r>
            <a:endParaRPr b="1" sz="2400">
              <a:solidFill>
                <a:srgbClr val="FF2600"/>
              </a:solidFill>
            </a:endParaRPr>
          </a:p>
          <a:p>
            <a:pPr lvl="1" marL="621631" indent="-240631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433FF"/>
                </a:solidFill>
              </a:rPr>
              <a:t>  </a:t>
            </a:r>
            <a:r>
              <a:rPr sz="2400"/>
              <a:t>Given inputs: an instance </a:t>
            </a:r>
            <a:r>
              <a:rPr sz="2400">
                <a:solidFill>
                  <a:srgbClr val="0433FF"/>
                </a:solidFill>
              </a:rPr>
              <a:t>I </a:t>
            </a:r>
            <a:r>
              <a:rPr sz="2400"/>
              <a:t>and a proposed solution </a:t>
            </a:r>
            <a:r>
              <a:rPr sz="2400">
                <a:solidFill>
                  <a:srgbClr val="0433FF"/>
                </a:solidFill>
              </a:rPr>
              <a:t>S</a:t>
            </a:r>
            <a:endParaRPr sz="2400">
              <a:solidFill>
                <a:srgbClr val="0433FF"/>
              </a:solidFill>
            </a:endParaRPr>
          </a:p>
          <a:p>
            <a:pPr lvl="1" marL="621631" indent="-240631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433FF"/>
                </a:solidFill>
              </a:rPr>
              <a:t>  </a:t>
            </a:r>
            <a:r>
              <a:rPr sz="2400"/>
              <a:t>Runs in time polynomial in size of instance, i.e., |I|.</a:t>
            </a:r>
            <a:endParaRPr sz="2400"/>
          </a:p>
          <a:p>
            <a:pPr lvl="1" marL="621631" indent="-240631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/>
              <a:t> Return true if S is a solution to I, and return false if otherwise</a:t>
            </a:r>
            <a:endParaRPr sz="2400"/>
          </a:p>
          <a:p>
            <a:pPr lvl="0" marL="240631" indent="-240631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/>
              <a:t>For SAT problem, checking/verifying algorithm C</a:t>
            </a:r>
            <a:endParaRPr sz="2400"/>
          </a:p>
          <a:p>
            <a:pPr lvl="1" marL="621631" indent="-240631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/>
              <a:t>take instance I, such as, </a:t>
            </a:r>
            <a:endParaRPr sz="2400"/>
          </a:p>
          <a:p>
            <a:pPr lvl="1" marL="621631" indent="-240631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1" marL="621631" indent="-240631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/>
              <a:t>solution S, such as </a:t>
            </a:r>
            <a:endParaRPr sz="2400"/>
          </a:p>
          <a:p>
            <a:pPr lvl="1" marL="621631" indent="-240631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/>
              <a:t>return true if S is a satisfying truth assignment for I. </a:t>
            </a:r>
          </a:p>
        </p:txBody>
      </p:sp>
      <p:sp>
        <p:nvSpPr>
          <p:cNvPr id="106" name="Shape 106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Search Problems</a:t>
            </a:r>
          </a:p>
        </p:txBody>
      </p:sp>
      <p:sp>
        <p:nvSpPr>
          <p:cNvPr id="107" name="Shape 10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08" name="Screen Shot 2018-04-29 at 9.22.00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06944" y="5332917"/>
            <a:ext cx="2429579" cy="7237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Screen Shot 2018-04-29 at 9.21.54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37496" y="4894236"/>
            <a:ext cx="6829549" cy="5876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body" idx="1"/>
          </p:nvPr>
        </p:nvSpPr>
        <p:spPr>
          <a:xfrm>
            <a:off x="350837" y="1175170"/>
            <a:ext cx="8442325" cy="5643566"/>
          </a:xfrm>
          <a:prstGeom prst="rect">
            <a:avLst/>
          </a:prstGeom>
        </p:spPr>
        <p:txBody>
          <a:bodyPr lIns="0" tIns="0" rIns="0" bIns="0"/>
          <a:lstStyle/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100"/>
              <a:t>Given n vertices 1, . . . , n, and all n(n − 1)/2 distances between them, as well as a </a:t>
            </a:r>
            <a:r>
              <a:rPr sz="2100">
                <a:solidFill>
                  <a:srgbClr val="FF2500"/>
                </a:solidFill>
              </a:rPr>
              <a:t>budget b</a:t>
            </a:r>
            <a:r>
              <a:rPr sz="2100"/>
              <a:t>.</a:t>
            </a:r>
            <a:endParaRPr sz="2100"/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Can we tour 4 nodes with budge b=55?</a:t>
            </a:r>
            <a:endParaRPr sz="2000"/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100"/>
              <a:t>Output: find a tour (a cycle that passes through every vertex exactly once) of total cost b or less – or to report that no such tour exists.</a:t>
            </a:r>
            <a:endParaRPr sz="21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 find </a:t>
            </a:r>
            <a:r>
              <a:rPr sz="2000">
                <a:solidFill>
                  <a:srgbClr val="0433FF"/>
                </a:solidFill>
              </a:rPr>
              <a:t>permutation τ(1),...,τ(n) </a:t>
            </a:r>
            <a:r>
              <a:rPr sz="2000"/>
              <a:t>of vertices such that when they are toured in this order, total distance covered is at most b:</a:t>
            </a:r>
            <a:endParaRPr sz="20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baseline="5000" sz="2000">
                <a:solidFill>
                  <a:srgbClr val="FF2500"/>
                </a:solidFill>
              </a:rPr>
              <a:t>d</a:t>
            </a:r>
            <a:r>
              <a:rPr baseline="-5999" sz="2000">
                <a:solidFill>
                  <a:srgbClr val="FF2500"/>
                </a:solidFill>
              </a:rPr>
              <a:t>τ(1),τ(2)</a:t>
            </a:r>
            <a:r>
              <a:rPr sz="2000">
                <a:solidFill>
                  <a:srgbClr val="FF2500"/>
                </a:solidFill>
              </a:rPr>
              <a:t> </a:t>
            </a:r>
            <a:r>
              <a:rPr baseline="5000" sz="2000">
                <a:solidFill>
                  <a:srgbClr val="FF2500"/>
                </a:solidFill>
              </a:rPr>
              <a:t>+d</a:t>
            </a:r>
            <a:r>
              <a:rPr baseline="-5999" sz="2000">
                <a:solidFill>
                  <a:srgbClr val="FF2500"/>
                </a:solidFill>
              </a:rPr>
              <a:t>τ(2),τ(3)</a:t>
            </a:r>
            <a:r>
              <a:rPr sz="2000">
                <a:solidFill>
                  <a:srgbClr val="FF2500"/>
                </a:solidFill>
              </a:rPr>
              <a:t> </a:t>
            </a:r>
            <a:r>
              <a:rPr baseline="5000" sz="2000">
                <a:solidFill>
                  <a:srgbClr val="FF2500"/>
                </a:solidFill>
              </a:rPr>
              <a:t>+···+d</a:t>
            </a:r>
            <a:r>
              <a:rPr baseline="-5999" sz="2000">
                <a:solidFill>
                  <a:srgbClr val="FF2500"/>
                </a:solidFill>
              </a:rPr>
              <a:t>τ(n),τ(1) </a:t>
            </a:r>
            <a:r>
              <a:rPr baseline="5000" sz="2000">
                <a:solidFill>
                  <a:srgbClr val="FF2500"/>
                </a:solidFill>
              </a:rPr>
              <a:t>≤b. </a:t>
            </a:r>
          </a:p>
        </p:txBody>
      </p:sp>
      <p:pic>
        <p:nvPicPr>
          <p:cNvPr id="112" name="Screen Shot 2018-04-28 at 9.20.0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7581" y="1819643"/>
            <a:ext cx="3020918" cy="228642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Traveling Salesman Problem</a:t>
            </a:r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For a </a:t>
            </a:r>
            <a:r>
              <a:rPr sz="2400">
                <a:solidFill>
                  <a:srgbClr val="FF2600"/>
                </a:solidFill>
              </a:rPr>
              <a:t>search/decision problem, if </a:t>
            </a:r>
            <a:r>
              <a:rPr sz="2400"/>
              <a:t>:</a:t>
            </a:r>
            <a:endParaRPr sz="2400"/>
          </a:p>
          <a:p>
            <a:pPr lvl="0" marL="240631" indent="-240631" defTabSz="457200">
              <a:spcBef>
                <a:spcPts val="1200"/>
              </a:spcBef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B3"/>
                </a:solidFill>
              </a:rPr>
              <a:t>	</a:t>
            </a:r>
            <a:r>
              <a:rPr sz="2400"/>
              <a:t>There is an efficient checking algorithm </a:t>
            </a:r>
            <a:r>
              <a:rPr sz="2400">
                <a:solidFill>
                  <a:srgbClr val="FF2500"/>
                </a:solidFill>
              </a:rPr>
              <a:t>C </a:t>
            </a:r>
            <a:r>
              <a:rPr sz="2400"/>
              <a:t>that takes as input </a:t>
            </a:r>
            <a:r>
              <a:rPr b="1" sz="2400">
                <a:solidFill>
                  <a:srgbClr val="FF2600"/>
                </a:solidFill>
              </a:rPr>
              <a:t>the given instance I</a:t>
            </a:r>
            <a:r>
              <a:rPr sz="2400"/>
              <a:t>, </a:t>
            </a:r>
            <a:r>
              <a:rPr b="1" sz="2400">
                <a:solidFill>
                  <a:srgbClr val="FF2600"/>
                </a:solidFill>
              </a:rPr>
              <a:t>the proposed solution S</a:t>
            </a:r>
            <a:r>
              <a:rPr sz="2400"/>
              <a:t>, and outputs true if and only if S really is a solution to instance I; and outputs false o.w.</a:t>
            </a:r>
            <a:endParaRPr sz="2400"/>
          </a:p>
          <a:p>
            <a:pPr lvl="0" marL="240631" indent="-240631" defTabSz="457200">
              <a:spcBef>
                <a:spcPts val="1200"/>
              </a:spcBef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B3"/>
                </a:solidFill>
              </a:rPr>
              <a:t>	</a:t>
            </a:r>
            <a:r>
              <a:rPr baseline="4166" sz="2400">
                <a:solidFill>
                  <a:srgbClr val="3333B3"/>
                </a:solidFill>
              </a:rPr>
              <a:t> </a:t>
            </a:r>
            <a:r>
              <a:rPr sz="2400"/>
              <a:t>Moreover running time of </a:t>
            </a:r>
            <a:r>
              <a:rPr sz="2400">
                <a:solidFill>
                  <a:srgbClr val="FF2600"/>
                </a:solidFill>
              </a:rPr>
              <a:t>C(I,S)</a:t>
            </a:r>
            <a:r>
              <a:rPr sz="2400"/>
              <a:t> is bounded by a polynomial in |I|, the length of the instance. </a:t>
            </a:r>
            <a:endParaRPr sz="2400"/>
          </a:p>
          <a:p>
            <a:pPr lvl="0" marL="240631" indent="-240631" defTabSz="457200">
              <a:spcBef>
                <a:spcPts val="1200"/>
              </a:spcBef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400"/>
              <a:t>Then the search/decision problem belongs to NP, the set of search problem for which there is a polynomial time checking algorithms </a:t>
            </a:r>
            <a:endParaRPr sz="2400"/>
          </a:p>
          <a:p>
            <a:pPr lvl="1" marL="751114" indent="-293914" defTabSz="457200">
              <a:spcBef>
                <a:spcPts val="1200"/>
              </a:spcBef>
              <a:buChar char="•"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400"/>
              <a:t>Origin: such search problem can be solved in </a:t>
            </a:r>
            <a:r>
              <a:rPr b="1" sz="2400"/>
              <a:t>polynomial</a:t>
            </a:r>
            <a:r>
              <a:rPr sz="2400"/>
              <a:t> time by </a:t>
            </a:r>
            <a:r>
              <a:rPr b="1" sz="2400">
                <a:solidFill>
                  <a:srgbClr val="FF2600"/>
                </a:solidFill>
              </a:rPr>
              <a:t>nondeterministic </a:t>
            </a:r>
            <a:r>
              <a:rPr sz="2400"/>
              <a:t>Turing machine </a:t>
            </a:r>
          </a:p>
        </p:txBody>
      </p:sp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NP Problem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body" idx="1"/>
          </p:nvPr>
        </p:nvSpPr>
        <p:spPr>
          <a:xfrm>
            <a:off x="350838" y="1214437"/>
            <a:ext cx="8442325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Given n vertices 1, . . . , n, and all n(n − 1)/2 distances between them, as well as a </a:t>
            </a:r>
            <a:r>
              <a:rPr sz="2000">
                <a:solidFill>
                  <a:srgbClr val="FF2500"/>
                </a:solidFill>
              </a:rPr>
              <a:t>budget b</a:t>
            </a:r>
            <a:r>
              <a:rPr sz="2000"/>
              <a:t>.</a:t>
            </a:r>
            <a:endParaRPr sz="2000"/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Output: find a tour (a cycle that passes through every vertex exactly once) of total cost b or less – or to report that no such tour exists.</a:t>
            </a:r>
            <a:endParaRPr baseline="5000" sz="2000">
              <a:solidFill>
                <a:srgbClr val="FF2500"/>
              </a:solidFill>
            </a:endParaRPr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baseline="4166" sz="2400">
                <a:solidFill>
                  <a:srgbClr val="FF2500"/>
                </a:solidFill>
              </a:rPr>
              <a:t>Here, </a:t>
            </a:r>
            <a:r>
              <a:rPr sz="2400"/>
              <a:t> TSP is defined as a search/decision problem</a:t>
            </a:r>
            <a:endParaRPr sz="24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given an instance, find a tour within the budget (or report that none exists).</a:t>
            </a:r>
            <a:endParaRPr sz="2000"/>
          </a:p>
          <a:p>
            <a:pPr lvl="0" marL="200526" indent="-200526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400"/>
              <a:t>Usually, TSP is posed as </a:t>
            </a:r>
            <a:r>
              <a:rPr sz="2400">
                <a:solidFill>
                  <a:srgbClr val="FF2500"/>
                </a:solidFill>
              </a:rPr>
              <a:t>optimization </a:t>
            </a:r>
            <a:r>
              <a:rPr sz="2400"/>
              <a:t>problem </a:t>
            </a:r>
            <a:endParaRPr sz="24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/>
              <a:t>i.e., find </a:t>
            </a:r>
            <a:r>
              <a:rPr sz="2400" u="sng"/>
              <a:t>shortest</a:t>
            </a:r>
            <a:r>
              <a:rPr sz="2400"/>
              <a:t> possible tour</a:t>
            </a:r>
            <a:endParaRPr sz="2400"/>
          </a:p>
          <a:p>
            <a:pPr lvl="1" marL="581526" indent="-200526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/>
              <a:t>1-&gt;2-&gt;3-&gt;4, total cost: 60</a:t>
            </a:r>
          </a:p>
        </p:txBody>
      </p:sp>
      <p:sp>
        <p:nvSpPr>
          <p:cNvPr id="121" name="Shape 121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Traveling Salesman Problem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23" name="Screen Shot 2018-04-28 at 9.20.0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87004" y="4411242"/>
            <a:ext cx="3020917" cy="2286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