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</p:sldIdLst>
  <p:sldSz cx="9144000" cy="6858000"/>
  <p:notesSz cx="6858000" cy="9144000"/>
  <p:defaultTextStyle>
    <a:lvl1pPr algn="ctr">
      <a:defRPr sz="1400">
        <a:latin typeface="Century Gothic"/>
        <a:ea typeface="Century Gothic"/>
        <a:cs typeface="Century Gothic"/>
        <a:sym typeface="Century Gothic"/>
      </a:defRPr>
    </a:lvl1pPr>
    <a:lvl2pPr indent="457200" algn="ctr">
      <a:defRPr sz="1400">
        <a:latin typeface="Century Gothic"/>
        <a:ea typeface="Century Gothic"/>
        <a:cs typeface="Century Gothic"/>
        <a:sym typeface="Century Gothic"/>
      </a:defRPr>
    </a:lvl2pPr>
    <a:lvl3pPr indent="914400" algn="ctr">
      <a:defRPr sz="1400">
        <a:latin typeface="Century Gothic"/>
        <a:ea typeface="Century Gothic"/>
        <a:cs typeface="Century Gothic"/>
        <a:sym typeface="Century Gothic"/>
      </a:defRPr>
    </a:lvl3pPr>
    <a:lvl4pPr indent="1371600" algn="ctr">
      <a:defRPr sz="1400">
        <a:latin typeface="Century Gothic"/>
        <a:ea typeface="Century Gothic"/>
        <a:cs typeface="Century Gothic"/>
        <a:sym typeface="Century Gothic"/>
      </a:defRPr>
    </a:lvl4pPr>
    <a:lvl5pPr indent="1828800" algn="ctr">
      <a:defRPr sz="1400">
        <a:latin typeface="Century Gothic"/>
        <a:ea typeface="Century Gothic"/>
        <a:cs typeface="Century Gothic"/>
        <a:sym typeface="Century Gothic"/>
      </a:defRPr>
    </a:lvl5pPr>
    <a:lvl6pPr indent="2286000" algn="ctr">
      <a:defRPr sz="1400">
        <a:latin typeface="Century Gothic"/>
        <a:ea typeface="Century Gothic"/>
        <a:cs typeface="Century Gothic"/>
        <a:sym typeface="Century Gothic"/>
      </a:defRPr>
    </a:lvl6pPr>
    <a:lvl7pPr indent="2743200" algn="ctr">
      <a:defRPr sz="1400">
        <a:latin typeface="Century Gothic"/>
        <a:ea typeface="Century Gothic"/>
        <a:cs typeface="Century Gothic"/>
        <a:sym typeface="Century Gothic"/>
      </a:defRPr>
    </a:lvl7pPr>
    <a:lvl8pPr indent="3200400" algn="ctr">
      <a:defRPr sz="1400">
        <a:latin typeface="Century Gothic"/>
        <a:ea typeface="Century Gothic"/>
        <a:cs typeface="Century Gothic"/>
        <a:sym typeface="Century Gothic"/>
      </a:defRPr>
    </a:lvl8pPr>
    <a:lvl9pPr indent="3657600" algn="ctr">
      <a:defRPr sz="1400">
        <a:latin typeface="Century Gothic"/>
        <a:ea typeface="Century Gothic"/>
        <a:cs typeface="Century Gothic"/>
        <a:sym typeface="Century Gothic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7F3F4"/>
          </a:solidFill>
        </a:fill>
      </a:tcStyle>
    </a:wholeTbl>
    <a:band2H>
      <a:tcTxStyle b="def" i="def"/>
      <a:tcStyle>
        <a:tcBdr/>
        <a:fill>
          <a:solidFill>
            <a:srgbClr val="F3F9FA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BBE0E3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D9"/>
          </a:solidFill>
        </a:fill>
      </a:tcStyle>
    </a:wholeTbl>
    <a:band2H>
      <a:tcTxStyle b="def" i="def"/>
      <a:tcStyle>
        <a:tcBdr/>
        <a:fill>
          <a:solidFill>
            <a:srgbClr val="E7E7ED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D2D8A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BBE0E3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Arial"/>
          <a:ea typeface="Arial"/>
          <a:cs typeface="Aria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4" name="Shape 6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latin typeface="Chalkboard"/>
                <a:ea typeface="Chalkboard"/>
                <a:cs typeface="Chalkboard"/>
                <a:sym typeface="Chalkboar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8" name="Shape 8"/>
          <p:cNvSpPr/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None/>
              <a:defRPr>
                <a:latin typeface="Chalkboard"/>
                <a:ea typeface="Chalkboard"/>
                <a:cs typeface="Chalkboard"/>
                <a:sym typeface="Chalkboard"/>
              </a:defRPr>
            </a:lvl1pPr>
            <a:lvl2pPr algn="ctr">
              <a:defRPr>
                <a:latin typeface="Chalkboard"/>
                <a:ea typeface="Chalkboard"/>
                <a:cs typeface="Chalkboard"/>
                <a:sym typeface="Chalkboard"/>
              </a:defRPr>
            </a:lvl2pPr>
            <a:lvl3pPr algn="ctr">
              <a:defRPr>
                <a:latin typeface="Chalkboard"/>
                <a:ea typeface="Chalkboard"/>
                <a:cs typeface="Chalkboard"/>
                <a:sym typeface="Chalkboard"/>
              </a:defRPr>
            </a:lvl3pPr>
            <a:lvl4pPr algn="ctr">
              <a:defRPr>
                <a:latin typeface="Chalkboard"/>
                <a:ea typeface="Chalkboard"/>
                <a:cs typeface="Chalkboard"/>
                <a:sym typeface="Chalkboard"/>
              </a:defRPr>
            </a:lvl4pPr>
            <a:lvl5pPr algn="ctr">
              <a:defRPr>
                <a:latin typeface="Chalkboard"/>
                <a:ea typeface="Chalkboard"/>
                <a:cs typeface="Chalkboard"/>
                <a:sym typeface="Chalkboar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9" name="Shape 9"/>
          <p:cNvSpPr/>
          <p:nvPr>
            <p:ph type="sldNum" sz="quarter" idx="2"/>
          </p:nvPr>
        </p:nvSpPr>
        <p:spPr>
          <a:xfrm>
            <a:off x="6553200" y="6245225"/>
            <a:ext cx="2133600" cy="307340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  <p:sp>
        <p:nvSpPr>
          <p:cNvPr id="10" name="Shape 10"/>
          <p:cNvSpPr/>
          <p:nvPr/>
        </p:nvSpPr>
        <p:spPr>
          <a:xfrm>
            <a:off x="327025" y="3671887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3" name="Shape 4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>
            <p:ph type="title"/>
          </p:nvPr>
        </p:nvSpPr>
        <p:spPr>
          <a:xfrm>
            <a:off x="6521450" y="0"/>
            <a:ext cx="2058989" cy="6391277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6" name="Shape 46"/>
          <p:cNvSpPr/>
          <p:nvPr>
            <p:ph type="body" idx="1"/>
          </p:nvPr>
        </p:nvSpPr>
        <p:spPr>
          <a:xfrm>
            <a:off x="341313" y="100013"/>
            <a:ext cx="6027738" cy="6757988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47" name="Shape 4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1" name="Shape 5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4" name="Shape 54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5" name="Shape 5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9" name="Shape 5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000000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/>
            </a:pPr>
            <a:r>
              <a:rPr sz="3600"/>
              <a:t>Title Text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</p:spPr>
        <p:txBody>
          <a:bodyPr lIns="0" tIns="0" rIns="0" bIns="0"/>
          <a:lstStyle>
            <a:lvl1pPr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1pPr>
            <a:lvl2pPr marL="800100" indent="-34290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2pPr>
            <a:lvl3pPr marL="1188719" indent="-274319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3pPr>
            <a:lvl4pPr marL="1645920" indent="-27432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4pPr>
            <a:lvl5pPr marL="2103120" indent="-274320">
              <a:spcBef>
                <a:spcPts val="500"/>
              </a:spcBef>
              <a:buFont typeface="Arial"/>
              <a:defRPr sz="2400">
                <a:solidFill>
                  <a:srgbClr val="000000"/>
                </a:solidFill>
              </a:defRPr>
            </a:lvl5pPr>
          </a:lstStyle>
          <a:p>
            <a:pPr lvl="0">
              <a:defRPr sz="1800"/>
            </a:pPr>
            <a:r>
              <a:rPr sz="2400"/>
              <a:t>Body Level One</a:t>
            </a:r>
            <a:endParaRPr sz="2400"/>
          </a:p>
          <a:p>
            <a:pPr lvl="1">
              <a:defRPr sz="1800"/>
            </a:pPr>
            <a:r>
              <a:rPr sz="2400"/>
              <a:t>Body Level Two</a:t>
            </a:r>
            <a:endParaRPr sz="2400"/>
          </a:p>
          <a:p>
            <a:pPr lvl="2">
              <a:defRPr sz="1800"/>
            </a:pPr>
            <a:r>
              <a:rPr sz="2400"/>
              <a:t>Body Level Three</a:t>
            </a:r>
            <a:endParaRPr sz="2400"/>
          </a:p>
          <a:p>
            <a:pPr lvl="3">
              <a:defRPr sz="1800"/>
            </a:pPr>
            <a:r>
              <a:rPr sz="2400"/>
              <a:t>Body Level Four</a:t>
            </a:r>
            <a:endParaRPr sz="2400"/>
          </a:p>
          <a:p>
            <a:pPr lvl="4">
              <a:defRPr sz="1800"/>
            </a:pPr>
            <a:r>
              <a:rPr sz="2400"/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3" name="Shape 1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4" name="Shape 1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b="1" cap="all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cap="none" sz="1800">
                <a:solidFill>
                  <a:srgbClr val="000000"/>
                </a:solidFill>
              </a:defRPr>
            </a:pPr>
            <a:r>
              <a:rPr b="1" cap="all"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>
              <a:spcBef>
                <a:spcPts val="400"/>
              </a:spcBef>
              <a:buSzTx/>
              <a:buNone/>
              <a:defRPr sz="20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One</a:t>
            </a:r>
            <a:endParaRPr sz="20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Two</a:t>
            </a:r>
            <a:endParaRPr sz="20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Three</a:t>
            </a:r>
            <a:endParaRPr sz="20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Four</a:t>
            </a:r>
            <a:endParaRPr sz="20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350838" y="1214437"/>
            <a:ext cx="4038601" cy="5643564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  <a:lvl2pPr>
              <a:defRPr>
                <a:latin typeface="Century Gothic"/>
                <a:ea typeface="Century Gothic"/>
                <a:cs typeface="Century Gothic"/>
                <a:sym typeface="Century Gothic"/>
              </a:defRPr>
            </a:lvl2pPr>
            <a:lvl3pPr>
              <a:defRPr>
                <a:latin typeface="Century Gothic"/>
                <a:ea typeface="Century Gothic"/>
                <a:cs typeface="Century Gothic"/>
                <a:sym typeface="Century Gothic"/>
              </a:defRPr>
            </a:lvl3pPr>
            <a:lvl4pPr>
              <a:defRPr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84400" indent="-355600">
              <a:defRPr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>
              <a:spcBef>
                <a:spcPts val="500"/>
              </a:spcBef>
              <a:buSzTx/>
              <a:buNone/>
              <a:defRPr b="1" sz="2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One</a:t>
            </a:r>
            <a:endParaRPr b="1" sz="2400">
              <a:solidFill>
                <a:srgbClr val="262626"/>
              </a:solidFill>
            </a:endParaRPr>
          </a:p>
          <a:p>
            <a:pPr lvl="1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Two</a:t>
            </a:r>
            <a:endParaRPr b="1" sz="2400">
              <a:solidFill>
                <a:srgbClr val="262626"/>
              </a:solidFill>
            </a:endParaRPr>
          </a:p>
          <a:p>
            <a:pPr lvl="2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Three</a:t>
            </a:r>
            <a:endParaRPr b="1" sz="2400">
              <a:solidFill>
                <a:srgbClr val="262626"/>
              </a:solidFill>
            </a:endParaRPr>
          </a:p>
          <a:p>
            <a:pPr lvl="3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Four</a:t>
            </a:r>
            <a:endParaRPr b="1" sz="2400">
              <a:solidFill>
                <a:srgbClr val="262626"/>
              </a:solidFill>
            </a:endParaRPr>
          </a:p>
          <a:p>
            <a:pPr lvl="4">
              <a:defRPr b="0" sz="1800">
                <a:solidFill>
                  <a:srgbClr val="000000"/>
                </a:solidFill>
              </a:defRPr>
            </a:pPr>
            <a:r>
              <a:rPr b="1" sz="2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29" name="Shape 2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783771" indent="-326571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219200" indent="-30480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7373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194560" indent="-365760">
              <a:spcBef>
                <a:spcPts val="700"/>
              </a:spcBef>
              <a:defRPr sz="32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One</a:t>
            </a:r>
            <a:endParaRPr sz="32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Two</a:t>
            </a:r>
            <a:endParaRPr sz="32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Three</a:t>
            </a:r>
            <a:endParaRPr sz="32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Four</a:t>
            </a:r>
            <a:endParaRPr sz="32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5" name="Shape 35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b="1" sz="2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2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38" name="Shape 38"/>
          <p:cNvSpPr/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0" indent="45720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0" indent="91440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0" indent="137160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0" indent="1828800">
              <a:spcBef>
                <a:spcPts val="300"/>
              </a:spcBef>
              <a:buSzTx/>
              <a:buNone/>
              <a:defRPr sz="1400">
                <a:latin typeface="Century Gothic"/>
                <a:ea typeface="Century Gothic"/>
                <a:cs typeface="Century Gothic"/>
                <a:sym typeface="Century Gothic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One</a:t>
            </a:r>
            <a:endParaRPr sz="14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Two</a:t>
            </a:r>
            <a:endParaRPr sz="14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Three</a:t>
            </a:r>
            <a:endParaRPr sz="14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Four</a:t>
            </a:r>
            <a:endParaRPr sz="14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27025" y="989012"/>
            <a:ext cx="8237539" cy="17621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FFFFF"/>
              </a:gs>
              <a:gs pos="50000">
                <a:srgbClr val="000000"/>
              </a:gs>
              <a:gs pos="100000">
                <a:srgbClr val="FFFFFF"/>
              </a:gs>
            </a:gsLst>
            <a:lin ang="5400000"/>
          </a:gradFill>
          <a:ln w="12700">
            <a:miter lim="400000"/>
          </a:ln>
        </p:spPr>
        <p:txBody>
          <a:bodyPr lIns="0" tIns="0" rIns="0" bIns="0" anchor="ctr"/>
          <a:lstStyle/>
          <a:p>
            <a:pPr lvl="0" algn="l">
              <a:defRPr sz="1800"/>
            </a:pP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Title Text</a:t>
            </a:r>
          </a:p>
        </p:txBody>
      </p:sp>
      <p:sp>
        <p:nvSpPr>
          <p:cNvPr id="4" name="Shape 4"/>
          <p:cNvSpPr/>
          <p:nvPr>
            <p:ph type="body" idx="1"/>
          </p:nvPr>
        </p:nvSpPr>
        <p:spPr>
          <a:xfrm>
            <a:off x="350838" y="1214437"/>
            <a:ext cx="8229601" cy="5643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One</a:t>
            </a:r>
            <a:endParaRPr sz="2800">
              <a:solidFill>
                <a:srgbClr val="262626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Two</a:t>
            </a:r>
            <a:endParaRPr sz="2800">
              <a:solidFill>
                <a:srgbClr val="262626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Three</a:t>
            </a:r>
            <a:endParaRPr sz="2800">
              <a:solidFill>
                <a:srgbClr val="262626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Four</a:t>
            </a:r>
            <a:endParaRPr sz="2800">
              <a:solidFill>
                <a:srgbClr val="262626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Body Level Five</a:t>
            </a:r>
          </a:p>
        </p:txBody>
      </p:sp>
      <p:sp>
        <p:nvSpPr>
          <p:cNvPr id="5" name="Shape 5"/>
          <p:cNvSpPr/>
          <p:nvPr>
            <p:ph type="sldNum" sz="quarter" idx="2"/>
          </p:nvPr>
        </p:nvSpPr>
        <p:spPr>
          <a:xfrm>
            <a:off x="6553200" y="6397625"/>
            <a:ext cx="2133600" cy="3073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/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spd="med" advClick="1"/>
  <p:txStyles>
    <p:titleStyle>
      <a:lvl1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indent="457200"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indent="914400"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indent="1371600"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indent="1828800" algn="ctr">
        <a:defRPr sz="40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titleStyle>
    <p:bodyStyle>
      <a:lvl1pPr marL="342900" indent="-342900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1pPr>
      <a:lvl2pPr marL="790575" indent="-333375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2pPr>
      <a:lvl3pPr marL="1234439" indent="-320039">
        <a:spcBef>
          <a:spcPts val="600"/>
        </a:spcBef>
        <a:buSzPct val="100000"/>
        <a:buChar char="•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3pPr>
      <a:lvl4pPr marL="1727200" indent="-355600">
        <a:spcBef>
          <a:spcPts val="600"/>
        </a:spcBef>
        <a:buSzPct val="100000"/>
        <a:buChar char="–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4pPr>
      <a:lvl5pPr marL="22288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5pPr>
      <a:lvl6pPr marL="26860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6pPr>
      <a:lvl7pPr marL="31432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7pPr>
      <a:lvl8pPr marL="36004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8pPr>
      <a:lvl9pPr marL="4057650" indent="-400050">
        <a:spcBef>
          <a:spcPts val="600"/>
        </a:spcBef>
        <a:buSzPct val="100000"/>
        <a:buChar char="»"/>
        <a:defRPr sz="2800">
          <a:solidFill>
            <a:srgbClr val="262626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>
        <a:defRPr sz="14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1.png"/><Relationship Id="rId3" Type="http://schemas.openxmlformats.org/officeDocument/2006/relationships/image" Target="../media/image10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0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type="title"/>
          </p:nvPr>
        </p:nvSpPr>
        <p:spPr>
          <a:xfrm>
            <a:off x="685800" y="1101725"/>
            <a:ext cx="7772400" cy="222885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Algorithms with numbers (1)</a:t>
            </a:r>
            <a:br>
              <a:rPr sz="4000">
                <a:solidFill>
                  <a:srgbClr val="262626"/>
                </a:solidFill>
              </a:rPr>
            </a:br>
            <a:r>
              <a:rPr sz="4000">
                <a:solidFill>
                  <a:srgbClr val="262626"/>
                </a:solidFill>
              </a:rPr>
              <a:t>CISC4080, Computer Algorithms</a:t>
            </a:r>
            <a:endParaRPr sz="40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CIS, Fordham Univ.</a:t>
            </a:r>
          </a:p>
        </p:txBody>
      </p:sp>
      <p:sp>
        <p:nvSpPr>
          <p:cNvPr id="67" name="Shape 67"/>
          <p:cNvSpPr/>
          <p:nvPr>
            <p:ph type="body" idx="1"/>
          </p:nvPr>
        </p:nvSpPr>
        <p:spPr>
          <a:xfrm>
            <a:off x="1371600" y="4259262"/>
            <a:ext cx="6400800" cy="1752601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defTabSz="740663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endParaRPr sz="2268">
              <a:solidFill>
                <a:srgbClr val="262626"/>
              </a:solidFill>
            </a:endParaRPr>
          </a:p>
          <a:p>
            <a:pPr lvl="0" defTabSz="740663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262626"/>
                </a:solidFill>
              </a:rPr>
              <a:t>Instructor: X. Zhang</a:t>
            </a:r>
            <a:endParaRPr sz="2268">
              <a:solidFill>
                <a:srgbClr val="262626"/>
              </a:solidFill>
            </a:endParaRPr>
          </a:p>
          <a:p>
            <a:pPr lvl="0" defTabSz="740663"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262626"/>
                </a:solidFill>
              </a:rPr>
              <a:t>Spring 2017</a:t>
            </a:r>
            <a:endParaRPr sz="2268">
              <a:solidFill>
                <a:srgbClr val="262626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07" name="Shape 107"/>
          <p:cNvSpPr/>
          <p:nvPr>
            <p:ph type="title"/>
          </p:nvPr>
        </p:nvSpPr>
        <p:spPr>
          <a:xfrm>
            <a:off x="341313" y="100012"/>
            <a:ext cx="8229601" cy="90646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Algorithm for adding integers</a:t>
            </a:r>
          </a:p>
        </p:txBody>
      </p:sp>
      <p:sp>
        <p:nvSpPr>
          <p:cNvPr id="108" name="Shape 10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20578" indent="-220578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200" u="sng">
                <a:solidFill>
                  <a:srgbClr val="262626"/>
                </a:solidFill>
              </a:rPr>
              <a:t>Sum of any three single-digit numbers is at most two digits long. (holds for any base)</a:t>
            </a:r>
            <a:endParaRPr sz="2200" u="sng">
              <a:solidFill>
                <a:srgbClr val="262626"/>
              </a:solidFill>
            </a:endParaRPr>
          </a:p>
          <a:p>
            <a:pPr lvl="1" marL="601578" indent="-220578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In binary the largest possible sum of three single-bit numbers is 3, which is a 2-bit number.</a:t>
            </a:r>
            <a:endParaRPr sz="2200">
              <a:solidFill>
                <a:srgbClr val="262626"/>
              </a:solidFill>
            </a:endParaRPr>
          </a:p>
          <a:p>
            <a:pPr lvl="1" marL="601578" indent="-220578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In decimal, the max possible sum of three single digit numbers is 27 (9+9+9), which is a 2-digit number</a:t>
            </a:r>
            <a:endParaRPr sz="2200">
              <a:solidFill>
                <a:srgbClr val="262626"/>
              </a:solidFill>
            </a:endParaRPr>
          </a:p>
          <a:p>
            <a:pPr lvl="0" marL="220578" indent="-220578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b="1" sz="2200">
                <a:solidFill>
                  <a:srgbClr val="262626"/>
                </a:solidFill>
              </a:rPr>
              <a:t>Algorithms for addition (in any base): </a:t>
            </a:r>
            <a:endParaRPr b="1" sz="2200">
              <a:solidFill>
                <a:srgbClr val="262626"/>
              </a:solidFill>
            </a:endParaRPr>
          </a:p>
          <a:p>
            <a:pPr lvl="1" marL="601578" indent="-220578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align their right-hand ends, </a:t>
            </a:r>
            <a:endParaRPr sz="2200">
              <a:solidFill>
                <a:srgbClr val="262626"/>
              </a:solidFill>
            </a:endParaRPr>
          </a:p>
          <a:p>
            <a:pPr lvl="1" marL="601578" indent="-220578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perform a single right-to-left pass </a:t>
            </a:r>
            <a:endParaRPr sz="2200">
              <a:solidFill>
                <a:srgbClr val="262626"/>
              </a:solidFill>
            </a:endParaRPr>
          </a:p>
          <a:p>
            <a:pPr lvl="2" marL="982578" indent="-220578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the sum is computed digit by digit, maintaining overflow as a </a:t>
            </a:r>
            <a:r>
              <a:rPr sz="2200">
                <a:solidFill>
                  <a:srgbClr val="FF2600"/>
                </a:solidFill>
              </a:rPr>
              <a:t>carry</a:t>
            </a:r>
            <a:r>
              <a:rPr sz="2200">
                <a:solidFill>
                  <a:srgbClr val="262626"/>
                </a:solidFill>
              </a:rPr>
              <a:t> </a:t>
            </a:r>
            <a:endParaRPr sz="2200">
              <a:solidFill>
                <a:srgbClr val="262626"/>
              </a:solidFill>
            </a:endParaRPr>
          </a:p>
          <a:p>
            <a:pPr lvl="2" marL="982578" indent="-220578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262626"/>
                </a:solidFill>
              </a:rPr>
              <a:t>since we know each individual sum is a two-digit number, the carry is always a single digit, and so at any given step, three single-digit numbers are added) 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Sorting applications</a:t>
            </a:r>
            <a:endParaRPr sz="4000">
              <a:solidFill>
                <a:srgbClr val="262626"/>
              </a:solidFill>
            </a:endParaRPr>
          </a:p>
        </p:txBody>
      </p:sp>
      <p:sp>
        <p:nvSpPr>
          <p:cNvPr id="111" name="Shape 11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12" name="Screen Shot 2017-02-23 at 10.45.41 A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5093"/>
            <a:ext cx="9144001" cy="51043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3" name="Screen Shot 2017-02-23 at 10.46.08 A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68026" y="4262113"/>
            <a:ext cx="8607948" cy="26837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16" name="Shape 116"/>
          <p:cNvSpPr/>
          <p:nvPr>
            <p:ph type="title"/>
          </p:nvPr>
        </p:nvSpPr>
        <p:spPr>
          <a:xfrm>
            <a:off x="341313" y="100012"/>
            <a:ext cx="8229601" cy="90646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Ubiquitous log</a:t>
            </a:r>
            <a:r>
              <a:rPr baseline="-5999" sz="4000">
                <a:solidFill>
                  <a:srgbClr val="262626"/>
                </a:solidFill>
              </a:rPr>
              <a:t>2</a:t>
            </a:r>
            <a:r>
              <a:rPr sz="4000">
                <a:solidFill>
                  <a:srgbClr val="262626"/>
                </a:solidFill>
              </a:rPr>
              <a:t>N </a:t>
            </a:r>
          </a:p>
        </p:txBody>
      </p:sp>
      <p:sp>
        <p:nvSpPr>
          <p:cNvPr id="117" name="Shape 117"/>
          <p:cNvSpPr/>
          <p:nvPr>
            <p:ph type="body" idx="1"/>
          </p:nvPr>
        </p:nvSpPr>
        <p:spPr>
          <a:xfrm>
            <a:off x="466103" y="1162204"/>
            <a:ext cx="8094791" cy="5031124"/>
          </a:xfrm>
          <a:prstGeom prst="rect">
            <a:avLst/>
          </a:prstGeom>
        </p:spPr>
        <p:txBody>
          <a:bodyPr lIns="0" tIns="0" rIns="0" bIns="0"/>
          <a:lstStyle/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log</a:t>
            </a:r>
            <a:r>
              <a:rPr baseline="-5999"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N is the power to which you need to </a:t>
            </a:r>
            <a:r>
              <a:rPr sz="2300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rPr>
              <a:t>raise 2 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order to obtain N.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e.g., log</a:t>
            </a:r>
            <a:r>
              <a:rPr baseline="-5999"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8=3 (as 2</a:t>
            </a:r>
            <a:r>
              <a:rPr baseline="31999"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=8), log</a:t>
            </a:r>
            <a:r>
              <a:rPr baseline="-5999"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1024=10(as 2</a:t>
            </a:r>
            <a:r>
              <a:rPr baseline="31999"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=1024).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Going backward, it can be seen as the number of times you must </a:t>
            </a:r>
            <a:r>
              <a:rPr sz="2300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rPr>
              <a:t>halve N 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 get down to 1, more precisely: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e.g., N=10,                         ; N=8,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It is the number of bits in binary representation of N, more precisely: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e.g., hw1 questions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It is the depth of a complete binary tree with N nodes, more precisely:                 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height of a heap with N nodes … </a:t>
            </a:r>
            <a:endParaRPr sz="23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It is even the sum </a:t>
            </a:r>
            <a:r>
              <a:rPr sz="2300">
                <a:solidFill>
                  <a:srgbClr val="FF2500"/>
                </a:solidFill>
                <a:latin typeface="Arial"/>
                <a:ea typeface="Arial"/>
                <a:cs typeface="Arial"/>
                <a:sym typeface="Arial"/>
              </a:rPr>
              <a:t>1+1/2+1/3+...+1/N</a:t>
            </a:r>
            <a:r>
              <a:rPr sz="23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, to within a constant factor. </a:t>
            </a:r>
          </a:p>
        </p:txBody>
      </p:sp>
      <p:pic>
        <p:nvPicPr>
          <p:cNvPr id="118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870906" y="2708669"/>
            <a:ext cx="955247" cy="307341"/>
          </a:xfrm>
          <a:prstGeom prst="rect">
            <a:avLst/>
          </a:prstGeom>
          <a:ln w="12700">
            <a:miter lim="400000"/>
          </a:ln>
        </p:spPr>
      </p:pic>
      <p:pic>
        <p:nvPicPr>
          <p:cNvPr id="119" name="pasted-image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776895" y="3049307"/>
            <a:ext cx="1792376" cy="3508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20" name="pasted-image.pdf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504654" y="3030839"/>
            <a:ext cx="1792376" cy="387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2095212" y="3813795"/>
            <a:ext cx="1934628" cy="35089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pasted-image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2082498" y="4923250"/>
            <a:ext cx="1090600" cy="3508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Multiplication in base 2 </a:t>
            </a:r>
          </a:p>
        </p:txBody>
      </p:sp>
      <p:sp>
        <p:nvSpPr>
          <p:cNvPr id="125" name="Shape 12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26" name="Screen Shot 2017-02-23 at 3.48.5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577371"/>
            <a:ext cx="9144000" cy="3703258"/>
          </a:xfrm>
          <a:prstGeom prst="rect">
            <a:avLst/>
          </a:prstGeom>
          <a:ln w="12700">
            <a:miter lim="400000"/>
          </a:ln>
        </p:spPr>
      </p:pic>
      <p:sp>
        <p:nvSpPr>
          <p:cNvPr id="127" name="Shape 127"/>
          <p:cNvSpPr/>
          <p:nvPr/>
        </p:nvSpPr>
        <p:spPr>
          <a:xfrm>
            <a:off x="337344" y="4687738"/>
            <a:ext cx="8237539" cy="13872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spcBef>
                <a:spcPts val="300"/>
              </a:spcBef>
              <a:defRPr sz="1800"/>
            </a:pPr>
            <a:r>
              <a:rPr sz="2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The grade-school algorithm for </a:t>
            </a:r>
            <a:r>
              <a:rPr sz="2100" u="sng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multiplying two numbers x and y:</a:t>
            </a:r>
            <a:endParaRPr sz="2100" u="sng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10552" indent="-210552" algn="l">
              <a:spcBef>
                <a:spcPts val="300"/>
              </a:spcBef>
              <a:buSzPct val="100000"/>
              <a:buChar char="•"/>
              <a:defRPr sz="1800"/>
            </a:pPr>
            <a:r>
              <a:rPr sz="2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create an array of </a:t>
            </a:r>
            <a:r>
              <a:rPr sz="2100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rPr>
              <a:t>intermediate sums</a:t>
            </a:r>
            <a:r>
              <a:rPr sz="2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, each representing the product of x by a single digit of y. </a:t>
            </a:r>
            <a:endParaRPr sz="21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10552" indent="-210552" algn="l">
              <a:spcBef>
                <a:spcPts val="300"/>
              </a:spcBef>
              <a:buSzPct val="100000"/>
              <a:buChar char="•"/>
              <a:defRPr sz="1800"/>
            </a:pPr>
            <a:r>
              <a:rPr sz="2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these values are appropriately </a:t>
            </a:r>
            <a:r>
              <a:rPr sz="2100">
                <a:solidFill>
                  <a:srgbClr val="0433FF"/>
                </a:solidFill>
                <a:latin typeface="Arial"/>
                <a:ea typeface="Arial"/>
                <a:cs typeface="Arial"/>
                <a:sym typeface="Arial"/>
              </a:rPr>
              <a:t>left-shifted</a:t>
            </a:r>
            <a:r>
              <a:rPr sz="21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and then added up.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Screen Shot 2017-02-23 at 4.29.00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4128" y="5318876"/>
            <a:ext cx="4523332" cy="1398663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Shape 130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31" name="Screen Shot 2017-02-23 at 3.48.59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-1" y="1201490"/>
            <a:ext cx="9144001" cy="3703257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Shape 132"/>
          <p:cNvSpPr/>
          <p:nvPr>
            <p:ph type="title"/>
          </p:nvPr>
        </p:nvSpPr>
        <p:spPr>
          <a:xfrm>
            <a:off x="341313" y="0"/>
            <a:ext cx="8229601" cy="1106488"/>
          </a:xfrm>
          <a:prstGeom prst="rect">
            <a:avLst/>
          </a:prstGeom>
        </p:spPr>
        <p:txBody>
          <a:bodyPr lIns="0" tIns="0" rIns="0" bIns="0" anchor="ctr"/>
          <a:lstStyle>
            <a:lvl1pPr algn="ctr">
              <a:defRPr b="0" sz="4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Multiplication in base 2 </a:t>
            </a:r>
          </a:p>
        </p:txBody>
      </p:sp>
      <p:sp>
        <p:nvSpPr>
          <p:cNvPr id="133" name="Shape 133"/>
          <p:cNvSpPr/>
          <p:nvPr/>
        </p:nvSpPr>
        <p:spPr>
          <a:xfrm>
            <a:off x="442997" y="4403973"/>
            <a:ext cx="8026232" cy="285251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>
              <a:spcBef>
                <a:spcPts val="400"/>
              </a:spcBef>
              <a:defRPr sz="1800"/>
            </a:pPr>
            <a:r>
              <a:rPr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If x and y are both n bits, then there are n intermediate rows, with lengths of up to 2n bits.</a:t>
            </a:r>
            <a:endParaRPr sz="2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400"/>
              </a:spcBef>
              <a:defRPr sz="1800"/>
            </a:pPr>
            <a:r>
              <a:rPr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  The total time taken to add up these rows, doing two numbers at a time, is</a:t>
            </a:r>
            <a:endParaRPr sz="2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400"/>
              </a:spcBef>
              <a:defRPr sz="1800"/>
            </a:pPr>
            <a:r>
              <a:rPr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400"/>
              </a:spcBef>
              <a:defRPr sz="1800"/>
            </a:pPr>
            <a:endParaRPr sz="2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400"/>
              </a:spcBef>
              <a:defRPr sz="1800"/>
            </a:pPr>
            <a:r>
              <a:rPr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which is O(n</a:t>
            </a:r>
            <a:r>
              <a:rPr baseline="62500" sz="8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0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0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algn="l">
              <a:spcBef>
                <a:spcPts val="400"/>
              </a:spcBef>
              <a:defRPr sz="1800"/>
            </a:pPr>
            <a:endParaRPr sz="12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Multiplication: top-down approach</a:t>
            </a:r>
          </a:p>
        </p:txBody>
      </p:sp>
      <p:sp>
        <p:nvSpPr>
          <p:cNvPr id="136" name="Shape 1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294105" indent="-294105">
              <a:buAutoNum type="arabicPeriod" startAt="1"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262626"/>
              </a:solidFill>
            </a:endParaRPr>
          </a:p>
          <a:p>
            <a:pPr lvl="0" marL="294105" indent="-294105">
              <a:buAutoNum type="arabicPeriod" startAt="1"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262626"/>
              </a:solidFill>
            </a:endParaRPr>
          </a:p>
          <a:p>
            <a:pPr lvl="0" marL="294105" indent="-294105">
              <a:buAutoNum type="arabicPeriod" startAt="1"/>
              <a:defRPr sz="1800">
                <a:solidFill>
                  <a:srgbClr val="000000"/>
                </a:solidFill>
              </a:defRPr>
            </a:pPr>
            <a:endParaRPr sz="2200">
              <a:solidFill>
                <a:srgbClr val="262626"/>
              </a:solidFill>
            </a:endParaRPr>
          </a:p>
        </p:txBody>
      </p:sp>
      <p:sp>
        <p:nvSpPr>
          <p:cNvPr id="137" name="Shape 13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38" name="Screen Shot 2017-02-23 at 4.33.4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63939"/>
            <a:ext cx="9144001" cy="2770910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Shape 139"/>
          <p:cNvSpPr/>
          <p:nvPr/>
        </p:nvSpPr>
        <p:spPr>
          <a:xfrm>
            <a:off x="172794" y="3943563"/>
            <a:ext cx="8546000" cy="25852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marL="220578" indent="-220578" algn="l">
              <a:spcBef>
                <a:spcPts val="300"/>
              </a:spcBef>
              <a:buSzPct val="100000"/>
              <a:buChar char="•"/>
              <a:defRPr sz="1800"/>
            </a:pPr>
            <a:r>
              <a:rPr sz="22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Totally, n recursive calls, because at each call y is halved (i.e., n decreases by 1) </a:t>
            </a:r>
            <a:endParaRPr sz="2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20578" indent="-220578" algn="l">
              <a:spcBef>
                <a:spcPts val="300"/>
              </a:spcBef>
              <a:buSzPct val="100000"/>
              <a:buChar char="•"/>
              <a:defRPr sz="1800"/>
            </a:pPr>
            <a:r>
              <a:rPr sz="22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In each recursive call: a division by 2 (right shift), a test for odd/even (looking up the last bit); a multiplication by 2 (left shift); and possibly one addition =&gt; a total of O(n) bit operations. </a:t>
            </a:r>
            <a:endParaRPr sz="2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L="220578" indent="-220578" algn="l">
              <a:spcBef>
                <a:spcPts val="300"/>
              </a:spcBef>
              <a:buSzPct val="100000"/>
              <a:buChar char="•"/>
              <a:defRPr sz="1800"/>
            </a:pPr>
            <a:r>
              <a:rPr sz="22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The total time taken is thus O(n</a:t>
            </a:r>
            <a:r>
              <a:rPr baseline="22727" sz="22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sz="2200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  <a:endParaRPr sz="2200">
              <a:solidFill>
                <a:srgbClr val="262626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Divide-and-conquer</a:t>
            </a:r>
          </a:p>
        </p:txBody>
      </p:sp>
      <p:sp>
        <p:nvSpPr>
          <p:cNvPr id="142" name="Shape 1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3" name="Shape 14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44" name="Screen Shot 2017-02-23 at 4.42.34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9111" y="667555"/>
            <a:ext cx="8745779" cy="614656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Running time</a:t>
            </a:r>
          </a:p>
        </p:txBody>
      </p:sp>
      <p:sp>
        <p:nvSpPr>
          <p:cNvPr id="147" name="Shape 14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48" name="Shape 148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49" name="Screen Shot 2017-02-23 at 4.43.17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86372"/>
            <a:ext cx="9144001" cy="665656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Shape 150"/>
          <p:cNvSpPr/>
          <p:nvPr/>
        </p:nvSpPr>
        <p:spPr>
          <a:xfrm>
            <a:off x="465147" y="2262505"/>
            <a:ext cx="7961294" cy="4714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Our method for multiplying n-bit numbers 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1. making recursive calls to multiply these four pairs of n/2-bit numbers, 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2. evaluates the above expression in O(n) time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Writing T(n) for the overall running time on n-bit inputs, we get the recurrence relation: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           T(n) = 4T(n/2) + O(n)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endParaRPr sz="2200">
              <a:latin typeface="Times Roman"/>
              <a:ea typeface="Times Roman"/>
              <a:cs typeface="Times Roman"/>
              <a:sym typeface="Times Roman"/>
            </a:endParaRPr>
          </a:p>
          <a:p>
            <a:pPr lvl="0" algn="l" defTabSz="457200">
              <a:spcBef>
                <a:spcPts val="1200"/>
              </a:spcBef>
              <a:defRPr sz="1800"/>
            </a:pP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By master theorem, T(n)=(n</a:t>
            </a:r>
            <a:r>
              <a:rPr baseline="31999" sz="2200">
                <a:latin typeface="Times Roman"/>
                <a:ea typeface="Times Roman"/>
                <a:cs typeface="Times Roman"/>
                <a:sym typeface="Times Roman"/>
              </a:rPr>
              <a:t>2</a:t>
            </a:r>
            <a:r>
              <a:rPr sz="2200">
                <a:latin typeface="Times Roman"/>
                <a:ea typeface="Times Roman"/>
                <a:cs typeface="Times Roman"/>
                <a:sym typeface="Times Roman"/>
              </a:rPr>
              <a:t>)</a:t>
            </a:r>
            <a:endParaRPr sz="2200">
              <a:latin typeface="Times Roman"/>
              <a:ea typeface="Times Roman"/>
              <a:cs typeface="Times Roman"/>
              <a:sym typeface="Times Roman"/>
            </a:endParaRP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Can we do better? </a:t>
            </a:r>
          </a:p>
        </p:txBody>
      </p:sp>
      <p:sp>
        <p:nvSpPr>
          <p:cNvPr id="153" name="Shape 153"/>
          <p:cNvSpPr/>
          <p:nvPr>
            <p:ph type="body" idx="1"/>
          </p:nvPr>
        </p:nvSpPr>
        <p:spPr>
          <a:xfrm>
            <a:off x="198438" y="1271959"/>
            <a:ext cx="8229601" cy="5643564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54" name="Shape 154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55" name="Screen Shot 2017-02-23 at 4.45.38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271959"/>
            <a:ext cx="9144001" cy="694482"/>
          </a:xfrm>
          <a:prstGeom prst="rect">
            <a:avLst/>
          </a:prstGeom>
          <a:ln w="12700">
            <a:miter lim="400000"/>
          </a:ln>
        </p:spPr>
      </p:pic>
      <p:pic>
        <p:nvPicPr>
          <p:cNvPr id="156" name="Screen Shot 2017-02-23 at 4.45.58 PM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36666" y="2131912"/>
            <a:ext cx="9144001" cy="1114261"/>
          </a:xfrm>
          <a:prstGeom prst="rect">
            <a:avLst/>
          </a:prstGeom>
          <a:ln w="12700">
            <a:miter lim="400000"/>
          </a:ln>
        </p:spPr>
      </p:pic>
      <p:pic>
        <p:nvPicPr>
          <p:cNvPr id="157" name="Screen Shot 2017-02-23 at 4.46.43 PM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36666" y="3677431"/>
            <a:ext cx="9144001" cy="1786270"/>
          </a:xfrm>
          <a:prstGeom prst="rect">
            <a:avLst/>
          </a:prstGeom>
          <a:ln w="12700">
            <a:miter lim="400000"/>
          </a:ln>
        </p:spPr>
      </p:pic>
      <p:sp>
        <p:nvSpPr>
          <p:cNvPr id="158" name="Shape 158"/>
          <p:cNvSpPr/>
          <p:nvPr/>
        </p:nvSpPr>
        <p:spPr>
          <a:xfrm>
            <a:off x="-175487" y="5574462"/>
            <a:ext cx="5209161" cy="4370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400"/>
              <a:t>By Master Theorem:</a:t>
            </a:r>
          </a:p>
        </p:txBody>
      </p:sp>
      <p:pic>
        <p:nvPicPr>
          <p:cNvPr id="159" name="pasted-image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4080073" y="5526296"/>
            <a:ext cx="2654301" cy="5334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62" name="Shape 162"/>
          <p:cNvSpPr/>
          <p:nvPr>
            <p:ph type="title"/>
          </p:nvPr>
        </p:nvSpPr>
        <p:spPr>
          <a:xfrm>
            <a:off x="341313" y="100012"/>
            <a:ext cx="8229601" cy="90646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Integer Division</a:t>
            </a:r>
          </a:p>
        </p:txBody>
      </p:sp>
      <p:sp>
        <p:nvSpPr>
          <p:cNvPr id="163" name="Shape 163"/>
          <p:cNvSpPr/>
          <p:nvPr>
            <p:ph type="body" idx="1"/>
          </p:nvPr>
        </p:nvSpPr>
        <p:spPr>
          <a:xfrm>
            <a:off x="350838" y="1154848"/>
            <a:ext cx="8556626" cy="501625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0" indent="0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b="1" sz="2400">
              <a:solidFill>
                <a:srgbClr val="262626"/>
              </a:solidFill>
            </a:endParaRPr>
          </a:p>
          <a:p>
            <a:pPr lvl="0" marL="0" indent="0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400">
              <a:solidFill>
                <a:srgbClr val="262626"/>
              </a:solidFill>
            </a:endParaRPr>
          </a:p>
          <a:p>
            <a:pPr lvl="0" marL="0" indent="0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262626"/>
                </a:solidFill>
              </a:rPr>
              <a:t> </a:t>
            </a:r>
          </a:p>
        </p:txBody>
      </p:sp>
      <p:pic>
        <p:nvPicPr>
          <p:cNvPr id="164" name="Screen Shot 2017-02-23 at 4.36.53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1391397"/>
            <a:ext cx="9144000" cy="35461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presetClass="entr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1" animBg="1" rev="0" advAuto="0" spid="16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Acknowledgement</a:t>
            </a:r>
          </a:p>
        </p:txBody>
      </p:sp>
      <p:sp>
        <p:nvSpPr>
          <p:cNvPr id="70" name="Shape 7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The set of slides have used materials from the following resources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for textbook by Dr. Y. Chen from Shanghai Jiaotong Univ.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from Dr. M. Nicolescu from UNR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Slides sets by  Dr. K. Wayne from Princeton</a:t>
            </a:r>
            <a:endParaRPr sz="2800">
              <a:solidFill>
                <a:srgbClr val="262626"/>
              </a:solidFill>
            </a:endParaRPr>
          </a:p>
          <a:p>
            <a:pPr lvl="2" marL="1257300" indent="-34290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which in turn have borrowed materials from other resources 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Other online resources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sp>
        <p:nvSpPr>
          <p:cNvPr id="167" name="Shape 167"/>
          <p:cNvSpPr/>
          <p:nvPr>
            <p:ph type="title"/>
          </p:nvPr>
        </p:nvSpPr>
        <p:spPr>
          <a:xfrm>
            <a:off x="341313" y="100012"/>
            <a:ext cx="8229601" cy="906464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Readings</a:t>
            </a:r>
          </a:p>
        </p:txBody>
      </p:sp>
      <p:sp>
        <p:nvSpPr>
          <p:cNvPr id="168" name="Shape 168"/>
          <p:cNvSpPr/>
          <p:nvPr>
            <p:ph type="body" idx="1"/>
          </p:nvPr>
        </p:nvSpPr>
        <p:spPr>
          <a:xfrm>
            <a:off x="4502150" y="2776538"/>
            <a:ext cx="4038600" cy="2039937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 marL="293914" indent="-293914">
              <a:spcBef>
                <a:spcPts val="500"/>
              </a:spcBef>
              <a:defRPr sz="2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Chapter 1.1</a:t>
            </a:r>
          </a:p>
        </p:txBody>
      </p:sp>
      <p:pic>
        <p:nvPicPr>
          <p:cNvPr id="169" name="image22.pdf" descr="mrayztno[1]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71587" y="2141538"/>
            <a:ext cx="3095626" cy="27082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Outline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Motivation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Algorithm for integer addition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Algorithms for multiplication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grade-school algorithm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recursive algorithm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divide-and-conquer algorithm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Division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Exponentiation </a:t>
            </a:r>
          </a:p>
        </p:txBody>
      </p:sp>
      <p:sp>
        <p:nvSpPr>
          <p:cNvPr id="75" name="Shape 75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We study adding/multiplying two integers </a:t>
            </a:r>
            <a:endParaRPr sz="28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earliest algorithms! </a:t>
            </a:r>
            <a:endParaRPr sz="28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mostly what you learned in grade school! </a:t>
            </a:r>
            <a:endParaRPr sz="28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endParaRPr sz="28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Analyze </a:t>
            </a:r>
            <a:r>
              <a:rPr sz="2800"/>
              <a:t>running time </a:t>
            </a:r>
            <a:r>
              <a:rPr sz="2800">
                <a:solidFill>
                  <a:srgbClr val="262626"/>
                </a:solidFill>
              </a:rPr>
              <a:t>of these algorithms by counting number of elementary operations on individual bits when adding/multiplying two N-bits long ints (so called </a:t>
            </a:r>
            <a:r>
              <a:rPr sz="2800">
                <a:solidFill>
                  <a:srgbClr val="0433FF"/>
                </a:solidFill>
              </a:rPr>
              <a:t>bit complexity</a:t>
            </a:r>
            <a:r>
              <a:rPr sz="2800">
                <a:solidFill>
                  <a:srgbClr val="262626"/>
                </a:solidFill>
              </a:rPr>
              <a:t>) </a:t>
            </a:r>
            <a:endParaRPr sz="28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2600"/>
                </a:solidFill>
              </a:rPr>
              <a:t>input size N: the length of operands</a:t>
            </a:r>
            <a:endParaRPr sz="2800">
              <a:solidFill>
                <a:srgbClr val="FF2600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500"/>
              <a:t>for example, to add two N-bits integer numbers, we need to O(n) bit operations (such as adding three bits together). </a:t>
            </a:r>
          </a:p>
        </p:txBody>
      </p:sp>
      <p:sp>
        <p:nvSpPr>
          <p:cNvPr id="78" name="Shape 78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Algorithms for integer arithmetics</a:t>
            </a:r>
          </a:p>
        </p:txBody>
      </p:sp>
      <p:sp>
        <p:nvSpPr>
          <p:cNvPr id="79" name="Shape 7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But, why bother? </a:t>
            </a:r>
            <a:endParaRPr sz="28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Given that with a single (machine) instruction, one can add/subtract/multiply integers whose size in bits is within word length of computer – 32, or </a:t>
            </a:r>
            <a:r>
              <a:rPr sz="2800">
                <a:solidFill>
                  <a:srgbClr val="FF2500"/>
                </a:solidFill>
              </a:rPr>
              <a:t>64</a:t>
            </a:r>
            <a:r>
              <a:rPr sz="2800">
                <a:solidFill>
                  <a:srgbClr val="262626"/>
                </a:solidFill>
              </a:rPr>
              <a:t>. </a:t>
            </a:r>
            <a:endParaRPr sz="28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i.e., they are implemented in hardware </a:t>
            </a:r>
            <a:endParaRPr sz="26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2500"/>
                </a:solidFill>
              </a:rPr>
              <a:t>Bit complexity </a:t>
            </a:r>
            <a:r>
              <a:rPr sz="2800">
                <a:solidFill>
                  <a:srgbClr val="262626"/>
                </a:solidFill>
              </a:rPr>
              <a:t>of arithmetic operations algorithms captures </a:t>
            </a:r>
            <a:r>
              <a:rPr sz="2800" u="sng">
                <a:solidFill>
                  <a:srgbClr val="262626"/>
                </a:solidFill>
              </a:rPr>
              <a:t>amount of hardware (transistors and wires) necessary for implementing algorithm using digital logic circuit. </a:t>
            </a:r>
            <a:endParaRPr sz="2800" u="sng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e.g., number of logic gates needed … </a:t>
            </a:r>
          </a:p>
        </p:txBody>
      </p:sp>
      <p:sp>
        <p:nvSpPr>
          <p:cNvPr id="82" name="Shape 82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Practical consideration</a:t>
            </a:r>
          </a:p>
        </p:txBody>
      </p:sp>
      <p:sp>
        <p:nvSpPr>
          <p:cNvPr id="83" name="Shape 8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What if we need to handle numbers that are several thousand bits long? </a:t>
            </a:r>
            <a:endParaRPr sz="26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need to implement arithmetic operations of large integers in software. </a:t>
            </a:r>
            <a:endParaRPr sz="26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endParaRPr sz="26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262626"/>
                </a:solidFill>
              </a:rPr>
              <a:t>Ex: Use an array of ints to store the (decimal or binary) digits of integer,</a:t>
            </a:r>
            <a:endParaRPr sz="26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int digits[3]={2,4,6}; //represents 642 </a:t>
            </a:r>
            <a:endParaRPr sz="24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int digits1[10]={3,4,5,7,0,7,8}; //represent 8707543</a:t>
            </a:r>
            <a:endParaRPr sz="24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int bindigits[4]={1,0,1,0}; //represent 0101, i.e., 3</a:t>
            </a:r>
            <a:endParaRPr sz="24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Algorithms studied here are presented assuming base 2</a:t>
            </a:r>
            <a:endParaRPr sz="24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262626"/>
                </a:solidFill>
              </a:rPr>
              <a:t> those for other base (e.g., base 10) are similar </a:t>
            </a:r>
          </a:p>
        </p:txBody>
      </p:sp>
      <p:sp>
        <p:nvSpPr>
          <p:cNvPr id="86" name="Shape 86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Support for Big Integer</a:t>
            </a:r>
          </a:p>
        </p:txBody>
      </p:sp>
      <p:sp>
        <p:nvSpPr>
          <p:cNvPr id="87" name="Shape 87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But notice that each int variable can store up to 64 bits, and we can add/subtract/multiple </a:t>
            </a:r>
            <a:r>
              <a:rPr sz="2300">
                <a:solidFill>
                  <a:srgbClr val="FF2600"/>
                </a:solidFill>
              </a:rPr>
              <a:t>64</a:t>
            </a:r>
            <a:r>
              <a:rPr sz="2300">
                <a:solidFill>
                  <a:srgbClr val="262626"/>
                </a:solidFill>
              </a:rPr>
              <a:t>-bits ints in one machine instruction </a:t>
            </a:r>
            <a:endParaRPr sz="23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To save space and time, one could divide big integer into chunks of </a:t>
            </a:r>
            <a:r>
              <a:rPr sz="2300">
                <a:solidFill>
                  <a:srgbClr val="FF2600"/>
                </a:solidFill>
              </a:rPr>
              <a:t>63 </a:t>
            </a:r>
            <a:r>
              <a:rPr sz="2300">
                <a:solidFill>
                  <a:srgbClr val="262626"/>
                </a:solidFill>
              </a:rPr>
              <a:t>bits long, and store each chunk in a int </a:t>
            </a:r>
            <a:endParaRPr sz="23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r>
              <a:rPr sz="2300" u="sng">
                <a:solidFill>
                  <a:srgbClr val="262626"/>
                </a:solidFill>
              </a:rPr>
              <a:t>101100…  10 </a:t>
            </a:r>
            <a:r>
              <a:rPr sz="2300">
                <a:solidFill>
                  <a:srgbClr val="262626"/>
                </a:solidFill>
              </a:rPr>
              <a:t>1</a:t>
            </a:r>
            <a:r>
              <a:rPr sz="2300" u="sng">
                <a:solidFill>
                  <a:srgbClr val="262626"/>
                </a:solidFill>
              </a:rPr>
              <a:t>111110…101110 </a:t>
            </a:r>
            <a:r>
              <a:rPr sz="2300">
                <a:solidFill>
                  <a:srgbClr val="262626"/>
                </a:solidFill>
              </a:rPr>
              <a:t> </a:t>
            </a:r>
            <a:r>
              <a:rPr sz="2300" u="sng">
                <a:solidFill>
                  <a:srgbClr val="262626"/>
                </a:solidFill>
              </a:rPr>
              <a:t>111111…0000110011110111</a:t>
            </a:r>
            <a:endParaRPr sz="2300" u="sng">
              <a:solidFill>
                <a:srgbClr val="262626"/>
              </a:solidFill>
            </a:endParaRPr>
          </a:p>
          <a:p>
            <a:pPr lvl="0" marL="0" indent="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    63 bits                      63 bits                              63 bits</a:t>
            </a:r>
            <a:endParaRPr sz="2300">
              <a:solidFill>
                <a:srgbClr val="262626"/>
              </a:solidFill>
            </a:endParaRPr>
          </a:p>
          <a:p>
            <a:pPr lvl="0" marL="230605" indent="-230605">
              <a:spcBef>
                <a:spcPts val="300"/>
              </a:spcBef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1" marL="611605" indent="-230605">
              <a:spcBef>
                <a:spcPts val="300"/>
              </a:spcBef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int chunks[3]={32, 121254, 145246};</a:t>
            </a:r>
            <a:endParaRPr sz="2300">
              <a:solidFill>
                <a:srgbClr val="262626"/>
              </a:solidFill>
            </a:endParaRPr>
          </a:p>
          <a:p>
            <a:pPr lvl="1" marL="0" indent="22860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262626"/>
                </a:solidFill>
              </a:rPr>
              <a:t>    //represent a value of</a:t>
            </a:r>
            <a:endParaRPr sz="2300">
              <a:solidFill>
                <a:srgbClr val="262626"/>
              </a:solidFill>
            </a:endParaRPr>
          </a:p>
          <a:p>
            <a:pPr lvl="1" marL="0" indent="22860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1" marL="0" indent="22860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2300">
              <a:solidFill>
                <a:srgbClr val="262626"/>
              </a:solidFill>
            </a:endParaRPr>
          </a:p>
          <a:p>
            <a:pPr lvl="1" marL="0" indent="228600">
              <a:spcBef>
                <a:spcPts val="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00">
                <a:solidFill>
                  <a:srgbClr val="262626"/>
                </a:solidFill>
              </a:rPr>
              <a:t>When adding two numbers, adding corresponding chunks together, carry over are added to the next chunks…</a:t>
            </a:r>
          </a:p>
        </p:txBody>
      </p:sp>
      <p:sp>
        <p:nvSpPr>
          <p:cNvPr id="90" name="Shape 90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Support for Big Integer*</a:t>
            </a:r>
          </a:p>
        </p:txBody>
      </p:sp>
      <p:sp>
        <p:nvSpPr>
          <p:cNvPr id="91" name="Shape 91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92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23122" y="5448110"/>
            <a:ext cx="6022383" cy="393989"/>
          </a:xfrm>
          <a:prstGeom prst="rect">
            <a:avLst/>
          </a:prstGeom>
          <a:ln w="12700">
            <a:miter lim="400000"/>
          </a:ln>
        </p:spPr>
      </p:pic>
      <p:sp>
        <p:nvSpPr>
          <p:cNvPr id="93" name="Shape 93"/>
          <p:cNvSpPr/>
          <p:nvPr/>
        </p:nvSpPr>
        <p:spPr>
          <a:xfrm>
            <a:off x="3867392" y="4230279"/>
            <a:ext cx="186677" cy="440214"/>
          </a:xfrm>
          <a:prstGeom prst="line">
            <a:avLst/>
          </a:prstGeom>
          <a:ln w="25400">
            <a:solidFill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94" name="Shape 94"/>
          <p:cNvSpPr/>
          <p:nvPr/>
        </p:nvSpPr>
        <p:spPr>
          <a:xfrm flipH="1">
            <a:off x="5251775" y="4238843"/>
            <a:ext cx="1670382" cy="399556"/>
          </a:xfrm>
          <a:prstGeom prst="line">
            <a:avLst/>
          </a:prstGeom>
          <a:ln w="25400">
            <a:solidFill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  <p:sp>
        <p:nvSpPr>
          <p:cNvPr id="95" name="Shape 95"/>
          <p:cNvSpPr/>
          <p:nvPr/>
        </p:nvSpPr>
        <p:spPr>
          <a:xfrm>
            <a:off x="1669495" y="4230279"/>
            <a:ext cx="1456093" cy="419125"/>
          </a:xfrm>
          <a:prstGeom prst="line">
            <a:avLst/>
          </a:prstGeom>
          <a:ln w="25400">
            <a:solidFill/>
            <a:tailEnd type="triangle"/>
          </a:ln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p:spPr>
        <p:txBody>
          <a:bodyPr lIns="45719" rIns="45719"/>
          <a:lstStyle/>
          <a:p>
            <a:pPr lvl="0" algn="l" defTabSz="457200">
              <a:defRPr sz="1200">
                <a:latin typeface="+mj-lt"/>
                <a:ea typeface="+mj-ea"/>
                <a:cs typeface="+mj-cs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Outline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 lIns="0" tIns="0" rIns="0" bIns="0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Motivation 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Algorithm for integer addition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Algorithms for multiplication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grade-school algorithm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recursive algorithm</a:t>
            </a:r>
            <a:endParaRPr sz="2800">
              <a:solidFill>
                <a:srgbClr val="262626"/>
              </a:solidFill>
            </a:endParaRPr>
          </a:p>
          <a:p>
            <a:pPr lvl="1" marL="800100" indent="-342900"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divide-and-conquer algorithm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Division</a:t>
            </a:r>
            <a:endParaRPr sz="2800">
              <a:solidFill>
                <a:srgbClr val="262626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262626"/>
                </a:solidFill>
              </a:rPr>
              <a:t>Exponentiation </a:t>
            </a:r>
          </a:p>
        </p:txBody>
      </p:sp>
      <p:sp>
        <p:nvSpPr>
          <p:cNvPr id="99" name="Shape 99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262626"/>
                </a:solidFill>
              </a:rPr>
              <a:t>Adding two binary number</a:t>
            </a:r>
          </a:p>
        </p:txBody>
      </p:sp>
      <p:sp>
        <p:nvSpPr>
          <p:cNvPr id="102" name="Shape 10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3" name="Shape 103"/>
          <p:cNvSpPr/>
          <p:nvPr>
            <p:ph type="sldNum" sz="quarter" idx="2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</a:fld>
          </a:p>
        </p:txBody>
      </p:sp>
      <p:pic>
        <p:nvPicPr>
          <p:cNvPr id="104" name="Screen Shot 2017-02-23 at 3.35.29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7450" y="1118651"/>
            <a:ext cx="9144001" cy="431442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8F8F8F"/>
      </a:accent3>
      <a:accent4>
        <a:srgbClr val="70707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