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9144000" cy="6858000"/>
  <p:notesSz cx="6858000" cy="9144000"/>
  <p:defaultTextStyle>
    <a:lvl1pPr algn="ctr">
      <a:defRPr sz="1400">
        <a:latin typeface="+mj-lt"/>
        <a:ea typeface="+mj-ea"/>
        <a:cs typeface="+mj-cs"/>
        <a:sym typeface="Avenir Roman"/>
      </a:defRPr>
    </a:lvl1pPr>
    <a:lvl2pPr algn="ctr">
      <a:defRPr sz="1400">
        <a:latin typeface="+mj-lt"/>
        <a:ea typeface="+mj-ea"/>
        <a:cs typeface="+mj-cs"/>
        <a:sym typeface="Avenir Roman"/>
      </a:defRPr>
    </a:lvl2pPr>
    <a:lvl3pPr algn="ctr">
      <a:defRPr sz="1400">
        <a:latin typeface="+mj-lt"/>
        <a:ea typeface="+mj-ea"/>
        <a:cs typeface="+mj-cs"/>
        <a:sym typeface="Avenir Roman"/>
      </a:defRPr>
    </a:lvl3pPr>
    <a:lvl4pPr algn="ctr">
      <a:defRPr sz="1400">
        <a:latin typeface="+mj-lt"/>
        <a:ea typeface="+mj-ea"/>
        <a:cs typeface="+mj-cs"/>
        <a:sym typeface="Avenir Roman"/>
      </a:defRPr>
    </a:lvl4pPr>
    <a:lvl5pPr algn="ctr">
      <a:defRPr sz="1400">
        <a:latin typeface="+mj-lt"/>
        <a:ea typeface="+mj-ea"/>
        <a:cs typeface="+mj-cs"/>
        <a:sym typeface="Avenir Roman"/>
      </a:defRPr>
    </a:lvl5pPr>
    <a:lvl6pPr algn="ctr">
      <a:defRPr sz="1400">
        <a:latin typeface="+mj-lt"/>
        <a:ea typeface="+mj-ea"/>
        <a:cs typeface="+mj-cs"/>
        <a:sym typeface="Avenir Roman"/>
      </a:defRPr>
    </a:lvl6pPr>
    <a:lvl7pPr algn="ctr">
      <a:defRPr sz="1400">
        <a:latin typeface="+mj-lt"/>
        <a:ea typeface="+mj-ea"/>
        <a:cs typeface="+mj-cs"/>
        <a:sym typeface="Avenir Roman"/>
      </a:defRPr>
    </a:lvl7pPr>
    <a:lvl8pPr algn="ctr">
      <a:defRPr sz="1400">
        <a:latin typeface="+mj-lt"/>
        <a:ea typeface="+mj-ea"/>
        <a:cs typeface="+mj-cs"/>
        <a:sym typeface="Avenir Roman"/>
      </a:defRPr>
    </a:lvl8pPr>
    <a:lvl9pPr algn="ctr">
      <a:defRPr sz="1400"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latin typeface="Chalkboard"/>
                <a:ea typeface="Chalkboard"/>
                <a:cs typeface="Chalkboard"/>
                <a:sym typeface="Chalkboard"/>
              </a:defRPr>
            </a:lvl1pPr>
            <a:lvl2pPr algn="ctr">
              <a:defRPr>
                <a:latin typeface="Chalkboard"/>
                <a:ea typeface="Chalkboard"/>
                <a:cs typeface="Chalkboard"/>
                <a:sym typeface="Chalkboard"/>
              </a:defRPr>
            </a:lvl2pPr>
            <a:lvl3pPr algn="ctr">
              <a:defRPr>
                <a:latin typeface="Chalkboard"/>
                <a:ea typeface="Chalkboard"/>
                <a:cs typeface="Chalkboard"/>
                <a:sym typeface="Chalkboard"/>
              </a:defRPr>
            </a:lvl3pPr>
            <a:lvl4pPr algn="ctr">
              <a:defRPr>
                <a:latin typeface="Chalkboard"/>
                <a:ea typeface="Chalkboard"/>
                <a:cs typeface="Chalkboard"/>
                <a:sym typeface="Chalkboard"/>
              </a:defRPr>
            </a:lvl4pPr>
            <a:lvl5pPr algn="ctr">
              <a:defRPr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553200" y="6245225"/>
            <a:ext cx="2133600" cy="30733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327025" y="3671887"/>
            <a:ext cx="8237540" cy="1762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521450" y="0"/>
            <a:ext cx="2058990" cy="639127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41313" y="100013"/>
            <a:ext cx="6027738" cy="675798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27025" y="989012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/>
          <a:lstStyle>
            <a:lvl3pPr marL="1234438" indent="-320038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  <a:endParaRPr sz="20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  <a:endParaRPr sz="20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  <a:endParaRPr sz="20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  <a:endParaRPr sz="20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84400" indent="-355600"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One</a:t>
            </a:r>
            <a:endParaRPr b="1" sz="2400">
              <a:solidFill>
                <a:srgbClr val="262626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Two</a:t>
            </a:r>
            <a:endParaRPr b="1" sz="2400">
              <a:solidFill>
                <a:srgbClr val="262626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Three</a:t>
            </a:r>
            <a:endParaRPr b="1" sz="2400">
              <a:solidFill>
                <a:srgbClr val="262626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Four</a:t>
            </a:r>
            <a:endParaRPr b="1" sz="2400">
              <a:solidFill>
                <a:srgbClr val="262626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83771" indent="-326571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9200" indent="-30480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373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945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One</a:t>
            </a:r>
            <a:endParaRPr sz="32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Two</a:t>
            </a:r>
            <a:endParaRPr sz="32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Three</a:t>
            </a:r>
            <a:endParaRPr sz="32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Four</a:t>
            </a:r>
            <a:endParaRPr sz="32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One</a:t>
            </a:r>
            <a:endParaRPr sz="14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Two</a:t>
            </a:r>
            <a:endParaRPr sz="14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Three</a:t>
            </a:r>
            <a:endParaRPr sz="14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Four</a:t>
            </a:r>
            <a:endParaRPr sz="14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27025" y="989012"/>
            <a:ext cx="8237540" cy="1762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397625"/>
            <a:ext cx="2133600" cy="307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marL="790575" indent="-333375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marL="1234438" indent="-320038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marL="1727200" indent="-355600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marL="22288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marL="26860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marL="31432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marL="36004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marL="40576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1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33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34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2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685800" y="1101725"/>
            <a:ext cx="7772400" cy="22288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Algorithms for Big Data</a:t>
            </a:r>
            <a:br>
              <a:rPr sz="4000">
                <a:solidFill>
                  <a:srgbClr val="262626"/>
                </a:solidFill>
              </a:rPr>
            </a:br>
            <a:r>
              <a:rPr sz="4000">
                <a:solidFill>
                  <a:srgbClr val="262626"/>
                </a:solidFill>
              </a:rPr>
              <a:t>CISC5835</a:t>
            </a:r>
            <a:endParaRPr sz="40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Fordham Univ.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371600" y="4259262"/>
            <a:ext cx="6400800" cy="17526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Instructor: X. Zhang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Lecture 1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Example: Selection Sort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Input</a:t>
            </a:r>
            <a:r>
              <a:rPr sz="2800">
                <a:solidFill>
                  <a:srgbClr val="262626"/>
                </a:solidFill>
              </a:rPr>
              <a:t>: a list of elements, </a:t>
            </a:r>
            <a:r>
              <a:rPr sz="2800">
                <a:solidFill>
                  <a:srgbClr val="FF2600"/>
                </a:solidFill>
              </a:rPr>
              <a:t>L[1…n]</a:t>
            </a:r>
            <a:endParaRPr sz="2800">
              <a:solidFill>
                <a:srgbClr val="FF2600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Output</a:t>
            </a:r>
            <a:r>
              <a:rPr sz="2800">
                <a:solidFill>
                  <a:srgbClr val="262626"/>
                </a:solidFill>
              </a:rPr>
              <a:t>: rearrange elements in List, so that L[1]&lt;=L[2]&lt;=L[3]&lt;…L[n]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Note that “list” is an ADT (could be implemented using array, linked list)</a:t>
            </a:r>
            <a:endParaRPr sz="24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Ideas (in two sentences)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First, find location of smallest element in </a:t>
            </a:r>
            <a:r>
              <a:rPr sz="2400">
                <a:solidFill>
                  <a:srgbClr val="FF2600"/>
                </a:solidFill>
              </a:rPr>
              <a:t>sub list L[1…n]</a:t>
            </a:r>
            <a:r>
              <a:rPr sz="2400">
                <a:solidFill>
                  <a:srgbClr val="262626"/>
                </a:solidFill>
              </a:rPr>
              <a:t>, and swap it with first element in the sublist</a:t>
            </a:r>
            <a:endParaRPr sz="24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repeat the same procedure for </a:t>
            </a:r>
            <a:r>
              <a:rPr sz="2400">
                <a:solidFill>
                  <a:srgbClr val="FF2600"/>
                </a:solidFill>
              </a:rPr>
              <a:t>sublist L[2…n], L[3…n], …, L[n-1…n]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Selection Sort (idea=&gt;pseudocode)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for i=1 to n-1</a:t>
            </a:r>
            <a:endParaRPr sz="2800">
              <a:solidFill>
                <a:srgbClr val="262626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   </a:t>
            </a:r>
            <a:r>
              <a:rPr sz="2500">
                <a:solidFill>
                  <a:srgbClr val="262626"/>
                </a:solidFill>
              </a:rPr>
              <a:t>// find location of smallest element in </a:t>
            </a:r>
            <a:r>
              <a:rPr sz="2500">
                <a:solidFill>
                  <a:srgbClr val="FF2600"/>
                </a:solidFill>
              </a:rPr>
              <a:t>sub list L[i…n]</a:t>
            </a:r>
            <a:endParaRPr sz="2500">
              <a:solidFill>
                <a:srgbClr val="FF2600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    minIndex = i; </a:t>
            </a:r>
            <a:endParaRPr sz="2500">
              <a:solidFill>
                <a:srgbClr val="FF2600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    for k=i+1 to n</a:t>
            </a:r>
            <a:endParaRPr sz="2500">
              <a:solidFill>
                <a:srgbClr val="FF2600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           if L[k]&lt;L[minIndex]: minIndex=k</a:t>
            </a:r>
            <a:endParaRPr sz="2500">
              <a:solidFill>
                <a:srgbClr val="FF2600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2600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   </a:t>
            </a:r>
            <a:r>
              <a:rPr sz="2500">
                <a:solidFill>
                  <a:srgbClr val="262626"/>
                </a:solidFill>
              </a:rPr>
              <a:t>//swap it with first element in the sublist</a:t>
            </a:r>
            <a:endParaRPr sz="2500">
              <a:solidFill>
                <a:srgbClr val="262626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   if (minIndex!=i)</a:t>
            </a:r>
            <a:endParaRPr sz="2500">
              <a:solidFill>
                <a:srgbClr val="262626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         swap (L[i], L[minIndex]);</a:t>
            </a:r>
            <a:endParaRPr sz="2500">
              <a:solidFill>
                <a:srgbClr val="262626"/>
              </a:solidFill>
            </a:endParaRPr>
          </a:p>
          <a:p>
            <a:pPr lvl="2" marL="0" indent="457200">
              <a:buSz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   // Correctness: L[i] is now the i-th smallest element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Introduction to algorithm analysis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33400" indent="-533400">
              <a:buClr>
                <a:srgbClr val="262626"/>
              </a:buClr>
            </a:lvl1pPr>
            <a:lvl2pPr marL="0" indent="228600">
              <a:buSzTx/>
              <a:buNone/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Consider calculation of Fibonacci sequence, in particular, the n-th number in sequence: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       0, 1, 1, 2, 3, 5, 8, 13, 21, 34, … 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1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090" y="2953487"/>
            <a:ext cx="5238774" cy="3436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Fibonacci Sequence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0, 1, 1, 2, 3, 5, 8, 13, 21, 34, … </a:t>
            </a: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 marL="533400" indent="-53340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Formally,</a:t>
            </a: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 marL="533400" indent="-53340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Problem: How to calculate n-th term, e.g., what is F</a:t>
            </a:r>
            <a:r>
              <a:rPr baseline="-5998"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100</a:t>
            </a:r>
            <a:r>
              <a:rPr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, F</a:t>
            </a:r>
            <a:r>
              <a:rPr baseline="-5998"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200</a:t>
            </a:r>
            <a:r>
              <a:rPr sz="2800">
                <a:solidFill>
                  <a:srgbClr val="262626"/>
                </a:solidFill>
                <a:latin typeface="Chalkboard"/>
                <a:ea typeface="Chalkboard"/>
                <a:cs typeface="Chalkboard"/>
                <a:sym typeface="Chalkboard"/>
              </a:rPr>
              <a:t>? 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21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063" y="2237576"/>
            <a:ext cx="4349037" cy="1804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 </a:t>
            </a:r>
            <a:r>
              <a:rPr sz="4000">
                <a:solidFill>
                  <a:srgbClr val="FF2600"/>
                </a:solidFill>
              </a:rPr>
              <a:t>recursive</a:t>
            </a:r>
            <a:r>
              <a:rPr sz="4000">
                <a:solidFill>
                  <a:srgbClr val="262626"/>
                </a:solidFill>
              </a:rPr>
              <a:t> algorithm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330994" y="158511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 marL="533400" indent="-533400"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Three questions:</a:t>
            </a:r>
            <a:r>
              <a:rPr sz="2800">
                <a:solidFill>
                  <a:srgbClr val="262626"/>
                </a:solidFill>
              </a:rPr>
              <a:t> </a:t>
            </a:r>
            <a:endParaRPr sz="2800">
              <a:solidFill>
                <a:srgbClr val="262626"/>
              </a:solidFill>
            </a:endParaRPr>
          </a:p>
          <a:p>
            <a:pPr lvl="1" marL="933450" indent="-47625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Is it correct? </a:t>
            </a:r>
            <a:endParaRPr sz="2500"/>
          </a:p>
          <a:p>
            <a:pPr lvl="2" marL="1390650" indent="-47625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yes, as the code mirrors the definition… </a:t>
            </a:r>
            <a:endParaRPr sz="2500"/>
          </a:p>
          <a:p>
            <a:pPr lvl="1" marL="933450" indent="-47625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00"/>
              <a:t>Resource requirement: </a:t>
            </a:r>
            <a:r>
              <a:rPr sz="2500">
                <a:solidFill>
                  <a:srgbClr val="262626"/>
                </a:solidFill>
              </a:rPr>
              <a:t>How fast is it? Memory requirement? </a:t>
            </a:r>
            <a:endParaRPr sz="2500"/>
          </a:p>
          <a:p>
            <a:pPr lvl="1" marL="933450" indent="-47625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Can we do better? (faster?) 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2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22" y="1331238"/>
            <a:ext cx="7284757" cy="241162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693338" y="3364231"/>
            <a:ext cx="6690524" cy="408939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Observation: we reduce a large problem into two smaller problems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What is algorithm: word origin, first algorithms, algorithms of today’s world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Scope of the course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/>
              <a:t>A few algorithms and pseudocode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Introduction to </a:t>
            </a:r>
            <a:r>
              <a:rPr sz="2800">
                <a:solidFill>
                  <a:srgbClr val="FF2600"/>
                </a:solidFill>
              </a:rPr>
              <a:t>algorithm analysis</a:t>
            </a:r>
            <a:r>
              <a:rPr sz="2800">
                <a:solidFill>
                  <a:srgbClr val="262626"/>
                </a:solidFill>
              </a:rPr>
              <a:t>: fibonacci seq calculation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counting number of “computer steps”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recursive formula for running time of recursive algorithm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Asymptotic notations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Algorithm running time classes: P, NP 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34" name="Shape 13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Efficiency of algorithms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350838" y="1154848"/>
            <a:ext cx="8556626" cy="50162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222" indent="-512222" defTabSz="718443">
              <a:spcBef>
                <a:spcPts val="12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34">
                <a:solidFill>
                  <a:srgbClr val="262626"/>
                </a:solidFill>
              </a:rPr>
              <a:t>We want to solve problems using less resource: </a:t>
            </a:r>
            <a:endParaRPr sz="2134"/>
          </a:p>
          <a:p>
            <a:pPr lvl="1" marL="465657" indent="-166306" defTabSz="718443">
              <a:spcBef>
                <a:spcPts val="1200"/>
              </a:spcBef>
              <a:buClr>
                <a:srgbClr val="DD0111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1843">
                <a:solidFill>
                  <a:srgbClr val="DD0111"/>
                </a:solidFill>
              </a:rPr>
              <a:t>Space</a:t>
            </a:r>
            <a:r>
              <a:rPr sz="1843">
                <a:solidFill>
                  <a:srgbClr val="262626"/>
                </a:solidFill>
              </a:rPr>
              <a:t>: how much (main) memory is needed? </a:t>
            </a:r>
            <a:endParaRPr sz="1843"/>
          </a:p>
          <a:p>
            <a:pPr lvl="1" marL="465657" indent="-166306" defTabSz="718443">
              <a:spcBef>
                <a:spcPts val="1200"/>
              </a:spcBef>
              <a:buClr>
                <a:srgbClr val="DD0111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1843">
                <a:solidFill>
                  <a:srgbClr val="DD0111"/>
                </a:solidFill>
              </a:rPr>
              <a:t>Time</a:t>
            </a:r>
            <a:r>
              <a:rPr sz="1843">
                <a:solidFill>
                  <a:srgbClr val="262626"/>
                </a:solidFill>
              </a:rPr>
              <a:t>: how fast can we get the result?</a:t>
            </a:r>
            <a:endParaRPr sz="1843"/>
          </a:p>
          <a:p>
            <a:pPr lvl="0" marL="166306" indent="-166306" defTabSz="718443">
              <a:spcBef>
                <a:spcPts val="12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1843">
                <a:solidFill>
                  <a:srgbClr val="262626"/>
                </a:solidFill>
              </a:rPr>
              <a:t>Usually, the bigger input, the more memory it takes and the longer it takes </a:t>
            </a:r>
            <a:r>
              <a:rPr sz="1843">
                <a:solidFill>
                  <a:srgbClr val="262626"/>
                </a:solidFill>
              </a:rPr>
              <a:t> </a:t>
            </a:r>
            <a:endParaRPr sz="1843"/>
          </a:p>
          <a:p>
            <a:pPr lvl="1" marL="498918" indent="-199567" defTabSz="718443">
              <a:spcBef>
                <a:spcPts val="1200"/>
              </a:spcBef>
              <a:buFont typeface="Arial Bold"/>
              <a:buChar char="•"/>
              <a:defRPr sz="1800">
                <a:solidFill>
                  <a:srgbClr val="000000"/>
                </a:solidFill>
              </a:defRPr>
            </a:pPr>
            <a:r>
              <a:rPr sz="1843"/>
              <a:t>it takes longer to calculate 200-th number in Fibonacci sequence than the 10th number </a:t>
            </a:r>
            <a:r>
              <a:rPr b="1" sz="2037"/>
              <a:t> </a:t>
            </a:r>
            <a:endParaRPr b="1" sz="2037"/>
          </a:p>
          <a:p>
            <a:pPr lvl="1" marL="519925" indent="-220574" defTabSz="718443">
              <a:spcBef>
                <a:spcPts val="1200"/>
              </a:spcBef>
              <a:buFont typeface="Arial Bold"/>
              <a:buChar char="•"/>
              <a:defRPr sz="1800">
                <a:solidFill>
                  <a:srgbClr val="000000"/>
                </a:solidFill>
              </a:defRPr>
            </a:pPr>
            <a:r>
              <a:rPr sz="2037"/>
              <a:t>it takes longer to sort larger array</a:t>
            </a:r>
            <a:endParaRPr sz="2037"/>
          </a:p>
          <a:p>
            <a:pPr lvl="1" marL="519925" indent="-220574" defTabSz="718443">
              <a:spcBef>
                <a:spcPts val="1200"/>
              </a:spcBef>
              <a:buFont typeface="Arial Bold"/>
              <a:buChar char="•"/>
              <a:defRPr sz="1800">
                <a:solidFill>
                  <a:srgbClr val="000000"/>
                </a:solidFill>
              </a:defRPr>
            </a:pPr>
            <a:r>
              <a:rPr sz="2037"/>
              <a:t>it takes longer to multiple two large matrices </a:t>
            </a:r>
            <a:endParaRPr b="1" sz="2037"/>
          </a:p>
          <a:p>
            <a:pPr lvl="0" marL="220574" indent="-220574" defTabSz="718443">
              <a:spcBef>
                <a:spcPts val="1200"/>
              </a:spcBef>
              <a:buFont typeface="Arial Bold"/>
              <a:defRPr sz="1800">
                <a:solidFill>
                  <a:srgbClr val="000000"/>
                </a:solidFill>
              </a:defRPr>
            </a:pPr>
            <a:r>
              <a:rPr b="1" sz="2037"/>
              <a:t>Efficient algorithms are critical for large input size/problem instance</a:t>
            </a:r>
            <a:endParaRPr b="1" sz="2037"/>
          </a:p>
          <a:p>
            <a:pPr lvl="1" marL="519925" indent="-220574" defTabSz="718443">
              <a:spcBef>
                <a:spcPts val="1200"/>
              </a:spcBef>
              <a:buFont typeface="Arial Bold"/>
              <a:buChar char="•"/>
              <a:defRPr sz="1800">
                <a:solidFill>
                  <a:srgbClr val="000000"/>
                </a:solidFill>
              </a:defRPr>
            </a:pPr>
            <a:r>
              <a:rPr sz="2037"/>
              <a:t>Finding F</a:t>
            </a:r>
            <a:r>
              <a:rPr baseline="-5998" sz="2037"/>
              <a:t>100</a:t>
            </a:r>
            <a:r>
              <a:rPr sz="2037"/>
              <a:t>, Searching Web … </a:t>
            </a:r>
            <a:endParaRPr b="1" sz="2037"/>
          </a:p>
          <a:p>
            <a:pPr lvl="0" marL="329286" indent="-329286" defTabSz="718443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34">
                <a:solidFill>
                  <a:srgbClr val="262626"/>
                </a:solidFill>
              </a:rPr>
              <a:t>Two different approaches to evaluate efficiency of algorithms: </a:t>
            </a:r>
            <a:r>
              <a:rPr b="1" sz="2134">
                <a:solidFill>
                  <a:srgbClr val="262626"/>
                </a:solidFill>
              </a:rPr>
              <a:t>Measurement vs. analysis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Experimental approach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Measure how much time elapses from algorithm starts to finishes</a:t>
            </a:r>
            <a:endParaRPr sz="2600">
              <a:solidFill>
                <a:srgbClr val="26262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needs to implement, </a:t>
            </a:r>
            <a:r>
              <a:rPr sz="2600">
                <a:solidFill>
                  <a:srgbClr val="FF2600"/>
                </a:solidFill>
              </a:rPr>
              <a:t>instrument</a:t>
            </a:r>
            <a:r>
              <a:rPr sz="2600">
                <a:solidFill>
                  <a:srgbClr val="262626"/>
                </a:solidFill>
              </a:rPr>
              <a:t> and deploy</a:t>
            </a:r>
            <a:endParaRPr sz="26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e.g., 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import time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….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start_time = time.time()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 BubbleSort (listOfNumbers)  # any code of yours 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 end_time = time.time()</a:t>
            </a:r>
            <a:endParaRPr sz="2300">
              <a:solidFill>
                <a:srgbClr val="262626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        elapsed_time = end_time - start_time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 (Fib1: recursive)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n   T(n)ofFib1    F(n)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10      3e-06    55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11      2e-06    89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12      4e-06    144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13      7e-06    233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14      1.1e-05    377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15      1.7e-05    610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16      2.9e-05    987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17      4.7e-05    1597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18      7.6e-05    2584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19      0.000122    4181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20      0.000198    6765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21      0.000318    10946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22      0.000515    17711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23      0.000842    28657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24      0.001413    46368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25      0.002261    75025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26      0.003688    121393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27      0.006264    196418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28      0.009285    317811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29      0.014995    514229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30      0.02429    832040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31      0.039288    1346269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32      0.063543    2178309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33      0.102821    3524578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34      0.166956    5702887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35      0.269394    9227465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36      0.435607    14930352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37      0.701372    24157817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38      1.15612    39088169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39      1.84103    63245986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40      2.9964    102334155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41      4.85536    165580141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42      7.85187    267914296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43      12.6805    433494437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mar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>
                <a:solidFill>
                  <a:srgbClr val="000000"/>
                </a:solidFill>
              </a:defRPr>
            </a:pPr>
            <a:r>
              <a:rPr sz="1023">
                <a:latin typeface="Menlo Regular"/>
                <a:ea typeface="Menlo Regular"/>
                <a:cs typeface="Menlo Regular"/>
                <a:sym typeface="Menlo Regular"/>
              </a:rPr>
              <a:t>44      20.513    701408733</a:t>
            </a:r>
            <a:endParaRPr sz="1023">
              <a:latin typeface="Menlo Regular"/>
              <a:ea typeface="Menlo Regular"/>
              <a:cs typeface="Menlo Regular"/>
              <a:sym typeface="Menlo Regular"/>
            </a:endParaRP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44" name="Screen Shot 2018-01-22 at 8.34.4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3018" y="1677987"/>
            <a:ext cx="5926315" cy="38265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5575127" y="5447549"/>
            <a:ext cx="202995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n</a:t>
            </a:r>
          </a:p>
        </p:txBody>
      </p:sp>
      <p:sp>
        <p:nvSpPr>
          <p:cNvPr id="146" name="Shape 146"/>
          <p:cNvSpPr/>
          <p:nvPr/>
        </p:nvSpPr>
        <p:spPr>
          <a:xfrm>
            <a:off x="2667057" y="1362814"/>
            <a:ext cx="1487601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Time (in seconds)</a:t>
            </a:r>
          </a:p>
        </p:txBody>
      </p:sp>
      <p:sp>
        <p:nvSpPr>
          <p:cNvPr id="147" name="Shape 147"/>
          <p:cNvSpPr/>
          <p:nvPr/>
        </p:nvSpPr>
        <p:spPr>
          <a:xfrm>
            <a:off x="4045985" y="5575148"/>
            <a:ext cx="3439629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900"/>
              <a:t>Running time seems to grows </a:t>
            </a:r>
            <a:endParaRPr sz="1900"/>
          </a:p>
          <a:p>
            <a:pPr lvl="0">
              <a:defRPr sz="1800"/>
            </a:pPr>
            <a:r>
              <a:rPr sz="1900"/>
              <a:t>exponentially as n increases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Experimental approach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results are realistic, specific and random</a:t>
            </a:r>
            <a:endParaRPr sz="2600"/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specific to language, run time system (Java VM, OS), caching effect, other processes running</a:t>
            </a:r>
            <a:endParaRPr sz="2300">
              <a:solidFill>
                <a:srgbClr val="262626"/>
              </a:solidFill>
            </a:endParaRPr>
          </a:p>
          <a:p>
            <a:pPr lvl="1" marL="952500" indent="-4953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possible to perform model-fitting to find out T(n): running time of the algorithms given input size</a:t>
            </a:r>
            <a:endParaRPr sz="2600">
              <a:solidFill>
                <a:srgbClr val="262626"/>
              </a:solidFill>
            </a:endParaRPr>
          </a:p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Cons:</a:t>
            </a:r>
            <a:endParaRPr sz="2600">
              <a:solidFill>
                <a:srgbClr val="262626"/>
              </a:solidFill>
            </a:endParaRPr>
          </a:p>
          <a:p>
            <a:pPr lvl="1" marL="952500" indent="-4953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time consuming, maybe too late </a:t>
            </a:r>
            <a:endParaRPr sz="2600">
              <a:solidFill>
                <a:srgbClr val="262626"/>
              </a:solidFill>
            </a:endParaRPr>
          </a:p>
          <a:p>
            <a:pPr lvl="1" marL="952500" indent="-4953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Does not explain why?</a:t>
            </a:r>
            <a:endParaRPr sz="2600">
              <a:solidFill>
                <a:srgbClr val="262626"/>
              </a:solidFill>
            </a:endParaRPr>
          </a:p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</a:t>
            </a:r>
            <a:r>
              <a:rPr sz="2600">
                <a:solidFill>
                  <a:srgbClr val="FF2600"/>
                </a:solidFill>
              </a:rPr>
              <a:t>Measurement is important for a “production” system/end product; but not informative for algorithm efficiency studies/comparison/prediction 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What is algorithm: word origin, first algorithms, algorithms of today’s world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Sequential algorithms, Parallel algorithms, approximation algorithms, randomized algorithms 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Scope of the course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 few algorithms and pseudocode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Introduction to algorithm analysis: fibonacci seq calculation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counting number of “computer steps”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recursive formula for running time of recursive algorithm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Asymptotic notations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Algorithm running time classes: P, NP 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Analytic approach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5300" indent="-4953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Is it possible to find out how running time grows when input size grows, </a:t>
            </a:r>
            <a:r>
              <a:rPr b="1" sz="2600">
                <a:solidFill>
                  <a:srgbClr val="FF2600"/>
                </a:solidFill>
              </a:rPr>
              <a:t>analytically? </a:t>
            </a:r>
            <a:endParaRPr b="1" sz="2600" u="sng">
              <a:solidFill>
                <a:srgbClr val="FF2600"/>
              </a:solidFill>
            </a:endParaRPr>
          </a:p>
          <a:p>
            <a:pPr lvl="1" marL="952500" indent="-4953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/>
              <a:t>Does running time stay </a:t>
            </a:r>
            <a:r>
              <a:rPr sz="2400">
                <a:solidFill>
                  <a:srgbClr val="262626"/>
                </a:solidFill>
              </a:rPr>
              <a:t>constant, increase linearly, logarithmically, quadratically, … exponentially? </a:t>
            </a:r>
            <a:endParaRPr sz="2400" u="sng"/>
          </a:p>
          <a:p>
            <a:pPr lvl="0" marL="457200" indent="-4572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 u="sng"/>
              <a:t>Yes: </a:t>
            </a:r>
            <a:r>
              <a:rPr sz="2600">
                <a:solidFill>
                  <a:srgbClr val="262626"/>
                </a:solidFill>
              </a:rPr>
              <a:t>analyze pseudocode/code to calculate total number of steps in terms of input size, and study its order of growth </a:t>
            </a:r>
            <a:endParaRPr sz="2600" u="sng"/>
          </a:p>
          <a:p>
            <a:pPr lvl="1" marL="876300" indent="-4191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results are general: not specific to language, run time system, caching effect, other processes sharing computer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58" name="Shape 15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</a:t>
            </a:r>
            <a:r>
              <a:rPr sz="3600">
                <a:solidFill>
                  <a:srgbClr val="262626"/>
                </a:solidFill>
              </a:rPr>
              <a:t>unning time analysis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388938" y="1273297"/>
            <a:ext cx="8556626" cy="50162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62425" indent="-162425" defTabSz="740662">
              <a:spcBef>
                <a:spcPts val="1300"/>
              </a:spcBef>
              <a:buClr>
                <a:srgbClr val="595959"/>
              </a:buClr>
              <a:buFont typeface="Arial Bold"/>
              <a:defRPr sz="1800">
                <a:solidFill>
                  <a:srgbClr val="000000"/>
                </a:solidFill>
              </a:defRPr>
            </a:pP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Given an algorithm in pseudocode or actual program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 marL="162425" indent="-162425" defTabSz="740662">
              <a:spcBef>
                <a:spcPts val="1300"/>
              </a:spcBef>
              <a:buClr>
                <a:srgbClr val="595959"/>
              </a:buClr>
              <a:buFont typeface="Cochin"/>
              <a:defRPr sz="1800">
                <a:solidFill>
                  <a:srgbClr val="000000"/>
                </a:solidFill>
              </a:defRPr>
            </a:pP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When the</a:t>
            </a:r>
            <a:r>
              <a:rPr sz="23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rPr>
              <a:t> input size</a:t>
            </a: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 is n, </a:t>
            </a:r>
            <a:r>
              <a:rPr sz="2300">
                <a:latin typeface="Monotype Corsiva"/>
                <a:ea typeface="Monotype Corsiva"/>
                <a:cs typeface="Monotype Corsiva"/>
                <a:sym typeface="Monotype Corsiva"/>
              </a:rPr>
              <a:t>what is the total number of </a:t>
            </a:r>
            <a:r>
              <a:rPr sz="2300">
                <a:solidFill>
                  <a:srgbClr val="FF2600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computer steps executed by the algorithm, T(n)</a:t>
            </a:r>
            <a:r>
              <a:rPr sz="2300">
                <a:latin typeface="Monotype Corsiva"/>
                <a:ea typeface="Monotype Corsiva"/>
                <a:cs typeface="Monotype Corsiva"/>
                <a:sym typeface="Monotype Corsiva"/>
              </a:rPr>
              <a:t>?</a:t>
            </a:r>
            <a:endParaRPr sz="2300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1" marL="471035" indent="-162425" defTabSz="740662">
              <a:spcBef>
                <a:spcPts val="1300"/>
              </a:spcBef>
              <a:buClr>
                <a:srgbClr val="595959"/>
              </a:buClr>
              <a:buFont typeface="Cochin"/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Size of input</a:t>
            </a:r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: size of an array, polynomial degree, # of elements in a matrix, vertices and edges in a graph, or # of bits in the binary representation of input</a:t>
            </a:r>
            <a:endParaRPr sz="2300" u="sng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1" marL="471035" indent="-162425" defTabSz="740662">
              <a:spcBef>
                <a:spcPts val="1300"/>
              </a:spcBef>
              <a:buClr>
                <a:srgbClr val="595959"/>
              </a:buClr>
              <a:buFont typeface="Cochin"/>
              <a:buChar char="•"/>
              <a:defRPr sz="1800">
                <a:solidFill>
                  <a:srgbClr val="000000"/>
                </a:solidFill>
              </a:defRPr>
            </a:pPr>
            <a:r>
              <a:rPr sz="2100" u="sng">
                <a:latin typeface="Arial Bold"/>
                <a:ea typeface="Arial Bold"/>
                <a:cs typeface="Arial Bold"/>
                <a:sym typeface="Arial Bold"/>
              </a:rPr>
              <a:t>Computer steps: </a:t>
            </a:r>
            <a:r>
              <a:rPr sz="2100">
                <a:latin typeface="Arial Bold"/>
                <a:ea typeface="Arial Bold"/>
                <a:cs typeface="Arial Bold"/>
                <a:sym typeface="Arial Bold"/>
              </a:rPr>
              <a:t>arithmetic operations, data movement, control, decision making (if, while), comparison,…</a:t>
            </a:r>
            <a:endParaRPr sz="2100">
              <a:latin typeface="Arial Bold"/>
              <a:ea typeface="Arial Bold"/>
              <a:cs typeface="Arial Bold"/>
              <a:sym typeface="Arial Bold"/>
            </a:endParaRPr>
          </a:p>
          <a:p>
            <a:pPr lvl="2" marL="844615" indent="-227396" defTabSz="740662">
              <a:spcBef>
                <a:spcPts val="13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each step take a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constant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 amount of time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7395" indent="-227395" defTabSz="740662">
              <a:spcBef>
                <a:spcPts val="13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latin typeface="Arial Bold"/>
                <a:ea typeface="Arial Bold"/>
                <a:cs typeface="Arial Bold"/>
                <a:sym typeface="Arial Bold"/>
              </a:rPr>
              <a:t> Ignore: overhead of function calls (call stack frame allocation, passing parameters, and return values)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22" y="1216938"/>
            <a:ext cx="7284757" cy="241162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>
            <p:ph type="body" idx="1"/>
          </p:nvPr>
        </p:nvSpPr>
        <p:spPr>
          <a:xfrm>
            <a:off x="330993" y="607217"/>
            <a:ext cx="8250240" cy="594600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0" marL="457200" indent="-45720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Let </a:t>
            </a:r>
            <a:r>
              <a:rPr sz="2400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T(n)</a:t>
            </a:r>
            <a:r>
              <a:rPr sz="24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 be number of computer steps needed to compute fib1(n)</a:t>
            </a: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T(0)=1: when n=0, first step is executed </a:t>
            </a:r>
            <a:endParaRPr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T(1)=2: when n=1, first two steps are executed</a:t>
            </a:r>
            <a:endParaRPr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For n &gt;1,  </a:t>
            </a: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T(n)=T(n-1)+T(n-2)+3</a:t>
            </a:r>
            <a:r>
              <a:rPr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: first two steps are executed, fib1(n-1) is called (with T(n-1) steps), fib1(n-2) is called (T(n-2) steps), return values are added (1 step)  </a:t>
            </a:r>
            <a:endParaRPr sz="2600">
              <a:latin typeface="+mn-lt"/>
              <a:ea typeface="+mn-ea"/>
              <a:cs typeface="+mn-cs"/>
              <a:sym typeface="Helvetica"/>
            </a:endParaRPr>
          </a:p>
          <a:p>
            <a:pPr lvl="0" marL="495300" indent="-49530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Can you see that T(n) &gt; F</a:t>
            </a:r>
            <a:r>
              <a:rPr baseline="-5998" sz="26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n</a:t>
            </a:r>
            <a:r>
              <a:rPr sz="26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 ?</a:t>
            </a:r>
          </a:p>
        </p:txBody>
      </p:sp>
      <p:sp>
        <p:nvSpPr>
          <p:cNvPr id="163" name="Shape 16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Case Studies: Fib1(n)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22" y="1077238"/>
            <a:ext cx="7284757" cy="241162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>
            <p:ph type="body" idx="1"/>
          </p:nvPr>
        </p:nvSpPr>
        <p:spPr>
          <a:xfrm>
            <a:off x="330993" y="619971"/>
            <a:ext cx="8250240" cy="594600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Chalkboard"/>
              <a:defRPr sz="1800">
                <a:solidFill>
                  <a:srgbClr val="000000"/>
                </a:solidFill>
              </a:defRPr>
            </a:pPr>
            <a:endParaRPr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0" marL="457200" indent="-457200">
              <a:buClr>
                <a:srgbClr val="262626"/>
              </a:buClr>
              <a:buFont typeface="Helvetica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Let </a:t>
            </a:r>
            <a:r>
              <a:rPr i="1" sz="2400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T(n)</a:t>
            </a:r>
            <a:r>
              <a:rPr i="1" sz="24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 be number of computer steps to compute fib1(n)</a:t>
            </a: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T(0)=1 </a:t>
            </a:r>
            <a:endParaRPr b="1"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T(1)=2</a:t>
            </a:r>
            <a:endParaRPr b="1"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T(n)=T(n-1)+T(n-2)+3, n&gt;1</a:t>
            </a:r>
            <a:endParaRPr sz="2100">
              <a:latin typeface="+mn-lt"/>
              <a:ea typeface="+mn-ea"/>
              <a:cs typeface="+mn-cs"/>
              <a:sym typeface="Helvetica"/>
            </a:endParaRPr>
          </a:p>
          <a:p>
            <a:pPr lvl="0" marL="495300" indent="-495300">
              <a:buClr>
                <a:srgbClr val="FF2600"/>
              </a:buClr>
              <a:buFont typeface="Helvetica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Analyze running time of recursive algorithm</a:t>
            </a:r>
            <a:endParaRPr sz="2600">
              <a:solidFill>
                <a:srgbClr val="FF26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+mn-lt"/>
                <a:ea typeface="+mn-ea"/>
                <a:cs typeface="+mn-cs"/>
                <a:sym typeface="Helvetica"/>
              </a:rPr>
              <a:t>first, write a recursive formula for its running time</a:t>
            </a:r>
            <a:endParaRPr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+mn-lt"/>
                <a:ea typeface="+mn-ea"/>
                <a:cs typeface="+mn-cs"/>
                <a:sym typeface="Helvetica"/>
              </a:rPr>
              <a:t>then, recursive formula =&gt; closed formula, asymptotic result</a:t>
            </a: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Running Time analysis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Fibonacci numbers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30994" y="11890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</a:t>
            </a:r>
            <a:r>
              <a:rPr baseline="-5998" sz="2800">
                <a:solidFill>
                  <a:srgbClr val="262626"/>
                </a:solidFill>
              </a:rPr>
              <a:t>0</a:t>
            </a:r>
            <a:r>
              <a:rPr sz="2800">
                <a:solidFill>
                  <a:srgbClr val="262626"/>
                </a:solidFill>
              </a:rPr>
              <a:t>=0, F</a:t>
            </a:r>
            <a:r>
              <a:rPr baseline="-5998" sz="2800">
                <a:solidFill>
                  <a:srgbClr val="262626"/>
                </a:solidFill>
              </a:rPr>
              <a:t>1</a:t>
            </a:r>
            <a:r>
              <a:rPr sz="2800">
                <a:solidFill>
                  <a:srgbClr val="262626"/>
                </a:solidFill>
              </a:rPr>
              <a:t>=1, F</a:t>
            </a:r>
            <a:r>
              <a:rPr baseline="-5998" sz="2800">
                <a:solidFill>
                  <a:srgbClr val="262626"/>
                </a:solidFill>
              </a:rPr>
              <a:t>n</a:t>
            </a:r>
            <a:r>
              <a:rPr sz="2800">
                <a:solidFill>
                  <a:srgbClr val="262626"/>
                </a:solidFill>
              </a:rPr>
              <a:t>=F</a:t>
            </a:r>
            <a:r>
              <a:rPr baseline="-5998" sz="2800">
                <a:solidFill>
                  <a:srgbClr val="262626"/>
                </a:solidFill>
              </a:rPr>
              <a:t>n-1</a:t>
            </a:r>
            <a:r>
              <a:rPr sz="2800">
                <a:solidFill>
                  <a:srgbClr val="262626"/>
                </a:solidFill>
              </a:rPr>
              <a:t>+F</a:t>
            </a:r>
            <a:r>
              <a:rPr baseline="-5998" sz="2800">
                <a:solidFill>
                  <a:srgbClr val="262626"/>
                </a:solidFill>
              </a:rPr>
              <a:t>n-2</a:t>
            </a:r>
            <a:endParaRPr baseline="-5998" sz="2800">
              <a:solidFill>
                <a:srgbClr val="262626"/>
              </a:solidFill>
            </a:endParaRPr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baseline="-5998" sz="2800">
              <a:solidFill>
                <a:srgbClr val="262626"/>
              </a:solidFill>
            </a:endParaRPr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baseline="-5998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/>
              <a:t>Fn is </a:t>
            </a:r>
            <a:r>
              <a:rPr b="1" sz="2400"/>
              <a:t>lower bounded by </a:t>
            </a:r>
            <a:endParaRPr sz="2400"/>
          </a:p>
          <a:p>
            <a:pPr lvl="0" marL="533400" indent="-533400">
              <a:defRPr sz="1800">
                <a:solidFill>
                  <a:srgbClr val="000000"/>
                </a:solidFill>
              </a:defRPr>
            </a:pPr>
            <a:r>
              <a:rPr sz="2800"/>
              <a:t>In fact, there is a tighter lower bound 2</a:t>
            </a:r>
            <a:r>
              <a:rPr baseline="31999" sz="2800"/>
              <a:t>0.694n</a:t>
            </a:r>
            <a:endParaRPr baseline="31999" sz="2800"/>
          </a:p>
          <a:p>
            <a:pPr lvl="0" marL="533400" indent="-533400">
              <a:defRPr sz="1800">
                <a:solidFill>
                  <a:srgbClr val="000000"/>
                </a:solidFill>
              </a:defRPr>
            </a:pPr>
            <a:r>
              <a:rPr baseline="0" sz="2800"/>
              <a:t>Recall </a:t>
            </a:r>
            <a:r>
              <a:rPr i="1" sz="2400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T(n):</a:t>
            </a:r>
            <a:r>
              <a:rPr i="1" sz="24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 number of computer steps to compute fib1(n),</a:t>
            </a:r>
            <a:endParaRPr sz="24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T(0)=1 </a:t>
            </a:r>
            <a:endParaRPr b="1"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T(1)=2</a:t>
            </a:r>
            <a:endParaRPr b="1" sz="2100">
              <a:latin typeface="+mn-lt"/>
              <a:ea typeface="+mn-ea"/>
              <a:cs typeface="+mn-cs"/>
              <a:sym typeface="Helvetica"/>
            </a:endParaRPr>
          </a:p>
          <a:p>
            <a:pPr lvl="1" marL="857248" indent="-400048">
              <a:buClr>
                <a:srgbClr val="262626"/>
              </a:buClr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T(n)=T(n-1)+T(n-2)+3, n&gt;1</a:t>
            </a:r>
            <a:endParaRPr sz="210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7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124" y="5541416"/>
            <a:ext cx="39751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702" y="1806475"/>
            <a:ext cx="32131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3137" y="2523529"/>
            <a:ext cx="645315" cy="290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Exponential running time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80059" indent="-480059" defTabSz="822959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20"/>
              <a:t>Running time of Fib1:  T(n)&gt; 2</a:t>
            </a:r>
            <a:r>
              <a:rPr baseline="31998" sz="2520"/>
              <a:t>0.694n </a:t>
            </a:r>
            <a:endParaRPr baseline="31998" sz="1619"/>
          </a:p>
          <a:p>
            <a:pPr lvl="0" marL="480059" indent="-480059" defTabSz="822959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20"/>
              <a:t>Running time of Fib1 is </a:t>
            </a:r>
            <a:r>
              <a:rPr sz="2520">
                <a:solidFill>
                  <a:srgbClr val="FF2600"/>
                </a:solidFill>
              </a:rPr>
              <a:t>exponential in n</a:t>
            </a:r>
            <a:endParaRPr sz="1619">
              <a:solidFill>
                <a:srgbClr val="FF2600"/>
              </a:solidFill>
            </a:endParaRPr>
          </a:p>
          <a:p>
            <a:pPr lvl="1" marL="891539" indent="-480059" defTabSz="822959">
              <a:spcBef>
                <a:spcPts val="500"/>
              </a:spcBef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2600"/>
                </a:solidFill>
              </a:rPr>
              <a:t>calculate F</a:t>
            </a:r>
            <a:r>
              <a:rPr baseline="-5998" sz="2520">
                <a:solidFill>
                  <a:srgbClr val="FF2600"/>
                </a:solidFill>
              </a:rPr>
              <a:t>200, </a:t>
            </a:r>
            <a:r>
              <a:rPr sz="2520">
                <a:solidFill>
                  <a:srgbClr val="FF2600"/>
                </a:solidFill>
              </a:rPr>
              <a:t>it takes at least 2</a:t>
            </a:r>
            <a:r>
              <a:rPr baseline="31998" sz="2520">
                <a:solidFill>
                  <a:srgbClr val="FF2600"/>
                </a:solidFill>
              </a:rPr>
              <a:t>138</a:t>
            </a:r>
            <a:r>
              <a:rPr sz="2520">
                <a:solidFill>
                  <a:srgbClr val="FF2600"/>
                </a:solidFill>
              </a:rPr>
              <a:t> computer steps</a:t>
            </a:r>
            <a:endParaRPr sz="1619">
              <a:solidFill>
                <a:srgbClr val="FF2600"/>
              </a:solidFill>
            </a:endParaRPr>
          </a:p>
          <a:p>
            <a:pPr lvl="0" marL="480059" indent="-480059" defTabSz="822959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20"/>
              <a:t>On NEC Earth Simulator (fastest computer 2002-2004)</a:t>
            </a:r>
            <a:endParaRPr sz="2520"/>
          </a:p>
          <a:p>
            <a:pPr lvl="1" marL="891539" indent="-480059" defTabSz="822959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520"/>
              <a:t>Executes 40 trillion (10</a:t>
            </a:r>
            <a:r>
              <a:rPr baseline="31998" sz="2520"/>
              <a:t>12</a:t>
            </a:r>
            <a:r>
              <a:rPr sz="2520"/>
              <a:t>) steps per second, </a:t>
            </a:r>
            <a:r>
              <a:rPr sz="2520">
                <a:solidFill>
                  <a:srgbClr val="FF2600"/>
                </a:solidFill>
              </a:rPr>
              <a:t>40 teraflots</a:t>
            </a:r>
            <a:endParaRPr sz="2520">
              <a:solidFill>
                <a:srgbClr val="FF2600"/>
              </a:solidFill>
            </a:endParaRPr>
          </a:p>
          <a:p>
            <a:pPr lvl="1" marL="891539" indent="-480059" defTabSz="822959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520"/>
              <a:t>Assuming each step takes same amount of time as a “floating point operation”</a:t>
            </a:r>
            <a:endParaRPr sz="2520"/>
          </a:p>
          <a:p>
            <a:pPr lvl="1" marL="891539" indent="-480059" defTabSz="822959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520"/>
              <a:t>Time to calculate F</a:t>
            </a:r>
            <a:r>
              <a:rPr baseline="-5999" sz="2520"/>
              <a:t>200: </a:t>
            </a:r>
            <a:r>
              <a:rPr sz="2520"/>
              <a:t>at least</a:t>
            </a:r>
            <a:r>
              <a:rPr baseline="-5999" sz="2520"/>
              <a:t> </a:t>
            </a:r>
            <a:r>
              <a:rPr sz="2520"/>
              <a:t>2</a:t>
            </a:r>
            <a:r>
              <a:rPr baseline="31998" sz="2520"/>
              <a:t>92</a:t>
            </a:r>
            <a:r>
              <a:rPr sz="2520"/>
              <a:t> seconds, i.e.,1.57x10</a:t>
            </a:r>
            <a:r>
              <a:rPr baseline="31999" sz="2520"/>
              <a:t>20 </a:t>
            </a:r>
            <a:r>
              <a:rPr sz="2520"/>
              <a:t>years </a:t>
            </a:r>
            <a:endParaRPr sz="2520"/>
          </a:p>
          <a:p>
            <a:pPr lvl="0" marL="480059" indent="-480059" defTabSz="822959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20"/>
              <a:t>Can we throw more computing power to the problem? </a:t>
            </a:r>
            <a:endParaRPr sz="2520"/>
          </a:p>
          <a:p>
            <a:pPr lvl="1" marL="891539" indent="-480059" defTabSz="822959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520"/>
              <a:t>Moore’s law: computer speeds double about every 18 months (or 2 years according to newer version)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Exponential running time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defRPr sz="1800">
                <a:solidFill>
                  <a:srgbClr val="000000"/>
                </a:solidFill>
              </a:defRPr>
            </a:pPr>
            <a:r>
              <a:rPr sz="2800"/>
              <a:t>Running time of Fib1:  T(n)&gt; 2</a:t>
            </a:r>
            <a:r>
              <a:rPr baseline="31999" sz="2800"/>
              <a:t>0.694n </a:t>
            </a:r>
            <a:r>
              <a:rPr baseline="0" sz="2800"/>
              <a:t>=1.6177</a:t>
            </a:r>
            <a:r>
              <a:rPr baseline="31999" sz="2800"/>
              <a:t>n</a:t>
            </a:r>
            <a:endParaRPr baseline="31998"/>
          </a:p>
          <a:p>
            <a:pPr lvl="0" marL="533400" indent="-533400">
              <a:defRPr sz="1800">
                <a:solidFill>
                  <a:srgbClr val="000000"/>
                </a:solidFill>
              </a:defRPr>
            </a:pPr>
            <a:r>
              <a:rPr sz="2800"/>
              <a:t>Moore’s law: computer speeds double about every 18 months (or 2 years according to newer version) </a:t>
            </a:r>
            <a:endParaRPr sz="2800"/>
          </a:p>
          <a:p>
            <a:pPr lvl="1" marL="990600" indent="-533400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If it takes fastest CPU of this year 6 minutes to calculate F</a:t>
            </a:r>
            <a:r>
              <a:rPr baseline="-5999" sz="2800"/>
              <a:t>50,</a:t>
            </a:r>
            <a:endParaRPr baseline="-5999" sz="2800"/>
          </a:p>
          <a:p>
            <a:pPr lvl="1" marL="990600" indent="-533400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fastest CPU in two years from today can calculate F</a:t>
            </a:r>
            <a:r>
              <a:rPr baseline="-5999" sz="2800"/>
              <a:t>52</a:t>
            </a:r>
            <a:r>
              <a:rPr sz="2800"/>
              <a:t> in 6 minutes</a:t>
            </a:r>
            <a:r>
              <a:t> </a:t>
            </a:r>
          </a:p>
          <a:p>
            <a:pPr lvl="0" marL="533400" indent="-533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Algorithms with exponential running time are not efficient, not scalable</a:t>
            </a:r>
            <a:endParaRPr sz="2800">
              <a:solidFill>
                <a:srgbClr val="FF2600"/>
              </a:solidFill>
            </a:endParaRPr>
          </a:p>
          <a:p>
            <a:pPr lvl="1" marL="990600" indent="-5334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not practical solution for large input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565" y="1067017"/>
            <a:ext cx="6886014" cy="2279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833" y="3835560"/>
            <a:ext cx="6018818" cy="354751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Can we do better? 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203994" y="2992021"/>
            <a:ext cx="8229601" cy="11064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7851" indent="-347851" defTabSz="758951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1826"/>
              <a:t>Draw recursive function call tree for fib1(5) </a:t>
            </a:r>
            <a:endParaRPr sz="1826"/>
          </a:p>
          <a:p>
            <a:pPr lvl="0" marL="347851" indent="-347851" defTabSz="758951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1826"/>
              <a:t>Observation:  wasteful repeated calculation</a:t>
            </a:r>
            <a:endParaRPr sz="1826"/>
          </a:p>
          <a:p>
            <a:pPr lvl="0" marL="347851" indent="-347851" defTabSz="758951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1826"/>
              <a:t>Idea: Store solutions to subproblems in array (key of Dynamic Programming)</a:t>
            </a:r>
          </a:p>
        </p:txBody>
      </p:sp>
      <p:sp>
        <p:nvSpPr>
          <p:cNvPr id="190" name="Shape 19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833" y="876459"/>
            <a:ext cx="6018818" cy="35475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Running time fib2(n)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330994" y="3385172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2899" indent="-342899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marL="419098" indent="-419098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Analyze running time of iterative (non-recursive) algorithm: 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T(n)=1   // if n=0 return 0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       +n   // create an array of f[0…n]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       +2    // f[0]=0, f[1]=1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       +(n-1)  // for loop: repeated for n-1 times 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      = 2n+2 </a:t>
            </a:r>
            <a:endParaRPr sz="2200"/>
          </a:p>
          <a:p>
            <a:pPr lvl="0" marL="419100" indent="-419100"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600"/>
                </a:solidFill>
              </a:rPr>
              <a:t>T(n) is a linear function of n, or fib2(n) has linear running time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833" y="876459"/>
            <a:ext cx="6018818" cy="354751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Alternatively… 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330994" y="3385172"/>
            <a:ext cx="8229601" cy="342771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19098" indent="-419098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How long does it take for fib2(n) finish? </a:t>
            </a:r>
            <a:endParaRPr sz="2200"/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T(n)=1000  +200n+2*60+(n-1)*800=1000n+320  // in unit of </a:t>
            </a:r>
            <a:r>
              <a:rPr i="1" sz="2200">
                <a:solidFill>
                  <a:srgbClr val="262626"/>
                </a:solidFill>
              </a:rPr>
              <a:t>us</a:t>
            </a:r>
            <a:r>
              <a:rPr sz="2200">
                <a:solidFill>
                  <a:srgbClr val="262626"/>
                </a:solidFill>
              </a:rPr>
              <a:t>   </a:t>
            </a:r>
            <a:endParaRPr sz="2200"/>
          </a:p>
          <a:p>
            <a:pPr lvl="0" marL="419100" indent="-419100"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600"/>
                </a:solidFill>
              </a:rPr>
              <a:t>Again: T(n) is a linear function of n</a:t>
            </a:r>
            <a:endParaRPr sz="2200">
              <a:solidFill>
                <a:srgbClr val="FF2600"/>
              </a:solidFill>
            </a:endParaRPr>
          </a:p>
          <a:p>
            <a:pPr lvl="1" marL="800100" indent="-342900"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/>
              <a:t>Constants are not important: different on different computers</a:t>
            </a:r>
            <a:endParaRPr sz="2000"/>
          </a:p>
          <a:p>
            <a:pPr lvl="1" marL="800100" indent="-342900"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/>
              <a:t>System effects (caching, OS scheduling) makes it pointless to do such fine-grained analysis anyway! </a:t>
            </a:r>
            <a:endParaRPr sz="2200">
              <a:solidFill>
                <a:srgbClr val="FF2600"/>
              </a:solidFill>
            </a:endParaRPr>
          </a:p>
          <a:p>
            <a:pPr lvl="0" marL="419100" indent="-419100"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600"/>
                </a:solidFill>
              </a:rPr>
              <a:t>Algorithm analysis focuses on how running time grows as problem size grows (constant, linear, quadratic, exponential?)</a:t>
            </a:r>
            <a:endParaRPr sz="2200">
              <a:solidFill>
                <a:srgbClr val="FF2600"/>
              </a:solidFill>
            </a:endParaRPr>
          </a:p>
          <a:p>
            <a:pPr lvl="1" marL="876300" indent="-419100"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600"/>
                </a:solidFill>
              </a:rPr>
              <a:t>not actual real world time 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01" name="Shape 201"/>
          <p:cNvSpPr/>
          <p:nvPr/>
        </p:nvSpPr>
        <p:spPr>
          <a:xfrm>
            <a:off x="4872876" y="1021327"/>
            <a:ext cx="8237541" cy="214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Estimation based upon CPU:  </a:t>
            </a: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takes 1000us,</a:t>
            </a: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takes 200n us</a:t>
            </a: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each assignment takes 60us</a:t>
            </a: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addition and assignment takes 800us…</a:t>
            </a:r>
          </a:p>
        </p:txBody>
      </p:sp>
      <p:sp>
        <p:nvSpPr>
          <p:cNvPr id="202" name="Shape 202"/>
          <p:cNvSpPr/>
          <p:nvPr/>
        </p:nvSpPr>
        <p:spPr>
          <a:xfrm flipV="1">
            <a:off x="3243576" y="1592713"/>
            <a:ext cx="1545871" cy="115837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4018086" y="1923346"/>
            <a:ext cx="855418" cy="2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4" name="Shape 204"/>
          <p:cNvSpPr/>
          <p:nvPr/>
        </p:nvSpPr>
        <p:spPr>
          <a:xfrm flipV="1">
            <a:off x="3242627" y="2275198"/>
            <a:ext cx="1546820" cy="2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3799538" y="2996700"/>
            <a:ext cx="1035889" cy="165067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What are Algorithms?</a:t>
            </a:r>
          </a:p>
        </p:txBody>
      </p:sp>
      <p:pic>
        <p:nvPicPr>
          <p:cNvPr id="7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09198"/>
            <a:ext cx="9144000" cy="4839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08" name="Shape 20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Summary: R</a:t>
            </a:r>
            <a:r>
              <a:rPr sz="3600">
                <a:solidFill>
                  <a:srgbClr val="262626"/>
                </a:solidFill>
              </a:rPr>
              <a:t>unning time analysis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388938" y="1273297"/>
            <a:ext cx="8556626" cy="50162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51056" indent="-151056" defTabSz="688816">
              <a:spcBef>
                <a:spcPts val="1200"/>
              </a:spcBef>
              <a:buClr>
                <a:srgbClr val="595959"/>
              </a:buClr>
              <a:buFont typeface="Arial Bold"/>
              <a:defRPr sz="1800">
                <a:solidFill>
                  <a:srgbClr val="000000"/>
                </a:solidFill>
              </a:defRPr>
            </a:pPr>
            <a:r>
              <a:rPr sz="2139">
                <a:latin typeface="Arial Bold"/>
                <a:ea typeface="Arial Bold"/>
                <a:cs typeface="Arial Bold"/>
                <a:sym typeface="Arial Bold"/>
              </a:rPr>
              <a:t>Given an algorithm in pseudocode or actual program</a:t>
            </a:r>
            <a:endParaRPr sz="2139">
              <a:latin typeface="Arial Bold"/>
              <a:ea typeface="Arial Bold"/>
              <a:cs typeface="Arial Bold"/>
              <a:sym typeface="Arial Bold"/>
            </a:endParaRPr>
          </a:p>
          <a:p>
            <a:pPr lvl="0" marL="151056" indent="-151056" defTabSz="688816">
              <a:spcBef>
                <a:spcPts val="1200"/>
              </a:spcBef>
              <a:buClr>
                <a:srgbClr val="595959"/>
              </a:buClr>
              <a:buFont typeface="Cochin"/>
              <a:defRPr sz="1800">
                <a:solidFill>
                  <a:srgbClr val="000000"/>
                </a:solidFill>
              </a:defRPr>
            </a:pPr>
            <a:r>
              <a:rPr sz="2139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139">
                <a:latin typeface="Arial Bold"/>
                <a:ea typeface="Arial Bold"/>
                <a:cs typeface="Arial Bold"/>
                <a:sym typeface="Arial Bold"/>
              </a:rPr>
              <a:t>When the input size is n, </a:t>
            </a:r>
            <a:r>
              <a:rPr sz="2139">
                <a:latin typeface="Monotype Corsiva"/>
                <a:ea typeface="Monotype Corsiva"/>
                <a:cs typeface="Monotype Corsiva"/>
                <a:sym typeface="Monotype Corsiva"/>
              </a:rPr>
              <a:t>how many total number of computer steps are executed?</a:t>
            </a:r>
            <a:endParaRPr sz="2139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1" marL="438063" indent="-151056" defTabSz="688816">
              <a:spcBef>
                <a:spcPts val="1200"/>
              </a:spcBef>
              <a:buClr>
                <a:srgbClr val="595959"/>
              </a:buClr>
              <a:buFont typeface="Cochin"/>
              <a:buChar char="•"/>
              <a:defRPr sz="1800">
                <a:solidFill>
                  <a:srgbClr val="000000"/>
                </a:solidFill>
              </a:defRPr>
            </a:pPr>
            <a:r>
              <a:rPr sz="2139">
                <a:latin typeface="Arial Bold"/>
                <a:ea typeface="Arial Bold"/>
                <a:cs typeface="Arial Bold"/>
                <a:sym typeface="Arial Bold"/>
              </a:rPr>
              <a:t>Size of input</a:t>
            </a:r>
            <a:r>
              <a:rPr sz="2139">
                <a:latin typeface="Arial Bold"/>
                <a:ea typeface="Arial Bold"/>
                <a:cs typeface="Arial Bold"/>
                <a:sym typeface="Arial Bold"/>
              </a:rPr>
              <a:t>: size of an array, polynomial degree, # of elements in a matrix, vertices and edges in a graph, or # of bits in the binary representation of input</a:t>
            </a:r>
            <a:endParaRPr sz="2139" u="sng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1" marL="438063" indent="-151056" defTabSz="688816">
              <a:spcBef>
                <a:spcPts val="1200"/>
              </a:spcBef>
              <a:buClr>
                <a:srgbClr val="595959"/>
              </a:buClr>
              <a:buFont typeface="Cochin"/>
              <a:buChar char="•"/>
              <a:defRPr sz="1800">
                <a:solidFill>
                  <a:srgbClr val="000000"/>
                </a:solidFill>
              </a:defRPr>
            </a:pPr>
            <a:r>
              <a:rPr sz="1953" u="sng"/>
              <a:t>Computer steps: </a:t>
            </a:r>
            <a:r>
              <a:rPr b="1" sz="1953"/>
              <a:t>arithmetic operations, data movement, control, decision making (if, while), comparison,…</a:t>
            </a:r>
            <a:endParaRPr b="1" sz="1953"/>
          </a:p>
          <a:p>
            <a:pPr lvl="2" marL="785492" indent="-211478" defTabSz="688816">
              <a:spcBef>
                <a:spcPts val="12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860">
                <a:latin typeface="Arial Bold"/>
                <a:ea typeface="Arial Bold"/>
                <a:cs typeface="Arial Bold"/>
                <a:sym typeface="Arial Bold"/>
              </a:rPr>
              <a:t>each step take a </a:t>
            </a:r>
            <a:r>
              <a:rPr sz="1860">
                <a:latin typeface="Arial Bold"/>
                <a:ea typeface="Arial Bold"/>
                <a:cs typeface="Arial Bold"/>
                <a:sym typeface="Arial Bold"/>
              </a:rPr>
              <a:t>constant</a:t>
            </a:r>
            <a:r>
              <a:rPr sz="1860">
                <a:latin typeface="Arial Bold"/>
                <a:ea typeface="Arial Bold"/>
                <a:cs typeface="Arial Bold"/>
                <a:sym typeface="Arial Bold"/>
              </a:rPr>
              <a:t> amount of time</a:t>
            </a:r>
            <a:endParaRPr sz="1860">
              <a:latin typeface="Arial Bold"/>
              <a:ea typeface="Arial Bold"/>
              <a:cs typeface="Arial Bold"/>
              <a:sym typeface="Arial Bold"/>
            </a:endParaRPr>
          </a:p>
          <a:p>
            <a:pPr lvl="0" marL="211478" indent="-211478" defTabSz="688816">
              <a:spcBef>
                <a:spcPts val="12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53">
                <a:latin typeface="Arial Bold"/>
                <a:ea typeface="Arial Bold"/>
                <a:cs typeface="Arial Bold"/>
                <a:sym typeface="Arial Bold"/>
              </a:rPr>
              <a:t> Ignore: </a:t>
            </a:r>
            <a:endParaRPr sz="1953">
              <a:latin typeface="Arial Bold"/>
              <a:ea typeface="Arial Bold"/>
              <a:cs typeface="Arial Bold"/>
              <a:sym typeface="Arial Bold"/>
            </a:endParaRPr>
          </a:p>
          <a:p>
            <a:pPr lvl="1" marL="636674" indent="-211478" defTabSz="688816">
              <a:spcBef>
                <a:spcPts val="12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953">
                <a:latin typeface="Arial Bold"/>
                <a:ea typeface="Arial Bold"/>
                <a:cs typeface="Arial Bold"/>
                <a:sym typeface="Arial Bold"/>
              </a:rPr>
              <a:t>Overhead of function calls (call stack frame allocation, passing parameters, and return values)</a:t>
            </a:r>
            <a:endParaRPr sz="1953">
              <a:latin typeface="Arial Bold"/>
              <a:ea typeface="Arial Bold"/>
              <a:cs typeface="Arial Bold"/>
              <a:sym typeface="Arial Bold"/>
            </a:endParaRPr>
          </a:p>
          <a:p>
            <a:pPr lvl="1" marL="636674" indent="-211478" defTabSz="688816">
              <a:spcBef>
                <a:spcPts val="12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953">
                <a:latin typeface="Arial Bold"/>
                <a:ea typeface="Arial Bold"/>
                <a:cs typeface="Arial Bold"/>
                <a:sym typeface="Arial Bold"/>
              </a:rPr>
              <a:t>Different execution time for different steps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1307659" y="2339203"/>
            <a:ext cx="5486403" cy="5667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Time for exercises/examples 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1792288" y="3250282"/>
            <a:ext cx="5486402" cy="15568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</a:rPr>
              <a:t>1. Reading algorithms in pseudocode </a:t>
            </a:r>
            <a:endParaRPr sz="19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</a:rPr>
              <a:t>2. Writing algorithms in pseudocode</a:t>
            </a:r>
            <a:endParaRPr sz="19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</a:rPr>
              <a:t>3. Analyzing algorithms </a:t>
            </a:r>
          </a:p>
        </p:txBody>
      </p:sp>
      <p:sp>
        <p:nvSpPr>
          <p:cNvPr id="213" name="Shape 2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Example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341313" y="1358900"/>
            <a:ext cx="8229601" cy="54800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91885" indent="-391885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What’s the running time of MIN?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MIN (a[1…n])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an array of numbers a[1…n]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the minimum number among a[1…n]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1" marL="57150" indent="17145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 = a[1]			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7150" indent="17145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for i=2 to n:			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7150" indent="17145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	if a[i] &lt; m: m = a[i]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7150" indent="17145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return m	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7150" indent="17145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50595" indent="-269595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How do we measure the size of input for this algorithm? 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50595" indent="-269595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How many computer steps when the input’s size is n?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0" name="Shape 22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bubble sort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341313" y="1206727"/>
            <a:ext cx="8229601" cy="54800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bubblesort (a[1…n])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 list of numbers a[1…n]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a sorted version of this list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for endp=n to 2:			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	for i=1 to endp-1: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	     if a[i] &gt; a[i+1]:  swap (a[i], a[i+1])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return a</a:t>
            </a:r>
            <a:endParaRPr sz="2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20578" indent="-220578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94104" indent="-294104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How do you choose to measure </a:t>
            </a:r>
            <a:r>
              <a:rPr b="1"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the size of input</a:t>
            </a: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? </a:t>
            </a: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75104" indent="-294104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length of list a, i.e., n </a:t>
            </a: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75104" indent="-294104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the longer the input list, the longer it takes to sort it </a:t>
            </a: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94104" indent="-294104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Problem instance</a:t>
            </a: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: a particular input to the algorithm</a:t>
            </a: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75104" indent="-294104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e.g., a[1…6]={1, 4, 6, 2, 7, 3}</a:t>
            </a:r>
            <a:endParaRPr sz="24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675104" indent="-294104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e.g., a[1…6]={1, 4, 5, 6, 7, 9}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4" name="Shape 22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bubble sort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341313" y="1206727"/>
            <a:ext cx="8229601" cy="54800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8696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bubblesort (a[1…n])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8696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an array of numbers a[1…n]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8696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a sorted version of this array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for endp=n to 2:			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	for i=1 to endp-1: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	    </a:t>
            </a:r>
            <a:r>
              <a:rPr sz="2100" u="sng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if a[i] &gt; a[i+1]:  swap (a[i], a[i+1])</a:t>
            </a:r>
            <a:endParaRPr sz="2100" u="sng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5435" indent="166306" defTabSz="88696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return a	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83531" indent="-213960" defTabSz="886967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49621" indent="-249621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endp</a:t>
            </a: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=n:   inner loop (for j=1 to endp-1) repeats for n-1 times</a:t>
            </a:r>
            <a:endParaRPr sz="23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73394" indent="-273394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endp=n-1:   inner loop repeats for n-2 times</a:t>
            </a:r>
            <a:endParaRPr sz="23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73394" indent="-273394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endp=n-2:  inner loop repeats for n-3 times       </a:t>
            </a:r>
            <a:endParaRPr sz="23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73394" indent="-273394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… </a:t>
            </a:r>
            <a:endParaRPr sz="23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73394" indent="-273394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endp=2: inner loop repeats for 1 times </a:t>
            </a:r>
            <a:endParaRPr sz="23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73394" indent="-273394" defTabSz="886967">
              <a:spcBef>
                <a:spcPts val="400"/>
              </a:spcBef>
              <a:buClr>
                <a:srgbClr val="595959"/>
              </a:buClr>
              <a:buFont typeface="Gill San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Total # of steps:  T(n) = (n-1)+(n-2)+(n-3)+…+1=n(n-1)/2            </a:t>
            </a:r>
          </a:p>
        </p:txBody>
      </p:sp>
      <p:sp>
        <p:nvSpPr>
          <p:cNvPr id="226" name="Shape 226"/>
          <p:cNvSpPr/>
          <p:nvPr/>
        </p:nvSpPr>
        <p:spPr>
          <a:xfrm>
            <a:off x="4098202" y="3554731"/>
            <a:ext cx="1709596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a compute step</a:t>
            </a:r>
          </a:p>
        </p:txBody>
      </p:sp>
      <p:sp>
        <p:nvSpPr>
          <p:cNvPr id="227" name="Shape 227"/>
          <p:cNvSpPr/>
          <p:nvPr/>
        </p:nvSpPr>
        <p:spPr>
          <a:xfrm flipV="1">
            <a:off x="4038600" y="3358499"/>
            <a:ext cx="1" cy="408939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Matrix and Vector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330994" y="1252537"/>
            <a:ext cx="8229602" cy="5643565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300">
                <a:solidFill>
                  <a:srgbClr val="FF2600"/>
                </a:solidFill>
              </a:rPr>
              <a:t>Matrix</a:t>
            </a:r>
            <a:r>
              <a:rPr i="1" sz="2300"/>
              <a:t>:  a 2D (rectangular) array of numbers, symbols, or expressions, arranged in rows and columns.</a:t>
            </a: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300"/>
              <a:t>	e.g., a 2 × 3 matrix  B=</a:t>
            </a: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2600"/>
                </a:solidFill>
              </a:rPr>
              <a:t>Row vector of a matrix</a:t>
            </a:r>
            <a:r>
              <a:rPr i="1" sz="2000"/>
              <a:t> is a vector made up of a row of elements from the matrix:  [1 9 -13] is a row vector of B</a:t>
            </a:r>
            <a:endParaRPr i="1" sz="20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2600"/>
                </a:solidFill>
              </a:rPr>
              <a:t>Column vector of a matrix</a:t>
            </a:r>
            <a:r>
              <a:rPr i="1" sz="2000"/>
              <a:t> is a vector made up of a column of elements from the matrix: [-13 -6] is a column vector of B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32" name="Screen Shot 2018-04-22 at 8.02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9633" y="1975305"/>
            <a:ext cx="2428841" cy="990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Screen Shot 2018-04-22 at 8.06.4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5615" y="3060172"/>
            <a:ext cx="2987249" cy="143086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699432" y="3551754"/>
            <a:ext cx="229260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                  matrix </a:t>
            </a:r>
          </a:p>
        </p:txBody>
      </p:sp>
      <p:pic>
        <p:nvPicPr>
          <p:cNvPr id="23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973" y="3668149"/>
            <a:ext cx="999412" cy="20154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4023629" y="4585685"/>
            <a:ext cx="4688393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Each element of a matrix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 is denoted by a variable with two subscripts, A</a:t>
            </a:r>
            <a:r>
              <a:rPr baseline="-5999" i="1">
                <a:latin typeface="Arial"/>
                <a:ea typeface="Arial"/>
                <a:cs typeface="Arial"/>
                <a:sym typeface="Arial"/>
              </a:rPr>
              <a:t>2,1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 element at second row and first column of a matrix A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creen Shot 2018-04-22 at 7.58.3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097" y="1514574"/>
            <a:ext cx="5416806" cy="205412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body" idx="1"/>
          </p:nvPr>
        </p:nvSpPr>
        <p:spPr>
          <a:xfrm>
            <a:off x="330994" y="1125113"/>
            <a:ext cx="8229602" cy="5643565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300"/>
              <a:t>Matrix Multiplication: </a:t>
            </a: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300"/>
              <a:t>C</a:t>
            </a:r>
            <a:r>
              <a:rPr baseline="-5999" i="1" sz="2300"/>
              <a:t>2,2</a:t>
            </a:r>
            <a:r>
              <a:rPr i="1" sz="2300"/>
              <a:t>=[2 7 5 3 ] x [4 7 0 1] = 2*4+7*7+5*0+3*1=60 </a:t>
            </a:r>
          </a:p>
        </p:txBody>
      </p:sp>
      <p:pic>
        <p:nvPicPr>
          <p:cNvPr id="240" name="Screen Shot 2018-04-22 at 8.10.3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0276" y="4862953"/>
            <a:ext cx="6228448" cy="81774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Matrix Multiplication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43" name="Shape 243"/>
          <p:cNvSpPr/>
          <p:nvPr/>
        </p:nvSpPr>
        <p:spPr>
          <a:xfrm>
            <a:off x="4836364" y="1125113"/>
            <a:ext cx="314157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Dimension of A, B, and A x B?</a:t>
            </a:r>
          </a:p>
        </p:txBody>
      </p:sp>
      <p:sp>
        <p:nvSpPr>
          <p:cNvPr id="244" name="Shape 244"/>
          <p:cNvSpPr/>
          <p:nvPr/>
        </p:nvSpPr>
        <p:spPr>
          <a:xfrm>
            <a:off x="813384" y="3579557"/>
            <a:ext cx="6638289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The (i,j) element of AB is the dot product of i-th row of A with the j-th column of B</a:t>
            </a:r>
          </a:p>
        </p:txBody>
      </p:sp>
      <p:sp>
        <p:nvSpPr>
          <p:cNvPr id="245" name="Shape 245"/>
          <p:cNvSpPr/>
          <p:nvPr/>
        </p:nvSpPr>
        <p:spPr>
          <a:xfrm>
            <a:off x="5766395" y="2334261"/>
            <a:ext cx="357453" cy="281939"/>
          </a:xfrm>
          <a:prstGeom prst="rect">
            <a:avLst/>
          </a:prstGeom>
          <a:ln w="25400">
            <a:solidFill>
              <a:srgbClr val="BBE0E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6" name="Shape 246"/>
          <p:cNvSpPr/>
          <p:nvPr/>
        </p:nvSpPr>
        <p:spPr>
          <a:xfrm>
            <a:off x="1837862" y="2334261"/>
            <a:ext cx="1464238" cy="281939"/>
          </a:xfrm>
          <a:prstGeom prst="rect">
            <a:avLst/>
          </a:prstGeom>
          <a:ln w="25400">
            <a:solidFill>
              <a:srgbClr val="BBE0E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7" name="Shape 247"/>
          <p:cNvSpPr/>
          <p:nvPr/>
        </p:nvSpPr>
        <p:spPr>
          <a:xfrm>
            <a:off x="3886795" y="2086775"/>
            <a:ext cx="357453" cy="901959"/>
          </a:xfrm>
          <a:prstGeom prst="rect">
            <a:avLst/>
          </a:prstGeom>
          <a:ln w="25400">
            <a:solidFill>
              <a:srgbClr val="BBE0E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creen Shot 2018-04-22 at 7.58.3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097" y="1514574"/>
            <a:ext cx="5416806" cy="205412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300"/>
              <a:t>Matrix Multiplication: </a:t>
            </a: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300"/>
          </a:p>
        </p:txBody>
      </p:sp>
      <p:pic>
        <p:nvPicPr>
          <p:cNvPr id="251" name="Screen Shot 2018-04-22 at 8.10.3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726" y="3127286"/>
            <a:ext cx="6228448" cy="81774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Matrix Multiplication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54" name="Screen Shot 2018-04-22 at 7.57.03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915" y="3778834"/>
            <a:ext cx="4922070" cy="275954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4836364" y="1125113"/>
            <a:ext cx="314157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Dimension of A, B, and A x B?</a:t>
            </a:r>
          </a:p>
        </p:txBody>
      </p:sp>
      <p:sp>
        <p:nvSpPr>
          <p:cNvPr id="256" name="Shape 256"/>
          <p:cNvSpPr/>
          <p:nvPr/>
        </p:nvSpPr>
        <p:spPr>
          <a:xfrm>
            <a:off x="4719261" y="3976786"/>
            <a:ext cx="317257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400"/>
              <a:t>Total (scalar) multiplication: 4x2x3=24  </a:t>
            </a:r>
          </a:p>
        </p:txBody>
      </p:sp>
      <p:sp>
        <p:nvSpPr>
          <p:cNvPr id="257" name="Shape 257"/>
          <p:cNvSpPr/>
          <p:nvPr/>
        </p:nvSpPr>
        <p:spPr>
          <a:xfrm>
            <a:off x="4587647" y="5907087"/>
            <a:ext cx="343580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latin typeface="+mn-lt"/>
                <a:ea typeface="+mn-ea"/>
                <a:cs typeface="+mn-cs"/>
                <a:sym typeface="Helvetica"/>
              </a:rPr>
              <a:t>Total (scalar) multiplication: n</a:t>
            </a:r>
            <a:r>
              <a:rPr baseline="-5999" sz="1600">
                <a:latin typeface="+mn-lt"/>
                <a:ea typeface="+mn-ea"/>
                <a:cs typeface="+mn-cs"/>
                <a:sym typeface="Helvetica"/>
              </a:rPr>
              <a:t>2</a:t>
            </a:r>
            <a:r>
              <a:rPr sz="1600">
                <a:latin typeface="+mn-lt"/>
                <a:ea typeface="+mn-ea"/>
                <a:cs typeface="+mn-cs"/>
                <a:sym typeface="Helvetica"/>
              </a:rPr>
              <a:t>xn</a:t>
            </a:r>
            <a:r>
              <a:rPr baseline="-5999" sz="1600">
                <a:latin typeface="+mn-lt"/>
                <a:ea typeface="+mn-ea"/>
                <a:cs typeface="+mn-cs"/>
                <a:sym typeface="Helvetica"/>
              </a:rPr>
              <a:t>1</a:t>
            </a:r>
            <a:r>
              <a:rPr sz="1600">
                <a:latin typeface="+mn-lt"/>
                <a:ea typeface="+mn-ea"/>
                <a:cs typeface="+mn-cs"/>
                <a:sym typeface="Helvetica"/>
              </a:rPr>
              <a:t>xn</a:t>
            </a:r>
            <a:r>
              <a:rPr baseline="-5999" sz="1600">
                <a:latin typeface="+mn-lt"/>
                <a:ea typeface="+mn-ea"/>
                <a:cs typeface="+mn-cs"/>
                <a:sym typeface="Helvetica"/>
              </a:rPr>
              <a:t>3</a:t>
            </a:r>
            <a:r>
              <a:rPr sz="1600"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60" name="Shape 26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Binary Search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330994" y="1214274"/>
            <a:ext cx="8229601" cy="54800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search (a[L…R], value)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 list of numbers a[L…R] sorted in ascending order, a number value 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the index of value in list a (if value is in it), or -1 if not found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(L&gt;R): return -1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 = (L+R)/2			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(a[m]==value):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m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if (a[m]&gt;value):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   return search (a[L…m-1], value)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 	</a:t>
            </a:r>
            <a:endParaRPr sz="20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search (a[m+1…R], value)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247047" indent="-247047" defTabSz="877822"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What’s the size of input in this algorithm? </a:t>
            </a:r>
            <a:endParaRPr sz="2100">
              <a:solidFill>
                <a:srgbClr val="595959"/>
              </a:solidFill>
            </a:endParaRPr>
          </a:p>
          <a:p>
            <a:pPr lvl="1" marL="704247" indent="-247047" defTabSz="877822">
              <a:spcBef>
                <a:spcPts val="4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length of list a[L…R]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64" name="Shape 26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Binary Search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330994" y="1214274"/>
            <a:ext cx="8229601" cy="54800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search (a[L…R], value)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 list of numbers a[L…R] sorted in ascending order, a number value 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the index of value in list a (if value is in it), or -1 if not found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(L&gt;R): return -1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 = (L+R)/2			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(a[m]==value):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m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if (a[m]&gt;value):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   return search (a[L…m-1], value)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 	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search (a[m+1…R], value)</a:t>
            </a:r>
            <a:endParaRPr sz="2100">
              <a:solidFill>
                <a:srgbClr val="595959"/>
              </a:solidFill>
            </a:endParaRPr>
          </a:p>
          <a:p>
            <a:pPr lvl="0" marL="247047" indent="-247047" defTabSz="877822"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Let T(n) be number of steps to search an list of size n</a:t>
            </a:r>
            <a:endParaRPr sz="2100">
              <a:solidFill>
                <a:srgbClr val="595959"/>
              </a:solidFill>
            </a:endParaRPr>
          </a:p>
          <a:p>
            <a:pPr lvl="1" marL="704247" indent="-247047" defTabSz="877822">
              <a:spcBef>
                <a:spcPts val="4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best case (value is in middle point), T(n)=3</a:t>
            </a:r>
            <a:endParaRPr sz="2100">
              <a:solidFill>
                <a:srgbClr val="595959"/>
              </a:solidFill>
            </a:endParaRPr>
          </a:p>
          <a:p>
            <a:pPr lvl="1" marL="704247" indent="-247047" defTabSz="877822">
              <a:spcBef>
                <a:spcPts val="4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595959"/>
                </a:solidFill>
              </a:rPr>
              <a:t>worst case (when value is not in list) provides an upper bound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3124200" y="6397625"/>
            <a:ext cx="289560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CS 477/677 - Lecture 1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81" name="Shape 8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Algorithms Etymology</a:t>
            </a:r>
          </a:p>
        </p:txBody>
      </p:sp>
      <p:pic>
        <p:nvPicPr>
          <p:cNvPr id="8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7345"/>
            <a:ext cx="9144000" cy="6363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68" name="Shape 26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Binary Search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330994" y="1214274"/>
            <a:ext cx="8229601" cy="54800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search (a[L…R], value)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 list of numbers a[L…R] sorted in ascending order, a number value 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the index of value in list a (if value is in it), or -1 if not found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(L&gt;R): return -1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 = (L+R)/2			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if (a[m]==value):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m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if (a[m]&gt;value):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   return search (a[L…m-1], value)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else: 	</a:t>
            </a:r>
            <a:endParaRPr sz="19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4863" indent="164593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return search (a[m+1…R], value)</a:t>
            </a:r>
            <a:endParaRPr sz="2100">
              <a:solidFill>
                <a:srgbClr val="595959"/>
              </a:solidFill>
            </a:endParaRPr>
          </a:p>
          <a:p>
            <a:pPr lvl="0" marL="247047" indent="-247047" defTabSz="877822"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Let T(n) be number of steps to search an list of size n </a:t>
            </a:r>
            <a:r>
              <a:rPr sz="2100">
                <a:solidFill>
                  <a:srgbClr val="FF2600"/>
                </a:solidFill>
              </a:rPr>
              <a:t>in worst case</a:t>
            </a:r>
            <a:endParaRPr sz="2100">
              <a:solidFill>
                <a:srgbClr val="FF2600"/>
              </a:solidFill>
            </a:endParaRPr>
          </a:p>
          <a:p>
            <a:pPr lvl="1" marL="704247" indent="-247047" defTabSz="877822">
              <a:spcBef>
                <a:spcPts val="4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T(0)=1        //base case, when L&gt;R</a:t>
            </a:r>
            <a:endParaRPr sz="2100">
              <a:solidFill>
                <a:srgbClr val="595959"/>
              </a:solidFill>
            </a:endParaRPr>
          </a:p>
          <a:p>
            <a:pPr lvl="1" marL="704247" indent="-247047" defTabSz="877822">
              <a:spcBef>
                <a:spcPts val="4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T(n)=3+T(n/2) //general case, reduce problem size by half </a:t>
            </a:r>
            <a:endParaRPr sz="2100">
              <a:solidFill>
                <a:srgbClr val="595959"/>
              </a:solidFill>
            </a:endParaRPr>
          </a:p>
          <a:p>
            <a:pPr lvl="0" marL="247047" indent="-247047" defTabSz="877822"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Next chapter: master theorem solving T(n)=log</a:t>
            </a:r>
            <a:r>
              <a:rPr baseline="-5999" sz="2100">
                <a:solidFill>
                  <a:srgbClr val="595959"/>
                </a:solidFill>
              </a:rPr>
              <a:t>2</a:t>
            </a:r>
            <a:r>
              <a:rPr sz="2100">
                <a:solidFill>
                  <a:srgbClr val="595959"/>
                </a:solidFill>
              </a:rPr>
              <a:t>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What is algorithm: word origin, first algorithms, algorithms of today’s world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Sequential algorithms, Parallel algorithms, approximation algorithms, randomized algorithms 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Scope of the course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 few algorithms and pseudocode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Introduction to algorithm analysis: fibonacci seq calculation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counting number of “computer steps”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recursive formula for running time of recursive algorithm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2600"/>
                </a:solidFill>
              </a:rPr>
              <a:t>Asymptotic growth rate, big-O notations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Algorithm running time classes: P, NP </a:t>
            </a:r>
          </a:p>
        </p:txBody>
      </p:sp>
      <p:sp>
        <p:nvSpPr>
          <p:cNvPr id="273" name="Shape 2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76" name="Shape 27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Growth Rate of functions</a:t>
            </a:r>
          </a:p>
        </p:txBody>
      </p:sp>
      <p:pic>
        <p:nvPicPr>
          <p:cNvPr id="277" name="Screen Shot 2018-01-31 at 8.37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153" y="1445669"/>
            <a:ext cx="1524455" cy="137038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44007" y="3255250"/>
            <a:ext cx="7013164" cy="32255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01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f(x)=2x: constant growth rate (slope is 2)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01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: growth rate increases as x increases (see figure above)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01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: growth rate decreases as x increases </a:t>
            </a:r>
          </a:p>
        </p:txBody>
      </p:sp>
      <p:pic>
        <p:nvPicPr>
          <p:cNvPr id="2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865" y="4548162"/>
            <a:ext cx="1547054" cy="381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019" y="1151010"/>
            <a:ext cx="4218941" cy="2434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809" y="5396779"/>
            <a:ext cx="1798360" cy="33776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>
            <p:ph type="body" idx="1"/>
          </p:nvPr>
        </p:nvSpPr>
        <p:spPr>
          <a:xfrm>
            <a:off x="4423888" y="1254434"/>
            <a:ext cx="3290898" cy="2783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Growth rate</a:t>
            </a:r>
            <a:r>
              <a:rPr sz="2400">
                <a:solidFill>
                  <a:srgbClr val="262626"/>
                </a:solidFill>
              </a:rPr>
              <a:t>: How fast f(x) increases as x increases</a:t>
            </a:r>
            <a:endParaRPr sz="24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2600"/>
                </a:solidFill>
              </a:rPr>
              <a:t>slope (derivative)</a:t>
            </a:r>
          </a:p>
        </p:txBody>
      </p:sp>
      <p:pic>
        <p:nvPicPr>
          <p:cNvPr id="283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2537" y="3060745"/>
            <a:ext cx="2133601" cy="590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Derivatives of Common Functions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88" name="Screen Shot 2018-09-11 at 11.17.49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123" y="1091564"/>
            <a:ext cx="8064874" cy="539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91" name="Shape 29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Asymptotic Growth Rate of functions</a:t>
            </a:r>
          </a:p>
        </p:txBody>
      </p:sp>
      <p:pic>
        <p:nvPicPr>
          <p:cNvPr id="292" name="Screen Shot 2018-01-31 at 8.37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153" y="1445669"/>
            <a:ext cx="1524455" cy="137038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02129" y="3255250"/>
            <a:ext cx="7013165" cy="30683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01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e.g., f(x)=2x: asymptotic growth rate is 2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0100" indent="-342900" algn="l">
              <a:spcBef>
                <a:spcPts val="6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: very big!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57" y="4598627"/>
            <a:ext cx="1547054" cy="381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019" y="1151010"/>
            <a:ext cx="5077835" cy="293014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286847" y="5329856"/>
            <a:ext cx="7681272" cy="71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(Asymptotic) </a:t>
            </a:r>
            <a:r>
              <a:rPr sz="2100">
                <a:latin typeface="Arial"/>
                <a:ea typeface="Arial"/>
                <a:cs typeface="Arial"/>
                <a:sym typeface="Arial"/>
              </a:rPr>
              <a:t>Growth rate of functions of n (from low to high): 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log(n)  &lt; n &lt;  nlog(n) &lt; n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&lt;    n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 &lt;   n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 &lt;    ….&lt; 1.5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&lt; 2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0" sz="2200">
                <a:latin typeface="Arial"/>
                <a:ea typeface="Arial"/>
                <a:cs typeface="Arial"/>
                <a:sym typeface="Arial"/>
              </a:rPr>
              <a:t>&lt; 3</a:t>
            </a:r>
            <a:r>
              <a:rPr baseline="31999" sz="2200"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4923666" y="1100509"/>
            <a:ext cx="3546883" cy="2783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100000" lnSpcReduction="0"/>
          </a:bodyPr>
          <a:lstStyle/>
          <a:p>
            <a:pPr lvl="0" marL="322325" indent="-322325" defTabSz="859536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256"/>
              <a:t>Asymptotic</a:t>
            </a:r>
            <a:r>
              <a:rPr sz="2256"/>
              <a:t> </a:t>
            </a:r>
            <a:r>
              <a:rPr b="1" sz="2256">
                <a:solidFill>
                  <a:srgbClr val="262626"/>
                </a:solidFill>
              </a:rPr>
              <a:t>Growth rate</a:t>
            </a:r>
            <a:r>
              <a:rPr sz="2256">
                <a:solidFill>
                  <a:srgbClr val="262626"/>
                </a:solidFill>
              </a:rPr>
              <a:t>: growth rate of function when </a:t>
            </a:r>
            <a:endParaRPr sz="2256">
              <a:solidFill>
                <a:srgbClr val="262626"/>
              </a:solidFill>
            </a:endParaRPr>
          </a:p>
          <a:p>
            <a:pPr lvl="1" marL="752094" indent="-322325" defTabSz="859536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262626"/>
                </a:solidFill>
              </a:rPr>
              <a:t>slope (derivative) when x is very big</a:t>
            </a:r>
            <a:endParaRPr sz="2256">
              <a:solidFill>
                <a:srgbClr val="262626"/>
              </a:solidFill>
            </a:endParaRPr>
          </a:p>
          <a:p>
            <a:pPr lvl="0" marL="322325" indent="-322325" defTabSz="859536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262626"/>
                </a:solidFill>
              </a:rPr>
              <a:t>The larger asym. growth rate, the larger f(x) when </a:t>
            </a:r>
          </a:p>
        </p:txBody>
      </p:sp>
      <p:pic>
        <p:nvPicPr>
          <p:cNvPr id="29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40286" y="1889031"/>
            <a:ext cx="1123443" cy="20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4577" y="3679294"/>
            <a:ext cx="1123443" cy="20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body" idx="1"/>
          </p:nvPr>
        </p:nvSpPr>
        <p:spPr>
          <a:xfrm>
            <a:off x="422061" y="1236807"/>
            <a:ext cx="8047467" cy="56435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Two sorting algorithms: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yours: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your friend: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Which one is better (for large arrays)?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evaluate their ratio when n is large</a:t>
            </a:r>
          </a:p>
        </p:txBody>
      </p:sp>
      <p:sp>
        <p:nvSpPr>
          <p:cNvPr id="302" name="Shape 302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303" name="Shape 30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86968">
              <a:defRPr sz="3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262626"/>
                </a:solidFill>
              </a:rPr>
              <a:t>Compare Growth Rate of functions(2)</a:t>
            </a:r>
          </a:p>
        </p:txBody>
      </p:sp>
      <p:sp>
        <p:nvSpPr>
          <p:cNvPr id="304" name="Shape 304"/>
          <p:cNvSpPr/>
          <p:nvPr/>
        </p:nvSpPr>
        <p:spPr>
          <a:xfrm>
            <a:off x="337139" y="5386957"/>
            <a:ext cx="7827761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100"/>
              <a:t>They are same! In general, the lower order term can be dropped. </a:t>
            </a:r>
          </a:p>
        </p:txBody>
      </p:sp>
      <p:pic>
        <p:nvPicPr>
          <p:cNvPr id="30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1705" y="2235642"/>
            <a:ext cx="504402" cy="32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1950" y="1729665"/>
            <a:ext cx="1603912" cy="32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8299" y="4071489"/>
            <a:ext cx="7165440" cy="69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body" idx="1"/>
          </p:nvPr>
        </p:nvSpPr>
        <p:spPr>
          <a:xfrm>
            <a:off x="187626" y="1174733"/>
            <a:ext cx="8536976" cy="56435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2627" indent="-452627" defTabSz="905255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376"/>
              <a:t>In answering “</a:t>
            </a:r>
            <a:r>
              <a:rPr sz="2475">
                <a:solidFill>
                  <a:srgbClr val="262626"/>
                </a:solidFill>
              </a:rPr>
              <a:t>How fast T(n) grows as n grows?”, leave out  </a:t>
            </a:r>
            <a:endParaRPr sz="2475"/>
          </a:p>
          <a:p>
            <a:pPr lvl="1" marL="867536" indent="-414909" defTabSz="905255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178">
                <a:solidFill>
                  <a:srgbClr val="262626"/>
                </a:solidFill>
              </a:rPr>
              <a:t>lower-order terms</a:t>
            </a:r>
            <a:endParaRPr sz="2178">
              <a:solidFill>
                <a:srgbClr val="262626"/>
              </a:solidFill>
            </a:endParaRPr>
          </a:p>
          <a:p>
            <a:pPr lvl="1" marL="867536" indent="-414909" defTabSz="905255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262626"/>
                </a:solidFill>
              </a:rPr>
              <a:t>constant coefficient</a:t>
            </a:r>
            <a:r>
              <a:rPr baseline="-1" sz="2178">
                <a:solidFill>
                  <a:srgbClr val="262626"/>
                </a:solidFill>
              </a:rPr>
              <a:t>:</a:t>
            </a:r>
            <a:r>
              <a:rPr sz="1782"/>
              <a:t> </a:t>
            </a:r>
            <a:r>
              <a:rPr sz="2277">
                <a:solidFill>
                  <a:srgbClr val="595959"/>
                </a:solidFill>
              </a:rPr>
              <a:t>not reliable info. (arbitrarily counts # of computer steps), and hardware difference makes them not important</a:t>
            </a:r>
            <a:endParaRPr b="1" sz="2277">
              <a:solidFill>
                <a:srgbClr val="595959"/>
              </a:solidFill>
            </a:endParaRPr>
          </a:p>
          <a:p>
            <a:pPr lvl="1" marL="886396" indent="-433768" defTabSz="905255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i="1" sz="2277">
                <a:solidFill>
                  <a:srgbClr val="595959"/>
                </a:solidFill>
              </a:rPr>
              <a:t>Note: you still want to optimize your code to bring down constant coefficients. It’s only that they don’t affect “asymptotic growth rate” </a:t>
            </a:r>
            <a:endParaRPr i="1" sz="2277">
              <a:solidFill>
                <a:srgbClr val="595959"/>
              </a:solidFill>
            </a:endParaRPr>
          </a:p>
          <a:p>
            <a:pPr lvl="0" marL="298309" indent="-298309" defTabSz="887149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595959"/>
                </a:solidFill>
              </a:rPr>
              <a:t>e.g. </a:t>
            </a:r>
            <a:r>
              <a:rPr sz="2475"/>
              <a:t>bubble sort executes                                                           steps to sort a list of n elements </a:t>
            </a:r>
            <a:endParaRPr sz="2475"/>
          </a:p>
          <a:p>
            <a:pPr lvl="1" marL="693895" indent="-324249" defTabSz="887149">
              <a:spcBef>
                <a:spcPts val="3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75"/>
              <a:t>bubble sort’s running time, T(n)’s (asymptotic) growth rate is same as </a:t>
            </a:r>
            <a:r>
              <a:rPr sz="2475">
                <a:solidFill>
                  <a:srgbClr val="FF2600"/>
                </a:solidFill>
              </a:rPr>
              <a:t>n</a:t>
            </a:r>
            <a:r>
              <a:rPr baseline="31999" sz="2475">
                <a:solidFill>
                  <a:srgbClr val="FF2600"/>
                </a:solidFill>
              </a:rPr>
              <a:t>2</a:t>
            </a:r>
            <a:r>
              <a:rPr sz="2475">
                <a:solidFill>
                  <a:srgbClr val="FF2600"/>
                </a:solidFill>
              </a:rPr>
              <a:t>, i.e.,</a:t>
            </a:r>
            <a:r>
              <a:rPr baseline="31999" sz="2475">
                <a:solidFill>
                  <a:srgbClr val="FF2600"/>
                </a:solidFill>
              </a:rPr>
              <a:t> </a:t>
            </a:r>
            <a:endParaRPr sz="2475">
              <a:solidFill>
                <a:srgbClr val="FF2600"/>
              </a:solidFill>
            </a:endParaRPr>
          </a:p>
          <a:p>
            <a:pPr lvl="1" marL="693895" indent="-324249" defTabSz="887149">
              <a:spcBef>
                <a:spcPts val="300"/>
              </a:spcBef>
              <a:buClr>
                <a:srgbClr val="59595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2600"/>
                </a:solidFill>
              </a:rPr>
              <a:t>bubble sort has a quadratic running time</a:t>
            </a:r>
            <a:r>
              <a:rPr baseline="31999" sz="2475">
                <a:solidFill>
                  <a:srgbClr val="FF2600"/>
                </a:solidFill>
              </a:rPr>
              <a:t> </a:t>
            </a:r>
          </a:p>
        </p:txBody>
      </p:sp>
      <p:sp>
        <p:nvSpPr>
          <p:cNvPr id="310" name="Shape 310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Focus on Asymptotic Growth Rate</a:t>
            </a:r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12" name="Screen Shot 2018-01-23 at 9.05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9455" y="4212966"/>
            <a:ext cx="2487504" cy="737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3455" y="5740052"/>
            <a:ext cx="1992252" cy="383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316" name="Shape 316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What is algorithm: word origin, first algorithms, algorithms of today’s world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Sequential algorithms, Parallel algorithms, approximation algorithms, randomized algorithms 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Scope of the course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 few algorithms and pseudocode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Introduction to algorithm analysis: fibonacci seq calculation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counting number of “computer steps”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recursive formula for running time of recursive algorithm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9297A"/>
                </a:solidFill>
              </a:rPr>
              <a:t>Asymptotic growth rate,</a:t>
            </a:r>
            <a:r>
              <a:rPr sz="2576">
                <a:solidFill>
                  <a:srgbClr val="FF2600"/>
                </a:solidFill>
              </a:rPr>
              <a:t> big-O notations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Algorithm running time classes: P, NP </a:t>
            </a:r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Big-O notation</a:t>
            </a:r>
          </a:p>
        </p:txBody>
      </p:sp>
      <p:sp>
        <p:nvSpPr>
          <p:cNvPr id="320" name="Shape 320"/>
          <p:cNvSpPr/>
          <p:nvPr>
            <p:ph type="body" idx="1"/>
          </p:nvPr>
        </p:nvSpPr>
        <p:spPr>
          <a:xfrm>
            <a:off x="330284" y="1117561"/>
            <a:ext cx="8483432" cy="488221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33400" indent="-533400">
              <a:buClr>
                <a:srgbClr val="262626"/>
              </a:buCl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f(n) and g(n): two functions from positive integers to positive real numbers</a:t>
            </a:r>
          </a:p>
        </p:txBody>
      </p:sp>
      <p:sp>
        <p:nvSpPr>
          <p:cNvPr id="321" name="Shape 3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22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865" y="3664738"/>
            <a:ext cx="985234" cy="612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Screen Shot 2018-01-28 at 8.31.2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880" y="2446346"/>
            <a:ext cx="2788709" cy="274829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5405898" y="4354434"/>
            <a:ext cx="2945383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700"/>
              <a:t>In reference textbook (CLR), </a:t>
            </a:r>
            <a:endParaRPr sz="1700"/>
          </a:p>
          <a:p>
            <a:pPr lvl="0" algn="l">
              <a:defRPr sz="1800"/>
            </a:pPr>
            <a:r>
              <a:rPr sz="1700"/>
              <a:t>for all n&gt;n</a:t>
            </a:r>
            <a:r>
              <a:rPr baseline="-5999" sz="1700"/>
              <a:t>0</a:t>
            </a:r>
            <a:r>
              <a:rPr sz="1700"/>
              <a:t>, </a:t>
            </a:r>
          </a:p>
        </p:txBody>
      </p:sp>
      <p:pic>
        <p:nvPicPr>
          <p:cNvPr id="32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4318" y="4666787"/>
            <a:ext cx="1644749" cy="271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creen Shot 2018-01-28 at 8.37.19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9309" y="2623621"/>
            <a:ext cx="2945382" cy="269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Screen Shot 2018-01-28 at 8.39.58 P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31141" y="2468125"/>
            <a:ext cx="3071102" cy="2626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273542" y="5269023"/>
            <a:ext cx="2683591" cy="1722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spcBef>
                <a:spcPts val="600"/>
              </a:spcBef>
              <a:defRPr sz="1800"/>
            </a:pPr>
            <a:r>
              <a: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f grows no faster than g, </a:t>
            </a:r>
            <a:endParaRPr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g is asymptotic upper </a:t>
            </a:r>
            <a:endParaRPr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bound of f</a:t>
            </a:r>
            <a:endParaRPr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2961067" y="5480897"/>
            <a:ext cx="2920680" cy="1074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f grows no slower than g, </a:t>
            </a:r>
            <a:endParaRPr sz="190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g is asymptotic lower</a:t>
            </a:r>
            <a:endParaRPr sz="1900"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bound of f</a:t>
            </a:r>
          </a:p>
        </p:txBody>
      </p:sp>
      <p:sp>
        <p:nvSpPr>
          <p:cNvPr id="330" name="Shape 330"/>
          <p:cNvSpPr/>
          <p:nvPr/>
        </p:nvSpPr>
        <p:spPr>
          <a:xfrm>
            <a:off x="6186867" y="5303097"/>
            <a:ext cx="2920798" cy="1074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f grows no slower and no </a:t>
            </a:r>
            <a:endParaRPr sz="190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faster than g, f grows at </a:t>
            </a:r>
            <a:endParaRPr sz="190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same rate as g </a:t>
            </a:r>
          </a:p>
        </p:txBody>
      </p:sp>
      <p:pic>
        <p:nvPicPr>
          <p:cNvPr id="331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6568" y="6397625"/>
            <a:ext cx="2064839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57132" y="6534498"/>
            <a:ext cx="1825240" cy="271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48118" y="6397625"/>
            <a:ext cx="2295179" cy="307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271018" y="5462119"/>
            <a:ext cx="7399698" cy="110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9183" indent="-329183" algn="l" defTabSz="877823">
              <a:spcBef>
                <a:spcPts val="5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i="1" sz="2112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sz="2112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ome books write             ,  </a:t>
            </a:r>
            <a:endParaRPr i="1" sz="2112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768095" indent="-329183" algn="l" defTabSz="877823">
              <a:spcBef>
                <a:spcPts val="500"/>
              </a:spcBef>
              <a:buClr>
                <a:srgbClr val="262626"/>
              </a:buClr>
              <a:buSzPct val="100000"/>
              <a:buChar char="•"/>
              <a:defRPr sz="1800"/>
            </a:pPr>
            <a:r>
              <a:rPr i="1" sz="2112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O(g) denotes the set of all functions h(n) for which there is a constant c&gt;0, such that </a:t>
            </a:r>
          </a:p>
        </p:txBody>
      </p:sp>
      <p:sp>
        <p:nvSpPr>
          <p:cNvPr id="336" name="Shape 336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Big-O notation</a:t>
            </a:r>
          </a:p>
        </p:txBody>
      </p:sp>
      <p:sp>
        <p:nvSpPr>
          <p:cNvPr id="337" name="Shape 337"/>
          <p:cNvSpPr/>
          <p:nvPr>
            <p:ph type="body" idx="1"/>
          </p:nvPr>
        </p:nvSpPr>
        <p:spPr>
          <a:xfrm>
            <a:off x="296418" y="1157224"/>
            <a:ext cx="4947299" cy="342059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6062" indent="-496062" defTabSz="850391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262626"/>
                </a:solidFill>
              </a:rPr>
              <a:t>f=O(g) </a:t>
            </a:r>
            <a:r>
              <a:rPr sz="2418">
                <a:solidFill>
                  <a:srgbClr val="262626"/>
                </a:solidFill>
              </a:rPr>
              <a:t>if there is a constant c&gt;0 and n</a:t>
            </a:r>
            <a:r>
              <a:rPr baseline="-5999" sz="2418">
                <a:solidFill>
                  <a:srgbClr val="262626"/>
                </a:solidFill>
              </a:rPr>
              <a:t>0, </a:t>
            </a:r>
            <a:r>
              <a:rPr sz="2418">
                <a:solidFill>
                  <a:srgbClr val="262626"/>
                </a:solidFill>
              </a:rPr>
              <a:t>such that for all n&gt;n</a:t>
            </a:r>
            <a:r>
              <a:rPr baseline="-5999" sz="2418">
                <a:solidFill>
                  <a:srgbClr val="262626"/>
                </a:solidFill>
              </a:rPr>
              <a:t>0</a:t>
            </a:r>
            <a:r>
              <a:rPr sz="2418">
                <a:solidFill>
                  <a:srgbClr val="262626"/>
                </a:solidFill>
              </a:rPr>
              <a:t>,                                       </a:t>
            </a:r>
            <a:endParaRPr sz="2418">
              <a:solidFill>
                <a:srgbClr val="262626"/>
              </a:solidFill>
            </a:endParaRPr>
          </a:p>
          <a:p>
            <a:pPr lvl="0" marL="0" indent="0" defTabSz="85039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18">
                <a:solidFill>
                  <a:srgbClr val="262626"/>
                </a:solidFill>
              </a:rPr>
              <a:t>           </a:t>
            </a:r>
            <a:endParaRPr sz="2418"/>
          </a:p>
          <a:p>
            <a:pPr lvl="1" marL="744093" indent="-318897" defTabSz="850391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39"/>
              <a:t>f(n) is smaller than some positive constant times g(n) for all n that is large enough</a:t>
            </a:r>
            <a:endParaRPr sz="2139"/>
          </a:p>
          <a:p>
            <a:pPr lvl="0" marL="318897" indent="-318897" defTabSz="850391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1674"/>
              <a:t>e.g., </a:t>
            </a:r>
            <a:r>
              <a:rPr sz="2139">
                <a:solidFill>
                  <a:srgbClr val="262626"/>
                </a:solidFill>
              </a:rPr>
              <a:t>f(n)=100n</a:t>
            </a:r>
            <a:r>
              <a:rPr baseline="31998" sz="2139">
                <a:solidFill>
                  <a:srgbClr val="262626"/>
                </a:solidFill>
              </a:rPr>
              <a:t>2</a:t>
            </a:r>
            <a:r>
              <a:rPr sz="2139">
                <a:solidFill>
                  <a:srgbClr val="262626"/>
                </a:solidFill>
              </a:rPr>
              <a:t>, g(n)=n</a:t>
            </a:r>
            <a:r>
              <a:rPr baseline="31998" sz="2139">
                <a:solidFill>
                  <a:srgbClr val="262626"/>
                </a:solidFill>
              </a:rPr>
              <a:t>3</a:t>
            </a:r>
            <a:endParaRPr baseline="31998" sz="1674"/>
          </a:p>
          <a:p>
            <a:pPr lvl="1" marL="744093" indent="-318897" defTabSz="850391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139"/>
          </a:p>
        </p:txBody>
      </p:sp>
      <p:sp>
        <p:nvSpPr>
          <p:cNvPr id="338" name="Shape 3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39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250" y="5534818"/>
            <a:ext cx="1118794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Screen Shot 2018-01-28 at 8.31.2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7213" y="1501171"/>
            <a:ext cx="3264849" cy="321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006" y="2049430"/>
            <a:ext cx="1982901" cy="33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2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084" y="3913208"/>
            <a:ext cx="3264849" cy="664706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396975" y="4752592"/>
            <a:ext cx="7452583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700"/>
              <a:t>f(n)=O(g(n)), as there exists c=100, n</a:t>
            </a:r>
            <a:r>
              <a:rPr baseline="-5999" sz="1700"/>
              <a:t>0</a:t>
            </a:r>
            <a:r>
              <a:rPr sz="1700"/>
              <a:t>=1, such that for all n&gt;n</a:t>
            </a:r>
            <a:r>
              <a:rPr baseline="-5999" sz="1700"/>
              <a:t>0</a:t>
            </a:r>
            <a:r>
              <a:rPr sz="1700"/>
              <a:t>, f(n)&lt;=c*g(n)</a:t>
            </a:r>
            <a:endParaRPr sz="1700"/>
          </a:p>
          <a:p>
            <a:pPr lvl="0" algn="l">
              <a:defRPr sz="1800"/>
            </a:pPr>
            <a:r>
              <a:rPr sz="1700"/>
              <a:t>Looking to bound            by a positive constant for all n large enough…</a:t>
            </a:r>
          </a:p>
        </p:txBody>
      </p:sp>
      <p:pic>
        <p:nvPicPr>
          <p:cNvPr id="34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40467" y="5053778"/>
            <a:ext cx="438084" cy="523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11100" y="6197037"/>
            <a:ext cx="1984327" cy="33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Goal/Scope of this course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457200" y="1243011"/>
            <a:ext cx="8229600" cy="507682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32680" indent="-332680" defTabSz="887149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0433FF"/>
                </a:solidFill>
              </a:rPr>
              <a:t>Goal</a:t>
            </a:r>
            <a:r>
              <a:rPr sz="2646">
                <a:solidFill>
                  <a:srgbClr val="262626"/>
                </a:solidFill>
              </a:rPr>
              <a:t>: provide essential algorithmic background for MS Data Analytics students </a:t>
            </a:r>
            <a:endParaRPr sz="2646">
              <a:solidFill>
                <a:srgbClr val="262626"/>
              </a:solidFill>
            </a:endParaRPr>
          </a:p>
          <a:p>
            <a:pPr lvl="1" marL="780736" indent="-332680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50">
                <a:solidFill>
                  <a:srgbClr val="262626"/>
                </a:solidFill>
              </a:rPr>
              <a:t>algorithm analysis: space and time efficiency of algorithms </a:t>
            </a:r>
            <a:endParaRPr sz="2450">
              <a:solidFill>
                <a:srgbClr val="262626"/>
              </a:solidFill>
            </a:endParaRPr>
          </a:p>
          <a:p>
            <a:pPr lvl="1" marL="780736" indent="-332680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50">
                <a:solidFill>
                  <a:srgbClr val="262626"/>
                </a:solidFill>
              </a:rPr>
              <a:t>classical algorithms (sorting, searching, selection, graph…)</a:t>
            </a:r>
            <a:endParaRPr sz="2450">
              <a:solidFill>
                <a:srgbClr val="262626"/>
              </a:solidFill>
            </a:endParaRPr>
          </a:p>
          <a:p>
            <a:pPr lvl="1" marL="780736" indent="-332680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50">
                <a:solidFill>
                  <a:srgbClr val="262626"/>
                </a:solidFill>
              </a:rPr>
              <a:t>algorithms for big data </a:t>
            </a:r>
            <a:endParaRPr sz="2450">
              <a:solidFill>
                <a:srgbClr val="262626"/>
              </a:solidFill>
            </a:endParaRPr>
          </a:p>
          <a:p>
            <a:pPr lvl="1" marL="780736" indent="-332680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50">
                <a:solidFill>
                  <a:srgbClr val="262626"/>
                </a:solidFill>
              </a:rPr>
              <a:t>algorithms implementation in Python</a:t>
            </a:r>
            <a:endParaRPr sz="2450">
              <a:solidFill>
                <a:srgbClr val="262626"/>
              </a:solidFill>
            </a:endParaRPr>
          </a:p>
          <a:p>
            <a:pPr lvl="0" marL="332680" indent="-332680" defTabSz="887149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262626"/>
                </a:solidFill>
              </a:rPr>
              <a:t>We will not cover: </a:t>
            </a:r>
            <a:endParaRPr sz="2254">
              <a:solidFill>
                <a:srgbClr val="262626"/>
              </a:solidFill>
            </a:endParaRPr>
          </a:p>
          <a:p>
            <a:pPr lvl="1" marL="873147" indent="-425091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262626"/>
                </a:solidFill>
              </a:rPr>
              <a:t>Machine Learning algorithms (topics for Data Mining, Machine Learning courses) </a:t>
            </a:r>
            <a:endParaRPr sz="2254">
              <a:solidFill>
                <a:srgbClr val="262626"/>
              </a:solidFill>
            </a:endParaRPr>
          </a:p>
          <a:p>
            <a:pPr lvl="1" marL="873147" indent="-425091" defTabSz="887149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262626"/>
                </a:solidFill>
              </a:rPr>
              <a:t>Implementing algorithms in big data cluster environment is left to Big Data Programming  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Big-O: Exercise</a:t>
            </a:r>
          </a:p>
        </p:txBody>
      </p:sp>
      <p:sp>
        <p:nvSpPr>
          <p:cNvPr id="348" name="Shape 348"/>
          <p:cNvSpPr/>
          <p:nvPr>
            <p:ph type="body" idx="1"/>
          </p:nvPr>
        </p:nvSpPr>
        <p:spPr>
          <a:xfrm>
            <a:off x="341313" y="1279131"/>
            <a:ext cx="8229601" cy="49458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08"/>
              <a:t>For the following four pairs of f(), g(), is f(n)=O(g(n))</a:t>
            </a:r>
            <a:r>
              <a:rPr sz="2208">
                <a:solidFill>
                  <a:srgbClr val="262626"/>
                </a:solidFill>
              </a:rPr>
              <a:t> ?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f(n)=1, g(n)=2n</a:t>
            </a:r>
            <a:endParaRPr sz="2576">
              <a:solidFill>
                <a:srgbClr val="262626"/>
              </a:solidFill>
            </a:endParaRPr>
          </a:p>
          <a:p>
            <a:pPr lvl="1" marL="736092" indent="-315468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f(n)=100n</a:t>
            </a:r>
            <a:r>
              <a:rPr baseline="31998" sz="2576">
                <a:solidFill>
                  <a:srgbClr val="262626"/>
                </a:solidFill>
              </a:rPr>
              <a:t>2</a:t>
            </a:r>
            <a:r>
              <a:rPr sz="2576">
                <a:solidFill>
                  <a:srgbClr val="262626"/>
                </a:solidFill>
              </a:rPr>
              <a:t>+8n, g(n)=n</a:t>
            </a:r>
            <a:r>
              <a:rPr baseline="31998" sz="2576">
                <a:solidFill>
                  <a:srgbClr val="262626"/>
                </a:solidFill>
              </a:rPr>
              <a:t>2</a:t>
            </a:r>
            <a:r>
              <a:rPr sz="2576">
                <a:solidFill>
                  <a:srgbClr val="262626"/>
                </a:solidFill>
              </a:rPr>
              <a:t> </a:t>
            </a:r>
            <a:endParaRPr sz="2576">
              <a:solidFill>
                <a:srgbClr val="262626"/>
              </a:solidFill>
            </a:endParaRPr>
          </a:p>
          <a:p>
            <a:pPr lvl="1" marL="736092" indent="-315468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576">
              <a:solidFill>
                <a:srgbClr val="262626"/>
              </a:solidFill>
            </a:endParaRPr>
          </a:p>
          <a:p>
            <a:pPr lvl="1" marL="0" indent="210311" defTabSz="84124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f(n)=nlog(n), g(n)=n</a:t>
            </a:r>
            <a:r>
              <a:rPr baseline="31998" sz="2576">
                <a:solidFill>
                  <a:srgbClr val="262626"/>
                </a:solidFill>
              </a:rPr>
              <a:t>2</a:t>
            </a:r>
            <a:r>
              <a:rPr sz="2576">
                <a:solidFill>
                  <a:srgbClr val="262626"/>
                </a:solidFill>
              </a:rPr>
              <a:t> </a:t>
            </a:r>
            <a:endParaRPr sz="2576">
              <a:solidFill>
                <a:srgbClr val="262626"/>
              </a:solidFill>
            </a:endParaRPr>
          </a:p>
          <a:p>
            <a:pPr lvl="1" marL="736092" indent="-315468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   </a:t>
            </a:r>
            <a:endParaRPr sz="2576">
              <a:solidFill>
                <a:srgbClr val="262626"/>
              </a:solidFill>
            </a:endParaRPr>
          </a:p>
          <a:p>
            <a:pPr lvl="1" marL="736092" indent="-315468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                                    </a:t>
            </a:r>
          </a:p>
        </p:txBody>
      </p:sp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5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24" y="4696317"/>
            <a:ext cx="3237142" cy="375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484" y="5364866"/>
            <a:ext cx="3725222" cy="692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body" idx="1"/>
          </p:nvPr>
        </p:nvSpPr>
        <p:spPr>
          <a:xfrm>
            <a:off x="214313" y="1060993"/>
            <a:ext cx="5275985" cy="55271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64"/>
              <a:t>Consider this pairs of f, g: </a:t>
            </a:r>
            <a:endParaRPr sz="2064"/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150">
              <a:solidFill>
                <a:srgbClr val="262626"/>
              </a:solidFill>
            </a:endParaRPr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150">
              <a:solidFill>
                <a:srgbClr val="262626"/>
              </a:solidFill>
            </a:endParaRPr>
          </a:p>
          <a:p>
            <a:pPr lvl="1" marL="688086" indent="-294894" defTabSz="786384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892">
                <a:solidFill>
                  <a:srgbClr val="262626"/>
                </a:solidFill>
              </a:rPr>
              <a:t>f(n)=O(g(n)) is not true:</a:t>
            </a:r>
            <a:endParaRPr sz="1892">
              <a:solidFill>
                <a:srgbClr val="262626"/>
              </a:solidFill>
            </a:endParaRPr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150">
              <a:solidFill>
                <a:srgbClr val="262626"/>
              </a:solidFill>
            </a:endParaRPr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150">
              <a:solidFill>
                <a:srgbClr val="262626"/>
              </a:solidFill>
            </a:endParaRPr>
          </a:p>
          <a:p>
            <a:pPr lvl="1" marL="688086" indent="-294894" defTabSz="786384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50">
                <a:solidFill>
                  <a:srgbClr val="FF2600"/>
                </a:solidFill>
              </a:rPr>
              <a:t>impossible to</a:t>
            </a:r>
            <a:r>
              <a:rPr sz="2150">
                <a:solidFill>
                  <a:srgbClr val="262626"/>
                </a:solidFill>
              </a:rPr>
              <a:t> find c, n</a:t>
            </a:r>
            <a:r>
              <a:rPr baseline="-5999" sz="2150">
                <a:solidFill>
                  <a:srgbClr val="262626"/>
                </a:solidFill>
              </a:rPr>
              <a:t>0</a:t>
            </a:r>
            <a:r>
              <a:rPr sz="2150">
                <a:solidFill>
                  <a:srgbClr val="262626"/>
                </a:solidFill>
              </a:rPr>
              <a:t>, s.t., for all n&gt;n</a:t>
            </a:r>
            <a:r>
              <a:rPr baseline="-5999" sz="2150">
                <a:solidFill>
                  <a:srgbClr val="262626"/>
                </a:solidFill>
              </a:rPr>
              <a:t>0</a:t>
            </a:r>
            <a:r>
              <a:rPr sz="2150">
                <a:solidFill>
                  <a:srgbClr val="262626"/>
                </a:solidFill>
              </a:rPr>
              <a:t>,</a:t>
            </a:r>
            <a:endParaRPr sz="2150">
              <a:solidFill>
                <a:srgbClr val="262626"/>
              </a:solidFill>
            </a:endParaRPr>
          </a:p>
          <a:p>
            <a:pPr lvl="1" marL="688086" indent="-294894" defTabSz="786384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50">
                <a:solidFill>
                  <a:srgbClr val="262626"/>
                </a:solidFill>
              </a:rPr>
              <a:t>instead, let c=0.5, n</a:t>
            </a:r>
            <a:r>
              <a:rPr baseline="-5999" sz="2150">
                <a:solidFill>
                  <a:srgbClr val="262626"/>
                </a:solidFill>
              </a:rPr>
              <a:t>0</a:t>
            </a:r>
            <a:r>
              <a:rPr sz="2150">
                <a:solidFill>
                  <a:srgbClr val="262626"/>
                </a:solidFill>
              </a:rPr>
              <a:t>=2, then for all n&gt;=n</a:t>
            </a:r>
            <a:r>
              <a:rPr baseline="-5999" sz="2150">
                <a:solidFill>
                  <a:srgbClr val="262626"/>
                </a:solidFill>
              </a:rPr>
              <a:t>0</a:t>
            </a:r>
            <a:r>
              <a:rPr sz="2150">
                <a:solidFill>
                  <a:srgbClr val="262626"/>
                </a:solidFill>
              </a:rPr>
              <a:t>, </a:t>
            </a:r>
            <a:endParaRPr sz="2150">
              <a:solidFill>
                <a:srgbClr val="262626"/>
              </a:solidFill>
            </a:endParaRPr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150">
              <a:solidFill>
                <a:srgbClr val="262626"/>
              </a:solidFill>
            </a:endParaRPr>
          </a:p>
          <a:p>
            <a:pPr lvl="0" marL="294894" indent="-294894" defTabSz="786384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50">
                <a:solidFill>
                  <a:srgbClr val="262626"/>
                </a:solidFill>
              </a:rPr>
              <a:t>f(n) grows no slower than g(n), i.e., f=Ω(g) (</a:t>
            </a:r>
            <a:r>
              <a:rPr sz="2150">
                <a:solidFill>
                  <a:srgbClr val="0433FF"/>
                </a:solidFill>
              </a:rPr>
              <a:t>g is asymptotic lower bound of f)</a:t>
            </a:r>
            <a:endParaRPr sz="2150">
              <a:solidFill>
                <a:srgbClr val="0433FF"/>
              </a:solidFill>
            </a:endParaRPr>
          </a:p>
          <a:p>
            <a:pPr lvl="1" marL="688086" indent="-294894" defTabSz="786384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978">
                <a:solidFill>
                  <a:srgbClr val="262626"/>
                </a:solidFill>
              </a:rPr>
              <a:t>if and only if there is a positive constant c, n</a:t>
            </a:r>
            <a:r>
              <a:rPr baseline="-5999" sz="1978">
                <a:solidFill>
                  <a:srgbClr val="262626"/>
                </a:solidFill>
              </a:rPr>
              <a:t>0</a:t>
            </a:r>
            <a:r>
              <a:rPr sz="1978">
                <a:solidFill>
                  <a:srgbClr val="262626"/>
                </a:solidFill>
              </a:rPr>
              <a:t>, such that for all n,</a:t>
            </a:r>
            <a:r>
              <a:rPr sz="2150">
                <a:solidFill>
                  <a:srgbClr val="262626"/>
                </a:solidFill>
              </a:rPr>
              <a:t>                     </a:t>
            </a:r>
            <a:r>
              <a:rPr sz="2408">
                <a:solidFill>
                  <a:srgbClr val="262626"/>
                </a:solidFill>
              </a:rPr>
              <a:t>                 </a:t>
            </a:r>
          </a:p>
        </p:txBody>
      </p:sp>
      <p:sp>
        <p:nvSpPr>
          <p:cNvPr id="354" name="Shape 354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Big-Ω notations</a:t>
            </a:r>
          </a:p>
        </p:txBody>
      </p:sp>
      <p:sp>
        <p:nvSpPr>
          <p:cNvPr id="355" name="Shape 3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56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7299" y="6132900"/>
            <a:ext cx="1967683" cy="32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Screen Shot 2018-01-28 at 8.37.1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1904" y="1233886"/>
            <a:ext cx="3311465" cy="3029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473" y="1591729"/>
            <a:ext cx="3845807" cy="714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69814" y="2732749"/>
            <a:ext cx="1540056" cy="63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46653" y="3661819"/>
            <a:ext cx="786378" cy="48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9011" y="4548712"/>
            <a:ext cx="2087469" cy="630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body" idx="1"/>
          </p:nvPr>
        </p:nvSpPr>
        <p:spPr>
          <a:xfrm>
            <a:off x="341313" y="1228042"/>
            <a:ext cx="8229601" cy="56435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For following pairs of f(n), g(n), is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 f(n)=100n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r>
              <a:rPr sz="2800">
                <a:solidFill>
                  <a:srgbClr val="262626"/>
                </a:solidFill>
              </a:rPr>
              <a:t>, g(n)=n</a:t>
            </a:r>
            <a:endParaRPr baseline="31999" sz="28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8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f(n)=100n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r>
              <a:rPr sz="2800">
                <a:solidFill>
                  <a:srgbClr val="262626"/>
                </a:solidFill>
              </a:rPr>
              <a:t>+8n, g(n)=n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endParaRPr baseline="31999" sz="28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8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 f(n)=2</a:t>
            </a:r>
            <a:r>
              <a:rPr baseline="31999" sz="2800">
                <a:solidFill>
                  <a:srgbClr val="262626"/>
                </a:solidFill>
              </a:rPr>
              <a:t>n</a:t>
            </a:r>
            <a:r>
              <a:rPr sz="2800">
                <a:solidFill>
                  <a:srgbClr val="262626"/>
                </a:solidFill>
              </a:rPr>
              <a:t>, g(n)=n</a:t>
            </a:r>
            <a:r>
              <a:rPr baseline="31999" sz="2800">
                <a:solidFill>
                  <a:srgbClr val="262626"/>
                </a:solidFill>
              </a:rPr>
              <a:t>8</a:t>
            </a:r>
            <a:r>
              <a:rPr sz="2800">
                <a:solidFill>
                  <a:srgbClr val="262626"/>
                </a:solidFill>
              </a:rPr>
              <a:t>                       </a:t>
            </a:r>
          </a:p>
        </p:txBody>
      </p:sp>
      <p:sp>
        <p:nvSpPr>
          <p:cNvPr id="364" name="Shape 364"/>
          <p:cNvSpPr/>
          <p:nvPr>
            <p:ph type="title"/>
          </p:nvPr>
        </p:nvSpPr>
        <p:spPr>
          <a:xfrm>
            <a:off x="330994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Big-Ω notations Exercises</a:t>
            </a:r>
          </a:p>
        </p:txBody>
      </p:sp>
      <p:sp>
        <p:nvSpPr>
          <p:cNvPr id="365" name="Shape 3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6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7560" y="1315140"/>
            <a:ext cx="2177093" cy="344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body" idx="1"/>
          </p:nvPr>
        </p:nvSpPr>
        <p:spPr>
          <a:xfrm>
            <a:off x="577078" y="1191894"/>
            <a:ext cx="4185828" cy="535860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/>
              <a:t>Consider </a:t>
            </a:r>
            <a:r>
              <a:rPr sz="2400">
                <a:solidFill>
                  <a:srgbClr val="262626"/>
                </a:solidFill>
              </a:rPr>
              <a:t>f(n)=100n</a:t>
            </a:r>
            <a:r>
              <a:rPr baseline="31998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+8n, g(n)=n</a:t>
            </a:r>
            <a:r>
              <a:rPr baseline="31998" sz="2400">
                <a:solidFill>
                  <a:srgbClr val="262626"/>
                </a:solidFill>
              </a:rPr>
              <a:t>2</a:t>
            </a:r>
            <a:endParaRPr baseline="31998" sz="24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800">
              <a:solidFill>
                <a:srgbClr val="262626"/>
              </a:solidFill>
            </a:endParaRPr>
          </a:p>
          <a:p>
            <a:pPr lvl="0" marL="342899" indent="-342899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i.e., </a:t>
            </a:r>
            <a:r>
              <a:rPr sz="2100">
                <a:solidFill>
                  <a:srgbClr val="FF2600"/>
                </a:solidFill>
              </a:rPr>
              <a:t>f grows no faster, an no slower faster than g, f grows at same rate as g asymptotically </a:t>
            </a:r>
            <a:endParaRPr sz="2100">
              <a:solidFill>
                <a:srgbClr val="0433FF"/>
              </a:solidFill>
            </a:endParaRPr>
          </a:p>
          <a:p>
            <a:pPr lvl="0" marL="285750" indent="-285750"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433FF"/>
                </a:solidFill>
              </a:rPr>
              <a:t>We denote this as</a:t>
            </a:r>
            <a:r>
              <a:rPr sz="2400">
                <a:solidFill>
                  <a:srgbClr val="0433FF"/>
                </a:solidFill>
              </a:rPr>
              <a:t>         </a:t>
            </a:r>
            <a:endParaRPr sz="24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Def: there are constants c</a:t>
            </a:r>
            <a:r>
              <a:rPr baseline="-5999" sz="2000">
                <a:solidFill>
                  <a:srgbClr val="262626"/>
                </a:solidFill>
              </a:rPr>
              <a:t>1</a:t>
            </a:r>
            <a:r>
              <a:rPr sz="2000">
                <a:solidFill>
                  <a:srgbClr val="262626"/>
                </a:solidFill>
              </a:rPr>
              <a:t>, c</a:t>
            </a:r>
            <a:r>
              <a:rPr baseline="-5999" sz="2000">
                <a:solidFill>
                  <a:srgbClr val="262626"/>
                </a:solidFill>
              </a:rPr>
              <a:t>2, </a:t>
            </a:r>
            <a:r>
              <a:rPr sz="2000">
                <a:solidFill>
                  <a:srgbClr val="262626"/>
                </a:solidFill>
              </a:rPr>
              <a:t>n</a:t>
            </a:r>
            <a:r>
              <a:rPr baseline="-5999" sz="2000">
                <a:solidFill>
                  <a:srgbClr val="262626"/>
                </a:solidFill>
              </a:rPr>
              <a:t>o</a:t>
            </a:r>
            <a:r>
              <a:rPr sz="2000">
                <a:solidFill>
                  <a:srgbClr val="262626"/>
                </a:solidFill>
              </a:rPr>
              <a:t>&gt;0, s.t., </a:t>
            </a:r>
          </a:p>
        </p:txBody>
      </p:sp>
      <p:sp>
        <p:nvSpPr>
          <p:cNvPr id="369" name="Shape 369"/>
          <p:cNvSpPr/>
          <p:nvPr>
            <p:ph type="title"/>
          </p:nvPr>
        </p:nvSpPr>
        <p:spPr>
          <a:xfrm>
            <a:off x="330994" y="52400"/>
            <a:ext cx="8229601" cy="11064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     notations</a:t>
            </a:r>
          </a:p>
        </p:txBody>
      </p:sp>
      <p:sp>
        <p:nvSpPr>
          <p:cNvPr id="370" name="Shape 3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71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4351" y="431907"/>
            <a:ext cx="317502" cy="34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Screen Shot 2018-01-28 at 8.39.58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49" y="1191894"/>
            <a:ext cx="4587632" cy="3923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0415" y="3531185"/>
            <a:ext cx="1305373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5054600" y="5260764"/>
            <a:ext cx="4185829" cy="667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 algn="l">
              <a:spcBef>
                <a:spcPts val="600"/>
              </a:spcBef>
              <a:defRPr sz="1800"/>
            </a:pPr>
            <a:r>
              <a:rPr i="1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 can be sandwiched between g by two constant factors</a:t>
            </a:r>
          </a:p>
        </p:txBody>
      </p:sp>
      <p:pic>
        <p:nvPicPr>
          <p:cNvPr id="37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1700" y="2140265"/>
            <a:ext cx="4276584" cy="32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6717" y="4632064"/>
            <a:ext cx="4353610" cy="242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body" idx="1"/>
          </p:nvPr>
        </p:nvSpPr>
        <p:spPr>
          <a:xfrm>
            <a:off x="212460" y="1122250"/>
            <a:ext cx="8229602" cy="52506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063" indent="-512063" defTabSz="877823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688"/>
              <a:t>For following pairs of f and g, is                       ?</a:t>
            </a: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88"/>
              <a:t>(1) f(n)=10000n</a:t>
            </a:r>
            <a:r>
              <a:rPr baseline="31999" sz="2688"/>
              <a:t>2</a:t>
            </a:r>
            <a:r>
              <a:rPr sz="2688"/>
              <a:t>, g(n)=n</a:t>
            </a:r>
            <a:r>
              <a:rPr baseline="31999" sz="2688"/>
              <a:t>2</a:t>
            </a: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88"/>
              <a:t> (2)</a:t>
            </a: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88"/>
              <a:t>(3)    </a:t>
            </a:r>
            <a:endParaRPr sz="2688"/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>
              <a:solidFill>
                <a:srgbClr val="0433FF"/>
              </a:solidFill>
            </a:endParaRPr>
          </a:p>
          <a:p>
            <a:pPr lvl="1" marL="950975" indent="-512063" defTabSz="877823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88">
              <a:solidFill>
                <a:srgbClr val="262626"/>
              </a:solidFill>
            </a:endParaRPr>
          </a:p>
          <a:p>
            <a:pPr lvl="0" marL="0" indent="0" defTabSz="877823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262626"/>
                </a:solidFill>
              </a:rPr>
              <a:t>                   </a:t>
            </a:r>
          </a:p>
        </p:txBody>
      </p:sp>
      <p:sp>
        <p:nvSpPr>
          <p:cNvPr id="379" name="Shape 379"/>
          <p:cNvSpPr/>
          <p:nvPr>
            <p:ph type="title"/>
          </p:nvPr>
        </p:nvSpPr>
        <p:spPr>
          <a:xfrm>
            <a:off x="330994" y="52400"/>
            <a:ext cx="8229601" cy="11064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Big-     Exercise</a:t>
            </a:r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81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4351" y="431907"/>
            <a:ext cx="317502" cy="34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70" y="1199737"/>
            <a:ext cx="2075943" cy="325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7359" y="2962125"/>
            <a:ext cx="6642219" cy="69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6533" y="4461532"/>
            <a:ext cx="5537201" cy="47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mini-summary </a:t>
            </a:r>
          </a:p>
        </p:txBody>
      </p:sp>
      <p:sp>
        <p:nvSpPr>
          <p:cNvPr id="387" name="Shape 387"/>
          <p:cNvSpPr/>
          <p:nvPr>
            <p:ph type="body" idx="1"/>
          </p:nvPr>
        </p:nvSpPr>
        <p:spPr>
          <a:xfrm>
            <a:off x="155046" y="1095903"/>
            <a:ext cx="8229602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in analyzing running time of algorithms, what’s important is scalability (perform well for large input) </a:t>
            </a:r>
            <a:endParaRPr sz="24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focus on higher order which dominates lower order parts</a:t>
            </a:r>
            <a:endParaRPr sz="2000">
              <a:solidFill>
                <a:srgbClr val="262626"/>
              </a:solidFill>
            </a:endParaRPr>
          </a:p>
          <a:p>
            <a:pPr lvl="2" marL="1257300" indent="-3429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a three-level nested loop dominates a single-level loop </a:t>
            </a:r>
            <a:endParaRPr sz="20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multiplicative constants can be omitted: 14n</a:t>
            </a:r>
            <a:r>
              <a:rPr baseline="31999" sz="2000">
                <a:solidFill>
                  <a:srgbClr val="262626"/>
                </a:solidFill>
              </a:rPr>
              <a:t>2</a:t>
            </a:r>
            <a:r>
              <a:rPr sz="2000">
                <a:solidFill>
                  <a:srgbClr val="262626"/>
                </a:solidFill>
              </a:rPr>
              <a:t> becomes n</a:t>
            </a:r>
            <a:r>
              <a:rPr baseline="31999" sz="2000">
                <a:solidFill>
                  <a:srgbClr val="262626"/>
                </a:solidFill>
              </a:rPr>
              <a:t>2</a:t>
            </a:r>
            <a:endParaRPr baseline="31999" sz="20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0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baseline="31999" sz="20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n</a:t>
            </a:r>
            <a:r>
              <a:rPr baseline="31999" sz="2000">
                <a:solidFill>
                  <a:srgbClr val="262626"/>
                </a:solidFill>
              </a:rPr>
              <a:t>a</a:t>
            </a:r>
            <a:r>
              <a:rPr sz="2000">
                <a:solidFill>
                  <a:srgbClr val="262626"/>
                </a:solidFill>
              </a:rPr>
              <a:t> dominates n</a:t>
            </a:r>
            <a:r>
              <a:rPr baseline="31999" sz="2000">
                <a:solidFill>
                  <a:srgbClr val="262626"/>
                </a:solidFill>
              </a:rPr>
              <a:t>b</a:t>
            </a:r>
            <a:r>
              <a:rPr sz="2000">
                <a:solidFill>
                  <a:srgbClr val="262626"/>
                </a:solidFill>
              </a:rPr>
              <a:t> if a&gt;b, e.g., </a:t>
            </a:r>
            <a:endParaRPr sz="2000">
              <a:solidFill>
                <a:srgbClr val="262626"/>
              </a:solidFill>
            </a:endParaRPr>
          </a:p>
          <a:p>
            <a:pPr lvl="1" marL="800100" indent="-3429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any exponential dominates any polynomial: </a:t>
            </a:r>
            <a:endParaRPr sz="2000">
              <a:solidFill>
                <a:srgbClr val="262626"/>
              </a:solidFill>
            </a:endParaRPr>
          </a:p>
          <a:p>
            <a:pPr lvl="2" marL="1257300" indent="-3429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3</a:t>
            </a:r>
            <a:r>
              <a:rPr baseline="31999" sz="2000">
                <a:solidFill>
                  <a:srgbClr val="262626"/>
                </a:solidFill>
              </a:rPr>
              <a:t>n</a:t>
            </a:r>
            <a:r>
              <a:rPr sz="2000">
                <a:solidFill>
                  <a:srgbClr val="262626"/>
                </a:solidFill>
              </a:rPr>
              <a:t> dominates n</a:t>
            </a:r>
            <a:r>
              <a:rPr baseline="31999" sz="2000">
                <a:solidFill>
                  <a:srgbClr val="262626"/>
                </a:solidFill>
              </a:rPr>
              <a:t>5</a:t>
            </a:r>
            <a:r>
              <a:rPr sz="2000">
                <a:solidFill>
                  <a:srgbClr val="262626"/>
                </a:solidFill>
              </a:rPr>
              <a:t> </a:t>
            </a:r>
            <a:endParaRPr sz="2000">
              <a:solidFill>
                <a:srgbClr val="262626"/>
              </a:solidFill>
            </a:endParaRPr>
          </a:p>
          <a:p>
            <a:pPr lvl="2" marL="1257300" indent="-3429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any polynomial dominates any logarithms: n dominates (logn)</a:t>
            </a:r>
            <a:r>
              <a:rPr baseline="31999" sz="2000">
                <a:solidFill>
                  <a:srgbClr val="262626"/>
                </a:solidFill>
              </a:rPr>
              <a:t>3</a:t>
            </a:r>
            <a:endParaRPr sz="2000">
              <a:solidFill>
                <a:srgbClr val="262626"/>
              </a:solidFill>
            </a:endParaRPr>
          </a:p>
          <a:p>
            <a:pPr lvl="0" marL="342899" indent="-342899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E.g.,</a:t>
            </a:r>
          </a:p>
        </p:txBody>
      </p:sp>
      <p:sp>
        <p:nvSpPr>
          <p:cNvPr id="388" name="Shape 3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2034" y="3245489"/>
            <a:ext cx="1810845" cy="36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0546" y="3799948"/>
            <a:ext cx="1873050" cy="404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9486" y="4549882"/>
            <a:ext cx="1653254" cy="404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2247" y="5601622"/>
            <a:ext cx="6307095" cy="388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395" name="Shape 395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What is algorithm: word origin, first algorithms, algorithms of today’s world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Sequential algorithms, Parallel algorithms, approximation algorithms, randomized algorithms 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Scope of the course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 few algorithms and pseudocode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Introduction to algorithm analysis: fibonacci seq calculation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counting number of “computer steps” </a:t>
            </a:r>
            <a:endParaRPr sz="2576">
              <a:solidFill>
                <a:srgbClr val="262626"/>
              </a:solidFill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recursive formula for running time of recursive algorithm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262626"/>
                </a:solidFill>
              </a:rPr>
              <a:t>Asymptotic growth rate and big-O notations </a:t>
            </a:r>
            <a:endParaRPr sz="2576">
              <a:solidFill>
                <a:srgbClr val="262626"/>
              </a:solidFill>
            </a:endParaRPr>
          </a:p>
          <a:p>
            <a:pPr lvl="0" marL="490727" indent="-49072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2600"/>
                </a:solidFill>
              </a:rPr>
              <a:t>Problem complexity class: P, NP</a:t>
            </a:r>
            <a:r>
              <a:rPr sz="2576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396" name="Shape 3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399" name="Shape 39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Typical Running Time</a:t>
            </a:r>
          </a:p>
        </p:txBody>
      </p:sp>
      <p:sp>
        <p:nvSpPr>
          <p:cNvPr id="400" name="Shape 400"/>
          <p:cNvSpPr/>
          <p:nvPr>
            <p:ph type="body" idx="1"/>
          </p:nvPr>
        </p:nvSpPr>
        <p:spPr>
          <a:xfrm>
            <a:off x="350838" y="1214436"/>
            <a:ext cx="8229601" cy="507682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91885" indent="-391885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1 (constant running time): </a:t>
            </a:r>
            <a:endParaRPr sz="2400"/>
          </a:p>
          <a:p>
            <a:pPr lvl="1" marL="721783" indent="-264583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Instructions are executed once or a few times</a:t>
            </a:r>
            <a:endParaRPr sz="2400">
              <a:solidFill>
                <a:srgbClr val="595959"/>
              </a:solidFill>
            </a:endParaRPr>
          </a:p>
          <a:p>
            <a:pPr lvl="0" marL="391885" indent="-391885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log(n) (logarithmic), e.g., binary search </a:t>
            </a:r>
            <a:endParaRPr sz="2400"/>
          </a:p>
          <a:p>
            <a:pPr lvl="1" marL="721783" indent="-264583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A big problem is solved by cutting original problem in smaller sizes, by a constant fraction at each step</a:t>
            </a:r>
            <a:endParaRPr sz="2400">
              <a:solidFill>
                <a:srgbClr val="595959"/>
              </a:solidFill>
            </a:endParaRPr>
          </a:p>
          <a:p>
            <a:pPr lvl="0" marL="391885" indent="-391885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n (linear): linear search, calculate mean, variance, … </a:t>
            </a:r>
            <a:endParaRPr sz="2400"/>
          </a:p>
          <a:p>
            <a:pPr lvl="1" marL="721783" indent="-264583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A small amount of processing is done on each input element</a:t>
            </a:r>
            <a:endParaRPr sz="2400">
              <a:solidFill>
                <a:srgbClr val="595959"/>
              </a:solidFill>
            </a:endParaRPr>
          </a:p>
          <a:p>
            <a:pPr lvl="0" marL="391885" indent="-391885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n log(n): merge sort </a:t>
            </a:r>
            <a:endParaRPr sz="2400"/>
          </a:p>
          <a:p>
            <a:pPr lvl="1" marL="721783" indent="-264583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A problem is solved by dividing it into smaller problems, solving them independently and combining the solution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0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403" name="Shape 40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Typical Running Time Functions</a:t>
            </a:r>
          </a:p>
        </p:txBody>
      </p:sp>
      <p:sp>
        <p:nvSpPr>
          <p:cNvPr id="404" name="Shape 404"/>
          <p:cNvSpPr/>
          <p:nvPr>
            <p:ph type="body" idx="1"/>
          </p:nvPr>
        </p:nvSpPr>
        <p:spPr>
          <a:xfrm>
            <a:off x="350838" y="1214436"/>
            <a:ext cx="8229601" cy="507682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80128" indent="-380128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262626"/>
                </a:solidFill>
              </a:rPr>
              <a:t>n</a:t>
            </a:r>
            <a:r>
              <a:rPr baseline="29938" sz="2328">
                <a:solidFill>
                  <a:srgbClr val="262626"/>
                </a:solidFill>
              </a:rPr>
              <a:t>2</a:t>
            </a:r>
            <a:r>
              <a:rPr sz="2328">
                <a:solidFill>
                  <a:srgbClr val="262626"/>
                </a:solidFill>
              </a:rPr>
              <a:t> (quadratic): bubble sort </a:t>
            </a:r>
            <a:endParaRPr sz="2328"/>
          </a:p>
          <a:p>
            <a:pPr lvl="1" marL="707461" indent="-263977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buChar char="•"/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262626"/>
                </a:solidFill>
              </a:rPr>
              <a:t>Typical for algorithms that process all pairs of data items (double nested loops)</a:t>
            </a:r>
            <a:endParaRPr sz="1940">
              <a:solidFill>
                <a:srgbClr val="262626"/>
              </a:solidFill>
            </a:endParaRPr>
          </a:p>
          <a:p>
            <a:pPr lvl="0" marL="380128" indent="-380128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262626"/>
                </a:solidFill>
              </a:rPr>
              <a:t>n</a:t>
            </a:r>
            <a:r>
              <a:rPr baseline="29938" sz="2328">
                <a:solidFill>
                  <a:srgbClr val="262626"/>
                </a:solidFill>
              </a:rPr>
              <a:t>3</a:t>
            </a:r>
            <a:r>
              <a:rPr sz="2328">
                <a:solidFill>
                  <a:srgbClr val="262626"/>
                </a:solidFill>
              </a:rPr>
              <a:t> (cubic)</a:t>
            </a:r>
            <a:endParaRPr sz="2328"/>
          </a:p>
          <a:p>
            <a:pPr lvl="1" marL="700129" indent="-256645" defTabSz="886968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595959"/>
                </a:solidFill>
              </a:rPr>
              <a:t>matrix multiplication </a:t>
            </a:r>
            <a:endParaRPr sz="2328">
              <a:solidFill>
                <a:srgbClr val="595959"/>
              </a:solidFill>
            </a:endParaRPr>
          </a:p>
          <a:p>
            <a:pPr lvl="0" marL="380128" indent="-380128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262626"/>
                </a:solidFill>
              </a:rPr>
              <a:t>n</a:t>
            </a:r>
            <a:r>
              <a:rPr baseline="29938" sz="2328">
                <a:solidFill>
                  <a:srgbClr val="262626"/>
                </a:solidFill>
              </a:rPr>
              <a:t>K</a:t>
            </a:r>
            <a:r>
              <a:rPr sz="2328">
                <a:solidFill>
                  <a:srgbClr val="262626"/>
                </a:solidFill>
              </a:rPr>
              <a:t> (polynomial)</a:t>
            </a:r>
            <a:endParaRPr sz="2328"/>
          </a:p>
          <a:p>
            <a:pPr lvl="0" marL="380128" indent="-380128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28"/>
              <a:t>2</a:t>
            </a:r>
            <a:r>
              <a:rPr baseline="31999" sz="2328"/>
              <a:t>0.694n </a:t>
            </a:r>
            <a:r>
              <a:rPr sz="2328"/>
              <a:t>(exponential): Fib1 </a:t>
            </a:r>
            <a:endParaRPr sz="2328"/>
          </a:p>
          <a:p>
            <a:pPr lvl="0" marL="380128" indent="-380128" defTabSz="886968">
              <a:lnSpc>
                <a:spcPct val="15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262626"/>
                </a:solidFill>
              </a:rPr>
              <a:t>2</a:t>
            </a:r>
            <a:r>
              <a:rPr baseline="29938" sz="2328">
                <a:solidFill>
                  <a:srgbClr val="262626"/>
                </a:solidFill>
              </a:rPr>
              <a:t>n</a:t>
            </a:r>
            <a:r>
              <a:rPr sz="2328">
                <a:solidFill>
                  <a:srgbClr val="262626"/>
                </a:solidFill>
              </a:rPr>
              <a:t> (exponential):</a:t>
            </a:r>
            <a:endParaRPr sz="2328"/>
          </a:p>
          <a:p>
            <a:pPr lvl="1" marL="700129" indent="-256645" defTabSz="886968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595959"/>
                </a:solidFill>
              </a:rPr>
              <a:t>Few exponential algorithms are appropriate for practical use</a:t>
            </a:r>
            <a:endParaRPr sz="1940">
              <a:solidFill>
                <a:srgbClr val="595959"/>
              </a:solidFill>
            </a:endParaRPr>
          </a:p>
          <a:p>
            <a:pPr lvl="0" marL="230981" indent="-230981" defTabSz="886968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Char char="–"/>
              <a:defRPr sz="1800">
                <a:solidFill>
                  <a:srgbClr val="000000"/>
                </a:solidFill>
              </a:defRPr>
            </a:pPr>
            <a:r>
              <a:rPr sz="1746"/>
              <a:t> </a:t>
            </a:r>
            <a:r>
              <a:rPr sz="2328">
                <a:solidFill>
                  <a:srgbClr val="262626"/>
                </a:solidFill>
              </a:rPr>
              <a:t>3</a:t>
            </a:r>
            <a:r>
              <a:rPr baseline="29938" sz="2328">
                <a:solidFill>
                  <a:srgbClr val="262626"/>
                </a:solidFill>
              </a:rPr>
              <a:t>n</a:t>
            </a:r>
            <a:r>
              <a:rPr sz="2328">
                <a:solidFill>
                  <a:srgbClr val="262626"/>
                </a:solidFill>
              </a:rPr>
              <a:t> (exponential), …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creen Shot 2018-04-29 at 9.33.4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048" y="4727774"/>
            <a:ext cx="3505104" cy="2387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>
            <p:ph type="body" idx="1"/>
          </p:nvPr>
        </p:nvSpPr>
        <p:spPr>
          <a:xfrm>
            <a:off x="212461" y="1172103"/>
            <a:ext cx="6492215" cy="56435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P: the set of problems that have known polynomial algorithms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NP: the set of problems for which there exists a polynomial alg. to verify a solution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Many NP problems have no polynomial time algorithms … yet, despite intensive research by many</a:t>
            </a:r>
            <a:endParaRPr sz="23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Will we ever find one? Not likely… </a:t>
            </a:r>
            <a:endParaRPr sz="2300">
              <a:solidFill>
                <a:srgbClr val="262626"/>
              </a:solidFill>
            </a:endParaRPr>
          </a:p>
          <a:p>
            <a:pPr lvl="2" marL="1257300" indent="-34290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we’ve tried a long time</a:t>
            </a:r>
            <a:endParaRPr sz="2300">
              <a:solidFill>
                <a:srgbClr val="262626"/>
              </a:solidFill>
            </a:endParaRPr>
          </a:p>
          <a:p>
            <a:pPr lvl="2" marL="1257300" indent="-34290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many problems in NPC (if we can</a:t>
            </a:r>
            <a:endParaRPr sz="2300">
              <a:solidFill>
                <a:srgbClr val="262626"/>
              </a:solidFill>
            </a:endParaRPr>
          </a:p>
          <a:p>
            <a:pPr lvl="2" marL="1257300" indent="-34290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solve one in polynomial, then we can solve all others in polynomial. </a:t>
            </a:r>
          </a:p>
        </p:txBody>
      </p:sp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P=NP?</a:t>
            </a:r>
          </a:p>
        </p:txBody>
      </p:sp>
      <p:sp>
        <p:nvSpPr>
          <p:cNvPr id="409" name="Shape 4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Part I: computer algorithms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57200" y="1243011"/>
            <a:ext cx="8229600" cy="545557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36075" indent="-336075" defTabSz="896202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574"/>
              <a:t>a general foundations and background for computer science</a:t>
            </a:r>
            <a:endParaRPr sz="2277"/>
          </a:p>
          <a:p>
            <a:pPr lvl="1" marL="882057" indent="-429429" defTabSz="896202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/>
              <a:t>understand difficulty of problems (P, NP…) </a:t>
            </a:r>
            <a:endParaRPr sz="2277"/>
          </a:p>
          <a:p>
            <a:pPr lvl="1" marL="882057" indent="-429429" defTabSz="896202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/>
              <a:t>understand key data structure (hash, tree) </a:t>
            </a:r>
            <a:endParaRPr sz="2277"/>
          </a:p>
          <a:p>
            <a:pPr lvl="1" marL="882057" indent="-429429" defTabSz="896202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/>
              <a:t>understand time and space efficiency of algorithm</a:t>
            </a:r>
            <a:endParaRPr sz="2277"/>
          </a:p>
          <a:p>
            <a:pPr lvl="1" marL="882057" indent="-429429" defTabSz="896202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/>
              <a:t>Basic algorithms: </a:t>
            </a:r>
            <a:endParaRPr sz="2277"/>
          </a:p>
          <a:p>
            <a:pPr lvl="2" marL="1334685" indent="-429429" defTabSz="896202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sorting, searching, selection algorithms</a:t>
            </a:r>
            <a:endParaRPr sz="2277">
              <a:solidFill>
                <a:srgbClr val="262626"/>
              </a:solidFill>
            </a:endParaRPr>
          </a:p>
          <a:p>
            <a:pPr lvl="2" marL="1334685" indent="-429429" defTabSz="896202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algorithmic paradigm: divide &amp; conquer, greedy, dynamic programming, randomization </a:t>
            </a:r>
            <a:endParaRPr sz="2277">
              <a:solidFill>
                <a:srgbClr val="262626"/>
              </a:solidFill>
            </a:endParaRPr>
          </a:p>
          <a:p>
            <a:pPr lvl="2" marL="1334685" indent="-429429" defTabSz="896202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Hashing and universal hashing</a:t>
            </a:r>
            <a:endParaRPr sz="2277">
              <a:solidFill>
                <a:srgbClr val="262626"/>
              </a:solidFill>
            </a:endParaRPr>
          </a:p>
          <a:p>
            <a:pPr lvl="2" marL="1334685" indent="-429429" defTabSz="896202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Graph algorithms/Analytics (path/connectivity/community/centrality analysis)</a:t>
            </a:r>
            <a:endParaRPr sz="2277">
              <a:solidFill>
                <a:srgbClr val="262626"/>
              </a:solidFill>
            </a:endParaRPr>
          </a:p>
          <a:p>
            <a:pPr lvl="1" marL="882057" indent="-429429" defTabSz="896202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Assumption: whole input can be stored in main memory (organized using some data structure…)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body" idx="1"/>
          </p:nvPr>
        </p:nvSpPr>
        <p:spPr>
          <a:xfrm>
            <a:off x="350838" y="1214437"/>
            <a:ext cx="8442325" cy="5643565"/>
          </a:xfrm>
          <a:prstGeom prst="rect">
            <a:avLst/>
          </a:prstGeom>
        </p:spPr>
        <p:txBody>
          <a:bodyPr/>
          <a:lstStyle/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/>
              <a:t>Given n vertices 1, . . . , n, and all n(n − 1)/2 distances between them, as well as a </a:t>
            </a:r>
            <a:r>
              <a:rPr sz="2000">
                <a:solidFill>
                  <a:srgbClr val="FF2500"/>
                </a:solidFill>
              </a:rPr>
              <a:t>budget b</a:t>
            </a:r>
            <a:r>
              <a:rPr sz="2000"/>
              <a:t>.</a:t>
            </a:r>
            <a:endParaRPr sz="2000"/>
          </a:p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/>
              <a:t>Output: find a tour (a cycle that passes through every vertex exactly once) of total cost b or less – or to report that no such tour exists.</a:t>
            </a:r>
            <a:endParaRPr baseline="5000" sz="2000">
              <a:solidFill>
                <a:srgbClr val="FF2500"/>
              </a:solidFill>
            </a:endParaRPr>
          </a:p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/>
              <a:t>TSP as a search problem</a:t>
            </a:r>
            <a:endParaRPr sz="2400"/>
          </a:p>
          <a:p>
            <a:pPr lvl="1" marL="581526" indent="-200526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/>
              <a:t>given an instance, find a tour within the budget (or report that none exists).</a:t>
            </a:r>
            <a:endParaRPr sz="2000"/>
          </a:p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/>
              <a:t>Usually, TSP is posed as </a:t>
            </a:r>
            <a:r>
              <a:rPr sz="2400">
                <a:solidFill>
                  <a:srgbClr val="FF2500"/>
                </a:solidFill>
              </a:rPr>
              <a:t>optimization </a:t>
            </a:r>
            <a:r>
              <a:rPr sz="2400"/>
              <a:t>problem </a:t>
            </a:r>
            <a:endParaRPr sz="2400"/>
          </a:p>
          <a:p>
            <a:pPr lvl="1" marL="581526" indent="-200526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/>
              <a:t>find shortest possible tour</a:t>
            </a:r>
            <a:endParaRPr sz="2400"/>
          </a:p>
          <a:p>
            <a:pPr lvl="1" marL="581526" indent="-200526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/>
              <a:t>1-&gt;2-&gt;3-&gt;4, total cost: 60</a:t>
            </a:r>
            <a:endParaRPr sz="2400"/>
          </a:p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/>
              <a:t>TSP is NP problem</a:t>
            </a:r>
          </a:p>
        </p:txBody>
      </p:sp>
      <p:sp>
        <p:nvSpPr>
          <p:cNvPr id="412" name="Shape 4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NPC: Traveling Salesman Problem</a:t>
            </a:r>
          </a:p>
        </p:txBody>
      </p:sp>
      <p:sp>
        <p:nvSpPr>
          <p:cNvPr id="413" name="Shape 4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414" name="Screen Shot 2018-04-28 at 9.20.0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004" y="4411242"/>
            <a:ext cx="3020917" cy="2286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Summary</a:t>
            </a:r>
          </a:p>
        </p:txBody>
      </p:sp>
      <p:sp>
        <p:nvSpPr>
          <p:cNvPr id="417" name="Shape 417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This class focused on algorithm running time analysis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start with running time function, expressing number of computer steps in terms of input size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Focus on very large problem size, i.e., asymptotic running time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big-O notations =&gt; focus on dominating terms in running time function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Constant, linear, polynomial, exponential time algorithms …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NP, NP complete problem </a:t>
            </a:r>
          </a:p>
        </p:txBody>
      </p:sp>
      <p:sp>
        <p:nvSpPr>
          <p:cNvPr id="418" name="Shape 4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421" name="Shape 42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Assignment</a:t>
            </a:r>
          </a:p>
        </p:txBody>
      </p:sp>
      <p:sp>
        <p:nvSpPr>
          <p:cNvPr id="422" name="Shape 422"/>
          <p:cNvSpPr/>
          <p:nvPr>
            <p:ph type="body" idx="1"/>
          </p:nvPr>
        </p:nvSpPr>
        <p:spPr>
          <a:xfrm>
            <a:off x="4502150" y="2776538"/>
            <a:ext cx="4038600" cy="203993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3" indent="-293913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t>Lab1 </a:t>
            </a:r>
          </a:p>
          <a:p>
            <a:pPr lvl="0" marL="391885" indent="-391885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Chapter 0 of DPV</a:t>
            </a:r>
          </a:p>
        </p:txBody>
      </p:sp>
      <p:pic>
        <p:nvPicPr>
          <p:cNvPr id="423" name="image35.png" descr="mrayztno[1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587" y="2141538"/>
            <a:ext cx="3095626" cy="2708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Part II: Big Data Algorithms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330994" y="1163636"/>
            <a:ext cx="8229601" cy="507682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33767" indent="-433767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300"/>
              <a:t>Big Data:  volume is too big to be stored in main memory of a single computer </a:t>
            </a:r>
            <a:endParaRPr sz="2300"/>
          </a:p>
          <a:p>
            <a:pPr lvl="0" marL="433767" indent="-433767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300"/>
              <a:t>This class: </a:t>
            </a:r>
            <a:endParaRPr sz="2300"/>
          </a:p>
          <a:p>
            <a:pPr lvl="1" marL="890967" indent="-433767" defTabSz="905255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/>
              <a:t>Stream: m elements from universe of size n,</a:t>
            </a:r>
            <a:endParaRPr sz="2300"/>
          </a:p>
          <a:p>
            <a:pPr lvl="2" marL="1253869" indent="-339469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endParaRPr sz="2300"/>
          </a:p>
          <a:p>
            <a:pPr lvl="1" marL="890967" indent="-433767" defTabSz="905255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/>
              <a:t>Goal: compute a function of stream (e.g, counting, median, longest increasing sequence…)</a:t>
            </a:r>
            <a:endParaRPr sz="2300"/>
          </a:p>
          <a:p>
            <a:pPr lvl="2" marL="1348167" indent="-433767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300"/>
              <a:t>limited working memory, sublunar in n and m</a:t>
            </a:r>
            <a:endParaRPr sz="2300"/>
          </a:p>
          <a:p>
            <a:pPr lvl="2" marL="1348167" indent="-433767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300"/>
              <a:t>access data sequentially (each element can be accessed only once)</a:t>
            </a:r>
            <a:endParaRPr sz="2300"/>
          </a:p>
          <a:p>
            <a:pPr lvl="2" marL="1348167" indent="-433767" defTabSz="905255"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300"/>
              <a:t>process each element quickly</a:t>
            </a:r>
            <a:endParaRPr sz="2300"/>
          </a:p>
          <a:p>
            <a:pPr lvl="1" marL="890967" indent="-433767" defTabSz="905255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/>
              <a:t>Matrix operations and algorithms: for large matrices  </a:t>
            </a:r>
            <a:endParaRPr sz="2300"/>
          </a:p>
          <a:p>
            <a:pPr lvl="1" marL="890967" indent="-433767" defTabSz="905255">
              <a:spcBef>
                <a:spcPts val="5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/>
              <a:t>Such algorithms are </a:t>
            </a:r>
            <a:r>
              <a:rPr sz="2300">
                <a:solidFill>
                  <a:srgbClr val="FF2600"/>
                </a:solidFill>
              </a:rPr>
              <a:t>randomized and approximate</a:t>
            </a:r>
            <a:r>
              <a:rPr sz="2300"/>
              <a:t> </a:t>
            </a:r>
          </a:p>
        </p:txBody>
      </p:sp>
      <p:pic>
        <p:nvPicPr>
          <p:cNvPr id="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22" y="2789543"/>
            <a:ext cx="4654390" cy="278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What is algorithm: word origin, first algorithms, algorithms of today’s world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Scope of the course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A few algorithms and pseudocode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Introduction to algorithm analysis: fibonacci seq calculation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counting number of “computer steps”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recursive formula for running time of recursive algorithm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Asymptotic notations 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Algorithm running time classes: P, NP 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Oldest Algorithms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Al Khwarizmi laid out basic methods for 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adding, multiplying and dividing numbers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extracting square roots</a:t>
            </a:r>
            <a:endParaRPr sz="2800">
              <a:solidFill>
                <a:srgbClr val="262626"/>
              </a:solidFill>
            </a:endParaRPr>
          </a:p>
          <a:p>
            <a:pPr lvl="1" marL="990600" indent="-5334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calculating digits of pi, …</a:t>
            </a:r>
            <a:endParaRPr sz="2800">
              <a:solidFill>
                <a:srgbClr val="262626"/>
              </a:solidFill>
            </a:endParaRPr>
          </a:p>
          <a:p>
            <a:pPr lvl="0" marL="5334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These procedures were precise, unambiguous, mechanical, efficient, correct. i.e., they were </a:t>
            </a:r>
            <a:r>
              <a:rPr sz="2800" u="sng">
                <a:solidFill>
                  <a:srgbClr val="262626"/>
                </a:solidFill>
              </a:rPr>
              <a:t>algorithms, a term coined to honor Al Khwarizmi</a:t>
            </a:r>
            <a:r>
              <a:rPr sz="2800">
                <a:solidFill>
                  <a:srgbClr val="262626"/>
                </a:solidFill>
              </a:rPr>
              <a:t> after </a:t>
            </a:r>
            <a:r>
              <a:rPr sz="2800">
                <a:solidFill>
                  <a:srgbClr val="FF2600"/>
                </a:solidFill>
              </a:rPr>
              <a:t>decimal system</a:t>
            </a:r>
            <a:r>
              <a:rPr sz="2800">
                <a:solidFill>
                  <a:srgbClr val="262626"/>
                </a:solidFill>
              </a:rPr>
              <a:t> was adopted in Europe many centuries later.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