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/>
  <p:notesSz cx="6858000" cy="9144000"/>
  <p:defaultTextStyle>
    <a:lvl1pPr algn="ctr">
      <a:defRPr sz="1400">
        <a:latin typeface="+mj-lt"/>
        <a:ea typeface="+mj-ea"/>
        <a:cs typeface="+mj-cs"/>
        <a:sym typeface="Avenir Roman"/>
      </a:defRPr>
    </a:lvl1pPr>
    <a:lvl2pPr algn="ctr">
      <a:defRPr sz="1400">
        <a:latin typeface="+mj-lt"/>
        <a:ea typeface="+mj-ea"/>
        <a:cs typeface="+mj-cs"/>
        <a:sym typeface="Avenir Roman"/>
      </a:defRPr>
    </a:lvl2pPr>
    <a:lvl3pPr algn="ctr">
      <a:defRPr sz="1400">
        <a:latin typeface="+mj-lt"/>
        <a:ea typeface="+mj-ea"/>
        <a:cs typeface="+mj-cs"/>
        <a:sym typeface="Avenir Roman"/>
      </a:defRPr>
    </a:lvl3pPr>
    <a:lvl4pPr algn="ctr">
      <a:defRPr sz="1400">
        <a:latin typeface="+mj-lt"/>
        <a:ea typeface="+mj-ea"/>
        <a:cs typeface="+mj-cs"/>
        <a:sym typeface="Avenir Roman"/>
      </a:defRPr>
    </a:lvl4pPr>
    <a:lvl5pPr algn="ctr">
      <a:defRPr sz="1400">
        <a:latin typeface="+mj-lt"/>
        <a:ea typeface="+mj-ea"/>
        <a:cs typeface="+mj-cs"/>
        <a:sym typeface="Avenir Roman"/>
      </a:defRPr>
    </a:lvl5pPr>
    <a:lvl6pPr algn="ctr">
      <a:defRPr sz="1400">
        <a:latin typeface="+mj-lt"/>
        <a:ea typeface="+mj-ea"/>
        <a:cs typeface="+mj-cs"/>
        <a:sym typeface="Avenir Roman"/>
      </a:defRPr>
    </a:lvl6pPr>
    <a:lvl7pPr algn="ctr">
      <a:defRPr sz="1400">
        <a:latin typeface="+mj-lt"/>
        <a:ea typeface="+mj-ea"/>
        <a:cs typeface="+mj-cs"/>
        <a:sym typeface="Avenir Roman"/>
      </a:defRPr>
    </a:lvl7pPr>
    <a:lvl8pPr algn="ctr">
      <a:defRPr sz="1400">
        <a:latin typeface="+mj-lt"/>
        <a:ea typeface="+mj-ea"/>
        <a:cs typeface="+mj-cs"/>
        <a:sym typeface="Avenir Roman"/>
      </a:defRPr>
    </a:lvl8pPr>
    <a:lvl9pPr algn="ctr">
      <a:defRPr sz="1400">
        <a:latin typeface="+mj-lt"/>
        <a:ea typeface="+mj-ea"/>
        <a:cs typeface="+mj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>
              <a:defRPr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algn="ctr"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algn="ctr"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algn="ctr"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algn="ctr">
              <a:defRPr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6553200" y="6245225"/>
            <a:ext cx="2133600" cy="30733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" name="Shape 10"/>
          <p:cNvSpPr/>
          <p:nvPr/>
        </p:nvSpPr>
        <p:spPr>
          <a:xfrm>
            <a:off x="327025" y="3671887"/>
            <a:ext cx="8237540" cy="17621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6521450" y="0"/>
            <a:ext cx="2058990" cy="6391277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341313" y="100013"/>
            <a:ext cx="6027738" cy="675798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1pPr>
            <a:lvl2pPr marL="8001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2pPr>
            <a:lvl3pPr marL="1188719" indent="-274319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3pPr>
            <a:lvl4pPr marL="1645920" indent="-274319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4pPr>
            <a:lvl5pPr marL="2103120" indent="-27432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One</a:t>
            </a:r>
            <a:endParaRPr sz="20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Two</a:t>
            </a:r>
            <a:endParaRPr sz="20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Three</a:t>
            </a:r>
            <a:endParaRPr sz="20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Four</a:t>
            </a:r>
            <a:endParaRPr sz="20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84400" indent="-355600"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457200" y="1435464"/>
            <a:ext cx="4040188" cy="7394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One</a:t>
            </a:r>
            <a:endParaRPr b="1" sz="2400">
              <a:solidFill>
                <a:srgbClr val="262626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Two</a:t>
            </a:r>
            <a:endParaRPr b="1" sz="2400">
              <a:solidFill>
                <a:srgbClr val="262626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Three</a:t>
            </a:r>
            <a:endParaRPr b="1" sz="2400">
              <a:solidFill>
                <a:srgbClr val="262626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Four</a:t>
            </a:r>
            <a:endParaRPr b="1" sz="2400">
              <a:solidFill>
                <a:srgbClr val="262626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83771" indent="-326571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19200" indent="-30480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7373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945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One</a:t>
            </a:r>
            <a:endParaRPr sz="32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Two</a:t>
            </a:r>
            <a:endParaRPr sz="32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Three</a:t>
            </a:r>
            <a:endParaRPr sz="32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Four</a:t>
            </a:r>
            <a:endParaRPr sz="32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One</a:t>
            </a:r>
            <a:endParaRPr sz="14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Two</a:t>
            </a:r>
            <a:endParaRPr sz="14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Three</a:t>
            </a:r>
            <a:endParaRPr sz="14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Four</a:t>
            </a:r>
            <a:endParaRPr sz="14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27025" y="989012"/>
            <a:ext cx="8237540" cy="17621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0838" y="1214437"/>
            <a:ext cx="8229601" cy="5643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553200" y="6397625"/>
            <a:ext cx="2133600" cy="307338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spd="med" advClick="1"/>
  <p:txStyles>
    <p:titleStyle>
      <a:lvl1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marL="1234438" indent="-320038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marL="22288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marL="26860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marL="31432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marL="36004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marL="40576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12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685800" y="1101725"/>
            <a:ext cx="7772400" cy="222885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HashTable</a:t>
            </a:r>
            <a:endParaRPr sz="40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CISC4080, Computer Algorithms</a:t>
            </a:r>
            <a:endParaRPr sz="40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CIS, Fordham Univ.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1371600" y="4259262"/>
            <a:ext cx="6400800" cy="17526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40662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200"/>
          </a:p>
          <a:p>
            <a:pPr lvl="0" defTabSz="740662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Instructor: X. Zhang</a:t>
            </a:r>
            <a:endParaRPr sz="2200"/>
          </a:p>
          <a:p>
            <a:pPr lvl="0" defTabSz="740662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Spring 2018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First stage: any type to integer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37387" indent="-437387" defTabSz="749808">
              <a:spcBef>
                <a:spcPts val="400"/>
              </a:spcBef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Any </a:t>
            </a:r>
            <a:r>
              <a:rPr sz="2296">
                <a:solidFill>
                  <a:srgbClr val="0433FF"/>
                </a:solidFill>
              </a:rPr>
              <a:t>basic type</a:t>
            </a:r>
            <a:r>
              <a:rPr sz="2296">
                <a:solidFill>
                  <a:srgbClr val="262626"/>
                </a:solidFill>
              </a:rPr>
              <a:t> is represented in binary </a:t>
            </a:r>
            <a:endParaRPr sz="2296">
              <a:solidFill>
                <a:srgbClr val="262626"/>
              </a:solidFill>
            </a:endParaRPr>
          </a:p>
          <a:p>
            <a:pPr lvl="0" marL="437387" indent="-437387" defTabSz="749808">
              <a:spcBef>
                <a:spcPts val="400"/>
              </a:spcBef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0433FF"/>
                </a:solidFill>
              </a:rPr>
              <a:t>Composite type</a:t>
            </a:r>
            <a:r>
              <a:rPr sz="2296">
                <a:solidFill>
                  <a:srgbClr val="262626"/>
                </a:solidFill>
              </a:rPr>
              <a:t> which is made up of basic type </a:t>
            </a:r>
            <a:endParaRPr sz="2296">
              <a:solidFill>
                <a:srgbClr val="262626"/>
              </a:solidFill>
            </a:endParaRPr>
          </a:p>
          <a:p>
            <a:pPr lvl="1" marL="812291" indent="-437387" defTabSz="749808">
              <a:spcBef>
                <a:spcPts val="400"/>
              </a:spcBef>
              <a:buClr>
                <a:srgbClr val="0433FF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0433FF"/>
                </a:solidFill>
              </a:rPr>
              <a:t>a character string </a:t>
            </a:r>
            <a:r>
              <a:rPr sz="2296">
                <a:solidFill>
                  <a:srgbClr val="262626"/>
                </a:solidFill>
              </a:rPr>
              <a:t>(each char is coded as an int by ASCII code), e.g.,“pt”</a:t>
            </a:r>
            <a:endParaRPr sz="2296">
              <a:solidFill>
                <a:srgbClr val="262626"/>
              </a:solidFill>
            </a:endParaRPr>
          </a:p>
          <a:p>
            <a:pPr lvl="2" marL="1187195" indent="-437387" defTabSz="74980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add all chars up, ‘p’+’t’=112+116=228</a:t>
            </a:r>
            <a:endParaRPr sz="2296">
              <a:solidFill>
                <a:srgbClr val="262626"/>
              </a:solidFill>
            </a:endParaRPr>
          </a:p>
          <a:p>
            <a:pPr lvl="2" marL="1187195" indent="-437387" defTabSz="74980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radix notation: ‘p’*128+’t’=14452 </a:t>
            </a:r>
            <a:endParaRPr sz="2296">
              <a:solidFill>
                <a:srgbClr val="262626"/>
              </a:solidFill>
            </a:endParaRPr>
          </a:p>
          <a:p>
            <a:pPr lvl="3" marL="1562100" indent="-437387" defTabSz="749808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treat “pt” as base 128 number… </a:t>
            </a:r>
            <a:endParaRPr sz="2296">
              <a:solidFill>
                <a:srgbClr val="262626"/>
              </a:solidFill>
            </a:endParaRPr>
          </a:p>
          <a:p>
            <a:pPr lvl="1" marL="812291" indent="-437387" defTabSz="749808">
              <a:spcBef>
                <a:spcPts val="400"/>
              </a:spcBef>
              <a:buClr>
                <a:srgbClr val="0433FF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a point type: (x,y) an ordered pair of int</a:t>
            </a:r>
            <a:endParaRPr sz="2296">
              <a:solidFill>
                <a:srgbClr val="262626"/>
              </a:solidFill>
            </a:endParaRPr>
          </a:p>
          <a:p>
            <a:pPr lvl="2" marL="1187195" indent="-437387" defTabSz="749808">
              <a:spcBef>
                <a:spcPts val="400"/>
              </a:spcBef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x+y</a:t>
            </a:r>
            <a:endParaRPr sz="2296">
              <a:solidFill>
                <a:srgbClr val="262626"/>
              </a:solidFill>
            </a:endParaRPr>
          </a:p>
          <a:p>
            <a:pPr lvl="2" marL="1187195" indent="-437387" defTabSz="749808">
              <a:spcBef>
                <a:spcPts val="400"/>
              </a:spcBef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ax+by // pick some non-zero constants a, b</a:t>
            </a:r>
            <a:endParaRPr sz="2296">
              <a:solidFill>
                <a:srgbClr val="262626"/>
              </a:solidFill>
            </a:endParaRPr>
          </a:p>
          <a:p>
            <a:pPr lvl="2" marL="1187195" indent="-437387" defTabSz="749808">
              <a:spcBef>
                <a:spcPts val="400"/>
              </a:spcBef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… </a:t>
            </a:r>
            <a:endParaRPr sz="2296">
              <a:solidFill>
                <a:srgbClr val="262626"/>
              </a:solidFill>
            </a:endParaRPr>
          </a:p>
          <a:p>
            <a:pPr lvl="1" marL="812291" indent="-437387" defTabSz="749808">
              <a:spcBef>
                <a:spcPts val="400"/>
              </a:spcBef>
              <a:buClr>
                <a:srgbClr val="0433FF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0433FF"/>
                </a:solidFill>
              </a:rPr>
              <a:t>IP address:</a:t>
            </a:r>
            <a:r>
              <a:rPr sz="2296">
                <a:solidFill>
                  <a:srgbClr val="262626"/>
                </a:solidFill>
              </a:rPr>
              <a:t>four integers in range of 0…255</a:t>
            </a:r>
            <a:endParaRPr sz="2296">
              <a:solidFill>
                <a:srgbClr val="262626"/>
              </a:solidFill>
            </a:endParaRPr>
          </a:p>
          <a:p>
            <a:pPr lvl="2" marL="1187195" indent="-437387" defTabSz="74980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add them up</a:t>
            </a:r>
            <a:endParaRPr sz="2296">
              <a:solidFill>
                <a:srgbClr val="262626"/>
              </a:solidFill>
            </a:endParaRPr>
          </a:p>
          <a:p>
            <a:pPr lvl="2" marL="1187195" indent="-437387" defTabSz="74980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296">
                <a:solidFill>
                  <a:srgbClr val="262626"/>
                </a:solidFill>
              </a:rPr>
              <a:t>radix notation: 150*256</a:t>
            </a:r>
            <a:r>
              <a:rPr baseline="31998" sz="2296">
                <a:solidFill>
                  <a:srgbClr val="262626"/>
                </a:solidFill>
              </a:rPr>
              <a:t>3</a:t>
            </a:r>
            <a:r>
              <a:rPr sz="2296">
                <a:solidFill>
                  <a:srgbClr val="262626"/>
                </a:solidFill>
              </a:rPr>
              <a:t>+108*256</a:t>
            </a:r>
            <a:r>
              <a:rPr baseline="31998" sz="2296">
                <a:solidFill>
                  <a:srgbClr val="262626"/>
                </a:solidFill>
              </a:rPr>
              <a:t>2</a:t>
            </a:r>
            <a:r>
              <a:rPr sz="2296">
                <a:solidFill>
                  <a:srgbClr val="262626"/>
                </a:solidFill>
              </a:rPr>
              <a:t>+68*256+26</a:t>
            </a:r>
          </a:p>
        </p:txBody>
      </p:sp>
      <p:sp>
        <p:nvSpPr>
          <p:cNvPr id="140" name="Shape 140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 Function: second stage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433FF"/>
                </a:solidFill>
                <a:latin typeface="Arial Bold"/>
                <a:ea typeface="Arial Bold"/>
                <a:cs typeface="Arial Bold"/>
                <a:sym typeface="Arial Bold"/>
              </a:rPr>
              <a:t>Division method</a:t>
            </a:r>
            <a:r>
              <a:rPr sz="2800">
                <a:solidFill>
                  <a:srgbClr val="262626"/>
                </a:solidFill>
              </a:rPr>
              <a:t>: divide integer by m (size of hash table) and take remainder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h(key) = key mod m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if key’s value are randomly uniformly distributed all integer values, the above hash function is uniform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But often times data are not randomly distributed,</a:t>
            </a:r>
            <a:endParaRPr sz="2800">
              <a:solidFill>
                <a:srgbClr val="262626"/>
              </a:solidFill>
            </a:endParaRPr>
          </a:p>
          <a:p>
            <a:pPr lvl="1" marL="933450" indent="-47625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What if m=100, all keys have same last two digits? </a:t>
            </a:r>
            <a:endParaRPr sz="2500"/>
          </a:p>
          <a:p>
            <a:pPr lvl="1" marL="933450" indent="-47625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Similarly, if m=2</a:t>
            </a:r>
            <a:r>
              <a:rPr baseline="31999" sz="2500">
                <a:solidFill>
                  <a:srgbClr val="262626"/>
                </a:solidFill>
              </a:rPr>
              <a:t>p</a:t>
            </a:r>
            <a:r>
              <a:rPr sz="2500">
                <a:solidFill>
                  <a:srgbClr val="262626"/>
                </a:solidFill>
              </a:rPr>
              <a:t>, then result is simply the lowest-ordre p bits </a:t>
            </a:r>
            <a:endParaRPr sz="2500"/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Rule of thumbs: choose m to be a prime not too close to exact powers of 2 </a:t>
            </a:r>
          </a:p>
        </p:txBody>
      </p:sp>
      <p:sp>
        <p:nvSpPr>
          <p:cNvPr id="144" name="Shape 144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330994" y="124408"/>
            <a:ext cx="8229601" cy="110648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 Function: second stage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xfrm>
            <a:off x="227013" y="1150937"/>
            <a:ext cx="8229601" cy="52022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433FF"/>
                </a:solidFill>
                <a:latin typeface="Arial Bold"/>
                <a:ea typeface="Arial Bold"/>
                <a:cs typeface="Arial Bold"/>
                <a:sym typeface="Arial Bold"/>
              </a:rPr>
              <a:t>Multiplication method</a:t>
            </a:r>
            <a:r>
              <a:rPr sz="2800">
                <a:solidFill>
                  <a:srgbClr val="262626"/>
                </a:solidFill>
              </a:rPr>
              <a:t>: pick a constant A in the range of (0,1), </a:t>
            </a:r>
            <a:endParaRPr sz="2800">
              <a:solidFill>
                <a:srgbClr val="262626"/>
              </a:solidFill>
            </a:endParaRPr>
          </a:p>
          <a:p>
            <a:pPr lvl="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take fraction part of kA, and multiply with m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e.g., m=10000,                                h(123456)=41.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Advantage: m could be exact power of 2…</a:t>
            </a:r>
          </a:p>
        </p:txBody>
      </p:sp>
      <p:sp>
        <p:nvSpPr>
          <p:cNvPr id="148" name="Shape 148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49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3117" y="2232025"/>
            <a:ext cx="4686303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6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47157" y="3517105"/>
            <a:ext cx="4699002" cy="469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Multiplication Method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154" name="Shape 154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  <p:pic>
        <p:nvPicPr>
          <p:cNvPr id="155" name="image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179989"/>
            <a:ext cx="9144000" cy="44980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7017" y="6054725"/>
            <a:ext cx="4342793" cy="4354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8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73162" y="5478164"/>
            <a:ext cx="1409701" cy="342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Exercise 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330994" y="1176337"/>
            <a:ext cx="8229601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Write a hash function that maps string type to a hash table of size 250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First stage:  using radix notation </a:t>
            </a:r>
            <a:endParaRPr sz="2600">
              <a:solidFill>
                <a:srgbClr val="262626"/>
              </a:solidFill>
            </a:endParaRPr>
          </a:p>
          <a:p>
            <a:pPr lvl="2" marL="1488830" indent="-57443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“Hello!” =&gt; </a:t>
            </a:r>
            <a:r>
              <a:rPr sz="2800" u="sng">
                <a:solidFill>
                  <a:srgbClr val="262626"/>
                </a:solidFill>
              </a:rPr>
              <a:t>‘H’*128^5+’e’*128^4+…+’!’ </a:t>
            </a:r>
            <a:endParaRPr sz="26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Second stage: </a:t>
            </a:r>
            <a:endParaRPr sz="2800">
              <a:solidFill>
                <a:srgbClr val="262626"/>
              </a:solidFill>
            </a:endParaRPr>
          </a:p>
          <a:p>
            <a:pPr lvl="2" marL="14478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 x mod 250 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How do you implement it efficiently?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Recall modular arithmetic theorem?</a:t>
            </a:r>
            <a:endParaRPr sz="24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(x+y) mod n = ((x mod n)+(y mod n)) mod n</a:t>
            </a:r>
            <a:endParaRPr sz="24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(x * y) mod n = ((x mod n)*(y mod n)) mod n</a:t>
            </a:r>
            <a:endParaRPr sz="24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(x^e) mod n = (x mod n)^e mod n </a:t>
            </a:r>
          </a:p>
        </p:txBody>
      </p:sp>
      <p:sp>
        <p:nvSpPr>
          <p:cNvPr id="161" name="Shape 161"/>
          <p:cNvSpPr/>
          <p:nvPr>
            <p:ph type="sldNum" sz="quarter" idx="2"/>
          </p:nvPr>
        </p:nvSpPr>
        <p:spPr>
          <a:xfrm>
            <a:off x="6553200" y="6397625"/>
            <a:ext cx="2133600" cy="215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62" name="Shape 162"/>
          <p:cNvSpPr/>
          <p:nvPr/>
        </p:nvSpPr>
        <p:spPr>
          <a:xfrm>
            <a:off x="5043043" y="3008631"/>
            <a:ext cx="216153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X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Exercise 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xfrm>
            <a:off x="330994" y="1176337"/>
            <a:ext cx="8229601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Write a hash function that maps a point type as below to a hash table of size 100</a:t>
            </a:r>
            <a:endParaRPr sz="2800">
              <a:solidFill>
                <a:srgbClr val="262626"/>
              </a:solidFill>
            </a:endParaRPr>
          </a:p>
          <a:p>
            <a:pPr lvl="3" marL="0" indent="685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class point{</a:t>
            </a:r>
            <a:endParaRPr sz="2500">
              <a:solidFill>
                <a:srgbClr val="262626"/>
              </a:solidFill>
            </a:endParaRPr>
          </a:p>
          <a:p>
            <a:pPr lvl="3" marL="0" indent="685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  int x, y;</a:t>
            </a:r>
            <a:endParaRPr sz="2500">
              <a:solidFill>
                <a:srgbClr val="262626"/>
              </a:solidFill>
            </a:endParaRPr>
          </a:p>
          <a:p>
            <a:pPr lvl="3" marL="0" indent="685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}</a:t>
            </a:r>
            <a:endParaRPr sz="2500">
              <a:solidFill>
                <a:srgbClr val="262626"/>
              </a:solidFill>
            </a:endParaRPr>
          </a:p>
          <a:p>
            <a:pPr lvl="3" marL="0" indent="68580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</p:txBody>
      </p:sp>
      <p:sp>
        <p:nvSpPr>
          <p:cNvPr id="166" name="Shape 166"/>
          <p:cNvSpPr/>
          <p:nvPr>
            <p:ph type="sldNum" sz="quarter" idx="2"/>
          </p:nvPr>
        </p:nvSpPr>
        <p:spPr>
          <a:xfrm>
            <a:off x="6553200" y="6397625"/>
            <a:ext cx="2133600" cy="215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2600"/>
                </a:solidFill>
              </a:rPr>
              <a:t>Collision Resolution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350837" y="1214436"/>
            <a:ext cx="8023426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Recall that h(.) is not one-to-one, so it maps multiple keys to same slot: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for distinct k1, k2, h(k1)=h(k2) =&gt; collision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Two different ways to resolve collision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0433FF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433FF"/>
                </a:solidFill>
              </a:rPr>
              <a:t>Chaining</a:t>
            </a:r>
            <a:r>
              <a:rPr sz="2800">
                <a:solidFill>
                  <a:srgbClr val="262626"/>
                </a:solidFill>
              </a:rPr>
              <a:t>: store colliding keys in a linked list (bucket) at the hash table slot </a:t>
            </a:r>
            <a:endParaRPr sz="2800">
              <a:solidFill>
                <a:srgbClr val="262626"/>
              </a:solidFill>
            </a:endParaRPr>
          </a:p>
          <a:p>
            <a:pPr lvl="2" marL="14478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dynamic memory allocation, storing pointers (overhead)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0433FF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433FF"/>
                </a:solidFill>
              </a:rPr>
              <a:t>Open addressing: </a:t>
            </a:r>
            <a:r>
              <a:rPr sz="2800"/>
              <a:t>if slot is taken, try another, and another (a probing sequence) </a:t>
            </a:r>
          </a:p>
          <a:p>
            <a:pPr lvl="2" marL="1447800" indent="-533400">
              <a:defRPr sz="1800">
                <a:solidFill>
                  <a:srgbClr val="000000"/>
                </a:solidFill>
              </a:defRPr>
            </a:pPr>
            <a:r>
              <a:rPr sz="2800"/>
              <a:t>clustering problem. </a:t>
            </a:r>
          </a:p>
        </p:txBody>
      </p:sp>
      <p:sp>
        <p:nvSpPr>
          <p:cNvPr id="170" name="Shape 170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0203" y="2825873"/>
            <a:ext cx="5391821" cy="3231745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Chaining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xfrm>
            <a:off x="340776" y="1141865"/>
            <a:ext cx="8023425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90727" indent="-490727" defTabSz="841247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262626"/>
                </a:solidFill>
              </a:rPr>
              <a:t>Chaining: store colliding elements in a linked list at the same hash table slot </a:t>
            </a:r>
            <a:endParaRPr sz="2576">
              <a:solidFill>
                <a:srgbClr val="262626"/>
              </a:solidFill>
            </a:endParaRPr>
          </a:p>
          <a:p>
            <a:pPr lvl="1" marL="736092" indent="-315468" defTabSz="841247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392">
                <a:solidFill>
                  <a:srgbClr val="262626"/>
                </a:solidFill>
              </a:rPr>
              <a:t>if all keys are hashed to same slot, hash table degenerates to a linked list. </a:t>
            </a:r>
            <a:endParaRPr sz="2576">
              <a:solidFill>
                <a:srgbClr val="262626"/>
              </a:solidFill>
            </a:endParaRPr>
          </a:p>
          <a:p>
            <a:pPr lvl="0" marL="315468" indent="-315468" defTabSz="841247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576">
              <a:solidFill>
                <a:srgbClr val="262626"/>
              </a:solidFill>
            </a:endParaRPr>
          </a:p>
          <a:p>
            <a:pPr lvl="0" marL="315468" indent="-315468" defTabSz="841247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576">
              <a:solidFill>
                <a:srgbClr val="262626"/>
              </a:solidFill>
            </a:endParaRPr>
          </a:p>
          <a:p>
            <a:pPr lvl="0" marL="315468" indent="-315468" defTabSz="841247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576">
              <a:solidFill>
                <a:srgbClr val="262626"/>
              </a:solidFill>
            </a:endParaRPr>
          </a:p>
          <a:p>
            <a:pPr lvl="0" marL="315468" indent="-315468" defTabSz="841247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576">
              <a:solidFill>
                <a:srgbClr val="262626"/>
              </a:solidFill>
            </a:endParaRPr>
          </a:p>
          <a:p>
            <a:pPr lvl="0" marL="315468" indent="-315468" defTabSz="841247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576">
              <a:solidFill>
                <a:srgbClr val="262626"/>
              </a:solidFill>
            </a:endParaRPr>
          </a:p>
          <a:p>
            <a:pPr lvl="1" marL="736092" indent="-315468" defTabSz="841247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576">
              <a:solidFill>
                <a:srgbClr val="262626"/>
              </a:solidFill>
            </a:endParaRPr>
          </a:p>
          <a:p>
            <a:pPr lvl="1" marL="736092" indent="-315468" defTabSz="841247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576">
              <a:solidFill>
                <a:srgbClr val="262626"/>
              </a:solidFill>
            </a:endParaRPr>
          </a:p>
          <a:p>
            <a:pPr lvl="1" marL="736092" indent="-315468" defTabSz="841247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116">
                <a:solidFill>
                  <a:srgbClr val="262626"/>
                </a:solidFill>
              </a:rPr>
              <a:t>C++: NodePtr T[m];</a:t>
            </a:r>
            <a:endParaRPr sz="2116">
              <a:solidFill>
                <a:srgbClr val="262626"/>
              </a:solidFill>
            </a:endParaRPr>
          </a:p>
          <a:p>
            <a:pPr lvl="1" marL="736092" indent="-315468" defTabSz="841247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116">
                <a:solidFill>
                  <a:srgbClr val="262626"/>
                </a:solidFill>
              </a:rPr>
              <a:t>STL: vector&lt;list&lt;HashedObject&gt;&gt; T; </a:t>
            </a:r>
          </a:p>
        </p:txBody>
      </p:sp>
      <p:sp>
        <p:nvSpPr>
          <p:cNvPr id="175" name="Shape 175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76" name="Shape 176"/>
          <p:cNvSpPr/>
          <p:nvPr/>
        </p:nvSpPr>
        <p:spPr>
          <a:xfrm>
            <a:off x="6344400" y="3615056"/>
            <a:ext cx="2551200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Here doubly-linked list is used 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Chaining: operations</a:t>
            </a:r>
          </a:p>
        </p:txBody>
      </p:sp>
      <p:sp>
        <p:nvSpPr>
          <p:cNvPr id="179" name="Shape 179"/>
          <p:cNvSpPr/>
          <p:nvPr>
            <p:ph type="body" idx="1"/>
          </p:nvPr>
        </p:nvSpPr>
        <p:spPr>
          <a:xfrm>
            <a:off x="350837" y="1214436"/>
            <a:ext cx="8023426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Insert (T,x):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insert x at the head of T[h(x.key)]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Running time (worst and best case): O(1)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Search (T,k)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search for an element with key x in list T[h(k)]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Delete (T,x)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Delete x from the list T[h(x.key)] 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Running time of search and delete: proportional to length of list stored in h(x.key)</a:t>
            </a:r>
          </a:p>
        </p:txBody>
      </p:sp>
      <p:sp>
        <p:nvSpPr>
          <p:cNvPr id="180" name="Shape 180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body" idx="1"/>
          </p:nvPr>
        </p:nvSpPr>
        <p:spPr>
          <a:xfrm>
            <a:off x="371918" y="1090138"/>
            <a:ext cx="7857467" cy="541123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Consider a hash table T with m slots stores n elements. </a:t>
            </a:r>
            <a:endParaRPr sz="2800">
              <a:solidFill>
                <a:srgbClr val="262626"/>
              </a:solidFill>
            </a:endParaRPr>
          </a:p>
          <a:p>
            <a:pPr lvl="1" marL="952500" indent="-4953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load factor </a:t>
            </a:r>
            <a:endParaRPr sz="2600"/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If any given element is equally likely to hash into any of the m slots, independently of where any other element is hashed to, then average length of lists is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search and delete takes</a:t>
            </a:r>
            <a:endParaRPr sz="2800">
              <a:solidFill>
                <a:srgbClr val="262626"/>
              </a:solidFill>
            </a:endParaRPr>
          </a:p>
          <a:p>
            <a:pPr lvl="0" marL="476250" indent="-47625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If all keys are hashed to same slot, hash table degenerates to a linked list</a:t>
            </a:r>
            <a:endParaRPr sz="2500"/>
          </a:p>
          <a:p>
            <a:pPr lvl="1" marL="933450" indent="-47625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/>
              <a:t>search and delete takes </a:t>
            </a:r>
          </a:p>
        </p:txBody>
      </p:sp>
      <p:sp>
        <p:nvSpPr>
          <p:cNvPr id="183" name="Shape 18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Chaining: analysis</a:t>
            </a:r>
          </a:p>
        </p:txBody>
      </p:sp>
      <p:sp>
        <p:nvSpPr>
          <p:cNvPr id="184" name="Shape 184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85" name="image1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56720" y="2046773"/>
            <a:ext cx="1778002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1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69043" y="3799006"/>
            <a:ext cx="348108" cy="2689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1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85213" y="4218313"/>
            <a:ext cx="1464019" cy="39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13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25920" y="5506321"/>
            <a:ext cx="785834" cy="398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Acknowledgement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The set of slides have used materials from the following resources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Slides for textbook by Dr. Y. Chen from Shanghai Jiaotong Univ.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Slides from Dr. M. Nicolescu from UNR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Slides sets by  Dr. K. Wayne from Princeton</a:t>
            </a:r>
            <a:endParaRPr sz="2800">
              <a:solidFill>
                <a:srgbClr val="262626"/>
              </a:solidFill>
            </a:endParaRPr>
          </a:p>
          <a:p>
            <a:pPr lvl="2" marL="14478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which in turn have borrowed materials from other resources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Other online resources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Collision Resolution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433FF"/>
                </a:solidFill>
              </a:rPr>
              <a:t>Open addressing</a:t>
            </a:r>
            <a:r>
              <a:rPr sz="2800">
                <a:solidFill>
                  <a:srgbClr val="262626"/>
                </a:solidFill>
              </a:rPr>
              <a:t>: store colliding elements elsewhere in the table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Advantage: no need for dynamic allocation, no need to store pointers 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When inserting: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examine (probe) a sequence of positions in hash table until find empty slot 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e.g., linear probing: if T[h(x.key)] is taken, try slots: h(x.key)+1, h(x.key+2), … 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When searching/deleting: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examine (probe) a sequence of positions in hash table until find element</a:t>
            </a:r>
          </a:p>
        </p:txBody>
      </p:sp>
      <p:sp>
        <p:nvSpPr>
          <p:cNvPr id="192" name="Shape 192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Open Addressing</a:t>
            </a:r>
          </a:p>
        </p:txBody>
      </p:sp>
      <p:sp>
        <p:nvSpPr>
          <p:cNvPr id="195" name="Shape 195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96" name="image1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43989" y="2830371"/>
            <a:ext cx="3823329" cy="3937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1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9902" y="2173234"/>
            <a:ext cx="3830890" cy="393733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hape 198"/>
          <p:cNvSpPr/>
          <p:nvPr>
            <p:ph type="body" idx="1"/>
          </p:nvPr>
        </p:nvSpPr>
        <p:spPr>
          <a:xfrm>
            <a:off x="341313" y="1182039"/>
            <a:ext cx="8229601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Hash function: extended to probe sequence (m functions):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800100" indent="-3429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insert</a:t>
            </a:r>
            <a:r>
              <a:rPr sz="2800">
                <a:solidFill>
                  <a:srgbClr val="262626"/>
                </a:solidFill>
              </a:rPr>
              <a:t> element with key x: if h</a:t>
            </a:r>
            <a:r>
              <a:rPr baseline="-5998" sz="2800">
                <a:solidFill>
                  <a:srgbClr val="262626"/>
                </a:solidFill>
              </a:rPr>
              <a:t>0</a:t>
            </a:r>
            <a:r>
              <a:rPr sz="2800">
                <a:solidFill>
                  <a:srgbClr val="262626"/>
                </a:solidFill>
              </a:rPr>
              <a:t>(x) is taken, try h</a:t>
            </a:r>
            <a:r>
              <a:rPr baseline="-5998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(x), and then h</a:t>
            </a:r>
            <a:r>
              <a:rPr baseline="-5998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(x), until find an empty/deleted slot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Search</a:t>
            </a:r>
            <a:r>
              <a:rPr sz="2800">
                <a:solidFill>
                  <a:srgbClr val="262626"/>
                </a:solidFill>
              </a:rPr>
              <a:t> for key x: if element at h</a:t>
            </a:r>
            <a:r>
              <a:rPr baseline="-5998" sz="2800">
                <a:solidFill>
                  <a:srgbClr val="262626"/>
                </a:solidFill>
              </a:rPr>
              <a:t>0</a:t>
            </a:r>
            <a:r>
              <a:rPr sz="2800">
                <a:solidFill>
                  <a:srgbClr val="262626"/>
                </a:solidFill>
              </a:rPr>
              <a:t>(x) is not a match, try h</a:t>
            </a:r>
            <a:r>
              <a:rPr baseline="-5998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(x), and then h</a:t>
            </a:r>
            <a:r>
              <a:rPr baseline="-5998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(x), ..until find matching element, or reach an empty slot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Delete</a:t>
            </a:r>
            <a:r>
              <a:rPr sz="2800">
                <a:solidFill>
                  <a:srgbClr val="262626"/>
                </a:solidFill>
              </a:rPr>
              <a:t> key x: mark its slot as DELETED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Linear Probing</a:t>
            </a:r>
          </a:p>
        </p:txBody>
      </p:sp>
      <p:sp>
        <p:nvSpPr>
          <p:cNvPr id="201" name="Shape 201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02" name="image1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110" y="1333618"/>
            <a:ext cx="3322750" cy="5257683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hape 203"/>
          <p:cNvSpPr/>
          <p:nvPr>
            <p:ph type="body" idx="1"/>
          </p:nvPr>
        </p:nvSpPr>
        <p:spPr>
          <a:xfrm>
            <a:off x="3340327" y="1245539"/>
            <a:ext cx="4939459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Probing sequence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</a:t>
            </a:r>
            <a:r>
              <a:rPr baseline="-5998" sz="2800">
                <a:solidFill>
                  <a:srgbClr val="262626"/>
                </a:solidFill>
              </a:rPr>
              <a:t>i</a:t>
            </a:r>
            <a:r>
              <a:rPr sz="2800">
                <a:solidFill>
                  <a:srgbClr val="262626"/>
                </a:solidFill>
              </a:rPr>
              <a:t>(x)=(h(x)+i) </a:t>
            </a:r>
            <a:r>
              <a:rPr sz="2800">
                <a:solidFill>
                  <a:srgbClr val="FF2600"/>
                </a:solidFill>
              </a:rPr>
              <a:t>mod m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probe sequence: h(x),h(x)+1, h(x)+2, …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Continue until an empty slot is found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Problem: primary clustering </a:t>
            </a:r>
            <a:endParaRPr sz="2800">
              <a:solidFill>
                <a:srgbClr val="262626"/>
              </a:solidFill>
            </a:endParaRPr>
          </a:p>
          <a:p>
            <a:pPr lvl="1" marL="933450" indent="-47625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if there are multiple keys mapped to a slot, the slots after it tends to be occupied</a:t>
            </a:r>
            <a:endParaRPr sz="2500"/>
          </a:p>
          <a:p>
            <a:pPr lvl="1" marL="933450" indent="-47625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Reason: all keys using same probing: +1, +2, … 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Quadratic Probing</a:t>
            </a:r>
          </a:p>
        </p:txBody>
      </p:sp>
      <p:sp>
        <p:nvSpPr>
          <p:cNvPr id="206" name="Shape 206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07" name="Shape 207"/>
          <p:cNvSpPr/>
          <p:nvPr>
            <p:ph type="body" idx="1"/>
          </p:nvPr>
        </p:nvSpPr>
        <p:spPr>
          <a:xfrm>
            <a:off x="331788" y="1577294"/>
            <a:ext cx="8248651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probe sequence: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</a:t>
            </a:r>
            <a:r>
              <a:rPr baseline="-5999" sz="2800">
                <a:solidFill>
                  <a:srgbClr val="262626"/>
                </a:solidFill>
              </a:rPr>
              <a:t>0</a:t>
            </a:r>
            <a:r>
              <a:rPr sz="2800">
                <a:solidFill>
                  <a:srgbClr val="262626"/>
                </a:solidFill>
              </a:rPr>
              <a:t>(x)=h(x) mod m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(x)=(h(x)+c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+c</a:t>
            </a:r>
            <a:r>
              <a:rPr baseline="-5999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) mod m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</a:t>
            </a:r>
            <a:r>
              <a:rPr baseline="-5999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(x)=(h(x)+2c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+4c</a:t>
            </a:r>
            <a:r>
              <a:rPr baseline="-5999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) mod m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…</a:t>
            </a:r>
            <a:endParaRPr baseline="-5998"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Problem: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secondary clustering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choose c</a:t>
            </a:r>
            <a:r>
              <a:rPr baseline="-5998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,c</a:t>
            </a:r>
            <a:r>
              <a:rPr baseline="-5998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,m carefully so that all slots are probed</a:t>
            </a:r>
          </a:p>
        </p:txBody>
      </p:sp>
      <p:pic>
        <p:nvPicPr>
          <p:cNvPr id="208" name="image1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8766" y="1320104"/>
            <a:ext cx="5151887" cy="3918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Double Hashing</a:t>
            </a:r>
          </a:p>
        </p:txBody>
      </p:sp>
      <p:sp>
        <p:nvSpPr>
          <p:cNvPr id="211" name="Shape 211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xfrm>
            <a:off x="396875" y="1138236"/>
            <a:ext cx="8350250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28066" indent="-528066" defTabSz="905255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Use two functions f</a:t>
            </a:r>
            <a:r>
              <a:rPr baseline="-5999" sz="2772">
                <a:solidFill>
                  <a:srgbClr val="262626"/>
                </a:solidFill>
              </a:rPr>
              <a:t>1</a:t>
            </a:r>
            <a:r>
              <a:rPr sz="2772">
                <a:solidFill>
                  <a:srgbClr val="262626"/>
                </a:solidFill>
              </a:rPr>
              <a:t>,f</a:t>
            </a:r>
            <a:r>
              <a:rPr baseline="-5999" sz="2772">
                <a:solidFill>
                  <a:srgbClr val="262626"/>
                </a:solidFill>
              </a:rPr>
              <a:t>2</a:t>
            </a:r>
            <a:r>
              <a:rPr sz="2772">
                <a:solidFill>
                  <a:srgbClr val="262626"/>
                </a:solidFill>
              </a:rPr>
              <a:t>:</a:t>
            </a:r>
            <a:endParaRPr sz="2772">
              <a:solidFill>
                <a:srgbClr val="262626"/>
              </a:solidFill>
            </a:endParaRPr>
          </a:p>
          <a:p>
            <a:pPr lvl="1" marL="792098" indent="-339470" defTabSz="905255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772">
              <a:solidFill>
                <a:srgbClr val="262626"/>
              </a:solidFill>
            </a:endParaRPr>
          </a:p>
          <a:p>
            <a:pPr lvl="0" marL="528066" indent="-528066" defTabSz="905255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Probe sequence:</a:t>
            </a:r>
            <a:endParaRPr sz="2772">
              <a:solidFill>
                <a:srgbClr val="262626"/>
              </a:solidFill>
            </a:endParaRPr>
          </a:p>
          <a:p>
            <a:pPr lvl="1" marL="980694" indent="-528066" defTabSz="905255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h</a:t>
            </a:r>
            <a:r>
              <a:rPr baseline="-5999" sz="2772">
                <a:solidFill>
                  <a:srgbClr val="262626"/>
                </a:solidFill>
              </a:rPr>
              <a:t>0</a:t>
            </a:r>
            <a:r>
              <a:rPr sz="2772">
                <a:solidFill>
                  <a:srgbClr val="262626"/>
                </a:solidFill>
              </a:rPr>
              <a:t>(x)=f</a:t>
            </a:r>
            <a:r>
              <a:rPr baseline="-5998" sz="2772">
                <a:solidFill>
                  <a:srgbClr val="262626"/>
                </a:solidFill>
              </a:rPr>
              <a:t>1</a:t>
            </a:r>
            <a:r>
              <a:rPr sz="2772">
                <a:solidFill>
                  <a:srgbClr val="262626"/>
                </a:solidFill>
              </a:rPr>
              <a:t>(x) mod m,</a:t>
            </a:r>
            <a:endParaRPr sz="2772">
              <a:solidFill>
                <a:srgbClr val="262626"/>
              </a:solidFill>
            </a:endParaRPr>
          </a:p>
          <a:p>
            <a:pPr lvl="1" marL="980694" indent="-528066" defTabSz="905255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h</a:t>
            </a:r>
            <a:r>
              <a:rPr baseline="-5999" sz="2772">
                <a:solidFill>
                  <a:srgbClr val="262626"/>
                </a:solidFill>
              </a:rPr>
              <a:t>1</a:t>
            </a:r>
            <a:r>
              <a:rPr sz="2772">
                <a:solidFill>
                  <a:srgbClr val="262626"/>
                </a:solidFill>
              </a:rPr>
              <a:t>(x)=(f</a:t>
            </a:r>
            <a:r>
              <a:rPr baseline="-5998" sz="2772">
                <a:solidFill>
                  <a:srgbClr val="262626"/>
                </a:solidFill>
              </a:rPr>
              <a:t>1</a:t>
            </a:r>
            <a:r>
              <a:rPr sz="2772">
                <a:solidFill>
                  <a:srgbClr val="262626"/>
                </a:solidFill>
              </a:rPr>
              <a:t>(x)+f</a:t>
            </a:r>
            <a:r>
              <a:rPr baseline="-5998" sz="2772">
                <a:solidFill>
                  <a:srgbClr val="262626"/>
                </a:solidFill>
              </a:rPr>
              <a:t>2</a:t>
            </a:r>
            <a:r>
              <a:rPr sz="2772">
                <a:solidFill>
                  <a:srgbClr val="262626"/>
                </a:solidFill>
              </a:rPr>
              <a:t>(x)) mod m </a:t>
            </a:r>
            <a:endParaRPr sz="2772">
              <a:solidFill>
                <a:srgbClr val="262626"/>
              </a:solidFill>
            </a:endParaRPr>
          </a:p>
          <a:p>
            <a:pPr lvl="1" marL="980694" indent="-528066" defTabSz="905255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h</a:t>
            </a:r>
            <a:r>
              <a:rPr baseline="-5999" sz="2772">
                <a:solidFill>
                  <a:srgbClr val="262626"/>
                </a:solidFill>
              </a:rPr>
              <a:t>2</a:t>
            </a:r>
            <a:r>
              <a:rPr sz="2772">
                <a:solidFill>
                  <a:srgbClr val="262626"/>
                </a:solidFill>
              </a:rPr>
              <a:t>(x)=(f</a:t>
            </a:r>
            <a:r>
              <a:rPr baseline="-5998" sz="2772">
                <a:solidFill>
                  <a:srgbClr val="262626"/>
                </a:solidFill>
              </a:rPr>
              <a:t>1</a:t>
            </a:r>
            <a:r>
              <a:rPr sz="2772">
                <a:solidFill>
                  <a:srgbClr val="262626"/>
                </a:solidFill>
              </a:rPr>
              <a:t>(x)+2f</a:t>
            </a:r>
            <a:r>
              <a:rPr baseline="-5998" sz="2772">
                <a:solidFill>
                  <a:srgbClr val="262626"/>
                </a:solidFill>
              </a:rPr>
              <a:t>2</a:t>
            </a:r>
            <a:r>
              <a:rPr sz="2772">
                <a:solidFill>
                  <a:srgbClr val="262626"/>
                </a:solidFill>
              </a:rPr>
              <a:t>(x)) mod m,…</a:t>
            </a:r>
            <a:endParaRPr sz="2772">
              <a:solidFill>
                <a:srgbClr val="262626"/>
              </a:solidFill>
            </a:endParaRPr>
          </a:p>
          <a:p>
            <a:pPr lvl="0" marL="528066" indent="-528066" defTabSz="905255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f</a:t>
            </a:r>
            <a:r>
              <a:rPr baseline="-5998" sz="2772">
                <a:solidFill>
                  <a:srgbClr val="262626"/>
                </a:solidFill>
              </a:rPr>
              <a:t>2</a:t>
            </a:r>
            <a:r>
              <a:rPr sz="2772">
                <a:solidFill>
                  <a:srgbClr val="262626"/>
                </a:solidFill>
              </a:rPr>
              <a:t>(x) and m must be </a:t>
            </a:r>
            <a:r>
              <a:rPr sz="2772">
                <a:solidFill>
                  <a:srgbClr val="0433FF"/>
                </a:solidFill>
              </a:rPr>
              <a:t>relatively prime</a:t>
            </a:r>
            <a:r>
              <a:rPr sz="2772">
                <a:solidFill>
                  <a:srgbClr val="262626"/>
                </a:solidFill>
              </a:rPr>
              <a:t> for entire hash table to be searched/used</a:t>
            </a:r>
            <a:endParaRPr sz="2772">
              <a:solidFill>
                <a:srgbClr val="262626"/>
              </a:solidFill>
            </a:endParaRPr>
          </a:p>
          <a:p>
            <a:pPr lvl="1" marL="980694" indent="-528066" defTabSz="905255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Two integers a, b are </a:t>
            </a:r>
            <a:r>
              <a:rPr sz="2772" u="sng">
                <a:solidFill>
                  <a:srgbClr val="262626"/>
                </a:solidFill>
              </a:rPr>
              <a:t>relatively prime </a:t>
            </a:r>
            <a:r>
              <a:rPr sz="2772">
                <a:solidFill>
                  <a:srgbClr val="262626"/>
                </a:solidFill>
              </a:rPr>
              <a:t>with each other if their greatest common divisor is 1 </a:t>
            </a:r>
            <a:endParaRPr sz="2772">
              <a:solidFill>
                <a:srgbClr val="262626"/>
              </a:solidFill>
            </a:endParaRPr>
          </a:p>
          <a:p>
            <a:pPr lvl="1" marL="980694" indent="-528066" defTabSz="905255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e.g., m=2</a:t>
            </a:r>
            <a:r>
              <a:rPr baseline="31998" sz="2772">
                <a:solidFill>
                  <a:srgbClr val="262626"/>
                </a:solidFill>
              </a:rPr>
              <a:t>k</a:t>
            </a:r>
            <a:r>
              <a:rPr sz="2772">
                <a:solidFill>
                  <a:srgbClr val="262626"/>
                </a:solidFill>
              </a:rPr>
              <a:t>, f</a:t>
            </a:r>
            <a:r>
              <a:rPr baseline="-5998" sz="2772">
                <a:solidFill>
                  <a:srgbClr val="262626"/>
                </a:solidFill>
              </a:rPr>
              <a:t>2</a:t>
            </a:r>
            <a:r>
              <a:rPr sz="2772">
                <a:solidFill>
                  <a:srgbClr val="262626"/>
                </a:solidFill>
              </a:rPr>
              <a:t>(x) be odd</a:t>
            </a:r>
            <a:endParaRPr sz="2772">
              <a:solidFill>
                <a:srgbClr val="262626"/>
              </a:solidFill>
            </a:endParaRPr>
          </a:p>
          <a:p>
            <a:pPr lvl="1" marL="980694" indent="-528066" defTabSz="905255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262626"/>
                </a:solidFill>
              </a:rPr>
              <a:t>or, m be prime, f</a:t>
            </a:r>
            <a:r>
              <a:rPr baseline="-5998" sz="2772">
                <a:solidFill>
                  <a:srgbClr val="262626"/>
                </a:solidFill>
              </a:rPr>
              <a:t>2</a:t>
            </a:r>
            <a:r>
              <a:rPr sz="2772">
                <a:solidFill>
                  <a:srgbClr val="262626"/>
                </a:solidFill>
              </a:rPr>
              <a:t>(x)&lt;m</a:t>
            </a:r>
          </a:p>
        </p:txBody>
      </p:sp>
      <p:pic>
        <p:nvPicPr>
          <p:cNvPr id="213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7755" y="1778496"/>
            <a:ext cx="4645842" cy="3274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Exercises</a:t>
            </a:r>
          </a:p>
        </p:txBody>
      </p:sp>
      <p:sp>
        <p:nvSpPr>
          <p:cNvPr id="216" name="Shape 2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Hash function, Chaining, Open addressing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Implementing HashTable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Using C++ STL containers (implemented using hashtable)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unordered_set&lt;int&gt; // a set of int </a:t>
            </a:r>
            <a:endParaRPr sz="23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unordered_map&lt;string,int&gt; lookup; //key, value </a:t>
            </a:r>
            <a:endParaRPr sz="23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unordered_multiset </a:t>
            </a:r>
            <a:endParaRPr sz="23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You can specify your own hash function</a:t>
            </a:r>
            <a:endParaRPr sz="23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In contrast, set, map, multimap are implemented using binary search tree (keys are ordered)  </a:t>
            </a:r>
            <a:endParaRPr sz="25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All are </a:t>
            </a:r>
            <a:r>
              <a:rPr sz="2400">
                <a:solidFill>
                  <a:srgbClr val="FF2600"/>
                </a:solidFill>
              </a:rPr>
              <a:t>associative</a:t>
            </a:r>
            <a:r>
              <a:rPr sz="2400">
                <a:solidFill>
                  <a:srgbClr val="262626"/>
                </a:solidFill>
              </a:rPr>
              <a:t> container: where elements are referenced by key, not by position/index</a:t>
            </a:r>
            <a:endParaRPr sz="24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e.g., lookup[“john”]=100; </a:t>
            </a:r>
          </a:p>
        </p:txBody>
      </p:sp>
      <p:sp>
        <p:nvSpPr>
          <p:cNvPr id="217" name="Shape 21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433FF"/>
                </a:solidFill>
              </a:rPr>
              <a:t>Design Hash Function</a:t>
            </a:r>
          </a:p>
        </p:txBody>
      </p:sp>
      <p:sp>
        <p:nvSpPr>
          <p:cNvPr id="220" name="Shape 220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21" name="image1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44287"/>
            <a:ext cx="4630369" cy="2305813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Shape 222"/>
          <p:cNvSpPr/>
          <p:nvPr>
            <p:ph type="body" idx="1"/>
          </p:nvPr>
        </p:nvSpPr>
        <p:spPr>
          <a:xfrm>
            <a:off x="4169171" y="1176336"/>
            <a:ext cx="4466830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Goal: reduce collision by spread the hash values uniformly to 0…m-1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so that for any key, it’s equally likely to be hashed to 0, 1, …m-1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We know the U, the set of possible values that keys can take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But sometimes we don’t know K beforehand…  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Case studies </a:t>
            </a:r>
          </a:p>
        </p:txBody>
      </p:sp>
      <p:sp>
        <p:nvSpPr>
          <p:cNvPr id="225" name="Shape 225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89648" indent="-28964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A web server: maintains all active clients’ info, using IP addr. as key </a:t>
            </a:r>
            <a:endParaRPr sz="2600"/>
          </a:p>
          <a:p>
            <a:pPr lvl="1" marL="581525" indent="-200525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1" marL="581525" indent="-200525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1" marL="581525" indent="-200525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200525" indent="-200525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1" marL="670648" indent="-289648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600"/>
              <a:t>key is 32 bits long int, or x</a:t>
            </a:r>
            <a:r>
              <a:rPr baseline="-5999" sz="2600"/>
              <a:t>1</a:t>
            </a:r>
            <a:r>
              <a:rPr sz="2600"/>
              <a:t>.x</a:t>
            </a:r>
            <a:r>
              <a:rPr baseline="-5999" sz="2600"/>
              <a:t>2</a:t>
            </a:r>
            <a:r>
              <a:rPr sz="2600"/>
              <a:t>.x</a:t>
            </a:r>
            <a:r>
              <a:rPr baseline="-5999" sz="2600"/>
              <a:t>3</a:t>
            </a:r>
            <a:r>
              <a:rPr sz="2600"/>
              <a:t>.x</a:t>
            </a:r>
            <a:r>
              <a:rPr baseline="-5999" sz="2600"/>
              <a:t>4</a:t>
            </a:r>
            <a:r>
              <a:rPr sz="2600"/>
              <a:t> (each 8 bits long, between 0 and 255)</a:t>
            </a:r>
            <a:endParaRPr sz="2600"/>
          </a:p>
          <a:p>
            <a:pPr lvl="0" marL="289648" indent="-28964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Let’s try to use hash table to organize the data!</a:t>
            </a:r>
            <a:endParaRPr sz="2600">
              <a:solidFill>
                <a:srgbClr val="262626"/>
              </a:solidFill>
            </a:endParaRPr>
          </a:p>
          <a:p>
            <a:pPr lvl="0" marL="267368" indent="-26736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Suppose that we expect about 250 active clients…</a:t>
            </a:r>
            <a:endParaRPr sz="2400"/>
          </a:p>
          <a:p>
            <a:pPr lvl="1" marL="701841" indent="-320841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So we use a table of length 250 (m=250)</a:t>
            </a:r>
          </a:p>
        </p:txBody>
      </p:sp>
      <p:sp>
        <p:nvSpPr>
          <p:cNvPr id="226" name="Shape 226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  <p:pic>
        <p:nvPicPr>
          <p:cNvPr id="227" name="image2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9101" y="1695325"/>
            <a:ext cx="3478599" cy="20511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 function</a:t>
            </a:r>
          </a:p>
        </p:txBody>
      </p:sp>
      <p:sp>
        <p:nvSpPr>
          <p:cNvPr id="230" name="Shape 230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  <p:pic>
        <p:nvPicPr>
          <p:cNvPr id="23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81989" y="4247796"/>
            <a:ext cx="5287411" cy="2771546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Shape 232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0841" indent="-320841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 hash function h maps IP addr to positions in the table </a:t>
            </a:r>
            <a:endParaRPr sz="2400"/>
          </a:p>
          <a:p>
            <a:pPr lvl="1" marL="701841" indent="-320841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Each position of table is in fact a </a:t>
            </a:r>
            <a:r>
              <a:rPr sz="2400">
                <a:solidFill>
                  <a:srgbClr val="0433FF"/>
                </a:solidFill>
              </a:rPr>
              <a:t>bucket (</a:t>
            </a:r>
            <a:r>
              <a:rPr sz="2400">
                <a:solidFill>
                  <a:srgbClr val="262626"/>
                </a:solidFill>
              </a:rPr>
              <a:t>a linked list that contains all IP addresses that are mapped to it)</a:t>
            </a:r>
            <a:endParaRPr sz="2400"/>
          </a:p>
          <a:p>
            <a:pPr lvl="1" marL="701841" indent="-320841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(i.e., chaining is used)</a:t>
            </a:r>
            <a:br>
              <a:rPr sz="2400">
                <a:solidFill>
                  <a:srgbClr val="262626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Design of Hash Function</a:t>
            </a:r>
          </a:p>
        </p:txBody>
      </p:sp>
      <p:sp>
        <p:nvSpPr>
          <p:cNvPr id="235" name="Shape 235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78508" indent="-27850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One possible hash function would map an IP address to the 8-bit number that is </a:t>
            </a:r>
            <a:r>
              <a:rPr sz="2500">
                <a:solidFill>
                  <a:srgbClr val="FF2500"/>
                </a:solidFill>
              </a:rPr>
              <a:t>its last segment</a:t>
            </a:r>
            <a:r>
              <a:rPr sz="2500">
                <a:solidFill>
                  <a:srgbClr val="262626"/>
                </a:solidFill>
              </a:rPr>
              <a:t>:</a:t>
            </a:r>
            <a:endParaRPr sz="2500"/>
          </a:p>
          <a:p>
            <a:pPr lvl="1" marL="659508" indent="-278508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/>
              <a:t>h(x1.x2.x3.x4) = x4 mod m </a:t>
            </a:r>
            <a:endParaRPr sz="2500"/>
          </a:p>
          <a:p>
            <a:pPr lvl="1" marL="659508" indent="-278508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/>
              <a:t>e.g., </a:t>
            </a:r>
            <a:r>
              <a:rPr sz="2500">
                <a:solidFill>
                  <a:srgbClr val="262626"/>
                </a:solidFill>
              </a:rPr>
              <a:t>h(128.32.168.</a:t>
            </a:r>
            <a:r>
              <a:rPr sz="2500">
                <a:solidFill>
                  <a:srgbClr val="FF2600"/>
                </a:solidFill>
              </a:rPr>
              <a:t>80</a:t>
            </a:r>
            <a:r>
              <a:rPr sz="2500">
                <a:solidFill>
                  <a:srgbClr val="262626"/>
                </a:solidFill>
              </a:rPr>
              <a:t>) = 80 mod 250 = 250 </a:t>
            </a:r>
            <a:endParaRPr sz="2500"/>
          </a:p>
          <a:p>
            <a:pPr lvl="0" marL="278508" indent="-27850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But is this a good hash function?</a:t>
            </a:r>
            <a:endParaRPr sz="2500"/>
          </a:p>
          <a:p>
            <a:pPr lvl="1" marL="659508" indent="-278508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Not if the last segment of an IP address tends to be a small number; then low-numbered buckets would be crowded.</a:t>
            </a:r>
            <a:endParaRPr sz="2500"/>
          </a:p>
          <a:p>
            <a:pPr lvl="0" marL="278508" indent="-27850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Taking first segment of IP address also invites disaster, e.g., if </a:t>
            </a:r>
            <a:r>
              <a:rPr sz="2500">
                <a:solidFill>
                  <a:srgbClr val="0433FF"/>
                </a:solidFill>
              </a:rPr>
              <a:t>most of our customers come from a certain area</a:t>
            </a:r>
            <a:r>
              <a:rPr sz="2500">
                <a:solidFill>
                  <a:srgbClr val="262626"/>
                </a:solidFill>
              </a:rPr>
              <a:t>.</a:t>
            </a:r>
          </a:p>
        </p:txBody>
      </p:sp>
      <p:sp>
        <p:nvSpPr>
          <p:cNvPr id="236" name="Shape 236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9765" indent="-329765" defTabSz="905255">
              <a:spcBef>
                <a:spcPts val="200"/>
              </a:spcBef>
              <a:buClr>
                <a:srgbClr val="0433FF"/>
              </a:buClr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433FF"/>
                </a:solidFill>
                <a:latin typeface="Arial Bold"/>
                <a:ea typeface="Arial Bold"/>
                <a:cs typeface="Arial Bold"/>
                <a:sym typeface="Arial Bold"/>
              </a:rPr>
              <a:t>Dictionary ADT</a:t>
            </a:r>
            <a:r>
              <a:rPr sz="2574">
                <a:solidFill>
                  <a:srgbClr val="262626"/>
                </a:solidFill>
              </a:rPr>
              <a:t>: a dynamic set of elements supporting INSERT, DELETE, SEARCH operations</a:t>
            </a:r>
            <a:endParaRPr sz="2574"/>
          </a:p>
          <a:p>
            <a:pPr lvl="1" marL="605488" indent="-228298" defTabSz="905255">
              <a:spcBef>
                <a:spcPts val="2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262626"/>
                </a:solidFill>
              </a:rPr>
              <a:t>elements have distinct key fields</a:t>
            </a:r>
            <a:endParaRPr sz="2376">
              <a:solidFill>
                <a:srgbClr val="262626"/>
              </a:solidFill>
            </a:endParaRPr>
          </a:p>
          <a:p>
            <a:pPr lvl="1" marL="605488" indent="-228298" defTabSz="905255">
              <a:spcBef>
                <a:spcPts val="2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262626"/>
                </a:solidFill>
              </a:rPr>
              <a:t>DELETE, SEARCH by key</a:t>
            </a:r>
            <a:endParaRPr sz="2574"/>
          </a:p>
          <a:p>
            <a:pPr lvl="0" marL="329765" indent="-329765" defTabSz="905255">
              <a:spcBef>
                <a:spcPts val="2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262626"/>
                </a:solidFill>
              </a:rPr>
              <a:t>Different ways to implement Dictionary</a:t>
            </a:r>
            <a:endParaRPr sz="2574">
              <a:solidFill>
                <a:srgbClr val="262626"/>
              </a:solidFill>
            </a:endParaRPr>
          </a:p>
          <a:p>
            <a:pPr lvl="1" marL="706955" indent="-329765" defTabSz="905255">
              <a:spcBef>
                <a:spcPts val="2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262626"/>
                </a:solidFill>
              </a:rPr>
              <a:t>unsorted array</a:t>
            </a:r>
            <a:endParaRPr sz="2574">
              <a:solidFill>
                <a:srgbClr val="262626"/>
              </a:solidFill>
            </a:endParaRPr>
          </a:p>
          <a:p>
            <a:pPr lvl="2" marL="1133554" indent="-228298" defTabSz="905255">
              <a:spcBef>
                <a:spcPts val="2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277">
                <a:solidFill>
                  <a:srgbClr val="262626"/>
                </a:solidFill>
              </a:rPr>
              <a:t>insert O(1), delete O(n), search O(n)</a:t>
            </a:r>
            <a:endParaRPr sz="2574"/>
          </a:p>
          <a:p>
            <a:pPr lvl="1" marL="706955" indent="-329765" defTabSz="905255">
              <a:spcBef>
                <a:spcPts val="2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262626"/>
                </a:solidFill>
              </a:rPr>
              <a:t>sorted array</a:t>
            </a:r>
            <a:endParaRPr sz="2574">
              <a:solidFill>
                <a:srgbClr val="262626"/>
              </a:solidFill>
            </a:endParaRPr>
          </a:p>
          <a:p>
            <a:pPr lvl="2" marL="1133554" indent="-228298" defTabSz="905255">
              <a:spcBef>
                <a:spcPts val="2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262626"/>
                </a:solidFill>
              </a:rPr>
              <a:t>insert O(n), delete O(n), search O(log n)</a:t>
            </a:r>
            <a:endParaRPr sz="2574"/>
          </a:p>
          <a:p>
            <a:pPr lvl="1" marL="706955" indent="-329765" defTabSz="905255">
              <a:spcBef>
                <a:spcPts val="2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262626"/>
                </a:solidFill>
              </a:rPr>
              <a:t>binary search tree</a:t>
            </a:r>
            <a:endParaRPr sz="2574">
              <a:solidFill>
                <a:srgbClr val="262626"/>
              </a:solidFill>
            </a:endParaRPr>
          </a:p>
          <a:p>
            <a:pPr lvl="2" marL="1133554" indent="-228298" defTabSz="905255">
              <a:spcBef>
                <a:spcPts val="2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277">
                <a:solidFill>
                  <a:srgbClr val="262626"/>
                </a:solidFill>
              </a:rPr>
              <a:t>insert O(log n), delete O(log n), search O(log n)</a:t>
            </a:r>
            <a:endParaRPr sz="2574"/>
          </a:p>
          <a:p>
            <a:pPr lvl="1" marL="706955" indent="-329765" defTabSz="905255">
              <a:spcBef>
                <a:spcPts val="2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262626"/>
                </a:solidFill>
              </a:rPr>
              <a:t>linked list … </a:t>
            </a:r>
            <a:endParaRPr sz="2574">
              <a:solidFill>
                <a:srgbClr val="262626"/>
              </a:solidFill>
            </a:endParaRPr>
          </a:p>
          <a:p>
            <a:pPr lvl="0" marL="329765" indent="-329765" defTabSz="905255">
              <a:spcBef>
                <a:spcPts val="2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FF2600"/>
                </a:solidFill>
              </a:rPr>
              <a:t>Can we have “almost” constant time insert/delete/search?</a:t>
            </a:r>
          </a:p>
        </p:txBody>
      </p:sp>
      <p:sp>
        <p:nvSpPr>
          <p:cNvPr id="74" name="Shape 74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Support for Dictionary</a:t>
            </a: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How to choose a hash function?</a:t>
            </a:r>
          </a:p>
        </p:txBody>
      </p:sp>
      <p:sp>
        <p:nvSpPr>
          <p:cNvPr id="239" name="Shape 239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00789" indent="-300789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There is nothing </a:t>
            </a:r>
            <a:r>
              <a:rPr sz="2700">
                <a:solidFill>
                  <a:srgbClr val="FF2500"/>
                </a:solidFill>
              </a:rPr>
              <a:t>inherently wrong </a:t>
            </a:r>
            <a:r>
              <a:rPr sz="2700">
                <a:solidFill>
                  <a:srgbClr val="262626"/>
                </a:solidFill>
              </a:rPr>
              <a:t>with these two functions. </a:t>
            </a:r>
            <a:endParaRPr sz="2700"/>
          </a:p>
          <a:p>
            <a:pPr lvl="0" marL="300789" indent="-300789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If our IP addr. were uniformly drawn from all 2</a:t>
            </a:r>
            <a:r>
              <a:rPr baseline="31999" sz="2700">
                <a:solidFill>
                  <a:srgbClr val="262626"/>
                </a:solidFill>
              </a:rPr>
              <a:t>32</a:t>
            </a:r>
            <a:r>
              <a:rPr baseline="18517" sz="2700">
                <a:solidFill>
                  <a:srgbClr val="262626"/>
                </a:solidFill>
              </a:rPr>
              <a:t> </a:t>
            </a:r>
            <a:r>
              <a:rPr sz="2700">
                <a:solidFill>
                  <a:srgbClr val="262626"/>
                </a:solidFill>
              </a:rPr>
              <a:t>possibilities, then these functions would behave well.</a:t>
            </a:r>
            <a:endParaRPr sz="2700"/>
          </a:p>
          <a:p>
            <a:pPr lvl="1" marL="681789" indent="-300789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… the last segment would be equally likely to be any value from 0 to 255, so the table is balanced… </a:t>
            </a:r>
            <a:endParaRPr sz="2700"/>
          </a:p>
          <a:p>
            <a:pPr lvl="0" marL="300789" indent="-300789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The problem is we have no guarantee that the probability of seeing all IP addresses is </a:t>
            </a:r>
            <a:r>
              <a:rPr sz="2700">
                <a:solidFill>
                  <a:srgbClr val="FF2500"/>
                </a:solidFill>
              </a:rPr>
              <a:t>uniform</a:t>
            </a:r>
            <a:r>
              <a:rPr sz="2700">
                <a:solidFill>
                  <a:srgbClr val="262626"/>
                </a:solidFill>
              </a:rPr>
              <a:t>.</a:t>
            </a:r>
            <a:endParaRPr sz="2700"/>
          </a:p>
          <a:p>
            <a:pPr lvl="1" marL="681789" indent="-300789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 these are dynamic and changing over time. </a:t>
            </a:r>
          </a:p>
        </p:txBody>
      </p:sp>
      <p:sp>
        <p:nvSpPr>
          <p:cNvPr id="240" name="Shape 240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How to choose a hash function?</a:t>
            </a:r>
          </a:p>
        </p:txBody>
      </p:sp>
      <p:sp>
        <p:nvSpPr>
          <p:cNvPr id="243" name="Shape 243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67368" indent="-26736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 most application: </a:t>
            </a:r>
            <a:endParaRPr sz="2400">
              <a:solidFill>
                <a:srgbClr val="262626"/>
              </a:solidFill>
            </a:endParaRPr>
          </a:p>
          <a:p>
            <a:pPr lvl="1" marL="581525" indent="-200525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fixed U, but the set of data K (i.e., IP addrs) are not necessarily uniformly randomly drawn from U </a:t>
            </a:r>
            <a:endParaRPr sz="2400">
              <a:solidFill>
                <a:srgbClr val="262626"/>
              </a:solidFill>
            </a:endParaRPr>
          </a:p>
          <a:p>
            <a:pPr lvl="0" marL="267368" indent="-26736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433FF"/>
                </a:solidFill>
              </a:rPr>
              <a:t>There is no single hash function that behaves well on all possible sets of data. </a:t>
            </a:r>
            <a:endParaRPr sz="2400">
              <a:solidFill>
                <a:srgbClr val="0433FF"/>
              </a:solidFill>
            </a:endParaRPr>
          </a:p>
          <a:p>
            <a:pPr lvl="0" marL="267368" indent="-267368">
              <a:spcBef>
                <a:spcPts val="4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Given </a:t>
            </a:r>
            <a:r>
              <a:rPr b="1" sz="2400">
                <a:solidFill>
                  <a:srgbClr val="FF2600"/>
                </a:solidFill>
              </a:rPr>
              <a:t>any</a:t>
            </a:r>
            <a:r>
              <a:rPr sz="2400">
                <a:solidFill>
                  <a:srgbClr val="262626"/>
                </a:solidFill>
              </a:rPr>
              <a:t> hash function maps |U|=2</a:t>
            </a:r>
            <a:r>
              <a:rPr baseline="31999" sz="2400">
                <a:solidFill>
                  <a:srgbClr val="262626"/>
                </a:solidFill>
              </a:rPr>
              <a:t>32</a:t>
            </a:r>
            <a:r>
              <a:rPr sz="2400">
                <a:solidFill>
                  <a:srgbClr val="262626"/>
                </a:solidFill>
              </a:rPr>
              <a:t> </a:t>
            </a:r>
            <a:r>
              <a:rPr baseline="20833" sz="2400">
                <a:solidFill>
                  <a:srgbClr val="262626"/>
                </a:solidFill>
              </a:rPr>
              <a:t> </a:t>
            </a:r>
            <a:r>
              <a:rPr sz="2400">
                <a:solidFill>
                  <a:srgbClr val="262626"/>
                </a:solidFill>
              </a:rPr>
              <a:t>IP addrs to m=250 slots</a:t>
            </a:r>
            <a:endParaRPr sz="2400">
              <a:solidFill>
                <a:srgbClr val="262626"/>
              </a:solidFill>
            </a:endParaRPr>
          </a:p>
          <a:p>
            <a:pPr lvl="1" marL="581525" indent="-200525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there exists a collection of at least 2</a:t>
            </a:r>
            <a:r>
              <a:rPr baseline="31998" sz="2200">
                <a:solidFill>
                  <a:srgbClr val="262626"/>
                </a:solidFill>
              </a:rPr>
              <a:t>32</a:t>
            </a:r>
            <a:r>
              <a:rPr sz="2200">
                <a:solidFill>
                  <a:srgbClr val="262626"/>
                </a:solidFill>
              </a:rPr>
              <a:t>/250=2</a:t>
            </a:r>
            <a:r>
              <a:rPr baseline="31998" sz="2200">
                <a:solidFill>
                  <a:srgbClr val="262626"/>
                </a:solidFill>
              </a:rPr>
              <a:t>24</a:t>
            </a:r>
            <a:r>
              <a:rPr baseline="19817" sz="2200">
                <a:solidFill>
                  <a:srgbClr val="262626"/>
                </a:solidFill>
              </a:rPr>
              <a:t> </a:t>
            </a:r>
            <a:r>
              <a:rPr sz="2200">
                <a:solidFill>
                  <a:srgbClr val="262626"/>
                </a:solidFill>
              </a:rPr>
              <a:t>≈16,000,000 IP addr that are mapped to same slot (or collide).  </a:t>
            </a:r>
            <a:endParaRPr sz="2200"/>
          </a:p>
          <a:p>
            <a:pPr lvl="1" marL="581525" indent="-200525">
              <a:spcBef>
                <a:spcPts val="4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00"/>
              <a:t>if </a:t>
            </a:r>
            <a:r>
              <a:rPr sz="2200">
                <a:solidFill>
                  <a:srgbClr val="262626"/>
                </a:solidFill>
              </a:rPr>
              <a:t>data set K all come from this collection, hash table becomes linked list! </a:t>
            </a:r>
          </a:p>
        </p:txBody>
      </p:sp>
      <p:sp>
        <p:nvSpPr>
          <p:cNvPr id="244" name="Shape 244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433FF"/>
                </a:solidFill>
              </a:rPr>
              <a:t>In General… </a:t>
            </a:r>
          </a:p>
        </p:txBody>
      </p:sp>
      <p:sp>
        <p:nvSpPr>
          <p:cNvPr id="247" name="Shape 247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48" name="image1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44287"/>
            <a:ext cx="4630369" cy="2305813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Shape 249"/>
          <p:cNvSpPr/>
          <p:nvPr>
            <p:ph type="body" idx="1"/>
          </p:nvPr>
        </p:nvSpPr>
        <p:spPr>
          <a:xfrm>
            <a:off x="4169171" y="1176336"/>
            <a:ext cx="4466830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533400" indent="-533400">
              <a:buClr>
                <a:srgbClr val="262626"/>
              </a:buCl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If                         , then for any hash function h, there exists a set of N keys in U, such that all keys are hashed to same slot </a:t>
            </a:r>
          </a:p>
        </p:txBody>
      </p:sp>
      <p:sp>
        <p:nvSpPr>
          <p:cNvPr id="250" name="Shape 250"/>
          <p:cNvSpPr/>
          <p:nvPr/>
        </p:nvSpPr>
        <p:spPr>
          <a:xfrm>
            <a:off x="332582" y="3780909"/>
            <a:ext cx="7891461" cy="276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marL="914400" indent="-457200" algn="l">
              <a:spcBef>
                <a:spcPts val="600"/>
              </a:spcBef>
              <a:buClr>
                <a:srgbClr val="262626"/>
              </a:buClr>
              <a:buSzPct val="100000"/>
              <a:buFont typeface="Arial"/>
              <a:buChar char="•"/>
              <a:defRPr sz="1800"/>
            </a:pPr>
            <a:r>
              <a:rPr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Proof.(General pigeon-hole principle) if every slot has at most N-1 keys mapped to it under h, then there are at most (n-1)m elements in U. But we know |U| is larger than this, so … </a:t>
            </a:r>
            <a:endParaRPr sz="24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495300" indent="-495300" algn="l">
              <a:spcBef>
                <a:spcPts val="600"/>
              </a:spcBef>
              <a:buClr>
                <a:srgbClr val="262626"/>
              </a:buClr>
              <a:buSzPct val="100000"/>
              <a:buFont typeface="Arial"/>
              <a:buChar char="•"/>
              <a:defRPr sz="1800"/>
            </a:pPr>
            <a:r>
              <a:rPr sz="2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Implication: no matter how careful you choose a hash function, there is always some input (S) that leads to a linear insertion/deletion/search time </a:t>
            </a:r>
          </a:p>
        </p:txBody>
      </p:sp>
      <p:pic>
        <p:nvPicPr>
          <p:cNvPr id="251" name="image2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23369" y="1293216"/>
            <a:ext cx="2388531" cy="2888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433FF"/>
                </a:solidFill>
              </a:rPr>
              <a:t>Solution: Universal Hashing</a:t>
            </a:r>
          </a:p>
        </p:txBody>
      </p:sp>
      <p:sp>
        <p:nvSpPr>
          <p:cNvPr id="254" name="Shape 254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55" name="Shape 255"/>
          <p:cNvSpPr/>
          <p:nvPr/>
        </p:nvSpPr>
        <p:spPr>
          <a:xfrm>
            <a:off x="418108" y="1436876"/>
            <a:ext cx="8055373" cy="340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533400" indent="-533400" algn="l">
              <a:spcBef>
                <a:spcPts val="600"/>
              </a:spcBef>
              <a:buClr>
                <a:srgbClr val="262626"/>
              </a:buClr>
              <a:buSzPct val="100000"/>
              <a:buChar char="•"/>
              <a:defRPr sz="1800"/>
            </a:pPr>
            <a:r>
              <a:rPr sz="28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For any </a:t>
            </a: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fixed </a:t>
            </a:r>
            <a:r>
              <a:rPr sz="28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hash function, h(.), there exists a set of n keys, such that all keys are hashed to same slot </a:t>
            </a:r>
            <a:endParaRPr sz="28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533400" indent="-533400" algn="l">
              <a:spcBef>
                <a:spcPts val="600"/>
              </a:spcBef>
              <a:buClr>
                <a:srgbClr val="262626"/>
              </a:buClr>
              <a:buSzPct val="100000"/>
              <a:buChar char="•"/>
              <a:defRPr sz="1800"/>
            </a:pPr>
            <a:r>
              <a:rPr sz="28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Solution: randomly select a hash function from a carefully designed class of hash functions </a:t>
            </a:r>
            <a:endParaRPr sz="28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914400" indent="-457200" algn="l">
              <a:spcBef>
                <a:spcPts val="600"/>
              </a:spcBef>
              <a:buClr>
                <a:srgbClr val="262626"/>
              </a:buClr>
              <a:buSzPct val="100000"/>
              <a:buFont typeface="Arial"/>
              <a:buChar char="•"/>
              <a:defRPr sz="1800"/>
            </a:pPr>
            <a:r>
              <a:rPr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For any input, we might choose a bad hash function on a run, and good hash function on another run…</a:t>
            </a:r>
            <a:endParaRPr sz="24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914400" indent="-457200" algn="l">
              <a:spcBef>
                <a:spcPts val="600"/>
              </a:spcBef>
              <a:buClr>
                <a:srgbClr val="262626"/>
              </a:buClr>
              <a:buSzPct val="100000"/>
              <a:buFont typeface="Arial"/>
              <a:buChar char="•"/>
              <a:defRPr sz="1800"/>
            </a:pPr>
            <a:r>
              <a:rPr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averaged on different runs, performance is good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 family of hash functions</a:t>
            </a:r>
          </a:p>
        </p:txBody>
      </p:sp>
      <p:sp>
        <p:nvSpPr>
          <p:cNvPr id="258" name="Shape 258"/>
          <p:cNvSpPr/>
          <p:nvPr>
            <p:ph type="body" idx="1"/>
          </p:nvPr>
        </p:nvSpPr>
        <p:spPr>
          <a:xfrm>
            <a:off x="119360" y="1303202"/>
            <a:ext cx="8273754" cy="486429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0841" indent="-320841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Let us make the table size to be m = 257, a </a:t>
            </a:r>
            <a:r>
              <a:rPr sz="2400">
                <a:solidFill>
                  <a:srgbClr val="FF2500"/>
                </a:solidFill>
                <a:latin typeface="Times Roman"/>
                <a:ea typeface="Times Roman"/>
                <a:cs typeface="Times Roman"/>
                <a:sym typeface="Times Roman"/>
              </a:rPr>
              <a:t>prime 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number! </a:t>
            </a:r>
            <a:endParaRPr sz="24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320841" indent="-320841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Every IP address x as a quadruple x = (x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1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, x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2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, x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3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, x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4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) of integers (all less than m).</a:t>
            </a:r>
            <a:endParaRPr sz="24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320841" indent="-320841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Fix any four numbers (less than 257), e.g., 87, 23, 125, and 4, we can define a function h() as follows:</a:t>
            </a:r>
            <a:endParaRPr sz="24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320841" indent="-320841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  </a:t>
            </a:r>
            <a:endParaRPr sz="24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320841" indent="-320841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In general, for any four coefficients a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1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,...,a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4</a:t>
            </a:r>
            <a:r>
              <a:rPr baseline="-6250" sz="2400">
                <a:latin typeface="Times Roman"/>
                <a:ea typeface="Times Roman"/>
                <a:cs typeface="Times Roman"/>
                <a:sym typeface="Times Roman"/>
              </a:rPr>
              <a:t> 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∈{0,1,…, n−1}write a = (a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1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, a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2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, a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3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, a</a:t>
            </a:r>
            <a:r>
              <a:rPr baseline="-12250" sz="2400">
                <a:latin typeface="Times Roman"/>
                <a:ea typeface="Times Roman"/>
                <a:cs typeface="Times Roman"/>
                <a:sym typeface="Times Roman"/>
              </a:rPr>
              <a:t>4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), and define h</a:t>
            </a:r>
            <a:r>
              <a:rPr baseline="-5998" sz="2400">
                <a:latin typeface="Times Roman"/>
                <a:ea typeface="Times Roman"/>
                <a:cs typeface="Times Roman"/>
                <a:sym typeface="Times Roman"/>
              </a:rPr>
              <a:t>a</a:t>
            </a:r>
            <a:r>
              <a:rPr baseline="-6250" sz="2400">
                <a:solidFill>
                  <a:srgbClr val="FF2500"/>
                </a:solidFill>
                <a:latin typeface="Times Roman"/>
                <a:ea typeface="Times Roman"/>
                <a:cs typeface="Times Roman"/>
                <a:sym typeface="Times Roman"/>
              </a:rPr>
              <a:t> </a:t>
            </a:r>
            <a:r>
              <a:rPr sz="2400">
                <a:latin typeface="Times Roman"/>
                <a:ea typeface="Times Roman"/>
                <a:cs typeface="Times Roman"/>
                <a:sym typeface="Times Roman"/>
              </a:rPr>
              <a:t>as follows:</a:t>
            </a:r>
          </a:p>
        </p:txBody>
      </p:sp>
      <p:sp>
        <p:nvSpPr>
          <p:cNvPr id="259" name="Shape 259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  <p:pic>
        <p:nvPicPr>
          <p:cNvPr id="260" name="image2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728937"/>
            <a:ext cx="8229600" cy="344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image2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0559" y="5404970"/>
            <a:ext cx="8070471" cy="3321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Universal hash</a:t>
            </a:r>
          </a:p>
        </p:txBody>
      </p:sp>
      <p:sp>
        <p:nvSpPr>
          <p:cNvPr id="264" name="Shape 264"/>
          <p:cNvSpPr/>
          <p:nvPr>
            <p:ph type="body" idx="1"/>
          </p:nvPr>
        </p:nvSpPr>
        <p:spPr>
          <a:xfrm>
            <a:off x="350838" y="1214436"/>
            <a:ext cx="8442326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Consider any pair of distinct IP addresses x = (x</a:t>
            </a:r>
            <a:r>
              <a:rPr baseline="-6520" sz="2300">
                <a:solidFill>
                  <a:srgbClr val="262626"/>
                </a:solidFill>
              </a:rPr>
              <a:t>1</a:t>
            </a:r>
            <a:r>
              <a:rPr sz="2300">
                <a:solidFill>
                  <a:srgbClr val="262626"/>
                </a:solidFill>
              </a:rPr>
              <a:t>,...,x</a:t>
            </a:r>
            <a:r>
              <a:rPr baseline="-6520" sz="2300">
                <a:solidFill>
                  <a:srgbClr val="262626"/>
                </a:solidFill>
              </a:rPr>
              <a:t>4</a:t>
            </a:r>
            <a:r>
              <a:rPr sz="2300">
                <a:solidFill>
                  <a:srgbClr val="262626"/>
                </a:solidFill>
              </a:rPr>
              <a:t>) and y = (y</a:t>
            </a:r>
            <a:r>
              <a:rPr baseline="-6520" sz="2300">
                <a:solidFill>
                  <a:srgbClr val="262626"/>
                </a:solidFill>
              </a:rPr>
              <a:t>1</a:t>
            </a:r>
            <a:r>
              <a:rPr sz="2300">
                <a:solidFill>
                  <a:srgbClr val="262626"/>
                </a:solidFill>
              </a:rPr>
              <a:t>,...,y</a:t>
            </a:r>
            <a:r>
              <a:rPr baseline="-6520" sz="2300">
                <a:solidFill>
                  <a:srgbClr val="262626"/>
                </a:solidFill>
              </a:rPr>
              <a:t>4</a:t>
            </a:r>
            <a:r>
              <a:rPr sz="2300">
                <a:solidFill>
                  <a:srgbClr val="262626"/>
                </a:solidFill>
              </a:rPr>
              <a:t>). If the coefficients a = (a</a:t>
            </a:r>
            <a:r>
              <a:rPr baseline="-6520" sz="2300">
                <a:solidFill>
                  <a:srgbClr val="262626"/>
                </a:solidFill>
              </a:rPr>
              <a:t>1</a:t>
            </a:r>
            <a:r>
              <a:rPr sz="2300">
                <a:solidFill>
                  <a:srgbClr val="262626"/>
                </a:solidFill>
              </a:rPr>
              <a:t>, . . . , a</a:t>
            </a:r>
            <a:r>
              <a:rPr baseline="-6520" sz="2300">
                <a:solidFill>
                  <a:srgbClr val="262626"/>
                </a:solidFill>
              </a:rPr>
              <a:t>4</a:t>
            </a:r>
            <a:r>
              <a:rPr sz="2300">
                <a:solidFill>
                  <a:srgbClr val="262626"/>
                </a:solidFill>
              </a:rPr>
              <a:t>) are chosen uniformly at random from {0,1,..., m− 1}, then</a:t>
            </a:r>
            <a:endParaRPr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200">
              <a:solidFill>
                <a:srgbClr val="FF25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46956" indent="-146956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46956" indent="-146956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46956" indent="-146956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endParaRPr sz="23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87778" indent="-187778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300">
                <a:latin typeface="Times Roman"/>
                <a:ea typeface="Times Roman"/>
                <a:cs typeface="Times Roman"/>
                <a:sym typeface="Times Roman"/>
              </a:rPr>
              <a:t>Proof omitted.</a:t>
            </a:r>
            <a:endParaRPr sz="23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87778" indent="-187778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300">
                <a:latin typeface="Times Roman"/>
                <a:ea typeface="Times Roman"/>
                <a:cs typeface="Times Roman"/>
                <a:sym typeface="Times Roman"/>
              </a:rPr>
              <a:t>Implication: given any pair of diff keys, the randomly selected hash function maps them to same slot with prob. 1/m.</a:t>
            </a:r>
            <a:endParaRPr sz="23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87778" indent="-187778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300">
                <a:latin typeface="Times Roman"/>
                <a:ea typeface="Times Roman"/>
                <a:cs typeface="Times Roman"/>
                <a:sym typeface="Times Roman"/>
              </a:rPr>
              <a:t>For a set S of data, the average/expected chain length is |S|/m=n/m=</a:t>
            </a:r>
            <a:endParaRPr sz="23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87778" indent="-187778" defTabSz="457200">
              <a:spcBef>
                <a:spcPts val="1200"/>
              </a:spcBef>
              <a:buFont typeface="Times Roman"/>
              <a:defRPr sz="1800">
                <a:solidFill>
                  <a:srgbClr val="000000"/>
                </a:solidFill>
              </a:defRPr>
            </a:pPr>
            <a:r>
              <a:rPr sz="2300">
                <a:latin typeface="Times Roman"/>
                <a:ea typeface="Times Roman"/>
                <a:cs typeface="Times Roman"/>
                <a:sym typeface="Times Roman"/>
              </a:rPr>
              <a:t>=&gt; Very good average performance </a:t>
            </a:r>
          </a:p>
        </p:txBody>
      </p:sp>
      <p:sp>
        <p:nvSpPr>
          <p:cNvPr id="265" name="Shape 265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66" name="image2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1686" y="2394681"/>
            <a:ext cx="7320629" cy="12494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image2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01917" y="2413496"/>
            <a:ext cx="419102" cy="939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image1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6859" y="5264894"/>
            <a:ext cx="279402" cy="215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type="body" idx="1"/>
          </p:nvPr>
        </p:nvSpPr>
        <p:spPr>
          <a:xfrm>
            <a:off x="330994" y="11382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>
                <a:latin typeface="Times Roman"/>
                <a:ea typeface="Times Roman"/>
                <a:cs typeface="Times Roman"/>
                <a:sym typeface="Times Roman"/>
              </a:rPr>
              <a:t>Let</a:t>
            </a:r>
            <a:endParaRPr sz="26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FF25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FF25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>
                <a:latin typeface="Times Roman"/>
                <a:ea typeface="Times Roman"/>
                <a:cs typeface="Times Roman"/>
                <a:sym typeface="Times Roman"/>
              </a:rPr>
              <a:t>The above set of hash functions is </a:t>
            </a:r>
            <a:r>
              <a:rPr sz="2600">
                <a:solidFill>
                  <a:srgbClr val="FF2600"/>
                </a:solidFill>
                <a:latin typeface="Times Roman"/>
                <a:ea typeface="Times Roman"/>
                <a:cs typeface="Times Roman"/>
                <a:sym typeface="Times Roman"/>
              </a:rPr>
              <a:t>universal</a:t>
            </a:r>
            <a:r>
              <a:rPr sz="2600">
                <a:latin typeface="Times Roman"/>
                <a:ea typeface="Times Roman"/>
                <a:cs typeface="Times Roman"/>
                <a:sym typeface="Times Roman"/>
              </a:rPr>
              <a:t>: For any two distinct data items x and y, exactly </a:t>
            </a:r>
            <a:r>
              <a:rPr sz="2600">
                <a:solidFill>
                  <a:srgbClr val="FF2500"/>
                </a:solidFill>
                <a:latin typeface="Times Roman"/>
                <a:ea typeface="Times Roman"/>
                <a:cs typeface="Times Roman"/>
                <a:sym typeface="Times Roman"/>
              </a:rPr>
              <a:t>1/m </a:t>
            </a:r>
            <a:r>
              <a:rPr sz="2600">
                <a:latin typeface="Times Roman"/>
                <a:ea typeface="Times Roman"/>
                <a:cs typeface="Times Roman"/>
                <a:sym typeface="Times Roman"/>
              </a:rPr>
              <a:t>of all the hash functions in H map x and y to the slot, where n is the number of slots.</a:t>
            </a:r>
          </a:p>
        </p:txBody>
      </p:sp>
      <p:sp>
        <p:nvSpPr>
          <p:cNvPr id="271" name="Shape 271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 class of universal hash</a:t>
            </a:r>
          </a:p>
        </p:txBody>
      </p:sp>
      <p:sp>
        <p:nvSpPr>
          <p:cNvPr id="272" name="Shape 272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  <p:pic>
        <p:nvPicPr>
          <p:cNvPr id="273" name="image2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1932" y="2095250"/>
            <a:ext cx="5930902" cy="4699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Two-level hash table </a:t>
            </a:r>
          </a:p>
        </p:txBody>
      </p:sp>
      <p:sp>
        <p:nvSpPr>
          <p:cNvPr id="276" name="Shape 276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Perfect hashing: if we fix the set S, can we find a hash function h so that all lookups are constant time? 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Use universal hash functions with 2-level scheme</a:t>
            </a:r>
            <a:endParaRPr sz="2800">
              <a:solidFill>
                <a:srgbClr val="262626"/>
              </a:solidFill>
            </a:endParaRPr>
          </a:p>
          <a:p>
            <a:pPr lvl="1" marL="1090267" indent="-582267">
              <a:buClr>
                <a:srgbClr val="262626"/>
              </a:buClr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hash into a table of size m using universal hashing (some collision unless really lucky)</a:t>
            </a:r>
            <a:endParaRPr sz="2800">
              <a:solidFill>
                <a:srgbClr val="262626"/>
              </a:solidFill>
            </a:endParaRPr>
          </a:p>
          <a:p>
            <a:pPr lvl="1" marL="1090267" indent="-582267">
              <a:buClr>
                <a:srgbClr val="262626"/>
              </a:buClr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rehash each slot, here we pick a random h, and try it out, if collision, try another one, … </a:t>
            </a:r>
          </a:p>
        </p:txBody>
      </p:sp>
      <p:sp>
        <p:nvSpPr>
          <p:cNvPr id="277" name="Shape 277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Note: Cryptographic hash function</a:t>
            </a:r>
          </a:p>
        </p:txBody>
      </p:sp>
      <p:sp>
        <p:nvSpPr>
          <p:cNvPr id="280" name="Shape 280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It is a mathematical algorithm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maps data of arbitrary size to a bit string of a fixed size (a hash function)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designed to be </a:t>
            </a: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a one-way function</a:t>
            </a:r>
            <a:r>
              <a:rPr sz="2800">
                <a:solidFill>
                  <a:srgbClr val="262626"/>
                </a:solidFill>
              </a:rPr>
              <a:t>, that is, a function which is infeasible to invert.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only way to recreate input data from an ideal cryptographic hash function's output is to attempt a brute-force search of possible inputs to see if they produce a match, or use a "rainbow table" of matched hashes.</a:t>
            </a:r>
          </a:p>
        </p:txBody>
      </p:sp>
      <p:sp>
        <p:nvSpPr>
          <p:cNvPr id="281" name="Shape 281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Properties of crypt. hash function</a:t>
            </a:r>
          </a:p>
        </p:txBody>
      </p:sp>
      <p:sp>
        <p:nvSpPr>
          <p:cNvPr id="284" name="Shape 284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Ideally,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it is deterministic so the same message always results in the same hash</a:t>
            </a:r>
            <a:endParaRPr sz="2800">
              <a:solidFill>
                <a:srgbClr val="262626"/>
              </a:solidFill>
            </a:endParaRPr>
          </a:p>
          <a:p>
            <a:pPr lvl="1" marL="914400" indent="-4572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it is quick to compute the hash value for any given message</a:t>
            </a:r>
            <a:endParaRPr sz="2400"/>
          </a:p>
          <a:p>
            <a:pPr lvl="1" marL="914400" indent="-4572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it is infeasible to generate a message from its hash value except by trying all possible messages</a:t>
            </a:r>
            <a:endParaRPr sz="2400"/>
          </a:p>
          <a:p>
            <a:pPr lvl="1" marL="914400" indent="-4572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 small change to a message should change the hash value so extensively that the new hash value appears uncorrelated with the old hash value</a:t>
            </a:r>
            <a:endParaRPr sz="2400"/>
          </a:p>
          <a:p>
            <a:pPr lvl="1" marL="914400" indent="-4572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it is infeasible to find two different messages with the same hash value</a:t>
            </a:r>
          </a:p>
        </p:txBody>
      </p:sp>
      <p:sp>
        <p:nvSpPr>
          <p:cNvPr id="285" name="Shape 285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4903623" y="2139814"/>
            <a:ext cx="1083950" cy="3011434"/>
          </a:xfrm>
          <a:prstGeom prst="rect">
            <a:avLst/>
          </a:prstGeom>
          <a:solidFill>
            <a:srgbClr val="FFFFFF"/>
          </a:solidFill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/>
            </a:pPr>
            <a:r>
              <a:rPr sz="1400"/>
              <a:t>NULL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457199" y="1194956"/>
            <a:ext cx="8229602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3096" indent="-333096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2600"/>
                </a:solidFill>
              </a:rPr>
              <a:t>Direct address table</a:t>
            </a:r>
            <a:r>
              <a:rPr sz="2600">
                <a:solidFill>
                  <a:srgbClr val="262626"/>
                </a:solidFill>
              </a:rPr>
              <a:t>: </a:t>
            </a:r>
            <a:r>
              <a:rPr sz="2600" u="sng">
                <a:solidFill>
                  <a:srgbClr val="262626"/>
                </a:solidFill>
              </a:rPr>
              <a:t>use key as index</a:t>
            </a:r>
            <a:r>
              <a:rPr sz="2600">
                <a:solidFill>
                  <a:srgbClr val="262626"/>
                </a:solidFill>
              </a:rPr>
              <a:t> into the array</a:t>
            </a:r>
            <a:endParaRPr sz="26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T[i] stores the element whose key is i</a:t>
            </a: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0" marL="307473" indent="-307473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How big is the table? </a:t>
            </a:r>
            <a:endParaRPr sz="2400">
              <a:solidFill>
                <a:srgbClr val="262626"/>
              </a:solidFill>
            </a:endParaRPr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big enough to have one slot for every possible key</a:t>
            </a:r>
          </a:p>
        </p:txBody>
      </p:sp>
      <p:sp>
        <p:nvSpPr>
          <p:cNvPr id="79" name="Shape 79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Towards constant time 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xfrm>
            <a:off x="6553200" y="6397625"/>
            <a:ext cx="2133600" cy="215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81" name="Shape 81"/>
          <p:cNvSpPr/>
          <p:nvPr/>
        </p:nvSpPr>
        <p:spPr>
          <a:xfrm>
            <a:off x="4461612" y="2127114"/>
            <a:ext cx="220776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1600"/>
            </a:lvl1pPr>
          </a:lstStyle>
          <a:p>
            <a:pPr lvl="0">
              <a:defRPr b="0" sz="1800"/>
            </a:pPr>
            <a:r>
              <a:rPr b="1" sz="1600"/>
              <a:t>T</a:t>
            </a:r>
          </a:p>
        </p:txBody>
      </p:sp>
      <p:sp>
        <p:nvSpPr>
          <p:cNvPr id="82" name="Shape 82"/>
          <p:cNvSpPr/>
          <p:nvPr/>
        </p:nvSpPr>
        <p:spPr>
          <a:xfrm>
            <a:off x="4916294" y="2496178"/>
            <a:ext cx="1058608" cy="1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4900473" y="2837382"/>
            <a:ext cx="1058608" cy="1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4" name="Shape 84"/>
          <p:cNvSpPr/>
          <p:nvPr/>
        </p:nvSpPr>
        <p:spPr>
          <a:xfrm>
            <a:off x="4900473" y="4288878"/>
            <a:ext cx="1058608" cy="1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5" name="Shape 85"/>
          <p:cNvSpPr/>
          <p:nvPr/>
        </p:nvSpPr>
        <p:spPr>
          <a:xfrm>
            <a:off x="4900473" y="3243802"/>
            <a:ext cx="1058608" cy="1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6" name="Shape 86"/>
          <p:cNvSpPr/>
          <p:nvPr/>
        </p:nvSpPr>
        <p:spPr>
          <a:xfrm>
            <a:off x="4916294" y="3563130"/>
            <a:ext cx="1058608" cy="1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7" name="Shape 87"/>
          <p:cNvSpPr/>
          <p:nvPr/>
        </p:nvSpPr>
        <p:spPr>
          <a:xfrm>
            <a:off x="4916294" y="3940853"/>
            <a:ext cx="1058608" cy="1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1095002" y="2308588"/>
            <a:ext cx="2678861" cy="199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algn="l">
              <a:defRPr sz="1800"/>
            </a:pPr>
            <a:r>
              <a:t>Insert ( element(2,Alice))</a:t>
            </a:r>
          </a:p>
          <a:p>
            <a:pPr lvl="0" algn="l">
              <a:defRPr sz="1800"/>
            </a:pPr>
            <a:r>
              <a:t>   T[2]=element(2, Alice);</a:t>
            </a:r>
          </a:p>
          <a:p>
            <a:pPr lvl="0" algn="l">
              <a:defRPr sz="1800"/>
            </a:pPr>
            <a:r>
              <a:t>Delete (element(4))</a:t>
            </a:r>
          </a:p>
          <a:p>
            <a:pPr lvl="0" algn="l">
              <a:defRPr sz="1800"/>
            </a:pPr>
            <a:r>
              <a:t>   T[4]=NULL;</a:t>
            </a:r>
          </a:p>
          <a:p>
            <a:pPr lvl="0" algn="l">
              <a:defRPr sz="1800"/>
            </a:pPr>
            <a:r>
              <a:t>Search (element(5))</a:t>
            </a:r>
          </a:p>
          <a:p>
            <a:pPr lvl="0" algn="l">
              <a:defRPr sz="1800"/>
            </a:pPr>
            <a:r>
              <a:t>   return T[5];</a:t>
            </a:r>
          </a:p>
        </p:txBody>
      </p:sp>
      <p:sp>
        <p:nvSpPr>
          <p:cNvPr id="89" name="Shape 89"/>
          <p:cNvSpPr/>
          <p:nvPr/>
        </p:nvSpPr>
        <p:spPr>
          <a:xfrm>
            <a:off x="5097047" y="2845215"/>
            <a:ext cx="697102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2, Alice</a:t>
            </a:r>
          </a:p>
        </p:txBody>
      </p:sp>
      <p:sp>
        <p:nvSpPr>
          <p:cNvPr id="90" name="Shape 90"/>
          <p:cNvSpPr/>
          <p:nvPr/>
        </p:nvSpPr>
        <p:spPr>
          <a:xfrm>
            <a:off x="6177166" y="2025822"/>
            <a:ext cx="202996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0</a:t>
            </a:r>
          </a:p>
        </p:txBody>
      </p:sp>
      <p:sp>
        <p:nvSpPr>
          <p:cNvPr id="91" name="Shape 91"/>
          <p:cNvSpPr/>
          <p:nvPr/>
        </p:nvSpPr>
        <p:spPr>
          <a:xfrm>
            <a:off x="6177166" y="2482260"/>
            <a:ext cx="202996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1</a:t>
            </a:r>
          </a:p>
        </p:txBody>
      </p:sp>
      <p:sp>
        <p:nvSpPr>
          <p:cNvPr id="92" name="Shape 92"/>
          <p:cNvSpPr/>
          <p:nvPr/>
        </p:nvSpPr>
        <p:spPr>
          <a:xfrm>
            <a:off x="6177166" y="2931475"/>
            <a:ext cx="202996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2</a:t>
            </a:r>
          </a:p>
        </p:txBody>
      </p:sp>
      <p:sp>
        <p:nvSpPr>
          <p:cNvPr id="93" name="Shape 93"/>
          <p:cNvSpPr/>
          <p:nvPr/>
        </p:nvSpPr>
        <p:spPr>
          <a:xfrm>
            <a:off x="5115719" y="3585687"/>
            <a:ext cx="628116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4, Bob</a:t>
            </a:r>
          </a:p>
        </p:txBody>
      </p:sp>
      <p:sp>
        <p:nvSpPr>
          <p:cNvPr id="94" name="Shape 94"/>
          <p:cNvSpPr/>
          <p:nvPr/>
        </p:nvSpPr>
        <p:spPr>
          <a:xfrm>
            <a:off x="5171815" y="3978725"/>
            <a:ext cx="515924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5, Ed</a:t>
            </a:r>
          </a:p>
        </p:txBody>
      </p:sp>
      <p:sp>
        <p:nvSpPr>
          <p:cNvPr id="95" name="Shape 95"/>
          <p:cNvSpPr/>
          <p:nvPr/>
        </p:nvSpPr>
        <p:spPr>
          <a:xfrm>
            <a:off x="5279914" y="4371763"/>
            <a:ext cx="33136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….</a:t>
            </a:r>
          </a:p>
        </p:txBody>
      </p:sp>
      <p:sp>
        <p:nvSpPr>
          <p:cNvPr id="96" name="Shape 96"/>
          <p:cNvSpPr/>
          <p:nvPr/>
        </p:nvSpPr>
        <p:spPr>
          <a:xfrm>
            <a:off x="5017921" y="3215451"/>
            <a:ext cx="5454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NULL</a:t>
            </a:r>
          </a:p>
        </p:txBody>
      </p:sp>
      <p:sp>
        <p:nvSpPr>
          <p:cNvPr id="97" name="Shape 97"/>
          <p:cNvSpPr/>
          <p:nvPr/>
        </p:nvSpPr>
        <p:spPr>
          <a:xfrm>
            <a:off x="6663335" y="3382446"/>
            <a:ext cx="2108201" cy="2098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98" name="Shape 98"/>
          <p:cNvSpPr/>
          <p:nvPr/>
        </p:nvSpPr>
        <p:spPr>
          <a:xfrm>
            <a:off x="6902871" y="3585687"/>
            <a:ext cx="1629129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U: the set of all</a:t>
            </a:r>
            <a:endParaRPr sz="1400"/>
          </a:p>
          <a:p>
            <a:pPr lvl="0">
              <a:defRPr sz="1800"/>
            </a:pPr>
            <a:r>
              <a:rPr sz="1400"/>
              <a:t>possible key values</a:t>
            </a:r>
          </a:p>
        </p:txBody>
      </p:sp>
      <p:sp>
        <p:nvSpPr>
          <p:cNvPr id="99" name="Shape 99"/>
          <p:cNvSpPr/>
          <p:nvPr/>
        </p:nvSpPr>
        <p:spPr>
          <a:xfrm>
            <a:off x="7370170" y="4243227"/>
            <a:ext cx="884831" cy="92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100" name="Shape 100"/>
          <p:cNvSpPr/>
          <p:nvPr/>
        </p:nvSpPr>
        <p:spPr>
          <a:xfrm>
            <a:off x="7190907" y="4371763"/>
            <a:ext cx="1053057" cy="815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K: actual</a:t>
            </a:r>
            <a:endParaRPr sz="1400"/>
          </a:p>
          <a:p>
            <a:pPr lvl="0">
              <a:defRPr sz="1800"/>
            </a:pPr>
            <a:r>
              <a:rPr sz="1400"/>
              <a:t>set of keys </a:t>
            </a:r>
            <a:endParaRPr sz="1400"/>
          </a:p>
          <a:p>
            <a:pPr lvl="0">
              <a:defRPr sz="1800"/>
            </a:pPr>
            <a:r>
              <a:rPr sz="1400"/>
              <a:t>in your data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Cryp. hash functions</a:t>
            </a:r>
          </a:p>
        </p:txBody>
      </p:sp>
      <p:sp>
        <p:nvSpPr>
          <p:cNvPr id="288" name="Shape 288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06729" indent="-506729" defTabSz="868680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60">
                <a:solidFill>
                  <a:srgbClr val="262626"/>
                </a:solidFill>
              </a:rPr>
              <a:t>Application of crypt. hash function: </a:t>
            </a:r>
            <a:endParaRPr sz="2660">
              <a:solidFill>
                <a:srgbClr val="262626"/>
              </a:solidFill>
            </a:endParaRPr>
          </a:p>
          <a:p>
            <a:pPr lvl="1" marL="904875" indent="-470534" defTabSz="868680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70">
                <a:solidFill>
                  <a:srgbClr val="262626"/>
                </a:solidFill>
              </a:rPr>
              <a:t>ensure integrity of everything from digital certificates for HTTPS websites, to managing commits in code repositories, and protecting users against forged documents.</a:t>
            </a:r>
            <a:endParaRPr sz="2470"/>
          </a:p>
          <a:p>
            <a:pPr lvl="0" marL="506729" indent="-506729" defTabSz="868680">
              <a:spcBef>
                <a:spcPts val="5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60">
                <a:solidFill>
                  <a:srgbClr val="262626"/>
                </a:solidFill>
              </a:rPr>
              <a:t>Recently, Google announced a public collision in the SHA-1 algorithm</a:t>
            </a:r>
            <a:endParaRPr sz="2660">
              <a:solidFill>
                <a:srgbClr val="262626"/>
              </a:solidFill>
            </a:endParaRPr>
          </a:p>
          <a:p>
            <a:pPr lvl="1" marL="886777" indent="-452437" defTabSz="868680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375">
                <a:solidFill>
                  <a:srgbClr val="262626"/>
                </a:solidFill>
              </a:rPr>
              <a:t>with enough computing power — roughly 110 years of computing from a single GPU — you can produce a collision, effectively breaking the algorithm.</a:t>
            </a:r>
            <a:endParaRPr sz="2375"/>
          </a:p>
          <a:p>
            <a:pPr lvl="1" marL="886777" indent="-452437" defTabSz="868680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375">
                <a:solidFill>
                  <a:srgbClr val="262626"/>
                </a:solidFill>
              </a:rPr>
              <a:t>Two PDF files were shown to be hashed to same hash </a:t>
            </a:r>
            <a:endParaRPr sz="2375"/>
          </a:p>
          <a:p>
            <a:pPr lvl="1" marL="941069" indent="-506729" defTabSz="868680">
              <a:spcBef>
                <a:spcPts val="5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660">
                <a:solidFill>
                  <a:srgbClr val="262626"/>
                </a:solidFill>
              </a:rPr>
              <a:t>Allow malicious parties to tamper with Web contents… </a:t>
            </a:r>
          </a:p>
        </p:txBody>
      </p:sp>
      <p:sp>
        <p:nvSpPr>
          <p:cNvPr id="289" name="Shape 289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868680">
              <a:defRPr sz="1330"/>
            </a:lvl1pPr>
          </a:lstStyle>
          <a:p>
            <a:pPr lvl="0">
              <a:defRPr sz="1800"/>
            </a:pPr>
            <a:fld id="{86CB4B4D-7CA3-9044-876B-883B54F8677D}" type="slidenum">
              <a:rPr sz="1330"/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idx="1"/>
          </p:nvPr>
        </p:nvSpPr>
        <p:spPr>
          <a:xfrm>
            <a:off x="350838" y="1214437"/>
            <a:ext cx="8229601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69373" indent="-269373" defTabSz="850391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18">
                <a:solidFill>
                  <a:srgbClr val="262626"/>
                </a:solidFill>
              </a:rPr>
              <a:t>A web server: maintains all active clients’ info, using IP addr. as key </a:t>
            </a:r>
            <a:endParaRPr sz="2418"/>
          </a:p>
          <a:p>
            <a:pPr lvl="1" marL="540819" indent="-186489" defTabSz="850391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18"/>
          </a:p>
          <a:p>
            <a:pPr lvl="1" marL="540819" indent="-186489" defTabSz="850391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18"/>
          </a:p>
          <a:p>
            <a:pPr lvl="1" marL="540819" indent="-186489" defTabSz="850391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18"/>
          </a:p>
          <a:p>
            <a:pPr lvl="1" marL="540819" indent="-186489" defTabSz="850391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endParaRPr sz="2418"/>
          </a:p>
          <a:p>
            <a:pPr lvl="0" marL="186489" indent="-186489" defTabSz="850391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endParaRPr sz="2418"/>
          </a:p>
          <a:p>
            <a:pPr lvl="0" marL="269373" indent="-269373" defTabSz="850391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18">
                <a:solidFill>
                  <a:srgbClr val="262626"/>
                </a:solidFill>
              </a:rPr>
              <a:t>Universe of keys: the set of all possible IPv4 addr., |U|=2</a:t>
            </a:r>
            <a:r>
              <a:rPr baseline="31998" sz="2418">
                <a:solidFill>
                  <a:srgbClr val="262626"/>
                </a:solidFill>
              </a:rPr>
              <a:t>32</a:t>
            </a:r>
            <a:endParaRPr sz="2418"/>
          </a:p>
          <a:p>
            <a:pPr lvl="1" marL="540819" indent="-186489" defTabSz="850391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32"/>
              <a:t>much bigger than total # of active clients </a:t>
            </a:r>
            <a:endParaRPr sz="2232"/>
          </a:p>
          <a:p>
            <a:pPr lvl="1" marL="540819" indent="-186489" defTabSz="850391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232">
                <a:solidFill>
                  <a:srgbClr val="262626"/>
                </a:solidFill>
              </a:rPr>
              <a:t>Too big to use direct access table:</a:t>
            </a:r>
            <a:endParaRPr sz="2232">
              <a:solidFill>
                <a:srgbClr val="262626"/>
              </a:solidFill>
            </a:endParaRPr>
          </a:p>
          <a:p>
            <a:pPr lvl="2" marL="1036881" indent="-186489" defTabSz="850391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232">
                <a:solidFill>
                  <a:srgbClr val="262626"/>
                </a:solidFill>
              </a:rPr>
              <a:t>a table with 2</a:t>
            </a:r>
            <a:r>
              <a:rPr baseline="31998" sz="2232">
                <a:solidFill>
                  <a:srgbClr val="262626"/>
                </a:solidFill>
              </a:rPr>
              <a:t>32 </a:t>
            </a:r>
            <a:r>
              <a:rPr sz="2232">
                <a:solidFill>
                  <a:srgbClr val="262626"/>
                </a:solidFill>
              </a:rPr>
              <a:t>entries, if each entry is 32bytes, then 128GB is needed!</a:t>
            </a:r>
            <a:endParaRPr baseline="31998" sz="2232">
              <a:solidFill>
                <a:srgbClr val="262626"/>
              </a:solidFill>
            </a:endParaRPr>
          </a:p>
          <a:p>
            <a:pPr lvl="0" marL="186489" indent="-186489" defTabSz="850391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baseline="-1" sz="2046">
                <a:solidFill>
                  <a:srgbClr val="FF2600"/>
                </a:solidFill>
              </a:rPr>
              <a:t>How to have constant accessing time, while not requiring huge memory usage?</a:t>
            </a:r>
          </a:p>
        </p:txBody>
      </p:sp>
      <p:sp>
        <p:nvSpPr>
          <p:cNvPr id="103" name="Shape 103"/>
          <p:cNvSpPr/>
          <p:nvPr/>
        </p:nvSpPr>
        <p:spPr>
          <a:xfrm>
            <a:off x="1697388" y="2965128"/>
            <a:ext cx="884831" cy="927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4" name="Shape 104"/>
          <p:cNvSpPr/>
          <p:nvPr/>
        </p:nvSpPr>
        <p:spPr>
          <a:xfrm>
            <a:off x="1697388" y="2957438"/>
            <a:ext cx="884831" cy="92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5" name="Shape 105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Case studies </a:t>
            </a:r>
          </a:p>
        </p:txBody>
      </p:sp>
      <p:sp>
        <p:nvSpPr>
          <p:cNvPr id="106" name="Shape 106"/>
          <p:cNvSpPr/>
          <p:nvPr>
            <p:ph type="sldNum" sz="quarter" idx="2"/>
          </p:nvPr>
        </p:nvSpPr>
        <p:spPr>
          <a:xfrm>
            <a:off x="6553200" y="6345788"/>
            <a:ext cx="2133600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07" name="image2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9101" y="1695325"/>
            <a:ext cx="3478599" cy="2051175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/>
        </p:nvSpPr>
        <p:spPr>
          <a:xfrm>
            <a:off x="1085703" y="2024324"/>
            <a:ext cx="2108201" cy="1901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9" name="Shape 109"/>
          <p:cNvSpPr/>
          <p:nvPr/>
        </p:nvSpPr>
        <p:spPr>
          <a:xfrm>
            <a:off x="1325238" y="2227564"/>
            <a:ext cx="1629130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U: the set of all</a:t>
            </a:r>
            <a:endParaRPr sz="1400"/>
          </a:p>
          <a:p>
            <a:pPr lvl="0">
              <a:defRPr sz="1800"/>
            </a:pPr>
            <a:r>
              <a:rPr sz="1400"/>
              <a:t>possible key values</a:t>
            </a:r>
          </a:p>
        </p:txBody>
      </p:sp>
      <p:sp>
        <p:nvSpPr>
          <p:cNvPr id="110" name="Shape 110"/>
          <p:cNvSpPr/>
          <p:nvPr/>
        </p:nvSpPr>
        <p:spPr>
          <a:xfrm>
            <a:off x="1613274" y="3013640"/>
            <a:ext cx="1053058" cy="815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K: actual</a:t>
            </a:r>
            <a:endParaRPr sz="1400"/>
          </a:p>
          <a:p>
            <a:pPr lvl="0">
              <a:defRPr sz="1800"/>
            </a:pPr>
            <a:r>
              <a:rPr sz="1400"/>
              <a:t>set of keys </a:t>
            </a:r>
            <a:endParaRPr sz="1400"/>
          </a:p>
          <a:p>
            <a:pPr lvl="0">
              <a:defRPr sz="1800"/>
            </a:pPr>
            <a:r>
              <a:rPr sz="1400"/>
              <a:t>in your data</a:t>
            </a:r>
          </a:p>
        </p:txBody>
      </p:sp>
      <p:sp>
        <p:nvSpPr>
          <p:cNvPr id="111" name="Shape 111"/>
          <p:cNvSpPr/>
          <p:nvPr/>
        </p:nvSpPr>
        <p:spPr>
          <a:xfrm>
            <a:off x="1504803" y="2793999"/>
            <a:ext cx="1270001" cy="1081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body" idx="1"/>
          </p:nvPr>
        </p:nvSpPr>
        <p:spPr>
          <a:xfrm>
            <a:off x="350838" y="12144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07473" indent="-307473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Hash Table: </a:t>
            </a:r>
            <a:r>
              <a:rPr sz="2400">
                <a:solidFill>
                  <a:srgbClr val="262626"/>
                </a:solidFill>
              </a:rPr>
              <a:t>use a (hash) function to map key to index of the table (array)</a:t>
            </a:r>
            <a:endParaRPr sz="2400">
              <a:solidFill>
                <a:srgbClr val="262626"/>
              </a:solidFill>
            </a:endParaRPr>
          </a:p>
          <a:p>
            <a:pPr lvl="1" marL="687805" indent="-230605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Element x is stored in T[h(x.key)]</a:t>
            </a:r>
            <a:r>
              <a:rPr sz="2400"/>
              <a:t> </a:t>
            </a:r>
            <a:endParaRPr sz="2400"/>
          </a:p>
          <a:p>
            <a:pPr lvl="1" marL="688473" indent="-307473">
              <a:spcBef>
                <a:spcPts val="300"/>
              </a:spcBef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hash function: int hash (Key k) // return value 0…m-1</a:t>
            </a:r>
          </a:p>
        </p:txBody>
      </p:sp>
      <p:pic>
        <p:nvPicPr>
          <p:cNvPr id="11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4311" y="3006581"/>
            <a:ext cx="6173554" cy="323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 Table</a:t>
            </a:r>
          </a:p>
        </p:txBody>
      </p:sp>
      <p:sp>
        <p:nvSpPr>
          <p:cNvPr id="116" name="Shape 116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17" name="Shape 117"/>
          <p:cNvSpPr/>
          <p:nvPr/>
        </p:nvSpPr>
        <p:spPr>
          <a:xfrm>
            <a:off x="6760287" y="3378732"/>
            <a:ext cx="1719426" cy="249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defRPr sz="1800"/>
            </a:pPr>
            <a:r>
              <a:rPr b="1" sz="1500">
                <a:solidFill>
                  <a:srgbClr val="FF2600"/>
                </a:solidFill>
              </a:rPr>
              <a:t>Collision</a:t>
            </a:r>
            <a:r>
              <a:rPr sz="1500"/>
              <a:t>: when two different keys</a:t>
            </a:r>
            <a:endParaRPr sz="1500"/>
          </a:p>
          <a:p>
            <a:pPr lvl="0">
              <a:defRPr sz="1800"/>
            </a:pPr>
            <a:r>
              <a:rPr sz="1500"/>
              <a:t>are mapped to same index.</a:t>
            </a:r>
            <a:endParaRPr sz="1500"/>
          </a:p>
          <a:p>
            <a:pPr lvl="0">
              <a:defRPr sz="1800"/>
            </a:pPr>
            <a:endParaRPr sz="1500"/>
          </a:p>
          <a:p>
            <a:pPr lvl="0">
              <a:defRPr sz="1800"/>
            </a:pPr>
            <a:endParaRPr sz="1500"/>
          </a:p>
          <a:p>
            <a:pPr lvl="0">
              <a:defRPr sz="1800"/>
            </a:pPr>
            <a:r>
              <a:rPr b="1" sz="1700"/>
              <a:t>Can collision be avoided? </a:t>
            </a:r>
            <a:endParaRPr b="1" sz="1700"/>
          </a:p>
        </p:txBody>
      </p:sp>
      <p:sp>
        <p:nvSpPr>
          <p:cNvPr id="118" name="Shape 118"/>
          <p:cNvSpPr/>
          <p:nvPr/>
        </p:nvSpPr>
        <p:spPr>
          <a:xfrm>
            <a:off x="843104" y="6200024"/>
            <a:ext cx="6799790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 sz="1800"/>
            </a:pPr>
            <a:r>
              <a:rPr b="1" sz="1700">
                <a:solidFill>
                  <a:srgbClr val="FF2600"/>
                </a:solidFill>
              </a:rPr>
              <a:t>Is it possible to design a hash function that is one-to-one? </a:t>
            </a:r>
            <a:endParaRPr b="1" sz="1700">
              <a:solidFill>
                <a:srgbClr val="FF2600"/>
              </a:solidFill>
            </a:endParaRPr>
          </a:p>
          <a:p>
            <a:pPr lvl="0">
              <a:defRPr sz="1800"/>
            </a:pPr>
            <a:r>
              <a:rPr b="1" sz="1700">
                <a:solidFill>
                  <a:srgbClr val="FF2600"/>
                </a:solidFill>
              </a:rPr>
              <a:t>Hint: domain and condomain of hash()?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54295" y="3161443"/>
            <a:ext cx="5923308" cy="3104869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>
            <p:ph type="body" idx="1"/>
          </p:nvPr>
        </p:nvSpPr>
        <p:spPr>
          <a:xfrm>
            <a:off x="330994" y="1134912"/>
            <a:ext cx="4556361" cy="564356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3096" indent="-333096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a large universe set </a:t>
            </a:r>
            <a:r>
              <a:rPr sz="2600">
                <a:solidFill>
                  <a:srgbClr val="0433FF"/>
                </a:solidFill>
                <a:latin typeface="Arial Bold"/>
                <a:ea typeface="Arial Bold"/>
                <a:cs typeface="Arial Bold"/>
                <a:sym typeface="Arial Bold"/>
              </a:rPr>
              <a:t>U</a:t>
            </a:r>
            <a:endParaRPr sz="2600"/>
          </a:p>
          <a:p>
            <a:pPr lvl="0" marL="333096" indent="-333096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A set </a:t>
            </a:r>
            <a:r>
              <a:rPr sz="2600">
                <a:solidFill>
                  <a:srgbClr val="0433FF"/>
                </a:solidFill>
              </a:rPr>
              <a:t>K</a:t>
            </a:r>
            <a:r>
              <a:rPr sz="2600">
                <a:solidFill>
                  <a:srgbClr val="262626"/>
                </a:solidFill>
              </a:rPr>
              <a:t> of actually occurred keys, |K| &lt;&lt; |U| (much much smaller) </a:t>
            </a:r>
            <a:endParaRPr sz="2600">
              <a:solidFill>
                <a:srgbClr val="262626"/>
              </a:solidFill>
            </a:endParaRPr>
          </a:p>
          <a:p>
            <a:pPr lvl="0" marL="333096" indent="-333096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Table T of size m,</a:t>
            </a:r>
            <a:endParaRPr sz="2600"/>
          </a:p>
          <a:p>
            <a:pPr lvl="0" marL="333096" indent="-333096">
              <a:spcBef>
                <a:spcPts val="300"/>
              </a:spcBef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A </a:t>
            </a:r>
            <a:r>
              <a:rPr sz="2600">
                <a:solidFill>
                  <a:srgbClr val="0433FF"/>
                </a:solidFill>
                <a:latin typeface="Arial Bold"/>
                <a:ea typeface="Arial Bold"/>
                <a:cs typeface="Arial Bold"/>
                <a:sym typeface="Arial Bold"/>
              </a:rPr>
              <a:t>hash function</a:t>
            </a:r>
            <a:r>
              <a:rPr sz="2600">
                <a:solidFill>
                  <a:srgbClr val="262626"/>
                </a:solidFill>
              </a:rPr>
              <a:t>:</a:t>
            </a:r>
            <a:endParaRPr sz="2600">
              <a:solidFill>
                <a:srgbClr val="262626"/>
              </a:solidFill>
            </a:endParaRPr>
          </a:p>
          <a:p>
            <a:pPr lvl="0" marL="342900" indent="-3429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Given |U| &gt; |m|, hash function is </a:t>
            </a:r>
            <a:r>
              <a:rPr sz="2500">
                <a:solidFill>
                  <a:srgbClr val="0433FF"/>
                </a:solidFill>
              </a:rPr>
              <a:t>many-to-one</a:t>
            </a:r>
            <a:endParaRPr sz="2800">
              <a:solidFill>
                <a:srgbClr val="0433FF"/>
              </a:solidFill>
            </a:endParaRPr>
          </a:p>
          <a:p>
            <a:pPr lvl="1" marL="800100" indent="-3429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433FF"/>
                </a:solidFill>
              </a:rPr>
              <a:t>by pigeonhole theorem</a:t>
            </a:r>
            <a:endParaRPr sz="2300"/>
          </a:p>
          <a:p>
            <a:pPr lvl="1" marL="800100" indent="-3429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Collisions cannot be avoided but its chances can be reduced using a “good” hash function</a:t>
            </a:r>
          </a:p>
        </p:txBody>
      </p:sp>
      <p:sp>
        <p:nvSpPr>
          <p:cNvPr id="122" name="Shape 122"/>
          <p:cNvSpPr/>
          <p:nvPr>
            <p:ph type="title"/>
          </p:nvPr>
        </p:nvSpPr>
        <p:spPr>
          <a:xfrm>
            <a:off x="330994" y="119856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Hashing: unavoidable collision</a:t>
            </a:r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24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19524" y="3338214"/>
            <a:ext cx="3338291" cy="363286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4848354" y="2855712"/>
            <a:ext cx="3805529" cy="38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700"/>
            </a:lvl1pPr>
          </a:lstStyle>
          <a:p>
            <a:pPr lvl="0">
              <a:defRPr sz="1800"/>
            </a:pPr>
            <a:r>
              <a:rPr sz="1700"/>
              <a:t>So that we don’t waste memory space</a:t>
            </a:r>
          </a:p>
        </p:txBody>
      </p:sp>
      <p:pic>
        <p:nvPicPr>
          <p:cNvPr id="126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10042" y="2891340"/>
            <a:ext cx="1561408" cy="3122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HashTable Operations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xfrm>
            <a:off x="350838" y="1214437"/>
            <a:ext cx="4992936" cy="458137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If there is no collision: </a:t>
            </a:r>
            <a:endParaRPr>
              <a:latin typeface="Arial Bold"/>
              <a:ea typeface="Arial Bold"/>
              <a:cs typeface="Arial Bold"/>
              <a:sym typeface="Arial Bold"/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Insert</a:t>
            </a:r>
            <a:endParaRPr>
              <a:latin typeface="Arial Bold"/>
              <a:ea typeface="Arial Bold"/>
              <a:cs typeface="Arial Bold"/>
              <a:sym typeface="Arial Bold"/>
            </a:endParaRPr>
          </a:p>
          <a:p>
            <a:pPr lvl="2" marL="14478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Table[h(“john”)]=Element(“John”, 25000)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Delete</a:t>
            </a:r>
            <a:endParaRPr>
              <a:latin typeface="Arial Bold"/>
              <a:ea typeface="Arial Bold"/>
              <a:cs typeface="Arial Bold"/>
              <a:sym typeface="Arial Bold"/>
            </a:endParaRPr>
          </a:p>
          <a:p>
            <a:pPr lvl="2" marL="14478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Table[h(“john”)]=NULL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  <a:latin typeface="Arial Bold"/>
                <a:ea typeface="Arial Bold"/>
                <a:cs typeface="Arial Bold"/>
                <a:sym typeface="Arial Bold"/>
              </a:rPr>
              <a:t>Search</a:t>
            </a:r>
            <a:r>
              <a:rPr sz="2800">
                <a:solidFill>
                  <a:srgbClr val="262626"/>
                </a:solidFill>
              </a:rPr>
              <a:t> </a:t>
            </a:r>
            <a:endParaRPr sz="2800">
              <a:solidFill>
                <a:srgbClr val="262626"/>
              </a:solidFill>
            </a:endParaRPr>
          </a:p>
          <a:p>
            <a:pPr lvl="2" marL="14478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return Table[h(“john”)]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All constant time O(1) </a:t>
            </a:r>
          </a:p>
        </p:txBody>
      </p:sp>
      <p:pic>
        <p:nvPicPr>
          <p:cNvPr id="131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7109" y="1327683"/>
            <a:ext cx="3696261" cy="48487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Hash Function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330994" y="1176336"/>
            <a:ext cx="8229601" cy="5643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 </a:t>
            </a:r>
            <a:r>
              <a:rPr sz="2800">
                <a:solidFill>
                  <a:srgbClr val="0433FF"/>
                </a:solidFill>
                <a:latin typeface="Arial Bold"/>
                <a:ea typeface="Arial Bold"/>
                <a:cs typeface="Arial Bold"/>
                <a:sym typeface="Arial Bold"/>
              </a:rPr>
              <a:t>hash function</a:t>
            </a:r>
            <a:r>
              <a:rPr sz="2800">
                <a:solidFill>
                  <a:srgbClr val="262626"/>
                </a:solidFill>
              </a:rPr>
              <a:t>:                                      . Given an element x, x is stored in T[h(x.key)]  </a:t>
            </a:r>
            <a:endParaRPr sz="2800">
              <a:solidFill>
                <a:srgbClr val="262626"/>
              </a:solidFill>
            </a:endParaRPr>
          </a:p>
          <a:p>
            <a:pPr lvl="0" marL="476250" indent="-47625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Good hash function:</a:t>
            </a:r>
            <a:endParaRPr sz="25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fast to compute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Ideally, map any key equally likely to any of the slots, independent of other keys</a:t>
            </a:r>
            <a:endParaRPr sz="2800">
              <a:solidFill>
                <a:srgbClr val="262626"/>
              </a:solidFill>
            </a:endParaRPr>
          </a:p>
          <a:p>
            <a:pPr lvl="0" marL="533400" indent="-533400">
              <a:buClr>
                <a:srgbClr val="262626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Hash Function: 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first stage: map non-integer key to integer</a:t>
            </a:r>
            <a:endParaRPr sz="2800">
              <a:solidFill>
                <a:srgbClr val="262626"/>
              </a:solidFill>
            </a:endParaRPr>
          </a:p>
          <a:p>
            <a:pPr lvl="1" marL="990600" indent="-533400">
              <a:buClr>
                <a:srgbClr val="262626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second stage: map integer to [0…m-1]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xfrm>
            <a:off x="6553200" y="6397624"/>
            <a:ext cx="2133600" cy="3073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3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06700" y="1245202"/>
            <a:ext cx="3338291" cy="3632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