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4" r:id="rId1"/>
  </p:sldMasterIdLst>
  <p:notesMasterIdLst>
    <p:notesMasterId r:id="rId119"/>
  </p:notesMasterIdLst>
  <p:handoutMasterIdLst>
    <p:handoutMasterId r:id="rId120"/>
  </p:handoutMasterIdLst>
  <p:sldIdLst>
    <p:sldId id="258" r:id="rId2"/>
    <p:sldId id="257" r:id="rId3"/>
    <p:sldId id="259" r:id="rId4"/>
    <p:sldId id="270" r:id="rId5"/>
    <p:sldId id="308" r:id="rId6"/>
    <p:sldId id="260" r:id="rId7"/>
    <p:sldId id="261" r:id="rId8"/>
    <p:sldId id="264" r:id="rId9"/>
    <p:sldId id="263" r:id="rId10"/>
    <p:sldId id="265" r:id="rId11"/>
    <p:sldId id="266" r:id="rId12"/>
    <p:sldId id="267" r:id="rId13"/>
    <p:sldId id="377" r:id="rId14"/>
    <p:sldId id="273" r:id="rId15"/>
    <p:sldId id="295" r:id="rId16"/>
    <p:sldId id="311" r:id="rId17"/>
    <p:sldId id="277" r:id="rId18"/>
    <p:sldId id="317" r:id="rId19"/>
    <p:sldId id="296" r:id="rId20"/>
    <p:sldId id="291" r:id="rId21"/>
    <p:sldId id="269" r:id="rId22"/>
    <p:sldId id="268" r:id="rId23"/>
    <p:sldId id="272" r:id="rId24"/>
    <p:sldId id="309" r:id="rId25"/>
    <p:sldId id="289" r:id="rId26"/>
    <p:sldId id="313" r:id="rId27"/>
    <p:sldId id="288" r:id="rId28"/>
    <p:sldId id="290" r:id="rId29"/>
    <p:sldId id="323" r:id="rId30"/>
    <p:sldId id="324" r:id="rId31"/>
    <p:sldId id="325" r:id="rId32"/>
    <p:sldId id="326" r:id="rId33"/>
    <p:sldId id="287" r:id="rId34"/>
    <p:sldId id="280" r:id="rId35"/>
    <p:sldId id="321" r:id="rId36"/>
    <p:sldId id="319" r:id="rId37"/>
    <p:sldId id="320" r:id="rId38"/>
    <p:sldId id="353" r:id="rId39"/>
    <p:sldId id="354" r:id="rId40"/>
    <p:sldId id="346" r:id="rId41"/>
    <p:sldId id="347" r:id="rId42"/>
    <p:sldId id="348" r:id="rId43"/>
    <p:sldId id="349" r:id="rId44"/>
    <p:sldId id="350" r:id="rId45"/>
    <p:sldId id="351" r:id="rId46"/>
    <p:sldId id="352" r:id="rId47"/>
    <p:sldId id="307" r:id="rId48"/>
    <p:sldId id="278" r:id="rId49"/>
    <p:sldId id="355" r:id="rId50"/>
    <p:sldId id="356" r:id="rId51"/>
    <p:sldId id="357" r:id="rId52"/>
    <p:sldId id="358" r:id="rId53"/>
    <p:sldId id="359" r:id="rId54"/>
    <p:sldId id="362" r:id="rId55"/>
    <p:sldId id="360" r:id="rId56"/>
    <p:sldId id="361" r:id="rId57"/>
    <p:sldId id="363" r:id="rId58"/>
    <p:sldId id="279" r:id="rId59"/>
    <p:sldId id="364" r:id="rId60"/>
    <p:sldId id="366" r:id="rId61"/>
    <p:sldId id="365" r:id="rId62"/>
    <p:sldId id="367" r:id="rId63"/>
    <p:sldId id="368" r:id="rId64"/>
    <p:sldId id="369" r:id="rId65"/>
    <p:sldId id="293" r:id="rId66"/>
    <p:sldId id="334" r:id="rId67"/>
    <p:sldId id="370" r:id="rId68"/>
    <p:sldId id="371" r:id="rId69"/>
    <p:sldId id="372" r:id="rId70"/>
    <p:sldId id="374" r:id="rId71"/>
    <p:sldId id="306" r:id="rId72"/>
    <p:sldId id="332" r:id="rId73"/>
    <p:sldId id="333" r:id="rId74"/>
    <p:sldId id="335" r:id="rId75"/>
    <p:sldId id="375" r:id="rId76"/>
    <p:sldId id="376" r:id="rId77"/>
    <p:sldId id="297" r:id="rId78"/>
    <p:sldId id="298" r:id="rId79"/>
    <p:sldId id="304" r:id="rId80"/>
    <p:sldId id="327" r:id="rId81"/>
    <p:sldId id="329" r:id="rId82"/>
    <p:sldId id="330" r:id="rId83"/>
    <p:sldId id="318" r:id="rId84"/>
    <p:sldId id="302" r:id="rId85"/>
    <p:sldId id="283" r:id="rId86"/>
    <p:sldId id="276" r:id="rId87"/>
    <p:sldId id="303" r:id="rId88"/>
    <p:sldId id="300" r:id="rId89"/>
    <p:sldId id="282" r:id="rId90"/>
    <p:sldId id="337" r:id="rId91"/>
    <p:sldId id="336" r:id="rId92"/>
    <p:sldId id="281" r:id="rId93"/>
    <p:sldId id="328" r:id="rId94"/>
    <p:sldId id="345" r:id="rId95"/>
    <p:sldId id="338" r:id="rId96"/>
    <p:sldId id="285" r:id="rId97"/>
    <p:sldId id="339" r:id="rId98"/>
    <p:sldId id="315" r:id="rId99"/>
    <p:sldId id="301" r:id="rId100"/>
    <p:sldId id="286" r:id="rId101"/>
    <p:sldId id="305" r:id="rId102"/>
    <p:sldId id="316" r:id="rId103"/>
    <p:sldId id="299" r:id="rId104"/>
    <p:sldId id="340" r:id="rId105"/>
    <p:sldId id="341" r:id="rId106"/>
    <p:sldId id="344" r:id="rId107"/>
    <p:sldId id="342" r:id="rId108"/>
    <p:sldId id="343" r:id="rId109"/>
    <p:sldId id="262" r:id="rId110"/>
    <p:sldId id="379" r:id="rId111"/>
    <p:sldId id="378" r:id="rId112"/>
    <p:sldId id="314" r:id="rId113"/>
    <p:sldId id="380" r:id="rId114"/>
    <p:sldId id="271" r:id="rId115"/>
    <p:sldId id="274" r:id="rId116"/>
    <p:sldId id="292" r:id="rId117"/>
    <p:sldId id="331" r:id="rId118"/>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0280"/>
    <a:srgbClr val="FCE8F0"/>
    <a:srgbClr val="FCE8F2"/>
    <a:srgbClr val="A3CF35"/>
    <a:srgbClr val="0F0F0F"/>
    <a:srgbClr val="191919"/>
    <a:srgbClr val="070707"/>
    <a:srgbClr val="C1DF77"/>
    <a:srgbClr val="9EA12B"/>
    <a:srgbClr val="A4CA1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2" d="100"/>
          <a:sy n="52" d="100"/>
        </p:scale>
        <p:origin x="-185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290"/>
    </p:cViewPr>
  </p:sorterViewPr>
  <p:notesViewPr>
    <p:cSldViewPr>
      <p:cViewPr varScale="1">
        <p:scale>
          <a:sx n="82" d="100"/>
          <a:sy n="82" d="100"/>
        </p:scale>
        <p:origin x="-2064" y="-90"/>
      </p:cViewPr>
      <p:guideLst>
        <p:guide orient="horz" pos="2949"/>
        <p:guide pos="2229"/>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ry%20Weiss\Documents\fordham\research\WISDM%20project\activity-recognition\kdd-2011-paper\personal_and_impersonal_results-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ary%20Weiss\Documents\fordham\research\WISDM%20project\activity-recognition\kdd-2011-paper\personal_and_impersonal_results-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
  <c:chart>
    <c:title>
      <c:tx>
        <c:rich>
          <a:bodyPr/>
          <a:lstStyle/>
          <a:p>
            <a:pPr>
              <a:defRPr/>
            </a:pPr>
            <a:r>
              <a:rPr lang="en-US"/>
              <a:t>Personal Models</a:t>
            </a:r>
          </a:p>
        </c:rich>
      </c:tx>
      <c:layout/>
    </c:title>
    <c:plotArea>
      <c:layout>
        <c:manualLayout>
          <c:layoutTarget val="inner"/>
          <c:xMode val="edge"/>
          <c:yMode val="edge"/>
          <c:x val="7.312373099588973E-2"/>
          <c:y val="0.15459833145856794"/>
          <c:w val="0.90958067151983368"/>
          <c:h val="0.59445327146606641"/>
        </c:manualLayout>
      </c:layout>
      <c:barChart>
        <c:barDir val="col"/>
        <c:grouping val="clustered"/>
        <c:ser>
          <c:idx val="0"/>
          <c:order val="0"/>
          <c:tx>
            <c:strRef>
              <c:f>charts!$B$1</c:f>
              <c:strCache>
                <c:ptCount val="1"/>
                <c:pt idx="0">
                  <c:v>IBK</c:v>
                </c:pt>
              </c:strCache>
            </c:strRef>
          </c:tx>
          <c:cat>
            <c:strRef>
              <c:f>charts!$A$2:$A$12</c:f>
              <c:strCache>
                <c:ptCount val="11"/>
                <c:pt idx="0">
                  <c:v>≤ 90%</c:v>
                </c:pt>
                <c:pt idx="1">
                  <c:v>≤ 91%</c:v>
                </c:pt>
                <c:pt idx="2">
                  <c:v>≤ 92%</c:v>
                </c:pt>
                <c:pt idx="3">
                  <c:v>≤ 93%</c:v>
                </c:pt>
                <c:pt idx="4">
                  <c:v>≤ 94%</c:v>
                </c:pt>
                <c:pt idx="5">
                  <c:v>≤ 95%</c:v>
                </c:pt>
                <c:pt idx="6">
                  <c:v>≤ 96%</c:v>
                </c:pt>
                <c:pt idx="7">
                  <c:v>≤ 97%</c:v>
                </c:pt>
                <c:pt idx="8">
                  <c:v>≤ 98%</c:v>
                </c:pt>
                <c:pt idx="9">
                  <c:v>≤ 99%</c:v>
                </c:pt>
                <c:pt idx="10">
                  <c:v>≤ 100%</c:v>
                </c:pt>
              </c:strCache>
            </c:strRef>
          </c:cat>
          <c:val>
            <c:numRef>
              <c:f>charts!$B$2:$B$12</c:f>
              <c:numCache>
                <c:formatCode>General</c:formatCode>
                <c:ptCount val="11"/>
                <c:pt idx="0">
                  <c:v>0</c:v>
                </c:pt>
                <c:pt idx="1">
                  <c:v>0</c:v>
                </c:pt>
                <c:pt idx="2">
                  <c:v>0</c:v>
                </c:pt>
                <c:pt idx="3">
                  <c:v>0</c:v>
                </c:pt>
                <c:pt idx="4">
                  <c:v>1</c:v>
                </c:pt>
                <c:pt idx="5">
                  <c:v>4</c:v>
                </c:pt>
                <c:pt idx="6">
                  <c:v>1</c:v>
                </c:pt>
                <c:pt idx="7">
                  <c:v>2</c:v>
                </c:pt>
                <c:pt idx="8">
                  <c:v>7</c:v>
                </c:pt>
                <c:pt idx="9">
                  <c:v>10</c:v>
                </c:pt>
                <c:pt idx="10">
                  <c:v>28</c:v>
                </c:pt>
              </c:numCache>
            </c:numRef>
          </c:val>
        </c:ser>
        <c:ser>
          <c:idx val="1"/>
          <c:order val="1"/>
          <c:tx>
            <c:strRef>
              <c:f>charts!$C$1</c:f>
              <c:strCache>
                <c:ptCount val="1"/>
                <c:pt idx="0">
                  <c:v>J48</c:v>
                </c:pt>
              </c:strCache>
            </c:strRef>
          </c:tx>
          <c:cat>
            <c:strRef>
              <c:f>charts!$A$2:$A$12</c:f>
              <c:strCache>
                <c:ptCount val="11"/>
                <c:pt idx="0">
                  <c:v>≤ 90%</c:v>
                </c:pt>
                <c:pt idx="1">
                  <c:v>≤ 91%</c:v>
                </c:pt>
                <c:pt idx="2">
                  <c:v>≤ 92%</c:v>
                </c:pt>
                <c:pt idx="3">
                  <c:v>≤ 93%</c:v>
                </c:pt>
                <c:pt idx="4">
                  <c:v>≤ 94%</c:v>
                </c:pt>
                <c:pt idx="5">
                  <c:v>≤ 95%</c:v>
                </c:pt>
                <c:pt idx="6">
                  <c:v>≤ 96%</c:v>
                </c:pt>
                <c:pt idx="7">
                  <c:v>≤ 97%</c:v>
                </c:pt>
                <c:pt idx="8">
                  <c:v>≤ 98%</c:v>
                </c:pt>
                <c:pt idx="9">
                  <c:v>≤ 99%</c:v>
                </c:pt>
                <c:pt idx="10">
                  <c:v>≤ 100%</c:v>
                </c:pt>
              </c:strCache>
            </c:strRef>
          </c:cat>
          <c:val>
            <c:numRef>
              <c:f>charts!$C$2:$C$12</c:f>
              <c:numCache>
                <c:formatCode>General</c:formatCode>
                <c:ptCount val="11"/>
                <c:pt idx="0">
                  <c:v>1</c:v>
                </c:pt>
                <c:pt idx="1">
                  <c:v>0</c:v>
                </c:pt>
                <c:pt idx="2">
                  <c:v>0</c:v>
                </c:pt>
                <c:pt idx="3">
                  <c:v>1</c:v>
                </c:pt>
                <c:pt idx="4">
                  <c:v>5</c:v>
                </c:pt>
                <c:pt idx="5">
                  <c:v>5</c:v>
                </c:pt>
                <c:pt idx="6">
                  <c:v>4</c:v>
                </c:pt>
                <c:pt idx="7">
                  <c:v>9</c:v>
                </c:pt>
                <c:pt idx="8">
                  <c:v>7</c:v>
                </c:pt>
                <c:pt idx="9">
                  <c:v>12</c:v>
                </c:pt>
                <c:pt idx="10">
                  <c:v>9</c:v>
                </c:pt>
              </c:numCache>
            </c:numRef>
          </c:val>
        </c:ser>
        <c:ser>
          <c:idx val="2"/>
          <c:order val="2"/>
          <c:tx>
            <c:strRef>
              <c:f>charts!$D$1</c:f>
              <c:strCache>
                <c:ptCount val="1"/>
                <c:pt idx="0">
                  <c:v>MLP (NN)</c:v>
                </c:pt>
              </c:strCache>
            </c:strRef>
          </c:tx>
          <c:cat>
            <c:strRef>
              <c:f>charts!$A$2:$A$12</c:f>
              <c:strCache>
                <c:ptCount val="11"/>
                <c:pt idx="0">
                  <c:v>≤ 90%</c:v>
                </c:pt>
                <c:pt idx="1">
                  <c:v>≤ 91%</c:v>
                </c:pt>
                <c:pt idx="2">
                  <c:v>≤ 92%</c:v>
                </c:pt>
                <c:pt idx="3">
                  <c:v>≤ 93%</c:v>
                </c:pt>
                <c:pt idx="4">
                  <c:v>≤ 94%</c:v>
                </c:pt>
                <c:pt idx="5">
                  <c:v>≤ 95%</c:v>
                </c:pt>
                <c:pt idx="6">
                  <c:v>≤ 96%</c:v>
                </c:pt>
                <c:pt idx="7">
                  <c:v>≤ 97%</c:v>
                </c:pt>
                <c:pt idx="8">
                  <c:v>≤ 98%</c:v>
                </c:pt>
                <c:pt idx="9">
                  <c:v>≤ 99%</c:v>
                </c:pt>
                <c:pt idx="10">
                  <c:v>≤ 100%</c:v>
                </c:pt>
              </c:strCache>
            </c:strRef>
          </c:cat>
          <c:val>
            <c:numRef>
              <c:f>charts!$D$2:$D$12</c:f>
              <c:numCache>
                <c:formatCode>General</c:formatCode>
                <c:ptCount val="11"/>
                <c:pt idx="0">
                  <c:v>0</c:v>
                </c:pt>
                <c:pt idx="1">
                  <c:v>0</c:v>
                </c:pt>
                <c:pt idx="2">
                  <c:v>0</c:v>
                </c:pt>
                <c:pt idx="3">
                  <c:v>0</c:v>
                </c:pt>
                <c:pt idx="4">
                  <c:v>1</c:v>
                </c:pt>
                <c:pt idx="5">
                  <c:v>2</c:v>
                </c:pt>
                <c:pt idx="6">
                  <c:v>0</c:v>
                </c:pt>
                <c:pt idx="7">
                  <c:v>4</c:v>
                </c:pt>
                <c:pt idx="8">
                  <c:v>3</c:v>
                </c:pt>
                <c:pt idx="9">
                  <c:v>8</c:v>
                </c:pt>
                <c:pt idx="10">
                  <c:v>35</c:v>
                </c:pt>
              </c:numCache>
            </c:numRef>
          </c:val>
        </c:ser>
        <c:gapWidth val="75"/>
        <c:overlap val="-25"/>
        <c:axId val="52255360"/>
        <c:axId val="52286976"/>
      </c:barChart>
      <c:catAx>
        <c:axId val="52255360"/>
        <c:scaling>
          <c:orientation val="minMax"/>
        </c:scaling>
        <c:axPos val="b"/>
        <c:numFmt formatCode="@" sourceLinked="0"/>
        <c:majorTickMark val="none"/>
        <c:tickLblPos val="nextTo"/>
        <c:txPr>
          <a:bodyPr rot="-2700000" vert="horz"/>
          <a:lstStyle/>
          <a:p>
            <a:pPr>
              <a:defRPr/>
            </a:pPr>
            <a:endParaRPr lang="en-US"/>
          </a:p>
        </c:txPr>
        <c:crossAx val="52286976"/>
        <c:crosses val="autoZero"/>
        <c:auto val="1"/>
        <c:lblAlgn val="ctr"/>
        <c:lblOffset val="100"/>
      </c:catAx>
      <c:valAx>
        <c:axId val="52286976"/>
        <c:scaling>
          <c:orientation val="minMax"/>
        </c:scaling>
        <c:axPos val="l"/>
        <c:majorGridlines/>
        <c:numFmt formatCode="General" sourceLinked="1"/>
        <c:majorTickMark val="none"/>
        <c:tickLblPos val="nextTo"/>
        <c:crossAx val="52255360"/>
        <c:crosses val="autoZero"/>
        <c:crossBetween val="between"/>
        <c:majorUnit val="10"/>
      </c:valAx>
    </c:plotArea>
    <c:legend>
      <c:legendPos val="b"/>
      <c:layout>
        <c:manualLayout>
          <c:xMode val="edge"/>
          <c:yMode val="edge"/>
          <c:x val="0.13049076412618241"/>
          <c:y val="0.18118602362204725"/>
          <c:w val="0.40254048432625195"/>
          <c:h val="8.3694928758905315E-2"/>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
  <c:chart>
    <c:title>
      <c:tx>
        <c:rich>
          <a:bodyPr/>
          <a:lstStyle/>
          <a:p>
            <a:pPr>
              <a:defRPr/>
            </a:pPr>
            <a:r>
              <a:rPr lang="en-US"/>
              <a:t>Universal Models</a:t>
            </a:r>
          </a:p>
        </c:rich>
      </c:tx>
      <c:layout/>
    </c:title>
    <c:plotArea>
      <c:layout>
        <c:manualLayout>
          <c:layoutTarget val="inner"/>
          <c:xMode val="edge"/>
          <c:yMode val="edge"/>
          <c:x val="5.8488289925297844E-2"/>
          <c:y val="0.14901399825021874"/>
          <c:w val="0.92388350494649707"/>
          <c:h val="0.63450809273840825"/>
        </c:manualLayout>
      </c:layout>
      <c:barChart>
        <c:barDir val="col"/>
        <c:grouping val="clustered"/>
        <c:ser>
          <c:idx val="1"/>
          <c:order val="0"/>
          <c:tx>
            <c:strRef>
              <c:f>charts!$B$19</c:f>
              <c:strCache>
                <c:ptCount val="1"/>
                <c:pt idx="0">
                  <c:v>IBK</c:v>
                </c:pt>
              </c:strCache>
            </c:strRef>
          </c:tx>
          <c:cat>
            <c:strRef>
              <c:f>charts!$A$20:$A$38</c:f>
              <c:strCache>
                <c:ptCount val="19"/>
                <c:pt idx="0">
                  <c:v>≤ 28%</c:v>
                </c:pt>
                <c:pt idx="1">
                  <c:v>≤ 32%</c:v>
                </c:pt>
                <c:pt idx="2">
                  <c:v>≤ 36%</c:v>
                </c:pt>
                <c:pt idx="3">
                  <c:v>≤ 40%</c:v>
                </c:pt>
                <c:pt idx="4">
                  <c:v>≤ 44%</c:v>
                </c:pt>
                <c:pt idx="5">
                  <c:v>≤ 48%</c:v>
                </c:pt>
                <c:pt idx="6">
                  <c:v>≤ 52%</c:v>
                </c:pt>
                <c:pt idx="7">
                  <c:v>≤ 56%</c:v>
                </c:pt>
                <c:pt idx="8">
                  <c:v>≤ 60%</c:v>
                </c:pt>
                <c:pt idx="9">
                  <c:v>≤ 64%</c:v>
                </c:pt>
                <c:pt idx="10">
                  <c:v>≤ 68%</c:v>
                </c:pt>
                <c:pt idx="11">
                  <c:v>≤ 72%</c:v>
                </c:pt>
                <c:pt idx="12">
                  <c:v>≤ 76%</c:v>
                </c:pt>
                <c:pt idx="13">
                  <c:v>≤ 80%</c:v>
                </c:pt>
                <c:pt idx="14">
                  <c:v>≤ 84%</c:v>
                </c:pt>
                <c:pt idx="15">
                  <c:v>≤ 88%</c:v>
                </c:pt>
                <c:pt idx="16">
                  <c:v>≤ 92%</c:v>
                </c:pt>
                <c:pt idx="17">
                  <c:v>≤ 96%</c:v>
                </c:pt>
                <c:pt idx="18">
                  <c:v>≤ 100%</c:v>
                </c:pt>
              </c:strCache>
            </c:strRef>
          </c:cat>
          <c:val>
            <c:numRef>
              <c:f>charts!$B$20:$B$38</c:f>
              <c:numCache>
                <c:formatCode>General</c:formatCode>
                <c:ptCount val="19"/>
                <c:pt idx="0">
                  <c:v>2</c:v>
                </c:pt>
                <c:pt idx="1">
                  <c:v>3</c:v>
                </c:pt>
                <c:pt idx="2">
                  <c:v>0</c:v>
                </c:pt>
                <c:pt idx="3">
                  <c:v>0</c:v>
                </c:pt>
                <c:pt idx="4">
                  <c:v>1</c:v>
                </c:pt>
                <c:pt idx="5">
                  <c:v>0</c:v>
                </c:pt>
                <c:pt idx="6">
                  <c:v>2</c:v>
                </c:pt>
                <c:pt idx="7">
                  <c:v>0</c:v>
                </c:pt>
                <c:pt idx="8">
                  <c:v>2</c:v>
                </c:pt>
                <c:pt idx="9">
                  <c:v>5</c:v>
                </c:pt>
                <c:pt idx="10">
                  <c:v>3</c:v>
                </c:pt>
                <c:pt idx="11">
                  <c:v>7</c:v>
                </c:pt>
                <c:pt idx="12">
                  <c:v>3</c:v>
                </c:pt>
                <c:pt idx="13">
                  <c:v>4</c:v>
                </c:pt>
                <c:pt idx="14">
                  <c:v>4</c:v>
                </c:pt>
                <c:pt idx="15">
                  <c:v>5</c:v>
                </c:pt>
                <c:pt idx="16">
                  <c:v>7</c:v>
                </c:pt>
                <c:pt idx="17">
                  <c:v>3</c:v>
                </c:pt>
                <c:pt idx="18">
                  <c:v>2</c:v>
                </c:pt>
              </c:numCache>
            </c:numRef>
          </c:val>
        </c:ser>
        <c:ser>
          <c:idx val="2"/>
          <c:order val="1"/>
          <c:tx>
            <c:strRef>
              <c:f>charts!$C$19</c:f>
              <c:strCache>
                <c:ptCount val="1"/>
                <c:pt idx="0">
                  <c:v>J48</c:v>
                </c:pt>
              </c:strCache>
            </c:strRef>
          </c:tx>
          <c:cat>
            <c:strRef>
              <c:f>charts!$A$20:$A$38</c:f>
              <c:strCache>
                <c:ptCount val="19"/>
                <c:pt idx="0">
                  <c:v>≤ 28%</c:v>
                </c:pt>
                <c:pt idx="1">
                  <c:v>≤ 32%</c:v>
                </c:pt>
                <c:pt idx="2">
                  <c:v>≤ 36%</c:v>
                </c:pt>
                <c:pt idx="3">
                  <c:v>≤ 40%</c:v>
                </c:pt>
                <c:pt idx="4">
                  <c:v>≤ 44%</c:v>
                </c:pt>
                <c:pt idx="5">
                  <c:v>≤ 48%</c:v>
                </c:pt>
                <c:pt idx="6">
                  <c:v>≤ 52%</c:v>
                </c:pt>
                <c:pt idx="7">
                  <c:v>≤ 56%</c:v>
                </c:pt>
                <c:pt idx="8">
                  <c:v>≤ 60%</c:v>
                </c:pt>
                <c:pt idx="9">
                  <c:v>≤ 64%</c:v>
                </c:pt>
                <c:pt idx="10">
                  <c:v>≤ 68%</c:v>
                </c:pt>
                <c:pt idx="11">
                  <c:v>≤ 72%</c:v>
                </c:pt>
                <c:pt idx="12">
                  <c:v>≤ 76%</c:v>
                </c:pt>
                <c:pt idx="13">
                  <c:v>≤ 80%</c:v>
                </c:pt>
                <c:pt idx="14">
                  <c:v>≤ 84%</c:v>
                </c:pt>
                <c:pt idx="15">
                  <c:v>≤ 88%</c:v>
                </c:pt>
                <c:pt idx="16">
                  <c:v>≤ 92%</c:v>
                </c:pt>
                <c:pt idx="17">
                  <c:v>≤ 96%</c:v>
                </c:pt>
                <c:pt idx="18">
                  <c:v>≤ 100%</c:v>
                </c:pt>
              </c:strCache>
            </c:strRef>
          </c:cat>
          <c:val>
            <c:numRef>
              <c:f>charts!$C$20:$C$38</c:f>
              <c:numCache>
                <c:formatCode>General</c:formatCode>
                <c:ptCount val="19"/>
                <c:pt idx="0">
                  <c:v>0</c:v>
                </c:pt>
                <c:pt idx="1">
                  <c:v>1</c:v>
                </c:pt>
                <c:pt idx="2">
                  <c:v>0</c:v>
                </c:pt>
                <c:pt idx="3">
                  <c:v>1</c:v>
                </c:pt>
                <c:pt idx="4">
                  <c:v>0</c:v>
                </c:pt>
                <c:pt idx="5">
                  <c:v>1</c:v>
                </c:pt>
                <c:pt idx="6">
                  <c:v>4</c:v>
                </c:pt>
                <c:pt idx="7">
                  <c:v>0</c:v>
                </c:pt>
                <c:pt idx="8">
                  <c:v>2</c:v>
                </c:pt>
                <c:pt idx="9">
                  <c:v>2</c:v>
                </c:pt>
                <c:pt idx="10">
                  <c:v>3</c:v>
                </c:pt>
                <c:pt idx="11">
                  <c:v>6</c:v>
                </c:pt>
                <c:pt idx="12">
                  <c:v>4</c:v>
                </c:pt>
                <c:pt idx="13">
                  <c:v>8</c:v>
                </c:pt>
                <c:pt idx="14">
                  <c:v>5</c:v>
                </c:pt>
                <c:pt idx="15">
                  <c:v>5</c:v>
                </c:pt>
                <c:pt idx="16">
                  <c:v>4</c:v>
                </c:pt>
                <c:pt idx="17">
                  <c:v>3</c:v>
                </c:pt>
                <c:pt idx="18">
                  <c:v>4</c:v>
                </c:pt>
              </c:numCache>
            </c:numRef>
          </c:val>
        </c:ser>
        <c:gapWidth val="75"/>
        <c:overlap val="-25"/>
        <c:axId val="53970816"/>
        <c:axId val="53972352"/>
      </c:barChart>
      <c:catAx>
        <c:axId val="53970816"/>
        <c:scaling>
          <c:orientation val="minMax"/>
        </c:scaling>
        <c:axPos val="b"/>
        <c:numFmt formatCode="0%" sourceLinked="1"/>
        <c:majorTickMark val="none"/>
        <c:tickLblPos val="nextTo"/>
        <c:crossAx val="53972352"/>
        <c:crosses val="autoZero"/>
        <c:auto val="1"/>
        <c:lblAlgn val="ctr"/>
        <c:lblOffset val="100"/>
      </c:catAx>
      <c:valAx>
        <c:axId val="53972352"/>
        <c:scaling>
          <c:orientation val="minMax"/>
        </c:scaling>
        <c:axPos val="l"/>
        <c:majorGridlines/>
        <c:numFmt formatCode="General" sourceLinked="1"/>
        <c:majorTickMark val="none"/>
        <c:tickLblPos val="nextTo"/>
        <c:crossAx val="53970816"/>
        <c:crosses val="autoZero"/>
        <c:crossBetween val="between"/>
      </c:valAx>
    </c:plotArea>
    <c:legend>
      <c:legendPos val="b"/>
      <c:layout>
        <c:manualLayout>
          <c:xMode val="edge"/>
          <c:yMode val="edge"/>
          <c:x val="0.15294518473652371"/>
          <c:y val="0.21539862204724422"/>
          <c:w val="0.1941096305269534"/>
          <c:h val="8.3807742782152375E-2"/>
        </c:manualLayout>
      </c:layout>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4E617A0B-1A9B-48D3-96F0-429DD0634CDB}" type="datetimeFigureOut">
              <a:rPr lang="en-US" smtClean="0"/>
              <a:pPr/>
              <a:t>7/15/2011</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D9C0CA4C-FF5E-4715-9AC1-EC77351A7BA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6A2507C2-BB0E-4239-8DDA-135779EDB0AF}" type="datetimeFigureOut">
              <a:rPr lang="en-US" smtClean="0"/>
              <a:pPr/>
              <a:t>7/15/2011</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C36B1D26-2988-41FD-9CF4-AB14EF8722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6B1D26-2988-41FD-9CF4-AB14EF872251}"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7/19/2011</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3EEC2AF-DB56-4B97-A4EE-4677677E290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7/19/2011</a:t>
            </a:r>
            <a:endParaRPr lang="en-US"/>
          </a:p>
        </p:txBody>
      </p:sp>
      <p:sp>
        <p:nvSpPr>
          <p:cNvPr id="6" name="Footer Placeholder 5"/>
          <p:cNvSpPr>
            <a:spLocks noGrp="1"/>
          </p:cNvSpPr>
          <p:nvPr>
            <p:ph type="ftr" sz="quarter" idx="11"/>
          </p:nvPr>
        </p:nvSpPr>
        <p:spPr/>
        <p:txBody>
          <a:bodyPr/>
          <a:lstStyle/>
          <a:p>
            <a:r>
              <a:rPr lang="en-US" smtClean="0"/>
              <a:t>Gary M. Weiss         DMIN '11 Tutorial</a:t>
            </a:r>
            <a:endParaRPr lang="en-US"/>
          </a:p>
        </p:txBody>
      </p:sp>
      <p:sp>
        <p:nvSpPr>
          <p:cNvPr id="7" name="Slide Number Placeholder 6"/>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7/19/2011</a:t>
            </a:r>
            <a:endParaRPr lang="en-US"/>
          </a:p>
        </p:txBody>
      </p:sp>
      <p:sp>
        <p:nvSpPr>
          <p:cNvPr id="8" name="Footer Placeholder 7"/>
          <p:cNvSpPr>
            <a:spLocks noGrp="1"/>
          </p:cNvSpPr>
          <p:nvPr>
            <p:ph type="ftr" sz="quarter" idx="11"/>
          </p:nvPr>
        </p:nvSpPr>
        <p:spPr/>
        <p:txBody>
          <a:bodyPr/>
          <a:lstStyle/>
          <a:p>
            <a:r>
              <a:rPr lang="en-US" smtClean="0"/>
              <a:t>Gary M. Weiss         DMIN '11 Tutorial</a:t>
            </a:r>
            <a:endParaRPr lang="en-US"/>
          </a:p>
        </p:txBody>
      </p:sp>
      <p:sp>
        <p:nvSpPr>
          <p:cNvPr id="9" name="Slide Number Placeholder 8"/>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7/19/2011</a:t>
            </a:r>
            <a:endParaRPr lang="en-US"/>
          </a:p>
        </p:txBody>
      </p:sp>
      <p:sp>
        <p:nvSpPr>
          <p:cNvPr id="4" name="Footer Placeholder 3"/>
          <p:cNvSpPr>
            <a:spLocks noGrp="1"/>
          </p:cNvSpPr>
          <p:nvPr>
            <p:ph type="ftr" sz="quarter" idx="11"/>
          </p:nvPr>
        </p:nvSpPr>
        <p:spPr/>
        <p:txBody>
          <a:bodyPr/>
          <a:lstStyle/>
          <a:p>
            <a:r>
              <a:rPr lang="en-US" smtClean="0"/>
              <a:t>Gary M. Weiss         DMIN '11 Tutorial</a:t>
            </a:r>
            <a:endParaRPr lang="en-US"/>
          </a:p>
        </p:txBody>
      </p:sp>
      <p:sp>
        <p:nvSpPr>
          <p:cNvPr id="5" name="Slide Number Placeholder 4"/>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7/19/2011</a:t>
            </a:r>
            <a:endParaRPr lang="en-US"/>
          </a:p>
        </p:txBody>
      </p:sp>
      <p:sp>
        <p:nvSpPr>
          <p:cNvPr id="3" name="Footer Placeholder 2"/>
          <p:cNvSpPr>
            <a:spLocks noGrp="1"/>
          </p:cNvSpPr>
          <p:nvPr>
            <p:ph type="ftr" sz="quarter" idx="11"/>
          </p:nvPr>
        </p:nvSpPr>
        <p:spPr/>
        <p:txBody>
          <a:bodyPr/>
          <a:lstStyle/>
          <a:p>
            <a:r>
              <a:rPr lang="en-US" smtClean="0"/>
              <a:t>Gary M. Weiss         DMIN '11 Tutorial</a:t>
            </a:r>
            <a:endParaRPr lang="en-US"/>
          </a:p>
        </p:txBody>
      </p:sp>
      <p:sp>
        <p:nvSpPr>
          <p:cNvPr id="4" name="Slide Number Placeholder 3"/>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7/19/2011</a:t>
            </a:r>
            <a:endParaRPr lang="en-US"/>
          </a:p>
        </p:txBody>
      </p:sp>
      <p:sp>
        <p:nvSpPr>
          <p:cNvPr id="6" name="Footer Placeholder 5"/>
          <p:cNvSpPr>
            <a:spLocks noGrp="1"/>
          </p:cNvSpPr>
          <p:nvPr>
            <p:ph type="ftr" sz="quarter" idx="11"/>
          </p:nvPr>
        </p:nvSpPr>
        <p:spPr/>
        <p:txBody>
          <a:bodyPr/>
          <a:lstStyle/>
          <a:p>
            <a:r>
              <a:rPr lang="en-US" smtClean="0"/>
              <a:t>Gary M. Weiss         DMIN '11 Tutorial</a:t>
            </a:r>
            <a:endParaRPr lang="en-US"/>
          </a:p>
        </p:txBody>
      </p:sp>
      <p:sp>
        <p:nvSpPr>
          <p:cNvPr id="7" name="Slide Number Placeholder 6"/>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7/19/2011</a:t>
            </a:r>
            <a:endParaRPr lang="en-US"/>
          </a:p>
        </p:txBody>
      </p:sp>
      <p:sp>
        <p:nvSpPr>
          <p:cNvPr id="6" name="Footer Placeholder 5"/>
          <p:cNvSpPr>
            <a:spLocks noGrp="1"/>
          </p:cNvSpPr>
          <p:nvPr>
            <p:ph type="ftr" sz="quarter" idx="11"/>
          </p:nvPr>
        </p:nvSpPr>
        <p:spPr/>
        <p:txBody>
          <a:bodyPr/>
          <a:lstStyle/>
          <a:p>
            <a:r>
              <a:rPr lang="en-US" smtClean="0"/>
              <a:t>Gary M. Weiss         DMIN '11 Tutorial</a:t>
            </a:r>
            <a:endParaRPr lang="en-US"/>
          </a:p>
        </p:txBody>
      </p:sp>
      <p:sp>
        <p:nvSpPr>
          <p:cNvPr id="7" name="Slide Number Placeholder 6"/>
          <p:cNvSpPr>
            <a:spLocks noGrp="1"/>
          </p:cNvSpPr>
          <p:nvPr>
            <p:ph type="sldNum" sz="quarter" idx="12"/>
          </p:nvPr>
        </p:nvSpPr>
        <p:spPr/>
        <p:txBody>
          <a:bodyPr/>
          <a:lstStyle/>
          <a:p>
            <a:fld id="{13EEC2AF-DB56-4B97-A4EE-4677677E290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7/19/2011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Gary M. Weiss         DMIN '11 Tutorial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EC2AF-DB56-4B97-A4EE-4677677E29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hyperlink" Target="http://watch.discoverychannel.ca/#clip370449"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hyperlink" Target="http://www.fitbit.com/" TargetMode="Externa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www.ft.com/cms/s/2/d96e3bd8-33ca-11e0-b1ed-00144feabdc0.html#axzz1L2wKclC7"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image" Target="../media/image7.emf"/><Relationship Id="rId1" Type="http://schemas.openxmlformats.org/officeDocument/2006/relationships/slideLayout" Target="../slideLayouts/slideLayout3.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gif"/><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gif"/><Relationship Id="rId5" Type="http://schemas.openxmlformats.org/officeDocument/2006/relationships/image" Target="../media/image29.jpeg"/><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3.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gif"/><Relationship Id="rId1" Type="http://schemas.openxmlformats.org/officeDocument/2006/relationships/slideLayout" Target="../slideLayouts/slideLayout3.xml"/><Relationship Id="rId4" Type="http://schemas.openxmlformats.org/officeDocument/2006/relationships/image" Target="../media/image3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5.emf"/><Relationship Id="rId7" Type="http://schemas.openxmlformats.org/officeDocument/2006/relationships/image" Target="../media/image49.jpeg"/><Relationship Id="rId2" Type="http://schemas.openxmlformats.org/officeDocument/2006/relationships/image" Target="../media/image44.emf"/><Relationship Id="rId1" Type="http://schemas.openxmlformats.org/officeDocument/2006/relationships/slideLayout" Target="../slideLayouts/slideLayout3.xml"/><Relationship Id="rId6" Type="http://schemas.openxmlformats.org/officeDocument/2006/relationships/image" Target="../media/image48.gif"/><Relationship Id="rId5" Type="http://schemas.openxmlformats.org/officeDocument/2006/relationships/image" Target="../media/image47.jpeg"/><Relationship Id="rId4" Type="http://schemas.openxmlformats.org/officeDocument/2006/relationships/image" Target="../media/image46.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71600"/>
            <a:ext cx="8458200" cy="914400"/>
          </a:xfrm>
        </p:spPr>
        <p:txBody>
          <a:bodyPr>
            <a:normAutofit/>
          </a:bodyPr>
          <a:lstStyle/>
          <a:p>
            <a:r>
              <a:rPr lang="en-US" sz="4200" dirty="0" smtClean="0"/>
              <a:t>Smart Phone-Based Sensor Mining</a:t>
            </a:r>
            <a:endParaRPr lang="en-US" sz="4200" dirty="0"/>
          </a:p>
        </p:txBody>
      </p:sp>
      <p:sp>
        <p:nvSpPr>
          <p:cNvPr id="3" name="Subtitle 2"/>
          <p:cNvSpPr>
            <a:spLocks noGrp="1"/>
          </p:cNvSpPr>
          <p:nvPr>
            <p:ph type="subTitle" idx="1"/>
          </p:nvPr>
        </p:nvSpPr>
        <p:spPr>
          <a:xfrm>
            <a:off x="304800" y="1981200"/>
            <a:ext cx="8077200" cy="685800"/>
          </a:xfrm>
        </p:spPr>
        <p:txBody>
          <a:bodyPr>
            <a:noAutofit/>
          </a:bodyPr>
          <a:lstStyle/>
          <a:p>
            <a:r>
              <a:rPr lang="en-US" sz="3600" dirty="0" smtClean="0"/>
              <a:t>A tutorial</a:t>
            </a:r>
            <a:endParaRPr lang="en-US" sz="3600" dirty="0"/>
          </a:p>
        </p:txBody>
      </p:sp>
      <p:sp>
        <p:nvSpPr>
          <p:cNvPr id="7" name="TextBox 6"/>
          <p:cNvSpPr txBox="1"/>
          <p:nvPr/>
        </p:nvSpPr>
        <p:spPr>
          <a:xfrm>
            <a:off x="1676400" y="5562600"/>
            <a:ext cx="7010400" cy="923330"/>
          </a:xfrm>
          <a:prstGeom prst="rect">
            <a:avLst/>
          </a:prstGeom>
          <a:noFill/>
        </p:spPr>
        <p:txBody>
          <a:bodyPr wrap="square" rtlCol="0">
            <a:spAutoFit/>
          </a:bodyPr>
          <a:lstStyle/>
          <a:p>
            <a:pPr algn="r"/>
            <a:r>
              <a:rPr lang="en-US" dirty="0" smtClean="0"/>
              <a:t>Gary M. Weiss</a:t>
            </a:r>
          </a:p>
          <a:p>
            <a:pPr algn="r"/>
            <a:r>
              <a:rPr lang="en-US" dirty="0" smtClean="0"/>
              <a:t>Fordham University</a:t>
            </a:r>
          </a:p>
          <a:p>
            <a:pPr algn="r"/>
            <a:r>
              <a:rPr lang="en-US" dirty="0" smtClean="0"/>
              <a:t>gweiss@cis.fordham.edu</a:t>
            </a:r>
          </a:p>
        </p:txBody>
      </p:sp>
      <p:sp>
        <p:nvSpPr>
          <p:cNvPr id="5" name="TextBox 4"/>
          <p:cNvSpPr txBox="1"/>
          <p:nvPr/>
        </p:nvSpPr>
        <p:spPr>
          <a:xfrm>
            <a:off x="228600" y="4202668"/>
            <a:ext cx="8686800" cy="384721"/>
          </a:xfrm>
          <a:prstGeom prst="rect">
            <a:avLst/>
          </a:prstGeom>
          <a:noFill/>
        </p:spPr>
        <p:txBody>
          <a:bodyPr wrap="square" rtlCol="0">
            <a:spAutoFit/>
          </a:bodyPr>
          <a:lstStyle/>
          <a:p>
            <a:r>
              <a:rPr lang="en-US" sz="1900" dirty="0" smtClean="0"/>
              <a:t>These slides available from http://storm.cis.fordham.edu/~gweiss/presentations.html</a:t>
            </a:r>
            <a:endParaRPr lang="en-US" sz="1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Overview</a:t>
            </a:r>
            <a:endParaRPr lang="en-US" dirty="0"/>
          </a:p>
        </p:txBody>
      </p:sp>
      <p:sp>
        <p:nvSpPr>
          <p:cNvPr id="3" name="Content Placeholder 2"/>
          <p:cNvSpPr>
            <a:spLocks noGrp="1"/>
          </p:cNvSpPr>
          <p:nvPr>
            <p:ph idx="1"/>
          </p:nvPr>
        </p:nvSpPr>
        <p:spPr>
          <a:xfrm>
            <a:off x="457200" y="1775191"/>
            <a:ext cx="8382000" cy="4625609"/>
          </a:xfrm>
        </p:spPr>
        <p:txBody>
          <a:bodyPr>
            <a:normAutofit lnSpcReduction="10000"/>
          </a:bodyPr>
          <a:lstStyle/>
          <a:p>
            <a:r>
              <a:rPr lang="en-US" dirty="0" smtClean="0"/>
              <a:t>Relatively quick overview:</a:t>
            </a:r>
          </a:p>
          <a:p>
            <a:pPr lvl="1"/>
            <a:r>
              <a:rPr lang="en-US" dirty="0" smtClean="0"/>
              <a:t>Tour of main application areas</a:t>
            </a:r>
          </a:p>
          <a:p>
            <a:pPr lvl="1"/>
            <a:r>
              <a:rPr lang="en-US" dirty="0" smtClean="0"/>
              <a:t>Research challenges and engineering issues</a:t>
            </a:r>
          </a:p>
          <a:p>
            <a:pPr>
              <a:spcBef>
                <a:spcPts val="600"/>
              </a:spcBef>
            </a:pPr>
            <a:r>
              <a:rPr lang="en-US" dirty="0" smtClean="0"/>
              <a:t>More detailed examination</a:t>
            </a:r>
          </a:p>
          <a:p>
            <a:pPr lvl="1">
              <a:spcBef>
                <a:spcPts val="600"/>
              </a:spcBef>
            </a:pPr>
            <a:r>
              <a:rPr lang="en-US" dirty="0" smtClean="0"/>
              <a:t>Some common themes &amp; issues</a:t>
            </a:r>
          </a:p>
          <a:p>
            <a:pPr lvl="1"/>
            <a:r>
              <a:rPr lang="en-US" dirty="0" smtClean="0"/>
              <a:t>Survey of key application areas</a:t>
            </a:r>
          </a:p>
          <a:p>
            <a:pPr lvl="1"/>
            <a:r>
              <a:rPr lang="en-US" dirty="0" smtClean="0"/>
              <a:t>Architecture and design Issues</a:t>
            </a:r>
          </a:p>
          <a:p>
            <a:pPr>
              <a:spcBef>
                <a:spcPts val="600"/>
              </a:spcBef>
            </a:pPr>
            <a:r>
              <a:rPr lang="en-US" dirty="0" smtClean="0"/>
              <a:t>Finishing Touches</a:t>
            </a:r>
          </a:p>
          <a:p>
            <a:pPr lvl="1"/>
            <a:r>
              <a:rPr lang="en-US" dirty="0" smtClean="0"/>
              <a:t>Relevant workshops, conferences, &amp; journals</a:t>
            </a:r>
          </a:p>
          <a:p>
            <a:pPr lvl="1"/>
            <a:endParaRPr lang="en-US" dirty="0" smtClean="0"/>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a:t>
            </a:fld>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Division of Client and Server Tasks</a:t>
            </a:r>
            <a:endParaRPr lang="en-US" dirty="0"/>
          </a:p>
        </p:txBody>
      </p:sp>
      <p:graphicFrame>
        <p:nvGraphicFramePr>
          <p:cNvPr id="7" name="Content Placeholder 3"/>
          <p:cNvGraphicFramePr>
            <a:graphicFrameLocks noGrp="1"/>
          </p:cNvGraphicFramePr>
          <p:nvPr>
            <p:ph idx="1"/>
          </p:nvPr>
        </p:nvGraphicFramePr>
        <p:xfrm>
          <a:off x="457200" y="1600200"/>
          <a:ext cx="8229599" cy="3863972"/>
        </p:xfrm>
        <a:graphic>
          <a:graphicData uri="http://schemas.openxmlformats.org/drawingml/2006/table">
            <a:tbl>
              <a:tblPr firstRow="1" bandRow="1">
                <a:tableStyleId>{21E4AEA4-8DFA-4A89-87EB-49C32662AFE0}</a:tableStyleId>
              </a:tblPr>
              <a:tblGrid>
                <a:gridCol w="2819400"/>
                <a:gridCol w="1295400"/>
                <a:gridCol w="685800"/>
                <a:gridCol w="838200"/>
                <a:gridCol w="762000"/>
                <a:gridCol w="609600"/>
                <a:gridCol w="1219199"/>
              </a:tblGrid>
              <a:tr h="447249">
                <a:tc>
                  <a:txBody>
                    <a:bodyPr/>
                    <a:lstStyle/>
                    <a:p>
                      <a:pPr marL="0" marR="0" algn="ctr">
                        <a:spcBef>
                          <a:spcPts val="0"/>
                        </a:spcBef>
                        <a:spcAft>
                          <a:spcPts val="0"/>
                        </a:spcAft>
                      </a:pPr>
                      <a:r>
                        <a:rPr lang="en-US" sz="2400" dirty="0">
                          <a:latin typeface="+mj-lt"/>
                        </a:rPr>
                        <a:t> Client Type:</a:t>
                      </a:r>
                      <a:endParaRPr lang="en-US" sz="2400" dirty="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a:latin typeface="+mj-lt"/>
                        </a:rPr>
                        <a:t>1/Dumb</a:t>
                      </a:r>
                      <a:endParaRPr lang="en-US" sz="240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a:latin typeface="+mj-lt"/>
                        </a:rPr>
                        <a:t>2</a:t>
                      </a:r>
                      <a:endParaRPr lang="en-US" sz="240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a:latin typeface="+mj-lt"/>
                        </a:rPr>
                        <a:t>3</a:t>
                      </a:r>
                      <a:endParaRPr lang="en-US" sz="240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a:latin typeface="+mj-lt"/>
                        </a:rPr>
                        <a:t>4</a:t>
                      </a:r>
                      <a:endParaRPr lang="en-US" sz="240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a:latin typeface="+mj-lt"/>
                        </a:rPr>
                        <a:t>5</a:t>
                      </a:r>
                      <a:endParaRPr lang="en-US" sz="240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2400">
                          <a:latin typeface="+mj-lt"/>
                        </a:rPr>
                        <a:t>6/Smart</a:t>
                      </a:r>
                      <a:endParaRPr lang="en-US" sz="2400">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a:latin typeface="+mj-lt"/>
                        </a:rPr>
                        <a:t>Data Collection</a:t>
                      </a:r>
                      <a:endParaRPr lang="en-US" sz="2400" dirty="0">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lang="en-US" sz="3200" dirty="0" smtClean="0">
                          <a:solidFill>
                            <a:srgbClr val="0F0F0F"/>
                          </a:solidFill>
                          <a:latin typeface="+mj-lt"/>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smtClean="0">
                          <a:latin typeface="+mj-lt"/>
                        </a:rPr>
                        <a:t>Data </a:t>
                      </a:r>
                      <a:r>
                        <a:rPr lang="en-US" sz="2400" dirty="0">
                          <a:latin typeface="+mj-lt"/>
                        </a:rPr>
                        <a:t>Transformation</a:t>
                      </a:r>
                      <a:endParaRPr lang="en-US" sz="2400" dirty="0">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a:latin typeface="+mj-lt"/>
                        </a:rPr>
                        <a:t>Classification</a:t>
                      </a:r>
                      <a:endParaRPr lang="en-US" sz="2400" dirty="0">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a:latin typeface="+mj-lt"/>
                        </a:rPr>
                        <a:t>Model Generation</a:t>
                      </a:r>
                      <a:endParaRPr lang="en-US" sz="2400" dirty="0">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600693">
                <a:tc>
                  <a:txBody>
                    <a:bodyPr/>
                    <a:lstStyle/>
                    <a:p>
                      <a:pPr marL="0" marR="0" algn="l">
                        <a:spcBef>
                          <a:spcPts val="0"/>
                        </a:spcBef>
                        <a:spcAft>
                          <a:spcPts val="0"/>
                        </a:spcAft>
                      </a:pPr>
                      <a:r>
                        <a:rPr lang="en-US" sz="2400" dirty="0">
                          <a:latin typeface="+mj-lt"/>
                        </a:rPr>
                        <a:t>Data Storage</a:t>
                      </a:r>
                      <a:endParaRPr lang="en-US" sz="2400" dirty="0">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r h="563206">
                <a:tc>
                  <a:txBody>
                    <a:bodyPr/>
                    <a:lstStyle/>
                    <a:p>
                      <a:pPr marL="0" marR="0" algn="l">
                        <a:spcBef>
                          <a:spcPts val="0"/>
                        </a:spcBef>
                        <a:spcAft>
                          <a:spcPts val="0"/>
                        </a:spcAft>
                      </a:pPr>
                      <a:r>
                        <a:rPr lang="en-US" sz="2400" dirty="0">
                          <a:latin typeface="+mj-lt"/>
                        </a:rPr>
                        <a:t>Data Reporting</a:t>
                      </a:r>
                      <a:endParaRPr lang="en-US" sz="2400" dirty="0">
                        <a:latin typeface="+mj-lt"/>
                        <a:ea typeface="Times New Roman"/>
                        <a:cs typeface="Times New Roman"/>
                      </a:endParaRPr>
                    </a:p>
                  </a:txBody>
                  <a:tcPr marL="36830" marR="36830" marT="0" marB="0" anchor="ctr"/>
                </a:tc>
                <a:tc>
                  <a:txBody>
                    <a:bodyPr/>
                    <a:lstStyle/>
                    <a:p>
                      <a:pPr algn="ctr"/>
                      <a:endParaRPr lang="en-US" sz="3200">
                        <a:solidFill>
                          <a:srgbClr val="0F0F0F"/>
                        </a:solidFill>
                        <a:latin typeface="+mj-lt"/>
                        <a:ea typeface="Times New Roman"/>
                        <a:cs typeface="Times New Roman"/>
                      </a:endParaRPr>
                    </a:p>
                  </a:txBody>
                  <a:tcPr marL="36830" marR="36830" marT="0" marB="0" anchor="ctr"/>
                </a:tc>
                <a:tc>
                  <a:txBody>
                    <a:bodyPr/>
                    <a:lstStyle/>
                    <a:p>
                      <a:pPr algn="ctr"/>
                      <a:endParaRPr lang="en-US" sz="320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algn="ct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c>
                  <a:txBody>
                    <a:bodyPr/>
                    <a:lstStyle/>
                    <a:p>
                      <a:pPr marL="0" marR="0" algn="ctr">
                        <a:spcBef>
                          <a:spcPts val="0"/>
                        </a:spcBef>
                        <a:spcAft>
                          <a:spcPts val="0"/>
                        </a:spcAft>
                      </a:pPr>
                      <a:r>
                        <a:rPr kumimoji="0" lang="en-US" sz="3200" kern="1200" dirty="0" smtClean="0">
                          <a:solidFill>
                            <a:srgbClr val="0F0F0F"/>
                          </a:solidFill>
                          <a:latin typeface="+mn-lt"/>
                          <a:ea typeface="+mn-ea"/>
                          <a:cs typeface="+mn-cs"/>
                        </a:rPr>
                        <a:t>•</a:t>
                      </a:r>
                      <a:endParaRPr lang="en-US" sz="3200" dirty="0">
                        <a:solidFill>
                          <a:srgbClr val="0F0F0F"/>
                        </a:solidFill>
                        <a:latin typeface="+mj-lt"/>
                        <a:ea typeface="Times New Roman"/>
                        <a:cs typeface="Times New Roman"/>
                      </a:endParaRPr>
                    </a:p>
                  </a:txBody>
                  <a:tcPr marL="36830" marR="36830" marT="0" marB="0" anchor="ct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100</a:t>
            </a:fld>
            <a:endParaRPr lang="en-US" dirty="0"/>
          </a:p>
        </p:txBody>
      </p:sp>
      <p:sp>
        <p:nvSpPr>
          <p:cNvPr id="8" name="Rectangle 7"/>
          <p:cNvSpPr/>
          <p:nvPr/>
        </p:nvSpPr>
        <p:spPr>
          <a:xfrm>
            <a:off x="609600" y="5867400"/>
            <a:ext cx="8134022" cy="461665"/>
          </a:xfrm>
          <a:prstGeom prst="rect">
            <a:avLst/>
          </a:prstGeom>
        </p:spPr>
        <p:txBody>
          <a:bodyPr wrap="none">
            <a:spAutoFit/>
          </a:bodyPr>
          <a:lstStyle/>
          <a:p>
            <a:r>
              <a:rPr lang="en-US" sz="2400" dirty="0" smtClean="0">
                <a:solidFill>
                  <a:schemeClr val="bg1"/>
                </a:solidFill>
              </a:rPr>
              <a:t>WISDM Possible Division of Client and Server Responsibilities</a:t>
            </a:r>
            <a:r>
              <a:rPr lang="en-US" sz="2400" baseline="30000" dirty="0" smtClean="0">
                <a:solidFill>
                  <a:schemeClr val="bg1"/>
                </a:solidFill>
              </a:rPr>
              <a:t>18</a:t>
            </a:r>
            <a:endParaRPr lang="en-US" sz="2400" baseline="30000" dirty="0">
              <a:solidFill>
                <a:schemeClr val="bg1"/>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Division for </a:t>
            </a:r>
            <a:r>
              <a:rPr lang="en-US" dirty="0" err="1" smtClean="0"/>
              <a:t>CenceMe</a:t>
            </a:r>
            <a:r>
              <a:rPr lang="en-US" dirty="0" smtClean="0"/>
              <a:t> Application</a:t>
            </a:r>
            <a:r>
              <a:rPr lang="en-US" baseline="30000" dirty="0" smtClean="0"/>
              <a:t>21</a:t>
            </a:r>
            <a:endParaRPr lang="en-US" baseline="30000" dirty="0"/>
          </a:p>
        </p:txBody>
      </p:sp>
      <p:sp>
        <p:nvSpPr>
          <p:cNvPr id="3" name="Content Placeholder 2"/>
          <p:cNvSpPr>
            <a:spLocks noGrp="1"/>
          </p:cNvSpPr>
          <p:nvPr>
            <p:ph idx="1"/>
          </p:nvPr>
        </p:nvSpPr>
        <p:spPr>
          <a:xfrm>
            <a:off x="457200" y="1775191"/>
            <a:ext cx="8458200" cy="4625609"/>
          </a:xfrm>
        </p:spPr>
        <p:txBody>
          <a:bodyPr>
            <a:normAutofit fontScale="92500"/>
          </a:bodyPr>
          <a:lstStyle/>
          <a:p>
            <a:r>
              <a:rPr lang="en-US" dirty="0" smtClean="0"/>
              <a:t>Backend servers generate higher level “facts”</a:t>
            </a:r>
            <a:br>
              <a:rPr lang="en-US" dirty="0" smtClean="0"/>
            </a:br>
            <a:r>
              <a:rPr lang="en-US" dirty="0" smtClean="0"/>
              <a:t>based on phone classifications (“primitives”)</a:t>
            </a:r>
          </a:p>
          <a:p>
            <a:pPr lvl="1"/>
            <a:r>
              <a:rPr lang="en-US" dirty="0" smtClean="0"/>
              <a:t>Audio classifier runs on phone to detect presence of human voice but server executes conversation classifier</a:t>
            </a:r>
          </a:p>
          <a:p>
            <a:pPr lvl="1"/>
            <a:r>
              <a:rPr lang="en-US" dirty="0" smtClean="0"/>
              <a:t>Higher level facts include social context (meeting, partying, dancing), significant places, &amp; </a:t>
            </a:r>
            <a:r>
              <a:rPr lang="en-US" dirty="0" err="1" smtClean="0"/>
              <a:t>crowdsourcing</a:t>
            </a:r>
            <a:endParaRPr lang="en-US" dirty="0" smtClean="0"/>
          </a:p>
          <a:p>
            <a:r>
              <a:rPr lang="en-US" dirty="0" smtClean="0"/>
              <a:t>Features generated from raw data on the phone</a:t>
            </a:r>
          </a:p>
          <a:p>
            <a:r>
              <a:rPr lang="en-US" dirty="0" smtClean="0"/>
              <a:t>Activity classifier trained off line on server but universal model exported to phone (small DT)</a:t>
            </a:r>
          </a:p>
          <a:p>
            <a:pPr lvl="1"/>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101</a:t>
            </a:fld>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772400" cy="1362075"/>
          </a:xfrm>
        </p:spPr>
        <p:txBody>
          <a:bodyPr/>
          <a:lstStyle/>
          <a:p>
            <a:r>
              <a:rPr lang="en-US" dirty="0" smtClean="0"/>
              <a:t>Security &amp; Privacy</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102</a:t>
            </a:fld>
            <a:endParaRPr lang="en-US"/>
          </a:p>
        </p:txBody>
      </p:sp>
      <p:sp>
        <p:nvSpPr>
          <p:cNvPr id="73730" name="AutoShape 2" descr="data:image/jpg;base64,/9j/4AAQSkZJRgABAQAAAQABAAD/2wBDAAkGBwgHBgkIBwgKCgkLDRYPDQwMDRsUFRAWIB0iIiAdHx8kKDQsJCYxJx8fLT0tMTU3Ojo6Iys/RD84QzQ5Ojf/2wBDAQoKCg0MDRoPDxo3JR8lNzc3Nzc3Nzc3Nzc3Nzc3Nzc3Nzc3Nzc3Nzc3Nzc3Nzc3Nzc3Nzc3Nzc3Nzc3Nzc3Nzf/wAARCAB/AM0DASIAAhEBAxEB/8QAHAAAAQUBAQEAAAAAAAAAAAAAAAMEBQYHAQII/8QAPBAAAgEDAgQCBwcEAQMFAAAAAQIDAAQRBSEGEjFBE1EUIjJhcYGRBxVCUmKhsSMzctFDJILBkrLC4fH/xAAXAQEBAQEAAAAAAAAAAAAAAAAAAQID/8QAHBEBAQEBAQADAQAAAAAAAAAAAAERAhIhMUFR/9oADAMBAAIRAxEAPwDcaKKKAooooPLMB1pJpx2pK+cquQaiJb9YVZpGCogy5J6DuaLiXe7x3FeVuuc4U5NZvqPHs08yw6RaQgSSBI5Lht3J6EDIA+Zpneza7gnWNYexUk4iUFWYfpRfWIPQUManLO8Y5n9UebHApk2t2UZIlvrVcecy/wC6xmLJu7eTVLa7kt2dhyTOyPJ5EE5GfMVP2iaTe6f6RaWOm2UakjmvrkFgRtugwf3NBoT8UaNFu2rWm3YSZ/ilbbi3QZ3CLqtrzHbd+XPzNZJcWbQyCa0ufTnEokRba1IiUHbBztyjy3zUnBripJJDrFhZQeH62I7IsyjHUguMH5VFxsMcsciK8bq6sMhlOQa95rLrJLqFH1LQr7UXMuGEJVFhP5Ry7hR57ZqZtuNp9OEUXE9mkMrNyCS1bnBPny9ce+mpi8UUy03VrHVI/EsLmOdR15DuPiOtPAc1UdormQOpoDAjY5oO0UUUBRRRQFFFFAUUUUBRRRQFFcLAdTiu5oGWoD1KpnE4K6PqDDIHgkHHv2q83UfiRkDcjpVS1uATadqETe01u+B32G1StRkDA2xJYc0J2xUzo2qm3CIeRo3clrpkDzQ5Hbf1hnzyRTAIGVvVBB3IPb3GmTRywP4lv3GeQj2h7qs+RdTZw6miXVvDLqRKEreXsrpD1wcAbr8PV6VAPAbK+tktLpby4jPOJIIyRG3YZ3DfAZ6b1H22pxSI0UhMZBJMZOBn4dKvPAUMD211cgRyzGbw8Mg/pgAEYPfOc/KmYR7019TuVdddmueZt4o4JFRuX3qoz865Nw7HKkgENlYs43mlDSS57HqN/jUDqvHr6bqV3pum2awmKQo2Y+Z3Pc/A/wAUzbi7ie7XFraeCD3ihVP3O9PNvymxZrfg+BJop11OfxYjkSR2gPbvnY/SpbNpYoy3mtiMZA2s4EOO+Rg5qgSW3FV/vc3iop7PIzEV2PhLUJN5NUZf8It/rmmT9otV9ZaCLw3sPE0kd4Qq+K2cADt6o2+FTGk8R3lvyx/fmkasnYG4EUvyyMH51QV4Cic80+p3pY9eXlXP7Uo32f6c0Esfpt+S4GGMitg58sVd5Guxauk7eHMHtpj0jnGOY/pPRvkaWS+SzQyXcqQw92lcKB8zWHpacWcJZOn3Lahp67tCBzDH6o2/lTTmxueHOMbiOS+a4029LYkjilzFKemAXz4ZqDS5/tI4fi12LSEmlneRlTx4U5ogzHAGc7/LpVxU5rJLPhbRbP7QdCtrOKdofRpJ5FuJCx8VCOUnPxzgbVra9OlEdooooCiiigKKKKAooooG96pMRZeoqNjvZYW5SMqfxeVS0/8AbYioi5VUKv8Ah70ERpX2kcO6lqXoEV08cp5uSSZAiPjqASevx61L6jCsii7tiCR7XLuP/sedZLZcD2l9xRr2mrezwJYFDEyxqzEPvg57DpSzcHcTaNK7aJqscpXBKRTNbyY7Fl9mopfirRha3QvLdD6NKwDonUea798Z5SevQ9KsOr2Wn8RaJFJZSRlztaOBjlIHsHy8sdqp1zxNxDpyyW/EWnPNCw9YzQ8oHvEiDlPzphpXEUlnOZtNm5C5HiRyDnSTHTIHf9QwaRUXeWkdzswKsNs9wa9aBr97wtqCySgzWbnllAPtDt8x1pe7neeaa8YRtHKxcmJOUISd9h+H9xTaRFkXlwGU9uo+Nb+4ljRNS0214nsV1vh+VJpyuHUYXxQPwnyceXeoex1GOIeHLGqOp5WU+pykdQffVL0y/wBS4YvfTNIk/p5/qwMcq48iO/8AIrQ7a40f7QLcy2Mkena8i+vEw5ufHn+Ye/qKl5NLwanbNsD9BS7alp6LmW7hT3Fqz7VodR0q7ez1NXikG4HZx5qRsRTJZgTnmORTwmr/AD8T6PDkeklz5In+6avxZAyF7bT7yZBgc4QgZ+lU+G7kgQpDIVVuoG2O+3zANcM0jjDSMSBsSxON+371fB6Wu44kvIldm01I+UAtzSAnc46A5z51A38lrqN16TPZRicdWjyvP/ljr86jVZkB5iCASc9NvOnCP35tq15hq2cPcTy2EkMV2WaGLaKQes9uPcT1XHUVrek6pHfoBlPEKhxyHKup6Mp7j+K+ew46jerNwlr5sJ0s7mQpbu+YZc728h/EP0nuKzYNwoqP0q/9MjdZVEdxEeWWMHOD2I9x6in4OayO0UUUBRRRQFFFFAnNvE1R7oGUqwyCMYqQmI5CB1pn+IDuTRVB0bnT7SeLLdWwTb25idl2zy7E+eCRVEt7LiQcWmzw1trQ5i7iYr4gwS0hbupH+sbVo+njl+0/iBSPasYW+nLSXE3/AEvH/DN22yTxPbkj8xJA/wDdUFP1CXjSwLI+oM468q3COD9QKrl6mp3bc13pyu/eSOJFY/Nav3Erf1zj4GoI4IPShiqWr3dpcpH6NN4UrgOrj2CfxKf5p7NbPGS9sg39qLOAT5r2B93enup3trZMkdwRmUnlAbsO/uqGOsxu5W2VpiOgRWbP0q6PfOkylkOQDg52IPkR2qPmhlt51ubGR4pkbKsh5Sp8xipWWL0lEuCpgnKj4j3MO4/emchAPhzqI3Jwu/qsfcf/AAa6c1LFz0LjnT9ctF0bjiBZB0jvlXdT5t5H3j5im3EfAl/pcZvdLf7y01hzLLAOZ1HvA6j3iqVcW3NnI3HcbVNcJ8Va5oEpi0+dXjLD+jNlk+nb5Vvx/GdRniFcr+LPTG/0qTsdI1a+Yeh6bdTBu4iIH1rTtT4sn0mK3luNE0qS9njEhMLkkD3+rmq/e/alrsikW9tZW58wrOf3OKTnq/h8I614A4nutmsYYVbcm4nAz8hk1KwfZdqaJzX2sWNsPdGWx8zgVWb/AIy4kuoybvW54kPaIrCP2Gaq93qcVw2bm9mum/U7SH96viz7prUH4M4bsN9U4xAI7I8Sft6xpuw+ziwBaXWb6+I/40Z2z/6VA/esuN5aqPUgkAHcRYpaCdLgvgMhUZPiALtTzzf01fNX+0OOfUbaHQYLy2tEiMcsjtyySKN1AAyQBjzyc1rHAGpXWrcK2N/euryTKWVh15ckDm/V5181LJELmJon8SRWGFi9Yk56Dyrb+AEv9I4h1Dh03iC1tj48dvNHl3jcZDKwPY7EGuXckvwsaTRXBXawoooooPJcAUmXJrzULq3FGl6ZOLV5Xub1tltLRDLKT8B0+dRU0T9ajNa1XTtGiEupXkUGT6qk5Zz5Ko3NRBPFWuN6oXQrM42BEtyw77+yn70/0nhTT9NlM6oZLs+1dTsZZj/3Hp8sUFd0Yz3XF+o8RS2txaWNzaJBbx3ChZZSCPW5eqjbvvSH2kyEWWiaiUKx2uor8cEZ/wDjV/NnDglUBbrzHcmqn9p8LTcD36AZdHjZVxuSGGw8z8KBrxRpLAu0aZXOapcsRUsjj1TkEVr1tD6ZodpJMpDtbxlg4wc8o61Sde0cRt4iAde1DWd2FhH9/XSzHxo4Y8QJJ63IMjz61PFAVwNh5AYFMok8PXrlGUKxhU/HpT+gjLmzIy0e/wCn/VR0saupR12PVWHWrIRmm9xaRze0u/5l61qdFViW3A2TBU9ATkj5/wC6QsXjgvElnzHhxlWG/wC1Tk+nzJkoRIPcMH6VHPmOQ83Mv6TtXbjpixIa1q8F1cEqznAwAFYnH0qCv7pxBmJJEZiFMhGMDvUi78wzk/WkH95wO/SutqK8yxGTmfEhPeRuY/vXSAQAo5sHspP8VNEpnZgT5AUpFFLKcRQTN/iprl5/q6hktrhjsvKD1LjqKdxWsacxKqzMdsj2fcKl4tHvpTvCsefzsBUvY8NQjw59QupJLdG/rxWy4dV8wT19+N6m88mUy4N0xtT4is4QvPDHIJpyBsqLvk/sK1HjJ/ujiLQOKYgogMnoV4VG5R/ZJ9wNWDhPR9D03T1bQok8GcAtMG5mk/yJ/iua/ocGo6Vd6dchzY3A9YJ7UTZyGX4EZrl1dutJ5SCNuleqq2katNpLW+l64w5eUJa6gNo5gBgK35X9x61aAcioO0UUUDDU9Mi1Oze1nknjjc5JglMbH3ZHavGj6FpmjQeDptlFAv4iBlmPmzHcn4mpKvDNigGPauV4zTTVNRt9Ls3urtwqINhndj2A99Fe9S1C3020e4un5UXoAMlj5AdzUZp1jc6jdpqmrJ4fLva2h3EI/M3mx/ak9M0641G6XV9bTkK72tox2gHm36v4/iZe8TPJApkbyHSiFbmVYISX+XmTUMbNp2MlyMeS1JJAzyeLc7sOi9hS0ic4369qDKtb0rH2gtaxf8um+IB5kf8A5TK5tJLdyrqR8auaWK6r9pP3lC/9LSrT0abbZ5GzsPgCamNW0GG6U8qgHHcVF1llFTeq6FNaykIuR7qhnjeMkMDtRXnFJywRy7SorqfzDOKUooGf3VYk/wBgfJ2H/mvSabYp7NrFn9Qzn606rtX1TITjiij/ALcUaf4qBXs/Gu4rvLUHFGO1P7Kcwyq3kaaKpp3bRl3CgZOaDSOGp4WslihRIwv4EXA8ztU18ar+g6eBagtzKTvkVJiG6j/tShh5NRCWoabFdQSRPDHNBIMSQP7L/wCjUJb3d1w3kTvLeaMuwlbLTWfufuye/tVh8W7X24Fb3g03mkBbxPBdJBtnsR5GqiQt54riBJoJFkiccyupyGHuNK1TQk2jzPd6EjPak81xpZ2we7RHsf096smlana6tYpeWMnPE+R0IKkdQR2IoHp6UiwINL1xhkUEXq2qWukWb3V4/Ki9AOrnyFQemWl3qV2mqatBzTA5tbQ+zbjsW82/j49J+60WxvL6C8uoBLNB/aLMSqnOc8vTPvqQVAo2AHwFAzW0eUhrmQn9K9KdJGkS4RQvwpSk3Pag8Hc1Ha/qa6RpU13gvKByxIBku52UfWpAmq24GucVpCQGstIHiSbZDzn2R/2igk+GNK+6tJjhlPNcSky3Dfmkbc/6+VSNxMIYyerHYD30TTJAMscnso70lDC80onn2x7KeVByOxR4szDLt1zUNqXC8FxlkXDVZx0ooMyvuFriDJUEioiXTbiM+sjfStiZFYbqD8RTaSwt5N2iX6VMXWQ+iyfkNe0spT0jatW+6LTP9pfpXtNMtV6RL9KYussTS7l8csZp3Dw/dyf8ZrTltIF9mJR8BSgjQdFH0piaz624TuJCOfap7TuF4rdw8mDirKBjpiu0NeIo1iQKvSvdFFVBXCK7RQJmJGOSik+eK6saoMKoUZzgDFe6KAooooCiiig4TgE0gSSacUk6gb0EXr2prpGlT3jbugxGufbc7KPrTfh+0bSdLjtv7l/KxluX85G3JPw6fKmuo21zqvFNratHy2NhH6SzFhiSU7KMddutWWCBYl9UZJ3LHqaBO3tcN4kx55D59qc4rtFAUUUUBRRRQFFFFAUUUUBRRRQFFFFAUUUUBRRRQf/Z"/>
          <p:cNvSpPr>
            <a:spLocks noChangeAspect="1" noChangeArrowheads="1"/>
          </p:cNvSpPr>
          <p:nvPr/>
        </p:nvSpPr>
        <p:spPr bwMode="auto">
          <a:xfrm>
            <a:off x="77788" y="-444500"/>
            <a:ext cx="1476375" cy="914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3732" name="AutoShape 4" descr="data:image/jpg;base64,/9j/4AAQSkZJRgABAQAAAQABAAD/2wBDAAkGBwgHBgkIBwgKCgkLDRYPDQwMDRsUFRAWIB0iIiAdHx8kKDQsJCYxJx8fLT0tMTU3Ojo6Iys/RD84QzQ5Ojf/2wBDAQoKCg0MDRoPDxo3JR8lNzc3Nzc3Nzc3Nzc3Nzc3Nzc3Nzc3Nzc3Nzc3Nzc3Nzc3Nzc3Nzc3Nzc3Nzc3Nzc3Nzf/wAARCAB/AM0DASIAAhEBAxEB/8QAHAAAAQUBAQEAAAAAAAAAAAAAAAMEBQYHAQII/8QAPBAAAgEDAgQCBwcEAQMFAAAAAQIDAAQRBSEGEjFBE1EUIjJhcYGRBxVCUmKhsSMzctFDJILBkrLC4fH/xAAXAQEBAQEAAAAAAAAAAAAAAAAAAQID/8QAHBEBAQEBAQADAQAAAAAAAAAAAAERAhIhMUFR/9oADAMBAAIRAxEAPwDcaKKKAooooPLMB1pJpx2pK+cquQaiJb9YVZpGCogy5J6DuaLiXe7x3FeVuuc4U5NZvqPHs08yw6RaQgSSBI5Lht3J6EDIA+Zpneza7gnWNYexUk4iUFWYfpRfWIPQUManLO8Y5n9UebHApk2t2UZIlvrVcecy/wC6xmLJu7eTVLa7kt2dhyTOyPJ5EE5GfMVP2iaTe6f6RaWOm2UakjmvrkFgRtugwf3NBoT8UaNFu2rWm3YSZ/ilbbi3QZ3CLqtrzHbd+XPzNZJcWbQyCa0ufTnEokRba1IiUHbBztyjy3zUnBripJJDrFhZQeH62I7IsyjHUguMH5VFxsMcsciK8bq6sMhlOQa95rLrJLqFH1LQr7UXMuGEJVFhP5Ry7hR57ZqZtuNp9OEUXE9mkMrNyCS1bnBPny9ce+mpi8UUy03VrHVI/EsLmOdR15DuPiOtPAc1UdormQOpoDAjY5oO0UUUBRRRQFFFFAUUUUBRRRQFFcLAdTiu5oGWoD1KpnE4K6PqDDIHgkHHv2q83UfiRkDcjpVS1uATadqETe01u+B32G1StRkDA2xJYc0J2xUzo2qm3CIeRo3clrpkDzQ5Hbf1hnzyRTAIGVvVBB3IPb3GmTRywP4lv3GeQj2h7qs+RdTZw6miXVvDLqRKEreXsrpD1wcAbr8PV6VAPAbK+tktLpby4jPOJIIyRG3YZ3DfAZ6b1H22pxSI0UhMZBJMZOBn4dKvPAUMD211cgRyzGbw8Mg/pgAEYPfOc/KmYR7019TuVdddmueZt4o4JFRuX3qoz865Nw7HKkgENlYs43mlDSS57HqN/jUDqvHr6bqV3pum2awmKQo2Y+Z3Pc/A/wAUzbi7ie7XFraeCD3ihVP3O9PNvymxZrfg+BJop11OfxYjkSR2gPbvnY/SpbNpYoy3mtiMZA2s4EOO+Rg5qgSW3FV/vc3iop7PIzEV2PhLUJN5NUZf8It/rmmT9otV9ZaCLw3sPE0kd4Qq+K2cADt6o2+FTGk8R3lvyx/fmkasnYG4EUvyyMH51QV4Cic80+p3pY9eXlXP7Uo32f6c0Esfpt+S4GGMitg58sVd5Guxauk7eHMHtpj0jnGOY/pPRvkaWS+SzQyXcqQw92lcKB8zWHpacWcJZOn3Lahp67tCBzDH6o2/lTTmxueHOMbiOS+a4029LYkjilzFKemAXz4ZqDS5/tI4fi12LSEmlneRlTx4U5ogzHAGc7/LpVxU5rJLPhbRbP7QdCtrOKdofRpJ5FuJCx8VCOUnPxzgbVra9OlEdooooCiiigKKKKAooooG96pMRZeoqNjvZYW5SMqfxeVS0/8AbYioi5VUKv8Ah70ERpX2kcO6lqXoEV08cp5uSSZAiPjqASevx61L6jCsii7tiCR7XLuP/sedZLZcD2l9xRr2mrezwJYFDEyxqzEPvg57DpSzcHcTaNK7aJqscpXBKRTNbyY7Fl9mopfirRha3QvLdD6NKwDonUea798Z5SevQ9KsOr2Wn8RaJFJZSRlztaOBjlIHsHy8sdqp1zxNxDpyyW/EWnPNCw9YzQ8oHvEiDlPzphpXEUlnOZtNm5C5HiRyDnSTHTIHf9QwaRUXeWkdzswKsNs9wa9aBr97wtqCySgzWbnllAPtDt8x1pe7neeaa8YRtHKxcmJOUISd9h+H9xTaRFkXlwGU9uo+Nb+4ljRNS0214nsV1vh+VJpyuHUYXxQPwnyceXeoex1GOIeHLGqOp5WU+pykdQffVL0y/wBS4YvfTNIk/p5/qwMcq48iO/8AIrQ7a40f7QLcy2Mkena8i+vEw5ufHn+Ye/qKl5NLwanbNsD9BS7alp6LmW7hT3Fqz7VodR0q7ez1NXikG4HZx5qRsRTJZgTnmORTwmr/AD8T6PDkeklz5In+6avxZAyF7bT7yZBgc4QgZ+lU+G7kgQpDIVVuoG2O+3zANcM0jjDSMSBsSxON+371fB6Wu44kvIldm01I+UAtzSAnc46A5z51A38lrqN16TPZRicdWjyvP/ljr86jVZkB5iCASc9NvOnCP35tq15hq2cPcTy2EkMV2WaGLaKQes9uPcT1XHUVrek6pHfoBlPEKhxyHKup6Mp7j+K+ew46jerNwlr5sJ0s7mQpbu+YZc728h/EP0nuKzYNwoqP0q/9MjdZVEdxEeWWMHOD2I9x6in4OayO0UUUBRRRQFFFFAnNvE1R7oGUqwyCMYqQmI5CB1pn+IDuTRVB0bnT7SeLLdWwTb25idl2zy7E+eCRVEt7LiQcWmzw1trQ5i7iYr4gwS0hbupH+sbVo+njl+0/iBSPasYW+nLSXE3/AEvH/DN22yTxPbkj8xJA/wDdUFP1CXjSwLI+oM468q3COD9QKrl6mp3bc13pyu/eSOJFY/Nav3Erf1zj4GoI4IPShiqWr3dpcpH6NN4UrgOrj2CfxKf5p7NbPGS9sg39qLOAT5r2B93enup3trZMkdwRmUnlAbsO/uqGOsxu5W2VpiOgRWbP0q6PfOkylkOQDg52IPkR2qPmhlt51ubGR4pkbKsh5Sp8xipWWL0lEuCpgnKj4j3MO4/emchAPhzqI3Jwu/qsfcf/AAa6c1LFz0LjnT9ctF0bjiBZB0jvlXdT5t5H3j5im3EfAl/pcZvdLf7y01hzLLAOZ1HvA6j3iqVcW3NnI3HcbVNcJ8Va5oEpi0+dXjLD+jNlk+nb5Vvx/GdRniFcr+LPTG/0qTsdI1a+Yeh6bdTBu4iIH1rTtT4sn0mK3luNE0qS9njEhMLkkD3+rmq/e/alrsikW9tZW58wrOf3OKTnq/h8I614A4nutmsYYVbcm4nAz8hk1KwfZdqaJzX2sWNsPdGWx8zgVWb/AIy4kuoybvW54kPaIrCP2Gaq93qcVw2bm9mum/U7SH96viz7prUH4M4bsN9U4xAI7I8Sft6xpuw+ziwBaXWb6+I/40Z2z/6VA/esuN5aqPUgkAHcRYpaCdLgvgMhUZPiALtTzzf01fNX+0OOfUbaHQYLy2tEiMcsjtyySKN1AAyQBjzyc1rHAGpXWrcK2N/euryTKWVh15ckDm/V5181LJELmJon8SRWGFi9Yk56Dyrb+AEv9I4h1Dh03iC1tj48dvNHl3jcZDKwPY7EGuXckvwsaTRXBXawoooooPJcAUmXJrzULq3FGl6ZOLV5Xub1tltLRDLKT8B0+dRU0T9ajNa1XTtGiEupXkUGT6qk5Zz5Ko3NRBPFWuN6oXQrM42BEtyw77+yn70/0nhTT9NlM6oZLs+1dTsZZj/3Hp8sUFd0Yz3XF+o8RS2txaWNzaJBbx3ChZZSCPW5eqjbvvSH2kyEWWiaiUKx2uor8cEZ/wDjV/NnDglUBbrzHcmqn9p8LTcD36AZdHjZVxuSGGw8z8KBrxRpLAu0aZXOapcsRUsjj1TkEVr1tD6ZodpJMpDtbxlg4wc8o61Sde0cRt4iAde1DWd2FhH9/XSzHxo4Y8QJJ63IMjz61PFAVwNh5AYFMok8PXrlGUKxhU/HpT+gjLmzIy0e/wCn/VR0saupR12PVWHWrIRmm9xaRze0u/5l61qdFViW3A2TBU9ATkj5/wC6QsXjgvElnzHhxlWG/wC1Tk+nzJkoRIPcMH6VHPmOQ83Mv6TtXbjpixIa1q8F1cEqznAwAFYnH0qCv7pxBmJJEZiFMhGMDvUi78wzk/WkH95wO/SutqK8yxGTmfEhPeRuY/vXSAQAo5sHspP8VNEpnZgT5AUpFFLKcRQTN/iprl5/q6hktrhjsvKD1LjqKdxWsacxKqzMdsj2fcKl4tHvpTvCsefzsBUvY8NQjw59QupJLdG/rxWy4dV8wT19+N6m88mUy4N0xtT4is4QvPDHIJpyBsqLvk/sK1HjJ/ujiLQOKYgogMnoV4VG5R/ZJ9wNWDhPR9D03T1bQok8GcAtMG5mk/yJ/iua/ocGo6Vd6dchzY3A9YJ7UTZyGX4EZrl1dutJ5SCNuleqq2katNpLW+l64w5eUJa6gNo5gBgK35X9x61aAcioO0UUUDDU9Mi1Oze1nknjjc5JglMbH3ZHavGj6FpmjQeDptlFAv4iBlmPmzHcn4mpKvDNigGPauV4zTTVNRt9Ls3urtwqINhndj2A99Fe9S1C3020e4un5UXoAMlj5AdzUZp1jc6jdpqmrJ4fLva2h3EI/M3mx/ak9M0641G6XV9bTkK72tox2gHm36v4/iZe8TPJApkbyHSiFbmVYISX+XmTUMbNp2MlyMeS1JJAzyeLc7sOi9hS0ic4369qDKtb0rH2gtaxf8um+IB5kf8A5TK5tJLdyrqR8auaWK6r9pP3lC/9LSrT0abbZ5GzsPgCamNW0GG6U8qgHHcVF1llFTeq6FNaykIuR7qhnjeMkMDtRXnFJywRy7SorqfzDOKUooGf3VYk/wBgfJ2H/mvSabYp7NrFn9Qzn606rtX1TITjiij/ALcUaf4qBXs/Gu4rvLUHFGO1P7Kcwyq3kaaKpp3bRl3CgZOaDSOGp4WslihRIwv4EXA8ztU18ar+g6eBagtzKTvkVJiG6j/tShh5NRCWoabFdQSRPDHNBIMSQP7L/wCjUJb3d1w3kTvLeaMuwlbLTWfufuye/tVh8W7X24Fb3g03mkBbxPBdJBtnsR5GqiQt54riBJoJFkiccyupyGHuNK1TQk2jzPd6EjPak81xpZ2we7RHsf096smlana6tYpeWMnPE+R0IKkdQR2IoHp6UiwINL1xhkUEXq2qWukWb3V4/Ki9AOrnyFQemWl3qV2mqatBzTA5tbQ+zbjsW82/j49J+60WxvL6C8uoBLNB/aLMSqnOc8vTPvqQVAo2AHwFAzW0eUhrmQn9K9KdJGkS4RQvwpSk3Pag8Hc1Ha/qa6RpU13gvKByxIBku52UfWpAmq24GucVpCQGstIHiSbZDzn2R/2igk+GNK+6tJjhlPNcSky3Dfmkbc/6+VSNxMIYyerHYD30TTJAMscnso70lDC80onn2x7KeVByOxR4szDLt1zUNqXC8FxlkXDVZx0ooMyvuFriDJUEioiXTbiM+sjfStiZFYbqD8RTaSwt5N2iX6VMXWQ+iyfkNe0spT0jatW+6LTP9pfpXtNMtV6RL9KYussTS7l8csZp3Dw/dyf8ZrTltIF9mJR8BSgjQdFH0piaz624TuJCOfap7TuF4rdw8mDirKBjpiu0NeIo1iQKvSvdFFVBXCK7RQJmJGOSik+eK6saoMKoUZzgDFe6KAooooCiiig4TgE0gSSacUk6gb0EXr2prpGlT3jbugxGufbc7KPrTfh+0bSdLjtv7l/KxluX85G3JPw6fKmuo21zqvFNratHy2NhH6SzFhiSU7KMddutWWCBYl9UZJ3LHqaBO3tcN4kx55D59qc4rtFAUUUUBRRRQFFFFAUUUUBRRRQFFFFAUUUUBRRRQf/Z"/>
          <p:cNvSpPr>
            <a:spLocks noChangeAspect="1" noChangeArrowheads="1"/>
          </p:cNvSpPr>
          <p:nvPr/>
        </p:nvSpPr>
        <p:spPr bwMode="auto">
          <a:xfrm>
            <a:off x="77788" y="-444500"/>
            <a:ext cx="1476375" cy="914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3734" name="AutoShape 6" descr="data:image/jpg;base64,/9j/4AAQSkZJRgABAQAAAQABAAD/2wBDAAkGBwgHBgkIBwgKCgkLDRYPDQwMDRsUFRAWIB0iIiAdHx8kKDQsJCYxJx8fLT0tMTU3Ojo6Iys/RD84QzQ5Ojf/2wBDAQoKCg0MDRoPDxo3JR8lNzc3Nzc3Nzc3Nzc3Nzc3Nzc3Nzc3Nzc3Nzc3Nzc3Nzc3Nzc3Nzc3Nzc3Nzc3Nzc3Nzf/wAARCAB/AM0DASIAAhEBAxEB/8QAHAAAAQUBAQEAAAAAAAAAAAAAAAMEBQYHAQII/8QAPBAAAgEDAgQCBwcEAQMFAAAAAQIDAAQRBSEGEjFBE1EUIjJhcYGRBxVCUmKhsSMzctFDJILBkrLC4fH/xAAXAQEBAQEAAAAAAAAAAAAAAAAAAQID/8QAHBEBAQEBAQADAQAAAAAAAAAAAAERAhIhMUFR/9oADAMBAAIRAxEAPwDcaKKKAooooPLMB1pJpx2pK+cquQaiJb9YVZpGCogy5J6DuaLiXe7x3FeVuuc4U5NZvqPHs08yw6RaQgSSBI5Lht3J6EDIA+Zpneza7gnWNYexUk4iUFWYfpRfWIPQUManLO8Y5n9UebHApk2t2UZIlvrVcecy/wC6xmLJu7eTVLa7kt2dhyTOyPJ5EE5GfMVP2iaTe6f6RaWOm2UakjmvrkFgRtugwf3NBoT8UaNFu2rWm3YSZ/ilbbi3QZ3CLqtrzHbd+XPzNZJcWbQyCa0ufTnEokRba1IiUHbBztyjy3zUnBripJJDrFhZQeH62I7IsyjHUguMH5VFxsMcsciK8bq6sMhlOQa95rLrJLqFH1LQr7UXMuGEJVFhP5Ry7hR57ZqZtuNp9OEUXE9mkMrNyCS1bnBPny9ce+mpi8UUy03VrHVI/EsLmOdR15DuPiOtPAc1UdormQOpoDAjY5oO0UUUBRRRQFFFFAUUUUBRRRQFFcLAdTiu5oGWoD1KpnE4K6PqDDIHgkHHv2q83UfiRkDcjpVS1uATadqETe01u+B32G1StRkDA2xJYc0J2xUzo2qm3CIeRo3clrpkDzQ5Hbf1hnzyRTAIGVvVBB3IPb3GmTRywP4lv3GeQj2h7qs+RdTZw6miXVvDLqRKEreXsrpD1wcAbr8PV6VAPAbK+tktLpby4jPOJIIyRG3YZ3DfAZ6b1H22pxSI0UhMZBJMZOBn4dKvPAUMD211cgRyzGbw8Mg/pgAEYPfOc/KmYR7019TuVdddmueZt4o4JFRuX3qoz865Nw7HKkgENlYs43mlDSS57HqN/jUDqvHr6bqV3pum2awmKQo2Y+Z3Pc/A/wAUzbi7ie7XFraeCD3ihVP3O9PNvymxZrfg+BJop11OfxYjkSR2gPbvnY/SpbNpYoy3mtiMZA2s4EOO+Rg5qgSW3FV/vc3iop7PIzEV2PhLUJN5NUZf8It/rmmT9otV9ZaCLw3sPE0kd4Qq+K2cADt6o2+FTGk8R3lvyx/fmkasnYG4EUvyyMH51QV4Cic80+p3pY9eXlXP7Uo32f6c0Esfpt+S4GGMitg58sVd5Guxauk7eHMHtpj0jnGOY/pPRvkaWS+SzQyXcqQw92lcKB8zWHpacWcJZOn3Lahp67tCBzDH6o2/lTTmxueHOMbiOS+a4029LYkjilzFKemAXz4ZqDS5/tI4fi12LSEmlneRlTx4U5ogzHAGc7/LpVxU5rJLPhbRbP7QdCtrOKdofRpJ5FuJCx8VCOUnPxzgbVra9OlEdooooCiiigKKKKAooooG96pMRZeoqNjvZYW5SMqfxeVS0/8AbYioi5VUKv8Ah70ERpX2kcO6lqXoEV08cp5uSSZAiPjqASevx61L6jCsii7tiCR7XLuP/sedZLZcD2l9xRr2mrezwJYFDEyxqzEPvg57DpSzcHcTaNK7aJqscpXBKRTNbyY7Fl9mopfirRha3QvLdD6NKwDonUea798Z5SevQ9KsOr2Wn8RaJFJZSRlztaOBjlIHsHy8sdqp1zxNxDpyyW/EWnPNCw9YzQ8oHvEiDlPzphpXEUlnOZtNm5C5HiRyDnSTHTIHf9QwaRUXeWkdzswKsNs9wa9aBr97wtqCySgzWbnllAPtDt8x1pe7neeaa8YRtHKxcmJOUISd9h+H9xTaRFkXlwGU9uo+Nb+4ljRNS0214nsV1vh+VJpyuHUYXxQPwnyceXeoex1GOIeHLGqOp5WU+pykdQffVL0y/wBS4YvfTNIk/p5/qwMcq48iO/8AIrQ7a40f7QLcy2Mkena8i+vEw5ufHn+Ye/qKl5NLwanbNsD9BS7alp6LmW7hT3Fqz7VodR0q7ez1NXikG4HZx5qRsRTJZgTnmORTwmr/AD8T6PDkeklz5In+6avxZAyF7bT7yZBgc4QgZ+lU+G7kgQpDIVVuoG2O+3zANcM0jjDSMSBsSxON+371fB6Wu44kvIldm01I+UAtzSAnc46A5z51A38lrqN16TPZRicdWjyvP/ljr86jVZkB5iCASc9NvOnCP35tq15hq2cPcTy2EkMV2WaGLaKQes9uPcT1XHUVrek6pHfoBlPEKhxyHKup6Mp7j+K+ew46jerNwlr5sJ0s7mQpbu+YZc728h/EP0nuKzYNwoqP0q/9MjdZVEdxEeWWMHOD2I9x6in4OayO0UUUBRRRQFFFFAnNvE1R7oGUqwyCMYqQmI5CB1pn+IDuTRVB0bnT7SeLLdWwTb25idl2zy7E+eCRVEt7LiQcWmzw1trQ5i7iYr4gwS0hbupH+sbVo+njl+0/iBSPasYW+nLSXE3/AEvH/DN22yTxPbkj8xJA/wDdUFP1CXjSwLI+oM468q3COD9QKrl6mp3bc13pyu/eSOJFY/Nav3Erf1zj4GoI4IPShiqWr3dpcpH6NN4UrgOrj2CfxKf5p7NbPGS9sg39qLOAT5r2B93enup3trZMkdwRmUnlAbsO/uqGOsxu5W2VpiOgRWbP0q6PfOkylkOQDg52IPkR2qPmhlt51ubGR4pkbKsh5Sp8xipWWL0lEuCpgnKj4j3MO4/emchAPhzqI3Jwu/qsfcf/AAa6c1LFz0LjnT9ctF0bjiBZB0jvlXdT5t5H3j5im3EfAl/pcZvdLf7y01hzLLAOZ1HvA6j3iqVcW3NnI3HcbVNcJ8Va5oEpi0+dXjLD+jNlk+nb5Vvx/GdRniFcr+LPTG/0qTsdI1a+Yeh6bdTBu4iIH1rTtT4sn0mK3luNE0qS9njEhMLkkD3+rmq/e/alrsikW9tZW58wrOf3OKTnq/h8I614A4nutmsYYVbcm4nAz8hk1KwfZdqaJzX2sWNsPdGWx8zgVWb/AIy4kuoybvW54kPaIrCP2Gaq93qcVw2bm9mum/U7SH96viz7prUH4M4bsN9U4xAI7I8Sft6xpuw+ziwBaXWb6+I/40Z2z/6VA/esuN5aqPUgkAHcRYpaCdLgvgMhUZPiALtTzzf01fNX+0OOfUbaHQYLy2tEiMcsjtyySKN1AAyQBjzyc1rHAGpXWrcK2N/euryTKWVh15ckDm/V5181LJELmJon8SRWGFi9Yk56Dyrb+AEv9I4h1Dh03iC1tj48dvNHl3jcZDKwPY7EGuXckvwsaTRXBXawoooooPJcAUmXJrzULq3FGl6ZOLV5Xub1tltLRDLKT8B0+dRU0T9ajNa1XTtGiEupXkUGT6qk5Zz5Ko3NRBPFWuN6oXQrM42BEtyw77+yn70/0nhTT9NlM6oZLs+1dTsZZj/3Hp8sUFd0Yz3XF+o8RS2txaWNzaJBbx3ChZZSCPW5eqjbvvSH2kyEWWiaiUKx2uor8cEZ/wDjV/NnDglUBbrzHcmqn9p8LTcD36AZdHjZVxuSGGw8z8KBrxRpLAu0aZXOapcsRUsjj1TkEVr1tD6ZodpJMpDtbxlg4wc8o61Sde0cRt4iAde1DWd2FhH9/XSzHxo4Y8QJJ63IMjz61PFAVwNh5AYFMok8PXrlGUKxhU/HpT+gjLmzIy0e/wCn/VR0saupR12PVWHWrIRmm9xaRze0u/5l61qdFViW3A2TBU9ATkj5/wC6QsXjgvElnzHhxlWG/wC1Tk+nzJkoRIPcMH6VHPmOQ83Mv6TtXbjpixIa1q8F1cEqznAwAFYnH0qCv7pxBmJJEZiFMhGMDvUi78wzk/WkH95wO/SutqK8yxGTmfEhPeRuY/vXSAQAo5sHspP8VNEpnZgT5AUpFFLKcRQTN/iprl5/q6hktrhjsvKD1LjqKdxWsacxKqzMdsj2fcKl4tHvpTvCsefzsBUvY8NQjw59QupJLdG/rxWy4dV8wT19+N6m88mUy4N0xtT4is4QvPDHIJpyBsqLvk/sK1HjJ/ujiLQOKYgogMnoV4VG5R/ZJ9wNWDhPR9D03T1bQok8GcAtMG5mk/yJ/iua/ocGo6Vd6dchzY3A9YJ7UTZyGX4EZrl1dutJ5SCNuleqq2katNpLW+l64w5eUJa6gNo5gBgK35X9x61aAcioO0UUUDDU9Mi1Oze1nknjjc5JglMbH3ZHavGj6FpmjQeDptlFAv4iBlmPmzHcn4mpKvDNigGPauV4zTTVNRt9Ls3urtwqINhndj2A99Fe9S1C3020e4un5UXoAMlj5AdzUZp1jc6jdpqmrJ4fLva2h3EI/M3mx/ak9M0641G6XV9bTkK72tox2gHm36v4/iZe8TPJApkbyHSiFbmVYISX+XmTUMbNp2MlyMeS1JJAzyeLc7sOi9hS0ic4369qDKtb0rH2gtaxf8um+IB5kf8A5TK5tJLdyrqR8auaWK6r9pP3lC/9LSrT0abbZ5GzsPgCamNW0GG6U8qgHHcVF1llFTeq6FNaykIuR7qhnjeMkMDtRXnFJywRy7SorqfzDOKUooGf3VYk/wBgfJ2H/mvSabYp7NrFn9Qzn606rtX1TITjiij/ALcUaf4qBXs/Gu4rvLUHFGO1P7Kcwyq3kaaKpp3bRl3CgZOaDSOGp4WslihRIwv4EXA8ztU18ar+g6eBagtzKTvkVJiG6j/tShh5NRCWoabFdQSRPDHNBIMSQP7L/wCjUJb3d1w3kTvLeaMuwlbLTWfufuye/tVh8W7X24Fb3g03mkBbxPBdJBtnsR5GqiQt54riBJoJFkiccyupyGHuNK1TQk2jzPd6EjPak81xpZ2we7RHsf096smlana6tYpeWMnPE+R0IKkdQR2IoHp6UiwINL1xhkUEXq2qWukWb3V4/Ki9AOrnyFQemWl3qV2mqatBzTA5tbQ+zbjsW82/j49J+60WxvL6C8uoBLNB/aLMSqnOc8vTPvqQVAo2AHwFAzW0eUhrmQn9K9KdJGkS4RQvwpSk3Pag8Hc1Ha/qa6RpU13gvKByxIBku52UfWpAmq24GucVpCQGstIHiSbZDzn2R/2igk+GNK+6tJjhlPNcSky3Dfmkbc/6+VSNxMIYyerHYD30TTJAMscnso70lDC80onn2x7KeVByOxR4szDLt1zUNqXC8FxlkXDVZx0ooMyvuFriDJUEioiXTbiM+sjfStiZFYbqD8RTaSwt5N2iX6VMXWQ+iyfkNe0spT0jatW+6LTP9pfpXtNMtV6RL9KYussTS7l8csZp3Dw/dyf8ZrTltIF9mJR8BSgjQdFH0piaz624TuJCOfap7TuF4rdw8mDirKBjpiu0NeIo1iQKvSvdFFVBXCK7RQJmJGOSik+eK6saoMKoUZzgDFe6KAooooCiiig4TgE0gSSacUk6gb0EXr2prpGlT3jbugxGufbc7KPrTfh+0bSdLjtv7l/KxluX85G3JPw6fKmuo21zqvFNratHy2NhH6SzFhiSU7KMddutWWCBYl9UZJ3LHqaBO3tcN4kx55D59qc4rtFAUUUUBRRRQFFFFAUUUUBRRRQFFFFAUUUUBRRRQf/Z"/>
          <p:cNvSpPr>
            <a:spLocks noChangeAspect="1" noChangeArrowheads="1"/>
          </p:cNvSpPr>
          <p:nvPr/>
        </p:nvSpPr>
        <p:spPr bwMode="auto">
          <a:xfrm>
            <a:off x="77788" y="-444500"/>
            <a:ext cx="1476375" cy="914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3735" name="Picture 7"/>
          <p:cNvPicPr>
            <a:picLocks noChangeAspect="1" noChangeArrowheads="1"/>
          </p:cNvPicPr>
          <p:nvPr/>
        </p:nvPicPr>
        <p:blipFill>
          <a:blip r:embed="rId2" cstate="print"/>
          <a:srcRect/>
          <a:stretch>
            <a:fillRect/>
          </a:stretch>
        </p:blipFill>
        <p:spPr bwMode="auto">
          <a:xfrm>
            <a:off x="2667000" y="3505200"/>
            <a:ext cx="3652200" cy="2262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a:t>
            </a:r>
            <a:endParaRPr lang="en-US" dirty="0"/>
          </a:p>
        </p:txBody>
      </p:sp>
      <p:sp>
        <p:nvSpPr>
          <p:cNvPr id="3" name="Content Placeholder 2"/>
          <p:cNvSpPr>
            <a:spLocks noGrp="1"/>
          </p:cNvSpPr>
          <p:nvPr>
            <p:ph idx="1"/>
          </p:nvPr>
        </p:nvSpPr>
        <p:spPr/>
        <p:txBody>
          <a:bodyPr>
            <a:normAutofit lnSpcReduction="10000"/>
          </a:bodyPr>
          <a:lstStyle/>
          <a:p>
            <a:r>
              <a:rPr lang="en-US" dirty="0" smtClean="0"/>
              <a:t>Security policies vary widely</a:t>
            </a:r>
          </a:p>
          <a:p>
            <a:pPr lvl="1"/>
            <a:r>
              <a:rPr lang="en-US" dirty="0" smtClean="0"/>
              <a:t>Some mobile OS’s have strict security policies</a:t>
            </a:r>
          </a:p>
          <a:p>
            <a:pPr lvl="2"/>
            <a:r>
              <a:rPr lang="en-US" dirty="0" err="1" smtClean="0"/>
              <a:t>Symbian</a:t>
            </a:r>
            <a:r>
              <a:rPr lang="en-US" dirty="0" smtClean="0"/>
              <a:t> requires properly signed keys to remove restrictions on using certain APIs</a:t>
            </a:r>
          </a:p>
          <a:p>
            <a:pPr lvl="1"/>
            <a:r>
              <a:rPr lang="en-US" dirty="0" smtClean="0"/>
              <a:t>Android has few restrictions</a:t>
            </a:r>
          </a:p>
          <a:p>
            <a:pPr lvl="2"/>
            <a:r>
              <a:rPr lang="en-US" dirty="0" smtClean="0"/>
              <a:t>My WISDM project has had no problem tapping into sensors and transmitting results</a:t>
            </a:r>
          </a:p>
          <a:p>
            <a:pPr lvl="2"/>
            <a:r>
              <a:rPr lang="en-US" dirty="0" smtClean="0"/>
              <a:t>Android does notify the user of services that are used</a:t>
            </a:r>
          </a:p>
          <a:p>
            <a:pPr lvl="3"/>
            <a:r>
              <a:rPr lang="en-US" dirty="0" smtClean="0"/>
              <a:t>SYSTEM PERMISSIONS FOR WISDM </a:t>
            </a:r>
            <a:r>
              <a:rPr lang="en-US" dirty="0" err="1" smtClean="0"/>
              <a:t>SensorCollector</a:t>
            </a:r>
            <a:endParaRPr lang="en-US" dirty="0" smtClean="0"/>
          </a:p>
          <a:p>
            <a:pPr lvl="4"/>
            <a:r>
              <a:rPr lang="en-US" dirty="0" smtClean="0"/>
              <a:t>ACCESS_COARSE_LOCATION, ACCESS_FINE_LOCATION</a:t>
            </a:r>
          </a:p>
          <a:p>
            <a:pPr lvl="4"/>
            <a:r>
              <a:rPr lang="en-US" dirty="0" smtClean="0"/>
              <a:t>INTERNET, WAKE_LOCK, WRITE_EXTERNAL_STORAGE</a:t>
            </a:r>
          </a:p>
          <a:p>
            <a:pPr lvl="2"/>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103</a:t>
            </a:fld>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a:t>
            </a:r>
            <a:endParaRPr lang="en-US" dirty="0"/>
          </a:p>
        </p:txBody>
      </p:sp>
      <p:sp>
        <p:nvSpPr>
          <p:cNvPr id="3" name="Content Placeholder 2"/>
          <p:cNvSpPr>
            <a:spLocks noGrp="1"/>
          </p:cNvSpPr>
          <p:nvPr>
            <p:ph idx="1"/>
          </p:nvPr>
        </p:nvSpPr>
        <p:spPr>
          <a:xfrm>
            <a:off x="457200" y="1676400"/>
            <a:ext cx="8382000" cy="4625609"/>
          </a:xfrm>
        </p:spPr>
        <p:txBody>
          <a:bodyPr>
            <a:normAutofit/>
          </a:bodyPr>
          <a:lstStyle/>
          <a:p>
            <a:r>
              <a:rPr lang="en-US" dirty="0" smtClean="0"/>
              <a:t>Applications that access sensor data can easily spy on you (they do by design)</a:t>
            </a:r>
          </a:p>
          <a:p>
            <a:pPr lvl="1"/>
            <a:r>
              <a:rPr lang="en-US" dirty="0" smtClean="0"/>
              <a:t>Location data is probably most sensitive</a:t>
            </a:r>
          </a:p>
          <a:p>
            <a:pPr lvl="1"/>
            <a:r>
              <a:rPr lang="en-US" dirty="0" smtClean="0"/>
              <a:t>A few bad apps could damage the field</a:t>
            </a:r>
          </a:p>
          <a:p>
            <a:pPr lvl="1"/>
            <a:r>
              <a:rPr lang="en-US" dirty="0" smtClean="0"/>
              <a:t>Note below from </a:t>
            </a:r>
            <a:r>
              <a:rPr lang="en-US" sz="2400" dirty="0" smtClean="0"/>
              <a:t>http://www.androidspysoftware.com</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104</a:t>
            </a:fld>
            <a:endParaRPr lang="en-US" dirty="0"/>
          </a:p>
        </p:txBody>
      </p:sp>
      <p:pic>
        <p:nvPicPr>
          <p:cNvPr id="7" name="Picture 2" descr="http://www.androidspysoftware.com/Images/droid-spy-phone-software.jpg"/>
          <p:cNvPicPr>
            <a:picLocks noChangeAspect="1" noChangeArrowheads="1"/>
          </p:cNvPicPr>
          <p:nvPr/>
        </p:nvPicPr>
        <p:blipFill>
          <a:blip r:embed="rId2" cstate="print"/>
          <a:srcRect l="1794" t="6452" b="6451"/>
          <a:stretch>
            <a:fillRect/>
          </a:stretch>
        </p:blipFill>
        <p:spPr bwMode="auto">
          <a:xfrm>
            <a:off x="2590800" y="4419600"/>
            <a:ext cx="4171950" cy="2057400"/>
          </a:xfrm>
          <a:prstGeom prst="rect">
            <a:avLst/>
          </a:prstGeom>
          <a:noFill/>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a:t>
            </a:r>
            <a:endParaRPr lang="en-US" dirty="0"/>
          </a:p>
        </p:txBody>
      </p:sp>
      <p:sp>
        <p:nvSpPr>
          <p:cNvPr id="3" name="Content Placeholder 2"/>
          <p:cNvSpPr>
            <a:spLocks noGrp="1"/>
          </p:cNvSpPr>
          <p:nvPr>
            <p:ph idx="1"/>
          </p:nvPr>
        </p:nvSpPr>
        <p:spPr/>
        <p:txBody>
          <a:bodyPr/>
          <a:lstStyle/>
          <a:p>
            <a:pPr>
              <a:spcBef>
                <a:spcPts val="600"/>
              </a:spcBef>
            </a:pPr>
            <a:r>
              <a:rPr lang="en-US" dirty="0" smtClean="0"/>
              <a:t>Even legitimate applications have to be concerned with privacy &amp; security</a:t>
            </a:r>
          </a:p>
          <a:p>
            <a:pPr lvl="1"/>
            <a:r>
              <a:rPr lang="en-US" dirty="0" smtClean="0"/>
              <a:t>For example, WISDM will encrypt data in transit, include secure accounts with passwords, etc.</a:t>
            </a:r>
          </a:p>
          <a:p>
            <a:pPr lvl="1"/>
            <a:r>
              <a:rPr lang="en-US" dirty="0" smtClean="0"/>
              <a:t>Need to ensure than any aggregated info is made public only if cannot be traced to individual</a:t>
            </a:r>
          </a:p>
          <a:p>
            <a:r>
              <a:rPr lang="en-US" dirty="0" smtClean="0"/>
              <a:t>As research study WISDM needs to be careful</a:t>
            </a:r>
          </a:p>
          <a:p>
            <a:pPr lvl="1"/>
            <a:r>
              <a:rPr lang="en-US" dirty="0" smtClean="0"/>
              <a:t>Do we want others to know where we are 24x7, when we are active, asleep, etc? </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105</a:t>
            </a:fld>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to do?</a:t>
            </a:r>
          </a:p>
          <a:p>
            <a:pPr lvl="1"/>
            <a:r>
              <a:rPr lang="en-US" dirty="0" smtClean="0"/>
              <a:t>Make it clear what you are monitoring and storing</a:t>
            </a:r>
          </a:p>
          <a:p>
            <a:pPr lvl="1"/>
            <a:r>
              <a:rPr lang="en-US" dirty="0" smtClean="0"/>
              <a:t>Provide application level control for the user</a:t>
            </a:r>
          </a:p>
          <a:p>
            <a:pPr lvl="1"/>
            <a:r>
              <a:rPr lang="en-US" dirty="0" smtClean="0"/>
              <a:t>For example, allow the users to turn on/off monitoring of specific sensors and show which ones are on</a:t>
            </a:r>
          </a:p>
          <a:p>
            <a:pPr lvl="1"/>
            <a:r>
              <a:rPr lang="en-US" dirty="0" smtClean="0"/>
              <a:t>Of course if they use an option to upload the information to </a:t>
            </a:r>
            <a:r>
              <a:rPr lang="en-US" dirty="0" err="1" smtClean="0"/>
              <a:t>Facebook</a:t>
            </a:r>
            <a:r>
              <a:rPr lang="en-US" dirty="0" smtClean="0"/>
              <a:t> then little privacy!</a:t>
            </a:r>
          </a:p>
          <a:p>
            <a:r>
              <a:rPr lang="en-US" dirty="0" smtClean="0"/>
              <a:t>Since legitimate and illegitimate apps function alike, no easy way to distinguish them</a:t>
            </a:r>
          </a:p>
          <a:p>
            <a:pPr lvl="1"/>
            <a:r>
              <a:rPr lang="en-US" dirty="0" smtClean="0"/>
              <a:t>Could try to use only certified apps, but quite limiting </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106</a:t>
            </a:fld>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686800" cy="1252728"/>
          </a:xfrm>
        </p:spPr>
        <p:txBody>
          <a:bodyPr>
            <a:normAutofit/>
          </a:bodyPr>
          <a:lstStyle/>
          <a:p>
            <a:r>
              <a:rPr lang="en-US" sz="4000" dirty="0" smtClean="0"/>
              <a:t>Security &amp; Privacy: iPhone Controversy</a:t>
            </a:r>
            <a:endParaRPr lang="en-US" sz="4000" dirty="0"/>
          </a:p>
        </p:txBody>
      </p:sp>
      <p:sp>
        <p:nvSpPr>
          <p:cNvPr id="3" name="Content Placeholder 2"/>
          <p:cNvSpPr>
            <a:spLocks noGrp="1"/>
          </p:cNvSpPr>
          <p:nvPr>
            <p:ph idx="1"/>
          </p:nvPr>
        </p:nvSpPr>
        <p:spPr/>
        <p:txBody>
          <a:bodyPr>
            <a:normAutofit fontScale="62500" lnSpcReduction="20000"/>
          </a:bodyPr>
          <a:lstStyle/>
          <a:p>
            <a:r>
              <a:rPr lang="en-US" sz="3700" b="1" dirty="0" smtClean="0">
                <a:latin typeface="Arial" pitchFamily="34" charset="0"/>
                <a:cs typeface="Arial" pitchFamily="34" charset="0"/>
              </a:rPr>
              <a:t>Why is my iPhone logging my location?</a:t>
            </a:r>
            <a:br>
              <a:rPr lang="en-US" sz="3700" b="1" dirty="0" smtClean="0">
                <a:latin typeface="Arial" pitchFamily="34" charset="0"/>
                <a:cs typeface="Arial" pitchFamily="34" charset="0"/>
              </a:rPr>
            </a:b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The iPhone is not logging your location. Rather, it’s maintaining a database of Wi-Fi hotspots and cell towers around your current location, some of which may be located more than one hundred miles away from your iPhone, to help your iPhone rapidly and accurately calculate its location when requested. Calculating a phone’s location using just </a:t>
            </a:r>
            <a:r>
              <a:rPr lang="en-US" dirty="0" smtClean="0">
                <a:solidFill>
                  <a:schemeClr val="bg1"/>
                </a:solidFill>
                <a:latin typeface="Arial" pitchFamily="34" charset="0"/>
                <a:cs typeface="Arial" pitchFamily="34" charset="0"/>
              </a:rPr>
              <a:t>GPS</a:t>
            </a:r>
            <a:r>
              <a:rPr lang="en-US" dirty="0" smtClean="0">
                <a:latin typeface="Arial" pitchFamily="34" charset="0"/>
                <a:cs typeface="Arial" pitchFamily="34" charset="0"/>
              </a:rPr>
              <a:t> satellite data can take up to several minutes. iPhone can reduce this time to just a few seconds by using Wi-Fi hotspot and cell tower data to quickly find GPS satellites, and even triangulate its location using just Wi-Fi hotspot and cell tower data when GPS is not available (such as indoors or in basements). These calculations are performed live on the iPhone using a crowd-sourced database of Wi-Fi hotspot and cell tower data that is generated by tens of millions of </a:t>
            </a:r>
            <a:r>
              <a:rPr lang="en-US" dirty="0" err="1" smtClean="0">
                <a:latin typeface="Arial" pitchFamily="34" charset="0"/>
                <a:cs typeface="Arial" pitchFamily="34" charset="0"/>
              </a:rPr>
              <a:t>iPhones</a:t>
            </a:r>
            <a:r>
              <a:rPr lang="en-US" dirty="0" smtClean="0">
                <a:latin typeface="Arial" pitchFamily="34" charset="0"/>
                <a:cs typeface="Arial" pitchFamily="34" charset="0"/>
              </a:rPr>
              <a:t> sending the geo-tagged locations of nearby Wi-Fi hotspots and cell towers in an anonymous and encrypted form to Apple.</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107</a:t>
            </a:fld>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763000" cy="1252728"/>
          </a:xfrm>
        </p:spPr>
        <p:txBody>
          <a:bodyPr>
            <a:noAutofit/>
          </a:bodyPr>
          <a:lstStyle/>
          <a:p>
            <a:r>
              <a:rPr lang="en-US" sz="4000" dirty="0" smtClean="0"/>
              <a:t>Security &amp; Privacy: iPhone Controversy</a:t>
            </a:r>
            <a:endParaRPr lang="en-US" sz="4000" dirty="0"/>
          </a:p>
        </p:txBody>
      </p:sp>
      <p:sp>
        <p:nvSpPr>
          <p:cNvPr id="3" name="Content Placeholder 2"/>
          <p:cNvSpPr>
            <a:spLocks noGrp="1"/>
          </p:cNvSpPr>
          <p:nvPr>
            <p:ph idx="1"/>
          </p:nvPr>
        </p:nvSpPr>
        <p:spPr/>
        <p:txBody>
          <a:bodyPr>
            <a:normAutofit fontScale="92500" lnSpcReduction="10000"/>
          </a:bodyPr>
          <a:lstStyle/>
          <a:p>
            <a:r>
              <a:rPr lang="en-US" sz="2500" b="1" dirty="0" smtClean="0"/>
              <a:t>People have identified up to a year’s worth of location data being stored on the iPhone. Why does my iPhone need so much data in order to assist it in finding my location today?</a:t>
            </a:r>
            <a:br>
              <a:rPr lang="en-US" sz="2500" b="1" dirty="0" smtClean="0"/>
            </a:br>
            <a:r>
              <a:rPr lang="en-US" sz="2500" b="1" dirty="0" smtClean="0"/>
              <a:t/>
            </a:r>
            <a:br>
              <a:rPr lang="en-US" sz="2500" b="1" dirty="0" smtClean="0"/>
            </a:br>
            <a:r>
              <a:rPr lang="en-US" sz="2000" dirty="0" smtClean="0">
                <a:latin typeface="Arial" pitchFamily="34" charset="0"/>
                <a:cs typeface="Arial" pitchFamily="34" charset="0"/>
              </a:rPr>
              <a:t>This data is not the iPhone’s location data—it is a subset (cache) of the crowd-sourced Wi-Fi hotspot and cell tower database … to assist the iPhone in rapidly and accurately calculating location. </a:t>
            </a:r>
            <a:r>
              <a:rPr lang="en-US" sz="2000" u="sng" dirty="0" smtClean="0">
                <a:latin typeface="Arial" pitchFamily="34" charset="0"/>
                <a:cs typeface="Arial" pitchFamily="34" charset="0"/>
              </a:rPr>
              <a:t>The reason the iPhone stores so much data is a bug we uncovered and plan to fix shortly</a:t>
            </a:r>
            <a:r>
              <a:rPr lang="en-US" sz="2000" dirty="0" smtClean="0">
                <a:latin typeface="Arial" pitchFamily="34" charset="0"/>
                <a:cs typeface="Arial" pitchFamily="34" charset="0"/>
              </a:rPr>
              <a:t>. We don’t think the iPhone needs to store more than seven days of this data.</a:t>
            </a:r>
          </a:p>
          <a:p>
            <a:pPr>
              <a:buNone/>
            </a:pPr>
            <a:endParaRPr lang="en-US" sz="2000" dirty="0" smtClean="0">
              <a:latin typeface="Arial" pitchFamily="34" charset="0"/>
              <a:cs typeface="Arial" pitchFamily="34" charset="0"/>
            </a:endParaRPr>
          </a:p>
          <a:p>
            <a:r>
              <a:rPr lang="en-US" sz="2200" b="1" dirty="0" smtClean="0"/>
              <a:t>When I turn off Location Services, why does my iPhone sometimes continue updating its Wi-Fi and cell tower data from Apple’s crowd-sourced database?</a:t>
            </a:r>
            <a:br>
              <a:rPr lang="en-US" sz="2200" b="1" dirty="0" smtClean="0"/>
            </a:br>
            <a:r>
              <a:rPr lang="en-US" sz="2000" dirty="0" smtClean="0"/>
              <a:t/>
            </a:r>
            <a:br>
              <a:rPr lang="en-US" sz="2000" dirty="0" smtClean="0"/>
            </a:br>
            <a:r>
              <a:rPr lang="en-US" sz="2000" dirty="0" smtClean="0"/>
              <a:t>It shouldn’t. This is a bug, which we plan to fix shortly.</a:t>
            </a:r>
          </a:p>
          <a:p>
            <a:endParaRPr lang="en-US" sz="2000" dirty="0" smtClean="0">
              <a:latin typeface="Arial" pitchFamily="34" charset="0"/>
              <a:cs typeface="Arial" pitchFamily="34" charset="0"/>
            </a:endParaRP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108</a:t>
            </a:fld>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Relevant Resources</a:t>
            </a:r>
            <a:endParaRPr lang="en-US" dirty="0"/>
          </a:p>
        </p:txBody>
      </p:sp>
      <p:sp>
        <p:nvSpPr>
          <p:cNvPr id="3" name="Content Placeholder 2"/>
          <p:cNvSpPr>
            <a:spLocks noGrp="1"/>
          </p:cNvSpPr>
          <p:nvPr>
            <p:ph idx="1"/>
          </p:nvPr>
        </p:nvSpPr>
        <p:spPr>
          <a:xfrm>
            <a:off x="457200" y="1775191"/>
            <a:ext cx="8458200" cy="4625609"/>
          </a:xfrm>
        </p:spPr>
        <p:txBody>
          <a:bodyPr>
            <a:normAutofit fontScale="92500"/>
          </a:bodyPr>
          <a:lstStyle/>
          <a:p>
            <a:r>
              <a:rPr lang="en-US" dirty="0" smtClean="0"/>
              <a:t>Conferences &amp; Workshops (partial list)</a:t>
            </a:r>
          </a:p>
          <a:p>
            <a:pPr lvl="1"/>
            <a:r>
              <a:rPr lang="en-US" dirty="0" smtClean="0"/>
              <a:t>International Workshop on Knowledge Discovery from Sensor Data (SensorKDD-11)</a:t>
            </a:r>
          </a:p>
          <a:p>
            <a:pPr lvl="1"/>
            <a:r>
              <a:rPr lang="en-US" dirty="0" smtClean="0"/>
              <a:t>International Workshop on Mobile Sensor Networks (MSN-11)</a:t>
            </a:r>
          </a:p>
          <a:p>
            <a:pPr lvl="1"/>
            <a:r>
              <a:rPr lang="en-US" dirty="0" smtClean="0"/>
              <a:t>International Joint Conference on Biometrics (IJCB-11)</a:t>
            </a:r>
          </a:p>
          <a:p>
            <a:pPr lvl="1"/>
            <a:r>
              <a:rPr lang="en-US" dirty="0" smtClean="0"/>
              <a:t>ACM Conference on Embedded Networked Sensor Systems (</a:t>
            </a:r>
            <a:r>
              <a:rPr lang="en-US" dirty="0" err="1" smtClean="0"/>
              <a:t>SenSys</a:t>
            </a:r>
            <a:r>
              <a:rPr lang="en-US" dirty="0" smtClean="0"/>
              <a:t> 2011)</a:t>
            </a:r>
          </a:p>
          <a:p>
            <a:pPr lvl="1"/>
            <a:r>
              <a:rPr lang="en-US" dirty="0" smtClean="0"/>
              <a:t>International </a:t>
            </a:r>
            <a:r>
              <a:rPr lang="en-US" dirty="0" err="1" smtClean="0"/>
              <a:t>PhoneSense</a:t>
            </a:r>
            <a:r>
              <a:rPr lang="en-US" dirty="0" smtClean="0"/>
              <a:t> Workshop on Sensing Apps. on Mobile Phones </a:t>
            </a:r>
          </a:p>
          <a:p>
            <a:pPr lvl="1"/>
            <a:endParaRPr lang="en-US" dirty="0" smtClean="0"/>
          </a:p>
          <a:p>
            <a:pPr>
              <a:buNone/>
            </a:pPr>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109</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Application Areas</a:t>
            </a:r>
            <a:endParaRPr lang="en-US" dirty="0"/>
          </a:p>
        </p:txBody>
      </p:sp>
      <p:sp>
        <p:nvSpPr>
          <p:cNvPr id="3" name="Content Placeholder 2"/>
          <p:cNvSpPr>
            <a:spLocks noGrp="1"/>
          </p:cNvSpPr>
          <p:nvPr>
            <p:ph idx="1"/>
          </p:nvPr>
        </p:nvSpPr>
        <p:spPr>
          <a:xfrm>
            <a:off x="457200" y="1775191"/>
            <a:ext cx="8458200" cy="4625609"/>
          </a:xfrm>
        </p:spPr>
        <p:txBody>
          <a:bodyPr>
            <a:normAutofit lnSpcReduction="10000"/>
          </a:bodyPr>
          <a:lstStyle/>
          <a:p>
            <a:r>
              <a:rPr lang="en-US" u="sng" dirty="0" smtClean="0"/>
              <a:t>Who</a:t>
            </a:r>
            <a:r>
              <a:rPr lang="en-US" dirty="0" smtClean="0"/>
              <a:t> is the user?</a:t>
            </a:r>
          </a:p>
          <a:p>
            <a:pPr lvl="1"/>
            <a:r>
              <a:rPr lang="en-US" dirty="0" smtClean="0"/>
              <a:t>Biometric identification &amp; identifying traits</a:t>
            </a:r>
          </a:p>
          <a:p>
            <a:pPr>
              <a:spcBef>
                <a:spcPts val="600"/>
              </a:spcBef>
            </a:pPr>
            <a:r>
              <a:rPr lang="en-US" u="sng" dirty="0" smtClean="0"/>
              <a:t>What</a:t>
            </a:r>
            <a:r>
              <a:rPr lang="en-US" dirty="0" smtClean="0"/>
              <a:t> is the user doing?</a:t>
            </a:r>
          </a:p>
          <a:p>
            <a:pPr lvl="1"/>
            <a:r>
              <a:rPr lang="en-US" dirty="0" smtClean="0"/>
              <a:t>Activity recognition</a:t>
            </a:r>
          </a:p>
          <a:p>
            <a:pPr>
              <a:spcBef>
                <a:spcPts val="600"/>
              </a:spcBef>
            </a:pPr>
            <a:r>
              <a:rPr lang="en-US" u="sng" dirty="0" smtClean="0"/>
              <a:t>Where</a:t>
            </a:r>
            <a:r>
              <a:rPr lang="en-US" dirty="0" smtClean="0"/>
              <a:t>  and </a:t>
            </a:r>
            <a:r>
              <a:rPr lang="en-US" u="sng" dirty="0" smtClean="0"/>
              <a:t>When</a:t>
            </a:r>
            <a:r>
              <a:rPr lang="en-US" dirty="0" smtClean="0"/>
              <a:t> is the user?</a:t>
            </a:r>
          </a:p>
          <a:p>
            <a:pPr lvl="1"/>
            <a:r>
              <a:rPr lang="en-US" dirty="0" smtClean="0"/>
              <a:t>Location and spatial based data mining applications</a:t>
            </a:r>
          </a:p>
          <a:p>
            <a:pPr lvl="1"/>
            <a:r>
              <a:rPr lang="en-US" dirty="0" smtClean="0"/>
              <a:t>Temporal based data mining applications</a:t>
            </a:r>
          </a:p>
          <a:p>
            <a:r>
              <a:rPr lang="en-US" u="sng" dirty="0" smtClean="0"/>
              <a:t>Who</a:t>
            </a:r>
            <a:r>
              <a:rPr lang="en-US" dirty="0" smtClean="0"/>
              <a:t>, </a:t>
            </a:r>
            <a:r>
              <a:rPr lang="en-US" u="sng" dirty="0" smtClean="0"/>
              <a:t>What</a:t>
            </a:r>
            <a:r>
              <a:rPr lang="en-US" dirty="0" smtClean="0"/>
              <a:t>, </a:t>
            </a:r>
            <a:r>
              <a:rPr lang="en-US" u="sng" dirty="0" smtClean="0"/>
              <a:t>Where</a:t>
            </a:r>
            <a:r>
              <a:rPr lang="en-US" dirty="0" smtClean="0"/>
              <a:t>, </a:t>
            </a:r>
            <a:r>
              <a:rPr lang="en-US" u="sng" dirty="0" smtClean="0"/>
              <a:t>When</a:t>
            </a:r>
            <a:r>
              <a:rPr lang="en-US" dirty="0" smtClean="0"/>
              <a:t>, and </a:t>
            </a:r>
            <a:r>
              <a:rPr lang="en-US" u="sng" dirty="0" smtClean="0"/>
              <a:t>Why</a:t>
            </a:r>
            <a:r>
              <a:rPr lang="en-US" dirty="0" smtClean="0"/>
              <a:t>?</a:t>
            </a:r>
          </a:p>
          <a:p>
            <a:pPr lvl="1"/>
            <a:r>
              <a:rPr lang="en-US" dirty="0" smtClean="0"/>
              <a:t> Social networking &amp; context sensitive applications</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a:t>
            </a:fld>
            <a:endParaRPr lang="en-US"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Journals</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pPr>
              <a:spcAft>
                <a:spcPts val="1200"/>
              </a:spcAft>
            </a:pPr>
            <a:r>
              <a:rPr lang="en-US" sz="2800" dirty="0" smtClean="0"/>
              <a:t>International Journal of Wireless Sensor Networks</a:t>
            </a:r>
          </a:p>
          <a:p>
            <a:pPr>
              <a:spcAft>
                <a:spcPts val="1200"/>
              </a:spcAft>
            </a:pPr>
            <a:r>
              <a:rPr lang="en-US" sz="2800" dirty="0" smtClean="0"/>
              <a:t>International Symposium on Wearable Computers</a:t>
            </a:r>
          </a:p>
          <a:p>
            <a:pPr>
              <a:spcAft>
                <a:spcPts val="1200"/>
              </a:spcAft>
            </a:pPr>
            <a:r>
              <a:rPr lang="en-US" sz="2800" dirty="0" smtClean="0"/>
              <a:t>International Conference on Pervasive Computing</a:t>
            </a:r>
          </a:p>
          <a:p>
            <a:pPr>
              <a:spcAft>
                <a:spcPts val="1200"/>
              </a:spcAft>
            </a:pPr>
            <a:r>
              <a:rPr lang="en-US" sz="2800" dirty="0" smtClean="0"/>
              <a:t>Relevant AI and Data Mining Journals</a:t>
            </a:r>
            <a:endParaRPr lang="en-US" sz="2400" dirty="0" smtClean="0"/>
          </a:p>
          <a:p>
            <a:pPr>
              <a:buNone/>
            </a:pPr>
            <a:r>
              <a:rPr lang="en-US" dirty="0" smtClean="0"/>
              <a:t/>
            </a:r>
            <a:br>
              <a:rPr lang="en-US" dirty="0" smtClean="0"/>
            </a:br>
            <a:endParaRPr lang="en-US" dirty="0" smtClean="0"/>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110</a:t>
            </a:fld>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Contact Information</a:t>
            </a:r>
            <a:endParaRPr lang="en-US" dirty="0"/>
          </a:p>
        </p:txBody>
      </p:sp>
      <p:sp>
        <p:nvSpPr>
          <p:cNvPr id="3" name="Content Placeholder 2"/>
          <p:cNvSpPr>
            <a:spLocks noGrp="1"/>
          </p:cNvSpPr>
          <p:nvPr>
            <p:ph idx="1"/>
          </p:nvPr>
        </p:nvSpPr>
        <p:spPr>
          <a:xfrm>
            <a:off x="304800" y="1676401"/>
            <a:ext cx="8534400" cy="4800600"/>
          </a:xfrm>
        </p:spPr>
        <p:txBody>
          <a:bodyPr>
            <a:normAutofit fontScale="92500" lnSpcReduction="10000"/>
          </a:bodyPr>
          <a:lstStyle/>
          <a:p>
            <a:r>
              <a:rPr lang="en-US" dirty="0" smtClean="0"/>
              <a:t>Gary Weiss</a:t>
            </a:r>
          </a:p>
          <a:p>
            <a:pPr lvl="1"/>
            <a:r>
              <a:rPr lang="en-US" dirty="0" smtClean="0"/>
              <a:t>Fordham University, Bronx NY 10458</a:t>
            </a:r>
          </a:p>
          <a:p>
            <a:pPr lvl="1"/>
            <a:r>
              <a:rPr lang="en-US" dirty="0" smtClean="0"/>
              <a:t>gweiss@cis.fordham.edu</a:t>
            </a:r>
          </a:p>
          <a:p>
            <a:pPr lvl="1"/>
            <a:r>
              <a:rPr lang="en-US" dirty="0" smtClean="0"/>
              <a:t>http://storm.cis.fordham.edu/~gweiss/</a:t>
            </a:r>
          </a:p>
          <a:p>
            <a:pPr>
              <a:spcBef>
                <a:spcPts val="600"/>
              </a:spcBef>
            </a:pPr>
            <a:r>
              <a:rPr lang="en-US" dirty="0" smtClean="0"/>
              <a:t>WISDM Information</a:t>
            </a:r>
          </a:p>
          <a:p>
            <a:pPr lvl="1">
              <a:spcBef>
                <a:spcPts val="600"/>
              </a:spcBef>
            </a:pPr>
            <a:r>
              <a:rPr lang="en-US" dirty="0" smtClean="0"/>
              <a:t>http://www.cis.fordham.edu/wisdm/</a:t>
            </a:r>
          </a:p>
          <a:p>
            <a:pPr lvl="2">
              <a:spcBef>
                <a:spcPts val="600"/>
              </a:spcBef>
            </a:pPr>
            <a:r>
              <a:rPr lang="en-US" dirty="0" smtClean="0"/>
              <a:t>WISDM papers available: click “About” then “Publications”</a:t>
            </a:r>
          </a:p>
          <a:p>
            <a:pPr lvl="1">
              <a:spcBef>
                <a:spcPts val="600"/>
              </a:spcBef>
            </a:pPr>
            <a:r>
              <a:rPr lang="en-US" dirty="0" smtClean="0"/>
              <a:t>Sensorcollector eventually available for collecting sensor data (sensorcollector.com)</a:t>
            </a:r>
          </a:p>
          <a:p>
            <a:pPr lvl="1">
              <a:spcBef>
                <a:spcPts val="600"/>
              </a:spcBef>
            </a:pPr>
            <a:r>
              <a:rPr lang="en-US" dirty="0" smtClean="0"/>
              <a:t>Actitracker will shortly allow you to log in and track your activities via our Android app (actitracker.com)</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111</a:t>
            </a:fld>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Thanks To …</a:t>
            </a:r>
            <a:endParaRPr lang="en-US" dirty="0"/>
          </a:p>
        </p:txBody>
      </p:sp>
      <p:sp>
        <p:nvSpPr>
          <p:cNvPr id="3" name="Content Placeholder 2"/>
          <p:cNvSpPr>
            <a:spLocks noGrp="1"/>
          </p:cNvSpPr>
          <p:nvPr>
            <p:ph idx="1"/>
          </p:nvPr>
        </p:nvSpPr>
        <p:spPr>
          <a:xfrm>
            <a:off x="304800" y="1775191"/>
            <a:ext cx="8610600" cy="4625609"/>
          </a:xfrm>
        </p:spPr>
        <p:txBody>
          <a:bodyPr/>
          <a:lstStyle/>
          <a:p>
            <a:r>
              <a:rPr lang="en-US" dirty="0" smtClean="0"/>
              <a:t>WISDM research group</a:t>
            </a:r>
          </a:p>
          <a:p>
            <a:pPr lvl="1"/>
            <a:r>
              <a:rPr lang="en-US" dirty="0" smtClean="0"/>
              <a:t>Current Members</a:t>
            </a:r>
          </a:p>
          <a:p>
            <a:pPr lvl="2"/>
            <a:r>
              <a:rPr lang="en-US" dirty="0" smtClean="0"/>
              <a:t>Anthony </a:t>
            </a:r>
            <a:r>
              <a:rPr lang="en-US" dirty="0" err="1" smtClean="0"/>
              <a:t>Alcaro</a:t>
            </a:r>
            <a:r>
              <a:rPr lang="en-US" dirty="0" smtClean="0"/>
              <a:t>, Alex </a:t>
            </a:r>
            <a:r>
              <a:rPr lang="en-US" dirty="0" err="1" smtClean="0"/>
              <a:t>Armero</a:t>
            </a:r>
            <a:r>
              <a:rPr lang="en-US" dirty="0" smtClean="0"/>
              <a:t>, Shaun Gallagher, Andrew </a:t>
            </a:r>
            <a:r>
              <a:rPr lang="en-US" dirty="0" err="1" smtClean="0"/>
              <a:t>Grosner</a:t>
            </a:r>
            <a:r>
              <a:rPr lang="en-US" dirty="0" smtClean="0"/>
              <a:t>, Margo Flynn, Jeff Lockhart, Paul McHugh, Luigi </a:t>
            </a:r>
            <a:r>
              <a:rPr lang="en-US" dirty="0" err="1" smtClean="0"/>
              <a:t>Paterno</a:t>
            </a:r>
            <a:r>
              <a:rPr lang="en-US" dirty="0" smtClean="0"/>
              <a:t>, Tony </a:t>
            </a:r>
            <a:r>
              <a:rPr lang="en-US" dirty="0" err="1" smtClean="0"/>
              <a:t>Pulickal</a:t>
            </a:r>
            <a:r>
              <a:rPr lang="en-US" dirty="0" smtClean="0"/>
              <a:t>, Greg Rivas, Priscilla </a:t>
            </a:r>
            <a:r>
              <a:rPr lang="en-US" dirty="0" err="1" smtClean="0"/>
              <a:t>Twum</a:t>
            </a:r>
            <a:r>
              <a:rPr lang="en-US" dirty="0" smtClean="0"/>
              <a:t>, Bethany Wolff, Jack </a:t>
            </a:r>
            <a:r>
              <a:rPr lang="en-US" dirty="0" err="1" smtClean="0"/>
              <a:t>Xue</a:t>
            </a:r>
            <a:endParaRPr lang="en-US" dirty="0" smtClean="0"/>
          </a:p>
          <a:p>
            <a:pPr lvl="1"/>
            <a:r>
              <a:rPr lang="en-US" dirty="0" smtClean="0"/>
              <a:t>Key Former Members</a:t>
            </a:r>
          </a:p>
          <a:p>
            <a:pPr lvl="2"/>
            <a:r>
              <a:rPr lang="en-US" dirty="0" smtClean="0"/>
              <a:t>Jennifer Kwapisz, Sam Moore, Shane </a:t>
            </a:r>
            <a:r>
              <a:rPr lang="en-US" dirty="0" err="1" smtClean="0"/>
              <a:t>Skowron</a:t>
            </a:r>
            <a:r>
              <a:rPr lang="en-US" dirty="0" smtClean="0"/>
              <a:t>, Alvan Wong</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112</a:t>
            </a:fld>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7/19/2011</a:t>
            </a:r>
            <a:endParaRPr lang="en-US"/>
          </a:p>
        </p:txBody>
      </p:sp>
      <p:sp>
        <p:nvSpPr>
          <p:cNvPr id="3" name="Footer Placeholder 2"/>
          <p:cNvSpPr>
            <a:spLocks noGrp="1"/>
          </p:cNvSpPr>
          <p:nvPr>
            <p:ph type="ftr" sz="quarter" idx="11"/>
          </p:nvPr>
        </p:nvSpPr>
        <p:spPr/>
        <p:txBody>
          <a:bodyPr/>
          <a:lstStyle/>
          <a:p>
            <a:r>
              <a:rPr lang="en-US" smtClean="0"/>
              <a:t>Gary M. Weiss         DMIN '11 Tutorial</a:t>
            </a:r>
            <a:endParaRPr lang="en-US"/>
          </a:p>
        </p:txBody>
      </p:sp>
      <p:sp>
        <p:nvSpPr>
          <p:cNvPr id="4" name="Slide Number Placeholder 3"/>
          <p:cNvSpPr>
            <a:spLocks noGrp="1"/>
          </p:cNvSpPr>
          <p:nvPr>
            <p:ph type="sldNum" sz="quarter" idx="12"/>
          </p:nvPr>
        </p:nvSpPr>
        <p:spPr/>
        <p:txBody>
          <a:bodyPr/>
          <a:lstStyle/>
          <a:p>
            <a:fld id="{13EEC2AF-DB56-4B97-A4EE-4677677E2903}" type="slidenum">
              <a:rPr lang="en-US" smtClean="0"/>
              <a:pPr/>
              <a:t>113</a:t>
            </a:fld>
            <a:endParaRPr lang="en-US"/>
          </a:p>
        </p:txBody>
      </p:sp>
      <p:sp>
        <p:nvSpPr>
          <p:cNvPr id="5" name="Rectangle 4"/>
          <p:cNvSpPr/>
          <p:nvPr/>
        </p:nvSpPr>
        <p:spPr>
          <a:xfrm>
            <a:off x="533400" y="1143000"/>
            <a:ext cx="8382000" cy="892552"/>
          </a:xfrm>
          <a:prstGeom prst="rect">
            <a:avLst/>
          </a:prstGeom>
        </p:spPr>
        <p:txBody>
          <a:bodyPr wrap="square">
            <a:spAutoFit/>
          </a:bodyPr>
          <a:lstStyle/>
          <a:p>
            <a:r>
              <a:rPr lang="en-US" sz="2600" dirty="0" smtClean="0">
                <a:solidFill>
                  <a:schemeClr val="bg1"/>
                </a:solidFill>
              </a:rPr>
              <a:t>These slides available from:</a:t>
            </a:r>
            <a:br>
              <a:rPr lang="en-US" sz="2600" dirty="0" smtClean="0">
                <a:solidFill>
                  <a:schemeClr val="bg1"/>
                </a:solidFill>
              </a:rPr>
            </a:br>
            <a:r>
              <a:rPr lang="en-US" sz="2600" dirty="0" smtClean="0">
                <a:solidFill>
                  <a:schemeClr val="bg1"/>
                </a:solidFill>
              </a:rPr>
              <a:t>http://storm.cis.fordham.edu/~gweiss/presentations.html</a:t>
            </a:r>
            <a:endParaRPr lang="en-US" sz="2600" dirty="0">
              <a:solidFill>
                <a:schemeClr val="bg1"/>
              </a:solidFill>
            </a:endParaRPr>
          </a:p>
        </p:txBody>
      </p:sp>
      <p:pic>
        <p:nvPicPr>
          <p:cNvPr id="134146" name="Picture 2" descr="http://www.commentsgraphic.com/graphics/thank-you/thank-you-comment-010.gif"/>
          <p:cNvPicPr>
            <a:picLocks noChangeAspect="1" noChangeArrowheads="1" noCrop="1"/>
          </p:cNvPicPr>
          <p:nvPr/>
        </p:nvPicPr>
        <p:blipFill>
          <a:blip r:embed="rId2" cstate="print"/>
          <a:srcRect/>
          <a:stretch>
            <a:fillRect/>
          </a:stretch>
        </p:blipFill>
        <p:spPr bwMode="auto">
          <a:xfrm>
            <a:off x="2590800" y="2667000"/>
            <a:ext cx="3810000" cy="3333750"/>
          </a:xfrm>
          <a:prstGeom prst="rect">
            <a:avLst/>
          </a:prstGeom>
          <a:noFill/>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75191"/>
            <a:ext cx="8382000" cy="4701809"/>
          </a:xfrm>
        </p:spPr>
        <p:txBody>
          <a:bodyPr>
            <a:normAutofit/>
          </a:bodyPr>
          <a:lstStyle/>
          <a:p>
            <a:pPr>
              <a:spcAft>
                <a:spcPts val="600"/>
              </a:spcAft>
              <a:buFont typeface="+mj-lt"/>
              <a:buAutoNum type="arabicPeriod"/>
            </a:pPr>
            <a:r>
              <a:rPr lang="en-US" sz="1400" dirty="0" err="1" smtClean="0"/>
              <a:t>Agamennoni</a:t>
            </a:r>
            <a:r>
              <a:rPr lang="en-US" sz="1400" dirty="0" smtClean="0"/>
              <a:t>, G., Nieto, J., and </a:t>
            </a:r>
            <a:r>
              <a:rPr lang="en-US" sz="1400" dirty="0" err="1" smtClean="0"/>
              <a:t>Nebot</a:t>
            </a:r>
            <a:r>
              <a:rPr lang="en-US" sz="1400" dirty="0" smtClean="0"/>
              <a:t>, E. 2009. Mining GPS data for extracting significant places, </a:t>
            </a:r>
            <a:r>
              <a:rPr lang="en-US" sz="1400" i="1" dirty="0" smtClean="0"/>
              <a:t>Proceedings of the 2009 IEEE international conference on Robotics and Automation</a:t>
            </a:r>
            <a:r>
              <a:rPr lang="en-US" sz="1400" dirty="0" smtClean="0"/>
              <a:t>.</a:t>
            </a:r>
          </a:p>
          <a:p>
            <a:pPr>
              <a:spcAft>
                <a:spcPts val="600"/>
              </a:spcAft>
              <a:buFont typeface="+mj-lt"/>
              <a:buAutoNum type="arabicPeriod"/>
            </a:pPr>
            <a:r>
              <a:rPr lang="en-US" sz="1400" dirty="0" err="1" smtClean="0"/>
              <a:t>Bao</a:t>
            </a:r>
            <a:r>
              <a:rPr lang="en-US" sz="1400" dirty="0" smtClean="0"/>
              <a:t>, L. and </a:t>
            </a:r>
            <a:r>
              <a:rPr lang="en-US" sz="1400" dirty="0" err="1" smtClean="0"/>
              <a:t>Intille</a:t>
            </a:r>
            <a:r>
              <a:rPr lang="en-US" sz="1400" dirty="0" smtClean="0"/>
              <a:t>, S.. 2004. Activity recognition from user-annotated acceleration data, </a:t>
            </a:r>
            <a:r>
              <a:rPr lang="en-US" sz="1400" i="1" dirty="0" smtClean="0"/>
              <a:t>Lecture Notes Computer Science</a:t>
            </a:r>
            <a:r>
              <a:rPr lang="en-US" sz="1400" dirty="0" smtClean="0"/>
              <a:t>, vol. 3001, pp. 1-17.</a:t>
            </a:r>
          </a:p>
          <a:p>
            <a:pPr>
              <a:spcAft>
                <a:spcPts val="600"/>
              </a:spcAft>
              <a:buFont typeface="+mj-lt"/>
              <a:buAutoNum type="arabicPeriod"/>
            </a:pPr>
            <a:r>
              <a:rPr lang="en-US" sz="1400" dirty="0" smtClean="0"/>
              <a:t>Bourke, A.K., O'Brien, J.V., and Lyons, G.M. 2007. Evaluation of threshold-based tri-axial accelerometer fall detection algorithm, </a:t>
            </a:r>
            <a:r>
              <a:rPr lang="en-US" sz="1400" i="1" dirty="0" smtClean="0"/>
              <a:t>Gait &amp; Posture</a:t>
            </a:r>
            <a:r>
              <a:rPr lang="en-US" sz="1400" dirty="0" smtClean="0"/>
              <a:t> 26(2): 194-99. </a:t>
            </a:r>
          </a:p>
          <a:p>
            <a:pPr>
              <a:spcAft>
                <a:spcPts val="600"/>
              </a:spcAft>
              <a:buFont typeface="+mj-lt"/>
              <a:buAutoNum type="arabicPeriod"/>
            </a:pPr>
            <a:r>
              <a:rPr lang="en-US" sz="1400" dirty="0" err="1" smtClean="0"/>
              <a:t>Bouten</a:t>
            </a:r>
            <a:r>
              <a:rPr lang="en-US" sz="1400" dirty="0" smtClean="0"/>
              <a:t>, C.V., </a:t>
            </a:r>
            <a:r>
              <a:rPr lang="en-US" sz="1400" dirty="0" err="1" smtClean="0"/>
              <a:t>Koekkoek</a:t>
            </a:r>
            <a:r>
              <a:rPr lang="en-US" sz="1400" dirty="0" smtClean="0"/>
              <a:t>, K.T., </a:t>
            </a:r>
            <a:r>
              <a:rPr lang="en-US" sz="1400" dirty="0" err="1" smtClean="0"/>
              <a:t>Verduin</a:t>
            </a:r>
            <a:r>
              <a:rPr lang="en-US" sz="1400" dirty="0" smtClean="0"/>
              <a:t>, M., </a:t>
            </a:r>
            <a:r>
              <a:rPr lang="en-US" sz="1400" dirty="0" err="1" smtClean="0"/>
              <a:t>Kodde</a:t>
            </a:r>
            <a:r>
              <a:rPr lang="en-US" sz="1400" dirty="0" smtClean="0"/>
              <a:t>, R., and Janssen, J.D. 1997. A </a:t>
            </a:r>
            <a:r>
              <a:rPr lang="en-US" sz="1400" dirty="0" err="1" smtClean="0"/>
              <a:t>triaxial</a:t>
            </a:r>
            <a:r>
              <a:rPr lang="en-US" sz="1400" dirty="0" smtClean="0"/>
              <a:t> accelerometer and portable data processing unit for the assessment of daily physical activity, </a:t>
            </a:r>
            <a:r>
              <a:rPr lang="en-US" sz="1400" i="1" dirty="0" smtClean="0"/>
              <a:t>IEEE Transactions on Bio-Medical Engineering</a:t>
            </a:r>
            <a:r>
              <a:rPr lang="en-US" sz="1400" dirty="0" smtClean="0"/>
              <a:t>, 44(3):136-147.</a:t>
            </a:r>
          </a:p>
          <a:p>
            <a:pPr>
              <a:spcAft>
                <a:spcPts val="600"/>
              </a:spcAft>
              <a:buFont typeface="+mj-lt"/>
              <a:buAutoNum type="arabicPeriod"/>
            </a:pPr>
            <a:r>
              <a:rPr lang="en-US" sz="1400" dirty="0" err="1" smtClean="0"/>
              <a:t>Brezmes</a:t>
            </a:r>
            <a:r>
              <a:rPr lang="en-US" sz="1400" dirty="0" smtClean="0"/>
              <a:t>, T., </a:t>
            </a:r>
            <a:r>
              <a:rPr lang="en-US" sz="1400" dirty="0" err="1" smtClean="0"/>
              <a:t>Rersa</a:t>
            </a:r>
            <a:r>
              <a:rPr lang="en-US" sz="1400" dirty="0" smtClean="0"/>
              <a:t>, M., </a:t>
            </a:r>
            <a:r>
              <a:rPr lang="en-US" sz="1400" dirty="0" err="1" smtClean="0"/>
              <a:t>Gorricho</a:t>
            </a:r>
            <a:r>
              <a:rPr lang="en-US" sz="1400" dirty="0" smtClean="0"/>
              <a:t>, J-L, and </a:t>
            </a:r>
            <a:r>
              <a:rPr lang="en-US" sz="1400" dirty="0" err="1" smtClean="0"/>
              <a:t>Cotrina</a:t>
            </a:r>
            <a:r>
              <a:rPr lang="en-US" sz="1400" dirty="0" smtClean="0"/>
              <a:t>, J. 2010. Surveillance with Alert Management System using Conventional Cell Phones</a:t>
            </a:r>
            <a:r>
              <a:rPr lang="en-US" sz="1400" i="1" dirty="0" smtClean="0"/>
              <a:t>, Proceedings of the 5</a:t>
            </a:r>
            <a:r>
              <a:rPr lang="en-US" sz="1400" i="1" baseline="30000" dirty="0" smtClean="0"/>
              <a:t>th</a:t>
            </a:r>
            <a:r>
              <a:rPr lang="en-US" sz="1400" i="1" dirty="0" smtClean="0"/>
              <a:t> International Multi-Conference on Computing in the Global Information Technology</a:t>
            </a:r>
            <a:r>
              <a:rPr lang="en-US" sz="1400" dirty="0" smtClean="0"/>
              <a:t>, 121-125.</a:t>
            </a:r>
          </a:p>
          <a:p>
            <a:pPr>
              <a:spcAft>
                <a:spcPts val="600"/>
              </a:spcAft>
              <a:buFont typeface="+mj-lt"/>
              <a:buAutoNum type="arabicPeriod"/>
            </a:pPr>
            <a:r>
              <a:rPr lang="en-US" sz="1400" dirty="0" smtClean="0"/>
              <a:t>Cho, Y., Nam, Y., </a:t>
            </a:r>
            <a:r>
              <a:rPr lang="en-US" sz="1400" dirty="0" err="1" smtClean="0"/>
              <a:t>Choi</a:t>
            </a:r>
            <a:r>
              <a:rPr lang="en-US" sz="1400" dirty="0" smtClean="0"/>
              <a:t>, Y-J, and Cho, W-D. 2008,.Smart-Buckle: human activity recognition using a 3-axis accelerometer and a wearable camera,  </a:t>
            </a:r>
            <a:r>
              <a:rPr lang="en-US" sz="1400" i="1" dirty="0" err="1" smtClean="0"/>
              <a:t>HealthNet</a:t>
            </a:r>
            <a:r>
              <a:rPr lang="en-US" sz="1400" dirty="0" smtClean="0"/>
              <a:t>.</a:t>
            </a:r>
          </a:p>
          <a:p>
            <a:pPr>
              <a:spcAft>
                <a:spcPts val="600"/>
              </a:spcAft>
              <a:buFont typeface="+mj-lt"/>
              <a:buAutoNum type="arabicPeriod"/>
            </a:pPr>
            <a:r>
              <a:rPr lang="en-US" sz="1400" dirty="0" smtClean="0"/>
              <a:t>Discovery channel video about a Smart phone-based biometric system for securing smart phones (based on the research in X16). The relevant portion is about 2/3 thru the video clip which contains two segments. </a:t>
            </a:r>
            <a:r>
              <a:rPr lang="en-US" sz="1400" dirty="0" err="1" smtClean="0"/>
              <a:t>Url</a:t>
            </a:r>
            <a:r>
              <a:rPr lang="en-US" sz="1400" dirty="0" smtClean="0"/>
              <a:t>: </a:t>
            </a:r>
            <a:r>
              <a:rPr lang="en-US" sz="1400" dirty="0" smtClean="0">
                <a:hlinkClick r:id="rId2"/>
              </a:rPr>
              <a:t>http://watch.discoverychannel.ca/#clip370449</a:t>
            </a:r>
            <a:endParaRPr lang="en-US" sz="1400" dirty="0" smtClean="0"/>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114</a:t>
            </a:fld>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75191"/>
            <a:ext cx="8382000" cy="4625609"/>
          </a:xfrm>
        </p:spPr>
        <p:txBody>
          <a:bodyPr>
            <a:normAutofit fontScale="92500"/>
          </a:bodyPr>
          <a:lstStyle/>
          <a:p>
            <a:pPr marL="461772" indent="-342900">
              <a:spcAft>
                <a:spcPts val="600"/>
              </a:spcAft>
              <a:buFont typeface="+mj-lt"/>
              <a:buAutoNum type="arabicPeriod" startAt="8"/>
            </a:pPr>
            <a:r>
              <a:rPr lang="en-US" sz="1500" dirty="0" err="1" smtClean="0"/>
              <a:t>FitBit</a:t>
            </a:r>
            <a:r>
              <a:rPr lang="en-US" sz="1500" dirty="0" smtClean="0"/>
              <a:t>. </a:t>
            </a:r>
            <a:r>
              <a:rPr lang="en-US" sz="1500" dirty="0" smtClean="0">
                <a:hlinkClick r:id="rId2"/>
              </a:rPr>
              <a:t>http://www.fitbit.com</a:t>
            </a:r>
            <a:endParaRPr lang="en-US" sz="1500" dirty="0" smtClean="0"/>
          </a:p>
          <a:p>
            <a:pPr>
              <a:spcAft>
                <a:spcPts val="600"/>
              </a:spcAft>
              <a:buFont typeface="+mj-lt"/>
              <a:buAutoNum type="arabicPeriod" startAt="8"/>
            </a:pPr>
            <a:r>
              <a:rPr lang="en-US" sz="1500" dirty="0" smtClean="0"/>
              <a:t>Frank, J., </a:t>
            </a:r>
            <a:r>
              <a:rPr lang="en-US" sz="1500" dirty="0" err="1" smtClean="0"/>
              <a:t>Mannor</a:t>
            </a:r>
            <a:r>
              <a:rPr lang="en-US" sz="1500" dirty="0" smtClean="0"/>
              <a:t>, S., and </a:t>
            </a:r>
            <a:r>
              <a:rPr lang="en-US" sz="1500" dirty="0" err="1" smtClean="0"/>
              <a:t>Precup</a:t>
            </a:r>
            <a:r>
              <a:rPr lang="en-US" sz="1500" dirty="0" smtClean="0"/>
              <a:t>, D. 2010.  Activity and gait recognition with time-delay embeddings, </a:t>
            </a:r>
            <a:r>
              <a:rPr lang="en-US" sz="1500" i="1" dirty="0" smtClean="0"/>
              <a:t>Proceedings of the 24</a:t>
            </a:r>
            <a:r>
              <a:rPr lang="en-US" sz="1500" i="1" baseline="30000" dirty="0" smtClean="0"/>
              <a:t>th</a:t>
            </a:r>
            <a:r>
              <a:rPr lang="en-US" sz="1500" i="1" dirty="0" smtClean="0"/>
              <a:t> AAAI Conference on Artificial Intelligence</a:t>
            </a:r>
            <a:r>
              <a:rPr lang="en-US" sz="1500" dirty="0" smtClean="0"/>
              <a:t>. </a:t>
            </a:r>
          </a:p>
          <a:p>
            <a:pPr>
              <a:spcAft>
                <a:spcPts val="600"/>
              </a:spcAft>
              <a:buFont typeface="+mj-lt"/>
              <a:buAutoNum type="arabicPeriod" startAt="8"/>
            </a:pPr>
            <a:r>
              <a:rPr lang="en-US" sz="1500" dirty="0" err="1" smtClean="0"/>
              <a:t>Gyorbiro</a:t>
            </a:r>
            <a:r>
              <a:rPr lang="en-US" sz="1500" dirty="0" smtClean="0"/>
              <a:t>, N., Fabian, A., and </a:t>
            </a:r>
            <a:r>
              <a:rPr lang="en-US" sz="1500" dirty="0" err="1" smtClean="0"/>
              <a:t>Homanyi</a:t>
            </a:r>
            <a:r>
              <a:rPr lang="en-US" sz="1500" dirty="0" smtClean="0"/>
              <a:t>, G. 2008. An activity recognition system for mobile phones, </a:t>
            </a:r>
            <a:r>
              <a:rPr lang="en-US" sz="1500" i="1" dirty="0" smtClean="0"/>
              <a:t>Mobile Networks and Applications</a:t>
            </a:r>
            <a:r>
              <a:rPr lang="en-US" sz="1500" dirty="0" smtClean="0"/>
              <a:t>,  14 (1), 82-91.</a:t>
            </a:r>
          </a:p>
          <a:p>
            <a:pPr>
              <a:spcAft>
                <a:spcPts val="600"/>
              </a:spcAft>
              <a:buFont typeface="+mj-lt"/>
              <a:buAutoNum type="arabicPeriod" startAt="8"/>
            </a:pPr>
            <a:r>
              <a:rPr lang="en-US" sz="1500" dirty="0" err="1" smtClean="0"/>
              <a:t>Ketabdar</a:t>
            </a:r>
            <a:r>
              <a:rPr lang="en-US" sz="1500" dirty="0" smtClean="0"/>
              <a:t>, H., and </a:t>
            </a:r>
            <a:r>
              <a:rPr lang="en-US" sz="1500" dirty="0" err="1" smtClean="0"/>
              <a:t>Polzehl</a:t>
            </a:r>
            <a:r>
              <a:rPr lang="en-US" sz="1500" dirty="0" smtClean="0"/>
              <a:t>., T. 2009. Fall and emergency detection with mobile phones, </a:t>
            </a:r>
            <a:r>
              <a:rPr lang="en-US" sz="1500" i="1" dirty="0" smtClean="0"/>
              <a:t>Assets '09 Proc. of the 11th International ACM SIGACCESS Conference on Computers and Accessibility</a:t>
            </a:r>
            <a:r>
              <a:rPr lang="en-US" sz="1500" dirty="0" smtClean="0"/>
              <a:t> ACM, 241-42.</a:t>
            </a:r>
          </a:p>
          <a:p>
            <a:pPr>
              <a:spcAft>
                <a:spcPts val="600"/>
              </a:spcAft>
              <a:buFont typeface="+mj-lt"/>
              <a:buAutoNum type="arabicPeriod" startAt="8"/>
            </a:pPr>
            <a:r>
              <a:rPr lang="en-US" sz="1500" dirty="0" err="1" smtClean="0"/>
              <a:t>Khetarpaul</a:t>
            </a:r>
            <a:r>
              <a:rPr lang="en-US" sz="1500" dirty="0" smtClean="0"/>
              <a:t>, S., </a:t>
            </a:r>
            <a:r>
              <a:rPr lang="en-US" sz="1500" dirty="0" err="1" smtClean="0"/>
              <a:t>Chaujan</a:t>
            </a:r>
            <a:r>
              <a:rPr lang="en-US" sz="1500" dirty="0" smtClean="0"/>
              <a:t>, R., Gupta, S.K., </a:t>
            </a:r>
            <a:r>
              <a:rPr lang="en-US" sz="1500" dirty="0" err="1" smtClean="0"/>
              <a:t>Subramaniam</a:t>
            </a:r>
            <a:r>
              <a:rPr lang="en-US" sz="1500" dirty="0" smtClean="0"/>
              <a:t>, L.V., and </a:t>
            </a:r>
            <a:r>
              <a:rPr lang="en-US" sz="1500" dirty="0" err="1" smtClean="0"/>
              <a:t>Nambiar</a:t>
            </a:r>
            <a:r>
              <a:rPr lang="en-US" sz="1500" dirty="0" smtClean="0"/>
              <a:t>, U. 2011. Mining GPS data to determine interesting locations, </a:t>
            </a:r>
            <a:r>
              <a:rPr lang="en-US" sz="1500" i="1" dirty="0" smtClean="0"/>
              <a:t>Proceedings of the 8</a:t>
            </a:r>
            <a:r>
              <a:rPr lang="en-US" sz="1500" i="1" baseline="30000" dirty="0" smtClean="0"/>
              <a:t>th</a:t>
            </a:r>
            <a:r>
              <a:rPr lang="en-US" sz="1500" i="1" dirty="0" smtClean="0"/>
              <a:t> International Workshop on Information Integration on the Web</a:t>
            </a:r>
            <a:r>
              <a:rPr lang="en-US" sz="1500" dirty="0" smtClean="0"/>
              <a:t>.</a:t>
            </a:r>
          </a:p>
          <a:p>
            <a:pPr>
              <a:spcAft>
                <a:spcPts val="600"/>
              </a:spcAft>
              <a:buFont typeface="+mj-lt"/>
              <a:buAutoNum type="arabicPeriod" startAt="8"/>
            </a:pPr>
            <a:r>
              <a:rPr lang="en-US" sz="1500" dirty="0" smtClean="0"/>
              <a:t>Krishnan, N., </a:t>
            </a:r>
            <a:r>
              <a:rPr lang="en-US" sz="1500" dirty="0" err="1" smtClean="0"/>
              <a:t>Colbry</a:t>
            </a:r>
            <a:r>
              <a:rPr lang="en-US" sz="1500" dirty="0" smtClean="0"/>
              <a:t>, D., </a:t>
            </a:r>
            <a:r>
              <a:rPr lang="en-US" sz="1500" dirty="0" err="1" smtClean="0"/>
              <a:t>Juillard</a:t>
            </a:r>
            <a:r>
              <a:rPr lang="en-US" sz="1500" dirty="0" smtClean="0"/>
              <a:t>, C., and </a:t>
            </a:r>
            <a:r>
              <a:rPr lang="en-US" sz="1500" dirty="0" err="1" smtClean="0"/>
              <a:t>Panchanathan</a:t>
            </a:r>
            <a:r>
              <a:rPr lang="en-US" sz="1500" dirty="0" smtClean="0"/>
              <a:t>, S. 2008. Real time human activity recognition using tri-Axial accelerometers, In </a:t>
            </a:r>
            <a:r>
              <a:rPr lang="en-US" sz="1500" i="1" dirty="0" smtClean="0"/>
              <a:t>Sensors, Signals and Information Processing Workshop</a:t>
            </a:r>
            <a:r>
              <a:rPr lang="en-US" sz="1500" dirty="0" smtClean="0"/>
              <a:t>.</a:t>
            </a:r>
          </a:p>
          <a:p>
            <a:pPr>
              <a:spcAft>
                <a:spcPts val="600"/>
              </a:spcAft>
              <a:buFont typeface="+mj-lt"/>
              <a:buAutoNum type="arabicPeriod" startAt="8"/>
            </a:pPr>
            <a:r>
              <a:rPr lang="en-US" sz="1500" dirty="0" smtClean="0"/>
              <a:t>Krishnan, N., and </a:t>
            </a:r>
            <a:r>
              <a:rPr lang="en-US" sz="1500" dirty="0" err="1" smtClean="0"/>
              <a:t>Panchanathan</a:t>
            </a:r>
            <a:r>
              <a:rPr lang="en-US" sz="1500" dirty="0" smtClean="0"/>
              <a:t>, S. 2008. Analysis of low resolution accelerometer data for continuous human activity recognition, in </a:t>
            </a:r>
            <a:r>
              <a:rPr lang="en-US" sz="1500" i="1" dirty="0" smtClean="0"/>
              <a:t>IEEE Int. Conf. on Acoustics, Speech and Signal Processing</a:t>
            </a:r>
            <a:r>
              <a:rPr lang="en-US" sz="1500" dirty="0" smtClean="0"/>
              <a:t>, pp. 3337-3340.</a:t>
            </a:r>
          </a:p>
          <a:p>
            <a:pPr>
              <a:spcAft>
                <a:spcPts val="600"/>
              </a:spcAft>
              <a:buFont typeface="+mj-lt"/>
              <a:buAutoNum type="arabicPeriod" startAt="8"/>
            </a:pPr>
            <a:r>
              <a:rPr lang="en-US" sz="1500" dirty="0" smtClean="0"/>
              <a:t>Kwapisz, J.R., Weiss, G.M., and Moore, S.A. 2010. Activity recognition using cell phone accelerometers, </a:t>
            </a:r>
            <a:r>
              <a:rPr lang="en-US" sz="1500" i="1" dirty="0" smtClean="0"/>
              <a:t>Proceedings of the Fourth International Workshop on Knowledge Discovery from Sensor Data</a:t>
            </a:r>
            <a:r>
              <a:rPr lang="en-US" sz="1500" dirty="0" smtClean="0"/>
              <a:t>, 10-18. </a:t>
            </a:r>
          </a:p>
          <a:p>
            <a:endParaRPr lang="en-US" sz="1400" dirty="0" smtClean="0"/>
          </a:p>
          <a:p>
            <a:endParaRPr lang="en-US" sz="1400" dirty="0" smtClean="0"/>
          </a:p>
          <a:p>
            <a:endParaRPr lang="en-US" sz="1400"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115</a:t>
            </a:fld>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pPr marL="461772" indent="-342900">
              <a:spcAft>
                <a:spcPts val="600"/>
              </a:spcAft>
              <a:buFont typeface="+mj-lt"/>
              <a:buAutoNum type="arabicPeriod" startAt="16"/>
            </a:pPr>
            <a:r>
              <a:rPr lang="en-US" sz="1400" dirty="0" smtClean="0"/>
              <a:t>Kwapisz, </a:t>
            </a:r>
            <a:r>
              <a:rPr lang="en-US" sz="1400" dirty="0" err="1" smtClean="0"/>
              <a:t>J.R.,Weiss</a:t>
            </a:r>
            <a:r>
              <a:rPr lang="en-US" sz="1400" dirty="0" smtClean="0"/>
              <a:t>, G.M., and Moore, S.A. 2010. Cell phone-based biometric identification</a:t>
            </a:r>
            <a:r>
              <a:rPr lang="en-US" sz="1400" i="1" dirty="0" smtClean="0"/>
              <a:t>, Proceedings of the IEEE Fourth International Conference on Biometrics: Theory, Applications and Systems</a:t>
            </a:r>
            <a:r>
              <a:rPr lang="en-US" sz="1400" dirty="0" smtClean="0"/>
              <a:t>. </a:t>
            </a:r>
          </a:p>
          <a:p>
            <a:pPr>
              <a:spcAft>
                <a:spcPts val="600"/>
              </a:spcAft>
              <a:buFont typeface="+mj-lt"/>
              <a:buAutoNum type="arabicPeriod" startAt="16"/>
            </a:pPr>
            <a:r>
              <a:rPr lang="en-US" sz="1400" dirty="0" smtClean="0"/>
              <a:t>Li, K.A., </a:t>
            </a:r>
            <a:r>
              <a:rPr lang="en-US" sz="1400" dirty="0" err="1" smtClean="0"/>
              <a:t>Sohn</a:t>
            </a:r>
            <a:r>
              <a:rPr lang="en-US" sz="1400" dirty="0" smtClean="0"/>
              <a:t>, T.Y., Huang, S, and Griswold, W.G. 2008. </a:t>
            </a:r>
            <a:r>
              <a:rPr lang="en-US" sz="1400" dirty="0" err="1" smtClean="0"/>
              <a:t>PeopleTones</a:t>
            </a:r>
            <a:r>
              <a:rPr lang="en-US" sz="1400" dirty="0" smtClean="0"/>
              <a:t>: A System for the detection and notification of buddy proximity on mobile phones, Proceedings of the 6</a:t>
            </a:r>
            <a:r>
              <a:rPr lang="en-US" sz="1400" baseline="30000" dirty="0" smtClean="0"/>
              <a:t>th</a:t>
            </a:r>
            <a:r>
              <a:rPr lang="en-US" sz="1400" dirty="0" smtClean="0"/>
              <a:t> International Conference on Mobile Systems.</a:t>
            </a:r>
          </a:p>
          <a:p>
            <a:pPr>
              <a:spcAft>
                <a:spcPts val="600"/>
              </a:spcAft>
              <a:buFont typeface="+mj-lt"/>
              <a:buAutoNum type="arabicPeriod" startAt="16"/>
            </a:pPr>
            <a:r>
              <a:rPr lang="en-US" sz="1400" dirty="0" smtClean="0"/>
              <a:t>Lockhart, J.W., Weiss, G.M., </a:t>
            </a:r>
            <a:r>
              <a:rPr lang="en-US" sz="1400" dirty="0" err="1" smtClean="0"/>
              <a:t>Xue</a:t>
            </a:r>
            <a:r>
              <a:rPr lang="en-US" sz="1400" dirty="0" smtClean="0"/>
              <a:t>, J.C., Gallagher, S.T., </a:t>
            </a:r>
            <a:r>
              <a:rPr lang="en-US" sz="1400" dirty="0" err="1" smtClean="0"/>
              <a:t>Grosner</a:t>
            </a:r>
            <a:r>
              <a:rPr lang="en-US" sz="1400" dirty="0" smtClean="0"/>
              <a:t>, A.B., and </a:t>
            </a:r>
            <a:r>
              <a:rPr lang="en-US" sz="1400" dirty="0" err="1" smtClean="0"/>
              <a:t>Pulickal</a:t>
            </a:r>
            <a:r>
              <a:rPr lang="en-US" sz="1400" dirty="0" smtClean="0"/>
              <a:t>, T.T. 2011. Design considerations for the WISDM smart phone-based sensor mining architecture, In </a:t>
            </a:r>
            <a:r>
              <a:rPr lang="en-US" sz="1400" i="1" dirty="0" smtClean="0"/>
              <a:t>Proceedings of the Fifth International Workshop on Knowledge Discovery from Sensor Data</a:t>
            </a:r>
            <a:r>
              <a:rPr lang="en-US" sz="1400" dirty="0" smtClean="0"/>
              <a:t>, San Diego, CA. </a:t>
            </a:r>
          </a:p>
          <a:p>
            <a:pPr>
              <a:spcAft>
                <a:spcPts val="600"/>
              </a:spcAft>
              <a:buFont typeface="+mj-lt"/>
              <a:buAutoNum type="arabicPeriod" startAt="16"/>
            </a:pPr>
            <a:r>
              <a:rPr lang="en-US" sz="1400" dirty="0" smtClean="0"/>
              <a:t>Maurer, U., </a:t>
            </a:r>
            <a:r>
              <a:rPr lang="en-US" sz="1400" dirty="0" err="1" smtClean="0"/>
              <a:t>Smailagic</a:t>
            </a:r>
            <a:r>
              <a:rPr lang="en-US" sz="1400" dirty="0" smtClean="0"/>
              <a:t>, A., </a:t>
            </a:r>
            <a:r>
              <a:rPr lang="en-US" sz="1400" dirty="0" err="1" smtClean="0"/>
              <a:t>Siewiorek</a:t>
            </a:r>
            <a:r>
              <a:rPr lang="en-US" sz="1400" dirty="0" smtClean="0"/>
              <a:t>, D., and </a:t>
            </a:r>
            <a:r>
              <a:rPr lang="en-US" sz="1400" dirty="0" err="1" smtClean="0"/>
              <a:t>Deisher</a:t>
            </a:r>
            <a:r>
              <a:rPr lang="en-US" sz="1400" dirty="0" smtClean="0"/>
              <a:t>, M. 2006. Activity recognition and monitoring using multiple sensors on different body positions, In </a:t>
            </a:r>
            <a:r>
              <a:rPr lang="en-US" sz="1400" i="1" dirty="0" smtClean="0"/>
              <a:t>IEEE Proceedings on the International Workshop on Wearable and Implantable Sensor Networks</a:t>
            </a:r>
            <a:r>
              <a:rPr lang="en-US" sz="1400" dirty="0" smtClean="0"/>
              <a:t>, 30(5).</a:t>
            </a:r>
          </a:p>
          <a:p>
            <a:pPr>
              <a:spcAft>
                <a:spcPts val="600"/>
              </a:spcAft>
              <a:buFont typeface="+mj-lt"/>
              <a:buAutoNum type="arabicPeriod" startAt="16"/>
            </a:pPr>
            <a:r>
              <a:rPr lang="en-US" sz="1400" dirty="0" err="1" smtClean="0"/>
              <a:t>Menn</a:t>
            </a:r>
            <a:r>
              <a:rPr lang="en-US" sz="1400" dirty="0" smtClean="0"/>
              <a:t>, J. February 8, 2011. Smartphone shipments surpass PCs. Retrieved from </a:t>
            </a:r>
            <a:r>
              <a:rPr lang="en-US" sz="1400" dirty="0" smtClean="0">
                <a:hlinkClick r:id="rId2"/>
              </a:rPr>
              <a:t>http://www.ft.com/cms/s/2/d96e3bd8-33ca-11e0-b1ed-00144feabdc0.html#axzz1L2wKclC7</a:t>
            </a:r>
            <a:endParaRPr lang="en-US" sz="1400" dirty="0" smtClean="0"/>
          </a:p>
          <a:p>
            <a:pPr>
              <a:spcAft>
                <a:spcPts val="600"/>
              </a:spcAft>
              <a:buFont typeface="+mj-lt"/>
              <a:buAutoNum type="arabicPeriod" startAt="16"/>
            </a:pPr>
            <a:r>
              <a:rPr lang="en-US" sz="1400" dirty="0" err="1" smtClean="0"/>
              <a:t>Miluzzo</a:t>
            </a:r>
            <a:r>
              <a:rPr lang="en-US" sz="1400" dirty="0" smtClean="0"/>
              <a:t>, E., Lane, N.D., Fodor, K, Peterson, R., Lu, H., </a:t>
            </a:r>
            <a:r>
              <a:rPr lang="en-US" sz="1400" dirty="0" err="1" smtClean="0"/>
              <a:t>Musolesi</a:t>
            </a:r>
            <a:r>
              <a:rPr lang="en-US" sz="1400" dirty="0" smtClean="0"/>
              <a:t>, M., </a:t>
            </a:r>
            <a:r>
              <a:rPr lang="en-US" sz="1400" dirty="0" err="1" smtClean="0"/>
              <a:t>Eisenman</a:t>
            </a:r>
            <a:r>
              <a:rPr lang="en-US" sz="1400" dirty="0" smtClean="0"/>
              <a:t>, S.B., </a:t>
            </a:r>
            <a:r>
              <a:rPr lang="en-US" sz="1400" dirty="0" err="1" smtClean="0"/>
              <a:t>Zheng</a:t>
            </a:r>
            <a:r>
              <a:rPr lang="en-US" sz="1400" dirty="0" smtClean="0"/>
              <a:t>, X., and Campbell, A.T. 2008. Sensing meets mobile social networks: the design, implementation and </a:t>
            </a:r>
            <a:r>
              <a:rPr lang="en-US" sz="1400" dirty="0" err="1" smtClean="0"/>
              <a:t>evlauation</a:t>
            </a:r>
            <a:r>
              <a:rPr lang="en-US" sz="1400" dirty="0" smtClean="0"/>
              <a:t> of the </a:t>
            </a:r>
            <a:r>
              <a:rPr lang="en-US" sz="1400" dirty="0" err="1" smtClean="0"/>
              <a:t>CenceMe</a:t>
            </a:r>
            <a:r>
              <a:rPr lang="en-US" sz="1400" dirty="0" smtClean="0"/>
              <a:t> application, Proceedings of the 6</a:t>
            </a:r>
            <a:r>
              <a:rPr lang="en-US" sz="1400" baseline="30000" dirty="0" smtClean="0"/>
              <a:t>th</a:t>
            </a:r>
            <a:r>
              <a:rPr lang="en-US" sz="1400" dirty="0" smtClean="0"/>
              <a:t> ACM on Embedded Network Sensor Systems, 337-350.</a:t>
            </a:r>
          </a:p>
          <a:p>
            <a:endParaRPr lang="en-US" sz="1400" dirty="0" smtClean="0"/>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116</a:t>
            </a:fld>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75191"/>
            <a:ext cx="8229600" cy="3482609"/>
          </a:xfrm>
        </p:spPr>
        <p:txBody>
          <a:bodyPr>
            <a:normAutofit fontScale="77500" lnSpcReduction="20000"/>
          </a:bodyPr>
          <a:lstStyle/>
          <a:p>
            <a:pPr marL="461772" indent="-342900">
              <a:spcAft>
                <a:spcPts val="600"/>
              </a:spcAft>
              <a:buFont typeface="+mj-lt"/>
              <a:buAutoNum type="arabicPeriod" startAt="22"/>
            </a:pPr>
            <a:r>
              <a:rPr lang="en-US" sz="1800" dirty="0" smtClean="0"/>
              <a:t>Patterson, D., Liao, L., Fox, D, and </a:t>
            </a:r>
            <a:r>
              <a:rPr lang="en-US" sz="1800" dirty="0" err="1" smtClean="0"/>
              <a:t>Kautz</a:t>
            </a:r>
            <a:r>
              <a:rPr lang="en-US" sz="1800" dirty="0" smtClean="0"/>
              <a:t>, H. 2003. Inferring high-level behavior from low-level sensors. </a:t>
            </a:r>
            <a:r>
              <a:rPr lang="en-US" sz="1800" i="1" dirty="0" smtClean="0"/>
              <a:t>Lecture Notes in Computer Science</a:t>
            </a:r>
            <a:r>
              <a:rPr lang="en-US" sz="1800" dirty="0" smtClean="0"/>
              <a:t>, Springer-</a:t>
            </a:r>
            <a:r>
              <a:rPr lang="en-US" sz="1800" dirty="0" err="1" smtClean="0"/>
              <a:t>Verlag</a:t>
            </a:r>
            <a:r>
              <a:rPr lang="en-US" sz="1800" dirty="0" smtClean="0"/>
              <a:t>, 73-89.</a:t>
            </a:r>
          </a:p>
          <a:p>
            <a:pPr marL="461772" indent="-342900">
              <a:spcAft>
                <a:spcPts val="600"/>
              </a:spcAft>
              <a:buFont typeface="+mj-lt"/>
              <a:buAutoNum type="arabicPeriod" startAt="22"/>
            </a:pPr>
            <a:r>
              <a:rPr lang="en-US" sz="1800" dirty="0" smtClean="0"/>
              <a:t>Reddy, S. </a:t>
            </a:r>
            <a:r>
              <a:rPr lang="en-US" sz="1800" dirty="0" err="1" smtClean="0"/>
              <a:t>Mun</a:t>
            </a:r>
            <a:r>
              <a:rPr lang="en-US" sz="1800" dirty="0" smtClean="0"/>
              <a:t>, M. Burke, J. </a:t>
            </a:r>
            <a:r>
              <a:rPr lang="en-US" sz="1800" dirty="0" err="1" smtClean="0"/>
              <a:t>Estrin</a:t>
            </a:r>
            <a:r>
              <a:rPr lang="en-US" sz="1800" dirty="0" smtClean="0"/>
              <a:t>, D, Hansen, M. and </a:t>
            </a:r>
            <a:r>
              <a:rPr lang="en-US" sz="1800" dirty="0" err="1" smtClean="0"/>
              <a:t>Srivastava</a:t>
            </a:r>
            <a:r>
              <a:rPr lang="en-US" sz="1800" dirty="0" smtClean="0"/>
              <a:t>, M. 2010. Using mobile phones to determine transportation modes. </a:t>
            </a:r>
            <a:r>
              <a:rPr lang="en-US" sz="1800" i="1" dirty="0" smtClean="0"/>
              <a:t>ACM Transaction on Sensor Networks</a:t>
            </a:r>
            <a:r>
              <a:rPr lang="en-US" sz="1800" dirty="0" smtClean="0"/>
              <a:t>, 6(2).</a:t>
            </a:r>
          </a:p>
          <a:p>
            <a:pPr marL="461772" indent="-342900">
              <a:spcAft>
                <a:spcPts val="600"/>
              </a:spcAft>
              <a:buFont typeface="+mj-lt"/>
              <a:buAutoNum type="arabicPeriod" startAt="22"/>
            </a:pPr>
            <a:r>
              <a:rPr lang="en-US" sz="1800" dirty="0" err="1" smtClean="0"/>
              <a:t>Sposaro</a:t>
            </a:r>
            <a:r>
              <a:rPr lang="en-US" sz="1800" dirty="0" smtClean="0"/>
              <a:t>, F., and Tyson, G. 2009. </a:t>
            </a:r>
            <a:r>
              <a:rPr lang="en-US" sz="1800" dirty="0" err="1" smtClean="0"/>
              <a:t>iFall</a:t>
            </a:r>
            <a:r>
              <a:rPr lang="en-US" sz="1800" dirty="0" smtClean="0"/>
              <a:t>: An android application for fall monitoring and response,  </a:t>
            </a:r>
            <a:r>
              <a:rPr lang="en-US" sz="1800" i="1" dirty="0" smtClean="0"/>
              <a:t>31st Annual International Conference of the IEEE Engineering in Medicine and Biology Society</a:t>
            </a:r>
            <a:r>
              <a:rPr lang="en-US" sz="1800" dirty="0" smtClean="0"/>
              <a:t>.</a:t>
            </a:r>
          </a:p>
          <a:p>
            <a:pPr marL="461772" indent="-342900">
              <a:spcAft>
                <a:spcPts val="600"/>
              </a:spcAft>
              <a:buFont typeface="+mj-lt"/>
              <a:buAutoNum type="arabicPeriod" startAt="22"/>
            </a:pPr>
            <a:r>
              <a:rPr lang="en-US" sz="1800" dirty="0" smtClean="0"/>
              <a:t>Tapia, E.M., </a:t>
            </a:r>
            <a:r>
              <a:rPr lang="en-US" sz="1800" dirty="0" err="1" smtClean="0"/>
              <a:t>Intille</a:t>
            </a:r>
            <a:r>
              <a:rPr lang="en-US" sz="1800" dirty="0" smtClean="0"/>
              <a:t>, S. et al. 2007. Real-Time recognition of physical activities and their intensities using wireless accelerometers and a heart rate monitor, In </a:t>
            </a:r>
            <a:r>
              <a:rPr lang="en-US" sz="1800" i="1" dirty="0" smtClean="0"/>
              <a:t>Proc. of the 2007 11th IEEE International Symposium on Wearable Computers</a:t>
            </a:r>
            <a:r>
              <a:rPr lang="en-US" sz="1800" dirty="0" smtClean="0"/>
              <a:t>. </a:t>
            </a:r>
          </a:p>
          <a:p>
            <a:pPr marL="461772" indent="-342900">
              <a:spcAft>
                <a:spcPts val="600"/>
              </a:spcAft>
              <a:buFont typeface="+mj-lt"/>
              <a:buAutoNum type="arabicPeriod" startAt="22"/>
            </a:pPr>
            <a:r>
              <a:rPr lang="en-US" sz="1800" dirty="0" smtClean="0"/>
              <a:t>Weiss, G.M., and Lockhart, J.W. 2011. Identifying user traits by mining smart phone accelerometer data, </a:t>
            </a:r>
            <a:r>
              <a:rPr lang="en-US" sz="1800" i="1" dirty="0" smtClean="0"/>
              <a:t>Proceedings of the 5</a:t>
            </a:r>
            <a:r>
              <a:rPr lang="en-US" sz="1800" i="1" baseline="30000" dirty="0" smtClean="0"/>
              <a:t>th</a:t>
            </a:r>
            <a:r>
              <a:rPr lang="en-US" sz="1800" i="1" dirty="0" smtClean="0"/>
              <a:t> International Workshop on Knowledge Discovery from Sensor Data.</a:t>
            </a:r>
            <a:r>
              <a:rPr lang="en-US" sz="1800" dirty="0" smtClean="0"/>
              <a:t> </a:t>
            </a:r>
          </a:p>
          <a:p>
            <a:pPr marL="461772" indent="-342900">
              <a:spcAft>
                <a:spcPts val="600"/>
              </a:spcAft>
              <a:buFont typeface="+mj-lt"/>
              <a:buAutoNum type="arabicPeriod" startAt="22"/>
            </a:pPr>
            <a:r>
              <a:rPr lang="en-US" sz="1800" dirty="0" smtClean="0"/>
              <a:t>Zhang, T., Wang, J., Liu, P., and </a:t>
            </a:r>
            <a:r>
              <a:rPr lang="en-US" sz="1800" dirty="0" err="1" smtClean="0"/>
              <a:t>Hou</a:t>
            </a:r>
            <a:r>
              <a:rPr lang="en-US" sz="1800" dirty="0" smtClean="0"/>
              <a:t>, J. 2006. Fall detection by embedding an accelerometer in </a:t>
            </a:r>
            <a:r>
              <a:rPr lang="en-US" sz="1800" dirty="0" err="1" smtClean="0"/>
              <a:t>cellphone</a:t>
            </a:r>
            <a:r>
              <a:rPr lang="en-US" sz="1800" dirty="0" smtClean="0"/>
              <a:t> and using KFD algorithm, </a:t>
            </a:r>
            <a:r>
              <a:rPr lang="en-US" sz="1800" i="1" dirty="0" smtClean="0"/>
              <a:t>International Journal of Computer Science and Network Security</a:t>
            </a:r>
            <a:r>
              <a:rPr lang="en-US" sz="1800" dirty="0" smtClean="0"/>
              <a:t>, 6(10): 277-284.</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117</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Architecture &amp; Design</a:t>
            </a:r>
            <a:endParaRPr lang="en-US" dirty="0"/>
          </a:p>
        </p:txBody>
      </p:sp>
      <p:sp>
        <p:nvSpPr>
          <p:cNvPr id="3" name="Content Placeholder 2"/>
          <p:cNvSpPr>
            <a:spLocks noGrp="1"/>
          </p:cNvSpPr>
          <p:nvPr>
            <p:ph idx="1"/>
          </p:nvPr>
        </p:nvSpPr>
        <p:spPr/>
        <p:txBody>
          <a:bodyPr/>
          <a:lstStyle/>
          <a:p>
            <a:r>
              <a:rPr lang="en-US" dirty="0" smtClean="0"/>
              <a:t>Mobile platforms:</a:t>
            </a:r>
          </a:p>
          <a:p>
            <a:pPr lvl="1"/>
            <a:r>
              <a:rPr lang="en-US" dirty="0" smtClean="0"/>
              <a:t>which platform to use &amp; tradeoffs</a:t>
            </a:r>
          </a:p>
          <a:p>
            <a:pPr>
              <a:spcBef>
                <a:spcPts val="600"/>
              </a:spcBef>
            </a:pPr>
            <a:r>
              <a:rPr lang="en-US" dirty="0" smtClean="0"/>
              <a:t>Resource constraints</a:t>
            </a:r>
          </a:p>
          <a:p>
            <a:pPr lvl="1"/>
            <a:r>
              <a:rPr lang="en-US" dirty="0" smtClean="0"/>
              <a:t>Battery, CPU, RAM, bandwidth, …</a:t>
            </a:r>
          </a:p>
          <a:p>
            <a:pPr lvl="2"/>
            <a:r>
              <a:rPr lang="en-US" dirty="0" smtClean="0"/>
              <a:t>Moore’s law implies battery biggest future concern</a:t>
            </a:r>
          </a:p>
          <a:p>
            <a:pPr>
              <a:spcBef>
                <a:spcPts val="600"/>
              </a:spcBef>
            </a:pPr>
            <a:r>
              <a:rPr lang="en-US" dirty="0" smtClean="0"/>
              <a:t>Security and privacy</a:t>
            </a:r>
          </a:p>
          <a:p>
            <a:pPr>
              <a:spcBef>
                <a:spcPts val="600"/>
              </a:spcBef>
            </a:pPr>
            <a:r>
              <a:rPr lang="en-US" dirty="0" smtClean="0"/>
              <a:t>Architecture</a:t>
            </a:r>
          </a:p>
          <a:p>
            <a:pPr lvl="1"/>
            <a:r>
              <a:rPr lang="en-US" dirty="0" smtClean="0"/>
              <a:t>How much on client vs. server</a:t>
            </a:r>
          </a:p>
          <a:p>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7/19/2011</a:t>
            </a:r>
            <a:endParaRPr lang="en-US"/>
          </a:p>
        </p:txBody>
      </p:sp>
      <p:sp>
        <p:nvSpPr>
          <p:cNvPr id="3" name="Footer Placeholder 2"/>
          <p:cNvSpPr>
            <a:spLocks noGrp="1"/>
          </p:cNvSpPr>
          <p:nvPr>
            <p:ph type="ftr" sz="quarter" idx="11"/>
          </p:nvPr>
        </p:nvSpPr>
        <p:spPr/>
        <p:txBody>
          <a:bodyPr/>
          <a:lstStyle/>
          <a:p>
            <a:r>
              <a:rPr lang="en-US" smtClean="0"/>
              <a:t>Gary M. Weiss         DMIN '11 Tutorial</a:t>
            </a:r>
            <a:endParaRPr lang="en-US"/>
          </a:p>
        </p:txBody>
      </p:sp>
      <p:sp>
        <p:nvSpPr>
          <p:cNvPr id="4" name="Slide Number Placeholder 3"/>
          <p:cNvSpPr>
            <a:spLocks noGrp="1"/>
          </p:cNvSpPr>
          <p:nvPr>
            <p:ph type="sldNum" sz="quarter" idx="12"/>
          </p:nvPr>
        </p:nvSpPr>
        <p:spPr/>
        <p:txBody>
          <a:bodyPr/>
          <a:lstStyle/>
          <a:p>
            <a:fld id="{13EEC2AF-DB56-4B97-A4EE-4677677E2903}" type="slidenum">
              <a:rPr lang="en-US" smtClean="0"/>
              <a:pPr/>
              <a:t>13</a:t>
            </a:fld>
            <a:endParaRPr lang="en-US"/>
          </a:p>
        </p:txBody>
      </p:sp>
      <p:pic>
        <p:nvPicPr>
          <p:cNvPr id="1026" name="Picture 2" descr="http://t1.gstatic.com/images?q=tbn:ANd9GcRp8gpZZEFNw1CRV67ApnetWNdYIXPtgWhprs9vwhen0-KDzLyN"/>
          <p:cNvPicPr>
            <a:picLocks noChangeAspect="1" noChangeArrowheads="1"/>
          </p:cNvPicPr>
          <p:nvPr/>
        </p:nvPicPr>
        <p:blipFill>
          <a:blip r:embed="rId2" cstate="print"/>
          <a:srcRect/>
          <a:stretch>
            <a:fillRect/>
          </a:stretch>
        </p:blipFill>
        <p:spPr bwMode="auto">
          <a:xfrm>
            <a:off x="2097790" y="2801110"/>
            <a:ext cx="4607810" cy="3066290"/>
          </a:xfrm>
          <a:prstGeom prst="rect">
            <a:avLst/>
          </a:prstGeom>
          <a:noFill/>
        </p:spPr>
      </p:pic>
      <p:pic>
        <p:nvPicPr>
          <p:cNvPr id="1028" name="Picture 4" descr="http://t2.gstatic.com/images?q=tbn:ANd9GcQaPGQBWgXogGWEz4hVOu3VsXe2wbv-zN7YEhyi944Qgj0XXvlFfQ"/>
          <p:cNvPicPr>
            <a:picLocks noChangeAspect="1" noChangeArrowheads="1"/>
          </p:cNvPicPr>
          <p:nvPr/>
        </p:nvPicPr>
        <p:blipFill>
          <a:blip r:embed="rId3" cstate="print"/>
          <a:srcRect/>
          <a:stretch>
            <a:fillRect/>
          </a:stretch>
        </p:blipFill>
        <p:spPr bwMode="auto">
          <a:xfrm>
            <a:off x="3657600" y="609600"/>
            <a:ext cx="1162050" cy="1552575"/>
          </a:xfrm>
          <a:prstGeom prst="rect">
            <a:avLst/>
          </a:prstGeom>
          <a:noFill/>
        </p:spPr>
      </p:pic>
      <p:sp>
        <p:nvSpPr>
          <p:cNvPr id="7" name="TextBox 6"/>
          <p:cNvSpPr txBox="1"/>
          <p:nvPr/>
        </p:nvSpPr>
        <p:spPr>
          <a:xfrm>
            <a:off x="6934200" y="3667780"/>
            <a:ext cx="1066800" cy="523220"/>
          </a:xfrm>
          <a:prstGeom prst="rect">
            <a:avLst/>
          </a:prstGeom>
          <a:noFill/>
        </p:spPr>
        <p:txBody>
          <a:bodyPr wrap="square" rtlCol="0">
            <a:spAutoFit/>
          </a:bodyPr>
          <a:lstStyle/>
          <a:p>
            <a:r>
              <a:rPr lang="en-US" sz="2800" dirty="0" smtClean="0">
                <a:solidFill>
                  <a:schemeClr val="bg1"/>
                </a:solidFill>
              </a:rPr>
              <a:t>Good</a:t>
            </a:r>
            <a:endParaRPr lang="en-US" sz="2800" dirty="0">
              <a:solidFill>
                <a:schemeClr val="bg1"/>
              </a:solidFill>
            </a:endParaRPr>
          </a:p>
        </p:txBody>
      </p:sp>
      <p:sp>
        <p:nvSpPr>
          <p:cNvPr id="8" name="TextBox 7"/>
          <p:cNvSpPr txBox="1"/>
          <p:nvPr/>
        </p:nvSpPr>
        <p:spPr>
          <a:xfrm>
            <a:off x="4953000" y="1219200"/>
            <a:ext cx="1066800" cy="523220"/>
          </a:xfrm>
          <a:prstGeom prst="rect">
            <a:avLst/>
          </a:prstGeom>
          <a:noFill/>
        </p:spPr>
        <p:txBody>
          <a:bodyPr wrap="square" rtlCol="0">
            <a:spAutoFit/>
          </a:bodyPr>
          <a:lstStyle/>
          <a:p>
            <a:r>
              <a:rPr lang="en-US" sz="2800" dirty="0" smtClean="0">
                <a:solidFill>
                  <a:schemeClr val="bg1"/>
                </a:solidFill>
              </a:rPr>
              <a:t>Bad</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8077200" cy="758952"/>
          </a:xfrm>
        </p:spPr>
        <p:txBody>
          <a:bodyPr>
            <a:normAutofit fontScale="90000"/>
          </a:bodyPr>
          <a:lstStyle/>
          <a:p>
            <a:r>
              <a:rPr lang="en-US" dirty="0" smtClean="0"/>
              <a:t>Survey of Application Areas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3200400" y="1676400"/>
            <a:ext cx="22860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382000" cy="1295400"/>
          </a:xfrm>
        </p:spPr>
        <p:txBody>
          <a:bodyPr>
            <a:normAutofit/>
          </a:bodyPr>
          <a:lstStyle/>
          <a:p>
            <a:r>
              <a:rPr lang="en-US" dirty="0" smtClean="0"/>
              <a:t>But First: Common Themes &amp; Issues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286000" y="1905000"/>
            <a:ext cx="3429000" cy="27269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 for Collecting Training Data</a:t>
            </a:r>
            <a:endParaRPr lang="en-US" dirty="0"/>
          </a:p>
        </p:txBody>
      </p:sp>
      <p:sp>
        <p:nvSpPr>
          <p:cNvPr id="3" name="Content Placeholder 2"/>
          <p:cNvSpPr>
            <a:spLocks noGrp="1"/>
          </p:cNvSpPr>
          <p:nvPr>
            <p:ph idx="1"/>
          </p:nvPr>
        </p:nvSpPr>
        <p:spPr>
          <a:xfrm>
            <a:off x="457200" y="1775191"/>
            <a:ext cx="8534400" cy="4625609"/>
          </a:xfrm>
        </p:spPr>
        <p:txBody>
          <a:bodyPr>
            <a:normAutofit fontScale="92500" lnSpcReduction="10000"/>
          </a:bodyPr>
          <a:lstStyle/>
          <a:p>
            <a:r>
              <a:rPr lang="en-US" dirty="0" smtClean="0"/>
              <a:t>Training data is needed to build predictive models for activity recognition etc.</a:t>
            </a:r>
          </a:p>
          <a:p>
            <a:r>
              <a:rPr lang="en-US" dirty="0" smtClean="0"/>
              <a:t>For some applications labeled training data requires no extra effort (e.g., hard biometrics)</a:t>
            </a:r>
          </a:p>
          <a:p>
            <a:pPr lvl="1"/>
            <a:r>
              <a:rPr lang="en-US" dirty="0" smtClean="0"/>
              <a:t>The label is the identity and if we know the owner of the phone then labels are easy</a:t>
            </a:r>
          </a:p>
          <a:p>
            <a:r>
              <a:rPr lang="en-US" dirty="0" smtClean="0"/>
              <a:t>For many applications labels are not free</a:t>
            </a:r>
          </a:p>
          <a:p>
            <a:pPr lvl="1"/>
            <a:r>
              <a:rPr lang="en-US" dirty="0" smtClean="0"/>
              <a:t>Researcher can control the training phase</a:t>
            </a:r>
          </a:p>
          <a:p>
            <a:pPr lvl="1"/>
            <a:r>
              <a:rPr lang="en-US" dirty="0" smtClean="0"/>
              <a:t>But for popular apps we need easy self-training</a:t>
            </a:r>
          </a:p>
          <a:p>
            <a:pPr lvl="2"/>
            <a:r>
              <a:rPr lang="en-US" dirty="0" smtClean="0"/>
              <a:t>One study has users label activities</a:t>
            </a:r>
            <a:r>
              <a:rPr lang="en-US" baseline="30000" dirty="0" smtClean="0"/>
              <a:t>2</a:t>
            </a:r>
            <a:r>
              <a:rPr lang="en-US" dirty="0" smtClean="0"/>
              <a:t> &amp; another location types</a:t>
            </a:r>
            <a:r>
              <a:rPr lang="en-US" baseline="30000" dirty="0" smtClean="0"/>
              <a:t>21</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 Types of Predictive Models</a:t>
            </a:r>
            <a:endParaRPr lang="en-US" dirty="0"/>
          </a:p>
        </p:txBody>
      </p:sp>
      <p:sp>
        <p:nvSpPr>
          <p:cNvPr id="3" name="Content Placeholder 2"/>
          <p:cNvSpPr>
            <a:spLocks noGrp="1"/>
          </p:cNvSpPr>
          <p:nvPr>
            <p:ph idx="1"/>
          </p:nvPr>
        </p:nvSpPr>
        <p:spPr/>
        <p:txBody>
          <a:bodyPr>
            <a:normAutofit lnSpcReduction="10000"/>
          </a:bodyPr>
          <a:lstStyle/>
          <a:p>
            <a:r>
              <a:rPr lang="en-US" dirty="0" smtClean="0"/>
              <a:t>Universal Model vs. Personal Model</a:t>
            </a:r>
          </a:p>
          <a:p>
            <a:pPr lvl="1"/>
            <a:r>
              <a:rPr lang="en-US" dirty="0" smtClean="0"/>
              <a:t>Universal model: built on one set of users and then applied to everyone else</a:t>
            </a:r>
          </a:p>
          <a:p>
            <a:pPr lvl="2"/>
            <a:r>
              <a:rPr lang="en-US" dirty="0" smtClean="0"/>
              <a:t>No requirement on new user– no run-time training</a:t>
            </a:r>
          </a:p>
          <a:p>
            <a:pPr lvl="1"/>
            <a:r>
              <a:rPr lang="en-US" dirty="0" smtClean="0"/>
              <a:t> Personal model: acquire training data for user &amp; then generate model</a:t>
            </a:r>
          </a:p>
          <a:p>
            <a:pPr lvl="2"/>
            <a:r>
              <a:rPr lang="en-US" dirty="0" smtClean="0"/>
              <a:t>Places data collection requirement on user, but may sometimes by easily automated</a:t>
            </a:r>
          </a:p>
          <a:p>
            <a:pPr lvl="1"/>
            <a:r>
              <a:rPr lang="en-US" dirty="0" smtClean="0"/>
              <a:t>Personal models almost always do significantly better, even using much less training data</a:t>
            </a:r>
            <a:r>
              <a:rPr lang="en-US" baseline="30000" dirty="0" smtClean="0"/>
              <a:t>15,16</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 Extraction</a:t>
            </a:r>
            <a:endParaRPr lang="en-US" dirty="0"/>
          </a:p>
        </p:txBody>
      </p:sp>
      <p:sp>
        <p:nvSpPr>
          <p:cNvPr id="3" name="Content Placeholder 2"/>
          <p:cNvSpPr>
            <a:spLocks noGrp="1"/>
          </p:cNvSpPr>
          <p:nvPr>
            <p:ph idx="1"/>
          </p:nvPr>
        </p:nvSpPr>
        <p:spPr>
          <a:xfrm>
            <a:off x="381000" y="1775191"/>
            <a:ext cx="8458200" cy="4625609"/>
          </a:xfrm>
        </p:spPr>
        <p:txBody>
          <a:bodyPr>
            <a:normAutofit fontScale="92500" lnSpcReduction="10000"/>
          </a:bodyPr>
          <a:lstStyle/>
          <a:p>
            <a:r>
              <a:rPr lang="en-US" dirty="0" smtClean="0"/>
              <a:t>Sensor data is time-series data</a:t>
            </a:r>
          </a:p>
          <a:p>
            <a:r>
              <a:rPr lang="en-US" dirty="0" smtClean="0"/>
              <a:t>Common data mining prediction algorithms expect “examples” and not time-series</a:t>
            </a:r>
          </a:p>
          <a:p>
            <a:pPr lvl="1"/>
            <a:r>
              <a:rPr lang="en-US" dirty="0" smtClean="0"/>
              <a:t>Typical method moves a sliding window across data to extract higher level features</a:t>
            </a:r>
          </a:p>
          <a:p>
            <a:pPr lvl="2"/>
            <a:r>
              <a:rPr lang="en-US" dirty="0" smtClean="0"/>
              <a:t>Average acceleration per axis, distribution of acceleration values, speed from GPS data, etc.</a:t>
            </a:r>
          </a:p>
          <a:p>
            <a:pPr lvl="2"/>
            <a:r>
              <a:rPr lang="en-US" dirty="0" smtClean="0"/>
              <a:t>WISDM uses a 10 second window for activity recognition</a:t>
            </a:r>
            <a:r>
              <a:rPr lang="en-US" baseline="30000" dirty="0" smtClean="0"/>
              <a:t>15</a:t>
            </a:r>
            <a:endParaRPr lang="en-US" dirty="0" smtClean="0"/>
          </a:p>
          <a:p>
            <a:pPr lvl="2"/>
            <a:r>
              <a:rPr lang="en-US" dirty="0" smtClean="0"/>
              <a:t>Other study uses ~</a:t>
            </a:r>
            <a:r>
              <a:rPr lang="en-US" sz="3600" baseline="8000" dirty="0" smtClean="0"/>
              <a:t>7</a:t>
            </a:r>
            <a:r>
              <a:rPr lang="en-US" dirty="0" smtClean="0"/>
              <a:t>s window with 50% overlap</a:t>
            </a:r>
            <a:r>
              <a:rPr lang="en-US" baseline="30000" dirty="0" smtClean="0"/>
              <a:t>4</a:t>
            </a:r>
          </a:p>
          <a:p>
            <a:pPr lvl="1"/>
            <a:r>
              <a:rPr lang="en-US" dirty="0" smtClean="0"/>
              <a:t>Alternative is to use time series prediction methods directly, but few applications do this</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Crowdsourcing</a:t>
            </a:r>
            <a:endParaRPr lang="en-US" dirty="0"/>
          </a:p>
        </p:txBody>
      </p:sp>
      <p:sp>
        <p:nvSpPr>
          <p:cNvPr id="3" name="Content Placeholder 2"/>
          <p:cNvSpPr>
            <a:spLocks noGrp="1"/>
          </p:cNvSpPr>
          <p:nvPr>
            <p:ph idx="1"/>
          </p:nvPr>
        </p:nvSpPr>
        <p:spPr>
          <a:xfrm>
            <a:off x="381000" y="1676400"/>
            <a:ext cx="8229600" cy="4625609"/>
          </a:xfrm>
        </p:spPr>
        <p:txBody>
          <a:bodyPr>
            <a:normAutofit/>
          </a:bodyPr>
          <a:lstStyle/>
          <a:p>
            <a:r>
              <a:rPr lang="en-US" dirty="0" smtClean="0"/>
              <a:t>Crowdsourcing is the outsourcing of a task to a large group or community of people</a:t>
            </a:r>
          </a:p>
          <a:p>
            <a:pPr lvl="1"/>
            <a:r>
              <a:rPr lang="en-US" dirty="0" smtClean="0"/>
              <a:t>Examples: ESP Game (Google Image Labeler), Amazon Mechanical Turk</a:t>
            </a:r>
          </a:p>
          <a:p>
            <a:r>
              <a:rPr lang="en-US" dirty="0" smtClean="0"/>
              <a:t>By collecting phone sensor data from many users can create useful apps</a:t>
            </a:r>
          </a:p>
          <a:p>
            <a:pPr lvl="1"/>
            <a:r>
              <a:rPr lang="en-US" dirty="0" smtClean="0"/>
              <a:t>In “The Dark Knight” Batman relies on a distributed sensor network to track The Joker</a:t>
            </a:r>
          </a:p>
          <a:p>
            <a:pPr lvl="1"/>
            <a:r>
              <a:rPr lang="en-US" dirty="0" smtClean="0"/>
              <a:t>Google Navigator &amp; many location-based apps</a:t>
            </a:r>
          </a:p>
          <a:p>
            <a:pPr lvl="1"/>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19</a:t>
            </a:fld>
            <a:endParaRPr lang="en-US" dirty="0"/>
          </a:p>
        </p:txBody>
      </p:sp>
      <p:pic>
        <p:nvPicPr>
          <p:cNvPr id="2050" name="Picture 2" descr="the dark knight nokia mobile phone"/>
          <p:cNvPicPr>
            <a:picLocks noChangeAspect="1" noChangeArrowheads="1"/>
          </p:cNvPicPr>
          <p:nvPr/>
        </p:nvPicPr>
        <p:blipFill>
          <a:blip r:embed="rId2" cstate="print"/>
          <a:srcRect/>
          <a:stretch>
            <a:fillRect/>
          </a:stretch>
        </p:blipFill>
        <p:spPr bwMode="auto">
          <a:xfrm>
            <a:off x="7620000" y="152400"/>
            <a:ext cx="1245957" cy="14111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Smart Phone?</a:t>
            </a:r>
            <a:endParaRPr lang="en-US" dirty="0"/>
          </a:p>
        </p:txBody>
      </p:sp>
      <p:sp>
        <p:nvSpPr>
          <p:cNvPr id="3" name="Content Placeholder 2"/>
          <p:cNvSpPr>
            <a:spLocks noGrp="1"/>
          </p:cNvSpPr>
          <p:nvPr>
            <p:ph idx="1"/>
          </p:nvPr>
        </p:nvSpPr>
        <p:spPr/>
        <p:txBody>
          <a:bodyPr>
            <a:normAutofit fontScale="92500"/>
          </a:bodyPr>
          <a:lstStyle/>
          <a:p>
            <a:r>
              <a:rPr lang="en-US" dirty="0" smtClean="0"/>
              <a:t>What is a smart phone and what does it do? What devices can it replace? </a:t>
            </a:r>
          </a:p>
          <a:p>
            <a:pPr lvl="1"/>
            <a:r>
              <a:rPr lang="en-US" dirty="0" smtClean="0"/>
              <a:t>Play along and for now forget the topic of this talk</a:t>
            </a:r>
          </a:p>
          <a:p>
            <a:pPr lvl="1"/>
            <a:r>
              <a:rPr lang="en-US" dirty="0" smtClean="0"/>
              <a:t>A smart phone is:</a:t>
            </a:r>
          </a:p>
          <a:p>
            <a:pPr lvl="2"/>
            <a:r>
              <a:rPr lang="en-US" dirty="0" smtClean="0"/>
              <a:t>A mobile wireless communication device (a “phone”)</a:t>
            </a:r>
          </a:p>
          <a:p>
            <a:pPr lvl="2"/>
            <a:r>
              <a:rPr lang="en-US" dirty="0" smtClean="0"/>
              <a:t>A network computer: Web access, email, and computing </a:t>
            </a:r>
          </a:p>
          <a:p>
            <a:pPr lvl="2"/>
            <a:r>
              <a:rPr lang="en-US" dirty="0" smtClean="0"/>
              <a:t>A music device (MP3 player) and a gaming device</a:t>
            </a:r>
          </a:p>
          <a:p>
            <a:pPr lvl="2"/>
            <a:r>
              <a:rPr lang="en-US" dirty="0" smtClean="0"/>
              <a:t>A camera &amp; video recorder</a:t>
            </a:r>
          </a:p>
          <a:p>
            <a:pPr lvl="2"/>
            <a:r>
              <a:rPr lang="en-US" dirty="0" smtClean="0"/>
              <a:t>A calendar, address book, memo pad– a PDA</a:t>
            </a:r>
          </a:p>
          <a:p>
            <a:pPr lvl="2"/>
            <a:r>
              <a:rPr lang="en-US" dirty="0" smtClean="0"/>
              <a:t>Also a very </a:t>
            </a:r>
            <a:r>
              <a:rPr lang="en-US" u="sng" dirty="0" smtClean="0"/>
              <a:t>diverse</a:t>
            </a:r>
            <a:r>
              <a:rPr lang="en-US" dirty="0" smtClean="0"/>
              <a:t> sensor array</a:t>
            </a:r>
          </a:p>
          <a:p>
            <a:pPr lvl="2"/>
            <a:endParaRPr lang="en-US" dirty="0" smtClean="0"/>
          </a:p>
          <a:p>
            <a:pPr lvl="1"/>
            <a:endParaRPr lang="en-US" dirty="0"/>
          </a:p>
        </p:txBody>
      </p:sp>
      <p:sp>
        <p:nvSpPr>
          <p:cNvPr id="7" name="Date Placeholder 6"/>
          <p:cNvSpPr>
            <a:spLocks noGrp="1"/>
          </p:cNvSpPr>
          <p:nvPr>
            <p:ph type="dt" sz="half" idx="10"/>
          </p:nvPr>
        </p:nvSpPr>
        <p:spPr/>
        <p:txBody>
          <a:bodyPr/>
          <a:lstStyle/>
          <a:p>
            <a:r>
              <a:rPr lang="en-US" dirty="0" smtClean="0"/>
              <a:t>7/19/2011</a:t>
            </a:r>
            <a:endParaRPr lang="en-US" dirty="0"/>
          </a:p>
        </p:txBody>
      </p:sp>
      <p:sp>
        <p:nvSpPr>
          <p:cNvPr id="9" name="Footer Placeholder 8"/>
          <p:cNvSpPr>
            <a:spLocks noGrp="1"/>
          </p:cNvSpPr>
          <p:nvPr>
            <p:ph type="ftr" sz="quarter" idx="11"/>
          </p:nvPr>
        </p:nvSpPr>
        <p:spPr/>
        <p:txBody>
          <a:bodyPr/>
          <a:lstStyle/>
          <a:p>
            <a:r>
              <a:rPr lang="en-US" dirty="0" smtClean="0"/>
              <a:t>Gary M. Weiss         DMIN '11 Tutorial</a:t>
            </a:r>
            <a:endParaRPr lang="en-US" dirty="0"/>
          </a:p>
        </p:txBody>
      </p:sp>
      <p:sp>
        <p:nvSpPr>
          <p:cNvPr id="8" name="Slide Number Placeholder 7"/>
          <p:cNvSpPr>
            <a:spLocks noGrp="1"/>
          </p:cNvSpPr>
          <p:nvPr>
            <p:ph type="sldNum" sz="quarter" idx="12"/>
          </p:nvPr>
        </p:nvSpPr>
        <p:spPr/>
        <p:txBody>
          <a:bodyPr/>
          <a:lstStyle/>
          <a:p>
            <a:fld id="{13EEC2AF-DB56-4B97-A4EE-4677677E2903}" type="slidenum">
              <a:rPr lang="en-US" smtClean="0"/>
              <a:pPr/>
              <a:t>2</a:t>
            </a:fld>
            <a:endParaRPr lang="en-US" dirty="0"/>
          </a:p>
        </p:txBody>
      </p:sp>
      <p:pic>
        <p:nvPicPr>
          <p:cNvPr id="3076" name="Picture 4" descr="http://www.androidarena.com/wp-content/uploads/2010/02/11UPDATED-Samsung-I8520-is-an-Android-phone-with-built-in-projector.jpg"/>
          <p:cNvPicPr>
            <a:picLocks noChangeAspect="1" noChangeArrowheads="1"/>
          </p:cNvPicPr>
          <p:nvPr/>
        </p:nvPicPr>
        <p:blipFill>
          <a:blip r:embed="rId2" cstate="print"/>
          <a:srcRect l="33213" t="7220" r="35018" b="22021"/>
          <a:stretch>
            <a:fillRect/>
          </a:stretch>
        </p:blipFill>
        <p:spPr bwMode="auto">
          <a:xfrm>
            <a:off x="7772400" y="228600"/>
            <a:ext cx="464977" cy="10356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Non-intrusive Interaction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Ubiquitous sensor mining applications often require non-intrusive interaction with user</a:t>
            </a:r>
          </a:p>
          <a:p>
            <a:pPr lvl="1"/>
            <a:r>
              <a:rPr lang="en-US" dirty="0" smtClean="0"/>
              <a:t>Apps may provide useful but non-essential information and cannot be distracting</a:t>
            </a:r>
          </a:p>
          <a:p>
            <a:pPr lvl="1"/>
            <a:r>
              <a:rPr lang="en-US" dirty="0" smtClean="0"/>
              <a:t>PeopleTones</a:t>
            </a:r>
            <a:r>
              <a:rPr lang="en-US" baseline="30000" dirty="0" smtClean="0"/>
              <a:t>17</a:t>
            </a:r>
            <a:r>
              <a:rPr lang="en-US" dirty="0" smtClean="0"/>
              <a:t> system detects and notifies you when a buddy is near using </a:t>
            </a:r>
            <a:r>
              <a:rPr lang="en-US" dirty="0" err="1" smtClean="0"/>
              <a:t>vibrotactile</a:t>
            </a:r>
            <a:r>
              <a:rPr lang="en-US" dirty="0" smtClean="0"/>
              <a:t> cues. </a:t>
            </a:r>
          </a:p>
          <a:p>
            <a:pPr lvl="2"/>
            <a:r>
              <a:rPr lang="en-US" dirty="0" smtClean="0"/>
              <a:t>Semantically meaningful auditory cues are most useful</a:t>
            </a:r>
          </a:p>
          <a:p>
            <a:pPr lvl="2"/>
            <a:r>
              <a:rPr lang="en-US" dirty="0" err="1" smtClean="0"/>
              <a:t>PeopleTones</a:t>
            </a:r>
            <a:r>
              <a:rPr lang="en-US" dirty="0" smtClean="0"/>
              <a:t> has special software to convert auditory cues into vibrations.</a:t>
            </a:r>
          </a:p>
          <a:p>
            <a:pPr lvl="1"/>
            <a:r>
              <a:rPr lang="en-US" dirty="0" smtClean="0"/>
              <a:t>CenceMe</a:t>
            </a:r>
            <a:r>
              <a:rPr lang="en-US" baseline="30000" dirty="0" smtClean="0"/>
              <a:t>21</a:t>
            </a:r>
            <a:r>
              <a:rPr lang="en-US" dirty="0" smtClean="0"/>
              <a:t> allows user to bind a gesture to action or state (e.g., a circle means “going to lunch”.</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5638800" cy="1069848"/>
          </a:xfrm>
        </p:spPr>
        <p:txBody>
          <a:bodyPr/>
          <a:lstStyle/>
          <a:p>
            <a:r>
              <a:rPr lang="en-US" dirty="0" smtClean="0"/>
              <a:t>Activity Recognition</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21</a:t>
            </a:fld>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28600" y="2819400"/>
            <a:ext cx="1676400" cy="133895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2209800" y="2971800"/>
            <a:ext cx="1527058" cy="12192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3886200" y="2971800"/>
            <a:ext cx="1524000" cy="1218009"/>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cstate="print">
            <a:clrChange>
              <a:clrFrom>
                <a:srgbClr val="E0D6BF"/>
              </a:clrFrom>
              <a:clrTo>
                <a:srgbClr val="E0D6BF">
                  <a:alpha val="0"/>
                </a:srgbClr>
              </a:clrTo>
            </a:clrChange>
          </a:blip>
          <a:srcRect/>
          <a:stretch>
            <a:fillRect/>
          </a:stretch>
        </p:blipFill>
        <p:spPr bwMode="auto">
          <a:xfrm>
            <a:off x="6934200" y="4876800"/>
            <a:ext cx="1806702" cy="1445362"/>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cstate="print"/>
          <a:srcRect/>
          <a:stretch>
            <a:fillRect/>
          </a:stretch>
        </p:blipFill>
        <p:spPr bwMode="auto">
          <a:xfrm>
            <a:off x="5257800" y="4953000"/>
            <a:ext cx="1600200" cy="1280160"/>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cstate="print">
            <a:clrChange>
              <a:clrFrom>
                <a:srgbClr val="CEE8FF"/>
              </a:clrFrom>
              <a:clrTo>
                <a:srgbClr val="CEE8FF">
                  <a:alpha val="0"/>
                </a:srgbClr>
              </a:clrTo>
            </a:clrChange>
          </a:blip>
          <a:srcRect/>
          <a:stretch>
            <a:fillRect/>
          </a:stretch>
        </p:blipFill>
        <p:spPr bwMode="auto">
          <a:xfrm>
            <a:off x="3276600" y="4876800"/>
            <a:ext cx="1676400" cy="1341120"/>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62600" y="2971800"/>
            <a:ext cx="1087438" cy="1524000"/>
          </a:xfrm>
          <a:prstGeom prst="rect">
            <a:avLst/>
          </a:prstGeom>
          <a:ln w="9525">
            <a:noFill/>
            <a:miter lim="800000"/>
            <a:headEnd/>
            <a:tailEnd/>
          </a:ln>
          <a:effectLst/>
        </p:spPr>
      </p:pic>
      <p:pic>
        <p:nvPicPr>
          <p:cNvPr id="1036" name="Picture 12"/>
          <p:cNvPicPr>
            <a:picLocks noChangeAspect="1" noChangeArrowheads="1"/>
          </p:cNvPicPr>
          <p:nvPr/>
        </p:nvPicPr>
        <p:blipFill>
          <a:blip r:embed="rId9" cstate="print"/>
          <a:srcRect t="15929" r="6499"/>
          <a:stretch>
            <a:fillRect/>
          </a:stretch>
        </p:blipFill>
        <p:spPr bwMode="auto">
          <a:xfrm>
            <a:off x="7086600" y="3048000"/>
            <a:ext cx="1641909" cy="1130300"/>
          </a:xfrm>
          <a:prstGeom prst="rect">
            <a:avLst/>
          </a:prstGeom>
          <a:noFill/>
          <a:ln w="9525">
            <a:noFill/>
            <a:miter lim="800000"/>
            <a:headEnd/>
            <a:tailEnd/>
          </a:ln>
          <a:effectLst/>
        </p:spPr>
      </p:pic>
      <p:pic>
        <p:nvPicPr>
          <p:cNvPr id="1037" name="Picture 13"/>
          <p:cNvPicPr>
            <a:picLocks noChangeAspect="1" noChangeArrowheads="1"/>
          </p:cNvPicPr>
          <p:nvPr/>
        </p:nvPicPr>
        <p:blipFill>
          <a:blip r:embed="rId10" cstate="print"/>
          <a:srcRect/>
          <a:stretch>
            <a:fillRect/>
          </a:stretch>
        </p:blipFill>
        <p:spPr bwMode="auto">
          <a:xfrm>
            <a:off x="0" y="4724400"/>
            <a:ext cx="1676400" cy="1354955"/>
          </a:xfrm>
          <a:prstGeom prst="rect">
            <a:avLst/>
          </a:prstGeom>
          <a:noFill/>
          <a:ln w="9525">
            <a:noFill/>
            <a:miter lim="800000"/>
            <a:headEnd/>
            <a:tailEnd/>
          </a:ln>
          <a:effectLst/>
        </p:spPr>
      </p:pic>
      <p:pic>
        <p:nvPicPr>
          <p:cNvPr id="1038" name="Picture 14"/>
          <p:cNvPicPr>
            <a:picLocks noChangeAspect="1" noChangeArrowheads="1"/>
          </p:cNvPicPr>
          <p:nvPr/>
        </p:nvPicPr>
        <p:blipFill>
          <a:blip r:embed="rId11" cstate="print"/>
          <a:srcRect/>
          <a:stretch>
            <a:fillRect/>
          </a:stretch>
        </p:blipFill>
        <p:spPr bwMode="auto">
          <a:xfrm>
            <a:off x="1752600" y="4876800"/>
            <a:ext cx="1524000" cy="1209144"/>
          </a:xfrm>
          <a:prstGeom prst="rect">
            <a:avLst/>
          </a:prstGeom>
          <a:noFill/>
          <a:ln w="9525">
            <a:noFill/>
            <a:miter lim="800000"/>
            <a:headEnd/>
            <a:tailEnd/>
          </a:ln>
          <a:effectLst/>
        </p:spPr>
      </p:pic>
      <p:pic>
        <p:nvPicPr>
          <p:cNvPr id="1039" name="Picture 15"/>
          <p:cNvPicPr>
            <a:picLocks noChangeAspect="1" noChangeArrowheads="1"/>
          </p:cNvPicPr>
          <p:nvPr/>
        </p:nvPicPr>
        <p:blipFill>
          <a:blip r:embed="rId12" cstate="print"/>
          <a:srcRect/>
          <a:stretch>
            <a:fillRect/>
          </a:stretch>
        </p:blipFill>
        <p:spPr bwMode="auto">
          <a:xfrm>
            <a:off x="7543800" y="609600"/>
            <a:ext cx="1312944" cy="975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is Activity Recognition Useful?</a:t>
            </a:r>
            <a:endParaRPr lang="en-US" dirty="0"/>
          </a:p>
        </p:txBody>
      </p:sp>
      <p:sp>
        <p:nvSpPr>
          <p:cNvPr id="3" name="Content Placeholder 2"/>
          <p:cNvSpPr>
            <a:spLocks noGrp="1"/>
          </p:cNvSpPr>
          <p:nvPr>
            <p:ph idx="1"/>
          </p:nvPr>
        </p:nvSpPr>
        <p:spPr>
          <a:xfrm>
            <a:off x="457200" y="1775191"/>
            <a:ext cx="8458200" cy="4625609"/>
          </a:xfrm>
        </p:spPr>
        <p:txBody>
          <a:bodyPr>
            <a:normAutofit fontScale="92500" lnSpcReduction="20000"/>
          </a:bodyPr>
          <a:lstStyle/>
          <a:p>
            <a:r>
              <a:rPr lang="en-US" dirty="0" smtClean="0"/>
              <a:t>Context-sensitive applications</a:t>
            </a:r>
          </a:p>
          <a:p>
            <a:pPr lvl="1"/>
            <a:r>
              <a:rPr lang="en-US" dirty="0" smtClean="0"/>
              <a:t>Handle phone calls differently depending on context</a:t>
            </a:r>
          </a:p>
          <a:p>
            <a:pPr lvl="1"/>
            <a:r>
              <a:rPr lang="en-US" dirty="0" smtClean="0"/>
              <a:t>Play music to suit your activity</a:t>
            </a:r>
          </a:p>
          <a:p>
            <a:pPr lvl="1"/>
            <a:r>
              <a:rPr lang="en-US" dirty="0" smtClean="0"/>
              <a:t>Fuse with other info (GPS) for better results</a:t>
            </a:r>
          </a:p>
          <a:p>
            <a:pPr lvl="2"/>
            <a:r>
              <a:rPr lang="en-US" dirty="0" smtClean="0"/>
              <a:t>Can confirm you are on subway vs. traveling in a car</a:t>
            </a:r>
            <a:r>
              <a:rPr lang="en-US" baseline="30000" dirty="0" smtClean="0"/>
              <a:t>19</a:t>
            </a:r>
          </a:p>
          <a:p>
            <a:pPr lvl="1"/>
            <a:r>
              <a:rPr lang="en-US" dirty="0" smtClean="0"/>
              <a:t>Untold new &amp; innovative apps to make phones smarter</a:t>
            </a:r>
          </a:p>
          <a:p>
            <a:pPr>
              <a:spcBef>
                <a:spcPts val="600"/>
              </a:spcBef>
            </a:pPr>
            <a:r>
              <a:rPr lang="en-US" dirty="0" smtClean="0"/>
              <a:t>Tracking &amp; Health applications</a:t>
            </a:r>
          </a:p>
          <a:p>
            <a:pPr lvl="1"/>
            <a:r>
              <a:rPr lang="en-US" dirty="0" smtClean="0"/>
              <a:t>Track overall activity levels and generate fitness profiles</a:t>
            </a:r>
          </a:p>
          <a:p>
            <a:pPr lvl="1"/>
            <a:r>
              <a:rPr lang="en-US" dirty="0" smtClean="0"/>
              <a:t>Detect dangerous situations (falling); care of elderly</a:t>
            </a:r>
            <a:r>
              <a:rPr lang="en-US" baseline="30000" dirty="0" smtClean="0"/>
              <a:t>5</a:t>
            </a:r>
          </a:p>
          <a:p>
            <a:pPr>
              <a:spcBef>
                <a:spcPts val="600"/>
              </a:spcBef>
            </a:pPr>
            <a:r>
              <a:rPr lang="en-US" dirty="0" smtClean="0"/>
              <a:t>Social applications</a:t>
            </a:r>
          </a:p>
          <a:p>
            <a:pPr lvl="1"/>
            <a:r>
              <a:rPr lang="en-US" dirty="0" smtClean="0"/>
              <a:t>Link users with similar behaviors (joggers, hunters)</a:t>
            </a:r>
          </a:p>
          <a:p>
            <a:pPr lvl="2"/>
            <a:endParaRPr lang="en-US" dirty="0" smtClean="0"/>
          </a:p>
          <a:p>
            <a:pPr lvl="2"/>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763000" cy="1252728"/>
          </a:xfrm>
        </p:spPr>
        <p:txBody>
          <a:bodyPr>
            <a:normAutofit/>
          </a:bodyPr>
          <a:lstStyle/>
          <a:p>
            <a:r>
              <a:rPr lang="en-US" sz="4000" dirty="0" smtClean="0"/>
              <a:t>Activity Recognition w/o Smart Phones</a:t>
            </a:r>
            <a:endParaRPr lang="en-US" sz="4000" dirty="0"/>
          </a:p>
        </p:txBody>
      </p:sp>
      <p:sp>
        <p:nvSpPr>
          <p:cNvPr id="3" name="Content Placeholder 2"/>
          <p:cNvSpPr>
            <a:spLocks noGrp="1"/>
          </p:cNvSpPr>
          <p:nvPr>
            <p:ph idx="1"/>
          </p:nvPr>
        </p:nvSpPr>
        <p:spPr>
          <a:xfrm>
            <a:off x="457200" y="1775191"/>
            <a:ext cx="8458200" cy="4625609"/>
          </a:xfrm>
        </p:spPr>
        <p:txBody>
          <a:bodyPr>
            <a:normAutofit fontScale="92500" lnSpcReduction="10000"/>
          </a:bodyPr>
          <a:lstStyle/>
          <a:p>
            <a:r>
              <a:rPr lang="en-US" dirty="0" smtClean="0"/>
              <a:t>Dedicated accelerometers placed on a variety of body parts</a:t>
            </a:r>
            <a:r>
              <a:rPr lang="en-US" sz="3600" baseline="30000" dirty="0" smtClean="0"/>
              <a:t>2,13,14,25</a:t>
            </a:r>
            <a:endParaRPr lang="en-US" baseline="30000" dirty="0" smtClean="0"/>
          </a:p>
          <a:p>
            <a:r>
              <a:rPr lang="en-US" dirty="0" smtClean="0"/>
              <a:t>A single accelerometer but custom hardware</a:t>
            </a:r>
          </a:p>
          <a:p>
            <a:pPr lvl="1"/>
            <a:r>
              <a:rPr lang="en-US" dirty="0" smtClean="0"/>
              <a:t>Pedometers (limited function); FitBit</a:t>
            </a:r>
            <a:r>
              <a:rPr lang="en-US" baseline="30000" dirty="0" smtClean="0"/>
              <a:t>8</a:t>
            </a:r>
          </a:p>
          <a:p>
            <a:pPr>
              <a:spcBef>
                <a:spcPts val="600"/>
              </a:spcBef>
            </a:pPr>
            <a:r>
              <a:rPr lang="en-US" dirty="0" smtClean="0"/>
              <a:t>Multi-sensor solutions</a:t>
            </a:r>
          </a:p>
          <a:p>
            <a:pPr lvl="1">
              <a:spcBef>
                <a:spcPts val="600"/>
              </a:spcBef>
            </a:pPr>
            <a:r>
              <a:rPr lang="en-US" dirty="0" smtClean="0"/>
              <a:t>eWatch</a:t>
            </a:r>
            <a:r>
              <a:rPr lang="en-US" baseline="30000" dirty="0" smtClean="0"/>
              <a:t>19</a:t>
            </a:r>
            <a:r>
              <a:rPr lang="en-US" dirty="0" smtClean="0"/>
              <a:t>: </a:t>
            </a:r>
            <a:r>
              <a:rPr lang="en-US" dirty="0" err="1" smtClean="0"/>
              <a:t>accelometer</a:t>
            </a:r>
            <a:r>
              <a:rPr lang="en-US" dirty="0" smtClean="0"/>
              <a:t> + light sensor, multiple </a:t>
            </a:r>
            <a:r>
              <a:rPr lang="en-US" dirty="0" err="1" smtClean="0"/>
              <a:t>locs</a:t>
            </a:r>
            <a:r>
              <a:rPr lang="en-US" dirty="0" smtClean="0"/>
              <a:t>.</a:t>
            </a:r>
          </a:p>
          <a:p>
            <a:pPr lvl="1">
              <a:spcBef>
                <a:spcPts val="600"/>
              </a:spcBef>
            </a:pPr>
            <a:r>
              <a:rPr lang="en-US" dirty="0" err="1" smtClean="0"/>
              <a:t>Smartbuckle</a:t>
            </a:r>
            <a:r>
              <a:rPr lang="en-US" dirty="0" smtClean="0"/>
              <a:t>: accelerometer + image sensor on belt</a:t>
            </a:r>
          </a:p>
          <a:p>
            <a:pPr>
              <a:spcBef>
                <a:spcPts val="600"/>
              </a:spcBef>
            </a:pPr>
            <a:r>
              <a:rPr lang="en-US" dirty="0" smtClean="0"/>
              <a:t>Use Phone but not a central component</a:t>
            </a:r>
          </a:p>
          <a:p>
            <a:pPr lvl="1">
              <a:spcBef>
                <a:spcPts val="600"/>
              </a:spcBef>
            </a:pPr>
            <a:r>
              <a:rPr lang="en-US" dirty="0" smtClean="0"/>
              <a:t>Motionbands</a:t>
            </a:r>
            <a:r>
              <a:rPr lang="en-US" baseline="30000" dirty="0" smtClean="0"/>
              <a:t>10</a:t>
            </a:r>
            <a:r>
              <a:rPr lang="en-US" dirty="0" smtClean="0"/>
              <a:t> multi-sensor/location transmits data to smart phone for storage</a:t>
            </a:r>
          </a:p>
          <a:p>
            <a:pPr lvl="1">
              <a:spcBef>
                <a:spcPts val="600"/>
              </a:spcBef>
            </a:pPr>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Location on Body of Smart Phone</a:t>
            </a:r>
            <a:endParaRPr lang="en-US" dirty="0"/>
          </a:p>
        </p:txBody>
      </p:sp>
      <p:sp>
        <p:nvSpPr>
          <p:cNvPr id="3" name="Content Placeholder 2"/>
          <p:cNvSpPr>
            <a:spLocks noGrp="1"/>
          </p:cNvSpPr>
          <p:nvPr>
            <p:ph idx="1"/>
          </p:nvPr>
        </p:nvSpPr>
        <p:spPr>
          <a:xfrm>
            <a:off x="457200" y="1775191"/>
            <a:ext cx="8458200" cy="4625609"/>
          </a:xfrm>
        </p:spPr>
        <p:txBody>
          <a:bodyPr>
            <a:normAutofit lnSpcReduction="10000"/>
          </a:bodyPr>
          <a:lstStyle/>
          <a:p>
            <a:r>
              <a:rPr lang="en-US" dirty="0" smtClean="0"/>
              <a:t>The location of the smart phone will impact activity recognition</a:t>
            </a:r>
          </a:p>
          <a:p>
            <a:pPr lvl="1"/>
            <a:r>
              <a:rPr lang="en-US" dirty="0" smtClean="0"/>
              <a:t>WISDM study currently assumes phone in pocket</a:t>
            </a:r>
            <a:r>
              <a:rPr lang="en-US" baseline="30000" dirty="0" smtClean="0"/>
              <a:t>15</a:t>
            </a:r>
          </a:p>
          <a:p>
            <a:pPr lvl="1"/>
            <a:r>
              <a:rPr lang="en-US" dirty="0" err="1" smtClean="0"/>
              <a:t>CenceMe</a:t>
            </a:r>
            <a:r>
              <a:rPr lang="en-US" dirty="0" smtClean="0"/>
              <a:t> study showed pocket and belt clip yield similar results</a:t>
            </a:r>
            <a:r>
              <a:rPr lang="en-US" baseline="30000" dirty="0" smtClean="0"/>
              <a:t>21</a:t>
            </a:r>
          </a:p>
          <a:p>
            <a:pPr lvl="1"/>
            <a:r>
              <a:rPr lang="en-US" dirty="0" smtClean="0"/>
              <a:t>Phone in pocket book &amp; elsewhere needs study</a:t>
            </a:r>
          </a:p>
          <a:p>
            <a:r>
              <a:rPr lang="en-US" dirty="0" smtClean="0"/>
              <a:t>Phone orientation can have impact</a:t>
            </a:r>
          </a:p>
          <a:p>
            <a:pPr lvl="1"/>
            <a:r>
              <a:rPr lang="en-US" dirty="0" smtClean="0"/>
              <a:t>WISDM study indicates may not be a problem</a:t>
            </a:r>
          </a:p>
          <a:p>
            <a:pPr lvl="1"/>
            <a:r>
              <a:rPr lang="en-US" dirty="0" smtClean="0"/>
              <a:t>Can correct for orientation using orientation info</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Phone Accelerometer</a:t>
            </a:r>
            <a:endParaRPr lang="en-US" dirty="0"/>
          </a:p>
        </p:txBody>
      </p:sp>
      <p:sp>
        <p:nvSpPr>
          <p:cNvPr id="3" name="Content Placeholder 2"/>
          <p:cNvSpPr>
            <a:spLocks noGrp="1"/>
          </p:cNvSpPr>
          <p:nvPr>
            <p:ph idx="1"/>
          </p:nvPr>
        </p:nvSpPr>
        <p:spPr>
          <a:xfrm>
            <a:off x="457200" y="1775191"/>
            <a:ext cx="8382000" cy="4625609"/>
          </a:xfrm>
        </p:spPr>
        <p:txBody>
          <a:bodyPr>
            <a:normAutofit fontScale="92500" lnSpcReduction="10000"/>
          </a:bodyPr>
          <a:lstStyle/>
          <a:p>
            <a:r>
              <a:rPr lang="en-US" dirty="0" smtClean="0"/>
              <a:t>Measures acceleration along 3 spatial axes</a:t>
            </a:r>
          </a:p>
          <a:p>
            <a:r>
              <a:rPr lang="en-US" dirty="0" smtClean="0"/>
              <a:t>Detects/measures gravity</a:t>
            </a:r>
          </a:p>
          <a:p>
            <a:pPr lvl="1"/>
            <a:r>
              <a:rPr lang="en-US" dirty="0" smtClean="0"/>
              <a:t>Orientation impacts g values</a:t>
            </a:r>
          </a:p>
          <a:p>
            <a:r>
              <a:rPr lang="en-US" dirty="0" smtClean="0"/>
              <a:t>Measurement range typically -2g to +2g</a:t>
            </a:r>
          </a:p>
          <a:p>
            <a:pPr lvl="1"/>
            <a:r>
              <a:rPr lang="en-US" dirty="0" smtClean="0"/>
              <a:t>Okay for most activities but falling yields higher values</a:t>
            </a:r>
          </a:p>
          <a:p>
            <a:pPr lvl="1"/>
            <a:r>
              <a:rPr lang="en-US" dirty="0" smtClean="0"/>
              <a:t>Range &amp; sensitivity may be adjustable</a:t>
            </a:r>
          </a:p>
          <a:p>
            <a:r>
              <a:rPr lang="en-US" dirty="0" smtClean="0"/>
              <a:t>Sampling rates ~20-50 Hz</a:t>
            </a:r>
            <a:endParaRPr lang="en-US" baseline="30000" dirty="0" smtClean="0"/>
          </a:p>
          <a:p>
            <a:pPr lvl="1"/>
            <a:r>
              <a:rPr lang="en-US" dirty="0" smtClean="0"/>
              <a:t>Study found 20Hz required for activity recognition</a:t>
            </a:r>
            <a:r>
              <a:rPr lang="en-US" baseline="30000" dirty="0" smtClean="0"/>
              <a:t>4</a:t>
            </a:r>
          </a:p>
          <a:p>
            <a:pPr lvl="1"/>
            <a:r>
              <a:rPr lang="en-US" dirty="0" smtClean="0"/>
              <a:t>WISDM project found could not reliably sample beyond 20Hz (50ms) and this might limit activity recognition</a:t>
            </a:r>
            <a:r>
              <a:rPr lang="en-US" baseline="30000" dirty="0" smtClean="0"/>
              <a:t>18</a:t>
            </a:r>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Accelerometer Data for Six </a:t>
            </a:r>
            <a:r>
              <a:rPr lang="en-US" dirty="0" err="1" smtClean="0"/>
              <a:t>Activites</a:t>
            </a:r>
            <a:endParaRPr lang="en-US" dirty="0"/>
          </a:p>
        </p:txBody>
      </p:sp>
      <p:sp>
        <p:nvSpPr>
          <p:cNvPr id="3" name="Content Placeholder 2"/>
          <p:cNvSpPr>
            <a:spLocks noGrp="1"/>
          </p:cNvSpPr>
          <p:nvPr>
            <p:ph idx="1"/>
          </p:nvPr>
        </p:nvSpPr>
        <p:spPr/>
        <p:txBody>
          <a:bodyPr/>
          <a:lstStyle/>
          <a:p>
            <a:r>
              <a:rPr lang="en-US" dirty="0" smtClean="0"/>
              <a:t>Accelerometer data from Android phone</a:t>
            </a:r>
            <a:r>
              <a:rPr lang="en-US" baseline="30000" dirty="0" smtClean="0"/>
              <a:t>15</a:t>
            </a:r>
          </a:p>
          <a:p>
            <a:pPr lvl="1"/>
            <a:r>
              <a:rPr lang="en-US" dirty="0" smtClean="0"/>
              <a:t>Walking</a:t>
            </a:r>
          </a:p>
          <a:p>
            <a:pPr lvl="1"/>
            <a:r>
              <a:rPr lang="en-US" dirty="0" smtClean="0"/>
              <a:t>Jogging</a:t>
            </a:r>
          </a:p>
          <a:p>
            <a:pPr lvl="1"/>
            <a:r>
              <a:rPr lang="en-US" dirty="0" smtClean="0"/>
              <a:t>Climbing Stairs</a:t>
            </a:r>
          </a:p>
          <a:p>
            <a:pPr lvl="1"/>
            <a:r>
              <a:rPr lang="en-US" dirty="0" smtClean="0"/>
              <a:t>Lying Down</a:t>
            </a:r>
          </a:p>
          <a:p>
            <a:pPr lvl="1"/>
            <a:r>
              <a:rPr lang="en-US" dirty="0" smtClean="0"/>
              <a:t>Sitting</a:t>
            </a:r>
          </a:p>
          <a:p>
            <a:pPr lvl="1"/>
            <a:r>
              <a:rPr lang="en-US" dirty="0" smtClean="0"/>
              <a:t>Standing</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26</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4191001" y="2590800"/>
            <a:ext cx="4296000" cy="3733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458200" cy="1252728"/>
          </a:xfrm>
        </p:spPr>
        <p:txBody>
          <a:bodyPr>
            <a:normAutofit/>
          </a:bodyPr>
          <a:lstStyle/>
          <a:p>
            <a:r>
              <a:rPr lang="en-US" dirty="0" smtClean="0"/>
              <a:t>Accelerometer Data for “Walking”</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27</a:t>
            </a:fld>
            <a:endParaRPr lang="en-US"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4" name="Picture 10"/>
          <p:cNvPicPr>
            <a:picLocks noChangeAspect="1" noChangeArrowheads="1"/>
          </p:cNvPicPr>
          <p:nvPr/>
        </p:nvPicPr>
        <p:blipFill>
          <a:blip r:embed="rId2" cstate="print"/>
          <a:srcRect/>
          <a:stretch>
            <a:fillRect/>
          </a:stretch>
        </p:blipFill>
        <p:spPr bwMode="auto">
          <a:xfrm>
            <a:off x="903288" y="1610800"/>
            <a:ext cx="7104071"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Accelerometer Data for “Jogging”</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28</a:t>
            </a:fld>
            <a:endParaRPr lang="en-US" dirty="0"/>
          </a:p>
        </p:txBody>
      </p:sp>
      <p:pic>
        <p:nvPicPr>
          <p:cNvPr id="48130" name="Picture 2"/>
          <p:cNvPicPr>
            <a:picLocks noChangeAspect="1" noChangeArrowheads="1"/>
          </p:cNvPicPr>
          <p:nvPr/>
        </p:nvPicPr>
        <p:blipFill>
          <a:blip r:embed="rId2" cstate="print"/>
          <a:srcRect/>
          <a:stretch>
            <a:fillRect/>
          </a:stretch>
        </p:blipFill>
        <p:spPr bwMode="auto">
          <a:xfrm>
            <a:off x="914400" y="1600200"/>
            <a:ext cx="7104070"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Accelerometer Data for “Up Stairs”</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29</a:t>
            </a:fld>
            <a:endParaRPr lang="en-US" dirty="0"/>
          </a:p>
        </p:txBody>
      </p:sp>
      <p:pic>
        <p:nvPicPr>
          <p:cNvPr id="75778" name="Picture 2"/>
          <p:cNvPicPr>
            <a:picLocks noChangeAspect="1" noChangeArrowheads="1"/>
          </p:cNvPicPr>
          <p:nvPr/>
        </p:nvPicPr>
        <p:blipFill>
          <a:blip r:embed="rId2" cstate="print"/>
          <a:srcRect/>
          <a:stretch>
            <a:fillRect/>
          </a:stretch>
        </p:blipFill>
        <p:spPr bwMode="auto">
          <a:xfrm>
            <a:off x="914400" y="1600200"/>
            <a:ext cx="7104070"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Guess the Sensors?</a:t>
            </a:r>
            <a:endParaRPr lang="en-US" dirty="0"/>
          </a:p>
        </p:txBody>
      </p:sp>
      <p:sp>
        <p:nvSpPr>
          <p:cNvPr id="3" name="Content Placeholder 2"/>
          <p:cNvSpPr>
            <a:spLocks noGrp="1"/>
          </p:cNvSpPr>
          <p:nvPr>
            <p:ph idx="1"/>
          </p:nvPr>
        </p:nvSpPr>
        <p:spPr/>
        <p:txBody>
          <a:bodyPr>
            <a:normAutofit lnSpcReduction="10000"/>
          </a:bodyPr>
          <a:lstStyle/>
          <a:p>
            <a:r>
              <a:rPr lang="en-US" dirty="0" smtClean="0"/>
              <a:t>What sensors are found on smart phones?</a:t>
            </a:r>
          </a:p>
          <a:p>
            <a:pPr lvl="1"/>
            <a:r>
              <a:rPr lang="en-US" dirty="0" smtClean="0"/>
              <a:t>Audio sensor (microphone)</a:t>
            </a:r>
          </a:p>
          <a:p>
            <a:pPr lvl="1"/>
            <a:r>
              <a:rPr lang="en-US" dirty="0" smtClean="0"/>
              <a:t>Image sensor (camera, video recorder)</a:t>
            </a:r>
          </a:p>
          <a:p>
            <a:pPr lvl="1"/>
            <a:r>
              <a:rPr lang="en-US" dirty="0" smtClean="0"/>
              <a:t>Tri-Axial Accelerometer</a:t>
            </a:r>
          </a:p>
          <a:p>
            <a:pPr lvl="1"/>
            <a:r>
              <a:rPr lang="en-US" dirty="0" smtClean="0"/>
              <a:t>Location sensor (GPS, cell tower, </a:t>
            </a:r>
            <a:r>
              <a:rPr lang="en-US" dirty="0" err="1" smtClean="0"/>
              <a:t>WiFi</a:t>
            </a:r>
            <a:r>
              <a:rPr lang="en-US" dirty="0" smtClean="0"/>
              <a:t>)</a:t>
            </a:r>
          </a:p>
          <a:p>
            <a:pPr lvl="1"/>
            <a:r>
              <a:rPr lang="en-US" dirty="0" smtClean="0"/>
              <a:t>Proximity sensor (infrared); Light sensor</a:t>
            </a:r>
          </a:p>
          <a:p>
            <a:pPr lvl="1"/>
            <a:r>
              <a:rPr lang="en-US" dirty="0" smtClean="0"/>
              <a:t>Magnetic compass; Temperature sensor</a:t>
            </a:r>
          </a:p>
          <a:p>
            <a:pPr lvl="1"/>
            <a:r>
              <a:rPr lang="en-US" dirty="0" smtClean="0"/>
              <a:t>Virtual/calculated sensors: </a:t>
            </a:r>
          </a:p>
          <a:p>
            <a:pPr lvl="2"/>
            <a:r>
              <a:rPr lang="en-US" dirty="0" smtClean="0"/>
              <a:t>Proximity (via light), gravity, orientation, gyroscope</a:t>
            </a:r>
          </a:p>
          <a:p>
            <a:pPr lvl="1"/>
            <a:endParaRPr lang="en-US" dirty="0"/>
          </a:p>
        </p:txBody>
      </p:sp>
      <p:sp>
        <p:nvSpPr>
          <p:cNvPr id="4" name="Date Placeholder 3"/>
          <p:cNvSpPr>
            <a:spLocks noGrp="1"/>
          </p:cNvSpPr>
          <p:nvPr>
            <p:ph type="dt" sz="half" idx="10"/>
          </p:nvPr>
        </p:nvSpPr>
        <p:spPr/>
        <p:txBody>
          <a:bodyPr/>
          <a:lstStyle/>
          <a:p>
            <a:r>
              <a:rPr lang="en-US" dirty="0"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a:t>
            </a:fld>
            <a:endParaRPr lang="en-US" dirty="0"/>
          </a:p>
        </p:txBody>
      </p:sp>
      <p:sp>
        <p:nvSpPr>
          <p:cNvPr id="1026" name="AutoShape 2" descr="data:image/jpg;base64,/9j/4AAQSkZJRgABAQAAAQABAAD/2wCEAAkGBhQSERQUExQVFRUWGBwYFhgYGBwYHBcYFxwbHBcaFxwaHyYeHBwjHBwcHy8gJCcpLCwsGh8yNTAqNSYrLCkBCQoKDgwOGg8PGjEkHyU0MCwsLCwsLy0sLC8sLC0sLCwsKSwsLCwsLCwsLCwqLCwvLCwpLCwsLCwsLCwsLSwpLP/AABEIAMMBAgMBIgACEQEDEQH/xAAcAAABBAMBAAAAAAAAAAAAAAAHAwQFBgACCAH/xABKEAACAQIDAwULCgMIAgIDAAABAgMAEQQSIQUTMQYiQVHRByMyUmFxcoGRkrEUFTNCU5OhssHSYqLhFiRDVGNzgoPC8KPxFzRE/8QAGwEAAgMBAQEAAAAAAAAAAAAAAgMBBAUGAAf/xAA+EQABAgQEAQgJAwQBBQEAAAABAAIDBBEhBRIxQVEGExRhcZGh0RUiMkJSgbHB4RaS8CMkQ2KiNFOCsvEz/9oADAMBAAIRAxEAPwCuYHa8wjVhI/OJNgx4kk6Dz9FKNylLWzSK5GgzFTb3hpTbDJaNB1E/heoDlGgErGwuWN/LxrNlpYzMbmwaarUiP5qGHUrornFypkA0kW3/AB7K3k24Xtn3bW6wh/Sqrs3kLiZwhjEXPRXF3tZWYLzrjQi4Y/w616vIbFFM6qhFoz4dtJvo+Nv/AHy1fODEf5W958kgTrd2K8xcq5QAAVsOACrb8KSxG0FlIaSONyOF14ew1SDyQxgBOUaRmUgSrcKuW9xmvezqQOkHyGo/auExGEl3U6tG/GxbouRfTouD8aH0LFPsxGnsKLpsPdiJkuKVxZoIjpb6O3wOlMzsXDHjhk/nH/lQ9hxL2c525ptxqdTYeOyhgCVZUZSJo9VlbJHazcWa4A43B6jQjB5mlc4HaaKemQD7isQ5NYTpg/mcfrSi8l8F0wH337arsOxtokAqrm5YAb1b8yQQtzc17CQhb2telPmzagF8ktroos6nMZMuTKM3OvnThwzC9qg4TODSI39w81PSpY6sVgbklgT/AILD/sY/GtTyKwR+o4/5dq1WsXidoQxb6RZljzFM+YFcwJUi4v0qw84pvDylxJAO8Y3bKAOJNCMJxAmjXA/+QRdKlN2q3DkJgvFk94ftr1uQGCP1ZfeH7KgvlW0wbbrFXB4btr34683qv7KRXbO0GAYJOQRcERkgg5SCLLYizL7w66L0NiXxD9zV7pUn8P1V1wPcowkyZkja1yNZLagD+CnWyuScET7lEbMWy6vpcan6vkqirt7aaWATFC/ACN9SVzaADXm87za01l5ZY2NlZjKhbVWYFc3WQSNePEUo4Pie5HePNAJiWqbdliiltHYUcGXeJ4V7Wc9Fv4fLwpWPkkJIg4UBSubVze1vRoUSctsU6qXmY3vYHW1jY8aT/tzigLCeS3Ve2leZgOKPaHNpfrHmoMzL0pv2K0T8jMG7Zir3P8S/tpbAclcJE1wresj9FqkNyvn+0NaNyvn8dvw7KecCxTf/ANgm9Lk/hRTj2bhz9Q+3+lOItkYX7P8AmNCWPldiCbCRuvjTpOVeIygmV7kA6EW1HmpTcCxJ7sjTfXUL3TJIatRRxHJrByizRaeRm7a0j5C4Af4N/OxoY/2uxH2z+0dlaf2wxI/xpPep45M4txH7ggM5Jn3SjDBycwSiwgX2t+6lfmPCDhCv8x/Wgq/LDE/bSe9SH9p8Sb2mkFgT4R7aVE5N4lDGZ7x3oelyuzSjn834Yf4MfumtJMDhvsYz507aE2y0xmKAETTSNzb99tq/AakcTS/9k9oHNdHXICWzyquXKEJDXbQ2ddD41H+mZwUzx2je7r36l7pstsw+CJnyXCr/AIEI/wCtOyvWxMA0yRetE/UUKpeR+MLxoTGHlCFFbEIGbe+AApa9zW3/AOPcbkDuIkRk3geSUKCpEdtb9JkUee/C1QeTkYe1Mt7yi6fB2hfRE9dvRJ4LIp6LMi/ClY9qtKRYkhuDXvfj4J6eHGgHs/nzIragsoI67sARXQ+1IwssKqAqiNQABYAAHQCsjE8PfIODXPzE8OqnmrkpMMjkgMohBtJ2M0pzHV26T4xr2tcee+yem3xNZV1ugWc7Upxh172nnPxNV/lOl5bDpb4k1ZMOve085+JqE5SbFxEkgaOGV1PODIhYHU2tamYbEEOZzONNU6abWCKdSsGDwW0LiJcai7ttygy6c2YYUC4Q6ZsvHoN+NL4bZm08sYTEQFXDWuguRhLqgYZLm/AecXqqu+1g2cpjM1wcxifwg4kB8HjvAG84r2PbG1U0U4pbXsBEy2ucxtZNAT0cPVW1zjTu3w8ll0IVvwuD2pq0UuDcERxs27UFhKIjGGzR5jzJY/MLjje9Y7oOExm9jlxpjZznhG7udIW1vpb61h02AuBTeHb+04wQGnCkoxvCTrEFVOKaABEFunIt72pltfbGJxOUYhi2UkqTHlIzWzahAbaDSrEB4DwatQlNFbmy+cfpRH5HSYubChooYmjtBhgzSshzQ4hWQtZTcM04BHCynqtQ2Y2WQAHnHTmnUaeTyVM7A7oGJwcIhi3WTeCXnKScwaNxfUaXiX8eunviMdCygitePWhAoUSYdrYqKXDsIsKmWPFTLG+KaxjkffOSCnFTzgwvopGhXRDCDHR5c2DhlZY8NKL4iwU4XdDwSLCbTitrbwi7DQD6XugTsiplgUKsy81SM3yhDHITrYHKb6WudTc1KJ3XsVcEpAbRiNvCGfVSxazfWygEcLX01qtk4Ad/X2oqp1y32+64RMLJht0ZTvVczJJeMzSyDREA1aRgDpcAaVTC/ej6f4Wrba21nxJiLlBu4Y4Vs31YlyqTc8TxPRekJJQEIzC+e/HiLca0pcshZbjet0t11esL3VZLPH8mRhK7tYMb3mDKQLqb+H0ggkcNakcPyg2jh4YMI2CHe5IolJcBnkU7wC4NtUyA8QAgueihdBiyjq6lbqQw1HEG4/EVaMZ3SsRLKkjCAZJRMFFwpYIEs3Ova1/LzjS4rINQIYFN6k6jTdECd1Z8T3QMRg1UPgFjUswTNIWs8UYw7KmlgqrYWt08SDVZ5V8t/lywJut3u2Zid4XuXCLpcAiwQcbkkmo7lFyofG7vOsKFM/gEi+8bMb3Yi44X42AvewqHiGo5y+8O2jgwoNA8iju38qCSpVo1MkKkHKWAIUhTYlbgE6A68ToDVv5VclIIosUIYO+JJDuu+uxEckbu+ZCdGAjNwb2zHUjLVDx2JBC6i9tdR02t+FNWb+JdfKO2nB4LGEPpQC3d1hRxRMxfJvADDsY42kniwUWIdc75CX3RPBgbgGQm2gBGhtUiOROzzI3erRpPKjESSMAkeFEq3Ofpcnz2sLUIM3lHtFeZvKvtFV3NrpFPf+UXyU3tvAJDjsRFHfIkjql2zHKDpqOOlM3awUfwL+UUhhLZrllA9IdtKYmUX0I0AHEcQLGrsrGYyJd23kgIqjM3IzZAYi8ekeZLzHnDnbtzz+LjU205o0FVTudYXZ2IzjGxxxiONTnMjAyMXuSQTbgLEDoNDwsOtfaK9zDxl9tLAaGua6OSTShrpT57qfkr93RIsHBljwsWHOcSXdGLMhWdrWsxGqgDUcKo8P1vRPwNJAjxl/8AfVSsScdbkiwABN7jToqXRIbIOTPU8SfyouTopPZe02w8sEygFoijqG4ErYgG2ttKLWyY8biYY8cowab4ljeORjnmaOBiRntwjUkeCQSCKCxJIFgeA0yt0AX6KmcHyg2isSxRSYgRpbKqRtplbOvBL+FrxpuIRoMVjMj25gADU7U0XmAjVX3E8ncQZcK5mgEmDaMRrHA2UAosytJdr2LHKLWW9xoSAYzlJyux2BGHC4hXIjyWOHsqWSBrKzXD6ZTobghrgZhVbbb21mvz8YczBz3t/CACjTLwsALDTQaaUxxeA2jiBGJI8ZKI1yRhopWCL1DTTgPYOoVkiJDzDnHtIHZ5cUyh2Udsk9/j9NfzCuiNtfTR+gv/AJUCtl8k8Ys0ZOExWjrxgcAAML3JFHba7AzRkG/NUesXBrluUcVkSI0sNRQ/ULXwsEONUF9pX30un126f4jWVm0gu+l0Pht8TWVDfZCB1KlS2BHMT0j8TS+ExyhQLpcXBuR1njrSWzhzE87fGq1ylVRNcgXN7+2kysp0uPzQNNfBW4kbmYYfSquyY/qKer+hpymPbxh7T20KjKOqtN8egn21sHkxEOkRviqoxUfD4owJtJ/G/nPbTuLaj+MfePbQVGKbxj7TXseNe9s7a/xHtpTuS8b/ALjfHyTBird2o5x7RkPje+e2llxMh4gnzm/60EoMU1iS7+Ew8I8Bwrf5yccHf3jS4fJWZiNzNe3x8kXpeFuw+CNmY+Jf1XpZfQHu/wBKBh2zKOEr+8a9/tDP9tJ7xojySnRpEb3nyXvSsA6s+iO2UH/DHu/0r0YZT4USHzoOygZh+UuJLBd/Ja/jHtp1BykxFtZ5eLDwjwBIFK/TE9nyZxXtPkhOJS/weA80avkEf+Xi+7XsrwbNg/y8P3a/toLtyoxP28vvGvG5YYr/ADEnvGm/pLEae239x8kHpCW+Hw/KNPzbB/l4fuk/bXvzRh/8vB90n7KCR5Z4v/MSe8aUwvK/Fu1jiJOHjGlv5LYg0VLx+4+S90+W+HwRnl2dBfXDwnzxp+2kfm6D/LwfdJ+2hHFyrxOUE4iW5HjUm/KrE/by+9RQ+SmIPaHB4ob+0fJF6Rlh7vgi+2zYP8vD92v7axMFCOEMXuL2UGW5V4n7eT3jSTcqsT9s/tqTyTxAe+3vPki9JS3wHuCOKxRfYp7i/tpdGT7NfdHZQLw3KPEsG7/ILDSzeSnS7dmyg7+W5A+ueqgh8lJ+K4tD226z5ITiMt8B8Eco8n2a+6OynMeUfUX3f6UAH5QT/bze+aRflDiP8xN77dtWP0TiG8RvefJJM/Ln3T4ea6MjxQHAAeYHsr1toH+L+aubH29P9vL943bWnzzOUc7+W4GnfG7arx+R85BbmdEb8q+SETkCtmldJnaPpX857abttH0vb/WgLLiOaOfJew/xH4+2mMuJ/if327ats5CzjhUxWjv8l4YjBGjSugn2oP8A0/1pvJtZRxKesjtrnqSbyn2ntpBn/wDb148iIzdYze4oxikMaM8V0I+2kH1ox/yXtrWOUMImFiGDEEag3ke1iKAOzFDTRhhcF0BB4EFgDXRu1ogJIwAAAi2AFgBrawrnMTwz0c4MLs1ftTzV+UmxHfZtKIIbTc76X026f4jWUntMrvpb+O3X4xrK1Gt9ULNcbm6sWzV72npH81VXliLTD1/Grbssd7T0j+aqjy30mHr+NFhBpO96szg/tx8ldO5/syKbZ0qDDxtM7SazKcs6qt8scouUZPCt5L9ZD/Y2wsI+Dw2IXCxBhg8ZNlbvgaSFo1VnLeF9Y24DMbUMtl8sMThoZIYZWRJOI6ibBih4qSNCR0VvgOWmKhWJY5iFhV0RcqkBJSDIpBHOBIGhvwrTmMOmYj4jobqVNR6ztMpBqNNwOzfQLJD2ilUZ4+QeBE8qfJ4ysuJMWo8BRhRL3rXmc/XTzdVAVVs1vLb8ansP3RscplYYg5pmzuSqkhsuTMlxzDk5unQKr8fEeer2FSczLl/PvqCG0uTcC+vd1oYjgdE4k0B9N/0oicjeT2HxGzZSMOJsTz8wctGxVfAOHfwLqfCHE6g8RQ5mbT/m/wClTWyOXWJw2HeCJlCtfKxALRZ/D3Z+rmGh/DWrc3CjRpRrYBo4EHUt8R30QMIBur9sfkfgWhgnEGYHCb0rI7HM7Sql2y2GgvYAAa8CadN3O8EFxCbq5z4nI5ds0YhQMgXWxFz03v00O8By/wAVEI1VoyscZhVWjVlKFg1mB4kEAg9HrpVO6VjMkq50O9LsXKDMm9Fn3Z+qCBaseJh2KZ3FkQ0rb+oeNvPw6k0PZw8FXcH4a0pmt7z/AJjSeEPPXz17I3xf85rrwaR29h+yrFEWPk1hW2OMQsTyOoDzur5ZYjezWV+a0WXha/XrrawYXuc4HfFTEzKdxGuaRwQZUd2clTYtoNPB04UOP7eYj5D8j5mQjJntz91cnd38W/Tx6Kewd1PFo7ONySVQAFCQpiBVGUZvCsenQ6aVzMzJYo7PzbyPWcR/UOhpTs3tamnWbAcy1R4Kd21yFwsWzHkVW30cEU+8zk5jLIyFSvg5QBpYXoebNHP9RqZxXL3EyYT5K27yFVRny89kRiyoTe1gT0C/lqG2a3P9RrVw6DNQobxNOqS6ovW1tOA4DZKiFp9laI1gPNRR21yOwIjwTJFKYZJUjaaN1zNvB4MyvqrZukDRdOqhWT8BVo2l3SsTMkCtkG6kSVmA1lkjsIy/mUAWHHjRTsKaislzLkgD2qOy6t4b9XA7bjzS0Vqrviu5zgxHiAIzmvijG28e8Yw4XIAL2YEnXNc1B90bkZhcLhA8KFHTEJCWzs28DwCUswY2BvpzbCoSfun4tkmTvQ3pk5wQ5kEwAkEZzaA26b0y5Q8ucRjYlil3eVWDkquUu6pkDObm5CaaWFY0rJYqyOx0V5LQb+vW1BW2/CnG/WmudDoaBRWBHNfzfpTrZgUyRLJmyFkD5RdspIDZR124U1wJ0fzH4VmGxTRsjoSrIQykdDKQQfURXXy/tvA4KqUXto8jcEcZgkGHIglLIskUpCyZRmVZQ3PDAA3IIJ69NNJ+QuE+TMu5AYo8okDNmUifIqi5tlCG2vG1+OtUnaHdMxcssEl41MBLqFQZWkYFXkcdLEE6cBem8ndBxbQtFnQBs12EahwHfeFQ3ELm6K5X0Zi5aykQimv9Qn3jc8bEdR4bKznh3t4Kx91Hk1hsPDG8EKxEYh4TlLHMqqCC2YnnX6aHqL3uX0TUtyh5ZYnGhVnZMqsWsiKl3YWLNbi1qh4273L6JrVl4ExAkObmTV1981u03S3kF1WqTwZBljDKzKXUMq+Ey3FwvlI4UVNv8ncKZ8ARhImw7zLDdS8TLmHNSaMi5IIJuTc8Da+ogE5UhgSGBuCNCCNQRUttPugYyZ4WeXWFg6WUAGQf4jjgz20v+HGr2NScxMRYLoLqAAg+sW6jWg1PXW3AhDCcADVFJ+SmE3c6biLn/LTfIMymFwsWQ/VCjoFQndF2Dh4tnyCOGJTA8CoyqA1pEBfMw1a511qiPy9xpjlj37ZZS5fmrfvmsmU2uobpAtTXafK7FYiFYZZmeNLWWwF8osuYgXaw4XvXKwcHn4cZj3xQQHAn1nHt24W7E8xGEWCZ7FHf4/8AcT8wro7bQ77H6C/Gub9in+8Rf7ifmFdJba0lj9EVkcqj/VZ2H6haWFe2UDdooN7J6bfE17SmP+lk9NviaylN0CW43KntkLeJPSb4mqlyzwrPiNLWseJtrc1cNkRHcocrEXY3AJFsx6RVV5ZSZZ7ef41ODtD56hPHRWpw/wBsKdSrfzS/8HvivPm1+pPfXtqVTYmJbDnEiGQwA2Mljbp168o4FuANhetpeTGMDxo2GmDS33YMbXewubeYanqrtskncc6a394bXO2w14LC9fgokbNfqT7xe2lEwpU3yA+aRafx8msWzyIuGmLxfSKI2JS+ouLdI1HXUbGecPPTWQoDgebiE/MHXTbdQc26xYZJL2T6zHwgNTa41rc7Ll8T+dacJNYH/cf9KdnZ85hM+6fc3y7zKct+q/68L6cTUwJeHzbTEiEVttrwuFBJrZRfzdL9n/OvbXq7Ok+zPvrUjLsTEh1Q4eYO4uimN8zAcSotcjzUiNkTneHcSndfSd7bmenpzfXThAl9RGPe3s4cbKKu4JOKApYmJiR/GtIRwSScI2tmbpHSxNteo6VvhD3xfPTuKewI/if85r3Rqx2tDzoeHV1KKmiaHZcvRE3vLWvzfL9k3vLUpLgZgiOYpMkhtGxU2c9S6anzVo2yMQZGj3E28UZmXdtmC9ZW1wPLTzLQdefP/Hax22Nl6ruCYjCS9MbW9JaUhjaM5t05061/SvTgpN2Zd0+7BsXyNlB6s1rXvWbMbn+o0LpduU5YhP7fJeJPBIR4OR7FY2I67ix9tbvs+c/4be8tO4sVZQB1U4m2ZiAyIYZc8gzIuRrup1uotciphyrOaYXxiKgH3eHZsvFxrYKI+bpfsm95a9XZ8nTG3vrTw7NmIkIhkIj0kO7ayH+PTm+ukZ8FKiK7xuqP4DlSFb0SRY+qvdGhVpzx/wCPbw4XU1dwWvOjDd6bUHXMptprwraLZ0rLfctqBrmUfGvcE3Nk9H9KkIpiwVVBJIAAAuSei3SamXlHOiuaIhAp1eSEu6lGHZE32R99O2vDsub7L/5E7anJti4kSmH5PLvQMxQIxbKemwvp5aZnZkxRpBDLkQkO+RsqkaEMbWBHlp4k4Rv0g0NPh302324qMzuH1TD5skHGP/5U7a0xCMiMN3xBuc6tYeqnmN2fNEqNJDIiuLozIVDD+Eka6U1Vu9SeY1UnJZjYJcyKXftp4BE0mtwnB2XMwB3VtOmRemkW2NN4qfer21LCdnyqoLE2AAFyT0AAak+Slp+T2LEu4OHl3ts2QKScumumlvL16VciS0MAc/HINK3LRYanTQboQXbD+d6r52XJ0iP71e2vPm1xx3X3nZUv/Z3FsJCMPMRESJLIeYQLkHTiBrbqppidi4lIVnaGRYWtlkKnKb8DfqPQemqboEoDTniTp7TdeGiMF/BI7OhKzxWCHvicGv8AWFdIbZXvyeiP1rm3Yx7/AB/7ifmFdHbcxAE6DnEhVvZSeN7cK+e8qWBsZgaSbHXtC2MLNHGqCW0G77J6bfE15W20orTSg8c7dPlNeUtugQnVXPYOJQYQAnnHeWGvSx/pVA5cnv49fxoh8m9jLJg94WcFd4QARbQk63B+NDjl4e/jzH40GCuaJ4/NWZunR7dSveycSr7COedVMcTrE8b7t1cscuGlXNaQPxGgFh5L1Nw4topsPDJKkmaGZpJzLGd7i5IwMoAPNVVGUXAvp1agbem1vX6+usDeStqJhAivcecFCXGmUWqONRob8DwrdZIiU2XRGB2nCZ3QSR5onwpl56jKEiIbW9iFPG17UCcfIrYmRl1UyuVI6ixIt6qjg/k/Cl8ObsPPWhhmHCTe52fNUAaU0+Z+XBBEfmCWl4f9j/pRW2ZNn2It5VQpERE6OAC+e64adGuCzNaxFtNdBe4lxDWH/N/0pHfm1tbcf6+w1YmZYTcBjMwBaQbivHZCw5Sj8mKdZhh2YSOcHORLmS8+KlMZdYgDzQoFgNPwqRix0bTYhldCsWJkaYhxZV+SKoL68M2nnHkrm8P5PwrYP5PwrHdyaDv8orSnsW1rpm4bcb9Sbz3UnOB8NfPW0p+L/natcGeevG968nax/wCT/nNdgHhsVp6j9lWKN+N30uDwbRTomILwLHkKvDL/ABZXFw0a3YgW4dOlpTZkpGJmhKsDEuEWNmIzyxJMxllOt8pYt6h5bVzy2IJABJIF7C+gvxsOi9hfzVrnHVXLP5O5wRzrdyPU0qQRfMK6adZpsrAjU28Ub9u4hW2ZiXVgYtziUBDDKZGxRKj0iOHnoO7M8P1GmgkXqNOdmHvnqrXw2QEgx7c+bMa6U+5qetKiPz7JfZUxWeEgqCJEIL+CCGBBf+EdPko3bZwcs2KwojmMZkWXfxgq4WG67ySAkZ1EhyqD/ELWsaATtr7K2mxZa17mwCi5Jso4AX4AdXRQz+H9NbBc14aWtIu3Nq2nEKWPy1sugtmbRMi4iSVNyVnmMyMQCke4tEZdbXKhTfr81VnuizA7LuCMjnC7nUEELGc+QX6Om1B4nyfhWBqzpfk62FHbFEUWINMvDrzdx2HFMMaopRPtn+DJ6J+FTfInEMmOwzK0akOLGS4TUEWYjhfgD12qCwHB+rKfhWu8FreSuvgtbF51hNnNp31GiqmxqjtisIxx6FZnWMQ7zEQFkZ1yPmiiRjzgJHuePBTqAQAhFtMvgZpZcqWix4nXOLRyySAxxnXVrXA6/XQMmxJYksSxPEnUnzk+StS3k/CuWPJkFgDozaimkOmla+9fXU3sOutjnurxRg7r+JU4M89TvMWkkXOBzRjDqpZBfwcwPr89CWP6KX0T8KQzUpH9HJ6Jq/LyTZCSdAD81ya0ptTSp4IHOzuqrFyQxRTHYZg6RkOOdJ4A0I52o0PDiLXopbVwyvj4V+UbtDFIcVAZFICZ0KohbVd62p1Byr0UDpZKby4gk3Op8utWsaw0TkZkQRA2jS27Q7Wt7kaV79N6xCflFKI97E24Gzy4h4o2TEzvMu9Q7tGhtHwNm5thcX1vUHyu2lC2yZGWSO0uGwaRgMty8bMXXLe4Kgi+nR5KDrP5K1z1zw5Pw4cUPEXQtNMvC9PaOp04Djqnc6SKUT3Y3/7EXpp+YV0htWH+8AkgXEf4Xvwrm3Yp/vEX+4n5hXS+Owu8nN2ZcoQC1unNfiDWFyqcDEZ2H6tV2QAqaoE7Y1xExHAyOR7x8lZWbWW08o6pH/MayhboEStexJZhhxkD5OfmsBltmN71TuV+GR8Rdi3SNDbpPbV75P7TRcFkJOZt4BppziQKH/LJu/8At+NDgjQ6fIeLX+asTlej9yivkMP+p6mHZWjYSH/U98dlWeXkJlwMWJfEIjTAMisLKUJtYOdDIL5svUDTx+5fd4gmLR43EpMgQ6CBQzlBfnrqACNK684lhbahwG40d7uu3/3aqxObeqYIYv8AV98ftrAE4Ayg+n/Srvh+5HI0jqcQgW8axtkJ3hmXOtxfmCwseNUfclJSjeErFT51Nj+NWJeZkJolsAAkUJsd9Nf4N1DmObqlMNs5TmLM/hMND1Uqdnw9cvvDspFnIB9N/wBKtsvIPLg4cQ+JjjebIUVtEKSEAWfpdfCZegUxsSSl4bDHHtGg1N/l9dENHONlVDgoh0y++OyvBh4h0ze+OyrtL3LjmUri42iMUsrOEOiwMqsVW/OBLCxBsa3XuQy5pVOIQMkjRxjKx3hWMS6n6gyny6g0j0rgtKgjjo/jTh/NdEXNRFSY0UkKrTAnQc8dlbYPZiEEu8nhMND1MR1Ujgm5y+f9KU3tgfSf8xrT5iA6O0ZbUP2SySAlTs2HxpfeHZSTYKIfWm94dlXXaXc7WE4dZMZEjykBs4KgAqWDRk2zqNFJ6yKVg7lLtKy/KUCBIWDbs5icQzJGrITdTddb9BFUnYnggGY/R+xpw4+F9EfNxFRPk8Y4Gb3x2UpFAHOVXlXzuOj1Va8b3PZI8JJM0qZ41dzGFOqRSGNiH4XuL2tVS2b4fqNWYUSQmWOMuAaGh11+f1FkLmubqlMLsxCgZnkueogD1aV6+zYvGm94dlKbJwrTSxQqQGkZUBJsAWNgT5Naue0eQaJiBA2MjXmFmDKd5mUquVY73bNclbcQK86LhstDhtmBctzaONgL6V/mi9le4khUP5FEOmb3x2V6MPEOBn98dlXhe5PKd9/eI7xu6IApO8MaB2ub8zTS2uoNRfKDkE+FwonMysRu94mUjLvlzLZr2by8KCFP4LEeGQyCSQB7Wp0/nG2qkw4gFSq42HDq2V5RlBNi9wbDzCnsOyI8gJkmvYXAYdXRpTPAjmyeb9KmuTOymxk0WHVgpf6xvYZVJOnSbDQVdEvLNfEfEFGtFTrYDVLubBRkmzIfGn98ftpE4KEdM/vj9tXY9z9GxTwLi00CZVKlpc0jFcjRgggra7dQINJSdzGTcySb9CyCdlUKSHTCtkkObgCTwFVOnYEKZnXNNQ8a6bd/DeiPJFVN+TxDgZ/vB2UhiYAyOVaTQXsz5r/gKtXK/ufvgYd4ZlktIIpAFK5XZBILE+ELHjpVUX6KTzV6I+QmZYxZUVFxW/3XqOafWUqdjRBQS8x0B8P+lN32ZB1ze+P21KbB2W+MxEWHRlVnBALXsMqljw46DhUxNyDj+VPCMYgCqrWKEy5mOXdmIG+YWubdBFPmYmFyhEOY9rLm0cbabA92tkLWvdcKmNgoR9t94P20m0EI4b37wftq8Q9yiR96PlCBlkkijAUkO0S52ub2TTTp1FRm2O51JBgziDMpZUikePKRlWckJZuBNxqLVR9I4K5waylSQBZ2p028dK21TObibqu7PRTPHlLi0iHV7/WHkroja2PKzqFDXyoTlAPXauc9kDv0fpr+YV0fi8omBbpWO3TwBriOVbWNjMyilj9QtXDa1NBVA7aid/luRfeNfz5jWV5tdr4iY9cjn+Y1lA3QKCp7ZX0Kek3xqr8tT3/2/GrRs36FPOfjVR5bt38C/Qfj/SvYU8MnKnrVqb/6cfJWfZ3L7DRbLOG3cjOwCPExvGTmBMwLE5CRplUDXXy1Iv3UMIHhWOOfcqJlNwuaJJkCqkQzm6ra9iQOFqEhby16JB1/Gtl0jJvcS5zrkn2uIp4bfcLIzORfwvdbwwlctHNkVoWiICFn3MZSzgtZbnW4J0oYz4neTNIRYu5e3UWa9vxqPWQdf4Gl4yLi7fgeyrsjAlZVxdCOoAueHnugeXO1TmZtP+x/0q+4Dl/hotmDD7pnZsivExzRHIwZ5QWJsXGmUWFxe3WOZcQDoD9ZjwPA2tSZby/geynRRLzEJrIjj6pBsaacf5XgobVuiLmI7quELLGsU+53M8TMQmdFmZGRUGY3VAuW1xpa3Cto+6/h88zmKa++eWEDJzg0IhAkN+bwzaX9fSIBKOv8DWyv5fwPZVD0VhxsXO/d11/HZ13R849PcEbOtZM35n/OaTwzKGBZrAfwt2VpJiA3C/Fug8CxNdD0qG2I01Gh37EjKUTpe6RgzBhoTh3eNHV5InIYRBVIKxFjdrnnC5AA004U9g7rmGErZo52jCQASWQyO+HkZ7uC1rG4F7k8euhAzW6/YeyvN95/YaxH4Zh7qhznbn29ya9/13qU4PciTj+6TDLgpY93IJpEliAuuQLLKZcxbwrjha2tUjZh5/qNR6P5/dNO8JKqHMxPDxW/UVoybJWUY4QT7Rrc17upLeXO1S+AxKpLGzpnVWVmS+XOoIJW41FxpeiTj+6fg5Joc0UzJFG4SU2MsbuVKZLtc5ACuYm5468SKTJfhf3SfgK0L26/dPZUzEOTmmQzFeatFPVdTUU7/wCGoUguaTRF1e6/Ad+xhkBMjvEBls2eMR9910N7k2v66guVfLyHFYNYUSQSMYTJmy5F3CFRksbtc9drUPt6Os+6a3R79J91uyqsDDsLhRWxGONQQR63Dz1PX1WRF7yKKQwDc2T0T8KkeTe044MRFLKhkRDcqrFW4GxVgQQwOvEcKh4MQiBrsbkEDmsPiK034I0v7rdldBCm5dzoge6zhTWhvwIVfKdUVsT3TsI2L3rRyndxxpHOqrvWKOWfQkWVwcvXa9wL01l7qkJw8w3UglZcUkajLky4pwwLNe4K24AG9Cx5fP7p7K1M46/wNc+7DMKoAXuNKC7+HnvtwAT87/4EROX3dAhx0G7iSRWeYTSZ8oClYhHlWxObhe5tVGjbvcvommiyA9P4N2UpvlVHu2pBAFj0+cVYhiVlZYwYBtc3NdUJzONSp3YG0o4MTFLKhkRDdlVircDYqwIIINiNRwq+bQ7puDfFBmSVhHEEjxKqBLnBuWAuLAi49uljQnfEA8D+DdlN2nHX+B7KsYqyRnIjYj3mobl9V1Bfft+u4NAvQy5ooAi3h+6zhwZnMUobfSyxKAhDCWPIA5vzTfU2v66iuUPdFhxGz2hCSCaSLDxPcLkX5OSSQbkm99BahwZx1j2HsrwTeUew9lYgw/DmvD2uNQQfa4eep+wsm530Ujsg9/j9NPzCuidsfTJ6C/rXOOypAJ47sPDTr8YV0btf6ZPQX9a57lPED4sMjgfstbCR6xQS2h9LJ6bfE1lK4+Lvsnpt0+U+SsqW6BIcblTGzD3lPOfjUDymnyzk311+NTmzT3pfOfjVZ5YN36/n+NNwY5Z6vanzl5cfJMxtEjprRtpP434Dsq+7G5OwT7HZocMsuJyOz5iySZgSI5ID4LooNig49JuLGyLyAwiNhFOGDbsTLMzK1pZIYgQW61L5iOg26RXRReUrIJcxzDUEjbYa66HbvWMJet0HfnOTxjWqY9ydWJ6OPXRkwvI7BiUucPEwlOEXKQSqCcHebsX5pJsR1UG9o4cR4mVF8FJXUX6lYgfgKtyWNiec5jWkUAN6b9h2UOg5U4wuICA20u7fhalTtVvGNR8nA+m36UTdk7Ajn2LaHDoZyjO28BV2IayzQycGVQbZdBrY26XvxMSMBjiKgkDYUruaoBDDyh6+1X8Y1odqyeO1GnEcjMNEYSMKgEOHxRJdNHkhMaxvJfws3PcX4g3pdeR+DWaZfk8REs7IbrfKowwktH4nP10rMPLGHtDPe3jTjwv4JvRkEIMezMAWJBOuvGl8Jiyim3jP+Y1H4M89a3c2Hrf8xrpGxS6O13Ufsq5aKUUidqt4x9tJNtV/Hb20VX5JJi8JhEigjjAaHfBlyTRhrbx1YfSLIAePn4iwmW5L4cYppPkkSI0WFCq0a2BknZZhbhmCsoJ4jSsSJyvhw7GHe9qt2IA7/tuKEtEtVA87Vbx39tbYPFszc4kix4m9Fbb3JnCxYDEKkMYtFiZVbKMwaOfKlm4gBdLX4UJNmDn+o1pyOMtxKG8sbTKaXpfu+iB8LIpDBY0rEoBOg6PwreTa7H6xHmNM9nW3kQKlwWS6jiwLC6jynh66M2O5KpPicLIsERgjEhKBMknMFlgkTwSA5GvkPXcumsXhYbCgiIyoc2tagaNBpfUnTzUNhZyUHG2q/jt7a0O1pPtG9tG+PkjhhLiFfDxWlndRdF+jGHUrk8UZgTp03qr8vdg4eLZvMijVo/k2VgoDHeA58zcWvx1qhA5Xy8aKyEIRGYgVq33vI28epGZWgqhzDiS6yZyW5ptfXiKkotqERqAT4IHHqFQ+BHNk9E/CpfknGr4vDq8bTIWGaNRcsLHo6bcbdIFbrXgRIsVwrlFe6p3t9kjKDZIvtd/HNN32tJ47UZZOR8Um0EmaCF4N39RfpGZ1jG8jIsN2CxJ8mtiLUzxfJfDLFiEMEQLDHSXK2ZTA43GQ/VUKwNhpwrnzyvlQG/0TUgVu00uajXYCvzoaFP6KUIH2vJ47e2m8uILxyZiTzdL9FEruncn8PDgyYoY42hxMcKsosxRsOshzn6xzEm5/+xig73J6JqwMVbiMm6KxuUXFLcK7dqgwsjqKfO1SEUA2sBTZ9sP4x/ClOTSI+LgSWN5Iy4DogJZl6gBqesga2BonY3kVFJj4ZTh4jhljckxA2lIZI40eK3MZM2pub5STaxAuYjjMHDXthPZWrS6ttRtcipNPp10BkHPdCN9rP4x/Ckn2s/jH8KNWF5CYMyTK+GS0mJkiGhBSNIM67rXm3Ivccb+a1Y5Sck8LHst2WFRJFhsJMJBfOz4hmWTOb2I5ugtpfzVit5WwYjwxsMipA0b72+uxt4hO6NQId4DFs80eY356294V0Dtc9+j9Bf1rnfZH0yemv5hXQu1278noL+tcnyrcXR2E8D9ls4QKOKDO0PpZPTb4msrzH/Syem3xNZS26BJdqVMbPbvS+c/Gqxyybvw9fxq04Ad6Xz/+VVflXhXaeygEAdJA6T11OGEibq0VN0+b/wDwHyWYPl7iosKcKjgR2KhsozojG7oj8QrGxPm0tW+F7omNjWICdiIixXNz75xZg+a+YWJ0PCoP5sk6l95e2tTs+TqX317a6IyTHVJl61NT6mpNq6LHz/7KxQ90nGrJJIJRmfKCDGhVd2LR5FIsmW5tbrqvb4s+Ykkk3JPEkm5J89YNnv0mP3x+lbrhipB72f8AkTVmBLiBVzIOXsbSw0UF1d17K+n/ADf9Kk4uWeJTCnCrKwhPQLXAOrIG4hSdSB1eeo2HBPJe5Qc48b8em1qU+Y2+0j/m7Ka2E6PDAMLMBcVANxuhzBp1T/CctsXGIsk7ARBwgOU2Ehu4NxzgT41+i1qVj5fY0GUjEveU5nPNuWy5bjTmnLpzbaAVFfNBH+JF/N+2vRsr/Vi9jH9Kk4cHGplRfX1W8a/W/ap5zrSeFPPXz1vM1va/5zS0WFsRlkjLdHMaswuyXkBJdF5zcVPWb8Oi9XP6wigZDWh4dXWl1HFOsXytxEmHTDvMxiTgvmtlDHiwW2gPCl8Ny6xkbB0xDBhGsQNl8CMkotittCTY8deNMjsD/Wj9at2Vp8x/68Xut2UsyVQWmVBBqfZabnU/PdFzn+31Ts8rcUYGw5xEhiYkspINyzZmubZrFtSL2NzTTZrc/wBVbLsO3GaP3G7K3iwZBO7kQm32Z4evSrEOE+Cx2SBlrc0DRXtuhc4Hf6pDe5bW4gAgjo7Kkdq8r8TiDEZpmYxAZNeBBvmI6WJtdjroKQw2xGdFYyotxwKkkeSvH5Of68fuN/WmVdFZDcYGYtAoSAaWoaX3XqgEiqe/27xg3v8AeHG+N5LBecSoQkac05QBpbhTbG8qsTNCkEkzNElsqG1hlFluQLmw4XJpsdh/68Xut+2sXYwHGeL3H7BSWyoDg5soBSh9hooRYH5DTgpL/wDb6rzBPo48h+FbYbHNEyOjFXWxVhoQRwIrV8Oyq2R4zoSbKRw6NacJsF2RSZYxcA+C3SKswo8RsR7TDJJGlvG6A01qnO0eWuKmxCYh5TvI7bsgAKlteao01Op66x+XGMMckZnYrKXL6Lc7zWQA2uobpAsKYvyeP20PsfspE7FP20P8/wC2qJlGFoZ0QUGnqC16/W6Zn/2T7a/K/E4qNI55i6IbgWAuwGUMxAuxA0uai0bmSeiaV+aCP8WH+fspKbDsqNlaNhbnWzcPXS4kN0GAWtg5G3NgAL70C9mDjqnMG0GidZI2KuhDKw4gjgak9pd0DFzSxymXKYrZFTmKDcFiVGhLMMxv0+TSoz5mmIv3rh4xpBthy/6fv9tWJukw9sR0uXECgJbU0OqhrgLVVgTun45TIRMLyMXJKKSrFchMdxzOaLafrTLF8uMTJhRhWdd2FRCcih2SP6NWfiVUnSoc7Jk/g98dteHZcg6E+8XtrM6DBDgWytND7HDTbZMz/wC3ildkP3+P01/MK6E2ubzp/tr+tc+bPgZZo+avhpwYH6w6jXQO2GtOvlQH41yXKUudGZmBFjqKcFtYTqUHcf8ASyem3xNZWbQ+lk9NviaypboEh2pU/s6PvCnyn81VjlTLab2/GrlsuL+7r5z+aqXyx+m9Z+NMwV397brT50f24+STj5P4poBiBBIYiwUPbQljYW6bX0zcL6XpSfkfjVkSNsPIHkJCLpc5RdunSw1uaIGBxkZ2NG0s8YMaIsboxUhg4Iw88Ybvg0vwGmunEzDbRwyYiNpZcJv5WxAEkeRA8bxjIXIZrXawGc3uKvxOUM0xzmgCxcNHbC240976DVZQgtQng5F455JI1w754rZwSotmF1sSbMSNQATfoqDW4axFiDYg9B6aOuG5RYXeshxEAMJwhcmRQtolO8yNezkfw340E9p4hZMTK66q8rsvmZyR+BrQwvFJice5sUAAAEUB3HXx1HVxQRGBostlmIU28dv0qcXkdjGw64gR8xyoXnKGs5Co5Um4RmNgT8Nar8p5v/N/0on4Pb2F+aYhNOGaPdCGw79FIjgumUaPEq2YFrg8OIFW5udjykCEYO7gDYmx4U+v10QMaHE1VQPIfGb4Q5Y95ZmIEsZyLHbOZCG5gFxxrePud44mUboAxMUILqCzBc5EevO5lm07aIknLDBh1RsVFJI8WKQzZcoAlZDEJCigDQdR4eWlRy/wJlmffoBHO8guGvIpwwiG605xz3HRw81Yp5Q4pSoZt8D9c1OOh047p3Ms4oKYRuevnpzHOQv/ACf8xprg/DWlZDzR53/O1dxCcekNJ4H7KoQrbL3P8aN1zUzSsFy7wXRmUsofquoJpvguQ+KmleKMwsYwpZhMpUFyVRcwvziRa3m66umI5Z4Ex4ItiHaRHXLMEG+hjCFX3vMKnnaDQ3Gutr05wXdDwYkyyYkMViw+aYq5EjQzM7jwbk5SNbWua5R2P4u1poypv/jfs7tuALbGvHVWOah/woeTch8WmHfEMqKqZiylxnyxtkdsvihtKhdmuc58xolbc5e4SbBThZCJHjnjWMo2YmWfOhvbKFy9ZoZbNbn+o1s4biE5Nwohmm5SDb1SLfPXtSojGt9lSGy1eXdRRgl3IVBwuW0A14eerBiu57i1kyXhPe2kLbwBAIyokBJ4FSwHtNVrZWJWOeFmLqivGzGM2dVBBJQ+MBqPLRQ2ry0wTYhWTEmOZoJFbExplDZijQrLzCb2F2KgEHTThU4liU7KNgNlW1BZf1HOuANSNPr1HbzIbXVzKkYPkNi50lePdOsbFLrKpzsqhmEdtGsD8R0Uz2tyRxWHw6YiRVCNl0DAsm8F0zr0XFEuPumYHPO+9sFld1GRryhoAnM04l78bddVzlxyyw2I2eEjkzSSfJ7x5Wum5Vs+YkAcTYWJvWVBx/Fokwxj4dGktB9RwsRe9fnXbdMMGGBqh/hXOV/N+lSuyMJLiXjghXNI4sovbgLkknoAF6h8G9g/on4VM8j9opBi4JJJXhVTrIgDFbqQLgggqeBFjoTXTNjPhiPEZdwbUWJvelhc9gvwVegJAKlJ+QWLEjp3ohFV85lVUZHJCMrN0Egj/wBFR/8AY7FtDJOqK0cee5DqSwiNpGQX5yqekUQZuU+DGMk3WJjhZkh37KO8zSJITKAzK31SdVte/G9yE5+WeCME7LNGoCY6NI7EMxxDqYii28E2v0Wv7OSPKTFMo9Wtcv8AjeNRfelzpS30VrmWfwoc7c5KYvCRJJPHlViF8JSVYjMFcA3Viutj0VDK/e5PMaJfdN5T4WfCMIZkkaXEpMFW+ZUXDrGd5pzTmXhQyjbvcnmNX5afmJyTL5gUdUjQjwN+r5JbmBrrKawMUs7pFEpd20VRxOlzx0AA1uafz8jMcsjx7hiyKHOVlIKNcKwJIBBsdR1U35E7QEOOw7tNuACbyZcwF1IswP1T4J8hvpaiVjNpYdcXIkU+HjkaCPfRyESQl1clo42kbImhJta3A2ven4zjc1JR2w4NKZa3a43rc1FqAfW9BSsQoTXCpQuTkvjHWVlgcrESshABsVF2HHnEDU2vTTFbCxMcCzvDIsLWKuRoQ3gnyA9BPH10Zdn7cwQaUxSwLFDiMQzAOqDK8NgUH1gXuObfW9QPKva0LbJkKyRne4bBRoA6li8TOZFKg5gVBF7isNvKebiRQwtFCWjRwPrffcdXencw0BCzZT9+T01/MKPm137+vkjHxNAHZR78npr+YUd9st39f9sfE1lcpiXRmE8D9lq4V7yFOO+lk9Jviaysxq98fU+E3QOs1lLboEl2pVh2Vt6IYdFJN73OmmrXqs8pYDPLmQra54m3E+akcPjFUAFgCONyBr1anjTyPGw9JjPlMgrTk5eHLxOdbWvmpiRTFYGOUINiSeNGPJmPZXjbEcDwo/ePZRZ2DyqwMeHgDSwK8eY5SwvnK4gFrgaXzxDMDfr8EU9blhgN6rifDgBpTfNYq0hQhrZTxUOubU3NiLEmtPpzgdFT5tvBBf5nccSnvf0rU4AgjnL6ieyrXtLaEBllyGEpnYrYqLqWOU2HDS2nRUfLtCL/AE/UVP60ZnXAKeZbRQGKawtpfMx9trU1M9Xnknymw2HxOeVI5FKMoBRX1OUjTr040S9g8p8Piw5gwsB3ZAa8AWxIJHwrLj43Elhly2G9/JHDk+c9kjvXPfyivVnrpxMTbhh4B/1ilRjz9lD7ij9aqfqp3w+P4TvRkTiFzPhScw1A9YraebQW1sW/Fia6X+cj9nB7q1su1D1Qj1LRDlXR2YMv2/hCcMfuQuXzI3UfZWZ26jXUQ2seqH+SvTtc9cI9ztrx5WP+Fe9HO4hcuqH8VvYad4KNg1yCBbqNdJnHSuSROiDhYLEfXcm9Y+1pNE30Ya9i1or+U24VP6piUoWHx8kHQCaioXNUit0K3AdBpu+fxW9hrp07TkTjPG9+sRC3u1pHipmGb5QgvrbLDp5Oup/VcWgaGG1Bv5L3QCBmzBcxlm6j7KwM3VXTXz0/XD7E7a8+eG64fdWl/quJWuXx/Cd6Ld8QXN2GNg19Lg6ddJvLXSnzo/VB7q14dpt4sHuLRQ+VbmEkM16/wveinn3guZDiKz5RXTXzk32cHuL21q2PJ4wwH/rHbUHlW8+74/hT6JicQuZxNSsbcx7kajTWujmmB44bDH/qHbWhdB//ACYT7kUD+UuduVzfH8L3oqLxC51eSkTL5K6Ld4zxwGDP/WOym8kGG6dm4E/9S/tq2/lVn0bT5/hD6KjBc+bzyV5m8lH58PhCNdl4L1IB8Fps+zsD07Lw/qJH6Uv9SA6hR6NjDZBPZZ78npr+YUdtsv39f9tf1pn8g2dx+bEBBBBWRl4ajh5a8xuM3kwYIyiwUXIPDrIA+FYeJzjZxzXN2r40WhJQHwah41Qxx7HeycfDb4msqTnHObhxPR5ayrodZZ7mGpRYXYeHJJMERJvclFP6V7JsaDTvEP3adlZWVyed3FbdASnMPJ/DEa4eA/8AWnZSw5PYYcMNB90nZWVlJzurqqjgKrG2Bhv8vD92nZTHEbBw/wBhD92vZXtZRNe6uqOEBVV7b+yIURmWKNSAxBCAcAfJQx5JoHV2bU5viCaysrpcI9YOrfT7qvidstP5orJ8iTxR0/GmmNwqAaKvsFZWVuhorosYkpiYF8VfdHZWCNRwVPdXsrKyioENSvQo8RPcXspXKthzE6fqL5PJXlZRZRwUVK1YDxU9xeykwB4qe4vZWVlRQL1VuFHip7i9lb7tfET3F7K8rKW4BNXu5XxE9xeysbDp9nH7i9lZWUBCILz5KniJ7i9lephU8RPdHZWVlSQFKWXCp4i+6Kdy7PjynmL7KysoQAhJKawYNerr6T205GGA4Zh5mbq89eVlQ5oropDjxSjYMDpk+8k/dSZQjg8v3r/urKylZWnZTndxWM7AaSS/eyfupu+PlHCWX7x+2srKgw2cB3KRFf8AEe9MH5QYgcJpPeJ6uum8vK3FA6TN09Cno8orKyidBh1PqjuCJkaJT2j3pRMUxAJNydToOJrKysoKBBUr/9k="/>
          <p:cNvSpPr>
            <a:spLocks noChangeAspect="1" noChangeArrowheads="1"/>
          </p:cNvSpPr>
          <p:nvPr/>
        </p:nvSpPr>
        <p:spPr bwMode="auto">
          <a:xfrm>
            <a:off x="77788" y="-901700"/>
            <a:ext cx="2457450" cy="185737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heckerboard(across)">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heckerboard(across)">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heckerboard(across)">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heckerboard(across)">
                                      <p:cBhvr>
                                        <p:cTn id="41" dur="500"/>
                                        <p:tgtEl>
                                          <p:spTgt spid="3">
                                            <p:txEl>
                                              <p:pRg st="7" end="7"/>
                                            </p:txEl>
                                          </p:spTgt>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checkerboard(across)">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5448"/>
            <a:ext cx="8686800" cy="1252728"/>
          </a:xfrm>
        </p:spPr>
        <p:txBody>
          <a:bodyPr>
            <a:normAutofit/>
          </a:bodyPr>
          <a:lstStyle/>
          <a:p>
            <a:r>
              <a:rPr lang="en-US" dirty="0" smtClean="0"/>
              <a:t>Accelerometer Data for “Lying Down”</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30</a:t>
            </a:fld>
            <a:endParaRPr lang="en-US" dirty="0"/>
          </a:p>
        </p:txBody>
      </p:sp>
      <p:pic>
        <p:nvPicPr>
          <p:cNvPr id="77827" name="Picture 3"/>
          <p:cNvPicPr>
            <a:picLocks noChangeAspect="1" noChangeArrowheads="1"/>
          </p:cNvPicPr>
          <p:nvPr/>
        </p:nvPicPr>
        <p:blipFill>
          <a:blip r:embed="rId2" cstate="print"/>
          <a:srcRect/>
          <a:stretch>
            <a:fillRect/>
          </a:stretch>
        </p:blipFill>
        <p:spPr bwMode="auto">
          <a:xfrm>
            <a:off x="914400" y="1600200"/>
            <a:ext cx="7113740"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Accelerometer Data for “Sitting”</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31</a:t>
            </a:fld>
            <a:endParaRPr lang="en-US" dirty="0"/>
          </a:p>
        </p:txBody>
      </p:sp>
      <p:pic>
        <p:nvPicPr>
          <p:cNvPr id="76802" name="Picture 2"/>
          <p:cNvPicPr>
            <a:picLocks noChangeAspect="1" noChangeArrowheads="1"/>
          </p:cNvPicPr>
          <p:nvPr/>
        </p:nvPicPr>
        <p:blipFill>
          <a:blip r:embed="rId2" cstate="print"/>
          <a:srcRect t="4717"/>
          <a:stretch>
            <a:fillRect/>
          </a:stretch>
        </p:blipFill>
        <p:spPr bwMode="auto">
          <a:xfrm>
            <a:off x="914400" y="1676400"/>
            <a:ext cx="7104070" cy="4617720"/>
          </a:xfrm>
          <a:prstGeom prst="rect">
            <a:avLst/>
          </a:prstGeom>
          <a:noFill/>
          <a:ln w="9525">
            <a:noFill/>
            <a:miter lim="800000"/>
            <a:headEnd/>
            <a:tailEnd/>
          </a:ln>
          <a:effectLst/>
        </p:spPr>
      </p:pic>
      <p:pic>
        <p:nvPicPr>
          <p:cNvPr id="7" name="Picture 2"/>
          <p:cNvPicPr>
            <a:picLocks noChangeAspect="1" noChangeArrowheads="1"/>
          </p:cNvPicPr>
          <p:nvPr/>
        </p:nvPicPr>
        <p:blipFill>
          <a:blip r:embed="rId3" cstate="print">
            <a:clrChange>
              <a:clrFrom>
                <a:srgbClr val="F0F0F0"/>
              </a:clrFrom>
              <a:clrTo>
                <a:srgbClr val="F0F0F0">
                  <a:alpha val="0"/>
                </a:srgbClr>
              </a:clrTo>
            </a:clrChange>
          </a:blip>
          <a:srcRect/>
          <a:stretch>
            <a:fillRect/>
          </a:stretch>
        </p:blipFill>
        <p:spPr bwMode="auto">
          <a:xfrm>
            <a:off x="6096000" y="4104828"/>
            <a:ext cx="1600200" cy="1390789"/>
          </a:xfrm>
          <a:prstGeom prst="rect">
            <a:avLst/>
          </a:prstGeom>
          <a:noFill/>
        </p:spPr>
      </p:pic>
      <p:cxnSp>
        <p:nvCxnSpPr>
          <p:cNvPr id="11" name="Straight Arrow Connector 10"/>
          <p:cNvCxnSpPr/>
          <p:nvPr/>
        </p:nvCxnSpPr>
        <p:spPr>
          <a:xfrm rot="10800000" flipV="1">
            <a:off x="6781800" y="4191000"/>
            <a:ext cx="1600200" cy="685800"/>
          </a:xfrm>
          <a:prstGeom prst="straightConnector1">
            <a:avLst/>
          </a:prstGeom>
          <a:ln w="34925">
            <a:tailEnd type="arrow"/>
          </a:ln>
        </p:spPr>
        <p:style>
          <a:lnRef idx="2">
            <a:schemeClr val="accent3"/>
          </a:lnRef>
          <a:fillRef idx="0">
            <a:schemeClr val="accent3"/>
          </a:fillRef>
          <a:effectRef idx="1">
            <a:schemeClr val="accent3"/>
          </a:effectRef>
          <a:fontRef idx="minor">
            <a:schemeClr val="tx1"/>
          </a:fontRef>
        </p:style>
      </p:cxnSp>
      <p:sp>
        <p:nvSpPr>
          <p:cNvPr id="12" name="TextBox 11"/>
          <p:cNvSpPr txBox="1"/>
          <p:nvPr/>
        </p:nvSpPr>
        <p:spPr>
          <a:xfrm>
            <a:off x="8077200" y="3821668"/>
            <a:ext cx="838200" cy="369332"/>
          </a:xfrm>
          <a:prstGeom prst="rect">
            <a:avLst/>
          </a:prstGeom>
          <a:noFill/>
        </p:spPr>
        <p:txBody>
          <a:bodyPr wrap="square" rtlCol="0">
            <a:spAutoFit/>
          </a:bodyPr>
          <a:lstStyle/>
          <a:p>
            <a:r>
              <a:rPr lang="en-US" dirty="0" smtClean="0"/>
              <a:t>Z axis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Accelerometer Data for “Standing”</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32</a:t>
            </a:fld>
            <a:endParaRPr lang="en-US" dirty="0"/>
          </a:p>
        </p:txBody>
      </p:sp>
      <p:pic>
        <p:nvPicPr>
          <p:cNvPr id="78850" name="Picture 2"/>
          <p:cNvPicPr>
            <a:picLocks noChangeAspect="1" noChangeArrowheads="1"/>
          </p:cNvPicPr>
          <p:nvPr/>
        </p:nvPicPr>
        <p:blipFill>
          <a:blip r:embed="rId2" cstate="print"/>
          <a:srcRect/>
          <a:stretch>
            <a:fillRect/>
          </a:stretch>
        </p:blipFill>
        <p:spPr bwMode="auto">
          <a:xfrm>
            <a:off x="990600" y="1600200"/>
            <a:ext cx="7104071" cy="48463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Detection</a:t>
            </a:r>
            <a:endParaRPr lang="en-US" dirty="0"/>
          </a:p>
        </p:txBody>
      </p:sp>
      <p:sp>
        <p:nvSpPr>
          <p:cNvPr id="3" name="Content Placeholder 2"/>
          <p:cNvSpPr>
            <a:spLocks noGrp="1"/>
          </p:cNvSpPr>
          <p:nvPr>
            <p:ph idx="1"/>
          </p:nvPr>
        </p:nvSpPr>
        <p:spPr>
          <a:xfrm>
            <a:off x="457200" y="1775191"/>
            <a:ext cx="8382000" cy="4625609"/>
          </a:xfrm>
        </p:spPr>
        <p:txBody>
          <a:bodyPr>
            <a:normAutofit fontScale="92500" lnSpcReduction="10000"/>
          </a:bodyPr>
          <a:lstStyle/>
          <a:p>
            <a:r>
              <a:rPr lang="en-US" dirty="0" smtClean="0"/>
              <a:t>Mainly focused on helping the elderly</a:t>
            </a:r>
          </a:p>
          <a:p>
            <a:pPr lvl="1"/>
            <a:r>
              <a:rPr lang="en-US" dirty="0" smtClean="0"/>
              <a:t>Aging populations will yield great future challenges</a:t>
            </a:r>
          </a:p>
          <a:p>
            <a:pPr>
              <a:spcBef>
                <a:spcPts val="600"/>
              </a:spcBef>
            </a:pPr>
            <a:r>
              <a:rPr lang="en-US" dirty="0" smtClean="0"/>
              <a:t>Mostly camera &amp; accelerometer based</a:t>
            </a:r>
          </a:p>
          <a:p>
            <a:pPr lvl="1"/>
            <a:r>
              <a:rPr lang="en-US" dirty="0" smtClean="0"/>
              <a:t>May also use acoustic or pressure sensors</a:t>
            </a:r>
          </a:p>
          <a:p>
            <a:pPr lvl="1"/>
            <a:r>
              <a:rPr lang="en-US" dirty="0" smtClean="0"/>
              <a:t>GE </a:t>
            </a:r>
            <a:r>
              <a:rPr lang="en-US" dirty="0" err="1" smtClean="0"/>
              <a:t>QuietCare</a:t>
            </a:r>
            <a:r>
              <a:rPr lang="en-US" dirty="0" smtClean="0"/>
              <a:t>: camera-based system (nursing homes)</a:t>
            </a:r>
          </a:p>
          <a:p>
            <a:pPr>
              <a:spcBef>
                <a:spcPts val="600"/>
              </a:spcBef>
            </a:pPr>
            <a:r>
              <a:rPr lang="en-US" dirty="0" smtClean="0"/>
              <a:t>Accelerometer-based approach</a:t>
            </a:r>
            <a:r>
              <a:rPr lang="en-US" baseline="30000" dirty="0" smtClean="0"/>
              <a:t> 11,24,27 </a:t>
            </a:r>
          </a:p>
          <a:p>
            <a:pPr lvl="1"/>
            <a:r>
              <a:rPr lang="en-US" dirty="0" smtClean="0"/>
              <a:t>Sensor at waist generally best</a:t>
            </a:r>
          </a:p>
          <a:p>
            <a:pPr lvl="1"/>
            <a:r>
              <a:rPr lang="en-US" dirty="0" smtClean="0"/>
              <a:t>Threshold-based mechanism</a:t>
            </a:r>
            <a:r>
              <a:rPr lang="en-US" baseline="30000" dirty="0" smtClean="0"/>
              <a:t>3</a:t>
            </a:r>
            <a:r>
              <a:rPr lang="en-US" dirty="0" smtClean="0"/>
              <a:t> (between 2.5g and 3.5g)</a:t>
            </a:r>
          </a:p>
          <a:p>
            <a:pPr lvl="1"/>
            <a:r>
              <a:rPr lang="en-US" dirty="0" smtClean="0"/>
              <a:t>Elderly don’t accelerate quickly so fall detection easier</a:t>
            </a:r>
          </a:p>
          <a:p>
            <a:pPr lvl="1"/>
            <a:r>
              <a:rPr lang="en-US" dirty="0" smtClean="0"/>
              <a:t>Most data from simulated falls</a:t>
            </a:r>
          </a:p>
          <a:p>
            <a:pPr lvl="2"/>
            <a:endParaRPr lang="en-US" dirty="0"/>
          </a:p>
        </p:txBody>
      </p:sp>
      <p:sp>
        <p:nvSpPr>
          <p:cNvPr id="4" name="Date Placeholder 3"/>
          <p:cNvSpPr>
            <a:spLocks noGrp="1"/>
          </p:cNvSpPr>
          <p:nvPr>
            <p:ph type="dt" sz="half" idx="10"/>
          </p:nvPr>
        </p:nvSpPr>
        <p:spPr/>
        <p:txBody>
          <a:bodyPr/>
          <a:lstStyle/>
          <a:p>
            <a:r>
              <a:rPr lang="en-US" dirty="0"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a:bodyPr>
          <a:lstStyle/>
          <a:p>
            <a:r>
              <a:rPr lang="en-US" dirty="0" smtClean="0"/>
              <a:t>Determining Transportation Modes</a:t>
            </a:r>
            <a:endParaRPr lang="en-US" dirty="0"/>
          </a:p>
        </p:txBody>
      </p:sp>
      <p:sp>
        <p:nvSpPr>
          <p:cNvPr id="3" name="Content Placeholder 2"/>
          <p:cNvSpPr>
            <a:spLocks noGrp="1"/>
          </p:cNvSpPr>
          <p:nvPr>
            <p:ph idx="1"/>
          </p:nvPr>
        </p:nvSpPr>
        <p:spPr>
          <a:xfrm>
            <a:off x="457200" y="1775191"/>
            <a:ext cx="8458200" cy="4625609"/>
          </a:xfrm>
        </p:spPr>
        <p:txBody>
          <a:bodyPr>
            <a:normAutofit fontScale="92500" lnSpcReduction="20000"/>
          </a:bodyPr>
          <a:lstStyle/>
          <a:p>
            <a:r>
              <a:rPr lang="en-US" dirty="0" smtClean="0"/>
              <a:t>Nokia n95 system</a:t>
            </a:r>
            <a:r>
              <a:rPr lang="en-US" baseline="30000" dirty="0" smtClean="0"/>
              <a:t>23</a:t>
            </a:r>
            <a:r>
              <a:rPr lang="en-US" dirty="0" smtClean="0"/>
              <a:t> uses GPS &amp; Accelerometer</a:t>
            </a:r>
            <a:endParaRPr lang="en-US" baseline="30000" dirty="0" smtClean="0"/>
          </a:p>
          <a:p>
            <a:pPr lvl="1"/>
            <a:r>
              <a:rPr lang="en-US" dirty="0" smtClean="0"/>
              <a:t>GIS info may be missing or mode may be ambiguous</a:t>
            </a:r>
          </a:p>
          <a:p>
            <a:pPr lvl="1"/>
            <a:r>
              <a:rPr lang="en-US" dirty="0" smtClean="0"/>
              <a:t>Modes: stationary, walking, running, biking, motorized</a:t>
            </a:r>
          </a:p>
          <a:p>
            <a:pPr lvl="1"/>
            <a:r>
              <a:rPr lang="en-US" dirty="0" smtClean="0"/>
              <a:t>Precision &amp; recall both equal 91.3% using a decision tree and 93.6% when using DT combined with HMM</a:t>
            </a:r>
          </a:p>
          <a:p>
            <a:pPr lvl="1"/>
            <a:r>
              <a:rPr lang="en-US" dirty="0" smtClean="0"/>
              <a:t>Using generalized classifier drops accuracy only 1.1%</a:t>
            </a:r>
          </a:p>
          <a:p>
            <a:pPr lvl="1"/>
            <a:r>
              <a:rPr lang="en-US" dirty="0" smtClean="0"/>
              <a:t>To save power shuts off GPS when inside</a:t>
            </a:r>
          </a:p>
          <a:p>
            <a:pPr lvl="2"/>
            <a:r>
              <a:rPr lang="en-US" dirty="0" smtClean="0"/>
              <a:t>Triggers GPS based on change in primary cell phone tower</a:t>
            </a:r>
          </a:p>
          <a:p>
            <a:pPr lvl="2"/>
            <a:r>
              <a:rPr lang="en-US" dirty="0" smtClean="0"/>
              <a:t>GPS lock takes a while so even trying it occasionally saps power</a:t>
            </a:r>
          </a:p>
          <a:p>
            <a:pPr>
              <a:spcBef>
                <a:spcPts val="600"/>
              </a:spcBef>
            </a:pPr>
            <a:r>
              <a:rPr lang="en-US" dirty="0" smtClean="0"/>
              <a:t>Alternatives:</a:t>
            </a:r>
          </a:p>
          <a:p>
            <a:pPr lvl="1">
              <a:spcBef>
                <a:spcPts val="600"/>
              </a:spcBef>
            </a:pPr>
            <a:r>
              <a:rPr lang="en-US" dirty="0" smtClean="0"/>
              <a:t>use GPS &amp; GIS info</a:t>
            </a:r>
            <a:r>
              <a:rPr lang="en-US" baseline="30000" dirty="0" smtClean="0"/>
              <a:t>22</a:t>
            </a:r>
            <a:r>
              <a:rPr lang="en-US" dirty="0" smtClean="0"/>
              <a:t> or only accelerometer</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381000"/>
            <a:ext cx="8013192" cy="993648"/>
          </a:xfrm>
        </p:spPr>
        <p:txBody>
          <a:bodyPr/>
          <a:lstStyle/>
          <a:p>
            <a:r>
              <a:rPr lang="en-US" dirty="0" smtClean="0"/>
              <a:t>Activity Recognition Results</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35</a:t>
            </a:fld>
            <a:endParaRPr lang="en-US"/>
          </a:p>
        </p:txBody>
      </p:sp>
      <p:pic>
        <p:nvPicPr>
          <p:cNvPr id="74754" name="Picture 2"/>
          <p:cNvPicPr>
            <a:picLocks noChangeAspect="1" noChangeArrowheads="1"/>
          </p:cNvPicPr>
          <p:nvPr/>
        </p:nvPicPr>
        <p:blipFill>
          <a:blip r:embed="rId2" cstate="print"/>
          <a:srcRect/>
          <a:stretch>
            <a:fillRect/>
          </a:stretch>
        </p:blipFill>
        <p:spPr bwMode="auto">
          <a:xfrm>
            <a:off x="2438400" y="3124200"/>
            <a:ext cx="3810000" cy="30491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Non-Phone Based System</a:t>
            </a:r>
            <a:endParaRPr lang="en-US" dirty="0"/>
          </a:p>
        </p:txBody>
      </p:sp>
      <p:graphicFrame>
        <p:nvGraphicFramePr>
          <p:cNvPr id="7" name="Content Placeholder 6"/>
          <p:cNvGraphicFramePr>
            <a:graphicFrameLocks noGrp="1"/>
          </p:cNvGraphicFramePr>
          <p:nvPr>
            <p:ph idx="1"/>
          </p:nvPr>
        </p:nvGraphicFramePr>
        <p:xfrm>
          <a:off x="457200" y="2536770"/>
          <a:ext cx="8229601" cy="3940230"/>
        </p:xfrm>
        <a:graphic>
          <a:graphicData uri="http://schemas.openxmlformats.org/drawingml/2006/table">
            <a:tbl>
              <a:tblPr firstRow="1" bandRow="1">
                <a:tableStyleId>{21E4AEA4-8DFA-4A89-87EB-49C32662AFE0}</a:tableStyleId>
              </a:tblPr>
              <a:tblGrid>
                <a:gridCol w="2512194"/>
                <a:gridCol w="1299411"/>
                <a:gridCol w="3086313"/>
                <a:gridCol w="1331683"/>
              </a:tblGrid>
              <a:tr h="357447">
                <a:tc>
                  <a:txBody>
                    <a:bodyPr/>
                    <a:lstStyle/>
                    <a:p>
                      <a:r>
                        <a:rPr lang="en-US" dirty="0" smtClean="0"/>
                        <a:t>Activity</a:t>
                      </a:r>
                      <a:endParaRPr lang="en-US" dirty="0"/>
                    </a:p>
                  </a:txBody>
                  <a:tcPr marL="103953" marR="103953"/>
                </a:tc>
                <a:tc>
                  <a:txBody>
                    <a:bodyPr/>
                    <a:lstStyle/>
                    <a:p>
                      <a:r>
                        <a:rPr lang="en-US" dirty="0" smtClean="0"/>
                        <a:t>Accuracy</a:t>
                      </a:r>
                      <a:endParaRPr lang="en-US" dirty="0"/>
                    </a:p>
                  </a:txBody>
                  <a:tcPr marL="103953" marR="103953"/>
                </a:tc>
                <a:tc>
                  <a:txBody>
                    <a:bodyPr/>
                    <a:lstStyle/>
                    <a:p>
                      <a:r>
                        <a:rPr lang="en-US" dirty="0" smtClean="0"/>
                        <a:t>Activity</a:t>
                      </a:r>
                      <a:endParaRPr lang="en-US" dirty="0"/>
                    </a:p>
                  </a:txBody>
                  <a:tcPr marL="103953" marR="103953"/>
                </a:tc>
                <a:tc>
                  <a:txBody>
                    <a:bodyPr/>
                    <a:lstStyle/>
                    <a:p>
                      <a:r>
                        <a:rPr lang="en-US" dirty="0" smtClean="0"/>
                        <a:t>Accuracy</a:t>
                      </a:r>
                      <a:endParaRPr lang="en-US" dirty="0"/>
                    </a:p>
                  </a:txBody>
                  <a:tcPr marL="103953" marR="103953"/>
                </a:tc>
              </a:tr>
              <a:tr h="357447">
                <a:tc>
                  <a:txBody>
                    <a:bodyPr/>
                    <a:lstStyle/>
                    <a:p>
                      <a:r>
                        <a:rPr lang="en-US" sz="1700" dirty="0" smtClean="0"/>
                        <a:t>Walking</a:t>
                      </a:r>
                      <a:endParaRPr lang="en-US" sz="1700" dirty="0"/>
                    </a:p>
                  </a:txBody>
                  <a:tcPr marL="103953" marR="103953"/>
                </a:tc>
                <a:tc>
                  <a:txBody>
                    <a:bodyPr/>
                    <a:lstStyle/>
                    <a:p>
                      <a:r>
                        <a:rPr lang="en-US" sz="1700" dirty="0" smtClean="0"/>
                        <a:t>89.71</a:t>
                      </a:r>
                      <a:endParaRPr lang="en-US" sz="1700" dirty="0"/>
                    </a:p>
                  </a:txBody>
                  <a:tcPr marL="103953" marR="103953"/>
                </a:tc>
                <a:tc>
                  <a:txBody>
                    <a:bodyPr/>
                    <a:lstStyle/>
                    <a:p>
                      <a:r>
                        <a:rPr lang="en-US" sz="1700" dirty="0" smtClean="0"/>
                        <a:t>Walking carrying items</a:t>
                      </a:r>
                      <a:endParaRPr lang="en-US" sz="1700" dirty="0"/>
                    </a:p>
                  </a:txBody>
                  <a:tcPr marL="103953" marR="103953"/>
                </a:tc>
                <a:tc>
                  <a:txBody>
                    <a:bodyPr/>
                    <a:lstStyle/>
                    <a:p>
                      <a:r>
                        <a:rPr lang="en-US" sz="1700" dirty="0" smtClean="0"/>
                        <a:t>82.10</a:t>
                      </a:r>
                      <a:endParaRPr lang="en-US" sz="1700" dirty="0"/>
                    </a:p>
                  </a:txBody>
                  <a:tcPr marL="103953" marR="103953"/>
                </a:tc>
              </a:tr>
              <a:tr h="357447">
                <a:tc>
                  <a:txBody>
                    <a:bodyPr/>
                    <a:lstStyle/>
                    <a:p>
                      <a:r>
                        <a:rPr lang="en-US" sz="1700" dirty="0" smtClean="0"/>
                        <a:t>Sitting &amp; Relaxing</a:t>
                      </a:r>
                      <a:endParaRPr lang="en-US" sz="1700" dirty="0"/>
                    </a:p>
                  </a:txBody>
                  <a:tcPr marL="103953" marR="103953"/>
                </a:tc>
                <a:tc>
                  <a:txBody>
                    <a:bodyPr/>
                    <a:lstStyle/>
                    <a:p>
                      <a:r>
                        <a:rPr lang="en-US" sz="1700" dirty="0" smtClean="0"/>
                        <a:t>94.78</a:t>
                      </a:r>
                      <a:endParaRPr lang="en-US" sz="1700" dirty="0"/>
                    </a:p>
                  </a:txBody>
                  <a:tcPr marL="103953" marR="103953"/>
                </a:tc>
                <a:tc>
                  <a:txBody>
                    <a:bodyPr/>
                    <a:lstStyle/>
                    <a:p>
                      <a:r>
                        <a:rPr lang="en-US" sz="1700" dirty="0" smtClean="0"/>
                        <a:t>Working</a:t>
                      </a:r>
                      <a:r>
                        <a:rPr lang="en-US" sz="1700" baseline="0" dirty="0" smtClean="0"/>
                        <a:t> on Computer</a:t>
                      </a:r>
                      <a:endParaRPr lang="en-US" sz="1700" dirty="0"/>
                    </a:p>
                  </a:txBody>
                  <a:tcPr marL="103953" marR="103953"/>
                </a:tc>
                <a:tc>
                  <a:txBody>
                    <a:bodyPr/>
                    <a:lstStyle/>
                    <a:p>
                      <a:r>
                        <a:rPr lang="en-US" sz="1700" dirty="0" smtClean="0"/>
                        <a:t>97.49</a:t>
                      </a:r>
                    </a:p>
                  </a:txBody>
                  <a:tcPr marL="103953" marR="103953"/>
                </a:tc>
              </a:tr>
              <a:tr h="357447">
                <a:tc>
                  <a:txBody>
                    <a:bodyPr/>
                    <a:lstStyle/>
                    <a:p>
                      <a:r>
                        <a:rPr lang="en-US" sz="1700" dirty="0" smtClean="0"/>
                        <a:t>Standing Still</a:t>
                      </a:r>
                      <a:endParaRPr lang="en-US" sz="1700" dirty="0"/>
                    </a:p>
                  </a:txBody>
                  <a:tcPr marL="103953" marR="103953"/>
                </a:tc>
                <a:tc>
                  <a:txBody>
                    <a:bodyPr/>
                    <a:lstStyle/>
                    <a:p>
                      <a:r>
                        <a:rPr lang="en-US" sz="1700" dirty="0" smtClean="0"/>
                        <a:t>95.67</a:t>
                      </a:r>
                      <a:endParaRPr lang="en-US" sz="1700" dirty="0"/>
                    </a:p>
                  </a:txBody>
                  <a:tcPr marL="103953" marR="103953"/>
                </a:tc>
                <a:tc>
                  <a:txBody>
                    <a:bodyPr/>
                    <a:lstStyle/>
                    <a:p>
                      <a:r>
                        <a:rPr lang="en-US" sz="1700" dirty="0" smtClean="0"/>
                        <a:t>Eating</a:t>
                      </a:r>
                      <a:r>
                        <a:rPr lang="en-US" sz="1700" baseline="0" dirty="0" smtClean="0"/>
                        <a:t> or Drinking</a:t>
                      </a:r>
                      <a:endParaRPr lang="en-US" sz="1700" dirty="0"/>
                    </a:p>
                  </a:txBody>
                  <a:tcPr marL="103953" marR="103953"/>
                </a:tc>
                <a:tc>
                  <a:txBody>
                    <a:bodyPr/>
                    <a:lstStyle/>
                    <a:p>
                      <a:r>
                        <a:rPr lang="en-US" sz="1700" dirty="0" smtClean="0"/>
                        <a:t>88.67</a:t>
                      </a:r>
                      <a:endParaRPr lang="en-US" sz="1700" dirty="0"/>
                    </a:p>
                  </a:txBody>
                  <a:tcPr marL="103953" marR="103953"/>
                </a:tc>
              </a:tr>
              <a:tr h="357447">
                <a:tc>
                  <a:txBody>
                    <a:bodyPr/>
                    <a:lstStyle/>
                    <a:p>
                      <a:r>
                        <a:rPr lang="en-US" sz="1700" dirty="0" smtClean="0"/>
                        <a:t>Watching TV</a:t>
                      </a:r>
                      <a:endParaRPr lang="en-US" sz="1700" dirty="0"/>
                    </a:p>
                  </a:txBody>
                  <a:tcPr marL="103953" marR="103953"/>
                </a:tc>
                <a:tc>
                  <a:txBody>
                    <a:bodyPr/>
                    <a:lstStyle/>
                    <a:p>
                      <a:r>
                        <a:rPr lang="en-US" sz="1700" dirty="0" smtClean="0"/>
                        <a:t>77.29</a:t>
                      </a:r>
                      <a:endParaRPr lang="en-US" sz="1700" dirty="0"/>
                    </a:p>
                  </a:txBody>
                  <a:tcPr marL="103953" marR="103953"/>
                </a:tc>
                <a:tc>
                  <a:txBody>
                    <a:bodyPr/>
                    <a:lstStyle/>
                    <a:p>
                      <a:r>
                        <a:rPr lang="en-US" sz="1700" dirty="0" smtClean="0"/>
                        <a:t>Reading</a:t>
                      </a:r>
                      <a:endParaRPr lang="en-US" sz="1700" dirty="0"/>
                    </a:p>
                  </a:txBody>
                  <a:tcPr marL="103953" marR="103953"/>
                </a:tc>
                <a:tc>
                  <a:txBody>
                    <a:bodyPr/>
                    <a:lstStyle/>
                    <a:p>
                      <a:r>
                        <a:rPr lang="en-US" sz="1700" dirty="0" smtClean="0"/>
                        <a:t>91.79</a:t>
                      </a:r>
                      <a:endParaRPr lang="en-US" sz="1700" dirty="0"/>
                    </a:p>
                  </a:txBody>
                  <a:tcPr marL="103953" marR="103953"/>
                </a:tc>
              </a:tr>
              <a:tr h="357447">
                <a:tc>
                  <a:txBody>
                    <a:bodyPr/>
                    <a:lstStyle/>
                    <a:p>
                      <a:r>
                        <a:rPr lang="en-US" sz="1700" dirty="0" smtClean="0"/>
                        <a:t>Running</a:t>
                      </a:r>
                      <a:endParaRPr lang="en-US" sz="1700" dirty="0"/>
                    </a:p>
                  </a:txBody>
                  <a:tcPr marL="103953" marR="103953"/>
                </a:tc>
                <a:tc>
                  <a:txBody>
                    <a:bodyPr/>
                    <a:lstStyle/>
                    <a:p>
                      <a:r>
                        <a:rPr lang="en-US" sz="1700" dirty="0" smtClean="0"/>
                        <a:t>87.68</a:t>
                      </a:r>
                      <a:endParaRPr lang="en-US" sz="1700" dirty="0"/>
                    </a:p>
                  </a:txBody>
                  <a:tcPr marL="103953" marR="103953"/>
                </a:tc>
                <a:tc>
                  <a:txBody>
                    <a:bodyPr/>
                    <a:lstStyle/>
                    <a:p>
                      <a:r>
                        <a:rPr lang="en-US" sz="1700" dirty="0" smtClean="0"/>
                        <a:t>Bicycling</a:t>
                      </a:r>
                      <a:endParaRPr lang="en-US" sz="1700" dirty="0"/>
                    </a:p>
                  </a:txBody>
                  <a:tcPr marL="103953" marR="103953"/>
                </a:tc>
                <a:tc>
                  <a:txBody>
                    <a:bodyPr/>
                    <a:lstStyle/>
                    <a:p>
                      <a:r>
                        <a:rPr lang="en-US" sz="1700" dirty="0" smtClean="0"/>
                        <a:t>96.29</a:t>
                      </a:r>
                      <a:endParaRPr lang="en-US" sz="1700" dirty="0"/>
                    </a:p>
                  </a:txBody>
                  <a:tcPr marL="103953" marR="103953"/>
                </a:tc>
              </a:tr>
              <a:tr h="357447">
                <a:tc>
                  <a:txBody>
                    <a:bodyPr/>
                    <a:lstStyle/>
                    <a:p>
                      <a:r>
                        <a:rPr lang="en-US" sz="1700" dirty="0" smtClean="0"/>
                        <a:t>Stretching</a:t>
                      </a:r>
                      <a:endParaRPr lang="en-US" sz="1700" dirty="0"/>
                    </a:p>
                  </a:txBody>
                  <a:tcPr marL="103953" marR="103953"/>
                </a:tc>
                <a:tc>
                  <a:txBody>
                    <a:bodyPr/>
                    <a:lstStyle/>
                    <a:p>
                      <a:r>
                        <a:rPr lang="en-US" sz="1700" dirty="0" smtClean="0"/>
                        <a:t>41.42</a:t>
                      </a:r>
                      <a:endParaRPr lang="en-US" sz="1700" dirty="0"/>
                    </a:p>
                  </a:txBody>
                  <a:tcPr marL="103953" marR="103953"/>
                </a:tc>
                <a:tc>
                  <a:txBody>
                    <a:bodyPr/>
                    <a:lstStyle/>
                    <a:p>
                      <a:r>
                        <a:rPr lang="en-US" sz="1700" dirty="0" smtClean="0"/>
                        <a:t>Strength-training</a:t>
                      </a:r>
                      <a:endParaRPr lang="en-US" sz="1700" dirty="0"/>
                    </a:p>
                  </a:txBody>
                  <a:tcPr marL="103953" marR="103953"/>
                </a:tc>
                <a:tc>
                  <a:txBody>
                    <a:bodyPr/>
                    <a:lstStyle/>
                    <a:p>
                      <a:r>
                        <a:rPr lang="en-US" sz="1700" dirty="0" smtClean="0"/>
                        <a:t>82.51</a:t>
                      </a:r>
                      <a:endParaRPr lang="en-US" sz="1700" dirty="0"/>
                    </a:p>
                  </a:txBody>
                  <a:tcPr marL="103953" marR="103953"/>
                </a:tc>
              </a:tr>
              <a:tr h="357447">
                <a:tc>
                  <a:txBody>
                    <a:bodyPr/>
                    <a:lstStyle/>
                    <a:p>
                      <a:r>
                        <a:rPr lang="en-US" sz="1700" dirty="0" smtClean="0"/>
                        <a:t>Scrubbing</a:t>
                      </a:r>
                      <a:endParaRPr lang="en-US" sz="1700" dirty="0"/>
                    </a:p>
                  </a:txBody>
                  <a:tcPr marL="103953" marR="103953"/>
                </a:tc>
                <a:tc>
                  <a:txBody>
                    <a:bodyPr/>
                    <a:lstStyle/>
                    <a:p>
                      <a:r>
                        <a:rPr lang="en-US" sz="1700" dirty="0" smtClean="0"/>
                        <a:t>81.09</a:t>
                      </a:r>
                      <a:endParaRPr lang="en-US" sz="1700" dirty="0"/>
                    </a:p>
                  </a:txBody>
                  <a:tcPr marL="103953" marR="103953"/>
                </a:tc>
                <a:tc>
                  <a:txBody>
                    <a:bodyPr/>
                    <a:lstStyle/>
                    <a:p>
                      <a:r>
                        <a:rPr lang="en-US" sz="1700" dirty="0" smtClean="0"/>
                        <a:t>Vacuuming</a:t>
                      </a:r>
                      <a:endParaRPr lang="en-US" sz="1700" dirty="0"/>
                    </a:p>
                  </a:txBody>
                  <a:tcPr marL="103953" marR="103953"/>
                </a:tc>
                <a:tc>
                  <a:txBody>
                    <a:bodyPr/>
                    <a:lstStyle/>
                    <a:p>
                      <a:r>
                        <a:rPr lang="en-US" sz="1700" dirty="0" smtClean="0"/>
                        <a:t>96.41</a:t>
                      </a:r>
                      <a:endParaRPr lang="en-US" sz="1700" dirty="0"/>
                    </a:p>
                  </a:txBody>
                  <a:tcPr marL="103953" marR="103953"/>
                </a:tc>
              </a:tr>
              <a:tr h="357447">
                <a:tc>
                  <a:txBody>
                    <a:bodyPr/>
                    <a:lstStyle/>
                    <a:p>
                      <a:r>
                        <a:rPr lang="en-US" sz="1700" dirty="0" smtClean="0"/>
                        <a:t>Folding Laundry</a:t>
                      </a:r>
                      <a:endParaRPr lang="en-US" sz="1700" dirty="0"/>
                    </a:p>
                  </a:txBody>
                  <a:tcPr marL="103953" marR="103953"/>
                </a:tc>
                <a:tc>
                  <a:txBody>
                    <a:bodyPr/>
                    <a:lstStyle/>
                    <a:p>
                      <a:r>
                        <a:rPr lang="en-US" sz="1700" dirty="0" smtClean="0"/>
                        <a:t>95.14</a:t>
                      </a:r>
                      <a:endParaRPr lang="en-US" sz="1700" dirty="0"/>
                    </a:p>
                  </a:txBody>
                  <a:tcPr marL="103953" marR="103953"/>
                </a:tc>
                <a:tc>
                  <a:txBody>
                    <a:bodyPr/>
                    <a:lstStyle/>
                    <a:p>
                      <a:r>
                        <a:rPr lang="en-US" sz="1700" dirty="0" smtClean="0"/>
                        <a:t>Lying</a:t>
                      </a:r>
                      <a:r>
                        <a:rPr lang="en-US" sz="1700" baseline="0" dirty="0" smtClean="0"/>
                        <a:t> Down &amp; Relaxing</a:t>
                      </a:r>
                      <a:endParaRPr lang="en-US" sz="1700" dirty="0"/>
                    </a:p>
                  </a:txBody>
                  <a:tcPr marL="103953" marR="103953"/>
                </a:tc>
                <a:tc>
                  <a:txBody>
                    <a:bodyPr/>
                    <a:lstStyle/>
                    <a:p>
                      <a:r>
                        <a:rPr lang="en-US" sz="1700" dirty="0" smtClean="0"/>
                        <a:t>94.96</a:t>
                      </a:r>
                      <a:endParaRPr lang="en-US" sz="1700" dirty="0"/>
                    </a:p>
                  </a:txBody>
                  <a:tcPr marL="103953" marR="103953"/>
                </a:tc>
              </a:tr>
              <a:tr h="357447">
                <a:tc>
                  <a:txBody>
                    <a:bodyPr/>
                    <a:lstStyle/>
                    <a:p>
                      <a:r>
                        <a:rPr lang="en-US" sz="1700" dirty="0" smtClean="0"/>
                        <a:t>Brushing Teeth</a:t>
                      </a:r>
                      <a:endParaRPr lang="en-US" sz="1700" dirty="0"/>
                    </a:p>
                  </a:txBody>
                  <a:tcPr marL="103953" marR="103953"/>
                </a:tc>
                <a:tc>
                  <a:txBody>
                    <a:bodyPr/>
                    <a:lstStyle/>
                    <a:p>
                      <a:r>
                        <a:rPr lang="en-US" sz="1700" dirty="0" smtClean="0"/>
                        <a:t>85.27</a:t>
                      </a:r>
                      <a:endParaRPr lang="en-US" sz="1700" dirty="0"/>
                    </a:p>
                  </a:txBody>
                  <a:tcPr marL="103953" marR="103953"/>
                </a:tc>
                <a:tc>
                  <a:txBody>
                    <a:bodyPr/>
                    <a:lstStyle/>
                    <a:p>
                      <a:r>
                        <a:rPr lang="en-US" sz="1700" dirty="0" smtClean="0"/>
                        <a:t>Climbing</a:t>
                      </a:r>
                      <a:r>
                        <a:rPr lang="en-US" sz="1700" baseline="0" dirty="0" smtClean="0"/>
                        <a:t> Stairs</a:t>
                      </a:r>
                      <a:endParaRPr lang="en-US" sz="1700" dirty="0"/>
                    </a:p>
                  </a:txBody>
                  <a:tcPr marL="103953" marR="103953"/>
                </a:tc>
                <a:tc>
                  <a:txBody>
                    <a:bodyPr/>
                    <a:lstStyle/>
                    <a:p>
                      <a:r>
                        <a:rPr lang="en-US" sz="1700" dirty="0" smtClean="0"/>
                        <a:t>85.61</a:t>
                      </a:r>
                      <a:endParaRPr lang="en-US" sz="1700" dirty="0"/>
                    </a:p>
                  </a:txBody>
                  <a:tcPr marL="103953" marR="103953"/>
                </a:tc>
              </a:tr>
              <a:tr h="357447">
                <a:tc>
                  <a:txBody>
                    <a:bodyPr/>
                    <a:lstStyle/>
                    <a:p>
                      <a:r>
                        <a:rPr lang="en-US" sz="1700" dirty="0" smtClean="0"/>
                        <a:t>Riding Elevator</a:t>
                      </a:r>
                      <a:endParaRPr lang="en-US" sz="1700" dirty="0"/>
                    </a:p>
                  </a:txBody>
                  <a:tcPr marL="103953" marR="103953"/>
                </a:tc>
                <a:tc>
                  <a:txBody>
                    <a:bodyPr/>
                    <a:lstStyle/>
                    <a:p>
                      <a:r>
                        <a:rPr lang="en-US" sz="1700" dirty="0" smtClean="0"/>
                        <a:t>43.58</a:t>
                      </a:r>
                      <a:endParaRPr lang="en-US" sz="1700" dirty="0"/>
                    </a:p>
                  </a:txBody>
                  <a:tcPr marL="103953" marR="103953"/>
                </a:tc>
                <a:tc>
                  <a:txBody>
                    <a:bodyPr/>
                    <a:lstStyle/>
                    <a:p>
                      <a:r>
                        <a:rPr lang="en-US" sz="1700" dirty="0" smtClean="0"/>
                        <a:t>Riding Escalator</a:t>
                      </a:r>
                      <a:endParaRPr lang="en-US" sz="1700" dirty="0"/>
                    </a:p>
                  </a:txBody>
                  <a:tcPr marL="103953" marR="103953"/>
                </a:tc>
                <a:tc>
                  <a:txBody>
                    <a:bodyPr/>
                    <a:lstStyle/>
                    <a:p>
                      <a:r>
                        <a:rPr lang="en-US" sz="1700" dirty="0" smtClean="0"/>
                        <a:t>70.56</a:t>
                      </a:r>
                      <a:endParaRPr lang="en-US" sz="1700" dirty="0"/>
                    </a:p>
                  </a:txBody>
                  <a:tcPr marL="103953" marR="103953"/>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36</a:t>
            </a:fld>
            <a:endParaRPr lang="en-US" dirty="0"/>
          </a:p>
        </p:txBody>
      </p:sp>
      <p:sp>
        <p:nvSpPr>
          <p:cNvPr id="8" name="TextBox 7"/>
          <p:cNvSpPr txBox="1"/>
          <p:nvPr/>
        </p:nvSpPr>
        <p:spPr>
          <a:xfrm>
            <a:off x="457200" y="1600200"/>
            <a:ext cx="8305800" cy="461665"/>
          </a:xfrm>
          <a:prstGeom prst="rect">
            <a:avLst/>
          </a:prstGeom>
          <a:noFill/>
        </p:spPr>
        <p:txBody>
          <a:bodyPr wrap="square" rtlCol="0">
            <a:spAutoFit/>
          </a:bodyPr>
          <a:lstStyle/>
          <a:p>
            <a:r>
              <a:rPr lang="en-US" sz="2400" dirty="0" smtClean="0">
                <a:solidFill>
                  <a:schemeClr val="bg1"/>
                </a:solidFill>
              </a:rPr>
              <a:t>Activity Recognition from User-Annotated Acceleration Data</a:t>
            </a:r>
            <a:r>
              <a:rPr lang="en-US" sz="2400" baseline="30000" dirty="0" smtClean="0">
                <a:solidFill>
                  <a:schemeClr val="bg1"/>
                </a:solidFill>
              </a:rPr>
              <a:t>2</a:t>
            </a:r>
            <a:endParaRPr lang="en-US" sz="2400" baseline="30000" dirty="0">
              <a:solidFill>
                <a:schemeClr val="bg1"/>
              </a:solidFill>
            </a:endParaRPr>
          </a:p>
        </p:txBody>
      </p:sp>
      <p:sp>
        <p:nvSpPr>
          <p:cNvPr id="9" name="TextBox 8"/>
          <p:cNvSpPr txBox="1"/>
          <p:nvPr/>
        </p:nvSpPr>
        <p:spPr>
          <a:xfrm>
            <a:off x="1066800" y="1981200"/>
            <a:ext cx="7086600" cy="461665"/>
          </a:xfrm>
          <a:prstGeom prst="rect">
            <a:avLst/>
          </a:prstGeom>
          <a:noFill/>
        </p:spPr>
        <p:txBody>
          <a:bodyPr wrap="square" rtlCol="0">
            <a:spAutoFit/>
          </a:bodyPr>
          <a:lstStyle/>
          <a:p>
            <a:r>
              <a:rPr lang="en-US" sz="2400" dirty="0" smtClean="0">
                <a:solidFill>
                  <a:schemeClr val="bg1"/>
                </a:solidFill>
              </a:rPr>
              <a:t>Accelerometer on 4 limbs &amp; waist,  universal model</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Non-Phone Based System (cont)</a:t>
            </a:r>
            <a:endParaRPr lang="en-US" dirty="0"/>
          </a:p>
        </p:txBody>
      </p:sp>
      <p:graphicFrame>
        <p:nvGraphicFramePr>
          <p:cNvPr id="7" name="Content Placeholder 6"/>
          <p:cNvGraphicFramePr>
            <a:graphicFrameLocks noGrp="1"/>
          </p:cNvGraphicFramePr>
          <p:nvPr>
            <p:ph idx="1"/>
          </p:nvPr>
        </p:nvGraphicFramePr>
        <p:xfrm>
          <a:off x="1295400" y="2260600"/>
          <a:ext cx="6474182" cy="1854200"/>
        </p:xfrm>
        <a:graphic>
          <a:graphicData uri="http://schemas.openxmlformats.org/drawingml/2006/table">
            <a:tbl>
              <a:tblPr firstRow="1" bandRow="1">
                <a:tableStyleId>{21E4AEA4-8DFA-4A89-87EB-49C32662AFE0}</a:tableStyleId>
              </a:tblPr>
              <a:tblGrid>
                <a:gridCol w="1676718"/>
                <a:gridCol w="2152460"/>
                <a:gridCol w="2645004"/>
              </a:tblGrid>
              <a:tr h="370840">
                <a:tc>
                  <a:txBody>
                    <a:bodyPr/>
                    <a:lstStyle/>
                    <a:p>
                      <a:r>
                        <a:rPr lang="en-US" dirty="0" smtClean="0"/>
                        <a:t>Classifier</a:t>
                      </a:r>
                      <a:endParaRPr lang="en-US" dirty="0"/>
                    </a:p>
                  </a:txBody>
                  <a:tcPr/>
                </a:tc>
                <a:tc>
                  <a:txBody>
                    <a:bodyPr/>
                    <a:lstStyle/>
                    <a:p>
                      <a:pPr algn="ctr"/>
                      <a:r>
                        <a:rPr lang="en-US" dirty="0" smtClean="0"/>
                        <a:t>Personalized Model</a:t>
                      </a:r>
                      <a:endParaRPr lang="en-US" dirty="0"/>
                    </a:p>
                  </a:txBody>
                  <a:tcPr/>
                </a:tc>
                <a:tc>
                  <a:txBody>
                    <a:bodyPr/>
                    <a:lstStyle/>
                    <a:p>
                      <a:pPr algn="ctr"/>
                      <a:r>
                        <a:rPr lang="en-US" dirty="0" smtClean="0"/>
                        <a:t>Universal</a:t>
                      </a:r>
                      <a:r>
                        <a:rPr lang="en-US" baseline="0" dirty="0" smtClean="0"/>
                        <a:t> Model</a:t>
                      </a:r>
                      <a:endParaRPr lang="en-US" dirty="0"/>
                    </a:p>
                  </a:txBody>
                  <a:tcPr/>
                </a:tc>
              </a:tr>
              <a:tr h="370840">
                <a:tc>
                  <a:txBody>
                    <a:bodyPr/>
                    <a:lstStyle/>
                    <a:p>
                      <a:r>
                        <a:rPr lang="en-US" dirty="0" smtClean="0"/>
                        <a:t>Decision Table</a:t>
                      </a:r>
                      <a:endParaRPr lang="en-US" dirty="0"/>
                    </a:p>
                  </a:txBody>
                  <a:tcPr/>
                </a:tc>
                <a:tc>
                  <a:txBody>
                    <a:bodyPr/>
                    <a:lstStyle/>
                    <a:p>
                      <a:pPr algn="ctr"/>
                      <a:r>
                        <a:rPr lang="en-US" dirty="0" smtClean="0"/>
                        <a:t>36.32</a:t>
                      </a:r>
                      <a:endParaRPr lang="en-US" dirty="0"/>
                    </a:p>
                  </a:txBody>
                  <a:tcPr/>
                </a:tc>
                <a:tc>
                  <a:txBody>
                    <a:bodyPr/>
                    <a:lstStyle/>
                    <a:p>
                      <a:pPr algn="ctr"/>
                      <a:r>
                        <a:rPr lang="en-US" u="sng" dirty="0" smtClean="0"/>
                        <a:t>46.75 </a:t>
                      </a:r>
                      <a:endParaRPr lang="en-US" u="sng" dirty="0"/>
                    </a:p>
                  </a:txBody>
                  <a:tcPr/>
                </a:tc>
              </a:tr>
              <a:tr h="370840">
                <a:tc>
                  <a:txBody>
                    <a:bodyPr/>
                    <a:lstStyle/>
                    <a:p>
                      <a:r>
                        <a:rPr lang="en-US" dirty="0" smtClean="0"/>
                        <a:t>Instance-Based</a:t>
                      </a:r>
                      <a:endParaRPr lang="en-US" dirty="0"/>
                    </a:p>
                  </a:txBody>
                  <a:tcPr/>
                </a:tc>
                <a:tc>
                  <a:txBody>
                    <a:bodyPr/>
                    <a:lstStyle/>
                    <a:p>
                      <a:pPr algn="ctr"/>
                      <a:r>
                        <a:rPr lang="en-US" dirty="0" smtClean="0"/>
                        <a:t>69.21 </a:t>
                      </a:r>
                      <a:endParaRPr lang="en-US" dirty="0"/>
                    </a:p>
                  </a:txBody>
                  <a:tcPr/>
                </a:tc>
                <a:tc>
                  <a:txBody>
                    <a:bodyPr/>
                    <a:lstStyle/>
                    <a:p>
                      <a:pPr algn="ctr"/>
                      <a:r>
                        <a:rPr lang="en-US" u="sng" dirty="0" smtClean="0"/>
                        <a:t>82.70</a:t>
                      </a:r>
                      <a:endParaRPr lang="en-US" u="sng" dirty="0"/>
                    </a:p>
                  </a:txBody>
                  <a:tcPr/>
                </a:tc>
              </a:tr>
              <a:tr h="370840">
                <a:tc>
                  <a:txBody>
                    <a:bodyPr/>
                    <a:lstStyle/>
                    <a:p>
                      <a:r>
                        <a:rPr lang="en-US" dirty="0" smtClean="0"/>
                        <a:t>C4.5</a:t>
                      </a:r>
                      <a:endParaRPr lang="en-US" dirty="0"/>
                    </a:p>
                  </a:txBody>
                  <a:tcPr/>
                </a:tc>
                <a:tc>
                  <a:txBody>
                    <a:bodyPr/>
                    <a:lstStyle/>
                    <a:p>
                      <a:pPr algn="ctr"/>
                      <a:r>
                        <a:rPr lang="en-US" dirty="0" smtClean="0"/>
                        <a:t>71.58</a:t>
                      </a:r>
                      <a:endParaRPr lang="en-US" dirty="0"/>
                    </a:p>
                  </a:txBody>
                  <a:tcPr/>
                </a:tc>
                <a:tc>
                  <a:txBody>
                    <a:bodyPr/>
                    <a:lstStyle/>
                    <a:p>
                      <a:pPr algn="ctr"/>
                      <a:r>
                        <a:rPr lang="en-US" u="sng" dirty="0" smtClean="0"/>
                        <a:t>84.26</a:t>
                      </a:r>
                      <a:endParaRPr lang="en-US" u="sng" dirty="0"/>
                    </a:p>
                  </a:txBody>
                  <a:tcPr/>
                </a:tc>
              </a:tr>
              <a:tr h="370840">
                <a:tc>
                  <a:txBody>
                    <a:bodyPr/>
                    <a:lstStyle/>
                    <a:p>
                      <a:r>
                        <a:rPr lang="en-US" dirty="0" smtClean="0"/>
                        <a:t>Naïve Bayes</a:t>
                      </a:r>
                      <a:endParaRPr lang="en-US" dirty="0"/>
                    </a:p>
                  </a:txBody>
                  <a:tcPr/>
                </a:tc>
                <a:tc>
                  <a:txBody>
                    <a:bodyPr/>
                    <a:lstStyle/>
                    <a:p>
                      <a:pPr algn="ctr"/>
                      <a:r>
                        <a:rPr lang="en-US" dirty="0" smtClean="0"/>
                        <a:t>34.94</a:t>
                      </a:r>
                      <a:endParaRPr lang="en-US" dirty="0"/>
                    </a:p>
                  </a:txBody>
                  <a:tcPr/>
                </a:tc>
                <a:tc>
                  <a:txBody>
                    <a:bodyPr/>
                    <a:lstStyle/>
                    <a:p>
                      <a:pPr algn="ctr"/>
                      <a:r>
                        <a:rPr lang="en-US" u="sng" dirty="0" smtClean="0"/>
                        <a:t>52.35</a:t>
                      </a:r>
                      <a:endParaRPr lang="en-US" u="sng"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37</a:t>
            </a:fld>
            <a:endParaRPr lang="en-US" dirty="0"/>
          </a:p>
        </p:txBody>
      </p:sp>
      <p:sp>
        <p:nvSpPr>
          <p:cNvPr id="8" name="TextBox 7"/>
          <p:cNvSpPr txBox="1"/>
          <p:nvPr/>
        </p:nvSpPr>
        <p:spPr>
          <a:xfrm>
            <a:off x="838200" y="4572000"/>
            <a:ext cx="7620000" cy="1323439"/>
          </a:xfrm>
          <a:prstGeom prst="rect">
            <a:avLst/>
          </a:prstGeom>
          <a:noFill/>
        </p:spPr>
        <p:txBody>
          <a:bodyPr wrap="square" rtlCol="0">
            <a:spAutoFit/>
          </a:bodyPr>
          <a:lstStyle/>
          <a:p>
            <a:r>
              <a:rPr lang="en-US" sz="2000" dirty="0" smtClean="0"/>
              <a:t>Universal models perform best.  The increase in the amount of data more than compensates for the fact that people move differently. This does not appear to be the case for phone based systems with measurements on one body location. </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Activity Recognition</a:t>
            </a:r>
            <a:r>
              <a:rPr lang="en-US" sz="4000" baseline="30000" dirty="0" smtClean="0">
                <a:latin typeface="Arial" pitchFamily="34" charset="0"/>
                <a:cs typeface="Arial" pitchFamily="34" charset="0"/>
              </a:rPr>
              <a:t>15</a:t>
            </a:r>
            <a:endParaRPr lang="en-US" sz="4000" baseline="30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dirty="0" smtClean="0"/>
              <a:t>Smart-phone based (Android)</a:t>
            </a:r>
          </a:p>
          <a:p>
            <a:r>
              <a:rPr lang="en-US" dirty="0" smtClean="0"/>
              <a:t>Six activities: walking, jogging, stairs, sitting, standing, lying down (more to come)</a:t>
            </a:r>
          </a:p>
          <a:p>
            <a:r>
              <a:rPr lang="en-US" dirty="0" smtClean="0"/>
              <a:t>Labeled data collected from over 50 users</a:t>
            </a:r>
          </a:p>
          <a:p>
            <a:r>
              <a:rPr lang="en-US" dirty="0" smtClean="0"/>
              <a:t>Data transformed via 10-second windows</a:t>
            </a:r>
          </a:p>
          <a:p>
            <a:pPr lvl="1"/>
            <a:r>
              <a:rPr lang="en-US" dirty="0" smtClean="0"/>
              <a:t>Accelerometer data sampled (</a:t>
            </a:r>
            <a:r>
              <a:rPr lang="en-US" dirty="0" err="1" smtClean="0"/>
              <a:t>x,y,z</a:t>
            </a:r>
            <a:r>
              <a:rPr lang="en-US" dirty="0" smtClean="0"/>
              <a:t>) every 50m</a:t>
            </a:r>
          </a:p>
          <a:p>
            <a:pPr lvl="1"/>
            <a:r>
              <a:rPr lang="en-US" dirty="0" smtClean="0"/>
              <a:t>Features (per axis): </a:t>
            </a:r>
          </a:p>
          <a:p>
            <a:pPr lvl="2"/>
            <a:r>
              <a:rPr lang="en-US" dirty="0" smtClean="0"/>
              <a:t>average, SD, </a:t>
            </a:r>
            <a:r>
              <a:rPr lang="en-US" dirty="0" err="1" smtClean="0"/>
              <a:t>ave</a:t>
            </a:r>
            <a:r>
              <a:rPr lang="en-US" dirty="0" smtClean="0"/>
              <a:t> diff from mean, </a:t>
            </a:r>
            <a:r>
              <a:rPr lang="en-US" dirty="0" err="1" smtClean="0"/>
              <a:t>ave</a:t>
            </a:r>
            <a:r>
              <a:rPr lang="en-US" dirty="0" smtClean="0"/>
              <a:t> resultant </a:t>
            </a:r>
            <a:r>
              <a:rPr lang="en-US" dirty="0" err="1" smtClean="0"/>
              <a:t>accel</a:t>
            </a:r>
            <a:r>
              <a:rPr lang="en-US" dirty="0" smtClean="0"/>
              <a:t>, binned distribution, time between peaks</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Activity Recognition</a:t>
            </a:r>
            <a:r>
              <a:rPr lang="en-US" sz="4000" baseline="30000" dirty="0" smtClean="0">
                <a:latin typeface="Arial" pitchFamily="34" charset="0"/>
                <a:cs typeface="Arial" pitchFamily="34" charset="0"/>
              </a:rPr>
              <a:t>15</a:t>
            </a:r>
            <a:endParaRPr lang="en-US" sz="4000" baseline="30000" dirty="0"/>
          </a:p>
        </p:txBody>
      </p:sp>
      <p:sp>
        <p:nvSpPr>
          <p:cNvPr id="3" name="Content Placeholder 2"/>
          <p:cNvSpPr>
            <a:spLocks noGrp="1"/>
          </p:cNvSpPr>
          <p:nvPr>
            <p:ph idx="1"/>
          </p:nvPr>
        </p:nvSpPr>
        <p:spPr>
          <a:xfrm>
            <a:off x="457200" y="1775191"/>
            <a:ext cx="8382000" cy="4625609"/>
          </a:xfrm>
        </p:spPr>
        <p:txBody>
          <a:bodyPr/>
          <a:lstStyle/>
          <a:p>
            <a:r>
              <a:rPr lang="en-US" dirty="0" smtClean="0"/>
              <a:t>The 43 features used to build a classifier</a:t>
            </a:r>
          </a:p>
          <a:p>
            <a:pPr lvl="1"/>
            <a:r>
              <a:rPr lang="en-US" dirty="0" smtClean="0"/>
              <a:t>WEKA data mining suite used, multiple techniques</a:t>
            </a:r>
          </a:p>
          <a:p>
            <a:pPr lvl="1"/>
            <a:r>
              <a:rPr lang="en-US" dirty="0" smtClean="0"/>
              <a:t>Personal, universal, hybrid models built</a:t>
            </a:r>
          </a:p>
          <a:p>
            <a:pPr lvl="2"/>
            <a:r>
              <a:rPr lang="en-US" dirty="0" smtClean="0"/>
              <a:t>Universal models built using leave-one-out validation</a:t>
            </a:r>
          </a:p>
          <a:p>
            <a:r>
              <a:rPr lang="en-US" dirty="0" smtClean="0"/>
              <a:t>Architecture (for now) uses “dumb” client</a:t>
            </a:r>
          </a:p>
          <a:p>
            <a:pPr>
              <a:spcBef>
                <a:spcPts val="600"/>
              </a:spcBef>
            </a:pPr>
            <a:r>
              <a:rPr lang="en-US" dirty="0" smtClean="0"/>
              <a:t>Basis of soon to be released actitracker service</a:t>
            </a:r>
          </a:p>
          <a:p>
            <a:pPr lvl="1"/>
            <a:r>
              <a:rPr lang="en-US" dirty="0" smtClean="0"/>
              <a:t>Provides web based view of activities over time</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Advent of Smart Phones</a:t>
            </a:r>
            <a:endParaRPr lang="en-US" dirty="0"/>
          </a:p>
        </p:txBody>
      </p:sp>
      <p:sp>
        <p:nvSpPr>
          <p:cNvPr id="3" name="Content Placeholder 2"/>
          <p:cNvSpPr>
            <a:spLocks noGrp="1"/>
          </p:cNvSpPr>
          <p:nvPr>
            <p:ph idx="1"/>
          </p:nvPr>
        </p:nvSpPr>
        <p:spPr/>
        <p:txBody>
          <a:bodyPr>
            <a:normAutofit lnSpcReduction="10000"/>
          </a:bodyPr>
          <a:lstStyle/>
          <a:p>
            <a:r>
              <a:rPr lang="en-US" dirty="0" smtClean="0"/>
              <a:t>Smart phone growth is extremely strong</a:t>
            </a:r>
          </a:p>
          <a:p>
            <a:pPr lvl="1"/>
            <a:r>
              <a:rPr lang="en-US" dirty="0" smtClean="0"/>
              <a:t>In 4</a:t>
            </a:r>
            <a:r>
              <a:rPr lang="en-US" baseline="30000" dirty="0" smtClean="0"/>
              <a:t>th</a:t>
            </a:r>
            <a:r>
              <a:rPr lang="en-US" dirty="0" smtClean="0"/>
              <a:t> quarter of 2010 exceeded PC sales first time</a:t>
            </a:r>
            <a:r>
              <a:rPr lang="en-US" baseline="30000" dirty="0" smtClean="0"/>
              <a:t>1</a:t>
            </a:r>
            <a:endParaRPr lang="en-US" dirty="0" smtClean="0"/>
          </a:p>
          <a:p>
            <a:pPr>
              <a:spcBef>
                <a:spcPts val="600"/>
              </a:spcBef>
            </a:pPr>
            <a:r>
              <a:rPr lang="en-US" dirty="0" smtClean="0"/>
              <a:t>Smart phones becoming ubiquitous</a:t>
            </a:r>
          </a:p>
          <a:p>
            <a:pPr lvl="1"/>
            <a:r>
              <a:rPr lang="en-US" dirty="0" smtClean="0"/>
              <a:t>We carry them everywhere we go</a:t>
            </a:r>
          </a:p>
          <a:p>
            <a:pPr>
              <a:spcBef>
                <a:spcPts val="600"/>
              </a:spcBef>
            </a:pPr>
            <a:r>
              <a:rPr lang="en-US" dirty="0" smtClean="0"/>
              <a:t>Smart phones are becoming more powerful</a:t>
            </a:r>
          </a:p>
          <a:p>
            <a:pPr lvl="1"/>
            <a:r>
              <a:rPr lang="en-US" dirty="0" smtClean="0"/>
              <a:t>Faster, more memory, and more sensors!</a:t>
            </a:r>
          </a:p>
          <a:p>
            <a:pPr>
              <a:spcBef>
                <a:spcPts val="600"/>
              </a:spcBef>
            </a:pPr>
            <a:r>
              <a:rPr lang="en-US" dirty="0" smtClean="0"/>
              <a:t>Other devices behave similarly (have sensors)</a:t>
            </a:r>
          </a:p>
          <a:p>
            <a:pPr lvl="1"/>
            <a:r>
              <a:rPr lang="en-US" dirty="0" smtClean="0"/>
              <a:t>Portable game &amp; MP3 players (</a:t>
            </a:r>
            <a:r>
              <a:rPr lang="en-US" dirty="0" err="1" smtClean="0"/>
              <a:t>Gameboy</a:t>
            </a:r>
            <a:r>
              <a:rPr lang="en-US" dirty="0" smtClean="0"/>
              <a:t>, iPod Touch), tablet computers (</a:t>
            </a:r>
            <a:r>
              <a:rPr lang="en-US" dirty="0" err="1" smtClean="0"/>
              <a:t>iPad</a:t>
            </a:r>
            <a:r>
              <a:rPr lang="en-US" dirty="0" smtClean="0"/>
              <a:t>, </a:t>
            </a:r>
            <a:r>
              <a:rPr lang="en-US" dirty="0" err="1" smtClean="0"/>
              <a:t>Xoom</a:t>
            </a:r>
            <a:r>
              <a:rPr lang="en-US" dirty="0" smtClean="0"/>
              <a:t>)</a:t>
            </a:r>
          </a:p>
          <a:p>
            <a:pPr lvl="1"/>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a:bodyPr>
          <a:lstStyle/>
          <a:p>
            <a:r>
              <a:rPr lang="en-US" dirty="0" smtClean="0"/>
              <a:t>WISDM Results</a:t>
            </a:r>
            <a:endParaRPr lang="en-US" dirty="0"/>
          </a:p>
        </p:txBody>
      </p:sp>
      <p:sp>
        <p:nvSpPr>
          <p:cNvPr id="3" name="Content Placeholder 2"/>
          <p:cNvSpPr>
            <a:spLocks noGrp="1"/>
          </p:cNvSpPr>
          <p:nvPr>
            <p:ph idx="1"/>
          </p:nvPr>
        </p:nvSpPr>
        <p:spPr>
          <a:xfrm>
            <a:off x="457200" y="1775191"/>
            <a:ext cx="8382000" cy="4625609"/>
          </a:xfrm>
        </p:spPr>
        <p:txBody>
          <a:bodyPr/>
          <a:lstStyle/>
          <a:p>
            <a:r>
              <a:rPr lang="en-US" dirty="0" smtClean="0"/>
              <a:t>WISDM results</a:t>
            </a:r>
            <a:r>
              <a:rPr lang="en-US" baseline="30000" dirty="0" smtClean="0"/>
              <a:t>15</a:t>
            </a:r>
            <a:r>
              <a:rPr lang="en-US" dirty="0" smtClean="0"/>
              <a:t> are presented using:</a:t>
            </a:r>
          </a:p>
          <a:p>
            <a:pPr lvl="1"/>
            <a:r>
              <a:rPr lang="en-US" dirty="0" smtClean="0"/>
              <a:t>Confusion matrices and accuracy</a:t>
            </a:r>
          </a:p>
          <a:p>
            <a:r>
              <a:rPr lang="en-US" dirty="0" smtClean="0"/>
              <a:t>Results are shown for various things</a:t>
            </a:r>
          </a:p>
          <a:p>
            <a:pPr lvl="1"/>
            <a:r>
              <a:rPr lang="en-US" dirty="0" smtClean="0"/>
              <a:t>Personal, universal, and hybrid models</a:t>
            </a:r>
          </a:p>
          <a:p>
            <a:pPr lvl="1"/>
            <a:r>
              <a:rPr lang="en-US" dirty="0" smtClean="0"/>
              <a:t>Most results aggregated over all users but a few per user to show how performance varies by user</a:t>
            </a:r>
          </a:p>
          <a:p>
            <a:pPr lvl="1"/>
            <a:r>
              <a:rPr lang="en-US" dirty="0" smtClean="0"/>
              <a:t>Results for 6 activities (ones shown in the plots)</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WISDM Universal Model- IB3 Matrix</a:t>
            </a:r>
            <a:endParaRPr lang="en-US" dirty="0"/>
          </a:p>
        </p:txBody>
      </p:sp>
      <p:sp>
        <p:nvSpPr>
          <p:cNvPr id="3" name="Date Placeholder 2"/>
          <p:cNvSpPr>
            <a:spLocks noGrp="1"/>
          </p:cNvSpPr>
          <p:nvPr>
            <p:ph type="dt" sz="half" idx="10"/>
          </p:nvPr>
        </p:nvSpPr>
        <p:spPr/>
        <p:txBody>
          <a:bodyPr/>
          <a:lstStyle/>
          <a:p>
            <a:r>
              <a:rPr lang="en-US" smtClean="0"/>
              <a:t>7/19/2011</a:t>
            </a:r>
            <a:endParaRPr lang="en-US"/>
          </a:p>
        </p:txBody>
      </p:sp>
      <p:sp>
        <p:nvSpPr>
          <p:cNvPr id="4" name="Footer Placeholder 3"/>
          <p:cNvSpPr>
            <a:spLocks noGrp="1"/>
          </p:cNvSpPr>
          <p:nvPr>
            <p:ph type="ftr" sz="quarter" idx="11"/>
          </p:nvPr>
        </p:nvSpPr>
        <p:spPr/>
        <p:txBody>
          <a:bodyPr/>
          <a:lstStyle/>
          <a:p>
            <a:r>
              <a:rPr lang="en-US" smtClean="0"/>
              <a:t>Gary M. Weiss         DMIN '11 Tutorial</a:t>
            </a:r>
            <a:endParaRPr lang="en-US"/>
          </a:p>
        </p:txBody>
      </p:sp>
      <p:sp>
        <p:nvSpPr>
          <p:cNvPr id="5" name="Slide Number Placeholder 4"/>
          <p:cNvSpPr>
            <a:spLocks noGrp="1"/>
          </p:cNvSpPr>
          <p:nvPr>
            <p:ph type="sldNum" sz="quarter" idx="12"/>
          </p:nvPr>
        </p:nvSpPr>
        <p:spPr/>
        <p:txBody>
          <a:bodyPr/>
          <a:lstStyle/>
          <a:p>
            <a:fld id="{13EEC2AF-DB56-4B97-A4EE-4677677E2903}" type="slidenum">
              <a:rPr lang="en-US" smtClean="0"/>
              <a:pPr/>
              <a:t>41</a:t>
            </a:fld>
            <a:endParaRPr lang="en-US"/>
          </a:p>
        </p:txBody>
      </p:sp>
      <p:graphicFrame>
        <p:nvGraphicFramePr>
          <p:cNvPr id="6" name="Table 5"/>
          <p:cNvGraphicFramePr>
            <a:graphicFrameLocks noGrp="1"/>
          </p:cNvGraphicFramePr>
          <p:nvPr/>
        </p:nvGraphicFramePr>
        <p:xfrm>
          <a:off x="533400" y="2094337"/>
          <a:ext cx="8153400" cy="3620663"/>
        </p:xfrm>
        <a:graphic>
          <a:graphicData uri="http://schemas.openxmlformats.org/drawingml/2006/table">
            <a:tbl>
              <a:tblPr>
                <a:tableStyleId>{69CF1AB2-1976-4502-BF36-3FF5EA218861}</a:tableStyleId>
              </a:tblPr>
              <a:tblGrid>
                <a:gridCol w="529499"/>
                <a:gridCol w="1542165"/>
                <a:gridCol w="1089255"/>
                <a:gridCol w="1059312"/>
                <a:gridCol w="833961"/>
                <a:gridCol w="936394"/>
                <a:gridCol w="1180656"/>
                <a:gridCol w="982158"/>
              </a:tblGrid>
              <a:tr h="417089">
                <a:tc rowSpan="2" gridSpan="2">
                  <a:txBody>
                    <a:bodyPr/>
                    <a:lstStyle/>
                    <a:p>
                      <a:pPr algn="ctr" fontAlgn="t"/>
                      <a:r>
                        <a:rPr lang="en-US" sz="2000" b="1" u="none" strike="noStrike" dirty="0" smtClean="0"/>
                        <a:t>72.4%</a:t>
                      </a:r>
                      <a:br>
                        <a:rPr lang="en-US" sz="2000" b="1" u="none" strike="noStrike" dirty="0" smtClean="0"/>
                      </a:br>
                      <a:r>
                        <a:rPr lang="en-US" sz="2000" b="1" u="none" strike="noStrike" dirty="0" smtClean="0"/>
                        <a:t>Accuracy</a:t>
                      </a:r>
                      <a:r>
                        <a:rPr lang="en-US" sz="2000" b="1" u="none" strike="noStrike" dirty="0"/>
                        <a:t> </a:t>
                      </a:r>
                      <a:endParaRPr lang="en-US" sz="2000" b="1" i="0" u="none" strike="noStrike" dirty="0">
                        <a:solidFill>
                          <a:schemeClr val="bg1"/>
                        </a:solidFill>
                        <a:latin typeface="Calibri"/>
                      </a:endParaRPr>
                    </a:p>
                  </a:txBody>
                  <a:tcPr anchor="ctr"/>
                </a:tc>
                <a:tc rowSpan="2" hMerge="1">
                  <a:txBody>
                    <a:bodyPr/>
                    <a:lstStyle/>
                    <a:p>
                      <a:endParaRPr lang="en-US"/>
                    </a:p>
                  </a:txBody>
                  <a:tcPr/>
                </a:tc>
                <a:tc gridSpan="6">
                  <a:txBody>
                    <a:bodyPr/>
                    <a:lstStyle/>
                    <a:p>
                      <a:pPr algn="ctr" fontAlgn="b"/>
                      <a:r>
                        <a:rPr lang="en-US" sz="2000" u="none" strike="noStrike" dirty="0"/>
                        <a:t>Predicted Class</a:t>
                      </a:r>
                      <a:endParaRPr lang="en-US" sz="2000" b="1" i="0" u="none" strike="noStrike" dirty="0">
                        <a:solidFill>
                          <a:schemeClr val="bg1"/>
                        </a:solidFill>
                        <a:latin typeface="Calibri"/>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7943">
                <a:tc gridSpan="2" vMerge="1">
                  <a:txBody>
                    <a:bodyPr/>
                    <a:lstStyle/>
                    <a:p>
                      <a:endParaRPr lang="en-US"/>
                    </a:p>
                  </a:txBody>
                  <a:tcPr/>
                </a:tc>
                <a:tc hMerge="1" vMerge="1">
                  <a:txBody>
                    <a:bodyPr/>
                    <a:lstStyle/>
                    <a:p>
                      <a:endParaRPr lang="en-US"/>
                    </a:p>
                  </a:txBody>
                  <a:tcPr/>
                </a:tc>
                <a:tc>
                  <a:txBody>
                    <a:bodyPr/>
                    <a:lstStyle/>
                    <a:p>
                      <a:pPr algn="ctr" fontAlgn="b"/>
                      <a:r>
                        <a:rPr lang="en-US" sz="2000" u="none" strike="noStrike" dirty="0"/>
                        <a:t>Walking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t>Jogging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t>Stairs</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t>Sitting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t>Standing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smtClean="0"/>
                        <a:t>Lying</a:t>
                      </a:r>
                      <a:br>
                        <a:rPr lang="en-US" sz="2000" u="none" strike="noStrike" dirty="0" smtClean="0"/>
                      </a:br>
                      <a:r>
                        <a:rPr lang="en-US" sz="2000" u="none" strike="noStrike" dirty="0" smtClean="0"/>
                        <a:t>Down</a:t>
                      </a:r>
                      <a:endParaRPr lang="en-US" sz="2000" b="0" i="0" u="none" strike="noStrike" dirty="0">
                        <a:solidFill>
                          <a:schemeClr val="bg1"/>
                        </a:solidFill>
                        <a:latin typeface="Calibri"/>
                      </a:endParaRPr>
                    </a:p>
                  </a:txBody>
                  <a:tcPr anchor="ctr"/>
                </a:tc>
              </a:tr>
              <a:tr h="417089">
                <a:tc rowSpan="6">
                  <a:txBody>
                    <a:bodyPr/>
                    <a:lstStyle/>
                    <a:p>
                      <a:pPr algn="ctr" fontAlgn="t"/>
                      <a:r>
                        <a:rPr lang="en-US" sz="2000" u="none" strike="noStrike" dirty="0"/>
                        <a:t> Actual Class</a:t>
                      </a:r>
                      <a:endParaRPr lang="en-US" sz="2000" b="1" i="0" u="none" strike="noStrike" dirty="0">
                        <a:solidFill>
                          <a:schemeClr val="bg1"/>
                        </a:solidFill>
                        <a:latin typeface="Calibri"/>
                      </a:endParaRPr>
                    </a:p>
                  </a:txBody>
                  <a:tcPr marL="9525" marR="9525" marT="9525" marB="0" vert="vert270" anchor="ctr"/>
                </a:tc>
                <a:tc>
                  <a:txBody>
                    <a:bodyPr/>
                    <a:lstStyle/>
                    <a:p>
                      <a:pPr algn="ctr" fontAlgn="b"/>
                      <a:r>
                        <a:rPr lang="en-US" sz="2000" u="none" strike="noStrike" dirty="0"/>
                        <a:t>Walking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2209</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46</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chemeClr val="tx2"/>
                          </a:solidFill>
                          <a:latin typeface="Arial" pitchFamily="34" charset="0"/>
                          <a:cs typeface="Arial" pitchFamily="34" charset="0"/>
                        </a:rPr>
                        <a:t>789</a:t>
                      </a:r>
                      <a:endParaRPr lang="en-US" sz="2000" b="0" i="0" u="none" strike="noStrike" dirty="0">
                        <a:solidFill>
                          <a:schemeClr val="tx2"/>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2</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chemeClr val="bg1"/>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dirty="0"/>
                        <a:t>Jogging</a:t>
                      </a:r>
                      <a:endParaRPr lang="en-US" sz="2000" b="0" i="0" u="none" strike="noStrike" dirty="0">
                        <a:solidFill>
                          <a:schemeClr val="bg1"/>
                        </a:solidFill>
                        <a:latin typeface="Calibri"/>
                      </a:endParaRPr>
                    </a:p>
                  </a:txBody>
                  <a:tcPr anchor="ctr"/>
                </a:tc>
                <a:tc>
                  <a:txBody>
                    <a:bodyPr/>
                    <a:lstStyle/>
                    <a:p>
                      <a:pPr algn="ctr" fontAlgn="b"/>
                      <a:r>
                        <a:rPr lang="en-US" sz="2000" u="none" strike="noStrike" dirty="0">
                          <a:latin typeface="Arial" pitchFamily="34" charset="0"/>
                          <a:cs typeface="Arial" pitchFamily="34" charset="0"/>
                        </a:rPr>
                        <a:t>45</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1656</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148</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chemeClr val="bg1"/>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a:t>Stairs</a:t>
                      </a:r>
                      <a:endParaRPr lang="en-US" sz="2000" b="0" i="0" u="none" strike="noStrike">
                        <a:solidFill>
                          <a:schemeClr val="bg1"/>
                        </a:solidFill>
                        <a:latin typeface="Calibri"/>
                      </a:endParaRPr>
                    </a:p>
                  </a:txBody>
                  <a:tcPr anchor="ctr"/>
                </a:tc>
                <a:tc>
                  <a:txBody>
                    <a:bodyPr/>
                    <a:lstStyle/>
                    <a:p>
                      <a:pPr algn="ctr" fontAlgn="b"/>
                      <a:r>
                        <a:rPr lang="en-US" sz="2000" i="0" u="none" strike="noStrike" dirty="0">
                          <a:solidFill>
                            <a:schemeClr val="tx2"/>
                          </a:solidFill>
                          <a:latin typeface="Arial" pitchFamily="34" charset="0"/>
                          <a:cs typeface="Arial" pitchFamily="34" charset="0"/>
                        </a:rPr>
                        <a:t>412</a:t>
                      </a:r>
                      <a:endParaRPr lang="en-US" sz="2000" b="0" i="0" u="none" strike="noStrike" dirty="0">
                        <a:solidFill>
                          <a:schemeClr val="tx2"/>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54</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869</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3</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chemeClr val="bg1"/>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a:t>Sitting</a:t>
                      </a:r>
                      <a:endParaRPr lang="en-US" sz="2000" b="0" i="0" u="none" strike="noStrike">
                        <a:solidFill>
                          <a:schemeClr val="bg1"/>
                        </a:solidFill>
                        <a:latin typeface="Calibri"/>
                      </a:endParaRPr>
                    </a:p>
                  </a:txBody>
                  <a:tcPr anchor="ctr"/>
                </a:tc>
                <a:tc>
                  <a:txBody>
                    <a:bodyPr/>
                    <a:lstStyle/>
                    <a:p>
                      <a:pPr algn="ctr" fontAlgn="b"/>
                      <a:r>
                        <a:rPr lang="en-US" sz="2000" u="none" strike="noStrike">
                          <a:latin typeface="Arial" pitchFamily="34" charset="0"/>
                          <a:cs typeface="Arial" pitchFamily="34" charset="0"/>
                        </a:rPr>
                        <a:t>10</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47</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553</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30</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7030A0"/>
                          </a:solidFill>
                          <a:latin typeface="Arial" pitchFamily="34" charset="0"/>
                          <a:cs typeface="Arial" pitchFamily="34" charset="0"/>
                        </a:rPr>
                        <a:t>241</a:t>
                      </a:r>
                      <a:endParaRPr lang="en-US" sz="2000" b="0" i="0" u="none" strike="noStrike" dirty="0">
                        <a:solidFill>
                          <a:srgbClr val="7030A0"/>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a:t>Standing</a:t>
                      </a:r>
                      <a:endParaRPr lang="en-US" sz="2000" b="0" i="0" u="none" strike="noStrike">
                        <a:solidFill>
                          <a:schemeClr val="bg1"/>
                        </a:solidFill>
                        <a:latin typeface="Calibri"/>
                      </a:endParaRPr>
                    </a:p>
                  </a:txBody>
                  <a:tcPr anchor="ctr"/>
                </a:tc>
                <a:tc>
                  <a:txBody>
                    <a:bodyPr/>
                    <a:lstStyle/>
                    <a:p>
                      <a:pPr algn="ctr" fontAlgn="b"/>
                      <a:r>
                        <a:rPr lang="en-US" sz="2000" u="none" strike="noStrike">
                          <a:latin typeface="Arial" pitchFamily="34" charset="0"/>
                          <a:cs typeface="Arial" pitchFamily="34" charset="0"/>
                        </a:rPr>
                        <a:t>8</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57</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6</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448</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3</a:t>
                      </a:r>
                      <a:endParaRPr lang="en-US" sz="2000" b="0" i="0" u="none" strike="noStrike" dirty="0">
                        <a:solidFill>
                          <a:schemeClr val="bg1"/>
                        </a:solidFill>
                        <a:latin typeface="Arial" pitchFamily="34" charset="0"/>
                        <a:cs typeface="Arial" pitchFamily="34" charset="0"/>
                      </a:endParaRPr>
                    </a:p>
                  </a:txBody>
                  <a:tcPr anchor="ctr"/>
                </a:tc>
              </a:tr>
              <a:tr h="417089">
                <a:tc vMerge="1">
                  <a:txBody>
                    <a:bodyPr/>
                    <a:lstStyle/>
                    <a:p>
                      <a:endParaRPr lang="en-US"/>
                    </a:p>
                  </a:txBody>
                  <a:tcPr/>
                </a:tc>
                <a:tc>
                  <a:txBody>
                    <a:bodyPr/>
                    <a:lstStyle/>
                    <a:p>
                      <a:pPr algn="ctr" fontAlgn="b"/>
                      <a:r>
                        <a:rPr lang="en-US" sz="2000" u="none" strike="noStrike"/>
                        <a:t>Lying Down</a:t>
                      </a:r>
                      <a:endParaRPr lang="en-US" sz="2000" b="0" i="0" u="none" strike="noStrike">
                        <a:solidFill>
                          <a:schemeClr val="bg1"/>
                        </a:solidFill>
                        <a:latin typeface="Calibri"/>
                      </a:endParaRPr>
                    </a:p>
                  </a:txBody>
                  <a:tcPr anchor="ctr"/>
                </a:tc>
                <a:tc>
                  <a:txBody>
                    <a:bodyPr/>
                    <a:lstStyle/>
                    <a:p>
                      <a:pPr algn="ctr" fontAlgn="b"/>
                      <a:r>
                        <a:rPr lang="en-US" sz="2000" u="none" strike="noStrike">
                          <a:latin typeface="Arial" pitchFamily="34" charset="0"/>
                          <a:cs typeface="Arial" pitchFamily="34" charset="0"/>
                        </a:rPr>
                        <a:t>5</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1</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7</a:t>
                      </a:r>
                      <a:endParaRPr lang="en-US" sz="2000" b="0" i="0" u="none" strike="noStrike">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7030A0"/>
                          </a:solidFill>
                          <a:latin typeface="Arial" pitchFamily="34" charset="0"/>
                          <a:cs typeface="Arial" pitchFamily="34" charset="0"/>
                        </a:rPr>
                        <a:t>301</a:t>
                      </a:r>
                      <a:endParaRPr lang="en-US" sz="2000" b="0" i="0" u="none" strike="noStrike" dirty="0">
                        <a:solidFill>
                          <a:srgbClr val="7030A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13</a:t>
                      </a:r>
                      <a:endParaRPr lang="en-US" sz="2000" b="0" i="0" u="none" strike="noStrike" dirty="0">
                        <a:solidFill>
                          <a:schemeClr val="bg1"/>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131</a:t>
                      </a:r>
                      <a:endParaRPr lang="en-US" sz="2000" b="0" i="0" u="none" strike="noStrike" dirty="0">
                        <a:solidFill>
                          <a:srgbClr val="FF0000"/>
                        </a:solidFill>
                        <a:latin typeface="Arial" pitchFamily="34" charset="0"/>
                        <a:cs typeface="Arial" pitchFamily="34" charset="0"/>
                      </a:endParaRPr>
                    </a:p>
                  </a:txBody>
                  <a:tcPr anchor="ct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WISDM Personal Model- IB3 Matrix</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42</a:t>
            </a:fld>
            <a:endParaRPr lang="en-US" dirty="0"/>
          </a:p>
        </p:txBody>
      </p:sp>
      <p:graphicFrame>
        <p:nvGraphicFramePr>
          <p:cNvPr id="7" name="Table 6"/>
          <p:cNvGraphicFramePr>
            <a:graphicFrameLocks noGrp="1"/>
          </p:cNvGraphicFramePr>
          <p:nvPr/>
        </p:nvGraphicFramePr>
        <p:xfrm>
          <a:off x="533400" y="2081152"/>
          <a:ext cx="8062138" cy="3633848"/>
        </p:xfrm>
        <a:graphic>
          <a:graphicData uri="http://schemas.openxmlformats.org/drawingml/2006/table">
            <a:tbl>
              <a:tblPr>
                <a:tableStyleId>{69CF1AB2-1976-4502-BF36-3FF5EA218861}</a:tableStyleId>
              </a:tblPr>
              <a:tblGrid>
                <a:gridCol w="465945"/>
                <a:gridCol w="1435167"/>
                <a:gridCol w="1109980"/>
                <a:gridCol w="1165179"/>
                <a:gridCol w="919265"/>
                <a:gridCol w="977508"/>
                <a:gridCol w="1113085"/>
                <a:gridCol w="876009"/>
              </a:tblGrid>
              <a:tr h="490979">
                <a:tc rowSpan="2" gridSpan="2">
                  <a:txBody>
                    <a:bodyPr/>
                    <a:lstStyle/>
                    <a:p>
                      <a:pPr algn="ctr" fontAlgn="t"/>
                      <a:r>
                        <a:rPr lang="en-US" sz="2000" b="1" u="none" strike="noStrike" dirty="0" smtClean="0"/>
                        <a:t>98.4%</a:t>
                      </a:r>
                      <a:br>
                        <a:rPr lang="en-US" sz="2000" b="1" u="none" strike="noStrike" dirty="0" smtClean="0"/>
                      </a:br>
                      <a:r>
                        <a:rPr lang="en-US" sz="2000" b="1" u="none" strike="noStrike" dirty="0" smtClean="0"/>
                        <a:t>accuracy</a:t>
                      </a:r>
                      <a:r>
                        <a:rPr lang="en-US" sz="2000" b="1" u="none" strike="noStrike" dirty="0"/>
                        <a:t> </a:t>
                      </a:r>
                      <a:endParaRPr lang="en-US" sz="2000" b="1" i="0" u="none" strike="noStrike" dirty="0">
                        <a:solidFill>
                          <a:srgbClr val="000000"/>
                        </a:solidFill>
                        <a:latin typeface="Arial" pitchFamily="34" charset="0"/>
                        <a:cs typeface="Arial" pitchFamily="34" charset="0"/>
                      </a:endParaRPr>
                    </a:p>
                  </a:txBody>
                  <a:tcPr anchor="ctr"/>
                </a:tc>
                <a:tc rowSpan="2" hMerge="1">
                  <a:txBody>
                    <a:bodyPr/>
                    <a:lstStyle/>
                    <a:p>
                      <a:endParaRPr lang="en-US"/>
                    </a:p>
                  </a:txBody>
                  <a:tcPr/>
                </a:tc>
                <a:tc gridSpan="6">
                  <a:txBody>
                    <a:bodyPr/>
                    <a:lstStyle/>
                    <a:p>
                      <a:pPr algn="ctr" fontAlgn="b"/>
                      <a:r>
                        <a:rPr lang="en-US" sz="2000" u="none" strike="noStrike" dirty="0"/>
                        <a:t>Predicted Class</a:t>
                      </a:r>
                      <a:endParaRPr lang="en-US" sz="2000" b="1" i="0" u="none" strike="noStrike" dirty="0">
                        <a:solidFill>
                          <a:srgbClr val="000000"/>
                        </a:solidFill>
                        <a:latin typeface="Arial" pitchFamily="34" charset="0"/>
                        <a:cs typeface="Arial"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0979">
                <a:tc gridSpan="2" vMerge="1">
                  <a:txBody>
                    <a:bodyPr/>
                    <a:lstStyle/>
                    <a:p>
                      <a:endParaRPr lang="en-US"/>
                    </a:p>
                  </a:txBody>
                  <a:tcPr/>
                </a:tc>
                <a:tc hMerge="1" vMerge="1">
                  <a:txBody>
                    <a:bodyPr/>
                    <a:lstStyle/>
                    <a:p>
                      <a:endParaRPr lang="en-US"/>
                    </a:p>
                  </a:txBody>
                  <a:tcPr/>
                </a:tc>
                <a:tc>
                  <a:txBody>
                    <a:bodyPr/>
                    <a:lstStyle/>
                    <a:p>
                      <a:pPr algn="ctr" fontAlgn="b"/>
                      <a:r>
                        <a:rPr lang="en-US" sz="2000" u="none" strike="noStrike" dirty="0"/>
                        <a:t>Walking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t>Jogging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t>Stairs</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a:t>Sitting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t>Standing</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t>Lying</a:t>
                      </a:r>
                      <a:br>
                        <a:rPr lang="en-US" sz="2000" u="none" strike="noStrike" dirty="0" smtClean="0"/>
                      </a:br>
                      <a:r>
                        <a:rPr lang="en-US" sz="2000" u="none" strike="noStrike" dirty="0" smtClean="0"/>
                        <a:t>Down</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rowSpan="6">
                  <a:txBody>
                    <a:bodyPr/>
                    <a:lstStyle/>
                    <a:p>
                      <a:pPr algn="ctr" fontAlgn="t"/>
                      <a:r>
                        <a:rPr lang="en-US" sz="2000" u="none" strike="noStrike" dirty="0"/>
                        <a:t> Actual Class</a:t>
                      </a:r>
                      <a:endParaRPr lang="en-US" sz="2000" b="1" i="0" u="none" strike="noStrike" dirty="0">
                        <a:solidFill>
                          <a:srgbClr val="000000"/>
                        </a:solidFill>
                        <a:latin typeface="Arial" pitchFamily="34" charset="0"/>
                        <a:cs typeface="Arial" pitchFamily="34" charset="0"/>
                      </a:endParaRPr>
                    </a:p>
                  </a:txBody>
                  <a:tcPr marL="9525" marR="9525" marT="9525" marB="0" vert="vert270" anchor="ctr"/>
                </a:tc>
                <a:tc>
                  <a:txBody>
                    <a:bodyPr/>
                    <a:lstStyle/>
                    <a:p>
                      <a:pPr algn="ctr" fontAlgn="b"/>
                      <a:r>
                        <a:rPr lang="en-US" sz="2000" u="none" strike="noStrike" dirty="0"/>
                        <a:t>Walking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3033</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24</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Jogging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1788</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4</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Stairs</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1292</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1</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Sitting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870</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6</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Standing</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a:latin typeface="Arial" pitchFamily="34" charset="0"/>
                          <a:cs typeface="Arial" pitchFamily="34" charset="0"/>
                        </a:rPr>
                        <a:t>5</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solidFill>
                            <a:srgbClr val="FF0000"/>
                          </a:solidFill>
                          <a:latin typeface="Arial" pitchFamily="34" charset="0"/>
                          <a:cs typeface="Arial" pitchFamily="34" charset="0"/>
                        </a:rPr>
                        <a:t>509</a:t>
                      </a:r>
                      <a:endParaRPr lang="en-US" sz="2000" b="0" i="0" u="none" strike="noStrike" dirty="0">
                        <a:solidFill>
                          <a:srgbClr val="FF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Lying Down</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4</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a:latin typeface="Arial" pitchFamily="34" charset="0"/>
                          <a:cs typeface="Arial" pitchFamily="34" charset="0"/>
                        </a:rPr>
                        <a:t>0</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8</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7</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a:solidFill>
                            <a:srgbClr val="FF0000"/>
                          </a:solidFill>
                          <a:latin typeface="Arial" pitchFamily="34" charset="0"/>
                          <a:cs typeface="Arial" pitchFamily="34" charset="0"/>
                        </a:rPr>
                        <a:t>442</a:t>
                      </a:r>
                      <a:endParaRPr lang="en-US" sz="2000" b="0" i="0" u="none" strike="noStrike" dirty="0">
                        <a:solidFill>
                          <a:srgbClr val="FF0000"/>
                        </a:solidFill>
                        <a:latin typeface="Arial" pitchFamily="34" charset="0"/>
                        <a:cs typeface="Arial"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WISDM Hybrid Model- IB3 Matrix</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43</a:t>
            </a:fld>
            <a:endParaRPr lang="en-US" dirty="0"/>
          </a:p>
        </p:txBody>
      </p:sp>
      <p:graphicFrame>
        <p:nvGraphicFramePr>
          <p:cNvPr id="7" name="Table 6"/>
          <p:cNvGraphicFramePr>
            <a:graphicFrameLocks noGrp="1"/>
          </p:cNvGraphicFramePr>
          <p:nvPr/>
        </p:nvGraphicFramePr>
        <p:xfrm>
          <a:off x="533400" y="2081152"/>
          <a:ext cx="8062138" cy="3633848"/>
        </p:xfrm>
        <a:graphic>
          <a:graphicData uri="http://schemas.openxmlformats.org/drawingml/2006/table">
            <a:tbl>
              <a:tblPr>
                <a:tableStyleId>{69CF1AB2-1976-4502-BF36-3FF5EA218861}</a:tableStyleId>
              </a:tblPr>
              <a:tblGrid>
                <a:gridCol w="465945"/>
                <a:gridCol w="1435167"/>
                <a:gridCol w="1109980"/>
                <a:gridCol w="1165179"/>
                <a:gridCol w="919265"/>
                <a:gridCol w="977508"/>
                <a:gridCol w="1113085"/>
                <a:gridCol w="876009"/>
              </a:tblGrid>
              <a:tr h="490979">
                <a:tc rowSpan="2" gridSpan="2">
                  <a:txBody>
                    <a:bodyPr/>
                    <a:lstStyle/>
                    <a:p>
                      <a:pPr algn="ctr" fontAlgn="t"/>
                      <a:r>
                        <a:rPr lang="en-US" sz="2000" b="1" u="none" strike="noStrike" dirty="0"/>
                        <a:t> </a:t>
                      </a:r>
                      <a:r>
                        <a:rPr lang="en-US" sz="2000" b="1" u="none" strike="noStrike" dirty="0" smtClean="0"/>
                        <a:t>97.1%</a:t>
                      </a:r>
                      <a:br>
                        <a:rPr lang="en-US" sz="2000" b="1" u="none" strike="noStrike" dirty="0" smtClean="0"/>
                      </a:br>
                      <a:r>
                        <a:rPr lang="en-US" sz="2000" b="1" u="none" strike="noStrike" dirty="0" smtClean="0"/>
                        <a:t>Accuracy</a:t>
                      </a:r>
                      <a:endParaRPr lang="en-US" sz="2000" b="1" i="0" u="none" strike="noStrike" dirty="0">
                        <a:solidFill>
                          <a:srgbClr val="000000"/>
                        </a:solidFill>
                        <a:latin typeface="Arial" pitchFamily="34" charset="0"/>
                        <a:cs typeface="Arial" pitchFamily="34" charset="0"/>
                      </a:endParaRPr>
                    </a:p>
                  </a:txBody>
                  <a:tcPr anchor="ctr"/>
                </a:tc>
                <a:tc rowSpan="2" hMerge="1">
                  <a:txBody>
                    <a:bodyPr/>
                    <a:lstStyle/>
                    <a:p>
                      <a:endParaRPr lang="en-US"/>
                    </a:p>
                  </a:txBody>
                  <a:tcPr/>
                </a:tc>
                <a:tc gridSpan="6">
                  <a:txBody>
                    <a:bodyPr/>
                    <a:lstStyle/>
                    <a:p>
                      <a:pPr algn="ctr" fontAlgn="b"/>
                      <a:r>
                        <a:rPr lang="en-US" sz="2000" u="none" strike="noStrike" dirty="0"/>
                        <a:t>Predicted Class</a:t>
                      </a:r>
                      <a:endParaRPr lang="en-US" sz="2000" b="1" i="0" u="none" strike="noStrike" dirty="0">
                        <a:solidFill>
                          <a:srgbClr val="000000"/>
                        </a:solidFill>
                        <a:latin typeface="Arial" pitchFamily="34" charset="0"/>
                        <a:cs typeface="Arial" pitchFamily="34" charset="0"/>
                      </a:endParaRP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0979">
                <a:tc gridSpan="2" vMerge="1">
                  <a:txBody>
                    <a:bodyPr/>
                    <a:lstStyle/>
                    <a:p>
                      <a:endParaRPr lang="en-US"/>
                    </a:p>
                  </a:txBody>
                  <a:tcPr/>
                </a:tc>
                <a:tc hMerge="1" vMerge="1">
                  <a:txBody>
                    <a:bodyPr/>
                    <a:lstStyle/>
                    <a:p>
                      <a:endParaRPr lang="en-US"/>
                    </a:p>
                  </a:txBody>
                  <a:tcPr/>
                </a:tc>
                <a:tc>
                  <a:txBody>
                    <a:bodyPr/>
                    <a:lstStyle/>
                    <a:p>
                      <a:pPr algn="ctr" fontAlgn="b"/>
                      <a:r>
                        <a:rPr lang="en-US" sz="2000" u="none" strike="noStrike" dirty="0"/>
                        <a:t>Walking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a:t>Jogging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t>Stairs</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a:t>Sitting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a:t>Standing</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t>Lying</a:t>
                      </a:r>
                      <a:br>
                        <a:rPr lang="en-US" sz="2000" u="none" strike="noStrike" dirty="0" smtClean="0"/>
                      </a:br>
                      <a:r>
                        <a:rPr lang="en-US" sz="2000" u="none" strike="noStrike" dirty="0" smtClean="0"/>
                        <a:t>Down</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rowSpan="6">
                  <a:txBody>
                    <a:bodyPr/>
                    <a:lstStyle/>
                    <a:p>
                      <a:pPr algn="ctr" fontAlgn="t"/>
                      <a:r>
                        <a:rPr lang="en-US" sz="2000" u="none" strike="noStrike" dirty="0"/>
                        <a:t> Actual Class</a:t>
                      </a:r>
                      <a:endParaRPr lang="en-US" sz="2000" b="1" i="0" u="none" strike="noStrike" dirty="0">
                        <a:solidFill>
                          <a:srgbClr val="000000"/>
                        </a:solidFill>
                        <a:latin typeface="Arial" pitchFamily="34" charset="0"/>
                        <a:cs typeface="Arial" pitchFamily="34" charset="0"/>
                      </a:endParaRPr>
                    </a:p>
                  </a:txBody>
                  <a:tcPr marL="9525" marR="9525" marT="9525" marB="0" vert="vert270" anchor="ctr"/>
                </a:tc>
                <a:tc>
                  <a:txBody>
                    <a:bodyPr/>
                    <a:lstStyle/>
                    <a:p>
                      <a:pPr algn="ctr" fontAlgn="b"/>
                      <a:r>
                        <a:rPr lang="en-US" sz="2000" u="none" strike="noStrike" dirty="0"/>
                        <a:t>Walking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3028</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32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Jogging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5</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1803</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5</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Stairs</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86</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13</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1288</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3</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dirty="0"/>
                        <a:t>Sitting</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b="0" i="0" u="none" strike="noStrike" dirty="0" smtClean="0">
                          <a:solidFill>
                            <a:schemeClr val="dk1"/>
                          </a:solidFill>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6</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903</a:t>
                      </a:r>
                      <a:endParaRPr lang="en-US" sz="2000" b="0" i="0" u="none" strike="noStrike" dirty="0">
                        <a:solidFill>
                          <a:srgbClr val="FF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24</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Standing</a:t>
                      </a:r>
                      <a:endParaRPr lang="en-US" sz="2000" b="0" i="0" u="none" strike="noStrike">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14</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latin typeface="Arial" pitchFamily="34" charset="0"/>
                          <a:cs typeface="Arial" pitchFamily="34" charset="0"/>
                        </a:rPr>
                        <a:t>1</a:t>
                      </a:r>
                      <a:endParaRPr lang="en-US" sz="2000" b="0" i="0" u="none" strike="noStrike" dirty="0">
                        <a:solidFill>
                          <a:srgbClr val="000000"/>
                        </a:solidFill>
                        <a:latin typeface="Arial" pitchFamily="34" charset="0"/>
                        <a:cs typeface="Arial" pitchFamily="34" charset="0"/>
                      </a:endParaRPr>
                    </a:p>
                  </a:txBody>
                  <a:tcPr anchor="ctr"/>
                </a:tc>
                <a:tc>
                  <a:txBody>
                    <a:bodyPr/>
                    <a:lstStyle/>
                    <a:p>
                      <a:pPr algn="ctr" fontAlgn="b"/>
                      <a:r>
                        <a:rPr lang="en-US" sz="2000" u="none" strike="noStrike" dirty="0" smtClean="0">
                          <a:solidFill>
                            <a:srgbClr val="FF0000"/>
                          </a:solidFill>
                          <a:latin typeface="Arial" pitchFamily="34" charset="0"/>
                          <a:cs typeface="Arial" pitchFamily="34" charset="0"/>
                        </a:rPr>
                        <a:t>520</a:t>
                      </a:r>
                      <a:endParaRPr lang="en-US" sz="2000" b="0" i="0" u="none" strike="noStrike" dirty="0">
                        <a:solidFill>
                          <a:srgbClr val="FF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3</a:t>
                      </a:r>
                      <a:endParaRPr lang="en-US" sz="2000" b="0" i="0" u="none" strike="noStrike" dirty="0">
                        <a:solidFill>
                          <a:srgbClr val="000000"/>
                        </a:solidFill>
                        <a:latin typeface="Arial" pitchFamily="34" charset="0"/>
                        <a:cs typeface="Arial" pitchFamily="34" charset="0"/>
                      </a:endParaRPr>
                    </a:p>
                  </a:txBody>
                  <a:tcPr marL="9525" marR="9525" marT="9525" marB="0" anchor="ctr"/>
                </a:tc>
              </a:tr>
              <a:tr h="420624">
                <a:tc vMerge="1">
                  <a:txBody>
                    <a:bodyPr/>
                    <a:lstStyle/>
                    <a:p>
                      <a:endParaRPr lang="en-US"/>
                    </a:p>
                  </a:txBody>
                  <a:tcPr/>
                </a:tc>
                <a:tc>
                  <a:txBody>
                    <a:bodyPr/>
                    <a:lstStyle/>
                    <a:p>
                      <a:pPr algn="ctr" fontAlgn="b"/>
                      <a:r>
                        <a:rPr lang="en-US" sz="2000" u="none" strike="noStrike"/>
                        <a:t>Lying Down</a:t>
                      </a:r>
                      <a:endParaRPr lang="en-US" sz="2000" b="0" i="0" u="none" strike="noStrike">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3</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5</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22</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latin typeface="Arial" pitchFamily="34" charset="0"/>
                          <a:cs typeface="Arial" pitchFamily="34" charset="0"/>
                        </a:rPr>
                        <a:t>0</a:t>
                      </a:r>
                      <a:endParaRPr lang="en-US" sz="2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b"/>
                      <a:r>
                        <a:rPr lang="en-US" sz="2000" u="none" strike="noStrike" dirty="0" smtClean="0">
                          <a:solidFill>
                            <a:srgbClr val="FF0000"/>
                          </a:solidFill>
                          <a:latin typeface="Arial" pitchFamily="34" charset="0"/>
                          <a:cs typeface="Arial" pitchFamily="34" charset="0"/>
                        </a:rPr>
                        <a:t>421</a:t>
                      </a:r>
                      <a:endParaRPr lang="en-US" sz="2000" b="0" i="0" u="none" strike="noStrike" dirty="0">
                        <a:solidFill>
                          <a:srgbClr val="FF0000"/>
                        </a:solidFill>
                        <a:latin typeface="Arial" pitchFamily="34" charset="0"/>
                        <a:cs typeface="Arial"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Accuracy Results</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44</a:t>
            </a:fld>
            <a:endParaRPr lang="en-US" dirty="0"/>
          </a:p>
        </p:txBody>
      </p:sp>
      <p:graphicFrame>
        <p:nvGraphicFramePr>
          <p:cNvPr id="7" name="Table 6"/>
          <p:cNvGraphicFramePr>
            <a:graphicFrameLocks noGrp="1"/>
          </p:cNvGraphicFramePr>
          <p:nvPr/>
        </p:nvGraphicFramePr>
        <p:xfrm>
          <a:off x="1219202" y="1828801"/>
          <a:ext cx="7010397" cy="4273705"/>
        </p:xfrm>
        <a:graphic>
          <a:graphicData uri="http://schemas.openxmlformats.org/drawingml/2006/table">
            <a:tbl>
              <a:tblPr>
                <a:tableStyleId>{69CF1AB2-1976-4502-BF36-3FF5EA218861}</a:tableStyleId>
              </a:tblPr>
              <a:tblGrid>
                <a:gridCol w="1561816"/>
                <a:gridCol w="724084"/>
                <a:gridCol w="724084"/>
                <a:gridCol w="724084"/>
                <a:gridCol w="724084"/>
                <a:gridCol w="724084"/>
                <a:gridCol w="948717"/>
                <a:gridCol w="879444"/>
              </a:tblGrid>
              <a:tr h="301547">
                <a:tc rowSpan="3">
                  <a:txBody>
                    <a:bodyPr/>
                    <a:lstStyle/>
                    <a:p>
                      <a:endParaRPr lang="en-US" sz="2000" dirty="0">
                        <a:latin typeface="Calibri"/>
                        <a:ea typeface="Times New Roman"/>
                        <a:cs typeface="Times New Roman"/>
                      </a:endParaRPr>
                    </a:p>
                  </a:txBody>
                  <a:tcPr marL="36830" marR="36830" marT="0" marB="0" anchor="ctr"/>
                </a:tc>
                <a:tc gridSpan="7">
                  <a:txBody>
                    <a:bodyPr/>
                    <a:lstStyle/>
                    <a:p>
                      <a:pPr marL="0" marR="0" algn="ctr">
                        <a:spcBef>
                          <a:spcPts val="0"/>
                        </a:spcBef>
                        <a:spcAft>
                          <a:spcPts val="0"/>
                        </a:spcAft>
                      </a:pPr>
                      <a:r>
                        <a:rPr lang="en-US" sz="2000" b="1" dirty="0"/>
                        <a:t>% of Records Correctly Classified</a:t>
                      </a:r>
                      <a:endParaRPr lang="en-US" sz="2000" b="1" dirty="0">
                        <a:latin typeface="Times New Roman"/>
                        <a:ea typeface="SimSun"/>
                        <a:cs typeface="Times New Roman"/>
                      </a:endParaRPr>
                    </a:p>
                  </a:txBody>
                  <a:tcPr marL="36830" marR="3683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1547">
                <a:tc vMerge="1">
                  <a:txBody>
                    <a:bodyPr/>
                    <a:lstStyle/>
                    <a:p>
                      <a:endParaRPr lang="en-US"/>
                    </a:p>
                  </a:txBody>
                  <a:tcPr/>
                </a:tc>
                <a:tc gridSpan="3">
                  <a:txBody>
                    <a:bodyPr/>
                    <a:lstStyle/>
                    <a:p>
                      <a:pPr marL="0" marR="0" algn="ctr">
                        <a:spcBef>
                          <a:spcPts val="0"/>
                        </a:spcBef>
                        <a:spcAft>
                          <a:spcPts val="0"/>
                        </a:spcAft>
                      </a:pPr>
                      <a:r>
                        <a:rPr lang="en-US" sz="2000" b="1" dirty="0"/>
                        <a:t>Personal</a:t>
                      </a:r>
                      <a:endParaRPr lang="en-US" sz="2000" b="1" dirty="0">
                        <a:latin typeface="Times New Roman"/>
                        <a:ea typeface="SimSun"/>
                        <a:cs typeface="Times New Roman"/>
                      </a:endParaRPr>
                    </a:p>
                  </a:txBody>
                  <a:tcPr marL="36830" marR="36830" marT="0" marB="0" anchor="ct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2000" b="1" dirty="0" smtClean="0"/>
                        <a:t>Universal</a:t>
                      </a:r>
                      <a:endParaRPr lang="en-US" sz="2000" b="1" dirty="0">
                        <a:latin typeface="Times New Roman"/>
                        <a:ea typeface="SimSun"/>
                        <a:cs typeface="Times New Roman"/>
                      </a:endParaRPr>
                    </a:p>
                  </a:txBody>
                  <a:tcPr marL="36830" marR="36830" marT="0" marB="0" anchor="ctr"/>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pPr>
                      <a:r>
                        <a:rPr lang="en-US" sz="2000" b="1"/>
                        <a:t>Straw Man</a:t>
                      </a:r>
                      <a:endParaRPr lang="en-US" sz="2000" b="1">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r>
              <a:tr h="355702">
                <a:tc vMerge="1">
                  <a:txBody>
                    <a:bodyPr/>
                    <a:lstStyle/>
                    <a:p>
                      <a:endParaRPr lang="en-US"/>
                    </a:p>
                  </a:txBody>
                  <a:tcPr/>
                </a:tc>
                <a:tc>
                  <a:txBody>
                    <a:bodyPr/>
                    <a:lstStyle/>
                    <a:p>
                      <a:pPr marL="0" marR="0" algn="ctr">
                        <a:spcBef>
                          <a:spcPts val="0"/>
                        </a:spcBef>
                        <a:spcAft>
                          <a:spcPts val="0"/>
                        </a:spcAft>
                      </a:pPr>
                      <a:r>
                        <a:rPr lang="en-US" sz="2000" b="1" dirty="0"/>
                        <a:t>IB3</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J48</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NN</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IB3</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J48</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000" b="1" dirty="0"/>
                        <a:t>NN</a:t>
                      </a:r>
                      <a:endParaRPr lang="en-US" sz="2000" b="1" dirty="0">
                        <a:latin typeface="Times New Roman"/>
                        <a:ea typeface="SimSun"/>
                        <a:cs typeface="Times New Roman"/>
                      </a:endParaRPr>
                    </a:p>
                  </a:txBody>
                  <a:tcPr marL="36830" marR="36830" marT="0" marB="0" anchor="ctr">
                    <a:lnB w="12700" cap="flat" cmpd="sng" algn="ctr">
                      <a:solidFill>
                        <a:schemeClr val="tx1"/>
                      </a:solidFill>
                      <a:prstDash val="solid"/>
                      <a:round/>
                      <a:headEnd type="none" w="med" len="med"/>
                      <a:tailEnd type="none" w="med" len="med"/>
                    </a:lnB>
                  </a:tcPr>
                </a:tc>
                <a:tc vMerge="1">
                  <a:txBody>
                    <a:bodyPr/>
                    <a:lstStyle/>
                    <a:p>
                      <a:endParaRPr lang="en-US"/>
                    </a:p>
                  </a:txBody>
                  <a:tcPr/>
                </a:tc>
              </a:tr>
              <a:tr h="472629">
                <a:tc>
                  <a:txBody>
                    <a:bodyPr/>
                    <a:lstStyle/>
                    <a:p>
                      <a:pPr marL="0" marR="0" algn="ctr">
                        <a:spcBef>
                          <a:spcPts val="0"/>
                        </a:spcBef>
                        <a:spcAft>
                          <a:spcPts val="0"/>
                        </a:spcAft>
                      </a:pPr>
                      <a:r>
                        <a:rPr lang="en-US" sz="2000" b="1" dirty="0"/>
                        <a:t>Walking</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u="sng" dirty="0">
                          <a:latin typeface="Arial" pitchFamily="34" charset="0"/>
                          <a:cs typeface="Arial" pitchFamily="34" charset="0"/>
                        </a:rPr>
                        <a:t>99.2</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latin typeface="Arial" pitchFamily="34" charset="0"/>
                          <a:cs typeface="Arial" pitchFamily="34" charset="0"/>
                        </a:rPr>
                        <a:t>97.5</a:t>
                      </a:r>
                      <a:endParaRPr lang="en-US" sz="2000" dirty="0">
                        <a:latin typeface="Arial" pitchFamily="34" charset="0"/>
                        <a:ea typeface="SimSun"/>
                        <a:cs typeface="Arial" pitchFamily="34" charset="0"/>
                      </a:endParaRPr>
                    </a:p>
                  </a:txBody>
                  <a:tcPr marL="36830" marR="3683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latin typeface="Arial" pitchFamily="34" charset="0"/>
                          <a:cs typeface="Arial" pitchFamily="34" charset="0"/>
                        </a:rPr>
                        <a:t>99.1</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latin typeface="Arial" pitchFamily="34" charset="0"/>
                          <a:cs typeface="Arial" pitchFamily="34" charset="0"/>
                        </a:rPr>
                        <a:t>72.4</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u="sng" dirty="0">
                          <a:latin typeface="Arial" pitchFamily="34" charset="0"/>
                          <a:cs typeface="Arial" pitchFamily="34" charset="0"/>
                        </a:rPr>
                        <a:t>77.3</a:t>
                      </a:r>
                      <a:endParaRPr lang="en-US" sz="2000" dirty="0">
                        <a:latin typeface="Arial" pitchFamily="34" charset="0"/>
                        <a:ea typeface="SimSun"/>
                        <a:cs typeface="Arial" pitchFamily="34" charset="0"/>
                      </a:endParaRPr>
                    </a:p>
                  </a:txBody>
                  <a:tcPr marL="36830" marR="36830" marT="0" marB="0" anchor="ct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a:latin typeface="Arial" pitchFamily="34" charset="0"/>
                          <a:cs typeface="Arial" pitchFamily="34" charset="0"/>
                        </a:rPr>
                        <a:t>60.6</a:t>
                      </a:r>
                      <a:endParaRPr lang="en-US" sz="200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ctr">
                        <a:spcBef>
                          <a:spcPts val="0"/>
                        </a:spcBef>
                        <a:spcAft>
                          <a:spcPts val="0"/>
                        </a:spcAft>
                      </a:pPr>
                      <a:r>
                        <a:rPr lang="en-US" sz="2000" dirty="0">
                          <a:latin typeface="Arial" pitchFamily="34" charset="0"/>
                          <a:cs typeface="Arial" pitchFamily="34" charset="0"/>
                        </a:rPr>
                        <a:t>37.7</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472629">
                <a:tc>
                  <a:txBody>
                    <a:bodyPr/>
                    <a:lstStyle/>
                    <a:p>
                      <a:pPr marL="0" marR="0" algn="ctr">
                        <a:spcBef>
                          <a:spcPts val="0"/>
                        </a:spcBef>
                        <a:spcAft>
                          <a:spcPts val="0"/>
                        </a:spcAft>
                      </a:pPr>
                      <a:r>
                        <a:rPr lang="en-US" sz="2000" b="1" dirty="0"/>
                        <a:t>Jogging</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a:latin typeface="Arial" pitchFamily="34" charset="0"/>
                          <a:cs typeface="Arial" pitchFamily="34" charset="0"/>
                        </a:rPr>
                        <a:t>99.6</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98.9</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99.9</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89.5</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89.7</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89.9</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22.8</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Stairs</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a:latin typeface="Arial" pitchFamily="34" charset="0"/>
                          <a:cs typeface="Arial" pitchFamily="34" charset="0"/>
                        </a:rPr>
                        <a:t>96.5</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91.7</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98.0</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64.9</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a:latin typeface="Arial" pitchFamily="34" charset="0"/>
                          <a:cs typeface="Arial" pitchFamily="34" charset="0"/>
                        </a:rPr>
                        <a:t>56.7</a:t>
                      </a:r>
                      <a:endParaRPr lang="en-US" sz="200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67.6</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16.5</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Sitting</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u="sng">
                          <a:latin typeface="Arial" pitchFamily="34" charset="0"/>
                          <a:cs typeface="Arial" pitchFamily="34" charset="0"/>
                        </a:rPr>
                        <a:t>98.6</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a:latin typeface="Arial" pitchFamily="34" charset="0"/>
                          <a:cs typeface="Arial" pitchFamily="34" charset="0"/>
                        </a:rPr>
                        <a:t>97.6</a:t>
                      </a:r>
                      <a:endParaRPr lang="en-US" sz="200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dirty="0">
                          <a:latin typeface="Arial" pitchFamily="34" charset="0"/>
                          <a:cs typeface="Arial" pitchFamily="34" charset="0"/>
                        </a:rPr>
                        <a:t>97.7</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62.8</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u="sng" dirty="0">
                          <a:latin typeface="Arial" pitchFamily="34" charset="0"/>
                          <a:cs typeface="Arial" pitchFamily="34" charset="0"/>
                        </a:rPr>
                        <a:t>78.0</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dirty="0">
                          <a:latin typeface="Arial" pitchFamily="34" charset="0"/>
                          <a:cs typeface="Arial" pitchFamily="34" charset="0"/>
                        </a:rPr>
                        <a:t>67.6</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10.9</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Standing</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a:latin typeface="Arial" pitchFamily="34" charset="0"/>
                          <a:cs typeface="Arial" pitchFamily="34" charset="0"/>
                        </a:rPr>
                        <a:t>96.8</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a:latin typeface="Arial" pitchFamily="34" charset="0"/>
                          <a:cs typeface="Arial" pitchFamily="34" charset="0"/>
                        </a:rPr>
                        <a:t>96.4</a:t>
                      </a:r>
                      <a:endParaRPr lang="en-US" sz="200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97.3</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85.8</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92.0</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93.6</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6.4</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Lying Down</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a:latin typeface="Arial" pitchFamily="34" charset="0"/>
                          <a:cs typeface="Arial" pitchFamily="34" charset="0"/>
                        </a:rPr>
                        <a:t>95.9</a:t>
                      </a:r>
                      <a:endParaRPr lang="en-US" sz="200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a:latin typeface="Arial" pitchFamily="34" charset="0"/>
                          <a:cs typeface="Arial" pitchFamily="34" charset="0"/>
                        </a:rPr>
                        <a:t>95.0</a:t>
                      </a:r>
                      <a:endParaRPr lang="en-US" sz="200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96.9</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28.6</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2000" dirty="0">
                          <a:latin typeface="Arial" pitchFamily="34" charset="0"/>
                          <a:cs typeface="Arial" pitchFamily="34" charset="0"/>
                        </a:rPr>
                        <a:t>26.2</a:t>
                      </a:r>
                      <a:endParaRPr lang="en-US" sz="2000" dirty="0">
                        <a:latin typeface="Arial" pitchFamily="34" charset="0"/>
                        <a:ea typeface="SimSun"/>
                        <a:cs typeface="Arial" pitchFamily="34" charset="0"/>
                      </a:endParaRPr>
                    </a:p>
                  </a:txBody>
                  <a:tcPr marL="36830" marR="36830" marT="0" marB="0" anchor="ctr"/>
                </a:tc>
                <a:tc>
                  <a:txBody>
                    <a:bodyPr/>
                    <a:lstStyle/>
                    <a:p>
                      <a:pPr marL="0" marR="0" algn="ctr">
                        <a:spcBef>
                          <a:spcPts val="0"/>
                        </a:spcBef>
                        <a:spcAft>
                          <a:spcPts val="0"/>
                        </a:spcAft>
                      </a:pPr>
                      <a:r>
                        <a:rPr lang="en-US" sz="2000" u="sng" dirty="0">
                          <a:latin typeface="Arial" pitchFamily="34" charset="0"/>
                          <a:cs typeface="Arial" pitchFamily="34" charset="0"/>
                        </a:rPr>
                        <a:t>60.7</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2000" dirty="0">
                          <a:latin typeface="Arial" pitchFamily="34" charset="0"/>
                          <a:cs typeface="Arial" pitchFamily="34" charset="0"/>
                        </a:rPr>
                        <a:t>5.7</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72629">
                <a:tc>
                  <a:txBody>
                    <a:bodyPr/>
                    <a:lstStyle/>
                    <a:p>
                      <a:pPr marL="0" marR="0" algn="ctr">
                        <a:spcBef>
                          <a:spcPts val="0"/>
                        </a:spcBef>
                        <a:spcAft>
                          <a:spcPts val="0"/>
                        </a:spcAft>
                      </a:pPr>
                      <a:r>
                        <a:rPr lang="en-US" sz="2000" b="1" dirty="0"/>
                        <a:t>Overall</a:t>
                      </a:r>
                      <a:endParaRPr lang="en-US" sz="2000" b="1" dirty="0">
                        <a:latin typeface="Times New Roman"/>
                        <a:ea typeface="SimSun"/>
                        <a:cs typeface="Times New Roman"/>
                      </a:endParaRPr>
                    </a:p>
                  </a:txBody>
                  <a:tcPr marL="36830" marR="36830" marT="0" marB="0" anchor="ctr">
                    <a:lnR w="12700" cap="flat" cmpd="sng" algn="ctr">
                      <a:solidFill>
                        <a:schemeClr val="tx1"/>
                      </a:solidFill>
                      <a:prstDash val="solid"/>
                      <a:round/>
                      <a:headEnd type="none" w="med" len="med"/>
                      <a:tailEnd type="none" w="med" len="med"/>
                    </a:lnR>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98.4</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96.6</a:t>
                      </a:r>
                      <a:endParaRPr lang="en-US" sz="2000" dirty="0">
                        <a:latin typeface="Arial" pitchFamily="34" charset="0"/>
                        <a:ea typeface="SimSun"/>
                        <a:cs typeface="Arial" pitchFamily="34" charset="0"/>
                      </a:endParaRPr>
                    </a:p>
                  </a:txBody>
                  <a:tcPr marL="36830" marR="36830" marT="0" marB="0" anchor="ct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u="sng" dirty="0">
                          <a:latin typeface="Arial" pitchFamily="34" charset="0"/>
                          <a:cs typeface="Arial" pitchFamily="34" charset="0"/>
                        </a:rPr>
                        <a:t>98.7</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72.4</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u="sng" dirty="0">
                          <a:latin typeface="Arial" pitchFamily="34" charset="0"/>
                          <a:cs typeface="Arial" pitchFamily="34" charset="0"/>
                        </a:rPr>
                        <a:t>74.9</a:t>
                      </a:r>
                      <a:endParaRPr lang="en-US" sz="2000" dirty="0">
                        <a:latin typeface="Arial" pitchFamily="34" charset="0"/>
                        <a:ea typeface="SimSun"/>
                        <a:cs typeface="Arial" pitchFamily="34" charset="0"/>
                      </a:endParaRPr>
                    </a:p>
                  </a:txBody>
                  <a:tcPr marL="36830" marR="36830" marT="0" marB="0" anchor="ct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71.2</a:t>
                      </a:r>
                      <a:endParaRPr lang="en-US" sz="2000" dirty="0">
                        <a:latin typeface="Arial" pitchFamily="34" charset="0"/>
                        <a:ea typeface="SimSun"/>
                        <a:cs typeface="Arial" pitchFamily="34" charset="0"/>
                      </a:endParaRPr>
                    </a:p>
                  </a:txBody>
                  <a:tcPr marL="36830" marR="3683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0"/>
                        </a:spcBef>
                        <a:spcAft>
                          <a:spcPts val="0"/>
                        </a:spcAft>
                      </a:pPr>
                      <a:r>
                        <a:rPr lang="en-US" sz="2000" dirty="0">
                          <a:latin typeface="Arial" pitchFamily="34" charset="0"/>
                          <a:cs typeface="Arial" pitchFamily="34" charset="0"/>
                        </a:rPr>
                        <a:t>37.7</a:t>
                      </a:r>
                      <a:endParaRPr lang="en-US" sz="2000" dirty="0">
                        <a:latin typeface="Arial" pitchFamily="34" charset="0"/>
                        <a:ea typeface="SimSun"/>
                        <a:cs typeface="Arial" pitchFamily="34" charset="0"/>
                      </a:endParaRPr>
                    </a:p>
                  </a:txBody>
                  <a:tcPr marL="36830" marR="368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Per-User Performance</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45</a:t>
            </a:fld>
            <a:endParaRPr lang="en-US" dirty="0"/>
          </a:p>
        </p:txBody>
      </p:sp>
      <p:graphicFrame>
        <p:nvGraphicFramePr>
          <p:cNvPr id="7" name="Chart 6"/>
          <p:cNvGraphicFramePr/>
          <p:nvPr/>
        </p:nvGraphicFramePr>
        <p:xfrm>
          <a:off x="533400" y="1905000"/>
          <a:ext cx="80772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Per-User Performance</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46</a:t>
            </a:fld>
            <a:endParaRPr lang="en-US" dirty="0"/>
          </a:p>
        </p:txBody>
      </p:sp>
      <p:graphicFrame>
        <p:nvGraphicFramePr>
          <p:cNvPr id="7" name="Chart 6"/>
          <p:cNvGraphicFramePr/>
          <p:nvPr/>
        </p:nvGraphicFramePr>
        <p:xfrm>
          <a:off x="685800" y="1905000"/>
          <a:ext cx="7924800" cy="4267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Results</a:t>
            </a:r>
            <a:r>
              <a:rPr lang="en-US" baseline="30000" dirty="0" smtClean="0"/>
              <a:t>21</a:t>
            </a:r>
            <a:endParaRPr lang="en-US" baseline="30000" dirty="0"/>
          </a:p>
        </p:txBody>
      </p:sp>
      <p:graphicFrame>
        <p:nvGraphicFramePr>
          <p:cNvPr id="7" name="Content Placeholder 6"/>
          <p:cNvGraphicFramePr>
            <a:graphicFrameLocks noGrp="1"/>
          </p:cNvGraphicFramePr>
          <p:nvPr>
            <p:ph idx="1"/>
          </p:nvPr>
        </p:nvGraphicFramePr>
        <p:xfrm>
          <a:off x="457200" y="2413000"/>
          <a:ext cx="8229600" cy="1854200"/>
        </p:xfrm>
        <a:graphic>
          <a:graphicData uri="http://schemas.openxmlformats.org/drawingml/2006/table">
            <a:tbl>
              <a:tblPr firstRow="1" bandRow="1">
                <a:tableStyleId>{21E4AEA4-8DFA-4A89-87EB-49C32662AFE0}</a:tableStyleId>
              </a:tblPr>
              <a:tblGrid>
                <a:gridCol w="1645920"/>
                <a:gridCol w="1645920"/>
                <a:gridCol w="1645920"/>
                <a:gridCol w="1645920"/>
                <a:gridCol w="1645920"/>
              </a:tblGrid>
              <a:tr h="370840">
                <a:tc>
                  <a:txBody>
                    <a:bodyPr/>
                    <a:lstStyle/>
                    <a:p>
                      <a:endParaRPr lang="en-US" dirty="0"/>
                    </a:p>
                  </a:txBody>
                  <a:tcPr/>
                </a:tc>
                <a:tc>
                  <a:txBody>
                    <a:bodyPr/>
                    <a:lstStyle/>
                    <a:p>
                      <a:pPr algn="ctr"/>
                      <a:r>
                        <a:rPr lang="en-US" dirty="0" smtClean="0"/>
                        <a:t>Sitting</a:t>
                      </a:r>
                      <a:endParaRPr lang="en-US" dirty="0"/>
                    </a:p>
                  </a:txBody>
                  <a:tcPr/>
                </a:tc>
                <a:tc>
                  <a:txBody>
                    <a:bodyPr/>
                    <a:lstStyle/>
                    <a:p>
                      <a:pPr algn="ctr"/>
                      <a:r>
                        <a:rPr lang="en-US" dirty="0" smtClean="0"/>
                        <a:t>Standing</a:t>
                      </a:r>
                      <a:endParaRPr lang="en-US" dirty="0"/>
                    </a:p>
                  </a:txBody>
                  <a:tcPr/>
                </a:tc>
                <a:tc>
                  <a:txBody>
                    <a:bodyPr/>
                    <a:lstStyle/>
                    <a:p>
                      <a:pPr algn="ctr"/>
                      <a:r>
                        <a:rPr lang="en-US" dirty="0" smtClean="0"/>
                        <a:t>Walking</a:t>
                      </a:r>
                      <a:endParaRPr lang="en-US" dirty="0"/>
                    </a:p>
                  </a:txBody>
                  <a:tcPr/>
                </a:tc>
                <a:tc>
                  <a:txBody>
                    <a:bodyPr/>
                    <a:lstStyle/>
                    <a:p>
                      <a:pPr algn="ctr"/>
                      <a:r>
                        <a:rPr lang="en-US" dirty="0" smtClean="0"/>
                        <a:t>Running</a:t>
                      </a:r>
                      <a:endParaRPr lang="en-US" dirty="0"/>
                    </a:p>
                  </a:txBody>
                  <a:tcPr/>
                </a:tc>
              </a:tr>
              <a:tr h="370840">
                <a:tc>
                  <a:txBody>
                    <a:bodyPr/>
                    <a:lstStyle/>
                    <a:p>
                      <a:r>
                        <a:rPr lang="en-US" dirty="0" smtClean="0"/>
                        <a:t>Sitting</a:t>
                      </a:r>
                      <a:endParaRPr lang="en-US" dirty="0"/>
                    </a:p>
                  </a:txBody>
                  <a:tcPr/>
                </a:tc>
                <a:tc>
                  <a:txBody>
                    <a:bodyPr/>
                    <a:lstStyle/>
                    <a:p>
                      <a:pPr algn="ctr"/>
                      <a:r>
                        <a:rPr lang="en-US" dirty="0" smtClean="0"/>
                        <a:t>0.682</a:t>
                      </a:r>
                      <a:endParaRPr lang="en-US" b="1" dirty="0"/>
                    </a:p>
                  </a:txBody>
                  <a:tcPr/>
                </a:tc>
                <a:tc>
                  <a:txBody>
                    <a:bodyPr/>
                    <a:lstStyle/>
                    <a:p>
                      <a:pPr algn="ctr"/>
                      <a:r>
                        <a:rPr lang="en-US" dirty="0" smtClean="0"/>
                        <a:t>0.282</a:t>
                      </a:r>
                      <a:endParaRPr lang="en-US" dirty="0"/>
                    </a:p>
                  </a:txBody>
                  <a:tcPr/>
                </a:tc>
                <a:tc>
                  <a:txBody>
                    <a:bodyPr/>
                    <a:lstStyle/>
                    <a:p>
                      <a:pPr algn="ctr"/>
                      <a:r>
                        <a:rPr lang="en-US" dirty="0" smtClean="0"/>
                        <a:t>0.364</a:t>
                      </a:r>
                      <a:endParaRPr lang="en-US" dirty="0"/>
                    </a:p>
                  </a:txBody>
                  <a:tcPr/>
                </a:tc>
                <a:tc>
                  <a:txBody>
                    <a:bodyPr/>
                    <a:lstStyle/>
                    <a:p>
                      <a:pPr algn="ctr"/>
                      <a:r>
                        <a:rPr lang="en-US" dirty="0" smtClean="0"/>
                        <a:t>0.000</a:t>
                      </a:r>
                      <a:endParaRPr lang="en-US" dirty="0"/>
                    </a:p>
                  </a:txBody>
                  <a:tcPr/>
                </a:tc>
              </a:tr>
              <a:tr h="370840">
                <a:tc>
                  <a:txBody>
                    <a:bodyPr/>
                    <a:lstStyle/>
                    <a:p>
                      <a:r>
                        <a:rPr lang="en-US" dirty="0" smtClean="0"/>
                        <a:t>Standing</a:t>
                      </a:r>
                      <a:endParaRPr lang="en-US" dirty="0"/>
                    </a:p>
                  </a:txBody>
                  <a:tcPr/>
                </a:tc>
                <a:tc>
                  <a:txBody>
                    <a:bodyPr/>
                    <a:lstStyle/>
                    <a:p>
                      <a:pPr algn="ctr"/>
                      <a:r>
                        <a:rPr lang="en-US" dirty="0" smtClean="0"/>
                        <a:t>0.210</a:t>
                      </a:r>
                      <a:endParaRPr lang="en-US" dirty="0"/>
                    </a:p>
                  </a:txBody>
                  <a:tcPr/>
                </a:tc>
                <a:tc>
                  <a:txBody>
                    <a:bodyPr/>
                    <a:lstStyle/>
                    <a:p>
                      <a:pPr algn="ctr"/>
                      <a:r>
                        <a:rPr lang="en-US" dirty="0" smtClean="0"/>
                        <a:t>0.784</a:t>
                      </a:r>
                      <a:endParaRPr lang="en-US" b="1" dirty="0"/>
                    </a:p>
                  </a:txBody>
                  <a:tcPr/>
                </a:tc>
                <a:tc>
                  <a:txBody>
                    <a:bodyPr/>
                    <a:lstStyle/>
                    <a:p>
                      <a:pPr algn="ctr"/>
                      <a:r>
                        <a:rPr lang="en-US" dirty="0" smtClean="0"/>
                        <a:t>0.006</a:t>
                      </a:r>
                      <a:endParaRPr lang="en-US" dirty="0"/>
                    </a:p>
                  </a:txBody>
                  <a:tcPr/>
                </a:tc>
                <a:tc>
                  <a:txBody>
                    <a:bodyPr/>
                    <a:lstStyle/>
                    <a:p>
                      <a:pPr algn="ctr"/>
                      <a:r>
                        <a:rPr lang="en-US" dirty="0" smtClean="0"/>
                        <a:t>0.000</a:t>
                      </a:r>
                      <a:endParaRPr lang="en-US" dirty="0"/>
                    </a:p>
                  </a:txBody>
                  <a:tcPr/>
                </a:tc>
              </a:tr>
              <a:tr h="370840">
                <a:tc>
                  <a:txBody>
                    <a:bodyPr/>
                    <a:lstStyle/>
                    <a:p>
                      <a:r>
                        <a:rPr lang="en-US" dirty="0" smtClean="0"/>
                        <a:t>Walking</a:t>
                      </a:r>
                      <a:endParaRPr lang="en-US" dirty="0"/>
                    </a:p>
                  </a:txBody>
                  <a:tcPr/>
                </a:tc>
                <a:tc>
                  <a:txBody>
                    <a:bodyPr/>
                    <a:lstStyle/>
                    <a:p>
                      <a:pPr algn="ctr"/>
                      <a:r>
                        <a:rPr lang="en-US" dirty="0" smtClean="0"/>
                        <a:t>0.003</a:t>
                      </a:r>
                      <a:endParaRPr lang="en-US" dirty="0"/>
                    </a:p>
                  </a:txBody>
                  <a:tcPr/>
                </a:tc>
                <a:tc>
                  <a:txBody>
                    <a:bodyPr/>
                    <a:lstStyle/>
                    <a:p>
                      <a:pPr algn="ctr"/>
                      <a:r>
                        <a:rPr lang="en-US" dirty="0" smtClean="0"/>
                        <a:t>0.046</a:t>
                      </a:r>
                      <a:endParaRPr lang="en-US" dirty="0"/>
                    </a:p>
                  </a:txBody>
                  <a:tcPr/>
                </a:tc>
                <a:tc>
                  <a:txBody>
                    <a:bodyPr/>
                    <a:lstStyle/>
                    <a:p>
                      <a:pPr algn="ctr"/>
                      <a:r>
                        <a:rPr lang="en-US" dirty="0" smtClean="0"/>
                        <a:t>0.944</a:t>
                      </a:r>
                      <a:endParaRPr lang="en-US" b="1" dirty="0"/>
                    </a:p>
                  </a:txBody>
                  <a:tcPr/>
                </a:tc>
                <a:tc>
                  <a:txBody>
                    <a:bodyPr/>
                    <a:lstStyle/>
                    <a:p>
                      <a:pPr algn="ctr"/>
                      <a:r>
                        <a:rPr lang="en-US" dirty="0" smtClean="0"/>
                        <a:t>0.008</a:t>
                      </a:r>
                      <a:endParaRPr lang="en-US" dirty="0"/>
                    </a:p>
                  </a:txBody>
                  <a:tcPr/>
                </a:tc>
              </a:tr>
              <a:tr h="370840">
                <a:tc>
                  <a:txBody>
                    <a:bodyPr/>
                    <a:lstStyle/>
                    <a:p>
                      <a:r>
                        <a:rPr lang="en-US" dirty="0" smtClean="0"/>
                        <a:t>Running</a:t>
                      </a:r>
                      <a:endParaRPr lang="en-US" dirty="0"/>
                    </a:p>
                  </a:txBody>
                  <a:tcPr/>
                </a:tc>
                <a:tc>
                  <a:txBody>
                    <a:bodyPr/>
                    <a:lstStyle/>
                    <a:p>
                      <a:pPr algn="ctr"/>
                      <a:r>
                        <a:rPr lang="en-US" dirty="0" smtClean="0"/>
                        <a:t>0.008</a:t>
                      </a:r>
                      <a:endParaRPr lang="en-US" dirty="0"/>
                    </a:p>
                  </a:txBody>
                  <a:tcPr/>
                </a:tc>
                <a:tc>
                  <a:txBody>
                    <a:bodyPr/>
                    <a:lstStyle/>
                    <a:p>
                      <a:pPr algn="ctr"/>
                      <a:r>
                        <a:rPr lang="en-US" dirty="0" smtClean="0"/>
                        <a:t>0.070</a:t>
                      </a:r>
                      <a:endParaRPr lang="en-US" dirty="0"/>
                    </a:p>
                  </a:txBody>
                  <a:tcPr/>
                </a:tc>
                <a:tc>
                  <a:txBody>
                    <a:bodyPr/>
                    <a:lstStyle/>
                    <a:p>
                      <a:pPr algn="ctr"/>
                      <a:r>
                        <a:rPr lang="en-US" dirty="0" smtClean="0"/>
                        <a:t>0.177</a:t>
                      </a:r>
                      <a:endParaRPr lang="en-US" dirty="0"/>
                    </a:p>
                  </a:txBody>
                  <a:tcPr/>
                </a:tc>
                <a:tc>
                  <a:txBody>
                    <a:bodyPr/>
                    <a:lstStyle/>
                    <a:p>
                      <a:pPr algn="ctr"/>
                      <a:r>
                        <a:rPr lang="en-US" dirty="0" smtClean="0"/>
                        <a:t>0.745</a:t>
                      </a:r>
                      <a:endParaRPr lang="en-US" b="1"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606552"/>
            <a:ext cx="8013192" cy="765048"/>
          </a:xfrm>
        </p:spPr>
        <p:txBody>
          <a:bodyPr/>
          <a:lstStyle/>
          <a:p>
            <a:r>
              <a:rPr lang="en-US" dirty="0" smtClean="0"/>
              <a:t>Biometric Identification</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48</a:t>
            </a:fld>
            <a:endParaRPr lang="en-US"/>
          </a:p>
        </p:txBody>
      </p:sp>
      <p:pic>
        <p:nvPicPr>
          <p:cNvPr id="2050" name="Picture 2"/>
          <p:cNvPicPr>
            <a:picLocks noChangeAspect="1" noChangeArrowheads="1"/>
          </p:cNvPicPr>
          <p:nvPr/>
        </p:nvPicPr>
        <p:blipFill>
          <a:blip r:embed="rId2" cstate="print"/>
          <a:srcRect l="20466" t="6805"/>
          <a:stretch>
            <a:fillRect/>
          </a:stretch>
        </p:blipFill>
        <p:spPr bwMode="auto">
          <a:xfrm>
            <a:off x="381000" y="3200400"/>
            <a:ext cx="579016" cy="1020194"/>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5029200" y="3581400"/>
            <a:ext cx="2057400" cy="1940943"/>
          </a:xfrm>
          <a:prstGeom prst="rect">
            <a:avLst/>
          </a:prstGeom>
          <a:noFill/>
          <a:ln w="9525">
            <a:noFill/>
            <a:miter lim="800000"/>
            <a:headEnd/>
            <a:tailEnd/>
          </a:ln>
          <a:effectLst/>
        </p:spPr>
      </p:pic>
      <p:pic>
        <p:nvPicPr>
          <p:cNvPr id="51202" name="Picture 2" descr="http://business.fullerton.edu/resources/biometrics/images/art_illu_biometrics1.jpg"/>
          <p:cNvPicPr>
            <a:picLocks noChangeAspect="1" noChangeArrowheads="1"/>
          </p:cNvPicPr>
          <p:nvPr/>
        </p:nvPicPr>
        <p:blipFill>
          <a:blip r:embed="rId4" cstate="print"/>
          <a:srcRect/>
          <a:stretch>
            <a:fillRect/>
          </a:stretch>
        </p:blipFill>
        <p:spPr bwMode="auto">
          <a:xfrm>
            <a:off x="228600" y="4800600"/>
            <a:ext cx="2257425" cy="1504951"/>
          </a:xfrm>
          <a:prstGeom prst="rect">
            <a:avLst/>
          </a:prstGeom>
          <a:noFill/>
        </p:spPr>
      </p:pic>
      <p:pic>
        <p:nvPicPr>
          <p:cNvPr id="51204" name="Picture 4" descr="http://ozgunt.files.wordpress.com/2010/08/biometric2.jpg"/>
          <p:cNvPicPr>
            <a:picLocks noChangeAspect="1" noChangeArrowheads="1"/>
          </p:cNvPicPr>
          <p:nvPr/>
        </p:nvPicPr>
        <p:blipFill>
          <a:blip r:embed="rId5" cstate="print"/>
          <a:srcRect/>
          <a:stretch>
            <a:fillRect/>
          </a:stretch>
        </p:blipFill>
        <p:spPr bwMode="auto">
          <a:xfrm>
            <a:off x="1600200" y="3200400"/>
            <a:ext cx="1676400" cy="1257300"/>
          </a:xfrm>
          <a:prstGeom prst="rect">
            <a:avLst/>
          </a:prstGeom>
          <a:noFill/>
        </p:spPr>
      </p:pic>
      <p:pic>
        <p:nvPicPr>
          <p:cNvPr id="51206" name="Picture 6" descr="http://www.robots.ox.ac.uk/~vdg/images/walker.gif"/>
          <p:cNvPicPr>
            <a:picLocks noChangeAspect="1" noChangeArrowheads="1"/>
          </p:cNvPicPr>
          <p:nvPr/>
        </p:nvPicPr>
        <p:blipFill>
          <a:blip r:embed="rId6" cstate="print"/>
          <a:srcRect l="58537" t="34043" b="11489"/>
          <a:stretch>
            <a:fillRect/>
          </a:stretch>
        </p:blipFill>
        <p:spPr bwMode="auto">
          <a:xfrm>
            <a:off x="7239000" y="3124200"/>
            <a:ext cx="1457325" cy="1219200"/>
          </a:xfrm>
          <a:prstGeom prst="rect">
            <a:avLst/>
          </a:prstGeom>
          <a:noFill/>
        </p:spPr>
      </p:pic>
      <p:pic>
        <p:nvPicPr>
          <p:cNvPr id="51208" name="Picture 8" descr="http://t3.gstatic.com/images?q=tbn:ANd9GcS-xeywPPjy5wgVKGKdrzZiWHvghEilBQab7jwc-dwJFtNxq1O0OQ"/>
          <p:cNvPicPr>
            <a:picLocks noChangeAspect="1" noChangeArrowheads="1"/>
          </p:cNvPicPr>
          <p:nvPr/>
        </p:nvPicPr>
        <p:blipFill>
          <a:blip r:embed="rId7" cstate="print"/>
          <a:srcRect/>
          <a:stretch>
            <a:fillRect/>
          </a:stretch>
        </p:blipFill>
        <p:spPr bwMode="auto">
          <a:xfrm>
            <a:off x="7543800" y="4724400"/>
            <a:ext cx="1222424" cy="163830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Biometrics</a:t>
            </a:r>
            <a:endParaRPr lang="en-US" dirty="0"/>
          </a:p>
        </p:txBody>
      </p:sp>
      <p:sp>
        <p:nvSpPr>
          <p:cNvPr id="3" name="Content Placeholder 2"/>
          <p:cNvSpPr>
            <a:spLocks noGrp="1"/>
          </p:cNvSpPr>
          <p:nvPr>
            <p:ph idx="1"/>
          </p:nvPr>
        </p:nvSpPr>
        <p:spPr/>
        <p:txBody>
          <a:bodyPr/>
          <a:lstStyle/>
          <a:p>
            <a:r>
              <a:rPr lang="en-US" dirty="0" smtClean="0"/>
              <a:t>Biometrics concerns unique identification based on physical or behavioral traits</a:t>
            </a:r>
          </a:p>
          <a:p>
            <a:pPr lvl="1"/>
            <a:r>
              <a:rPr lang="en-US" dirty="0" smtClean="0"/>
              <a:t>Hard biometrics involves traits that are sufficient to uniquely identify a person</a:t>
            </a:r>
          </a:p>
          <a:p>
            <a:pPr lvl="2"/>
            <a:r>
              <a:rPr lang="en-US" dirty="0" smtClean="0"/>
              <a:t>Fingerprints, DNA, iris, etc.</a:t>
            </a:r>
          </a:p>
          <a:p>
            <a:pPr lvl="1"/>
            <a:r>
              <a:rPr lang="en-US" dirty="0" smtClean="0"/>
              <a:t>Soft biometric traits are not sufficiently distinctive, but may help</a:t>
            </a:r>
          </a:p>
          <a:p>
            <a:pPr lvl="2"/>
            <a:r>
              <a:rPr lang="en-US" dirty="0" smtClean="0"/>
              <a:t>Physical traits: Sex, age, height, weight, etc.</a:t>
            </a:r>
          </a:p>
          <a:p>
            <a:pPr lvl="2"/>
            <a:r>
              <a:rPr lang="en-US" dirty="0" smtClean="0"/>
              <a:t>Behavioral traits: gait, clothes, travel patterns, etc.</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&amp; Sensor Mining</a:t>
            </a:r>
            <a:endParaRPr lang="en-US" dirty="0"/>
          </a:p>
        </p:txBody>
      </p:sp>
      <p:sp>
        <p:nvSpPr>
          <p:cNvPr id="3" name="Content Placeholder 2"/>
          <p:cNvSpPr>
            <a:spLocks noGrp="1"/>
          </p:cNvSpPr>
          <p:nvPr>
            <p:ph idx="1"/>
          </p:nvPr>
        </p:nvSpPr>
        <p:spPr>
          <a:xfrm>
            <a:off x="457200" y="1775191"/>
            <a:ext cx="8458200" cy="4625609"/>
          </a:xfrm>
        </p:spPr>
        <p:txBody>
          <a:bodyPr>
            <a:normAutofit lnSpcReduction="10000"/>
          </a:bodyPr>
          <a:lstStyle/>
          <a:p>
            <a:r>
              <a:rPr lang="en-US" sz="3100" dirty="0" smtClean="0"/>
              <a:t>Data mining: application of computational methods to extract knowledge from </a:t>
            </a:r>
            <a:r>
              <a:rPr lang="en-US" sz="3100" u="sng" dirty="0" smtClean="0"/>
              <a:t>data</a:t>
            </a:r>
          </a:p>
          <a:p>
            <a:pPr lvl="1"/>
            <a:r>
              <a:rPr lang="en-US" dirty="0" smtClean="0"/>
              <a:t>Most data mining involves inferring predictive models, often for classification</a:t>
            </a:r>
          </a:p>
          <a:p>
            <a:r>
              <a:rPr lang="en-US" sz="3100" dirty="0" smtClean="0"/>
              <a:t>Sensor mining: application of computational methods to extract knowledge from </a:t>
            </a:r>
            <a:r>
              <a:rPr lang="en-US" sz="3100" u="sng" dirty="0" smtClean="0"/>
              <a:t>sensor data</a:t>
            </a:r>
          </a:p>
          <a:p>
            <a:r>
              <a:rPr lang="en-US" sz="3100" dirty="0" smtClean="0"/>
              <a:t>Smart phone sensor mining: … </a:t>
            </a:r>
          </a:p>
          <a:p>
            <a:r>
              <a:rPr lang="en-US" sz="3100" dirty="0" smtClean="0"/>
              <a:t>This tutorial does not focus on mining </a:t>
            </a:r>
            <a:r>
              <a:rPr lang="en-US" sz="3100" i="1" dirty="0" smtClean="0"/>
              <a:t>methods</a:t>
            </a:r>
          </a:p>
          <a:p>
            <a:pPr lvl="1"/>
            <a:r>
              <a:rPr lang="en-US" sz="2700" dirty="0" smtClean="0"/>
              <a:t>Since the methods are not new but smart phone sensor mining is new</a:t>
            </a:r>
            <a:endParaRPr lang="en-US" sz="2700"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Biometrics for Everyone</a:t>
            </a:r>
            <a:endParaRPr lang="en-US" dirty="0"/>
          </a:p>
        </p:txBody>
      </p:sp>
      <p:sp>
        <p:nvSpPr>
          <p:cNvPr id="3" name="Content Placeholder 2"/>
          <p:cNvSpPr>
            <a:spLocks noGrp="1"/>
          </p:cNvSpPr>
          <p:nvPr>
            <p:ph idx="1"/>
          </p:nvPr>
        </p:nvSpPr>
        <p:spPr>
          <a:xfrm>
            <a:off x="457200" y="1775191"/>
            <a:ext cx="8382000" cy="4625609"/>
          </a:xfrm>
        </p:spPr>
        <p:txBody>
          <a:bodyPr>
            <a:normAutofit lnSpcReduction="10000"/>
          </a:bodyPr>
          <a:lstStyle/>
          <a:p>
            <a:r>
              <a:rPr lang="en-US" dirty="0" smtClean="0"/>
              <a:t>Equipment getting smaller, cheaper</a:t>
            </a:r>
          </a:p>
          <a:p>
            <a:r>
              <a:rPr lang="en-US" dirty="0" smtClean="0"/>
              <a:t>Biometrics needs sensors and processing</a:t>
            </a:r>
          </a:p>
          <a:p>
            <a:pPr lvl="1"/>
            <a:r>
              <a:rPr lang="en-US" dirty="0" smtClean="0"/>
              <a:t>Laptops have sensors and processing</a:t>
            </a:r>
          </a:p>
          <a:p>
            <a:pPr lvl="2"/>
            <a:r>
              <a:rPr lang="en-US" dirty="0" smtClean="0"/>
              <a:t>Face recognition now an option</a:t>
            </a:r>
          </a:p>
          <a:p>
            <a:r>
              <a:rPr lang="en-US" dirty="0" smtClean="0"/>
              <a:t>Smart phones also  have sensors &amp; processing!</a:t>
            </a:r>
          </a:p>
          <a:p>
            <a:pPr lvl="1"/>
            <a:r>
              <a:rPr lang="en-US" dirty="0" smtClean="0"/>
              <a:t>Camera might be relevant, but so is accelerometer</a:t>
            </a:r>
          </a:p>
          <a:p>
            <a:r>
              <a:rPr lang="en-US" dirty="0" smtClean="0"/>
              <a:t>Substantial work on gait based biometrics</a:t>
            </a:r>
          </a:p>
          <a:p>
            <a:pPr lvl="1"/>
            <a:r>
              <a:rPr lang="en-US" dirty="0" smtClean="0"/>
              <a:t>Much of it is vision based since can be used widely</a:t>
            </a:r>
          </a:p>
          <a:p>
            <a:pPr lvl="2"/>
            <a:r>
              <a:rPr lang="en-US" dirty="0" smtClean="0"/>
              <a:t>Airports, etc.</a:t>
            </a:r>
          </a:p>
          <a:p>
            <a:pPr lvl="1"/>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Gait-Based Biometrics</a:t>
            </a:r>
            <a:endParaRPr lang="en-US" dirty="0"/>
          </a:p>
        </p:txBody>
      </p:sp>
      <p:sp>
        <p:nvSpPr>
          <p:cNvPr id="3" name="Content Placeholder 2"/>
          <p:cNvSpPr>
            <a:spLocks noGrp="1"/>
          </p:cNvSpPr>
          <p:nvPr>
            <p:ph idx="1"/>
          </p:nvPr>
        </p:nvSpPr>
        <p:spPr>
          <a:xfrm>
            <a:off x="457200" y="1775191"/>
            <a:ext cx="8382000" cy="4625609"/>
          </a:xfrm>
        </p:spPr>
        <p:txBody>
          <a:bodyPr>
            <a:normAutofit lnSpcReduction="10000"/>
          </a:bodyPr>
          <a:lstStyle/>
          <a:p>
            <a:r>
              <a:rPr lang="en-US" dirty="0" smtClean="0"/>
              <a:t>Numerous accelerometer-based systems that use dedicated and/or multiple sensors</a:t>
            </a:r>
          </a:p>
          <a:p>
            <a:pPr lvl="1"/>
            <a:r>
              <a:rPr lang="en-US" dirty="0" smtClean="0"/>
              <a:t>See related work section of </a:t>
            </a:r>
            <a:r>
              <a:rPr lang="en-US" i="1" dirty="0" smtClean="0"/>
              <a:t>Cell Phone-Based Biometric Identification</a:t>
            </a:r>
            <a:r>
              <a:rPr lang="en-US" baseline="30000" dirty="0" smtClean="0"/>
              <a:t>16</a:t>
            </a:r>
            <a:r>
              <a:rPr lang="en-US" dirty="0" smtClean="0"/>
              <a:t> for details</a:t>
            </a:r>
          </a:p>
          <a:p>
            <a:r>
              <a:rPr lang="en-US" dirty="0" smtClean="0"/>
              <a:t>Two smart phone-based biometric systems</a:t>
            </a:r>
          </a:p>
          <a:p>
            <a:pPr lvl="1"/>
            <a:r>
              <a:rPr lang="en-US" dirty="0" smtClean="0"/>
              <a:t>Possible uses</a:t>
            </a:r>
          </a:p>
          <a:p>
            <a:pPr lvl="2"/>
            <a:r>
              <a:rPr lang="en-US" dirty="0" smtClean="0"/>
              <a:t>Phone security (e.g., to automatically unlock phone)</a:t>
            </a:r>
            <a:r>
              <a:rPr lang="en-US" baseline="30000" dirty="0" smtClean="0"/>
              <a:t>9</a:t>
            </a:r>
            <a:endParaRPr lang="en-US" dirty="0" smtClean="0"/>
          </a:p>
          <a:p>
            <a:pPr lvl="2"/>
            <a:r>
              <a:rPr lang="en-US" dirty="0" smtClean="0"/>
              <a:t>Automatic device customization</a:t>
            </a:r>
            <a:r>
              <a:rPr lang="en-US" baseline="30000" dirty="0" smtClean="0"/>
              <a:t>16</a:t>
            </a:r>
            <a:endParaRPr lang="en-US" dirty="0" smtClean="0"/>
          </a:p>
          <a:p>
            <a:pPr lvl="2"/>
            <a:r>
              <a:rPr lang="en-US" dirty="0" smtClean="0"/>
              <a:t>To better track people for shared devices</a:t>
            </a:r>
          </a:p>
          <a:p>
            <a:pPr lvl="2"/>
            <a:r>
              <a:rPr lang="en-US" dirty="0" smtClean="0"/>
              <a:t>Perhaps for secondary level of physical security</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Time Delay Embeddings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System from McGill university</a:t>
            </a:r>
            <a:r>
              <a:rPr lang="en-US" baseline="30000" dirty="0" smtClean="0"/>
              <a:t>9</a:t>
            </a:r>
          </a:p>
          <a:p>
            <a:pPr lvl="1"/>
            <a:r>
              <a:rPr lang="en-US" dirty="0" smtClean="0"/>
              <a:t>Provides alternative way of extracting features</a:t>
            </a:r>
          </a:p>
          <a:p>
            <a:pPr lvl="1"/>
            <a:r>
              <a:rPr lang="en-US" dirty="0" smtClean="0"/>
              <a:t>Used methods from nonlinear time series analysis</a:t>
            </a:r>
          </a:p>
          <a:p>
            <a:pPr lvl="1"/>
            <a:r>
              <a:rPr lang="en-US" dirty="0" smtClean="0"/>
              <a:t>Uses fewer than a dozen features</a:t>
            </a:r>
          </a:p>
          <a:p>
            <a:pPr lvl="1"/>
            <a:r>
              <a:rPr lang="en-US" dirty="0" smtClean="0"/>
              <a:t>Runs entirely on Android HTC G1 phone</a:t>
            </a:r>
          </a:p>
          <a:p>
            <a:pPr lvl="1"/>
            <a:r>
              <a:rPr lang="en-US" dirty="0" smtClean="0"/>
              <a:t>Collected 12-120 seconds of data from 25 people</a:t>
            </a:r>
          </a:p>
          <a:p>
            <a:pPr lvl="1"/>
            <a:r>
              <a:rPr lang="en-US" dirty="0" smtClean="0"/>
              <a:t>Results: 100% accuracy!</a:t>
            </a:r>
          </a:p>
          <a:p>
            <a:pPr lvl="1"/>
            <a:r>
              <a:rPr lang="en-US" dirty="0" smtClean="0"/>
              <a:t>Video clip from Discovery channel</a:t>
            </a:r>
            <a:r>
              <a:rPr lang="en-US" baseline="30000" dirty="0" smtClean="0"/>
              <a:t>7</a:t>
            </a:r>
          </a:p>
          <a:p>
            <a:pPr lvl="2"/>
            <a:r>
              <a:rPr lang="en-US" dirty="0" smtClean="0"/>
              <a:t>Shows that can quickly identify a user and use it to unlock phone</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Biometric System</a:t>
            </a:r>
            <a:endParaRPr lang="en-US" dirty="0"/>
          </a:p>
        </p:txBody>
      </p:sp>
      <p:sp>
        <p:nvSpPr>
          <p:cNvPr id="3" name="Content Placeholder 2"/>
          <p:cNvSpPr>
            <a:spLocks noGrp="1"/>
          </p:cNvSpPr>
          <p:nvPr>
            <p:ph idx="1"/>
          </p:nvPr>
        </p:nvSpPr>
        <p:spPr>
          <a:xfrm>
            <a:off x="457200" y="1775191"/>
            <a:ext cx="8458200" cy="4625609"/>
          </a:xfrm>
        </p:spPr>
        <p:txBody>
          <a:bodyPr>
            <a:normAutofit lnSpcReduction="10000"/>
          </a:bodyPr>
          <a:lstStyle/>
          <a:p>
            <a:r>
              <a:rPr lang="en-US" dirty="0" smtClean="0"/>
              <a:t>Same setup as WISDM activity recognition</a:t>
            </a:r>
          </a:p>
          <a:p>
            <a:pPr lvl="1"/>
            <a:r>
              <a:rPr lang="en-US" dirty="0" smtClean="0"/>
              <a:t>Same data collection, feature extraction, WEKA, …</a:t>
            </a:r>
          </a:p>
          <a:p>
            <a:r>
              <a:rPr lang="en-US" dirty="0" smtClean="0"/>
              <a:t>Used for identification and authentication</a:t>
            </a:r>
          </a:p>
          <a:p>
            <a:pPr lvl="1"/>
            <a:r>
              <a:rPr lang="en-US" dirty="0" smtClean="0"/>
              <a:t>Identification means predicting identity from pool of all users (36 in this study)</a:t>
            </a:r>
          </a:p>
          <a:p>
            <a:pPr lvl="1"/>
            <a:r>
              <a:rPr lang="en-US" dirty="0" smtClean="0"/>
              <a:t>Authentication is a binary class prediction</a:t>
            </a:r>
          </a:p>
          <a:p>
            <a:r>
              <a:rPr lang="en-US" dirty="0" smtClean="0"/>
              <a:t>Evaluate single and mixed activities</a:t>
            </a:r>
          </a:p>
          <a:p>
            <a:pPr lvl="1"/>
            <a:r>
              <a:rPr lang="en-US" dirty="0" smtClean="0"/>
              <a:t>Evaluate using 10 sec. and several min. of test data</a:t>
            </a:r>
          </a:p>
          <a:p>
            <a:pPr lvl="2"/>
            <a:r>
              <a:rPr lang="en-US" dirty="0" smtClean="0"/>
              <a:t>Longer sample classify with “Most Frequent Prediction”</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Biometrics Data Set</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54</a:t>
            </a:fld>
            <a:endParaRPr lang="en-US" dirty="0"/>
          </a:p>
        </p:txBody>
      </p:sp>
      <p:graphicFrame>
        <p:nvGraphicFramePr>
          <p:cNvPr id="7" name="Table 6"/>
          <p:cNvGraphicFramePr>
            <a:graphicFrameLocks noGrp="1"/>
          </p:cNvGraphicFramePr>
          <p:nvPr/>
        </p:nvGraphicFramePr>
        <p:xfrm>
          <a:off x="1524000" y="2895600"/>
          <a:ext cx="6243320" cy="1737360"/>
        </p:xfrm>
        <a:graphic>
          <a:graphicData uri="http://schemas.openxmlformats.org/drawingml/2006/table">
            <a:tbl>
              <a:tblPr firstRow="1" bandRow="1">
                <a:tableStyleId>{073A0DAA-6AF3-43AB-8588-CEC1D06C72B9}</a:tableStyleId>
              </a:tblPr>
              <a:tblGrid>
                <a:gridCol w="821055"/>
                <a:gridCol w="946468"/>
                <a:gridCol w="946468"/>
                <a:gridCol w="860742"/>
                <a:gridCol w="1022667"/>
                <a:gridCol w="1645920"/>
              </a:tblGrid>
              <a:tr h="193040">
                <a:tc>
                  <a:txBody>
                    <a:bodyPr/>
                    <a:lstStyle/>
                    <a:p>
                      <a:pPr algn="ctr"/>
                      <a:endParaRPr lang="en-US" sz="2400" dirty="0"/>
                    </a:p>
                  </a:txBody>
                  <a:tcPr/>
                </a:tc>
                <a:tc>
                  <a:txBody>
                    <a:bodyPr/>
                    <a:lstStyle/>
                    <a:p>
                      <a:pPr algn="ctr"/>
                      <a:r>
                        <a:rPr lang="en-US" sz="2400" dirty="0" smtClean="0"/>
                        <a:t>Walk</a:t>
                      </a:r>
                      <a:endParaRPr lang="en-US" sz="2400" dirty="0"/>
                    </a:p>
                  </a:txBody>
                  <a:tcPr/>
                </a:tc>
                <a:tc>
                  <a:txBody>
                    <a:bodyPr/>
                    <a:lstStyle/>
                    <a:p>
                      <a:pPr algn="ctr"/>
                      <a:r>
                        <a:rPr lang="en-US" sz="2400" dirty="0" smtClean="0"/>
                        <a:t>Jog</a:t>
                      </a:r>
                      <a:endParaRPr lang="en-US" sz="2400" dirty="0"/>
                    </a:p>
                  </a:txBody>
                  <a:tcPr/>
                </a:tc>
                <a:tc>
                  <a:txBody>
                    <a:bodyPr/>
                    <a:lstStyle/>
                    <a:p>
                      <a:pPr algn="ctr"/>
                      <a:r>
                        <a:rPr lang="en-US" sz="2400" dirty="0" smtClean="0"/>
                        <a:t>Up</a:t>
                      </a:r>
                      <a:endParaRPr lang="en-US" sz="2400" dirty="0"/>
                    </a:p>
                  </a:txBody>
                  <a:tcPr/>
                </a:tc>
                <a:tc>
                  <a:txBody>
                    <a:bodyPr/>
                    <a:lstStyle/>
                    <a:p>
                      <a:pPr algn="ctr"/>
                      <a:r>
                        <a:rPr lang="en-US" sz="2400" dirty="0" smtClean="0"/>
                        <a:t>Down</a:t>
                      </a:r>
                      <a:endParaRPr lang="en-US" sz="2400" dirty="0"/>
                    </a:p>
                  </a:txBody>
                  <a:tcPr/>
                </a:tc>
                <a:tc>
                  <a:txBody>
                    <a:bodyPr/>
                    <a:lstStyle/>
                    <a:p>
                      <a:pPr algn="ctr"/>
                      <a:r>
                        <a:rPr lang="en-US" sz="2400" dirty="0" smtClean="0"/>
                        <a:t>Aggregate</a:t>
                      </a:r>
                      <a:br>
                        <a:rPr lang="en-US" sz="2400" dirty="0" smtClean="0"/>
                      </a:br>
                      <a:r>
                        <a:rPr lang="en-US" sz="2400" dirty="0" smtClean="0"/>
                        <a:t>(Total)</a:t>
                      </a:r>
                      <a:endParaRPr lang="en-US" sz="2400" dirty="0"/>
                    </a:p>
                  </a:txBody>
                  <a:tcPr/>
                </a:tc>
              </a:tr>
              <a:tr h="193040">
                <a:tc>
                  <a:txBody>
                    <a:bodyPr/>
                    <a:lstStyle/>
                    <a:p>
                      <a:pPr algn="ctr"/>
                      <a:r>
                        <a:rPr lang="en-US" sz="2400" dirty="0" smtClean="0"/>
                        <a:t>Sum</a:t>
                      </a:r>
                      <a:endParaRPr lang="en-US" sz="2400" dirty="0"/>
                    </a:p>
                  </a:txBody>
                  <a:tcPr/>
                </a:tc>
                <a:tc>
                  <a:txBody>
                    <a:bodyPr/>
                    <a:lstStyle/>
                    <a:p>
                      <a:pPr algn="ctr"/>
                      <a:r>
                        <a:rPr lang="en-US" sz="2200" dirty="0" smtClean="0"/>
                        <a:t>2081</a:t>
                      </a:r>
                      <a:endParaRPr lang="en-US" sz="2200" dirty="0">
                        <a:latin typeface="Arial" pitchFamily="34" charset="0"/>
                        <a:cs typeface="Arial" pitchFamily="34" charset="0"/>
                      </a:endParaRPr>
                    </a:p>
                  </a:txBody>
                  <a:tcPr/>
                </a:tc>
                <a:tc>
                  <a:txBody>
                    <a:bodyPr/>
                    <a:lstStyle/>
                    <a:p>
                      <a:pPr algn="ctr"/>
                      <a:r>
                        <a:rPr lang="en-US" sz="2200" dirty="0" smtClean="0"/>
                        <a:t>1625</a:t>
                      </a:r>
                      <a:endParaRPr lang="en-US" sz="2200" dirty="0">
                        <a:latin typeface="Arial" pitchFamily="34" charset="0"/>
                        <a:cs typeface="Arial" pitchFamily="34" charset="0"/>
                      </a:endParaRPr>
                    </a:p>
                  </a:txBody>
                  <a:tcPr/>
                </a:tc>
                <a:tc>
                  <a:txBody>
                    <a:bodyPr/>
                    <a:lstStyle/>
                    <a:p>
                      <a:pPr algn="ctr"/>
                      <a:r>
                        <a:rPr lang="en-US" sz="2200" dirty="0" smtClean="0"/>
                        <a:t>632</a:t>
                      </a:r>
                      <a:endParaRPr lang="en-US" sz="2200" dirty="0">
                        <a:latin typeface="Arial" pitchFamily="34" charset="0"/>
                        <a:cs typeface="Arial" pitchFamily="34" charset="0"/>
                      </a:endParaRPr>
                    </a:p>
                  </a:txBody>
                  <a:tcPr/>
                </a:tc>
                <a:tc>
                  <a:txBody>
                    <a:bodyPr/>
                    <a:lstStyle/>
                    <a:p>
                      <a:pPr algn="ctr"/>
                      <a:r>
                        <a:rPr lang="en-US" sz="2200" dirty="0" smtClean="0"/>
                        <a:t>528</a:t>
                      </a:r>
                      <a:endParaRPr lang="en-US" sz="2200" dirty="0">
                        <a:latin typeface="Arial" pitchFamily="34" charset="0"/>
                        <a:cs typeface="Arial" pitchFamily="34" charset="0"/>
                      </a:endParaRPr>
                    </a:p>
                  </a:txBody>
                  <a:tcPr/>
                </a:tc>
                <a:tc>
                  <a:txBody>
                    <a:bodyPr/>
                    <a:lstStyle/>
                    <a:p>
                      <a:pPr algn="ctr"/>
                      <a:r>
                        <a:rPr lang="en-US" sz="2200" dirty="0" smtClean="0"/>
                        <a:t>4866</a:t>
                      </a:r>
                      <a:endParaRPr lang="en-US" sz="2200" dirty="0">
                        <a:latin typeface="Arial" pitchFamily="34" charset="0"/>
                        <a:cs typeface="Arial" pitchFamily="34" charset="0"/>
                      </a:endParaRPr>
                    </a:p>
                  </a:txBody>
                  <a:tcPr/>
                </a:tc>
              </a:tr>
              <a:tr h="193040">
                <a:tc>
                  <a:txBody>
                    <a:bodyPr/>
                    <a:lstStyle/>
                    <a:p>
                      <a:pPr algn="ctr"/>
                      <a:r>
                        <a:rPr lang="en-US" sz="2400" dirty="0" smtClean="0"/>
                        <a:t>%</a:t>
                      </a:r>
                      <a:endParaRPr lang="en-US" sz="2400" dirty="0"/>
                    </a:p>
                  </a:txBody>
                  <a:tcPr/>
                </a:tc>
                <a:tc>
                  <a:txBody>
                    <a:bodyPr/>
                    <a:lstStyle/>
                    <a:p>
                      <a:pPr algn="ctr"/>
                      <a:r>
                        <a:rPr lang="en-US" sz="2200" dirty="0" smtClean="0"/>
                        <a:t>42.8</a:t>
                      </a:r>
                      <a:endParaRPr lang="en-US" sz="2200" dirty="0">
                        <a:latin typeface="Arial" pitchFamily="34" charset="0"/>
                        <a:cs typeface="Arial" pitchFamily="34" charset="0"/>
                      </a:endParaRPr>
                    </a:p>
                  </a:txBody>
                  <a:tcPr/>
                </a:tc>
                <a:tc>
                  <a:txBody>
                    <a:bodyPr/>
                    <a:lstStyle/>
                    <a:p>
                      <a:pPr algn="ctr"/>
                      <a:r>
                        <a:rPr lang="en-US" sz="2200" dirty="0" smtClean="0"/>
                        <a:t>33.4</a:t>
                      </a:r>
                      <a:endParaRPr lang="en-US" sz="2200" dirty="0">
                        <a:latin typeface="Arial" pitchFamily="34" charset="0"/>
                        <a:cs typeface="Arial" pitchFamily="34" charset="0"/>
                      </a:endParaRPr>
                    </a:p>
                  </a:txBody>
                  <a:tcPr/>
                </a:tc>
                <a:tc>
                  <a:txBody>
                    <a:bodyPr/>
                    <a:lstStyle/>
                    <a:p>
                      <a:pPr algn="ctr"/>
                      <a:r>
                        <a:rPr lang="en-US" sz="2200" dirty="0" smtClean="0"/>
                        <a:t>13.0</a:t>
                      </a:r>
                      <a:endParaRPr lang="en-US" sz="2200" dirty="0">
                        <a:latin typeface="Arial" pitchFamily="34" charset="0"/>
                        <a:cs typeface="Arial" pitchFamily="34" charset="0"/>
                      </a:endParaRPr>
                    </a:p>
                  </a:txBody>
                  <a:tcPr/>
                </a:tc>
                <a:tc>
                  <a:txBody>
                    <a:bodyPr/>
                    <a:lstStyle/>
                    <a:p>
                      <a:pPr algn="ctr"/>
                      <a:r>
                        <a:rPr lang="en-US" sz="2200" dirty="0" smtClean="0"/>
                        <a:t>10.8</a:t>
                      </a:r>
                      <a:endParaRPr lang="en-US" sz="2200" dirty="0">
                        <a:latin typeface="Arial" pitchFamily="34" charset="0"/>
                        <a:cs typeface="Arial" pitchFamily="34" charset="0"/>
                      </a:endParaRPr>
                    </a:p>
                  </a:txBody>
                  <a:tcPr/>
                </a:tc>
                <a:tc>
                  <a:txBody>
                    <a:bodyPr/>
                    <a:lstStyle/>
                    <a:p>
                      <a:pPr algn="ctr"/>
                      <a:r>
                        <a:rPr lang="en-US" sz="2200" dirty="0" smtClean="0"/>
                        <a:t>100</a:t>
                      </a:r>
                      <a:endParaRPr lang="en-US" sz="2200" dirty="0">
                        <a:latin typeface="Arial" pitchFamily="34" charset="0"/>
                        <a:cs typeface="Arial" pitchFamily="34" charset="0"/>
                      </a:endParaRPr>
                    </a:p>
                  </a:txBody>
                  <a:tcPr/>
                </a:tc>
              </a:tr>
            </a:tbl>
          </a:graphicData>
        </a:graphic>
      </p:graphicFrame>
      <p:sp>
        <p:nvSpPr>
          <p:cNvPr id="8" name="TextBox 7"/>
          <p:cNvSpPr txBox="1"/>
          <p:nvPr/>
        </p:nvSpPr>
        <p:spPr>
          <a:xfrm>
            <a:off x="1600200" y="4876800"/>
            <a:ext cx="6172200" cy="461665"/>
          </a:xfrm>
          <a:prstGeom prst="rect">
            <a:avLst/>
          </a:prstGeom>
          <a:noFill/>
        </p:spPr>
        <p:txBody>
          <a:bodyPr wrap="square" rtlCol="0">
            <a:spAutoFit/>
          </a:bodyPr>
          <a:lstStyle/>
          <a:p>
            <a:r>
              <a:rPr lang="en-US" sz="2400" dirty="0" smtClean="0">
                <a:solidFill>
                  <a:schemeClr val="bg1"/>
                </a:solidFill>
              </a:rPr>
              <a:t>Number of 10-second examples by activity type</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534400" cy="1252728"/>
          </a:xfrm>
        </p:spPr>
        <p:txBody>
          <a:bodyPr>
            <a:normAutofit/>
          </a:bodyPr>
          <a:lstStyle/>
          <a:p>
            <a:r>
              <a:rPr lang="en-US" dirty="0" smtClean="0"/>
              <a:t>WISDM Biometric Prediction Results</a:t>
            </a:r>
            <a:endParaRPr lang="en-US" dirty="0"/>
          </a:p>
        </p:txBody>
      </p:sp>
      <p:graphicFrame>
        <p:nvGraphicFramePr>
          <p:cNvPr id="7" name="Content Placeholder 6"/>
          <p:cNvGraphicFramePr>
            <a:graphicFrameLocks noGrp="1"/>
          </p:cNvGraphicFramePr>
          <p:nvPr>
            <p:ph idx="1"/>
          </p:nvPr>
        </p:nvGraphicFramePr>
        <p:xfrm>
          <a:off x="1219200" y="1981200"/>
          <a:ext cx="6833245" cy="1752600"/>
        </p:xfrm>
        <a:graphic>
          <a:graphicData uri="http://schemas.openxmlformats.org/drawingml/2006/table">
            <a:tbl>
              <a:tblPr firstRow="1" bandRow="1">
                <a:tableStyleId>{073A0DAA-6AF3-43AB-8588-CEC1D06C72B9}</a:tableStyleId>
              </a:tblPr>
              <a:tblGrid>
                <a:gridCol w="1323071"/>
                <a:gridCol w="1339730"/>
                <a:gridCol w="766655"/>
                <a:gridCol w="676696"/>
                <a:gridCol w="640080"/>
                <a:gridCol w="853283"/>
                <a:gridCol w="1233730"/>
              </a:tblGrid>
              <a:tr h="370840">
                <a:tc>
                  <a:txBody>
                    <a:bodyPr/>
                    <a:lstStyle/>
                    <a:p>
                      <a:endParaRPr lang="en-US" dirty="0"/>
                    </a:p>
                  </a:txBody>
                  <a:tcPr/>
                </a:tc>
                <a:tc>
                  <a:txBody>
                    <a:bodyPr/>
                    <a:lstStyle/>
                    <a:p>
                      <a:pPr algn="ctr"/>
                      <a:r>
                        <a:rPr lang="en-US" dirty="0" smtClean="0"/>
                        <a:t>Aggregate</a:t>
                      </a:r>
                      <a:endParaRPr lang="en-US" dirty="0"/>
                    </a:p>
                  </a:txBody>
                  <a:tcPr anchor="ctr"/>
                </a:tc>
                <a:tc>
                  <a:txBody>
                    <a:bodyPr/>
                    <a:lstStyle/>
                    <a:p>
                      <a:pPr algn="ctr"/>
                      <a:r>
                        <a:rPr lang="en-US" dirty="0" smtClean="0"/>
                        <a:t>Walk</a:t>
                      </a:r>
                      <a:endParaRPr lang="en-US" dirty="0"/>
                    </a:p>
                  </a:txBody>
                  <a:tcPr anchor="ctr"/>
                </a:tc>
                <a:tc>
                  <a:txBody>
                    <a:bodyPr/>
                    <a:lstStyle/>
                    <a:p>
                      <a:pPr algn="ctr"/>
                      <a:r>
                        <a:rPr lang="en-US" dirty="0" smtClean="0"/>
                        <a:t>Jog</a:t>
                      </a:r>
                      <a:endParaRPr lang="en-US" dirty="0"/>
                    </a:p>
                  </a:txBody>
                  <a:tcPr anchor="ctr"/>
                </a:tc>
                <a:tc>
                  <a:txBody>
                    <a:bodyPr/>
                    <a:lstStyle/>
                    <a:p>
                      <a:pPr algn="ctr"/>
                      <a:r>
                        <a:rPr lang="en-US" dirty="0" smtClean="0"/>
                        <a:t>Up</a:t>
                      </a:r>
                      <a:endParaRPr lang="en-US" dirty="0"/>
                    </a:p>
                  </a:txBody>
                  <a:tcPr anchor="ctr"/>
                </a:tc>
                <a:tc>
                  <a:txBody>
                    <a:bodyPr/>
                    <a:lstStyle/>
                    <a:p>
                      <a:pPr algn="ctr"/>
                      <a:r>
                        <a:rPr lang="en-US" dirty="0" smtClean="0"/>
                        <a:t>Down</a:t>
                      </a:r>
                      <a:endParaRPr lang="en-US" dirty="0"/>
                    </a:p>
                  </a:txBody>
                  <a:tcPr anchor="ctr"/>
                </a:tc>
                <a:tc>
                  <a:txBody>
                    <a:bodyPr/>
                    <a:lstStyle/>
                    <a:p>
                      <a:pPr algn="ctr"/>
                      <a:r>
                        <a:rPr lang="en-US" dirty="0" smtClean="0"/>
                        <a:t>Aggregate</a:t>
                      </a:r>
                      <a:br>
                        <a:rPr lang="en-US" dirty="0" smtClean="0"/>
                      </a:br>
                      <a:r>
                        <a:rPr lang="en-US" dirty="0" smtClean="0"/>
                        <a:t>(Oracle)</a:t>
                      </a:r>
                      <a:endParaRPr lang="en-US" dirty="0"/>
                    </a:p>
                  </a:txBody>
                  <a:tcPr anchor="ctr"/>
                </a:tc>
              </a:tr>
              <a:tr h="370840">
                <a:tc>
                  <a:txBody>
                    <a:bodyPr/>
                    <a:lstStyle/>
                    <a:p>
                      <a:r>
                        <a:rPr lang="en-US" dirty="0" smtClean="0"/>
                        <a:t>J48</a:t>
                      </a:r>
                      <a:endParaRPr lang="en-US" dirty="0"/>
                    </a:p>
                  </a:txBody>
                  <a:tcPr/>
                </a:tc>
                <a:tc>
                  <a:txBody>
                    <a:bodyPr/>
                    <a:lstStyle/>
                    <a:p>
                      <a:pPr algn="ctr"/>
                      <a:r>
                        <a:rPr lang="en-US" dirty="0" smtClean="0"/>
                        <a:t>72.2</a:t>
                      </a:r>
                      <a:endParaRPr lang="en-US" dirty="0"/>
                    </a:p>
                  </a:txBody>
                  <a:tcPr/>
                </a:tc>
                <a:tc>
                  <a:txBody>
                    <a:bodyPr/>
                    <a:lstStyle/>
                    <a:p>
                      <a:pPr algn="ctr"/>
                      <a:r>
                        <a:rPr lang="en-US" dirty="0" smtClean="0"/>
                        <a:t>84.0</a:t>
                      </a:r>
                      <a:endParaRPr lang="en-US" dirty="0"/>
                    </a:p>
                  </a:txBody>
                  <a:tcPr/>
                </a:tc>
                <a:tc>
                  <a:txBody>
                    <a:bodyPr/>
                    <a:lstStyle/>
                    <a:p>
                      <a:pPr algn="ctr"/>
                      <a:r>
                        <a:rPr lang="en-US" dirty="0" smtClean="0"/>
                        <a:t>83.0</a:t>
                      </a:r>
                      <a:endParaRPr lang="en-US" dirty="0"/>
                    </a:p>
                  </a:txBody>
                  <a:tcPr/>
                </a:tc>
                <a:tc>
                  <a:txBody>
                    <a:bodyPr/>
                    <a:lstStyle/>
                    <a:p>
                      <a:pPr algn="ctr"/>
                      <a:r>
                        <a:rPr lang="en-US" dirty="0" smtClean="0"/>
                        <a:t>65.8</a:t>
                      </a:r>
                      <a:endParaRPr lang="en-US" dirty="0"/>
                    </a:p>
                  </a:txBody>
                  <a:tcPr/>
                </a:tc>
                <a:tc>
                  <a:txBody>
                    <a:bodyPr/>
                    <a:lstStyle/>
                    <a:p>
                      <a:pPr algn="ctr"/>
                      <a:r>
                        <a:rPr lang="en-US" dirty="0" smtClean="0"/>
                        <a:t>61.0</a:t>
                      </a:r>
                      <a:endParaRPr lang="en-US" dirty="0"/>
                    </a:p>
                  </a:txBody>
                  <a:tcPr/>
                </a:tc>
                <a:tc>
                  <a:txBody>
                    <a:bodyPr/>
                    <a:lstStyle/>
                    <a:p>
                      <a:pPr algn="ctr"/>
                      <a:r>
                        <a:rPr lang="en-US" dirty="0" smtClean="0"/>
                        <a:t>76.1</a:t>
                      </a:r>
                      <a:endParaRPr lang="en-US" dirty="0"/>
                    </a:p>
                  </a:txBody>
                  <a:tcPr/>
                </a:tc>
              </a:tr>
              <a:tr h="370840">
                <a:tc>
                  <a:txBody>
                    <a:bodyPr/>
                    <a:lstStyle/>
                    <a:p>
                      <a:r>
                        <a:rPr lang="en-US" dirty="0" smtClean="0"/>
                        <a:t>Neural Net</a:t>
                      </a:r>
                      <a:endParaRPr lang="en-US" dirty="0"/>
                    </a:p>
                  </a:txBody>
                  <a:tcPr/>
                </a:tc>
                <a:tc>
                  <a:txBody>
                    <a:bodyPr/>
                    <a:lstStyle/>
                    <a:p>
                      <a:pPr algn="ctr"/>
                      <a:r>
                        <a:rPr lang="en-US" dirty="0" smtClean="0"/>
                        <a:t>69.5</a:t>
                      </a:r>
                      <a:endParaRPr lang="en-US" dirty="0"/>
                    </a:p>
                  </a:txBody>
                  <a:tcPr/>
                </a:tc>
                <a:tc>
                  <a:txBody>
                    <a:bodyPr/>
                    <a:lstStyle/>
                    <a:p>
                      <a:pPr algn="ctr"/>
                      <a:r>
                        <a:rPr lang="en-US" dirty="0" smtClean="0"/>
                        <a:t>90.9</a:t>
                      </a:r>
                      <a:endParaRPr lang="en-US" dirty="0"/>
                    </a:p>
                  </a:txBody>
                  <a:tcPr/>
                </a:tc>
                <a:tc>
                  <a:txBody>
                    <a:bodyPr/>
                    <a:lstStyle/>
                    <a:p>
                      <a:pPr algn="ctr"/>
                      <a:r>
                        <a:rPr lang="en-US" dirty="0" smtClean="0"/>
                        <a:t>92.2</a:t>
                      </a:r>
                      <a:endParaRPr lang="en-US" dirty="0"/>
                    </a:p>
                  </a:txBody>
                  <a:tcPr/>
                </a:tc>
                <a:tc>
                  <a:txBody>
                    <a:bodyPr/>
                    <a:lstStyle/>
                    <a:p>
                      <a:pPr algn="ctr"/>
                      <a:r>
                        <a:rPr lang="en-US" dirty="0" smtClean="0"/>
                        <a:t>63.3</a:t>
                      </a:r>
                      <a:endParaRPr lang="en-US" dirty="0"/>
                    </a:p>
                  </a:txBody>
                  <a:tcPr/>
                </a:tc>
                <a:tc>
                  <a:txBody>
                    <a:bodyPr/>
                    <a:lstStyle/>
                    <a:p>
                      <a:pPr algn="ctr"/>
                      <a:r>
                        <a:rPr lang="en-US" dirty="0" smtClean="0"/>
                        <a:t>54.5</a:t>
                      </a:r>
                      <a:endParaRPr lang="en-US" dirty="0"/>
                    </a:p>
                  </a:txBody>
                  <a:tcPr/>
                </a:tc>
                <a:tc>
                  <a:txBody>
                    <a:bodyPr/>
                    <a:lstStyle/>
                    <a:p>
                      <a:pPr algn="ctr"/>
                      <a:r>
                        <a:rPr lang="en-US" dirty="0" smtClean="0"/>
                        <a:t>78.6</a:t>
                      </a:r>
                      <a:endParaRPr lang="en-US" dirty="0"/>
                    </a:p>
                  </a:txBody>
                  <a:tcPr/>
                </a:tc>
              </a:tr>
              <a:tr h="370840">
                <a:tc>
                  <a:txBody>
                    <a:bodyPr/>
                    <a:lstStyle/>
                    <a:p>
                      <a:r>
                        <a:rPr lang="en-US" dirty="0" smtClean="0"/>
                        <a:t>Straw Man</a:t>
                      </a:r>
                      <a:endParaRPr lang="en-US" dirty="0"/>
                    </a:p>
                  </a:txBody>
                  <a:tcPr/>
                </a:tc>
                <a:tc>
                  <a:txBody>
                    <a:bodyPr/>
                    <a:lstStyle/>
                    <a:p>
                      <a:pPr algn="ctr"/>
                      <a:r>
                        <a:rPr lang="en-US" dirty="0" smtClean="0"/>
                        <a:t>4.3</a:t>
                      </a:r>
                      <a:endParaRPr lang="en-US" dirty="0"/>
                    </a:p>
                  </a:txBody>
                  <a:tcPr/>
                </a:tc>
                <a:tc>
                  <a:txBody>
                    <a:bodyPr/>
                    <a:lstStyle/>
                    <a:p>
                      <a:pPr algn="ctr"/>
                      <a:r>
                        <a:rPr lang="en-US" dirty="0" smtClean="0"/>
                        <a:t>4.2</a:t>
                      </a:r>
                      <a:endParaRPr lang="en-US" dirty="0"/>
                    </a:p>
                  </a:txBody>
                  <a:tcPr/>
                </a:tc>
                <a:tc>
                  <a:txBody>
                    <a:bodyPr/>
                    <a:lstStyle/>
                    <a:p>
                      <a:pPr algn="ctr"/>
                      <a:r>
                        <a:rPr lang="en-US" dirty="0" smtClean="0"/>
                        <a:t>5.0</a:t>
                      </a:r>
                      <a:endParaRPr lang="en-US" dirty="0"/>
                    </a:p>
                  </a:txBody>
                  <a:tcPr/>
                </a:tc>
                <a:tc>
                  <a:txBody>
                    <a:bodyPr/>
                    <a:lstStyle/>
                    <a:p>
                      <a:pPr algn="ctr"/>
                      <a:r>
                        <a:rPr lang="en-US" dirty="0" smtClean="0"/>
                        <a:t>6.5</a:t>
                      </a:r>
                      <a:endParaRPr lang="en-US" dirty="0"/>
                    </a:p>
                  </a:txBody>
                  <a:tcPr/>
                </a:tc>
                <a:tc>
                  <a:txBody>
                    <a:bodyPr/>
                    <a:lstStyle/>
                    <a:p>
                      <a:pPr algn="ctr"/>
                      <a:r>
                        <a:rPr lang="en-US" dirty="0" smtClean="0"/>
                        <a:t>4.7</a:t>
                      </a:r>
                      <a:endParaRPr lang="en-US" dirty="0"/>
                    </a:p>
                  </a:txBody>
                  <a:tcPr/>
                </a:tc>
                <a:tc>
                  <a:txBody>
                    <a:bodyPr/>
                    <a:lstStyle/>
                    <a:p>
                      <a:pPr algn="ctr"/>
                      <a:r>
                        <a:rPr lang="en-US" dirty="0" smtClean="0"/>
                        <a:t>4.3</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55</a:t>
            </a:fld>
            <a:endParaRPr lang="en-US" dirty="0"/>
          </a:p>
        </p:txBody>
      </p:sp>
      <p:graphicFrame>
        <p:nvGraphicFramePr>
          <p:cNvPr id="8" name="Table 7"/>
          <p:cNvGraphicFramePr>
            <a:graphicFrameLocks noGrp="1"/>
          </p:cNvGraphicFramePr>
          <p:nvPr/>
        </p:nvGraphicFramePr>
        <p:xfrm>
          <a:off x="914400" y="4495800"/>
          <a:ext cx="7315200" cy="1381760"/>
        </p:xfrm>
        <a:graphic>
          <a:graphicData uri="http://schemas.openxmlformats.org/drawingml/2006/table">
            <a:tbl>
              <a:tblPr firstRow="1" bandRow="1">
                <a:tableStyleId>{073A0DAA-6AF3-43AB-8588-CEC1D06C72B9}</a:tableStyleId>
              </a:tblPr>
              <a:tblGrid>
                <a:gridCol w="1326986"/>
                <a:gridCol w="1343695"/>
                <a:gridCol w="778949"/>
                <a:gridCol w="772264"/>
                <a:gridCol w="951045"/>
                <a:gridCol w="855808"/>
                <a:gridCol w="1286453"/>
              </a:tblGrid>
              <a:tr h="370840">
                <a:tc>
                  <a:txBody>
                    <a:bodyPr/>
                    <a:lstStyle/>
                    <a:p>
                      <a:pPr algn="ctr"/>
                      <a:endParaRPr lang="en-US" dirty="0"/>
                    </a:p>
                  </a:txBody>
                  <a:tcPr/>
                </a:tc>
                <a:tc>
                  <a:txBody>
                    <a:bodyPr/>
                    <a:lstStyle/>
                    <a:p>
                      <a:pPr algn="ctr"/>
                      <a:r>
                        <a:rPr lang="en-US" dirty="0" smtClean="0"/>
                        <a:t>Aggregate</a:t>
                      </a:r>
                      <a:endParaRPr lang="en-US" dirty="0"/>
                    </a:p>
                  </a:txBody>
                  <a:tcPr/>
                </a:tc>
                <a:tc>
                  <a:txBody>
                    <a:bodyPr/>
                    <a:lstStyle/>
                    <a:p>
                      <a:pPr algn="ctr"/>
                      <a:r>
                        <a:rPr lang="en-US" dirty="0" smtClean="0"/>
                        <a:t>Walk</a:t>
                      </a:r>
                      <a:endParaRPr lang="en-US" dirty="0"/>
                    </a:p>
                  </a:txBody>
                  <a:tcPr/>
                </a:tc>
                <a:tc>
                  <a:txBody>
                    <a:bodyPr/>
                    <a:lstStyle/>
                    <a:p>
                      <a:pPr algn="ctr"/>
                      <a:r>
                        <a:rPr lang="en-US" dirty="0" smtClean="0"/>
                        <a:t>Jog</a:t>
                      </a:r>
                      <a:endParaRPr lang="en-US" dirty="0"/>
                    </a:p>
                  </a:txBody>
                  <a:tcPr/>
                </a:tc>
                <a:tc>
                  <a:txBody>
                    <a:bodyPr/>
                    <a:lstStyle/>
                    <a:p>
                      <a:pPr algn="ctr"/>
                      <a:r>
                        <a:rPr lang="en-US" dirty="0" smtClean="0"/>
                        <a:t>Up</a:t>
                      </a:r>
                      <a:endParaRPr lang="en-US" dirty="0"/>
                    </a:p>
                  </a:txBody>
                  <a:tcPr/>
                </a:tc>
                <a:tc>
                  <a:txBody>
                    <a:bodyPr/>
                    <a:lstStyle/>
                    <a:p>
                      <a:pPr algn="ctr"/>
                      <a:r>
                        <a:rPr lang="en-US" dirty="0" smtClean="0"/>
                        <a:t>Down</a:t>
                      </a:r>
                      <a:endParaRPr lang="en-US" dirty="0"/>
                    </a:p>
                  </a:txBody>
                  <a:tcPr/>
                </a:tc>
                <a:tc>
                  <a:txBody>
                    <a:bodyPr/>
                    <a:lstStyle/>
                    <a:p>
                      <a:pPr algn="ctr"/>
                      <a:r>
                        <a:rPr lang="en-US" dirty="0" smtClean="0"/>
                        <a:t>Aggregate</a:t>
                      </a:r>
                      <a:br>
                        <a:rPr lang="en-US" dirty="0" smtClean="0"/>
                      </a:br>
                      <a:r>
                        <a:rPr lang="en-US" dirty="0" smtClean="0"/>
                        <a:t>(Oracle)</a:t>
                      </a:r>
                      <a:endParaRPr lang="en-US" dirty="0"/>
                    </a:p>
                  </a:txBody>
                  <a:tcPr/>
                </a:tc>
              </a:tr>
              <a:tr h="370840">
                <a:tc>
                  <a:txBody>
                    <a:bodyPr/>
                    <a:lstStyle/>
                    <a:p>
                      <a:r>
                        <a:rPr lang="en-US" dirty="0" smtClean="0"/>
                        <a:t>J48</a:t>
                      </a:r>
                      <a:endParaRPr lang="en-US" dirty="0"/>
                    </a:p>
                  </a:txBody>
                  <a:tcPr/>
                </a:tc>
                <a:tc>
                  <a:txBody>
                    <a:bodyPr/>
                    <a:lstStyle/>
                    <a:p>
                      <a:pPr algn="ctr"/>
                      <a:r>
                        <a:rPr lang="en-US" dirty="0" smtClean="0"/>
                        <a:t>36/36</a:t>
                      </a:r>
                      <a:endParaRPr lang="en-US" dirty="0"/>
                    </a:p>
                  </a:txBody>
                  <a:tcPr/>
                </a:tc>
                <a:tc>
                  <a:txBody>
                    <a:bodyPr/>
                    <a:lstStyle/>
                    <a:p>
                      <a:pPr algn="ctr"/>
                      <a:r>
                        <a:rPr lang="en-US" dirty="0" smtClean="0"/>
                        <a:t>36/36</a:t>
                      </a:r>
                      <a:endParaRPr lang="en-US" dirty="0"/>
                    </a:p>
                  </a:txBody>
                  <a:tcPr/>
                </a:tc>
                <a:tc>
                  <a:txBody>
                    <a:bodyPr/>
                    <a:lstStyle/>
                    <a:p>
                      <a:pPr algn="ctr"/>
                      <a:r>
                        <a:rPr lang="en-US" dirty="0" smtClean="0"/>
                        <a:t>31/32</a:t>
                      </a:r>
                      <a:endParaRPr lang="en-US" dirty="0"/>
                    </a:p>
                  </a:txBody>
                  <a:tcPr/>
                </a:tc>
                <a:tc>
                  <a:txBody>
                    <a:bodyPr/>
                    <a:lstStyle/>
                    <a:p>
                      <a:pPr algn="ctr"/>
                      <a:r>
                        <a:rPr lang="en-US" dirty="0" smtClean="0"/>
                        <a:t>31/31</a:t>
                      </a:r>
                      <a:endParaRPr lang="en-US" dirty="0"/>
                    </a:p>
                  </a:txBody>
                  <a:tcPr/>
                </a:tc>
                <a:tc>
                  <a:txBody>
                    <a:bodyPr/>
                    <a:lstStyle/>
                    <a:p>
                      <a:pPr algn="ctr"/>
                      <a:r>
                        <a:rPr lang="en-US" dirty="0" smtClean="0"/>
                        <a:t>28/31</a:t>
                      </a:r>
                      <a:endParaRPr lang="en-US" dirty="0"/>
                    </a:p>
                  </a:txBody>
                  <a:tcPr/>
                </a:tc>
                <a:tc>
                  <a:txBody>
                    <a:bodyPr/>
                    <a:lstStyle/>
                    <a:p>
                      <a:pPr algn="ctr"/>
                      <a:r>
                        <a:rPr lang="en-US" dirty="0" smtClean="0"/>
                        <a:t>36/36</a:t>
                      </a:r>
                      <a:endParaRPr lang="en-US" dirty="0"/>
                    </a:p>
                  </a:txBody>
                  <a:tcPr/>
                </a:tc>
              </a:tr>
              <a:tr h="370840">
                <a:tc>
                  <a:txBody>
                    <a:bodyPr/>
                    <a:lstStyle/>
                    <a:p>
                      <a:r>
                        <a:rPr lang="en-US" dirty="0" smtClean="0"/>
                        <a:t>Neural Net</a:t>
                      </a:r>
                      <a:endParaRPr lang="en-US" dirty="0"/>
                    </a:p>
                  </a:txBody>
                  <a:tcPr/>
                </a:tc>
                <a:tc>
                  <a:txBody>
                    <a:bodyPr/>
                    <a:lstStyle/>
                    <a:p>
                      <a:pPr algn="ctr"/>
                      <a:r>
                        <a:rPr lang="en-US" dirty="0" smtClean="0"/>
                        <a:t>36/36</a:t>
                      </a:r>
                      <a:endParaRPr lang="en-US" dirty="0"/>
                    </a:p>
                  </a:txBody>
                  <a:tcPr/>
                </a:tc>
                <a:tc>
                  <a:txBody>
                    <a:bodyPr/>
                    <a:lstStyle/>
                    <a:p>
                      <a:pPr algn="ctr"/>
                      <a:r>
                        <a:rPr lang="en-US" dirty="0" smtClean="0"/>
                        <a:t>36/36</a:t>
                      </a:r>
                      <a:endParaRPr lang="en-US" dirty="0"/>
                    </a:p>
                  </a:txBody>
                  <a:tcPr/>
                </a:tc>
                <a:tc>
                  <a:txBody>
                    <a:bodyPr/>
                    <a:lstStyle/>
                    <a:p>
                      <a:pPr algn="ctr"/>
                      <a:r>
                        <a:rPr lang="en-US" dirty="0" smtClean="0"/>
                        <a:t>32/32</a:t>
                      </a:r>
                      <a:endParaRPr lang="en-US" dirty="0"/>
                    </a:p>
                  </a:txBody>
                  <a:tcPr/>
                </a:tc>
                <a:tc>
                  <a:txBody>
                    <a:bodyPr/>
                    <a:lstStyle/>
                    <a:p>
                      <a:pPr algn="ctr"/>
                      <a:r>
                        <a:rPr lang="en-US" dirty="0" smtClean="0"/>
                        <a:t>28.5/31</a:t>
                      </a:r>
                      <a:endParaRPr lang="en-US" dirty="0"/>
                    </a:p>
                  </a:txBody>
                  <a:tcPr/>
                </a:tc>
                <a:tc>
                  <a:txBody>
                    <a:bodyPr/>
                    <a:lstStyle/>
                    <a:p>
                      <a:pPr algn="ctr"/>
                      <a:r>
                        <a:rPr lang="en-US" dirty="0" smtClean="0"/>
                        <a:t>25/31</a:t>
                      </a:r>
                      <a:endParaRPr lang="en-US" dirty="0"/>
                    </a:p>
                  </a:txBody>
                  <a:tcPr/>
                </a:tc>
                <a:tc>
                  <a:txBody>
                    <a:bodyPr/>
                    <a:lstStyle/>
                    <a:p>
                      <a:pPr algn="ctr"/>
                      <a:r>
                        <a:rPr lang="en-US" dirty="0" smtClean="0"/>
                        <a:t>36/36</a:t>
                      </a:r>
                      <a:endParaRPr lang="en-US" dirty="0"/>
                    </a:p>
                  </a:txBody>
                  <a:tcPr/>
                </a:tc>
              </a:tr>
            </a:tbl>
          </a:graphicData>
        </a:graphic>
      </p:graphicFrame>
      <p:sp>
        <p:nvSpPr>
          <p:cNvPr id="9" name="TextBox 8"/>
          <p:cNvSpPr txBox="1"/>
          <p:nvPr/>
        </p:nvSpPr>
        <p:spPr>
          <a:xfrm>
            <a:off x="2667000" y="3810000"/>
            <a:ext cx="3810000" cy="369332"/>
          </a:xfrm>
          <a:prstGeom prst="rect">
            <a:avLst/>
          </a:prstGeom>
          <a:noFill/>
        </p:spPr>
        <p:txBody>
          <a:bodyPr wrap="square" rtlCol="0">
            <a:spAutoFit/>
          </a:bodyPr>
          <a:lstStyle/>
          <a:p>
            <a:r>
              <a:rPr lang="en-US" dirty="0" smtClean="0">
                <a:solidFill>
                  <a:schemeClr val="bg1"/>
                </a:solidFill>
              </a:rPr>
              <a:t>Based on 10 second test samples</a:t>
            </a:r>
            <a:endParaRPr lang="en-US" dirty="0">
              <a:solidFill>
                <a:schemeClr val="bg1"/>
              </a:solidFill>
            </a:endParaRPr>
          </a:p>
        </p:txBody>
      </p:sp>
      <p:sp>
        <p:nvSpPr>
          <p:cNvPr id="10" name="TextBox 9"/>
          <p:cNvSpPr txBox="1"/>
          <p:nvPr/>
        </p:nvSpPr>
        <p:spPr>
          <a:xfrm>
            <a:off x="2057400" y="5955268"/>
            <a:ext cx="5943600" cy="369332"/>
          </a:xfrm>
          <a:prstGeom prst="rect">
            <a:avLst/>
          </a:prstGeom>
          <a:noFill/>
        </p:spPr>
        <p:txBody>
          <a:bodyPr wrap="square" rtlCol="0">
            <a:spAutoFit/>
          </a:bodyPr>
          <a:lstStyle/>
          <a:p>
            <a:r>
              <a:rPr lang="en-US" dirty="0" smtClean="0">
                <a:solidFill>
                  <a:schemeClr val="bg1"/>
                </a:solidFill>
              </a:rPr>
              <a:t>Based on most frequent prediction for 5-10 minutes of data</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839200" cy="1252728"/>
          </a:xfrm>
        </p:spPr>
        <p:txBody>
          <a:bodyPr>
            <a:noAutofit/>
          </a:bodyPr>
          <a:lstStyle/>
          <a:p>
            <a:r>
              <a:rPr lang="en-US" sz="3800" dirty="0" smtClean="0"/>
              <a:t>WISDM Biometric Authentication Results</a:t>
            </a:r>
            <a:endParaRPr lang="en-US" sz="3800" dirty="0"/>
          </a:p>
        </p:txBody>
      </p:sp>
      <p:sp>
        <p:nvSpPr>
          <p:cNvPr id="3" name="Content Placeholder 2"/>
          <p:cNvSpPr>
            <a:spLocks noGrp="1"/>
          </p:cNvSpPr>
          <p:nvPr>
            <p:ph idx="1"/>
          </p:nvPr>
        </p:nvSpPr>
        <p:spPr/>
        <p:txBody>
          <a:bodyPr/>
          <a:lstStyle/>
          <a:p>
            <a:r>
              <a:rPr lang="en-US" dirty="0" smtClean="0"/>
              <a:t>Authentication results:</a:t>
            </a:r>
          </a:p>
          <a:p>
            <a:pPr lvl="1"/>
            <a:r>
              <a:rPr lang="en-US" dirty="0" smtClean="0"/>
              <a:t>Positive authentication of a user</a:t>
            </a:r>
          </a:p>
          <a:p>
            <a:pPr lvl="2"/>
            <a:r>
              <a:rPr lang="en-US" dirty="0" smtClean="0"/>
              <a:t>10 second sample: ~85%</a:t>
            </a:r>
          </a:p>
          <a:p>
            <a:pPr lvl="2"/>
            <a:r>
              <a:rPr lang="en-US" dirty="0" smtClean="0"/>
              <a:t>Most frequent class over 5-10 min: 100%</a:t>
            </a:r>
          </a:p>
          <a:p>
            <a:pPr lvl="1"/>
            <a:r>
              <a:rPr lang="en-US" dirty="0" smtClean="0"/>
              <a:t>Negative Authentication of a user (an imposter)</a:t>
            </a:r>
          </a:p>
          <a:p>
            <a:pPr lvl="2"/>
            <a:r>
              <a:rPr lang="en-US" dirty="0" smtClean="0"/>
              <a:t>10 second sample: ~96%</a:t>
            </a:r>
          </a:p>
          <a:p>
            <a:pPr lvl="2"/>
            <a:r>
              <a:rPr lang="en-US" dirty="0" smtClean="0"/>
              <a:t>Most frequent class over 5-10 min: 100%</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Biometric Identification Summary</a:t>
            </a:r>
            <a:endParaRPr lang="en-US" dirty="0"/>
          </a:p>
        </p:txBody>
      </p:sp>
      <p:sp>
        <p:nvSpPr>
          <p:cNvPr id="3" name="Content Placeholder 2"/>
          <p:cNvSpPr>
            <a:spLocks noGrp="1"/>
          </p:cNvSpPr>
          <p:nvPr>
            <p:ph idx="1"/>
          </p:nvPr>
        </p:nvSpPr>
        <p:spPr/>
        <p:txBody>
          <a:bodyPr>
            <a:normAutofit/>
          </a:bodyPr>
          <a:lstStyle/>
          <a:p>
            <a:r>
              <a:rPr lang="en-US" dirty="0" smtClean="0"/>
              <a:t>Can do remarkably well with short amounts of accelerometer data (10s – 2 min)</a:t>
            </a:r>
          </a:p>
          <a:p>
            <a:r>
              <a:rPr lang="en-US" dirty="0" smtClean="0"/>
              <a:t>Results may not be good enough for rigorous applications but sufficient for many</a:t>
            </a:r>
          </a:p>
          <a:p>
            <a:pPr lvl="1"/>
            <a:r>
              <a:rPr lang="en-US" dirty="0" smtClean="0"/>
              <a:t>Automatic customization</a:t>
            </a:r>
          </a:p>
          <a:p>
            <a:pPr lvl="1"/>
            <a:r>
              <a:rPr lang="en-US" dirty="0" smtClean="0"/>
              <a:t>First level security</a:t>
            </a:r>
          </a:p>
          <a:p>
            <a:pPr lvl="2"/>
            <a:r>
              <a:rPr lang="en-US" dirty="0" smtClean="0"/>
              <a:t>The system described in the Discovery channel clip unlocked the phone using biometrics to avoid entering a password, which also could be used</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457200"/>
            <a:ext cx="8013192" cy="993648"/>
          </a:xfrm>
        </p:spPr>
        <p:txBody>
          <a:bodyPr/>
          <a:lstStyle/>
          <a:p>
            <a:r>
              <a:rPr lang="en-US" dirty="0" smtClean="0"/>
              <a:t>Trait Identification</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58</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304800" y="2971800"/>
            <a:ext cx="2004502" cy="160078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1828800" y="4876800"/>
            <a:ext cx="2015929" cy="1622577"/>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3657600" y="3124200"/>
            <a:ext cx="2088717" cy="1664446"/>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5638800" y="5029200"/>
            <a:ext cx="1752600" cy="1411740"/>
          </a:xfrm>
          <a:prstGeom prst="rect">
            <a:avLst/>
          </a:prstGeom>
          <a:noFill/>
          <a:ln w="9525">
            <a:noFill/>
            <a:miter lim="800000"/>
            <a:headEnd/>
            <a:tailEnd/>
          </a:ln>
          <a:effectLst/>
        </p:spPr>
      </p:pic>
      <p:pic>
        <p:nvPicPr>
          <p:cNvPr id="3079" name="Picture 7"/>
          <p:cNvPicPr>
            <a:picLocks noChangeAspect="1" noChangeArrowheads="1"/>
          </p:cNvPicPr>
          <p:nvPr/>
        </p:nvPicPr>
        <p:blipFill>
          <a:blip r:embed="rId6" cstate="print"/>
          <a:srcRect/>
          <a:stretch>
            <a:fillRect/>
          </a:stretch>
        </p:blipFill>
        <p:spPr bwMode="auto">
          <a:xfrm>
            <a:off x="6858000" y="2971800"/>
            <a:ext cx="1928561" cy="1549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 Biometrics and User Traits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Soft biometrics traits are not distinctive enough for identification unless combined with other  traits </a:t>
            </a:r>
          </a:p>
          <a:p>
            <a:pPr lvl="1"/>
            <a:r>
              <a:rPr lang="en-US" dirty="0" smtClean="0"/>
              <a:t>Sex, height, weight, …</a:t>
            </a:r>
          </a:p>
          <a:p>
            <a:pPr>
              <a:spcBef>
                <a:spcPts val="600"/>
              </a:spcBef>
            </a:pPr>
            <a:r>
              <a:rPr lang="en-US" dirty="0" smtClean="0"/>
              <a:t>But do we have better uses for these “soft” traits than for identification?</a:t>
            </a:r>
          </a:p>
          <a:p>
            <a:pPr lvl="1">
              <a:spcBef>
                <a:spcPts val="600"/>
              </a:spcBef>
            </a:pPr>
            <a:r>
              <a:rPr lang="en-US" dirty="0" smtClean="0"/>
              <a:t>As data miners, of course we do!</a:t>
            </a:r>
          </a:p>
          <a:p>
            <a:pPr lvl="1">
              <a:spcBef>
                <a:spcPts val="600"/>
              </a:spcBef>
            </a:pPr>
            <a:r>
              <a:rPr lang="en-US" dirty="0" smtClean="0"/>
              <a:t>We want to know </a:t>
            </a:r>
            <a:r>
              <a:rPr lang="en-US" u="sng" dirty="0" smtClean="0"/>
              <a:t>everything</a:t>
            </a:r>
            <a:r>
              <a:rPr lang="en-US" dirty="0" smtClean="0"/>
              <a:t> we possibly can about a person. Somehow we will exploit this.</a:t>
            </a:r>
          </a:p>
          <a:p>
            <a:pPr lvl="2">
              <a:spcBef>
                <a:spcPts val="600"/>
              </a:spcBef>
            </a:pPr>
            <a:r>
              <a:rPr lang="en-US" dirty="0" smtClean="0"/>
              <a:t>We could use weight to improve calories burned </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59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33400"/>
            <a:ext cx="7772400" cy="1362075"/>
          </a:xfrm>
        </p:spPr>
        <p:txBody>
          <a:bodyPr/>
          <a:lstStyle/>
          <a:p>
            <a:r>
              <a:rPr lang="en-US" dirty="0" smtClean="0"/>
              <a:t>The Right Time for Smart Phone Sensor Data Mining</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6</a:t>
            </a:fld>
            <a:endParaRPr lang="en-US"/>
          </a:p>
        </p:txBody>
      </p:sp>
      <p:sp>
        <p:nvSpPr>
          <p:cNvPr id="8" name="TextBox 7"/>
          <p:cNvSpPr txBox="1"/>
          <p:nvPr/>
        </p:nvSpPr>
        <p:spPr>
          <a:xfrm>
            <a:off x="762000" y="2590800"/>
            <a:ext cx="7620000" cy="3539430"/>
          </a:xfrm>
          <a:prstGeom prst="rect">
            <a:avLst/>
          </a:prstGeom>
          <a:noFill/>
        </p:spPr>
        <p:txBody>
          <a:bodyPr wrap="square" rtlCol="0">
            <a:spAutoFit/>
          </a:bodyPr>
          <a:lstStyle/>
          <a:p>
            <a:r>
              <a:rPr lang="en-US" sz="4400" baseline="14000" dirty="0" smtClean="0">
                <a:latin typeface="Andalus" pitchFamily="18" charset="-78"/>
                <a:cs typeface="Andalus" pitchFamily="18" charset="-78"/>
              </a:rPr>
              <a:t>“</a:t>
            </a:r>
            <a:r>
              <a:rPr lang="en-US" sz="3200" dirty="0" smtClean="0">
                <a:latin typeface="Andalus" pitchFamily="18" charset="-78"/>
                <a:cs typeface="Andalus" pitchFamily="18" charset="-78"/>
              </a:rPr>
              <a:t>The number of diverse and powerful sensors on smart phones, combined with their mobility and ubiquity, combined again with their increasing computational power, makes this the right time for work on Smart Phone-Based Data Mining”</a:t>
            </a:r>
          </a:p>
          <a:p>
            <a:r>
              <a:rPr lang="en-US" sz="3200" dirty="0" smtClean="0">
                <a:latin typeface="Andalus" pitchFamily="18" charset="-78"/>
                <a:cs typeface="Andalus" pitchFamily="18" charset="-78"/>
              </a:rPr>
              <a:t>					 – Gary Weiss </a:t>
            </a:r>
            <a:endParaRPr lang="en-US" sz="32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the Definition of Trait</a:t>
            </a:r>
            <a:endParaRPr lang="en-US" dirty="0"/>
          </a:p>
        </p:txBody>
      </p:sp>
      <p:sp>
        <p:nvSpPr>
          <p:cNvPr id="3" name="Content Placeholder 2"/>
          <p:cNvSpPr>
            <a:spLocks noGrp="1"/>
          </p:cNvSpPr>
          <p:nvPr>
            <p:ph idx="1"/>
          </p:nvPr>
        </p:nvSpPr>
        <p:spPr>
          <a:xfrm>
            <a:off x="381000" y="1775191"/>
            <a:ext cx="8534400" cy="4625609"/>
          </a:xfrm>
        </p:spPr>
        <p:txBody>
          <a:bodyPr>
            <a:normAutofit lnSpcReduction="10000"/>
          </a:bodyPr>
          <a:lstStyle/>
          <a:p>
            <a:r>
              <a:rPr lang="en-US" dirty="0" smtClean="0"/>
              <a:t>Normally think about traits as being:</a:t>
            </a:r>
          </a:p>
          <a:p>
            <a:pPr lvl="1"/>
            <a:r>
              <a:rPr lang="en-US" dirty="0" smtClean="0"/>
              <a:t>Unchanging: race, skin color, eye color, etc.</a:t>
            </a:r>
          </a:p>
          <a:p>
            <a:pPr lvl="1"/>
            <a:r>
              <a:rPr lang="en-US" dirty="0" smtClean="0"/>
              <a:t> Slow changing: Height, weight, etc.</a:t>
            </a:r>
          </a:p>
          <a:p>
            <a:r>
              <a:rPr lang="en-US" dirty="0" smtClean="0"/>
              <a:t>But want to know everything about a person:</a:t>
            </a:r>
          </a:p>
          <a:p>
            <a:pPr lvl="1"/>
            <a:r>
              <a:rPr lang="en-US" dirty="0" smtClean="0"/>
              <a:t>What they wear, how they feel, if they are tired, etc.</a:t>
            </a:r>
          </a:p>
          <a:p>
            <a:r>
              <a:rPr lang="en-US" dirty="0" smtClean="0"/>
              <a:t>I have not seen this goal stated in context of mobile sensor data mining</a:t>
            </a:r>
          </a:p>
          <a:p>
            <a:pPr lvl="1"/>
            <a:r>
              <a:rPr lang="en-US" dirty="0" smtClean="0"/>
              <a:t>It is the focus of </a:t>
            </a:r>
            <a:r>
              <a:rPr lang="en-US" i="1" dirty="0" smtClean="0"/>
              <a:t>Identifying user traits by mining smart phone accelerometer data</a:t>
            </a:r>
            <a:r>
              <a:rPr lang="en-US" baseline="30000" dirty="0" smtClean="0"/>
              <a:t>26</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dirty="0" smtClean="0"/>
              <a:t>Very little explicit work on this topic</a:t>
            </a:r>
          </a:p>
          <a:p>
            <a:pPr lvl="1"/>
            <a:r>
              <a:rPr lang="en-US" dirty="0" smtClean="0"/>
              <a:t>Some work related to biometrics but incidental</a:t>
            </a:r>
          </a:p>
          <a:p>
            <a:pPr lvl="2"/>
            <a:r>
              <a:rPr lang="en-US" dirty="0" smtClean="0"/>
              <a:t>Work on gait recognition mentions factors that influence recognition, like weight of footwear &amp; sex</a:t>
            </a:r>
          </a:p>
          <a:p>
            <a:r>
              <a:rPr lang="en-US" dirty="0" smtClean="0"/>
              <a:t>Other communities work in related areas</a:t>
            </a:r>
          </a:p>
          <a:p>
            <a:pPr lvl="1"/>
            <a:r>
              <a:rPr lang="en-US" dirty="0" smtClean="0"/>
              <a:t>Ergonomics &amp; kinesiology study factors that impact gait</a:t>
            </a:r>
          </a:p>
          <a:p>
            <a:pPr lvl="2"/>
            <a:r>
              <a:rPr lang="en-US" dirty="0" smtClean="0"/>
              <a:t>Texture of footwear, type of shoe, sex, age, heel height</a:t>
            </a:r>
          </a:p>
          <a:p>
            <a:pPr lvl="2"/>
            <a:r>
              <a:rPr lang="en-US" dirty="0" smtClean="0"/>
              <a:t>Interaction between gait speed, obesity, and race</a:t>
            </a:r>
          </a:p>
          <a:p>
            <a:pPr lvl="3"/>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Trait Identification</a:t>
            </a:r>
            <a:r>
              <a:rPr lang="en-US" sz="3600" baseline="30000" dirty="0" smtClean="0">
                <a:latin typeface="Arial" pitchFamily="34" charset="0"/>
                <a:cs typeface="Arial" pitchFamily="34" charset="0"/>
              </a:rPr>
              <a:t>26</a:t>
            </a:r>
            <a:endParaRPr lang="en-US" sz="3600" baseline="30000" dirty="0">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r>
              <a:rPr lang="en-US" dirty="0" smtClean="0"/>
              <a:t>Data collected from ~70 people</a:t>
            </a:r>
          </a:p>
          <a:p>
            <a:pPr lvl="1"/>
            <a:r>
              <a:rPr lang="en-US" dirty="0" smtClean="0"/>
              <a:t>Accelerometer and survey data</a:t>
            </a:r>
          </a:p>
          <a:p>
            <a:pPr lvl="1"/>
            <a:r>
              <a:rPr lang="en-US" dirty="0" smtClean="0"/>
              <a:t>Survey data includes anything we could think of that might somehow be predictable</a:t>
            </a:r>
          </a:p>
          <a:p>
            <a:pPr lvl="2"/>
            <a:r>
              <a:rPr lang="en-US" dirty="0" smtClean="0"/>
              <a:t>Sex, height, weight, age, race, handedness, disability</a:t>
            </a:r>
          </a:p>
          <a:p>
            <a:pPr lvl="2"/>
            <a:r>
              <a:rPr lang="en-US" dirty="0" smtClean="0"/>
              <a:t>Type of area grew up in {rural, suburban, urban}</a:t>
            </a:r>
          </a:p>
          <a:p>
            <a:pPr lvl="2"/>
            <a:r>
              <a:rPr lang="en-US" dirty="0" smtClean="0"/>
              <a:t>Shoe size, footwear type, size of heels, type of clothing</a:t>
            </a:r>
          </a:p>
          <a:p>
            <a:pPr lvl="2"/>
            <a:r>
              <a:rPr lang="en-US" dirty="0" smtClean="0"/>
              <a:t># hours academic work , # hours exercise</a:t>
            </a:r>
          </a:p>
          <a:p>
            <a:pPr lvl="1"/>
            <a:r>
              <a:rPr lang="en-US" dirty="0" smtClean="0"/>
              <a:t>Too few subjects investigate all factors</a:t>
            </a:r>
          </a:p>
          <a:p>
            <a:pPr lvl="2"/>
            <a:r>
              <a:rPr lang="en-US" dirty="0" smtClean="0"/>
              <a:t>Many were not predictable (maybe with more data)</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WISDM Trait Identification Results</a:t>
            </a:r>
            <a:endParaRPr lang="en-US" dirty="0"/>
          </a:p>
        </p:txBody>
      </p:sp>
      <p:graphicFrame>
        <p:nvGraphicFramePr>
          <p:cNvPr id="7" name="Content Placeholder 6"/>
          <p:cNvGraphicFramePr>
            <a:graphicFrameLocks noGrp="1"/>
          </p:cNvGraphicFramePr>
          <p:nvPr>
            <p:ph idx="1"/>
          </p:nvPr>
        </p:nvGraphicFramePr>
        <p:xfrm>
          <a:off x="2548920" y="1828800"/>
          <a:ext cx="3699480" cy="1752601"/>
        </p:xfrm>
        <a:graphic>
          <a:graphicData uri="http://schemas.openxmlformats.org/drawingml/2006/table">
            <a:tbl>
              <a:tblPr firstRow="1" bandRow="1">
                <a:tableStyleId>{073A0DAA-6AF3-43AB-8588-CEC1D06C72B9}</a:tableStyleId>
              </a:tblPr>
              <a:tblGrid>
                <a:gridCol w="1497647"/>
                <a:gridCol w="887730"/>
                <a:gridCol w="1314103"/>
              </a:tblGrid>
              <a:tr h="830179">
                <a:tc>
                  <a:txBody>
                    <a:bodyPr/>
                    <a:lstStyle/>
                    <a:p>
                      <a:pPr algn="ctr"/>
                      <a:r>
                        <a:rPr lang="en-US" sz="2400" dirty="0" smtClean="0"/>
                        <a:t>Accuracy </a:t>
                      </a:r>
                      <a:br>
                        <a:rPr lang="en-US" sz="2400" dirty="0" smtClean="0"/>
                      </a:br>
                      <a:r>
                        <a:rPr lang="en-US" sz="2400" dirty="0" smtClean="0"/>
                        <a:t>71.2%</a:t>
                      </a:r>
                      <a:endParaRPr lang="en-US" sz="2400" dirty="0"/>
                    </a:p>
                  </a:txBody>
                  <a:tcPr anchor="ctr"/>
                </a:tc>
                <a:tc>
                  <a:txBody>
                    <a:bodyPr/>
                    <a:lstStyle/>
                    <a:p>
                      <a:pPr algn="ctr"/>
                      <a:r>
                        <a:rPr lang="en-US" sz="2400" dirty="0" smtClean="0"/>
                        <a:t>Male</a:t>
                      </a:r>
                      <a:endParaRPr lang="en-US" sz="2400" dirty="0"/>
                    </a:p>
                  </a:txBody>
                  <a:tcPr anchor="ctr"/>
                </a:tc>
                <a:tc>
                  <a:txBody>
                    <a:bodyPr/>
                    <a:lstStyle/>
                    <a:p>
                      <a:pPr algn="ctr"/>
                      <a:r>
                        <a:rPr lang="en-US" sz="2400" dirty="0" smtClean="0"/>
                        <a:t>Female</a:t>
                      </a:r>
                      <a:endParaRPr lang="en-US" sz="2400" dirty="0"/>
                    </a:p>
                  </a:txBody>
                  <a:tcPr anchor="ctr"/>
                </a:tc>
              </a:tr>
              <a:tr h="461211">
                <a:tc>
                  <a:txBody>
                    <a:bodyPr/>
                    <a:lstStyle/>
                    <a:p>
                      <a:r>
                        <a:rPr lang="en-US" sz="2400" dirty="0" smtClean="0"/>
                        <a:t>Male</a:t>
                      </a:r>
                      <a:endParaRPr lang="en-US" sz="2400" dirty="0"/>
                    </a:p>
                  </a:txBody>
                  <a:tcPr/>
                </a:tc>
                <a:tc>
                  <a:txBody>
                    <a:bodyPr/>
                    <a:lstStyle/>
                    <a:p>
                      <a:pPr algn="ctr"/>
                      <a:r>
                        <a:rPr lang="en-US" sz="2400" dirty="0" smtClean="0"/>
                        <a:t>31</a:t>
                      </a:r>
                      <a:endParaRPr lang="en-US" sz="2400" dirty="0"/>
                    </a:p>
                  </a:txBody>
                  <a:tcPr/>
                </a:tc>
                <a:tc>
                  <a:txBody>
                    <a:bodyPr/>
                    <a:lstStyle/>
                    <a:p>
                      <a:pPr algn="ctr"/>
                      <a:r>
                        <a:rPr lang="en-US" sz="2400" dirty="0" smtClean="0"/>
                        <a:t>7</a:t>
                      </a:r>
                      <a:endParaRPr lang="en-US" sz="2400" dirty="0"/>
                    </a:p>
                  </a:txBody>
                  <a:tcPr/>
                </a:tc>
              </a:tr>
              <a:tr h="461211">
                <a:tc>
                  <a:txBody>
                    <a:bodyPr/>
                    <a:lstStyle/>
                    <a:p>
                      <a:r>
                        <a:rPr lang="en-US" sz="2400" dirty="0" smtClean="0"/>
                        <a:t>Female</a:t>
                      </a:r>
                      <a:endParaRPr lang="en-US" sz="2400" dirty="0"/>
                    </a:p>
                  </a:txBody>
                  <a:tcPr/>
                </a:tc>
                <a:tc>
                  <a:txBody>
                    <a:bodyPr/>
                    <a:lstStyle/>
                    <a:p>
                      <a:pPr algn="ctr"/>
                      <a:r>
                        <a:rPr lang="en-US" sz="2400" dirty="0" smtClean="0"/>
                        <a:t>12</a:t>
                      </a:r>
                      <a:endParaRPr lang="en-US" sz="2400" dirty="0"/>
                    </a:p>
                  </a:txBody>
                  <a:tcPr/>
                </a:tc>
                <a:tc>
                  <a:txBody>
                    <a:bodyPr/>
                    <a:lstStyle/>
                    <a:p>
                      <a:pPr algn="ctr"/>
                      <a:r>
                        <a:rPr lang="en-US" sz="2400" dirty="0" smtClean="0"/>
                        <a:t>16</a:t>
                      </a:r>
                      <a:endParaRPr lang="en-US" sz="2400"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63</a:t>
            </a:fld>
            <a:endParaRPr lang="en-US" dirty="0"/>
          </a:p>
        </p:txBody>
      </p:sp>
      <p:graphicFrame>
        <p:nvGraphicFramePr>
          <p:cNvPr id="8" name="Table 7"/>
          <p:cNvGraphicFramePr>
            <a:graphicFrameLocks noGrp="1"/>
          </p:cNvGraphicFramePr>
          <p:nvPr/>
        </p:nvGraphicFramePr>
        <p:xfrm>
          <a:off x="457200" y="3962400"/>
          <a:ext cx="3897850" cy="1737360"/>
        </p:xfrm>
        <a:graphic>
          <a:graphicData uri="http://schemas.openxmlformats.org/drawingml/2006/table">
            <a:tbl>
              <a:tblPr firstRow="1" bandRow="1">
                <a:tableStyleId>{073A0DAA-6AF3-43AB-8588-CEC1D06C72B9}</a:tableStyleId>
              </a:tblPr>
              <a:tblGrid>
                <a:gridCol w="1434147"/>
                <a:gridCol w="982980"/>
                <a:gridCol w="1480723"/>
              </a:tblGrid>
              <a:tr h="534202">
                <a:tc>
                  <a:txBody>
                    <a:bodyPr/>
                    <a:lstStyle/>
                    <a:p>
                      <a:pPr algn="ctr"/>
                      <a:r>
                        <a:rPr lang="en-US" sz="2400" dirty="0" smtClean="0"/>
                        <a:t>Accuracy</a:t>
                      </a:r>
                      <a:br>
                        <a:rPr lang="en-US" sz="2400" dirty="0" smtClean="0"/>
                      </a:br>
                      <a:r>
                        <a:rPr lang="en-US" sz="2400" dirty="0" smtClean="0"/>
                        <a:t>83.3%</a:t>
                      </a:r>
                      <a:endParaRPr lang="en-US" sz="2400" dirty="0"/>
                    </a:p>
                  </a:txBody>
                  <a:tcPr/>
                </a:tc>
                <a:tc>
                  <a:txBody>
                    <a:bodyPr/>
                    <a:lstStyle/>
                    <a:p>
                      <a:pPr algn="ctr"/>
                      <a:r>
                        <a:rPr lang="en-US" sz="2400" dirty="0" smtClean="0"/>
                        <a:t>Short</a:t>
                      </a:r>
                      <a:endParaRPr lang="en-US" sz="2400" dirty="0"/>
                    </a:p>
                  </a:txBody>
                  <a:tcPr/>
                </a:tc>
                <a:tc>
                  <a:txBody>
                    <a:bodyPr/>
                    <a:lstStyle/>
                    <a:p>
                      <a:pPr algn="ctr"/>
                      <a:r>
                        <a:rPr lang="en-US" sz="2400" dirty="0" smtClean="0"/>
                        <a:t>Tall</a:t>
                      </a:r>
                      <a:endParaRPr lang="en-US" sz="2400" dirty="0"/>
                    </a:p>
                  </a:txBody>
                  <a:tcPr/>
                </a:tc>
              </a:tr>
              <a:tr h="296779">
                <a:tc>
                  <a:txBody>
                    <a:bodyPr/>
                    <a:lstStyle/>
                    <a:p>
                      <a:r>
                        <a:rPr lang="en-US" sz="2400" dirty="0" smtClean="0"/>
                        <a:t>Short</a:t>
                      </a:r>
                      <a:endParaRPr lang="en-US" sz="2400" dirty="0"/>
                    </a:p>
                  </a:txBody>
                  <a:tcPr/>
                </a:tc>
                <a:tc>
                  <a:txBody>
                    <a:bodyPr/>
                    <a:lstStyle/>
                    <a:p>
                      <a:pPr algn="ctr"/>
                      <a:r>
                        <a:rPr lang="en-US" sz="2400" dirty="0" smtClean="0"/>
                        <a:t>15</a:t>
                      </a:r>
                      <a:endParaRPr lang="en-US" sz="2400" dirty="0"/>
                    </a:p>
                  </a:txBody>
                  <a:tcPr/>
                </a:tc>
                <a:tc>
                  <a:txBody>
                    <a:bodyPr/>
                    <a:lstStyle/>
                    <a:p>
                      <a:pPr algn="ctr"/>
                      <a:r>
                        <a:rPr lang="en-US" sz="2400" dirty="0" smtClean="0"/>
                        <a:t>5</a:t>
                      </a:r>
                      <a:endParaRPr lang="en-US" sz="2400" dirty="0"/>
                    </a:p>
                  </a:txBody>
                  <a:tcPr/>
                </a:tc>
              </a:tr>
              <a:tr h="296779">
                <a:tc>
                  <a:txBody>
                    <a:bodyPr/>
                    <a:lstStyle/>
                    <a:p>
                      <a:r>
                        <a:rPr lang="en-US" sz="2400" dirty="0" smtClean="0"/>
                        <a:t>Tall</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20</a:t>
                      </a:r>
                      <a:endParaRPr lang="en-US" sz="2400" dirty="0"/>
                    </a:p>
                  </a:txBody>
                  <a:tcPr/>
                </a:tc>
              </a:tr>
            </a:tbl>
          </a:graphicData>
        </a:graphic>
      </p:graphicFrame>
      <p:graphicFrame>
        <p:nvGraphicFramePr>
          <p:cNvPr id="10" name="Table 9"/>
          <p:cNvGraphicFramePr>
            <a:graphicFrameLocks noGrp="1"/>
          </p:cNvGraphicFramePr>
          <p:nvPr/>
        </p:nvGraphicFramePr>
        <p:xfrm>
          <a:off x="4724400" y="3962400"/>
          <a:ext cx="4082290" cy="1737360"/>
        </p:xfrm>
        <a:graphic>
          <a:graphicData uri="http://schemas.openxmlformats.org/drawingml/2006/table">
            <a:tbl>
              <a:tblPr firstRow="1" bandRow="1">
                <a:tableStyleId>{073A0DAA-6AF3-43AB-8588-CEC1D06C72B9}</a:tableStyleId>
              </a:tblPr>
              <a:tblGrid>
                <a:gridCol w="1447801"/>
                <a:gridCol w="1219200"/>
                <a:gridCol w="1415289"/>
              </a:tblGrid>
              <a:tr h="370840">
                <a:tc>
                  <a:txBody>
                    <a:bodyPr/>
                    <a:lstStyle/>
                    <a:p>
                      <a:pPr algn="ctr"/>
                      <a:r>
                        <a:rPr lang="en-US" sz="2400" dirty="0" smtClean="0"/>
                        <a:t>Accuracy</a:t>
                      </a:r>
                      <a:br>
                        <a:rPr lang="en-US" sz="2400" dirty="0" smtClean="0"/>
                      </a:br>
                      <a:r>
                        <a:rPr lang="en-US" sz="2400" dirty="0" smtClean="0"/>
                        <a:t>78.9%</a:t>
                      </a:r>
                      <a:endParaRPr lang="en-US" sz="2400" dirty="0"/>
                    </a:p>
                  </a:txBody>
                  <a:tcPr/>
                </a:tc>
                <a:tc>
                  <a:txBody>
                    <a:bodyPr/>
                    <a:lstStyle/>
                    <a:p>
                      <a:pPr algn="ctr"/>
                      <a:r>
                        <a:rPr lang="en-US" sz="2400" dirty="0" smtClean="0"/>
                        <a:t>Light</a:t>
                      </a:r>
                      <a:endParaRPr lang="en-US" sz="2400" dirty="0"/>
                    </a:p>
                  </a:txBody>
                  <a:tcPr/>
                </a:tc>
                <a:tc>
                  <a:txBody>
                    <a:bodyPr/>
                    <a:lstStyle/>
                    <a:p>
                      <a:pPr algn="ctr"/>
                      <a:r>
                        <a:rPr lang="en-US" sz="2400" dirty="0" smtClean="0"/>
                        <a:t>Heavy</a:t>
                      </a:r>
                      <a:endParaRPr lang="en-US" sz="2400" dirty="0"/>
                    </a:p>
                  </a:txBody>
                  <a:tcPr/>
                </a:tc>
              </a:tr>
              <a:tr h="370840">
                <a:tc>
                  <a:txBody>
                    <a:bodyPr/>
                    <a:lstStyle/>
                    <a:p>
                      <a:r>
                        <a:rPr lang="en-US" sz="2400" dirty="0" smtClean="0"/>
                        <a:t>Light</a:t>
                      </a:r>
                      <a:endParaRPr lang="en-US" sz="2400" dirty="0"/>
                    </a:p>
                  </a:txBody>
                  <a:tcPr/>
                </a:tc>
                <a:tc>
                  <a:txBody>
                    <a:bodyPr/>
                    <a:lstStyle/>
                    <a:p>
                      <a:pPr algn="ctr"/>
                      <a:r>
                        <a:rPr lang="en-US" sz="2400" dirty="0" smtClean="0"/>
                        <a:t>13</a:t>
                      </a:r>
                      <a:endParaRPr lang="en-US" sz="2400" dirty="0"/>
                    </a:p>
                  </a:txBody>
                  <a:tcPr/>
                </a:tc>
                <a:tc>
                  <a:txBody>
                    <a:bodyPr/>
                    <a:lstStyle/>
                    <a:p>
                      <a:pPr algn="ctr"/>
                      <a:r>
                        <a:rPr lang="en-US" sz="2400" dirty="0" smtClean="0"/>
                        <a:t>7</a:t>
                      </a:r>
                      <a:endParaRPr lang="en-US" sz="2400" dirty="0"/>
                    </a:p>
                  </a:txBody>
                  <a:tcPr/>
                </a:tc>
              </a:tr>
              <a:tr h="370840">
                <a:tc>
                  <a:txBody>
                    <a:bodyPr/>
                    <a:lstStyle/>
                    <a:p>
                      <a:r>
                        <a:rPr lang="en-US" sz="2400" dirty="0" smtClean="0"/>
                        <a:t>Heavy</a:t>
                      </a:r>
                      <a:endParaRPr lang="en-US" sz="2400" dirty="0"/>
                    </a:p>
                  </a:txBody>
                  <a:tcPr/>
                </a:tc>
                <a:tc>
                  <a:txBody>
                    <a:bodyPr/>
                    <a:lstStyle/>
                    <a:p>
                      <a:pPr algn="ctr"/>
                      <a:r>
                        <a:rPr lang="en-US" sz="2400" dirty="0" smtClean="0"/>
                        <a:t>2</a:t>
                      </a:r>
                      <a:endParaRPr lang="en-US" sz="2400" dirty="0"/>
                    </a:p>
                  </a:txBody>
                  <a:tcPr/>
                </a:tc>
                <a:tc>
                  <a:txBody>
                    <a:bodyPr/>
                    <a:lstStyle/>
                    <a:p>
                      <a:pPr algn="ctr"/>
                      <a:r>
                        <a:rPr lang="en-US" sz="2400" dirty="0" smtClean="0"/>
                        <a:t>17</a:t>
                      </a:r>
                      <a:endParaRPr lang="en-US" sz="2400" dirty="0"/>
                    </a:p>
                  </a:txBody>
                  <a:tcPr/>
                </a:tc>
              </a:tr>
            </a:tbl>
          </a:graphicData>
        </a:graphic>
      </p:graphicFrame>
      <p:sp>
        <p:nvSpPr>
          <p:cNvPr id="11" name="TextBox 10"/>
          <p:cNvSpPr txBox="1"/>
          <p:nvPr/>
        </p:nvSpPr>
        <p:spPr>
          <a:xfrm>
            <a:off x="762000" y="5943600"/>
            <a:ext cx="7315200" cy="369332"/>
          </a:xfrm>
          <a:prstGeom prst="rect">
            <a:avLst/>
          </a:prstGeom>
          <a:noFill/>
        </p:spPr>
        <p:txBody>
          <a:bodyPr wrap="square" rtlCol="0">
            <a:spAutoFit/>
          </a:bodyPr>
          <a:lstStyle/>
          <a:p>
            <a:r>
              <a:rPr lang="en-US" dirty="0" smtClean="0">
                <a:solidFill>
                  <a:schemeClr val="bg1"/>
                </a:solidFill>
              </a:rPr>
              <a:t>Results for IB3 classifier. For height and weight middle categories removed.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Trait Identification Summary</a:t>
            </a:r>
            <a:endParaRPr lang="en-US" dirty="0"/>
          </a:p>
        </p:txBody>
      </p:sp>
      <p:sp>
        <p:nvSpPr>
          <p:cNvPr id="3" name="Content Placeholder 2"/>
          <p:cNvSpPr>
            <a:spLocks noGrp="1"/>
          </p:cNvSpPr>
          <p:nvPr>
            <p:ph idx="1"/>
          </p:nvPr>
        </p:nvSpPr>
        <p:spPr/>
        <p:txBody>
          <a:bodyPr/>
          <a:lstStyle/>
          <a:p>
            <a:r>
              <a:rPr lang="en-US" dirty="0" smtClean="0"/>
              <a:t>A wide open area for data mining research</a:t>
            </a:r>
          </a:p>
          <a:p>
            <a:pPr lvl="1"/>
            <a:r>
              <a:rPr lang="en-US" dirty="0" smtClean="0"/>
              <a:t>A marketers dream</a:t>
            </a:r>
          </a:p>
          <a:p>
            <a:r>
              <a:rPr lang="en-US" dirty="0" smtClean="0"/>
              <a:t>Clear privacy issues</a:t>
            </a:r>
          </a:p>
          <a:p>
            <a:r>
              <a:rPr lang="en-US" dirty="0" smtClean="0"/>
              <a:t>Room for creativity &amp; insight for finding traits</a:t>
            </a:r>
          </a:p>
          <a:p>
            <a:r>
              <a:rPr lang="en-US" dirty="0" smtClean="0"/>
              <a:t>Probably many interesting commercial and research applications</a:t>
            </a:r>
          </a:p>
          <a:p>
            <a:pPr lvl="1"/>
            <a:r>
              <a:rPr lang="en-US" dirty="0" smtClean="0"/>
              <a:t>Imagine diagnosing back problems via your mobile phone via gait analysis … </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808" y="609600"/>
            <a:ext cx="8013192" cy="993648"/>
          </a:xfrm>
        </p:spPr>
        <p:txBody>
          <a:bodyPr/>
          <a:lstStyle/>
          <a:p>
            <a:r>
              <a:rPr lang="en-US" dirty="0" smtClean="0"/>
              <a:t>Location-Based Applications</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65</a:t>
            </a:fld>
            <a:endParaRPr lang="en-US"/>
          </a:p>
        </p:txBody>
      </p:sp>
      <p:pic>
        <p:nvPicPr>
          <p:cNvPr id="4098" name="Picture 2" descr="http://www.fordham.edu/images/discover/smrhmap_2011.gif"/>
          <p:cNvPicPr>
            <a:picLocks noChangeAspect="1" noChangeArrowheads="1"/>
          </p:cNvPicPr>
          <p:nvPr/>
        </p:nvPicPr>
        <p:blipFill>
          <a:blip r:embed="rId2" cstate="print">
            <a:clrChange>
              <a:clrFrom>
                <a:srgbClr val="FFFFCC"/>
              </a:clrFrom>
              <a:clrTo>
                <a:srgbClr val="FFFFCC">
                  <a:alpha val="0"/>
                </a:srgbClr>
              </a:clrTo>
            </a:clrChange>
          </a:blip>
          <a:srcRect/>
          <a:stretch>
            <a:fillRect/>
          </a:stretch>
        </p:blipFill>
        <p:spPr bwMode="auto">
          <a:xfrm>
            <a:off x="3124200" y="3048000"/>
            <a:ext cx="2590800" cy="2072641"/>
          </a:xfrm>
          <a:prstGeom prst="rect">
            <a:avLst/>
          </a:prstGeom>
          <a:noFill/>
        </p:spPr>
      </p:pic>
      <p:pic>
        <p:nvPicPr>
          <p:cNvPr id="4101" name="Picture 5" descr="http://www8.garmin.com/graphics/24satellite.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3810000"/>
            <a:ext cx="2381250" cy="2333626"/>
          </a:xfrm>
          <a:prstGeom prst="rect">
            <a:avLst/>
          </a:prstGeom>
          <a:noFill/>
        </p:spPr>
      </p:pic>
      <p:pic>
        <p:nvPicPr>
          <p:cNvPr id="4107" name="Picture 11" descr="http://www.ietr.fr/IMG/jpg_tdoa_gsm.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24600" y="3886200"/>
            <a:ext cx="2472606" cy="241935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Locations</a:t>
            </a:r>
            <a:endParaRPr lang="en-US" dirty="0"/>
          </a:p>
        </p:txBody>
      </p:sp>
      <p:sp>
        <p:nvSpPr>
          <p:cNvPr id="3" name="Content Placeholder 2"/>
          <p:cNvSpPr>
            <a:spLocks noGrp="1"/>
          </p:cNvSpPr>
          <p:nvPr>
            <p:ph idx="1"/>
          </p:nvPr>
        </p:nvSpPr>
        <p:spPr/>
        <p:txBody>
          <a:bodyPr>
            <a:normAutofit/>
          </a:bodyPr>
          <a:lstStyle/>
          <a:p>
            <a:r>
              <a:rPr lang="en-US" dirty="0" smtClean="0"/>
              <a:t>Significant locations are important locations</a:t>
            </a:r>
          </a:p>
          <a:p>
            <a:pPr lvl="1"/>
            <a:r>
              <a:rPr lang="en-US" dirty="0" smtClean="0"/>
              <a:t>Usually defined based on frequency with which one person or a population visits a location</a:t>
            </a:r>
          </a:p>
          <a:p>
            <a:r>
              <a:rPr lang="en-US" dirty="0" smtClean="0"/>
              <a:t>Extract locations where people stay and then cluster them to merge similar points</a:t>
            </a:r>
          </a:p>
          <a:p>
            <a:pPr lvl="1"/>
            <a:r>
              <a:rPr lang="en-US" dirty="0" smtClean="0"/>
              <a:t>Stay points: points a user has spent more than </a:t>
            </a:r>
            <a:r>
              <a:rPr lang="en-US" i="1" dirty="0" smtClean="0"/>
              <a:t>ThresTime</a:t>
            </a:r>
            <a:r>
              <a:rPr lang="en-US" dirty="0" smtClean="0"/>
              <a:t> in within </a:t>
            </a:r>
            <a:r>
              <a:rPr lang="en-US" i="1" dirty="0" err="1" smtClean="0"/>
              <a:t>ThresDistance</a:t>
            </a:r>
            <a:r>
              <a:rPr lang="en-US" dirty="0" smtClean="0"/>
              <a:t> of the point</a:t>
            </a:r>
            <a:r>
              <a:rPr lang="en-US" baseline="30000" dirty="0" smtClean="0"/>
              <a:t>12</a:t>
            </a:r>
          </a:p>
          <a:p>
            <a:pPr lvl="1"/>
            <a:r>
              <a:rPr lang="en-US" dirty="0" smtClean="0"/>
              <a:t>Interesting locations: locations that include stay points from many (&gt;</a:t>
            </a:r>
            <a:r>
              <a:rPr lang="en-US" i="1" dirty="0" smtClean="0"/>
              <a:t>ThresCount</a:t>
            </a:r>
            <a:r>
              <a:rPr lang="en-US" dirty="0" smtClean="0"/>
              <a:t>) people</a:t>
            </a:r>
          </a:p>
          <a:p>
            <a:pPr lvl="1"/>
            <a:endParaRPr lang="en-US" baseline="30000"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Location System</a:t>
            </a:r>
            <a:r>
              <a:rPr lang="en-US" baseline="30000" dirty="0" smtClean="0"/>
              <a:t>12</a:t>
            </a:r>
            <a:endParaRPr lang="en-US" baseline="30000" dirty="0"/>
          </a:p>
        </p:txBody>
      </p:sp>
      <p:sp>
        <p:nvSpPr>
          <p:cNvPr id="3" name="Content Placeholder 2"/>
          <p:cNvSpPr>
            <a:spLocks noGrp="1"/>
          </p:cNvSpPr>
          <p:nvPr>
            <p:ph idx="1"/>
          </p:nvPr>
        </p:nvSpPr>
        <p:spPr>
          <a:xfrm>
            <a:off x="457200" y="1775191"/>
            <a:ext cx="8382000" cy="4625609"/>
          </a:xfrm>
        </p:spPr>
        <p:txBody>
          <a:bodyPr/>
          <a:lstStyle/>
          <a:p>
            <a:r>
              <a:rPr lang="en-US" dirty="0" smtClean="0"/>
              <a:t>Data collected from 165 users over 2 years</a:t>
            </a:r>
          </a:p>
          <a:p>
            <a:pPr lvl="1"/>
            <a:r>
              <a:rPr lang="en-US" sz="2400" dirty="0" smtClean="0">
                <a:latin typeface="Arial" pitchFamily="34" charset="0"/>
                <a:cs typeface="Arial" pitchFamily="34" charset="0"/>
              </a:rPr>
              <a:t>62</a:t>
            </a:r>
            <a:r>
              <a:rPr lang="en-US" dirty="0" smtClean="0"/>
              <a:t> users contains </a:t>
            </a:r>
            <a:r>
              <a:rPr lang="en-US" sz="2400" dirty="0" smtClean="0">
                <a:latin typeface="Arial" pitchFamily="34" charset="0"/>
                <a:cs typeface="Arial" pitchFamily="34" charset="0"/>
              </a:rPr>
              <a:t>3.5</a:t>
            </a:r>
            <a:r>
              <a:rPr lang="en-US" dirty="0" smtClean="0"/>
              <a:t>M GPS points</a:t>
            </a:r>
          </a:p>
          <a:p>
            <a:pPr lvl="1"/>
            <a:r>
              <a:rPr lang="en-US" i="1" dirty="0" smtClean="0"/>
              <a:t>ThresTime</a:t>
            </a:r>
            <a:r>
              <a:rPr lang="en-US" dirty="0" smtClean="0"/>
              <a:t> = </a:t>
            </a:r>
            <a:r>
              <a:rPr lang="en-US" sz="2400" dirty="0" smtClean="0">
                <a:latin typeface="Arial" pitchFamily="34" charset="0"/>
                <a:cs typeface="Arial" pitchFamily="34" charset="0"/>
              </a:rPr>
              <a:t>20</a:t>
            </a:r>
            <a:r>
              <a:rPr lang="en-US" dirty="0" smtClean="0"/>
              <a:t> min and </a:t>
            </a:r>
            <a:r>
              <a:rPr lang="en-US" i="1" dirty="0" err="1" smtClean="0"/>
              <a:t>ThresDistance</a:t>
            </a:r>
            <a:r>
              <a:rPr lang="en-US" dirty="0" smtClean="0"/>
              <a:t> = </a:t>
            </a:r>
            <a:r>
              <a:rPr lang="en-US" sz="2400" dirty="0" smtClean="0">
                <a:latin typeface="Arial" pitchFamily="34" charset="0"/>
                <a:cs typeface="Arial" pitchFamily="34" charset="0"/>
              </a:rPr>
              <a:t>0.2</a:t>
            </a:r>
            <a:r>
              <a:rPr lang="en-US" dirty="0" smtClean="0"/>
              <a:t> KM</a:t>
            </a:r>
          </a:p>
          <a:p>
            <a:pPr lvl="2"/>
            <a:r>
              <a:rPr lang="en-US" dirty="0" smtClean="0"/>
              <a:t>Allows us to ignore most cases where sitting in traffic</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67</a:t>
            </a:fld>
            <a:endParaRPr lang="en-US" dirty="0"/>
          </a:p>
        </p:txBody>
      </p:sp>
      <p:graphicFrame>
        <p:nvGraphicFramePr>
          <p:cNvPr id="7" name="Table 6"/>
          <p:cNvGraphicFramePr>
            <a:graphicFrameLocks noGrp="1"/>
          </p:cNvGraphicFramePr>
          <p:nvPr/>
        </p:nvGraphicFramePr>
        <p:xfrm>
          <a:off x="1447800" y="3962400"/>
          <a:ext cx="6492240" cy="2468880"/>
        </p:xfrm>
        <a:graphic>
          <a:graphicData uri="http://schemas.openxmlformats.org/drawingml/2006/table">
            <a:tbl>
              <a:tblPr firstRow="1" bandRow="1">
                <a:tableStyleId>{21E4AEA4-8DFA-4A89-87EB-49C32662AFE0}</a:tableStyleId>
              </a:tblPr>
              <a:tblGrid>
                <a:gridCol w="1524000"/>
                <a:gridCol w="1524000"/>
                <a:gridCol w="1524000"/>
                <a:gridCol w="1920240"/>
              </a:tblGrid>
              <a:tr h="567643">
                <a:tc>
                  <a:txBody>
                    <a:bodyPr/>
                    <a:lstStyle/>
                    <a:p>
                      <a:pPr algn="ctr"/>
                      <a:r>
                        <a:rPr lang="en-US" dirty="0" smtClean="0"/>
                        <a:t>User</a:t>
                      </a:r>
                      <a:endParaRPr lang="en-US" dirty="0"/>
                    </a:p>
                  </a:txBody>
                  <a:tcPr anchor="ctr"/>
                </a:tc>
                <a:tc>
                  <a:txBody>
                    <a:bodyPr/>
                    <a:lstStyle/>
                    <a:p>
                      <a:pPr algn="ctr"/>
                      <a:r>
                        <a:rPr lang="en-US" dirty="0" smtClean="0"/>
                        <a:t># GPS Points</a:t>
                      </a:r>
                      <a:endParaRPr lang="en-US" dirty="0"/>
                    </a:p>
                  </a:txBody>
                  <a:tcPr anchor="ctr"/>
                </a:tc>
                <a:tc>
                  <a:txBody>
                    <a:bodyPr/>
                    <a:lstStyle/>
                    <a:p>
                      <a:pPr algn="ctr"/>
                      <a:r>
                        <a:rPr lang="en-US" dirty="0" smtClean="0"/>
                        <a:t># Stay</a:t>
                      </a:r>
                      <a:r>
                        <a:rPr lang="en-US" baseline="0" dirty="0" smtClean="0"/>
                        <a:t> Points</a:t>
                      </a:r>
                      <a:endParaRPr lang="en-US" dirty="0"/>
                    </a:p>
                  </a:txBody>
                  <a:tcPr anchor="ctr"/>
                </a:tc>
                <a:tc>
                  <a:txBody>
                    <a:bodyPr/>
                    <a:lstStyle/>
                    <a:p>
                      <a:pPr algn="ctr"/>
                      <a:r>
                        <a:rPr lang="en-US" dirty="0" smtClean="0"/>
                        <a:t># Interesting Locations Visited</a:t>
                      </a:r>
                      <a:endParaRPr lang="en-US" dirty="0"/>
                    </a:p>
                  </a:txBody>
                  <a:tcPr anchor="ctr"/>
                </a:tc>
              </a:tr>
              <a:tr h="324367">
                <a:tc>
                  <a:txBody>
                    <a:bodyPr/>
                    <a:lstStyle/>
                    <a:p>
                      <a:pPr algn="ctr"/>
                      <a:r>
                        <a:rPr lang="en-US" dirty="0" smtClean="0"/>
                        <a:t>User</a:t>
                      </a:r>
                      <a:r>
                        <a:rPr lang="en-US" baseline="0" dirty="0" smtClean="0"/>
                        <a:t> 1</a:t>
                      </a:r>
                      <a:endParaRPr lang="en-US" dirty="0"/>
                    </a:p>
                  </a:txBody>
                  <a:tcPr anchor="ctr"/>
                </a:tc>
                <a:tc>
                  <a:txBody>
                    <a:bodyPr/>
                    <a:lstStyle/>
                    <a:p>
                      <a:pPr algn="ctr"/>
                      <a:r>
                        <a:rPr lang="en-US" dirty="0" smtClean="0"/>
                        <a:t>910,147</a:t>
                      </a:r>
                      <a:endParaRPr lang="en-US" dirty="0"/>
                    </a:p>
                  </a:txBody>
                  <a:tcPr anchor="ctr"/>
                </a:tc>
                <a:tc>
                  <a:txBody>
                    <a:bodyPr/>
                    <a:lstStyle/>
                    <a:p>
                      <a:pPr algn="ctr"/>
                      <a:r>
                        <a:rPr lang="en-US" dirty="0" smtClean="0"/>
                        <a:t>469</a:t>
                      </a:r>
                      <a:endParaRPr lang="en-US" dirty="0"/>
                    </a:p>
                  </a:txBody>
                  <a:tcPr anchor="ctr"/>
                </a:tc>
                <a:tc>
                  <a:txBody>
                    <a:bodyPr/>
                    <a:lstStyle/>
                    <a:p>
                      <a:pPr algn="ctr"/>
                      <a:r>
                        <a:rPr lang="en-US" dirty="0" smtClean="0"/>
                        <a:t>9</a:t>
                      </a:r>
                      <a:endParaRPr lang="en-US" dirty="0"/>
                    </a:p>
                  </a:txBody>
                  <a:tcPr anchor="ctr"/>
                </a:tc>
              </a:tr>
              <a:tr h="324367">
                <a:tc>
                  <a:txBody>
                    <a:bodyPr/>
                    <a:lstStyle/>
                    <a:p>
                      <a:pPr algn="ctr"/>
                      <a:r>
                        <a:rPr lang="en-US" dirty="0" smtClean="0"/>
                        <a:t>User 2</a:t>
                      </a:r>
                      <a:endParaRPr lang="en-US" dirty="0"/>
                    </a:p>
                  </a:txBody>
                  <a:tcPr anchor="ctr"/>
                </a:tc>
                <a:tc>
                  <a:txBody>
                    <a:bodyPr/>
                    <a:lstStyle/>
                    <a:p>
                      <a:pPr algn="ctr"/>
                      <a:r>
                        <a:rPr lang="en-US" dirty="0" smtClean="0"/>
                        <a:t>860,635</a:t>
                      </a:r>
                      <a:endParaRPr lang="en-US" dirty="0"/>
                    </a:p>
                  </a:txBody>
                  <a:tcPr anchor="ctr"/>
                </a:tc>
                <a:tc>
                  <a:txBody>
                    <a:bodyPr/>
                    <a:lstStyle/>
                    <a:p>
                      <a:pPr algn="ctr"/>
                      <a:r>
                        <a:rPr lang="en-US" dirty="0" smtClean="0"/>
                        <a:t>181</a:t>
                      </a:r>
                      <a:endParaRPr lang="en-US" dirty="0"/>
                    </a:p>
                  </a:txBody>
                  <a:tcPr anchor="ctr"/>
                </a:tc>
                <a:tc>
                  <a:txBody>
                    <a:bodyPr/>
                    <a:lstStyle/>
                    <a:p>
                      <a:pPr algn="ctr"/>
                      <a:r>
                        <a:rPr lang="en-US" dirty="0" smtClean="0"/>
                        <a:t>8</a:t>
                      </a:r>
                      <a:endParaRPr lang="en-US" dirty="0"/>
                    </a:p>
                  </a:txBody>
                  <a:tcPr anchor="ctr"/>
                </a:tc>
              </a:tr>
              <a:tr h="324367">
                <a:tc>
                  <a:txBody>
                    <a:bodyPr/>
                    <a:lstStyle/>
                    <a:p>
                      <a:pPr algn="ctr"/>
                      <a:r>
                        <a:rPr lang="en-US" dirty="0" smtClean="0"/>
                        <a:t>User 3</a:t>
                      </a:r>
                      <a:endParaRPr lang="en-US" dirty="0"/>
                    </a:p>
                  </a:txBody>
                  <a:tcPr anchor="ctr"/>
                </a:tc>
                <a:tc>
                  <a:txBody>
                    <a:bodyPr/>
                    <a:lstStyle/>
                    <a:p>
                      <a:pPr algn="ctr"/>
                      <a:r>
                        <a:rPr lang="en-US" dirty="0" smtClean="0"/>
                        <a:t>753,678</a:t>
                      </a:r>
                      <a:endParaRPr lang="en-US" dirty="0"/>
                    </a:p>
                  </a:txBody>
                  <a:tcPr anchor="ctr"/>
                </a:tc>
                <a:tc>
                  <a:txBody>
                    <a:bodyPr/>
                    <a:lstStyle/>
                    <a:p>
                      <a:pPr algn="ctr"/>
                      <a:r>
                        <a:rPr lang="en-US" dirty="0" smtClean="0"/>
                        <a:t>134</a:t>
                      </a:r>
                      <a:endParaRPr lang="en-US" dirty="0"/>
                    </a:p>
                  </a:txBody>
                  <a:tcPr anchor="ctr"/>
                </a:tc>
                <a:tc>
                  <a:txBody>
                    <a:bodyPr/>
                    <a:lstStyle/>
                    <a:p>
                      <a:pPr algn="ctr"/>
                      <a:r>
                        <a:rPr lang="en-US" dirty="0" smtClean="0"/>
                        <a:t>13</a:t>
                      </a:r>
                      <a:endParaRPr lang="en-US" dirty="0"/>
                    </a:p>
                  </a:txBody>
                  <a:tcPr anchor="ctr"/>
                </a:tc>
              </a:tr>
              <a:tr h="324367">
                <a:tc>
                  <a:txBody>
                    <a:bodyPr/>
                    <a:lstStyle/>
                    <a:p>
                      <a:pPr algn="ctr"/>
                      <a:r>
                        <a:rPr lang="en-US" dirty="0" smtClean="0"/>
                        <a:t>User 4</a:t>
                      </a:r>
                      <a:endParaRPr lang="en-US" dirty="0"/>
                    </a:p>
                  </a:txBody>
                  <a:tcPr anchor="ctr"/>
                </a:tc>
                <a:tc>
                  <a:txBody>
                    <a:bodyPr/>
                    <a:lstStyle/>
                    <a:p>
                      <a:pPr algn="ctr"/>
                      <a:r>
                        <a:rPr lang="en-US" dirty="0" smtClean="0"/>
                        <a:t>188,480</a:t>
                      </a:r>
                      <a:endParaRPr lang="en-US" dirty="0"/>
                    </a:p>
                  </a:txBody>
                  <a:tcPr anchor="ctr"/>
                </a:tc>
                <a:tc>
                  <a:txBody>
                    <a:bodyPr/>
                    <a:lstStyle/>
                    <a:p>
                      <a:pPr algn="ctr"/>
                      <a:r>
                        <a:rPr lang="en-US" dirty="0" smtClean="0"/>
                        <a:t>82</a:t>
                      </a:r>
                      <a:endParaRPr lang="en-US" dirty="0"/>
                    </a:p>
                  </a:txBody>
                  <a:tcPr anchor="ctr"/>
                </a:tc>
                <a:tc>
                  <a:txBody>
                    <a:bodyPr/>
                    <a:lstStyle/>
                    <a:p>
                      <a:pPr algn="ctr"/>
                      <a:r>
                        <a:rPr lang="en-US" dirty="0" smtClean="0"/>
                        <a:t>4</a:t>
                      </a:r>
                      <a:endParaRPr lang="en-US" dirty="0"/>
                    </a:p>
                  </a:txBody>
                  <a:tcPr anchor="ctr"/>
                </a:tc>
              </a:tr>
              <a:tr h="324367">
                <a:tc>
                  <a:txBody>
                    <a:bodyPr/>
                    <a:lstStyle/>
                    <a:p>
                      <a:pPr algn="ctr"/>
                      <a:r>
                        <a:rPr lang="en-US" dirty="0" smtClean="0"/>
                        <a:t>User 5</a:t>
                      </a:r>
                      <a:endParaRPr lang="en-US" dirty="0"/>
                    </a:p>
                  </a:txBody>
                  <a:tcPr anchor="ctr"/>
                </a:tc>
                <a:tc>
                  <a:txBody>
                    <a:bodyPr/>
                    <a:lstStyle/>
                    <a:p>
                      <a:pPr algn="ctr"/>
                      <a:r>
                        <a:rPr lang="en-US" dirty="0" smtClean="0"/>
                        <a:t>89,145</a:t>
                      </a:r>
                      <a:endParaRPr lang="en-US" dirty="0"/>
                    </a:p>
                  </a:txBody>
                  <a:tcPr anchor="ctr"/>
                </a:tc>
                <a:tc>
                  <a:txBody>
                    <a:bodyPr/>
                    <a:lstStyle/>
                    <a:p>
                      <a:pPr algn="ctr"/>
                      <a:r>
                        <a:rPr lang="en-US" dirty="0" smtClean="0"/>
                        <a:t>8</a:t>
                      </a:r>
                      <a:endParaRPr lang="en-US" dirty="0"/>
                    </a:p>
                  </a:txBody>
                  <a:tcPr anchor="ctr"/>
                </a:tc>
                <a:tc>
                  <a:txBody>
                    <a:bodyPr/>
                    <a:lstStyle/>
                    <a:p>
                      <a:pPr algn="ctr"/>
                      <a:r>
                        <a:rPr lang="en-US" dirty="0" smtClean="0"/>
                        <a:t>1</a:t>
                      </a:r>
                      <a:endParaRPr lang="en-US" dirty="0"/>
                    </a:p>
                  </a:txBody>
                  <a:tcPr anchor="ct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Location System</a:t>
            </a:r>
            <a:r>
              <a:rPr lang="en-US" baseline="30000" dirty="0" smtClean="0"/>
              <a:t>12</a:t>
            </a:r>
            <a:endParaRPr lang="en-US" dirty="0"/>
          </a:p>
        </p:txBody>
      </p:sp>
      <p:graphicFrame>
        <p:nvGraphicFramePr>
          <p:cNvPr id="7" name="Content Placeholder 6"/>
          <p:cNvGraphicFramePr>
            <a:graphicFrameLocks noGrp="1"/>
          </p:cNvGraphicFramePr>
          <p:nvPr>
            <p:ph idx="1"/>
          </p:nvPr>
        </p:nvGraphicFramePr>
        <p:xfrm>
          <a:off x="762000" y="4191000"/>
          <a:ext cx="7687629" cy="2219960"/>
        </p:xfrm>
        <a:graphic>
          <a:graphicData uri="http://schemas.openxmlformats.org/drawingml/2006/table">
            <a:tbl>
              <a:tblPr firstRow="1" bandRow="1">
                <a:tableStyleId>{21E4AEA4-8DFA-4A89-87EB-49C32662AFE0}</a:tableStyleId>
              </a:tblPr>
              <a:tblGrid>
                <a:gridCol w="1070293"/>
                <a:gridCol w="1244918"/>
                <a:gridCol w="1257618"/>
                <a:gridCol w="4114800"/>
              </a:tblGrid>
              <a:tr h="0">
                <a:tc>
                  <a:txBody>
                    <a:bodyPr/>
                    <a:lstStyle/>
                    <a:p>
                      <a:r>
                        <a:rPr lang="en-US" dirty="0" smtClean="0"/>
                        <a:t>Latitude</a:t>
                      </a:r>
                      <a:endParaRPr lang="en-US" dirty="0"/>
                    </a:p>
                  </a:txBody>
                  <a:tcPr/>
                </a:tc>
                <a:tc>
                  <a:txBody>
                    <a:bodyPr/>
                    <a:lstStyle/>
                    <a:p>
                      <a:r>
                        <a:rPr lang="en-US" dirty="0" smtClean="0"/>
                        <a:t>Longitude</a:t>
                      </a:r>
                      <a:endParaRPr lang="en-US" dirty="0"/>
                    </a:p>
                  </a:txBody>
                  <a:tcPr/>
                </a:tc>
                <a:tc>
                  <a:txBody>
                    <a:bodyPr/>
                    <a:lstStyle/>
                    <a:p>
                      <a:r>
                        <a:rPr lang="en-US" dirty="0" smtClean="0"/>
                        <a:t>Frequency</a:t>
                      </a:r>
                      <a:endParaRPr lang="en-US" dirty="0"/>
                    </a:p>
                  </a:txBody>
                  <a:tcPr/>
                </a:tc>
                <a:tc>
                  <a:txBody>
                    <a:bodyPr/>
                    <a:lstStyle/>
                    <a:p>
                      <a:r>
                        <a:rPr lang="en-US" dirty="0" smtClean="0"/>
                        <a:t>Interesting Locations</a:t>
                      </a:r>
                      <a:endParaRPr lang="en-US" dirty="0"/>
                    </a:p>
                  </a:txBody>
                  <a:tcPr/>
                </a:tc>
              </a:tr>
              <a:tr h="370840">
                <a:tc>
                  <a:txBody>
                    <a:bodyPr/>
                    <a:lstStyle/>
                    <a:p>
                      <a:pPr algn="ctr"/>
                      <a:r>
                        <a:rPr lang="en-US" dirty="0" smtClean="0"/>
                        <a:t>40.00</a:t>
                      </a:r>
                      <a:endParaRPr lang="en-US" dirty="0"/>
                    </a:p>
                  </a:txBody>
                  <a:tcPr/>
                </a:tc>
                <a:tc>
                  <a:txBody>
                    <a:bodyPr/>
                    <a:lstStyle/>
                    <a:p>
                      <a:pPr algn="ctr"/>
                      <a:r>
                        <a:rPr lang="en-US" dirty="0" smtClean="0"/>
                        <a:t>116.327</a:t>
                      </a:r>
                      <a:endParaRPr lang="en-US" dirty="0"/>
                    </a:p>
                  </a:txBody>
                  <a:tcPr/>
                </a:tc>
                <a:tc>
                  <a:txBody>
                    <a:bodyPr/>
                    <a:lstStyle/>
                    <a:p>
                      <a:pPr algn="ctr"/>
                      <a:r>
                        <a:rPr lang="en-US" dirty="0" smtClean="0"/>
                        <a:t>309</a:t>
                      </a:r>
                      <a:endParaRPr lang="en-US" dirty="0"/>
                    </a:p>
                  </a:txBody>
                  <a:tcPr/>
                </a:tc>
                <a:tc>
                  <a:txBody>
                    <a:bodyPr/>
                    <a:lstStyle/>
                    <a:p>
                      <a:r>
                        <a:rPr lang="en-US" dirty="0" smtClean="0"/>
                        <a:t>Main Building, </a:t>
                      </a:r>
                      <a:r>
                        <a:rPr lang="en-US" dirty="0" err="1" smtClean="0"/>
                        <a:t>Tshingua</a:t>
                      </a:r>
                      <a:r>
                        <a:rPr lang="en-US" dirty="0" smtClean="0"/>
                        <a:t> Univ.</a:t>
                      </a:r>
                      <a:endParaRPr lang="en-US" dirty="0"/>
                    </a:p>
                  </a:txBody>
                  <a:tcPr/>
                </a:tc>
              </a:tr>
              <a:tr h="370840">
                <a:tc>
                  <a:txBody>
                    <a:bodyPr/>
                    <a:lstStyle/>
                    <a:p>
                      <a:pPr algn="ctr"/>
                      <a:r>
                        <a:rPr lang="en-US" dirty="0" smtClean="0"/>
                        <a:t>39.976</a:t>
                      </a:r>
                      <a:endParaRPr lang="en-US" dirty="0"/>
                    </a:p>
                  </a:txBody>
                  <a:tcPr/>
                </a:tc>
                <a:tc>
                  <a:txBody>
                    <a:bodyPr/>
                    <a:lstStyle/>
                    <a:p>
                      <a:pPr algn="ctr"/>
                      <a:r>
                        <a:rPr lang="en-US" dirty="0" smtClean="0"/>
                        <a:t>116.331</a:t>
                      </a:r>
                      <a:endParaRPr lang="en-US" dirty="0"/>
                    </a:p>
                  </a:txBody>
                  <a:tcPr/>
                </a:tc>
                <a:tc>
                  <a:txBody>
                    <a:bodyPr/>
                    <a:lstStyle/>
                    <a:p>
                      <a:pPr algn="ctr"/>
                      <a:r>
                        <a:rPr lang="en-US" dirty="0" smtClean="0"/>
                        <a:t>122</a:t>
                      </a:r>
                      <a:endParaRPr lang="en-US" dirty="0"/>
                    </a:p>
                  </a:txBody>
                  <a:tcPr/>
                </a:tc>
                <a:tc>
                  <a:txBody>
                    <a:bodyPr/>
                    <a:lstStyle/>
                    <a:p>
                      <a:r>
                        <a:rPr lang="en-US" dirty="0" smtClean="0"/>
                        <a:t>China Sigma Center, Microsoft China R&amp;D</a:t>
                      </a:r>
                      <a:endParaRPr lang="en-US" dirty="0"/>
                    </a:p>
                  </a:txBody>
                  <a:tcPr/>
                </a:tc>
              </a:tr>
              <a:tr h="370840">
                <a:tc>
                  <a:txBody>
                    <a:bodyPr/>
                    <a:lstStyle/>
                    <a:p>
                      <a:pPr algn="ctr"/>
                      <a:r>
                        <a:rPr lang="en-US" dirty="0" smtClean="0"/>
                        <a:t>40.01</a:t>
                      </a:r>
                      <a:endParaRPr lang="en-US" dirty="0"/>
                    </a:p>
                  </a:txBody>
                  <a:tcPr/>
                </a:tc>
                <a:tc>
                  <a:txBody>
                    <a:bodyPr/>
                    <a:lstStyle/>
                    <a:p>
                      <a:pPr algn="ctr"/>
                      <a:r>
                        <a:rPr lang="en-US" dirty="0" smtClean="0"/>
                        <a:t>116.315</a:t>
                      </a:r>
                      <a:endParaRPr lang="en-US" dirty="0"/>
                    </a:p>
                  </a:txBody>
                  <a:tcPr/>
                </a:tc>
                <a:tc>
                  <a:txBody>
                    <a:bodyPr/>
                    <a:lstStyle/>
                    <a:p>
                      <a:pPr algn="ctr"/>
                      <a:r>
                        <a:rPr lang="en-US" dirty="0" smtClean="0"/>
                        <a:t>74</a:t>
                      </a:r>
                      <a:endParaRPr lang="en-US" dirty="0"/>
                    </a:p>
                  </a:txBody>
                  <a:tcPr/>
                </a:tc>
                <a:tc>
                  <a:txBody>
                    <a:bodyPr/>
                    <a:lstStyle/>
                    <a:p>
                      <a:r>
                        <a:rPr lang="en-US" dirty="0" err="1" smtClean="0"/>
                        <a:t>Da</a:t>
                      </a:r>
                      <a:r>
                        <a:rPr lang="en-US" dirty="0" smtClean="0"/>
                        <a:t> Yi Tea Culture Center, Tea House</a:t>
                      </a:r>
                      <a:endParaRPr lang="en-US" dirty="0"/>
                    </a:p>
                  </a:txBody>
                  <a:tcPr/>
                </a:tc>
              </a:tr>
              <a:tr h="370840">
                <a:tc>
                  <a:txBody>
                    <a:bodyPr/>
                    <a:lstStyle/>
                    <a:p>
                      <a:pPr algn="ctr"/>
                      <a:r>
                        <a:rPr lang="en-US" dirty="0" smtClean="0"/>
                        <a:t>39.975</a:t>
                      </a:r>
                      <a:endParaRPr lang="en-US" dirty="0"/>
                    </a:p>
                  </a:txBody>
                  <a:tcPr/>
                </a:tc>
                <a:tc>
                  <a:txBody>
                    <a:bodyPr/>
                    <a:lstStyle/>
                    <a:p>
                      <a:pPr algn="ctr"/>
                      <a:r>
                        <a:rPr lang="en-US" dirty="0" smtClean="0"/>
                        <a:t>116.331</a:t>
                      </a:r>
                      <a:endParaRPr lang="en-US" dirty="0"/>
                    </a:p>
                  </a:txBody>
                  <a:tcPr/>
                </a:tc>
                <a:tc>
                  <a:txBody>
                    <a:bodyPr/>
                    <a:lstStyle/>
                    <a:p>
                      <a:pPr algn="ctr"/>
                      <a:r>
                        <a:rPr lang="en-US" dirty="0" smtClean="0"/>
                        <a:t>58</a:t>
                      </a:r>
                      <a:endParaRPr lang="en-US" dirty="0"/>
                    </a:p>
                  </a:txBody>
                  <a:tcPr/>
                </a:tc>
                <a:tc>
                  <a:txBody>
                    <a:bodyPr/>
                    <a:lstStyle/>
                    <a:p>
                      <a:r>
                        <a:rPr lang="en-US" dirty="0" err="1" smtClean="0"/>
                        <a:t>Cuigong</a:t>
                      </a:r>
                      <a:r>
                        <a:rPr lang="en-US" dirty="0" smtClean="0"/>
                        <a:t> Hotel</a:t>
                      </a:r>
                      <a:endParaRPr lang="en-US" dirty="0"/>
                    </a:p>
                  </a:txBody>
                  <a:tcPr/>
                </a:tc>
              </a:tr>
              <a:tr h="370840">
                <a:tc>
                  <a:txBody>
                    <a:bodyPr/>
                    <a:lstStyle/>
                    <a:p>
                      <a:pPr algn="ctr"/>
                      <a:r>
                        <a:rPr lang="en-US" dirty="0" smtClean="0"/>
                        <a:t>39.985</a:t>
                      </a:r>
                      <a:endParaRPr lang="en-US" dirty="0"/>
                    </a:p>
                  </a:txBody>
                  <a:tcPr/>
                </a:tc>
                <a:tc>
                  <a:txBody>
                    <a:bodyPr/>
                    <a:lstStyle/>
                    <a:p>
                      <a:pPr algn="ctr"/>
                      <a:r>
                        <a:rPr lang="en-US" dirty="0" smtClean="0"/>
                        <a:t>116.32</a:t>
                      </a:r>
                      <a:endParaRPr lang="en-US" dirty="0"/>
                    </a:p>
                  </a:txBody>
                  <a:tcPr/>
                </a:tc>
                <a:tc>
                  <a:txBody>
                    <a:bodyPr/>
                    <a:lstStyle/>
                    <a:p>
                      <a:pPr algn="ctr"/>
                      <a:r>
                        <a:rPr lang="en-US" dirty="0" smtClean="0"/>
                        <a:t>36</a:t>
                      </a:r>
                      <a:endParaRPr lang="en-US" dirty="0"/>
                    </a:p>
                  </a:txBody>
                  <a:tcPr/>
                </a:tc>
                <a:tc>
                  <a:txBody>
                    <a:bodyPr/>
                    <a:lstStyle/>
                    <a:p>
                      <a:r>
                        <a:rPr lang="en-US" dirty="0" err="1" smtClean="0"/>
                        <a:t>Loongson</a:t>
                      </a:r>
                      <a:r>
                        <a:rPr lang="en-US" baseline="0" dirty="0" smtClean="0"/>
                        <a:t> Technology Service Center</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68</a:t>
            </a:fld>
            <a:endParaRPr lang="en-US" dirty="0"/>
          </a:p>
        </p:txBody>
      </p:sp>
      <p:sp>
        <p:nvSpPr>
          <p:cNvPr id="8" name="Content Placeholder 2"/>
          <p:cNvSpPr txBox="1">
            <a:spLocks/>
          </p:cNvSpPr>
          <p:nvPr/>
        </p:nvSpPr>
        <p:spPr>
          <a:xfrm>
            <a:off x="457200" y="1775191"/>
            <a:ext cx="8382000" cy="2263409"/>
          </a:xfrm>
          <a:prstGeom prst="rect">
            <a:avLst/>
          </a:prstGeom>
        </p:spPr>
        <p:txBody>
          <a:bodyPr vert="horz" lIns="54864" tIns="91440" rtlCol="0">
            <a:normAutofit fontScale="92500"/>
          </a:bodyPr>
          <a:lstStyle/>
          <a:p>
            <a:pPr marL="438912" marR="0" lvl="0" indent="-320040" algn="l" defTabSz="914400" rtl="0" eaLnBrk="1" fontAlgn="auto" latinLnBrk="0" hangingPunct="1">
              <a:lnSpc>
                <a:spcPct val="100000"/>
              </a:lnSpc>
              <a:spcBef>
                <a:spcPts val="0"/>
              </a:spcBef>
              <a:spcAft>
                <a:spcPts val="0"/>
              </a:spcAft>
              <a:buClr>
                <a:srgbClr val="A4CA1B"/>
              </a:buClr>
              <a:buSzPct val="80000"/>
              <a:buFont typeface="Wingdings 2"/>
              <a:buChar char=""/>
              <a:tabLst/>
              <a:defRPr/>
            </a:pPr>
            <a:r>
              <a:rPr kumimoji="0" lang="en-US" sz="3200" b="0" i="0" u="none" strike="noStrike" kern="1200" cap="none" spc="0" normalizeH="0" baseline="0" noProof="0" dirty="0" smtClean="0">
                <a:ln>
                  <a:noFill/>
                </a:ln>
                <a:effectLst/>
                <a:uLnTx/>
                <a:uFillTx/>
                <a:latin typeface="+mn-lt"/>
                <a:ea typeface="+mn-ea"/>
                <a:cs typeface="+mn-cs"/>
              </a:rPr>
              <a:t>Table below holds top most interesting places</a:t>
            </a:r>
            <a:endParaRPr lang="en-US" sz="3200" dirty="0" smtClean="0"/>
          </a:p>
          <a:p>
            <a:pPr marL="896112" lvl="1" indent="-320040">
              <a:buClr>
                <a:srgbClr val="A4CA1B"/>
              </a:buClr>
              <a:buSzPct val="80000"/>
              <a:buFont typeface="Wingdings 2"/>
              <a:buChar char=""/>
              <a:defRPr/>
            </a:pPr>
            <a:r>
              <a:rPr kumimoji="0" lang="en-US" sz="3200" b="0" i="0" u="none" strike="noStrike" kern="1200" cap="none" spc="0" normalizeH="0" baseline="0" noProof="0" dirty="0" smtClean="0">
                <a:ln>
                  <a:noFill/>
                </a:ln>
                <a:effectLst/>
                <a:uLnTx/>
                <a:uFillTx/>
                <a:latin typeface="+mn-lt"/>
                <a:ea typeface="+mn-ea"/>
                <a:cs typeface="+mn-cs"/>
              </a:rPr>
              <a:t>Results show </a:t>
            </a:r>
            <a:r>
              <a:rPr kumimoji="0" lang="en-US" sz="3200" b="0" i="0" u="none" strike="noStrike" kern="1200" cap="none" spc="0" normalizeH="0" noProof="0" dirty="0" smtClean="0">
                <a:ln>
                  <a:noFill/>
                </a:ln>
                <a:effectLst/>
                <a:uLnTx/>
                <a:uFillTx/>
                <a:latin typeface="+mn-lt"/>
                <a:ea typeface="+mn-ea"/>
                <a:cs typeface="+mn-cs"/>
              </a:rPr>
              <a:t>that subjects are highly educated</a:t>
            </a:r>
          </a:p>
          <a:p>
            <a:pPr marL="896112" lvl="1" indent="-320040">
              <a:buClr>
                <a:srgbClr val="A4CA1B"/>
              </a:buClr>
              <a:buSzPct val="80000"/>
              <a:buFont typeface="Wingdings 2"/>
              <a:buChar char=""/>
            </a:pPr>
            <a:r>
              <a:rPr lang="en-US" sz="3200" baseline="0" dirty="0" smtClean="0"/>
              <a:t>Can</a:t>
            </a:r>
            <a:r>
              <a:rPr lang="en-US" sz="3200" dirty="0" smtClean="0"/>
              <a:t> characterize and group people by the interesting places that they visit</a:t>
            </a:r>
            <a:endParaRPr kumimoji="0" lang="en-US" sz="32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Significant Locations: Assoc. Rules</a:t>
            </a:r>
            <a:endParaRPr lang="en-US" dirty="0"/>
          </a:p>
        </p:txBody>
      </p:sp>
      <p:sp>
        <p:nvSpPr>
          <p:cNvPr id="3" name="Content Placeholder 2"/>
          <p:cNvSpPr>
            <a:spLocks noGrp="1"/>
          </p:cNvSpPr>
          <p:nvPr>
            <p:ph idx="1"/>
          </p:nvPr>
        </p:nvSpPr>
        <p:spPr>
          <a:xfrm>
            <a:off x="381000" y="1775191"/>
            <a:ext cx="8534400" cy="4625609"/>
          </a:xfrm>
        </p:spPr>
        <p:txBody>
          <a:bodyPr>
            <a:normAutofit/>
          </a:bodyPr>
          <a:lstStyle/>
          <a:p>
            <a:r>
              <a:rPr lang="en-US" dirty="0" smtClean="0"/>
              <a:t>Locations visited in a day can represent </a:t>
            </a:r>
            <a:r>
              <a:rPr lang="en-US" dirty="0" err="1" smtClean="0"/>
              <a:t>itemset</a:t>
            </a:r>
            <a:endParaRPr lang="en-US" dirty="0" smtClean="0"/>
          </a:p>
          <a:p>
            <a:pPr lvl="1"/>
            <a:r>
              <a:rPr lang="en-US" dirty="0" smtClean="0"/>
              <a:t>Mary: {Supermarket, Park, Post Office, School}</a:t>
            </a:r>
          </a:p>
          <a:p>
            <a:pPr lvl="1"/>
            <a:r>
              <a:rPr lang="en-US" dirty="0" smtClean="0"/>
              <a:t>John: {Supermarket, Park, School, McDonald’s}</a:t>
            </a:r>
          </a:p>
          <a:p>
            <a:r>
              <a:rPr lang="en-US" dirty="0" smtClean="0"/>
              <a:t>Rule: {Supermarket, Park} </a:t>
            </a:r>
            <a:r>
              <a:rPr lang="en-US" dirty="0" smtClean="0">
                <a:sym typeface="Wingdings" pitchFamily="2" charset="2"/>
              </a:rPr>
              <a:t> {School}</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Tutorial</a:t>
            </a:r>
            <a:endParaRPr lang="en-US" dirty="0"/>
          </a:p>
        </p:txBody>
      </p:sp>
      <p:sp>
        <p:nvSpPr>
          <p:cNvPr id="3" name="Content Placeholder 2"/>
          <p:cNvSpPr>
            <a:spLocks noGrp="1"/>
          </p:cNvSpPr>
          <p:nvPr>
            <p:ph idx="1"/>
          </p:nvPr>
        </p:nvSpPr>
        <p:spPr/>
        <p:txBody>
          <a:bodyPr/>
          <a:lstStyle/>
          <a:p>
            <a:r>
              <a:rPr lang="en-US" dirty="0" smtClean="0"/>
              <a:t>Provide basic introduction to the area</a:t>
            </a:r>
          </a:p>
          <a:p>
            <a:pPr lvl="1"/>
            <a:r>
              <a:rPr lang="en-US" dirty="0" smtClean="0"/>
              <a:t>Taxonomy of the work that has been done</a:t>
            </a:r>
          </a:p>
          <a:p>
            <a:pPr lvl="1"/>
            <a:r>
              <a:rPr lang="en-US" dirty="0" smtClean="0"/>
              <a:t>Highlight some of the many applications</a:t>
            </a:r>
          </a:p>
          <a:p>
            <a:pPr>
              <a:spcBef>
                <a:spcPts val="600"/>
              </a:spcBef>
            </a:pPr>
            <a:r>
              <a:rPr lang="en-US" dirty="0" smtClean="0"/>
              <a:t>Encourage/motivate/promote R&amp;D</a:t>
            </a:r>
          </a:p>
          <a:p>
            <a:pPr lvl="1"/>
            <a:r>
              <a:rPr lang="en-US" dirty="0" smtClean="0"/>
              <a:t>Creative applications waiting to be discovered!</a:t>
            </a:r>
          </a:p>
          <a:p>
            <a:pPr>
              <a:spcBef>
                <a:spcPts val="600"/>
              </a:spcBef>
            </a:pPr>
            <a:r>
              <a:rPr lang="en-US" dirty="0" smtClean="0"/>
              <a:t>Identify challenges and opportunities</a:t>
            </a:r>
          </a:p>
          <a:p>
            <a:pPr lvl="1"/>
            <a:r>
              <a:rPr lang="en-US" dirty="0" smtClean="0"/>
              <a:t>Highlight relevant engineering issues</a:t>
            </a:r>
          </a:p>
          <a:p>
            <a:pPr lvl="1"/>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Improving Transportation</a:t>
            </a:r>
            <a:endParaRPr lang="en-US" dirty="0"/>
          </a:p>
        </p:txBody>
      </p:sp>
      <p:sp>
        <p:nvSpPr>
          <p:cNvPr id="3" name="Content Placeholder 2"/>
          <p:cNvSpPr>
            <a:spLocks noGrp="1"/>
          </p:cNvSpPr>
          <p:nvPr>
            <p:ph idx="1"/>
          </p:nvPr>
        </p:nvSpPr>
        <p:spPr>
          <a:xfrm>
            <a:off x="457200" y="1775191"/>
            <a:ext cx="8382000" cy="4625609"/>
          </a:xfrm>
        </p:spPr>
        <p:txBody>
          <a:bodyPr>
            <a:normAutofit fontScale="92500"/>
          </a:bodyPr>
          <a:lstStyle/>
          <a:p>
            <a:r>
              <a:rPr lang="en-US" dirty="0" smtClean="0"/>
              <a:t>Use location data from many users (</a:t>
            </a:r>
            <a:r>
              <a:rPr lang="en-US" dirty="0" err="1" smtClean="0"/>
              <a:t>crowdsource</a:t>
            </a:r>
            <a:r>
              <a:rPr lang="en-US" dirty="0" smtClean="0"/>
              <a:t>)</a:t>
            </a:r>
          </a:p>
          <a:p>
            <a:pPr lvl="1"/>
            <a:r>
              <a:rPr lang="en-US" dirty="0" smtClean="0"/>
              <a:t>Avoid congested roads: Google Navigator</a:t>
            </a:r>
          </a:p>
          <a:p>
            <a:pPr lvl="1"/>
            <a:r>
              <a:rPr lang="en-US" dirty="0" smtClean="0"/>
              <a:t>Manage traffic dispersion</a:t>
            </a:r>
          </a:p>
          <a:p>
            <a:pPr lvl="1"/>
            <a:r>
              <a:rPr lang="en-US" dirty="0" smtClean="0"/>
              <a:t>Mine historical data to predict traffic patterns</a:t>
            </a:r>
          </a:p>
          <a:p>
            <a:r>
              <a:rPr lang="en-US" dirty="0" smtClean="0"/>
              <a:t>Augment road maps with lane information</a:t>
            </a:r>
          </a:p>
          <a:p>
            <a:pPr lvl="1"/>
            <a:r>
              <a:rPr lang="en-US" dirty="0" smtClean="0"/>
              <a:t>determine lane boundaries</a:t>
            </a:r>
          </a:p>
          <a:p>
            <a:pPr lvl="1"/>
            <a:r>
              <a:rPr lang="en-US" dirty="0" smtClean="0"/>
              <a:t>deviation of a car </a:t>
            </a:r>
            <a:r>
              <a:rPr lang="en-US" dirty="0" smtClean="0">
                <a:sym typeface="Wingdings" pitchFamily="2" charset="2"/>
              </a:rPr>
              <a:t> save a life</a:t>
            </a:r>
          </a:p>
          <a:p>
            <a:pPr lvl="1"/>
            <a:r>
              <a:rPr lang="en-US" dirty="0" smtClean="0"/>
              <a:t>dynamic lane closures: short of cars in a lane </a:t>
            </a:r>
            <a:r>
              <a:rPr lang="en-US" dirty="0" smtClean="0">
                <a:sym typeface="Wingdings" pitchFamily="2" charset="2"/>
              </a:rPr>
              <a:t> accident or roadwork</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Role of Location in Social Networks</a:t>
            </a:r>
            <a:endParaRPr lang="en-US" dirty="0"/>
          </a:p>
        </p:txBody>
      </p:sp>
      <p:sp>
        <p:nvSpPr>
          <p:cNvPr id="3" name="Content Placeholder 2"/>
          <p:cNvSpPr>
            <a:spLocks noGrp="1"/>
          </p:cNvSpPr>
          <p:nvPr>
            <p:ph idx="1"/>
          </p:nvPr>
        </p:nvSpPr>
        <p:spPr>
          <a:xfrm>
            <a:off x="381000" y="1775191"/>
            <a:ext cx="8458200" cy="4625609"/>
          </a:xfrm>
        </p:spPr>
        <p:txBody>
          <a:bodyPr>
            <a:normAutofit fontScale="92500" lnSpcReduction="10000"/>
          </a:bodyPr>
          <a:lstStyle/>
          <a:p>
            <a:r>
              <a:rPr lang="en-US" dirty="0" smtClean="0"/>
              <a:t>Build Social Communities based on location</a:t>
            </a:r>
          </a:p>
          <a:p>
            <a:pPr lvl="1"/>
            <a:r>
              <a:rPr lang="en-US" dirty="0" smtClean="0"/>
              <a:t>Proximity</a:t>
            </a:r>
          </a:p>
          <a:p>
            <a:pPr lvl="1"/>
            <a:r>
              <a:rPr lang="en-US" dirty="0" smtClean="0"/>
              <a:t>Time</a:t>
            </a:r>
          </a:p>
          <a:p>
            <a:pPr lvl="1"/>
            <a:r>
              <a:rPr lang="en-US" dirty="0" smtClean="0"/>
              <a:t>Frequency</a:t>
            </a:r>
          </a:p>
          <a:p>
            <a:pPr>
              <a:spcBef>
                <a:spcPts val="600"/>
              </a:spcBef>
            </a:pPr>
            <a:r>
              <a:rPr lang="en-US" dirty="0" smtClean="0"/>
              <a:t>Google Latitude </a:t>
            </a:r>
          </a:p>
          <a:p>
            <a:pPr lvl="1"/>
            <a:r>
              <a:rPr lang="en-US" dirty="0" smtClean="0"/>
              <a:t>“See where friends are and what they are up to”</a:t>
            </a:r>
          </a:p>
          <a:p>
            <a:pPr>
              <a:spcBef>
                <a:spcPts val="600"/>
              </a:spcBef>
            </a:pPr>
            <a:r>
              <a:rPr lang="en-US" dirty="0" err="1" smtClean="0"/>
              <a:t>Facebook</a:t>
            </a:r>
            <a:r>
              <a:rPr lang="en-US" dirty="0" smtClean="0"/>
              <a:t> “Check-Ins”</a:t>
            </a:r>
          </a:p>
          <a:p>
            <a:pPr lvl="1"/>
            <a:r>
              <a:rPr lang="en-US" dirty="0" smtClean="0"/>
              <a:t>“Check-In” to a certain location using a cell phone, created by a </a:t>
            </a:r>
            <a:r>
              <a:rPr lang="en-US" dirty="0" err="1" smtClean="0"/>
              <a:t>Facebook</a:t>
            </a:r>
            <a:r>
              <a:rPr lang="en-US" dirty="0" smtClean="0"/>
              <a:t> user, tag friends</a:t>
            </a:r>
          </a:p>
          <a:p>
            <a:pPr lvl="1"/>
            <a:r>
              <a:rPr lang="en-US" dirty="0" smtClean="0"/>
              <a:t>See who else is in this location</a:t>
            </a:r>
          </a:p>
          <a:p>
            <a:pPr>
              <a:buNone/>
            </a:pPr>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Mining Safety Application</a:t>
            </a:r>
            <a:r>
              <a:rPr lang="en-US" baseline="30000" dirty="0" smtClean="0"/>
              <a:t>1</a:t>
            </a:r>
            <a:endParaRPr lang="en-US" baseline="30000" dirty="0"/>
          </a:p>
        </p:txBody>
      </p:sp>
      <p:sp>
        <p:nvSpPr>
          <p:cNvPr id="3" name="Content Placeholder 2"/>
          <p:cNvSpPr>
            <a:spLocks noGrp="1"/>
          </p:cNvSpPr>
          <p:nvPr>
            <p:ph idx="1"/>
          </p:nvPr>
        </p:nvSpPr>
        <p:spPr>
          <a:xfrm>
            <a:off x="457200" y="1775191"/>
            <a:ext cx="8382000" cy="4625609"/>
          </a:xfrm>
        </p:spPr>
        <p:txBody>
          <a:bodyPr/>
          <a:lstStyle/>
          <a:p>
            <a:r>
              <a:rPr lang="en-US" dirty="0" smtClean="0"/>
              <a:t>Heavy equipment in mining is dangerous</a:t>
            </a:r>
          </a:p>
          <a:p>
            <a:pPr lvl="1"/>
            <a:r>
              <a:rPr lang="en-US" dirty="0" smtClean="0"/>
              <a:t>Collisions, open pits, bad visibility</a:t>
            </a:r>
          </a:p>
          <a:p>
            <a:pPr lvl="1"/>
            <a:r>
              <a:rPr lang="en-US" dirty="0" smtClean="0"/>
              <a:t>Tend to move fast when moving between areas</a:t>
            </a:r>
          </a:p>
          <a:p>
            <a:pPr lvl="1"/>
            <a:r>
              <a:rPr lang="en-US" dirty="0" smtClean="0"/>
              <a:t>Existing systems use GPS for collision avoidance</a:t>
            </a:r>
          </a:p>
          <a:p>
            <a:pPr lvl="2"/>
            <a:r>
              <a:rPr lang="en-US" dirty="0" smtClean="0"/>
              <a:t>So lots of GPS data</a:t>
            </a:r>
          </a:p>
          <a:p>
            <a:pPr lvl="1"/>
            <a:r>
              <a:rPr lang="en-US" dirty="0" smtClean="0"/>
              <a:t>Goal is to use GPS data to improve mine safety</a:t>
            </a:r>
          </a:p>
          <a:p>
            <a:pPr lvl="2"/>
            <a:r>
              <a:rPr lang="en-US" dirty="0" smtClean="0"/>
              <a:t>Risk assessment &amp; operator guidance</a:t>
            </a:r>
          </a:p>
          <a:p>
            <a:pPr lvl="2"/>
            <a:r>
              <a:rPr lang="en-US" dirty="0" smtClean="0"/>
              <a:t>Beyond immediate collision warnings</a:t>
            </a:r>
          </a:p>
          <a:p>
            <a:pPr lvl="3"/>
            <a:r>
              <a:rPr lang="en-US" dirty="0" smtClean="0"/>
              <a:t>Collision avoidance may not be effective if context ignored</a:t>
            </a:r>
          </a:p>
          <a:p>
            <a:pPr lvl="2"/>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Mining Safety Application (cont.)</a:t>
            </a:r>
            <a:endParaRPr lang="en-US" dirty="0"/>
          </a:p>
        </p:txBody>
      </p:sp>
      <p:sp>
        <p:nvSpPr>
          <p:cNvPr id="3" name="Content Placeholder 2"/>
          <p:cNvSpPr>
            <a:spLocks noGrp="1"/>
          </p:cNvSpPr>
          <p:nvPr>
            <p:ph idx="1"/>
          </p:nvPr>
        </p:nvSpPr>
        <p:spPr>
          <a:xfrm>
            <a:off x="457200" y="1775191"/>
            <a:ext cx="8382000" cy="4701809"/>
          </a:xfrm>
        </p:spPr>
        <p:txBody>
          <a:bodyPr>
            <a:normAutofit fontScale="92500"/>
          </a:bodyPr>
          <a:lstStyle/>
          <a:p>
            <a:r>
              <a:rPr lang="en-US" dirty="0" smtClean="0"/>
              <a:t>Situational awareness– context matters</a:t>
            </a:r>
          </a:p>
          <a:p>
            <a:r>
              <a:rPr lang="en-US" dirty="0" smtClean="0"/>
              <a:t>Dependent on location within mine &amp; activity</a:t>
            </a:r>
          </a:p>
          <a:p>
            <a:pPr lvl="1"/>
            <a:r>
              <a:rPr lang="en-US" dirty="0" smtClean="0"/>
              <a:t>Example: at main excavation site being loaded with copper ore</a:t>
            </a:r>
          </a:p>
          <a:p>
            <a:pPr lvl="1"/>
            <a:r>
              <a:rPr lang="en-US" dirty="0" smtClean="0"/>
              <a:t>Don’t alarm when a vehicle loads or unloads another</a:t>
            </a:r>
          </a:p>
          <a:p>
            <a:r>
              <a:rPr lang="en-US" dirty="0" smtClean="0"/>
              <a:t>Helps to have knowledge of significant places</a:t>
            </a:r>
          </a:p>
          <a:p>
            <a:pPr lvl="1"/>
            <a:r>
              <a:rPr lang="en-US" dirty="0" smtClean="0"/>
              <a:t>Care about places where vehicle interactions differ</a:t>
            </a:r>
          </a:p>
          <a:p>
            <a:pPr lvl="2"/>
            <a:r>
              <a:rPr lang="en-US" dirty="0" smtClean="0"/>
              <a:t>Haulage roads, intersections, loading bays, parking lots</a:t>
            </a:r>
          </a:p>
          <a:p>
            <a:pPr lvl="2"/>
            <a:r>
              <a:rPr lang="en-US" dirty="0" smtClean="0"/>
              <a:t>Here length of stay not used to determine significant place</a:t>
            </a:r>
          </a:p>
          <a:p>
            <a:pPr lvl="2"/>
            <a:r>
              <a:rPr lang="en-US" dirty="0" smtClean="0"/>
              <a:t>Once determine type of places can link/fuse on map</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Mining Safety Application (cont.)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Speed is critical &amp; significant places classified as high or low speed</a:t>
            </a:r>
          </a:p>
          <a:p>
            <a:pPr lvl="1"/>
            <a:r>
              <a:rPr lang="en-US" dirty="0" smtClean="0"/>
              <a:t>High speed: haulage roads and (high interaction) intersections</a:t>
            </a:r>
          </a:p>
          <a:p>
            <a:pPr lvl="1"/>
            <a:r>
              <a:rPr lang="en-US" dirty="0" smtClean="0"/>
              <a:t>Low speed: dumping, parking, etc. where vehicles tend to bunch up</a:t>
            </a:r>
          </a:p>
          <a:p>
            <a:r>
              <a:rPr lang="en-US" dirty="0" smtClean="0"/>
              <a:t>Crowdsourcing since data from all vehicles</a:t>
            </a:r>
          </a:p>
          <a:p>
            <a:pPr lvl="1"/>
            <a:r>
              <a:rPr lang="en-US" dirty="0" smtClean="0"/>
              <a:t>Know type of vehicle and speeds</a:t>
            </a:r>
          </a:p>
          <a:p>
            <a:pPr lvl="2"/>
            <a:r>
              <a:rPr lang="en-US" dirty="0" smtClean="0"/>
              <a:t>so have good idea where loading, hauling etc occurs</a:t>
            </a:r>
          </a:p>
          <a:p>
            <a:pPr lvl="2"/>
            <a:r>
              <a:rPr lang="en-US" dirty="0" smtClean="0"/>
              <a:t>Can identify normal mining functions</a:t>
            </a:r>
          </a:p>
          <a:p>
            <a:pPr lvl="2"/>
            <a:r>
              <a:rPr lang="en-US" dirty="0" smtClean="0"/>
              <a:t>Can identify normal characteristics (speed, closeness, etc.)</a:t>
            </a:r>
          </a:p>
          <a:p>
            <a:pPr lvl="2"/>
            <a:endParaRPr lang="en-US" dirty="0" smtClean="0"/>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Other Info/Apps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Learn more about locations using other info</a:t>
            </a:r>
          </a:p>
          <a:p>
            <a:pPr lvl="1"/>
            <a:r>
              <a:rPr lang="en-US" dirty="0" smtClean="0"/>
              <a:t>Activity impacts location</a:t>
            </a:r>
          </a:p>
          <a:p>
            <a:pPr lvl="2"/>
            <a:r>
              <a:rPr lang="en-US" dirty="0" smtClean="0"/>
              <a:t>walk/jog in park</a:t>
            </a:r>
          </a:p>
          <a:p>
            <a:pPr lvl="2"/>
            <a:r>
              <a:rPr lang="en-US" dirty="0" smtClean="0"/>
              <a:t>drive on roads</a:t>
            </a:r>
          </a:p>
          <a:p>
            <a:pPr lvl="2"/>
            <a:r>
              <a:rPr lang="en-US" dirty="0" smtClean="0"/>
              <a:t>sleep in hotel/house</a:t>
            </a:r>
          </a:p>
          <a:p>
            <a:pPr lvl="1"/>
            <a:r>
              <a:rPr lang="en-US" dirty="0" smtClean="0"/>
              <a:t>Demographics impacts location</a:t>
            </a:r>
          </a:p>
          <a:p>
            <a:pPr lvl="2"/>
            <a:r>
              <a:rPr lang="en-US" dirty="0" smtClean="0"/>
              <a:t>High schools have lots of teenagers</a:t>
            </a:r>
          </a:p>
          <a:p>
            <a:pPr lvl="3"/>
            <a:r>
              <a:rPr lang="en-US" dirty="0" smtClean="0"/>
              <a:t>May know age from some phone apps</a:t>
            </a:r>
          </a:p>
          <a:p>
            <a:r>
              <a:rPr lang="en-US" dirty="0" smtClean="0"/>
              <a:t>All of this works in other direction too</a:t>
            </a:r>
          </a:p>
          <a:p>
            <a:pPr lvl="1"/>
            <a:r>
              <a:rPr lang="en-US" dirty="0" smtClean="0"/>
              <a:t>Location impacts activity, tells us something about those at the site</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Location-Based Apps</a:t>
            </a:r>
            <a:endParaRPr lang="en-US" dirty="0"/>
          </a:p>
        </p:txBody>
      </p:sp>
      <p:sp>
        <p:nvSpPr>
          <p:cNvPr id="3" name="Content Placeholder 2"/>
          <p:cNvSpPr>
            <a:spLocks noGrp="1"/>
          </p:cNvSpPr>
          <p:nvPr>
            <p:ph idx="1"/>
          </p:nvPr>
        </p:nvSpPr>
        <p:spPr>
          <a:xfrm>
            <a:off x="457200" y="1775191"/>
            <a:ext cx="8458200" cy="4473209"/>
          </a:xfrm>
        </p:spPr>
        <p:txBody>
          <a:bodyPr>
            <a:normAutofit fontScale="92500"/>
          </a:bodyPr>
          <a:lstStyle/>
          <a:p>
            <a:r>
              <a:rPr lang="en-US" dirty="0" err="1" smtClean="0"/>
              <a:t>iMapMy</a:t>
            </a:r>
            <a:r>
              <a:rPr lang="en-US" dirty="0" smtClean="0"/>
              <a:t>* where * = {Run, Walk, Ride, Hike}</a:t>
            </a:r>
          </a:p>
          <a:p>
            <a:pPr lvl="1"/>
            <a:r>
              <a:rPr lang="en-US" dirty="0" smtClean="0"/>
              <a:t>tracks route, distance, pace, &amp; more in real-time</a:t>
            </a:r>
          </a:p>
          <a:p>
            <a:pPr lvl="1"/>
            <a:r>
              <a:rPr lang="en-US" dirty="0" smtClean="0"/>
              <a:t>Share the details of your fitness activities with friends &amp; family, via email, </a:t>
            </a:r>
            <a:r>
              <a:rPr lang="en-US" dirty="0" err="1" smtClean="0"/>
              <a:t>Facebook</a:t>
            </a:r>
            <a:r>
              <a:rPr lang="en-US" dirty="0" smtClean="0"/>
              <a:t>, or Twitter</a:t>
            </a:r>
          </a:p>
          <a:p>
            <a:pPr lvl="1"/>
            <a:r>
              <a:rPr lang="en-US" dirty="0" smtClean="0"/>
              <a:t>This data can be mined for exercise-related info</a:t>
            </a:r>
          </a:p>
          <a:p>
            <a:pPr>
              <a:spcBef>
                <a:spcPts val="600"/>
              </a:spcBef>
            </a:pPr>
            <a:r>
              <a:rPr lang="en-US" dirty="0" smtClean="0"/>
              <a:t>WHERE helps you discover &amp; share favorite places </a:t>
            </a:r>
          </a:p>
          <a:p>
            <a:pPr lvl="1"/>
            <a:r>
              <a:rPr lang="en-US" dirty="0" smtClean="0"/>
              <a:t>Recommendation engine </a:t>
            </a:r>
            <a:r>
              <a:rPr lang="en-US" u="sng" dirty="0" smtClean="0"/>
              <a:t>learns</a:t>
            </a:r>
            <a:r>
              <a:rPr lang="en-US" dirty="0" smtClean="0"/>
              <a:t> your preferences and recommends great places</a:t>
            </a:r>
          </a:p>
          <a:p>
            <a:pPr lvl="2"/>
            <a:r>
              <a:rPr lang="en-US" dirty="0" smtClean="0"/>
              <a:t>Create lists of your favorite places and share with friends</a:t>
            </a:r>
          </a:p>
          <a:p>
            <a:pPr lvl="1"/>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8872"/>
            <a:ext cx="8534400" cy="1636776"/>
          </a:xfrm>
        </p:spPr>
        <p:txBody>
          <a:bodyPr/>
          <a:lstStyle/>
          <a:p>
            <a:r>
              <a:rPr lang="en-US" dirty="0" smtClean="0"/>
              <a:t>Social Networking Applications</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77</a:t>
            </a:fld>
            <a:endParaRPr lang="en-US"/>
          </a:p>
        </p:txBody>
      </p:sp>
      <p:pic>
        <p:nvPicPr>
          <p:cNvPr id="55298" name="Picture 2" descr="http://sociablenews.com/wp-content/uploads/2011/06/1309056735-55.jpg"/>
          <p:cNvPicPr>
            <a:picLocks noChangeAspect="1" noChangeArrowheads="1"/>
          </p:cNvPicPr>
          <p:nvPr/>
        </p:nvPicPr>
        <p:blipFill>
          <a:blip r:embed="rId2" cstate="print"/>
          <a:srcRect/>
          <a:stretch>
            <a:fillRect/>
          </a:stretch>
        </p:blipFill>
        <p:spPr bwMode="auto">
          <a:xfrm>
            <a:off x="609600" y="3276600"/>
            <a:ext cx="2819400" cy="2819400"/>
          </a:xfrm>
          <a:prstGeom prst="rect">
            <a:avLst/>
          </a:prstGeom>
          <a:noFill/>
        </p:spPr>
      </p:pic>
      <p:pic>
        <p:nvPicPr>
          <p:cNvPr id="55302" name="Picture 6" descr="http://paul.bartosekfamily.com/wp-content/uploads/2010/04/human_network1.jpg"/>
          <p:cNvPicPr>
            <a:picLocks noChangeAspect="1" noChangeArrowheads="1"/>
          </p:cNvPicPr>
          <p:nvPr/>
        </p:nvPicPr>
        <p:blipFill>
          <a:blip r:embed="rId3" cstate="print"/>
          <a:srcRect/>
          <a:stretch>
            <a:fillRect/>
          </a:stretch>
        </p:blipFill>
        <p:spPr bwMode="auto">
          <a:xfrm>
            <a:off x="4267200" y="3276600"/>
            <a:ext cx="3810000" cy="2857500"/>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a:xfrm>
            <a:off x="457200" y="1775191"/>
            <a:ext cx="8382000" cy="4625609"/>
          </a:xfrm>
        </p:spPr>
        <p:txBody>
          <a:bodyPr tIns="91440"/>
          <a:lstStyle/>
          <a:p>
            <a:r>
              <a:rPr lang="en-US" dirty="0" smtClean="0"/>
              <a:t>Sensing meets mobile sensor networks</a:t>
            </a:r>
            <a:r>
              <a:rPr lang="en-US" baseline="30000" dirty="0" smtClean="0"/>
              <a:t>21</a:t>
            </a:r>
          </a:p>
          <a:p>
            <a:r>
              <a:rPr lang="en-US" dirty="0" smtClean="0"/>
              <a:t>Classifiers:</a:t>
            </a:r>
          </a:p>
          <a:p>
            <a:pPr lvl="1"/>
            <a:r>
              <a:rPr lang="en-US" u="sng" dirty="0" smtClean="0"/>
              <a:t>Audio classifier </a:t>
            </a:r>
            <a:r>
              <a:rPr lang="en-US" dirty="0" smtClean="0"/>
              <a:t>uses microphone to determine if human voice is present (based on frequency)</a:t>
            </a:r>
          </a:p>
          <a:p>
            <a:pPr lvl="1"/>
            <a:r>
              <a:rPr lang="en-US" u="sng" dirty="0" smtClean="0"/>
              <a:t>Conversation classifier </a:t>
            </a:r>
            <a:r>
              <a:rPr lang="en-US" dirty="0" smtClean="0"/>
              <a:t>uses this info to identify a conversation (human voice must exceed threshold)</a:t>
            </a:r>
          </a:p>
          <a:p>
            <a:pPr lvl="2"/>
            <a:r>
              <a:rPr lang="en-US" dirty="0" smtClean="0"/>
              <a:t>&gt; 8</a:t>
            </a:r>
            <a:r>
              <a:rPr lang="en-US" sz="3600" baseline="8000" dirty="0" smtClean="0"/>
              <a:t>5</a:t>
            </a:r>
            <a:r>
              <a:rPr lang="en-US" dirty="0" smtClean="0"/>
              <a:t>% accuracy in noisy indoor environments</a:t>
            </a:r>
          </a:p>
          <a:p>
            <a:pPr lvl="1"/>
            <a:r>
              <a:rPr lang="en-US" u="sng" dirty="0" smtClean="0"/>
              <a:t>Activity classifier </a:t>
            </a:r>
            <a:r>
              <a:rPr lang="en-US" dirty="0" smtClean="0"/>
              <a:t>(DT) uses accelerometer and determines sitting, standing, walking, running</a:t>
            </a:r>
          </a:p>
          <a:p>
            <a:pPr lvl="1"/>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p:txBody>
          <a:bodyPr>
            <a:normAutofit fontScale="92500"/>
          </a:bodyPr>
          <a:lstStyle/>
          <a:p>
            <a:pPr lvl="1"/>
            <a:r>
              <a:rPr lang="en-US" u="sng" dirty="0" smtClean="0"/>
              <a:t>Social context classifier</a:t>
            </a:r>
            <a:r>
              <a:rPr lang="en-US" dirty="0" smtClean="0"/>
              <a:t> derived from multiple sources</a:t>
            </a:r>
          </a:p>
          <a:p>
            <a:pPr lvl="2"/>
            <a:r>
              <a:rPr lang="en-US" dirty="0" smtClean="0"/>
              <a:t>Neighborhood info: </a:t>
            </a:r>
            <a:r>
              <a:rPr lang="en-US" dirty="0" err="1" smtClean="0"/>
              <a:t>CenceMe</a:t>
            </a:r>
            <a:r>
              <a:rPr lang="en-US" dirty="0" smtClean="0"/>
              <a:t> buddies around? </a:t>
            </a:r>
          </a:p>
          <a:p>
            <a:pPr lvl="2"/>
            <a:r>
              <a:rPr lang="en-US" dirty="0" smtClean="0"/>
              <a:t>Social status: uses conversation &amp; activity classifier</a:t>
            </a:r>
          </a:p>
          <a:p>
            <a:pPr lvl="3"/>
            <a:r>
              <a:rPr lang="en-US" dirty="0" smtClean="0"/>
              <a:t>Can tell if talking to buddies at a restaurant, alone, or at a party</a:t>
            </a:r>
          </a:p>
          <a:p>
            <a:pPr lvl="3"/>
            <a:r>
              <a:rPr lang="en-US" dirty="0" smtClean="0"/>
              <a:t>Partying and dancing are social status states that use activity and sound volume (volume used to identify parties)</a:t>
            </a:r>
          </a:p>
          <a:p>
            <a:pPr lvl="1"/>
            <a:r>
              <a:rPr lang="en-US" u="sng" dirty="0" smtClean="0"/>
              <a:t>Mobility mode detector </a:t>
            </a:r>
            <a:r>
              <a:rPr lang="en-US" dirty="0" smtClean="0"/>
              <a:t>uses GPS to determine if in a vehicle or not (standing, walking, running)</a:t>
            </a:r>
          </a:p>
          <a:p>
            <a:pPr lvl="1"/>
            <a:r>
              <a:rPr lang="en-US" u="sng" dirty="0" smtClean="0"/>
              <a:t>Location classifier </a:t>
            </a:r>
            <a:r>
              <a:rPr lang="en-US" dirty="0" smtClean="0"/>
              <a:t>uses GIS info and (shared) user created bindings to map to a icon and location type </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dirty="0"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Might be Interested in This?</a:t>
            </a:r>
            <a:endParaRPr lang="en-US" dirty="0"/>
          </a:p>
        </p:txBody>
      </p:sp>
      <p:sp>
        <p:nvSpPr>
          <p:cNvPr id="3" name="Content Placeholder 2"/>
          <p:cNvSpPr>
            <a:spLocks noGrp="1"/>
          </p:cNvSpPr>
          <p:nvPr>
            <p:ph idx="1"/>
          </p:nvPr>
        </p:nvSpPr>
        <p:spPr/>
        <p:txBody>
          <a:bodyPr>
            <a:normAutofit/>
          </a:bodyPr>
          <a:lstStyle/>
          <a:p>
            <a:r>
              <a:rPr lang="en-US" dirty="0" smtClean="0"/>
              <a:t>This tutorial will not be overly technical and should be of interest to a wide audience</a:t>
            </a:r>
          </a:p>
          <a:p>
            <a:pPr lvl="1"/>
            <a:r>
              <a:rPr lang="en-US" dirty="0" smtClean="0"/>
              <a:t>Those interested in expanding use of </a:t>
            </a:r>
            <a:r>
              <a:rPr lang="en-US" u="sng" dirty="0" smtClean="0"/>
              <a:t>data mining</a:t>
            </a:r>
          </a:p>
          <a:p>
            <a:pPr lvl="1"/>
            <a:r>
              <a:rPr lang="en-US" dirty="0" smtClean="0"/>
              <a:t>Those interested in expanding use of </a:t>
            </a:r>
            <a:r>
              <a:rPr lang="en-US" u="sng" dirty="0" smtClean="0"/>
              <a:t>sensors</a:t>
            </a:r>
          </a:p>
          <a:p>
            <a:pPr lvl="1"/>
            <a:r>
              <a:rPr lang="en-US" dirty="0" smtClean="0"/>
              <a:t>Those interested in </a:t>
            </a:r>
            <a:r>
              <a:rPr lang="en-US" u="sng" dirty="0" smtClean="0"/>
              <a:t>mobile communications</a:t>
            </a:r>
            <a:r>
              <a:rPr lang="en-US" dirty="0" smtClean="0"/>
              <a:t> and </a:t>
            </a:r>
            <a:r>
              <a:rPr lang="en-US" u="sng" dirty="0" smtClean="0"/>
              <a:t>ubiquitous computing</a:t>
            </a:r>
          </a:p>
          <a:p>
            <a:pPr lvl="1"/>
            <a:r>
              <a:rPr lang="en-US" dirty="0" smtClean="0"/>
              <a:t>Those interested in interesting </a:t>
            </a:r>
            <a:r>
              <a:rPr lang="en-US" u="sng" dirty="0" smtClean="0"/>
              <a:t>software apps</a:t>
            </a:r>
            <a:r>
              <a:rPr lang="en-US" dirty="0" smtClean="0"/>
              <a:t> and impacting the world (and perhaps getting rich)</a:t>
            </a:r>
            <a:endParaRPr lang="en-US" u="sng"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Summarize info by using social stereotypes or behavior patterns, calculated daily and viewable</a:t>
            </a:r>
          </a:p>
          <a:p>
            <a:pPr lvl="1"/>
            <a:r>
              <a:rPr lang="en-US" dirty="0" smtClean="0"/>
              <a:t>Nerdy: based on being alone, lots of time in libraries, and few conversations</a:t>
            </a:r>
          </a:p>
          <a:p>
            <a:pPr lvl="1"/>
            <a:r>
              <a:rPr lang="en-US" dirty="0" smtClean="0"/>
              <a:t>Party Animal: frequency &amp; duration of parties, level of social interaction</a:t>
            </a:r>
          </a:p>
          <a:p>
            <a:pPr lvl="1"/>
            <a:r>
              <a:rPr lang="en-US" dirty="0" smtClean="0"/>
              <a:t>Cultured: frequency &amp; duration of visits to museums, theatre</a:t>
            </a:r>
          </a:p>
          <a:p>
            <a:pPr lvl="1"/>
            <a:r>
              <a:rPr lang="en-US" dirty="0" smtClean="0"/>
              <a:t>Healthy: physically active (walking, jogging, cycling)</a:t>
            </a:r>
          </a:p>
          <a:p>
            <a:pPr lvl="1"/>
            <a:r>
              <a:rPr lang="en-US" dirty="0" smtClean="0"/>
              <a:t>Greeny: low environmental impact (walk not drive)</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p:txBody>
          <a:bodyPr/>
          <a:lstStyle/>
          <a:p>
            <a:r>
              <a:rPr lang="en-US" dirty="0" smtClean="0"/>
              <a:t>Based on user study of 22 people over 3 weeks the things people liked the most:</a:t>
            </a:r>
          </a:p>
          <a:p>
            <a:pPr lvl="1"/>
            <a:r>
              <a:rPr lang="en-US" dirty="0" smtClean="0"/>
              <a:t>Location information</a:t>
            </a:r>
          </a:p>
          <a:p>
            <a:pPr lvl="1"/>
            <a:r>
              <a:rPr lang="en-US" dirty="0" smtClean="0"/>
              <a:t>Activity &amp; conversation information</a:t>
            </a:r>
          </a:p>
          <a:p>
            <a:pPr lvl="1"/>
            <a:r>
              <a:rPr lang="en-US" dirty="0" smtClean="0"/>
              <a:t>Social context</a:t>
            </a:r>
          </a:p>
          <a:p>
            <a:pPr lvl="1"/>
            <a:r>
              <a:rPr lang="en-US" dirty="0" smtClean="0"/>
              <a:t>Random images</a:t>
            </a:r>
          </a:p>
          <a:p>
            <a:pPr lvl="2"/>
            <a:r>
              <a:rPr lang="en-US" dirty="0" smtClean="0"/>
              <a:t>When your phone is open the phone takes &amp; posts </a:t>
            </a:r>
            <a:r>
              <a:rPr lang="en-US" dirty="0" err="1" smtClean="0"/>
              <a:t>pics</a:t>
            </a:r>
            <a:endParaRPr lang="en-US" dirty="0" smtClean="0"/>
          </a:p>
          <a:p>
            <a:pPr lvl="2"/>
            <a:r>
              <a:rPr lang="en-US" dirty="0" smtClean="0"/>
              <a:t>People like it because it forms a daily diary</a:t>
            </a:r>
          </a:p>
          <a:p>
            <a:pPr lvl="3"/>
            <a:r>
              <a:rPr lang="en-US" dirty="0" smtClean="0"/>
              <a:t>“Oh yeah … that chair … I was in classroom 112 at 2PM”</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Application</a:t>
            </a:r>
            <a:endParaRPr lang="en-US" dirty="0"/>
          </a:p>
        </p:txBody>
      </p:sp>
      <p:sp>
        <p:nvSpPr>
          <p:cNvPr id="3" name="Content Placeholder 2"/>
          <p:cNvSpPr>
            <a:spLocks noGrp="1"/>
          </p:cNvSpPr>
          <p:nvPr>
            <p:ph idx="1"/>
          </p:nvPr>
        </p:nvSpPr>
        <p:spPr>
          <a:xfrm>
            <a:off x="381000" y="1775191"/>
            <a:ext cx="8458200" cy="4625609"/>
          </a:xfrm>
        </p:spPr>
        <p:txBody>
          <a:bodyPr/>
          <a:lstStyle/>
          <a:p>
            <a:r>
              <a:rPr lang="en-US" dirty="0" smtClean="0"/>
              <a:t>One survey comment was:</a:t>
            </a:r>
          </a:p>
          <a:p>
            <a:pPr lvl="1"/>
            <a:r>
              <a:rPr lang="en-US" dirty="0" smtClean="0"/>
              <a:t>“</a:t>
            </a:r>
            <a:r>
              <a:rPr lang="en-US" dirty="0" err="1" smtClean="0"/>
              <a:t>CenceMe</a:t>
            </a:r>
            <a:r>
              <a:rPr lang="en-US" dirty="0" smtClean="0"/>
              <a:t> made me realize I’m lazier than I thought and encouraged me to exercise a bit more”</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Results</a:t>
            </a:r>
            <a:endParaRPr lang="en-US" dirty="0"/>
          </a:p>
        </p:txBody>
      </p:sp>
      <p:graphicFrame>
        <p:nvGraphicFramePr>
          <p:cNvPr id="11" name="Content Placeholder 6"/>
          <p:cNvGraphicFramePr>
            <a:graphicFrameLocks noGrp="1"/>
          </p:cNvGraphicFramePr>
          <p:nvPr>
            <p:ph idx="1"/>
          </p:nvPr>
        </p:nvGraphicFramePr>
        <p:xfrm>
          <a:off x="533400" y="2037080"/>
          <a:ext cx="8229600" cy="1849120"/>
        </p:xfrm>
        <a:graphic>
          <a:graphicData uri="http://schemas.openxmlformats.org/drawingml/2006/table">
            <a:tbl>
              <a:tblPr firstRow="1" bandRow="1">
                <a:tableStyleId>{21E4AEA4-8DFA-4A89-87EB-49C32662AFE0}</a:tableStyleId>
              </a:tblPr>
              <a:tblGrid>
                <a:gridCol w="1645920"/>
                <a:gridCol w="1645920"/>
                <a:gridCol w="1645920"/>
                <a:gridCol w="1645920"/>
                <a:gridCol w="1645920"/>
              </a:tblGrid>
              <a:tr h="142240">
                <a:tc>
                  <a:txBody>
                    <a:bodyPr/>
                    <a:lstStyle/>
                    <a:p>
                      <a:endParaRPr lang="en-US" dirty="0"/>
                    </a:p>
                  </a:txBody>
                  <a:tcPr/>
                </a:tc>
                <a:tc>
                  <a:txBody>
                    <a:bodyPr/>
                    <a:lstStyle/>
                    <a:p>
                      <a:pPr algn="ctr"/>
                      <a:r>
                        <a:rPr lang="en-US" dirty="0" smtClean="0"/>
                        <a:t>Sitting</a:t>
                      </a:r>
                      <a:endParaRPr lang="en-US" dirty="0"/>
                    </a:p>
                  </a:txBody>
                  <a:tcPr/>
                </a:tc>
                <a:tc>
                  <a:txBody>
                    <a:bodyPr/>
                    <a:lstStyle/>
                    <a:p>
                      <a:pPr algn="ctr"/>
                      <a:r>
                        <a:rPr lang="en-US" dirty="0" smtClean="0"/>
                        <a:t>Standing</a:t>
                      </a:r>
                      <a:endParaRPr lang="en-US" dirty="0"/>
                    </a:p>
                  </a:txBody>
                  <a:tcPr/>
                </a:tc>
                <a:tc>
                  <a:txBody>
                    <a:bodyPr/>
                    <a:lstStyle/>
                    <a:p>
                      <a:pPr algn="ctr"/>
                      <a:r>
                        <a:rPr lang="en-US" dirty="0" smtClean="0"/>
                        <a:t>Walking</a:t>
                      </a:r>
                      <a:endParaRPr lang="en-US" dirty="0"/>
                    </a:p>
                  </a:txBody>
                  <a:tcPr/>
                </a:tc>
                <a:tc>
                  <a:txBody>
                    <a:bodyPr/>
                    <a:lstStyle/>
                    <a:p>
                      <a:pPr algn="ctr"/>
                      <a:r>
                        <a:rPr lang="en-US" dirty="0" smtClean="0"/>
                        <a:t>Running</a:t>
                      </a:r>
                      <a:endParaRPr lang="en-US" dirty="0"/>
                    </a:p>
                  </a:txBody>
                  <a:tcPr/>
                </a:tc>
              </a:tr>
              <a:tr h="370840">
                <a:tc>
                  <a:txBody>
                    <a:bodyPr/>
                    <a:lstStyle/>
                    <a:p>
                      <a:r>
                        <a:rPr lang="en-US" dirty="0" smtClean="0"/>
                        <a:t>Sitting</a:t>
                      </a:r>
                      <a:endParaRPr lang="en-US" dirty="0"/>
                    </a:p>
                  </a:txBody>
                  <a:tcPr/>
                </a:tc>
                <a:tc>
                  <a:txBody>
                    <a:bodyPr/>
                    <a:lstStyle/>
                    <a:p>
                      <a:pPr algn="ctr"/>
                      <a:r>
                        <a:rPr lang="en-US" dirty="0" smtClean="0"/>
                        <a:t>0.682</a:t>
                      </a:r>
                      <a:endParaRPr lang="en-US" b="1" dirty="0"/>
                    </a:p>
                  </a:txBody>
                  <a:tcPr/>
                </a:tc>
                <a:tc>
                  <a:txBody>
                    <a:bodyPr/>
                    <a:lstStyle/>
                    <a:p>
                      <a:pPr algn="ctr"/>
                      <a:r>
                        <a:rPr lang="en-US" dirty="0" smtClean="0"/>
                        <a:t>0.282</a:t>
                      </a:r>
                      <a:endParaRPr lang="en-US" dirty="0"/>
                    </a:p>
                  </a:txBody>
                  <a:tcPr/>
                </a:tc>
                <a:tc>
                  <a:txBody>
                    <a:bodyPr/>
                    <a:lstStyle/>
                    <a:p>
                      <a:pPr algn="ctr"/>
                      <a:r>
                        <a:rPr lang="en-US" dirty="0" smtClean="0"/>
                        <a:t>0.364</a:t>
                      </a:r>
                      <a:endParaRPr lang="en-US" dirty="0"/>
                    </a:p>
                  </a:txBody>
                  <a:tcPr/>
                </a:tc>
                <a:tc>
                  <a:txBody>
                    <a:bodyPr/>
                    <a:lstStyle/>
                    <a:p>
                      <a:pPr algn="ctr"/>
                      <a:r>
                        <a:rPr lang="en-US" dirty="0" smtClean="0"/>
                        <a:t>0.000</a:t>
                      </a:r>
                      <a:endParaRPr lang="en-US" dirty="0"/>
                    </a:p>
                  </a:txBody>
                  <a:tcPr/>
                </a:tc>
              </a:tr>
              <a:tr h="370840">
                <a:tc>
                  <a:txBody>
                    <a:bodyPr/>
                    <a:lstStyle/>
                    <a:p>
                      <a:r>
                        <a:rPr lang="en-US" dirty="0" smtClean="0"/>
                        <a:t>Standing</a:t>
                      </a:r>
                      <a:endParaRPr lang="en-US" dirty="0"/>
                    </a:p>
                  </a:txBody>
                  <a:tcPr/>
                </a:tc>
                <a:tc>
                  <a:txBody>
                    <a:bodyPr/>
                    <a:lstStyle/>
                    <a:p>
                      <a:pPr algn="ctr"/>
                      <a:r>
                        <a:rPr lang="en-US" dirty="0" smtClean="0"/>
                        <a:t>0.210</a:t>
                      </a:r>
                      <a:endParaRPr lang="en-US" dirty="0"/>
                    </a:p>
                  </a:txBody>
                  <a:tcPr/>
                </a:tc>
                <a:tc>
                  <a:txBody>
                    <a:bodyPr/>
                    <a:lstStyle/>
                    <a:p>
                      <a:pPr algn="ctr"/>
                      <a:r>
                        <a:rPr lang="en-US" dirty="0" smtClean="0"/>
                        <a:t>0.784</a:t>
                      </a:r>
                      <a:endParaRPr lang="en-US" b="1" dirty="0"/>
                    </a:p>
                  </a:txBody>
                  <a:tcPr/>
                </a:tc>
                <a:tc>
                  <a:txBody>
                    <a:bodyPr/>
                    <a:lstStyle/>
                    <a:p>
                      <a:pPr algn="ctr"/>
                      <a:r>
                        <a:rPr lang="en-US" dirty="0" smtClean="0"/>
                        <a:t>0.006</a:t>
                      </a:r>
                      <a:endParaRPr lang="en-US" dirty="0"/>
                    </a:p>
                  </a:txBody>
                  <a:tcPr/>
                </a:tc>
                <a:tc>
                  <a:txBody>
                    <a:bodyPr/>
                    <a:lstStyle/>
                    <a:p>
                      <a:pPr algn="ctr"/>
                      <a:r>
                        <a:rPr lang="en-US" dirty="0" smtClean="0"/>
                        <a:t>0.000</a:t>
                      </a:r>
                      <a:endParaRPr lang="en-US" dirty="0"/>
                    </a:p>
                  </a:txBody>
                  <a:tcPr/>
                </a:tc>
              </a:tr>
              <a:tr h="370840">
                <a:tc>
                  <a:txBody>
                    <a:bodyPr/>
                    <a:lstStyle/>
                    <a:p>
                      <a:r>
                        <a:rPr lang="en-US" dirty="0" smtClean="0"/>
                        <a:t>Walking</a:t>
                      </a:r>
                      <a:endParaRPr lang="en-US" dirty="0"/>
                    </a:p>
                  </a:txBody>
                  <a:tcPr/>
                </a:tc>
                <a:tc>
                  <a:txBody>
                    <a:bodyPr/>
                    <a:lstStyle/>
                    <a:p>
                      <a:pPr algn="ctr"/>
                      <a:r>
                        <a:rPr lang="en-US" dirty="0" smtClean="0"/>
                        <a:t>0.003</a:t>
                      </a:r>
                      <a:endParaRPr lang="en-US" dirty="0"/>
                    </a:p>
                  </a:txBody>
                  <a:tcPr/>
                </a:tc>
                <a:tc>
                  <a:txBody>
                    <a:bodyPr/>
                    <a:lstStyle/>
                    <a:p>
                      <a:pPr algn="ctr"/>
                      <a:r>
                        <a:rPr lang="en-US" dirty="0" smtClean="0"/>
                        <a:t>0.046</a:t>
                      </a:r>
                      <a:endParaRPr lang="en-US" dirty="0"/>
                    </a:p>
                  </a:txBody>
                  <a:tcPr/>
                </a:tc>
                <a:tc>
                  <a:txBody>
                    <a:bodyPr/>
                    <a:lstStyle/>
                    <a:p>
                      <a:pPr algn="ctr"/>
                      <a:r>
                        <a:rPr lang="en-US" dirty="0" smtClean="0"/>
                        <a:t>0.944</a:t>
                      </a:r>
                      <a:endParaRPr lang="en-US" b="1" dirty="0"/>
                    </a:p>
                  </a:txBody>
                  <a:tcPr/>
                </a:tc>
                <a:tc>
                  <a:txBody>
                    <a:bodyPr/>
                    <a:lstStyle/>
                    <a:p>
                      <a:pPr algn="ctr"/>
                      <a:r>
                        <a:rPr lang="en-US" dirty="0" smtClean="0"/>
                        <a:t>0.008</a:t>
                      </a:r>
                      <a:endParaRPr lang="en-US" dirty="0"/>
                    </a:p>
                  </a:txBody>
                  <a:tcPr/>
                </a:tc>
              </a:tr>
              <a:tr h="370840">
                <a:tc>
                  <a:txBody>
                    <a:bodyPr/>
                    <a:lstStyle/>
                    <a:p>
                      <a:r>
                        <a:rPr lang="en-US" dirty="0" smtClean="0"/>
                        <a:t>Running</a:t>
                      </a:r>
                      <a:endParaRPr lang="en-US" dirty="0"/>
                    </a:p>
                  </a:txBody>
                  <a:tcPr/>
                </a:tc>
                <a:tc>
                  <a:txBody>
                    <a:bodyPr/>
                    <a:lstStyle/>
                    <a:p>
                      <a:pPr algn="ctr"/>
                      <a:r>
                        <a:rPr lang="en-US" dirty="0" smtClean="0"/>
                        <a:t>0.008</a:t>
                      </a:r>
                      <a:endParaRPr lang="en-US" dirty="0"/>
                    </a:p>
                  </a:txBody>
                  <a:tcPr/>
                </a:tc>
                <a:tc>
                  <a:txBody>
                    <a:bodyPr/>
                    <a:lstStyle/>
                    <a:p>
                      <a:pPr algn="ctr"/>
                      <a:r>
                        <a:rPr lang="en-US" dirty="0" smtClean="0"/>
                        <a:t>0.070</a:t>
                      </a:r>
                      <a:endParaRPr lang="en-US" dirty="0"/>
                    </a:p>
                  </a:txBody>
                  <a:tcPr/>
                </a:tc>
                <a:tc>
                  <a:txBody>
                    <a:bodyPr/>
                    <a:lstStyle/>
                    <a:p>
                      <a:pPr algn="ctr"/>
                      <a:r>
                        <a:rPr lang="en-US" dirty="0" smtClean="0"/>
                        <a:t>0.177</a:t>
                      </a:r>
                      <a:endParaRPr lang="en-US" dirty="0"/>
                    </a:p>
                  </a:txBody>
                  <a:tcPr/>
                </a:tc>
                <a:tc>
                  <a:txBody>
                    <a:bodyPr/>
                    <a:lstStyle/>
                    <a:p>
                      <a:pPr algn="ctr"/>
                      <a:r>
                        <a:rPr lang="en-US" dirty="0" smtClean="0"/>
                        <a:t>0.745</a:t>
                      </a:r>
                      <a:endParaRPr lang="en-US" b="1"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83</a:t>
            </a:fld>
            <a:endParaRPr lang="en-US" dirty="0"/>
          </a:p>
        </p:txBody>
      </p:sp>
      <p:graphicFrame>
        <p:nvGraphicFramePr>
          <p:cNvPr id="7" name="Table 6"/>
          <p:cNvGraphicFramePr>
            <a:graphicFrameLocks noGrp="1"/>
          </p:cNvGraphicFramePr>
          <p:nvPr/>
        </p:nvGraphicFramePr>
        <p:xfrm>
          <a:off x="1752600" y="4495800"/>
          <a:ext cx="6096000" cy="1112520"/>
        </p:xfrm>
        <a:graphic>
          <a:graphicData uri="http://schemas.openxmlformats.org/drawingml/2006/table">
            <a:tbl>
              <a:tblPr firstRow="1" bandRow="1">
                <a:tableStyleId>{21E4AEA4-8DFA-4A89-87EB-49C32662AFE0}</a:tableStyleId>
              </a:tblPr>
              <a:tblGrid>
                <a:gridCol w="2032000"/>
                <a:gridCol w="2032000"/>
                <a:gridCol w="2032000"/>
              </a:tblGrid>
              <a:tr h="370840">
                <a:tc>
                  <a:txBody>
                    <a:bodyPr/>
                    <a:lstStyle/>
                    <a:p>
                      <a:endParaRPr lang="en-US" dirty="0"/>
                    </a:p>
                  </a:txBody>
                  <a:tcPr/>
                </a:tc>
                <a:tc>
                  <a:txBody>
                    <a:bodyPr/>
                    <a:lstStyle/>
                    <a:p>
                      <a:pPr algn="ctr"/>
                      <a:r>
                        <a:rPr lang="en-US" dirty="0" smtClean="0"/>
                        <a:t>Conversation</a:t>
                      </a:r>
                      <a:endParaRPr lang="en-US" dirty="0"/>
                    </a:p>
                  </a:txBody>
                  <a:tcPr/>
                </a:tc>
                <a:tc>
                  <a:txBody>
                    <a:bodyPr/>
                    <a:lstStyle/>
                    <a:p>
                      <a:pPr algn="ctr"/>
                      <a:r>
                        <a:rPr lang="en-US" dirty="0" smtClean="0"/>
                        <a:t>Non-Conversation</a:t>
                      </a:r>
                      <a:endParaRPr lang="en-US" dirty="0"/>
                    </a:p>
                  </a:txBody>
                  <a:tcPr/>
                </a:tc>
              </a:tr>
              <a:tr h="370840">
                <a:tc>
                  <a:txBody>
                    <a:bodyPr/>
                    <a:lstStyle/>
                    <a:p>
                      <a:r>
                        <a:rPr lang="en-US" dirty="0" smtClean="0"/>
                        <a:t>Conversation</a:t>
                      </a:r>
                      <a:endParaRPr lang="en-US" dirty="0"/>
                    </a:p>
                  </a:txBody>
                  <a:tcPr/>
                </a:tc>
                <a:tc>
                  <a:txBody>
                    <a:bodyPr/>
                    <a:lstStyle/>
                    <a:p>
                      <a:pPr algn="ctr"/>
                      <a:r>
                        <a:rPr lang="en-US" dirty="0" smtClean="0"/>
                        <a:t>0.838</a:t>
                      </a:r>
                      <a:endParaRPr lang="en-US" dirty="0"/>
                    </a:p>
                  </a:txBody>
                  <a:tcPr/>
                </a:tc>
                <a:tc>
                  <a:txBody>
                    <a:bodyPr/>
                    <a:lstStyle/>
                    <a:p>
                      <a:pPr algn="ctr"/>
                      <a:r>
                        <a:rPr lang="en-US" dirty="0" smtClean="0"/>
                        <a:t>0.162</a:t>
                      </a:r>
                      <a:endParaRPr lang="en-US" dirty="0"/>
                    </a:p>
                  </a:txBody>
                  <a:tcPr/>
                </a:tc>
              </a:tr>
              <a:tr h="370840">
                <a:tc>
                  <a:txBody>
                    <a:bodyPr/>
                    <a:lstStyle/>
                    <a:p>
                      <a:r>
                        <a:rPr lang="en-US" dirty="0" smtClean="0"/>
                        <a:t>Non-Conversation</a:t>
                      </a:r>
                      <a:endParaRPr lang="en-US" dirty="0"/>
                    </a:p>
                  </a:txBody>
                  <a:tcPr/>
                </a:tc>
                <a:tc>
                  <a:txBody>
                    <a:bodyPr/>
                    <a:lstStyle/>
                    <a:p>
                      <a:pPr algn="ctr"/>
                      <a:r>
                        <a:rPr lang="en-US" dirty="0" smtClean="0"/>
                        <a:t>0.368*</a:t>
                      </a:r>
                      <a:endParaRPr lang="en-US" dirty="0"/>
                    </a:p>
                  </a:txBody>
                  <a:tcPr/>
                </a:tc>
                <a:tc>
                  <a:txBody>
                    <a:bodyPr/>
                    <a:lstStyle/>
                    <a:p>
                      <a:pPr algn="ctr"/>
                      <a:r>
                        <a:rPr lang="en-US" dirty="0" smtClean="0"/>
                        <a:t>0.632</a:t>
                      </a:r>
                      <a:endParaRPr lang="en-US" dirty="0"/>
                    </a:p>
                  </a:txBody>
                  <a:tcPr/>
                </a:tc>
              </a:tr>
            </a:tbl>
          </a:graphicData>
        </a:graphic>
      </p:graphicFrame>
      <p:sp>
        <p:nvSpPr>
          <p:cNvPr id="8" name="TextBox 7"/>
          <p:cNvSpPr txBox="1"/>
          <p:nvPr/>
        </p:nvSpPr>
        <p:spPr>
          <a:xfrm>
            <a:off x="1905000" y="5638800"/>
            <a:ext cx="5562600" cy="369332"/>
          </a:xfrm>
          <a:prstGeom prst="rect">
            <a:avLst/>
          </a:prstGeom>
          <a:noFill/>
        </p:spPr>
        <p:txBody>
          <a:bodyPr wrap="square" rtlCol="0">
            <a:spAutoFit/>
          </a:bodyPr>
          <a:lstStyle/>
          <a:p>
            <a:r>
              <a:rPr lang="en-US" dirty="0" smtClean="0">
                <a:solidFill>
                  <a:schemeClr val="bg1"/>
                </a:solidFill>
              </a:rPr>
              <a:t>* High False Positives due to background conversations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533400"/>
            <a:ext cx="8077200" cy="758952"/>
          </a:xfrm>
        </p:spPr>
        <p:txBody>
          <a:bodyPr>
            <a:normAutofit fontScale="90000"/>
          </a:bodyPr>
          <a:lstStyle/>
          <a:p>
            <a:r>
              <a:rPr lang="en-US" dirty="0" smtClean="0"/>
              <a:t>Architecture &amp; Design Issues</a:t>
            </a:r>
            <a:endParaRPr lang="en-US" dirty="0"/>
          </a:p>
        </p:txBody>
      </p:sp>
      <p:sp>
        <p:nvSpPr>
          <p:cNvPr id="3" name="Subtitle 2"/>
          <p:cNvSpPr>
            <a:spLocks noGrp="1"/>
          </p:cNvSpPr>
          <p:nvPr>
            <p:ph type="subTitle" idx="1"/>
          </p:nvPr>
        </p:nvSpPr>
        <p:spPr>
          <a:xfrm>
            <a:off x="457200" y="1371600"/>
            <a:ext cx="8458200" cy="1905000"/>
          </a:xfrm>
        </p:spPr>
        <p:txBody>
          <a:bodyPr>
            <a:normAutofit/>
          </a:bodyPr>
          <a:lstStyle/>
          <a:p>
            <a:pPr algn="l"/>
            <a:r>
              <a:rPr lang="en-US" dirty="0" smtClean="0">
                <a:solidFill>
                  <a:schemeClr val="tx1"/>
                </a:solidFill>
              </a:rPr>
              <a:t>Resource Issues, Platform Considerations, Client vs. Server Responsibilities, Security &amp; Privacy</a:t>
            </a:r>
            <a:endParaRPr lang="en-US" dirty="0">
              <a:solidFill>
                <a:schemeClr val="tx1"/>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8013192" cy="993648"/>
          </a:xfrm>
        </p:spPr>
        <p:txBody>
          <a:bodyPr/>
          <a:lstStyle/>
          <a:p>
            <a:r>
              <a:rPr lang="en-US" dirty="0" smtClean="0"/>
              <a:t>Resource Issues</a:t>
            </a:r>
            <a:endParaRPr lang="en-US" dirty="0"/>
          </a:p>
        </p:txBody>
      </p:sp>
      <p:sp>
        <p:nvSpPr>
          <p:cNvPr id="3" name="Text Placeholder 2"/>
          <p:cNvSpPr>
            <a:spLocks noGrp="1"/>
          </p:cNvSpPr>
          <p:nvPr>
            <p:ph type="body" idx="1"/>
          </p:nvPr>
        </p:nvSpPr>
        <p:spPr>
          <a:xfrm>
            <a:off x="685800" y="1447800"/>
            <a:ext cx="8022336" cy="533400"/>
          </a:xfrm>
        </p:spPr>
        <p:txBody>
          <a:bodyPr/>
          <a:lstStyle/>
          <a:p>
            <a:r>
              <a:rPr lang="en-US" dirty="0" smtClean="0"/>
              <a:t>Power, RAM &amp; CPU</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85</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6096000" y="457200"/>
            <a:ext cx="2453640" cy="17526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cstate="print"/>
          <a:srcRect/>
          <a:stretch>
            <a:fillRect/>
          </a:stretch>
        </p:blipFill>
        <p:spPr bwMode="auto">
          <a:xfrm>
            <a:off x="762000" y="3733800"/>
            <a:ext cx="2854452" cy="2283562"/>
          </a:xfrm>
          <a:prstGeom prst="rect">
            <a:avLst/>
          </a:prstGeom>
          <a:noFill/>
          <a:ln w="9525">
            <a:noFill/>
            <a:miter lim="800000"/>
            <a:headEnd/>
            <a:tailEnd/>
          </a:ln>
          <a:effectLst/>
        </p:spPr>
      </p:pic>
      <p:sp>
        <p:nvSpPr>
          <p:cNvPr id="9" name="TextBox 8"/>
          <p:cNvSpPr txBox="1"/>
          <p:nvPr/>
        </p:nvSpPr>
        <p:spPr>
          <a:xfrm>
            <a:off x="4191000" y="3200400"/>
            <a:ext cx="4800600" cy="1569660"/>
          </a:xfrm>
          <a:prstGeom prst="rect">
            <a:avLst/>
          </a:prstGeom>
          <a:noFill/>
        </p:spPr>
        <p:txBody>
          <a:bodyPr wrap="square" rtlCol="0">
            <a:spAutoFit/>
          </a:bodyPr>
          <a:lstStyle/>
          <a:p>
            <a:r>
              <a:rPr lang="en-US" sz="2400" b="1" dirty="0" smtClean="0">
                <a:solidFill>
                  <a:schemeClr val="bg1"/>
                </a:solidFill>
                <a:latin typeface="Andalus" pitchFamily="18" charset="-78"/>
                <a:cs typeface="Andalus" pitchFamily="18" charset="-78"/>
              </a:rPr>
              <a:t>“Smart phone sensor mining is NOT the phone’s main priority and this sometimes becomes very evident” – Gary Weiss</a:t>
            </a:r>
            <a:endParaRPr lang="en-US" sz="2400" b="1"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82000" cy="1252728"/>
          </a:xfrm>
        </p:spPr>
        <p:txBody>
          <a:bodyPr>
            <a:normAutofit/>
          </a:bodyPr>
          <a:lstStyle/>
          <a:p>
            <a:r>
              <a:rPr lang="en-US" dirty="0" smtClean="0"/>
              <a:t>Sensors are </a:t>
            </a:r>
            <a:r>
              <a:rPr lang="en-US" u="sng" dirty="0" smtClean="0"/>
              <a:t>not</a:t>
            </a:r>
            <a:r>
              <a:rPr lang="en-US" dirty="0" smtClean="0"/>
              <a:t> a Priority</a:t>
            </a:r>
            <a:endParaRPr lang="en-US" dirty="0"/>
          </a:p>
        </p:txBody>
      </p:sp>
      <p:sp>
        <p:nvSpPr>
          <p:cNvPr id="3" name="Content Placeholder 2"/>
          <p:cNvSpPr>
            <a:spLocks noGrp="1"/>
          </p:cNvSpPr>
          <p:nvPr>
            <p:ph idx="1"/>
          </p:nvPr>
        </p:nvSpPr>
        <p:spPr>
          <a:xfrm>
            <a:off x="304800" y="1775191"/>
            <a:ext cx="8534400" cy="4625609"/>
          </a:xfrm>
        </p:spPr>
        <p:txBody>
          <a:bodyPr>
            <a:normAutofit/>
          </a:bodyPr>
          <a:lstStyle/>
          <a:p>
            <a:r>
              <a:rPr lang="en-US" dirty="0" smtClean="0"/>
              <a:t>Example of sensors not being a priority</a:t>
            </a:r>
          </a:p>
          <a:p>
            <a:pPr lvl="1"/>
            <a:r>
              <a:rPr lang="en-US" dirty="0" smtClean="0"/>
              <a:t>The Android OS tries to preserve battery life</a:t>
            </a:r>
          </a:p>
          <a:p>
            <a:pPr lvl="1"/>
            <a:r>
              <a:rPr lang="en-US" dirty="0" smtClean="0"/>
              <a:t>Screen hibernation is one key to saving power</a:t>
            </a:r>
          </a:p>
          <a:p>
            <a:pPr lvl="2"/>
            <a:r>
              <a:rPr lang="en-US" dirty="0" smtClean="0"/>
              <a:t>But screen hibernation puts sensors to sleep!</a:t>
            </a:r>
            <a:r>
              <a:rPr lang="en-US" baseline="30000" dirty="0" smtClean="0"/>
              <a:t>18</a:t>
            </a:r>
          </a:p>
          <a:p>
            <a:pPr lvl="3"/>
            <a:r>
              <a:rPr lang="en-US" dirty="0" smtClean="0"/>
              <a:t>Continuous monitoring of sensors was either not considered or viewed as secondary</a:t>
            </a:r>
          </a:p>
          <a:p>
            <a:pPr lvl="3"/>
            <a:r>
              <a:rPr lang="en-US" dirty="0" smtClean="0"/>
              <a:t>Developers debate whether this is a feature or a bug</a:t>
            </a:r>
          </a:p>
          <a:p>
            <a:pPr lvl="3"/>
            <a:r>
              <a:rPr lang="en-US" dirty="0" smtClean="0"/>
              <a:t>Work around: CPU “Wake Lock” which prevents hibernation; we compensate by turning screen off</a:t>
            </a:r>
          </a:p>
          <a:p>
            <a:pPr lvl="3"/>
            <a:r>
              <a:rPr lang="en-US" dirty="0" smtClean="0"/>
              <a:t>We don’t think this is the ideal solution (CPU still in normal mode)</a:t>
            </a:r>
          </a:p>
          <a:p>
            <a:pPr lvl="1"/>
            <a:endParaRPr lang="en-US" dirty="0" smtClean="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Consumption</a:t>
            </a:r>
            <a:endParaRPr lang="en-US" dirty="0"/>
          </a:p>
        </p:txBody>
      </p:sp>
      <p:sp>
        <p:nvSpPr>
          <p:cNvPr id="3" name="Content Placeholder 2"/>
          <p:cNvSpPr>
            <a:spLocks noGrp="1"/>
          </p:cNvSpPr>
          <p:nvPr>
            <p:ph idx="1"/>
          </p:nvPr>
        </p:nvSpPr>
        <p:spPr/>
        <p:txBody>
          <a:bodyPr/>
          <a:lstStyle/>
          <a:p>
            <a:r>
              <a:rPr lang="en-US" dirty="0" smtClean="0"/>
              <a:t>GPS and GSM localization take lots of power</a:t>
            </a:r>
          </a:p>
          <a:p>
            <a:pPr lvl="1"/>
            <a:r>
              <a:rPr lang="en-US" dirty="0" smtClean="0"/>
              <a:t>Turn off GPS when not needed/when inside</a:t>
            </a:r>
            <a:r>
              <a:rPr lang="en-US" baseline="30000" dirty="0" smtClean="0"/>
              <a:t>23</a:t>
            </a:r>
          </a:p>
          <a:p>
            <a:pPr lvl="2"/>
            <a:r>
              <a:rPr lang="en-US" dirty="0" smtClean="0"/>
              <a:t>uses cell towers not GPS to determine when go outside</a:t>
            </a:r>
          </a:p>
          <a:p>
            <a:pPr lvl="1"/>
            <a:r>
              <a:rPr lang="en-US" dirty="0" smtClean="0"/>
              <a:t>Sample at lower rate if acceptable to application</a:t>
            </a:r>
          </a:p>
          <a:p>
            <a:pPr lvl="2"/>
            <a:r>
              <a:rPr lang="en-US" dirty="0" smtClean="0"/>
              <a:t>But because GPS lock takes time and energy, small reductions in high sampling rates not helpful</a:t>
            </a:r>
          </a:p>
          <a:p>
            <a:pPr lvl="3"/>
            <a:r>
              <a:rPr lang="en-US" dirty="0" err="1" smtClean="0"/>
              <a:t>CenceMe</a:t>
            </a:r>
            <a:r>
              <a:rPr lang="en-US" dirty="0" smtClean="0"/>
              <a:t> says Nokia takes 120s for lock &amp; active 30s more</a:t>
            </a:r>
          </a:p>
          <a:p>
            <a:pPr lvl="2"/>
            <a:r>
              <a:rPr lang="en-US" dirty="0" smtClean="0"/>
              <a:t>PeopleTones</a:t>
            </a:r>
            <a:r>
              <a:rPr lang="en-US" baseline="30000" dirty="0" smtClean="0"/>
              <a:t>17</a:t>
            </a:r>
            <a:r>
              <a:rPr lang="en-US" dirty="0" smtClean="0"/>
              <a:t> buddy notification checks every 90 sec.</a:t>
            </a:r>
          </a:p>
          <a:p>
            <a:pPr lvl="2"/>
            <a:r>
              <a:rPr lang="en-US" dirty="0" smtClean="0"/>
              <a:t>Use adaptive sampling rate (e.g., </a:t>
            </a:r>
            <a:r>
              <a:rPr lang="en-US" dirty="0" err="1" smtClean="0"/>
              <a:t>PeopleTones</a:t>
            </a:r>
            <a:r>
              <a:rPr lang="en-US" dirty="0" smtClean="0"/>
              <a:t> increases rate when buddy is transitioning from near to far).</a:t>
            </a:r>
          </a:p>
          <a:p>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Consumption</a:t>
            </a:r>
            <a:endParaRPr lang="en-US" dirty="0"/>
          </a:p>
        </p:txBody>
      </p:sp>
      <p:sp>
        <p:nvSpPr>
          <p:cNvPr id="3" name="Content Placeholder 2"/>
          <p:cNvSpPr>
            <a:spLocks noGrp="1"/>
          </p:cNvSpPr>
          <p:nvPr>
            <p:ph idx="1"/>
          </p:nvPr>
        </p:nvSpPr>
        <p:spPr>
          <a:xfrm>
            <a:off x="457200" y="1775191"/>
            <a:ext cx="8458200" cy="4625609"/>
          </a:xfrm>
        </p:spPr>
        <p:txBody>
          <a:bodyPr>
            <a:normAutofit/>
          </a:bodyPr>
          <a:lstStyle/>
          <a:p>
            <a:r>
              <a:rPr lang="en-US" dirty="0" smtClean="0"/>
              <a:t>Uploading data can take significant power</a:t>
            </a:r>
          </a:p>
          <a:p>
            <a:pPr lvl="1"/>
            <a:r>
              <a:rPr lang="en-US" dirty="0" smtClean="0"/>
              <a:t>Upload via cellular network takes even more if cell phone tower is far away</a:t>
            </a:r>
          </a:p>
          <a:p>
            <a:pPr lvl="1"/>
            <a:r>
              <a:rPr lang="en-US" dirty="0" err="1" smtClean="0"/>
              <a:t>WiFi</a:t>
            </a:r>
            <a:r>
              <a:rPr lang="en-US" dirty="0" smtClean="0"/>
              <a:t> takes less so if not time-sensitive, send when </a:t>
            </a:r>
            <a:r>
              <a:rPr lang="en-US" dirty="0" err="1" smtClean="0"/>
              <a:t>WiFi</a:t>
            </a:r>
            <a:r>
              <a:rPr lang="en-US" dirty="0" smtClean="0"/>
              <a:t> available</a:t>
            </a:r>
          </a:p>
          <a:p>
            <a:pPr>
              <a:spcBef>
                <a:spcPts val="600"/>
              </a:spcBef>
            </a:pPr>
            <a:r>
              <a:rPr lang="en-US" dirty="0" smtClean="0"/>
              <a:t>Sleep cycles may improve battery life for various applications</a:t>
            </a:r>
          </a:p>
          <a:p>
            <a:pPr lvl="1"/>
            <a:r>
              <a:rPr lang="en-US" dirty="0" err="1" smtClean="0"/>
              <a:t>CenceMe</a:t>
            </a:r>
            <a:r>
              <a:rPr lang="en-US" dirty="0" smtClean="0"/>
              <a:t> noted little benefit for sleep cycle &lt;10s but longer sleep cycles really hurt the application</a:t>
            </a:r>
            <a:r>
              <a:rPr lang="en-US" baseline="30000" dirty="0" smtClean="0"/>
              <a:t>21</a:t>
            </a:r>
            <a:endParaRPr lang="en-US" baseline="30000"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88</a:t>
            </a:fld>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 Consumption Nokia n95</a:t>
            </a:r>
            <a:r>
              <a:rPr lang="en-US" sz="3600" baseline="30000" dirty="0" smtClean="0">
                <a:latin typeface="Arial" pitchFamily="34" charset="0"/>
                <a:cs typeface="Arial" pitchFamily="34" charset="0"/>
              </a:rPr>
              <a:t>23</a:t>
            </a:r>
            <a:endParaRPr lang="en-US" sz="3600" baseline="30000" dirty="0">
              <a:latin typeface="Arial" pitchFamily="34" charset="0"/>
              <a:cs typeface="Arial" pitchFamily="34" charset="0"/>
            </a:endParaRPr>
          </a:p>
        </p:txBody>
      </p:sp>
      <p:graphicFrame>
        <p:nvGraphicFramePr>
          <p:cNvPr id="7" name="Content Placeholder 6"/>
          <p:cNvGraphicFramePr>
            <a:graphicFrameLocks noGrp="1"/>
          </p:cNvGraphicFramePr>
          <p:nvPr>
            <p:ph idx="1"/>
          </p:nvPr>
        </p:nvGraphicFramePr>
        <p:xfrm>
          <a:off x="1371600" y="1905000"/>
          <a:ext cx="6400800" cy="4169664"/>
        </p:xfrm>
        <a:graphic>
          <a:graphicData uri="http://schemas.openxmlformats.org/drawingml/2006/table">
            <a:tbl>
              <a:tblPr firstRow="1" bandRow="1">
                <a:tableStyleId>{21E4AEA4-8DFA-4A89-87EB-49C32662AFE0}</a:tableStyleId>
              </a:tblPr>
              <a:tblGrid>
                <a:gridCol w="4343400"/>
                <a:gridCol w="2057400"/>
              </a:tblGrid>
              <a:tr h="336550">
                <a:tc>
                  <a:txBody>
                    <a:bodyPr/>
                    <a:lstStyle/>
                    <a:p>
                      <a:r>
                        <a:rPr lang="en-US" dirty="0" smtClean="0"/>
                        <a:t>Activity</a:t>
                      </a:r>
                      <a:endParaRPr lang="en-US" dirty="0"/>
                    </a:p>
                  </a:txBody>
                  <a:tcPr marT="36576" marB="36576"/>
                </a:tc>
                <a:tc>
                  <a:txBody>
                    <a:bodyPr/>
                    <a:lstStyle/>
                    <a:p>
                      <a:pPr algn="ctr"/>
                      <a:r>
                        <a:rPr lang="en-US" dirty="0" smtClean="0"/>
                        <a:t>Power</a:t>
                      </a:r>
                      <a:r>
                        <a:rPr lang="en-US" baseline="0" dirty="0" smtClean="0"/>
                        <a:t> (Watts)</a:t>
                      </a:r>
                      <a:endParaRPr lang="en-US" dirty="0"/>
                    </a:p>
                  </a:txBody>
                  <a:tcPr marT="36576" marB="36576"/>
                </a:tc>
              </a:tr>
              <a:tr h="320040">
                <a:tc>
                  <a:txBody>
                    <a:bodyPr/>
                    <a:lstStyle/>
                    <a:p>
                      <a:r>
                        <a:rPr lang="en-US" dirty="0" smtClean="0"/>
                        <a:t>Phone Idle</a:t>
                      </a:r>
                      <a:endParaRPr lang="en-US" dirty="0"/>
                    </a:p>
                  </a:txBody>
                  <a:tcPr marT="36576" marB="36576"/>
                </a:tc>
                <a:tc>
                  <a:txBody>
                    <a:bodyPr/>
                    <a:lstStyle/>
                    <a:p>
                      <a:pPr algn="ctr"/>
                      <a:r>
                        <a:rPr lang="en-US" dirty="0" smtClean="0"/>
                        <a:t>0.054</a:t>
                      </a:r>
                      <a:endParaRPr lang="en-US" dirty="0"/>
                    </a:p>
                  </a:txBody>
                  <a:tcPr marT="36576" marB="36576"/>
                </a:tc>
              </a:tr>
              <a:tr h="320040">
                <a:tc>
                  <a:txBody>
                    <a:bodyPr/>
                    <a:lstStyle/>
                    <a:p>
                      <a:r>
                        <a:rPr lang="en-US" dirty="0" smtClean="0"/>
                        <a:t>Accelerometer  Sampling (32 Hz)</a:t>
                      </a:r>
                      <a:endParaRPr lang="en-US" dirty="0"/>
                    </a:p>
                  </a:txBody>
                  <a:tcPr marT="36576" marB="36576"/>
                </a:tc>
                <a:tc>
                  <a:txBody>
                    <a:bodyPr/>
                    <a:lstStyle/>
                    <a:p>
                      <a:pPr algn="ctr"/>
                      <a:r>
                        <a:rPr lang="en-US" dirty="0" smtClean="0"/>
                        <a:t>0.111</a:t>
                      </a:r>
                      <a:endParaRPr lang="en-US" dirty="0"/>
                    </a:p>
                  </a:txBody>
                  <a:tcPr marT="36576" marB="36576"/>
                </a:tc>
              </a:tr>
              <a:tr h="320040">
                <a:tc>
                  <a:txBody>
                    <a:bodyPr/>
                    <a:lstStyle/>
                    <a:p>
                      <a:r>
                        <a:rPr lang="en-US" dirty="0" smtClean="0"/>
                        <a:t>GPS Assisted Lock</a:t>
                      </a:r>
                      <a:endParaRPr lang="en-US" dirty="0"/>
                    </a:p>
                  </a:txBody>
                  <a:tcPr marT="36576" marB="36576"/>
                </a:tc>
                <a:tc>
                  <a:txBody>
                    <a:bodyPr/>
                    <a:lstStyle/>
                    <a:p>
                      <a:pPr algn="ctr"/>
                      <a:r>
                        <a:rPr lang="en-US" dirty="0" smtClean="0"/>
                        <a:t>0.718</a:t>
                      </a:r>
                      <a:endParaRPr lang="en-US" dirty="0"/>
                    </a:p>
                  </a:txBody>
                  <a:tcPr marT="36576" marB="36576"/>
                </a:tc>
              </a:tr>
              <a:tr h="320040">
                <a:tc>
                  <a:txBody>
                    <a:bodyPr/>
                    <a:lstStyle/>
                    <a:p>
                      <a:r>
                        <a:rPr lang="en-US" dirty="0" smtClean="0"/>
                        <a:t>GPS</a:t>
                      </a:r>
                      <a:r>
                        <a:rPr lang="en-US" baseline="0" dirty="0" smtClean="0"/>
                        <a:t> Lock</a:t>
                      </a:r>
                      <a:endParaRPr lang="en-US" dirty="0"/>
                    </a:p>
                  </a:txBody>
                  <a:tcPr marT="36576" marB="36576"/>
                </a:tc>
                <a:tc>
                  <a:txBody>
                    <a:bodyPr/>
                    <a:lstStyle/>
                    <a:p>
                      <a:pPr algn="ctr"/>
                      <a:r>
                        <a:rPr lang="en-US" dirty="0" smtClean="0"/>
                        <a:t>0.407</a:t>
                      </a:r>
                      <a:endParaRPr lang="en-US" dirty="0"/>
                    </a:p>
                  </a:txBody>
                  <a:tcPr marT="36576" marB="36576"/>
                </a:tc>
              </a:tr>
              <a:tr h="320040">
                <a:tc>
                  <a:txBody>
                    <a:bodyPr/>
                    <a:lstStyle/>
                    <a:p>
                      <a:r>
                        <a:rPr lang="en-US" dirty="0" smtClean="0"/>
                        <a:t>GPS  Sampling (1 Hz)</a:t>
                      </a:r>
                      <a:endParaRPr lang="en-US" dirty="0"/>
                    </a:p>
                  </a:txBody>
                  <a:tcPr marT="36576" marB="36576"/>
                </a:tc>
                <a:tc>
                  <a:txBody>
                    <a:bodyPr/>
                    <a:lstStyle/>
                    <a:p>
                      <a:pPr algn="ctr"/>
                      <a:r>
                        <a:rPr lang="en-US" dirty="0" smtClean="0"/>
                        <a:t>0.380</a:t>
                      </a:r>
                      <a:endParaRPr lang="en-US" dirty="0"/>
                    </a:p>
                  </a:txBody>
                  <a:tcPr marT="36576" marB="36576"/>
                </a:tc>
              </a:tr>
              <a:tr h="320040">
                <a:tc>
                  <a:txBody>
                    <a:bodyPr/>
                    <a:lstStyle/>
                    <a:p>
                      <a:r>
                        <a:rPr lang="en-US" dirty="0" smtClean="0"/>
                        <a:t>Music Player</a:t>
                      </a:r>
                      <a:endParaRPr lang="en-US" dirty="0"/>
                    </a:p>
                  </a:txBody>
                  <a:tcPr marT="36576" marB="36576"/>
                </a:tc>
                <a:tc>
                  <a:txBody>
                    <a:bodyPr/>
                    <a:lstStyle/>
                    <a:p>
                      <a:pPr algn="ctr"/>
                      <a:r>
                        <a:rPr lang="en-US" dirty="0" smtClean="0"/>
                        <a:t>0.447</a:t>
                      </a:r>
                      <a:endParaRPr lang="en-US" dirty="0"/>
                    </a:p>
                  </a:txBody>
                  <a:tcPr marT="36576" marB="36576"/>
                </a:tc>
              </a:tr>
              <a:tr h="320040">
                <a:tc>
                  <a:txBody>
                    <a:bodyPr/>
                    <a:lstStyle/>
                    <a:p>
                      <a:r>
                        <a:rPr lang="en-US" dirty="0" smtClean="0"/>
                        <a:t>Video Player (Screen on)</a:t>
                      </a:r>
                      <a:endParaRPr lang="en-US" dirty="0"/>
                    </a:p>
                  </a:txBody>
                  <a:tcPr marT="36576" marB="36576"/>
                </a:tc>
                <a:tc>
                  <a:txBody>
                    <a:bodyPr/>
                    <a:lstStyle/>
                    <a:p>
                      <a:pPr algn="ctr"/>
                      <a:r>
                        <a:rPr lang="en-US" dirty="0" smtClean="0"/>
                        <a:t>0.747</a:t>
                      </a:r>
                      <a:endParaRPr lang="en-US" dirty="0"/>
                    </a:p>
                  </a:txBody>
                  <a:tcPr marT="36576" marB="36576"/>
                </a:tc>
              </a:tr>
              <a:tr h="320040">
                <a:tc>
                  <a:txBody>
                    <a:bodyPr/>
                    <a:lstStyle/>
                    <a:p>
                      <a:r>
                        <a:rPr lang="en-US" dirty="0" smtClean="0"/>
                        <a:t>Active</a:t>
                      </a:r>
                      <a:r>
                        <a:rPr lang="en-US" baseline="0" dirty="0" smtClean="0"/>
                        <a:t> Call</a:t>
                      </a:r>
                      <a:endParaRPr lang="en-US" dirty="0"/>
                    </a:p>
                  </a:txBody>
                  <a:tcPr marT="36576" marB="36576"/>
                </a:tc>
                <a:tc>
                  <a:txBody>
                    <a:bodyPr/>
                    <a:lstStyle/>
                    <a:p>
                      <a:pPr algn="ctr"/>
                      <a:r>
                        <a:rPr lang="en-US" dirty="0" smtClean="0"/>
                        <a:t>0.603</a:t>
                      </a:r>
                      <a:endParaRPr lang="en-US" dirty="0"/>
                    </a:p>
                  </a:txBody>
                  <a:tcPr marT="36576" marB="36576"/>
                </a:tc>
              </a:tr>
              <a:tr h="320040">
                <a:tc>
                  <a:txBody>
                    <a:bodyPr/>
                    <a:lstStyle/>
                    <a:p>
                      <a:r>
                        <a:rPr lang="en-US" dirty="0" smtClean="0"/>
                        <a:t>Gaming (Screen On)</a:t>
                      </a:r>
                      <a:endParaRPr lang="en-US" dirty="0"/>
                    </a:p>
                  </a:txBody>
                  <a:tcPr marT="36576" marB="36576"/>
                </a:tc>
                <a:tc>
                  <a:txBody>
                    <a:bodyPr/>
                    <a:lstStyle/>
                    <a:p>
                      <a:pPr algn="ctr"/>
                      <a:r>
                        <a:rPr lang="en-US" dirty="0" smtClean="0"/>
                        <a:t>1.173</a:t>
                      </a:r>
                      <a:endParaRPr lang="en-US" dirty="0"/>
                    </a:p>
                  </a:txBody>
                  <a:tcPr marT="36576" marB="36576"/>
                </a:tc>
              </a:tr>
              <a:tr h="320040">
                <a:tc>
                  <a:txBody>
                    <a:bodyPr/>
                    <a:lstStyle/>
                    <a:p>
                      <a:r>
                        <a:rPr lang="en-US" dirty="0" smtClean="0"/>
                        <a:t>Generating</a:t>
                      </a:r>
                      <a:r>
                        <a:rPr lang="en-US" baseline="0" dirty="0" smtClean="0"/>
                        <a:t> Features &amp; Executing Classifier</a:t>
                      </a:r>
                      <a:endParaRPr lang="en-US" dirty="0"/>
                    </a:p>
                  </a:txBody>
                  <a:tcPr marT="36576" marB="36576"/>
                </a:tc>
                <a:tc>
                  <a:txBody>
                    <a:bodyPr/>
                    <a:lstStyle/>
                    <a:p>
                      <a:pPr algn="ctr"/>
                      <a:r>
                        <a:rPr lang="en-US" dirty="0" smtClean="0"/>
                        <a:t>0.003</a:t>
                      </a:r>
                      <a:endParaRPr lang="en-US" dirty="0"/>
                    </a:p>
                  </a:txBody>
                  <a:tcPr marT="36576" marB="36576"/>
                </a:tc>
              </a:tr>
              <a:tr h="320040">
                <a:tc>
                  <a:txBody>
                    <a:bodyPr/>
                    <a:lstStyle/>
                    <a:p>
                      <a:r>
                        <a:rPr lang="en-US" dirty="0" smtClean="0"/>
                        <a:t>App to Determine</a:t>
                      </a:r>
                      <a:r>
                        <a:rPr lang="en-US" baseline="0" dirty="0" smtClean="0"/>
                        <a:t> </a:t>
                      </a:r>
                      <a:r>
                        <a:rPr lang="en-US" dirty="0" smtClean="0"/>
                        <a:t>Transport Mode</a:t>
                      </a:r>
                      <a:endParaRPr lang="en-US" b="1" dirty="0"/>
                    </a:p>
                  </a:txBody>
                  <a:tcPr marT="36576" marB="36576"/>
                </a:tc>
                <a:tc>
                  <a:txBody>
                    <a:bodyPr/>
                    <a:lstStyle/>
                    <a:p>
                      <a:pPr algn="ctr"/>
                      <a:r>
                        <a:rPr lang="en-US" dirty="0" smtClean="0"/>
                        <a:t>0.425</a:t>
                      </a:r>
                      <a:endParaRPr lang="en-US" b="1" dirty="0"/>
                    </a:p>
                  </a:txBody>
                  <a:tcPr marT="36576" marB="36576"/>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Little Bit About Myself …</a:t>
            </a:r>
            <a:endParaRPr lang="en-US" dirty="0"/>
          </a:p>
        </p:txBody>
      </p:sp>
      <p:sp>
        <p:nvSpPr>
          <p:cNvPr id="3" name="Content Placeholder 2"/>
          <p:cNvSpPr>
            <a:spLocks noGrp="1"/>
          </p:cNvSpPr>
          <p:nvPr>
            <p:ph idx="1"/>
          </p:nvPr>
        </p:nvSpPr>
        <p:spPr>
          <a:xfrm>
            <a:off x="457200" y="1775191"/>
            <a:ext cx="8382000" cy="4625609"/>
          </a:xfrm>
        </p:spPr>
        <p:txBody>
          <a:bodyPr>
            <a:normAutofit lnSpcReduction="10000"/>
          </a:bodyPr>
          <a:lstStyle/>
          <a:p>
            <a:r>
              <a:rPr lang="en-US" dirty="0" smtClean="0"/>
              <a:t>Previous research focused on fundamental issues related to data mining (class imbalance)</a:t>
            </a:r>
          </a:p>
          <a:p>
            <a:pPr lvl="1"/>
            <a:r>
              <a:rPr lang="en-US" dirty="0" smtClean="0"/>
              <a:t>While important, not so interesting to undergrads and little immediate impact</a:t>
            </a:r>
          </a:p>
          <a:p>
            <a:pPr>
              <a:spcBef>
                <a:spcPts val="600"/>
              </a:spcBef>
            </a:pPr>
            <a:r>
              <a:rPr lang="en-US" dirty="0" smtClean="0"/>
              <a:t> Two years ago started what is now </a:t>
            </a:r>
            <a:r>
              <a:rPr lang="en-US" dirty="0" smtClean="0">
                <a:solidFill>
                  <a:srgbClr val="A3CF35"/>
                </a:solidFill>
              </a:rPr>
              <a:t>W</a:t>
            </a:r>
            <a:r>
              <a:rPr lang="en-US" dirty="0" smtClean="0">
                <a:solidFill>
                  <a:schemeClr val="accent2"/>
                </a:solidFill>
              </a:rPr>
              <a:t>I</a:t>
            </a:r>
            <a:r>
              <a:rPr lang="en-US" dirty="0" smtClean="0">
                <a:solidFill>
                  <a:srgbClr val="860280"/>
                </a:solidFill>
              </a:rPr>
              <a:t>S</a:t>
            </a:r>
            <a:r>
              <a:rPr lang="en-US" dirty="0" smtClean="0">
                <a:solidFill>
                  <a:schemeClr val="accent5"/>
                </a:solidFill>
              </a:rPr>
              <a:t>D</a:t>
            </a:r>
            <a:r>
              <a:rPr lang="en-US" dirty="0" smtClean="0">
                <a:solidFill>
                  <a:schemeClr val="accent1"/>
                </a:solidFill>
              </a:rPr>
              <a:t>M</a:t>
            </a:r>
            <a:endParaRPr lang="en-US" dirty="0" smtClean="0"/>
          </a:p>
          <a:p>
            <a:pPr lvl="1"/>
            <a:r>
              <a:rPr lang="en-US" dirty="0" smtClean="0"/>
              <a:t>Android based with papers on activity recognition, and hard and soft biometrics, design &amp; architecture</a:t>
            </a:r>
          </a:p>
          <a:p>
            <a:pPr lvl="1"/>
            <a:r>
              <a:rPr lang="en-US" dirty="0" smtClean="0"/>
              <a:t>In process of deploying working apps</a:t>
            </a:r>
          </a:p>
          <a:p>
            <a:pPr lvl="1"/>
            <a:r>
              <a:rPr lang="en-US" dirty="0" smtClean="0"/>
              <a:t>Project has ability to make impact on large population of users</a:t>
            </a:r>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a:t>
            </a:fld>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CenceMe</a:t>
            </a:r>
            <a:r>
              <a:rPr lang="en-US" dirty="0" smtClean="0"/>
              <a:t> Power Consumption</a:t>
            </a:r>
            <a:endParaRPr lang="en-US" dirty="0"/>
          </a:p>
        </p:txBody>
      </p:sp>
      <p:graphicFrame>
        <p:nvGraphicFramePr>
          <p:cNvPr id="7" name="Content Placeholder 6"/>
          <p:cNvGraphicFramePr>
            <a:graphicFrameLocks noGrp="1"/>
          </p:cNvGraphicFramePr>
          <p:nvPr>
            <p:ph idx="1"/>
          </p:nvPr>
        </p:nvGraphicFramePr>
        <p:xfrm>
          <a:off x="1295400" y="2133600"/>
          <a:ext cx="6707505" cy="1854200"/>
        </p:xfrm>
        <a:graphic>
          <a:graphicData uri="http://schemas.openxmlformats.org/drawingml/2006/table">
            <a:tbl>
              <a:tblPr firstRow="1" bandRow="1">
                <a:tableStyleId>{21E4AEA4-8DFA-4A89-87EB-49C32662AFE0}</a:tableStyleId>
              </a:tblPr>
              <a:tblGrid>
                <a:gridCol w="5105400"/>
                <a:gridCol w="1602105"/>
              </a:tblGrid>
              <a:tr h="370840">
                <a:tc>
                  <a:txBody>
                    <a:bodyPr/>
                    <a:lstStyle/>
                    <a:p>
                      <a:r>
                        <a:rPr lang="en-US" dirty="0" smtClean="0"/>
                        <a:t>Activity</a:t>
                      </a:r>
                      <a:endParaRPr lang="en-US" dirty="0"/>
                    </a:p>
                  </a:txBody>
                  <a:tcPr/>
                </a:tc>
                <a:tc>
                  <a:txBody>
                    <a:bodyPr/>
                    <a:lstStyle/>
                    <a:p>
                      <a:r>
                        <a:rPr lang="en-US" dirty="0" smtClean="0"/>
                        <a:t>Power (Watts)</a:t>
                      </a:r>
                      <a:endParaRPr lang="en-US" dirty="0"/>
                    </a:p>
                  </a:txBody>
                  <a:tcPr/>
                </a:tc>
              </a:tr>
              <a:tr h="370840">
                <a:tc>
                  <a:txBody>
                    <a:bodyPr/>
                    <a:lstStyle/>
                    <a:p>
                      <a:r>
                        <a:rPr lang="en-US" dirty="0" smtClean="0"/>
                        <a:t>No </a:t>
                      </a:r>
                      <a:r>
                        <a:rPr lang="en-US" dirty="0" err="1" smtClean="0"/>
                        <a:t>CenceMe</a:t>
                      </a:r>
                      <a:r>
                        <a:rPr lang="en-US" baseline="0" dirty="0" smtClean="0"/>
                        <a:t> &amp;</a:t>
                      </a:r>
                      <a:r>
                        <a:rPr lang="en-US" dirty="0" smtClean="0"/>
                        <a:t> Idle</a:t>
                      </a:r>
                      <a:endParaRPr lang="en-US" dirty="0"/>
                    </a:p>
                  </a:txBody>
                  <a:tcPr/>
                </a:tc>
                <a:tc>
                  <a:txBody>
                    <a:bodyPr/>
                    <a:lstStyle/>
                    <a:p>
                      <a:pPr algn="ctr"/>
                      <a:r>
                        <a:rPr lang="en-US" dirty="0" smtClean="0"/>
                        <a:t>0.08</a:t>
                      </a:r>
                      <a:endParaRPr lang="en-US" dirty="0"/>
                    </a:p>
                  </a:txBody>
                  <a:tcPr/>
                </a:tc>
              </a:tr>
              <a:tr h="370840">
                <a:tc>
                  <a:txBody>
                    <a:bodyPr/>
                    <a:lstStyle/>
                    <a:p>
                      <a:r>
                        <a:rPr lang="en-US" dirty="0" err="1" smtClean="0"/>
                        <a:t>CenceMe</a:t>
                      </a:r>
                      <a:r>
                        <a:rPr lang="en-US" baseline="0" dirty="0" smtClean="0"/>
                        <a:t> &amp; </a:t>
                      </a:r>
                      <a:r>
                        <a:rPr lang="en-US" dirty="0" smtClean="0"/>
                        <a:t>no user interaction</a:t>
                      </a:r>
                      <a:endParaRPr lang="en-US" dirty="0"/>
                    </a:p>
                  </a:txBody>
                  <a:tcPr/>
                </a:tc>
                <a:tc>
                  <a:txBody>
                    <a:bodyPr/>
                    <a:lstStyle/>
                    <a:p>
                      <a:pPr algn="ctr"/>
                      <a:r>
                        <a:rPr lang="en-US" dirty="0" smtClean="0"/>
                        <a:t>0.90</a:t>
                      </a:r>
                      <a:endParaRPr lang="en-US" dirty="0"/>
                    </a:p>
                  </a:txBody>
                  <a:tcPr/>
                </a:tc>
              </a:tr>
              <a:tr h="370840">
                <a:tc>
                  <a:txBody>
                    <a:bodyPr/>
                    <a:lstStyle/>
                    <a:p>
                      <a:r>
                        <a:rPr lang="en-US" dirty="0" smtClean="0"/>
                        <a:t>Conversation</a:t>
                      </a:r>
                      <a:r>
                        <a:rPr lang="en-US" baseline="0" dirty="0" smtClean="0"/>
                        <a:t> &amp; Social Setting Classifier (rest idle)</a:t>
                      </a:r>
                      <a:endParaRPr lang="en-US" dirty="0"/>
                    </a:p>
                  </a:txBody>
                  <a:tcPr/>
                </a:tc>
                <a:tc>
                  <a:txBody>
                    <a:bodyPr/>
                    <a:lstStyle/>
                    <a:p>
                      <a:pPr algn="ctr"/>
                      <a:r>
                        <a:rPr lang="en-US" dirty="0" smtClean="0"/>
                        <a:t>0.80</a:t>
                      </a:r>
                    </a:p>
                  </a:txBody>
                  <a:tcPr/>
                </a:tc>
              </a:tr>
              <a:tr h="370840">
                <a:tc>
                  <a:txBody>
                    <a:bodyPr/>
                    <a:lstStyle/>
                    <a:p>
                      <a:r>
                        <a:rPr lang="en-US" dirty="0" smtClean="0"/>
                        <a:t>Activity Classifier (rest idle)</a:t>
                      </a:r>
                      <a:endParaRPr lang="en-US" dirty="0"/>
                    </a:p>
                  </a:txBody>
                  <a:tcPr/>
                </a:tc>
                <a:tc>
                  <a:txBody>
                    <a:bodyPr/>
                    <a:lstStyle/>
                    <a:p>
                      <a:pPr algn="ctr"/>
                      <a:r>
                        <a:rPr lang="en-US" dirty="0" smtClean="0"/>
                        <a:t>0.16</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90</a:t>
            </a:fld>
            <a:endParaRPr lang="en-US" dirty="0"/>
          </a:p>
        </p:txBody>
      </p:sp>
      <p:sp>
        <p:nvSpPr>
          <p:cNvPr id="8" name="Content Placeholder 2"/>
          <p:cNvSpPr txBox="1">
            <a:spLocks/>
          </p:cNvSpPr>
          <p:nvPr/>
        </p:nvSpPr>
        <p:spPr>
          <a:xfrm>
            <a:off x="457200" y="4495800"/>
            <a:ext cx="8458200" cy="19050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600"/>
              </a:spcBef>
              <a:spcAft>
                <a:spcPts val="0"/>
              </a:spcAft>
              <a:buClr>
                <a:srgbClr val="A4CA1B"/>
              </a:buClr>
              <a:buSzPct val="80000"/>
              <a:buFont typeface="Wingdings 2"/>
              <a:buChar char=""/>
              <a:tabLst/>
              <a:defRPr/>
            </a:pPr>
            <a:r>
              <a:rPr kumimoji="0" lang="en-US" sz="2800" b="0" i="0" u="none" strike="noStrike" kern="1200" cap="none" spc="0" normalizeH="0" baseline="0" noProof="0" dirty="0" smtClean="0">
                <a:ln>
                  <a:noFill/>
                </a:ln>
                <a:effectLst/>
                <a:uLnTx/>
                <a:uFillTx/>
                <a:latin typeface="+mn-lt"/>
                <a:ea typeface="+mn-ea"/>
                <a:cs typeface="+mn-cs"/>
              </a:rPr>
              <a:t>Results for Nokia N95</a:t>
            </a:r>
          </a:p>
          <a:p>
            <a:pPr marL="438912" marR="0" lvl="0" indent="-320040" algn="l" defTabSz="914400" rtl="0" eaLnBrk="1" fontAlgn="auto" latinLnBrk="0" hangingPunct="1">
              <a:lnSpc>
                <a:spcPct val="100000"/>
              </a:lnSpc>
              <a:spcBef>
                <a:spcPts val="600"/>
              </a:spcBef>
              <a:spcAft>
                <a:spcPts val="0"/>
              </a:spcAft>
              <a:buClr>
                <a:srgbClr val="A4CA1B"/>
              </a:buClr>
              <a:buSzPct val="80000"/>
              <a:buFont typeface="Wingdings 2"/>
              <a:buChar char=""/>
              <a:tabLst/>
              <a:defRPr/>
            </a:pPr>
            <a:r>
              <a:rPr kumimoji="0" lang="en-US" sz="2800" b="0" i="0" u="none" strike="noStrike" kern="1200" cap="none" spc="0" normalizeH="0" baseline="0" noProof="0" dirty="0" smtClean="0">
                <a:ln>
                  <a:noFill/>
                </a:ln>
                <a:effectLst/>
                <a:uLnTx/>
                <a:uFillTx/>
                <a:latin typeface="+mn-lt"/>
                <a:ea typeface="+mn-ea"/>
                <a:cs typeface="+mn-cs"/>
              </a:rPr>
              <a:t>Running full </a:t>
            </a:r>
            <a:r>
              <a:rPr kumimoji="0" lang="en-US" sz="2800" b="0" i="0" u="none" strike="noStrike" kern="1200" cap="none" spc="0" normalizeH="0" baseline="0" noProof="0" dirty="0" err="1" smtClean="0">
                <a:ln>
                  <a:noFill/>
                </a:ln>
                <a:effectLst/>
                <a:uLnTx/>
                <a:uFillTx/>
                <a:latin typeface="+mn-lt"/>
                <a:ea typeface="+mn-ea"/>
                <a:cs typeface="+mn-cs"/>
              </a:rPr>
              <a:t>CenceMe</a:t>
            </a:r>
            <a:r>
              <a:rPr kumimoji="0" lang="en-US" sz="2800" b="0" i="0" u="none" strike="noStrike" kern="1200" cap="none" spc="0" normalizeH="0" noProof="0" dirty="0" smtClean="0">
                <a:ln>
                  <a:noFill/>
                </a:ln>
                <a:effectLst/>
                <a:uLnTx/>
                <a:uFillTx/>
                <a:latin typeface="+mn-lt"/>
                <a:ea typeface="+mn-ea"/>
                <a:cs typeface="+mn-cs"/>
              </a:rPr>
              <a:t> suite: 6.22 </a:t>
            </a:r>
            <a:r>
              <a:rPr kumimoji="0" lang="en-US" sz="2800" b="0" i="0" u="none" strike="noStrike" kern="1200" cap="none" spc="0" normalizeH="0" noProof="0" dirty="0" smtClean="0">
                <a:ln>
                  <a:noFill/>
                </a:ln>
                <a:effectLst/>
                <a:uLnTx/>
                <a:uFillTx/>
                <a:latin typeface="+mn-lt"/>
                <a:ea typeface="+mn-ea"/>
                <a:cs typeface="+mn-cs"/>
                <a:sym typeface="Symbol"/>
              </a:rPr>
              <a:t> 0.59 hours</a:t>
            </a:r>
          </a:p>
          <a:p>
            <a:pPr marL="896112" lvl="1" indent="-320040">
              <a:spcBef>
                <a:spcPts val="600"/>
              </a:spcBef>
              <a:buClr>
                <a:srgbClr val="A4CA1B"/>
              </a:buClr>
              <a:buSzPct val="80000"/>
              <a:buFont typeface="Wingdings 2"/>
              <a:buChar char=""/>
            </a:pPr>
            <a:r>
              <a:rPr lang="en-US" sz="2400" dirty="0" smtClean="0">
                <a:sym typeface="Symbol"/>
              </a:rPr>
              <a:t>Not ideal, needs further power optimization</a:t>
            </a:r>
            <a:r>
              <a:rPr kumimoji="0" lang="en-US" sz="2400" b="0" i="0" u="none" strike="noStrike" kern="1200" cap="none" spc="0" normalizeH="0" noProof="0" dirty="0" smtClean="0">
                <a:ln>
                  <a:noFill/>
                </a:ln>
                <a:effectLst/>
                <a:uLnTx/>
                <a:uFillTx/>
                <a:latin typeface="+mn-lt"/>
                <a:ea typeface="+mn-ea"/>
                <a:cs typeface="+mn-cs"/>
              </a:rPr>
              <a:t> </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Power Consumption for WISDM</a:t>
            </a:r>
            <a:r>
              <a:rPr lang="en-US" sz="4000" baseline="30000" dirty="0" smtClean="0">
                <a:latin typeface="Arial" pitchFamily="34" charset="0"/>
                <a:cs typeface="Arial" pitchFamily="34" charset="0"/>
              </a:rPr>
              <a:t>18</a:t>
            </a:r>
            <a:r>
              <a:rPr lang="en-US" dirty="0" smtClean="0"/>
              <a:t> </a:t>
            </a:r>
            <a:endParaRPr lang="en-US" dirty="0"/>
          </a:p>
        </p:txBody>
      </p:sp>
      <p:graphicFrame>
        <p:nvGraphicFramePr>
          <p:cNvPr id="7" name="Content Placeholder 6"/>
          <p:cNvGraphicFramePr>
            <a:graphicFrameLocks noGrp="1"/>
          </p:cNvGraphicFramePr>
          <p:nvPr>
            <p:ph idx="1"/>
          </p:nvPr>
        </p:nvGraphicFramePr>
        <p:xfrm>
          <a:off x="2209800" y="1981200"/>
          <a:ext cx="3838639" cy="1483360"/>
        </p:xfrm>
        <a:graphic>
          <a:graphicData uri="http://schemas.openxmlformats.org/drawingml/2006/table">
            <a:tbl>
              <a:tblPr firstRow="1" bandRow="1">
                <a:tableStyleId>{21E4AEA4-8DFA-4A89-87EB-49C32662AFE0}</a:tableStyleId>
              </a:tblPr>
              <a:tblGrid>
                <a:gridCol w="2192719"/>
                <a:gridCol w="1645920"/>
              </a:tblGrid>
              <a:tr h="370840">
                <a:tc>
                  <a:txBody>
                    <a:bodyPr/>
                    <a:lstStyle/>
                    <a:p>
                      <a:r>
                        <a:rPr lang="en-US" dirty="0" smtClean="0"/>
                        <a:t>Activity</a:t>
                      </a:r>
                      <a:endParaRPr lang="en-US" dirty="0"/>
                    </a:p>
                  </a:txBody>
                  <a:tcPr/>
                </a:tc>
                <a:tc>
                  <a:txBody>
                    <a:bodyPr/>
                    <a:lstStyle/>
                    <a:p>
                      <a:r>
                        <a:rPr lang="en-US" dirty="0" smtClean="0"/>
                        <a:t>Power (Watts)</a:t>
                      </a:r>
                      <a:endParaRPr lang="en-US" dirty="0"/>
                    </a:p>
                  </a:txBody>
                  <a:tcPr/>
                </a:tc>
              </a:tr>
              <a:tr h="370840">
                <a:tc>
                  <a:txBody>
                    <a:bodyPr/>
                    <a:lstStyle/>
                    <a:p>
                      <a:r>
                        <a:rPr lang="en-US" dirty="0" smtClean="0"/>
                        <a:t>Android</a:t>
                      </a:r>
                      <a:endParaRPr lang="en-US" dirty="0"/>
                    </a:p>
                  </a:txBody>
                  <a:tcPr/>
                </a:tc>
                <a:tc>
                  <a:txBody>
                    <a:bodyPr/>
                    <a:lstStyle/>
                    <a:p>
                      <a:pPr algn="ctr"/>
                      <a:r>
                        <a:rPr lang="en-US" dirty="0" smtClean="0"/>
                        <a:t>0.001</a:t>
                      </a:r>
                      <a:endParaRPr lang="en-US" dirty="0"/>
                    </a:p>
                  </a:txBody>
                  <a:tcPr/>
                </a:tc>
              </a:tr>
              <a:tr h="370840">
                <a:tc>
                  <a:txBody>
                    <a:bodyPr/>
                    <a:lstStyle/>
                    <a:p>
                      <a:r>
                        <a:rPr lang="en-US" dirty="0" smtClean="0"/>
                        <a:t>Sensor Collector</a:t>
                      </a:r>
                      <a:endParaRPr lang="en-US" dirty="0"/>
                    </a:p>
                  </a:txBody>
                  <a:tcPr/>
                </a:tc>
                <a:tc>
                  <a:txBody>
                    <a:bodyPr/>
                    <a:lstStyle/>
                    <a:p>
                      <a:pPr algn="ctr"/>
                      <a:r>
                        <a:rPr lang="en-US" dirty="0" smtClean="0"/>
                        <a:t>0.043</a:t>
                      </a:r>
                      <a:endParaRPr lang="en-US" dirty="0"/>
                    </a:p>
                  </a:txBody>
                  <a:tcPr/>
                </a:tc>
              </a:tr>
              <a:tr h="370840">
                <a:tc>
                  <a:txBody>
                    <a:bodyPr/>
                    <a:lstStyle/>
                    <a:p>
                      <a:r>
                        <a:rPr lang="en-US" dirty="0" smtClean="0"/>
                        <a:t>Lit up Screen</a:t>
                      </a:r>
                      <a:endParaRPr lang="en-US" dirty="0"/>
                    </a:p>
                  </a:txBody>
                  <a:tcPr/>
                </a:tc>
                <a:tc>
                  <a:txBody>
                    <a:bodyPr/>
                    <a:lstStyle/>
                    <a:p>
                      <a:pPr algn="ctr"/>
                      <a:r>
                        <a:rPr lang="en-US" dirty="0" smtClean="0"/>
                        <a:t>0.525</a:t>
                      </a:r>
                      <a:endParaRPr lang="en-US"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91</a:t>
            </a:fld>
            <a:endParaRPr lang="en-US" dirty="0"/>
          </a:p>
        </p:txBody>
      </p:sp>
      <p:sp>
        <p:nvSpPr>
          <p:cNvPr id="8" name="Content Placeholder 2"/>
          <p:cNvSpPr txBox="1">
            <a:spLocks/>
          </p:cNvSpPr>
          <p:nvPr/>
        </p:nvSpPr>
        <p:spPr>
          <a:xfrm>
            <a:off x="457200" y="4038600"/>
            <a:ext cx="8458200" cy="2133600"/>
          </a:xfrm>
          <a:prstGeom prst="rect">
            <a:avLst/>
          </a:prstGeom>
        </p:spPr>
        <p:txBody>
          <a:bodyPr vert="horz" lIns="54864" tIns="91440" rtlCol="0">
            <a:normAutofit fontScale="85000" lnSpcReduction="20000"/>
          </a:bodyPr>
          <a:lstStyle/>
          <a:p>
            <a:pPr marL="438912" marR="0" lvl="0" indent="-320040" algn="l" defTabSz="914400" rtl="0" eaLnBrk="1" fontAlgn="auto" latinLnBrk="0" hangingPunct="1">
              <a:lnSpc>
                <a:spcPct val="100000"/>
              </a:lnSpc>
              <a:spcBef>
                <a:spcPts val="0"/>
              </a:spcBef>
              <a:spcAft>
                <a:spcPts val="0"/>
              </a:spcAft>
              <a:buClr>
                <a:srgbClr val="A4CA1B"/>
              </a:buClr>
              <a:buSzPct val="80000"/>
              <a:buFont typeface="Wingdings 2"/>
              <a:buChar char=""/>
              <a:tabLst/>
              <a:defRPr/>
            </a:pPr>
            <a:r>
              <a:rPr kumimoji="0" lang="en-US" sz="2800" b="0" i="0" u="none" strike="noStrike" kern="1200" cap="none" spc="0" normalizeH="0" baseline="0" noProof="0" dirty="0" smtClean="0">
                <a:ln>
                  <a:noFill/>
                </a:ln>
                <a:effectLst/>
                <a:uLnTx/>
                <a:uFillTx/>
                <a:latin typeface="+mn-lt"/>
                <a:ea typeface="+mn-ea"/>
                <a:cs typeface="+mn-cs"/>
              </a:rPr>
              <a:t>Battery Test on HTC EVO with GPS off</a:t>
            </a:r>
          </a:p>
          <a:p>
            <a:pPr marL="438912" marR="0" lvl="0" indent="-320040" algn="l" defTabSz="914400" rtl="0" eaLnBrk="1" fontAlgn="auto" latinLnBrk="0" hangingPunct="1">
              <a:lnSpc>
                <a:spcPct val="100000"/>
              </a:lnSpc>
              <a:spcBef>
                <a:spcPts val="600"/>
              </a:spcBef>
              <a:spcAft>
                <a:spcPts val="0"/>
              </a:spcAft>
              <a:buClr>
                <a:srgbClr val="A4CA1B"/>
              </a:buClr>
              <a:buSzPct val="80000"/>
              <a:buFont typeface="Wingdings 2"/>
              <a:buChar char=""/>
              <a:tabLst/>
              <a:defRPr/>
            </a:pPr>
            <a:r>
              <a:rPr lang="en-US" sz="2800" dirty="0" smtClean="0"/>
              <a:t>Sensor Collector is WISDM App to collect and store sensor data, but does not apply predictive models to it.</a:t>
            </a:r>
            <a:endParaRPr kumimoji="0" lang="en-US" sz="2800" b="0" i="0" u="none" strike="noStrike" kern="1200" cap="none" spc="0" normalizeH="0" baseline="0" noProof="0" dirty="0" smtClean="0">
              <a:ln>
                <a:noFill/>
              </a:ln>
              <a:effectLst/>
              <a:uLnTx/>
              <a:uFillTx/>
              <a:latin typeface="+mn-lt"/>
              <a:ea typeface="+mn-ea"/>
              <a:cs typeface="+mn-cs"/>
            </a:endParaRPr>
          </a:p>
          <a:p>
            <a:pPr marL="438912" marR="0" lvl="0" indent="-320040" algn="l" defTabSz="914400" rtl="0" eaLnBrk="1" fontAlgn="auto" latinLnBrk="0" hangingPunct="1">
              <a:lnSpc>
                <a:spcPct val="100000"/>
              </a:lnSpc>
              <a:spcBef>
                <a:spcPts val="600"/>
              </a:spcBef>
              <a:spcAft>
                <a:spcPts val="0"/>
              </a:spcAft>
              <a:buClr>
                <a:srgbClr val="A4CA1B"/>
              </a:buClr>
              <a:buSzPct val="80000"/>
              <a:buFont typeface="Wingdings 2"/>
              <a:buChar char=""/>
              <a:tabLst/>
              <a:defRPr/>
            </a:pPr>
            <a:r>
              <a:rPr kumimoji="0" lang="en-US" sz="2800" b="0" i="0" u="none" strike="noStrike" kern="1200" cap="none" spc="0" normalizeH="0" baseline="0" noProof="0" dirty="0" smtClean="0">
                <a:ln>
                  <a:noFill/>
                </a:ln>
                <a:effectLst/>
                <a:uLnTx/>
                <a:uFillTx/>
                <a:latin typeface="+mn-lt"/>
                <a:ea typeface="+mn-ea"/>
                <a:cs typeface="+mn-cs"/>
              </a:rPr>
              <a:t>Sensor collector has minimal impact on battery life, thus it is feasible to continuously collect sensor data.</a:t>
            </a:r>
          </a:p>
          <a:p>
            <a:pPr marL="896112" lvl="1" indent="-320040">
              <a:spcBef>
                <a:spcPts val="600"/>
              </a:spcBef>
              <a:buClr>
                <a:srgbClr val="A4CA1B"/>
              </a:buClr>
              <a:buSzPct val="80000"/>
              <a:buFont typeface="Wingdings 2"/>
              <a:buChar char=""/>
            </a:pPr>
            <a:r>
              <a:rPr lang="en-US" sz="2800" dirty="0" smtClean="0"/>
              <a:t>When device on idle, </a:t>
            </a:r>
            <a:r>
              <a:rPr lang="en-US" sz="2800" dirty="0" err="1" smtClean="0"/>
              <a:t>SensorCollector</a:t>
            </a:r>
            <a:r>
              <a:rPr lang="en-US" sz="2800" dirty="0" smtClean="0"/>
              <a:t> takes 6.6% of power</a:t>
            </a:r>
            <a:endParaRPr kumimoji="0" lang="en-US" sz="28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Memory &amp; CPU Usage Nokia n95</a:t>
            </a:r>
            <a:r>
              <a:rPr lang="en-US" sz="4000" baseline="30000" dirty="0" smtClean="0">
                <a:latin typeface="Arial" pitchFamily="34" charset="0"/>
                <a:cs typeface="Arial" pitchFamily="34" charset="0"/>
              </a:rPr>
              <a:t>23</a:t>
            </a:r>
            <a:endParaRPr lang="en-US" sz="4000" dirty="0">
              <a:latin typeface="Arial" pitchFamily="34" charset="0"/>
              <a:cs typeface="Arial" pitchFamily="34" charset="0"/>
            </a:endParaRPr>
          </a:p>
        </p:txBody>
      </p:sp>
      <p:graphicFrame>
        <p:nvGraphicFramePr>
          <p:cNvPr id="7" name="Content Placeholder 6"/>
          <p:cNvGraphicFramePr>
            <a:graphicFrameLocks noGrp="1"/>
          </p:cNvGraphicFramePr>
          <p:nvPr>
            <p:ph idx="1"/>
          </p:nvPr>
        </p:nvGraphicFramePr>
        <p:xfrm>
          <a:off x="914400" y="2204720"/>
          <a:ext cx="7467600" cy="2595880"/>
        </p:xfrm>
        <a:graphic>
          <a:graphicData uri="http://schemas.openxmlformats.org/drawingml/2006/table">
            <a:tbl>
              <a:tblPr firstRow="1" bandRow="1">
                <a:tableStyleId>{21E4AEA4-8DFA-4A89-87EB-49C32662AFE0}</a:tableStyleId>
              </a:tblPr>
              <a:tblGrid>
                <a:gridCol w="4038600"/>
                <a:gridCol w="1600200"/>
                <a:gridCol w="1828800"/>
              </a:tblGrid>
              <a:tr h="370840">
                <a:tc>
                  <a:txBody>
                    <a:bodyPr/>
                    <a:lstStyle/>
                    <a:p>
                      <a:r>
                        <a:rPr lang="en-US" dirty="0" smtClean="0"/>
                        <a:t>Activity</a:t>
                      </a:r>
                      <a:endParaRPr lang="en-US" dirty="0"/>
                    </a:p>
                  </a:txBody>
                  <a:tcPr/>
                </a:tc>
                <a:tc>
                  <a:txBody>
                    <a:bodyPr/>
                    <a:lstStyle/>
                    <a:p>
                      <a:pPr algn="ctr"/>
                      <a:r>
                        <a:rPr lang="en-US" dirty="0" smtClean="0"/>
                        <a:t>CPU %</a:t>
                      </a:r>
                      <a:endParaRPr lang="en-US" dirty="0"/>
                    </a:p>
                  </a:txBody>
                  <a:tcPr/>
                </a:tc>
                <a:tc>
                  <a:txBody>
                    <a:bodyPr/>
                    <a:lstStyle/>
                    <a:p>
                      <a:pPr algn="ctr"/>
                      <a:r>
                        <a:rPr lang="en-US" dirty="0" smtClean="0"/>
                        <a:t>RAM (MB)</a:t>
                      </a:r>
                      <a:endParaRPr lang="en-US" dirty="0"/>
                    </a:p>
                  </a:txBody>
                  <a:tcPr/>
                </a:tc>
              </a:tr>
              <a:tr h="370840">
                <a:tc>
                  <a:txBody>
                    <a:bodyPr/>
                    <a:lstStyle/>
                    <a:p>
                      <a:r>
                        <a:rPr lang="en-US" dirty="0" smtClean="0"/>
                        <a:t>Phone Idle</a:t>
                      </a:r>
                      <a:endParaRPr lang="en-US" dirty="0"/>
                    </a:p>
                  </a:txBody>
                  <a:tcPr/>
                </a:tc>
                <a:tc>
                  <a:txBody>
                    <a:bodyPr/>
                    <a:lstStyle/>
                    <a:p>
                      <a:pPr algn="ctr"/>
                      <a:r>
                        <a:rPr lang="en-US" dirty="0" smtClean="0"/>
                        <a:t>2.18</a:t>
                      </a:r>
                      <a:endParaRPr lang="en-US" dirty="0"/>
                    </a:p>
                  </a:txBody>
                  <a:tcPr/>
                </a:tc>
                <a:tc>
                  <a:txBody>
                    <a:bodyPr/>
                    <a:lstStyle/>
                    <a:p>
                      <a:pPr algn="ctr"/>
                      <a:r>
                        <a:rPr lang="en-US" dirty="0" smtClean="0"/>
                        <a:t>28.91</a:t>
                      </a:r>
                      <a:endParaRPr lang="en-US" dirty="0"/>
                    </a:p>
                  </a:txBody>
                  <a:tcPr/>
                </a:tc>
              </a:tr>
              <a:tr h="370840">
                <a:tc>
                  <a:txBody>
                    <a:bodyPr/>
                    <a:lstStyle/>
                    <a:p>
                      <a:r>
                        <a:rPr lang="en-US" dirty="0" smtClean="0"/>
                        <a:t>Active Call</a:t>
                      </a:r>
                      <a:endParaRPr lang="en-US" dirty="0"/>
                    </a:p>
                  </a:txBody>
                  <a:tcPr/>
                </a:tc>
                <a:tc>
                  <a:txBody>
                    <a:bodyPr/>
                    <a:lstStyle/>
                    <a:p>
                      <a:pPr algn="ctr"/>
                      <a:r>
                        <a:rPr lang="en-US" dirty="0" smtClean="0"/>
                        <a:t>2.31</a:t>
                      </a:r>
                      <a:endParaRPr lang="en-US" dirty="0"/>
                    </a:p>
                  </a:txBody>
                  <a:tcPr/>
                </a:tc>
                <a:tc>
                  <a:txBody>
                    <a:bodyPr/>
                    <a:lstStyle/>
                    <a:p>
                      <a:pPr algn="ctr"/>
                      <a:r>
                        <a:rPr lang="en-US" dirty="0" smtClean="0"/>
                        <a:t>30.00</a:t>
                      </a:r>
                      <a:endParaRPr lang="en-US" dirty="0"/>
                    </a:p>
                  </a:txBody>
                  <a:tcPr/>
                </a:tc>
              </a:tr>
              <a:tr h="370840">
                <a:tc>
                  <a:txBody>
                    <a:bodyPr/>
                    <a:lstStyle/>
                    <a:p>
                      <a:r>
                        <a:rPr lang="en-US" dirty="0" smtClean="0"/>
                        <a:t>Music Player</a:t>
                      </a:r>
                      <a:endParaRPr lang="en-US" dirty="0"/>
                    </a:p>
                  </a:txBody>
                  <a:tcPr/>
                </a:tc>
                <a:tc>
                  <a:txBody>
                    <a:bodyPr/>
                    <a:lstStyle/>
                    <a:p>
                      <a:pPr algn="ctr"/>
                      <a:r>
                        <a:rPr lang="en-US" dirty="0" smtClean="0"/>
                        <a:t>30.86</a:t>
                      </a:r>
                      <a:endParaRPr lang="en-US" dirty="0"/>
                    </a:p>
                  </a:txBody>
                  <a:tcPr/>
                </a:tc>
                <a:tc>
                  <a:txBody>
                    <a:bodyPr/>
                    <a:lstStyle/>
                    <a:p>
                      <a:pPr algn="ctr"/>
                      <a:r>
                        <a:rPr lang="en-US" dirty="0" smtClean="0"/>
                        <a:t>30.26</a:t>
                      </a:r>
                      <a:endParaRPr lang="en-US" dirty="0"/>
                    </a:p>
                  </a:txBody>
                  <a:tcPr/>
                </a:tc>
              </a:tr>
              <a:tr h="370840">
                <a:tc>
                  <a:txBody>
                    <a:bodyPr/>
                    <a:lstStyle/>
                    <a:p>
                      <a:r>
                        <a:rPr lang="en-US" dirty="0" smtClean="0"/>
                        <a:t>Video Player</a:t>
                      </a:r>
                      <a:endParaRPr lang="en-US" dirty="0"/>
                    </a:p>
                  </a:txBody>
                  <a:tcPr/>
                </a:tc>
                <a:tc>
                  <a:txBody>
                    <a:bodyPr/>
                    <a:lstStyle/>
                    <a:p>
                      <a:pPr algn="ctr"/>
                      <a:r>
                        <a:rPr lang="en-US" dirty="0" smtClean="0"/>
                        <a:t>14.63</a:t>
                      </a:r>
                      <a:endParaRPr lang="en-US" dirty="0"/>
                    </a:p>
                  </a:txBody>
                  <a:tcPr/>
                </a:tc>
                <a:tc>
                  <a:txBody>
                    <a:bodyPr/>
                    <a:lstStyle/>
                    <a:p>
                      <a:pPr algn="ctr"/>
                      <a:r>
                        <a:rPr lang="en-US" dirty="0" smtClean="0"/>
                        <a:t>32.58</a:t>
                      </a:r>
                      <a:endParaRPr lang="en-US" dirty="0"/>
                    </a:p>
                  </a:txBody>
                  <a:tcPr/>
                </a:tc>
              </a:tr>
              <a:tr h="370840">
                <a:tc>
                  <a:txBody>
                    <a:bodyPr/>
                    <a:lstStyle/>
                    <a:p>
                      <a:r>
                        <a:rPr lang="en-US" dirty="0" smtClean="0"/>
                        <a:t>Game Playing</a:t>
                      </a:r>
                      <a:endParaRPr lang="en-US" dirty="0"/>
                    </a:p>
                  </a:txBody>
                  <a:tcPr/>
                </a:tc>
                <a:tc>
                  <a:txBody>
                    <a:bodyPr/>
                    <a:lstStyle/>
                    <a:p>
                      <a:pPr algn="ctr"/>
                      <a:r>
                        <a:rPr lang="en-US" dirty="0" smtClean="0"/>
                        <a:t>97.34</a:t>
                      </a:r>
                      <a:endParaRPr lang="en-US" dirty="0"/>
                    </a:p>
                  </a:txBody>
                  <a:tcPr/>
                </a:tc>
                <a:tc>
                  <a:txBody>
                    <a:bodyPr/>
                    <a:lstStyle/>
                    <a:p>
                      <a:pPr algn="ctr"/>
                      <a:r>
                        <a:rPr lang="en-US" dirty="0" smtClean="0"/>
                        <a:t>37.52</a:t>
                      </a:r>
                      <a:endParaRPr lang="en-US" dirty="0"/>
                    </a:p>
                  </a:txBody>
                  <a:tcPr/>
                </a:tc>
              </a:tr>
              <a:tr h="370840">
                <a:tc>
                  <a:txBody>
                    <a:bodyPr/>
                    <a:lstStyle/>
                    <a:p>
                      <a:r>
                        <a:rPr lang="en-US" dirty="0" smtClean="0"/>
                        <a:t>App to Determine Transport Mode</a:t>
                      </a:r>
                      <a:endParaRPr lang="en-US" b="1" dirty="0"/>
                    </a:p>
                  </a:txBody>
                  <a:tcPr/>
                </a:tc>
                <a:tc>
                  <a:txBody>
                    <a:bodyPr/>
                    <a:lstStyle/>
                    <a:p>
                      <a:pPr algn="ctr"/>
                      <a:r>
                        <a:rPr lang="en-US" dirty="0" smtClean="0"/>
                        <a:t>6.91</a:t>
                      </a:r>
                      <a:endParaRPr lang="en-US" b="1" dirty="0"/>
                    </a:p>
                  </a:txBody>
                  <a:tcPr/>
                </a:tc>
                <a:tc>
                  <a:txBody>
                    <a:bodyPr/>
                    <a:lstStyle/>
                    <a:p>
                      <a:pPr algn="ctr"/>
                      <a:r>
                        <a:rPr lang="en-US" dirty="0" smtClean="0"/>
                        <a:t>29.64</a:t>
                      </a:r>
                      <a:endParaRPr lang="en-US" b="1" dirty="0"/>
                    </a:p>
                  </a:txBody>
                  <a:tcP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92</a:t>
            </a:fld>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Memory &amp; CPU Usage Nokia n95</a:t>
            </a:r>
            <a:r>
              <a:rPr lang="en-US" baseline="30000" dirty="0" smtClean="0"/>
              <a:t>21</a:t>
            </a:r>
            <a:endParaRPr lang="en-US" baseline="30000"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93</a:t>
            </a:fld>
            <a:endParaRPr lang="en-US" dirty="0"/>
          </a:p>
        </p:txBody>
      </p:sp>
      <p:graphicFrame>
        <p:nvGraphicFramePr>
          <p:cNvPr id="8" name="Content Placeholder 6"/>
          <p:cNvGraphicFramePr>
            <a:graphicFrameLocks/>
          </p:cNvGraphicFramePr>
          <p:nvPr/>
        </p:nvGraphicFramePr>
        <p:xfrm>
          <a:off x="990600" y="2286000"/>
          <a:ext cx="7467600" cy="2225040"/>
        </p:xfrm>
        <a:graphic>
          <a:graphicData uri="http://schemas.openxmlformats.org/drawingml/2006/table">
            <a:tbl>
              <a:tblPr firstRow="1" bandRow="1">
                <a:tableStyleId>{21E4AEA4-8DFA-4A89-87EB-49C32662AFE0}</a:tableStyleId>
              </a:tblPr>
              <a:tblGrid>
                <a:gridCol w="4038600"/>
                <a:gridCol w="1600200"/>
                <a:gridCol w="1828800"/>
              </a:tblGrid>
              <a:tr h="370840">
                <a:tc>
                  <a:txBody>
                    <a:bodyPr/>
                    <a:lstStyle/>
                    <a:p>
                      <a:r>
                        <a:rPr lang="en-US" dirty="0" smtClean="0"/>
                        <a:t>Activity</a:t>
                      </a:r>
                      <a:endParaRPr lang="en-US" dirty="0"/>
                    </a:p>
                  </a:txBody>
                  <a:tcPr/>
                </a:tc>
                <a:tc>
                  <a:txBody>
                    <a:bodyPr/>
                    <a:lstStyle/>
                    <a:p>
                      <a:pPr algn="ctr"/>
                      <a:r>
                        <a:rPr lang="en-US" dirty="0" smtClean="0"/>
                        <a:t>CPU %</a:t>
                      </a:r>
                      <a:endParaRPr lang="en-US" dirty="0"/>
                    </a:p>
                  </a:txBody>
                  <a:tcPr/>
                </a:tc>
                <a:tc>
                  <a:txBody>
                    <a:bodyPr/>
                    <a:lstStyle/>
                    <a:p>
                      <a:pPr algn="ctr"/>
                      <a:r>
                        <a:rPr lang="en-US" dirty="0" smtClean="0"/>
                        <a:t>RAM (MB)</a:t>
                      </a:r>
                      <a:endParaRPr lang="en-US" dirty="0"/>
                    </a:p>
                  </a:txBody>
                  <a:tcPr/>
                </a:tc>
              </a:tr>
              <a:tr h="370840">
                <a:tc>
                  <a:txBody>
                    <a:bodyPr/>
                    <a:lstStyle/>
                    <a:p>
                      <a:r>
                        <a:rPr lang="en-US" dirty="0" smtClean="0"/>
                        <a:t>Phone Idle</a:t>
                      </a:r>
                      <a:endParaRPr lang="en-US" dirty="0"/>
                    </a:p>
                  </a:txBody>
                  <a:tcPr/>
                </a:tc>
                <a:tc>
                  <a:txBody>
                    <a:bodyPr/>
                    <a:lstStyle/>
                    <a:p>
                      <a:pPr algn="ctr"/>
                      <a:r>
                        <a:rPr lang="en-US" dirty="0" smtClean="0"/>
                        <a:t>2</a:t>
                      </a:r>
                      <a:endParaRPr lang="en-US" dirty="0"/>
                    </a:p>
                  </a:txBody>
                  <a:tcPr/>
                </a:tc>
                <a:tc>
                  <a:txBody>
                    <a:bodyPr/>
                    <a:lstStyle/>
                    <a:p>
                      <a:pPr algn="ctr"/>
                      <a:r>
                        <a:rPr lang="en-US" dirty="0" smtClean="0"/>
                        <a:t>34.08</a:t>
                      </a:r>
                      <a:endParaRPr lang="en-US" dirty="0"/>
                    </a:p>
                  </a:txBody>
                  <a:tcPr/>
                </a:tc>
              </a:tr>
              <a:tr h="370840">
                <a:tc>
                  <a:txBody>
                    <a:bodyPr/>
                    <a:lstStyle/>
                    <a:p>
                      <a:r>
                        <a:rPr lang="en-US" dirty="0" err="1" smtClean="0"/>
                        <a:t>Accel</a:t>
                      </a:r>
                      <a:r>
                        <a:rPr lang="en-US" dirty="0" smtClean="0"/>
                        <a:t>. &amp; Activit</a:t>
                      </a:r>
                      <a:r>
                        <a:rPr lang="en-US" baseline="0" dirty="0" smtClean="0"/>
                        <a:t>y Classification</a:t>
                      </a:r>
                      <a:endParaRPr lang="en-US" dirty="0"/>
                    </a:p>
                  </a:txBody>
                  <a:tcPr/>
                </a:tc>
                <a:tc>
                  <a:txBody>
                    <a:bodyPr/>
                    <a:lstStyle/>
                    <a:p>
                      <a:pPr algn="ctr"/>
                      <a:r>
                        <a:rPr lang="en-US" dirty="0" smtClean="0"/>
                        <a:t>33</a:t>
                      </a:r>
                      <a:endParaRPr lang="en-US" dirty="0"/>
                    </a:p>
                  </a:txBody>
                  <a:tcPr/>
                </a:tc>
                <a:tc>
                  <a:txBody>
                    <a:bodyPr/>
                    <a:lstStyle/>
                    <a:p>
                      <a:pPr algn="ctr"/>
                      <a:r>
                        <a:rPr lang="en-US" dirty="0" smtClean="0"/>
                        <a:t>34.18</a:t>
                      </a:r>
                      <a:endParaRPr lang="en-US" dirty="0"/>
                    </a:p>
                  </a:txBody>
                  <a:tcPr/>
                </a:tc>
              </a:tr>
              <a:tr h="370840">
                <a:tc>
                  <a:txBody>
                    <a:bodyPr/>
                    <a:lstStyle/>
                    <a:p>
                      <a:r>
                        <a:rPr lang="en-US" dirty="0" smtClean="0"/>
                        <a:t>Audio</a:t>
                      </a:r>
                      <a:r>
                        <a:rPr lang="en-US" baseline="0" dirty="0" smtClean="0"/>
                        <a:t> Sampling &amp; Classification</a:t>
                      </a:r>
                      <a:endParaRPr lang="en-US" dirty="0"/>
                    </a:p>
                  </a:txBody>
                  <a:tcPr/>
                </a:tc>
                <a:tc>
                  <a:txBody>
                    <a:bodyPr/>
                    <a:lstStyle/>
                    <a:p>
                      <a:pPr algn="ctr"/>
                      <a:r>
                        <a:rPr lang="en-US" dirty="0" smtClean="0"/>
                        <a:t>60</a:t>
                      </a:r>
                      <a:endParaRPr lang="en-US" dirty="0"/>
                    </a:p>
                  </a:txBody>
                  <a:tcPr/>
                </a:tc>
                <a:tc>
                  <a:txBody>
                    <a:bodyPr/>
                    <a:lstStyle/>
                    <a:p>
                      <a:pPr algn="ctr"/>
                      <a:r>
                        <a:rPr lang="en-US" dirty="0" smtClean="0"/>
                        <a:t>34.59</a:t>
                      </a:r>
                      <a:endParaRPr lang="en-US" dirty="0"/>
                    </a:p>
                  </a:txBody>
                  <a:tcPr/>
                </a:tc>
              </a:tr>
              <a:tr h="370840">
                <a:tc>
                  <a:txBody>
                    <a:bodyPr/>
                    <a:lstStyle/>
                    <a:p>
                      <a:r>
                        <a:rPr lang="en-US" dirty="0" smtClean="0"/>
                        <a:t>Activity, Audio, &amp; Bluetooth</a:t>
                      </a:r>
                      <a:endParaRPr lang="en-US" dirty="0"/>
                    </a:p>
                  </a:txBody>
                  <a:tcPr/>
                </a:tc>
                <a:tc>
                  <a:txBody>
                    <a:bodyPr/>
                    <a:lstStyle/>
                    <a:p>
                      <a:pPr algn="ctr"/>
                      <a:r>
                        <a:rPr lang="en-US" dirty="0" smtClean="0"/>
                        <a:t>60</a:t>
                      </a:r>
                      <a:endParaRPr lang="en-US" dirty="0"/>
                    </a:p>
                  </a:txBody>
                  <a:tcPr/>
                </a:tc>
                <a:tc>
                  <a:txBody>
                    <a:bodyPr/>
                    <a:lstStyle/>
                    <a:p>
                      <a:pPr algn="ctr"/>
                      <a:r>
                        <a:rPr lang="en-US" dirty="0" smtClean="0"/>
                        <a:t>36.10</a:t>
                      </a:r>
                      <a:endParaRPr lang="en-US" dirty="0"/>
                    </a:p>
                  </a:txBody>
                  <a:tcPr/>
                </a:tc>
              </a:tr>
              <a:tr h="370840">
                <a:tc>
                  <a:txBody>
                    <a:bodyPr/>
                    <a:lstStyle/>
                    <a:p>
                      <a:r>
                        <a:rPr lang="en-US" dirty="0" err="1" smtClean="0"/>
                        <a:t>CenceMe</a:t>
                      </a:r>
                      <a:endParaRPr lang="en-US" b="1" dirty="0"/>
                    </a:p>
                  </a:txBody>
                  <a:tcPr/>
                </a:tc>
                <a:tc>
                  <a:txBody>
                    <a:bodyPr/>
                    <a:lstStyle/>
                    <a:p>
                      <a:pPr algn="ctr"/>
                      <a:r>
                        <a:rPr lang="en-US" dirty="0" smtClean="0"/>
                        <a:t>60</a:t>
                      </a:r>
                      <a:endParaRPr lang="en-US" b="1" dirty="0"/>
                    </a:p>
                  </a:txBody>
                  <a:tcPr/>
                </a:tc>
                <a:tc>
                  <a:txBody>
                    <a:bodyPr/>
                    <a:lstStyle/>
                    <a:p>
                      <a:pPr algn="ctr"/>
                      <a:r>
                        <a:rPr lang="en-US" dirty="0" smtClean="0"/>
                        <a:t>36.90</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Issues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In almost all cases power is much more of a limiting resource than CPU or RAM</a:t>
            </a:r>
          </a:p>
          <a:p>
            <a:r>
              <a:rPr lang="en-US" dirty="0" smtClean="0"/>
              <a:t>Typical sensor mining apps might drain the battery in 6 or 7 hours</a:t>
            </a:r>
          </a:p>
          <a:p>
            <a:pPr lvl="1"/>
            <a:r>
              <a:rPr lang="en-US" dirty="0" smtClean="0"/>
              <a:t>This is not really acceptable for apps that are designed to run continuously.</a:t>
            </a:r>
          </a:p>
          <a:p>
            <a:pPr lvl="1"/>
            <a:r>
              <a:rPr lang="en-US" dirty="0" smtClean="0"/>
              <a:t>We need to work hard to only use power when needed (adaptively)</a:t>
            </a:r>
          </a:p>
          <a:p>
            <a:pPr lvl="1"/>
            <a:r>
              <a:rPr lang="en-US" dirty="0" smtClean="0"/>
              <a:t>May not be a good solution at this time</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94</a:t>
            </a:fld>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8872"/>
            <a:ext cx="8382000" cy="1636776"/>
          </a:xfrm>
        </p:spPr>
        <p:txBody>
          <a:bodyPr/>
          <a:lstStyle/>
          <a:p>
            <a:r>
              <a:rPr lang="en-US" dirty="0" smtClean="0"/>
              <a:t>Mobile Platform Considerations</a:t>
            </a:r>
            <a:endParaRPr lang="en-US" dirty="0"/>
          </a:p>
        </p:txBody>
      </p:sp>
      <p:sp>
        <p:nvSpPr>
          <p:cNvPr id="3" name="Text Placeholder 2"/>
          <p:cNvSpPr>
            <a:spLocks noGrp="1"/>
          </p:cNvSpPr>
          <p:nvPr>
            <p:ph type="body" idx="1"/>
          </p:nvPr>
        </p:nvSpPr>
        <p:spPr/>
        <p:txBody>
          <a:bodyPr/>
          <a:lstStyle/>
          <a:p>
            <a:r>
              <a:rPr lang="en-US" dirty="0" smtClean="0"/>
              <a:t>Apple </a:t>
            </a:r>
            <a:r>
              <a:rPr lang="en-US" dirty="0" err="1" smtClean="0"/>
              <a:t>iOS</a:t>
            </a:r>
            <a:r>
              <a:rPr lang="en-US" dirty="0" smtClean="0"/>
              <a:t>, Android, Windows Phone 7, …</a:t>
            </a:r>
            <a:endParaRPr lang="en-US"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95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81000" y="3200400"/>
            <a:ext cx="1828800" cy="146447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1447800" y="4800600"/>
            <a:ext cx="1905000" cy="1499810"/>
          </a:xfrm>
          <a:prstGeom prst="rect">
            <a:avLst/>
          </a:prstGeom>
          <a:noFill/>
          <a:ln w="9525">
            <a:noFill/>
            <a:miter lim="800000"/>
            <a:headEnd/>
            <a:tailEnd/>
          </a:ln>
          <a:effectLst/>
        </p:spPr>
      </p:pic>
      <p:pic>
        <p:nvPicPr>
          <p:cNvPr id="1029" name="Picture 5" descr="http://p.nanapi.jp/r/20110125/20110125061942.jpg"/>
          <p:cNvPicPr>
            <a:picLocks noChangeAspect="1" noChangeArrowheads="1"/>
          </p:cNvPicPr>
          <p:nvPr/>
        </p:nvPicPr>
        <p:blipFill>
          <a:blip r:embed="rId4" cstate="print"/>
          <a:srcRect/>
          <a:stretch>
            <a:fillRect/>
          </a:stretch>
        </p:blipFill>
        <p:spPr bwMode="auto">
          <a:xfrm>
            <a:off x="5486400" y="3200400"/>
            <a:ext cx="1524000" cy="1524000"/>
          </a:xfrm>
          <a:prstGeom prst="rect">
            <a:avLst/>
          </a:prstGeom>
          <a:noFill/>
        </p:spPr>
      </p:pic>
      <p:pic>
        <p:nvPicPr>
          <p:cNvPr id="1033" name="Picture 9" descr="http://t3.gstatic.com/images?q=tbn:ANd9GcRv0PWgkTwbe4A33l6DyHCkUbveLQi67rJ0ui1c0m5NTMfCrFOl"/>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4200" y="2895600"/>
            <a:ext cx="2362200" cy="1943100"/>
          </a:xfrm>
          <a:prstGeom prst="rect">
            <a:avLst/>
          </a:prstGeom>
          <a:noFill/>
        </p:spPr>
      </p:pic>
      <p:pic>
        <p:nvPicPr>
          <p:cNvPr id="1037" name="Picture 13" descr="http://www.thinkdigit.com/FCKeditor/uploads/WP7-inart.gif"/>
          <p:cNvPicPr>
            <a:picLocks noChangeAspect="1" noChangeArrowheads="1"/>
          </p:cNvPicPr>
          <p:nvPr/>
        </p:nvPicPr>
        <p:blipFill>
          <a:blip r:embed="rId6" cstate="print"/>
          <a:srcRect/>
          <a:stretch>
            <a:fillRect/>
          </a:stretch>
        </p:blipFill>
        <p:spPr bwMode="auto">
          <a:xfrm>
            <a:off x="6324600" y="5105400"/>
            <a:ext cx="1752600" cy="1211242"/>
          </a:xfrm>
          <a:prstGeom prst="rect">
            <a:avLst/>
          </a:prstGeom>
          <a:noFill/>
        </p:spPr>
      </p:pic>
      <p:pic>
        <p:nvPicPr>
          <p:cNvPr id="1039" name="Picture 15" descr="http://udfl.net/wp-content/uploads/2010/04/Political-Parties.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514600" y="3276600"/>
            <a:ext cx="1974749" cy="1400175"/>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Platform Considerations</a:t>
            </a:r>
            <a:endParaRPr lang="en-US" dirty="0"/>
          </a:p>
        </p:txBody>
      </p:sp>
      <p:graphicFrame>
        <p:nvGraphicFramePr>
          <p:cNvPr id="7" name="Content Placeholder 7"/>
          <p:cNvGraphicFramePr>
            <a:graphicFrameLocks noGrp="1"/>
          </p:cNvGraphicFramePr>
          <p:nvPr>
            <p:ph idx="1"/>
          </p:nvPr>
        </p:nvGraphicFramePr>
        <p:xfrm>
          <a:off x="381000" y="1905000"/>
          <a:ext cx="8458200" cy="3989560"/>
        </p:xfrm>
        <a:graphic>
          <a:graphicData uri="http://schemas.openxmlformats.org/drawingml/2006/table">
            <a:tbl>
              <a:tblPr firstRow="1" bandRow="1">
                <a:tableStyleId>{21E4AEA4-8DFA-4A89-87EB-49C32662AFE0}</a:tableStyleId>
              </a:tblPr>
              <a:tblGrid>
                <a:gridCol w="2349500"/>
                <a:gridCol w="2036233"/>
                <a:gridCol w="1722967"/>
                <a:gridCol w="2349500"/>
              </a:tblGrid>
              <a:tr h="350188">
                <a:tc>
                  <a:txBody>
                    <a:bodyPr/>
                    <a:lstStyle/>
                    <a:p>
                      <a:pPr marL="0" marR="0" algn="ctr">
                        <a:spcBef>
                          <a:spcPts val="0"/>
                        </a:spcBef>
                        <a:spcAft>
                          <a:spcPts val="0"/>
                        </a:spcAft>
                      </a:pPr>
                      <a:r>
                        <a:rPr lang="en-US" sz="2000" dirty="0">
                          <a:latin typeface="+mn-lt"/>
                        </a:rPr>
                        <a:t>Criterion</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dirty="0">
                          <a:latin typeface="+mn-lt"/>
                        </a:rPr>
                        <a:t>Apple </a:t>
                      </a:r>
                      <a:r>
                        <a:rPr lang="en-US" sz="2000" dirty="0" err="1">
                          <a:latin typeface="+mn-lt"/>
                        </a:rPr>
                        <a:t>iOS</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a:latin typeface="+mn-lt"/>
                        </a:rPr>
                        <a:t>Android</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Windows Phone 7</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Language</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Objective C</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Java</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Visual Basic</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Language Popularity</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Low (Difficult)</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High</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Low</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Multiprocessing</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dirty="0">
                          <a:latin typeface="+mn-lt"/>
                        </a:rPr>
                        <a:t>No</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Yes</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Yes</a:t>
                      </a:r>
                      <a:endParaRPr lang="en-US" sz="2000" dirty="0">
                        <a:latin typeface="+mn-lt"/>
                        <a:ea typeface="Times New Roman"/>
                        <a:cs typeface="Times New Roman"/>
                      </a:endParaRPr>
                    </a:p>
                  </a:txBody>
                  <a:tcPr marL="0" marR="0" marT="0" marB="0" anchor="ctr"/>
                </a:tc>
              </a:tr>
              <a:tr h="460521">
                <a:tc>
                  <a:txBody>
                    <a:bodyPr/>
                    <a:lstStyle/>
                    <a:p>
                      <a:pPr marL="0" marR="0" algn="just">
                        <a:spcBef>
                          <a:spcPts val="0"/>
                        </a:spcBef>
                        <a:spcAft>
                          <a:spcPts val="0"/>
                        </a:spcAft>
                      </a:pPr>
                      <a:r>
                        <a:rPr lang="en-US" sz="2000" dirty="0">
                          <a:latin typeface="+mn-lt"/>
                        </a:rPr>
                        <a:t>Developer </a:t>
                      </a:r>
                      <a:r>
                        <a:rPr lang="en-US" sz="2000" dirty="0" smtClean="0">
                          <a:latin typeface="+mn-lt"/>
                        </a:rPr>
                        <a:t>Tools:</a:t>
                      </a:r>
                      <a:endParaRPr lang="en-US" sz="2000" dirty="0">
                        <a:latin typeface="+mn-lt"/>
                        <a:ea typeface="Times New Roman"/>
                        <a:cs typeface="Times New Roman"/>
                      </a:endParaRPr>
                    </a:p>
                  </a:txBody>
                  <a:tcPr marL="73025" marR="73025" marT="0" marB="0" anchor="ctr"/>
                </a:tc>
                <a:tc>
                  <a:txBody>
                    <a:bodyPr/>
                    <a:lstStyle/>
                    <a:p>
                      <a:endParaRPr lang="en-US" sz="3200" dirty="0">
                        <a:latin typeface="+mn-lt"/>
                        <a:ea typeface="Times New Roman"/>
                        <a:cs typeface="Times New Roman"/>
                      </a:endParaRPr>
                    </a:p>
                  </a:txBody>
                  <a:tcPr marL="0" marR="0" marT="0" marB="0" anchor="ctr"/>
                </a:tc>
                <a:tc>
                  <a:txBody>
                    <a:bodyPr/>
                    <a:lstStyle/>
                    <a:p>
                      <a:endParaRPr lang="en-US" sz="3200" dirty="0">
                        <a:latin typeface="+mn-lt"/>
                        <a:ea typeface="Times New Roman"/>
                        <a:cs typeface="Times New Roman"/>
                      </a:endParaRPr>
                    </a:p>
                  </a:txBody>
                  <a:tcPr marL="0" marR="0" marT="0" marB="0" anchor="ctr"/>
                </a:tc>
                <a:tc>
                  <a:txBody>
                    <a:bodyPr/>
                    <a:lstStyle/>
                    <a:p>
                      <a:endParaRPr lang="en-US" sz="32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dirty="0">
                          <a:latin typeface="+mn-lt"/>
                        </a:rPr>
                        <a:t>     </a:t>
                      </a:r>
                      <a:r>
                        <a:rPr lang="en-US" sz="2000" dirty="0" smtClean="0">
                          <a:latin typeface="+mn-lt"/>
                        </a:rPr>
                        <a:t>     Free</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No</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a:latin typeface="+mn-lt"/>
                        </a:rPr>
                        <a:t>Yes</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Yes</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dirty="0">
                          <a:latin typeface="+mn-lt"/>
                        </a:rPr>
                        <a:t>    </a:t>
                      </a:r>
                      <a:r>
                        <a:rPr lang="en-US" sz="2000" dirty="0" smtClean="0">
                          <a:latin typeface="+mn-lt"/>
                        </a:rPr>
                        <a:t>      </a:t>
                      </a:r>
                      <a:r>
                        <a:rPr lang="en-US" sz="2000" dirty="0">
                          <a:latin typeface="+mn-lt"/>
                        </a:rPr>
                        <a:t>Documentation</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Limited</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Extensive</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Emerging</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dirty="0">
                          <a:latin typeface="+mn-lt"/>
                        </a:rPr>
                        <a:t>Open Source</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dirty="0">
                          <a:latin typeface="+mn-lt"/>
                        </a:rPr>
                        <a:t>No</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Yes</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No</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App Approval</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Strict Oversight</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None</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Some Oversight</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dirty="0">
                          <a:latin typeface="+mn-lt"/>
                        </a:rPr>
                        <a:t>Market </a:t>
                      </a:r>
                      <a:r>
                        <a:rPr lang="en-US" sz="2000" dirty="0" smtClean="0">
                          <a:latin typeface="+mn-lt"/>
                        </a:rPr>
                        <a:t>Share</a:t>
                      </a:r>
                      <a:endParaRPr lang="en-US" sz="2000" dirty="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13.80%</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a:latin typeface="+mn-lt"/>
                        </a:rPr>
                        <a:t>14.50%</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&lt; 6%</a:t>
                      </a:r>
                      <a:endParaRPr lang="en-US" sz="2000" dirty="0">
                        <a:latin typeface="+mn-lt"/>
                        <a:ea typeface="Times New Roman"/>
                        <a:cs typeface="Times New Roman"/>
                      </a:endParaRPr>
                    </a:p>
                  </a:txBody>
                  <a:tcPr marL="0" marR="0" marT="0" marB="0" anchor="ctr"/>
                </a:tc>
              </a:tr>
              <a:tr h="350188">
                <a:tc>
                  <a:txBody>
                    <a:bodyPr/>
                    <a:lstStyle/>
                    <a:p>
                      <a:pPr marL="0" marR="0" algn="just">
                        <a:spcBef>
                          <a:spcPts val="0"/>
                        </a:spcBef>
                        <a:spcAft>
                          <a:spcPts val="0"/>
                        </a:spcAft>
                      </a:pPr>
                      <a:r>
                        <a:rPr lang="en-US" sz="2000">
                          <a:latin typeface="+mn-lt"/>
                        </a:rPr>
                        <a:t>Hardware Venders</a:t>
                      </a:r>
                      <a:endParaRPr lang="en-US" sz="2000">
                        <a:latin typeface="+mn-lt"/>
                        <a:ea typeface="Times New Roman"/>
                        <a:cs typeface="Times New Roman"/>
                      </a:endParaRPr>
                    </a:p>
                  </a:txBody>
                  <a:tcPr marL="73025" marR="73025" marT="0" marB="0" anchor="ctr"/>
                </a:tc>
                <a:tc>
                  <a:txBody>
                    <a:bodyPr/>
                    <a:lstStyle/>
                    <a:p>
                      <a:pPr marL="0" marR="0" algn="ctr">
                        <a:spcBef>
                          <a:spcPts val="0"/>
                        </a:spcBef>
                        <a:spcAft>
                          <a:spcPts val="0"/>
                        </a:spcAft>
                      </a:pPr>
                      <a:r>
                        <a:rPr lang="en-US" sz="2000">
                          <a:latin typeface="+mn-lt"/>
                        </a:rPr>
                        <a:t>Apple</a:t>
                      </a:r>
                      <a:endParaRPr lang="en-US" sz="200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a:latin typeface="+mn-lt"/>
                        </a:rPr>
                        <a:t>Many </a:t>
                      </a:r>
                      <a:endParaRPr lang="en-US" sz="2000" dirty="0">
                        <a:latin typeface="+mn-lt"/>
                        <a:ea typeface="Times New Roman"/>
                        <a:cs typeface="Times New Roman"/>
                      </a:endParaRPr>
                    </a:p>
                  </a:txBody>
                  <a:tcPr marL="0" marR="0" marT="0" marB="0" anchor="ctr"/>
                </a:tc>
                <a:tc>
                  <a:txBody>
                    <a:bodyPr/>
                    <a:lstStyle/>
                    <a:p>
                      <a:pPr marL="0" marR="0" algn="ctr">
                        <a:spcBef>
                          <a:spcPts val="0"/>
                        </a:spcBef>
                        <a:spcAft>
                          <a:spcPts val="0"/>
                        </a:spcAft>
                      </a:pPr>
                      <a:r>
                        <a:rPr lang="en-US" sz="2000" dirty="0" smtClean="0">
                          <a:latin typeface="+mn-lt"/>
                          <a:ea typeface="Times New Roman"/>
                          <a:cs typeface="Times New Roman"/>
                        </a:rPr>
                        <a:t>Many</a:t>
                      </a:r>
                      <a:endParaRPr lang="en-US" sz="2000" dirty="0">
                        <a:latin typeface="+mn-lt"/>
                        <a:ea typeface="Times New Roman"/>
                        <a:cs typeface="Times New Roman"/>
                      </a:endParaRPr>
                    </a:p>
                  </a:txBody>
                  <a:tcPr marL="0" marR="0" marT="0" marB="0" anchor="ctr"/>
                </a:tc>
              </a:tr>
            </a:tbl>
          </a:graphicData>
        </a:graphic>
      </p:graphicFrame>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96</a:t>
            </a:fld>
            <a:endParaRPr lang="en-US" dirty="0"/>
          </a:p>
        </p:txBody>
      </p:sp>
      <p:sp>
        <p:nvSpPr>
          <p:cNvPr id="8" name="TextBox 7"/>
          <p:cNvSpPr txBox="1"/>
          <p:nvPr/>
        </p:nvSpPr>
        <p:spPr>
          <a:xfrm>
            <a:off x="1905000" y="6019800"/>
            <a:ext cx="5943600" cy="461665"/>
          </a:xfrm>
          <a:prstGeom prst="rect">
            <a:avLst/>
          </a:prstGeom>
          <a:noFill/>
        </p:spPr>
        <p:txBody>
          <a:bodyPr wrap="square" rtlCol="0">
            <a:spAutoFit/>
          </a:bodyPr>
          <a:lstStyle/>
          <a:p>
            <a:r>
              <a:rPr lang="en-US" sz="2400" dirty="0" smtClean="0"/>
              <a:t>Mobile Operating System Comparison</a:t>
            </a:r>
            <a:r>
              <a:rPr lang="en-US" sz="2400" baseline="30000" dirty="0" smtClean="0"/>
              <a:t>18</a:t>
            </a:r>
            <a:endParaRPr lang="en-US" sz="2400" baseline="300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WISDM Project Experiences</a:t>
            </a:r>
            <a:endParaRPr lang="en-US" dirty="0"/>
          </a:p>
        </p:txBody>
      </p:sp>
      <p:sp>
        <p:nvSpPr>
          <p:cNvPr id="3" name="Content Placeholder 2"/>
          <p:cNvSpPr>
            <a:spLocks noGrp="1"/>
          </p:cNvSpPr>
          <p:nvPr>
            <p:ph idx="1"/>
          </p:nvPr>
        </p:nvSpPr>
        <p:spPr>
          <a:xfrm>
            <a:off x="457200" y="1775191"/>
            <a:ext cx="8382000" cy="4625609"/>
          </a:xfrm>
        </p:spPr>
        <p:txBody>
          <a:bodyPr>
            <a:normAutofit lnSpcReduction="10000"/>
          </a:bodyPr>
          <a:lstStyle/>
          <a:p>
            <a:r>
              <a:rPr lang="en-US" dirty="0" smtClean="0"/>
              <a:t>Adopted Android because easy to program, easy to deploy, free, open, &amp; multi-vendor</a:t>
            </a:r>
          </a:p>
          <a:p>
            <a:r>
              <a:rPr lang="en-US" dirty="0" smtClean="0"/>
              <a:t>Android was changing quickly when started</a:t>
            </a:r>
          </a:p>
          <a:p>
            <a:pPr lvl="1"/>
            <a:r>
              <a:rPr lang="en-US" dirty="0" smtClean="0"/>
              <a:t>Big differences between versions</a:t>
            </a:r>
          </a:p>
          <a:p>
            <a:r>
              <a:rPr lang="en-US" dirty="0" smtClean="0"/>
              <a:t>Many vendors </a:t>
            </a:r>
            <a:r>
              <a:rPr lang="en-US" dirty="0" smtClean="0">
                <a:sym typeface="Symbol"/>
              </a:rPr>
              <a:t></a:t>
            </a:r>
            <a:r>
              <a:rPr lang="en-US" dirty="0" smtClean="0">
                <a:sym typeface="Wingdings" pitchFamily="2" charset="2"/>
              </a:rPr>
              <a:t> lots of </a:t>
            </a:r>
            <a:r>
              <a:rPr lang="en-US" dirty="0" smtClean="0"/>
              <a:t>compatibility testing</a:t>
            </a:r>
          </a:p>
          <a:p>
            <a:pPr lvl="1"/>
            <a:r>
              <a:rPr lang="en-US" dirty="0" smtClean="0"/>
              <a:t>Found bugs in some versions but not others</a:t>
            </a:r>
          </a:p>
          <a:p>
            <a:r>
              <a:rPr lang="en-US" dirty="0" smtClean="0"/>
              <a:t>Would Apple let us post our app? Not sure. Android little oversight.</a:t>
            </a:r>
          </a:p>
          <a:p>
            <a:r>
              <a:rPr lang="en-US" dirty="0" smtClean="0"/>
              <a:t>WEKA data mining suite written in Java </a:t>
            </a:r>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97</a:t>
            </a:fld>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458200" cy="1636776"/>
          </a:xfrm>
        </p:spPr>
        <p:txBody>
          <a:bodyPr>
            <a:normAutofit/>
          </a:bodyPr>
          <a:lstStyle/>
          <a:p>
            <a:r>
              <a:rPr lang="en-US" sz="4600" dirty="0" smtClean="0"/>
              <a:t>Client vs. Server Responsibilities</a:t>
            </a:r>
            <a:endParaRPr lang="en-US" sz="4600" dirty="0"/>
          </a:p>
        </p:txBody>
      </p:sp>
      <p:sp>
        <p:nvSpPr>
          <p:cNvPr id="4" name="Date Placeholder 3"/>
          <p:cNvSpPr>
            <a:spLocks noGrp="1"/>
          </p:cNvSpPr>
          <p:nvPr>
            <p:ph type="dt" sz="half" idx="10"/>
          </p:nvPr>
        </p:nvSpPr>
        <p:spPr/>
        <p:txBody>
          <a:bodyPr/>
          <a:lstStyle/>
          <a:p>
            <a:r>
              <a:rPr lang="en-US" smtClean="0"/>
              <a:t>7/19/2011</a:t>
            </a:r>
            <a:endParaRPr lang="en-US"/>
          </a:p>
        </p:txBody>
      </p:sp>
      <p:sp>
        <p:nvSpPr>
          <p:cNvPr id="5" name="Footer Placeholder 4"/>
          <p:cNvSpPr>
            <a:spLocks noGrp="1"/>
          </p:cNvSpPr>
          <p:nvPr>
            <p:ph type="ftr" sz="quarter" idx="11"/>
          </p:nvPr>
        </p:nvSpPr>
        <p:spPr/>
        <p:txBody>
          <a:bodyPr/>
          <a:lstStyle/>
          <a:p>
            <a:r>
              <a:rPr lang="en-US" smtClean="0"/>
              <a:t>Gary M. Weiss         DMIN '11 Tutorial</a:t>
            </a:r>
            <a:endParaRPr lang="en-US"/>
          </a:p>
        </p:txBody>
      </p:sp>
      <p:sp>
        <p:nvSpPr>
          <p:cNvPr id="6" name="Slide Number Placeholder 5"/>
          <p:cNvSpPr>
            <a:spLocks noGrp="1"/>
          </p:cNvSpPr>
          <p:nvPr>
            <p:ph type="sldNum" sz="quarter" idx="12"/>
          </p:nvPr>
        </p:nvSpPr>
        <p:spPr/>
        <p:txBody>
          <a:bodyPr/>
          <a:lstStyle/>
          <a:p>
            <a:fld id="{13EEC2AF-DB56-4B97-A4EE-4677677E2903}" type="slidenum">
              <a:rPr lang="en-US" smtClean="0"/>
              <a:pPr/>
              <a:t>98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286000" y="2971800"/>
            <a:ext cx="4876800" cy="32498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Division of Client and Server Tasks</a:t>
            </a:r>
            <a:endParaRPr lang="en-US" dirty="0"/>
          </a:p>
        </p:txBody>
      </p:sp>
      <p:sp>
        <p:nvSpPr>
          <p:cNvPr id="3" name="Content Placeholder 2"/>
          <p:cNvSpPr>
            <a:spLocks noGrp="1"/>
          </p:cNvSpPr>
          <p:nvPr>
            <p:ph idx="1"/>
          </p:nvPr>
        </p:nvSpPr>
        <p:spPr>
          <a:xfrm>
            <a:off x="457200" y="1775191"/>
            <a:ext cx="8382000" cy="4701809"/>
          </a:xfrm>
        </p:spPr>
        <p:txBody>
          <a:bodyPr/>
          <a:lstStyle/>
          <a:p>
            <a:r>
              <a:rPr lang="en-US" dirty="0" smtClean="0"/>
              <a:t>Division of labor has tradeoffs</a:t>
            </a:r>
          </a:p>
          <a:p>
            <a:pPr lvl="1"/>
            <a:r>
              <a:rPr lang="en-US" dirty="0" smtClean="0"/>
              <a:t>More processing on client (phone) means:</a:t>
            </a:r>
          </a:p>
          <a:p>
            <a:pPr lvl="2"/>
            <a:r>
              <a:rPr lang="en-US" dirty="0" smtClean="0"/>
              <a:t>Application/platform more scalable</a:t>
            </a:r>
          </a:p>
          <a:p>
            <a:pPr lvl="2"/>
            <a:r>
              <a:rPr lang="en-US" dirty="0" smtClean="0"/>
              <a:t>Increased privacy</a:t>
            </a:r>
          </a:p>
          <a:p>
            <a:pPr lvl="2"/>
            <a:r>
              <a:rPr lang="en-US" dirty="0" smtClean="0"/>
              <a:t>Bigger drain on power, CPU, &amp; RAM, but not bandwidth</a:t>
            </a:r>
          </a:p>
          <a:p>
            <a:pPr lvl="1"/>
            <a:r>
              <a:rPr lang="en-US" dirty="0" smtClean="0"/>
              <a:t>More processing on server means:</a:t>
            </a:r>
          </a:p>
          <a:p>
            <a:pPr lvl="2"/>
            <a:r>
              <a:rPr lang="en-US" dirty="0" smtClean="0"/>
              <a:t>Data captured for future research and other uses</a:t>
            </a:r>
          </a:p>
          <a:p>
            <a:pPr lvl="2"/>
            <a:r>
              <a:rPr lang="en-US" dirty="0" smtClean="0"/>
              <a:t>Can exploit data not otherwise available (</a:t>
            </a:r>
            <a:r>
              <a:rPr lang="en-US" dirty="0" err="1" smtClean="0"/>
              <a:t>crowdsourcing</a:t>
            </a:r>
            <a:r>
              <a:rPr lang="en-US" dirty="0" smtClean="0"/>
              <a:t>)</a:t>
            </a:r>
          </a:p>
          <a:p>
            <a:pPr lvl="1"/>
            <a:endParaRPr lang="en-US" dirty="0"/>
          </a:p>
        </p:txBody>
      </p:sp>
      <p:sp>
        <p:nvSpPr>
          <p:cNvPr id="4" name="Date Placeholder 3"/>
          <p:cNvSpPr>
            <a:spLocks noGrp="1"/>
          </p:cNvSpPr>
          <p:nvPr>
            <p:ph type="dt" sz="half" idx="10"/>
          </p:nvPr>
        </p:nvSpPr>
        <p:spPr/>
        <p:txBody>
          <a:bodyPr/>
          <a:lstStyle/>
          <a:p>
            <a:r>
              <a:rPr lang="en-US" smtClean="0"/>
              <a:t>7/19/2011</a:t>
            </a:r>
            <a:endParaRPr lang="en-US" dirty="0"/>
          </a:p>
        </p:txBody>
      </p:sp>
      <p:sp>
        <p:nvSpPr>
          <p:cNvPr id="5" name="Footer Placeholder 4"/>
          <p:cNvSpPr>
            <a:spLocks noGrp="1"/>
          </p:cNvSpPr>
          <p:nvPr>
            <p:ph type="ftr" sz="quarter" idx="11"/>
          </p:nvPr>
        </p:nvSpPr>
        <p:spPr/>
        <p:txBody>
          <a:bodyPr/>
          <a:lstStyle/>
          <a:p>
            <a:r>
              <a:rPr lang="en-US" smtClean="0"/>
              <a:t>Gary M. Weiss         DMIN '11 Tutorial</a:t>
            </a:r>
            <a:endParaRPr lang="en-US" dirty="0"/>
          </a:p>
        </p:txBody>
      </p:sp>
      <p:sp>
        <p:nvSpPr>
          <p:cNvPr id="6" name="Slide Number Placeholder 5"/>
          <p:cNvSpPr>
            <a:spLocks noGrp="1"/>
          </p:cNvSpPr>
          <p:nvPr>
            <p:ph type="sldNum" sz="quarter" idx="12"/>
          </p:nvPr>
        </p:nvSpPr>
        <p:spPr/>
        <p:txBody>
          <a:bodyPr/>
          <a:lstStyle/>
          <a:p>
            <a:fld id="{13EEC2AF-DB56-4B97-A4EE-4677677E2903}" type="slidenum">
              <a:rPr lang="en-US" smtClean="0"/>
              <a:pPr/>
              <a:t>99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4284</TotalTime>
  <Words>7672</Words>
  <Application>Microsoft Office PowerPoint</Application>
  <PresentationFormat>On-screen Show (4:3)</PresentationFormat>
  <Paragraphs>1629</Paragraphs>
  <Slides>117</Slides>
  <Notes>1</Notes>
  <HiddenSlides>0</HiddenSlides>
  <MMClips>0</MMClips>
  <ScaleCrop>false</ScaleCrop>
  <HeadingPairs>
    <vt:vector size="4" baseType="variant">
      <vt:variant>
        <vt:lpstr>Theme</vt:lpstr>
      </vt:variant>
      <vt:variant>
        <vt:i4>1</vt:i4>
      </vt:variant>
      <vt:variant>
        <vt:lpstr>Slide Titles</vt:lpstr>
      </vt:variant>
      <vt:variant>
        <vt:i4>117</vt:i4>
      </vt:variant>
    </vt:vector>
  </HeadingPairs>
  <TitlesOfParts>
    <vt:vector size="118" baseType="lpstr">
      <vt:lpstr>Office Theme</vt:lpstr>
      <vt:lpstr>Smart Phone-Based Sensor Mining</vt:lpstr>
      <vt:lpstr>What is a Smart Phone?</vt:lpstr>
      <vt:lpstr>Can You Guess the Sensors?</vt:lpstr>
      <vt:lpstr>The Advent of Smart Phones</vt:lpstr>
      <vt:lpstr>Data &amp; Sensor Mining</vt:lpstr>
      <vt:lpstr>The Right Time for Smart Phone Sensor Data Mining</vt:lpstr>
      <vt:lpstr>Goals for this Tutorial</vt:lpstr>
      <vt:lpstr>Who Might be Interested in This?</vt:lpstr>
      <vt:lpstr>A Little Bit About Myself …</vt:lpstr>
      <vt:lpstr>Tutorial Overview</vt:lpstr>
      <vt:lpstr>Overview of Application Areas</vt:lpstr>
      <vt:lpstr>Overview of Architecture &amp; Design</vt:lpstr>
      <vt:lpstr>Slide 13</vt:lpstr>
      <vt:lpstr>Survey of Application Areas</vt:lpstr>
      <vt:lpstr>But First: Common Themes &amp; Issues</vt:lpstr>
      <vt:lpstr>Method for Collecting Training Data</vt:lpstr>
      <vt:lpstr>Two Types of Predictive Models</vt:lpstr>
      <vt:lpstr>Feature Extraction</vt:lpstr>
      <vt:lpstr>Crowdsourcing</vt:lpstr>
      <vt:lpstr>Non-intrusive Interaction </vt:lpstr>
      <vt:lpstr>Activity Recognition</vt:lpstr>
      <vt:lpstr>Why is Activity Recognition Useful?</vt:lpstr>
      <vt:lpstr>Activity Recognition w/o Smart Phones</vt:lpstr>
      <vt:lpstr>Location on Body of Smart Phone</vt:lpstr>
      <vt:lpstr>Smart Phone Accelerometer</vt:lpstr>
      <vt:lpstr>Accelerometer Data for Six Activites</vt:lpstr>
      <vt:lpstr>Accelerometer Data for “Walking”</vt:lpstr>
      <vt:lpstr>Accelerometer Data for “Jogging”</vt:lpstr>
      <vt:lpstr>Accelerometer Data for “Up Stairs”</vt:lpstr>
      <vt:lpstr>Accelerometer Data for “Lying Down”</vt:lpstr>
      <vt:lpstr>Accelerometer Data for “Sitting”</vt:lpstr>
      <vt:lpstr>Accelerometer Data for “Standing”</vt:lpstr>
      <vt:lpstr>Fall Detection</vt:lpstr>
      <vt:lpstr>Determining Transportation Modes</vt:lpstr>
      <vt:lpstr>Activity Recognition Results</vt:lpstr>
      <vt:lpstr>Non-Phone Based System</vt:lpstr>
      <vt:lpstr>Non-Phone Based System (cont)</vt:lpstr>
      <vt:lpstr>WISDM Activity Recognition15</vt:lpstr>
      <vt:lpstr>WISDM Activity Recognition15</vt:lpstr>
      <vt:lpstr>WISDM Results</vt:lpstr>
      <vt:lpstr>WISDM Universal Model- IB3 Matrix</vt:lpstr>
      <vt:lpstr>WISDM Personal Model- IB3 Matrix</vt:lpstr>
      <vt:lpstr>WISDM Hybrid Model- IB3 Matrix</vt:lpstr>
      <vt:lpstr>WISDM Accuracy Results</vt:lpstr>
      <vt:lpstr>WISDM Per-User Performance</vt:lpstr>
      <vt:lpstr>WISDM Per-User Performance</vt:lpstr>
      <vt:lpstr>CenceMe Results21</vt:lpstr>
      <vt:lpstr>Biometric Identification</vt:lpstr>
      <vt:lpstr>Biometrics</vt:lpstr>
      <vt:lpstr>Biometrics for Everyone</vt:lpstr>
      <vt:lpstr>Gait-Based Biometrics</vt:lpstr>
      <vt:lpstr>Using Time Delay Embeddings</vt:lpstr>
      <vt:lpstr>WISDM Biometric System</vt:lpstr>
      <vt:lpstr>WISDM Biometrics Data Set</vt:lpstr>
      <vt:lpstr>WISDM Biometric Prediction Results</vt:lpstr>
      <vt:lpstr>WISDM Biometric Authentication Results</vt:lpstr>
      <vt:lpstr>Biometric Identification Summary</vt:lpstr>
      <vt:lpstr>Trait Identification</vt:lpstr>
      <vt:lpstr>Soft Biometrics and User Traits</vt:lpstr>
      <vt:lpstr>Expanding the Definition of Trait</vt:lpstr>
      <vt:lpstr>Related Work</vt:lpstr>
      <vt:lpstr>WISDM Trait Identification26</vt:lpstr>
      <vt:lpstr>WISDM Trait Identification Results</vt:lpstr>
      <vt:lpstr>Trait Identification Summary</vt:lpstr>
      <vt:lpstr>Location-Based Applications</vt:lpstr>
      <vt:lpstr>Significant Locations</vt:lpstr>
      <vt:lpstr>Significant Location System12</vt:lpstr>
      <vt:lpstr>Significant Location System12</vt:lpstr>
      <vt:lpstr>Significant Locations: Assoc. Rules</vt:lpstr>
      <vt:lpstr>Improving Transportation</vt:lpstr>
      <vt:lpstr>Role of Location in Social Networks</vt:lpstr>
      <vt:lpstr>A Mining Safety Application1</vt:lpstr>
      <vt:lpstr>A Mining Safety Application (cont.)</vt:lpstr>
      <vt:lpstr>A Mining Safety Application (cont.)</vt:lpstr>
      <vt:lpstr>Integration with Other Info/Apps</vt:lpstr>
      <vt:lpstr>Some Location-Based Apps</vt:lpstr>
      <vt:lpstr>Social Networking Applications</vt:lpstr>
      <vt:lpstr>CenceMe Application</vt:lpstr>
      <vt:lpstr>CenceMe Application</vt:lpstr>
      <vt:lpstr>CenceMe Application</vt:lpstr>
      <vt:lpstr>CenceMe Application</vt:lpstr>
      <vt:lpstr>CenceMe Application</vt:lpstr>
      <vt:lpstr>CenceMe Results</vt:lpstr>
      <vt:lpstr>Architecture &amp; Design Issues</vt:lpstr>
      <vt:lpstr>Resource Issues</vt:lpstr>
      <vt:lpstr>Sensors are not a Priority</vt:lpstr>
      <vt:lpstr>Power Consumption</vt:lpstr>
      <vt:lpstr>Power Consumption</vt:lpstr>
      <vt:lpstr>Power Consumption Nokia n9523</vt:lpstr>
      <vt:lpstr>CenceMe Power Consumption</vt:lpstr>
      <vt:lpstr>Power Consumption for WISDM18 </vt:lpstr>
      <vt:lpstr>Memory &amp; CPU Usage Nokia n9523</vt:lpstr>
      <vt:lpstr>Memory &amp; CPU Usage Nokia n9521</vt:lpstr>
      <vt:lpstr>Resource Issues Summary</vt:lpstr>
      <vt:lpstr>Mobile Platform Considerations</vt:lpstr>
      <vt:lpstr>Mobile Platform Considerations</vt:lpstr>
      <vt:lpstr>WISDM Project Experiences</vt:lpstr>
      <vt:lpstr>Client vs. Server Responsibilities</vt:lpstr>
      <vt:lpstr>Division of Client and Server Tasks</vt:lpstr>
      <vt:lpstr>Division of Client and Server Tasks</vt:lpstr>
      <vt:lpstr>Division for CenceMe Application21</vt:lpstr>
      <vt:lpstr>Security &amp; Privacy</vt:lpstr>
      <vt:lpstr>Security and Privacy</vt:lpstr>
      <vt:lpstr>Security and Privacy</vt:lpstr>
      <vt:lpstr>Security and Privacy</vt:lpstr>
      <vt:lpstr>Security and Privacy</vt:lpstr>
      <vt:lpstr>Security &amp; Privacy: iPhone Controversy</vt:lpstr>
      <vt:lpstr>Security &amp; Privacy: iPhone Controversy</vt:lpstr>
      <vt:lpstr>Relevant Resources</vt:lpstr>
      <vt:lpstr>Journals</vt:lpstr>
      <vt:lpstr>My Contact Information</vt:lpstr>
      <vt:lpstr>Special Thanks To …</vt:lpstr>
      <vt:lpstr>Slide 113</vt:lpstr>
      <vt:lpstr>References</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Phone-Based Sensor Mining</dc:title>
  <dc:creator>Gary Weiss</dc:creator>
  <cp:lastModifiedBy>Gary Weiss</cp:lastModifiedBy>
  <cp:revision>316</cp:revision>
  <dcterms:created xsi:type="dcterms:W3CDTF">2011-07-03T12:47:02Z</dcterms:created>
  <dcterms:modified xsi:type="dcterms:W3CDTF">2011-07-16T03:19:50Z</dcterms:modified>
</cp:coreProperties>
</file>