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</p:sldIdLst>
  <p:sldSz cx="9144000" cy="6858000"/>
  <p:notesSz cx="6858000" cy="9144000"/>
  <p:defaultTextStyle>
    <a:lvl1pPr>
      <a:defRPr>
        <a:latin typeface="Gill Sans MT"/>
        <a:ea typeface="Gill Sans MT"/>
        <a:cs typeface="Gill Sans MT"/>
        <a:sym typeface="Gill Sans MT"/>
      </a:defRPr>
    </a:lvl1pPr>
    <a:lvl2pPr indent="457200">
      <a:defRPr>
        <a:latin typeface="Gill Sans MT"/>
        <a:ea typeface="Gill Sans MT"/>
        <a:cs typeface="Gill Sans MT"/>
        <a:sym typeface="Gill Sans MT"/>
      </a:defRPr>
    </a:lvl2pPr>
    <a:lvl3pPr indent="914400">
      <a:defRPr>
        <a:latin typeface="Gill Sans MT"/>
        <a:ea typeface="Gill Sans MT"/>
        <a:cs typeface="Gill Sans MT"/>
        <a:sym typeface="Gill Sans MT"/>
      </a:defRPr>
    </a:lvl3pPr>
    <a:lvl4pPr indent="1371600">
      <a:defRPr>
        <a:latin typeface="Gill Sans MT"/>
        <a:ea typeface="Gill Sans MT"/>
        <a:cs typeface="Gill Sans MT"/>
        <a:sym typeface="Gill Sans MT"/>
      </a:defRPr>
    </a:lvl4pPr>
    <a:lvl5pPr indent="1828800">
      <a:defRPr>
        <a:latin typeface="Gill Sans MT"/>
        <a:ea typeface="Gill Sans MT"/>
        <a:cs typeface="Gill Sans MT"/>
        <a:sym typeface="Gill Sans MT"/>
      </a:defRPr>
    </a:lvl5pPr>
    <a:lvl6pPr>
      <a:defRPr>
        <a:latin typeface="Gill Sans MT"/>
        <a:ea typeface="Gill Sans MT"/>
        <a:cs typeface="Gill Sans MT"/>
        <a:sym typeface="Gill Sans MT"/>
      </a:defRPr>
    </a:lvl6pPr>
    <a:lvl7pPr>
      <a:defRPr>
        <a:latin typeface="Gill Sans MT"/>
        <a:ea typeface="Gill Sans MT"/>
        <a:cs typeface="Gill Sans MT"/>
        <a:sym typeface="Gill Sans MT"/>
      </a:defRPr>
    </a:lvl7pPr>
    <a:lvl8pPr>
      <a:defRPr>
        <a:latin typeface="Gill Sans MT"/>
        <a:ea typeface="Gill Sans MT"/>
        <a:cs typeface="Gill Sans MT"/>
        <a:sym typeface="Gill Sans MT"/>
      </a:defRPr>
    </a:lvl8pPr>
    <a:lvl9pPr>
      <a:defRPr>
        <a:latin typeface="Gill Sans MT"/>
        <a:ea typeface="Gill Sans MT"/>
        <a:cs typeface="Gill Sans MT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6E0"/>
          </a:solidFill>
        </a:fill>
      </a:tcStyle>
    </a:wholeTbl>
    <a:band2H>
      <a:tcTxStyle b="def" i="def"/>
      <a:tcStyle>
        <a:tcBdr/>
        <a:fill>
          <a:solidFill>
            <a:srgbClr val="EBECF0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E1E6"/>
          </a:solidFill>
        </a:fill>
      </a:tcStyle>
    </a:wholeTbl>
    <a:band2H>
      <a:tcTxStyle b="def" i="def"/>
      <a:tcStyle>
        <a:tcBdr/>
        <a:fill>
          <a:solidFill>
            <a:srgbClr val="EEF0F3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1" name="Shape 11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" name="Shape 12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ln w="6350" cap="rnd">
            <a:solidFill>
              <a:srgbClr val="727CA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ln w="6350" cap="rnd">
            <a:solidFill>
              <a:srgbClr val="9FB8CD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Shape 18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xfrm>
            <a:off x="1216025" y="6354762"/>
            <a:ext cx="1219200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4646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ln w="6350" cap="rnd">
            <a:solidFill>
              <a:srgbClr val="727CA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1069975" y="6354762"/>
            <a:ext cx="1520825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0" name="Shape 30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6" name="Shape 36"/>
          <p:cNvSpPr/>
          <p:nvPr/>
        </p:nvSpPr>
        <p:spPr>
          <a:xfrm flipH="1">
            <a:off x="6179184" y="307022"/>
            <a:ext cx="2" cy="6035676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7" name="Shape 37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4646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457200" y="500062"/>
            <a:ext cx="182563" cy="685801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1" name="Shape 51"/>
          <p:cNvSpPr/>
          <p:nvPr/>
        </p:nvSpPr>
        <p:spPr>
          <a:xfrm flipH="1">
            <a:off x="6557009" y="276860"/>
            <a:ext cx="1" cy="5851525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" name="Shape 4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457200" y="1219200"/>
            <a:ext cx="8229600" cy="563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spd="med" advClick="1"/>
  <p:txStyles>
    <p:titleStyle>
      <a:lvl1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1pPr>
      <a:lvl2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2pPr>
      <a:lvl3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3pPr>
      <a:lvl4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4pPr>
      <a:lvl5pPr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5pPr>
      <a:lvl6pPr indent="457200"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6pPr>
      <a:lvl7pPr indent="914400"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7pPr>
      <a:lvl8pPr indent="1371600"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8pPr>
      <a:lvl9pPr indent="1828800">
        <a:defRPr sz="3200">
          <a:solidFill>
            <a:srgbClr val="464653"/>
          </a:solidFill>
          <a:latin typeface="Bookman Old Style"/>
          <a:ea typeface="Bookman Old Style"/>
          <a:cs typeface="Bookman Old Style"/>
          <a:sym typeface="Bookman Old Style"/>
        </a:defRPr>
      </a:lvl9pPr>
    </p:titleStyle>
    <p:bodyStyle>
      <a:lvl1pPr marL="273050" indent="-273050">
        <a:spcBef>
          <a:spcPts val="600"/>
        </a:spcBef>
        <a:buClr>
          <a:srgbClr val="727CA3"/>
        </a:buClr>
        <a:buSzPct val="76000"/>
        <a:buFont typeface="Wingdings 3"/>
        <a:buChar char="◻"/>
        <a:defRPr sz="2600">
          <a:latin typeface="Gill Sans MT"/>
          <a:ea typeface="Gill Sans MT"/>
          <a:cs typeface="Gill Sans MT"/>
          <a:sym typeface="Gill Sans MT"/>
        </a:defRPr>
      </a:lvl1pPr>
      <a:lvl2pPr marL="583302" indent="-308665">
        <a:spcBef>
          <a:spcPts val="600"/>
        </a:spcBef>
        <a:buClr>
          <a:srgbClr val="727CA3"/>
        </a:buClr>
        <a:buSzPct val="76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2pPr>
      <a:lvl3pPr marL="890905" indent="-297180">
        <a:spcBef>
          <a:spcPts val="600"/>
        </a:spcBef>
        <a:buClr>
          <a:srgbClr val="727CA3"/>
        </a:buClr>
        <a:buSzPct val="76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3pPr>
      <a:lvl4pPr marL="1198562" indent="-330200">
        <a:spcBef>
          <a:spcPts val="600"/>
        </a:spcBef>
        <a:buClr>
          <a:srgbClr val="727CA3"/>
        </a:buClr>
        <a:buSzPct val="70000"/>
        <a:buFont typeface="Wingdings 3"/>
        <a:buChar char="◻"/>
        <a:defRPr sz="2600">
          <a:latin typeface="Gill Sans MT"/>
          <a:ea typeface="Gill Sans MT"/>
          <a:cs typeface="Gill Sans MT"/>
          <a:sym typeface="Gill Sans MT"/>
        </a:defRPr>
      </a:lvl4pPr>
      <a:lvl5pPr marL="1514475" indent="-371475">
        <a:spcBef>
          <a:spcPts val="600"/>
        </a:spcBef>
        <a:buClr>
          <a:srgbClr val="727CA3"/>
        </a:buClr>
        <a:buSzPct val="70000"/>
        <a:buFont typeface="Wingdings 3"/>
        <a:buChar char="◻"/>
        <a:defRPr sz="2600">
          <a:latin typeface="Gill Sans MT"/>
          <a:ea typeface="Gill Sans MT"/>
          <a:cs typeface="Gill Sans MT"/>
          <a:sym typeface="Gill Sans MT"/>
        </a:defRPr>
      </a:lvl5pPr>
      <a:lvl6pPr marL="19716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latin typeface="Gill Sans MT"/>
          <a:ea typeface="Gill Sans MT"/>
          <a:cs typeface="Gill Sans MT"/>
          <a:sym typeface="Gill Sans MT"/>
        </a:defRPr>
      </a:lvl6pPr>
      <a:lvl7pPr marL="24288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latin typeface="Gill Sans MT"/>
          <a:ea typeface="Gill Sans MT"/>
          <a:cs typeface="Gill Sans MT"/>
          <a:sym typeface="Gill Sans MT"/>
        </a:defRPr>
      </a:lvl7pPr>
      <a:lvl8pPr marL="28860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latin typeface="Gill Sans MT"/>
          <a:ea typeface="Gill Sans MT"/>
          <a:cs typeface="Gill Sans MT"/>
          <a:sym typeface="Gill Sans MT"/>
        </a:defRPr>
      </a:lvl8pPr>
      <a:lvl9pPr marL="33432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latin typeface="Gill Sans MT"/>
          <a:ea typeface="Gill Sans MT"/>
          <a:cs typeface="Gill Sans MT"/>
          <a:sym typeface="Gill Sans MT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5pPr>
      <a:lvl6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6pPr>
      <a:lvl7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7pPr>
      <a:lvl8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8pPr>
      <a:lvl9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200"/>
              <a:t>Algorithms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algn="r" defTabSz="640079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47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X. Zhang</a:t>
            </a:r>
            <a:endParaRPr sz="1470">
              <a:solidFill>
                <a:srgbClr val="46465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lvl="0" marL="0" indent="0" algn="r" defTabSz="640079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47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Fordham Univ.</a:t>
            </a:r>
          </a:p>
        </p:txBody>
      </p:sp>
      <p:sp>
        <p:nvSpPr>
          <p:cNvPr id="60" name="Shape 60"/>
          <p:cNvSpPr/>
          <p:nvPr/>
        </p:nvSpPr>
        <p:spPr>
          <a:xfrm>
            <a:off x="1216025" y="6354762"/>
            <a:ext cx="12192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Turing Machine</a:t>
            </a:r>
          </a:p>
        </p:txBody>
      </p:sp>
      <p:sp>
        <p:nvSpPr>
          <p:cNvPr id="96" name="Shape 9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10</a:t>
            </a:r>
          </a:p>
        </p:txBody>
      </p:sp>
      <p:pic>
        <p:nvPicPr>
          <p:cNvPr id="9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2987" y="1773237"/>
            <a:ext cx="5568951" cy="3568701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611187" y="5661025"/>
            <a:ext cx="6809332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Although simple, one can simulate a general computer using a TM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Universal Turing Machine</a:t>
            </a:r>
          </a:p>
        </p:txBody>
      </p:sp>
      <p:sp>
        <p:nvSpPr>
          <p:cNvPr id="101" name="Shape 101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A Turing machine that is able to simulate any other Turing machine is called a </a:t>
            </a:r>
            <a:r>
              <a:rPr sz="2600">
                <a:solidFill>
                  <a:srgbClr val="FF0000"/>
                </a:solidFill>
              </a:rPr>
              <a:t>universal Turing machine</a:t>
            </a:r>
            <a:endParaRPr sz="2000">
              <a:solidFill>
                <a:srgbClr val="FF0000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Read the description of the TM to be simulated from the tape … 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This is similar to a general-purpose computer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CPU reads the program (Word, Internet Explorer,  PowerPoint, MediaPlayer …) from the disk, and carries out the instructions specified in the program line by line …</a:t>
            </a:r>
          </a:p>
        </p:txBody>
      </p:sp>
      <p:sp>
        <p:nvSpPr>
          <p:cNvPr id="102" name="Shape 10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11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Stored-program computer</a:t>
            </a:r>
          </a:p>
        </p:txBody>
      </p:sp>
      <p:grpSp>
        <p:nvGrpSpPr>
          <p:cNvPr id="107" name="Group 107"/>
          <p:cNvGrpSpPr/>
          <p:nvPr/>
        </p:nvGrpSpPr>
        <p:grpSpPr>
          <a:xfrm>
            <a:off x="146050" y="6210300"/>
            <a:ext cx="457200" cy="457200"/>
            <a:chOff x="0" y="0"/>
            <a:chExt cx="457200" cy="457200"/>
          </a:xfrm>
        </p:grpSpPr>
        <p:sp>
          <p:nvSpPr>
            <p:cNvPr id="105" name="Shape 105"/>
            <p:cNvSpPr/>
            <p:nvPr/>
          </p:nvSpPr>
          <p:spPr>
            <a:xfrm>
              <a:off x="0" y="0"/>
              <a:ext cx="45720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727CA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400"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pPr>
            </a:p>
          </p:txBody>
        </p:sp>
        <p:sp>
          <p:nvSpPr>
            <p:cNvPr id="106" name="Shape 106"/>
            <p:cNvSpPr/>
            <p:nvPr/>
          </p:nvSpPr>
          <p:spPr>
            <a:xfrm>
              <a:off x="111993" y="126999"/>
              <a:ext cx="233214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12</a:t>
              </a:r>
            </a:p>
          </p:txBody>
        </p:sp>
      </p:grpSp>
      <p:sp>
        <p:nvSpPr>
          <p:cNvPr id="108" name="Shape 108"/>
          <p:cNvSpPr/>
          <p:nvPr>
            <p:ph type="body" idx="4294967295"/>
          </p:nvPr>
        </p:nvSpPr>
        <p:spPr>
          <a:xfrm>
            <a:off x="250825" y="1268412"/>
            <a:ext cx="8364538" cy="4535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4316" indent="-344316" defTabSz="886968">
              <a:lnSpc>
                <a:spcPct val="90000"/>
              </a:lnSpc>
              <a:spcBef>
                <a:spcPts val="500"/>
              </a:spcBef>
              <a:buChar char=""/>
              <a:defRPr sz="1800"/>
            </a:pPr>
            <a:r>
              <a:rPr b="1" sz="2522"/>
              <a:t>Also called von Neumann architecture</a:t>
            </a:r>
            <a:endParaRPr sz="2716">
              <a:solidFill>
                <a:srgbClr val="FF0000"/>
              </a:solidFill>
            </a:endParaRPr>
          </a:p>
          <a:p>
            <a:pPr lvl="1" marL="605170" indent="-295656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328">
                <a:solidFill>
                  <a:srgbClr val="464653"/>
                </a:solidFill>
              </a:rPr>
              <a:t>named after mathematician and early computer scientist John von Neumann (12/28/1903 – 2/8/1957), “the last of the great mathematicians”, “</a:t>
            </a:r>
            <a:endParaRPr sz="2328">
              <a:solidFill>
                <a:srgbClr val="464653"/>
              </a:solidFill>
            </a:endParaRPr>
          </a:p>
          <a:p>
            <a:pPr lvl="1" marL="605170" indent="-295656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328">
                <a:solidFill>
                  <a:srgbClr val="FF0000"/>
                </a:solidFill>
              </a:rPr>
              <a:t>Central processing unit (CPU): </a:t>
            </a:r>
            <a:r>
              <a:rPr sz="2328"/>
              <a:t>capable of performing arithmetic operations, read &amp; write memory, branch operations, …</a:t>
            </a:r>
            <a:endParaRPr sz="2328">
              <a:solidFill>
                <a:srgbClr val="464653"/>
              </a:solidFill>
            </a:endParaRPr>
          </a:p>
          <a:p>
            <a:pPr lvl="1" marL="605170" indent="-295656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328">
                <a:solidFill>
                  <a:srgbClr val="FF0000"/>
                </a:solidFill>
              </a:rPr>
              <a:t>Memory</a:t>
            </a:r>
            <a:r>
              <a:rPr sz="2328"/>
              <a:t>: stores both instructions and data</a:t>
            </a:r>
            <a:endParaRPr sz="2328">
              <a:solidFill>
                <a:srgbClr val="464653"/>
              </a:solidFill>
            </a:endParaRPr>
          </a:p>
          <a:p>
            <a:pPr lvl="0" marL="344316" indent="-344316" defTabSz="886968">
              <a:lnSpc>
                <a:spcPct val="90000"/>
              </a:lnSpc>
              <a:spcBef>
                <a:spcPts val="500"/>
              </a:spcBef>
              <a:buChar char=""/>
              <a:defRPr sz="1800"/>
            </a:pPr>
            <a:r>
              <a:rPr sz="2522"/>
              <a:t>Such architecture makes computer a </a:t>
            </a:r>
            <a:r>
              <a:rPr sz="2522">
                <a:solidFill>
                  <a:srgbClr val="FF0000"/>
                </a:solidFill>
              </a:rPr>
              <a:t>general</a:t>
            </a:r>
            <a:endParaRPr sz="1940">
              <a:solidFill>
                <a:srgbClr val="FF0000"/>
              </a:solidFill>
            </a:endParaRPr>
          </a:p>
          <a:p>
            <a:pPr lvl="0" marL="264858" indent="-264858" defTabSz="886968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522">
                <a:solidFill>
                  <a:srgbClr val="FF0000"/>
                </a:solidFill>
              </a:rPr>
              <a:t>purpose machine</a:t>
            </a:r>
            <a:r>
              <a:rPr sz="2522"/>
              <a:t> =&gt; one can write diff programs to make</a:t>
            </a:r>
            <a:endParaRPr sz="2522"/>
          </a:p>
          <a:p>
            <a:pPr lvl="0" marL="264858" indent="-264858" defTabSz="886968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522"/>
              <a:t>computer do diff tasks</a:t>
            </a:r>
            <a:br>
              <a:rPr sz="2522"/>
            </a:b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 idx="4294967295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algn="r">
              <a:defRPr>
                <a:solidFill>
                  <a:srgbClr val="DDE9E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Now to more easy topics</a:t>
            </a:r>
          </a:p>
        </p:txBody>
      </p:sp>
      <p:sp>
        <p:nvSpPr>
          <p:cNvPr id="111" name="Shape 111"/>
          <p:cNvSpPr/>
          <p:nvPr>
            <p:ph type="body" idx="4294967295"/>
          </p:nvPr>
        </p:nvSpPr>
        <p:spPr>
          <a:xfrm>
            <a:off x="1295400" y="4267199"/>
            <a:ext cx="678180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algn="r">
              <a:buSzTx/>
              <a:buNone/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1069974" y="6354762"/>
            <a:ext cx="1520827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DDE9E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DDE9EC"/>
                </a:solidFill>
              </a:rPr>
              <a:t>13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Searching and Sorting Algorithms</a:t>
            </a:r>
          </a:p>
        </p:txBody>
      </p:sp>
      <p:sp>
        <p:nvSpPr>
          <p:cNvPr id="115" name="Shape 11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Two of the most studied classes of algorithms in CS: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searching and sorting algorithms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Search algorithms are important because quickly locating information is central to many tasks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Sorting algorithms are important because information can be located much more quickly if it is first sorted</a:t>
            </a:r>
            <a:endParaRPr sz="2600"/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E.g. phone book </a:t>
            </a:r>
            <a:endParaRPr sz="22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Searching and sorting algorithms as introduction to the topic of algorithms</a:t>
            </a:r>
          </a:p>
        </p:txBody>
      </p:sp>
      <p:sp>
        <p:nvSpPr>
          <p:cNvPr id="116" name="Shape 11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14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Searching Algorithms</a:t>
            </a:r>
          </a:p>
        </p:txBody>
      </p:sp>
      <p:sp>
        <p:nvSpPr>
          <p:cNvPr id="119" name="Shape 11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Problem: determine if an element </a:t>
            </a:r>
            <a:r>
              <a:rPr sz="2600">
                <a:solidFill>
                  <a:srgbClr val="FF0000"/>
                </a:solidFill>
              </a:rPr>
              <a:t>x</a:t>
            </a:r>
            <a:r>
              <a:rPr sz="2600"/>
              <a:t> is in a list </a:t>
            </a:r>
            <a:r>
              <a:rPr sz="2600">
                <a:solidFill>
                  <a:srgbClr val="FF0000"/>
                </a:solidFill>
              </a:rPr>
              <a:t>L</a:t>
            </a:r>
            <a:endParaRPr sz="2000">
              <a:solidFill>
                <a:srgbClr val="FF0000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We will look at two simple searching algorithms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Linear search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Binary search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>
                <a:solidFill>
                  <a:srgbClr val="FF0000"/>
                </a:solidFill>
              </a:rPr>
              <a:t>List</a:t>
            </a:r>
            <a:r>
              <a:rPr sz="2600"/>
              <a:t>: elements stored in a list in a sequential way</a:t>
            </a:r>
            <a:endParaRPr sz="2600"/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There is a first element, second element, ..</a:t>
            </a:r>
            <a:endParaRPr sz="2200">
              <a:solidFill>
                <a:srgbClr val="464653"/>
              </a:solidFill>
            </a:endParaRPr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To make life easier: we use </a:t>
            </a:r>
            <a:r>
              <a:rPr sz="2200">
                <a:solidFill>
                  <a:srgbClr val="FF0000"/>
                </a:solidFill>
              </a:rPr>
              <a:t>L[i]</a:t>
            </a:r>
            <a:r>
              <a:rPr sz="2200">
                <a:solidFill>
                  <a:srgbClr val="464653"/>
                </a:solidFill>
              </a:rPr>
              <a:t> or</a:t>
            </a:r>
            <a:r>
              <a:rPr sz="2200">
                <a:solidFill>
                  <a:srgbClr val="FF0000"/>
                </a:solidFill>
              </a:rPr>
              <a:t> L</a:t>
            </a:r>
            <a:r>
              <a:rPr baseline="-25000" sz="2200">
                <a:solidFill>
                  <a:srgbClr val="FF0000"/>
                </a:solidFill>
              </a:rPr>
              <a:t>i</a:t>
            </a:r>
            <a:r>
              <a:rPr sz="2200">
                <a:solidFill>
                  <a:srgbClr val="464653"/>
                </a:solidFill>
              </a:rPr>
              <a:t> to refer to the i-th element in list </a:t>
            </a:r>
            <a:r>
              <a:rPr sz="2200">
                <a:solidFill>
                  <a:srgbClr val="FF0000"/>
                </a:solidFill>
              </a:rPr>
              <a:t>L, </a:t>
            </a:r>
            <a:r>
              <a:rPr sz="2200"/>
              <a:t>we refer i as the </a:t>
            </a:r>
            <a:r>
              <a:rPr sz="2200">
                <a:solidFill>
                  <a:srgbClr val="FF0000"/>
                </a:solidFill>
              </a:rPr>
              <a:t>index</a:t>
            </a:r>
            <a:r>
              <a:rPr sz="2200"/>
              <a:t> of element L</a:t>
            </a:r>
            <a:r>
              <a:rPr baseline="-25000" sz="2200"/>
              <a:t>i</a:t>
            </a:r>
            <a:endParaRPr baseline="-25000" sz="2200">
              <a:solidFill>
                <a:srgbClr val="464653"/>
              </a:solidFill>
            </a:endParaRPr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L = (l</a:t>
            </a:r>
            <a:r>
              <a:rPr baseline="-25000" sz="2200">
                <a:solidFill>
                  <a:srgbClr val="464653"/>
                </a:solidFill>
              </a:rPr>
              <a:t>1</a:t>
            </a:r>
            <a:r>
              <a:rPr sz="2200">
                <a:solidFill>
                  <a:srgbClr val="464653"/>
                </a:solidFill>
              </a:rPr>
              <a:t>, l</a:t>
            </a:r>
            <a:r>
              <a:rPr baseline="-25000" sz="2200">
                <a:solidFill>
                  <a:srgbClr val="464653"/>
                </a:solidFill>
              </a:rPr>
              <a:t>2</a:t>
            </a:r>
            <a:r>
              <a:rPr sz="2200">
                <a:solidFill>
                  <a:srgbClr val="464653"/>
                </a:solidFill>
              </a:rPr>
              <a:t>,.., l</a:t>
            </a:r>
            <a:r>
              <a:rPr baseline="-25000" sz="2200">
                <a:solidFill>
                  <a:srgbClr val="464653"/>
                </a:solidFill>
              </a:rPr>
              <a:t>n</a:t>
            </a:r>
            <a:r>
              <a:rPr sz="2200">
                <a:solidFill>
                  <a:srgbClr val="464653"/>
                </a:solidFill>
              </a:rPr>
              <a:t>)</a:t>
            </a:r>
            <a:endParaRPr baseline="-25000" sz="2200">
              <a:solidFill>
                <a:srgbClr val="464653"/>
              </a:solidFill>
            </a:endParaRPr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Elements are not necessarily ordered </a:t>
            </a:r>
          </a:p>
        </p:txBody>
      </p:sp>
      <p:sp>
        <p:nvSpPr>
          <p:cNvPr id="120" name="Shape 12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15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Linear Search Algorithm</a:t>
            </a:r>
          </a:p>
        </p:txBody>
      </p:sp>
      <p:sp>
        <p:nvSpPr>
          <p:cNvPr id="123" name="Shape 12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1415" indent="-351415" defTabSz="905255">
              <a:spcBef>
                <a:spcPts val="500"/>
              </a:spcBef>
              <a:buChar char=""/>
              <a:defRPr sz="1800"/>
            </a:pPr>
            <a:r>
              <a:rPr sz="2574"/>
              <a:t>The algorithm below will search for an element x in List L and will return “FOUND" if x is in the list and “NOT FOUND" otherwise.</a:t>
            </a:r>
            <a:endParaRPr sz="2574"/>
          </a:p>
          <a:p>
            <a:pPr lvl="0" marL="351415" indent="-351415" defTabSz="905255">
              <a:spcBef>
                <a:spcPts val="500"/>
              </a:spcBef>
              <a:buChar char=""/>
              <a:defRPr sz="1800"/>
            </a:pPr>
            <a:r>
              <a:rPr sz="2574">
                <a:latin typeface="Perpetua"/>
                <a:ea typeface="Perpetua"/>
                <a:cs typeface="Perpetua"/>
                <a:sym typeface="Perpetua"/>
              </a:rPr>
              <a:t>L has n items and L[i ] refers to the i-th element in L.</a:t>
            </a:r>
            <a:endParaRPr sz="1979">
              <a:latin typeface="Perpetua"/>
              <a:ea typeface="Perpetua"/>
              <a:cs typeface="Perpetua"/>
              <a:sym typeface="Perpetua"/>
            </a:endParaRPr>
          </a:p>
          <a:p>
            <a:pPr lvl="0" marL="351415" indent="-351415" defTabSz="905255">
              <a:spcBef>
                <a:spcPts val="500"/>
              </a:spcBef>
              <a:buChar char=""/>
              <a:defRPr sz="1800"/>
            </a:pPr>
            <a:r>
              <a:rPr sz="2574">
                <a:solidFill>
                  <a:srgbClr val="FF0000"/>
                </a:solidFill>
                <a:latin typeface="Perpetua"/>
                <a:ea typeface="Perpetua"/>
                <a:cs typeface="Perpetua"/>
                <a:sym typeface="Perpetua"/>
              </a:rPr>
              <a:t>Linear Search Algorithm</a:t>
            </a:r>
            <a:endParaRPr sz="1979">
              <a:solidFill>
                <a:srgbClr val="FF0000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70319" indent="1571" defTabSz="905255">
              <a:spcBef>
                <a:spcPts val="400"/>
              </a:spcBef>
              <a:buSzTx/>
              <a:buNone/>
              <a:defRPr sz="1800"/>
            </a:pPr>
            <a:r>
              <a:rPr sz="2277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1 </a:t>
            </a:r>
            <a:r>
              <a:rPr sz="2277">
                <a:solidFill>
                  <a:srgbClr val="FF0000"/>
                </a:solidFill>
                <a:latin typeface="Perpetua"/>
                <a:ea typeface="Perpetua"/>
                <a:cs typeface="Perpetua"/>
                <a:sym typeface="Perpetua"/>
              </a:rPr>
              <a:t>repeat</a:t>
            </a:r>
            <a:r>
              <a:rPr sz="2277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as i varies from 1 to n</a:t>
            </a:r>
            <a:endParaRPr sz="2277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70319" indent="1571" defTabSz="905255">
              <a:spcBef>
                <a:spcPts val="400"/>
              </a:spcBef>
              <a:buSzTx/>
              <a:buNone/>
              <a:defRPr sz="1800"/>
            </a:pPr>
            <a:r>
              <a:rPr sz="2277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     2 if L[i ] = x then return “FOUND" and stop</a:t>
            </a:r>
            <a:endParaRPr sz="2277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70319" indent="1571" defTabSz="905255">
              <a:spcBef>
                <a:spcPts val="400"/>
              </a:spcBef>
              <a:buSzTx/>
              <a:buNone/>
              <a:defRPr sz="1800"/>
            </a:pPr>
            <a:r>
              <a:rPr sz="2277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3 return “ FOUND"</a:t>
            </a:r>
            <a:endParaRPr sz="2277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0" marL="351415" indent="-351415" defTabSz="905255">
              <a:spcBef>
                <a:spcPts val="500"/>
              </a:spcBef>
              <a:buChar char=""/>
              <a:defRPr sz="1800"/>
            </a:pPr>
            <a:r>
              <a:rPr sz="2574">
                <a:latin typeface="Perpetua"/>
                <a:ea typeface="Perpetua"/>
                <a:cs typeface="Perpetua"/>
                <a:sym typeface="Perpetua"/>
              </a:rPr>
              <a:t>Note:</a:t>
            </a:r>
            <a:endParaRPr sz="1979">
              <a:latin typeface="Perpetua"/>
              <a:ea typeface="Perpetua"/>
              <a:cs typeface="Perpetua"/>
              <a:sym typeface="Perpetua"/>
            </a:endParaRPr>
          </a:p>
          <a:p>
            <a:pPr lvl="1" marL="602281" indent="-330390" defTabSz="905255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78">
                <a:solidFill>
                  <a:srgbClr val="FF0000"/>
                </a:solidFill>
                <a:latin typeface="Perpetua"/>
                <a:ea typeface="Perpetua"/>
                <a:cs typeface="Perpetua"/>
                <a:sym typeface="Perpetua"/>
              </a:rPr>
              <a:t>Repeat: </a:t>
            </a:r>
            <a:r>
              <a:rPr sz="2178">
                <a:latin typeface="Perpetua"/>
                <a:ea typeface="Perpetua"/>
                <a:cs typeface="Perpetua"/>
                <a:sym typeface="Perpetua"/>
              </a:rPr>
              <a:t>means do step 2 for i=1, i=2, i=3,…i=n</a:t>
            </a:r>
            <a:endParaRPr sz="2178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602281" indent="-330390" defTabSz="905255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78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We indent line 2 to show that it’s part of the loop/iteration</a:t>
            </a:r>
            <a:endParaRPr sz="2178">
              <a:solidFill>
                <a:srgbClr val="FF0000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602281" indent="-330390" defTabSz="905255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78">
                <a:solidFill>
                  <a:srgbClr val="FF0000"/>
                </a:solidFill>
                <a:latin typeface="Perpetua"/>
                <a:ea typeface="Perpetua"/>
                <a:cs typeface="Perpetua"/>
                <a:sym typeface="Perpetua"/>
              </a:rPr>
              <a:t>Return: </a:t>
            </a:r>
            <a:r>
              <a:rPr sz="2178">
                <a:latin typeface="Perpetua"/>
                <a:ea typeface="Perpetua"/>
                <a:cs typeface="Perpetua"/>
                <a:sym typeface="Perpetua"/>
              </a:rPr>
              <a:t>means exits the algorithm and returns the output</a:t>
            </a:r>
          </a:p>
        </p:txBody>
      </p:sp>
      <p:sp>
        <p:nvSpPr>
          <p:cNvPr id="124" name="Shape 12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16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Efficiency of Linear Search Algorithm</a:t>
            </a:r>
          </a:p>
        </p:txBody>
      </p:sp>
      <p:sp>
        <p:nvSpPr>
          <p:cNvPr id="127" name="Shape 12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90000"/>
              </a:lnSpc>
              <a:buChar char=""/>
              <a:defRPr sz="1800"/>
            </a:pPr>
            <a:r>
              <a:rPr sz="2600"/>
              <a:t>If x appears once in L, on average </a:t>
            </a:r>
            <a:r>
              <a:rPr sz="2600">
                <a:solidFill>
                  <a:srgbClr val="FF0000"/>
                </a:solidFill>
              </a:rPr>
              <a:t>how many comparisons </a:t>
            </a:r>
            <a:r>
              <a:rPr sz="2600"/>
              <a:t>(line 2) would the algorithm to make on average?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On average n/2 comparisons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/>
            </a:pPr>
            <a:r>
              <a:rPr sz="2600"/>
              <a:t>If x does not appear in L, how many comparisons would the algorithm make?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n comparisons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/>
            </a:pPr>
            <a:r>
              <a:rPr sz="2600"/>
              <a:t>Would such an algorithm be useful for finding someone in a large (unsorted) phone book?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No, it would require scanning through entire phone book!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Need a better way!</a:t>
            </a:r>
          </a:p>
        </p:txBody>
      </p:sp>
      <p:sp>
        <p:nvSpPr>
          <p:cNvPr id="128" name="Shape 12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17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Binary Search Algorithm Overview</a:t>
            </a:r>
          </a:p>
        </p:txBody>
      </p:sp>
      <p:sp>
        <p:nvSpPr>
          <p:cNvPr id="131" name="Shape 131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Binary search algorithm assumes that </a:t>
            </a:r>
            <a:r>
              <a:rPr sz="2600">
                <a:solidFill>
                  <a:srgbClr val="FF0000"/>
                </a:solidFill>
              </a:rPr>
              <a:t>L is sorted</a:t>
            </a:r>
            <a:endParaRPr sz="2000">
              <a:solidFill>
                <a:srgbClr val="FF0000"/>
              </a:solidFill>
            </a:endParaRPr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FF0000"/>
                </a:solidFill>
              </a:rPr>
              <a:t>Ascending order or descending order</a:t>
            </a:r>
            <a:endParaRPr sz="2200">
              <a:solidFill>
                <a:srgbClr val="FF0000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This algorithm need not examine each element, it maintains a “</a:t>
            </a:r>
            <a:r>
              <a:rPr sz="2600">
                <a:solidFill>
                  <a:srgbClr val="FF0000"/>
                </a:solidFill>
              </a:rPr>
              <a:t>window</a:t>
            </a:r>
            <a:r>
              <a:rPr sz="2600"/>
              <a:t>" in which element </a:t>
            </a:r>
            <a:r>
              <a:rPr sz="2600">
                <a:solidFill>
                  <a:srgbClr val="FF0000"/>
                </a:solidFill>
              </a:rPr>
              <a:t>x</a:t>
            </a:r>
            <a:r>
              <a:rPr sz="2600"/>
              <a:t> may reside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window is defined by indices </a:t>
            </a:r>
            <a:r>
              <a:rPr sz="2300">
                <a:solidFill>
                  <a:srgbClr val="FF0000"/>
                </a:solidFill>
              </a:rPr>
              <a:t>min and max </a:t>
            </a:r>
            <a:r>
              <a:rPr sz="2300">
                <a:solidFill>
                  <a:srgbClr val="464653"/>
                </a:solidFill>
              </a:rPr>
              <a:t>which specify the leftmost and rightmost boundaries in L</a:t>
            </a:r>
            <a:endParaRPr sz="2300">
              <a:solidFill>
                <a:srgbClr val="464653"/>
              </a:solidFill>
            </a:endParaRPr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In the beginning, x can be anyway in L, i.e., min=1, max=n</a:t>
            </a:r>
            <a:endParaRPr sz="2200">
              <a:solidFill>
                <a:srgbClr val="464653"/>
              </a:solidFill>
            </a:endParaRPr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At each iteration of the algorithm, the window is cut in half</a:t>
            </a:r>
            <a:endParaRPr sz="2200">
              <a:solidFill>
                <a:srgbClr val="464653"/>
              </a:solidFill>
            </a:endParaRPr>
          </a:p>
          <a:p>
            <a:pPr lvl="2" marL="1214437" indent="-300037">
              <a:spcBef>
                <a:spcPts val="500"/>
              </a:spcBef>
              <a:buClr>
                <a:srgbClr val="BCBCBC"/>
              </a:buClr>
              <a:defRPr sz="1800"/>
            </a:pPr>
            <a:r>
              <a:rPr sz="2100"/>
              <a:t>Remember number guessing game ?</a:t>
            </a:r>
            <a:endParaRPr sz="2100"/>
          </a:p>
          <a:p>
            <a:pPr lvl="2" marL="1214437" indent="-300037">
              <a:spcBef>
                <a:spcPts val="500"/>
              </a:spcBef>
              <a:buClr>
                <a:srgbClr val="BCBCBC"/>
              </a:buClr>
              <a:defRPr sz="1800"/>
            </a:pPr>
            <a:r>
              <a:rPr sz="2100"/>
              <a:t>I am thinking about the number between 1 and 100, you guess it by asking question such as “Is the number larger than 30”?</a:t>
            </a:r>
          </a:p>
        </p:txBody>
      </p:sp>
      <p:sp>
        <p:nvSpPr>
          <p:cNvPr id="132" name="Shape 13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Binary Search Algorithm</a:t>
            </a:r>
          </a:p>
        </p:txBody>
      </p:sp>
      <p:sp>
        <p:nvSpPr>
          <p:cNvPr id="135" name="Shape 13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6567" indent="-326567" defTabSz="841247">
              <a:spcBef>
                <a:spcPts val="500"/>
              </a:spcBef>
              <a:buChar char=""/>
              <a:defRPr sz="1800"/>
            </a:pPr>
            <a:r>
              <a:rPr sz="2392"/>
              <a:t>Binary Search Algorithm assuming L has been sorted in ascending order</a:t>
            </a:r>
            <a:endParaRPr sz="2392"/>
          </a:p>
          <a:p>
            <a:pPr lvl="1" marL="251206" indent="1460" defTabSz="841247">
              <a:spcBef>
                <a:spcPts val="400"/>
              </a:spcBef>
              <a:buSzTx/>
              <a:buNone/>
              <a:defRPr sz="1800"/>
            </a:pPr>
            <a:r>
              <a:rPr sz="2116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1</a:t>
            </a:r>
            <a:r>
              <a:rPr sz="2116">
                <a:solidFill>
                  <a:srgbClr val="464653"/>
                </a:solidFill>
              </a:rPr>
              <a:t> </a:t>
            </a:r>
            <a:r>
              <a:rPr sz="2116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set min to 1 and set max to  n</a:t>
            </a:r>
            <a:endParaRPr sz="2116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51206" indent="1460" defTabSz="841247">
              <a:spcBef>
                <a:spcPts val="400"/>
              </a:spcBef>
              <a:buSzTx/>
              <a:buNone/>
              <a:defRPr sz="1800"/>
            </a:pPr>
            <a:r>
              <a:rPr sz="2116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2 Repeat until </a:t>
            </a:r>
            <a:r>
              <a:rPr sz="2116">
                <a:solidFill>
                  <a:srgbClr val="FF0000"/>
                </a:solidFill>
                <a:latin typeface="Perpetua"/>
                <a:ea typeface="Perpetua"/>
                <a:cs typeface="Perpetua"/>
                <a:sym typeface="Perpetua"/>
              </a:rPr>
              <a:t>min &gt; max</a:t>
            </a:r>
            <a:endParaRPr sz="2116">
              <a:solidFill>
                <a:srgbClr val="FF0000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51206" indent="1460" defTabSz="841247">
              <a:spcBef>
                <a:spcPts val="400"/>
              </a:spcBef>
              <a:buSzTx/>
              <a:buNone/>
              <a:defRPr sz="1800"/>
            </a:pPr>
            <a:r>
              <a:rPr sz="2116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3        Set midpoint to (min + max)/2</a:t>
            </a:r>
            <a:endParaRPr sz="2116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51206" indent="1460" defTabSz="841247">
              <a:spcBef>
                <a:spcPts val="400"/>
              </a:spcBef>
              <a:buSzTx/>
              <a:buNone/>
              <a:defRPr sz="1800"/>
            </a:pPr>
            <a:r>
              <a:rPr sz="2116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4        Compare x to L[midpoint], three possible results:</a:t>
            </a:r>
            <a:endParaRPr sz="2116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2" marL="210311" indent="335915" defTabSz="841247">
              <a:spcBef>
                <a:spcPts val="400"/>
              </a:spcBef>
              <a:buSzTx/>
              <a:buNone/>
              <a:defRPr sz="1800"/>
            </a:pPr>
            <a:r>
              <a:rPr sz="1840">
                <a:latin typeface="Perpetua"/>
                <a:ea typeface="Perpetua"/>
                <a:cs typeface="Perpetua"/>
                <a:sym typeface="Perpetua"/>
              </a:rPr>
              <a:t>      (a) if x = L[midpoint] then return “FOUND"</a:t>
            </a:r>
            <a:endParaRPr sz="1840">
              <a:latin typeface="Perpetua"/>
              <a:ea typeface="Perpetua"/>
              <a:cs typeface="Perpetua"/>
              <a:sym typeface="Perpetua"/>
            </a:endParaRPr>
          </a:p>
          <a:p>
            <a:pPr lvl="2" marL="210311" indent="335915" defTabSz="841247">
              <a:spcBef>
                <a:spcPts val="400"/>
              </a:spcBef>
              <a:buSzTx/>
              <a:buNone/>
              <a:defRPr sz="1800"/>
            </a:pPr>
            <a:r>
              <a:rPr sz="1840">
                <a:latin typeface="Perpetua"/>
                <a:ea typeface="Perpetua"/>
                <a:cs typeface="Perpetua"/>
                <a:sym typeface="Perpetua"/>
              </a:rPr>
              <a:t>      (b) if x &gt; L[midpoint] then set min to (midpoint + 1)</a:t>
            </a:r>
            <a:endParaRPr sz="1840">
              <a:latin typeface="Perpetua"/>
              <a:ea typeface="Perpetua"/>
              <a:cs typeface="Perpetua"/>
              <a:sym typeface="Perpetua"/>
            </a:endParaRPr>
          </a:p>
          <a:p>
            <a:pPr lvl="2" marL="210311" indent="335915" defTabSz="841247">
              <a:spcBef>
                <a:spcPts val="400"/>
              </a:spcBef>
              <a:buSzTx/>
              <a:buNone/>
              <a:defRPr sz="1800"/>
            </a:pPr>
            <a:r>
              <a:rPr sz="1840">
                <a:latin typeface="Perpetua"/>
                <a:ea typeface="Perpetua"/>
                <a:cs typeface="Perpetua"/>
                <a:sym typeface="Perpetua"/>
              </a:rPr>
              <a:t>      (c) if x &lt; L[midpoint] then set max to (midpoint -1)</a:t>
            </a:r>
            <a:endParaRPr sz="1840">
              <a:latin typeface="Perpetua"/>
              <a:ea typeface="Perpetua"/>
              <a:cs typeface="Perpetua"/>
              <a:sym typeface="Perpetua"/>
            </a:endParaRPr>
          </a:p>
          <a:p>
            <a:pPr lvl="1" marL="251206" indent="1460" defTabSz="841247">
              <a:spcBef>
                <a:spcPts val="400"/>
              </a:spcBef>
              <a:buSzTx/>
              <a:buNone/>
              <a:defRPr sz="1800"/>
            </a:pPr>
            <a:r>
              <a:rPr sz="2116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5 return  “FOUND"</a:t>
            </a:r>
            <a:endParaRPr sz="2116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0" marL="326567" indent="-326567" defTabSz="841247">
              <a:spcBef>
                <a:spcPts val="500"/>
              </a:spcBef>
              <a:buChar char=""/>
              <a:defRPr sz="1800"/>
            </a:pPr>
            <a:r>
              <a:rPr sz="2392"/>
              <a:t>Note: the repeat loop spans lines 2-4.</a:t>
            </a:r>
            <a:endParaRPr sz="2392"/>
          </a:p>
          <a:p>
            <a:pPr lvl="0" marL="326567" indent="-326567" defTabSz="841247">
              <a:spcBef>
                <a:spcPts val="500"/>
              </a:spcBef>
              <a:buChar char=""/>
              <a:defRPr sz="1800"/>
            </a:pPr>
            <a:r>
              <a:rPr sz="2392"/>
              <a:t>Can you modify the algorithm to work for L sorted in descending order?</a:t>
            </a:r>
          </a:p>
        </p:txBody>
      </p:sp>
      <p:sp>
        <p:nvSpPr>
          <p:cNvPr id="136" name="Shape 13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19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Real World applications of algorithms</a:t>
            </a:r>
          </a:p>
        </p:txBody>
      </p:sp>
      <p:sp>
        <p:nvSpPr>
          <p:cNvPr id="63" name="Shape 6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Algorithms for solving specific, complex, real world problems: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Google's success is largely due to its </a:t>
            </a:r>
            <a:r>
              <a:rPr sz="2300">
                <a:solidFill>
                  <a:srgbClr val="FF0000"/>
                </a:solidFill>
              </a:rPr>
              <a:t>PageRank algorithm</a:t>
            </a:r>
            <a:r>
              <a:rPr sz="2300">
                <a:solidFill>
                  <a:srgbClr val="464653"/>
                </a:solidFill>
              </a:rPr>
              <a:t>, which determines “importance" of web pages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FF0000"/>
                </a:solidFill>
              </a:rPr>
              <a:t>Prim's algorithm</a:t>
            </a:r>
            <a:r>
              <a:rPr sz="2300">
                <a:solidFill>
                  <a:srgbClr val="464653"/>
                </a:solidFill>
              </a:rPr>
              <a:t> allow a cable company to determine how to connect all homes in a town using least amount of cable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FF0000"/>
                </a:solidFill>
              </a:rPr>
              <a:t>Dijkstra's algorithm</a:t>
            </a:r>
            <a:r>
              <a:rPr sz="2300">
                <a:solidFill>
                  <a:srgbClr val="464653"/>
                </a:solidFill>
              </a:rPr>
              <a:t> can be used to find the shortest route between a city and all other cities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FF0000"/>
                </a:solidFill>
              </a:rPr>
              <a:t>RSA encryption algorithm</a:t>
            </a:r>
            <a:r>
              <a:rPr sz="2300">
                <a:solidFill>
                  <a:srgbClr val="464653"/>
                </a:solidFill>
              </a:rPr>
              <a:t> makes e-commerce possible by allowing for secure transactions over Web</a:t>
            </a:r>
          </a:p>
        </p:txBody>
      </p:sp>
      <p:sp>
        <p:nvSpPr>
          <p:cNvPr id="64" name="Shape 6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Binary Search Example</a:t>
            </a:r>
          </a:p>
        </p:txBody>
      </p:sp>
      <p:sp>
        <p:nvSpPr>
          <p:cNvPr id="139" name="Shape 13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Use binary search to find element “4" in sorted list (1 3 4 5 6 7 8 9). List values of min, max and midpoint after each iteration of step 4. How many values are compared to “4"?</a:t>
            </a:r>
            <a:endParaRPr sz="2400"/>
          </a:p>
          <a:p>
            <a:pPr lvl="1" marL="273050" indent="1587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00">
                <a:solidFill>
                  <a:srgbClr val="464653"/>
                </a:solidFill>
              </a:rPr>
              <a:t>1 Min = 1 and max = 8 and midpoint = 1/2 (1 + 8) = 4 (round down). Since L[4] = 5 and since 4 &lt; 5 we execute step 4c and max = midpoint - 1 = 3.</a:t>
            </a:r>
            <a:endParaRPr sz="2100">
              <a:solidFill>
                <a:srgbClr val="464653"/>
              </a:solidFill>
            </a:endParaRPr>
          </a:p>
          <a:p>
            <a:pPr lvl="1" marL="273050" indent="1587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00">
                <a:solidFill>
                  <a:srgbClr val="464653"/>
                </a:solidFill>
              </a:rPr>
              <a:t>2 Now min = 1, max = 3 and midpoint = 1/2 (1 + 3) = 2. Since L[2] = 3 and 4 &gt; 3, we execute step 4b and min = midpoint + 1 = 3.</a:t>
            </a:r>
            <a:endParaRPr sz="2100">
              <a:solidFill>
                <a:srgbClr val="464653"/>
              </a:solidFill>
            </a:endParaRPr>
          </a:p>
          <a:p>
            <a:pPr lvl="1" marL="273050" indent="1587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00">
                <a:solidFill>
                  <a:srgbClr val="464653"/>
                </a:solidFill>
              </a:rPr>
              <a:t>3 Now min = 3, max = 3 and midpoint = 1/2 (3 + 3) = 3. Since L[3] = 4 and 4 = 4, we execute step 4a and return “FOUND.“</a:t>
            </a:r>
            <a:endParaRPr sz="2100">
              <a:solidFill>
                <a:srgbClr val="464653"/>
              </a:solidFill>
            </a:endParaRPr>
          </a:p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we check three values: 3, 4, and 5. </a:t>
            </a:r>
            <a:endParaRPr sz="2400"/>
          </a:p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Since we cut the window in half each iteration, it will shrink very quickly (about log</a:t>
            </a:r>
            <a:r>
              <a:rPr baseline="-25000" sz="2400"/>
              <a:t>2</a:t>
            </a:r>
            <a:r>
              <a:rPr sz="2400"/>
              <a:t> n comparisons).</a:t>
            </a:r>
          </a:p>
        </p:txBody>
      </p:sp>
      <p:sp>
        <p:nvSpPr>
          <p:cNvPr id="140" name="Shape 14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Analysis of Algorithms</a:t>
            </a:r>
          </a:p>
        </p:txBody>
      </p:sp>
      <p:sp>
        <p:nvSpPr>
          <p:cNvPr id="143" name="Shape 14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An algorithm is a set of instructions that solves a problem for all possible input instances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There may be many algorithms solving one problem and all of these are not equally good</a:t>
            </a:r>
            <a:endParaRPr sz="2600"/>
          </a:p>
          <a:p>
            <a:pPr lvl="1" marL="806450" indent="-349250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12 sorting algorithms described in Wikipedia</a:t>
            </a:r>
            <a:endParaRPr sz="22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One criteria for evaluating an algorithm is </a:t>
            </a:r>
            <a:r>
              <a:rPr sz="2600">
                <a:solidFill>
                  <a:srgbClr val="FF0000"/>
                </a:solidFill>
              </a:rPr>
              <a:t>efficiency</a:t>
            </a:r>
            <a:endParaRPr sz="2000">
              <a:solidFill>
                <a:srgbClr val="FF0000"/>
              </a:solidFill>
            </a:endParaRPr>
          </a:p>
          <a:p>
            <a:pPr lvl="1" marL="822325" indent="-365125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FF0000"/>
                </a:solidFill>
              </a:rPr>
              <a:t>Of course, correctness is first consideration</a:t>
            </a:r>
            <a:endParaRPr sz="2300">
              <a:solidFill>
                <a:srgbClr val="FF0000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Analysis of Algorithm:  determining the efficiency of an algorithm</a:t>
            </a:r>
          </a:p>
        </p:txBody>
      </p:sp>
      <p:sp>
        <p:nvSpPr>
          <p:cNvPr id="144" name="Shape 14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21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What’s in an algorithm?</a:t>
            </a:r>
          </a:p>
        </p:txBody>
      </p:sp>
      <p:sp>
        <p:nvSpPr>
          <p:cNvPr id="147" name="Shape 14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Consider this problem: find the largest number in a list of numbers, given by L, i.e., (L</a:t>
            </a:r>
            <a:r>
              <a:rPr baseline="-25000" sz="2600"/>
              <a:t>1</a:t>
            </a:r>
            <a:r>
              <a:rPr sz="2600"/>
              <a:t>, L</a:t>
            </a:r>
            <a:r>
              <a:rPr baseline="-25000" sz="2600"/>
              <a:t>2</a:t>
            </a:r>
            <a:r>
              <a:rPr sz="2600"/>
              <a:t>, …, L</a:t>
            </a:r>
            <a:r>
              <a:rPr baseline="-25000" sz="2600"/>
              <a:t>n</a:t>
            </a:r>
            <a:r>
              <a:rPr sz="2600"/>
              <a:t>) </a:t>
            </a:r>
            <a:endParaRPr sz="2600"/>
          </a:p>
          <a:p>
            <a:pPr lvl="0">
              <a:buChar char=""/>
              <a:defRPr sz="1800"/>
            </a:pP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How would you solve the problem? </a:t>
            </a:r>
            <a:endParaRPr sz="2600"/>
          </a:p>
          <a:p>
            <a:pPr lvl="0">
              <a:buChar char=""/>
              <a:defRPr sz="1800"/>
            </a:pP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How to specify your solution?</a:t>
            </a:r>
          </a:p>
        </p:txBody>
      </p:sp>
      <p:sp>
        <p:nvSpPr>
          <p:cNvPr id="148" name="Shape 14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22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 idx="4294967295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algn="r">
              <a:defRPr>
                <a:solidFill>
                  <a:srgbClr val="DDE9E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Algorithm analysis</a:t>
            </a:r>
          </a:p>
        </p:txBody>
      </p:sp>
      <p:sp>
        <p:nvSpPr>
          <p:cNvPr id="151" name="Shape 151"/>
          <p:cNvSpPr/>
          <p:nvPr>
            <p:ph type="body" idx="4294967295"/>
          </p:nvPr>
        </p:nvSpPr>
        <p:spPr>
          <a:xfrm>
            <a:off x="1295400" y="4267199"/>
            <a:ext cx="678180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algn="r">
              <a:buSzTx/>
              <a:buNone/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52" name="Shape 152"/>
          <p:cNvSpPr/>
          <p:nvPr/>
        </p:nvSpPr>
        <p:spPr>
          <a:xfrm>
            <a:off x="1069974" y="6354762"/>
            <a:ext cx="1520827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DDE9E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DDE9EC"/>
                </a:solidFill>
              </a:rPr>
              <a:t>23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How to evaluate algorithms?</a:t>
            </a:r>
          </a:p>
        </p:txBody>
      </p:sp>
      <p:sp>
        <p:nvSpPr>
          <p:cNvPr id="155" name="Shape 15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When solving tasks, what are we most concerned with?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Most of us are pretty concerned with </a:t>
            </a:r>
            <a:r>
              <a:rPr sz="2300">
                <a:solidFill>
                  <a:srgbClr val="FF0000"/>
                </a:solidFill>
              </a:rPr>
              <a:t>time</a:t>
            </a:r>
            <a:r>
              <a:rPr sz="2300">
                <a:solidFill>
                  <a:srgbClr val="464653"/>
                </a:solidFill>
              </a:rPr>
              <a:t>, and time is actually the main concern in evaluating the efficiency of algorithms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FF0000"/>
                </a:solidFill>
              </a:rPr>
              <a:t>Space</a:t>
            </a:r>
            <a:r>
              <a:rPr sz="2300">
                <a:solidFill>
                  <a:srgbClr val="464653"/>
                </a:solidFill>
              </a:rPr>
              <a:t>:  maximum amount of memory the algorithm requires at any time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There is a trade-off between time and space efficiency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We will focus on time, although for some problems, space can actually be the main concern.</a:t>
            </a:r>
          </a:p>
        </p:txBody>
      </p:sp>
      <p:sp>
        <p:nvSpPr>
          <p:cNvPr id="156" name="Shape 15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24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How to measure time efficiency?</a:t>
            </a:r>
          </a:p>
        </p:txBody>
      </p:sp>
      <p:sp>
        <p:nvSpPr>
          <p:cNvPr id="159" name="Shape 15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We could run the algorithm on a computer and measure the time it takes to complete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But what computer do we run it on?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/>
            </a:pPr>
            <a:r>
              <a:rPr sz="2000"/>
              <a:t>Different computers have different speeds.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/>
            </a:pPr>
            <a:r>
              <a:rPr sz="2000"/>
              <a:t>We could pick one benchmark computer, but it would not stick around forever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Worse yet, running time is usually impacted by the specific input, so how do we handle that?</a:t>
            </a:r>
          </a:p>
        </p:txBody>
      </p:sp>
      <p:sp>
        <p:nvSpPr>
          <p:cNvPr id="160" name="Shape 16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25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Run Time Complexity </a:t>
            </a:r>
          </a:p>
        </p:txBody>
      </p:sp>
      <p:sp>
        <p:nvSpPr>
          <p:cNvPr id="163" name="Shape 16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Standard solution:  number of operations performed by the algorithm w.r.t. the </a:t>
            </a:r>
            <a:r>
              <a:rPr sz="2600">
                <a:solidFill>
                  <a:srgbClr val="FF0000"/>
                </a:solidFill>
              </a:rPr>
              <a:t>size of the input </a:t>
            </a:r>
            <a:endParaRPr sz="2000">
              <a:solidFill>
                <a:srgbClr val="FF0000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Size of the input:  the length of the list to be sorted/searched, the number of nodes/edges in the graph, …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Inputs of same size sometimes results in different numbers of operations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E.g., linear search,  1 v.s. n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focus on worst-case performance, i.e., assume hardest input possible (most unlucky case)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E.g.,  worst case input for linear search is when item to be searched is not in the list or last element in the list</a:t>
            </a:r>
          </a:p>
        </p:txBody>
      </p:sp>
      <p:sp>
        <p:nvSpPr>
          <p:cNvPr id="164" name="Shape 16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26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464653"/>
                </a:solidFill>
              </a:rPr>
              <a:t>Running time of BubbleSort and MergeSort</a:t>
            </a:r>
          </a:p>
        </p:txBody>
      </p:sp>
      <p:sp>
        <p:nvSpPr>
          <p:cNvPr id="167" name="Shape 16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4316" indent="-344316" defTabSz="886968">
              <a:spcBef>
                <a:spcPts val="500"/>
              </a:spcBef>
              <a:buChar char=""/>
              <a:defRPr sz="1800"/>
            </a:pPr>
            <a:r>
              <a:rPr sz="2522"/>
              <a:t>One way to find out number of operations:</a:t>
            </a:r>
            <a:endParaRPr sz="2522"/>
          </a:p>
          <a:p>
            <a:pPr lvl="1" marL="604828" indent="-338430" defTabSz="886968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31">
                <a:solidFill>
                  <a:srgbClr val="464653"/>
                </a:solidFill>
              </a:rPr>
              <a:t>implement the algorithm as a computer program (which also record # of operations)</a:t>
            </a:r>
            <a:endParaRPr sz="2231">
              <a:solidFill>
                <a:srgbClr val="464653"/>
              </a:solidFill>
            </a:endParaRPr>
          </a:p>
          <a:p>
            <a:pPr lvl="1" marL="604828" indent="-338430" defTabSz="886968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31">
                <a:solidFill>
                  <a:srgbClr val="464653"/>
                </a:solidFill>
              </a:rPr>
              <a:t>run program on inputs of various length</a:t>
            </a:r>
            <a:endParaRPr sz="2231">
              <a:solidFill>
                <a:srgbClr val="464653"/>
              </a:solidFill>
            </a:endParaRPr>
          </a:p>
          <a:p>
            <a:pPr lvl="1" marL="604828" indent="-338430" defTabSz="886968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31">
                <a:solidFill>
                  <a:srgbClr val="464653"/>
                </a:solidFill>
              </a:rPr>
              <a:t>record # of operations performed and find out worst-case, average-case, …</a:t>
            </a:r>
            <a:endParaRPr sz="2231">
              <a:solidFill>
                <a:srgbClr val="464653"/>
              </a:solidFill>
            </a:endParaRPr>
          </a:p>
          <a:p>
            <a:pPr lvl="0" marL="344316" indent="-344316" defTabSz="886968">
              <a:spcBef>
                <a:spcPts val="500"/>
              </a:spcBef>
              <a:buChar char=""/>
              <a:defRPr sz="1800"/>
            </a:pPr>
            <a:r>
              <a:rPr sz="2522"/>
              <a:t>E.g.:  bubblesortOps(n) and mergesortOps(n) represent avg # of operations performed to sort list with n elements</a:t>
            </a:r>
            <a:endParaRPr sz="2522"/>
          </a:p>
          <a:p>
            <a:pPr lvl="0" marL="264858" indent="-264858" defTabSz="886968">
              <a:spcBef>
                <a:spcPts val="500"/>
              </a:spcBef>
              <a:buSzTx/>
              <a:buNone/>
              <a:defRPr sz="1800"/>
            </a:pPr>
            <a:r>
              <a:rPr sz="2522"/>
              <a:t>n                         2   4   8   16    32      64</a:t>
            </a:r>
            <a:endParaRPr sz="2522"/>
          </a:p>
          <a:p>
            <a:pPr lvl="0" marL="264858" indent="-264858" defTabSz="886968">
              <a:spcBef>
                <a:spcPts val="500"/>
              </a:spcBef>
              <a:buSzTx/>
              <a:buNone/>
              <a:defRPr sz="1800"/>
            </a:pPr>
            <a:r>
              <a:rPr sz="2522"/>
              <a:t>bubblesortOps(n) 4 16  64  256  1024  4096</a:t>
            </a:r>
            <a:endParaRPr sz="2522"/>
          </a:p>
          <a:p>
            <a:pPr lvl="0" marL="264858" indent="-264858" defTabSz="886968">
              <a:spcBef>
                <a:spcPts val="500"/>
              </a:spcBef>
              <a:buSzTx/>
              <a:buNone/>
              <a:defRPr sz="1800"/>
            </a:pPr>
            <a:r>
              <a:rPr sz="2522"/>
              <a:t>mergesortOps(n)  2   8  24   64   160    384</a:t>
            </a:r>
          </a:p>
        </p:txBody>
      </p:sp>
      <p:sp>
        <p:nvSpPr>
          <p:cNvPr id="168" name="Shape 16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27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Run Time Complexity</a:t>
            </a:r>
          </a:p>
        </p:txBody>
      </p:sp>
      <p:sp>
        <p:nvSpPr>
          <p:cNvPr id="171" name="Shape 17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28</a:t>
            </a:r>
          </a:p>
        </p:txBody>
      </p:sp>
      <p:pic>
        <p:nvPicPr>
          <p:cNvPr id="172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287" y="2636837"/>
            <a:ext cx="7743826" cy="4010026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From the data, we can determine closed formulas for bubblesortOps(n) and mergesortOps(n)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bubblesortOps(n) = n</a:t>
            </a:r>
            <a:r>
              <a:rPr baseline="30000" sz="2300">
                <a:solidFill>
                  <a:srgbClr val="464653"/>
                </a:solidFill>
              </a:rPr>
              <a:t>2</a:t>
            </a:r>
            <a:endParaRPr baseline="30000"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mergesortOps(n) = n log2 n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Analysis of Linear Search Algorithm</a:t>
            </a:r>
          </a:p>
        </p:txBody>
      </p:sp>
      <p:sp>
        <p:nvSpPr>
          <p:cNvPr id="176" name="Shape 176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Linear Search Algorithm</a:t>
            </a:r>
            <a:endParaRPr sz="2400"/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1 repeat as i varies from 1 to n</a:t>
            </a:r>
            <a:endParaRPr sz="2100">
              <a:solidFill>
                <a:srgbClr val="464653"/>
              </a:solidFill>
            </a:endParaRPr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2     if L[i ] = x then return "FOUND" and stop</a:t>
            </a:r>
            <a:endParaRPr sz="2100">
              <a:solidFill>
                <a:srgbClr val="464653"/>
              </a:solidFill>
            </a:endParaRPr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3 return "FOUND"</a:t>
            </a:r>
            <a:endParaRPr sz="2100">
              <a:solidFill>
                <a:srgbClr val="464653"/>
              </a:solidFill>
            </a:endParaRPr>
          </a:p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How many comparison operations does it perform?</a:t>
            </a:r>
            <a:endParaRPr sz="2400"/>
          </a:p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The algorithm checks at most n elements against x, </a:t>
            </a:r>
            <a:endParaRPr sz="2400"/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worst-case: requires n comparisions.</a:t>
            </a:r>
            <a:endParaRPr sz="2100">
              <a:solidFill>
                <a:srgbClr val="464653"/>
              </a:solidFill>
            </a:endParaRPr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This occurs when x is not in the list or is the last element in the list.</a:t>
            </a:r>
            <a:endParaRPr sz="2100">
              <a:solidFill>
                <a:srgbClr val="464653"/>
              </a:solidFill>
            </a:endParaRPr>
          </a:p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What is the best-case complexity of the algorithm?</a:t>
            </a:r>
            <a:endParaRPr sz="2400"/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1, which occurs when x is the first item on the list</a:t>
            </a:r>
          </a:p>
        </p:txBody>
      </p:sp>
      <p:sp>
        <p:nvSpPr>
          <p:cNvPr id="177" name="Shape 177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29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Example of algorithms</a:t>
            </a:r>
          </a:p>
        </p:txBody>
      </p:sp>
      <p:sp>
        <p:nvSpPr>
          <p:cNvPr id="67" name="Shape 67"/>
          <p:cNvSpPr/>
          <p:nvPr>
            <p:ph type="body" idx="4294967295"/>
          </p:nvPr>
        </p:nvSpPr>
        <p:spPr>
          <a:xfrm>
            <a:off x="395287" y="1268412"/>
            <a:ext cx="8229601" cy="493712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4043" indent="-344043" defTabSz="822959">
              <a:lnSpc>
                <a:spcPct val="90000"/>
              </a:lnSpc>
              <a:spcBef>
                <a:spcPts val="500"/>
              </a:spcBef>
              <a:buChar char=""/>
              <a:defRPr sz="1800"/>
            </a:pPr>
            <a:r>
              <a:rPr sz="2520"/>
              <a:t>Algorithms for set operations</a:t>
            </a:r>
            <a:endParaRPr sz="2520"/>
          </a:p>
          <a:p>
            <a:pPr lvl="1" marL="574833" indent="-327659" defTabSz="822959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59">
                <a:solidFill>
                  <a:srgbClr val="464653"/>
                </a:solidFill>
              </a:rPr>
              <a:t>Union: take two sets A and B as input, and generate           as output </a:t>
            </a:r>
            <a:endParaRPr sz="2159">
              <a:solidFill>
                <a:srgbClr val="464653"/>
              </a:solidFill>
            </a:endParaRPr>
          </a:p>
          <a:p>
            <a:pPr lvl="1" marL="574833" indent="-327659" defTabSz="822959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59">
                <a:solidFill>
                  <a:srgbClr val="464653"/>
                </a:solidFill>
              </a:rPr>
              <a:t>Intersection, Difference, Cartesian product, </a:t>
            </a:r>
            <a:endParaRPr sz="2159">
              <a:solidFill>
                <a:srgbClr val="464653"/>
              </a:solidFill>
            </a:endParaRPr>
          </a:p>
          <a:p>
            <a:pPr lvl="0" marL="344043" indent="-344043" defTabSz="822959">
              <a:lnSpc>
                <a:spcPct val="90000"/>
              </a:lnSpc>
              <a:spcBef>
                <a:spcPts val="500"/>
              </a:spcBef>
              <a:buChar char=""/>
              <a:defRPr sz="1800"/>
            </a:pPr>
            <a:r>
              <a:rPr sz="2520"/>
              <a:t>Data structures and algorithms that operate on them </a:t>
            </a:r>
            <a:endParaRPr sz="2520"/>
          </a:p>
          <a:p>
            <a:pPr lvl="1" marL="574833" indent="-327659" defTabSz="822959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59">
                <a:solidFill>
                  <a:srgbClr val="FF0000"/>
                </a:solidFill>
              </a:rPr>
              <a:t>Data structure: set</a:t>
            </a:r>
            <a:r>
              <a:rPr sz="2159">
                <a:solidFill>
                  <a:srgbClr val="464653"/>
                </a:solidFill>
              </a:rPr>
              <a:t>, </a:t>
            </a:r>
            <a:r>
              <a:rPr sz="2159">
                <a:solidFill>
                  <a:srgbClr val="FF0000"/>
                </a:solidFill>
              </a:rPr>
              <a:t>list, tree, graph are widely used in computer system for storing information</a:t>
            </a:r>
            <a:endParaRPr sz="2159">
              <a:solidFill>
                <a:srgbClr val="464653"/>
              </a:solidFill>
            </a:endParaRPr>
          </a:p>
          <a:p>
            <a:pPr lvl="1" marL="574833" indent="-327659" defTabSz="822959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59">
                <a:solidFill>
                  <a:srgbClr val="464653"/>
                </a:solidFill>
              </a:rPr>
              <a:t>Algorithms for these data structure </a:t>
            </a:r>
            <a:r>
              <a:rPr sz="2520">
                <a:solidFill>
                  <a:srgbClr val="464653"/>
                </a:solidFill>
              </a:rPr>
              <a:t>are critical for most computer system</a:t>
            </a:r>
            <a:endParaRPr sz="2520">
              <a:solidFill>
                <a:srgbClr val="464653"/>
              </a:solidFill>
            </a:endParaRPr>
          </a:p>
          <a:p>
            <a:pPr lvl="2" marL="791527" indent="-257175" defTabSz="822959">
              <a:lnSpc>
                <a:spcPct val="90000"/>
              </a:lnSpc>
              <a:spcBef>
                <a:spcPts val="400"/>
              </a:spcBef>
              <a:buClr>
                <a:srgbClr val="BCBCBC"/>
              </a:buClr>
              <a:defRPr sz="1800"/>
            </a:pPr>
            <a:r>
              <a:t>merge two sets, </a:t>
            </a:r>
          </a:p>
          <a:p>
            <a:pPr lvl="2" marL="791527" indent="-257175" defTabSz="822959">
              <a:lnSpc>
                <a:spcPct val="90000"/>
              </a:lnSpc>
              <a:spcBef>
                <a:spcPts val="400"/>
              </a:spcBef>
              <a:buClr>
                <a:srgbClr val="BCBCBC"/>
              </a:buClr>
              <a:defRPr sz="1800"/>
            </a:pPr>
            <a:r>
              <a:t>sort a list, </a:t>
            </a:r>
          </a:p>
          <a:p>
            <a:pPr lvl="2" marL="791527" indent="-257175" defTabSz="822959">
              <a:lnSpc>
                <a:spcPct val="90000"/>
              </a:lnSpc>
              <a:spcBef>
                <a:spcPts val="400"/>
              </a:spcBef>
              <a:buClr>
                <a:srgbClr val="BCBCBC"/>
              </a:buClr>
              <a:defRPr sz="1800"/>
            </a:pPr>
            <a:r>
              <a:t>search in a tree, </a:t>
            </a:r>
          </a:p>
          <a:p>
            <a:pPr lvl="2" marL="791527" indent="-257175" defTabSz="822959">
              <a:lnSpc>
                <a:spcPct val="90000"/>
              </a:lnSpc>
              <a:spcBef>
                <a:spcPts val="400"/>
              </a:spcBef>
              <a:buClr>
                <a:srgbClr val="BCBCBC"/>
              </a:buClr>
              <a:defRPr sz="1800"/>
            </a:pPr>
            <a:r>
              <a:t>finding shortest path in a graph,</a:t>
            </a:r>
          </a:p>
          <a:p>
            <a:pPr lvl="1" marL="574833" indent="-327659" defTabSz="822959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59">
                <a:solidFill>
                  <a:srgbClr val="464653"/>
                </a:solidFill>
              </a:rPr>
              <a:t> </a:t>
            </a:r>
            <a:r>
              <a:rPr sz="2520">
                <a:solidFill>
                  <a:srgbClr val="464653"/>
                </a:solidFill>
              </a:rPr>
              <a:t>a CS course is devoted to data structure</a:t>
            </a:r>
          </a:p>
        </p:txBody>
      </p:sp>
      <p:sp>
        <p:nvSpPr>
          <p:cNvPr id="68" name="Shape 6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</a:t>
            </a:r>
          </a:p>
        </p:txBody>
      </p:sp>
      <p:pic>
        <p:nvPicPr>
          <p:cNvPr id="69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32587" y="1700212"/>
            <a:ext cx="647701" cy="255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Average Case Complexity</a:t>
            </a:r>
          </a:p>
        </p:txBody>
      </p:sp>
      <p:sp>
        <p:nvSpPr>
          <p:cNvPr id="180" name="Shape 180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If you know that the element x to be matched is in the list, what is the average-case complexity of the algorithm?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The average case complexity of the algorithm should be n/2, since on average you should have to search half of the list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At least for introductory courses on algorithms, the worst-case complexity is what is reported, since it is generally much easier to compute than the average case complexity.</a:t>
            </a:r>
          </a:p>
        </p:txBody>
      </p:sp>
      <p:sp>
        <p:nvSpPr>
          <p:cNvPr id="181" name="Shape 18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30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Analysis of Binary Search</a:t>
            </a:r>
          </a:p>
        </p:txBody>
      </p:sp>
      <p:sp>
        <p:nvSpPr>
          <p:cNvPr id="184" name="Shape 184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binary search algorithm, which assumes a sorted list, repeatedly cuts the list to be searched in half</a:t>
            </a:r>
            <a:endParaRPr sz="2400"/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If there is 1 element, it will require 1 comparison</a:t>
            </a:r>
            <a:endParaRPr sz="2100">
              <a:solidFill>
                <a:srgbClr val="464653"/>
              </a:solidFill>
            </a:endParaRPr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If there are 2 elements, it may require 2 comparisons</a:t>
            </a:r>
            <a:endParaRPr sz="2100">
              <a:solidFill>
                <a:srgbClr val="464653"/>
              </a:solidFill>
            </a:endParaRPr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If there are 4 elements, it may require 3 comparisons</a:t>
            </a:r>
            <a:endParaRPr sz="2100">
              <a:solidFill>
                <a:srgbClr val="464653"/>
              </a:solidFill>
            </a:endParaRPr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If there are 8 elements, it may require 4 comparisons</a:t>
            </a:r>
            <a:endParaRPr sz="2100">
              <a:solidFill>
                <a:srgbClr val="464653"/>
              </a:solidFill>
            </a:endParaRPr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In general, if there are n elements, how many comparisons will be required?</a:t>
            </a:r>
            <a:endParaRPr sz="2100">
              <a:solidFill>
                <a:srgbClr val="464653"/>
              </a:solidFill>
            </a:endParaRPr>
          </a:p>
          <a:p>
            <a:pPr lvl="2" marL="865187" indent="-271462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/>
            </a:pPr>
            <a:r>
              <a:rPr sz="1900"/>
              <a:t>It will require log2n comparisons</a:t>
            </a:r>
            <a:endParaRPr sz="1900"/>
          </a:p>
          <a:p>
            <a:pPr lvl="0" marL="327660" indent="-327660">
              <a:lnSpc>
                <a:spcPct val="90000"/>
              </a:lnSpc>
              <a:buChar char=""/>
              <a:defRPr sz="1800"/>
            </a:pPr>
            <a:r>
              <a:rPr sz="2400"/>
              <a:t>If n is not a power of 2, you will need to round up the number of comparisons</a:t>
            </a:r>
            <a:endParaRPr sz="2400"/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i.e.,  it requires                  comparisons</a:t>
            </a:r>
            <a:endParaRPr sz="2100">
              <a:solidFill>
                <a:srgbClr val="464653"/>
              </a:solidFill>
            </a:endParaRPr>
          </a:p>
          <a:p>
            <a:pPr lvl="1" marL="593195" indent="-318558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100">
                <a:solidFill>
                  <a:srgbClr val="464653"/>
                </a:solidFill>
              </a:rPr>
              <a:t>Thus if there are 3 elements it may require 3 comparisons</a:t>
            </a:r>
          </a:p>
        </p:txBody>
      </p:sp>
      <p:sp>
        <p:nvSpPr>
          <p:cNvPr id="185" name="Shape 18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31</a:t>
            </a:r>
          </a:p>
        </p:txBody>
      </p:sp>
      <p:pic>
        <p:nvPicPr>
          <p:cNvPr id="186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3212" y="5013325"/>
            <a:ext cx="1081088" cy="4746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Linear Search vs Binary Search</a:t>
            </a:r>
          </a:p>
        </p:txBody>
      </p:sp>
      <p:sp>
        <p:nvSpPr>
          <p:cNvPr id="189" name="Shape 189"/>
          <p:cNvSpPr/>
          <p:nvPr>
            <p:ph type="body" idx="4294967295"/>
          </p:nvPr>
        </p:nvSpPr>
        <p:spPr>
          <a:xfrm>
            <a:off x="323850" y="1196975"/>
            <a:ext cx="8362950" cy="49291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08000" indent="-308000" defTabSz="859536">
              <a:spcBef>
                <a:spcPts val="500"/>
              </a:spcBef>
              <a:buChar char=""/>
              <a:defRPr sz="1800"/>
            </a:pPr>
            <a:r>
              <a:rPr sz="2256"/>
              <a:t>linear search: requires n comparisons worst case</a:t>
            </a:r>
            <a:endParaRPr sz="2256"/>
          </a:p>
          <a:p>
            <a:pPr lvl="0" marL="308000" indent="-308000" defTabSz="859536">
              <a:spcBef>
                <a:spcPts val="500"/>
              </a:spcBef>
              <a:buChar char=""/>
              <a:defRPr sz="1800"/>
            </a:pPr>
            <a:r>
              <a:rPr sz="2256"/>
              <a:t>binary search: requires log2n comparisions worst case</a:t>
            </a:r>
            <a:endParaRPr sz="2256"/>
          </a:p>
          <a:p>
            <a:pPr lvl="0" marL="308000" indent="-308000" defTabSz="859536">
              <a:spcBef>
                <a:spcPts val="500"/>
              </a:spcBef>
              <a:buChar char=""/>
              <a:defRPr sz="1800"/>
            </a:pPr>
            <a:r>
              <a:rPr sz="2256"/>
              <a:t>Which one is faster? Is the difference significant?</a:t>
            </a:r>
            <a:endParaRPr sz="2256"/>
          </a:p>
          <a:p>
            <a:pPr lvl="1" marL="557604" indent="-299444" defTabSz="859536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1974">
                <a:solidFill>
                  <a:srgbClr val="464653"/>
                </a:solidFill>
              </a:rPr>
              <a:t>binary search algorithm is much faster, in that it requires many fewer comparisons</a:t>
            </a:r>
            <a:endParaRPr sz="1974">
              <a:solidFill>
                <a:srgbClr val="464653"/>
              </a:solidFill>
            </a:endParaRPr>
          </a:p>
          <a:p>
            <a:pPr lvl="1" marL="600381" indent="-342222" defTabSz="859536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56">
                <a:solidFill>
                  <a:srgbClr val="464653"/>
                </a:solidFill>
              </a:rPr>
              <a:t>If a list has 1 million elements,</a:t>
            </a:r>
            <a:endParaRPr sz="2256">
              <a:solidFill>
                <a:srgbClr val="464653"/>
              </a:solidFill>
            </a:endParaRPr>
          </a:p>
          <a:p>
            <a:pPr lvl="2" marL="840136" indent="-282035" defTabSz="859536">
              <a:spcBef>
                <a:spcPts val="400"/>
              </a:spcBef>
              <a:buClr>
                <a:srgbClr val="BCBCBC"/>
              </a:buClr>
              <a:defRPr sz="1800"/>
            </a:pPr>
            <a:r>
              <a:rPr sz="1974"/>
              <a:t>linear search requires 1,000,000 comparisons </a:t>
            </a:r>
            <a:endParaRPr sz="1974"/>
          </a:p>
          <a:p>
            <a:pPr lvl="2" marL="840136" indent="-282035" defTabSz="859536">
              <a:spcBef>
                <a:spcPts val="400"/>
              </a:spcBef>
              <a:buClr>
                <a:srgbClr val="BCBCBC"/>
              </a:buClr>
              <a:defRPr sz="1800"/>
            </a:pPr>
            <a:r>
              <a:rPr sz="1974"/>
              <a:t>binary search requires only about 20 comparisons!</a:t>
            </a:r>
            <a:endParaRPr sz="1974"/>
          </a:p>
          <a:p>
            <a:pPr lvl="0" marL="308000" indent="-308000" defTabSz="859536">
              <a:spcBef>
                <a:spcPts val="500"/>
              </a:spcBef>
              <a:buChar char=""/>
              <a:defRPr sz="1800"/>
            </a:pPr>
            <a:r>
              <a:rPr sz="2256"/>
              <a:t>But binary search requires list to be sorted first</a:t>
            </a:r>
            <a:endParaRPr sz="2256"/>
          </a:p>
          <a:p>
            <a:pPr lvl="1" marL="557604" indent="-299444" defTabSz="859536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1974">
                <a:solidFill>
                  <a:srgbClr val="464653"/>
                </a:solidFill>
              </a:rPr>
              <a:t>sorting requires nlog2n operations,  more than n operations</a:t>
            </a:r>
            <a:endParaRPr sz="1974">
              <a:solidFill>
                <a:srgbClr val="464653"/>
              </a:solidFill>
            </a:endParaRPr>
          </a:p>
          <a:p>
            <a:pPr lvl="1" marL="557604" indent="-299444" defTabSz="859536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1974">
                <a:solidFill>
                  <a:srgbClr val="464653"/>
                </a:solidFill>
              </a:rPr>
              <a:t>it only makes sense to sort and then use binary search if many searches will be made</a:t>
            </a:r>
            <a:endParaRPr sz="1974">
              <a:solidFill>
                <a:srgbClr val="464653"/>
              </a:solidFill>
            </a:endParaRPr>
          </a:p>
          <a:p>
            <a:pPr lvl="1" marL="543344" indent="-285185" defTabSz="859536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1879">
                <a:solidFill>
                  <a:srgbClr val="464653"/>
                </a:solidFill>
              </a:rPr>
              <a:t>This is the case with dictionaries, phone books, etc.</a:t>
            </a:r>
          </a:p>
        </p:txBody>
      </p:sp>
      <p:sp>
        <p:nvSpPr>
          <p:cNvPr id="190" name="Shape 19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9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 idx="4294967295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algn="r">
              <a:defRPr>
                <a:solidFill>
                  <a:srgbClr val="DDE9E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Sorting algorithm</a:t>
            </a:r>
          </a:p>
        </p:txBody>
      </p:sp>
      <p:sp>
        <p:nvSpPr>
          <p:cNvPr id="193" name="Shape 193"/>
          <p:cNvSpPr/>
          <p:nvPr>
            <p:ph type="body" idx="4294967295"/>
          </p:nvPr>
        </p:nvSpPr>
        <p:spPr>
          <a:xfrm>
            <a:off x="1295400" y="4267199"/>
            <a:ext cx="678180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algn="r">
              <a:buSzTx/>
              <a:buNone/>
              <a:defRPr sz="2000">
                <a:solidFill>
                  <a:srgbClr val="FFFFFF"/>
                </a:solidFill>
              </a:defRPr>
            </a:pPr>
          </a:p>
        </p:txBody>
      </p:sp>
      <p:sp>
        <p:nvSpPr>
          <p:cNvPr id="194" name="Shape 194"/>
          <p:cNvSpPr/>
          <p:nvPr/>
        </p:nvSpPr>
        <p:spPr>
          <a:xfrm>
            <a:off x="1069974" y="6354762"/>
            <a:ext cx="1520827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DDE9E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DDE9EC"/>
                </a:solidFill>
              </a:rPr>
              <a:t>33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Sorting Algorithms</a:t>
            </a:r>
          </a:p>
        </p:txBody>
      </p:sp>
      <p:sp>
        <p:nvSpPr>
          <p:cNvPr id="197" name="Shape 19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Sorting algorithms are one of the most heavily studied topics in Computer Science</a:t>
            </a:r>
            <a:endParaRPr sz="2600"/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Sorting is critical to improve searching efficiency</a:t>
            </a:r>
            <a:endParaRPr sz="22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There are many well known sorting algorithms in Computer Science, we focus on two: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BubbleSort: a very simple but inefficient sorting algorithm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MergeSort: a slightly more complex but efficient sorting algorithm</a:t>
            </a:r>
          </a:p>
        </p:txBody>
      </p:sp>
      <p:sp>
        <p:nvSpPr>
          <p:cNvPr id="198" name="Shape 19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34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BubbleSort Algorithm Overview</a:t>
            </a:r>
          </a:p>
        </p:txBody>
      </p:sp>
      <p:sp>
        <p:nvSpPr>
          <p:cNvPr id="201" name="Shape 201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0117" indent="-330117" defTabSz="850391">
              <a:spcBef>
                <a:spcPts val="500"/>
              </a:spcBef>
              <a:buChar char=""/>
              <a:defRPr sz="1800"/>
            </a:pPr>
            <a:r>
              <a:rPr sz="2418"/>
              <a:t>BubbleSort: repeatedly scan the list, in each iteration “bubbles" largest element in unsorted part of the list to the end, e.g.,  for list </a:t>
            </a:r>
            <a:r>
              <a:rPr sz="2418">
                <a:solidFill>
                  <a:srgbClr val="FF0000"/>
                </a:solidFill>
              </a:rPr>
              <a:t>9 2 8 4 1 3</a:t>
            </a:r>
            <a:endParaRPr sz="1860">
              <a:solidFill>
                <a:srgbClr val="FF0000"/>
              </a:solidFill>
            </a:endParaRPr>
          </a:p>
          <a:p>
            <a:pPr lvl="1" marL="579887" indent="-324474" defTabSz="850391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39">
                <a:solidFill>
                  <a:srgbClr val="464653"/>
                </a:solidFill>
              </a:rPr>
              <a:t>After 1 iteration, largest element in last position,  </a:t>
            </a:r>
            <a:r>
              <a:rPr sz="2139">
                <a:solidFill>
                  <a:srgbClr val="FF0000"/>
                </a:solidFill>
              </a:rPr>
              <a:t>2 8 4 1 3 </a:t>
            </a:r>
            <a:r>
              <a:rPr sz="2139">
                <a:solidFill>
                  <a:srgbClr val="0070C0"/>
                </a:solidFill>
              </a:rPr>
              <a:t>9</a:t>
            </a:r>
            <a:endParaRPr sz="2139">
              <a:solidFill>
                <a:srgbClr val="0070C0"/>
              </a:solidFill>
            </a:endParaRPr>
          </a:p>
          <a:p>
            <a:pPr lvl="1" marL="579887" indent="-324474" defTabSz="850391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39">
                <a:solidFill>
                  <a:srgbClr val="464653"/>
                </a:solidFill>
              </a:rPr>
              <a:t>After 2 iterations, largest element in last position and second largest element in second to last position, </a:t>
            </a:r>
            <a:r>
              <a:rPr sz="2139">
                <a:solidFill>
                  <a:srgbClr val="FF0000"/>
                </a:solidFill>
              </a:rPr>
              <a:t>2 4 1 3 </a:t>
            </a:r>
            <a:r>
              <a:rPr sz="2139">
                <a:solidFill>
                  <a:srgbClr val="0070C0"/>
                </a:solidFill>
              </a:rPr>
              <a:t>8 9</a:t>
            </a:r>
            <a:r>
              <a:rPr sz="2139">
                <a:solidFill>
                  <a:srgbClr val="FF0000"/>
                </a:solidFill>
              </a:rPr>
              <a:t> </a:t>
            </a:r>
            <a:endParaRPr sz="2139">
              <a:solidFill>
                <a:srgbClr val="FF0000"/>
              </a:solidFill>
            </a:endParaRPr>
          </a:p>
          <a:p>
            <a:pPr lvl="1" marL="579887" indent="-324474" defTabSz="850391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39">
                <a:solidFill>
                  <a:srgbClr val="464653"/>
                </a:solidFill>
              </a:rPr>
              <a:t>3</a:t>
            </a:r>
            <a:r>
              <a:rPr baseline="29849" sz="2139">
                <a:solidFill>
                  <a:srgbClr val="464653"/>
                </a:solidFill>
              </a:rPr>
              <a:t>rd</a:t>
            </a:r>
            <a:r>
              <a:rPr sz="2139">
                <a:solidFill>
                  <a:srgbClr val="464653"/>
                </a:solidFill>
              </a:rPr>
              <a:t>:  </a:t>
            </a:r>
            <a:r>
              <a:rPr sz="2139">
                <a:solidFill>
                  <a:srgbClr val="FF0000"/>
                </a:solidFill>
              </a:rPr>
              <a:t>2 1 3 </a:t>
            </a:r>
            <a:r>
              <a:rPr sz="2139">
                <a:solidFill>
                  <a:srgbClr val="0070C0"/>
                </a:solidFill>
              </a:rPr>
              <a:t>4 8 9</a:t>
            </a:r>
            <a:endParaRPr sz="2139">
              <a:solidFill>
                <a:srgbClr val="0070C0"/>
              </a:solidFill>
            </a:endParaRPr>
          </a:p>
          <a:p>
            <a:pPr lvl="1" marL="579887" indent="-324474" defTabSz="850391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39">
                <a:solidFill>
                  <a:srgbClr val="0070C0"/>
                </a:solidFill>
              </a:rPr>
              <a:t>4</a:t>
            </a:r>
            <a:r>
              <a:rPr baseline="29849" sz="2139">
                <a:solidFill>
                  <a:srgbClr val="0070C0"/>
                </a:solidFill>
              </a:rPr>
              <a:t>th</a:t>
            </a:r>
            <a:r>
              <a:rPr sz="2139">
                <a:solidFill>
                  <a:srgbClr val="0070C0"/>
                </a:solidFill>
              </a:rPr>
              <a:t>:  </a:t>
            </a:r>
            <a:r>
              <a:rPr sz="2139">
                <a:solidFill>
                  <a:srgbClr val="FF0000"/>
                </a:solidFill>
              </a:rPr>
              <a:t>1</a:t>
            </a:r>
            <a:r>
              <a:rPr sz="2139">
                <a:solidFill>
                  <a:srgbClr val="0070C0"/>
                </a:solidFill>
              </a:rPr>
              <a:t> </a:t>
            </a:r>
            <a:r>
              <a:rPr sz="2139">
                <a:solidFill>
                  <a:srgbClr val="FF0000"/>
                </a:solidFill>
              </a:rPr>
              <a:t>2</a:t>
            </a:r>
            <a:r>
              <a:rPr sz="2139">
                <a:solidFill>
                  <a:srgbClr val="0070C0"/>
                </a:solidFill>
              </a:rPr>
              <a:t> 3 4 8 9</a:t>
            </a:r>
            <a:endParaRPr sz="2139">
              <a:solidFill>
                <a:srgbClr val="0070C0"/>
              </a:solidFill>
            </a:endParaRPr>
          </a:p>
          <a:p>
            <a:pPr lvl="1" marL="579887" indent="-324474" defTabSz="850391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39"/>
              <a:t>5-th iteration:  </a:t>
            </a:r>
            <a:r>
              <a:rPr sz="2139">
                <a:solidFill>
                  <a:srgbClr val="FF0000"/>
                </a:solidFill>
              </a:rPr>
              <a:t>1</a:t>
            </a:r>
            <a:r>
              <a:rPr sz="2139">
                <a:solidFill>
                  <a:srgbClr val="0070C0"/>
                </a:solidFill>
              </a:rPr>
              <a:t> 2 3 4 8 9  (done!)</a:t>
            </a:r>
            <a:endParaRPr sz="2139">
              <a:solidFill>
                <a:srgbClr val="0070C0"/>
              </a:solidFill>
            </a:endParaRPr>
          </a:p>
          <a:p>
            <a:pPr lvl="0" marL="330117" indent="-330117" defTabSz="850391">
              <a:spcBef>
                <a:spcPts val="500"/>
              </a:spcBef>
              <a:buChar char=""/>
              <a:defRPr sz="1800"/>
            </a:pPr>
            <a:r>
              <a:rPr sz="2418"/>
              <a:t>requires n-1 iterations </a:t>
            </a:r>
            <a:endParaRPr sz="2418"/>
          </a:p>
          <a:p>
            <a:pPr lvl="1" marL="579887" indent="-324474" defTabSz="850391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39">
                <a:solidFill>
                  <a:srgbClr val="464653"/>
                </a:solidFill>
              </a:rPr>
              <a:t>at (n-1)-th iteration,  only one item left, must already be in proper position (i.e., the smallest must be in the leftmost position)</a:t>
            </a:r>
          </a:p>
        </p:txBody>
      </p:sp>
      <p:sp>
        <p:nvSpPr>
          <p:cNvPr id="202" name="Shape 20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35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BubbleSort Algorithm</a:t>
            </a:r>
          </a:p>
        </p:txBody>
      </p:sp>
      <p:sp>
        <p:nvSpPr>
          <p:cNvPr id="205" name="Shape 20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30911" indent="-430911" defTabSz="795527">
              <a:spcBef>
                <a:spcPts val="500"/>
              </a:spcBef>
              <a:buChar char=""/>
              <a:defRPr sz="1800"/>
            </a:pPr>
            <a:r>
              <a:rPr sz="2262"/>
              <a:t>Input: n-element list L = (l</a:t>
            </a:r>
            <a:r>
              <a:rPr baseline="-27839" sz="2262"/>
              <a:t>1</a:t>
            </a:r>
            <a:r>
              <a:rPr sz="2262"/>
              <a:t>, l</a:t>
            </a:r>
            <a:r>
              <a:rPr baseline="-27839" sz="2262"/>
              <a:t>2</a:t>
            </a:r>
            <a:r>
              <a:rPr sz="2262"/>
              <a:t>,.., l</a:t>
            </a:r>
            <a:r>
              <a:rPr baseline="-27839" sz="2262"/>
              <a:t>n</a:t>
            </a:r>
            <a:r>
              <a:rPr sz="2262"/>
              <a:t>)</a:t>
            </a:r>
            <a:endParaRPr sz="2262"/>
          </a:p>
          <a:p>
            <a:pPr lvl="0" marL="430911" indent="-430911" defTabSz="795527">
              <a:spcBef>
                <a:spcPts val="500"/>
              </a:spcBef>
              <a:buChar char=""/>
              <a:defRPr sz="1800"/>
            </a:pPr>
            <a:r>
              <a:rPr sz="2262"/>
              <a:t>Bublesort Algorithm</a:t>
            </a:r>
            <a:endParaRPr sz="2262"/>
          </a:p>
          <a:p>
            <a:pPr lvl="1" marL="298322" indent="-59388" defTabSz="795527">
              <a:spcBef>
                <a:spcPts val="400"/>
              </a:spcBef>
              <a:buSzTx/>
              <a:buNone/>
              <a:defRPr sz="1800"/>
            </a:pPr>
            <a:r>
              <a:rPr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1 </a:t>
            </a:r>
            <a:r>
              <a:rPr sz="2001">
                <a:solidFill>
                  <a:srgbClr val="FF0000"/>
                </a:solidFill>
                <a:latin typeface="Perpetua"/>
                <a:ea typeface="Perpetua"/>
                <a:cs typeface="Perpetua"/>
                <a:sym typeface="Perpetua"/>
              </a:rPr>
              <a:t>Repeat as i varies from n down to 2</a:t>
            </a:r>
            <a:endParaRPr sz="2001">
              <a:solidFill>
                <a:srgbClr val="FF0000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620125" indent="-381190" defTabSz="795527">
              <a:spcBef>
                <a:spcPts val="400"/>
              </a:spcBef>
              <a:buClr>
                <a:srgbClr val="9FB8CD"/>
              </a:buClr>
              <a:buFont typeface="Baskerville"/>
              <a:buAutoNum type="arabicPeriod" startAt="2"/>
              <a:defRPr sz="1800"/>
            </a:pPr>
            <a:r>
              <a:rPr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  Repeat as j varies from 1 to i – 1</a:t>
            </a:r>
            <a:endParaRPr sz="2001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620125" indent="-381190" defTabSz="795527">
              <a:spcBef>
                <a:spcPts val="400"/>
              </a:spcBef>
              <a:buClr>
                <a:srgbClr val="9FB8CD"/>
              </a:buClr>
              <a:buFont typeface="Baskerville"/>
              <a:buAutoNum type="arabicPeriod" startAt="2"/>
              <a:defRPr sz="1800"/>
            </a:pPr>
            <a:r>
              <a:rPr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          If l</a:t>
            </a:r>
            <a:r>
              <a:rPr baseline="-27839"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j</a:t>
            </a:r>
            <a:r>
              <a:rPr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&gt; l</a:t>
            </a:r>
            <a:r>
              <a:rPr baseline="-27839"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j+1</a:t>
            </a:r>
            <a:r>
              <a:rPr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swap l</a:t>
            </a:r>
            <a:r>
              <a:rPr baseline="-27839"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j</a:t>
            </a:r>
            <a:r>
              <a:rPr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with l</a:t>
            </a:r>
            <a:r>
              <a:rPr baseline="-27839" sz="2001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j+1</a:t>
            </a:r>
            <a:endParaRPr baseline="-27839" sz="2001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0" marL="430911" indent="-430911" defTabSz="795527">
              <a:spcBef>
                <a:spcPts val="500"/>
              </a:spcBef>
              <a:buChar char=""/>
              <a:defRPr sz="1800"/>
            </a:pPr>
            <a:r>
              <a:rPr b="1" sz="2262">
                <a:solidFill>
                  <a:srgbClr val="FF0000"/>
                </a:solidFill>
              </a:rPr>
              <a:t>i</a:t>
            </a:r>
            <a:r>
              <a:rPr sz="2262"/>
              <a:t> controls which part of list is checked each iteration. (Only unsorted part is checked.)</a:t>
            </a:r>
            <a:endParaRPr sz="2262"/>
          </a:p>
          <a:p>
            <a:pPr lvl="1" marL="620125" indent="-381190" defTabSz="795527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001">
                <a:solidFill>
                  <a:srgbClr val="464653"/>
                </a:solidFill>
              </a:rPr>
              <a:t>In 1st iteration,  check everything, l</a:t>
            </a:r>
            <a:r>
              <a:rPr baseline="-27839" sz="2001">
                <a:solidFill>
                  <a:srgbClr val="464653"/>
                </a:solidFill>
              </a:rPr>
              <a:t>1</a:t>
            </a:r>
            <a:r>
              <a:rPr sz="2001">
                <a:solidFill>
                  <a:srgbClr val="464653"/>
                </a:solidFill>
              </a:rPr>
              <a:t>, l</a:t>
            </a:r>
            <a:r>
              <a:rPr baseline="-27839" sz="2001">
                <a:solidFill>
                  <a:srgbClr val="464653"/>
                </a:solidFill>
              </a:rPr>
              <a:t>2</a:t>
            </a:r>
            <a:r>
              <a:rPr sz="2001">
                <a:solidFill>
                  <a:srgbClr val="464653"/>
                </a:solidFill>
              </a:rPr>
              <a:t>, … l</a:t>
            </a:r>
            <a:r>
              <a:rPr baseline="-27839" sz="2001">
                <a:solidFill>
                  <a:srgbClr val="464653"/>
                </a:solidFill>
              </a:rPr>
              <a:t>n-1</a:t>
            </a:r>
            <a:endParaRPr baseline="-27839" sz="2001">
              <a:solidFill>
                <a:srgbClr val="464653"/>
              </a:solidFill>
            </a:endParaRPr>
          </a:p>
          <a:p>
            <a:pPr lvl="1" marL="620125" indent="-381190" defTabSz="795527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001">
                <a:solidFill>
                  <a:srgbClr val="464653"/>
                </a:solidFill>
              </a:rPr>
              <a:t>In 2nd iteration,  check everything except last element, l</a:t>
            </a:r>
            <a:r>
              <a:rPr baseline="-27839" sz="2001">
                <a:solidFill>
                  <a:srgbClr val="464653"/>
                </a:solidFill>
              </a:rPr>
              <a:t>1</a:t>
            </a:r>
            <a:r>
              <a:rPr sz="2001">
                <a:solidFill>
                  <a:srgbClr val="464653"/>
                </a:solidFill>
              </a:rPr>
              <a:t>, l</a:t>
            </a:r>
            <a:r>
              <a:rPr baseline="-27839" sz="2001">
                <a:solidFill>
                  <a:srgbClr val="464653"/>
                </a:solidFill>
              </a:rPr>
              <a:t>2</a:t>
            </a:r>
            <a:r>
              <a:rPr sz="2001">
                <a:solidFill>
                  <a:srgbClr val="464653"/>
                </a:solidFill>
              </a:rPr>
              <a:t>, …, l</a:t>
            </a:r>
            <a:r>
              <a:rPr baseline="-27839" sz="2001">
                <a:solidFill>
                  <a:srgbClr val="464653"/>
                </a:solidFill>
              </a:rPr>
              <a:t>n-2</a:t>
            </a:r>
            <a:endParaRPr sz="2001">
              <a:solidFill>
                <a:srgbClr val="464653"/>
              </a:solidFill>
            </a:endParaRPr>
          </a:p>
          <a:p>
            <a:pPr lvl="1" marL="620125" indent="-381190" defTabSz="795527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001">
                <a:solidFill>
                  <a:srgbClr val="464653"/>
                </a:solidFill>
              </a:rPr>
              <a:t>…</a:t>
            </a:r>
            <a:endParaRPr sz="2001">
              <a:solidFill>
                <a:srgbClr val="464653"/>
              </a:solidFill>
            </a:endParaRPr>
          </a:p>
          <a:p>
            <a:pPr lvl="0" marL="430911" indent="-430911" defTabSz="795527">
              <a:spcBef>
                <a:spcPts val="500"/>
              </a:spcBef>
              <a:buChar char=""/>
              <a:defRPr sz="1800"/>
            </a:pPr>
            <a:r>
              <a:rPr sz="2262"/>
              <a:t>Inner loop (2-3): bubble up largest element in unsorted part of list</a:t>
            </a:r>
          </a:p>
        </p:txBody>
      </p:sp>
      <p:sp>
        <p:nvSpPr>
          <p:cNvPr id="206" name="Shape 20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36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5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BubbleSort Example</a:t>
            </a:r>
          </a:p>
        </p:txBody>
      </p:sp>
      <p:sp>
        <p:nvSpPr>
          <p:cNvPr id="209" name="Shape 20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Use BubbleSort to sort list of number (9 2 8 4 1 3) into increasing order. 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How many comparisons did you do each iteration? Can you find a pattern?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This will be useful later when we analyze the performance of the algorithm.</a:t>
            </a:r>
          </a:p>
        </p:txBody>
      </p:sp>
      <p:sp>
        <p:nvSpPr>
          <p:cNvPr id="210" name="Shape 21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37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9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MergeSort Algorithm Overview</a:t>
            </a:r>
          </a:p>
        </p:txBody>
      </p:sp>
      <p:sp>
        <p:nvSpPr>
          <p:cNvPr id="213" name="Shape 21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7865" indent="-347865" defTabSz="896111">
              <a:lnSpc>
                <a:spcPct val="90000"/>
              </a:lnSpc>
              <a:spcBef>
                <a:spcPts val="500"/>
              </a:spcBef>
              <a:buChar char=""/>
              <a:defRPr sz="1800"/>
            </a:pPr>
            <a:r>
              <a:rPr sz="2548"/>
              <a:t>MergeSort is a divide-and-conquer algorithm</a:t>
            </a:r>
            <a:endParaRPr sz="2548"/>
          </a:p>
          <a:p>
            <a:pPr lvl="1" marL="611064" indent="-341919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54">
                <a:solidFill>
                  <a:srgbClr val="464653"/>
                </a:solidFill>
              </a:rPr>
              <a:t>it </a:t>
            </a:r>
            <a:r>
              <a:rPr sz="2254">
                <a:solidFill>
                  <a:srgbClr val="FF0000"/>
                </a:solidFill>
              </a:rPr>
              <a:t>divides</a:t>
            </a:r>
            <a:r>
              <a:rPr sz="2254">
                <a:solidFill>
                  <a:srgbClr val="464653"/>
                </a:solidFill>
              </a:rPr>
              <a:t> the problem into smaller problems</a:t>
            </a:r>
            <a:endParaRPr sz="2254">
              <a:solidFill>
                <a:srgbClr val="464653"/>
              </a:solidFill>
            </a:endParaRPr>
          </a:p>
          <a:p>
            <a:pPr lvl="1" marL="611064" indent="-341919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54">
                <a:solidFill>
                  <a:srgbClr val="FF0000"/>
                </a:solidFill>
              </a:rPr>
              <a:t>solves</a:t>
            </a:r>
            <a:r>
              <a:rPr sz="2254">
                <a:solidFill>
                  <a:srgbClr val="464653"/>
                </a:solidFill>
              </a:rPr>
              <a:t> the smaller problems </a:t>
            </a:r>
            <a:endParaRPr sz="2254">
              <a:solidFill>
                <a:srgbClr val="464653"/>
              </a:solidFill>
            </a:endParaRPr>
          </a:p>
          <a:p>
            <a:pPr lvl="1" marL="611064" indent="-341919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54">
                <a:solidFill>
                  <a:srgbClr val="464653"/>
                </a:solidFill>
              </a:rPr>
              <a:t>then </a:t>
            </a:r>
            <a:r>
              <a:rPr sz="2254">
                <a:solidFill>
                  <a:srgbClr val="FF0000"/>
                </a:solidFill>
              </a:rPr>
              <a:t>combines</a:t>
            </a:r>
            <a:r>
              <a:rPr sz="2254">
                <a:solidFill>
                  <a:srgbClr val="464653"/>
                </a:solidFill>
              </a:rPr>
              <a:t> solutions to smaller problems, to find solution to original problem</a:t>
            </a:r>
            <a:endParaRPr sz="2254">
              <a:solidFill>
                <a:srgbClr val="464653"/>
              </a:solidFill>
            </a:endParaRPr>
          </a:p>
          <a:p>
            <a:pPr lvl="0" marL="347865" indent="-347865" defTabSz="896111">
              <a:lnSpc>
                <a:spcPct val="90000"/>
              </a:lnSpc>
              <a:spcBef>
                <a:spcPts val="500"/>
              </a:spcBef>
              <a:buChar char=""/>
              <a:defRPr sz="1800"/>
            </a:pPr>
            <a:r>
              <a:rPr sz="2548"/>
              <a:t>Much more efficient than bubblesort algorithm</a:t>
            </a:r>
            <a:endParaRPr sz="2548"/>
          </a:p>
          <a:p>
            <a:pPr lvl="0" marL="347865" indent="-347865" defTabSz="896111">
              <a:lnSpc>
                <a:spcPct val="90000"/>
              </a:lnSpc>
              <a:spcBef>
                <a:spcPts val="500"/>
              </a:spcBef>
              <a:buChar char=""/>
              <a:defRPr sz="1800"/>
            </a:pPr>
            <a:r>
              <a:rPr sz="2548"/>
              <a:t>Key: combining two sorted lists into a sorted list is very easy</a:t>
            </a:r>
            <a:endParaRPr sz="2548"/>
          </a:p>
          <a:p>
            <a:pPr lvl="1" marL="611064" indent="-341919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54">
                <a:solidFill>
                  <a:srgbClr val="464653"/>
                </a:solidFill>
              </a:rPr>
              <a:t>How would you combine (1 4 7 8) and (2 5 9 10 11)?</a:t>
            </a:r>
            <a:endParaRPr sz="2254">
              <a:solidFill>
                <a:srgbClr val="464653"/>
              </a:solidFill>
            </a:endParaRPr>
          </a:p>
          <a:p>
            <a:pPr lvl="1" marL="611064" indent="-341919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54">
                <a:solidFill>
                  <a:srgbClr val="464653"/>
                </a:solidFill>
              </a:rPr>
              <a:t>place your fingers at the start of each list, copy over the smaller element, then advance that one finger.</a:t>
            </a:r>
            <a:endParaRPr sz="2254">
              <a:solidFill>
                <a:srgbClr val="464653"/>
              </a:solidFill>
            </a:endParaRPr>
          </a:p>
          <a:p>
            <a:pPr lvl="1" marL="611064" indent="-341919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54">
                <a:solidFill>
                  <a:srgbClr val="464653"/>
                </a:solidFill>
              </a:rPr>
              <a:t>Above description is not mechanical enough … What if no where to advance the finger? When to stop?</a:t>
            </a:r>
          </a:p>
        </p:txBody>
      </p:sp>
      <p:sp>
        <p:nvSpPr>
          <p:cNvPr id="214" name="Shape 21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MergeSort Algorithm</a:t>
            </a:r>
          </a:p>
        </p:txBody>
      </p:sp>
      <p:sp>
        <p:nvSpPr>
          <p:cNvPr id="217" name="Shape 21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3667" indent="-333667" defTabSz="859536">
              <a:spcBef>
                <a:spcPts val="500"/>
              </a:spcBef>
              <a:buChar char=""/>
              <a:defRPr sz="1800"/>
            </a:pPr>
            <a:r>
              <a:rPr sz="2444"/>
              <a:t>MergeSort Algorithm</a:t>
            </a:r>
            <a:endParaRPr sz="2444"/>
          </a:p>
          <a:p>
            <a:pPr lvl="0" marL="333667" indent="-333667" defTabSz="859536">
              <a:spcBef>
                <a:spcPts val="500"/>
              </a:spcBef>
              <a:buChar char=""/>
              <a:defRPr sz="1800"/>
            </a:pPr>
            <a:r>
              <a:rPr sz="2444">
                <a:latin typeface="Perpetua"/>
                <a:ea typeface="Perpetua"/>
                <a:cs typeface="Perpetua"/>
                <a:sym typeface="Perpetua"/>
              </a:rPr>
              <a:t>function mergesort(L)</a:t>
            </a:r>
            <a:endParaRPr sz="1879">
              <a:latin typeface="Perpetua"/>
              <a:ea typeface="Perpetua"/>
              <a:cs typeface="Perpetua"/>
              <a:sym typeface="Perpetua"/>
            </a:endParaRPr>
          </a:p>
          <a:p>
            <a:pPr lvl="1" marL="256666" indent="1492" defTabSz="859536">
              <a:spcBef>
                <a:spcPts val="400"/>
              </a:spcBef>
              <a:buSzTx/>
              <a:buNone/>
              <a:defRPr sz="1800"/>
            </a:pP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1. if L has one element then return(L); otherwise continue</a:t>
            </a:r>
            <a:endParaRPr sz="2162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56666" indent="1492" defTabSz="859536">
              <a:spcBef>
                <a:spcPts val="400"/>
              </a:spcBef>
              <a:buSzTx/>
              <a:buNone/>
              <a:defRPr sz="1800"/>
            </a:pP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2. l</a:t>
            </a:r>
            <a:r>
              <a:rPr baseline="-26212"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1</a:t>
            </a: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= mergesort(left half of L)</a:t>
            </a:r>
            <a:endParaRPr sz="2162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56666" indent="1492" defTabSz="859536">
              <a:spcBef>
                <a:spcPts val="400"/>
              </a:spcBef>
              <a:buSzTx/>
              <a:buNone/>
              <a:defRPr sz="1800"/>
            </a:pP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3. l</a:t>
            </a:r>
            <a:r>
              <a:rPr baseline="-26212"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2</a:t>
            </a: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  = mergesort(right half of L)</a:t>
            </a:r>
            <a:endParaRPr sz="2162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56666" indent="1492" defTabSz="859536">
              <a:spcBef>
                <a:spcPts val="400"/>
              </a:spcBef>
              <a:buSzTx/>
              <a:buNone/>
              <a:defRPr sz="1800"/>
            </a:pP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4. L = merge(l</a:t>
            </a:r>
            <a:r>
              <a:rPr baseline="-26212"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1</a:t>
            </a: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, l</a:t>
            </a:r>
            <a:r>
              <a:rPr baseline="-26212"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2</a:t>
            </a: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)</a:t>
            </a:r>
            <a:endParaRPr sz="2162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56666" indent="1492" defTabSz="859536">
              <a:spcBef>
                <a:spcPts val="400"/>
              </a:spcBef>
              <a:buSzTx/>
              <a:buNone/>
              <a:defRPr sz="1800"/>
            </a:pPr>
            <a:r>
              <a:rPr sz="2162">
                <a:solidFill>
                  <a:srgbClr val="464653"/>
                </a:solidFill>
                <a:latin typeface="Perpetua"/>
                <a:ea typeface="Perpetua"/>
                <a:cs typeface="Perpetua"/>
                <a:sym typeface="Perpetua"/>
              </a:rPr>
              <a:t>5. return(L)</a:t>
            </a:r>
            <a:endParaRPr sz="2162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256666" indent="1492" defTabSz="859536">
              <a:spcBef>
                <a:spcPts val="400"/>
              </a:spcBef>
              <a:buSzTx/>
              <a:buNone/>
              <a:defRPr sz="1800"/>
            </a:pPr>
            <a:endParaRPr sz="2162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586122" indent="-327963" defTabSz="859536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62">
                <a:latin typeface="Perpetua"/>
                <a:ea typeface="Perpetua"/>
                <a:cs typeface="Perpetua"/>
                <a:sym typeface="Perpetua"/>
              </a:rPr>
              <a:t>Note: l</a:t>
            </a:r>
            <a:r>
              <a:rPr baseline="-26212" sz="2162">
                <a:latin typeface="Perpetua"/>
                <a:ea typeface="Perpetua"/>
                <a:cs typeface="Perpetua"/>
                <a:sym typeface="Perpetua"/>
              </a:rPr>
              <a:t>1</a:t>
            </a:r>
            <a:r>
              <a:rPr sz="2162">
                <a:latin typeface="Perpetua"/>
                <a:ea typeface="Perpetua"/>
                <a:cs typeface="Perpetua"/>
                <a:sym typeface="Perpetua"/>
              </a:rPr>
              <a:t> = mergesort(left half of L) means:</a:t>
            </a:r>
            <a:endParaRPr sz="2162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586122" indent="-327963" defTabSz="859536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62">
                <a:latin typeface="Perpetua"/>
                <a:ea typeface="Perpetua"/>
                <a:cs typeface="Perpetua"/>
                <a:sym typeface="Perpetua"/>
              </a:rPr>
              <a:t>   set the result of mergesort (left half of L) to list l</a:t>
            </a:r>
            <a:r>
              <a:rPr baseline="-26212" sz="2162">
                <a:latin typeface="Perpetua"/>
                <a:ea typeface="Perpetua"/>
                <a:cs typeface="Perpetua"/>
                <a:sym typeface="Perpetua"/>
              </a:rPr>
              <a:t>1</a:t>
            </a:r>
            <a:endParaRPr baseline="-26212" sz="2162">
              <a:solidFill>
                <a:srgbClr val="464653"/>
              </a:solidFill>
              <a:latin typeface="Perpetua"/>
              <a:ea typeface="Perpetua"/>
              <a:cs typeface="Perpetua"/>
              <a:sym typeface="Perpetua"/>
            </a:endParaRPr>
          </a:p>
          <a:p>
            <a:pPr lvl="1" marL="586122" indent="-327963" defTabSz="859536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162">
                <a:latin typeface="Perpetua"/>
                <a:ea typeface="Perpetua"/>
                <a:cs typeface="Perpetua"/>
                <a:sym typeface="Perpetua"/>
              </a:rPr>
              <a:t>We have intuitively solved merge(l</a:t>
            </a:r>
            <a:r>
              <a:rPr baseline="-26212" sz="2162">
                <a:latin typeface="Perpetua"/>
                <a:ea typeface="Perpetua"/>
                <a:cs typeface="Perpetua"/>
                <a:sym typeface="Perpetua"/>
              </a:rPr>
              <a:t>1</a:t>
            </a:r>
            <a:r>
              <a:rPr sz="2162">
                <a:latin typeface="Perpetua"/>
                <a:ea typeface="Perpetua"/>
                <a:cs typeface="Perpetua"/>
                <a:sym typeface="Perpetua"/>
              </a:rPr>
              <a:t>,l</a:t>
            </a:r>
            <a:r>
              <a:rPr baseline="-26212" sz="2162">
                <a:latin typeface="Perpetua"/>
                <a:ea typeface="Perpetua"/>
                <a:cs typeface="Perpetua"/>
                <a:sym typeface="Perpetua"/>
              </a:rPr>
              <a:t>2</a:t>
            </a:r>
            <a:r>
              <a:rPr sz="2162">
                <a:latin typeface="Perpetua"/>
                <a:ea typeface="Perpetua"/>
                <a:cs typeface="Perpetua"/>
                <a:sym typeface="Perpetua"/>
              </a:rPr>
              <a:t>) in last slide, can you write out its algorithm?</a:t>
            </a:r>
          </a:p>
        </p:txBody>
      </p:sp>
      <p:sp>
        <p:nvSpPr>
          <p:cNvPr id="218" name="Shape 21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39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What is an algorithm?</a:t>
            </a:r>
          </a:p>
        </p:txBody>
      </p:sp>
      <p:sp>
        <p:nvSpPr>
          <p:cNvPr id="72" name="Shape 72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There are many ways to define an algorithm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An algorithm is a </a:t>
            </a:r>
            <a:r>
              <a:rPr sz="2600">
                <a:solidFill>
                  <a:srgbClr val="FF0000"/>
                </a:solidFill>
              </a:rPr>
              <a:t>step-by-step procedure </a:t>
            </a:r>
            <a:r>
              <a:rPr sz="2600"/>
              <a:t>for carrying out a task or solving a problem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an </a:t>
            </a:r>
            <a:r>
              <a:rPr sz="2600">
                <a:solidFill>
                  <a:srgbClr val="FF0000"/>
                </a:solidFill>
              </a:rPr>
              <a:t>unambiguous computational procedure </a:t>
            </a:r>
            <a:r>
              <a:rPr sz="2600"/>
              <a:t>that takes some </a:t>
            </a:r>
            <a:r>
              <a:rPr sz="2600">
                <a:solidFill>
                  <a:srgbClr val="FF0000"/>
                </a:solidFill>
              </a:rPr>
              <a:t>input</a:t>
            </a:r>
            <a:r>
              <a:rPr sz="2600"/>
              <a:t> and generates some </a:t>
            </a:r>
            <a:r>
              <a:rPr sz="2600">
                <a:solidFill>
                  <a:srgbClr val="FF0000"/>
                </a:solidFill>
              </a:rPr>
              <a:t>output</a:t>
            </a:r>
            <a:endParaRPr sz="2000">
              <a:solidFill>
                <a:srgbClr val="FF0000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a sequence of well-defined instructions for completing a task with a finite amount of effort in </a:t>
            </a:r>
            <a:r>
              <a:rPr sz="2600">
                <a:solidFill>
                  <a:srgbClr val="FF0000"/>
                </a:solidFill>
              </a:rPr>
              <a:t>a finite amount of time</a:t>
            </a:r>
            <a:endParaRPr sz="2000">
              <a:solidFill>
                <a:srgbClr val="FF0000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a sequence of instructions that </a:t>
            </a:r>
            <a:r>
              <a:rPr sz="2600">
                <a:solidFill>
                  <a:srgbClr val="FF0000"/>
                </a:solidFill>
              </a:rPr>
              <a:t>can be mechanically performed </a:t>
            </a:r>
            <a:r>
              <a:rPr sz="2600"/>
              <a:t>in order to solve a problem</a:t>
            </a:r>
          </a:p>
        </p:txBody>
      </p:sp>
      <p:sp>
        <p:nvSpPr>
          <p:cNvPr id="73" name="Shape 7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Description of MergeSort</a:t>
            </a:r>
          </a:p>
        </p:txBody>
      </p:sp>
      <p:sp>
        <p:nvSpPr>
          <p:cNvPr id="221" name="Shape 221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MergeSort is a </a:t>
            </a:r>
            <a:r>
              <a:rPr sz="2600">
                <a:solidFill>
                  <a:srgbClr val="FF0000"/>
                </a:solidFill>
              </a:rPr>
              <a:t>recursive</a:t>
            </a:r>
            <a:r>
              <a:rPr sz="2600"/>
              <a:t> function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That means it calls itself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If input list contains one element, it is trivially sorted so mergesort is done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Otherwise mergesort calls itself on the left and right half of the list and then merges the two lists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Each of these two calls to itself may lead to additional calls to itself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Mergesort completely sort left half of the list before it starts sorting the right half </a:t>
            </a:r>
          </a:p>
        </p:txBody>
      </p:sp>
      <p:sp>
        <p:nvSpPr>
          <p:cNvPr id="222" name="Shape 22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1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Example of MergeSort</a:t>
            </a:r>
          </a:p>
        </p:txBody>
      </p:sp>
      <p:sp>
        <p:nvSpPr>
          <p:cNvPr id="225" name="Shape 22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54965" indent="-354965">
              <a:buChar char=""/>
            </a:lvl1pPr>
          </a:lstStyle>
          <a:p>
            <a:pPr lvl="0">
              <a:defRPr sz="1800"/>
            </a:pPr>
            <a:r>
              <a:rPr sz="2600"/>
              <a:t>Trace mergesort with input (9 2 8 4 1 3)</a:t>
            </a:r>
          </a:p>
        </p:txBody>
      </p:sp>
      <p:sp>
        <p:nvSpPr>
          <p:cNvPr id="226" name="Shape 22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41</a:t>
            </a:r>
          </a:p>
        </p:txBody>
      </p: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Analysis of BubbleSort</a:t>
            </a:r>
          </a:p>
        </p:txBody>
      </p:sp>
      <p:sp>
        <p:nvSpPr>
          <p:cNvPr id="229" name="Shape 22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Analyzing BubbleSort algorithm means determining the number of comparisons required to sort a list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Recall that BubbleSort works by repeatedly bubbling up the largest element in the unsorted part of the list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We can determine the number of comparisons by carefully analyzing the BubbleSort example we worked through earlier, when we sorted (9 2 8 4 1 3)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But we need to generalize from this example, so our analysis holds for all examples</a:t>
            </a:r>
          </a:p>
        </p:txBody>
      </p:sp>
      <p:sp>
        <p:nvSpPr>
          <p:cNvPr id="230" name="Shape 23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42</a:t>
            </a:r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Analysis of BubbleSort</a:t>
            </a:r>
          </a:p>
        </p:txBody>
      </p:sp>
      <p:sp>
        <p:nvSpPr>
          <p:cNvPr id="233" name="Shape 23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7660" indent="-327660">
              <a:buChar char=""/>
              <a:defRPr sz="1800"/>
            </a:pPr>
            <a:r>
              <a:rPr sz="2400"/>
              <a:t>If we apply BubbleSort to (9 2 8 4 1 3) how many comparisons do we do each iteration?</a:t>
            </a:r>
            <a:endParaRPr sz="2400"/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000">
                <a:solidFill>
                  <a:srgbClr val="464653"/>
                </a:solidFill>
              </a:rPr>
              <a:t>On iteration 1 we do 5 comparisons (6 unsorted numbers)</a:t>
            </a:r>
            <a:endParaRPr sz="2000">
              <a:solidFill>
                <a:srgbClr val="464653"/>
              </a:solidFill>
            </a:endParaRPr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000">
                <a:solidFill>
                  <a:srgbClr val="464653"/>
                </a:solidFill>
              </a:rPr>
              <a:t>On iteration 2 we do 4 comparisons (5 unsorted numbers)</a:t>
            </a:r>
            <a:endParaRPr sz="2000">
              <a:solidFill>
                <a:srgbClr val="464653"/>
              </a:solidFill>
            </a:endParaRPr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000">
                <a:solidFill>
                  <a:srgbClr val="464653"/>
                </a:solidFill>
              </a:rPr>
              <a:t>On iteration 3 we do 3 comparisons (4 unsorted numbers)</a:t>
            </a:r>
            <a:endParaRPr sz="2000">
              <a:solidFill>
                <a:srgbClr val="464653"/>
              </a:solidFill>
            </a:endParaRPr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000">
                <a:solidFill>
                  <a:srgbClr val="464653"/>
                </a:solidFill>
              </a:rPr>
              <a:t>On iteration 4 we do 2 comparisons (3 unsorted numbers)</a:t>
            </a:r>
            <a:endParaRPr sz="2000">
              <a:solidFill>
                <a:srgbClr val="464653"/>
              </a:solidFill>
            </a:endParaRPr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000">
                <a:solidFill>
                  <a:srgbClr val="464653"/>
                </a:solidFill>
              </a:rPr>
              <a:t>On iteration 5 we do 1 comparison (2 unsorted numbers)</a:t>
            </a:r>
            <a:endParaRPr sz="2000">
              <a:solidFill>
                <a:srgbClr val="464653"/>
              </a:solidFill>
            </a:endParaRPr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000">
                <a:solidFill>
                  <a:srgbClr val="464653"/>
                </a:solidFill>
              </a:rPr>
              <a:t>On iteration 6 we do 0 comparisons (1 unsorted number)</a:t>
            </a:r>
            <a:endParaRPr sz="2000">
              <a:solidFill>
                <a:srgbClr val="464653"/>
              </a:solidFill>
            </a:endParaRPr>
          </a:p>
          <a:p>
            <a:pPr lvl="0" marL="327660" indent="-327660">
              <a:buChar char=""/>
              <a:defRPr sz="1800"/>
            </a:pPr>
            <a:r>
              <a:rPr sz="2400"/>
              <a:t>So how many total comparisons for a list with 6 items?</a:t>
            </a:r>
            <a:endParaRPr sz="2400"/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000">
                <a:solidFill>
                  <a:srgbClr val="464653"/>
                </a:solidFill>
              </a:rPr>
              <a:t>Number of comparisons = 5 + 4 + 3 + 2 + 1 = 15</a:t>
            </a:r>
            <a:endParaRPr sz="2000">
              <a:solidFill>
                <a:srgbClr val="464653"/>
              </a:solidFill>
            </a:endParaRPr>
          </a:p>
          <a:p>
            <a:pPr lvl="0" marL="327660" indent="-327660">
              <a:buChar char=""/>
              <a:defRPr sz="1800"/>
            </a:pPr>
            <a:r>
              <a:rPr sz="2400"/>
              <a:t>So how many comparisons for a list with n items?</a:t>
            </a:r>
          </a:p>
        </p:txBody>
      </p:sp>
      <p:sp>
        <p:nvSpPr>
          <p:cNvPr id="234" name="Shape 23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43</a:t>
            </a:r>
          </a:p>
        </p:txBody>
      </p:sp>
      <p:pic>
        <p:nvPicPr>
          <p:cNvPr id="235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2275" y="5373687"/>
            <a:ext cx="3600450" cy="134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Analysis of BubbleSort</a:t>
            </a:r>
          </a:p>
        </p:txBody>
      </p:sp>
      <p:sp>
        <p:nvSpPr>
          <p:cNvPr id="238" name="Shape 238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4553" indent="-314553" defTabSz="877823">
              <a:spcBef>
                <a:spcPts val="500"/>
              </a:spcBef>
              <a:buChar char=""/>
              <a:defRPr sz="1800"/>
            </a:pPr>
            <a:r>
              <a:rPr sz="2304"/>
              <a:t>We want to know how the number of operations grows with n</a:t>
            </a:r>
            <a:endParaRPr sz="2304"/>
          </a:p>
          <a:p>
            <a:pPr lvl="0" marL="314553" indent="-314553" defTabSz="877823">
              <a:spcBef>
                <a:spcPts val="500"/>
              </a:spcBef>
              <a:buChar char=""/>
              <a:defRPr sz="1800"/>
            </a:pPr>
            <a:r>
              <a:rPr sz="2304"/>
              <a:t>This is not obvious with the summation so we need to replace it with a closed formula</a:t>
            </a:r>
            <a:endParaRPr sz="2304"/>
          </a:p>
          <a:p>
            <a:pPr lvl="1" marL="569467" indent="-305815" defTabSz="877823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016">
                <a:solidFill>
                  <a:srgbClr val="464653"/>
                </a:solidFill>
              </a:rPr>
              <a:t>We can do this since it is known that</a:t>
            </a:r>
            <a:endParaRPr sz="2016">
              <a:solidFill>
                <a:srgbClr val="464653"/>
              </a:solidFill>
            </a:endParaRPr>
          </a:p>
          <a:p>
            <a:pPr lvl="0" marL="262127" indent="-262127" defTabSz="877823">
              <a:spcBef>
                <a:spcPts val="500"/>
              </a:spcBef>
              <a:buChar char=""/>
              <a:defRPr sz="1800"/>
            </a:pPr>
            <a:endParaRPr sz="2304"/>
          </a:p>
          <a:p>
            <a:pPr lvl="0" marL="314553" indent="-314553" defTabSz="877823">
              <a:spcBef>
                <a:spcPts val="500"/>
              </a:spcBef>
              <a:buChar char=""/>
              <a:defRPr sz="1800"/>
            </a:pPr>
            <a:r>
              <a:rPr sz="2304"/>
              <a:t>This was proven in the section on induction but is also based on the sum of n values equaling n times the average value</a:t>
            </a:r>
            <a:endParaRPr sz="2304"/>
          </a:p>
          <a:p>
            <a:pPr lvl="1" marL="569467" indent="-305815" defTabSz="877823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016">
                <a:solidFill>
                  <a:srgbClr val="464653"/>
                </a:solidFill>
              </a:rPr>
              <a:t>The average value of 1; 2; : : : ; n is 1/2 (n + 1)</a:t>
            </a:r>
            <a:endParaRPr sz="2016">
              <a:solidFill>
                <a:srgbClr val="464653"/>
              </a:solidFill>
            </a:endParaRPr>
          </a:p>
          <a:p>
            <a:pPr lvl="0" marL="314553" indent="-314553" defTabSz="877823">
              <a:spcBef>
                <a:spcPts val="500"/>
              </a:spcBef>
              <a:buChar char=""/>
              <a:defRPr sz="1800"/>
            </a:pPr>
            <a:r>
              <a:rPr sz="2304"/>
              <a:t>In this case, we are summing up to n-1 and not n, so substituting n- 1 for n we get:</a:t>
            </a:r>
            <a:endParaRPr sz="2304"/>
          </a:p>
          <a:p>
            <a:pPr lvl="1" marL="569467" indent="-305815" defTabSz="877823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016">
                <a:solidFill>
                  <a:srgbClr val="464653"/>
                </a:solidFill>
              </a:rPr>
              <a:t>Number BubbleSort comparisons =</a:t>
            </a:r>
          </a:p>
        </p:txBody>
      </p:sp>
      <p:sp>
        <p:nvSpPr>
          <p:cNvPr id="239" name="Shape 23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44</a:t>
            </a:r>
          </a:p>
        </p:txBody>
      </p:sp>
    </p:spTree>
  </p:cSld>
  <p:clrMapOvr>
    <a:masterClrMapping/>
  </p:clrMapOvr>
  <p:transition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Analysis of BubbleSort</a:t>
            </a:r>
          </a:p>
        </p:txBody>
      </p:sp>
      <p:sp>
        <p:nvSpPr>
          <p:cNvPr id="242" name="Shape 242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So BubbleSort requires 1/</a:t>
            </a:r>
            <a:r>
              <a:rPr sz="2600"/>
              <a:t>2 (n</a:t>
            </a:r>
            <a:r>
              <a:rPr baseline="30000" sz="2600"/>
              <a:t>2</a:t>
            </a:r>
            <a:r>
              <a:rPr sz="2600"/>
              <a:t>- n) comparisons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Computer scientists usually focus on the highest order term, so we say that the number of comparisons in bubblesort grows as n</a:t>
            </a:r>
            <a:r>
              <a:rPr baseline="30000" sz="2600"/>
              <a:t>2</a:t>
            </a:r>
            <a:r>
              <a:rPr sz="2600"/>
              <a:t> or as the square of the length of the list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BubbleSort can have problems if the list is very long</a:t>
            </a:r>
          </a:p>
        </p:txBody>
      </p:sp>
      <p:sp>
        <p:nvSpPr>
          <p:cNvPr id="243" name="Shape 24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45</a:t>
            </a:r>
          </a:p>
        </p:txBody>
      </p:sp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Analysis of MergeSort</a:t>
            </a:r>
          </a:p>
        </p:txBody>
      </p:sp>
      <p:sp>
        <p:nvSpPr>
          <p:cNvPr id="246" name="Shape 246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Analysis of mergesort</a:t>
            </a:r>
            <a:endParaRPr sz="2600"/>
          </a:p>
          <a:p>
            <a:pPr lvl="0" marL="354965" indent="-354965">
              <a:buChar char=""/>
              <a:defRPr sz="1800"/>
            </a:pPr>
            <a:r>
              <a:rPr sz="2600"/>
              <a:t>number of comparisons grows proportional to </a:t>
            </a:r>
            <a:r>
              <a:rPr sz="2600">
                <a:solidFill>
                  <a:srgbClr val="FF0000"/>
                </a:solidFill>
              </a:rPr>
              <a:t>n log2n</a:t>
            </a:r>
            <a:endParaRPr sz="2000">
              <a:solidFill>
                <a:srgbClr val="FF0000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n log2n grows much more slowly than n</a:t>
            </a:r>
            <a:r>
              <a:rPr baseline="30000" sz="2300">
                <a:solidFill>
                  <a:srgbClr val="464653"/>
                </a:solidFill>
              </a:rPr>
              <a:t>2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so do not use bubblesort unless for a very short list</a:t>
            </a:r>
          </a:p>
        </p:txBody>
      </p:sp>
      <p:sp>
        <p:nvSpPr>
          <p:cNvPr id="247" name="Shape 247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46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Key aspects of an algorithm</a:t>
            </a:r>
          </a:p>
        </p:txBody>
      </p:sp>
      <p:sp>
        <p:nvSpPr>
          <p:cNvPr id="76" name="Shape 76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An algorithm must be precise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clear and detailed enough for someone (or something) to execute it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One way to ensure: </a:t>
            </a:r>
            <a:endParaRPr sz="2300">
              <a:solidFill>
                <a:srgbClr val="464653"/>
              </a:solidFill>
            </a:endParaRPr>
          </a:p>
          <a:p>
            <a:pPr lvl="2" marL="890587" indent="-341312">
              <a:spcBef>
                <a:spcPts val="500"/>
              </a:spcBef>
              <a:buClr>
                <a:srgbClr val="BCBCBC"/>
              </a:buClr>
              <a:defRPr sz="1800"/>
            </a:pPr>
            <a:r>
              <a:rPr sz="2000"/>
              <a:t>use actual computer code, which is guaranteed to be unambiguous</a:t>
            </a:r>
            <a:endParaRPr sz="2000"/>
          </a:p>
          <a:p>
            <a:pPr lvl="2" marL="890587" indent="-341312">
              <a:spcBef>
                <a:spcPts val="500"/>
              </a:spcBef>
              <a:buClr>
                <a:srgbClr val="BCBCBC"/>
              </a:buClr>
              <a:defRPr sz="1800"/>
            </a:pPr>
            <a:r>
              <a:rPr sz="2000">
                <a:solidFill>
                  <a:srgbClr val="FF0000"/>
                </a:solidFill>
              </a:rPr>
              <a:t>pseudocode </a:t>
            </a:r>
            <a:r>
              <a:rPr sz="2000"/>
              <a:t>is often used, readable by humans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We will use English-like pseudocode</a:t>
            </a:r>
            <a:endParaRPr sz="2300">
              <a:solidFill>
                <a:srgbClr val="464653"/>
              </a:solidFill>
            </a:endParaRPr>
          </a:p>
          <a:p>
            <a:pPr lvl="2" marL="907653" indent="-358378">
              <a:spcBef>
                <a:spcPts val="500"/>
              </a:spcBef>
              <a:buClr>
                <a:srgbClr val="BCBCBC"/>
              </a:buClr>
              <a:defRPr sz="1800"/>
            </a:pPr>
            <a:r>
              <a:rPr sz="2100"/>
              <a:t>With some special notations…</a:t>
            </a:r>
          </a:p>
        </p:txBody>
      </p:sp>
      <p:sp>
        <p:nvSpPr>
          <p:cNvPr id="77" name="Shape 77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Key aspects of an algorithm</a:t>
            </a:r>
          </a:p>
        </p:txBody>
      </p:sp>
      <p:sp>
        <p:nvSpPr>
          <p:cNvPr id="80" name="Shape 80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An algorithm operates on </a:t>
            </a:r>
            <a:r>
              <a:rPr sz="2600">
                <a:solidFill>
                  <a:srgbClr val="FF0000"/>
                </a:solidFill>
              </a:rPr>
              <a:t>input</a:t>
            </a:r>
            <a:r>
              <a:rPr sz="2600"/>
              <a:t> and generates </a:t>
            </a:r>
            <a:r>
              <a:rPr sz="2600">
                <a:solidFill>
                  <a:srgbClr val="FF0000"/>
                </a:solidFill>
              </a:rPr>
              <a:t>output</a:t>
            </a:r>
            <a:endParaRPr sz="2000">
              <a:solidFill>
                <a:srgbClr val="FF0000"/>
              </a:solidFill>
            </a:endParaRPr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E.g., The “looking up a name in phonebook” algorithm has two inputs: the phone book and the name to look up; generates one output: the phone number</a:t>
            </a:r>
            <a:endParaRPr sz="2200">
              <a:solidFill>
                <a:srgbClr val="464653"/>
              </a:solidFill>
            </a:endParaRPr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E.g., Input to FindMax algorithm: a list of numbers; output is the maximum value in the list</a:t>
            </a:r>
            <a:endParaRPr sz="22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/>
            </a:pPr>
            <a:r>
              <a:rPr sz="2600"/>
              <a:t>An algorithm completes in a finite number of steps</a:t>
            </a:r>
            <a:endParaRPr sz="2600"/>
          </a:p>
          <a:p>
            <a:pPr lvl="1" marL="608365" indent="-33372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200">
                <a:solidFill>
                  <a:srgbClr val="464653"/>
                </a:solidFill>
              </a:rPr>
              <a:t>This is a non-trivial requirement since certain methods may sometimes run forever!</a:t>
            </a:r>
          </a:p>
        </p:txBody>
      </p:sp>
      <p:sp>
        <p:nvSpPr>
          <p:cNvPr id="81" name="Shape 8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Algorithms and Computers</a:t>
            </a:r>
          </a:p>
        </p:txBody>
      </p:sp>
      <p:sp>
        <p:nvSpPr>
          <p:cNvPr id="84" name="Shape 84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1277" indent="-311277" defTabSz="868680">
              <a:spcBef>
                <a:spcPts val="500"/>
              </a:spcBef>
              <a:buChar char=""/>
              <a:defRPr sz="1800"/>
            </a:pPr>
            <a:r>
              <a:rPr sz="2280"/>
              <a:t>Algorithms have been used for thousands of years and have been executed by humans (possibly with pencil and paper)</a:t>
            </a:r>
            <a:endParaRPr sz="2280"/>
          </a:p>
          <a:p>
            <a:pPr lvl="1" marL="563535" indent="-302630" defTabSz="868680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1994">
                <a:solidFill>
                  <a:srgbClr val="464653"/>
                </a:solidFill>
              </a:rPr>
              <a:t>Algorithm for performing long division</a:t>
            </a:r>
            <a:endParaRPr sz="1994">
              <a:solidFill>
                <a:srgbClr val="464653"/>
              </a:solidFill>
            </a:endParaRPr>
          </a:p>
          <a:p>
            <a:pPr lvl="1" marL="563535" indent="-302630" defTabSz="868680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1994">
                <a:solidFill>
                  <a:srgbClr val="464653"/>
                </a:solidFill>
              </a:rPr>
              <a:t>Algorithm for conversion between different base numeral systems</a:t>
            </a:r>
            <a:endParaRPr sz="1994">
              <a:solidFill>
                <a:srgbClr val="464653"/>
              </a:solidFill>
            </a:endParaRPr>
          </a:p>
          <a:p>
            <a:pPr lvl="0" marL="311277" indent="-311277" defTabSz="868680">
              <a:spcBef>
                <a:spcPts val="500"/>
              </a:spcBef>
              <a:buChar char=""/>
              <a:defRPr sz="1800"/>
            </a:pPr>
            <a:r>
              <a:rPr sz="2280"/>
              <a:t>Work on algorithms exploded with development of digital computers and are a cornerstone of Computer Science</a:t>
            </a:r>
            <a:endParaRPr sz="2280"/>
          </a:p>
          <a:p>
            <a:pPr lvl="1" marL="563535" indent="-302630" defTabSz="868680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1994">
                <a:solidFill>
                  <a:srgbClr val="464653"/>
                </a:solidFill>
              </a:rPr>
              <a:t>Many algorithms are only feasible when implemented on computers</a:t>
            </a:r>
            <a:endParaRPr sz="1994">
              <a:solidFill>
                <a:srgbClr val="464653"/>
              </a:solidFill>
            </a:endParaRPr>
          </a:p>
          <a:p>
            <a:pPr lvl="0" marL="311277" indent="-311277" defTabSz="868680">
              <a:spcBef>
                <a:spcPts val="500"/>
              </a:spcBef>
              <a:buChar char=""/>
              <a:defRPr sz="1800"/>
            </a:pPr>
            <a:r>
              <a:rPr sz="2280"/>
              <a:t>But even with today's fast computers, some problems still cannot be solved using existing algorithms</a:t>
            </a:r>
            <a:endParaRPr sz="2280"/>
          </a:p>
          <a:p>
            <a:pPr lvl="1" marL="563535" indent="-302630" defTabSz="868680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1994">
                <a:solidFill>
                  <a:srgbClr val="464653"/>
                </a:solidFill>
              </a:rPr>
              <a:t>Search for better and more efficient algorithms continues</a:t>
            </a:r>
            <a:endParaRPr sz="1994">
              <a:solidFill>
                <a:srgbClr val="464653"/>
              </a:solidFill>
            </a:endParaRPr>
          </a:p>
          <a:p>
            <a:pPr lvl="0" marL="311277" indent="-311277" defTabSz="868680">
              <a:spcBef>
                <a:spcPts val="500"/>
              </a:spcBef>
              <a:buChar char=""/>
              <a:defRPr sz="1800"/>
            </a:pPr>
            <a:r>
              <a:rPr sz="2280"/>
              <a:t>Interestingly enough, some problems have been shown to have no algorithmic solution</a:t>
            </a:r>
          </a:p>
        </p:txBody>
      </p:sp>
      <p:sp>
        <p:nvSpPr>
          <p:cNvPr id="85" name="Shape 8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7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Halting Problem</a:t>
            </a:r>
          </a:p>
        </p:txBody>
      </p:sp>
      <p:sp>
        <p:nvSpPr>
          <p:cNvPr id="88" name="Shape 88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1415" indent="-351415" defTabSz="905255">
              <a:spcBef>
                <a:spcPts val="500"/>
              </a:spcBef>
              <a:buChar char=""/>
              <a:defRPr sz="1800"/>
            </a:pPr>
            <a:r>
              <a:rPr sz="2574">
                <a:solidFill>
                  <a:srgbClr val="FF0000"/>
                </a:solidFill>
              </a:rPr>
              <a:t>Halting Problem</a:t>
            </a:r>
            <a:r>
              <a:rPr sz="2574"/>
              <a:t>: given a description of a computer program and input to the program, decide whether the program finishes running or continues to run forever. </a:t>
            </a:r>
            <a:endParaRPr sz="2574"/>
          </a:p>
          <a:p>
            <a:pPr lvl="0" marL="351415" indent="-351415" defTabSz="905255">
              <a:spcBef>
                <a:spcPts val="500"/>
              </a:spcBef>
              <a:buChar char=""/>
              <a:defRPr sz="1800"/>
            </a:pPr>
            <a:r>
              <a:rPr sz="2574"/>
              <a:t>Alan Turing proved in 1936: a general algorithm to solve the halting problem for </a:t>
            </a:r>
            <a:r>
              <a:rPr i="1" sz="2574"/>
              <a:t>all</a:t>
            </a:r>
            <a:r>
              <a:rPr sz="2574"/>
              <a:t> possible program-input pairs cannot exist.  </a:t>
            </a:r>
            <a:endParaRPr sz="2574"/>
          </a:p>
          <a:p>
            <a:pPr lvl="1" marL="617299" indent="-345408" defTabSz="905255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77">
                <a:solidFill>
                  <a:srgbClr val="464653"/>
                </a:solidFill>
              </a:rPr>
              <a:t>a mathematical definition of a computer and program, what became known as a Turing machine; </a:t>
            </a:r>
            <a:endParaRPr sz="2277">
              <a:solidFill>
                <a:srgbClr val="464653"/>
              </a:solidFill>
            </a:endParaRPr>
          </a:p>
          <a:p>
            <a:pPr lvl="1" marL="617299" indent="-345408" defTabSz="905255">
              <a:spcBef>
                <a:spcPts val="400"/>
              </a:spcBef>
              <a:buClr>
                <a:srgbClr val="9FB8CD"/>
              </a:buClr>
              <a:defRPr sz="1800"/>
            </a:pPr>
            <a:r>
              <a:rPr sz="2277">
                <a:solidFill>
                  <a:srgbClr val="464653"/>
                </a:solidFill>
              </a:rPr>
              <a:t>the halting problem is </a:t>
            </a:r>
            <a:r>
              <a:rPr i="1" sz="2277">
                <a:solidFill>
                  <a:srgbClr val="464653"/>
                </a:solidFill>
              </a:rPr>
              <a:t>undecidable</a:t>
            </a:r>
            <a:r>
              <a:rPr sz="2277">
                <a:solidFill>
                  <a:srgbClr val="464653"/>
                </a:solidFill>
              </a:rPr>
              <a:t> over Turing machines</a:t>
            </a:r>
            <a:endParaRPr sz="2277">
              <a:solidFill>
                <a:srgbClr val="464653"/>
              </a:solidFill>
            </a:endParaRPr>
          </a:p>
          <a:p>
            <a:pPr lvl="0" marL="351415" indent="-351415" defTabSz="905255">
              <a:spcBef>
                <a:spcPts val="500"/>
              </a:spcBef>
              <a:buChar char=""/>
              <a:defRPr sz="1800"/>
            </a:pPr>
            <a:r>
              <a:rPr sz="2574"/>
              <a:t>Turing (a novel about computation) by Christos H. Papadimitriou,  CS Professor at UC Berkeley </a:t>
            </a:r>
          </a:p>
        </p:txBody>
      </p:sp>
      <p:sp>
        <p:nvSpPr>
          <p:cNvPr id="89" name="Shape 8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8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Uncomputable problem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/>
            </a:pPr>
            <a:r>
              <a:rPr sz="2600"/>
              <a:t>Alan Turing (1912-1954)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sz="2300">
                <a:solidFill>
                  <a:srgbClr val="464653"/>
                </a:solidFill>
              </a:rPr>
              <a:t>English mathematician, logician, cryptanalyst, and computer scientist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/>
            </a:pPr>
            <a:r>
              <a:rPr i="1" sz="2300">
                <a:solidFill>
                  <a:srgbClr val="464653"/>
                </a:solidFill>
              </a:rPr>
              <a:t>Turing, A. M., “On Computable Numbers, with an Application to the Entscheidungsproblem“, Proceedings of the London Mathematical Society, Series 2, 42:230-265 and 43:544-546, </a:t>
            </a:r>
            <a:r>
              <a:rPr i="1" sz="2300">
                <a:solidFill>
                  <a:srgbClr val="FF0000"/>
                </a:solidFill>
              </a:rPr>
              <a:t>1937</a:t>
            </a:r>
            <a:r>
              <a:rPr i="1" sz="2300">
                <a:solidFill>
                  <a:srgbClr val="464653"/>
                </a:solidFill>
              </a:rPr>
              <a:t>.</a:t>
            </a:r>
          </a:p>
        </p:txBody>
      </p:sp>
      <p:sp>
        <p:nvSpPr>
          <p:cNvPr id="93" name="Shape 9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9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8F8F8F"/>
      </a:accent3>
      <a:accent4>
        <a:srgbClr val="707070"/>
      </a:accent4>
      <a:accent5>
        <a:srgbClr val="BBBECD"/>
      </a:accent5>
      <a:accent6>
        <a:srgbClr val="90A7B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27CA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27CA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8F8F8F"/>
      </a:accent3>
      <a:accent4>
        <a:srgbClr val="707070"/>
      </a:accent4>
      <a:accent5>
        <a:srgbClr val="BBBECD"/>
      </a:accent5>
      <a:accent6>
        <a:srgbClr val="90A7B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27CA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27CA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