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6E0"/>
          </a:solidFill>
        </a:fill>
      </a:tcStyle>
    </a:wholeTbl>
    <a:band2H>
      <a:tcTxStyle b="def" i="def"/>
      <a:tcStyle>
        <a:tcBdr/>
        <a:fill>
          <a:solidFill>
            <a:srgbClr val="EBECF0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7CA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7CA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7CA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6E0"/>
          </a:solidFill>
        </a:fill>
      </a:tcStyle>
    </a:wholeTbl>
    <a:band2H>
      <a:tcTxStyle b="def" i="def"/>
      <a:tcStyle>
        <a:tcBdr/>
        <a:fill>
          <a:solidFill>
            <a:srgbClr val="EBECF0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7CA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7CA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27CA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E1E6"/>
          </a:solidFill>
        </a:fill>
      </a:tcStyle>
    </a:wholeTbl>
    <a:band2H>
      <a:tcTxStyle b="def" i="def"/>
      <a:tcStyle>
        <a:tcBdr/>
        <a:fill>
          <a:solidFill>
            <a:srgbClr val="EEF0F3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A7BA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A7BA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A7BA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27CA3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27CA3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1" name="Shape 11"/>
          <p:cNvSpPr/>
          <p:nvPr/>
        </p:nvSpPr>
        <p:spPr>
          <a:xfrm>
            <a:off x="457200" y="1143000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2" name="Shape 12"/>
          <p:cNvSpPr/>
          <p:nvPr/>
        </p:nvSpPr>
        <p:spPr>
          <a:xfrm rot="5400000">
            <a:off x="419099" y="6467473"/>
            <a:ext cx="190502" cy="120653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ln w="6350" cap="rnd">
            <a:solidFill>
              <a:srgbClr val="727CA3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ln w="6350" cap="rnd">
            <a:solidFill>
              <a:srgbClr val="9FB8CD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7" name="Shape 17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1216025" y="6354762"/>
            <a:ext cx="1219200" cy="3073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ln w="6350" cap="rnd">
            <a:solidFill>
              <a:srgbClr val="727CA3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069975" y="6354762"/>
            <a:ext cx="1520825" cy="307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Click to edit Master title style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Click to edit Master text styles</a:t>
            </a:r>
            <a:endParaRPr sz="2600"/>
          </a:p>
          <a:p>
            <a:pPr lvl="1">
              <a:defRPr sz="1800"/>
            </a:pPr>
            <a:r>
              <a:rPr sz="2600"/>
              <a:t>Second level</a:t>
            </a:r>
            <a:endParaRPr sz="2600"/>
          </a:p>
          <a:p>
            <a:pPr lvl="2">
              <a:defRPr sz="1800"/>
            </a:pPr>
            <a:r>
              <a:rPr sz="2600"/>
              <a:t>Third level</a:t>
            </a:r>
            <a:endParaRPr sz="2600"/>
          </a:p>
          <a:p>
            <a:pPr lvl="3">
              <a:defRPr sz="1800"/>
            </a:pPr>
            <a:r>
              <a:rPr sz="2600"/>
              <a:t>Fourth level</a:t>
            </a:r>
            <a:endParaRPr sz="2600"/>
          </a:p>
          <a:p>
            <a:pPr lvl="4">
              <a:defRPr sz="1800"/>
            </a:pPr>
            <a:r>
              <a:rPr sz="2600"/>
              <a:t>Fifth level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30" name="Shape 30"/>
          <p:cNvSpPr/>
          <p:nvPr/>
        </p:nvSpPr>
        <p:spPr>
          <a:xfrm rot="5400000">
            <a:off x="419099" y="6467473"/>
            <a:ext cx="190502" cy="120653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Click to edit Master text styles</a:t>
            </a:r>
            <a:endParaRPr sz="2600"/>
          </a:p>
          <a:p>
            <a:pPr lvl="1">
              <a:defRPr sz="1800"/>
            </a:pPr>
            <a:r>
              <a:rPr sz="2600"/>
              <a:t>Second level</a:t>
            </a:r>
            <a:endParaRPr sz="2600"/>
          </a:p>
          <a:p>
            <a:pPr lvl="2">
              <a:defRPr sz="1800"/>
            </a:pPr>
            <a:r>
              <a:rPr sz="2600"/>
              <a:t>Third level</a:t>
            </a:r>
            <a:endParaRPr sz="2600"/>
          </a:p>
          <a:p>
            <a:pPr lvl="3">
              <a:defRPr sz="1800"/>
            </a:pPr>
            <a:r>
              <a:rPr sz="2600"/>
              <a:t>Fourth level</a:t>
            </a:r>
            <a:endParaRPr sz="2600"/>
          </a:p>
          <a:p>
            <a:pPr lvl="4">
              <a:defRPr sz="1800"/>
            </a:pPr>
            <a:r>
              <a:rPr sz="2600"/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36" name="Shape 36"/>
          <p:cNvSpPr/>
          <p:nvPr/>
        </p:nvSpPr>
        <p:spPr>
          <a:xfrm flipH="1">
            <a:off x="6179184" y="307021"/>
            <a:ext cx="3" cy="6035678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37" name="Shape 37"/>
          <p:cNvSpPr/>
          <p:nvPr/>
        </p:nvSpPr>
        <p:spPr>
          <a:xfrm rot="5400000">
            <a:off x="419099" y="6467473"/>
            <a:ext cx="190502" cy="120653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Click to edit Master text styles</a:t>
            </a:r>
            <a:endParaRPr sz="2600"/>
          </a:p>
          <a:p>
            <a:pPr lvl="1">
              <a:defRPr sz="1800"/>
            </a:pPr>
            <a:r>
              <a:rPr sz="2600"/>
              <a:t>Second level</a:t>
            </a:r>
            <a:endParaRPr sz="2600"/>
          </a:p>
          <a:p>
            <a:pPr lvl="2">
              <a:defRPr sz="1800"/>
            </a:pPr>
            <a:r>
              <a:rPr sz="2600"/>
              <a:t>Third level</a:t>
            </a:r>
            <a:endParaRPr sz="2600"/>
          </a:p>
          <a:p>
            <a:pPr lvl="3">
              <a:defRPr sz="1800"/>
            </a:pPr>
            <a:r>
              <a:rPr sz="2600"/>
              <a:t>Fourth level</a:t>
            </a:r>
            <a:endParaRPr sz="2600"/>
          </a:p>
          <a:p>
            <a:pPr lvl="4">
              <a:defRPr sz="1800"/>
            </a:pPr>
            <a:r>
              <a:rPr sz="2600"/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43" name="Shape 43"/>
          <p:cNvSpPr/>
          <p:nvPr/>
        </p:nvSpPr>
        <p:spPr>
          <a:xfrm rot="5400000">
            <a:off x="419099" y="6467473"/>
            <a:ext cx="190502" cy="120653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457199" y="500062"/>
            <a:ext cx="182565" cy="685802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DE9EC"/>
                </a:solidFill>
              </a:rPr>
              <a:t>Click to edit Master title style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Click to edit Master text styles</a:t>
            </a:r>
            <a:endParaRPr sz="2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Second level</a:t>
            </a:r>
            <a:endParaRPr sz="2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Third level</a:t>
            </a:r>
            <a:endParaRPr sz="2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Fourth level</a:t>
            </a:r>
            <a:endParaRPr sz="2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50" name="Shape 50"/>
          <p:cNvSpPr/>
          <p:nvPr/>
        </p:nvSpPr>
        <p:spPr>
          <a:xfrm rot="5400000">
            <a:off x="419099" y="6467473"/>
            <a:ext cx="190502" cy="120653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51" name="Shape 51"/>
          <p:cNvSpPr/>
          <p:nvPr/>
        </p:nvSpPr>
        <p:spPr>
          <a:xfrm flipH="1">
            <a:off x="6557009" y="276859"/>
            <a:ext cx="2" cy="5851527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Click to edit Master title style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Click to edit Master text styles</a:t>
            </a:r>
            <a:endParaRPr sz="2600"/>
          </a:p>
          <a:p>
            <a:pPr lvl="1">
              <a:defRPr sz="1800"/>
            </a:pPr>
            <a:r>
              <a:rPr sz="2600"/>
              <a:t>Second level</a:t>
            </a:r>
            <a:endParaRPr sz="2600"/>
          </a:p>
          <a:p>
            <a:pPr lvl="2">
              <a:defRPr sz="1800"/>
            </a:pPr>
            <a:r>
              <a:rPr sz="2600"/>
              <a:t>Third level</a:t>
            </a:r>
            <a:endParaRPr sz="2600"/>
          </a:p>
          <a:p>
            <a:pPr lvl="3">
              <a:defRPr sz="1800"/>
            </a:pPr>
            <a:r>
              <a:rPr sz="2600"/>
              <a:t>Fourth level</a:t>
            </a:r>
            <a:endParaRPr sz="2600"/>
          </a:p>
          <a:p>
            <a:pPr lvl="4">
              <a:defRPr sz="1800"/>
            </a:pPr>
            <a:r>
              <a:rPr sz="2600"/>
              <a:t>Fifth level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57200" y="6353175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3" name="Shape 3"/>
          <p:cNvSpPr/>
          <p:nvPr/>
        </p:nvSpPr>
        <p:spPr>
          <a:xfrm>
            <a:off x="457200" y="1143000"/>
            <a:ext cx="8229601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4" name="Shape 4"/>
          <p:cNvSpPr/>
          <p:nvPr/>
        </p:nvSpPr>
        <p:spPr>
          <a:xfrm rot="5400000">
            <a:off x="419099" y="6467473"/>
            <a:ext cx="190502" cy="120653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5" name="Shape 5"/>
          <p:cNvSpPr/>
          <p:nvPr/>
        </p:nvSpPr>
        <p:spPr>
          <a:xfrm rot="5400000">
            <a:off x="419099" y="6467473"/>
            <a:ext cx="190502" cy="120653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600"/>
              <a:t>Click to edit Master text styles</a:t>
            </a:r>
            <a:endParaRPr sz="2600"/>
          </a:p>
          <a:p>
            <a:pPr lvl="1">
              <a:defRPr sz="1800"/>
            </a:pPr>
            <a:r>
              <a:rPr sz="2600"/>
              <a:t>Second level</a:t>
            </a:r>
            <a:endParaRPr sz="2600"/>
          </a:p>
          <a:p>
            <a:pPr lvl="2">
              <a:defRPr sz="1800"/>
            </a:pPr>
            <a:r>
              <a:rPr sz="2600"/>
              <a:t>Third level</a:t>
            </a:r>
            <a:endParaRPr sz="2600"/>
          </a:p>
          <a:p>
            <a:pPr lvl="3">
              <a:defRPr sz="1800"/>
            </a:pPr>
            <a:r>
              <a:rPr sz="2600"/>
              <a:t>Fourth level</a:t>
            </a:r>
            <a:endParaRPr sz="2600"/>
          </a:p>
          <a:p>
            <a:pPr lvl="4">
              <a:defRPr sz="1800"/>
            </a:pPr>
            <a:r>
              <a:rPr sz="2600"/>
              <a:t>Fifth level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612775" y="6356350"/>
            <a:ext cx="1981200" cy="307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med" advClick="1"/>
  <p:txStyles>
    <p:titleStyle>
      <a:lvl1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1pPr>
      <a:lvl2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2pPr>
      <a:lvl3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3pPr>
      <a:lvl4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4pPr>
      <a:lvl5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5pPr>
      <a:lvl6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6pPr>
      <a:lvl7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7pPr>
      <a:lvl8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8pPr>
      <a:lvl9pPr>
        <a:defRPr sz="3200">
          <a:solidFill>
            <a:srgbClr val="464653"/>
          </a:solidFill>
          <a:latin typeface="Bookman Old Style"/>
          <a:ea typeface="Bookman Old Style"/>
          <a:cs typeface="Bookman Old Style"/>
          <a:sym typeface="Bookman Old Style"/>
        </a:defRPr>
      </a:lvl9pPr>
    </p:titleStyle>
    <p:bodyStyle>
      <a:lvl1pPr marL="273050" indent="-273050">
        <a:spcBef>
          <a:spcPts val="600"/>
        </a:spcBef>
        <a:buClr>
          <a:srgbClr val="727CA3"/>
        </a:buClr>
        <a:buSzPct val="76000"/>
        <a:buFont typeface="Wingdings 3"/>
        <a:buChar char="◻"/>
        <a:defRPr sz="2600">
          <a:latin typeface="Gill Sans MT"/>
          <a:ea typeface="Gill Sans MT"/>
          <a:cs typeface="Gill Sans MT"/>
          <a:sym typeface="Gill Sans MT"/>
        </a:defRPr>
      </a:lvl1pPr>
      <a:lvl2pPr marL="583301" indent="-308665">
        <a:spcBef>
          <a:spcPts val="600"/>
        </a:spcBef>
        <a:buClr>
          <a:srgbClr val="727CA3"/>
        </a:buClr>
        <a:buSzPct val="76000"/>
        <a:buFont typeface="Wingdings 3"/>
        <a:buChar char=""/>
        <a:defRPr sz="2600">
          <a:latin typeface="Gill Sans MT"/>
          <a:ea typeface="Gill Sans MT"/>
          <a:cs typeface="Gill Sans MT"/>
          <a:sym typeface="Gill Sans MT"/>
        </a:defRPr>
      </a:lvl2pPr>
      <a:lvl3pPr marL="890905" indent="-297180">
        <a:spcBef>
          <a:spcPts val="600"/>
        </a:spcBef>
        <a:buClr>
          <a:srgbClr val="727CA3"/>
        </a:buClr>
        <a:buSzPct val="76000"/>
        <a:buFont typeface="Wingdings 3"/>
        <a:buChar char=""/>
        <a:defRPr sz="2600">
          <a:latin typeface="Gill Sans MT"/>
          <a:ea typeface="Gill Sans MT"/>
          <a:cs typeface="Gill Sans MT"/>
          <a:sym typeface="Gill Sans MT"/>
        </a:defRPr>
      </a:lvl3pPr>
      <a:lvl4pPr marL="1198562" indent="-330200">
        <a:spcBef>
          <a:spcPts val="600"/>
        </a:spcBef>
        <a:buClr>
          <a:srgbClr val="727CA3"/>
        </a:buClr>
        <a:buSzPct val="70000"/>
        <a:buFont typeface="Wingdings 3"/>
        <a:buChar char="◻"/>
        <a:defRPr sz="2600">
          <a:latin typeface="Gill Sans MT"/>
          <a:ea typeface="Gill Sans MT"/>
          <a:cs typeface="Gill Sans MT"/>
          <a:sym typeface="Gill Sans MT"/>
        </a:defRPr>
      </a:lvl4pPr>
      <a:lvl5pPr marL="1514475" indent="-371475">
        <a:spcBef>
          <a:spcPts val="600"/>
        </a:spcBef>
        <a:buClr>
          <a:srgbClr val="727CA3"/>
        </a:buClr>
        <a:buSzPct val="70000"/>
        <a:buFont typeface="Wingdings 3"/>
        <a:buChar char="◻"/>
        <a:defRPr sz="2600">
          <a:latin typeface="Gill Sans MT"/>
          <a:ea typeface="Gill Sans MT"/>
          <a:cs typeface="Gill Sans MT"/>
          <a:sym typeface="Gill Sans MT"/>
        </a:defRPr>
      </a:lvl5pPr>
      <a:lvl6pPr marL="1971675" indent="-371475">
        <a:spcBef>
          <a:spcPts val="600"/>
        </a:spcBef>
        <a:buClr>
          <a:srgbClr val="727CA3"/>
        </a:buClr>
        <a:buSzPct val="70000"/>
        <a:buFont typeface="Wingdings 3"/>
        <a:buChar char="•"/>
        <a:defRPr sz="2600">
          <a:latin typeface="Gill Sans MT"/>
          <a:ea typeface="Gill Sans MT"/>
          <a:cs typeface="Gill Sans MT"/>
          <a:sym typeface="Gill Sans MT"/>
        </a:defRPr>
      </a:lvl6pPr>
      <a:lvl7pPr marL="2428875" indent="-371475">
        <a:spcBef>
          <a:spcPts val="600"/>
        </a:spcBef>
        <a:buClr>
          <a:srgbClr val="727CA3"/>
        </a:buClr>
        <a:buSzPct val="70000"/>
        <a:buFont typeface="Wingdings 3"/>
        <a:buChar char="•"/>
        <a:defRPr sz="2600">
          <a:latin typeface="Gill Sans MT"/>
          <a:ea typeface="Gill Sans MT"/>
          <a:cs typeface="Gill Sans MT"/>
          <a:sym typeface="Gill Sans MT"/>
        </a:defRPr>
      </a:lvl7pPr>
      <a:lvl8pPr marL="2886075" indent="-371475">
        <a:spcBef>
          <a:spcPts val="600"/>
        </a:spcBef>
        <a:buClr>
          <a:srgbClr val="727CA3"/>
        </a:buClr>
        <a:buSzPct val="70000"/>
        <a:buFont typeface="Wingdings 3"/>
        <a:buChar char="•"/>
        <a:defRPr sz="2600">
          <a:latin typeface="Gill Sans MT"/>
          <a:ea typeface="Gill Sans MT"/>
          <a:cs typeface="Gill Sans MT"/>
          <a:sym typeface="Gill Sans MT"/>
        </a:defRPr>
      </a:lvl8pPr>
      <a:lvl9pPr marL="3343275" indent="-371475">
        <a:spcBef>
          <a:spcPts val="600"/>
        </a:spcBef>
        <a:buClr>
          <a:srgbClr val="727CA3"/>
        </a:buClr>
        <a:buSzPct val="70000"/>
        <a:buFont typeface="Wingdings 3"/>
        <a:buChar char="•"/>
        <a:defRPr sz="2600">
          <a:latin typeface="Gill Sans MT"/>
          <a:ea typeface="Gill Sans MT"/>
          <a:cs typeface="Gill Sans MT"/>
          <a:sym typeface="Gill Sans MT"/>
        </a:defRPr>
      </a:lvl9pPr>
    </p:bodyStyle>
    <p:otherStyle>
      <a:lvl1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1pPr>
      <a:lvl2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2pPr>
      <a:lvl3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3pPr>
      <a:lvl4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4pPr>
      <a:lvl5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5pPr>
      <a:lvl6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6pPr>
      <a:lvl7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7pPr>
      <a:lvl8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8pPr>
      <a:lvl9pPr>
        <a:defRPr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32.png"/><Relationship Id="rId4" Type="http://schemas.openxmlformats.org/officeDocument/2006/relationships/image" Target="../media/image55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Character_%28computing%29" TargetMode="External"/><Relationship Id="rId3" Type="http://schemas.openxmlformats.org/officeDocument/2006/relationships/hyperlink" Target="http://en.wikipedia.org/wiki/Computer" TargetMode="External"/><Relationship Id="rId4" Type="http://schemas.openxmlformats.org/officeDocument/2006/relationships/hyperlink" Target="http://en.wikipedia.org/wiki/Telecommunication" TargetMode="External"/><Relationship Id="rId5" Type="http://schemas.openxmlformats.org/officeDocument/2006/relationships/hyperlink" Target="http://en.wikipedia.org/wiki/Control_character" TargetMode="External"/><Relationship Id="rId6" Type="http://schemas.openxmlformats.org/officeDocument/2006/relationships/hyperlink" Target="http://en.wikipedia.org/wiki/ASCII" TargetMode="External"/><Relationship Id="rId7" Type="http://schemas.openxmlformats.org/officeDocument/2006/relationships/hyperlink" Target="http://en.wikipedia.org/wiki/Space_%28punctuation%29" TargetMode="Externa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 idx="4294967295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Logic</a:t>
            </a:r>
          </a:p>
        </p:txBody>
      </p:sp>
      <p:sp>
        <p:nvSpPr>
          <p:cNvPr id="59" name="Shape 59"/>
          <p:cNvSpPr/>
          <p:nvPr>
            <p:ph type="body" idx="4294967295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r" defTabSz="603504">
              <a:spcBef>
                <a:spcPts val="300"/>
              </a:spcBef>
              <a:buSzTx/>
              <a:buNone/>
              <a:defRPr sz="1800"/>
            </a:pPr>
            <a:r>
              <a:rPr sz="1300">
                <a:solidFill>
                  <a:srgbClr val="320E0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X. Zhang, </a:t>
            </a:r>
            <a:endParaRPr sz="1300">
              <a:solidFill>
                <a:srgbClr val="320E0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lvl="0" marL="0" indent="0" algn="r" defTabSz="603504">
              <a:spcBef>
                <a:spcPts val="300"/>
              </a:spcBef>
              <a:buSzTx/>
              <a:buNone/>
              <a:defRPr sz="1800"/>
            </a:pPr>
            <a:r>
              <a:rPr sz="1300">
                <a:solidFill>
                  <a:srgbClr val="320E0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Fordham Univ.</a:t>
            </a:r>
          </a:p>
        </p:txBody>
      </p:sp>
      <p:sp>
        <p:nvSpPr>
          <p:cNvPr id="60" name="Shape 60"/>
          <p:cNvSpPr/>
          <p:nvPr/>
        </p:nvSpPr>
        <p:spPr>
          <a:xfrm>
            <a:off x="1216025" y="6354762"/>
            <a:ext cx="1219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Truth table</a:t>
            </a:r>
          </a:p>
        </p:txBody>
      </p:sp>
      <p:sp>
        <p:nvSpPr>
          <p:cNvPr id="112" name="Shape 11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11</a:t>
            </a:r>
          </a:p>
        </p:txBody>
      </p:sp>
      <p:sp>
        <p:nvSpPr>
          <p:cNvPr id="113" name="Shape 113"/>
          <p:cNvSpPr/>
          <p:nvPr>
            <p:ph type="body" idx="4294967295"/>
          </p:nvPr>
        </p:nvSpPr>
        <p:spPr>
          <a:xfrm>
            <a:off x="914400" y="1447800"/>
            <a:ext cx="80200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>
                <a:solidFill>
                  <a:srgbClr val="FF0000"/>
                </a:solidFill>
              </a:rPr>
              <a:t>Truth table</a:t>
            </a:r>
            <a:r>
              <a:rPr sz="2800"/>
              <a:t>: a table that defines a logic operation or function, i.e., allow one to look up the function’s value under given input values</a:t>
            </a:r>
          </a:p>
        </p:txBody>
      </p:sp>
      <p:graphicFrame>
        <p:nvGraphicFramePr>
          <p:cNvPr id="114" name="Table 114"/>
          <p:cNvGraphicFramePr/>
          <p:nvPr/>
        </p:nvGraphicFramePr>
        <p:xfrm>
          <a:off x="2133600" y="3352800"/>
          <a:ext cx="4064000" cy="1181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15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3400425"/>
            <a:ext cx="6096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1676400" y="4848225"/>
            <a:ext cx="230240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>
                <a:latin typeface="Gill Sans MT"/>
                <a:ea typeface="Gill Sans MT"/>
                <a:cs typeface="Gill Sans MT"/>
                <a:sym typeface="Gill Sans MT"/>
              </a:rPr>
              <a:t>All possible values of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  <a:p>
            <a:pPr lvl="0"/>
            <a:r>
              <a:rPr>
                <a:latin typeface="Gill Sans MT"/>
                <a:ea typeface="Gill Sans MT"/>
                <a:cs typeface="Gill Sans MT"/>
                <a:sym typeface="Gill Sans MT"/>
              </a:rPr>
              <a:t>the </a:t>
            </a:r>
            <a:r>
              <a:rPr>
                <a:solidFill>
                  <a:srgbClr val="FF0000"/>
                </a:solidFill>
                <a:latin typeface="Gill Sans MT"/>
                <a:ea typeface="Gill Sans MT"/>
                <a:cs typeface="Gill Sans MT"/>
                <a:sym typeface="Gill Sans MT"/>
              </a:rPr>
              <a:t>input</a:t>
            </a:r>
          </a:p>
        </p:txBody>
      </p:sp>
      <p:sp>
        <p:nvSpPr>
          <p:cNvPr id="117" name="Shape 117"/>
          <p:cNvSpPr/>
          <p:nvPr/>
        </p:nvSpPr>
        <p:spPr>
          <a:xfrm flipV="1">
            <a:off x="1904999" y="4543423"/>
            <a:ext cx="381002" cy="381002"/>
          </a:xfrm>
          <a:prstGeom prst="line">
            <a:avLst/>
          </a:prstGeom>
          <a:ln>
            <a:solidFill>
              <a:srgbClr val="727CA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18" name="Shape 118"/>
          <p:cNvSpPr/>
          <p:nvPr/>
        </p:nvSpPr>
        <p:spPr>
          <a:xfrm>
            <a:off x="4487862" y="4924424"/>
            <a:ext cx="347141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>
                <a:latin typeface="Gill Sans MT"/>
                <a:ea typeface="Gill Sans MT"/>
                <a:cs typeface="Gill Sans MT"/>
                <a:sym typeface="Gill Sans MT"/>
              </a:rPr>
              <a:t>                , </a:t>
            </a:r>
            <a:r>
              <a:rPr>
                <a:solidFill>
                  <a:srgbClr val="FF0000"/>
                </a:solidFill>
                <a:latin typeface="Gill Sans MT"/>
                <a:ea typeface="Gill Sans MT"/>
                <a:cs typeface="Gill Sans MT"/>
                <a:sym typeface="Gill Sans MT"/>
              </a:rPr>
              <a:t>output/</a:t>
            </a:r>
            <a:r>
              <a:rPr>
                <a:latin typeface="Gill Sans MT"/>
                <a:ea typeface="Gill Sans MT"/>
                <a:cs typeface="Gill Sans MT"/>
                <a:sym typeface="Gill Sans MT"/>
              </a:rPr>
              <a:t>function values</a:t>
            </a:r>
          </a:p>
        </p:txBody>
      </p:sp>
      <p:sp>
        <p:nvSpPr>
          <p:cNvPr id="119" name="Shape 119"/>
          <p:cNvSpPr/>
          <p:nvPr/>
        </p:nvSpPr>
        <p:spPr>
          <a:xfrm flipH="1" flipV="1">
            <a:off x="5021262" y="4467223"/>
            <a:ext cx="1258889" cy="457202"/>
          </a:xfrm>
          <a:prstGeom prst="line">
            <a:avLst/>
          </a:prstGeom>
          <a:ln>
            <a:solidFill>
              <a:srgbClr val="727CA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120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4924425"/>
            <a:ext cx="6096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Logical Conjunction (AND,    )</a:t>
            </a:r>
          </a:p>
        </p:txBody>
      </p:sp>
      <p:sp>
        <p:nvSpPr>
          <p:cNvPr id="123" name="Shape 12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12</a:t>
            </a:r>
          </a:p>
        </p:txBody>
      </p:sp>
      <p:sp>
        <p:nvSpPr>
          <p:cNvPr id="124" name="Shape 124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To say two propositions are both true: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Peter is tall </a:t>
            </a:r>
            <a:r>
              <a:rPr sz="2400">
                <a:solidFill>
                  <a:srgbClr val="FF0000"/>
                </a:solidFill>
              </a:rPr>
              <a:t>and</a:t>
            </a:r>
            <a:r>
              <a:rPr sz="2400">
                <a:solidFill>
                  <a:srgbClr val="464653"/>
                </a:solidFill>
              </a:rPr>
              <a:t> thin.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The hero is American </a:t>
            </a:r>
            <a:r>
              <a:rPr sz="2400">
                <a:solidFill>
                  <a:srgbClr val="FF0000"/>
                </a:solidFill>
              </a:rPr>
              <a:t>and</a:t>
            </a:r>
            <a:r>
              <a:rPr sz="2400">
                <a:solidFill>
                  <a:srgbClr val="464653"/>
                </a:solidFill>
              </a:rPr>
              <a:t> the movie is good.</a:t>
            </a:r>
            <a:endParaRPr sz="2400">
              <a:solidFill>
                <a:srgbClr val="464653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>
                <a:solidFill>
                  <a:srgbClr val="FF0000"/>
                </a:solidFill>
              </a:rPr>
              <a:t>The whole statement is true if both simple propositions are true; otherwise it’s false.</a:t>
            </a:r>
            <a:endParaRPr sz="2800">
              <a:solidFill>
                <a:srgbClr val="FF0000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We use      (read as “and”) to denote logic conjuction: </a:t>
            </a:r>
          </a:p>
        </p:txBody>
      </p:sp>
      <p:graphicFrame>
        <p:nvGraphicFramePr>
          <p:cNvPr id="125" name="Table 125"/>
          <p:cNvGraphicFramePr/>
          <p:nvPr/>
        </p:nvGraphicFramePr>
        <p:xfrm>
          <a:off x="1752600" y="4495800"/>
          <a:ext cx="60960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26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850" y="3321050"/>
            <a:ext cx="1143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9800" y="4419600"/>
            <a:ext cx="8382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 flipH="1">
            <a:off x="5791199" y="4572000"/>
            <a:ext cx="1589" cy="1752601"/>
          </a:xfrm>
          <a:prstGeom prst="line">
            <a:avLst/>
          </a:prstGeom>
          <a:ln w="76200"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129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3505200"/>
            <a:ext cx="368300" cy="3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685800"/>
            <a:ext cx="500063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  <p:bldP build="whole" bldLvl="1" animBg="1" rev="0" advAuto="0" spid="129" grpId="5"/>
      <p:bldP build="whole" bldLvl="1" animBg="1" rev="0" advAuto="0" spid="130" grpId="6"/>
      <p:bldP build="whole" bldLvl="1" animBg="1" rev="0" advAuto="0" spid="128" grpId="4"/>
      <p:bldP build="whole" bldLvl="1" animBg="1" rev="0" advAuto="0" spid="127" grpId="3"/>
      <p:bldP build="whole" bldLvl="1" animBg="1" rev="0" advAuto="0" spid="12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Recognizing conjunction connectives </a:t>
            </a:r>
          </a:p>
        </p:txBody>
      </p:sp>
      <p:sp>
        <p:nvSpPr>
          <p:cNvPr id="133" name="Shape 13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13</a:t>
            </a:r>
          </a:p>
        </p:txBody>
      </p:sp>
      <p:sp>
        <p:nvSpPr>
          <p:cNvPr id="134" name="Shape 134"/>
          <p:cNvSpPr/>
          <p:nvPr>
            <p:ph type="body" idx="4294967295"/>
          </p:nvPr>
        </p:nvSpPr>
        <p:spPr>
          <a:xfrm>
            <a:off x="101600" y="1279525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English words connecting the propositions might be “but”, “nevertheless”, “unfortunately”, …. For example: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Although the villain is French, the movie is good.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The hero is not American, but the villain is French.</a:t>
            </a:r>
            <a:endParaRPr sz="2400">
              <a:solidFill>
                <a:srgbClr val="464653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>
                <a:solidFill>
                  <a:srgbClr val="FF0000"/>
                </a:solidFill>
              </a:rPr>
              <a:t>As long as it means that both simple propositions are true</a:t>
            </a:r>
            <a:r>
              <a:rPr sz="2800"/>
              <a:t>, it’s an AND operation. </a:t>
            </a:r>
          </a:p>
        </p:txBody>
      </p:sp>
      <p:pic>
        <p:nvPicPr>
          <p:cNvPr id="135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1400" y="2578100"/>
            <a:ext cx="938213" cy="436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0300" y="2997200"/>
            <a:ext cx="1441450" cy="538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4" grpId="1"/>
      <p:bldP build="whole" bldLvl="1" animBg="1" rev="0" advAuto="0" spid="13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Practice</a:t>
            </a:r>
          </a:p>
        </p:txBody>
      </p:sp>
      <p:sp>
        <p:nvSpPr>
          <p:cNvPr id="139" name="Shape 139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Introduce letters to stand for simple propositions, and write the following statements as compound propositions: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It’s sunny and cold.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movie is not long, but it’s very interesting.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Different meaning of “OR”</a:t>
            </a:r>
          </a:p>
        </p:txBody>
      </p:sp>
      <p:sp>
        <p:nvSpPr>
          <p:cNvPr id="142" name="Shape 14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15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990600" y="1219200"/>
            <a:ext cx="7772400" cy="5410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“… or …, </a:t>
            </a:r>
            <a:r>
              <a:rPr sz="2600">
                <a:solidFill>
                  <a:srgbClr val="FF0000"/>
                </a:solidFill>
              </a:rPr>
              <a:t>but not both</a:t>
            </a:r>
            <a:r>
              <a:rPr sz="2600"/>
              <a:t>”.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You may have coffee or you may have tea.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Mike is at the tennis court or at the swimming pool.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“… or …, </a:t>
            </a:r>
            <a:r>
              <a:rPr sz="2600">
                <a:solidFill>
                  <a:srgbClr val="FF0000"/>
                </a:solidFill>
              </a:rPr>
              <a:t>or both</a:t>
            </a:r>
            <a:r>
              <a:rPr sz="2600"/>
              <a:t>”.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processor is fast or the printer is slow.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To avoid confusion: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By default we assume the second meaning</a:t>
            </a:r>
            <a:r>
              <a:rPr sz="2300">
                <a:solidFill>
                  <a:srgbClr val="464653"/>
                </a:solidFill>
              </a:rPr>
              <a:t>, unless it explicitly states “not both”.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Exclusive Or</a:t>
            </a:r>
          </a:p>
        </p:txBody>
      </p:sp>
      <p:sp>
        <p:nvSpPr>
          <p:cNvPr id="146" name="Shape 146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>
                <a:solidFill>
                  <a:srgbClr val="C00000"/>
                </a:solidFill>
              </a:rPr>
              <a:t>Exclusive or (   )  </a:t>
            </a:r>
            <a:r>
              <a:rPr sz="2600"/>
              <a:t>: </a:t>
            </a:r>
            <a:r>
              <a:rPr sz="2600">
                <a:solidFill>
                  <a:srgbClr val="0070C0"/>
                </a:solidFill>
              </a:rPr>
              <a:t>exactly one of the two statements is true, cannot both be true</a:t>
            </a:r>
            <a:endParaRPr sz="2000">
              <a:solidFill>
                <a:srgbClr val="0070C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I will watch movies or read a book tonight, but not both.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You may have coffee or you may have tea, but not both.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Mike is at the tennis court or at the swimming pool.</a:t>
            </a:r>
          </a:p>
        </p:txBody>
      </p:sp>
      <p:sp>
        <p:nvSpPr>
          <p:cNvPr id="147" name="Shape 147"/>
          <p:cNvSpPr/>
          <p:nvPr/>
        </p:nvSpPr>
        <p:spPr>
          <a:xfrm>
            <a:off x="8613775" y="6604000"/>
            <a:ext cx="4572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defRPr sz="1200">
                <a:solidFill>
                  <a:srgbClr val="98BBC2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8BBC2"/>
                </a:solidFill>
              </a:rPr>
              <a:t>16</a:t>
            </a:r>
          </a:p>
        </p:txBody>
      </p:sp>
      <p:pic>
        <p:nvPicPr>
          <p:cNvPr id="148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1219200"/>
            <a:ext cx="388939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9" name="Table 149"/>
          <p:cNvGraphicFramePr/>
          <p:nvPr/>
        </p:nvGraphicFramePr>
        <p:xfrm>
          <a:off x="1828800" y="4695825"/>
          <a:ext cx="60960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ym typeface="Helvetica"/>
                        </a:rPr>
                        <a:t>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ym typeface="Helvetica"/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50" name="image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4695825"/>
            <a:ext cx="658813" cy="31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 flipH="1">
            <a:off x="5791199" y="4695824"/>
            <a:ext cx="1589" cy="1827214"/>
          </a:xfrm>
          <a:prstGeom prst="line">
            <a:avLst/>
          </a:prstGeom>
          <a:ln w="76200"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500">
                <a:solidFill>
                  <a:srgbClr val="FF33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00">
                <a:solidFill>
                  <a:srgbClr val="FF33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Logical Disjunction (Inclusive Or)</a:t>
            </a:r>
          </a:p>
        </p:txBody>
      </p:sp>
      <p:sp>
        <p:nvSpPr>
          <p:cNvPr id="154" name="Shape 15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17</a:t>
            </a:r>
          </a:p>
        </p:txBody>
      </p:sp>
      <p:sp>
        <p:nvSpPr>
          <p:cNvPr id="155" name="Shape 155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>
                <a:solidFill>
                  <a:srgbClr val="FF3300"/>
                </a:solidFill>
              </a:rPr>
              <a:t>Inclusive or (   )  </a:t>
            </a:r>
            <a:r>
              <a:rPr sz="2600"/>
              <a:t>: at least one of the two statements is true (can be both true)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The processor is small or the memory is small.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“The process is small” (p) or “The memory is small” (m), denoted as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Truth table for inclusive or: </a:t>
            </a:r>
          </a:p>
        </p:txBody>
      </p:sp>
      <p:graphicFrame>
        <p:nvGraphicFramePr>
          <p:cNvPr id="156" name="Table 156"/>
          <p:cNvGraphicFramePr/>
          <p:nvPr/>
        </p:nvGraphicFramePr>
        <p:xfrm>
          <a:off x="1600200" y="4695825"/>
          <a:ext cx="60960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ym typeface="Helvetica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ym typeface="Helvetica"/>
                        </a:rPr>
                        <a:t>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57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6750" y="4706937"/>
            <a:ext cx="725488" cy="293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5" y="3352800"/>
            <a:ext cx="957263" cy="38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 flipH="1">
            <a:off x="5638799" y="4724399"/>
            <a:ext cx="1589" cy="1827214"/>
          </a:xfrm>
          <a:prstGeom prst="line">
            <a:avLst/>
          </a:prstGeom>
          <a:ln w="76200"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160" name="image2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1600" y="1219200"/>
            <a:ext cx="4191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3"/>
      <p:bldP build="whole" bldLvl="1" animBg="1" rev="0" advAuto="0" spid="160" grpId="1"/>
      <p:bldP build="whole" bldLvl="1" animBg="1" rev="0" advAuto="0" spid="156" grpId="5"/>
      <p:bldP build="whole" bldLvl="1" animBg="1" rev="0" advAuto="0" spid="159" grpId="6"/>
      <p:bldP build="whole" bldLvl="1" animBg="1" rev="0" advAuto="0" spid="157" grpId="4"/>
      <p:bldP build="p" bldLvl="5" animBg="1" rev="0" advAuto="0" spid="15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Outline</a:t>
            </a:r>
          </a:p>
        </p:txBody>
      </p:sp>
      <p:sp>
        <p:nvSpPr>
          <p:cNvPr id="163" name="Shape 16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18</a:t>
            </a:r>
          </a:p>
        </p:txBody>
      </p:sp>
      <p:sp>
        <p:nvSpPr>
          <p:cNvPr id="164" name="Shape 164"/>
          <p:cNvSpPr/>
          <p:nvPr>
            <p:ph type="body" idx="4294967295"/>
          </p:nvPr>
        </p:nvSpPr>
        <p:spPr>
          <a:xfrm>
            <a:off x="838200" y="1447800"/>
            <a:ext cx="80962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Simple Proposition</a:t>
            </a:r>
            <a:endParaRPr sz="2000">
              <a:solidFill>
                <a:srgbClr val="D2C7C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Logic operations &amp; compound proposition</a:t>
            </a:r>
            <a:endParaRPr sz="20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Unary operation: negation</a:t>
            </a:r>
            <a:endParaRPr sz="23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Binary operation: conjuction (AND) , disjuction (OR),  </a:t>
            </a:r>
            <a:r>
              <a:rPr sz="2300">
                <a:solidFill>
                  <a:srgbClr val="464653"/>
                </a:solidFill>
              </a:rPr>
              <a:t>conditional (    ) , biconditional (     )</a:t>
            </a:r>
            <a:endParaRPr sz="2300">
              <a:solidFill>
                <a:srgbClr val="46465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464653"/>
                </a:solidFill>
              </a:rPr>
              <a:t>Evaluating order &amp; truth table</a:t>
            </a:r>
            <a:endParaRPr sz="2300">
              <a:solidFill>
                <a:srgbClr val="46465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/>
              <a:t>Logic equivalence</a:t>
            </a:r>
            <a:endParaRPr sz="2600"/>
          </a:p>
          <a:p>
            <a:pPr lvl="1" marL="793474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Logic operation laws </a:t>
            </a:r>
            <a:endParaRPr sz="2300">
              <a:solidFill>
                <a:srgbClr val="46465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/>
              <a:t>Applications:  solving logic puzzles</a:t>
            </a:r>
          </a:p>
        </p:txBody>
      </p:sp>
      <p:pic>
        <p:nvPicPr>
          <p:cNvPr id="16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4500" y="3111500"/>
            <a:ext cx="457200" cy="32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3400" y="3111500"/>
            <a:ext cx="403225" cy="322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464653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Logic Connection: implication/</a:t>
            </a:r>
            <a:r>
              <a:rPr i="1" sz="29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conditional</a:t>
            </a:r>
          </a:p>
        </p:txBody>
      </p:sp>
      <p:sp>
        <p:nvSpPr>
          <p:cNvPr id="169" name="Shape 169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19</a:t>
            </a:r>
          </a:p>
        </p:txBody>
      </p:sp>
      <p:sp>
        <p:nvSpPr>
          <p:cNvPr id="170" name="Shape 170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Some compound propositions </a:t>
            </a:r>
            <a:r>
              <a:rPr sz="2800">
                <a:solidFill>
                  <a:srgbClr val="0070C0"/>
                </a:solidFill>
              </a:rPr>
              <a:t>states logical connection between two simple propositions</a:t>
            </a:r>
            <a:r>
              <a:rPr sz="2800"/>
              <a:t> (rather than their actual truthfulness)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FF3300"/>
                </a:solidFill>
              </a:rPr>
              <a:t>If</a:t>
            </a:r>
            <a:r>
              <a:rPr sz="2400">
                <a:solidFill>
                  <a:srgbClr val="464653"/>
                </a:solidFill>
              </a:rPr>
              <a:t> it rains, </a:t>
            </a:r>
            <a:r>
              <a:rPr sz="2400">
                <a:solidFill>
                  <a:srgbClr val="FF3300"/>
                </a:solidFill>
              </a:rPr>
              <a:t>then</a:t>
            </a:r>
            <a:r>
              <a:rPr sz="2400">
                <a:solidFill>
                  <a:srgbClr val="464653"/>
                </a:solidFill>
              </a:rPr>
              <a:t> the ground is wet.</a:t>
            </a:r>
            <a:endParaRPr sz="2400">
              <a:solidFill>
                <a:srgbClr val="464653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>
                <a:solidFill>
                  <a:srgbClr val="FF0000"/>
                </a:solidFill>
              </a:rPr>
              <a:t>Logic implication statement </a:t>
            </a:r>
            <a:r>
              <a:rPr sz="2800"/>
              <a:t>has two parts: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If part: </a:t>
            </a:r>
            <a:r>
              <a:rPr sz="2400">
                <a:solidFill>
                  <a:srgbClr val="C00000"/>
                </a:solidFill>
              </a:rPr>
              <a:t>hypothesis</a:t>
            </a:r>
            <a:endParaRPr sz="2400">
              <a:solidFill>
                <a:srgbClr val="C00000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Then part: </a:t>
            </a:r>
            <a:r>
              <a:rPr sz="2400">
                <a:solidFill>
                  <a:srgbClr val="C00000"/>
                </a:solidFill>
              </a:rPr>
              <a:t>conclusion</a:t>
            </a:r>
            <a:endParaRPr sz="2400">
              <a:solidFill>
                <a:srgbClr val="C00000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If the hypothesis is true, then the conclusion is true. </a:t>
            </a:r>
            <a:endParaRPr sz="2400">
              <a:solidFill>
                <a:srgbClr val="464653"/>
              </a:solidFill>
            </a:endParaRPr>
          </a:p>
          <a:p>
            <a:pPr lvl="1" marL="801353" indent="-526716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500">
                <a:solidFill>
                  <a:srgbClr val="464653"/>
                </a:solidFill>
              </a:rPr>
              <a:t>use      to connect hypothesis and conclusion</a:t>
            </a:r>
            <a:endParaRPr sz="2500">
              <a:solidFill>
                <a:srgbClr val="464653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>
                <a:solidFill>
                  <a:srgbClr val="FF0000"/>
                </a:solidFill>
              </a:rPr>
              <a:t> </a:t>
            </a:r>
            <a:r>
              <a:rPr sz="2800">
                <a:solidFill>
                  <a:srgbClr val="0070C0"/>
                </a:solidFill>
              </a:rPr>
              <a:t>logic implication </a:t>
            </a:r>
            <a:r>
              <a:rPr sz="2800"/>
              <a:t>is called </a:t>
            </a:r>
            <a:r>
              <a:rPr i="1" sz="2800">
                <a:solidFill>
                  <a:srgbClr val="FF0000"/>
                </a:solidFill>
              </a:rPr>
              <a:t>conditional</a:t>
            </a:r>
            <a:r>
              <a:rPr sz="2800"/>
              <a:t> in textbook</a:t>
            </a:r>
          </a:p>
        </p:txBody>
      </p:sp>
      <p:pic>
        <p:nvPicPr>
          <p:cNvPr id="17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4876800"/>
            <a:ext cx="407988" cy="325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p" bldLvl="5" animBg="1" rev="0" advAuto="0" spid="1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Truth table for logic implication</a:t>
            </a:r>
          </a:p>
        </p:txBody>
      </p:sp>
      <p:sp>
        <p:nvSpPr>
          <p:cNvPr id="174" name="Shape 17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20</a:t>
            </a:r>
          </a:p>
        </p:txBody>
      </p:sp>
      <p:sp>
        <p:nvSpPr>
          <p:cNvPr id="175" name="Shape 175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“If I am elected, then I will lower the taxes next year”.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>
                <a:solidFill>
                  <a:srgbClr val="FF3300"/>
                </a:solidFill>
              </a:rPr>
              <a:t>e</a:t>
            </a:r>
            <a:r>
              <a:rPr sz="2000"/>
              <a:t>:  I am elected.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>
                <a:solidFill>
                  <a:srgbClr val="FF3300"/>
                </a:solidFill>
              </a:rPr>
              <a:t>l</a:t>
            </a:r>
            <a:r>
              <a:rPr sz="2000"/>
              <a:t>: I lower the taxes next year. 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i.e., if </a:t>
            </a:r>
            <a:r>
              <a:rPr sz="2000">
                <a:solidFill>
                  <a:srgbClr val="C00000"/>
                </a:solidFill>
              </a:rPr>
              <a:t>e</a:t>
            </a:r>
            <a:r>
              <a:rPr sz="2000"/>
              <a:t> is true, then </a:t>
            </a:r>
            <a:r>
              <a:rPr sz="2000">
                <a:solidFill>
                  <a:srgbClr val="C00000"/>
                </a:solidFill>
              </a:rPr>
              <a:t>l</a:t>
            </a:r>
            <a:r>
              <a:rPr sz="2000"/>
              <a:t> must be true. 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We use               to denote this compound statement.  </a:t>
            </a:r>
            <a:endParaRPr sz="2000"/>
          </a:p>
          <a:p>
            <a:pPr lvl="2" marL="822325" indent="-228600">
              <a:spcBef>
                <a:spcPts val="500"/>
              </a:spcBef>
              <a:buClr>
                <a:srgbClr val="BCBCBC"/>
              </a:buClr>
              <a:defRPr sz="1800"/>
            </a:pPr>
            <a:endParaRPr sz="2000"/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r>
              <a:rPr sz="2300">
                <a:solidFill>
                  <a:srgbClr val="464653"/>
                </a:solidFill>
              </a:rPr>
              <a:t>      </a:t>
            </a:r>
          </a:p>
        </p:txBody>
      </p:sp>
      <p:pic>
        <p:nvPicPr>
          <p:cNvPr id="176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743200"/>
            <a:ext cx="815975" cy="381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7" name="Table 177"/>
          <p:cNvGraphicFramePr/>
          <p:nvPr/>
        </p:nvGraphicFramePr>
        <p:xfrm>
          <a:off x="1447800" y="4419600"/>
          <a:ext cx="21336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0212"/>
                <a:gridCol w="430212"/>
                <a:gridCol w="1273175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3300"/>
                          </a:solidFill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3300"/>
                          </a:solidFill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3300"/>
                          </a:solidFill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78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6661" y="4419600"/>
            <a:ext cx="815977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Motivating example</a:t>
            </a:r>
          </a:p>
        </p:txBody>
      </p:sp>
      <p:sp>
        <p:nvSpPr>
          <p:cNvPr id="63" name="Shape 6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</a:t>
            </a:r>
          </a:p>
        </p:txBody>
      </p:sp>
      <p:sp>
        <p:nvSpPr>
          <p:cNvPr id="64" name="Shape 64"/>
          <p:cNvSpPr/>
          <p:nvPr>
            <p:ph type="body" idx="4294967295"/>
          </p:nvPr>
        </p:nvSpPr>
        <p:spPr>
          <a:xfrm>
            <a:off x="914400" y="1447800"/>
            <a:ext cx="80200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70611" indent="-566551" defTabSz="868680">
              <a:spcBef>
                <a:spcPts val="500"/>
              </a:spcBef>
              <a:buFont typeface="Arial"/>
              <a:buChar char="•"/>
              <a:defRPr sz="1800"/>
            </a:pPr>
            <a:r>
              <a:rPr sz="2800"/>
              <a:t>Four machines A, B, C, D are connected on a network. It is feared that a computer virus may have infected the network. Your security team makes the following statements:</a:t>
            </a:r>
            <a:endParaRPr sz="2800"/>
          </a:p>
          <a:p>
            <a:pPr lvl="1" marL="829859" indent="-499580" defTabSz="868680">
              <a:spcBef>
                <a:spcPts val="2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400">
                <a:solidFill>
                  <a:srgbClr val="464653"/>
                </a:solidFill>
              </a:rPr>
              <a:t>If D is infected, then so is C.</a:t>
            </a:r>
            <a:endParaRPr sz="1700">
              <a:solidFill>
                <a:srgbClr val="464653"/>
              </a:solidFill>
            </a:endParaRPr>
          </a:p>
          <a:p>
            <a:pPr lvl="1" marL="829859" indent="-499580" defTabSz="868680">
              <a:spcBef>
                <a:spcPts val="2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400">
                <a:solidFill>
                  <a:srgbClr val="464653"/>
                </a:solidFill>
              </a:rPr>
              <a:t>If C is infected, then so is A.</a:t>
            </a:r>
            <a:endParaRPr sz="1700">
              <a:solidFill>
                <a:srgbClr val="464653"/>
              </a:solidFill>
            </a:endParaRPr>
          </a:p>
          <a:p>
            <a:pPr lvl="1" marL="829859" indent="-499580" defTabSz="868680">
              <a:spcBef>
                <a:spcPts val="2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400">
                <a:solidFill>
                  <a:srgbClr val="464653"/>
                </a:solidFill>
              </a:rPr>
              <a:t>If D is clean, then B is clean but C is infected.</a:t>
            </a:r>
            <a:endParaRPr sz="1700">
              <a:solidFill>
                <a:srgbClr val="464653"/>
              </a:solidFill>
            </a:endParaRPr>
          </a:p>
          <a:p>
            <a:pPr lvl="1" marL="829859" indent="-499580" defTabSz="868680">
              <a:spcBef>
                <a:spcPts val="2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400">
                <a:solidFill>
                  <a:srgbClr val="464653"/>
                </a:solidFill>
              </a:rPr>
              <a:t>If A is infected, then either B is infected or C is clean.</a:t>
            </a:r>
            <a:endParaRPr sz="1700">
              <a:solidFill>
                <a:srgbClr val="464653"/>
              </a:solidFill>
            </a:endParaRPr>
          </a:p>
          <a:p>
            <a:pPr lvl="0" marL="670611" indent="-566551" defTabSz="868680">
              <a:spcBef>
                <a:spcPts val="500"/>
              </a:spcBef>
              <a:buFont typeface="Arial"/>
              <a:buChar char="•"/>
              <a:defRPr sz="1800"/>
            </a:pPr>
            <a:r>
              <a:rPr sz="2800"/>
              <a:t>Based on these statements, what can you conclude about status of the four machines?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64653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Understand logic implication</a:t>
            </a:r>
          </a:p>
        </p:txBody>
      </p:sp>
      <p:sp>
        <p:nvSpPr>
          <p:cNvPr id="181" name="Shape 18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21</a:t>
            </a:r>
          </a:p>
        </p:txBody>
      </p:sp>
      <p:sp>
        <p:nvSpPr>
          <p:cNvPr id="182" name="Shape 182"/>
          <p:cNvSpPr/>
          <p:nvPr>
            <p:ph type="body" idx="4294967295"/>
          </p:nvPr>
        </p:nvSpPr>
        <p:spPr>
          <a:xfrm>
            <a:off x="2819400" y="1219200"/>
            <a:ext cx="58674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lnSpc>
                <a:spcPct val="90000"/>
              </a:lnSpc>
              <a:buChar char=""/>
              <a:defRPr sz="1800"/>
            </a:pPr>
            <a:r>
              <a:rPr sz="2600"/>
              <a:t>Under what conditions, the promise is broken, i.e., the statement is false ?</a:t>
            </a:r>
            <a:endParaRPr sz="2600"/>
          </a:p>
          <a:p>
            <a:pPr lvl="1" marL="682526" indent="-407888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FF0000"/>
                </a:solidFill>
              </a:rPr>
              <a:t>When I am elected, but I do not lower the taxes next year.</a:t>
            </a:r>
            <a:endParaRPr sz="2200">
              <a:solidFill>
                <a:srgbClr val="FF0000"/>
              </a:solidFill>
            </a:endParaRPr>
          </a:p>
          <a:p>
            <a:pPr lvl="0" marL="512727" indent="-512727">
              <a:lnSpc>
                <a:spcPct val="90000"/>
              </a:lnSpc>
              <a:buChar char=""/>
              <a:defRPr sz="1800"/>
            </a:pPr>
            <a:r>
              <a:rPr sz="2600"/>
              <a:t>For all other scenarios, I keep my promise, i.e., the statement is true.</a:t>
            </a:r>
            <a:endParaRPr sz="2600"/>
          </a:p>
          <a:p>
            <a:pPr lvl="1" marL="682526" indent="-407888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I am elected, and lower the taxes next year</a:t>
            </a:r>
            <a:endParaRPr sz="2200">
              <a:solidFill>
                <a:srgbClr val="464653"/>
              </a:solidFill>
            </a:endParaRPr>
          </a:p>
          <a:p>
            <a:pPr lvl="1" marL="682526" indent="-407888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I am not elected,  I lower the taxes next year.</a:t>
            </a:r>
            <a:endParaRPr sz="2200">
              <a:solidFill>
                <a:srgbClr val="464653"/>
              </a:solidFill>
            </a:endParaRPr>
          </a:p>
          <a:p>
            <a:pPr lvl="1" marL="682526" indent="-407888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I am not elected,  I do not lower the taxes next year.</a:t>
            </a:r>
          </a:p>
        </p:txBody>
      </p:sp>
      <p:graphicFrame>
        <p:nvGraphicFramePr>
          <p:cNvPr id="183" name="Table 183"/>
          <p:cNvGraphicFramePr/>
          <p:nvPr/>
        </p:nvGraphicFramePr>
        <p:xfrm>
          <a:off x="457200" y="1571625"/>
          <a:ext cx="21336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0212"/>
                <a:gridCol w="430212"/>
                <a:gridCol w="1273175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3300"/>
                          </a:solidFill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3300"/>
                          </a:solidFill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3300"/>
                          </a:solidFill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84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062" y="1571625"/>
            <a:ext cx="815976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Many different English Expressions</a:t>
            </a:r>
          </a:p>
        </p:txBody>
      </p:sp>
      <p:sp>
        <p:nvSpPr>
          <p:cNvPr id="187" name="Shape 187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22</a:t>
            </a:r>
          </a:p>
        </p:txBody>
      </p:sp>
      <p:sp>
        <p:nvSpPr>
          <p:cNvPr id="188" name="Shape 188"/>
          <p:cNvSpPr/>
          <p:nvPr>
            <p:ph type="body" idx="4294967295"/>
          </p:nvPr>
        </p:nvSpPr>
        <p:spPr>
          <a:xfrm>
            <a:off x="762000" y="1447799"/>
            <a:ext cx="8172450" cy="495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543914" indent="-461364">
              <a:buClr>
                <a:srgbClr val="9FB8CD"/>
              </a:buClr>
              <a:buSzPct val="80000"/>
              <a:buFont typeface="Wingdings 2"/>
              <a:buChar char="●"/>
              <a:defRPr sz="1800"/>
            </a:pPr>
            <a:r>
              <a:rPr sz="2300">
                <a:solidFill>
                  <a:srgbClr val="464653"/>
                </a:solidFill>
              </a:rPr>
              <a:t>In spoken language, there are many ways to express </a:t>
            </a:r>
            <a:r>
              <a:rPr sz="2300">
                <a:solidFill>
                  <a:srgbClr val="FF0000"/>
                </a:solidFill>
              </a:rPr>
              <a:t>implication (if … then…)</a:t>
            </a:r>
            <a:endParaRPr sz="2300">
              <a:solidFill>
                <a:srgbClr val="FF0000"/>
              </a:solidFill>
            </a:endParaRPr>
          </a:p>
          <a:p>
            <a:pPr lvl="2" marL="719489" indent="-392464">
              <a:buClr>
                <a:srgbClr val="BCBCBC"/>
              </a:buClr>
              <a:buSzPct val="80000"/>
              <a:buFont typeface="Wingdings 2"/>
              <a:buChar char="●"/>
              <a:defRPr sz="1800"/>
            </a:pPr>
            <a:r>
              <a:rPr sz="2000"/>
              <a:t>It rains, </a:t>
            </a:r>
            <a:r>
              <a:rPr sz="2000">
                <a:solidFill>
                  <a:srgbClr val="FF0000"/>
                </a:solidFill>
              </a:rPr>
              <a:t>therefore </a:t>
            </a:r>
            <a:r>
              <a:rPr sz="2000"/>
              <a:t>the ground is wet.</a:t>
            </a:r>
            <a:endParaRPr sz="2000"/>
          </a:p>
          <a:p>
            <a:pPr lvl="1" marL="584904" indent="-502354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Wet ground follows rain.</a:t>
            </a:r>
            <a:endParaRPr sz="2400">
              <a:solidFill>
                <a:srgbClr val="464653"/>
              </a:solidFill>
            </a:endParaRPr>
          </a:p>
          <a:p>
            <a:pPr lvl="1" marL="584904" indent="-502354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FF0000"/>
                </a:solidFill>
              </a:rPr>
              <a:t>As long as </a:t>
            </a:r>
            <a:r>
              <a:rPr sz="2400">
                <a:solidFill>
                  <a:srgbClr val="464653"/>
                </a:solidFill>
              </a:rPr>
              <a:t>it rains, the ground is wet.</a:t>
            </a:r>
            <a:endParaRPr sz="2400">
              <a:solidFill>
                <a:srgbClr val="464653"/>
              </a:solidFill>
            </a:endParaRPr>
          </a:p>
          <a:p>
            <a:pPr lvl="1" marL="584904" indent="-502354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Rain is a </a:t>
            </a:r>
            <a:r>
              <a:rPr sz="2400">
                <a:solidFill>
                  <a:srgbClr val="FF0000"/>
                </a:solidFill>
              </a:rPr>
              <a:t>sufficient condition </a:t>
            </a:r>
            <a:r>
              <a:rPr sz="2400">
                <a:solidFill>
                  <a:srgbClr val="464653"/>
                </a:solidFill>
              </a:rPr>
              <a:t>for the ground to be wet.</a:t>
            </a:r>
            <a:endParaRPr sz="2400">
              <a:solidFill>
                <a:srgbClr val="464653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/>
              <a:t>When translating English to proposition forms</a:t>
            </a:r>
            <a:endParaRPr sz="2800"/>
          </a:p>
          <a:p>
            <a:pPr lvl="1" marL="584904" indent="-502354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Rephrase sentence to “if …. Then…” without change its meaning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2900"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444455"/>
                </a:solidFill>
              </a:rPr>
              <a:t>Example: from English to Proposition form</a:t>
            </a:r>
          </a:p>
        </p:txBody>
      </p:sp>
      <p:sp>
        <p:nvSpPr>
          <p:cNvPr id="191" name="Shape 19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23</a:t>
            </a:r>
          </a:p>
        </p:txBody>
      </p:sp>
      <p:sp>
        <p:nvSpPr>
          <p:cNvPr id="192" name="Shape 192"/>
          <p:cNvSpPr/>
          <p:nvPr>
            <p:ph type="body" idx="4294967295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Write the following in proposition form: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A British heroine is a </a:t>
            </a:r>
            <a:r>
              <a:rPr sz="2400">
                <a:solidFill>
                  <a:srgbClr val="FF0000"/>
                </a:solidFill>
              </a:rPr>
              <a:t>necessary condition </a:t>
            </a:r>
            <a:r>
              <a:rPr sz="2400">
                <a:solidFill>
                  <a:srgbClr val="464653"/>
                </a:solidFill>
              </a:rPr>
              <a:t>for the movie to be good.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b: “</a:t>
            </a:r>
            <a:r>
              <a:rPr sz="2400">
                <a:solidFill>
                  <a:srgbClr val="C00000"/>
                </a:solidFill>
              </a:rPr>
              <a:t>The heroine is a British</a:t>
            </a:r>
            <a:r>
              <a:rPr sz="2400">
                <a:solidFill>
                  <a:srgbClr val="464653"/>
                </a:solidFill>
              </a:rPr>
              <a:t>”.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m: “</a:t>
            </a:r>
            <a:r>
              <a:rPr sz="2400">
                <a:solidFill>
                  <a:srgbClr val="C00000"/>
                </a:solidFill>
              </a:rPr>
              <a:t>The movie is good</a:t>
            </a:r>
            <a:r>
              <a:rPr sz="2400">
                <a:solidFill>
                  <a:srgbClr val="464653"/>
                </a:solidFill>
              </a:rPr>
              <a:t>”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The heroine </a:t>
            </a:r>
            <a:r>
              <a:rPr sz="2400">
                <a:solidFill>
                  <a:srgbClr val="FF0000"/>
                </a:solidFill>
              </a:rPr>
              <a:t>needs/has to </a:t>
            </a:r>
            <a:r>
              <a:rPr sz="2400">
                <a:solidFill>
                  <a:srgbClr val="464653"/>
                </a:solidFill>
              </a:rPr>
              <a:t>be a British for the movie to be true.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FF0000"/>
                </a:solidFill>
              </a:rPr>
              <a:t>If </a:t>
            </a:r>
            <a:r>
              <a:rPr sz="2400">
                <a:solidFill>
                  <a:srgbClr val="464653"/>
                </a:solidFill>
              </a:rPr>
              <a:t>the movie is good, </a:t>
            </a:r>
            <a:r>
              <a:rPr sz="2400">
                <a:solidFill>
                  <a:srgbClr val="FF0000"/>
                </a:solidFill>
              </a:rPr>
              <a:t>then</a:t>
            </a:r>
            <a:r>
              <a:rPr sz="2400">
                <a:solidFill>
                  <a:srgbClr val="464653"/>
                </a:solidFill>
              </a:rPr>
              <a:t> the heroine is a British.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So the propositional form is </a:t>
            </a:r>
          </a:p>
        </p:txBody>
      </p:sp>
      <p:pic>
        <p:nvPicPr>
          <p:cNvPr id="193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5638800"/>
            <a:ext cx="14478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828800" y="3200400"/>
            <a:ext cx="2590801" cy="1589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95" name="Shape 195"/>
          <p:cNvSpPr/>
          <p:nvPr/>
        </p:nvSpPr>
        <p:spPr>
          <a:xfrm>
            <a:off x="1752600" y="3657600"/>
            <a:ext cx="2514601" cy="1589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2"/>
      <p:bldP build="p" bldLvl="5" animBg="1" rev="0" advAuto="0" spid="19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96111">
              <a:defRPr sz="3400">
                <a:effectLst>
                  <a:outerShdw sx="100000" sy="100000" kx="0" ky="0" algn="b" rotWithShape="0" blurRad="12700" dist="24892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464653"/>
                </a:solidFill>
                <a:effectLst>
                  <a:outerShdw sx="100000" sy="100000" kx="0" ky="0" algn="b" rotWithShape="0" blurRad="12700" dist="24892" dir="2700000">
                    <a:srgbClr val="DDDDDD"/>
                  </a:outerShdw>
                </a:effectLst>
              </a:rPr>
              <a:t>Write following in propositional forms:</a:t>
            </a:r>
          </a:p>
        </p:txBody>
      </p:sp>
      <p:sp>
        <p:nvSpPr>
          <p:cNvPr id="198" name="Shape 198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24</a:t>
            </a:r>
          </a:p>
        </p:txBody>
      </p:sp>
      <p:sp>
        <p:nvSpPr>
          <p:cNvPr id="199" name="Shape 199"/>
          <p:cNvSpPr/>
          <p:nvPr>
            <p:ph type="body" idx="4294967295"/>
          </p:nvPr>
        </p:nvSpPr>
        <p:spPr>
          <a:xfrm>
            <a:off x="762000" y="1447800"/>
            <a:ext cx="81724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If the movie is good, </a:t>
            </a:r>
            <a:r>
              <a:rPr sz="2800">
                <a:solidFill>
                  <a:srgbClr val="FF0000"/>
                </a:solidFill>
              </a:rPr>
              <a:t>only if </a:t>
            </a:r>
            <a:r>
              <a:rPr sz="2800"/>
              <a:t>the hero is American.</a:t>
            </a:r>
            <a:endParaRPr sz="2800"/>
          </a:p>
          <a:p>
            <a:pPr lvl="0">
              <a:buChar char=""/>
              <a:defRPr sz="1800"/>
            </a:pPr>
            <a:endParaRPr sz="2800"/>
          </a:p>
          <a:p>
            <a:pPr lvl="0">
              <a:buChar char=""/>
              <a:defRPr sz="1800"/>
            </a:pPr>
            <a:endParaRPr sz="2800"/>
          </a:p>
          <a:p>
            <a:pPr lvl="0" marL="594642" indent="-594642">
              <a:buChar char=""/>
              <a:defRPr sz="1800"/>
            </a:pPr>
            <a:r>
              <a:rPr sz="2800"/>
              <a:t>A good diet is a </a:t>
            </a:r>
            <a:r>
              <a:rPr sz="2800">
                <a:solidFill>
                  <a:srgbClr val="FF0000"/>
                </a:solidFill>
              </a:rPr>
              <a:t>necessary condition </a:t>
            </a:r>
            <a:r>
              <a:rPr sz="2800"/>
              <a:t>for a healthy cat.</a:t>
            </a:r>
            <a:endParaRPr sz="2800"/>
          </a:p>
          <a:p>
            <a:pPr lvl="0">
              <a:buChar char=""/>
              <a:defRPr sz="1800"/>
            </a:pPr>
            <a:endParaRPr sz="2800"/>
          </a:p>
          <a:p>
            <a:pPr lvl="0" marL="594642" indent="-594642">
              <a:buChar char=""/>
              <a:defRPr sz="1800"/>
            </a:pPr>
            <a:r>
              <a:rPr sz="2800"/>
              <a:t>A failed central switch is a </a:t>
            </a:r>
            <a:r>
              <a:rPr sz="2800">
                <a:solidFill>
                  <a:srgbClr val="FF0000"/>
                </a:solidFill>
              </a:rPr>
              <a:t>sufficient condition </a:t>
            </a:r>
            <a:r>
              <a:rPr sz="2800"/>
              <a:t>for a total network failure.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Some exercises</a:t>
            </a:r>
          </a:p>
        </p:txBody>
      </p:sp>
      <p:sp>
        <p:nvSpPr>
          <p:cNvPr id="202" name="Shape 20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25</a:t>
            </a:r>
          </a:p>
        </p:txBody>
      </p:sp>
      <p:sp>
        <p:nvSpPr>
          <p:cNvPr id="203" name="Shape 203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Purchasing a lottery ticket is a ______  condition for winning the lottery.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Winning the lottery is a ______  condition for purchasing a lottery ticket.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You have to take the final exam in order to pass the CISC1100 course.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Taking the final exam is a ______ condition of passing CISC1100. 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Passing CISC1100 is a _______ condition of taking the final exam.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Outline</a:t>
            </a:r>
          </a:p>
        </p:txBody>
      </p:sp>
      <p:sp>
        <p:nvSpPr>
          <p:cNvPr id="206" name="Shape 206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26</a:t>
            </a:r>
          </a:p>
        </p:txBody>
      </p:sp>
      <p:sp>
        <p:nvSpPr>
          <p:cNvPr id="207" name="Shape 207"/>
          <p:cNvSpPr/>
          <p:nvPr>
            <p:ph type="body" idx="4294967295"/>
          </p:nvPr>
        </p:nvSpPr>
        <p:spPr>
          <a:xfrm>
            <a:off x="838200" y="1447800"/>
            <a:ext cx="80962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Simple Proposition</a:t>
            </a:r>
            <a:endParaRPr sz="2000">
              <a:solidFill>
                <a:srgbClr val="D2C7C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Logic operations &amp; compound proposition</a:t>
            </a:r>
            <a:endParaRPr sz="20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Unary operation: negation</a:t>
            </a:r>
            <a:endParaRPr sz="23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Binary operation: conjuction (AND) , disjuction (OR),  conditional (    ) , biconditional (     )</a:t>
            </a:r>
            <a:endParaRPr sz="23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464653"/>
                </a:solidFill>
              </a:rPr>
              <a:t>Evaluating order &amp; truth table</a:t>
            </a:r>
            <a:endParaRPr sz="2300">
              <a:solidFill>
                <a:srgbClr val="46465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/>
              <a:t>Tautology, contradiction, equivalent</a:t>
            </a:r>
            <a:endParaRPr sz="2600"/>
          </a:p>
          <a:p>
            <a:pPr lvl="0" marL="589473" indent="-479935">
              <a:buChar char=""/>
              <a:defRPr sz="1800"/>
            </a:pPr>
            <a:r>
              <a:rPr sz="2600"/>
              <a:t>Logic operation laws </a:t>
            </a:r>
            <a:endParaRPr sz="2600"/>
          </a:p>
          <a:p>
            <a:pPr lvl="0" marL="589473" indent="-479935">
              <a:buChar char=""/>
              <a:defRPr sz="1800"/>
            </a:pPr>
            <a:r>
              <a:rPr sz="2600"/>
              <a:t>Applications:  solving logic puzzles</a:t>
            </a:r>
          </a:p>
        </p:txBody>
      </p:sp>
      <p:pic>
        <p:nvPicPr>
          <p:cNvPr id="20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3200400"/>
            <a:ext cx="457200" cy="32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800" y="3200400"/>
            <a:ext cx="403225" cy="322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64653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Complicated propositions</a:t>
            </a:r>
          </a:p>
        </p:txBody>
      </p:sp>
      <p:sp>
        <p:nvSpPr>
          <p:cNvPr id="212" name="Shape 21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27</a:t>
            </a:r>
          </a:p>
        </p:txBody>
      </p:sp>
      <p:sp>
        <p:nvSpPr>
          <p:cNvPr id="213" name="Shape 213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Connectives can be applied to compound propositions, e.g.:</a:t>
            </a: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The order of evaluation (book P. 43)</a:t>
            </a:r>
          </a:p>
        </p:txBody>
      </p:sp>
      <p:pic>
        <p:nvPicPr>
          <p:cNvPr id="214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3100" y="2146300"/>
            <a:ext cx="2414589" cy="53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3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200" y="2146300"/>
            <a:ext cx="1543050" cy="5365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6" name="Table 216"/>
          <p:cNvGraphicFramePr/>
          <p:nvPr/>
        </p:nvGraphicFramePr>
        <p:xfrm>
          <a:off x="1257300" y="2968625"/>
          <a:ext cx="66294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24000"/>
                <a:gridCol w="1524000"/>
                <a:gridCol w="1524000"/>
                <a:gridCol w="2057400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217" name="image3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3124200"/>
            <a:ext cx="971550" cy="436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3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0" y="3124200"/>
            <a:ext cx="1371600" cy="479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4"/>
      <p:bldP build="whole" bldLvl="1" animBg="1" rev="0" advAuto="0" spid="217" grpId="3"/>
      <p:bldP build="whole" bldLvl="1" animBg="1" rev="0" advAuto="0" spid="216" grpId="2"/>
      <p:bldP build="whole" bldLvl="1" animBg="1" rev="0" advAuto="0" spid="2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Writing truth table :</a:t>
            </a:r>
          </a:p>
        </p:txBody>
      </p:sp>
      <p:sp>
        <p:nvSpPr>
          <p:cNvPr id="221" name="Shape 22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28</a:t>
            </a:r>
          </a:p>
        </p:txBody>
      </p:sp>
      <p:sp>
        <p:nvSpPr>
          <p:cNvPr id="222" name="Shape 222"/>
          <p:cNvSpPr/>
          <p:nvPr>
            <p:ph type="body" idx="4294967295"/>
          </p:nvPr>
        </p:nvSpPr>
        <p:spPr>
          <a:xfrm>
            <a:off x="838200" y="1447800"/>
            <a:ext cx="80962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61936" indent="-561936" defTabSz="896111">
              <a:lnSpc>
                <a:spcPct val="90000"/>
              </a:lnSpc>
              <a:spcBef>
                <a:spcPts val="500"/>
              </a:spcBef>
              <a:buChar char=""/>
              <a:defRPr sz="1800"/>
            </a:pPr>
            <a:r>
              <a:rPr sz="2700">
                <a:solidFill>
                  <a:srgbClr val="FF0000"/>
                </a:solidFill>
              </a:rPr>
              <a:t>First fill in all possible input values</a:t>
            </a:r>
            <a:endParaRPr sz="2700">
              <a:solidFill>
                <a:srgbClr val="FF0000"/>
              </a:solidFill>
            </a:endParaRPr>
          </a:p>
          <a:p>
            <a:pPr lvl="1" marL="725036" indent="-455891" defTabSz="896111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For 2 variables, p, q, there are 4 possible input values:</a:t>
            </a:r>
            <a:endParaRPr sz="2300">
              <a:solidFill>
                <a:srgbClr val="464653"/>
              </a:solidFill>
            </a:endParaRPr>
          </a:p>
          <a:p>
            <a:pPr lvl="1" marL="536732" indent="-267588" defTabSz="896111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defRPr sz="1800"/>
            </a:pPr>
            <a:endParaRPr baseline="29958" sz="2200">
              <a:solidFill>
                <a:srgbClr val="464653"/>
              </a:solidFill>
            </a:endParaRPr>
          </a:p>
          <a:p>
            <a:pPr lvl="1" marL="536732" indent="-267588" defTabSz="896111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defRPr sz="1800"/>
            </a:pPr>
            <a:endParaRPr baseline="29958" sz="2200">
              <a:solidFill>
                <a:srgbClr val="464653"/>
              </a:solidFill>
            </a:endParaRPr>
          </a:p>
          <a:p>
            <a:pPr lvl="1" marL="536732" indent="-267588" defTabSz="896111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defRPr sz="1800"/>
            </a:pPr>
            <a:endParaRPr baseline="29958" sz="2200">
              <a:solidFill>
                <a:srgbClr val="464653"/>
              </a:solidFill>
            </a:endParaRPr>
          </a:p>
          <a:p>
            <a:pPr lvl="1" marL="536732" indent="-267588" defTabSz="896111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defRPr sz="1800"/>
            </a:pPr>
            <a:endParaRPr baseline="29958" sz="2200">
              <a:solidFill>
                <a:srgbClr val="464653"/>
              </a:solidFill>
            </a:endParaRPr>
          </a:p>
          <a:p>
            <a:pPr lvl="1" marL="536732" indent="-267588" defTabSz="896111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0" marL="267588" indent="-267588" defTabSz="896111">
              <a:lnSpc>
                <a:spcPct val="90000"/>
              </a:lnSpc>
              <a:spcBef>
                <a:spcPts val="500"/>
              </a:spcBef>
              <a:buChar char=""/>
              <a:defRPr sz="1800"/>
            </a:pPr>
            <a:endParaRPr sz="2700"/>
          </a:p>
          <a:p>
            <a:pPr lvl="0" marL="561936" indent="-561936" defTabSz="896111">
              <a:lnSpc>
                <a:spcPct val="90000"/>
              </a:lnSpc>
              <a:spcBef>
                <a:spcPts val="500"/>
              </a:spcBef>
              <a:buChar char=""/>
              <a:defRPr sz="1800"/>
            </a:pPr>
            <a:r>
              <a:rPr sz="2700"/>
              <a:t>Next, </a:t>
            </a:r>
            <a:r>
              <a:rPr sz="2700">
                <a:solidFill>
                  <a:srgbClr val="FF0000"/>
                </a:solidFill>
              </a:rPr>
              <a:t>create a column for each compound propositions</a:t>
            </a:r>
            <a:r>
              <a:rPr sz="2700"/>
              <a:t>, </a:t>
            </a:r>
            <a:endParaRPr sz="2700"/>
          </a:p>
          <a:p>
            <a:pPr lvl="0" marL="561936" indent="-561936" defTabSz="896111">
              <a:lnSpc>
                <a:spcPct val="90000"/>
              </a:lnSpc>
              <a:spcBef>
                <a:spcPts val="500"/>
              </a:spcBef>
              <a:buChar char=""/>
              <a:defRPr sz="1800"/>
            </a:pPr>
            <a:r>
              <a:rPr sz="2700"/>
              <a:t>Third, </a:t>
            </a:r>
            <a:r>
              <a:rPr sz="2700">
                <a:solidFill>
                  <a:srgbClr val="FF0000"/>
                </a:solidFill>
              </a:rPr>
              <a:t>fill in the columns one by one, starting from simple ones</a:t>
            </a:r>
          </a:p>
        </p:txBody>
      </p:sp>
      <p:pic>
        <p:nvPicPr>
          <p:cNvPr id="223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533400"/>
            <a:ext cx="2414589" cy="5365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4" name="Table 224"/>
          <p:cNvGraphicFramePr/>
          <p:nvPr/>
        </p:nvGraphicFramePr>
        <p:xfrm>
          <a:off x="1447800" y="2514600"/>
          <a:ext cx="73914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14450"/>
                <a:gridCol w="1312862"/>
                <a:gridCol w="1314450"/>
                <a:gridCol w="1314450"/>
                <a:gridCol w="2135187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225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2514600"/>
            <a:ext cx="542925" cy="33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3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6400" y="2514600"/>
            <a:ext cx="973138" cy="436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14600"/>
            <a:ext cx="1957389" cy="43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1412" y="4800600"/>
            <a:ext cx="542927" cy="33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3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1012" y="4800600"/>
            <a:ext cx="828677" cy="33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1212" y="4724400"/>
            <a:ext cx="1957389" cy="43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6"/>
      <p:bldP build="whole" bldLvl="1" animBg="1" rev="0" advAuto="0" spid="227" grpId="5"/>
      <p:bldP build="whole" bldLvl="1" animBg="1" rev="0" advAuto="0" spid="224" grpId="1"/>
      <p:bldP build="whole" bldLvl="1" animBg="1" rev="0" advAuto="0" spid="226" grpId="4"/>
      <p:bldP build="whole" bldLvl="1" animBg="1" rev="0" advAuto="0" spid="225" grpId="3"/>
      <p:bldP build="whole" bldLvl="1" animBg="1" rev="0" advAuto="0" spid="229" grpId="7"/>
      <p:bldP build="whole" bldLvl="1" animBg="1" rev="0" advAuto="0" spid="230" grpId="8"/>
      <p:bldP build="p" bldLvl="5" animBg="1" rev="0" advAuto="0" spid="22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Input values </a:t>
            </a:r>
          </a:p>
        </p:txBody>
      </p:sp>
      <p:sp>
        <p:nvSpPr>
          <p:cNvPr id="233" name="Shape 23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29</a:t>
            </a:r>
          </a:p>
        </p:txBody>
      </p:sp>
      <p:sp>
        <p:nvSpPr>
          <p:cNvPr id="234" name="Shape 234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For a propositions with </a:t>
            </a:r>
            <a:r>
              <a:rPr sz="2600">
                <a:solidFill>
                  <a:srgbClr val="0070C0"/>
                </a:solidFill>
              </a:rPr>
              <a:t>n variables</a:t>
            </a:r>
            <a:endParaRPr sz="2000">
              <a:solidFill>
                <a:srgbClr val="0070C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There are </a:t>
            </a:r>
            <a:r>
              <a:rPr sz="2300">
                <a:solidFill>
                  <a:srgbClr val="0070C0"/>
                </a:solidFill>
              </a:rPr>
              <a:t>2</a:t>
            </a:r>
            <a:r>
              <a:rPr baseline="30000" sz="2300">
                <a:solidFill>
                  <a:srgbClr val="0070C0"/>
                </a:solidFill>
              </a:rPr>
              <a:t>n </a:t>
            </a:r>
            <a:r>
              <a:rPr sz="2300">
                <a:solidFill>
                  <a:srgbClr val="0070C0"/>
                </a:solidFill>
              </a:rPr>
              <a:t>possible input value combinations, i.e., 2</a:t>
            </a:r>
            <a:r>
              <a:rPr baseline="30000" sz="2300">
                <a:solidFill>
                  <a:srgbClr val="0070C0"/>
                </a:solidFill>
              </a:rPr>
              <a:t>n</a:t>
            </a:r>
            <a:r>
              <a:rPr sz="2300">
                <a:solidFill>
                  <a:srgbClr val="0070C0"/>
                </a:solidFill>
              </a:rPr>
              <a:t> rows for the truth table</a:t>
            </a:r>
            <a:endParaRPr sz="2300">
              <a:solidFill>
                <a:srgbClr val="0070C0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Use the following pattern to enumerate all input value combinations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last variable follows TFTF… pattern (1)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second last variable: TTFFTTFF… pattern (2)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third last: TTTTFFFFTTTTFFFF...  (4)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fourth last: TTTTTTTTFFFFFFFF … (8)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An example</a:t>
            </a:r>
          </a:p>
        </p:txBody>
      </p:sp>
      <p:sp>
        <p:nvSpPr>
          <p:cNvPr id="237" name="Shape 237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30</a:t>
            </a:r>
          </a:p>
        </p:txBody>
      </p:sp>
      <p:sp>
        <p:nvSpPr>
          <p:cNvPr id="238" name="Shape 238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12727" indent="-512727">
              <a:buChar char=""/>
            </a:lvl1pPr>
          </a:lstStyle>
          <a:p>
            <a:pPr lvl="0">
              <a:defRPr sz="1800"/>
            </a:pPr>
            <a:r>
              <a:rPr sz="2600"/>
              <a:t>For a form with 3 simple propositions</a:t>
            </a:r>
          </a:p>
        </p:txBody>
      </p:sp>
      <p:pic>
        <p:nvPicPr>
          <p:cNvPr id="239" name="image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1011" y="2133600"/>
            <a:ext cx="2314577" cy="5365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40" name="Table 240"/>
          <p:cNvGraphicFramePr/>
          <p:nvPr/>
        </p:nvGraphicFramePr>
        <p:xfrm>
          <a:off x="838200" y="2895600"/>
          <a:ext cx="7391400" cy="3543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16012"/>
                <a:gridCol w="1116012"/>
                <a:gridCol w="1114425"/>
                <a:gridCol w="1116012"/>
                <a:gridCol w="1116012"/>
                <a:gridCol w="1812925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241" name="image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2895600"/>
            <a:ext cx="1981200" cy="323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2971800"/>
            <a:ext cx="546100" cy="26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4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3700" y="2971800"/>
            <a:ext cx="774700" cy="263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Smullyan’s Island Puzzle</a:t>
            </a:r>
          </a:p>
        </p:txBody>
      </p:sp>
      <p:sp>
        <p:nvSpPr>
          <p:cNvPr id="67" name="Shape 67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You meet two inhabitants of Smullyan’s Island (where each one is either a liar or a truth-teller).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A says, “Either B is lying or I am”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B says, “A is lying”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Who is telling the truth ?  </a:t>
            </a:r>
          </a:p>
        </p:txBody>
      </p:sp>
      <p:sp>
        <p:nvSpPr>
          <p:cNvPr id="68" name="Shape 68"/>
          <p:cNvSpPr/>
          <p:nvPr/>
        </p:nvSpPr>
        <p:spPr>
          <a:xfrm>
            <a:off x="8613775" y="6604000"/>
            <a:ext cx="4572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defRPr sz="1200">
                <a:solidFill>
                  <a:srgbClr val="98BBC2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8BBC2"/>
                </a:solidFill>
              </a:rPr>
              <a:t>3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Practice</a:t>
            </a:r>
          </a:p>
        </p:txBody>
      </p:sp>
      <p:sp>
        <p:nvSpPr>
          <p:cNvPr id="246" name="Shape 246"/>
          <p:cNvSpPr/>
          <p:nvPr>
            <p:ph type="body" idx="4294967295"/>
          </p:nvPr>
        </p:nvSpPr>
        <p:spPr>
          <a:xfrm>
            <a:off x="609600" y="1206500"/>
            <a:ext cx="83248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Introduce letters to stand for simple propositions, and write the following statements as compound propositions: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food is good or the service is excellent.</a:t>
            </a:r>
            <a:endParaRPr sz="2300">
              <a:solidFill>
                <a:srgbClr val="464653"/>
              </a:solidFill>
            </a:endParaRPr>
          </a:p>
          <a:p>
            <a:pPr lvl="1" marL="547687" indent="-273050">
              <a:spcBef>
                <a:spcPts val="5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2" marL="822325" indent="-228600">
              <a:spcBef>
                <a:spcPts val="500"/>
              </a:spcBef>
              <a:buClr>
                <a:srgbClr val="BCBCBC"/>
              </a:buClr>
              <a:defRPr sz="1800"/>
            </a:pPr>
            <a:endParaRPr sz="20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Neither the food is good nor the service is excellent.</a:t>
            </a:r>
            <a:endParaRPr sz="2300">
              <a:solidFill>
                <a:srgbClr val="464653"/>
              </a:solidFill>
            </a:endParaRPr>
          </a:p>
          <a:p>
            <a:pPr lvl="1" marL="547687" indent="-273050">
              <a:spcBef>
                <a:spcPts val="5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1" marL="547687" indent="-273050">
              <a:spcBef>
                <a:spcPts val="5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He is good at math, or his girl friend is and helps him.</a:t>
            </a:r>
          </a:p>
        </p:txBody>
      </p:sp>
      <p:pic>
        <p:nvPicPr>
          <p:cNvPr id="247" name="image4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586" y="2792411"/>
            <a:ext cx="938214" cy="436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5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00" y="4164012"/>
            <a:ext cx="1476375" cy="436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5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0011" y="5410200"/>
            <a:ext cx="1911352" cy="53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Sufficient and necessary condition</a:t>
            </a:r>
          </a:p>
        </p:txBody>
      </p:sp>
      <p:sp>
        <p:nvSpPr>
          <p:cNvPr id="252" name="Shape 25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32</a:t>
            </a:r>
          </a:p>
        </p:txBody>
      </p:sp>
      <p:sp>
        <p:nvSpPr>
          <p:cNvPr id="253" name="Shape 253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Examples: 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Lighting is sufficient and necessary condition for thunder. </a:t>
            </a:r>
            <a:endParaRPr sz="2300">
              <a:solidFill>
                <a:srgbClr val="464653"/>
              </a:solidFill>
            </a:endParaRPr>
          </a:p>
          <a:p>
            <a:pPr lvl="2" marL="822325" indent="-228600">
              <a:spcBef>
                <a:spcPts val="500"/>
              </a:spcBef>
              <a:buClr>
                <a:srgbClr val="BCBCBC"/>
              </a:buClr>
              <a:defRPr sz="1800"/>
            </a:pPr>
            <a:endParaRPr sz="2000"/>
          </a:p>
          <a:p>
            <a:pPr lvl="1" marL="547687" indent="-273050">
              <a:spcBef>
                <a:spcPts val="5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knight will win </a:t>
            </a:r>
            <a:r>
              <a:rPr sz="2300">
                <a:solidFill>
                  <a:srgbClr val="C00000"/>
                </a:solidFill>
              </a:rPr>
              <a:t>if and only if </a:t>
            </a:r>
            <a:r>
              <a:rPr sz="2300">
                <a:solidFill>
                  <a:srgbClr val="464653"/>
                </a:solidFill>
              </a:rPr>
              <a:t>the armor is strong.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The knight will win </a:t>
            </a:r>
            <a:r>
              <a:rPr sz="2000">
                <a:solidFill>
                  <a:srgbClr val="C00000"/>
                </a:solidFill>
              </a:rPr>
              <a:t>if </a:t>
            </a:r>
            <a:r>
              <a:rPr sz="2000"/>
              <a:t>the armor is strong.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The knight will win </a:t>
            </a:r>
            <a:r>
              <a:rPr sz="2000">
                <a:solidFill>
                  <a:srgbClr val="C00000"/>
                </a:solidFill>
              </a:rPr>
              <a:t>only if </a:t>
            </a:r>
            <a:r>
              <a:rPr sz="2000"/>
              <a:t>the armor is strong.</a:t>
            </a:r>
          </a:p>
        </p:txBody>
      </p:sp>
      <p:pic>
        <p:nvPicPr>
          <p:cNvPr id="254" name="image5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350" y="3733800"/>
            <a:ext cx="925513" cy="401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5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2700" y="2135186"/>
            <a:ext cx="2667000" cy="534989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1104900" y="2133600"/>
            <a:ext cx="952501" cy="1589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257" name="Shape 257"/>
          <p:cNvSpPr/>
          <p:nvPr/>
        </p:nvSpPr>
        <p:spPr>
          <a:xfrm>
            <a:off x="6629399" y="2130425"/>
            <a:ext cx="1143003" cy="1589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258" name="Shape 258"/>
          <p:cNvSpPr/>
          <p:nvPr/>
        </p:nvSpPr>
        <p:spPr>
          <a:xfrm>
            <a:off x="1104900" y="3276600"/>
            <a:ext cx="2171701" cy="0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259" name="Shape 259"/>
          <p:cNvSpPr/>
          <p:nvPr/>
        </p:nvSpPr>
        <p:spPr>
          <a:xfrm>
            <a:off x="5105400" y="3276600"/>
            <a:ext cx="2095502" cy="1589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260" name="image5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5850" y="3263900"/>
            <a:ext cx="925513" cy="327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5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90800" y="4343400"/>
            <a:ext cx="3082925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0000"/>
                </a:solidFill>
                <a:latin typeface="Bookman Old Style Bold"/>
                <a:ea typeface="Bookman Old Style Bold"/>
                <a:cs typeface="Bookman Old Style Bold"/>
                <a:sym typeface="Bookman Old Style Bold"/>
              </a:rPr>
              <a:t>Biconditional</a:t>
            </a:r>
            <a:r>
              <a:rPr sz="3200">
                <a:solidFill>
                  <a:srgbClr val="444455"/>
                </a:solidFill>
              </a:rPr>
              <a:t> connective</a:t>
            </a:r>
          </a:p>
        </p:txBody>
      </p:sp>
      <p:sp>
        <p:nvSpPr>
          <p:cNvPr id="264" name="Shape 26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33</a:t>
            </a:r>
          </a:p>
        </p:txBody>
      </p:sp>
      <p:sp>
        <p:nvSpPr>
          <p:cNvPr id="265" name="Shape 265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/>
            </a:pPr>
            <a:endParaRPr sz="2000"/>
          </a:p>
          <a:p>
            <a:pPr lvl="0">
              <a:buChar char=""/>
              <a:defRPr sz="1800"/>
            </a:pPr>
            <a:endParaRPr sz="2000"/>
          </a:p>
          <a:p>
            <a:pPr lvl="0" marL="512727" indent="-512727">
              <a:buChar char=""/>
              <a:defRPr sz="1800"/>
            </a:pPr>
            <a:r>
              <a:rPr sz="2600"/>
              <a:t>p </a:t>
            </a:r>
            <a:r>
              <a:rPr sz="2600">
                <a:solidFill>
                  <a:srgbClr val="FF0000"/>
                </a:solidFill>
              </a:rPr>
              <a:t>if and only if </a:t>
            </a:r>
            <a:r>
              <a:rPr sz="2600"/>
              <a:t>q, 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p is </a:t>
            </a:r>
            <a:r>
              <a:rPr sz="2600">
                <a:solidFill>
                  <a:srgbClr val="FF0000"/>
                </a:solidFill>
              </a:rPr>
              <a:t>sufficient and necessary condition </a:t>
            </a:r>
            <a:r>
              <a:rPr sz="2600"/>
              <a:t>of q</a:t>
            </a:r>
          </a:p>
        </p:txBody>
      </p:sp>
      <p:pic>
        <p:nvPicPr>
          <p:cNvPr id="266" name="image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447800"/>
            <a:ext cx="4445000" cy="6096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7" name="Table 267"/>
          <p:cNvGraphicFramePr/>
          <p:nvPr/>
        </p:nvGraphicFramePr>
        <p:xfrm>
          <a:off x="1752600" y="3886200"/>
          <a:ext cx="6019800" cy="21351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38175"/>
                <a:gridCol w="636587"/>
                <a:gridCol w="1381125"/>
                <a:gridCol w="1517650"/>
                <a:gridCol w="1846261"/>
              </a:tblGrid>
              <a:tr h="42703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42703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0000"/>
                          </a:solidFill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42703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0000"/>
                          </a:solidFill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  <a:tr h="42703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0000"/>
                          </a:solidFill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42703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0000"/>
                          </a:solidFill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268" name="image5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3886200"/>
            <a:ext cx="979488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5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3886200"/>
            <a:ext cx="9525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5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00400" y="3886200"/>
            <a:ext cx="9525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Precedence Rules </a:t>
            </a:r>
          </a:p>
        </p:txBody>
      </p:sp>
      <p:sp>
        <p:nvSpPr>
          <p:cNvPr id="273" name="Shape 27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34</a:t>
            </a:r>
          </a:p>
        </p:txBody>
      </p:sp>
      <p:sp>
        <p:nvSpPr>
          <p:cNvPr id="274" name="Shape 274"/>
          <p:cNvSpPr/>
          <p:nvPr>
            <p:ph type="body" idx="4294967295"/>
          </p:nvPr>
        </p:nvSpPr>
        <p:spPr>
          <a:xfrm>
            <a:off x="457200" y="1279524"/>
            <a:ext cx="8229600" cy="4937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78216" indent="-478216" defTabSz="886967">
              <a:spcBef>
                <a:spcPts val="500"/>
              </a:spcBef>
              <a:buChar char=""/>
              <a:defRPr sz="1800"/>
            </a:pPr>
            <a:r>
              <a:rPr sz="2500"/>
              <a:t>Parenthesized subexpressions come first</a:t>
            </a:r>
            <a:endParaRPr sz="2500"/>
          </a:p>
          <a:p>
            <a:pPr lvl="0" marL="478216" indent="-478216" defTabSz="886967">
              <a:spcBef>
                <a:spcPts val="500"/>
              </a:spcBef>
              <a:buChar char=""/>
              <a:defRPr sz="1800"/>
            </a:pPr>
            <a:r>
              <a:rPr sz="2500"/>
              <a:t>Precedence hierarchy</a:t>
            </a:r>
            <a:endParaRPr sz="2500"/>
          </a:p>
          <a:p>
            <a:pPr lvl="1" marL="680034" indent="-413636" defTabSz="886967"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Negation (</a:t>
            </a:r>
            <a:r>
              <a:rPr sz="2200">
                <a:solidFill>
                  <a:srgbClr val="464653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˥</a:t>
            </a:r>
            <a:r>
              <a:rPr sz="2200">
                <a:solidFill>
                  <a:srgbClr val="464653"/>
                </a:solidFill>
              </a:rPr>
              <a:t>) comes next</a:t>
            </a:r>
            <a:endParaRPr sz="2200">
              <a:solidFill>
                <a:srgbClr val="464653"/>
              </a:solidFill>
            </a:endParaRPr>
          </a:p>
          <a:p>
            <a:pPr lvl="1" marL="680034" indent="-413636" defTabSz="886967">
              <a:spcBef>
                <a:spcPts val="400"/>
              </a:spcBef>
              <a:buClr>
                <a:srgbClr val="9FB8CD"/>
              </a:buClr>
              <a:defRPr sz="1800"/>
            </a:pPr>
            <a:r>
              <a:rPr i="1" sz="2200">
                <a:solidFill>
                  <a:srgbClr val="464653"/>
                </a:solidFill>
              </a:rPr>
              <a:t>Multiplicative</a:t>
            </a:r>
            <a:r>
              <a:rPr sz="2200">
                <a:solidFill>
                  <a:srgbClr val="464653"/>
                </a:solidFill>
              </a:rPr>
              <a:t> operations (∧) is done before </a:t>
            </a:r>
            <a:r>
              <a:rPr i="1" sz="2200">
                <a:solidFill>
                  <a:srgbClr val="464653"/>
                </a:solidFill>
              </a:rPr>
              <a:t>additive</a:t>
            </a:r>
            <a:r>
              <a:rPr sz="2200">
                <a:solidFill>
                  <a:srgbClr val="464653"/>
                </a:solidFill>
              </a:rPr>
              <a:t> operations (⋁,⊕) </a:t>
            </a:r>
            <a:endParaRPr sz="2200">
              <a:solidFill>
                <a:srgbClr val="464653"/>
              </a:solidFill>
            </a:endParaRPr>
          </a:p>
          <a:p>
            <a:pPr lvl="1" marL="680034" indent="-413636" defTabSz="886967"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Conditional-type operations (            ) are done last</a:t>
            </a:r>
            <a:endParaRPr sz="2200">
              <a:solidFill>
                <a:srgbClr val="464653"/>
              </a:solidFill>
            </a:endParaRPr>
          </a:p>
          <a:p>
            <a:pPr lvl="0" marL="478216" indent="-478216" defTabSz="886967">
              <a:spcBef>
                <a:spcPts val="500"/>
              </a:spcBef>
              <a:buChar char=""/>
              <a:defRPr sz="1800"/>
            </a:pPr>
            <a:r>
              <a:rPr sz="2500"/>
              <a:t>In case of a tie, operations are evaluated in left-to-right order, except for conditional operator (         ) which is evaluated in right-to-left order</a:t>
            </a:r>
            <a:endParaRPr sz="2500"/>
          </a:p>
          <a:p>
            <a:pPr lvl="1" marL="680034" indent="-413636" defTabSz="886967"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                                is evaluated as </a:t>
            </a:r>
            <a:endParaRPr sz="2200">
              <a:solidFill>
                <a:srgbClr val="464653"/>
              </a:solidFill>
            </a:endParaRPr>
          </a:p>
          <a:p>
            <a:pPr lvl="1" marL="531255" indent="-264858" defTabSz="886967">
              <a:spcBef>
                <a:spcPts val="400"/>
              </a:spcBef>
              <a:buClr>
                <a:srgbClr val="9FB8CD"/>
              </a:buClr>
              <a:defRPr sz="1800"/>
            </a:pPr>
            <a:endParaRPr sz="2200">
              <a:solidFill>
                <a:srgbClr val="464653"/>
              </a:solidFill>
            </a:endParaRPr>
          </a:p>
          <a:p>
            <a:pPr lvl="1" marL="680034" indent="-413636" defTabSz="886967"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                              is evaluated as </a:t>
            </a:r>
          </a:p>
        </p:txBody>
      </p:sp>
      <p:pic>
        <p:nvPicPr>
          <p:cNvPr id="275" name="image6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5684044"/>
            <a:ext cx="1912939" cy="46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6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3267868"/>
            <a:ext cx="947738" cy="403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6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0" y="5555456"/>
            <a:ext cx="2181225" cy="53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6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4127500"/>
            <a:ext cx="947738" cy="40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6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9100" y="4952999"/>
            <a:ext cx="1609725" cy="530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6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85605" y="4762500"/>
            <a:ext cx="1878015" cy="53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Outline</a:t>
            </a:r>
          </a:p>
        </p:txBody>
      </p:sp>
      <p:sp>
        <p:nvSpPr>
          <p:cNvPr id="283" name="Shape 28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35</a:t>
            </a:r>
          </a:p>
        </p:txBody>
      </p:sp>
      <p:sp>
        <p:nvSpPr>
          <p:cNvPr id="284" name="Shape 284"/>
          <p:cNvSpPr/>
          <p:nvPr>
            <p:ph type="body" idx="4294967295"/>
          </p:nvPr>
        </p:nvSpPr>
        <p:spPr>
          <a:xfrm>
            <a:off x="838200" y="1447800"/>
            <a:ext cx="80962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Simple Proposition</a:t>
            </a:r>
            <a:endParaRPr sz="2000">
              <a:solidFill>
                <a:srgbClr val="D2C7C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Logic operations &amp; compound proposition</a:t>
            </a:r>
            <a:endParaRPr sz="20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Unary operation: negation</a:t>
            </a:r>
            <a:endParaRPr sz="23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Binary operation: conjuction (AND) , disjuction (OR),  conditional (    ) , biconditional (     )</a:t>
            </a:r>
            <a:endParaRPr sz="23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Evaluating order &amp; truth table</a:t>
            </a:r>
            <a:endParaRPr sz="2300">
              <a:solidFill>
                <a:srgbClr val="D2C7C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FF3300"/>
                </a:solidFill>
              </a:rPr>
              <a:t>Propositional equivalence</a:t>
            </a:r>
            <a:endParaRPr sz="2000">
              <a:solidFill>
                <a:srgbClr val="FF3300"/>
              </a:solidFill>
            </a:endParaRPr>
          </a:p>
          <a:p>
            <a:pPr lvl="1" marL="793474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Propositional identities</a:t>
            </a:r>
            <a:endParaRPr sz="2300">
              <a:solidFill>
                <a:srgbClr val="46465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/>
              <a:t>Applications:  solving logic puzzles</a:t>
            </a:r>
          </a:p>
        </p:txBody>
      </p:sp>
      <p:pic>
        <p:nvPicPr>
          <p:cNvPr id="28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3200400"/>
            <a:ext cx="457200" cy="32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800" y="3200400"/>
            <a:ext cx="403225" cy="322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Logical equivalence</a:t>
            </a:r>
          </a:p>
        </p:txBody>
      </p:sp>
      <p:sp>
        <p:nvSpPr>
          <p:cNvPr id="289" name="Shape 289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Font typeface="Arial"/>
              <a:buChar char="•"/>
              <a:defRPr sz="1800"/>
            </a:pPr>
            <a:r>
              <a:rPr sz="2600"/>
              <a:t>Two propositional forms </a:t>
            </a:r>
            <a:r>
              <a:rPr b="1" sz="2600">
                <a:solidFill>
                  <a:srgbClr val="C00000"/>
                </a:solidFill>
              </a:rPr>
              <a:t>are logically equivalent</a:t>
            </a:r>
            <a:r>
              <a:rPr sz="2600">
                <a:solidFill>
                  <a:srgbClr val="C00000"/>
                </a:solidFill>
              </a:rPr>
              <a:t>, </a:t>
            </a:r>
            <a:r>
              <a:rPr sz="2600"/>
              <a:t>if they have same truth value under all conditions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buFont typeface="Arial"/>
              <a:buChar char="•"/>
              <a:defRPr sz="1800"/>
            </a:pPr>
            <a:r>
              <a:rPr sz="2300">
                <a:solidFill>
                  <a:srgbClr val="C00000"/>
                </a:solidFill>
              </a:rPr>
              <a:t>Analogous to algebra rules</a:t>
            </a:r>
            <a:endParaRPr sz="2300">
              <a:solidFill>
                <a:srgbClr val="C00000"/>
              </a:solidFill>
            </a:endParaRPr>
          </a:p>
          <a:p>
            <a:pPr lvl="0">
              <a:buChar char=""/>
              <a:defRPr sz="1800"/>
            </a:pPr>
            <a:endParaRPr sz="2300">
              <a:solidFill>
                <a:srgbClr val="C00000"/>
              </a:solidFill>
            </a:endParaRPr>
          </a:p>
          <a:p>
            <a:pPr lvl="0">
              <a:buChar char=""/>
              <a:defRPr sz="1800"/>
            </a:pPr>
            <a:endParaRPr sz="2300">
              <a:solidFill>
                <a:srgbClr val="C00000"/>
              </a:solidFill>
            </a:endParaRPr>
          </a:p>
          <a:p>
            <a:pPr lvl="0">
              <a:buChar char=""/>
              <a:defRPr sz="1800"/>
            </a:pPr>
            <a:endParaRPr sz="2300">
              <a:solidFill>
                <a:srgbClr val="C00000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We represent logical equivalence using </a:t>
            </a: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To prove or disprove logical equivalency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Draw and Compare true tables of the two forms</a:t>
            </a:r>
          </a:p>
        </p:txBody>
      </p:sp>
      <p:sp>
        <p:nvSpPr>
          <p:cNvPr id="290" name="Shape 29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36</a:t>
            </a:r>
          </a:p>
        </p:txBody>
      </p:sp>
      <p:pic>
        <p:nvPicPr>
          <p:cNvPr id="291" name="image6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2590800"/>
            <a:ext cx="2684464" cy="53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6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3124200"/>
            <a:ext cx="2986089" cy="53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7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2100" y="3848100"/>
            <a:ext cx="334964" cy="29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7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7800" y="4648200"/>
            <a:ext cx="2651125" cy="465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Logic Identities (1)</a:t>
            </a:r>
          </a:p>
        </p:txBody>
      </p:sp>
      <p:sp>
        <p:nvSpPr>
          <p:cNvPr id="297" name="Shape 297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38</a:t>
            </a:r>
          </a:p>
        </p:txBody>
      </p:sp>
      <p:sp>
        <p:nvSpPr>
          <p:cNvPr id="298" name="Shape 298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Commutative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2.</a:t>
            </a:r>
            <a:endParaRPr sz="2300">
              <a:solidFill>
                <a:srgbClr val="464653"/>
              </a:solidFill>
            </a:endParaRPr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r>
              <a:rPr sz="2300">
                <a:solidFill>
                  <a:srgbClr val="464653"/>
                </a:solidFill>
              </a:rPr>
              <a:t> 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Associative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2.  </a:t>
            </a:r>
          </a:p>
        </p:txBody>
      </p:sp>
      <p:pic>
        <p:nvPicPr>
          <p:cNvPr id="299" name="image7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676400"/>
            <a:ext cx="2182814" cy="42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7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2209800"/>
            <a:ext cx="2182814" cy="42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7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3352800"/>
            <a:ext cx="3811588" cy="51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7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3600" y="3913187"/>
            <a:ext cx="3811588" cy="519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Logic Identities (2)</a:t>
            </a:r>
          </a:p>
        </p:txBody>
      </p:sp>
      <p:sp>
        <p:nvSpPr>
          <p:cNvPr id="305" name="Shape 305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39</a:t>
            </a:r>
          </a:p>
        </p:txBody>
      </p:sp>
      <p:sp>
        <p:nvSpPr>
          <p:cNvPr id="306" name="Shape 306"/>
          <p:cNvSpPr/>
          <p:nvPr>
            <p:ph type="body" idx="4294967295"/>
          </p:nvPr>
        </p:nvSpPr>
        <p:spPr>
          <a:xfrm>
            <a:off x="457200" y="1600200"/>
            <a:ext cx="8229600" cy="49006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Font typeface="Arial"/>
              <a:buChar char="•"/>
              <a:defRPr sz="1800"/>
            </a:pPr>
            <a:r>
              <a:rPr b="1" sz="2600">
                <a:solidFill>
                  <a:srgbClr val="FF3300"/>
                </a:solidFill>
              </a:rPr>
              <a:t>DeMorgan’s laws</a:t>
            </a:r>
            <a:endParaRPr b="1" sz="2000">
              <a:solidFill>
                <a:srgbClr val="FF330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300">
                <a:solidFill>
                  <a:srgbClr val="464653"/>
                </a:solidFill>
              </a:rPr>
              <a:t>1.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300">
                <a:solidFill>
                  <a:srgbClr val="464653"/>
                </a:solidFill>
              </a:rPr>
              <a:t>2.  </a:t>
            </a:r>
          </a:p>
        </p:txBody>
      </p:sp>
      <p:pic>
        <p:nvPicPr>
          <p:cNvPr id="307" name="image7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0361" y="2182811"/>
            <a:ext cx="3227389" cy="517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7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1625" y="2682875"/>
            <a:ext cx="3227389" cy="51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Logic Identities (3)</a:t>
            </a:r>
          </a:p>
        </p:txBody>
      </p:sp>
      <p:sp>
        <p:nvSpPr>
          <p:cNvPr id="311" name="Shape 31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40</a:t>
            </a:r>
          </a:p>
        </p:txBody>
      </p:sp>
      <p:sp>
        <p:nvSpPr>
          <p:cNvPr id="312" name="Shape 312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b="1" sz="2600">
                <a:solidFill>
                  <a:srgbClr val="FF3300"/>
                </a:solidFill>
              </a:rPr>
              <a:t>Distributive</a:t>
            </a:r>
            <a:endParaRPr b="1" sz="2000">
              <a:solidFill>
                <a:srgbClr val="FF330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2.  </a:t>
            </a:r>
          </a:p>
        </p:txBody>
      </p:sp>
      <p:pic>
        <p:nvPicPr>
          <p:cNvPr id="313" name="image8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676400"/>
            <a:ext cx="4691063" cy="51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8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8786" y="2157411"/>
            <a:ext cx="4691064" cy="519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Logic Identities (4)</a:t>
            </a:r>
          </a:p>
        </p:txBody>
      </p:sp>
      <p:sp>
        <p:nvSpPr>
          <p:cNvPr id="317" name="Shape 317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41</a:t>
            </a:r>
          </a:p>
        </p:txBody>
      </p:sp>
      <p:sp>
        <p:nvSpPr>
          <p:cNvPr id="318" name="Shape 318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"/>
              <a:defRPr sz="1800"/>
            </a:pPr>
            <a:endParaRPr sz="2000"/>
          </a:p>
          <a:p>
            <a:pPr lvl="0" marL="512727" indent="-512727">
              <a:buChar char=""/>
              <a:defRPr sz="1800"/>
            </a:pPr>
            <a:r>
              <a:rPr b="1" sz="2600">
                <a:solidFill>
                  <a:srgbClr val="FF3300"/>
                </a:solidFill>
              </a:rPr>
              <a:t>Double negative</a:t>
            </a:r>
            <a:endParaRPr b="1" sz="2000">
              <a:solidFill>
                <a:srgbClr val="FF3300"/>
              </a:solidFill>
            </a:endParaRPr>
          </a:p>
          <a:p>
            <a:pPr lvl="0">
              <a:buChar char=""/>
              <a:defRPr sz="1800"/>
            </a:pPr>
            <a:endParaRPr b="1" sz="2000">
              <a:solidFill>
                <a:srgbClr val="FF3300"/>
              </a:solidFill>
            </a:endParaRPr>
          </a:p>
          <a:p>
            <a:pPr lvl="0">
              <a:buChar char=""/>
              <a:defRPr sz="1800"/>
            </a:pPr>
            <a:endParaRPr b="1" sz="2000">
              <a:solidFill>
                <a:srgbClr val="FF3300"/>
              </a:solidFill>
            </a:endParaRPr>
          </a:p>
          <a:p>
            <a:pPr lvl="0">
              <a:buChar char=""/>
              <a:defRPr sz="1800"/>
            </a:pPr>
            <a:endParaRPr b="1" sz="2000">
              <a:solidFill>
                <a:srgbClr val="FF3300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b="1" sz="2600">
                <a:solidFill>
                  <a:srgbClr val="FF3300"/>
                </a:solidFill>
              </a:rPr>
              <a:t>Contrapositive</a:t>
            </a:r>
          </a:p>
        </p:txBody>
      </p:sp>
      <p:pic>
        <p:nvPicPr>
          <p:cNvPr id="319" name="image8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590800"/>
            <a:ext cx="1792289" cy="51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8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" y="4495800"/>
            <a:ext cx="3584575" cy="519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64653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Symbolic logic</a:t>
            </a:r>
          </a:p>
        </p:txBody>
      </p:sp>
      <p:sp>
        <p:nvSpPr>
          <p:cNvPr id="71" name="Shape 7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</a:t>
            </a:r>
          </a:p>
        </p:txBody>
      </p:sp>
      <p:sp>
        <p:nvSpPr>
          <p:cNvPr id="72" name="Shape 72"/>
          <p:cNvSpPr/>
          <p:nvPr>
            <p:ph type="body" idx="4294967295"/>
          </p:nvPr>
        </p:nvSpPr>
        <p:spPr>
          <a:xfrm>
            <a:off x="762000" y="1371600"/>
            <a:ext cx="800100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67670" indent="-567670" defTabSz="905255">
              <a:spcBef>
                <a:spcPts val="500"/>
              </a:spcBef>
              <a:buChar char=""/>
              <a:defRPr sz="1800"/>
            </a:pPr>
            <a:r>
              <a:rPr sz="2700"/>
              <a:t>Subjects: </a:t>
            </a:r>
            <a:r>
              <a:rPr sz="2700">
                <a:solidFill>
                  <a:srgbClr val="FF3300"/>
                </a:solidFill>
              </a:rPr>
              <a:t>statements that is either true or false</a:t>
            </a:r>
            <a:r>
              <a:rPr sz="2700"/>
              <a:t>, i.e., </a:t>
            </a:r>
            <a:r>
              <a:rPr sz="2700">
                <a:solidFill>
                  <a:srgbClr val="FF3300"/>
                </a:solidFill>
              </a:rPr>
              <a:t>propositions</a:t>
            </a:r>
            <a:endParaRPr sz="2700">
              <a:solidFill>
                <a:srgbClr val="FF3300"/>
              </a:solidFill>
            </a:endParaRPr>
          </a:p>
          <a:p>
            <a:pPr lvl="0" marL="567670" indent="-567670" defTabSz="905255">
              <a:spcBef>
                <a:spcPts val="500"/>
              </a:spcBef>
              <a:buChar char=""/>
              <a:defRPr sz="1800"/>
            </a:pPr>
            <a:r>
              <a:rPr sz="2700"/>
              <a:t>Understand relations between statements</a:t>
            </a:r>
            <a:endParaRPr sz="2700"/>
          </a:p>
          <a:p>
            <a:pPr lvl="1" marL="732435" indent="-460543" defTabSz="905255"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Equivalent</a:t>
            </a:r>
            <a:r>
              <a:rPr sz="2300">
                <a:solidFill>
                  <a:srgbClr val="464653"/>
                </a:solidFill>
              </a:rPr>
              <a:t> statement:  can we simplify and therefore understand a statement better ?</a:t>
            </a:r>
            <a:endParaRPr sz="2300">
              <a:solidFill>
                <a:srgbClr val="464653"/>
              </a:solidFill>
            </a:endParaRPr>
          </a:p>
          <a:p>
            <a:pPr lvl="1" marL="732435" indent="-460543" defTabSz="905255"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Contradictory</a:t>
            </a:r>
            <a:r>
              <a:rPr sz="2300">
                <a:solidFill>
                  <a:srgbClr val="464653"/>
                </a:solidFill>
              </a:rPr>
              <a:t> statements: can both statements be true ?</a:t>
            </a:r>
            <a:endParaRPr sz="2300">
              <a:solidFill>
                <a:srgbClr val="464653"/>
              </a:solidFill>
            </a:endParaRPr>
          </a:p>
          <a:p>
            <a:pPr lvl="1" marL="732435" indent="-460543" defTabSz="905255">
              <a:spcBef>
                <a:spcPts val="4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Reasoning</a:t>
            </a:r>
            <a:r>
              <a:rPr sz="2300">
                <a:solidFill>
                  <a:srgbClr val="464653"/>
                </a:solidFill>
              </a:rPr>
              <a:t>:  does a statement follow from a set of hypothesis ?</a:t>
            </a:r>
            <a:endParaRPr sz="2300">
              <a:solidFill>
                <a:srgbClr val="464653"/>
              </a:solidFill>
            </a:endParaRPr>
          </a:p>
          <a:p>
            <a:pPr lvl="0" marL="567670" indent="-567670" defTabSz="905255">
              <a:spcBef>
                <a:spcPts val="500"/>
              </a:spcBef>
              <a:buChar char=""/>
              <a:defRPr sz="1800"/>
            </a:pPr>
            <a:r>
              <a:rPr sz="2700"/>
              <a:t>Application: solve logic puzzle,  decide validity of reasoning/proof …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Simplify propositional forms</a:t>
            </a:r>
          </a:p>
        </p:txBody>
      </p:sp>
      <p:sp>
        <p:nvSpPr>
          <p:cNvPr id="323" name="Shape 32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42</a:t>
            </a:r>
          </a:p>
        </p:txBody>
      </p:sp>
      <p:sp>
        <p:nvSpPr>
          <p:cNvPr id="324" name="Shape 324"/>
          <p:cNvSpPr/>
          <p:nvPr>
            <p:ph type="body" idx="4294967295"/>
          </p:nvPr>
        </p:nvSpPr>
        <p:spPr>
          <a:xfrm>
            <a:off x="266700" y="1321593"/>
            <a:ext cx="8229600" cy="49371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marL="336084" indent="-188055" defTabSz="492860">
              <a:lnSpc>
                <a:spcPct val="90000"/>
              </a:lnSpc>
              <a:spcBef>
                <a:spcPts val="200"/>
              </a:spcBef>
              <a:buClr>
                <a:srgbClr val="9FB8CD"/>
              </a:buClr>
              <a:defRPr sz="1800"/>
            </a:pPr>
            <a:r>
              <a:rPr sz="1925">
                <a:solidFill>
                  <a:srgbClr val="464653"/>
                </a:solidFill>
              </a:rPr>
              <a:t>Human beings understand the simplified form much better…</a:t>
            </a:r>
            <a:endParaRPr sz="1925">
              <a:solidFill>
                <a:srgbClr val="464653"/>
              </a:solidFill>
            </a:endParaRPr>
          </a:p>
          <a:p>
            <a:pPr lvl="2" marL="466335" indent="-146317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r>
              <a:rPr sz="1925"/>
              <a:t>Put negation closer to simple proposition</a:t>
            </a:r>
            <a:endParaRPr sz="1925"/>
          </a:p>
          <a:p>
            <a:pPr lvl="2" marL="466335" indent="-146317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r>
              <a:rPr sz="1925"/>
              <a:t>Get rid of double negation </a:t>
            </a:r>
            <a:endParaRPr sz="1925"/>
          </a:p>
          <a:p>
            <a:pPr lvl="1" marL="357788" indent="-146317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r>
              <a:rPr sz="1925"/>
              <a:t>Simplify following propositional forms, i.e., find a simpler equivalent form</a:t>
            </a:r>
            <a:endParaRPr sz="1925"/>
          </a:p>
          <a:p>
            <a:pPr lvl="1" marL="357788" indent="-146317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925"/>
          </a:p>
          <a:p>
            <a:pPr lvl="1" marL="336084" indent="-188055" defTabSz="492860">
              <a:lnSpc>
                <a:spcPct val="90000"/>
              </a:lnSpc>
              <a:spcBef>
                <a:spcPts val="200"/>
              </a:spcBef>
              <a:buClr>
                <a:srgbClr val="9FB8CD"/>
              </a:buClr>
              <a:defRPr sz="1800"/>
            </a:pPr>
            <a:endParaRPr sz="1001"/>
          </a:p>
          <a:p>
            <a:pPr lvl="2" marL="443232" indent="-123214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001"/>
          </a:p>
          <a:p>
            <a:pPr lvl="2" marL="443232" indent="-123214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001"/>
          </a:p>
          <a:p>
            <a:pPr lvl="2" marL="443232" indent="-123214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001"/>
          </a:p>
          <a:p>
            <a:pPr lvl="2" marL="443232" indent="-123214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001"/>
          </a:p>
          <a:p>
            <a:pPr lvl="2" marL="443232" indent="-123214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001"/>
          </a:p>
          <a:p>
            <a:pPr lvl="2" marL="443232" indent="-123214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001"/>
          </a:p>
          <a:p>
            <a:pPr lvl="2" marL="443232" indent="-123214" defTabSz="492860">
              <a:lnSpc>
                <a:spcPct val="90000"/>
              </a:lnSpc>
              <a:spcBef>
                <a:spcPts val="200"/>
              </a:spcBef>
              <a:buClr>
                <a:srgbClr val="BCBCBC"/>
              </a:buClr>
              <a:defRPr sz="1800"/>
            </a:pPr>
            <a:endParaRPr sz="1001"/>
          </a:p>
          <a:p>
            <a:pPr lvl="0" marL="183966" indent="-183966" defTabSz="492860">
              <a:lnSpc>
                <a:spcPct val="90000"/>
              </a:lnSpc>
              <a:spcBef>
                <a:spcPts val="300"/>
              </a:spcBef>
              <a:buChar char=""/>
              <a:defRPr sz="1800"/>
            </a:pPr>
            <a:endParaRPr sz="1001"/>
          </a:p>
          <a:p>
            <a:pPr lvl="0" marL="183966" indent="-183966" defTabSz="492860">
              <a:lnSpc>
                <a:spcPct val="90000"/>
              </a:lnSpc>
              <a:spcBef>
                <a:spcPts val="300"/>
              </a:spcBef>
              <a:buChar char=""/>
              <a:defRPr sz="1800"/>
            </a:pPr>
            <a:endParaRPr sz="1001"/>
          </a:p>
          <a:p>
            <a:pPr lvl="0" marL="183966" indent="-183966" defTabSz="492860">
              <a:lnSpc>
                <a:spcPct val="90000"/>
              </a:lnSpc>
              <a:spcBef>
                <a:spcPts val="300"/>
              </a:spcBef>
              <a:buChar char=""/>
              <a:defRPr sz="1800"/>
            </a:pPr>
            <a:endParaRPr sz="1001"/>
          </a:p>
          <a:p>
            <a:pPr lvl="0" marL="183966" indent="-183966" defTabSz="492860">
              <a:lnSpc>
                <a:spcPct val="90000"/>
              </a:lnSpc>
              <a:spcBef>
                <a:spcPts val="300"/>
              </a:spcBef>
              <a:buChar char=""/>
              <a:defRPr sz="1800"/>
            </a:pPr>
            <a:endParaRPr sz="1001"/>
          </a:p>
          <a:p>
            <a:pPr lvl="0" marL="183966" indent="-183966" defTabSz="492860">
              <a:lnSpc>
                <a:spcPct val="90000"/>
              </a:lnSpc>
              <a:spcBef>
                <a:spcPts val="300"/>
              </a:spcBef>
              <a:buChar char=""/>
              <a:defRPr sz="1800"/>
            </a:pPr>
            <a:endParaRPr sz="1001"/>
          </a:p>
          <a:p>
            <a:pPr lvl="0" marL="183966" indent="-183966" defTabSz="492860">
              <a:lnSpc>
                <a:spcPct val="90000"/>
              </a:lnSpc>
              <a:spcBef>
                <a:spcPts val="300"/>
              </a:spcBef>
              <a:buChar char=""/>
              <a:defRPr sz="1800"/>
            </a:pPr>
            <a:endParaRPr sz="1386"/>
          </a:p>
          <a:p>
            <a:pPr lvl="0" marL="183966" indent="-183966" defTabSz="492860">
              <a:lnSpc>
                <a:spcPct val="90000"/>
              </a:lnSpc>
              <a:spcBef>
                <a:spcPts val="300"/>
              </a:spcBef>
              <a:buChar char=""/>
              <a:defRPr sz="1800"/>
            </a:pPr>
            <a:r>
              <a:rPr sz="1386"/>
              <a:t>Key: apply logical equivalence rules such as DeMorgan Law, implication law, double negation …</a:t>
            </a:r>
            <a:endParaRPr sz="1309"/>
          </a:p>
          <a:p>
            <a:pPr lvl="1" marL="0" indent="148029" defTabSz="492860">
              <a:lnSpc>
                <a:spcPct val="90000"/>
              </a:lnSpc>
              <a:spcBef>
                <a:spcPts val="200"/>
              </a:spcBef>
              <a:buSzTx/>
              <a:buNone/>
              <a:defRPr sz="1800"/>
            </a:pPr>
            <a:endParaRPr sz="1078">
              <a:solidFill>
                <a:srgbClr val="464653"/>
              </a:solidFill>
            </a:endParaRPr>
          </a:p>
          <a:p>
            <a:pPr lvl="1" marL="0" indent="148029" defTabSz="492860">
              <a:lnSpc>
                <a:spcPct val="90000"/>
              </a:lnSpc>
              <a:spcBef>
                <a:spcPts val="200"/>
              </a:spcBef>
              <a:buSzTx/>
              <a:buNone/>
              <a:defRPr sz="1800"/>
            </a:pPr>
            <a:endParaRPr sz="1078">
              <a:solidFill>
                <a:srgbClr val="464653"/>
              </a:solidFill>
            </a:endParaRPr>
          </a:p>
          <a:p>
            <a:pPr lvl="0" marL="147173" indent="-147173" defTabSz="492860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sz="1386"/>
              <a:t> </a:t>
            </a:r>
          </a:p>
        </p:txBody>
      </p:sp>
      <p:pic>
        <p:nvPicPr>
          <p:cNvPr id="325" name="image8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2844800"/>
            <a:ext cx="8005764" cy="2160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Simplify propositional forms (2)</a:t>
            </a:r>
          </a:p>
        </p:txBody>
      </p:sp>
      <p:sp>
        <p:nvSpPr>
          <p:cNvPr id="328" name="Shape 328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43</a:t>
            </a:r>
          </a:p>
        </p:txBody>
      </p:sp>
      <p:sp>
        <p:nvSpPr>
          <p:cNvPr id="329" name="Shape 329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474044" indent="-474044">
              <a:lnSpc>
                <a:spcPct val="90000"/>
              </a:lnSpc>
              <a:buChar char=""/>
              <a:defRPr sz="1800"/>
            </a:pPr>
            <a:r>
              <a:rPr sz="2500"/>
              <a:t>Key: apply logical equivalence rules such as DeMorgan Law, implication law, double negation …</a:t>
            </a:r>
            <a:endParaRPr sz="2500"/>
          </a:p>
          <a:p>
            <a:pPr lvl="1" marL="682526" indent="-407888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We don’t know how to directly negate a “if … then” form</a:t>
            </a:r>
            <a:endParaRPr sz="2200">
              <a:solidFill>
                <a:srgbClr val="464653"/>
              </a:solidFill>
            </a:endParaRPr>
          </a:p>
          <a:p>
            <a:pPr lvl="1" marL="682526" indent="-407888">
              <a:lnSpc>
                <a:spcPct val="90000"/>
              </a:lnSpc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200">
                <a:solidFill>
                  <a:srgbClr val="464653"/>
                </a:solidFill>
              </a:rPr>
              <a:t>First apply implication law, then use DeMorgan law:</a:t>
            </a:r>
            <a:endParaRPr sz="2200">
              <a:solidFill>
                <a:srgbClr val="464653"/>
              </a:solidFill>
            </a:endParaRPr>
          </a:p>
          <a:p>
            <a:pPr lvl="1" marL="0" indent="274636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br>
              <a:rPr sz="2200">
                <a:solidFill>
                  <a:srgbClr val="464653"/>
                </a:solidFill>
              </a:rPr>
            </a:br>
            <a:endParaRPr sz="2100">
              <a:solidFill>
                <a:srgbClr val="464653"/>
              </a:solidFill>
            </a:endParaRPr>
          </a:p>
          <a:p>
            <a:pPr lvl="1" marL="0" indent="274636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endParaRPr sz="2100">
              <a:solidFill>
                <a:srgbClr val="464653"/>
              </a:solidFill>
            </a:endParaRPr>
          </a:p>
          <a:p>
            <a:pPr lvl="1" marL="0" indent="274636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endParaRPr sz="2100">
              <a:solidFill>
                <a:srgbClr val="464653"/>
              </a:solidFill>
            </a:endParaRPr>
          </a:p>
          <a:p>
            <a:pPr lvl="1" marL="0" indent="274636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endParaRPr sz="2100">
              <a:solidFill>
                <a:srgbClr val="464653"/>
              </a:solidFill>
            </a:endParaRPr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600"/>
              <a:t> </a:t>
            </a:r>
          </a:p>
        </p:txBody>
      </p:sp>
      <p:pic>
        <p:nvPicPr>
          <p:cNvPr id="330" name="image8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2895600"/>
            <a:ext cx="4546600" cy="2160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Outline</a:t>
            </a:r>
          </a:p>
        </p:txBody>
      </p:sp>
      <p:sp>
        <p:nvSpPr>
          <p:cNvPr id="333" name="Shape 333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Simple Proposition</a:t>
            </a:r>
            <a:endParaRPr sz="2000">
              <a:solidFill>
                <a:srgbClr val="D2C7C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2C7C3"/>
                </a:solidFill>
              </a:rPr>
              <a:t>Logic operations &amp; compound proposition</a:t>
            </a:r>
            <a:endParaRPr sz="20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Unary operation: negation</a:t>
            </a:r>
            <a:endParaRPr sz="23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Binary operation: conjuction (AND) , disjuction (OR),  conditional (    ) , biconditional (     )</a:t>
            </a:r>
            <a:endParaRPr sz="2300">
              <a:solidFill>
                <a:srgbClr val="D2C7C3"/>
              </a:solidFill>
            </a:endParaRPr>
          </a:p>
          <a:p>
            <a:pPr lvl="1" marL="793474" indent="-445812">
              <a:spcBef>
                <a:spcPts val="3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300">
                <a:solidFill>
                  <a:srgbClr val="D2C7C3"/>
                </a:solidFill>
              </a:rPr>
              <a:t>Evaluating order &amp; truth table</a:t>
            </a:r>
            <a:endParaRPr sz="2300">
              <a:solidFill>
                <a:srgbClr val="D2C7C3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>
                <a:solidFill>
                  <a:srgbClr val="D9D9D9"/>
                </a:solidFill>
              </a:rPr>
              <a:t>Propositional equivalence</a:t>
            </a:r>
            <a:endParaRPr sz="2000">
              <a:solidFill>
                <a:srgbClr val="D9D9D9"/>
              </a:solidFill>
            </a:endParaRPr>
          </a:p>
          <a:p>
            <a:pPr lvl="1" marL="793474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D9D9D9"/>
                </a:solidFill>
              </a:rPr>
              <a:t>Propositional identities</a:t>
            </a:r>
            <a:endParaRPr sz="2300">
              <a:solidFill>
                <a:srgbClr val="D9D9D9"/>
              </a:solidFill>
            </a:endParaRPr>
          </a:p>
          <a:p>
            <a:pPr lvl="0" marL="589473" indent="-479935">
              <a:buChar char=""/>
              <a:defRPr sz="1800"/>
            </a:pPr>
            <a:r>
              <a:rPr sz="2600"/>
              <a:t>Applications:  solving logic puzzles</a:t>
            </a:r>
          </a:p>
        </p:txBody>
      </p:sp>
      <p:sp>
        <p:nvSpPr>
          <p:cNvPr id="334" name="Shape 33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44</a:t>
            </a:r>
          </a:p>
        </p:txBody>
      </p:sp>
      <p:pic>
        <p:nvPicPr>
          <p:cNvPr id="33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2971800"/>
            <a:ext cx="457200" cy="32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2971800"/>
            <a:ext cx="403225" cy="322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Solving problem using logic</a:t>
            </a:r>
          </a:p>
        </p:txBody>
      </p:sp>
      <p:sp>
        <p:nvSpPr>
          <p:cNvPr id="339" name="Shape 339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45</a:t>
            </a:r>
          </a:p>
        </p:txBody>
      </p:sp>
      <p:sp>
        <p:nvSpPr>
          <p:cNvPr id="340" name="Shape 340"/>
          <p:cNvSpPr/>
          <p:nvPr>
            <p:ph type="body" idx="4294967295"/>
          </p:nvPr>
        </p:nvSpPr>
        <p:spPr>
          <a:xfrm>
            <a:off x="914400" y="1447800"/>
            <a:ext cx="80200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82625" indent="-682625">
              <a:buFont typeface="Arial"/>
              <a:buChar char="•"/>
              <a:defRPr sz="1800"/>
            </a:pPr>
            <a:r>
              <a:rPr sz="3000"/>
              <a:t>Four machines A, B, C, D are connected on a network. It is feared that a computer virus may have infected the network. Your security team makes the following statements:</a:t>
            </a:r>
            <a:endParaRPr sz="3000"/>
          </a:p>
          <a:p>
            <a:pPr lvl="1" marL="844334" indent="-569696">
              <a:spcBef>
                <a:spcPts val="5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600">
                <a:solidFill>
                  <a:srgbClr val="464653"/>
                </a:solidFill>
              </a:rPr>
              <a:t>If D is infected, then so is C.</a:t>
            </a:r>
            <a:endParaRPr>
              <a:solidFill>
                <a:srgbClr val="464653"/>
              </a:solidFill>
            </a:endParaRPr>
          </a:p>
          <a:p>
            <a:pPr lvl="1" marL="844334" indent="-569696">
              <a:spcBef>
                <a:spcPts val="5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600">
                <a:solidFill>
                  <a:srgbClr val="464653"/>
                </a:solidFill>
              </a:rPr>
              <a:t>If C is infected, then so is A.</a:t>
            </a:r>
            <a:endParaRPr>
              <a:solidFill>
                <a:srgbClr val="464653"/>
              </a:solidFill>
            </a:endParaRPr>
          </a:p>
          <a:p>
            <a:pPr lvl="1" marL="844334" indent="-569696">
              <a:spcBef>
                <a:spcPts val="5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600">
                <a:solidFill>
                  <a:srgbClr val="464653"/>
                </a:solidFill>
              </a:rPr>
              <a:t>If D is clean, then B is clean but C is infected.</a:t>
            </a:r>
            <a:endParaRPr>
              <a:solidFill>
                <a:srgbClr val="464653"/>
              </a:solidFill>
            </a:endParaRPr>
          </a:p>
          <a:p>
            <a:pPr lvl="1" marL="844334" indent="-569696">
              <a:spcBef>
                <a:spcPts val="5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2600">
                <a:solidFill>
                  <a:srgbClr val="464653"/>
                </a:solidFill>
              </a:rPr>
              <a:t>If A is infected, then either B is infected or C is clean.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Solving problem using logic</a:t>
            </a:r>
          </a:p>
        </p:txBody>
      </p:sp>
      <p:sp>
        <p:nvSpPr>
          <p:cNvPr id="343" name="Shape 34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46</a:t>
            </a:r>
          </a:p>
        </p:txBody>
      </p:sp>
      <p:sp>
        <p:nvSpPr>
          <p:cNvPr id="344" name="Shape 344"/>
          <p:cNvSpPr/>
          <p:nvPr>
            <p:ph type="body" idx="4294967295"/>
          </p:nvPr>
        </p:nvSpPr>
        <p:spPr>
          <a:xfrm>
            <a:off x="914400" y="1447800"/>
            <a:ext cx="80200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80449" indent="-380449" defTabSz="86868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pPr>
            <a:r>
              <a:rPr sz="2200"/>
              <a:t>Four machines A, B, C, D are connected on a network. It is feared that a computer virus may have infected the network. Your security team makes the following statements:</a:t>
            </a:r>
            <a:endParaRPr sz="2200"/>
          </a:p>
          <a:p>
            <a:pPr lvl="1" marL="565137" indent="-304231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1900">
                <a:solidFill>
                  <a:srgbClr val="464653"/>
                </a:solidFill>
              </a:rPr>
              <a:t>If D is infected, then so is C.</a:t>
            </a:r>
            <a:endParaRPr sz="1900">
              <a:solidFill>
                <a:srgbClr val="464653"/>
              </a:solidFill>
            </a:endParaRPr>
          </a:p>
          <a:p>
            <a:pPr lvl="1" marL="565137" indent="-304231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1900">
                <a:solidFill>
                  <a:srgbClr val="464653"/>
                </a:solidFill>
              </a:rPr>
              <a:t>If C is infected, then so is A.</a:t>
            </a:r>
            <a:endParaRPr sz="1900">
              <a:solidFill>
                <a:srgbClr val="464653"/>
              </a:solidFill>
            </a:endParaRPr>
          </a:p>
          <a:p>
            <a:pPr lvl="1" marL="565137" indent="-304231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1900">
                <a:solidFill>
                  <a:srgbClr val="464653"/>
                </a:solidFill>
              </a:rPr>
              <a:t>If D is clean, then B is clean but C is infected.</a:t>
            </a:r>
            <a:endParaRPr sz="1900">
              <a:solidFill>
                <a:srgbClr val="464653"/>
              </a:solidFill>
            </a:endParaRPr>
          </a:p>
          <a:p>
            <a:pPr lvl="1" marL="565137" indent="-304231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Arial"/>
              <a:buChar char="–"/>
              <a:defRPr sz="1800"/>
            </a:pPr>
            <a:r>
              <a:rPr sz="1900">
                <a:solidFill>
                  <a:srgbClr val="464653"/>
                </a:solidFill>
              </a:rPr>
              <a:t>If A is infected, then either B is infected or C is clean.</a:t>
            </a:r>
            <a:endParaRPr sz="1900">
              <a:solidFill>
                <a:srgbClr val="464653"/>
              </a:solidFill>
            </a:endParaRPr>
          </a:p>
          <a:p>
            <a:pPr lvl="0" marL="380449" indent="-380449" defTabSz="86868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pPr>
            <a:r>
              <a:rPr sz="2200"/>
              <a:t>How many possibilities are there ?</a:t>
            </a:r>
            <a:endParaRPr sz="2200"/>
          </a:p>
          <a:p>
            <a:pPr lvl="1" marL="453051" indent="-192145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1500">
                <a:solidFill>
                  <a:srgbClr val="464653"/>
                </a:solidFill>
              </a:rPr>
              <a:t>A, B,C, D are all be clean</a:t>
            </a:r>
            <a:endParaRPr sz="1500">
              <a:solidFill>
                <a:srgbClr val="464653"/>
              </a:solidFill>
            </a:endParaRPr>
          </a:p>
          <a:p>
            <a:pPr lvl="1" marL="453051" indent="-192145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1500">
                <a:solidFill>
                  <a:srgbClr val="464653"/>
                </a:solidFill>
              </a:rPr>
              <a:t>A, B,C are clean, D is infected,</a:t>
            </a:r>
            <a:endParaRPr sz="1500">
              <a:solidFill>
                <a:srgbClr val="464653"/>
              </a:solidFill>
            </a:endParaRPr>
          </a:p>
          <a:p>
            <a:pPr lvl="1" marL="453051" indent="-192145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1500">
                <a:solidFill>
                  <a:srgbClr val="464653"/>
                </a:solidFill>
              </a:rPr>
              <a:t>A,B,D are clean, C is infected,</a:t>
            </a:r>
            <a:endParaRPr sz="1500">
              <a:solidFill>
                <a:srgbClr val="464653"/>
              </a:solidFill>
            </a:endParaRPr>
          </a:p>
          <a:p>
            <a:pPr lvl="1" marL="453051" indent="-192145" defTabSz="868680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1500">
                <a:solidFill>
                  <a:srgbClr val="464653"/>
                </a:solidFill>
              </a:rPr>
              <a:t>….</a:t>
            </a:r>
            <a:endParaRPr sz="1500">
              <a:solidFill>
                <a:srgbClr val="464653"/>
              </a:solidFill>
            </a:endParaRPr>
          </a:p>
          <a:p>
            <a:pPr lvl="1" marL="0" indent="260905" defTabSz="86868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1500">
                <a:solidFill>
                  <a:srgbClr val="464653"/>
                </a:solidFill>
              </a:rPr>
              <a:t>…</a:t>
            </a:r>
            <a:endParaRPr sz="1500">
              <a:solidFill>
                <a:srgbClr val="464653"/>
              </a:solidFill>
            </a:endParaRPr>
          </a:p>
          <a:p>
            <a:pPr lvl="0" marL="273807" indent="-273807" defTabSz="86868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/>
            </a:pPr>
            <a:r>
              <a:rPr sz="1900"/>
              <a:t>Is the first case possible ? The second ? 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 idx="4294967295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>
                <a:solidFill>
                  <a:srgbClr val="DDE9E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DE9EC"/>
                </a:solidFill>
              </a:rPr>
              <a:t>Application of Logic</a:t>
            </a:r>
          </a:p>
        </p:txBody>
      </p:sp>
      <p:sp>
        <p:nvSpPr>
          <p:cNvPr id="347" name="Shape 347"/>
          <p:cNvSpPr/>
          <p:nvPr>
            <p:ph type="body" idx="4294967295"/>
          </p:nvPr>
        </p:nvSpPr>
        <p:spPr>
          <a:xfrm>
            <a:off x="1295400" y="4267198"/>
            <a:ext cx="6781800" cy="1143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algn="r">
              <a:buSz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A case study</a:t>
            </a:r>
          </a:p>
        </p:txBody>
      </p:sp>
      <p:sp>
        <p:nvSpPr>
          <p:cNvPr id="348" name="Shape 348"/>
          <p:cNvSpPr/>
          <p:nvPr/>
        </p:nvSpPr>
        <p:spPr>
          <a:xfrm>
            <a:off x="1069974" y="6354762"/>
            <a:ext cx="1520828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DDE9E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DDE9EC"/>
                </a:solidFill>
              </a:rPr>
              <a:t>47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An example</a:t>
            </a:r>
          </a:p>
        </p:txBody>
      </p:sp>
      <p:sp>
        <p:nvSpPr>
          <p:cNvPr id="351" name="Shape 35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48</a:t>
            </a:r>
          </a:p>
        </p:txBody>
      </p:sp>
      <p:sp>
        <p:nvSpPr>
          <p:cNvPr id="352" name="Shape 352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Your friend’s comment: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If the birds are flying south and the leaves are turning, then it must be fall. Falls brings cold weather. The leaves are turning but the weather is not cold. </a:t>
            </a:r>
            <a:r>
              <a:rPr b="1" sz="2300">
                <a:solidFill>
                  <a:srgbClr val="C00000"/>
                </a:solidFill>
              </a:rPr>
              <a:t>Therefore</a:t>
            </a:r>
            <a:r>
              <a:rPr sz="2300">
                <a:solidFill>
                  <a:srgbClr val="464653"/>
                </a:solidFill>
              </a:rPr>
              <a:t> the birds are not flying south.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Is her argument sound/valid?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An example</a:t>
            </a:r>
          </a:p>
        </p:txBody>
      </p:sp>
      <p:sp>
        <p:nvSpPr>
          <p:cNvPr id="355" name="Shape 355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49</a:t>
            </a:r>
          </a:p>
        </p:txBody>
      </p:sp>
      <p:sp>
        <p:nvSpPr>
          <p:cNvPr id="356" name="Shape 356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Is her argument sound/valid? 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Suppose the followings are true: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If the birds are flying south and the leaves are turning, the it must be fall.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Falls brings cold weather.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The leaves are turning but the weather is not cold.</a:t>
            </a:r>
            <a:endParaRPr sz="20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Can one conclude “the birds are not flying south” ?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Reasoning &amp; Proving</a:t>
            </a:r>
          </a:p>
        </p:txBody>
      </p:sp>
      <p:sp>
        <p:nvSpPr>
          <p:cNvPr id="359" name="Shape 359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50</a:t>
            </a:r>
          </a:p>
        </p:txBody>
      </p:sp>
      <p:sp>
        <p:nvSpPr>
          <p:cNvPr id="360" name="Shape 360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Prove by </a:t>
            </a:r>
            <a:r>
              <a:rPr sz="2600">
                <a:solidFill>
                  <a:srgbClr val="FF3300"/>
                </a:solidFill>
              </a:rPr>
              <a:t>contradiction</a:t>
            </a:r>
            <a:endParaRPr>
              <a:solidFill>
                <a:srgbClr val="FF330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Assume the birds are flying south</a:t>
            </a:r>
            <a:r>
              <a:rPr sz="2300">
                <a:solidFill>
                  <a:srgbClr val="464653"/>
                </a:solidFill>
              </a:rPr>
              <a:t>, 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then since leaves are turning too, then it must be fall. 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Falls bring cold weather, so it must be cold.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But it’s actually not cold. 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We have a contradiction,</a:t>
            </a:r>
            <a:r>
              <a:rPr sz="2300">
                <a:solidFill>
                  <a:srgbClr val="464653"/>
                </a:solidFill>
              </a:rPr>
              <a:t> therefore our assumption that the birds are flying south is wrong.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Indirect Proofs (Section 3.1.8)</a:t>
            </a:r>
          </a:p>
        </p:txBody>
      </p:sp>
      <p:sp>
        <p:nvSpPr>
          <p:cNvPr id="363" name="Shape 363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Direct Proof vs Indirect Proof</a:t>
            </a:r>
            <a:endParaRPr sz="2800"/>
          </a:p>
          <a:p>
            <a:pPr lvl="0" marL="594642" indent="-594642">
              <a:buChar char=""/>
              <a:defRPr sz="1800"/>
            </a:pPr>
            <a:r>
              <a:rPr sz="2800"/>
              <a:t>Show that the square of an odd number is also an odd number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Suppose that m is an odd number, 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We will show that m</a:t>
            </a:r>
            <a:r>
              <a:rPr baseline="30000" sz="2400">
                <a:solidFill>
                  <a:srgbClr val="464653"/>
                </a:solidFill>
              </a:rPr>
              <a:t>2</a:t>
            </a:r>
            <a:r>
              <a:rPr sz="2400">
                <a:solidFill>
                  <a:srgbClr val="464653"/>
                </a:solidFill>
              </a:rPr>
              <a:t> is also an odd number. 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Direct Proof:  (from givens to the conclusion)</a:t>
            </a:r>
            <a:endParaRPr sz="2400">
              <a:solidFill>
                <a:srgbClr val="464653"/>
              </a:solidFill>
            </a:endParaRPr>
          </a:p>
          <a:p>
            <a:pPr lvl="2" marL="1050925" indent="-4572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400"/>
              <a:t>Let m=2n+1 (since m is an odd number)</a:t>
            </a:r>
            <a:endParaRPr sz="2400"/>
          </a:p>
          <a:p>
            <a:pPr lvl="2" marL="1050925" indent="-4572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400"/>
              <a:t>Then m</a:t>
            </a:r>
            <a:r>
              <a:rPr baseline="30000" sz="2400"/>
              <a:t>2</a:t>
            </a:r>
            <a:r>
              <a:rPr sz="2400"/>
              <a:t>=(2n+1)</a:t>
            </a:r>
            <a:r>
              <a:rPr baseline="30000" sz="2400"/>
              <a:t>2</a:t>
            </a:r>
            <a:r>
              <a:rPr sz="2400"/>
              <a:t>=4n</a:t>
            </a:r>
            <a:r>
              <a:rPr baseline="30000" sz="2400"/>
              <a:t>2</a:t>
            </a:r>
            <a:r>
              <a:rPr sz="2400"/>
              <a:t>+4n+1=2(2n</a:t>
            </a:r>
            <a:r>
              <a:rPr baseline="30000" sz="2400"/>
              <a:t>2</a:t>
            </a:r>
            <a:r>
              <a:rPr sz="2400"/>
              <a:t>+2n)+1</a:t>
            </a:r>
            <a:endParaRPr sz="2400"/>
          </a:p>
          <a:p>
            <a:pPr lvl="2" marL="1050925" indent="-4572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400"/>
              <a:t>Therefore m</a:t>
            </a:r>
            <a:r>
              <a:rPr baseline="30000" sz="2400"/>
              <a:t>2</a:t>
            </a:r>
            <a:r>
              <a:rPr sz="2400"/>
              <a:t> is an odd number</a:t>
            </a:r>
          </a:p>
        </p:txBody>
      </p:sp>
      <p:sp>
        <p:nvSpPr>
          <p:cNvPr id="364" name="Shape 36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51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Roadmap</a:t>
            </a:r>
          </a:p>
        </p:txBody>
      </p:sp>
      <p:sp>
        <p:nvSpPr>
          <p:cNvPr id="75" name="Shape 75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5</a:t>
            </a:r>
          </a:p>
        </p:txBody>
      </p:sp>
      <p:sp>
        <p:nvSpPr>
          <p:cNvPr id="76" name="Shape 76"/>
          <p:cNvSpPr/>
          <p:nvPr>
            <p:ph type="body" idx="4294967295"/>
          </p:nvPr>
        </p:nvSpPr>
        <p:spPr>
          <a:xfrm>
            <a:off x="838200" y="1447800"/>
            <a:ext cx="80962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Simple Proposition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Logic </a:t>
            </a:r>
            <a:r>
              <a:rPr sz="2600">
                <a:solidFill>
                  <a:srgbClr val="FF0000"/>
                </a:solidFill>
              </a:rPr>
              <a:t>operations</a:t>
            </a:r>
            <a:r>
              <a:rPr sz="2600"/>
              <a:t> &amp; compound proposition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Unary operation: negation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Binary operation: conjuction (AND) , disjuction (OR),  conditional (    ) , biconditional (     )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Evaluating order &amp; truth table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Tautology, contradiction, equivalence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Logic operation laws 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Applications:  solving logic puzzles</a:t>
            </a:r>
          </a:p>
        </p:txBody>
      </p:sp>
      <p:pic>
        <p:nvPicPr>
          <p:cNvPr id="7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3200400"/>
            <a:ext cx="457200" cy="32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0" y="3200400"/>
            <a:ext cx="403225" cy="322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Indirect Proof technique</a:t>
            </a:r>
          </a:p>
        </p:txBody>
      </p:sp>
      <p:sp>
        <p:nvSpPr>
          <p:cNvPr id="367" name="Shape 367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Proof by contradiction: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Rather than proving the conclusion is true, we assume that it is false, and see whether this assumption leads to some kind of contradiction. 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A contradiction would mean the assumption is wrong, i.e., the conclusion is true</a:t>
            </a:r>
          </a:p>
        </p:txBody>
      </p:sp>
      <p:sp>
        <p:nvSpPr>
          <p:cNvPr id="368" name="Shape 368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522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Indirect Proof technique</a:t>
            </a:r>
          </a:p>
        </p:txBody>
      </p:sp>
      <p:sp>
        <p:nvSpPr>
          <p:cNvPr id="371" name="Shape 371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Show that square of an odd number is also an odd number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Suppose that m is an odd number, 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We will show that m</a:t>
            </a:r>
            <a:r>
              <a:rPr baseline="30000" sz="2400">
                <a:solidFill>
                  <a:srgbClr val="464653"/>
                </a:solidFill>
              </a:rPr>
              <a:t>2</a:t>
            </a:r>
            <a:r>
              <a:rPr sz="2400">
                <a:solidFill>
                  <a:srgbClr val="464653"/>
                </a:solidFill>
              </a:rPr>
              <a:t> is also an odd number. 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Indirect Proof:</a:t>
            </a:r>
            <a:endParaRPr sz="2400">
              <a:solidFill>
                <a:srgbClr val="464653"/>
              </a:solidFill>
            </a:endParaRPr>
          </a:p>
          <a:p>
            <a:pPr lvl="2" marL="1050925" indent="-4572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400"/>
              <a:t>Assume m</a:t>
            </a:r>
            <a:r>
              <a:rPr baseline="30000" sz="2400"/>
              <a:t>2</a:t>
            </a:r>
            <a:r>
              <a:rPr sz="2400"/>
              <a:t> is an even number</a:t>
            </a:r>
            <a:endParaRPr sz="2400"/>
          </a:p>
          <a:p>
            <a:pPr lvl="2" marL="1050925" indent="-4572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400"/>
              <a:t>As m</a:t>
            </a:r>
            <a:r>
              <a:rPr baseline="30000" sz="2400"/>
              <a:t>2</a:t>
            </a:r>
            <a:r>
              <a:rPr sz="2400"/>
              <a:t>=m*m,  m must be an even number. This contradicts with the fact that m is an odd number. </a:t>
            </a:r>
            <a:endParaRPr sz="2400"/>
          </a:p>
          <a:p>
            <a:pPr lvl="2" marL="1050925" indent="-4572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400"/>
              <a:t>Therefore the assuming cannot be true, and therefore m</a:t>
            </a:r>
            <a:r>
              <a:rPr baseline="30000" sz="2400"/>
              <a:t>2</a:t>
            </a:r>
            <a:r>
              <a:rPr sz="2400"/>
              <a:t> is odd </a:t>
            </a:r>
          </a:p>
        </p:txBody>
      </p:sp>
      <p:sp>
        <p:nvSpPr>
          <p:cNvPr id="372" name="Shape 37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532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Underlying logic laws</a:t>
            </a:r>
          </a:p>
        </p:txBody>
      </p:sp>
      <p:pic>
        <p:nvPicPr>
          <p:cNvPr id="375" name="image8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828800"/>
            <a:ext cx="385762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54</a:t>
            </a:r>
          </a:p>
        </p:txBody>
      </p:sp>
      <p:sp>
        <p:nvSpPr>
          <p:cNvPr id="377" name="Shape 377"/>
          <p:cNvSpPr/>
          <p:nvPr/>
        </p:nvSpPr>
        <p:spPr>
          <a:xfrm>
            <a:off x="381000" y="1295400"/>
            <a:ext cx="8229600" cy="204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660712" indent="-660712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sz="2800">
                <a:latin typeface="Gill Sans MT"/>
                <a:ea typeface="Gill Sans MT"/>
                <a:cs typeface="Gill Sans MT"/>
                <a:sym typeface="Gill Sans MT"/>
              </a:rPr>
              <a:t>We can prove the following logic equivalence</a:t>
            </a:r>
            <a:endParaRPr sz="2800">
              <a:latin typeface="Gill Sans MT"/>
              <a:ea typeface="Gill Sans MT"/>
              <a:cs typeface="Gill Sans MT"/>
              <a:sym typeface="Gill Sans MT"/>
            </a:endParaRPr>
          </a:p>
          <a:p>
            <a:pPr lvl="0" marL="273050" indent="-273050">
              <a:spcBef>
                <a:spcPts val="600"/>
              </a:spcBef>
            </a:pPr>
            <a:endParaRPr sz="2800">
              <a:latin typeface="Gill Sans MT"/>
              <a:ea typeface="Gill Sans MT"/>
              <a:cs typeface="Gill Sans MT"/>
              <a:sym typeface="Gill Sans MT"/>
            </a:endParaRPr>
          </a:p>
          <a:p>
            <a:pPr lvl="0" marL="273050" indent="-273050">
              <a:spcBef>
                <a:spcPts val="600"/>
              </a:spcBef>
            </a:pPr>
            <a:endParaRPr sz="2800">
              <a:latin typeface="Gill Sans MT"/>
              <a:ea typeface="Gill Sans MT"/>
              <a:cs typeface="Gill Sans MT"/>
              <a:sym typeface="Gill Sans MT"/>
            </a:endParaRPr>
          </a:p>
          <a:p>
            <a:pPr lvl="0" marL="660712" indent="-660712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sz="2800">
                <a:latin typeface="Gill Sans MT"/>
                <a:ea typeface="Gill Sans MT"/>
                <a:cs typeface="Gill Sans MT"/>
                <a:sym typeface="Gill Sans MT"/>
              </a:rPr>
              <a:t>Therefore, in order to prove          , we prove   </a:t>
            </a:r>
          </a:p>
        </p:txBody>
      </p:sp>
      <p:pic>
        <p:nvPicPr>
          <p:cNvPr id="378" name="image5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2895600"/>
            <a:ext cx="9525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9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1400" y="2895600"/>
            <a:ext cx="881063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 idx="4294967295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>
                <a:solidFill>
                  <a:srgbClr val="DDE9E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DDE9EC"/>
                </a:solidFill>
              </a:rPr>
              <a:t>Next: application to computer</a:t>
            </a:r>
          </a:p>
        </p:txBody>
      </p:sp>
      <p:sp>
        <p:nvSpPr>
          <p:cNvPr id="382" name="Shape 382"/>
          <p:cNvSpPr/>
          <p:nvPr>
            <p:ph type="body" idx="4294967295"/>
          </p:nvPr>
        </p:nvSpPr>
        <p:spPr>
          <a:xfrm>
            <a:off x="1295400" y="4267198"/>
            <a:ext cx="6781800" cy="114300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r">
              <a:buSzTx/>
              <a:buNone/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383" name="Shape 383"/>
          <p:cNvSpPr/>
          <p:nvPr/>
        </p:nvSpPr>
        <p:spPr>
          <a:xfrm>
            <a:off x="1069974" y="6354762"/>
            <a:ext cx="1520828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DDE9E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DDE9EC"/>
                </a:solidFill>
              </a:rPr>
              <a:t>55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Other Positional Numeral System</a:t>
            </a:r>
          </a:p>
        </p:txBody>
      </p:sp>
      <p:sp>
        <p:nvSpPr>
          <p:cNvPr id="386" name="Shape 386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56</a:t>
            </a:r>
          </a:p>
        </p:txBody>
      </p:sp>
      <p:sp>
        <p:nvSpPr>
          <p:cNvPr id="387" name="Shape 387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59594" indent="-452247" defTabSz="896111">
              <a:spcBef>
                <a:spcPts val="500"/>
              </a:spcBef>
              <a:buChar char=""/>
              <a:defRPr sz="1800"/>
            </a:pPr>
            <a:r>
              <a:rPr sz="2500">
                <a:solidFill>
                  <a:srgbClr val="C00000"/>
                </a:solidFill>
              </a:rPr>
              <a:t>Base</a:t>
            </a:r>
            <a:r>
              <a:rPr sz="2500"/>
              <a:t>: number of digits (symbols) used in the system.</a:t>
            </a:r>
            <a:endParaRPr sz="2500"/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Base 2 (i.e., binary): only use 0 and 1</a:t>
            </a:r>
            <a:endParaRPr sz="2200">
              <a:solidFill>
                <a:srgbClr val="464653"/>
              </a:solidFill>
            </a:endParaRPr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Base 8 (octal): only use 0,1,…7</a:t>
            </a:r>
            <a:endParaRPr sz="2200">
              <a:solidFill>
                <a:srgbClr val="464653"/>
              </a:solidFill>
            </a:endParaRPr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Base 16 (hexadecimal): use 0,1,…9, A,B,C,D,E,F</a:t>
            </a:r>
            <a:endParaRPr sz="2200">
              <a:solidFill>
                <a:srgbClr val="464653"/>
              </a:solidFill>
            </a:endParaRPr>
          </a:p>
          <a:p>
            <a:pPr lvl="0" marL="559594" indent="-452247" defTabSz="896111">
              <a:spcBef>
                <a:spcPts val="500"/>
              </a:spcBef>
              <a:buChar char=""/>
              <a:defRPr sz="1800"/>
            </a:pPr>
            <a:r>
              <a:rPr sz="2500"/>
              <a:t>Like in decimal system, </a:t>
            </a:r>
            <a:endParaRPr sz="2500"/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Rightmost digit: represents its value times the base to the zeroth power</a:t>
            </a:r>
            <a:endParaRPr sz="2200">
              <a:solidFill>
                <a:srgbClr val="464653"/>
              </a:solidFill>
            </a:endParaRPr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The next digit to the left: times the base to the first power</a:t>
            </a:r>
            <a:endParaRPr sz="2200">
              <a:solidFill>
                <a:srgbClr val="464653"/>
              </a:solidFill>
            </a:endParaRPr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The next digit to the left: times the base to the second power</a:t>
            </a:r>
            <a:endParaRPr sz="2200">
              <a:solidFill>
                <a:srgbClr val="464653"/>
              </a:solidFill>
            </a:endParaRPr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…</a:t>
            </a:r>
            <a:endParaRPr sz="2200">
              <a:solidFill>
                <a:srgbClr val="464653"/>
              </a:solidFill>
            </a:endParaRPr>
          </a:p>
          <a:p>
            <a:pPr lvl="1" marL="758609" indent="-417900" defTabSz="896111">
              <a:spcBef>
                <a:spcPts val="200"/>
              </a:spcBef>
              <a:buClr>
                <a:srgbClr val="9FB8CD"/>
              </a:buClr>
              <a:buFont typeface="Verdana"/>
              <a:buChar char="◦"/>
              <a:defRPr sz="1800"/>
            </a:pPr>
            <a:r>
              <a:rPr sz="2200">
                <a:solidFill>
                  <a:srgbClr val="464653"/>
                </a:solidFill>
              </a:rPr>
              <a:t>For example: binary number 10101</a:t>
            </a:r>
            <a:endParaRPr sz="2200">
              <a:solidFill>
                <a:srgbClr val="464653"/>
              </a:solidFill>
            </a:endParaRPr>
          </a:p>
          <a:p>
            <a:pPr lvl="1" marL="0" indent="340708" defTabSz="896111">
              <a:spcBef>
                <a:spcPts val="200"/>
              </a:spcBef>
              <a:buSzTx/>
              <a:buNone/>
              <a:defRPr sz="1800"/>
            </a:pPr>
            <a:r>
              <a:rPr sz="2200">
                <a:solidFill>
                  <a:srgbClr val="464653"/>
                </a:solidFill>
              </a:rPr>
              <a:t>= </a:t>
            </a:r>
            <a:r>
              <a:rPr sz="2200">
                <a:solidFill>
                  <a:srgbClr val="C00000"/>
                </a:solidFill>
              </a:rPr>
              <a:t>1</a:t>
            </a:r>
            <a:r>
              <a:rPr sz="2200">
                <a:solidFill>
                  <a:srgbClr val="464653"/>
                </a:solidFill>
              </a:rPr>
              <a:t>*2</a:t>
            </a:r>
            <a:r>
              <a:rPr baseline="29958" sz="2200">
                <a:solidFill>
                  <a:srgbClr val="464653"/>
                </a:solidFill>
              </a:rPr>
              <a:t>4</a:t>
            </a:r>
            <a:r>
              <a:rPr sz="2200">
                <a:solidFill>
                  <a:srgbClr val="464653"/>
                </a:solidFill>
              </a:rPr>
              <a:t>+</a:t>
            </a:r>
            <a:r>
              <a:rPr sz="2200">
                <a:solidFill>
                  <a:srgbClr val="C00000"/>
                </a:solidFill>
              </a:rPr>
              <a:t>0</a:t>
            </a:r>
            <a:r>
              <a:rPr sz="2200">
                <a:solidFill>
                  <a:srgbClr val="464653"/>
                </a:solidFill>
              </a:rPr>
              <a:t>*2</a:t>
            </a:r>
            <a:r>
              <a:rPr baseline="29958" sz="2200">
                <a:solidFill>
                  <a:srgbClr val="464653"/>
                </a:solidFill>
              </a:rPr>
              <a:t>3</a:t>
            </a:r>
            <a:r>
              <a:rPr sz="2200">
                <a:solidFill>
                  <a:srgbClr val="464653"/>
                </a:solidFill>
              </a:rPr>
              <a:t>+</a:t>
            </a:r>
            <a:r>
              <a:rPr sz="2200">
                <a:solidFill>
                  <a:srgbClr val="C00000"/>
                </a:solidFill>
              </a:rPr>
              <a:t>1</a:t>
            </a:r>
            <a:r>
              <a:rPr sz="2200">
                <a:solidFill>
                  <a:srgbClr val="464653"/>
                </a:solidFill>
              </a:rPr>
              <a:t>*2</a:t>
            </a:r>
            <a:r>
              <a:rPr baseline="29958" sz="2200">
                <a:solidFill>
                  <a:srgbClr val="464653"/>
                </a:solidFill>
              </a:rPr>
              <a:t>2</a:t>
            </a:r>
            <a:r>
              <a:rPr sz="2200">
                <a:solidFill>
                  <a:srgbClr val="464653"/>
                </a:solidFill>
              </a:rPr>
              <a:t>+</a:t>
            </a:r>
            <a:r>
              <a:rPr sz="2200">
                <a:solidFill>
                  <a:srgbClr val="C00000"/>
                </a:solidFill>
              </a:rPr>
              <a:t>0</a:t>
            </a:r>
            <a:r>
              <a:rPr sz="2200">
                <a:solidFill>
                  <a:srgbClr val="464653"/>
                </a:solidFill>
              </a:rPr>
              <a:t>*2</a:t>
            </a:r>
            <a:r>
              <a:rPr baseline="29958" sz="2200">
                <a:solidFill>
                  <a:srgbClr val="464653"/>
                </a:solidFill>
              </a:rPr>
              <a:t>1</a:t>
            </a:r>
            <a:r>
              <a:rPr sz="2200">
                <a:solidFill>
                  <a:srgbClr val="464653"/>
                </a:solidFill>
              </a:rPr>
              <a:t>+</a:t>
            </a:r>
            <a:r>
              <a:rPr sz="2200">
                <a:solidFill>
                  <a:srgbClr val="C00000"/>
                </a:solidFill>
              </a:rPr>
              <a:t>1</a:t>
            </a:r>
            <a:r>
              <a:rPr sz="2200">
                <a:solidFill>
                  <a:srgbClr val="464653"/>
                </a:solidFill>
              </a:rPr>
              <a:t>*2</a:t>
            </a:r>
            <a:r>
              <a:rPr baseline="29958" sz="2200">
                <a:solidFill>
                  <a:srgbClr val="464653"/>
                </a:solidFill>
              </a:rPr>
              <a:t>0</a:t>
            </a:r>
            <a:r>
              <a:rPr sz="2200">
                <a:solidFill>
                  <a:srgbClr val="464653"/>
                </a:solidFill>
              </a:rPr>
              <a:t>=16+4+1=21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7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Why binary number?</a:t>
            </a:r>
          </a:p>
        </p:txBody>
      </p:sp>
      <p:sp>
        <p:nvSpPr>
          <p:cNvPr id="390" name="Shape 39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57</a:t>
            </a:r>
          </a:p>
        </p:txBody>
      </p:sp>
      <p:sp>
        <p:nvSpPr>
          <p:cNvPr id="391" name="Shape 391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Computer uses </a:t>
            </a:r>
            <a:r>
              <a:rPr sz="2600">
                <a:solidFill>
                  <a:srgbClr val="C00000"/>
                </a:solidFill>
              </a:rPr>
              <a:t>binary numeral system, i.e., base 2 positional number system</a:t>
            </a:r>
            <a:endParaRPr sz="2000">
              <a:solidFill>
                <a:srgbClr val="C0000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Each unit of memory media (hard disk, tape, CD …) has two states to represent 0 and 1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Such physical (electronic) device is easier to make, less prone to error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E.g., a voltage value between 0-3mv is 0, a value between 3-6 is 1 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1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Binary =&gt; Decimal</a:t>
            </a:r>
          </a:p>
        </p:txBody>
      </p:sp>
      <p:sp>
        <p:nvSpPr>
          <p:cNvPr id="394" name="Shape 39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58</a:t>
            </a:r>
          </a:p>
        </p:txBody>
      </p:sp>
      <p:sp>
        <p:nvSpPr>
          <p:cNvPr id="395" name="Shape 395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Interpret binary numbers (transform to base 10)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1101</a:t>
            </a:r>
            <a:endParaRPr sz="2300">
              <a:solidFill>
                <a:srgbClr val="464653"/>
              </a:solidFill>
            </a:endParaRPr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r>
              <a:rPr sz="2300">
                <a:solidFill>
                  <a:srgbClr val="464653"/>
                </a:solidFill>
              </a:rPr>
              <a:t>= 1*2</a:t>
            </a:r>
            <a:r>
              <a:rPr baseline="30000" sz="2300">
                <a:solidFill>
                  <a:srgbClr val="464653"/>
                </a:solidFill>
              </a:rPr>
              <a:t>3</a:t>
            </a:r>
            <a:r>
              <a:rPr sz="2300">
                <a:solidFill>
                  <a:srgbClr val="464653"/>
                </a:solidFill>
              </a:rPr>
              <a:t>+1*2</a:t>
            </a:r>
            <a:r>
              <a:rPr baseline="30000" sz="2300">
                <a:solidFill>
                  <a:srgbClr val="464653"/>
                </a:solidFill>
              </a:rPr>
              <a:t>2</a:t>
            </a:r>
            <a:r>
              <a:rPr sz="2300">
                <a:solidFill>
                  <a:srgbClr val="464653"/>
                </a:solidFill>
              </a:rPr>
              <a:t>+0*2</a:t>
            </a:r>
            <a:r>
              <a:rPr baseline="30000" sz="2300">
                <a:solidFill>
                  <a:srgbClr val="464653"/>
                </a:solidFill>
              </a:rPr>
              <a:t>1</a:t>
            </a:r>
            <a:r>
              <a:rPr sz="2300">
                <a:solidFill>
                  <a:srgbClr val="464653"/>
                </a:solidFill>
              </a:rPr>
              <a:t>+1*2</a:t>
            </a:r>
            <a:r>
              <a:rPr baseline="30000" sz="2300">
                <a:solidFill>
                  <a:srgbClr val="464653"/>
                </a:solidFill>
              </a:rPr>
              <a:t>0</a:t>
            </a:r>
            <a:r>
              <a:rPr sz="2300">
                <a:solidFill>
                  <a:srgbClr val="464653"/>
                </a:solidFill>
              </a:rPr>
              <a:t>=8+4+0+1=13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Translate the following binary number to decimal number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101011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Generally you can consider other bases</a:t>
            </a:r>
          </a:p>
        </p:txBody>
      </p:sp>
      <p:sp>
        <p:nvSpPr>
          <p:cNvPr id="398" name="Shape 398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59</a:t>
            </a:r>
          </a:p>
        </p:txBody>
      </p:sp>
      <p:sp>
        <p:nvSpPr>
          <p:cNvPr id="399" name="Shape 399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Base 8 (Octal number)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Use symbols: 0, 1, 2, …7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Convert octal number 725 to base 10:</a:t>
            </a:r>
            <a:endParaRPr sz="2300">
              <a:solidFill>
                <a:srgbClr val="464653"/>
              </a:solidFill>
            </a:endParaRPr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r>
              <a:rPr sz="2300">
                <a:solidFill>
                  <a:srgbClr val="464653"/>
                </a:solidFill>
              </a:rPr>
              <a:t>   =7*8</a:t>
            </a:r>
            <a:r>
              <a:rPr baseline="30000" sz="2300">
                <a:solidFill>
                  <a:srgbClr val="464653"/>
                </a:solidFill>
              </a:rPr>
              <a:t>2</a:t>
            </a:r>
            <a:r>
              <a:rPr sz="2300">
                <a:solidFill>
                  <a:srgbClr val="464653"/>
                </a:solidFill>
              </a:rPr>
              <a:t>+2*8</a:t>
            </a:r>
            <a:r>
              <a:rPr baseline="30000" sz="2300">
                <a:solidFill>
                  <a:srgbClr val="464653"/>
                </a:solidFill>
              </a:rPr>
              <a:t>1</a:t>
            </a:r>
            <a:r>
              <a:rPr sz="2300">
                <a:solidFill>
                  <a:srgbClr val="464653"/>
                </a:solidFill>
              </a:rPr>
              <a:t>+5=…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Now you try:</a:t>
            </a:r>
            <a:endParaRPr sz="2300">
              <a:solidFill>
                <a:srgbClr val="464653"/>
              </a:solidFill>
            </a:endParaRPr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r>
              <a:rPr sz="2300">
                <a:solidFill>
                  <a:srgbClr val="464653"/>
                </a:solidFill>
              </a:rPr>
              <a:t>(1752)</a:t>
            </a:r>
            <a:r>
              <a:rPr baseline="-25000" sz="2300">
                <a:solidFill>
                  <a:srgbClr val="464653"/>
                </a:solidFill>
              </a:rPr>
              <a:t>8</a:t>
            </a:r>
            <a:r>
              <a:rPr sz="2300">
                <a:solidFill>
                  <a:srgbClr val="464653"/>
                </a:solidFill>
              </a:rPr>
              <a:t> = 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Base 16 (Hexadecimal)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Use symbols: 0, 1, 2, …9, A, B, C,D,E, F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(10A)</a:t>
            </a:r>
            <a:r>
              <a:rPr baseline="-25000" sz="2300">
                <a:solidFill>
                  <a:srgbClr val="464653"/>
                </a:solidFill>
              </a:rPr>
              <a:t>16</a:t>
            </a:r>
            <a:r>
              <a:rPr sz="2300">
                <a:solidFill>
                  <a:srgbClr val="464653"/>
                </a:solidFill>
              </a:rPr>
              <a:t> = 1*16</a:t>
            </a:r>
            <a:r>
              <a:rPr baseline="30000" sz="2300">
                <a:solidFill>
                  <a:srgbClr val="464653"/>
                </a:solidFill>
              </a:rPr>
              <a:t>2</a:t>
            </a:r>
            <a:r>
              <a:rPr sz="2300">
                <a:solidFill>
                  <a:srgbClr val="464653"/>
                </a:solidFill>
              </a:rPr>
              <a:t>+10*16</a:t>
            </a:r>
            <a:r>
              <a:rPr baseline="30000" sz="2300">
                <a:solidFill>
                  <a:srgbClr val="464653"/>
                </a:solidFill>
              </a:rPr>
              <a:t>0</a:t>
            </a:r>
            <a:r>
              <a:rPr sz="2300">
                <a:solidFill>
                  <a:srgbClr val="464653"/>
                </a:solidFill>
              </a:rPr>
              <a:t>=..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9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Binary number arithmetic</a:t>
            </a:r>
          </a:p>
        </p:txBody>
      </p:sp>
      <p:sp>
        <p:nvSpPr>
          <p:cNvPr id="402" name="Shape 40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60</a:t>
            </a:r>
          </a:p>
        </p:txBody>
      </p:sp>
      <p:sp>
        <p:nvSpPr>
          <p:cNvPr id="403" name="Shape 403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Analogous to decimal number arithmetics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How would you perform addition?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0+0=0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0+1=1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1+1=10 (a carry-over)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Multiple digit addition: 11001+101=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Subtraction: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Basic rule: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Borrow one from next left digit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From Base 10 to Base 2: using table </a:t>
            </a:r>
          </a:p>
        </p:txBody>
      </p:sp>
      <p:sp>
        <p:nvSpPr>
          <p:cNvPr id="406" name="Shape 406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61</a:t>
            </a:r>
          </a:p>
        </p:txBody>
      </p:sp>
      <p:sp>
        <p:nvSpPr>
          <p:cNvPr id="407" name="Shape 407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6665" indent="-256665" defTabSz="859536">
              <a:lnSpc>
                <a:spcPct val="90000"/>
              </a:lnSpc>
              <a:spcBef>
                <a:spcPts val="400"/>
              </a:spcBef>
              <a:buFont typeface="Wingdings 2"/>
              <a:buChar char="●"/>
              <a:defRPr sz="1800"/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Input : a decimal number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256665" indent="-256665" defTabSz="859536">
              <a:lnSpc>
                <a:spcPct val="90000"/>
              </a:lnSpc>
              <a:spcBef>
                <a:spcPts val="400"/>
              </a:spcBef>
              <a:buFont typeface="Wingdings 2"/>
              <a:buChar char="●"/>
              <a:defRPr sz="1800"/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Output: the equivalent number in base 2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256665" indent="-256665" defTabSz="859536">
              <a:lnSpc>
                <a:spcPct val="90000"/>
              </a:lnSpc>
              <a:spcBef>
                <a:spcPts val="400"/>
              </a:spcBef>
              <a:buFont typeface="Wingdings 2"/>
              <a:buChar char="●"/>
              <a:defRPr sz="1800"/>
            </a:pPr>
            <a:r>
              <a:rPr>
                <a:latin typeface="Comic Sans MS"/>
                <a:ea typeface="Comic Sans MS"/>
                <a:cs typeface="Comic Sans MS"/>
                <a:sym typeface="Comic Sans MS"/>
              </a:rPr>
              <a:t>Procedure: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43344" indent="-285184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Wingdings 2"/>
              <a:buChar char="●"/>
              <a:defRPr sz="1800"/>
            </a:pPr>
            <a:r>
              <a:rPr>
                <a:solidFill>
                  <a:srgbClr val="464653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table as follows</a:t>
            </a: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43344" indent="-285184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Comic Sans MS"/>
              <a:buAutoNum type="arabicPeriod" startAt="1"/>
              <a:defRPr sz="1800"/>
            </a:pPr>
            <a:r>
              <a:rPr>
                <a:solidFill>
                  <a:srgbClr val="464653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 largest two’s power that is smaller than the number</a:t>
            </a: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 marL="946086" indent="-429767" defTabSz="859536">
              <a:lnSpc>
                <a:spcPct val="90000"/>
              </a:lnSpc>
              <a:spcBef>
                <a:spcPts val="400"/>
              </a:spcBef>
              <a:buClr>
                <a:srgbClr val="BCBCBC"/>
              </a:buClr>
              <a:buFont typeface="Comic Sans MS"/>
              <a:buAutoNum type="arabicPeriod" startAt="1"/>
              <a:defRPr sz="1800"/>
            </a:pPr>
            <a:r>
              <a:rPr sz="1600">
                <a:latin typeface="Comic Sans MS"/>
                <a:ea typeface="Comic Sans MS"/>
                <a:cs typeface="Comic Sans MS"/>
                <a:sym typeface="Comic Sans MS"/>
              </a:rPr>
              <a:t>Decimal number 234 =&gt; largest two’s power is 128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43344" indent="-285184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Comic Sans MS"/>
              <a:buAutoNum type="arabicPeriod" startAt="2"/>
              <a:defRPr sz="1800"/>
            </a:pPr>
            <a:r>
              <a:rPr>
                <a:solidFill>
                  <a:srgbClr val="464653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Fill in 1 in corresponding digit, subtract 128 from the number =&gt; 106</a:t>
            </a: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43344" indent="-285184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Comic Sans MS"/>
              <a:buAutoNum type="arabicPeriod" startAt="2"/>
              <a:defRPr sz="1800"/>
            </a:pPr>
            <a:r>
              <a:rPr>
                <a:solidFill>
                  <a:srgbClr val="464653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Repeat 1-2, until the number is 0</a:t>
            </a: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43344" indent="-285184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Comic Sans MS"/>
              <a:buAutoNum type="arabicPeriod" startAt="2"/>
              <a:defRPr sz="1800"/>
            </a:pPr>
            <a:r>
              <a:rPr>
                <a:solidFill>
                  <a:srgbClr val="464653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Fill in empty digits with 0</a:t>
            </a: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14825" indent="-256665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Comic Sans MS"/>
              <a:buAutoNum type="arabicPeriod" startAt="5"/>
              <a:defRPr sz="1800"/>
            </a:pP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14825" indent="-256665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Wingdings 2"/>
              <a:buChar char="●"/>
              <a:defRPr sz="1800"/>
            </a:pP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14825" indent="-256665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Wingdings 2"/>
              <a:buChar char="●"/>
              <a:defRPr sz="1800"/>
            </a:pPr>
            <a:endParaRPr>
              <a:solidFill>
                <a:srgbClr val="46465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543344" indent="-285184" defTabSz="859536">
              <a:lnSpc>
                <a:spcPct val="90000"/>
              </a:lnSpc>
              <a:spcBef>
                <a:spcPts val="400"/>
              </a:spcBef>
              <a:buClr>
                <a:srgbClr val="9FB8CD"/>
              </a:buClr>
              <a:buFont typeface="Wingdings 2"/>
              <a:buChar char="●"/>
              <a:defRPr sz="1800"/>
            </a:pPr>
            <a:r>
              <a:rPr>
                <a:solidFill>
                  <a:srgbClr val="464653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 is 11101010</a:t>
            </a:r>
          </a:p>
        </p:txBody>
      </p:sp>
      <p:graphicFrame>
        <p:nvGraphicFramePr>
          <p:cNvPr id="408" name="Table 408"/>
          <p:cNvGraphicFramePr/>
          <p:nvPr/>
        </p:nvGraphicFramePr>
        <p:xfrm>
          <a:off x="1403350" y="4652962"/>
          <a:ext cx="6311900" cy="7874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74675"/>
                <a:gridCol w="573087"/>
                <a:gridCol w="574675"/>
                <a:gridCol w="573087"/>
                <a:gridCol w="573087"/>
                <a:gridCol w="574675"/>
                <a:gridCol w="573087"/>
                <a:gridCol w="574675"/>
                <a:gridCol w="573087"/>
                <a:gridCol w="574675"/>
                <a:gridCol w="573087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…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512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256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128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 idx="4294967295"/>
          </p:nvPr>
        </p:nvSpPr>
        <p:spPr>
          <a:xfrm>
            <a:off x="685800" y="76198"/>
            <a:ext cx="74993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Proposition</a:t>
            </a:r>
          </a:p>
        </p:txBody>
      </p:sp>
      <p:sp>
        <p:nvSpPr>
          <p:cNvPr id="81" name="Shape 8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6</a:t>
            </a:r>
          </a:p>
        </p:txBody>
      </p:sp>
      <p:sp>
        <p:nvSpPr>
          <p:cNvPr id="82" name="Shape 82"/>
          <p:cNvSpPr/>
          <p:nvPr>
            <p:ph type="body" idx="4294967295"/>
          </p:nvPr>
        </p:nvSpPr>
        <p:spPr>
          <a:xfrm>
            <a:off x="457200" y="1701800"/>
            <a:ext cx="8229600" cy="4724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>
                <a:solidFill>
                  <a:srgbClr val="FF0000"/>
                </a:solidFill>
              </a:rPr>
              <a:t>Proposition: a statement which is either true or false</a:t>
            </a:r>
            <a:endParaRPr sz="2000">
              <a:solidFill>
                <a:srgbClr val="FF000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For example: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Ten is less than seven.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There are life forms on other planets in the universe.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A set of cardinality n has 2</a:t>
            </a:r>
            <a:r>
              <a:rPr baseline="30000" sz="2000"/>
              <a:t>n</a:t>
            </a:r>
            <a:r>
              <a:rPr sz="2000"/>
              <a:t> subsets.</a:t>
            </a:r>
            <a:endParaRPr sz="20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The followings are not propositions:</a:t>
            </a:r>
            <a:endParaRPr sz="2300">
              <a:solidFill>
                <a:srgbClr val="464653"/>
              </a:solidFill>
            </a:endParaRPr>
          </a:p>
          <a:p>
            <a:pPr lvl="2" marL="822325" indent="-228600">
              <a:spcBef>
                <a:spcPts val="500"/>
              </a:spcBef>
              <a:buClr>
                <a:srgbClr val="BCBCBC"/>
              </a:buClr>
              <a:defRPr sz="1800"/>
            </a:pP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How are you ? 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x+y&lt;10</a:t>
            </a:r>
          </a:p>
        </p:txBody>
      </p:sp>
      <p:pic>
        <p:nvPicPr>
          <p:cNvPr id="83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3886200"/>
            <a:ext cx="1295400" cy="547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2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From Base 10 to Base 2: the recipe </a:t>
            </a:r>
          </a:p>
        </p:txBody>
      </p:sp>
      <p:sp>
        <p:nvSpPr>
          <p:cNvPr id="411" name="Shape 41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62</a:t>
            </a:r>
          </a:p>
        </p:txBody>
      </p:sp>
      <p:sp>
        <p:nvSpPr>
          <p:cNvPr id="412" name="Shape 412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spcBef>
                <a:spcPts val="500"/>
              </a:spcBef>
              <a:buFont typeface="Wingdings 2"/>
              <a:buChar char="●"/>
              <a:defRPr sz="1800"/>
            </a:pPr>
            <a:r>
              <a:rPr sz="2600"/>
              <a:t>Input : a decimal number</a:t>
            </a:r>
            <a:endParaRPr sz="2600"/>
          </a:p>
          <a:p>
            <a:pPr lvl="0" marL="512727" indent="-512727">
              <a:spcBef>
                <a:spcPts val="500"/>
              </a:spcBef>
              <a:buFont typeface="Wingdings 2"/>
              <a:buChar char="●"/>
              <a:defRPr sz="1800"/>
            </a:pPr>
            <a:r>
              <a:rPr sz="2600"/>
              <a:t>Output: the equivalent number in base 2</a:t>
            </a:r>
            <a:endParaRPr sz="2600"/>
          </a:p>
          <a:p>
            <a:pPr lvl="0" marL="512727" indent="-512727">
              <a:spcBef>
                <a:spcPts val="500"/>
              </a:spcBef>
              <a:buFont typeface="Wingdings 2"/>
              <a:buChar char="●"/>
              <a:defRPr sz="1800"/>
            </a:pPr>
            <a:r>
              <a:rPr sz="2600"/>
              <a:t>Procedure:</a:t>
            </a:r>
            <a:endParaRPr sz="2600"/>
          </a:p>
          <a:p>
            <a:pPr lvl="1" marL="1243012" indent="-839787">
              <a:spcBef>
                <a:spcPts val="3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2300">
                <a:solidFill>
                  <a:srgbClr val="464653"/>
                </a:solidFill>
              </a:rPr>
              <a:t>Divide the decimal number by 2</a:t>
            </a:r>
            <a:endParaRPr sz="2300">
              <a:solidFill>
                <a:srgbClr val="464653"/>
              </a:solidFill>
            </a:endParaRPr>
          </a:p>
          <a:p>
            <a:pPr lvl="1" marL="1243012" indent="-839787">
              <a:spcBef>
                <a:spcPts val="3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2300">
                <a:solidFill>
                  <a:srgbClr val="464653"/>
                </a:solidFill>
              </a:rPr>
              <a:t>Make the remainder the next digit to the left of the answer</a:t>
            </a:r>
            <a:endParaRPr sz="2300">
              <a:solidFill>
                <a:srgbClr val="464653"/>
              </a:solidFill>
            </a:endParaRPr>
          </a:p>
          <a:p>
            <a:pPr lvl="1" marL="1243012" indent="-839787">
              <a:spcBef>
                <a:spcPts val="3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2300">
                <a:solidFill>
                  <a:srgbClr val="464653"/>
                </a:solidFill>
              </a:rPr>
              <a:t>Replace the decimal number with the quotient</a:t>
            </a:r>
            <a:endParaRPr sz="2300">
              <a:solidFill>
                <a:srgbClr val="464653"/>
              </a:solidFill>
            </a:endParaRPr>
          </a:p>
          <a:p>
            <a:pPr lvl="1" marL="1243012" indent="-839787">
              <a:spcBef>
                <a:spcPts val="300"/>
              </a:spcBef>
              <a:buClr>
                <a:srgbClr val="9FB8CD"/>
              </a:buClr>
              <a:buFontTx/>
              <a:buAutoNum type="arabicPeriod" startAt="1"/>
              <a:defRPr sz="1800"/>
            </a:pPr>
            <a:r>
              <a:rPr sz="2300">
                <a:solidFill>
                  <a:srgbClr val="464653"/>
                </a:solidFill>
              </a:rPr>
              <a:t>If quotient is not zero, Repeat 1-4; otherwise, done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2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Convert 100 to binary number</a:t>
            </a:r>
          </a:p>
        </p:txBody>
      </p:sp>
      <p:sp>
        <p:nvSpPr>
          <p:cNvPr id="415" name="Shape 415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63</a:t>
            </a:r>
          </a:p>
        </p:txBody>
      </p:sp>
      <p:sp>
        <p:nvSpPr>
          <p:cNvPr id="416" name="Shape 416"/>
          <p:cNvSpPr/>
          <p:nvPr>
            <p:ph type="body" idx="4294967295"/>
          </p:nvPr>
        </p:nvSpPr>
        <p:spPr>
          <a:xfrm>
            <a:off x="457200" y="1219200"/>
            <a:ext cx="4619625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68300" indent="-222250">
              <a:buSzTx/>
              <a:buNone/>
              <a:defRPr sz="1800"/>
            </a:pPr>
            <a:r>
              <a:rPr sz="2400">
                <a:solidFill>
                  <a:srgbClr val="C00000"/>
                </a:solidFill>
              </a:rPr>
              <a:t>100</a:t>
            </a:r>
            <a:r>
              <a:rPr sz="2400"/>
              <a:t> % 2 = </a:t>
            </a:r>
            <a:r>
              <a:rPr sz="2400" u="sng">
                <a:solidFill>
                  <a:srgbClr val="00B0F0"/>
                </a:solidFill>
              </a:rPr>
              <a:t>0</a:t>
            </a:r>
            <a:r>
              <a:rPr sz="2400"/>
              <a:t>				=&gt; last digit</a:t>
            </a:r>
            <a:endParaRPr sz="2400"/>
          </a:p>
          <a:p>
            <a:pPr lvl="0" marL="368300" indent="-222250">
              <a:buSzTx/>
              <a:buNone/>
              <a:defRPr sz="1800"/>
            </a:pPr>
            <a:r>
              <a:rPr sz="2400"/>
              <a:t>100 / 2 = </a:t>
            </a:r>
            <a:r>
              <a:rPr sz="2400">
                <a:solidFill>
                  <a:srgbClr val="C00000"/>
                </a:solidFill>
              </a:rPr>
              <a:t>50</a:t>
            </a:r>
            <a:endParaRPr sz="2400">
              <a:solidFill>
                <a:srgbClr val="C00000"/>
              </a:solidFill>
            </a:endParaRPr>
          </a:p>
          <a:p>
            <a:pPr lvl="0" marL="368300" indent="-222250">
              <a:buSzTx/>
              <a:buNone/>
              <a:defRPr sz="1800"/>
            </a:pPr>
            <a:r>
              <a:rPr sz="2400"/>
              <a:t>50 % 2 = </a:t>
            </a:r>
            <a:r>
              <a:rPr sz="2400" u="sng">
                <a:solidFill>
                  <a:srgbClr val="00B0F0"/>
                </a:solidFill>
              </a:rPr>
              <a:t>0</a:t>
            </a:r>
            <a:r>
              <a:rPr sz="2400">
                <a:solidFill>
                  <a:srgbClr val="00B0F0"/>
                </a:solidFill>
              </a:rPr>
              <a:t>	</a:t>
            </a:r>
            <a:r>
              <a:rPr sz="2400"/>
              <a:t>			=&gt; second last digit</a:t>
            </a:r>
            <a:endParaRPr sz="2400"/>
          </a:p>
          <a:p>
            <a:pPr lvl="0" marL="368300" indent="-222250">
              <a:buSzTx/>
              <a:buNone/>
              <a:defRPr sz="1800"/>
            </a:pPr>
            <a:r>
              <a:rPr sz="2400"/>
              <a:t>50/2 = </a:t>
            </a:r>
            <a:r>
              <a:rPr sz="2400">
                <a:solidFill>
                  <a:srgbClr val="C00000"/>
                </a:solidFill>
              </a:rPr>
              <a:t>25</a:t>
            </a:r>
            <a:endParaRPr sz="2400">
              <a:solidFill>
                <a:srgbClr val="C00000"/>
              </a:solidFill>
            </a:endParaRPr>
          </a:p>
          <a:p>
            <a:pPr lvl="0" marL="368300" indent="-222250">
              <a:buSzTx/>
              <a:buNone/>
              <a:defRPr sz="1800"/>
            </a:pPr>
            <a:r>
              <a:rPr sz="2400"/>
              <a:t>25 % 2 = </a:t>
            </a:r>
            <a:r>
              <a:rPr sz="2400" u="sng">
                <a:solidFill>
                  <a:srgbClr val="00B0F0"/>
                </a:solidFill>
              </a:rPr>
              <a:t>1</a:t>
            </a:r>
            <a:r>
              <a:rPr sz="2400">
                <a:solidFill>
                  <a:srgbClr val="00B0F0"/>
                </a:solidFill>
              </a:rPr>
              <a:t>	</a:t>
            </a:r>
            <a:endParaRPr sz="2400"/>
          </a:p>
          <a:p>
            <a:pPr lvl="0" marL="368300" indent="-222250">
              <a:buSzTx/>
              <a:buNone/>
              <a:defRPr sz="1800"/>
            </a:pPr>
            <a:r>
              <a:rPr sz="2400"/>
              <a:t>         =&gt; 3</a:t>
            </a:r>
            <a:r>
              <a:rPr baseline="30000" sz="2400"/>
              <a:t>rd</a:t>
            </a:r>
            <a:r>
              <a:rPr sz="2400"/>
              <a:t> last digit</a:t>
            </a:r>
            <a:endParaRPr sz="2400"/>
          </a:p>
          <a:p>
            <a:pPr lvl="0" marL="368300" indent="-222250">
              <a:buSzTx/>
              <a:buNone/>
              <a:defRPr sz="1800"/>
            </a:pPr>
            <a:r>
              <a:rPr sz="2400"/>
              <a:t>25 / 2 = </a:t>
            </a:r>
            <a:r>
              <a:rPr sz="240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417" name="Shape 417"/>
          <p:cNvSpPr/>
          <p:nvPr/>
        </p:nvSpPr>
        <p:spPr>
          <a:xfrm>
            <a:off x="4284662" y="1341437"/>
            <a:ext cx="4140202" cy="557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12 % 2 =  </a:t>
            </a:r>
            <a:r>
              <a:rPr sz="24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			=&gt; 4</a:t>
            </a:r>
            <a:r>
              <a:rPr baseline="30000" sz="24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last digit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12 / 2 = </a:t>
            </a:r>
            <a:r>
              <a:rPr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	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6 % 2 = </a:t>
            </a:r>
            <a:r>
              <a:rPr sz="24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			=&gt; 5</a:t>
            </a:r>
            <a:r>
              <a:rPr baseline="30000" sz="24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last digit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6 / 2 = </a:t>
            </a:r>
            <a:r>
              <a:rPr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3 % 2 = </a:t>
            </a:r>
            <a:r>
              <a:rPr sz="24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u="sng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		=&gt; 6</a:t>
            </a:r>
            <a:r>
              <a:rPr baseline="30000" sz="24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last digit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3 / 2  =</a:t>
            </a:r>
            <a:r>
              <a:rPr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1 % 2 = </a:t>
            </a:r>
            <a:r>
              <a:rPr sz="24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sz="2400" u="sng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		=&gt; 7</a:t>
            </a:r>
            <a:r>
              <a:rPr baseline="30000" sz="24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last digit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1 / 2 = </a:t>
            </a:r>
            <a:r>
              <a:rPr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68300" indent="-222250">
              <a:spcBef>
                <a:spcPts val="400"/>
              </a:spcBef>
            </a:pPr>
            <a:r>
              <a:rPr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Stop as the decimal # becomes 0 </a:t>
            </a:r>
          </a:p>
        </p:txBody>
      </p:sp>
      <p:sp>
        <p:nvSpPr>
          <p:cNvPr id="418" name="Shape 418"/>
          <p:cNvSpPr/>
          <p:nvPr/>
        </p:nvSpPr>
        <p:spPr>
          <a:xfrm>
            <a:off x="611187" y="5589587"/>
            <a:ext cx="3343532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2400">
                <a:latin typeface="Calibri"/>
                <a:ea typeface="Calibri"/>
                <a:cs typeface="Calibri"/>
                <a:sym typeface="Calibri"/>
              </a:rPr>
              <a:t>The result is </a:t>
            </a:r>
            <a:r>
              <a:rPr b="1" sz="28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1100100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3"/>
      <p:bldP build="p" bldLvl="5" animBg="1" rev="0" advAuto="0" spid="417" grpId="2"/>
      <p:bldP build="p" bldLvl="5" animBg="1" rev="0" advAuto="0" spid="41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Data Representation in Computer</a:t>
            </a:r>
          </a:p>
        </p:txBody>
      </p:sp>
      <p:sp>
        <p:nvSpPr>
          <p:cNvPr id="421" name="Shape 42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64</a:t>
            </a:r>
          </a:p>
        </p:txBody>
      </p:sp>
      <p:sp>
        <p:nvSpPr>
          <p:cNvPr id="422" name="Shape 422"/>
          <p:cNvSpPr/>
          <p:nvPr>
            <p:ph type="body" idx="4294967295"/>
          </p:nvPr>
        </p:nvSpPr>
        <p:spPr>
          <a:xfrm>
            <a:off x="250824" y="1341436"/>
            <a:ext cx="8713790" cy="5516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In modern computers, all information is represented using binary values.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Each storage location (cell): has two states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low-voltage signal  =&gt; 0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High-voltage signal =&gt; 1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i.e., it can store a binary digit, i.e., </a:t>
            </a:r>
            <a:r>
              <a:rPr sz="2300">
                <a:solidFill>
                  <a:srgbClr val="FF0000"/>
                </a:solidFill>
              </a:rPr>
              <a:t>bit</a:t>
            </a:r>
            <a:endParaRPr sz="2300">
              <a:solidFill>
                <a:srgbClr val="FF0000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Eight bits grouped together to form a </a:t>
            </a:r>
            <a:r>
              <a:rPr sz="2600">
                <a:solidFill>
                  <a:srgbClr val="FF0000"/>
                </a:solidFill>
              </a:rPr>
              <a:t>byte</a:t>
            </a:r>
            <a:endParaRPr sz="2000">
              <a:solidFill>
                <a:srgbClr val="FF0000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Several bytes grouped together to form a </a:t>
            </a:r>
            <a:r>
              <a:rPr sz="2600">
                <a:solidFill>
                  <a:srgbClr val="FF0000"/>
                </a:solidFill>
              </a:rPr>
              <a:t>word</a:t>
            </a:r>
            <a:endParaRPr sz="2000">
              <a:solidFill>
                <a:srgbClr val="FF000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Word length of a computer, e.g., 32 bits computer, 64 bits computer</a:t>
            </a:r>
          </a:p>
        </p:txBody>
      </p: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Different types of data </a:t>
            </a:r>
          </a:p>
        </p:txBody>
      </p:sp>
      <p:sp>
        <p:nvSpPr>
          <p:cNvPr id="425" name="Shape 425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65</a:t>
            </a:r>
          </a:p>
        </p:txBody>
      </p:sp>
      <p:sp>
        <p:nvSpPr>
          <p:cNvPr id="426" name="Shape 426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Numbers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Whole number, fractional number, …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Text 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ASCII code,  unicode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Audio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Image and graphics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video</a:t>
            </a:r>
          </a:p>
        </p:txBody>
      </p:sp>
      <p:sp>
        <p:nvSpPr>
          <p:cNvPr id="427" name="Shape 427"/>
          <p:cNvSpPr/>
          <p:nvPr/>
        </p:nvSpPr>
        <p:spPr>
          <a:xfrm>
            <a:off x="755650" y="5661024"/>
            <a:ext cx="6942138" cy="3683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2400"/>
              <a:t>How can they all be represented as binary strings? </a:t>
            </a:r>
          </a:p>
        </p:txBody>
      </p:sp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Representing Numbers</a:t>
            </a:r>
          </a:p>
        </p:txBody>
      </p:sp>
      <p:sp>
        <p:nvSpPr>
          <p:cNvPr id="430" name="Shape 43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66</a:t>
            </a:r>
          </a:p>
        </p:txBody>
      </p:sp>
      <p:sp>
        <p:nvSpPr>
          <p:cNvPr id="431" name="Shape 431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Positive whole numbers 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We already know one way to represent them: i.e., just use base 2 number system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All integers, i.e., including negative integers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Set aside a bit for storing the sign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1 for +, 0 for – </a:t>
            </a:r>
            <a:endParaRPr sz="2000"/>
          </a:p>
          <a:p>
            <a:pPr lvl="0" marL="512727" indent="-512727">
              <a:buChar char=""/>
              <a:defRPr sz="1800"/>
            </a:pPr>
            <a:r>
              <a:rPr sz="2600"/>
              <a:t>Decimal numbers, e.g., 3.1415936, 100.34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Floating point representation: 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sign * mantissa * 2 </a:t>
            </a:r>
            <a:r>
              <a:rPr baseline="30000" sz="2000"/>
              <a:t>exp</a:t>
            </a:r>
            <a:endParaRPr baseline="30000" sz="20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64 bits: one for sign, some for mantissa, some for exp.</a:t>
            </a:r>
          </a:p>
        </p:txBody>
      </p:sp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 idx="4294967295"/>
          </p:nvPr>
        </p:nvSpPr>
        <p:spPr>
          <a:xfrm>
            <a:off x="323850" y="-2"/>
            <a:ext cx="822960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Representing Text</a:t>
            </a:r>
          </a:p>
        </p:txBody>
      </p:sp>
      <p:sp>
        <p:nvSpPr>
          <p:cNvPr id="434" name="Shape 43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67</a:t>
            </a:r>
          </a:p>
        </p:txBody>
      </p:sp>
      <p:sp>
        <p:nvSpPr>
          <p:cNvPr id="435" name="Shape 435"/>
          <p:cNvSpPr/>
          <p:nvPr>
            <p:ph type="body" idx="4294967295"/>
          </p:nvPr>
        </p:nvSpPr>
        <p:spPr>
          <a:xfrm>
            <a:off x="250825" y="1125537"/>
            <a:ext cx="8362950" cy="53609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Take English text for example</a:t>
            </a:r>
            <a:endParaRPr baseline="29398" sz="2000"/>
          </a:p>
          <a:p>
            <a:pPr lvl="0" marL="512727" indent="-512727">
              <a:buChar char=""/>
              <a:defRPr sz="1800"/>
            </a:pPr>
            <a:r>
              <a:rPr sz="2600"/>
              <a:t>Text is a series of characters 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letters, punctuation marks, digits 0, 1, …9, spaces, return (change a line), space, tab, …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How many bits do we need to represent a character? 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 bit can be used to represent 2 different things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2 bit …                                    2*2 = 2</a:t>
            </a:r>
            <a:r>
              <a:rPr baseline="30000" sz="2300">
                <a:solidFill>
                  <a:srgbClr val="464653"/>
                </a:solidFill>
              </a:rPr>
              <a:t>2</a:t>
            </a:r>
            <a:r>
              <a:rPr sz="2300">
                <a:solidFill>
                  <a:srgbClr val="464653"/>
                </a:solidFill>
              </a:rPr>
              <a:t> different things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n bit 			   2</a:t>
            </a:r>
            <a:r>
              <a:rPr baseline="30000" sz="2300">
                <a:solidFill>
                  <a:srgbClr val="464653"/>
                </a:solidFill>
              </a:rPr>
              <a:t>n</a:t>
            </a:r>
            <a:r>
              <a:rPr sz="2300">
                <a:solidFill>
                  <a:srgbClr val="464653"/>
                </a:solidFill>
              </a:rPr>
              <a:t> different things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In order to represent 100 diff. character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Solve 2</a:t>
            </a:r>
            <a:r>
              <a:rPr baseline="30000" sz="2300">
                <a:solidFill>
                  <a:srgbClr val="464653"/>
                </a:solidFill>
              </a:rPr>
              <a:t>n</a:t>
            </a:r>
            <a:r>
              <a:rPr sz="2300">
                <a:solidFill>
                  <a:srgbClr val="464653"/>
                </a:solidFill>
              </a:rPr>
              <a:t> = 100 for n 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n =                       , here the         refers to the ceiling of x, i.e., the smallest integer that is larger than x: </a:t>
            </a:r>
          </a:p>
        </p:txBody>
      </p:sp>
      <p:pic>
        <p:nvPicPr>
          <p:cNvPr id="436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850" y="3321050"/>
            <a:ext cx="1143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850" y="3321050"/>
            <a:ext cx="1143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9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7812" y="5516562"/>
            <a:ext cx="1223963" cy="43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9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6100" y="5445125"/>
            <a:ext cx="455613" cy="433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9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550" y="6237287"/>
            <a:ext cx="2949575" cy="433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There needs a standard way</a:t>
            </a:r>
          </a:p>
        </p:txBody>
      </p:sp>
      <p:sp>
        <p:nvSpPr>
          <p:cNvPr id="443" name="Shape 44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68</a:t>
            </a:r>
          </a:p>
        </p:txBody>
      </p:sp>
      <p:sp>
        <p:nvSpPr>
          <p:cNvPr id="444" name="Shape 444"/>
          <p:cNvSpPr/>
          <p:nvPr>
            <p:ph type="body" idx="4294967295"/>
          </p:nvPr>
        </p:nvSpPr>
        <p:spPr>
          <a:xfrm>
            <a:off x="457199" y="1219200"/>
            <a:ext cx="778669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ASCII code: </a:t>
            </a:r>
            <a:r>
              <a:rPr b="1" sz="2600"/>
              <a:t>American Standard Code for Information Interchange</a:t>
            </a:r>
            <a:endParaRPr b="1" sz="20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ASCII codes represent </a:t>
            </a:r>
            <a:r>
              <a:rPr sz="2300">
                <a:hlinkClick r:id="rId2" invalidUrl="" action="" tgtFrame="" tooltip="" history="1" highlightClick="0" endSnd="0"/>
              </a:rPr>
              <a:t>text</a:t>
            </a:r>
            <a:r>
              <a:rPr sz="2300">
                <a:solidFill>
                  <a:srgbClr val="464653"/>
                </a:solidFill>
              </a:rPr>
              <a:t> in </a:t>
            </a:r>
            <a:r>
              <a:rPr sz="2300">
                <a:hlinkClick r:id="rId3" invalidUrl="" action="" tgtFrame="" tooltip="" history="1" highlightClick="0" endSnd="0"/>
              </a:rPr>
              <a:t>computers</a:t>
            </a:r>
            <a:r>
              <a:rPr sz="2300">
                <a:solidFill>
                  <a:srgbClr val="464653"/>
                </a:solidFill>
              </a:rPr>
              <a:t>, </a:t>
            </a:r>
            <a:r>
              <a:rPr sz="2300">
                <a:hlinkClick r:id="rId4" invalidUrl="" action="" tgtFrame="" tooltip="" history="1" highlightClick="0" endSnd="0"/>
              </a:rPr>
              <a:t>communications</a:t>
            </a:r>
            <a:r>
              <a:rPr sz="2300">
                <a:solidFill>
                  <a:srgbClr val="464653"/>
                </a:solidFill>
              </a:rPr>
              <a:t> equipment, and other devices that use text.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128 characters: </a:t>
            </a:r>
            <a:endParaRPr sz="2300">
              <a:solidFill>
                <a:srgbClr val="464653"/>
              </a:solidFill>
            </a:endParaRPr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33 are non-printing </a:t>
            </a:r>
            <a:r>
              <a:rPr sz="2000">
                <a:hlinkClick r:id="rId5" invalidUrl="" action="" tgtFrame="" tooltip="" history="1" highlightClick="0" endSnd="0"/>
              </a:rPr>
              <a:t>control characters</a:t>
            </a:r>
            <a:r>
              <a:rPr sz="2000"/>
              <a:t> (now mostly obsolete)</a:t>
            </a:r>
            <a:r>
              <a:rPr baseline="30000" sz="2000">
                <a:hlinkClick r:id="rId6" invalidUrl="" action="" tgtFrame="" tooltip="" history="1" highlightClick="0" endSnd="0"/>
              </a:rPr>
              <a:t>[7]</a:t>
            </a:r>
            <a:r>
              <a:rPr sz="2000"/>
              <a:t> that affect how text and space is processed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/>
              <a:t>94 are printable characters</a:t>
            </a:r>
            <a:endParaRPr sz="2000"/>
          </a:p>
          <a:p>
            <a:pPr lvl="2" marL="911225" indent="-317500">
              <a:spcBef>
                <a:spcPts val="500"/>
              </a:spcBef>
              <a:buClr>
                <a:srgbClr val="BCBCBC"/>
              </a:buClr>
              <a:defRPr sz="1800"/>
            </a:pPr>
            <a:r>
              <a:rPr sz="2000">
                <a:hlinkClick r:id="rId7" invalidUrl="" action="" tgtFrame="" tooltip="" history="1" highlightClick="0" endSnd="0"/>
              </a:rPr>
              <a:t>space</a:t>
            </a:r>
            <a:r>
              <a:rPr sz="2000"/>
              <a:t> is considered an invisible graphic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ASCII code</a:t>
            </a:r>
          </a:p>
        </p:txBody>
      </p:sp>
      <p:sp>
        <p:nvSpPr>
          <p:cNvPr id="447" name="Shape 447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69</a:t>
            </a:r>
          </a:p>
        </p:txBody>
      </p:sp>
      <p:pic>
        <p:nvPicPr>
          <p:cNvPr id="448" name="image96.png" descr="http://www.hobbyprojects.com/ascii-table/images/ascii-table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50" y="1125537"/>
            <a:ext cx="5616575" cy="527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There needs a standard way</a:t>
            </a:r>
          </a:p>
        </p:txBody>
      </p:sp>
      <p:sp>
        <p:nvSpPr>
          <p:cNvPr id="451" name="Shape 45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70</a:t>
            </a:r>
          </a:p>
        </p:txBody>
      </p:sp>
      <p:sp>
        <p:nvSpPr>
          <p:cNvPr id="452" name="Shape 452"/>
          <p:cNvSpPr/>
          <p:nvPr>
            <p:ph type="body" idx="4294967295"/>
          </p:nvPr>
        </p:nvSpPr>
        <p:spPr>
          <a:xfrm>
            <a:off x="457199" y="1219200"/>
            <a:ext cx="7427915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Unicode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international/multilingual text character encoding system, tentatively called Unicode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Currently: 21 bits code space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How many diff. characters?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Encoding forms: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UTF-8:  each Unicode character represented as one to four 8-but bytes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UTF-16: one or two 16-bit code units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UTF-32: a single 32-but code unit</a:t>
            </a:r>
          </a:p>
        </p:txBody>
      </p:sp>
    </p:spTree>
  </p:cSld>
  <p:clrMapOvr>
    <a:masterClrMapping/>
  </p:clrMapOvr>
  <p:transition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How computer processing data? </a:t>
            </a:r>
          </a:p>
        </p:txBody>
      </p:sp>
      <p:sp>
        <p:nvSpPr>
          <p:cNvPr id="455" name="Shape 455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71</a:t>
            </a:r>
          </a:p>
        </p:txBody>
      </p:sp>
      <p:sp>
        <p:nvSpPr>
          <p:cNvPr id="456" name="Shape 456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Through manipulate digital signals (high/low)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Using addition as example</a:t>
            </a:r>
            <a:endParaRPr sz="2600"/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r>
              <a:rPr sz="2300">
                <a:solidFill>
                  <a:srgbClr val="464653"/>
                </a:solidFill>
              </a:rPr>
              <a:t> 10000111</a:t>
            </a:r>
            <a:endParaRPr sz="2300">
              <a:solidFill>
                <a:srgbClr val="464653"/>
              </a:solidFill>
            </a:endParaRPr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r>
              <a:rPr sz="2300" u="sng">
                <a:solidFill>
                  <a:srgbClr val="464653"/>
                </a:solidFill>
              </a:rPr>
              <a:t>+ 0001110</a:t>
            </a:r>
            <a:endParaRPr sz="2300" u="sng">
              <a:solidFill>
                <a:srgbClr val="464653"/>
              </a:solidFill>
            </a:endParaRPr>
          </a:p>
          <a:p>
            <a:pPr lvl="1" marL="0" indent="274636">
              <a:spcBef>
                <a:spcPts val="500"/>
              </a:spcBef>
              <a:buSzTx/>
              <a:buNone/>
              <a:defRPr sz="1800"/>
            </a:pPr>
            <a:endParaRPr sz="2300" u="sng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Input: the two operands, each consisting of 32 bits (i.e., 32 electronic signals)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Output: the sum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How ?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 idx="4294967295"/>
          </p:nvPr>
        </p:nvSpPr>
        <p:spPr>
          <a:xfrm>
            <a:off x="685800" y="25398"/>
            <a:ext cx="7499350" cy="11430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Proposition</a:t>
            </a:r>
          </a:p>
        </p:txBody>
      </p:sp>
      <p:sp>
        <p:nvSpPr>
          <p:cNvPr id="86" name="Shape 86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7</a:t>
            </a:r>
          </a:p>
        </p:txBody>
      </p:sp>
      <p:sp>
        <p:nvSpPr>
          <p:cNvPr id="87" name="Shape 87"/>
          <p:cNvSpPr/>
          <p:nvPr>
            <p:ph type="body" idx="4294967295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If a proposition is true, we say it </a:t>
            </a:r>
            <a:r>
              <a:rPr sz="2600">
                <a:solidFill>
                  <a:srgbClr val="FF0000"/>
                </a:solidFill>
              </a:rPr>
              <a:t>has a truth value of true</a:t>
            </a:r>
            <a:r>
              <a:rPr sz="2600"/>
              <a:t>; otherwise, we say it </a:t>
            </a:r>
            <a:r>
              <a:rPr sz="2600">
                <a:solidFill>
                  <a:srgbClr val="FF0000"/>
                </a:solidFill>
              </a:rPr>
              <a:t>has a truth value of false</a:t>
            </a:r>
            <a:r>
              <a:rPr sz="2600"/>
              <a:t>.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a lower case letter is used to represent a proposition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Let p stands for “Ten is smaller than seven”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p has truth value of false, i.e., F.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Analogy to numerical algebra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Variables represented by letters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Possible values for variables are {T, F}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Digital Logic</a:t>
            </a:r>
          </a:p>
        </p:txBody>
      </p:sp>
      <p:sp>
        <p:nvSpPr>
          <p:cNvPr id="459" name="Shape 459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72</a:t>
            </a:r>
          </a:p>
        </p:txBody>
      </p:sp>
      <p:sp>
        <p:nvSpPr>
          <p:cNvPr id="460" name="Shape 460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Performs operation on one or more logic inputs and produces a single logic output.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Can be implemented 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electronically</a:t>
            </a:r>
            <a:r>
              <a:rPr sz="2300">
                <a:solidFill>
                  <a:srgbClr val="464653"/>
                </a:solidFill>
              </a:rPr>
              <a:t> using diodes or </a:t>
            </a:r>
            <a:r>
              <a:rPr sz="2300">
                <a:solidFill>
                  <a:srgbClr val="FF0000"/>
                </a:solidFill>
              </a:rPr>
              <a:t>transistors</a:t>
            </a:r>
            <a:endParaRPr sz="2300">
              <a:solidFill>
                <a:srgbClr val="FF0000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FF0000"/>
                </a:solidFill>
              </a:rPr>
              <a:t>Using electromagnetic</a:t>
            </a:r>
            <a:r>
              <a:rPr sz="2300">
                <a:solidFill>
                  <a:srgbClr val="464653"/>
                </a:solidFill>
              </a:rPr>
              <a:t> relays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Or other:  fluidics, optics, molecules, or even </a:t>
            </a:r>
            <a:r>
              <a:rPr sz="2300">
                <a:solidFill>
                  <a:srgbClr val="FF0000"/>
                </a:solidFill>
              </a:rPr>
              <a:t>mechanical</a:t>
            </a:r>
            <a:r>
              <a:rPr sz="2300">
                <a:solidFill>
                  <a:srgbClr val="464653"/>
                </a:solidFill>
              </a:rPr>
              <a:t> elements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We won’t go into the physics of how is it done, instead we focus on the input/output, and logic</a:t>
            </a:r>
          </a:p>
        </p:txBody>
      </p:sp>
    </p:spTree>
  </p:cSld>
  <p:clrMapOvr>
    <a:masterClrMapping/>
  </p:clrMapOvr>
  <p:transition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Basic building block</a:t>
            </a:r>
          </a:p>
        </p:txBody>
      </p:sp>
      <p:sp>
        <p:nvSpPr>
          <p:cNvPr id="463" name="Shape 46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73</a:t>
            </a:r>
          </a:p>
        </p:txBody>
      </p:sp>
      <p:sp>
        <p:nvSpPr>
          <p:cNvPr id="464" name="Shape 464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Basic Digital logic is based on primary functions (the basic </a:t>
            </a:r>
            <a:r>
              <a:rPr sz="2600">
                <a:solidFill>
                  <a:srgbClr val="FF0000"/>
                </a:solidFill>
              </a:rPr>
              <a:t>gates</a:t>
            </a:r>
            <a:r>
              <a:rPr sz="2600"/>
              <a:t>):</a:t>
            </a:r>
            <a:endParaRPr sz="2600"/>
          </a:p>
          <a:p>
            <a:pPr lvl="0">
              <a:buChar char=""/>
              <a:defRPr sz="1800"/>
            </a:pP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AND  </a:t>
            </a:r>
            <a:endParaRPr sz="2300">
              <a:solidFill>
                <a:srgbClr val="464653"/>
              </a:solidFill>
            </a:endParaRPr>
          </a:p>
          <a:p>
            <a:pPr lvl="1" marL="547687" indent="-273050">
              <a:spcBef>
                <a:spcPts val="5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OR</a:t>
            </a:r>
            <a:endParaRPr sz="2300">
              <a:solidFill>
                <a:srgbClr val="464653"/>
              </a:solidFill>
            </a:endParaRPr>
          </a:p>
          <a:p>
            <a:pPr lvl="1" marL="547687" indent="-273050">
              <a:spcBef>
                <a:spcPts val="5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XOR</a:t>
            </a:r>
            <a:endParaRPr sz="2300">
              <a:solidFill>
                <a:srgbClr val="464653"/>
              </a:solidFill>
            </a:endParaRPr>
          </a:p>
          <a:p>
            <a:pPr lvl="1" marL="547687" indent="-273050">
              <a:spcBef>
                <a:spcPts val="500"/>
              </a:spcBef>
              <a:buClr>
                <a:srgbClr val="9FB8CD"/>
              </a:buClr>
              <a:defRPr sz="1800"/>
            </a:pP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NOT</a:t>
            </a:r>
          </a:p>
        </p:txBody>
      </p:sp>
      <p:pic>
        <p:nvPicPr>
          <p:cNvPr id="465" name="image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6200" y="2060575"/>
            <a:ext cx="1219200" cy="663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9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3203575"/>
            <a:ext cx="1066800" cy="704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9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3800" y="5032375"/>
            <a:ext cx="1812925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100.png" descr="Logic-gate-xor-u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7600" y="4194175"/>
            <a:ext cx="1901825" cy="83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AND Logic Symbol</a:t>
            </a:r>
          </a:p>
        </p:txBody>
      </p:sp>
      <p:sp>
        <p:nvSpPr>
          <p:cNvPr id="471" name="Shape 47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74</a:t>
            </a:r>
          </a:p>
        </p:txBody>
      </p:sp>
      <p:pic>
        <p:nvPicPr>
          <p:cNvPr id="472" name="image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286000"/>
            <a:ext cx="3149600" cy="1716089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/>
          <p:nvPr/>
        </p:nvSpPr>
        <p:spPr>
          <a:xfrm>
            <a:off x="1904999" y="29717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474" name="Shape 474"/>
          <p:cNvSpPr/>
          <p:nvPr/>
        </p:nvSpPr>
        <p:spPr>
          <a:xfrm>
            <a:off x="60960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475" name="Shape 475"/>
          <p:cNvSpPr/>
          <p:nvPr/>
        </p:nvSpPr>
        <p:spPr>
          <a:xfrm>
            <a:off x="2514600" y="4267199"/>
            <a:ext cx="3648795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If both inputs are 1, the output is 1</a:t>
            </a:r>
          </a:p>
        </p:txBody>
      </p:sp>
      <p:sp>
        <p:nvSpPr>
          <p:cNvPr id="476" name="Shape 476"/>
          <p:cNvSpPr/>
          <p:nvPr/>
        </p:nvSpPr>
        <p:spPr>
          <a:xfrm>
            <a:off x="2743199" y="4800599"/>
            <a:ext cx="3272521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If any input is 0, the output is 0</a:t>
            </a:r>
          </a:p>
        </p:txBody>
      </p:sp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AND Logic Symbol</a:t>
            </a:r>
          </a:p>
        </p:txBody>
      </p:sp>
      <p:sp>
        <p:nvSpPr>
          <p:cNvPr id="479" name="Shape 479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75</a:t>
            </a:r>
          </a:p>
        </p:txBody>
      </p:sp>
      <p:pic>
        <p:nvPicPr>
          <p:cNvPr id="480" name="image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286000"/>
            <a:ext cx="3149600" cy="171608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/>
          <p:nvPr/>
        </p:nvSpPr>
        <p:spPr>
          <a:xfrm>
            <a:off x="1066799" y="28955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482" name="Shape 482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483" name="Shape 483"/>
          <p:cNvSpPr/>
          <p:nvPr/>
        </p:nvSpPr>
        <p:spPr>
          <a:xfrm>
            <a:off x="3047999" y="41909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484" name="Shape 484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485" name="Shape 485"/>
          <p:cNvSpPr/>
          <p:nvPr/>
        </p:nvSpPr>
        <p:spPr>
          <a:xfrm>
            <a:off x="2362199" y="2438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  <p:sp>
        <p:nvSpPr>
          <p:cNvPr id="486" name="Shape 486"/>
          <p:cNvSpPr/>
          <p:nvPr/>
        </p:nvSpPr>
        <p:spPr>
          <a:xfrm>
            <a:off x="2362199" y="3276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  <p:sp>
        <p:nvSpPr>
          <p:cNvPr id="487" name="Shape 487"/>
          <p:cNvSpPr/>
          <p:nvPr/>
        </p:nvSpPr>
        <p:spPr>
          <a:xfrm>
            <a:off x="6172199" y="2819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7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AND Logic Symbol</a:t>
            </a:r>
          </a:p>
        </p:txBody>
      </p:sp>
      <p:sp>
        <p:nvSpPr>
          <p:cNvPr id="490" name="Shape 49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76</a:t>
            </a:r>
          </a:p>
        </p:txBody>
      </p:sp>
      <p:pic>
        <p:nvPicPr>
          <p:cNvPr id="491" name="image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286000"/>
            <a:ext cx="3149600" cy="1716089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Shape 492"/>
          <p:cNvSpPr/>
          <p:nvPr/>
        </p:nvSpPr>
        <p:spPr>
          <a:xfrm>
            <a:off x="1066799" y="28955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493" name="Shape 493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494" name="Shape 494"/>
          <p:cNvSpPr/>
          <p:nvPr/>
        </p:nvSpPr>
        <p:spPr>
          <a:xfrm>
            <a:off x="3047999" y="41909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495" name="Shape 495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496" name="Shape 496"/>
          <p:cNvSpPr/>
          <p:nvPr/>
        </p:nvSpPr>
        <p:spPr>
          <a:xfrm>
            <a:off x="2362199" y="2438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  <p:sp>
        <p:nvSpPr>
          <p:cNvPr id="497" name="Shape 497"/>
          <p:cNvSpPr/>
          <p:nvPr/>
        </p:nvSpPr>
        <p:spPr>
          <a:xfrm>
            <a:off x="2362199" y="3276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  <p:sp>
        <p:nvSpPr>
          <p:cNvPr id="498" name="Shape 498"/>
          <p:cNvSpPr/>
          <p:nvPr/>
        </p:nvSpPr>
        <p:spPr>
          <a:xfrm>
            <a:off x="6172199" y="2819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AND Logic Symbol</a:t>
            </a:r>
          </a:p>
        </p:txBody>
      </p:sp>
      <p:sp>
        <p:nvSpPr>
          <p:cNvPr id="501" name="Shape 50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77</a:t>
            </a:r>
          </a:p>
        </p:txBody>
      </p:sp>
      <p:pic>
        <p:nvPicPr>
          <p:cNvPr id="502" name="image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286000"/>
            <a:ext cx="3149600" cy="1716089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1066799" y="28955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504" name="Shape 504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505" name="Shape 505"/>
          <p:cNvSpPr/>
          <p:nvPr/>
        </p:nvSpPr>
        <p:spPr>
          <a:xfrm>
            <a:off x="3047999" y="41909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506" name="Shape 506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507" name="Shape 507"/>
          <p:cNvSpPr/>
          <p:nvPr/>
        </p:nvSpPr>
        <p:spPr>
          <a:xfrm>
            <a:off x="2362199" y="2438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  <p:sp>
        <p:nvSpPr>
          <p:cNvPr id="508" name="Shape 508"/>
          <p:cNvSpPr/>
          <p:nvPr/>
        </p:nvSpPr>
        <p:spPr>
          <a:xfrm>
            <a:off x="2362199" y="3276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  <p:sp>
        <p:nvSpPr>
          <p:cNvPr id="509" name="Shape 509"/>
          <p:cNvSpPr/>
          <p:nvPr/>
        </p:nvSpPr>
        <p:spPr>
          <a:xfrm>
            <a:off x="6172199" y="2819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9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AND Truth Table</a:t>
            </a:r>
          </a:p>
        </p:txBody>
      </p:sp>
      <p:sp>
        <p:nvSpPr>
          <p:cNvPr id="512" name="Shape 51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78</a:t>
            </a:r>
          </a:p>
        </p:txBody>
      </p:sp>
      <p:sp>
        <p:nvSpPr>
          <p:cNvPr id="513" name="Shape 513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12727" indent="-512727">
              <a:buChar char=""/>
            </a:lvl1pPr>
          </a:lstStyle>
          <a:p>
            <a:pPr lvl="0">
              <a:defRPr sz="1800"/>
            </a:pPr>
            <a:r>
              <a:rPr sz="2600"/>
              <a:t>To help understand the function of a digital device, a Truth Table is used:</a:t>
            </a:r>
          </a:p>
        </p:txBody>
      </p:sp>
      <p:graphicFrame>
        <p:nvGraphicFramePr>
          <p:cNvPr id="514" name="Table 514"/>
          <p:cNvGraphicFramePr/>
          <p:nvPr/>
        </p:nvGraphicFramePr>
        <p:xfrm>
          <a:off x="3276600" y="2971800"/>
          <a:ext cx="3048000" cy="2514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42950"/>
                <a:gridCol w="817562"/>
                <a:gridCol w="1487487"/>
              </a:tblGrid>
              <a:tr h="501650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Input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Output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5" name="Shape 515"/>
          <p:cNvSpPr/>
          <p:nvPr/>
        </p:nvSpPr>
        <p:spPr>
          <a:xfrm>
            <a:off x="3505199" y="5562599"/>
            <a:ext cx="1950146" cy="3651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400">
                <a:solidFill>
                  <a:srgbClr val="6B56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6B5680"/>
                </a:solidFill>
              </a:rPr>
              <a:t>AND Function</a:t>
            </a:r>
          </a:p>
        </p:txBody>
      </p:sp>
      <p:grpSp>
        <p:nvGrpSpPr>
          <p:cNvPr id="519" name="Group 519"/>
          <p:cNvGrpSpPr/>
          <p:nvPr/>
        </p:nvGrpSpPr>
        <p:grpSpPr>
          <a:xfrm>
            <a:off x="311150" y="3194036"/>
            <a:ext cx="3133744" cy="709628"/>
            <a:chOff x="0" y="0"/>
            <a:chExt cx="3133743" cy="709627"/>
          </a:xfrm>
        </p:grpSpPr>
        <p:sp>
          <p:nvSpPr>
            <p:cNvPr id="516" name="Shape 516"/>
            <p:cNvSpPr/>
            <p:nvPr/>
          </p:nvSpPr>
          <p:spPr>
            <a:xfrm>
              <a:off x="0" y="50813"/>
              <a:ext cx="2481264" cy="658815"/>
            </a:xfrm>
            <a:prstGeom prst="rect">
              <a:avLst/>
            </a:prstGeom>
            <a:solidFill>
              <a:srgbClr val="CCECFF"/>
            </a:solidFill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7" name="Shape 517"/>
            <p:cNvSpPr/>
            <p:nvPr/>
          </p:nvSpPr>
          <p:spPr>
            <a:xfrm flipH="1">
              <a:off x="2557423" y="-1"/>
              <a:ext cx="576321" cy="1651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518" name="Shape 518"/>
            <p:cNvSpPr/>
            <p:nvPr/>
          </p:nvSpPr>
          <p:spPr>
            <a:xfrm>
              <a:off x="0" y="50813"/>
              <a:ext cx="2481264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/>
              <a:r>
                <a:t>Every possible input combination</a:t>
              </a:r>
            </a:p>
          </p:txBody>
        </p:sp>
      </p:grpSp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OR Logic Symbol</a:t>
            </a:r>
          </a:p>
        </p:txBody>
      </p:sp>
      <p:sp>
        <p:nvSpPr>
          <p:cNvPr id="522" name="Shape 52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79</a:t>
            </a:r>
          </a:p>
        </p:txBody>
      </p:sp>
      <p:pic>
        <p:nvPicPr>
          <p:cNvPr id="523" name="image1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286000"/>
            <a:ext cx="2667000" cy="1763714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1904999" y="29717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525" name="Shape 525"/>
          <p:cNvSpPr/>
          <p:nvPr/>
        </p:nvSpPr>
        <p:spPr>
          <a:xfrm>
            <a:off x="60960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526" name="Shape 526"/>
          <p:cNvSpPr/>
          <p:nvPr/>
        </p:nvSpPr>
        <p:spPr>
          <a:xfrm>
            <a:off x="2514599" y="4267199"/>
            <a:ext cx="3272521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If any input is 1, the output is 1</a:t>
            </a:r>
          </a:p>
        </p:txBody>
      </p:sp>
      <p:sp>
        <p:nvSpPr>
          <p:cNvPr id="527" name="Shape 527"/>
          <p:cNvSpPr/>
          <p:nvPr/>
        </p:nvSpPr>
        <p:spPr>
          <a:xfrm>
            <a:off x="2438399" y="4800599"/>
            <a:ext cx="3438167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If all inputs are 0, the output is 0</a:t>
            </a:r>
          </a:p>
        </p:txBody>
      </p:sp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OR Logic Symbol</a:t>
            </a:r>
          </a:p>
        </p:txBody>
      </p:sp>
      <p:sp>
        <p:nvSpPr>
          <p:cNvPr id="530" name="Shape 53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80</a:t>
            </a:r>
          </a:p>
        </p:txBody>
      </p:sp>
      <p:pic>
        <p:nvPicPr>
          <p:cNvPr id="531" name="image1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314575"/>
            <a:ext cx="2589214" cy="171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>
            <a:off x="1066799" y="28955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533" name="Shape 533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534" name="Shape 534"/>
          <p:cNvSpPr/>
          <p:nvPr/>
        </p:nvSpPr>
        <p:spPr>
          <a:xfrm>
            <a:off x="3124199" y="41909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535" name="Shape 535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536" name="Shape 536"/>
          <p:cNvSpPr/>
          <p:nvPr/>
        </p:nvSpPr>
        <p:spPr>
          <a:xfrm>
            <a:off x="2362199" y="2438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  <p:sp>
        <p:nvSpPr>
          <p:cNvPr id="537" name="Shape 537"/>
          <p:cNvSpPr/>
          <p:nvPr/>
        </p:nvSpPr>
        <p:spPr>
          <a:xfrm>
            <a:off x="2362199" y="3276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  <p:sp>
        <p:nvSpPr>
          <p:cNvPr id="538" name="Shape 538"/>
          <p:cNvSpPr/>
          <p:nvPr/>
        </p:nvSpPr>
        <p:spPr>
          <a:xfrm>
            <a:off x="6172199" y="2819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8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OR Logic Symbol</a:t>
            </a:r>
          </a:p>
        </p:txBody>
      </p:sp>
      <p:sp>
        <p:nvSpPr>
          <p:cNvPr id="541" name="Shape 54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81</a:t>
            </a:r>
          </a:p>
        </p:txBody>
      </p:sp>
      <p:pic>
        <p:nvPicPr>
          <p:cNvPr id="542" name="image1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5786" y="2336800"/>
            <a:ext cx="2511427" cy="1660525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1066799" y="28955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544" name="Shape 544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545" name="Shape 545"/>
          <p:cNvSpPr/>
          <p:nvPr/>
        </p:nvSpPr>
        <p:spPr>
          <a:xfrm>
            <a:off x="3047999" y="41909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546" name="Shape 546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547" name="Shape 547"/>
          <p:cNvSpPr/>
          <p:nvPr/>
        </p:nvSpPr>
        <p:spPr>
          <a:xfrm>
            <a:off x="2362199" y="2438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  <p:sp>
        <p:nvSpPr>
          <p:cNvPr id="548" name="Shape 548"/>
          <p:cNvSpPr/>
          <p:nvPr/>
        </p:nvSpPr>
        <p:spPr>
          <a:xfrm>
            <a:off x="2362199" y="3276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  <p:sp>
        <p:nvSpPr>
          <p:cNvPr id="549" name="Shape 549"/>
          <p:cNvSpPr/>
          <p:nvPr/>
        </p:nvSpPr>
        <p:spPr>
          <a:xfrm>
            <a:off x="6172199" y="2819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Compound Proposition</a:t>
            </a:r>
          </a:p>
        </p:txBody>
      </p:sp>
      <p:sp>
        <p:nvSpPr>
          <p:cNvPr id="90" name="Shape 9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8</a:t>
            </a:r>
          </a:p>
        </p:txBody>
      </p:sp>
      <p:sp>
        <p:nvSpPr>
          <p:cNvPr id="91" name="Shape 91"/>
          <p:cNvSpPr/>
          <p:nvPr>
            <p:ph type="body" idx="4294967295"/>
          </p:nvPr>
        </p:nvSpPr>
        <p:spPr>
          <a:xfrm>
            <a:off x="914400" y="1447800"/>
            <a:ext cx="80200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One can connect propositions using “and”, “or”, “not”, “only if” …to form </a:t>
            </a:r>
            <a:r>
              <a:rPr sz="2800">
                <a:solidFill>
                  <a:srgbClr val="FF0000"/>
                </a:solidFill>
              </a:rPr>
              <a:t>compound proposition</a:t>
            </a:r>
            <a:r>
              <a:rPr sz="2800"/>
              <a:t>: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It will </a:t>
            </a:r>
            <a:r>
              <a:rPr sz="2400">
                <a:solidFill>
                  <a:srgbClr val="0070C0"/>
                </a:solidFill>
              </a:rPr>
              <a:t>not</a:t>
            </a:r>
            <a:r>
              <a:rPr sz="2400">
                <a:solidFill>
                  <a:srgbClr val="464653"/>
                </a:solidFill>
              </a:rPr>
              <a:t> rain tomorrow.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Fishes are jumping</a:t>
            </a:r>
            <a:r>
              <a:rPr sz="2400">
                <a:solidFill>
                  <a:srgbClr val="0070C0"/>
                </a:solidFill>
              </a:rPr>
              <a:t> and </a:t>
            </a:r>
            <a:r>
              <a:rPr sz="2400">
                <a:solidFill>
                  <a:srgbClr val="464653"/>
                </a:solidFill>
              </a:rPr>
              <a:t>the cotton is high.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0070C0"/>
                </a:solidFill>
              </a:rPr>
              <a:t>If </a:t>
            </a:r>
            <a:r>
              <a:rPr sz="2400">
                <a:solidFill>
                  <a:srgbClr val="464653"/>
                </a:solidFill>
              </a:rPr>
              <a:t>the ground is wet </a:t>
            </a:r>
            <a:r>
              <a:rPr sz="2400">
                <a:solidFill>
                  <a:srgbClr val="0070C0"/>
                </a:solidFill>
              </a:rPr>
              <a:t>then</a:t>
            </a:r>
            <a:r>
              <a:rPr sz="2400">
                <a:solidFill>
                  <a:srgbClr val="464653"/>
                </a:solidFill>
              </a:rPr>
              <a:t> it rains last night.</a:t>
            </a:r>
            <a:endParaRPr sz="2400">
              <a:solidFill>
                <a:srgbClr val="464653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/>
              <a:t>Truth value of compound proposition depends on truth value of the simple propositions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We will formalize above connectives as </a:t>
            </a:r>
            <a:r>
              <a:rPr sz="2400">
                <a:solidFill>
                  <a:srgbClr val="FF0000"/>
                </a:solidFill>
              </a:rPr>
              <a:t>operations</a:t>
            </a:r>
            <a:r>
              <a:rPr sz="2400">
                <a:solidFill>
                  <a:srgbClr val="464653"/>
                </a:solidFill>
              </a:rPr>
              <a:t> on propositions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1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OR Logic Symbol</a:t>
            </a:r>
          </a:p>
        </p:txBody>
      </p:sp>
      <p:sp>
        <p:nvSpPr>
          <p:cNvPr id="552" name="Shape 552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82</a:t>
            </a:r>
          </a:p>
        </p:txBody>
      </p:sp>
      <p:pic>
        <p:nvPicPr>
          <p:cNvPr id="553" name="image1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2438400"/>
            <a:ext cx="23622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/>
        </p:nvSpPr>
        <p:spPr>
          <a:xfrm>
            <a:off x="1066799" y="2895599"/>
            <a:ext cx="646188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Inputs</a:t>
            </a:r>
          </a:p>
        </p:txBody>
      </p:sp>
      <p:sp>
        <p:nvSpPr>
          <p:cNvPr id="555" name="Shape 555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556" name="Shape 556"/>
          <p:cNvSpPr/>
          <p:nvPr/>
        </p:nvSpPr>
        <p:spPr>
          <a:xfrm>
            <a:off x="3047999" y="41909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557" name="Shape 557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558" name="Shape 558"/>
          <p:cNvSpPr/>
          <p:nvPr/>
        </p:nvSpPr>
        <p:spPr>
          <a:xfrm>
            <a:off x="2362199" y="2438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  <p:sp>
        <p:nvSpPr>
          <p:cNvPr id="559" name="Shape 559"/>
          <p:cNvSpPr/>
          <p:nvPr/>
        </p:nvSpPr>
        <p:spPr>
          <a:xfrm>
            <a:off x="2362199" y="3276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  <p:sp>
        <p:nvSpPr>
          <p:cNvPr id="560" name="Shape 560"/>
          <p:cNvSpPr/>
          <p:nvPr/>
        </p:nvSpPr>
        <p:spPr>
          <a:xfrm>
            <a:off x="6172199" y="28193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0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OR Truth Table</a:t>
            </a:r>
          </a:p>
        </p:txBody>
      </p:sp>
      <p:sp>
        <p:nvSpPr>
          <p:cNvPr id="563" name="Shape 56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83</a:t>
            </a:r>
          </a:p>
        </p:txBody>
      </p:sp>
      <p:sp>
        <p:nvSpPr>
          <p:cNvPr id="564" name="Shape 564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12727" indent="-512727">
              <a:buChar char=""/>
            </a:lvl1pPr>
          </a:lstStyle>
          <a:p>
            <a:pPr lvl="0">
              <a:defRPr sz="1800"/>
            </a:pPr>
            <a:r>
              <a:rPr sz="2600"/>
              <a:t>Truth Table</a:t>
            </a:r>
          </a:p>
        </p:txBody>
      </p:sp>
      <p:graphicFrame>
        <p:nvGraphicFramePr>
          <p:cNvPr id="565" name="Table 565"/>
          <p:cNvGraphicFramePr/>
          <p:nvPr/>
        </p:nvGraphicFramePr>
        <p:xfrm>
          <a:off x="3276600" y="2971800"/>
          <a:ext cx="3048000" cy="2514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42950"/>
                <a:gridCol w="817562"/>
                <a:gridCol w="1487487"/>
              </a:tblGrid>
              <a:tr h="501650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Input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Output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6" name="Shape 566"/>
          <p:cNvSpPr/>
          <p:nvPr/>
        </p:nvSpPr>
        <p:spPr>
          <a:xfrm>
            <a:off x="3657598" y="5562599"/>
            <a:ext cx="1758306" cy="3651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400">
                <a:solidFill>
                  <a:srgbClr val="6B56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6B5680"/>
                </a:solidFill>
              </a:rPr>
              <a:t>OR Function</a:t>
            </a:r>
          </a:p>
        </p:txBody>
      </p:sp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/>
        </p:nvSpPr>
        <p:spPr>
          <a:xfrm>
            <a:off x="914400" y="1447800"/>
            <a:ext cx="7499350" cy="242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975625" indent="-893075">
              <a:spcBef>
                <a:spcPts val="600"/>
              </a:spcBef>
              <a:buClr>
                <a:srgbClr val="727CA3"/>
              </a:buClr>
              <a:buSzPct val="80000"/>
              <a:buFont typeface="Wingdings 2"/>
              <a:buChar char="●"/>
            </a:pPr>
            <a:r>
              <a:rPr sz="3200">
                <a:latin typeface="Gill Sans MT"/>
                <a:ea typeface="Gill Sans MT"/>
                <a:cs typeface="Gill Sans MT"/>
                <a:sym typeface="Gill Sans MT"/>
              </a:rPr>
              <a:t>The XOR function:</a:t>
            </a:r>
            <a:endParaRPr sz="3200">
              <a:latin typeface="Gill Sans MT"/>
              <a:ea typeface="Gill Sans MT"/>
              <a:cs typeface="Gill Sans MT"/>
              <a:sym typeface="Gill Sans MT"/>
            </a:endParaRPr>
          </a:p>
          <a:p>
            <a:pPr lvl="1" marL="975587" indent="-572362">
              <a:spcBef>
                <a:spcPts val="500"/>
              </a:spcBef>
              <a:buClr>
                <a:srgbClr val="727CA3"/>
              </a:buClr>
              <a:buSzPct val="100000"/>
              <a:buFont typeface="Verdana"/>
              <a:buChar char="◦"/>
            </a:pPr>
            <a:r>
              <a:rPr sz="2800">
                <a:latin typeface="Gill Sans MT"/>
                <a:ea typeface="Gill Sans MT"/>
                <a:cs typeface="Gill Sans MT"/>
                <a:sym typeface="Gill Sans MT"/>
              </a:rPr>
              <a:t>if exactly one input is high, the output is high</a:t>
            </a:r>
            <a:endParaRPr sz="2800">
              <a:latin typeface="Gill Sans MT"/>
              <a:ea typeface="Gill Sans MT"/>
              <a:cs typeface="Gill Sans MT"/>
              <a:sym typeface="Gill Sans MT"/>
            </a:endParaRPr>
          </a:p>
          <a:p>
            <a:pPr lvl="1" marL="975587" indent="-572362">
              <a:spcBef>
                <a:spcPts val="500"/>
              </a:spcBef>
              <a:buClr>
                <a:srgbClr val="727CA3"/>
              </a:buClr>
              <a:buSzPct val="100000"/>
              <a:buFont typeface="Verdana"/>
              <a:buChar char="◦"/>
            </a:pPr>
            <a:r>
              <a:rPr sz="2800">
                <a:latin typeface="Gill Sans MT"/>
                <a:ea typeface="Gill Sans MT"/>
                <a:cs typeface="Gill Sans MT"/>
                <a:sym typeface="Gill Sans MT"/>
              </a:rPr>
              <a:t>If both inputs are high, or both are low, the output is low</a:t>
            </a:r>
          </a:p>
        </p:txBody>
      </p:sp>
      <p:sp>
        <p:nvSpPr>
          <p:cNvPr id="569" name="Shape 569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XOR Gate</a:t>
            </a:r>
          </a:p>
        </p:txBody>
      </p:sp>
      <p:sp>
        <p:nvSpPr>
          <p:cNvPr id="570" name="Shape 57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84</a:t>
            </a:r>
          </a:p>
        </p:txBody>
      </p:sp>
      <p:pic>
        <p:nvPicPr>
          <p:cNvPr id="571" name="image102.png" descr="Logic-gate-xor-u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3657600"/>
            <a:ext cx="4419600" cy="1947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XOR Truth Table</a:t>
            </a:r>
          </a:p>
        </p:txBody>
      </p:sp>
      <p:sp>
        <p:nvSpPr>
          <p:cNvPr id="574" name="Shape 57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85</a:t>
            </a:r>
          </a:p>
        </p:txBody>
      </p:sp>
      <p:sp>
        <p:nvSpPr>
          <p:cNvPr id="575" name="Shape 575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12727" indent="-512727">
              <a:buChar char=""/>
            </a:lvl1pPr>
          </a:lstStyle>
          <a:p>
            <a:pPr lvl="0">
              <a:defRPr sz="1800"/>
            </a:pPr>
            <a:r>
              <a:rPr sz="2600"/>
              <a:t>Truth Table</a:t>
            </a:r>
          </a:p>
        </p:txBody>
      </p:sp>
      <p:graphicFrame>
        <p:nvGraphicFramePr>
          <p:cNvPr id="576" name="Table 576"/>
          <p:cNvGraphicFramePr/>
          <p:nvPr/>
        </p:nvGraphicFramePr>
        <p:xfrm>
          <a:off x="3276600" y="2971800"/>
          <a:ext cx="3048000" cy="2514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42950"/>
                <a:gridCol w="817562"/>
                <a:gridCol w="1487487"/>
              </a:tblGrid>
              <a:tr h="501650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Input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Output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381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28575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sz="2400">
                          <a:solidFill>
                            <a:srgbClr val="464653"/>
                          </a:solidFill>
                          <a:latin typeface="Verdana Bold"/>
                          <a:ea typeface="Verdana Bold"/>
                          <a:cs typeface="Verdana Bold"/>
                          <a:sym typeface="Verdana Bold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000000"/>
                      </a:solidFill>
                      <a:round/>
                    </a:lnL>
                    <a:lnR w="381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7" name="Shape 577"/>
          <p:cNvSpPr/>
          <p:nvPr/>
        </p:nvSpPr>
        <p:spPr>
          <a:xfrm>
            <a:off x="3657598" y="5562599"/>
            <a:ext cx="1941365" cy="3651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400">
                <a:solidFill>
                  <a:srgbClr val="6B56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6B5680"/>
                </a:solidFill>
              </a:rPr>
              <a:t>XOR Function</a:t>
            </a:r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NOT Logic Symbol</a:t>
            </a:r>
          </a:p>
        </p:txBody>
      </p:sp>
      <p:sp>
        <p:nvSpPr>
          <p:cNvPr id="580" name="Shape 580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86</a:t>
            </a:r>
          </a:p>
        </p:txBody>
      </p:sp>
      <p:pic>
        <p:nvPicPr>
          <p:cNvPr id="581" name="image1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2438400"/>
            <a:ext cx="2589214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/>
          <p:nvPr/>
        </p:nvSpPr>
        <p:spPr>
          <a:xfrm>
            <a:off x="2209799" y="2971799"/>
            <a:ext cx="5536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</a:t>
            </a:r>
          </a:p>
        </p:txBody>
      </p:sp>
      <p:sp>
        <p:nvSpPr>
          <p:cNvPr id="583" name="Shape 583"/>
          <p:cNvSpPr/>
          <p:nvPr/>
        </p:nvSpPr>
        <p:spPr>
          <a:xfrm>
            <a:off x="6096000" y="30479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584" name="Shape 584"/>
          <p:cNvSpPr/>
          <p:nvPr/>
        </p:nvSpPr>
        <p:spPr>
          <a:xfrm>
            <a:off x="2514599" y="4267199"/>
            <a:ext cx="3254997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If the input is 1, the output is 0</a:t>
            </a:r>
          </a:p>
        </p:txBody>
      </p:sp>
      <p:sp>
        <p:nvSpPr>
          <p:cNvPr id="585" name="Shape 585"/>
          <p:cNvSpPr/>
          <p:nvPr/>
        </p:nvSpPr>
        <p:spPr>
          <a:xfrm>
            <a:off x="2514599" y="4800599"/>
            <a:ext cx="3254997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If the input is 0, the output is 1</a:t>
            </a:r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NOT Logic Symbol</a:t>
            </a:r>
          </a:p>
        </p:txBody>
      </p:sp>
      <p:sp>
        <p:nvSpPr>
          <p:cNvPr id="588" name="Shape 588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87</a:t>
            </a:r>
          </a:p>
        </p:txBody>
      </p:sp>
      <p:pic>
        <p:nvPicPr>
          <p:cNvPr id="589" name="image1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438400"/>
            <a:ext cx="2638425" cy="1552575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/>
        </p:nvSpPr>
        <p:spPr>
          <a:xfrm>
            <a:off x="1447799" y="2971799"/>
            <a:ext cx="5536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</a:t>
            </a:r>
          </a:p>
        </p:txBody>
      </p:sp>
      <p:sp>
        <p:nvSpPr>
          <p:cNvPr id="591" name="Shape 591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592" name="Shape 592"/>
          <p:cNvSpPr/>
          <p:nvPr/>
        </p:nvSpPr>
        <p:spPr>
          <a:xfrm>
            <a:off x="3352799" y="44195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593" name="Shape 593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594" name="Shape 594"/>
          <p:cNvSpPr/>
          <p:nvPr/>
        </p:nvSpPr>
        <p:spPr>
          <a:xfrm>
            <a:off x="2743199" y="2895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  <p:sp>
        <p:nvSpPr>
          <p:cNvPr id="595" name="Shape 595"/>
          <p:cNvSpPr/>
          <p:nvPr/>
        </p:nvSpPr>
        <p:spPr>
          <a:xfrm>
            <a:off x="6019799" y="29717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5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NOT Logic Symbol</a:t>
            </a:r>
          </a:p>
        </p:txBody>
      </p:sp>
      <p:sp>
        <p:nvSpPr>
          <p:cNvPr id="598" name="Shape 598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88</a:t>
            </a:r>
          </a:p>
        </p:txBody>
      </p:sp>
      <p:pic>
        <p:nvPicPr>
          <p:cNvPr id="599" name="image1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438400"/>
            <a:ext cx="2638425" cy="1552575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1447799" y="2971799"/>
            <a:ext cx="5536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Input</a:t>
            </a:r>
          </a:p>
        </p:txBody>
      </p:sp>
      <p:sp>
        <p:nvSpPr>
          <p:cNvPr id="601" name="Shape 601"/>
          <p:cNvSpPr/>
          <p:nvPr/>
        </p:nvSpPr>
        <p:spPr>
          <a:xfrm>
            <a:off x="7010400" y="2895599"/>
            <a:ext cx="734703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Output</a:t>
            </a:r>
          </a:p>
        </p:txBody>
      </p:sp>
      <p:sp>
        <p:nvSpPr>
          <p:cNvPr id="602" name="Shape 602"/>
          <p:cNvSpPr/>
          <p:nvPr/>
        </p:nvSpPr>
        <p:spPr>
          <a:xfrm>
            <a:off x="3352799" y="4419599"/>
            <a:ext cx="2254872" cy="276226"/>
          </a:xfrm>
          <a:prstGeom prst="rect">
            <a:avLst/>
          </a:prstGeom>
          <a:solidFill>
            <a:srgbClr val="CCEC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Determine the output</a:t>
            </a:r>
          </a:p>
        </p:txBody>
      </p:sp>
      <p:sp>
        <p:nvSpPr>
          <p:cNvPr id="603" name="Shape 603"/>
          <p:cNvSpPr/>
          <p:nvPr/>
        </p:nvSpPr>
        <p:spPr>
          <a:xfrm>
            <a:off x="3657600" y="5714999"/>
            <a:ext cx="1563155" cy="276226"/>
          </a:xfrm>
          <a:prstGeom prst="rect">
            <a:avLst/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Animated Slide</a:t>
            </a:r>
          </a:p>
        </p:txBody>
      </p:sp>
      <p:sp>
        <p:nvSpPr>
          <p:cNvPr id="604" name="Shape 604"/>
          <p:cNvSpPr/>
          <p:nvPr/>
        </p:nvSpPr>
        <p:spPr>
          <a:xfrm>
            <a:off x="2743199" y="28955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1</a:t>
            </a:r>
          </a:p>
        </p:txBody>
      </p:sp>
      <p:sp>
        <p:nvSpPr>
          <p:cNvPr id="605" name="Shape 605"/>
          <p:cNvSpPr/>
          <p:nvPr/>
        </p:nvSpPr>
        <p:spPr>
          <a:xfrm>
            <a:off x="6019799" y="2971799"/>
            <a:ext cx="34226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3200"/>
              <a:t>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Combinational logic</a:t>
            </a:r>
          </a:p>
        </p:txBody>
      </p:sp>
      <p:sp>
        <p:nvSpPr>
          <p:cNvPr id="608" name="Shape 608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89</a:t>
            </a:r>
          </a:p>
        </p:txBody>
      </p:sp>
      <p:sp>
        <p:nvSpPr>
          <p:cNvPr id="609" name="Shape 609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12727" indent="-512727">
              <a:buChar char=""/>
            </a:lvl1pPr>
            <a:lvl2pPr marL="720449" indent="-445812">
              <a:spcBef>
                <a:spcPts val="500"/>
              </a:spcBef>
              <a:buClr>
                <a:srgbClr val="9FB8CD"/>
              </a:buClr>
              <a:defRPr sz="2300">
                <a:solidFill>
                  <a:srgbClr val="464653"/>
                </a:solidFill>
              </a:defRPr>
            </a:lvl2pPr>
          </a:lstStyle>
          <a:p>
            <a:pPr lvl="0">
              <a:defRPr sz="1800"/>
            </a:pPr>
            <a:r>
              <a:rPr sz="2600"/>
              <a:t>A circuit that utilizes more that one logic function has Combinational Logic.</a:t>
            </a:r>
            <a:endParaRPr sz="26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464653"/>
                </a:solidFill>
              </a:rPr>
              <a:t>How would your describe the output of this combinational logic circuit?</a:t>
            </a:r>
          </a:p>
        </p:txBody>
      </p:sp>
      <p:pic>
        <p:nvPicPr>
          <p:cNvPr id="610" name="image1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625" y="3527425"/>
            <a:ext cx="6069013" cy="2124075"/>
          </a:xfrm>
          <a:prstGeom prst="rect">
            <a:avLst/>
          </a:prstGeom>
          <a:ln>
            <a:solidFill/>
            <a:round/>
          </a:ln>
        </p:spPr>
      </p:pic>
    </p:spTree>
  </p:cSld>
  <p:clrMapOvr>
    <a:masterClrMapping/>
  </p:clrMapOvr>
  <p:transition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Combinational Logic: Half Adder</a:t>
            </a:r>
          </a:p>
        </p:txBody>
      </p:sp>
      <p:sp>
        <p:nvSpPr>
          <p:cNvPr id="613" name="Shape 613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90</a:t>
            </a:r>
          </a:p>
        </p:txBody>
      </p:sp>
      <p:sp>
        <p:nvSpPr>
          <p:cNvPr id="614" name="Shape 614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Electronic circuit for performing </a:t>
            </a:r>
            <a:r>
              <a:rPr sz="2600">
                <a:solidFill>
                  <a:srgbClr val="FF0000"/>
                </a:solidFill>
              </a:rPr>
              <a:t>single digit binary addition</a:t>
            </a:r>
            <a:endParaRPr sz="2000">
              <a:solidFill>
                <a:srgbClr val="FF0000"/>
              </a:solidFill>
            </a:endParaRPr>
          </a:p>
          <a:p>
            <a:pPr lvl="0">
              <a:buChar char=""/>
              <a:defRPr sz="1800"/>
            </a:pPr>
            <a:endParaRPr sz="2000">
              <a:solidFill>
                <a:srgbClr val="FF0000"/>
              </a:solidFill>
            </a:endParaRPr>
          </a:p>
          <a:p>
            <a:pPr lvl="0">
              <a:buChar char=""/>
              <a:defRPr sz="1800"/>
            </a:pPr>
            <a:endParaRPr sz="2000">
              <a:solidFill>
                <a:srgbClr val="FF0000"/>
              </a:solidFill>
            </a:endParaRPr>
          </a:p>
          <a:p>
            <a:pPr lvl="0">
              <a:buChar char=""/>
              <a:defRPr sz="1800"/>
            </a:pPr>
            <a:endParaRPr sz="2000">
              <a:solidFill>
                <a:srgbClr val="FF0000"/>
              </a:solidFill>
            </a:endParaRPr>
          </a:p>
          <a:p>
            <a:pPr lvl="0">
              <a:buChar char=""/>
              <a:defRPr sz="1800"/>
            </a:pPr>
            <a:endParaRPr sz="2000">
              <a:solidFill>
                <a:srgbClr val="FF0000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Sum= A XOR B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Carry = A AND B</a:t>
            </a:r>
          </a:p>
        </p:txBody>
      </p:sp>
      <p:graphicFrame>
        <p:nvGraphicFramePr>
          <p:cNvPr id="615" name="Table 615"/>
          <p:cNvGraphicFramePr/>
          <p:nvPr/>
        </p:nvGraphicFramePr>
        <p:xfrm>
          <a:off x="1476375" y="2060575"/>
          <a:ext cx="6096000" cy="1968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Carry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16" name="image105.png" descr="ALU_half_adder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4926012"/>
            <a:ext cx="3233739" cy="1931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Full Adder</a:t>
            </a:r>
          </a:p>
        </p:txBody>
      </p:sp>
      <p:sp>
        <p:nvSpPr>
          <p:cNvPr id="619" name="Shape 619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91</a:t>
            </a:r>
          </a:p>
        </p:txBody>
      </p:sp>
      <p:sp>
        <p:nvSpPr>
          <p:cNvPr id="620" name="Shape 620"/>
          <p:cNvSpPr/>
          <p:nvPr>
            <p:ph type="body" idx="4294967295"/>
          </p:nvPr>
        </p:nvSpPr>
        <p:spPr>
          <a:xfrm>
            <a:off x="395286" y="1268412"/>
            <a:ext cx="8291515" cy="47863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512727" indent="-512727">
              <a:buChar char=""/>
            </a:lvl1pPr>
          </a:lstStyle>
          <a:p>
            <a:pPr lvl="0">
              <a:defRPr sz="1800"/>
            </a:pPr>
            <a:r>
              <a:rPr sz="2600"/>
              <a:t>One bit full adder with carry-in and carry-out</a:t>
            </a:r>
          </a:p>
        </p:txBody>
      </p:sp>
      <p:graphicFrame>
        <p:nvGraphicFramePr>
          <p:cNvPr id="621" name="Table 621"/>
          <p:cNvGraphicFramePr/>
          <p:nvPr/>
        </p:nvGraphicFramePr>
        <p:xfrm>
          <a:off x="323850" y="2133600"/>
          <a:ext cx="6096000" cy="3543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17448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9073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22" name="image106.png" descr="http://static.howstuffworks.com/gif/bool-full-adder-bb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5461" y="1757361"/>
            <a:ext cx="1527177" cy="169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age107.png" descr="http://static.howstuffworks.com/gif/bool-full-adder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5" y="3573462"/>
            <a:ext cx="3333750" cy="3009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44445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4455"/>
                </a:solidFill>
              </a:rPr>
              <a:t>Negation</a:t>
            </a:r>
          </a:p>
        </p:txBody>
      </p:sp>
      <p:sp>
        <p:nvSpPr>
          <p:cNvPr id="94" name="Shape 94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400"/>
              <a:t>10</a:t>
            </a:r>
          </a:p>
        </p:txBody>
      </p:sp>
      <p:sp>
        <p:nvSpPr>
          <p:cNvPr id="95" name="Shape 95"/>
          <p:cNvSpPr/>
          <p:nvPr>
            <p:ph type="body" idx="4294967295"/>
          </p:nvPr>
        </p:nvSpPr>
        <p:spPr>
          <a:xfrm>
            <a:off x="838200" y="1143000"/>
            <a:ext cx="7943850" cy="480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94642" indent="-594642">
              <a:buChar char=""/>
              <a:defRPr sz="1800"/>
            </a:pPr>
            <a:r>
              <a:rPr sz="2800"/>
              <a:t>It will </a:t>
            </a:r>
            <a:r>
              <a:rPr sz="2800">
                <a:solidFill>
                  <a:srgbClr val="FF0000"/>
                </a:solidFill>
              </a:rPr>
              <a:t>not</a:t>
            </a:r>
            <a:r>
              <a:rPr sz="2800"/>
              <a:t> rain tomorrow.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It’s not the true that </a:t>
            </a:r>
            <a:r>
              <a:rPr sz="2400">
                <a:solidFill>
                  <a:srgbClr val="FF0000"/>
                </a:solidFill>
              </a:rPr>
              <a:t>it will rain tomorrow.</a:t>
            </a:r>
            <a:endParaRPr sz="2400">
              <a:solidFill>
                <a:srgbClr val="FF0000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It’s false that </a:t>
            </a:r>
            <a:r>
              <a:rPr sz="2400">
                <a:solidFill>
                  <a:srgbClr val="FF0000"/>
                </a:solidFill>
              </a:rPr>
              <a:t>it will rain tomorrow.</a:t>
            </a:r>
            <a:endParaRPr sz="2400">
              <a:solidFill>
                <a:srgbClr val="FF0000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/>
              <a:t>Negation (     ) applies to a single proposition</a:t>
            </a:r>
            <a:endParaRPr sz="28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If p is true, then        is false</a:t>
            </a:r>
            <a:endParaRPr sz="2400">
              <a:solidFill>
                <a:srgbClr val="464653"/>
              </a:solidFill>
            </a:endParaRPr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If p is false, then        is true</a:t>
            </a:r>
            <a:endParaRPr sz="2400">
              <a:solidFill>
                <a:srgbClr val="464653"/>
              </a:solidFill>
            </a:endParaRPr>
          </a:p>
          <a:p>
            <a:pPr lvl="0" marL="594642" indent="-594642">
              <a:buChar char=""/>
              <a:defRPr sz="1800"/>
            </a:pPr>
            <a:r>
              <a:rPr sz="2800"/>
              <a:t>We can use a table to summarize :</a:t>
            </a:r>
          </a:p>
        </p:txBody>
      </p:sp>
      <p:pic>
        <p:nvPicPr>
          <p:cNvPr id="96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3505200"/>
            <a:ext cx="6096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6950" y="3048000"/>
            <a:ext cx="5334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4475" y="2667000"/>
            <a:ext cx="288925" cy="23336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3060700" y="2439986"/>
            <a:ext cx="2667002" cy="1589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00" name="Shape 100"/>
          <p:cNvSpPr/>
          <p:nvPr/>
        </p:nvSpPr>
        <p:spPr>
          <a:xfrm>
            <a:off x="6356350" y="2087561"/>
            <a:ext cx="23127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r>
              <a:t>p</a:t>
            </a:r>
          </a:p>
        </p:txBody>
      </p:sp>
      <p:sp>
        <p:nvSpPr>
          <p:cNvPr id="101" name="Shape 101"/>
          <p:cNvSpPr/>
          <p:nvPr/>
        </p:nvSpPr>
        <p:spPr>
          <a:xfrm>
            <a:off x="3276599" y="2057399"/>
            <a:ext cx="3657602" cy="1590"/>
          </a:xfrm>
          <a:prstGeom prst="line">
            <a:avLst/>
          </a:prstGeom>
          <a:ln>
            <a:solidFill>
              <a:srgbClr val="727CA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102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1295400"/>
            <a:ext cx="457200" cy="381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3" name="Table 103"/>
          <p:cNvGraphicFramePr/>
          <p:nvPr/>
        </p:nvGraphicFramePr>
        <p:xfrm>
          <a:off x="2209800" y="4676775"/>
          <a:ext cx="4064000" cy="1181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</a:tblGrid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727CA3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ym typeface="Helvetic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04" name="Shape 104"/>
          <p:cNvSpPr/>
          <p:nvPr/>
        </p:nvSpPr>
        <p:spPr>
          <a:xfrm>
            <a:off x="1752600" y="6172200"/>
            <a:ext cx="230240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>
                <a:latin typeface="Gill Sans MT"/>
                <a:ea typeface="Gill Sans MT"/>
                <a:cs typeface="Gill Sans MT"/>
                <a:sym typeface="Gill Sans MT"/>
              </a:rPr>
              <a:t>All possible values of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  <a:p>
            <a:pPr lvl="0"/>
            <a:r>
              <a:rPr>
                <a:latin typeface="Gill Sans MT"/>
                <a:ea typeface="Gill Sans MT"/>
                <a:cs typeface="Gill Sans MT"/>
                <a:sym typeface="Gill Sans MT"/>
              </a:rPr>
              <a:t>the input</a:t>
            </a:r>
          </a:p>
        </p:txBody>
      </p:sp>
      <p:sp>
        <p:nvSpPr>
          <p:cNvPr id="105" name="Shape 105"/>
          <p:cNvSpPr/>
          <p:nvPr/>
        </p:nvSpPr>
        <p:spPr>
          <a:xfrm flipV="1">
            <a:off x="1981199" y="5867398"/>
            <a:ext cx="381002" cy="381002"/>
          </a:xfrm>
          <a:prstGeom prst="line">
            <a:avLst/>
          </a:prstGeom>
          <a:ln>
            <a:solidFill>
              <a:srgbClr val="727CA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06" name="Shape 106"/>
          <p:cNvSpPr/>
          <p:nvPr/>
        </p:nvSpPr>
        <p:spPr>
          <a:xfrm>
            <a:off x="4564062" y="6248399"/>
            <a:ext cx="347141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r>
              <a:t>                , output/function values</a:t>
            </a:r>
          </a:p>
        </p:txBody>
      </p:sp>
      <p:sp>
        <p:nvSpPr>
          <p:cNvPr id="107" name="Shape 107"/>
          <p:cNvSpPr/>
          <p:nvPr/>
        </p:nvSpPr>
        <p:spPr>
          <a:xfrm flipH="1" flipV="1">
            <a:off x="5097462" y="5791198"/>
            <a:ext cx="1258889" cy="457202"/>
          </a:xfrm>
          <a:prstGeom prst="line">
            <a:avLst/>
          </a:prstGeom>
          <a:ln>
            <a:solidFill>
              <a:srgbClr val="727CA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10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4724400"/>
            <a:ext cx="6096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6248400"/>
            <a:ext cx="609600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5" grpId="1"/>
      <p:bldP build="whole" bldLvl="1" animBg="1" rev="0" advAuto="0" spid="107" grpId="13"/>
      <p:bldP build="whole" bldLvl="1" animBg="1" rev="0" advAuto="0" spid="96" grpId="4"/>
      <p:bldP build="whole" bldLvl="1" animBg="1" rev="0" advAuto="0" spid="102" grpId="8"/>
      <p:bldP build="whole" bldLvl="1" animBg="1" rev="0" advAuto="0" spid="105" grpId="11"/>
      <p:bldP build="whole" bldLvl="1" animBg="1" rev="0" advAuto="0" spid="106" grpId="14"/>
      <p:bldP build="whole" bldLvl="1" animBg="1" rev="0" advAuto="0" spid="101" grpId="7"/>
      <p:bldP build="whole" bldLvl="1" animBg="1" rev="0" advAuto="0" spid="99" grpId="5"/>
      <p:bldP build="whole" bldLvl="1" animBg="1" rev="0" advAuto="0" spid="98" grpId="2"/>
      <p:bldP build="whole" bldLvl="1" animBg="1" rev="0" advAuto="0" spid="97" grpId="3"/>
      <p:bldP build="whole" bldLvl="1" animBg="1" rev="0" advAuto="0" spid="100" grpId="6"/>
      <p:bldP build="whole" bldLvl="1" animBg="1" rev="0" advAuto="0" spid="104" grpId="12"/>
      <p:bldP build="whole" bldLvl="1" animBg="1" rev="0" advAuto="0" spid="108" grpId="10"/>
      <p:bldP build="whole" bldLvl="1" animBg="1" rev="0" advAuto="0" spid="103" grpId="9"/>
      <p:bldP build="whole" bldLvl="1" animBg="1" rev="0" advAuto="0" spid="109" grpId="15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Full adder: 4-digit binary addition</a:t>
            </a:r>
          </a:p>
        </p:txBody>
      </p:sp>
      <p:sp>
        <p:nvSpPr>
          <p:cNvPr id="626" name="Shape 626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92</a:t>
            </a:r>
          </a:p>
        </p:txBody>
      </p:sp>
      <p:pic>
        <p:nvPicPr>
          <p:cNvPr id="627" name="image108.png" descr="http://static.howstuffworks.com/gif/bool-8-bit-add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1700211"/>
            <a:ext cx="6551614" cy="2584452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/>
          <p:cNvSpPr/>
          <p:nvPr/>
        </p:nvSpPr>
        <p:spPr>
          <a:xfrm>
            <a:off x="900112" y="5013325"/>
            <a:ext cx="7959726" cy="7366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rgbClr val="FF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Chain 4 full-adders together, lower digit’s carry-out is fed into the higher digit as carry-in</a:t>
            </a:r>
          </a:p>
        </p:txBody>
      </p:sp>
    </p:spTree>
  </p:cSld>
  <p:clrMapOvr>
    <a:masterClrMapping/>
  </p:clrMapOvr>
  <p:transition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Integrated Circuit </a:t>
            </a:r>
          </a:p>
        </p:txBody>
      </p:sp>
      <p:sp>
        <p:nvSpPr>
          <p:cNvPr id="631" name="Shape 631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93</a:t>
            </a:r>
          </a:p>
        </p:txBody>
      </p:sp>
      <p:sp>
        <p:nvSpPr>
          <p:cNvPr id="632" name="Shape 632"/>
          <p:cNvSpPr/>
          <p:nvPr>
            <p:ph type="body" idx="4294967295"/>
          </p:nvPr>
        </p:nvSpPr>
        <p:spPr>
          <a:xfrm>
            <a:off x="457200" y="1219200"/>
            <a:ext cx="8229600" cy="49371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Also called chip</a:t>
            </a:r>
            <a:endParaRPr sz="2600"/>
          </a:p>
          <a:p>
            <a:pPr lvl="1" marL="760059" indent="-485421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400">
                <a:solidFill>
                  <a:srgbClr val="464653"/>
                </a:solidFill>
              </a:rPr>
              <a:t>A piece of silicon on which</a:t>
            </a:r>
            <a:endParaRPr sz="2400">
              <a:solidFill>
                <a:srgbClr val="464653"/>
              </a:solidFill>
            </a:endParaRPr>
          </a:p>
          <a:p>
            <a:pPr lvl="0">
              <a:buSzTx/>
              <a:buNone/>
              <a:defRPr sz="1800"/>
            </a:pPr>
            <a:r>
              <a:rPr sz="2400"/>
              <a:t>multiple gates are embedded</a:t>
            </a:r>
            <a:endParaRPr sz="24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mounted on a package with pins, each pin is either an input, input, power or ground</a:t>
            </a:r>
            <a:endParaRPr sz="2300">
              <a:solidFill>
                <a:srgbClr val="464653"/>
              </a:solidFill>
            </a:endParaRPr>
          </a:p>
          <a:p>
            <a:pPr lvl="0" marL="512727" indent="-512727">
              <a:buChar char=""/>
              <a:defRPr sz="1800"/>
            </a:pPr>
            <a:r>
              <a:rPr sz="2600"/>
              <a:t>Classification based on # of gates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VLSI (Very Large-Scale Integration) &gt; 100,000 gates</a:t>
            </a:r>
          </a:p>
        </p:txBody>
      </p:sp>
      <p:pic>
        <p:nvPicPr>
          <p:cNvPr id="633" name="image1.jpeg" descr="http://t2.gstatic.com/images?q=tbn:ANd9GcQ2TBX0PJXAfgQPZL7hM9gb2knNSGugoZ0d1RyQMQUAeAzWsgE&amp;t=1&amp;usg=__mbIlLitYbeXjfkOMimk_U8le3P0=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6325" y="981075"/>
            <a:ext cx="2867025" cy="1590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image2.jpeg" descr="http://book.javanb.com/object-oriented-programming-from-problem-solving-to-java/images/fig25_01_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475" y="3716337"/>
            <a:ext cx="5524500" cy="2438402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hape 636"/>
          <p:cNvSpPr/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64653"/>
                </a:solidFill>
              </a:rPr>
              <a:t>CPU (Central Processing Unit)</a:t>
            </a:r>
          </a:p>
        </p:txBody>
      </p:sp>
      <p:sp>
        <p:nvSpPr>
          <p:cNvPr id="637" name="Shape 637"/>
          <p:cNvSpPr/>
          <p:nvPr/>
        </p:nvSpPr>
        <p:spPr>
          <a:xfrm>
            <a:off x="612775" y="6356349"/>
            <a:ext cx="198120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64653"/>
                </a:solidFill>
              </a:rPr>
              <a:t>94</a:t>
            </a:r>
          </a:p>
        </p:txBody>
      </p:sp>
      <p:sp>
        <p:nvSpPr>
          <p:cNvPr id="638" name="Shape 638"/>
          <p:cNvSpPr/>
          <p:nvPr>
            <p:ph type="body" idx="4294967295"/>
          </p:nvPr>
        </p:nvSpPr>
        <p:spPr>
          <a:xfrm>
            <a:off x="323850" y="1341437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12727" indent="-512727">
              <a:buChar char=""/>
              <a:defRPr sz="1800"/>
            </a:pPr>
            <a:r>
              <a:rPr sz="2600"/>
              <a:t>Many pins to connect to memory, I/O</a:t>
            </a:r>
            <a:endParaRPr sz="2600"/>
          </a:p>
          <a:p>
            <a:pPr lvl="0" marL="512727" indent="-512727">
              <a:buChar char=""/>
              <a:defRPr sz="1800"/>
            </a:pPr>
            <a:r>
              <a:rPr sz="2600"/>
              <a:t>Instruction set: the set of machine instructions </a:t>
            </a:r>
            <a:endParaRPr sz="2600"/>
          </a:p>
          <a:p>
            <a:pPr lvl="0">
              <a:buSzTx/>
              <a:buNone/>
              <a:defRPr sz="1800"/>
            </a:pPr>
            <a:r>
              <a:rPr sz="2600"/>
              <a:t>supported by an architecture (such as Pentium)</a:t>
            </a:r>
            <a:endParaRPr sz="2600"/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    Move data (between register and memory)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    Arithmetic Operations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    Logic Operations: 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    Floating point arithmetic</a:t>
            </a:r>
            <a:endParaRPr sz="2300">
              <a:solidFill>
                <a:srgbClr val="464653"/>
              </a:solidFill>
            </a:endParaRPr>
          </a:p>
          <a:p>
            <a:pPr lvl="1" marL="720449" indent="-445812">
              <a:spcBef>
                <a:spcPts val="500"/>
              </a:spcBef>
              <a:buClr>
                <a:srgbClr val="9FB8CD"/>
              </a:buClr>
              <a:defRPr sz="1800"/>
            </a:pPr>
            <a:r>
              <a:rPr sz="2300">
                <a:solidFill>
                  <a:srgbClr val="464653"/>
                </a:solidFill>
              </a:rPr>
              <a:t>    Input/Output</a:t>
            </a:r>
          </a:p>
        </p:txBody>
      </p:sp>
      <p:pic>
        <p:nvPicPr>
          <p:cNvPr id="639" name="image3.jpeg" descr="http://t0.gstatic.com/images?q=tbn:ANd9GcSsWEYkdQhxV42ZLVnhlcC9R8m7V2XFSMPsSg4Z-tpgzhdMa0Q&amp;t=1&amp;h=167&amp;w=167&amp;usg=__t4Vl-0ON_guSP_BjtLfOw_hFgzs=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5461" y="1700211"/>
            <a:ext cx="1590677" cy="1590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8F8F8F"/>
      </a:accent3>
      <a:accent4>
        <a:srgbClr val="707070"/>
      </a:accent4>
      <a:accent5>
        <a:srgbClr val="BBBECD"/>
      </a:accent5>
      <a:accent6>
        <a:srgbClr val="90A7B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27CA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27CA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8F8F8F"/>
      </a:accent3>
      <a:accent4>
        <a:srgbClr val="707070"/>
      </a:accent4>
      <a:accent5>
        <a:srgbClr val="BBBECD"/>
      </a:accent5>
      <a:accent6>
        <a:srgbClr val="90A7B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27CA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27CA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