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0F"/>
    <a:srgbClr val="191919"/>
    <a:srgbClr val="070707"/>
    <a:srgbClr val="A3CF35"/>
    <a:srgbClr val="C1DF77"/>
    <a:srgbClr val="9EA12B"/>
    <a:srgbClr val="A4CA1B"/>
    <a:srgbClr val="ACD44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64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5E39-F478-4732-986C-3054E8A77231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2469E-0CE7-418E-B226-382D5C987B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17000">
              <a:srgbClr val="A4CA1B"/>
            </a:gs>
            <a:gs pos="69000">
              <a:srgbClr val="A3CF35"/>
            </a:gs>
            <a:gs pos="69000">
              <a:srgbClr val="A3CF35"/>
            </a:gs>
            <a:gs pos="47000">
              <a:srgbClr val="ACD44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191919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7589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>
                <a:solidFill>
                  <a:srgbClr val="A4CA1B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8077200" cy="304800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41C0-4724-45AD-A700-CE37442BD66A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10" descr="logo_colo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9000" y="152400"/>
            <a:ext cx="2286000" cy="888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0FE5-EA8F-415E-A18B-35DEF5D60511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77DE-4166-4AC4-B00E-5C3CFDCA02CC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F0F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805862F9-60F0-4749-85A6-5A6F636E4F1D}" type="datetime1">
              <a:rPr lang="en-US" smtClean="0"/>
              <a:pPr/>
              <a:t>9/1/2012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3EEC2AF-DB56-4B97-A4EE-4677677E29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ACD448"/>
            </a:gs>
            <a:gs pos="37000">
              <a:srgbClr val="A4CA1B"/>
            </a:gs>
            <a:gs pos="72000">
              <a:srgbClr val="A3CF35"/>
            </a:gs>
            <a:gs pos="100000">
              <a:srgbClr val="9EA12B">
                <a:alpha val="94000"/>
              </a:srgb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E12D-D014-47D4-82C0-120B1B9577D1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B0FF1-BBF9-4393-8916-C8ADAD6BF076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F0D-B297-44CC-9ED9-5A20AEBB703B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C7D0F-F39C-48D6-9639-73838B0AFD6B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9A2F-F0F9-45D9-ABDE-654B0013F632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3F32-E40E-4C52-A305-AAD5E14A15C9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C1DF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rgbClr val="A3CF35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6CD12FC-6969-4F47-9ECC-1D07B113C689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F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191919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bg1">
                    <a:lumMod val="95000"/>
                  </a:schemeClr>
                </a:solidFill>
              </a:defRPr>
            </a:lvl1pPr>
            <a:extLst/>
          </a:lstStyle>
          <a:p>
            <a:fld id="{15DB1FA1-328F-4CCD-8564-8A7E915E61A7}" type="datetime1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bg1">
                    <a:lumMod val="95000"/>
                  </a:schemeClr>
                </a:solidFill>
              </a:defRPr>
            </a:lvl1pPr>
            <a:extLst/>
          </a:lstStyle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bg1">
                    <a:lumMod val="95000"/>
                  </a:schemeClr>
                </a:solidFill>
              </a:defRPr>
            </a:lvl1pPr>
            <a:extLst/>
          </a:lstStyle>
          <a:p>
            <a:fld id="{13EEC2AF-DB56-4B97-A4EE-4677677E2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rgbClr val="A4CA1B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rgbClr val="A4CA1B"/>
        </a:buClr>
        <a:buSzPct val="80000"/>
        <a:buFont typeface="Wingdings 2"/>
        <a:buChar char=""/>
        <a:defRPr kumimoji="0"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rgbClr val="CB178E"/>
        </a:buClr>
        <a:buFont typeface="Arial"/>
        <a:buChar char="▪"/>
        <a:defRPr kumimoji="0"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rgbClr val="EC342C"/>
        </a:buClr>
        <a:buFont typeface="Arial"/>
        <a:buChar char="▪"/>
        <a:defRPr kumimoji="0"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rgbClr val="FDA92D"/>
        </a:buClr>
        <a:buFont typeface="Wingdings 3"/>
        <a:buChar char=""/>
        <a:defRPr kumimoji="0" lang="en-US" sz="2000" kern="1200" smtClean="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fordham.edu/wisdm/publication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534400" cy="2895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 Comparison of Alternative Client/Server Architectures for Ubiquitous Mobile Sensor-Based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5562600"/>
            <a:ext cx="4572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Gary M. Weiss and Jeffrey Lockhart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Fordham University, New York, NY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UbiMI</a:t>
            </a:r>
            <a:r>
              <a:rPr lang="en-US" dirty="0" smtClean="0">
                <a:solidFill>
                  <a:schemeClr val="tx1"/>
                </a:solidFill>
              </a:rPr>
              <a:t> Workshop @ UBICOMP      Sept. 8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CC-1 Dumb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6106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Resource Usage</a:t>
            </a:r>
          </a:p>
          <a:p>
            <a:pPr lvl="1"/>
            <a:r>
              <a:rPr lang="en-US" u="sng" dirty="0" smtClean="0"/>
              <a:t>Unclear</a:t>
            </a:r>
            <a:r>
              <a:rPr lang="en-US" dirty="0" smtClean="0"/>
              <a:t>. </a:t>
            </a:r>
            <a:r>
              <a:rPr lang="en-US" dirty="0" smtClean="0"/>
              <a:t>Resource usage minimized except heaviest</a:t>
            </a:r>
            <a:r>
              <a:rPr lang="en-US" dirty="0" smtClean="0"/>
              <a:t> </a:t>
            </a:r>
            <a:r>
              <a:rPr lang="en-US" dirty="0" smtClean="0"/>
              <a:t>use of transmission bandwidth (power drain)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u="sng" dirty="0" smtClean="0"/>
              <a:t>Poor</a:t>
            </a:r>
            <a:r>
              <a:rPr lang="en-US" dirty="0" smtClean="0"/>
              <a:t> since maximizes server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Actitracker’s </a:t>
            </a:r>
            <a:r>
              <a:rPr lang="en-US" dirty="0" smtClean="0"/>
              <a:t>server can handle </a:t>
            </a:r>
            <a:r>
              <a:rPr lang="en-US" dirty="0" smtClean="0"/>
              <a:t>942 </a:t>
            </a:r>
            <a:r>
              <a:rPr lang="en-US" dirty="0" err="1" smtClean="0"/>
              <a:t>simult</a:t>
            </a:r>
            <a:r>
              <a:rPr lang="en-US" dirty="0" smtClean="0"/>
              <a:t>. users</a:t>
            </a:r>
            <a:endParaRPr lang="en-US" dirty="0" smtClean="0"/>
          </a:p>
          <a:p>
            <a:r>
              <a:rPr lang="en-US" dirty="0" smtClean="0"/>
              <a:t>Access to Data</a:t>
            </a:r>
          </a:p>
          <a:p>
            <a:pPr lvl="1"/>
            <a:r>
              <a:rPr lang="en-US" u="sng" dirty="0" smtClean="0"/>
              <a:t>Best</a:t>
            </a:r>
            <a:r>
              <a:rPr lang="en-US" dirty="0" smtClean="0"/>
              <a:t> since all raw data can be preserved on </a:t>
            </a:r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But Actitracker requires </a:t>
            </a:r>
            <a:r>
              <a:rPr lang="en-US" dirty="0" smtClean="0"/>
              <a:t>791 MB/month per user.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CC-1 Dumb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Privacy/Security: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u="sng" dirty="0" smtClean="0"/>
              <a:t>Poor</a:t>
            </a:r>
            <a:r>
              <a:rPr lang="en-US" dirty="0" smtClean="0"/>
              <a:t>: </a:t>
            </a:r>
            <a:r>
              <a:rPr lang="en-US" dirty="0" smtClean="0"/>
              <a:t>The </a:t>
            </a:r>
            <a:r>
              <a:rPr lang="en-US" dirty="0" smtClean="0"/>
              <a:t>more data </a:t>
            </a:r>
            <a:r>
              <a:rPr lang="en-US" dirty="0" smtClean="0"/>
              <a:t>sent </a:t>
            </a:r>
            <a:r>
              <a:rPr lang="en-US" dirty="0" smtClean="0"/>
              <a:t>the greater the </a:t>
            </a:r>
            <a:r>
              <a:rPr lang="en-US" dirty="0" smtClean="0"/>
              <a:t>risk</a:t>
            </a:r>
            <a:endParaRPr lang="en-US" dirty="0" smtClean="0"/>
          </a:p>
          <a:p>
            <a:r>
              <a:rPr lang="en-US" dirty="0" smtClean="0"/>
              <a:t>User Interface:</a:t>
            </a:r>
          </a:p>
          <a:p>
            <a:pPr lvl="1">
              <a:spcBef>
                <a:spcPts val="300"/>
              </a:spcBef>
            </a:pPr>
            <a:r>
              <a:rPr lang="en-US" u="sng" dirty="0" smtClean="0"/>
              <a:t>Good</a:t>
            </a:r>
            <a:r>
              <a:rPr lang="en-US" dirty="0" smtClean="0"/>
              <a:t>: data and results </a:t>
            </a:r>
            <a:r>
              <a:rPr lang="en-US" dirty="0" smtClean="0"/>
              <a:t>on </a:t>
            </a:r>
            <a:r>
              <a:rPr lang="en-US" dirty="0" smtClean="0"/>
              <a:t>server and can be viewed over </a:t>
            </a:r>
            <a:r>
              <a:rPr lang="en-US" dirty="0" smtClean="0"/>
              <a:t>Internet</a:t>
            </a:r>
          </a:p>
          <a:p>
            <a:r>
              <a:rPr lang="en-US" dirty="0" smtClean="0"/>
              <a:t>Crowdsourcing</a:t>
            </a:r>
          </a:p>
          <a:p>
            <a:pPr lvl="1"/>
            <a:r>
              <a:rPr lang="en-US" u="sng" dirty="0" smtClean="0"/>
              <a:t>Best</a:t>
            </a:r>
            <a:r>
              <a:rPr lang="en-US" dirty="0" smtClean="0"/>
              <a:t>: </a:t>
            </a:r>
            <a:r>
              <a:rPr lang="en-US" dirty="0" smtClean="0"/>
              <a:t>All data </a:t>
            </a:r>
            <a:r>
              <a:rPr lang="en-US" dirty="0" smtClean="0"/>
              <a:t>available on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763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</a:t>
            </a:r>
            <a:r>
              <a:rPr lang="en-US" dirty="0" smtClean="0"/>
              <a:t>CC-2 </a:t>
            </a:r>
            <a:r>
              <a:rPr lang="en-US" sz="4100" dirty="0" smtClean="0"/>
              <a:t>(client transforms data)</a:t>
            </a:r>
            <a:endParaRPr lang="en-US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Similar to CC-1 except:</a:t>
            </a:r>
          </a:p>
          <a:p>
            <a:pPr lvl="1"/>
            <a:r>
              <a:rPr lang="en-US" dirty="0" smtClean="0"/>
              <a:t>Less data to transmit so bandwidth/energy savings</a:t>
            </a:r>
          </a:p>
          <a:p>
            <a:pPr lvl="2"/>
            <a:r>
              <a:rPr lang="en-US" dirty="0" smtClean="0"/>
              <a:t>For Actitracker 95% reduction in data</a:t>
            </a:r>
          </a:p>
          <a:p>
            <a:pPr lvl="2"/>
            <a:r>
              <a:rPr lang="en-US" dirty="0" smtClean="0"/>
              <a:t>But more processing which takes up CPU and power</a:t>
            </a:r>
          </a:p>
          <a:p>
            <a:pPr lvl="1"/>
            <a:r>
              <a:rPr lang="en-US" dirty="0" smtClean="0"/>
              <a:t>More scalable </a:t>
            </a:r>
            <a:r>
              <a:rPr lang="en-US" dirty="0" smtClean="0"/>
              <a:t>(less server work)</a:t>
            </a:r>
            <a:endParaRPr lang="en-US" dirty="0" smtClean="0"/>
          </a:p>
          <a:p>
            <a:pPr lvl="1"/>
            <a:r>
              <a:rPr lang="en-US" dirty="0" smtClean="0"/>
              <a:t>Less access to data (raw </a:t>
            </a:r>
            <a:r>
              <a:rPr lang="en-US" dirty="0" smtClean="0"/>
              <a:t>data not </a:t>
            </a:r>
            <a:r>
              <a:rPr lang="en-US" dirty="0" smtClean="0"/>
              <a:t>available)</a:t>
            </a:r>
            <a:endParaRPr lang="en-US" dirty="0" smtClean="0"/>
          </a:p>
          <a:p>
            <a:pPr lvl="1"/>
            <a:r>
              <a:rPr lang="en-US" dirty="0" smtClean="0"/>
              <a:t>Slight improvement in </a:t>
            </a:r>
            <a:r>
              <a:rPr lang="en-US" dirty="0" smtClean="0"/>
              <a:t>privacy/security (no </a:t>
            </a:r>
            <a:r>
              <a:rPr lang="en-US" dirty="0" smtClean="0"/>
              <a:t>raw </a:t>
            </a:r>
            <a:r>
              <a:rPr lang="en-US" dirty="0" smtClean="0"/>
              <a:t>data)</a:t>
            </a:r>
            <a:endParaRPr lang="en-US" dirty="0" smtClean="0"/>
          </a:p>
          <a:p>
            <a:pPr lvl="1"/>
            <a:r>
              <a:rPr lang="en-US" dirty="0" smtClean="0"/>
              <a:t>Minimal impact </a:t>
            </a:r>
            <a:r>
              <a:rPr lang="en-US" dirty="0" smtClean="0"/>
              <a:t>on user interface (results still on server)</a:t>
            </a:r>
          </a:p>
          <a:p>
            <a:pPr lvl="1"/>
            <a:r>
              <a:rPr lang="en-US" dirty="0" smtClean="0"/>
              <a:t>Crowdsourcing only on aggregated data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</a:t>
            </a:r>
            <a:r>
              <a:rPr lang="en-US" dirty="0" smtClean="0"/>
              <a:t>CC-3 </a:t>
            </a:r>
            <a:r>
              <a:rPr lang="en-US" sz="4200" dirty="0" smtClean="0"/>
              <a:t>(client applies model)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/>
          <a:lstStyle/>
          <a:p>
            <a:r>
              <a:rPr lang="en-US" dirty="0" smtClean="0"/>
              <a:t>Resource usage: 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processing on the client (more CPU and power); but only need to transmit results</a:t>
            </a:r>
          </a:p>
          <a:p>
            <a:r>
              <a:rPr lang="en-US" dirty="0" smtClean="0"/>
              <a:t>Much more scalable: server only collects results</a:t>
            </a:r>
          </a:p>
          <a:p>
            <a:r>
              <a:rPr lang="en-US" dirty="0" smtClean="0"/>
              <a:t>Access to </a:t>
            </a:r>
            <a:r>
              <a:rPr lang="en-US" dirty="0" smtClean="0"/>
              <a:t>data: </a:t>
            </a:r>
            <a:r>
              <a:rPr lang="en-US" dirty="0" smtClean="0"/>
              <a:t>only results available</a:t>
            </a:r>
          </a:p>
          <a:p>
            <a:r>
              <a:rPr lang="en-US" dirty="0" smtClean="0"/>
              <a:t>Much improved </a:t>
            </a:r>
            <a:r>
              <a:rPr lang="en-US" dirty="0" smtClean="0"/>
              <a:t>security/privacy</a:t>
            </a:r>
          </a:p>
          <a:p>
            <a:pPr lvl="1"/>
            <a:r>
              <a:rPr lang="en-US" dirty="0" smtClean="0"/>
              <a:t>results </a:t>
            </a:r>
            <a:r>
              <a:rPr lang="en-US" dirty="0" smtClean="0"/>
              <a:t>may not be </a:t>
            </a:r>
            <a:r>
              <a:rPr lang="en-US" dirty="0" smtClean="0"/>
              <a:t>nearly as sensitive</a:t>
            </a:r>
            <a:endParaRPr lang="en-US" dirty="0" smtClean="0"/>
          </a:p>
          <a:p>
            <a:r>
              <a:rPr lang="en-US" dirty="0" smtClean="0"/>
              <a:t>Can still view results via web-based interface</a:t>
            </a:r>
          </a:p>
          <a:p>
            <a:r>
              <a:rPr lang="en-US" dirty="0" smtClean="0"/>
              <a:t>Can only crowdsource on results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</a:t>
            </a:r>
            <a:r>
              <a:rPr lang="en-US" dirty="0" smtClean="0"/>
              <a:t>CC-4 (client does it 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/>
          <a:lstStyle/>
          <a:p>
            <a:r>
              <a:rPr lang="en-US" dirty="0" smtClean="0"/>
              <a:t>About same as </a:t>
            </a:r>
            <a:r>
              <a:rPr lang="en-US" dirty="0" smtClean="0"/>
              <a:t>CC-3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sending </a:t>
            </a:r>
            <a:r>
              <a:rPr lang="en-US" dirty="0" smtClean="0"/>
              <a:t>results saves little power</a:t>
            </a:r>
            <a:endParaRPr lang="en-US" dirty="0" smtClean="0"/>
          </a:p>
          <a:p>
            <a:r>
              <a:rPr lang="en-US" dirty="0" smtClean="0"/>
              <a:t>Perfectly scalable: no server</a:t>
            </a:r>
          </a:p>
          <a:p>
            <a:r>
              <a:rPr lang="en-US" dirty="0" smtClean="0"/>
              <a:t>No access to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smtClean="0"/>
              <a:t>Good security/privacy: nothing leaves device</a:t>
            </a:r>
          </a:p>
          <a:p>
            <a:r>
              <a:rPr lang="en-US" dirty="0" smtClean="0"/>
              <a:t>Can only view results on the device</a:t>
            </a:r>
          </a:p>
          <a:p>
            <a:pPr lvl="1"/>
            <a:r>
              <a:rPr lang="en-US" dirty="0" smtClean="0"/>
              <a:t>Not accessible from other places and small screens</a:t>
            </a:r>
          </a:p>
          <a:p>
            <a:r>
              <a:rPr lang="en-US" dirty="0" smtClean="0"/>
              <a:t>Cannot even crowdsource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Resource usage: 	unclear</a:t>
            </a:r>
          </a:p>
          <a:p>
            <a:r>
              <a:rPr lang="en-US" dirty="0" smtClean="0"/>
              <a:t>Scalability: 		smart client best</a:t>
            </a:r>
          </a:p>
          <a:p>
            <a:r>
              <a:rPr lang="en-US" dirty="0" smtClean="0"/>
              <a:t>Access to data: 	dumb client best</a:t>
            </a:r>
          </a:p>
          <a:p>
            <a:r>
              <a:rPr lang="en-US" dirty="0" smtClean="0"/>
              <a:t>Security/Privacy: 	smart client best</a:t>
            </a:r>
          </a:p>
          <a:p>
            <a:r>
              <a:rPr lang="en-US" dirty="0" smtClean="0"/>
              <a:t>User Interface:	smart client worst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Centralized Data:	dumb client best</a:t>
            </a:r>
          </a:p>
          <a:p>
            <a:r>
              <a:rPr lang="en-US" dirty="0" smtClean="0"/>
              <a:t>One approach: support multiple architectures</a:t>
            </a:r>
          </a:p>
          <a:p>
            <a:pPr lvl="1"/>
            <a:r>
              <a:rPr lang="en-US" dirty="0" smtClean="0"/>
              <a:t> approach taken by our research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 on WISDM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Go to wisdmproject.com</a:t>
            </a:r>
          </a:p>
          <a:p>
            <a:r>
              <a:rPr lang="en-US" dirty="0" smtClean="0"/>
              <a:t>Actitracker should be ready for beta in 1 month</a:t>
            </a:r>
          </a:p>
          <a:p>
            <a:pPr lvl="1"/>
            <a:r>
              <a:rPr lang="en-US" dirty="0" smtClean="0"/>
              <a:t>Actitracker.com</a:t>
            </a:r>
          </a:p>
          <a:p>
            <a:r>
              <a:rPr lang="en-US" dirty="0" smtClean="0"/>
              <a:t>Papers available from: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www.cis.fordham.edu/wisdm/publications.php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My contact info: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gweiss@cis.fordham.edu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sensors becoming ubiquitous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Especially via smartphones</a:t>
            </a:r>
          </a:p>
          <a:p>
            <a:r>
              <a:rPr lang="en-US" dirty="0" smtClean="0"/>
              <a:t>Various architectures are possible ranging from “smart client” to “dumb client”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Each architecture has pros and cons</a:t>
            </a:r>
          </a:p>
          <a:p>
            <a:r>
              <a:rPr lang="en-US" dirty="0" smtClean="0"/>
              <a:t>Worthwhile </a:t>
            </a:r>
            <a:r>
              <a:rPr lang="en-US" dirty="0" smtClean="0"/>
              <a:t>to enumerate and compare alternative architectures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Client/Server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lnSpc>
                <a:spcPct val="150000"/>
              </a:lnSpc>
              <a:buSzPct val="90000"/>
              <a:buFont typeface="+mj-lt"/>
              <a:buAutoNum type="arabicPeriod"/>
            </a:pPr>
            <a:r>
              <a:rPr lang="en-US" dirty="0" smtClean="0"/>
              <a:t>Sensor Collection</a:t>
            </a:r>
          </a:p>
          <a:p>
            <a:pPr marL="633222" indent="-514350">
              <a:lnSpc>
                <a:spcPct val="150000"/>
              </a:lnSpc>
              <a:buSzPct val="90000"/>
              <a:buFont typeface="+mj-lt"/>
              <a:buAutoNum type="arabicPeriod"/>
            </a:pPr>
            <a:r>
              <a:rPr lang="en-US" dirty="0" smtClean="0"/>
              <a:t>Data Processing and Transformation</a:t>
            </a:r>
          </a:p>
          <a:p>
            <a:pPr marL="633222" indent="-514350">
              <a:lnSpc>
                <a:spcPct val="150000"/>
              </a:lnSpc>
              <a:buSzPct val="90000"/>
              <a:buFont typeface="+mj-lt"/>
              <a:buAutoNum type="arabicPeriod"/>
            </a:pPr>
            <a:r>
              <a:rPr lang="en-US" dirty="0" smtClean="0"/>
              <a:t>Decision Analysis/Model Application</a:t>
            </a:r>
          </a:p>
          <a:p>
            <a:pPr marL="633222" indent="-514350">
              <a:lnSpc>
                <a:spcPct val="150000"/>
              </a:lnSpc>
              <a:buSzPct val="90000"/>
              <a:buFont typeface="+mj-lt"/>
              <a:buAutoNum type="arabicPeriod"/>
            </a:pPr>
            <a:r>
              <a:rPr lang="en-US" dirty="0" smtClean="0"/>
              <a:t>Data and Knowledge Reporting</a:t>
            </a:r>
          </a:p>
          <a:p>
            <a:pPr marL="633222" indent="-514350">
              <a:lnSpc>
                <a:spcPct val="150000"/>
              </a:lnSpc>
              <a:buSzPct val="90000"/>
              <a:buNone/>
            </a:pPr>
            <a:r>
              <a:rPr lang="en-US" dirty="0" smtClean="0"/>
              <a:t>      Learning/model generation</a:t>
            </a:r>
          </a:p>
          <a:p>
            <a:pPr marL="633222" indent="-514350">
              <a:lnSpc>
                <a:spcPct val="150000"/>
              </a:lnSpc>
              <a:buSzPct val="90000"/>
              <a:buNone/>
            </a:pPr>
            <a:r>
              <a:rPr lang="en-US" dirty="0" smtClean="0"/>
              <a:t>Only step 1 is required</a:t>
            </a:r>
          </a:p>
          <a:p>
            <a:pPr marL="633222" indent="-514350">
              <a:lnSpc>
                <a:spcPct val="150000"/>
              </a:lnSpc>
              <a:buSzPct val="9000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ActiTracker: an 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Main focus of WISDM lab</a:t>
            </a:r>
          </a:p>
          <a:p>
            <a:r>
              <a:rPr lang="en-US" dirty="0" smtClean="0"/>
              <a:t>Monitors smartphone accelerometer and uses the data to perform activity recognition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Activities: walk, jog, stairs, sit, stand, lie down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Results available via the </a:t>
            </a:r>
            <a:r>
              <a:rPr lang="en-US" dirty="0" smtClean="0"/>
              <a:t>Web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Client Configuration 1: Dumb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Sensor Collection: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Actitracker </a:t>
            </a:r>
            <a:r>
              <a:rPr lang="en-US" u="sng" dirty="0" smtClean="0"/>
              <a:t>client</a:t>
            </a:r>
            <a:r>
              <a:rPr lang="en-US" dirty="0" smtClean="0"/>
              <a:t> collects </a:t>
            </a:r>
            <a:r>
              <a:rPr lang="en-US" dirty="0" smtClean="0"/>
              <a:t>raw accelerometer data for 3 axes 20 times per second and transmits to server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Data Processing and Transformation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Every 10 sec. </a:t>
            </a:r>
            <a:r>
              <a:rPr lang="en-US" u="sng" dirty="0" smtClean="0"/>
              <a:t>server</a:t>
            </a:r>
            <a:r>
              <a:rPr lang="en-US" dirty="0" smtClean="0"/>
              <a:t> aggregates raw samples into a single example described by several dozen features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Decision Analysis/Model Application</a:t>
            </a:r>
          </a:p>
          <a:p>
            <a:pPr lvl="1">
              <a:spcBef>
                <a:spcPts val="300"/>
              </a:spcBef>
            </a:pPr>
            <a:r>
              <a:rPr lang="en-US" u="sng" dirty="0" smtClean="0"/>
              <a:t>Server</a:t>
            </a:r>
            <a:r>
              <a:rPr lang="en-US" dirty="0" smtClean="0"/>
              <a:t> applies predictive model to </a:t>
            </a:r>
            <a:r>
              <a:rPr lang="en-US" dirty="0" smtClean="0"/>
              <a:t>examples; activity classified and saved to database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Data and Knowledge Reporting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User queries </a:t>
            </a:r>
            <a:r>
              <a:rPr lang="en-US" u="sng" dirty="0" smtClean="0"/>
              <a:t>server</a:t>
            </a:r>
            <a:r>
              <a:rPr lang="en-US" dirty="0" smtClean="0"/>
              <a:t> DB </a:t>
            </a:r>
            <a:r>
              <a:rPr lang="en-US" dirty="0" smtClean="0"/>
              <a:t>any time via web interface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Basic Client Configurations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40280"/>
          <a:ext cx="8305800" cy="286004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7920"/>
                <a:gridCol w="2239598"/>
                <a:gridCol w="1587005"/>
                <a:gridCol w="1343759"/>
                <a:gridCol w="1343759"/>
                <a:gridCol w="1343759"/>
              </a:tblGrid>
              <a:tr h="35052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0F0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Client Configurations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Responsibility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CC-1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Dumb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CC-2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CC-3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CC-4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Smart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Sensor Collection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Transformation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 Application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 Generation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Generation/Data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01600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Mobile devices </a:t>
            </a:r>
            <a:r>
              <a:rPr lang="en-US" dirty="0" smtClean="0"/>
              <a:t>have CPU power </a:t>
            </a:r>
            <a:r>
              <a:rPr lang="en-US" dirty="0" smtClean="0"/>
              <a:t>to </a:t>
            </a:r>
            <a:r>
              <a:rPr lang="en-US" dirty="0" smtClean="0"/>
              <a:t>build models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Only </a:t>
            </a:r>
            <a:r>
              <a:rPr lang="en-US" dirty="0" smtClean="0"/>
              <a:t>makes sense to build a model on the client device if will apply it on the client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Thus model construction on device only for CC-3 or CC-4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US" dirty="0" smtClean="0"/>
              <a:t>In CC-1 and CC-2 either model hardcoded into client or downloaded from server</a:t>
            </a:r>
          </a:p>
          <a:p>
            <a:r>
              <a:rPr lang="en-US" dirty="0" smtClean="0"/>
              <a:t>Data mining not always required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Can be done dynamically (on client or server) or statically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Our research </a:t>
            </a:r>
            <a:r>
              <a:rPr lang="en-US" dirty="0" smtClean="0"/>
              <a:t>shows </a:t>
            </a:r>
            <a:r>
              <a:rPr lang="en-US" dirty="0" smtClean="0"/>
              <a:t>dynamically generated personal models  outperform general (impersonal) models</a:t>
            </a:r>
            <a:r>
              <a:rPr lang="en-US" baseline="30000" dirty="0" smtClean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814536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30000" dirty="0" smtClean="0">
                <a:solidFill>
                  <a:schemeClr val="bg1"/>
                </a:solidFill>
              </a:rPr>
              <a:t>1</a:t>
            </a:r>
            <a:r>
              <a:rPr lang="en-US" sz="1400" b="1" dirty="0" smtClean="0">
                <a:solidFill>
                  <a:schemeClr val="bg1"/>
                </a:solidFill>
              </a:rPr>
              <a:t> Gary </a:t>
            </a:r>
            <a:r>
              <a:rPr lang="en-US" sz="1400" b="1" dirty="0" smtClean="0">
                <a:solidFill>
                  <a:schemeClr val="bg1"/>
                </a:solidFill>
              </a:rPr>
              <a:t>M. Weiss</a:t>
            </a:r>
            <a:r>
              <a:rPr lang="en-US" sz="1400" dirty="0" smtClean="0">
                <a:solidFill>
                  <a:schemeClr val="bg1"/>
                </a:solidFill>
              </a:rPr>
              <a:t> and Jeffrey W. Lockhart. The Impact of Personalization on Smartphone-Based Activity Recognition, </a:t>
            </a:r>
            <a:r>
              <a:rPr lang="en-US" sz="1400" i="1" dirty="0" smtClean="0">
                <a:solidFill>
                  <a:schemeClr val="bg1"/>
                </a:solidFill>
              </a:rPr>
              <a:t>Papers from the AAAI-12 Workshop on Activity Context Representation: Techniques and Languages</a:t>
            </a:r>
            <a:r>
              <a:rPr lang="en-US" sz="1400" dirty="0" smtClean="0">
                <a:solidFill>
                  <a:schemeClr val="bg1"/>
                </a:solidFill>
              </a:rPr>
              <a:t>, AAAI Technical Report WS-12-05, Toronto, Canada, 98-104.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for Architectural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usage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battery, CPU, memory, transmission bandwidth</a:t>
            </a:r>
          </a:p>
          <a:p>
            <a:r>
              <a:rPr lang="en-US" dirty="0" smtClean="0"/>
              <a:t>Scalability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dirty="0" smtClean="0"/>
              <a:t>Support for many mobile devices</a:t>
            </a:r>
          </a:p>
          <a:p>
            <a:r>
              <a:rPr lang="en-US" dirty="0" smtClean="0"/>
              <a:t>Access to data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Researchers and others may want raw data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Transformed data loses information</a:t>
            </a:r>
          </a:p>
          <a:p>
            <a:pPr lvl="2"/>
            <a:r>
              <a:rPr lang="en-US" dirty="0" smtClean="0"/>
              <a:t>With raw data can alter features for data mining and regenerate results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582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for Architectural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Privacy/Security</a:t>
            </a:r>
          </a:p>
          <a:p>
            <a:pPr lvl="1">
              <a:spcBef>
                <a:spcPts val="10"/>
              </a:spcBef>
              <a:spcAft>
                <a:spcPts val="600"/>
              </a:spcAft>
            </a:pPr>
            <a:r>
              <a:rPr lang="en-US" dirty="0" smtClean="0"/>
              <a:t>Users will want to keep data secure and/or private</a:t>
            </a:r>
          </a:p>
          <a:p>
            <a:r>
              <a:rPr lang="en-US" dirty="0" smtClean="0"/>
              <a:t>User Interface</a:t>
            </a:r>
          </a:p>
          <a:p>
            <a:pPr lvl="1">
              <a:spcBef>
                <a:spcPts val="10"/>
              </a:spcBef>
              <a:spcAft>
                <a:spcPts val="600"/>
              </a:spcAft>
            </a:pPr>
            <a:r>
              <a:rPr lang="en-US" dirty="0" smtClean="0"/>
              <a:t>Users </a:t>
            </a:r>
            <a:r>
              <a:rPr lang="en-US" dirty="0" smtClean="0"/>
              <a:t>want aesthetics (screen size) &amp; accessibility</a:t>
            </a:r>
            <a:endParaRPr lang="en-US" dirty="0" smtClean="0"/>
          </a:p>
          <a:p>
            <a:r>
              <a:rPr lang="en-US" dirty="0" smtClean="0"/>
              <a:t>Crowdsourcing</a:t>
            </a:r>
            <a:endParaRPr lang="en-US" dirty="0" smtClean="0"/>
          </a:p>
          <a:p>
            <a:pPr lvl="1">
              <a:spcBef>
                <a:spcPts val="10"/>
              </a:spcBef>
            </a:pPr>
            <a:r>
              <a:rPr lang="en-US" dirty="0" smtClean="0"/>
              <a:t>Some applications will require a central server in order to aggregate data from multiple users/devices</a:t>
            </a:r>
          </a:p>
          <a:p>
            <a:pPr lvl="2"/>
            <a:r>
              <a:rPr lang="en-US" dirty="0" smtClean="0"/>
              <a:t>Navigation software that tracks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UbiMI</a:t>
            </a:r>
            <a:r>
              <a:rPr lang="en-US" dirty="0" smtClean="0"/>
              <a:t> Workshop @ UBICOMP      Sept. 8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C2AF-DB56-4B97-A4EE-4677677E290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iss-Lockhart-UbiMi-2012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Weiss-Lockhart-UbiMi-2012</Template>
  <TotalTime>425</TotalTime>
  <Words>926</Words>
  <Application>Microsoft Office PowerPoint</Application>
  <PresentationFormat>On-screen Show (4:3)</PresentationFormat>
  <Paragraphs>178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Weiss-Lockhart-UbiMi-2012</vt:lpstr>
      <vt:lpstr>A Comparison of Alternative Client/Server Architectures for Ubiquitous Mobile Sensor-Based Applications</vt:lpstr>
      <vt:lpstr>Motivation</vt:lpstr>
      <vt:lpstr>Client/Server Responsibilities</vt:lpstr>
      <vt:lpstr>ActiTracker: an Illustrative Example</vt:lpstr>
      <vt:lpstr>Client Configuration 1: Dumb Client</vt:lpstr>
      <vt:lpstr>Four Basic Client Configurations</vt:lpstr>
      <vt:lpstr>Model Generation/Data Mining</vt:lpstr>
      <vt:lpstr>Factors for Architectural Comparison</vt:lpstr>
      <vt:lpstr>Factors for Architectural Comparison</vt:lpstr>
      <vt:lpstr>Analysis of CC-1 Dumb Client</vt:lpstr>
      <vt:lpstr>Analysis of CC-1 Dumb Client</vt:lpstr>
      <vt:lpstr>Analysis of CC-2 (client transforms data)</vt:lpstr>
      <vt:lpstr>Analysis of CC-3 (client applies model)</vt:lpstr>
      <vt:lpstr>Analysis of CC-4 (client does it all)</vt:lpstr>
      <vt:lpstr>Summary</vt:lpstr>
      <vt:lpstr>More Info on WISDM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Comparison of Alternative Client/Server Architectures for Ubiquitous Mobile Sensor-Based Applications</dc:title>
  <dc:creator>Gary Weiss</dc:creator>
  <cp:lastModifiedBy>Gary Weiss</cp:lastModifiedBy>
  <cp:revision>38</cp:revision>
  <dcterms:created xsi:type="dcterms:W3CDTF">2012-08-31T22:51:36Z</dcterms:created>
  <dcterms:modified xsi:type="dcterms:W3CDTF">2012-09-01T17:33:37Z</dcterms:modified>
</cp:coreProperties>
</file>