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57" r:id="rId2"/>
    <p:sldId id="293" r:id="rId3"/>
    <p:sldId id="294" r:id="rId4"/>
    <p:sldId id="295" r:id="rId5"/>
    <p:sldId id="327" r:id="rId6"/>
    <p:sldId id="328" r:id="rId7"/>
    <p:sldId id="358" r:id="rId8"/>
    <p:sldId id="329" r:id="rId9"/>
    <p:sldId id="355" r:id="rId10"/>
    <p:sldId id="309" r:id="rId11"/>
    <p:sldId id="348" r:id="rId12"/>
    <p:sldId id="292" r:id="rId13"/>
    <p:sldId id="350" r:id="rId14"/>
    <p:sldId id="272" r:id="rId15"/>
    <p:sldId id="351" r:id="rId16"/>
    <p:sldId id="273" r:id="rId17"/>
    <p:sldId id="352" r:id="rId18"/>
    <p:sldId id="274" r:id="rId19"/>
    <p:sldId id="353" r:id="rId20"/>
    <p:sldId id="275" r:id="rId21"/>
    <p:sldId id="354" r:id="rId22"/>
    <p:sldId id="271" r:id="rId23"/>
    <p:sldId id="270" r:id="rId24"/>
    <p:sldId id="279" r:id="rId25"/>
    <p:sldId id="277" r:id="rId26"/>
    <p:sldId id="282" r:id="rId27"/>
    <p:sldId id="310" r:id="rId28"/>
    <p:sldId id="308" r:id="rId29"/>
    <p:sldId id="321" r:id="rId30"/>
    <p:sldId id="296" r:id="rId31"/>
    <p:sldId id="361" r:id="rId32"/>
    <p:sldId id="362" r:id="rId33"/>
    <p:sldId id="268" r:id="rId34"/>
    <p:sldId id="335" r:id="rId35"/>
    <p:sldId id="336" r:id="rId36"/>
    <p:sldId id="363" r:id="rId37"/>
    <p:sldId id="337" r:id="rId38"/>
    <p:sldId id="325" r:id="rId39"/>
    <p:sldId id="338" r:id="rId40"/>
    <p:sldId id="341" r:id="rId41"/>
    <p:sldId id="343" r:id="rId42"/>
    <p:sldId id="314" r:id="rId43"/>
    <p:sldId id="326" r:id="rId44"/>
    <p:sldId id="305" r:id="rId45"/>
    <p:sldId id="331" r:id="rId46"/>
    <p:sldId id="332" r:id="rId47"/>
    <p:sldId id="302" r:id="rId48"/>
    <p:sldId id="333" r:id="rId49"/>
    <p:sldId id="344" r:id="rId50"/>
    <p:sldId id="306" r:id="rId51"/>
    <p:sldId id="364" r:id="rId52"/>
    <p:sldId id="304" r:id="rId53"/>
    <p:sldId id="334" r:id="rId54"/>
    <p:sldId id="345" r:id="rId55"/>
    <p:sldId id="346" r:id="rId56"/>
    <p:sldId id="342" r:id="rId57"/>
    <p:sldId id="340" r:id="rId58"/>
    <p:sldId id="347" r:id="rId59"/>
    <p:sldId id="297" r:id="rId60"/>
    <p:sldId id="298" r:id="rId61"/>
    <p:sldId id="299" r:id="rId62"/>
    <p:sldId id="300" r:id="rId63"/>
    <p:sldId id="311" r:id="rId64"/>
    <p:sldId id="356" r:id="rId65"/>
    <p:sldId id="357" r:id="rId66"/>
    <p:sldId id="301" r:id="rId6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en Trovato" initials="KT" lastIdx="2" clrIdx="0">
    <p:extLst>
      <p:ext uri="{19B8F6BF-5375-455C-9EA6-DF929625EA0E}">
        <p15:presenceInfo xmlns:p15="http://schemas.microsoft.com/office/powerpoint/2012/main" userId="Karen Trova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DBB181-329E-4F9B-BD2D-24A36DB4279C}" v="1427" dt="2018-09-03T13:52:18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6" Type="http://schemas.microsoft.com/office/2015/10/relationships/revisionInfo" Target="revisionInfo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7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Trovato" userId="126f220e-3937-4704-99b1-902910097e04" providerId="ADAL" clId="{E6DBB181-329E-4F9B-BD2D-24A36DB4279C}"/>
    <pc:docChg chg="custSel modSld">
      <pc:chgData name="Karen Trovato" userId="126f220e-3937-4704-99b1-902910097e04" providerId="ADAL" clId="{E6DBB181-329E-4F9B-BD2D-24A36DB4279C}" dt="2018-09-03T13:52:18.613" v="16" actId="27636"/>
      <pc:docMkLst>
        <pc:docMk/>
      </pc:docMkLst>
      <pc:sldChg chg="modSp">
        <pc:chgData name="Karen Trovato" userId="126f220e-3937-4704-99b1-902910097e04" providerId="ADAL" clId="{E6DBB181-329E-4F9B-BD2D-24A36DB4279C}" dt="2018-09-03T13:52:18.613" v="16" actId="27636"/>
        <pc:sldMkLst>
          <pc:docMk/>
          <pc:sldMk cId="243682319" sldId="346"/>
        </pc:sldMkLst>
        <pc:spChg chg="mod">
          <ac:chgData name="Karen Trovato" userId="126f220e-3937-4704-99b1-902910097e04" providerId="ADAL" clId="{E6DBB181-329E-4F9B-BD2D-24A36DB4279C}" dt="2018-09-03T13:52:18.613" v="16" actId="27636"/>
          <ac:spMkLst>
            <pc:docMk/>
            <pc:sldMk cId="243682319" sldId="346"/>
            <ac:spMk id="3" creationId="{00000000-0000-0000-0000-000000000000}"/>
          </ac:spMkLst>
        </pc:spChg>
      </pc:sldChg>
    </pc:docChg>
  </pc:docChgLst>
  <pc:docChgLst>
    <pc:chgData name="Karen Trovato" userId="126f220e-3937-4704-99b1-902910097e04" providerId="ADAL" clId="{9C088556-2D15-4638-AD19-2AB48B45BA95}"/>
    <pc:docChg chg="undo custSel addSld delSld modSld sldOrd">
      <pc:chgData name="Karen Trovato" userId="126f220e-3937-4704-99b1-902910097e04" providerId="ADAL" clId="{9C088556-2D15-4638-AD19-2AB48B45BA95}" dt="2018-09-02T16:35:59.853" v="1408"/>
      <pc:docMkLst>
        <pc:docMk/>
      </pc:docMkLst>
      <pc:sldChg chg="add">
        <pc:chgData name="Karen Trovato" userId="126f220e-3937-4704-99b1-902910097e04" providerId="ADAL" clId="{9C088556-2D15-4638-AD19-2AB48B45BA95}" dt="2018-09-02T16:09:58.315" v="1338"/>
        <pc:sldMkLst>
          <pc:docMk/>
          <pc:sldMk cId="2699472895" sldId="270"/>
        </pc:sldMkLst>
      </pc:sldChg>
      <pc:sldChg chg="modSp add">
        <pc:chgData name="Karen Trovato" userId="126f220e-3937-4704-99b1-902910097e04" providerId="ADAL" clId="{9C088556-2D15-4638-AD19-2AB48B45BA95}" dt="2018-09-02T16:15:17.220" v="1363" actId="20577"/>
        <pc:sldMkLst>
          <pc:docMk/>
          <pc:sldMk cId="3010058507" sldId="271"/>
        </pc:sldMkLst>
        <pc:spChg chg="mod">
          <ac:chgData name="Karen Trovato" userId="126f220e-3937-4704-99b1-902910097e04" providerId="ADAL" clId="{9C088556-2D15-4638-AD19-2AB48B45BA95}" dt="2018-09-02T16:09:58.695" v="1351" actId="27636"/>
          <ac:spMkLst>
            <pc:docMk/>
            <pc:sldMk cId="3010058507" sldId="271"/>
            <ac:spMk id="2" creationId="{741D6CC3-EE19-4A44-A8DA-32086783CCFC}"/>
          </ac:spMkLst>
        </pc:spChg>
        <pc:spChg chg="mod">
          <ac:chgData name="Karen Trovato" userId="126f220e-3937-4704-99b1-902910097e04" providerId="ADAL" clId="{9C088556-2D15-4638-AD19-2AB48B45BA95}" dt="2018-09-02T16:15:17.220" v="1363" actId="20577"/>
          <ac:spMkLst>
            <pc:docMk/>
            <pc:sldMk cId="3010058507" sldId="271"/>
            <ac:spMk id="5" creationId="{0B18AC65-4D4A-4648-9C7A-0FB3EA909BB7}"/>
          </ac:spMkLst>
        </pc:spChg>
      </pc:sldChg>
      <pc:sldChg chg="modSp add">
        <pc:chgData name="Karen Trovato" userId="126f220e-3937-4704-99b1-902910097e04" providerId="ADAL" clId="{9C088556-2D15-4638-AD19-2AB48B45BA95}" dt="2018-09-02T16:09:58.580" v="1343" actId="27636"/>
        <pc:sldMkLst>
          <pc:docMk/>
          <pc:sldMk cId="3110736293" sldId="272"/>
        </pc:sldMkLst>
        <pc:spChg chg="mod">
          <ac:chgData name="Karen Trovato" userId="126f220e-3937-4704-99b1-902910097e04" providerId="ADAL" clId="{9C088556-2D15-4638-AD19-2AB48B45BA95}" dt="2018-09-02T16:09:58.580" v="1343" actId="27636"/>
          <ac:spMkLst>
            <pc:docMk/>
            <pc:sldMk cId="3110736293" sldId="272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16" v="1345" actId="27636"/>
        <pc:sldMkLst>
          <pc:docMk/>
          <pc:sldMk cId="2682777183" sldId="273"/>
        </pc:sldMkLst>
        <pc:spChg chg="mod">
          <ac:chgData name="Karen Trovato" userId="126f220e-3937-4704-99b1-902910097e04" providerId="ADAL" clId="{9C088556-2D15-4638-AD19-2AB48B45BA95}" dt="2018-09-02T16:09:58.616" v="1345" actId="27636"/>
          <ac:spMkLst>
            <pc:docMk/>
            <pc:sldMk cId="2682777183" sldId="273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42" v="1347" actId="27636"/>
        <pc:sldMkLst>
          <pc:docMk/>
          <pc:sldMk cId="2643993383" sldId="274"/>
        </pc:sldMkLst>
        <pc:spChg chg="mod">
          <ac:chgData name="Karen Trovato" userId="126f220e-3937-4704-99b1-902910097e04" providerId="ADAL" clId="{9C088556-2D15-4638-AD19-2AB48B45BA95}" dt="2018-09-02T16:09:58.642" v="1347" actId="27636"/>
          <ac:spMkLst>
            <pc:docMk/>
            <pc:sldMk cId="2643993383" sldId="274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65" v="1349" actId="27636"/>
        <pc:sldMkLst>
          <pc:docMk/>
          <pc:sldMk cId="3200490125" sldId="275"/>
        </pc:sldMkLst>
        <pc:spChg chg="mod">
          <ac:chgData name="Karen Trovato" userId="126f220e-3937-4704-99b1-902910097e04" providerId="ADAL" clId="{9C088556-2D15-4638-AD19-2AB48B45BA95}" dt="2018-09-02T16:09:58.665" v="1349" actId="27636"/>
          <ac:spMkLst>
            <pc:docMk/>
            <pc:sldMk cId="3200490125" sldId="275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709" v="1352" actId="27636"/>
        <pc:sldMkLst>
          <pc:docMk/>
          <pc:sldMk cId="2387080999" sldId="276"/>
        </pc:sldMkLst>
        <pc:spChg chg="mod">
          <ac:chgData name="Karen Trovato" userId="126f220e-3937-4704-99b1-902910097e04" providerId="ADAL" clId="{9C088556-2D15-4638-AD19-2AB48B45BA95}" dt="2018-09-02T16:09:58.709" v="1352" actId="27636"/>
          <ac:spMkLst>
            <pc:docMk/>
            <pc:sldMk cId="2387080999" sldId="276"/>
            <ac:spMk id="2" creationId="{741D6CC3-EE19-4A44-A8DA-32086783CCFC}"/>
          </ac:spMkLst>
        </pc:spChg>
      </pc:sldChg>
      <pc:sldChg chg="add">
        <pc:chgData name="Karen Trovato" userId="126f220e-3937-4704-99b1-902910097e04" providerId="ADAL" clId="{9C088556-2D15-4638-AD19-2AB48B45BA95}" dt="2018-09-02T16:09:58.315" v="1338"/>
        <pc:sldMkLst>
          <pc:docMk/>
          <pc:sldMk cId="2711239646" sldId="277"/>
        </pc:sldMkLst>
      </pc:sldChg>
      <pc:sldChg chg="add">
        <pc:chgData name="Karen Trovato" userId="126f220e-3937-4704-99b1-902910097e04" providerId="ADAL" clId="{9C088556-2D15-4638-AD19-2AB48B45BA95}" dt="2018-09-02T16:09:58.315" v="1338"/>
        <pc:sldMkLst>
          <pc:docMk/>
          <pc:sldMk cId="1769951447" sldId="279"/>
        </pc:sldMkLst>
      </pc:sldChg>
      <pc:sldChg chg="add">
        <pc:chgData name="Karen Trovato" userId="126f220e-3937-4704-99b1-902910097e04" providerId="ADAL" clId="{9C088556-2D15-4638-AD19-2AB48B45BA95}" dt="2018-09-02T16:09:58.315" v="1338"/>
        <pc:sldMkLst>
          <pc:docMk/>
          <pc:sldMk cId="3354023065" sldId="282"/>
        </pc:sldMkLst>
      </pc:sldChg>
      <pc:sldChg chg="modSp add">
        <pc:chgData name="Karen Trovato" userId="126f220e-3937-4704-99b1-902910097e04" providerId="ADAL" clId="{9C088556-2D15-4638-AD19-2AB48B45BA95}" dt="2018-09-02T16:09:58.558" v="1341" actId="27636"/>
        <pc:sldMkLst>
          <pc:docMk/>
          <pc:sldMk cId="3691101476" sldId="292"/>
        </pc:sldMkLst>
        <pc:spChg chg="mod">
          <ac:chgData name="Karen Trovato" userId="126f220e-3937-4704-99b1-902910097e04" providerId="ADAL" clId="{9C088556-2D15-4638-AD19-2AB48B45BA95}" dt="2018-09-02T16:09:58.558" v="1341" actId="27636"/>
          <ac:spMkLst>
            <pc:docMk/>
            <pc:sldMk cId="3691101476" sldId="292"/>
            <ac:spMk id="2" creationId="{85BF78DE-196E-4594-B6E4-B9A2279CACB4}"/>
          </ac:spMkLst>
        </pc:spChg>
      </pc:sldChg>
      <pc:sldChg chg="modSp">
        <pc:chgData name="Karen Trovato" userId="126f220e-3937-4704-99b1-902910097e04" providerId="ADAL" clId="{9C088556-2D15-4638-AD19-2AB48B45BA95}" dt="2018-09-02T16:20:41.157" v="1386" actId="27636"/>
        <pc:sldMkLst>
          <pc:docMk/>
          <pc:sldMk cId="730679699" sldId="297"/>
        </pc:sldMkLst>
        <pc:spChg chg="mod">
          <ac:chgData name="Karen Trovato" userId="126f220e-3937-4704-99b1-902910097e04" providerId="ADAL" clId="{9C088556-2D15-4638-AD19-2AB48B45BA95}" dt="2018-09-02T16:20:41.157" v="1386" actId="27636"/>
          <ac:spMkLst>
            <pc:docMk/>
            <pc:sldMk cId="730679699" sldId="297"/>
            <ac:spMk id="3" creationId="{00000000-0000-0000-0000-000000000000}"/>
          </ac:spMkLst>
        </pc:spChg>
      </pc:sldChg>
      <pc:sldChg chg="modSp">
        <pc:chgData name="Karen Trovato" userId="126f220e-3937-4704-99b1-902910097e04" providerId="ADAL" clId="{9C088556-2D15-4638-AD19-2AB48B45BA95}" dt="2018-09-02T16:17:26.826" v="1368" actId="113"/>
        <pc:sldMkLst>
          <pc:docMk/>
          <pc:sldMk cId="552784343" sldId="298"/>
        </pc:sldMkLst>
        <pc:spChg chg="mod">
          <ac:chgData name="Karen Trovato" userId="126f220e-3937-4704-99b1-902910097e04" providerId="ADAL" clId="{9C088556-2D15-4638-AD19-2AB48B45BA95}" dt="2018-09-02T16:17:26.826" v="1368" actId="113"/>
          <ac:spMkLst>
            <pc:docMk/>
            <pc:sldMk cId="552784343" sldId="298"/>
            <ac:spMk id="3" creationId="{00000000-0000-0000-0000-000000000000}"/>
          </ac:spMkLst>
        </pc:spChg>
      </pc:sldChg>
      <pc:sldChg chg="modSp">
        <pc:chgData name="Karen Trovato" userId="126f220e-3937-4704-99b1-902910097e04" providerId="ADAL" clId="{9C088556-2D15-4638-AD19-2AB48B45BA95}" dt="2018-09-02T14:58:20.933" v="145" actId="20577"/>
        <pc:sldMkLst>
          <pc:docMk/>
          <pc:sldMk cId="376529664" sldId="304"/>
        </pc:sldMkLst>
        <pc:spChg chg="mod">
          <ac:chgData name="Karen Trovato" userId="126f220e-3937-4704-99b1-902910097e04" providerId="ADAL" clId="{9C088556-2D15-4638-AD19-2AB48B45BA95}" dt="2018-09-02T14:58:20.933" v="145" actId="20577"/>
          <ac:spMkLst>
            <pc:docMk/>
            <pc:sldMk cId="376529664" sldId="304"/>
            <ac:spMk id="3" creationId="{00000000-0000-0000-0000-000000000000}"/>
          </ac:spMkLst>
        </pc:spChg>
      </pc:sldChg>
      <pc:sldChg chg="del">
        <pc:chgData name="Karen Trovato" userId="126f220e-3937-4704-99b1-902910097e04" providerId="ADAL" clId="{9C088556-2D15-4638-AD19-2AB48B45BA95}" dt="2018-09-02T16:11:29.858" v="1354" actId="2696"/>
        <pc:sldMkLst>
          <pc:docMk/>
          <pc:sldMk cId="1645175982" sldId="312"/>
        </pc:sldMkLst>
      </pc:sldChg>
      <pc:sldChg chg="modSp">
        <pc:chgData name="Karen Trovato" userId="126f220e-3937-4704-99b1-902910097e04" providerId="ADAL" clId="{9C088556-2D15-4638-AD19-2AB48B45BA95}" dt="2018-09-02T15:53:03.979" v="1337" actId="113"/>
        <pc:sldMkLst>
          <pc:docMk/>
          <pc:sldMk cId="1099528343" sldId="314"/>
        </pc:sldMkLst>
        <pc:spChg chg="mod">
          <ac:chgData name="Karen Trovato" userId="126f220e-3937-4704-99b1-902910097e04" providerId="ADAL" clId="{9C088556-2D15-4638-AD19-2AB48B45BA95}" dt="2018-09-02T15:53:03.979" v="1337" actId="113"/>
          <ac:spMkLst>
            <pc:docMk/>
            <pc:sldMk cId="1099528343" sldId="314"/>
            <ac:spMk id="3" creationId="{00000000-0000-0000-0000-000000000000}"/>
          </ac:spMkLst>
        </pc:spChg>
      </pc:sldChg>
      <pc:sldChg chg="modSp">
        <pc:chgData name="Karen Trovato" userId="126f220e-3937-4704-99b1-902910097e04" providerId="ADAL" clId="{9C088556-2D15-4638-AD19-2AB48B45BA95}" dt="2018-09-02T15:15:26.854" v="426" actId="20577"/>
        <pc:sldMkLst>
          <pc:docMk/>
          <pc:sldMk cId="812756605" sldId="334"/>
        </pc:sldMkLst>
        <pc:spChg chg="mod">
          <ac:chgData name="Karen Trovato" userId="126f220e-3937-4704-99b1-902910097e04" providerId="ADAL" clId="{9C088556-2D15-4638-AD19-2AB48B45BA95}" dt="2018-09-02T15:15:26.854" v="426" actId="20577"/>
          <ac:spMkLst>
            <pc:docMk/>
            <pc:sldMk cId="812756605" sldId="334"/>
            <ac:spMk id="2" creationId="{00000000-0000-0000-0000-000000000000}"/>
          </ac:spMkLst>
        </pc:spChg>
        <pc:spChg chg="mod">
          <ac:chgData name="Karen Trovato" userId="126f220e-3937-4704-99b1-902910097e04" providerId="ADAL" clId="{9C088556-2D15-4638-AD19-2AB48B45BA95}" dt="2018-09-02T15:15:20.121" v="423" actId="27636"/>
          <ac:spMkLst>
            <pc:docMk/>
            <pc:sldMk cId="812756605" sldId="334"/>
            <ac:spMk id="3" creationId="{00000000-0000-0000-0000-000000000000}"/>
          </ac:spMkLst>
        </pc:spChg>
      </pc:sldChg>
      <pc:sldChg chg="del">
        <pc:chgData name="Karen Trovato" userId="126f220e-3937-4704-99b1-902910097e04" providerId="ADAL" clId="{9C088556-2D15-4638-AD19-2AB48B45BA95}" dt="2018-09-02T15:19:17.502" v="610" actId="2696"/>
        <pc:sldMkLst>
          <pc:docMk/>
          <pc:sldMk cId="3122657642" sldId="339"/>
        </pc:sldMkLst>
      </pc:sldChg>
      <pc:sldChg chg="modSp">
        <pc:chgData name="Karen Trovato" userId="126f220e-3937-4704-99b1-902910097e04" providerId="ADAL" clId="{9C088556-2D15-4638-AD19-2AB48B45BA95}" dt="2018-09-02T15:48:30.341" v="1128" actId="20577"/>
        <pc:sldMkLst>
          <pc:docMk/>
          <pc:sldMk cId="1161027257" sldId="340"/>
        </pc:sldMkLst>
        <pc:spChg chg="mod">
          <ac:chgData name="Karen Trovato" userId="126f220e-3937-4704-99b1-902910097e04" providerId="ADAL" clId="{9C088556-2D15-4638-AD19-2AB48B45BA95}" dt="2018-09-02T15:48:30.341" v="1128" actId="20577"/>
          <ac:spMkLst>
            <pc:docMk/>
            <pc:sldMk cId="1161027257" sldId="340"/>
            <ac:spMk id="2" creationId="{00000000-0000-0000-0000-000000000000}"/>
          </ac:spMkLst>
        </pc:spChg>
        <pc:spChg chg="mod">
          <ac:chgData name="Karen Trovato" userId="126f220e-3937-4704-99b1-902910097e04" providerId="ADAL" clId="{9C088556-2D15-4638-AD19-2AB48B45BA95}" dt="2018-09-02T15:45:36.060" v="975" actId="20577"/>
          <ac:spMkLst>
            <pc:docMk/>
            <pc:sldMk cId="1161027257" sldId="340"/>
            <ac:spMk id="3" creationId="{00000000-0000-0000-0000-000000000000}"/>
          </ac:spMkLst>
        </pc:spChg>
      </pc:sldChg>
      <pc:sldChg chg="modSp ord">
        <pc:chgData name="Karen Trovato" userId="126f220e-3937-4704-99b1-902910097e04" providerId="ADAL" clId="{9C088556-2D15-4638-AD19-2AB48B45BA95}" dt="2018-09-02T15:49:11.365" v="1170" actId="20577"/>
        <pc:sldMkLst>
          <pc:docMk/>
          <pc:sldMk cId="3675220373" sldId="342"/>
        </pc:sldMkLst>
        <pc:spChg chg="mod">
          <ac:chgData name="Karen Trovato" userId="126f220e-3937-4704-99b1-902910097e04" providerId="ADAL" clId="{9C088556-2D15-4638-AD19-2AB48B45BA95}" dt="2018-09-02T15:21:08.169" v="648" actId="20577"/>
          <ac:spMkLst>
            <pc:docMk/>
            <pc:sldMk cId="3675220373" sldId="342"/>
            <ac:spMk id="2" creationId="{06724300-36CA-4CA9-BC0F-F054EFBCF0EB}"/>
          </ac:spMkLst>
        </pc:spChg>
        <pc:spChg chg="mod">
          <ac:chgData name="Karen Trovato" userId="126f220e-3937-4704-99b1-902910097e04" providerId="ADAL" clId="{9C088556-2D15-4638-AD19-2AB48B45BA95}" dt="2018-09-02T15:49:11.365" v="1170" actId="20577"/>
          <ac:spMkLst>
            <pc:docMk/>
            <pc:sldMk cId="3675220373" sldId="342"/>
            <ac:spMk id="3" creationId="{A9DB2BAD-134C-49DE-8F6C-AC23D79FD2B0}"/>
          </ac:spMkLst>
        </pc:spChg>
      </pc:sldChg>
      <pc:sldChg chg="addSp modSp add ord">
        <pc:chgData name="Karen Trovato" userId="126f220e-3937-4704-99b1-902910097e04" providerId="ADAL" clId="{9C088556-2D15-4638-AD19-2AB48B45BA95}" dt="2018-09-02T15:36:46.141" v="950" actId="20577"/>
        <pc:sldMkLst>
          <pc:docMk/>
          <pc:sldMk cId="2383586118" sldId="345"/>
        </pc:sldMkLst>
        <pc:spChg chg="mod">
          <ac:chgData name="Karen Trovato" userId="126f220e-3937-4704-99b1-902910097e04" providerId="ADAL" clId="{9C088556-2D15-4638-AD19-2AB48B45BA95}" dt="2018-09-02T15:36:46.141" v="950" actId="20577"/>
          <ac:spMkLst>
            <pc:docMk/>
            <pc:sldMk cId="2383586118" sldId="345"/>
            <ac:spMk id="3" creationId="{00000000-0000-0000-0000-000000000000}"/>
          </ac:spMkLst>
        </pc:spChg>
        <pc:spChg chg="add mod">
          <ac:chgData name="Karen Trovato" userId="126f220e-3937-4704-99b1-902910097e04" providerId="ADAL" clId="{9C088556-2D15-4638-AD19-2AB48B45BA95}" dt="2018-09-02T15:17:28.442" v="482" actId="14100"/>
          <ac:spMkLst>
            <pc:docMk/>
            <pc:sldMk cId="2383586118" sldId="345"/>
            <ac:spMk id="5" creationId="{C699A87D-1B13-44E2-A324-8D4DFD6A68F0}"/>
          </ac:spMkLst>
        </pc:spChg>
      </pc:sldChg>
      <pc:sldChg chg="delSp modSp add ord">
        <pc:chgData name="Karen Trovato" userId="126f220e-3937-4704-99b1-902910097e04" providerId="ADAL" clId="{9C088556-2D15-4638-AD19-2AB48B45BA95}" dt="2018-09-02T15:20:30.462" v="633" actId="20577"/>
        <pc:sldMkLst>
          <pc:docMk/>
          <pc:sldMk cId="243682319" sldId="346"/>
        </pc:sldMkLst>
        <pc:spChg chg="mod">
          <ac:chgData name="Karen Trovato" userId="126f220e-3937-4704-99b1-902910097e04" providerId="ADAL" clId="{9C088556-2D15-4638-AD19-2AB48B45BA95}" dt="2018-09-02T15:20:30.462" v="633" actId="20577"/>
          <ac:spMkLst>
            <pc:docMk/>
            <pc:sldMk cId="243682319" sldId="346"/>
            <ac:spMk id="2" creationId="{00000000-0000-0000-0000-000000000000}"/>
          </ac:spMkLst>
        </pc:spChg>
        <pc:spChg chg="mod">
          <ac:chgData name="Karen Trovato" userId="126f220e-3937-4704-99b1-902910097e04" providerId="ADAL" clId="{9C088556-2D15-4638-AD19-2AB48B45BA95}" dt="2018-09-02T15:19:01.948" v="608" actId="20577"/>
          <ac:spMkLst>
            <pc:docMk/>
            <pc:sldMk cId="243682319" sldId="346"/>
            <ac:spMk id="3" creationId="{00000000-0000-0000-0000-000000000000}"/>
          </ac:spMkLst>
        </pc:spChg>
        <pc:spChg chg="del">
          <ac:chgData name="Karen Trovato" userId="126f220e-3937-4704-99b1-902910097e04" providerId="ADAL" clId="{9C088556-2D15-4638-AD19-2AB48B45BA95}" dt="2018-09-02T15:18:16.276" v="542" actId="478"/>
          <ac:spMkLst>
            <pc:docMk/>
            <pc:sldMk cId="243682319" sldId="346"/>
            <ac:spMk id="5" creationId="{C699A87D-1B13-44E2-A324-8D4DFD6A68F0}"/>
          </ac:spMkLst>
        </pc:spChg>
      </pc:sldChg>
      <pc:sldChg chg="modSp add">
        <pc:chgData name="Karen Trovato" userId="126f220e-3937-4704-99b1-902910097e04" providerId="ADAL" clId="{9C088556-2D15-4638-AD19-2AB48B45BA95}" dt="2018-09-02T15:50:49.864" v="1320" actId="12"/>
        <pc:sldMkLst>
          <pc:docMk/>
          <pc:sldMk cId="1146634234" sldId="347"/>
        </pc:sldMkLst>
        <pc:spChg chg="mod">
          <ac:chgData name="Karen Trovato" userId="126f220e-3937-4704-99b1-902910097e04" providerId="ADAL" clId="{9C088556-2D15-4638-AD19-2AB48B45BA95}" dt="2018-09-02T15:49:24.685" v="1181" actId="20577"/>
          <ac:spMkLst>
            <pc:docMk/>
            <pc:sldMk cId="1146634234" sldId="347"/>
            <ac:spMk id="2" creationId="{0BC33331-8265-4453-9EA4-9BD6218BA4DA}"/>
          </ac:spMkLst>
        </pc:spChg>
        <pc:spChg chg="mod">
          <ac:chgData name="Karen Trovato" userId="126f220e-3937-4704-99b1-902910097e04" providerId="ADAL" clId="{9C088556-2D15-4638-AD19-2AB48B45BA95}" dt="2018-09-02T15:50:49.864" v="1320" actId="12"/>
          <ac:spMkLst>
            <pc:docMk/>
            <pc:sldMk cId="1146634234" sldId="347"/>
            <ac:spMk id="3" creationId="{C44FADCA-1598-4B27-AE39-87228A1CBD35}"/>
          </ac:spMkLst>
        </pc:spChg>
      </pc:sldChg>
      <pc:sldChg chg="modSp add">
        <pc:chgData name="Karen Trovato" userId="126f220e-3937-4704-99b1-902910097e04" providerId="ADAL" clId="{9C088556-2D15-4638-AD19-2AB48B45BA95}" dt="2018-09-02T16:09:58.497" v="1339" actId="27636"/>
        <pc:sldMkLst>
          <pc:docMk/>
          <pc:sldMk cId="3164545277" sldId="348"/>
        </pc:sldMkLst>
        <pc:spChg chg="mod">
          <ac:chgData name="Karen Trovato" userId="126f220e-3937-4704-99b1-902910097e04" providerId="ADAL" clId="{9C088556-2D15-4638-AD19-2AB48B45BA95}" dt="2018-09-02T16:09:58.497" v="1339" actId="27636"/>
          <ac:spMkLst>
            <pc:docMk/>
            <pc:sldMk cId="3164545277" sldId="348"/>
            <ac:spMk id="3" creationId="{F657E367-BC44-466E-9E7C-147EF0FB1072}"/>
          </ac:spMkLst>
        </pc:spChg>
      </pc:sldChg>
      <pc:sldChg chg="modSp add del">
        <pc:chgData name="Karen Trovato" userId="126f220e-3937-4704-99b1-902910097e04" providerId="ADAL" clId="{9C088556-2D15-4638-AD19-2AB48B45BA95}" dt="2018-09-02T16:10:54.236" v="1353" actId="2696"/>
        <pc:sldMkLst>
          <pc:docMk/>
          <pc:sldMk cId="3884549898" sldId="349"/>
        </pc:sldMkLst>
        <pc:spChg chg="mod">
          <ac:chgData name="Karen Trovato" userId="126f220e-3937-4704-99b1-902910097e04" providerId="ADAL" clId="{9C088556-2D15-4638-AD19-2AB48B45BA95}" dt="2018-09-02T16:09:58.549" v="1340" actId="27636"/>
          <ac:spMkLst>
            <pc:docMk/>
            <pc:sldMk cId="3884549898" sldId="349"/>
            <ac:spMk id="3" creationId="{46E3664B-E7A2-444A-BD9F-E938A6F53F71}"/>
          </ac:spMkLst>
        </pc:spChg>
      </pc:sldChg>
      <pc:sldChg chg="modSp add">
        <pc:chgData name="Karen Trovato" userId="126f220e-3937-4704-99b1-902910097e04" providerId="ADAL" clId="{9C088556-2D15-4638-AD19-2AB48B45BA95}" dt="2018-09-02T16:09:58.567" v="1342" actId="27636"/>
        <pc:sldMkLst>
          <pc:docMk/>
          <pc:sldMk cId="1238559838" sldId="350"/>
        </pc:sldMkLst>
        <pc:spChg chg="mod">
          <ac:chgData name="Karen Trovato" userId="126f220e-3937-4704-99b1-902910097e04" providerId="ADAL" clId="{9C088556-2D15-4638-AD19-2AB48B45BA95}" dt="2018-09-02T16:09:58.567" v="1342" actId="27636"/>
          <ac:spMkLst>
            <pc:docMk/>
            <pc:sldMk cId="1238559838" sldId="350"/>
            <ac:spMk id="2" creationId="{85BF78DE-196E-4594-B6E4-B9A2279CACB4}"/>
          </ac:spMkLst>
        </pc:spChg>
      </pc:sldChg>
      <pc:sldChg chg="modSp add">
        <pc:chgData name="Karen Trovato" userId="126f220e-3937-4704-99b1-902910097e04" providerId="ADAL" clId="{9C088556-2D15-4638-AD19-2AB48B45BA95}" dt="2018-09-02T16:09:58.601" v="1344" actId="27636"/>
        <pc:sldMkLst>
          <pc:docMk/>
          <pc:sldMk cId="1717939863" sldId="351"/>
        </pc:sldMkLst>
        <pc:spChg chg="mod">
          <ac:chgData name="Karen Trovato" userId="126f220e-3937-4704-99b1-902910097e04" providerId="ADAL" clId="{9C088556-2D15-4638-AD19-2AB48B45BA95}" dt="2018-09-02T16:09:58.601" v="1344" actId="27636"/>
          <ac:spMkLst>
            <pc:docMk/>
            <pc:sldMk cId="1717939863" sldId="351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29" v="1346" actId="27636"/>
        <pc:sldMkLst>
          <pc:docMk/>
          <pc:sldMk cId="97598147" sldId="352"/>
        </pc:sldMkLst>
        <pc:spChg chg="mod">
          <ac:chgData name="Karen Trovato" userId="126f220e-3937-4704-99b1-902910097e04" providerId="ADAL" clId="{9C088556-2D15-4638-AD19-2AB48B45BA95}" dt="2018-09-02T16:09:58.629" v="1346" actId="27636"/>
          <ac:spMkLst>
            <pc:docMk/>
            <pc:sldMk cId="97598147" sldId="352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50" v="1348" actId="27636"/>
        <pc:sldMkLst>
          <pc:docMk/>
          <pc:sldMk cId="3253238579" sldId="353"/>
        </pc:sldMkLst>
        <pc:spChg chg="mod">
          <ac:chgData name="Karen Trovato" userId="126f220e-3937-4704-99b1-902910097e04" providerId="ADAL" clId="{9C088556-2D15-4638-AD19-2AB48B45BA95}" dt="2018-09-02T16:09:58.650" v="1348" actId="27636"/>
          <ac:spMkLst>
            <pc:docMk/>
            <pc:sldMk cId="3253238579" sldId="353"/>
            <ac:spMk id="2" creationId="{741D6CC3-EE19-4A44-A8DA-32086783CCFC}"/>
          </ac:spMkLst>
        </pc:spChg>
      </pc:sldChg>
      <pc:sldChg chg="modSp add">
        <pc:chgData name="Karen Trovato" userId="126f220e-3937-4704-99b1-902910097e04" providerId="ADAL" clId="{9C088556-2D15-4638-AD19-2AB48B45BA95}" dt="2018-09-02T16:09:58.688" v="1350" actId="27636"/>
        <pc:sldMkLst>
          <pc:docMk/>
          <pc:sldMk cId="563923250" sldId="354"/>
        </pc:sldMkLst>
        <pc:spChg chg="mod">
          <ac:chgData name="Karen Trovato" userId="126f220e-3937-4704-99b1-902910097e04" providerId="ADAL" clId="{9C088556-2D15-4638-AD19-2AB48B45BA95}" dt="2018-09-02T16:09:58.688" v="1350" actId="27636"/>
          <ac:spMkLst>
            <pc:docMk/>
            <pc:sldMk cId="563923250" sldId="354"/>
            <ac:spMk id="2" creationId="{741D6CC3-EE19-4A44-A8DA-32086783CCFC}"/>
          </ac:spMkLst>
        </pc:spChg>
      </pc:sldChg>
      <pc:sldChg chg="addSp delSp modSp add">
        <pc:chgData name="Karen Trovato" userId="126f220e-3937-4704-99b1-902910097e04" providerId="ADAL" clId="{9C088556-2D15-4638-AD19-2AB48B45BA95}" dt="2018-09-02T16:21:40.198" v="1405" actId="20577"/>
        <pc:sldMkLst>
          <pc:docMk/>
          <pc:sldMk cId="709686783" sldId="355"/>
        </pc:sldMkLst>
        <pc:spChg chg="del">
          <ac:chgData name="Karen Trovato" userId="126f220e-3937-4704-99b1-902910097e04" providerId="ADAL" clId="{9C088556-2D15-4638-AD19-2AB48B45BA95}" dt="2018-09-02T16:21:34.218" v="1388"/>
          <ac:spMkLst>
            <pc:docMk/>
            <pc:sldMk cId="709686783" sldId="355"/>
            <ac:spMk id="2" creationId="{A8090861-F5B5-4EEE-9D44-7E8B47D7A698}"/>
          </ac:spMkLst>
        </pc:spChg>
        <pc:spChg chg="del">
          <ac:chgData name="Karen Trovato" userId="126f220e-3937-4704-99b1-902910097e04" providerId="ADAL" clId="{9C088556-2D15-4638-AD19-2AB48B45BA95}" dt="2018-09-02T16:21:34.218" v="1388"/>
          <ac:spMkLst>
            <pc:docMk/>
            <pc:sldMk cId="709686783" sldId="355"/>
            <ac:spMk id="3" creationId="{C099CC41-4DC4-4747-BA67-D3A7106A950C}"/>
          </ac:spMkLst>
        </pc:spChg>
        <pc:spChg chg="add mod">
          <ac:chgData name="Karen Trovato" userId="126f220e-3937-4704-99b1-902910097e04" providerId="ADAL" clId="{9C088556-2D15-4638-AD19-2AB48B45BA95}" dt="2018-09-02T16:21:40.198" v="1405" actId="20577"/>
          <ac:spMkLst>
            <pc:docMk/>
            <pc:sldMk cId="709686783" sldId="355"/>
            <ac:spMk id="5" creationId="{8A1DF950-E3F2-4CC4-8536-E9C964479982}"/>
          </ac:spMkLst>
        </pc:spChg>
        <pc:spChg chg="add mod">
          <ac:chgData name="Karen Trovato" userId="126f220e-3937-4704-99b1-902910097e04" providerId="ADAL" clId="{9C088556-2D15-4638-AD19-2AB48B45BA95}" dt="2018-09-02T16:21:34.218" v="1388"/>
          <ac:spMkLst>
            <pc:docMk/>
            <pc:sldMk cId="709686783" sldId="355"/>
            <ac:spMk id="6" creationId="{257AE369-70AB-4AB7-A50D-94112F06DCC7}"/>
          </ac:spMkLst>
        </pc:spChg>
      </pc:sldChg>
      <pc:sldChg chg="add">
        <pc:chgData name="Karen Trovato" userId="126f220e-3937-4704-99b1-902910097e04" providerId="ADAL" clId="{9C088556-2D15-4638-AD19-2AB48B45BA95}" dt="2018-09-02T16:35:50.165" v="1406"/>
        <pc:sldMkLst>
          <pc:docMk/>
          <pc:sldMk cId="2822758899" sldId="356"/>
        </pc:sldMkLst>
      </pc:sldChg>
      <pc:sldChg chg="add ord">
        <pc:chgData name="Karen Trovato" userId="126f220e-3937-4704-99b1-902910097e04" providerId="ADAL" clId="{9C088556-2D15-4638-AD19-2AB48B45BA95}" dt="2018-09-02T16:35:59.853" v="1408"/>
        <pc:sldMkLst>
          <pc:docMk/>
          <pc:sldMk cId="1013062396" sldId="357"/>
        </pc:sldMkLst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01T15:48:08.038" idx="2">
    <p:pos x="10" y="10"/>
    <p:text>R04</p:text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C5950F-5B3E-453B-B707-54927165D7F5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2A00B49-92ED-4A38-B425-580998DF6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60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7D6300C-F1A1-4F1E-8BD5-69DE4975F772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76DE416-9BBB-4771-8E51-7B8B16ECE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these things is not like the others. One of these things doesn’t belong. Can you tell which thing is not like the others before I finish my song?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6DE416-9BBB-4771-8E51-7B8B16ECEA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8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American Standard</a:t>
            </a:r>
            <a:r>
              <a:rPr lang="en-US" baseline="0" dirty="0"/>
              <a:t> Code for Information Interchange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60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 variable types take</a:t>
            </a:r>
            <a:r>
              <a:rPr lang="en-US" baseline="0" dirty="0"/>
              <a:t> up different amounts of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0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Z=-12.5, g=-7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73169-4E5C-4C1B-A7AD-AAC28EF457EE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64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770D-C74F-4DD3-86C1-041041C1693C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2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79151-C201-4E8A-8E44-F19CC1A38DAF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0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AF31B-8230-4F1D-A8B6-C1F85A1542A3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0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CA0E8-2E45-4E2C-9168-6420D3143F0E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4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97AE-21DC-4791-9253-54EAEA19CAA7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39862-29D2-4898-94D8-EA4CC16B5CC0}" type="datetime1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8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0AA2-FAB0-4CC4-BD95-2A6438A082D8}" type="datetime1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6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6913-44DF-40AB-801A-77774D4017F2}" type="datetime1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8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CD617-2CEF-4DBC-A624-E117D07D6CCF}" type="datetime1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4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3A0E8-DEC7-4C32-A2E8-2699E4452D5D}" type="datetime1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3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A6BE0-3506-4AB2-BD8F-145D72183C1E}" type="datetime1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9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1D46F-AEF8-46DB-9E35-504D0EFEBC5E}" type="datetime1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8737-DB57-4D1A-9A7C-614DBD969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0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/>
              <a:t>CISC 1600/1610</a:t>
            </a:r>
            <a:br>
              <a:rPr lang="en-US" dirty="0"/>
            </a:br>
            <a:r>
              <a:rPr lang="en-US" dirty="0"/>
              <a:t>Computer Science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2971800"/>
            <a:ext cx="495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Variables</a:t>
            </a:r>
          </a:p>
          <a:p>
            <a:pPr algn="ctr"/>
            <a:r>
              <a:rPr lang="en-US" sz="3600" dirty="0"/>
              <a:t>Input / Output</a:t>
            </a:r>
          </a:p>
          <a:p>
            <a:pPr algn="ctr"/>
            <a:r>
              <a:rPr lang="en-US" sz="3600" dirty="0"/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460738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binary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 age = 65; assigns a binary code to memory: 00000000000000000000000001000001</a:t>
            </a:r>
          </a:p>
          <a:p>
            <a:r>
              <a:rPr lang="en-US"/>
              <a:t>char grade = 'A'; assigns a binary code to memory: 01000001</a:t>
            </a:r>
          </a:p>
          <a:p>
            <a:r>
              <a:rPr lang="en-US"/>
              <a:t> Every variable value is a number in binary, C++ interprets the binary number based on the variable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02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69B3D-EE74-4712-95FF-7ABAABA8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7E367-BC44-466E-9E7C-147EF0FB1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Machine code (binary) is made only of 0s and 1s?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 Binary Digit is a </a:t>
            </a:r>
            <a:r>
              <a:rPr lang="en-US" b="1" dirty="0">
                <a:solidFill>
                  <a:srgbClr val="FF0000"/>
                </a:solidFill>
              </a:rPr>
              <a:t>Bit     </a:t>
            </a:r>
            <a:r>
              <a:rPr lang="en-US" dirty="0"/>
              <a:t>8 Binary Digits is a </a:t>
            </a:r>
            <a:r>
              <a:rPr lang="en-US" b="1" dirty="0">
                <a:solidFill>
                  <a:srgbClr val="FF0000"/>
                </a:solidFill>
              </a:rPr>
              <a:t>Byte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A9E99-C3DF-42F6-863E-0568F31BC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44E76-BE57-43B9-9879-3E7667144272}"/>
              </a:ext>
            </a:extLst>
          </p:cNvPr>
          <p:cNvSpPr/>
          <p:nvPr/>
        </p:nvSpPr>
        <p:spPr>
          <a:xfrm>
            <a:off x="3143255" y="2857501"/>
            <a:ext cx="2914646" cy="4477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0000 0010 0010 1011 1000 1000 0010 0010 </a:t>
            </a:r>
          </a:p>
        </p:txBody>
      </p:sp>
    </p:spTree>
    <p:extLst>
      <p:ext uri="{BB962C8B-B14F-4D97-AF65-F5344CB8AC3E}">
        <p14:creationId xmlns:p14="http://schemas.microsoft.com/office/powerpoint/2010/main" val="48526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78DE-196E-4594-B6E4-B9A2279C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Analogy from </a:t>
            </a:r>
            <a:br>
              <a:rPr lang="en-US" dirty="0"/>
            </a:br>
            <a:r>
              <a:rPr lang="en-US" dirty="0"/>
              <a:t>Base </a:t>
            </a:r>
            <a:r>
              <a:rPr lang="en-US" b="1" dirty="0"/>
              <a:t>10		</a:t>
            </a:r>
            <a:r>
              <a:rPr lang="en-US" dirty="0"/>
              <a:t>Notation: </a:t>
            </a:r>
            <a:r>
              <a:rPr lang="en-US"/>
              <a:t>N</a:t>
            </a:r>
            <a:r>
              <a:rPr lang="en-US" baseline="-25000"/>
              <a:t>10</a:t>
            </a:r>
            <a:r>
              <a:rPr lang="en-US"/>
              <a:t>  also called Decimal</a:t>
            </a:r>
            <a:endParaRPr lang="en-US" baseline="-25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5E55-3FD7-4141-AD56-4B5D8B0E5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Digits we use are:</a:t>
            </a:r>
          </a:p>
          <a:p>
            <a:pPr marL="0" indent="0">
              <a:buNone/>
            </a:pPr>
            <a:r>
              <a:rPr lang="en-US" dirty="0"/>
              <a:t>0,1,2, ... </a:t>
            </a:r>
            <a:r>
              <a:rPr lang="en-US" b="1" dirty="0"/>
              <a:t>9		</a:t>
            </a:r>
            <a:r>
              <a:rPr lang="en-US" b="1" u="sng" dirty="0"/>
              <a:t>Remember: Maximum digit = Base -1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0AD2B9-53B0-4588-BF2C-FA46D67B480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23192" y="3374963"/>
          <a:ext cx="5702916" cy="21651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0486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10000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r>
                        <a:rPr lang="en-US" sz="1800" baseline="-25000" dirty="0"/>
                        <a:t>10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1211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Mult</a:t>
                      </a:r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place value by digit</a:t>
                      </a:r>
                    </a:p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 + 1000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+200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+40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+3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392E739-9445-4345-8A1C-F47684EC31D2}"/>
              </a:ext>
            </a:extLst>
          </p:cNvPr>
          <p:cNvSpPr txBox="1"/>
          <p:nvPr/>
        </p:nvSpPr>
        <p:spPr>
          <a:xfrm>
            <a:off x="6820633" y="3082752"/>
            <a:ext cx="16947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1">
                    <a:lumMod val="75000"/>
                  </a:schemeClr>
                </a:solidFill>
              </a:rPr>
              <a:t>Each Place value is 10 times the previous (start at the right)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29CBF-3C7E-47BF-BBF3-4F75C8709048}"/>
              </a:ext>
            </a:extLst>
          </p:cNvPr>
          <p:cNvSpPr txBox="1"/>
          <p:nvPr/>
        </p:nvSpPr>
        <p:spPr>
          <a:xfrm>
            <a:off x="7076158" y="4364509"/>
            <a:ext cx="1589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= 1243</a:t>
            </a:r>
            <a:r>
              <a:rPr lang="en-US" sz="2100" baseline="-25000" dirty="0"/>
              <a:t>10</a:t>
            </a:r>
            <a:endParaRPr lang="en-US" sz="2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6ED91-1184-46B5-AE2A-B460AE04BECD}"/>
              </a:ext>
            </a:extLst>
          </p:cNvPr>
          <p:cNvSpPr txBox="1"/>
          <p:nvPr/>
        </p:nvSpPr>
        <p:spPr>
          <a:xfrm>
            <a:off x="6820633" y="4422217"/>
            <a:ext cx="6682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1">
                    <a:lumMod val="75000"/>
                  </a:schemeClr>
                </a:solidFill>
              </a:rPr>
              <a:t>Sum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C43925-897F-416F-90E8-102DA3909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8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F78DE-196E-4594-B6E4-B9A2279CA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 </a:t>
            </a:r>
            <a:r>
              <a:rPr lang="en-US" b="1" dirty="0"/>
              <a:t>2		</a:t>
            </a:r>
            <a:r>
              <a:rPr lang="en-US" dirty="0"/>
              <a:t>Notation: N</a:t>
            </a:r>
            <a:r>
              <a:rPr lang="en-US" baseline="-25000" dirty="0"/>
              <a:t>2       </a:t>
            </a:r>
            <a:r>
              <a:rPr lang="en-US" dirty="0"/>
              <a:t>also called Binary</a:t>
            </a:r>
            <a:r>
              <a:rPr lang="en-US" b="1" baseline="-25000" dirty="0"/>
              <a:t>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5E55-3FD7-4141-AD56-4B5D8B0E5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Binary Digits (</a:t>
            </a:r>
            <a:r>
              <a:rPr lang="en-US" b="1" dirty="0"/>
              <a:t>bits</a:t>
            </a:r>
            <a:r>
              <a:rPr lang="en-US" dirty="0"/>
              <a:t>) we use are:</a:t>
            </a:r>
          </a:p>
          <a:p>
            <a:pPr marL="0" indent="0">
              <a:buNone/>
            </a:pPr>
            <a:r>
              <a:rPr lang="en-US" dirty="0"/>
              <a:t>0, </a:t>
            </a:r>
            <a:r>
              <a:rPr lang="en-US" b="1" dirty="0"/>
              <a:t>1		Maximum digit = Base -1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00AD2B9-53B0-4588-BF2C-FA46D67B480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23192" y="3374963"/>
          <a:ext cx="5702916" cy="21651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0486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950486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1211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Mult</a:t>
                      </a:r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place value by digit</a:t>
                      </a:r>
                    </a:p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 + 0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392E739-9445-4345-8A1C-F47684EC31D2}"/>
              </a:ext>
            </a:extLst>
          </p:cNvPr>
          <p:cNvSpPr txBox="1"/>
          <p:nvPr/>
        </p:nvSpPr>
        <p:spPr>
          <a:xfrm>
            <a:off x="6820633" y="3082752"/>
            <a:ext cx="1694717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1">
                    <a:lumMod val="75000"/>
                  </a:schemeClr>
                </a:solidFill>
              </a:rPr>
              <a:t>Each Place value is 2 times the previous (start at the right)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129CBF-3C7E-47BF-BBF3-4F75C8709048}"/>
              </a:ext>
            </a:extLst>
          </p:cNvPr>
          <p:cNvSpPr txBox="1"/>
          <p:nvPr/>
        </p:nvSpPr>
        <p:spPr>
          <a:xfrm>
            <a:off x="7076158" y="4364509"/>
            <a:ext cx="1589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= 22</a:t>
            </a:r>
            <a:r>
              <a:rPr lang="en-US" sz="2100" baseline="-25000" dirty="0"/>
              <a:t>10</a:t>
            </a:r>
            <a:endParaRPr lang="en-US" sz="2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6ED91-1184-46B5-AE2A-B460AE04BECD}"/>
              </a:ext>
            </a:extLst>
          </p:cNvPr>
          <p:cNvSpPr txBox="1"/>
          <p:nvPr/>
        </p:nvSpPr>
        <p:spPr>
          <a:xfrm>
            <a:off x="6820633" y="4422217"/>
            <a:ext cx="66821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chemeClr val="accent1">
                    <a:lumMod val="75000"/>
                  </a:schemeClr>
                </a:solidFill>
              </a:rPr>
              <a:t>Sum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3F77E5-D836-40C0-B54E-F01007151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6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#1.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6"/>
          <a:ext cx="5281614" cy="13814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CC8186-EC9C-4A61-B9C4-4A19408B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0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#1.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6"/>
          <a:ext cx="5281614" cy="13814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B4703B-A437-4950-A5E4-64EDAAC8DEE1}"/>
              </a:ext>
            </a:extLst>
          </p:cNvPr>
          <p:cNvSpPr txBox="1"/>
          <p:nvPr/>
        </p:nvSpPr>
        <p:spPr>
          <a:xfrm>
            <a:off x="6500813" y="2906719"/>
            <a:ext cx="77866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= 6</a:t>
            </a:r>
            <a:r>
              <a:rPr lang="en-US" sz="2100" b="1" baseline="-25000" dirty="0"/>
              <a:t>10</a:t>
            </a:r>
            <a:r>
              <a:rPr lang="en-US" sz="2100" b="1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B06965-F944-4E39-8698-7A3B648B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#2.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6"/>
          <a:ext cx="5281614" cy="13814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273DC1-45DF-422D-B922-C5BCB1A2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28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#2.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6"/>
          <a:ext cx="5281614" cy="138144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Place value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B4703B-A437-4950-A5E4-64EDAAC8DEE1}"/>
              </a:ext>
            </a:extLst>
          </p:cNvPr>
          <p:cNvSpPr txBox="1"/>
          <p:nvPr/>
        </p:nvSpPr>
        <p:spPr>
          <a:xfrm>
            <a:off x="6500813" y="2906719"/>
            <a:ext cx="8858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= 26</a:t>
            </a:r>
            <a:r>
              <a:rPr lang="en-US" sz="2100" b="1" baseline="-25000" dirty="0"/>
              <a:t>10</a:t>
            </a:r>
            <a:r>
              <a:rPr lang="en-US" sz="2100" b="1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2185FB-55FE-446F-A087-33A8CB5B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5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#3.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B4703B-A437-4950-A5E4-64EDAAC8DEE1}"/>
              </a:ext>
            </a:extLst>
          </p:cNvPr>
          <p:cNvSpPr txBox="1"/>
          <p:nvPr/>
        </p:nvSpPr>
        <p:spPr>
          <a:xfrm>
            <a:off x="6500813" y="2906719"/>
            <a:ext cx="8858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= 28</a:t>
            </a:r>
            <a:r>
              <a:rPr lang="en-US" sz="2100" b="1" baseline="-25000" dirty="0"/>
              <a:t>10</a:t>
            </a:r>
            <a:r>
              <a:rPr lang="en-US" sz="2100" b="1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620A93-F689-4D3C-BDA8-D786340E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0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#3.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284F20-728D-4D39-954B-7981E734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4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Output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99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world!\n";</a:t>
            </a:r>
            <a:endParaRPr lang="en-US" sz="28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143000"/>
            <a:ext cx="8458200" cy="56938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"text";</a:t>
            </a:r>
            <a:r>
              <a:rPr lang="en-US" sz="2800" dirty="0">
                <a:cs typeface="Courier New" panose="02070309020205020404" pitchFamily="49" charset="0"/>
              </a:rPr>
              <a:t>   outputs the specified text </a:t>
            </a:r>
            <a:br>
              <a:rPr lang="en-US" sz="2800" dirty="0">
                <a:cs typeface="Courier New" panose="02070309020205020404" pitchFamily="49" charset="0"/>
              </a:rPr>
            </a:br>
            <a:r>
              <a:rPr lang="en-US" sz="2800" dirty="0">
                <a:cs typeface="Courier New" panose="02070309020205020404" pitchFamily="49" charset="0"/>
              </a:rPr>
              <a:t>				   to  the screen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is the output stream object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The text is delimited by double-quotes  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alibri" panose="020F0502020204030204" pitchFamily="34" charset="0"/>
                <a:cs typeface="Courier New" panose="02070309020205020404" pitchFamily="49" charset="0"/>
              </a:rPr>
              <a:t>Only</a:t>
            </a: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use simple quotes 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not curly quotes 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“”</a:t>
            </a: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is the “stream insertion operator” directing the text into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Terminology:</a:t>
            </a:r>
          </a:p>
          <a:p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     A character is any single letter or symbol in single quotes. E.g.:   	'b'    '?'      '&amp;'</a:t>
            </a:r>
          </a:p>
          <a:p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      A collection of characters is called a “string.”  E.g.:</a:t>
            </a:r>
          </a:p>
          <a:p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	"Hello world",  "afe094n", "C++ is fun!  "</a:t>
            </a:r>
          </a:p>
        </p:txBody>
      </p:sp>
    </p:spTree>
    <p:extLst>
      <p:ext uri="{BB962C8B-B14F-4D97-AF65-F5344CB8AC3E}">
        <p14:creationId xmlns:p14="http://schemas.microsoft.com/office/powerpoint/2010/main" val="10842231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#4.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334A50-18A4-495C-AC00-2AB7E3198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9894F3-2391-4CDA-B31F-EC703CC9944E}"/>
              </a:ext>
            </a:extLst>
          </p:cNvPr>
          <p:cNvSpPr txBox="1"/>
          <p:nvPr/>
        </p:nvSpPr>
        <p:spPr>
          <a:xfrm>
            <a:off x="946404" y="4107942"/>
            <a:ext cx="75689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Note that, just like in the decimal system, if you put 0s in front of the number, it does not change its value.</a:t>
            </a:r>
          </a:p>
          <a:p>
            <a:endParaRPr lang="en-US" sz="1500" dirty="0"/>
          </a:p>
          <a:p>
            <a:r>
              <a:rPr lang="en-US" sz="1500" dirty="0"/>
              <a:t>So,    00101       is the same as     000000000000000000000000101</a:t>
            </a:r>
          </a:p>
        </p:txBody>
      </p:sp>
    </p:spTree>
    <p:extLst>
      <p:ext uri="{BB962C8B-B14F-4D97-AF65-F5344CB8AC3E}">
        <p14:creationId xmlns:p14="http://schemas.microsoft.com/office/powerpoint/2010/main" val="2918038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#4. Convert this binary value to decimal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r>
                        <a:rPr lang="en-US" sz="1800" baseline="-25000" dirty="0"/>
                        <a:t>2</a:t>
                      </a:r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B4703B-A437-4950-A5E4-64EDAAC8DEE1}"/>
              </a:ext>
            </a:extLst>
          </p:cNvPr>
          <p:cNvSpPr txBox="1"/>
          <p:nvPr/>
        </p:nvSpPr>
        <p:spPr>
          <a:xfrm>
            <a:off x="6500813" y="2906719"/>
            <a:ext cx="8858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= 5</a:t>
            </a:r>
            <a:r>
              <a:rPr lang="en-US" sz="2100" b="1" baseline="-25000" dirty="0"/>
              <a:t>10</a:t>
            </a:r>
            <a:r>
              <a:rPr lang="en-US" sz="2100" b="1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B9FBA8-129E-4CC5-BE13-92E2CECD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Convert Decimal (base 10) to Binary (base 2)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22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?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?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?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?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?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 + 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4B4703B-A437-4950-A5E4-64EDAAC8DEE1}"/>
              </a:ext>
            </a:extLst>
          </p:cNvPr>
          <p:cNvSpPr txBox="1"/>
          <p:nvPr/>
        </p:nvSpPr>
        <p:spPr>
          <a:xfrm>
            <a:off x="1150144" y="3695700"/>
            <a:ext cx="5772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/>
              <a:t>Similar to making change – </a:t>
            </a:r>
          </a:p>
          <a:p>
            <a:r>
              <a:rPr lang="en-US" sz="2100" b="1" dirty="0"/>
              <a:t>How do you hand someone 68 cents? Anyone?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18AC65-4D4A-4648-9C7A-0FB3EA909BB7}"/>
              </a:ext>
            </a:extLst>
          </p:cNvPr>
          <p:cNvSpPr txBox="1"/>
          <p:nvPr/>
        </p:nvSpPr>
        <p:spPr>
          <a:xfrm>
            <a:off x="2043113" y="4296638"/>
            <a:ext cx="577215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accent1">
                    <a:lumMod val="75000"/>
                  </a:schemeClr>
                </a:solidFill>
              </a:rPr>
              <a:t>Answer: Pick from high value coins to low</a:t>
            </a:r>
          </a:p>
          <a:p>
            <a:r>
              <a:rPr lang="en-US" sz="2100" b="1" dirty="0">
                <a:solidFill>
                  <a:schemeClr val="accent1">
                    <a:lumMod val="75000"/>
                  </a:schemeClr>
                </a:solidFill>
              </a:rPr>
              <a:t>2 Quarters, (subtract 50, leaving 18 cents)</a:t>
            </a:r>
          </a:p>
          <a:p>
            <a:r>
              <a:rPr lang="en-US" sz="2100" b="1" dirty="0">
                <a:solidFill>
                  <a:schemeClr val="accent1">
                    <a:lumMod val="75000"/>
                  </a:schemeClr>
                </a:solidFill>
              </a:rPr>
              <a:t>1 dime, leaving 8 cents</a:t>
            </a:r>
          </a:p>
          <a:p>
            <a:r>
              <a:rPr lang="en-US" sz="2100" b="1" dirty="0">
                <a:solidFill>
                  <a:schemeClr val="accent1">
                    <a:lumMod val="75000"/>
                  </a:schemeClr>
                </a:solidFill>
              </a:rPr>
              <a:t>1 nickel, leaving 3 cents</a:t>
            </a:r>
          </a:p>
          <a:p>
            <a:r>
              <a:rPr lang="en-US" sz="2100" b="1" dirty="0">
                <a:solidFill>
                  <a:schemeClr val="accent1">
                    <a:lumMod val="75000"/>
                  </a:schemeClr>
                </a:solidFill>
              </a:rPr>
              <a:t>then pick 3 pennies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48F2C6-C610-4898-B6D8-013998D1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the Binary Value for: 5</a:t>
            </a:r>
            <a:r>
              <a:rPr lang="en-US" baseline="-25000" dirty="0"/>
              <a:t>10</a:t>
            </a:r>
            <a:r>
              <a:rPr lang="en-US" dirty="0"/>
              <a:t>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4B912FC-ABD1-4EBF-BF09-E02AF340157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47675" y="2840037"/>
          <a:ext cx="5281614" cy="8556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DA91D0-F7A5-43C2-BEA9-7DC656C7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4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the Binary Value for: 12</a:t>
            </a:r>
            <a:r>
              <a:rPr lang="en-US" baseline="-25000" dirty="0"/>
              <a:t>10</a:t>
            </a:r>
            <a:r>
              <a:rPr lang="en-US" dirty="0"/>
              <a:t>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4B912FC-ABD1-4EBF-BF09-E02AF340157A}"/>
              </a:ext>
            </a:extLst>
          </p:cNvPr>
          <p:cNvGraphicFramePr>
            <a:graphicFrameLocks/>
          </p:cNvGraphicFramePr>
          <p:nvPr/>
        </p:nvGraphicFramePr>
        <p:xfrm>
          <a:off x="447675" y="2840037"/>
          <a:ext cx="5281614" cy="8556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100E02-3A91-4717-A087-0C061B697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0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6CC3-EE19-4A44-A8DA-32086783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Give the Binary Value for: 26</a:t>
            </a:r>
            <a:r>
              <a:rPr lang="en-US" baseline="-25000" dirty="0"/>
              <a:t>10</a:t>
            </a:r>
            <a:r>
              <a:rPr lang="en-US" dirty="0"/>
              <a:t>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557C85-A74A-4AB2-B171-0328B91D751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7675" y="2412205"/>
          <a:ext cx="5281614" cy="12834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9027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64B912FC-ABD1-4EBF-BF09-E02AF340157A}"/>
              </a:ext>
            </a:extLst>
          </p:cNvPr>
          <p:cNvGraphicFramePr>
            <a:graphicFrameLocks/>
          </p:cNvGraphicFramePr>
          <p:nvPr/>
        </p:nvGraphicFramePr>
        <p:xfrm>
          <a:off x="447675" y="2840037"/>
          <a:ext cx="5281614" cy="8556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0269">
                  <a:extLst>
                    <a:ext uri="{9D8B030D-6E8A-4147-A177-3AD203B41FA5}">
                      <a16:colId xmlns:a16="http://schemas.microsoft.com/office/drawing/2014/main" val="1498625337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1314173306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499169973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3996770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993900151"/>
                    </a:ext>
                  </a:extLst>
                </a:gridCol>
                <a:gridCol w="880269">
                  <a:extLst>
                    <a:ext uri="{9D8B030D-6E8A-4147-A177-3AD203B41FA5}">
                      <a16:colId xmlns:a16="http://schemas.microsoft.com/office/drawing/2014/main" val="3291824267"/>
                    </a:ext>
                  </a:extLst>
                </a:gridCol>
              </a:tblGrid>
              <a:tr h="427832">
                <a:tc>
                  <a:txBody>
                    <a:bodyPr/>
                    <a:lstStyle/>
                    <a:p>
                      <a:pPr algn="ctr"/>
                      <a:endParaRPr lang="en-US" sz="15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</a:t>
                      </a:r>
                    </a:p>
                  </a:txBody>
                  <a:tcPr marL="68580" marR="68580" marT="34290" marB="3429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165113"/>
                  </a:ext>
                </a:extLst>
              </a:tr>
              <a:tr h="427832">
                <a:tc>
                  <a:txBody>
                    <a:bodyPr/>
                    <a:lstStyle/>
                    <a:p>
                      <a:pPr algn="ctr"/>
                      <a:r>
                        <a:rPr lang="en-US" sz="1500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Sum: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+16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+8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+2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+0</a:t>
                      </a:r>
                    </a:p>
                  </a:txBody>
                  <a:tcPr marL="68580" marR="68580" marT="34290" marB="3429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67816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614231-445B-4732-9F81-7C0712CF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6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95DF0-C47B-4777-B336-6A77AC19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ThinkGeek.com</a:t>
            </a:r>
          </a:p>
        </p:txBody>
      </p:sp>
      <p:pic>
        <p:nvPicPr>
          <p:cNvPr id="6146" name="Picture 2" descr="http://i3.cpcache.com/product/675450305/b10_kinds_of_people_copy_tshirt.jpg?width=350&amp;height=350&amp;Filters=%5b%7b%22name%22%3a%22crop%22%2c%22value%22%3a%7b%22x%22%3a58.3%2c%22y%22%3a0%2c%22w%22%3a233.3%2c%22h%22%3a280.0%7d%2c%22sequence%22%3a1%7d%2c%7b%22name%22%3a%22background%22%2c%22value%22%3a%22F2F2F2%22%2c%22sequence%22%3a2%7d%5d">
            <a:extLst>
              <a:ext uri="{FF2B5EF4-FFF2-40B4-BE49-F238E27FC236}">
                <a16:creationId xmlns:a16="http://schemas.microsoft.com/office/drawing/2014/main" id="{7B2023B2-DC3F-4A34-A222-8A36343076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547" y="2401201"/>
            <a:ext cx="2318147" cy="278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90DDCA-C6C9-41F3-8F7C-EDA49A3A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5474-7D36-4AE5-B25F-D756035F0F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51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From numbers to symbols: </a:t>
            </a:r>
            <a:br>
              <a:rPr lang="en-US" dirty="0"/>
            </a:br>
            <a:r>
              <a:rPr lang="en-US" dirty="0"/>
              <a:t>the ASCII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27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0"/>
            <a:ext cx="8477881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827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Variable types, revisited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200" y="1676400"/>
          <a:ext cx="723900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27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>
                          <a:latin typeface="Courier New" panose="02070309020205020404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single character ('a', 'Q')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  <a:r>
                        <a:rPr lang="en-US" sz="2800" baseline="0" dirty="0"/>
                        <a:t> byte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 err="1">
                          <a:latin typeface="Courier New" panose="02070309020205020404" pitchFamily="49" charset="0"/>
                        </a:rPr>
                        <a:t>int</a:t>
                      </a:r>
                      <a:endParaRPr lang="en-US" sz="26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integers (-4, 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 err="1">
                          <a:latin typeface="Courier New" panose="02070309020205020404" pitchFamily="49" charset="0"/>
                        </a:rPr>
                        <a:t>bool</a:t>
                      </a:r>
                      <a:endParaRPr lang="en-US" sz="26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logic (true or false)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>
                          <a:latin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real</a:t>
                      </a:r>
                      <a:r>
                        <a:rPr lang="en-US" sz="2800" baseline="0" dirty="0"/>
                        <a:t> numbers (1.3, -0.45)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>
                          <a:latin typeface="Courier New" panose="02070309020205020404" pitchFamily="49" charset="0"/>
                        </a:rPr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text ("Hello", "reload")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?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5029200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Each variable is represented by a certain number of 0s and 1s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Each 0-or-1 is a bit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8 bits in a row is a byte </a:t>
            </a:r>
          </a:p>
        </p:txBody>
      </p:sp>
    </p:spTree>
    <p:extLst>
      <p:ext uri="{BB962C8B-B14F-4D97-AF65-F5344CB8AC3E}">
        <p14:creationId xmlns:p14="http://schemas.microsoft.com/office/powerpoint/2010/main" val="46313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5D680-B655-4680-815E-140370FE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Size of Variables on our system</a:t>
            </a:r>
            <a:br>
              <a:rPr lang="en-US" dirty="0"/>
            </a:br>
            <a:r>
              <a:rPr lang="en-US" dirty="0"/>
              <a:t>Use </a:t>
            </a:r>
            <a:r>
              <a:rPr lang="en-US" dirty="0" err="1"/>
              <a:t>sizeof</a:t>
            </a:r>
            <a:r>
              <a:rPr lang="en-US" dirty="0"/>
              <a:t>(&lt;type&gt;)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844FB-F72B-4703-8D2B-5CEA6269D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5548"/>
            <a:ext cx="2597150" cy="326350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bool:           1 bytes</a:t>
            </a:r>
          </a:p>
          <a:p>
            <a:r>
              <a:rPr lang="en-US" dirty="0"/>
              <a:t>char:           1 bytes</a:t>
            </a:r>
          </a:p>
          <a:p>
            <a:r>
              <a:rPr lang="en-US" dirty="0"/>
              <a:t>short:          2 bytes</a:t>
            </a:r>
          </a:p>
          <a:p>
            <a:r>
              <a:rPr lang="en-US" dirty="0" err="1"/>
              <a:t>int</a:t>
            </a:r>
            <a:r>
              <a:rPr lang="en-US" dirty="0"/>
              <a:t>:            4 bytes</a:t>
            </a:r>
          </a:p>
          <a:p>
            <a:r>
              <a:rPr lang="en-US" dirty="0"/>
              <a:t>long:           8 bytes</a:t>
            </a:r>
          </a:p>
          <a:p>
            <a:r>
              <a:rPr lang="en-US" dirty="0"/>
              <a:t>float:          4 bytes</a:t>
            </a:r>
          </a:p>
          <a:p>
            <a:r>
              <a:rPr lang="en-US" dirty="0"/>
              <a:t>double:         8 bytes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A2DA55-827F-4F52-9782-A2D705BE9F3C}"/>
              </a:ext>
            </a:extLst>
          </p:cNvPr>
          <p:cNvSpPr txBox="1"/>
          <p:nvPr/>
        </p:nvSpPr>
        <p:spPr>
          <a:xfrm>
            <a:off x="3657600" y="2142599"/>
            <a:ext cx="5715000" cy="270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#include &lt;iostream&gt;</a:t>
            </a:r>
          </a:p>
          <a:p>
            <a:r>
              <a:rPr lang="en-US" sz="1200" dirty="0"/>
              <a:t>// example if we left out           using namespace </a:t>
            </a:r>
            <a:r>
              <a:rPr lang="en-US" sz="1200" dirty="0" err="1"/>
              <a:t>std</a:t>
            </a:r>
            <a:r>
              <a:rPr lang="en-US" sz="1200" dirty="0"/>
              <a:t>;</a:t>
            </a:r>
          </a:p>
          <a:p>
            <a:r>
              <a:rPr lang="en-US" sz="1200" dirty="0" err="1"/>
              <a:t>int</a:t>
            </a:r>
            <a:r>
              <a:rPr lang="en-US" sz="1200" dirty="0"/>
              <a:t> main()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cout</a:t>
            </a:r>
            <a:r>
              <a:rPr lang="en-US" sz="1200" dirty="0"/>
              <a:t> &lt;&lt; "bool:\t\t" &lt;&lt; </a:t>
            </a:r>
            <a:r>
              <a:rPr lang="en-US" sz="1200" dirty="0" err="1"/>
              <a:t>sizeof</a:t>
            </a:r>
            <a:r>
              <a:rPr lang="en-US" sz="1200" dirty="0"/>
              <a:t>(bool) &lt;&lt; " bytes" &lt;&lt;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cout</a:t>
            </a:r>
            <a:r>
              <a:rPr lang="en-US" sz="1200" dirty="0"/>
              <a:t> &lt;&lt; "char:\t\t" &lt;&lt; </a:t>
            </a:r>
            <a:r>
              <a:rPr lang="en-US" sz="1200" dirty="0" err="1"/>
              <a:t>sizeof</a:t>
            </a:r>
            <a:r>
              <a:rPr lang="en-US" sz="1200" dirty="0"/>
              <a:t>(char) &lt;&lt; " bytes" &lt;&lt;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r>
              <a:rPr lang="en-US" sz="1200" dirty="0"/>
              <a:t>     std::cout &lt;&lt; "short:\t\t" &lt;&lt; </a:t>
            </a:r>
            <a:r>
              <a:rPr lang="en-US" sz="1200" dirty="0" err="1"/>
              <a:t>sizeof</a:t>
            </a:r>
            <a:r>
              <a:rPr lang="en-US" sz="1200" dirty="0"/>
              <a:t>(short) &lt;&lt; " bytes" &lt;&lt; std::endl;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cout</a:t>
            </a:r>
            <a:r>
              <a:rPr lang="en-US" sz="1200" dirty="0"/>
              <a:t> &lt;&lt; "</a:t>
            </a:r>
            <a:r>
              <a:rPr lang="en-US" sz="1200" dirty="0" err="1"/>
              <a:t>int</a:t>
            </a:r>
            <a:r>
              <a:rPr lang="en-US" sz="1200" dirty="0"/>
              <a:t>:\t\t" &lt;&lt; </a:t>
            </a:r>
            <a:r>
              <a:rPr lang="en-US" sz="1200" dirty="0" err="1"/>
              <a:t>sizeof</a:t>
            </a:r>
            <a:r>
              <a:rPr lang="en-US" sz="1200" dirty="0"/>
              <a:t>(</a:t>
            </a:r>
            <a:r>
              <a:rPr lang="en-US" sz="1200" dirty="0" err="1"/>
              <a:t>int</a:t>
            </a:r>
            <a:r>
              <a:rPr lang="en-US" sz="1200" dirty="0"/>
              <a:t>) &lt;&lt; " bytes" &lt;&lt;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cout</a:t>
            </a:r>
            <a:r>
              <a:rPr lang="en-US" sz="1200" dirty="0"/>
              <a:t> &lt;&lt; "long:\t\t" &lt;&lt; </a:t>
            </a:r>
            <a:r>
              <a:rPr lang="en-US" sz="1200" dirty="0" err="1"/>
              <a:t>sizeof</a:t>
            </a:r>
            <a:r>
              <a:rPr lang="en-US" sz="1200" dirty="0"/>
              <a:t>(long) &lt;&lt; " bytes" &lt;&lt;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r>
              <a:rPr lang="en-US" sz="1200" dirty="0"/>
              <a:t>    std::cout &lt;&lt; "float:\t\t" &lt;&lt; </a:t>
            </a:r>
            <a:r>
              <a:rPr lang="en-US" sz="1200" dirty="0" err="1"/>
              <a:t>sizeof</a:t>
            </a:r>
            <a:r>
              <a:rPr lang="en-US" sz="1200" dirty="0"/>
              <a:t>(float) &lt;&lt; " bytes" &lt;&lt; std::endl;</a:t>
            </a:r>
          </a:p>
          <a:p>
            <a:r>
              <a:rPr lang="en-US" sz="1200" dirty="0"/>
              <a:t>   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cout</a:t>
            </a:r>
            <a:r>
              <a:rPr lang="en-US" sz="1200" dirty="0"/>
              <a:t> &lt;&lt; "double:\t\t" &lt;&lt; </a:t>
            </a:r>
            <a:r>
              <a:rPr lang="en-US" sz="1200" dirty="0" err="1"/>
              <a:t>sizeof</a:t>
            </a:r>
            <a:r>
              <a:rPr lang="en-US" sz="1200" dirty="0"/>
              <a:t>(double) &lt;&lt; " bytes" &lt;&lt; </a:t>
            </a:r>
            <a:r>
              <a:rPr lang="en-US" sz="1200" dirty="0" err="1"/>
              <a:t>std</a:t>
            </a:r>
            <a:r>
              <a:rPr lang="en-US" sz="1200" dirty="0"/>
              <a:t>::</a:t>
            </a:r>
            <a:r>
              <a:rPr lang="en-US" sz="1200" dirty="0" err="1"/>
              <a:t>endl</a:t>
            </a:r>
            <a:r>
              <a:rPr lang="en-US" sz="1200" dirty="0"/>
              <a:t>;</a:t>
            </a:r>
          </a:p>
          <a:p>
            <a:r>
              <a:rPr lang="en-US" sz="1200" dirty="0"/>
              <a:t>    return 0;</a:t>
            </a:r>
          </a:p>
          <a:p>
            <a:r>
              <a:rPr lang="en-US" sz="1200" dirty="0"/>
              <a:t>}</a:t>
            </a:r>
          </a:p>
          <a:p>
            <a:endParaRPr lang="en-US" sz="135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FB8A08-4BD8-4728-AE3C-5F7BFDD03D2F}"/>
              </a:ext>
            </a:extLst>
          </p:cNvPr>
          <p:cNvSpPr txBox="1"/>
          <p:nvPr/>
        </p:nvSpPr>
        <p:spPr>
          <a:xfrm>
            <a:off x="3636745" y="1761599"/>
            <a:ext cx="546099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Build &amp; Run this:</a:t>
            </a:r>
          </a:p>
        </p:txBody>
      </p:sp>
    </p:spTree>
    <p:extLst>
      <p:ext uri="{BB962C8B-B14F-4D97-AF65-F5344CB8AC3E}">
        <p14:creationId xmlns:p14="http://schemas.microsoft.com/office/powerpoint/2010/main" val="344778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Output command,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99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world!\n";</a:t>
            </a:r>
            <a:endParaRPr lang="en-US" sz="28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2895600"/>
            <a:ext cx="8458200" cy="22467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Courier New" panose="02070309020205020404" pitchFamily="49" charset="0"/>
              </a:rPr>
              <a:t>Escape character: backslash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Escape sequence: backslash followed by another character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New line: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endParaRPr lang="en-US" sz="2800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ourier New" panose="02070309020205020404" pitchFamily="49" charset="0"/>
              </a:rPr>
              <a:t>Tab: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\t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624" y="52578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"Hello\n world!\n";</a:t>
            </a:r>
            <a:endParaRPr lang="en-US" sz="28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371600"/>
            <a:ext cx="7696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359044" y="5753100"/>
            <a:ext cx="7696200" cy="1028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37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Variables – locations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971800"/>
          </a:xfrm>
        </p:spPr>
        <p:txBody>
          <a:bodyPr>
            <a:normAutofit/>
          </a:bodyPr>
          <a:lstStyle/>
          <a:p>
            <a:r>
              <a:rPr lang="en-US" sz="2800" dirty="0"/>
              <a:t>Each variable has a location (address) </a:t>
            </a:r>
            <a:br>
              <a:rPr lang="en-US" sz="2800" dirty="0"/>
            </a:br>
            <a:r>
              <a:rPr lang="en-US" sz="2800" dirty="0"/>
              <a:t>in memory</a:t>
            </a:r>
          </a:p>
          <a:p>
            <a:r>
              <a:rPr lang="en-US" sz="2800" dirty="0"/>
              <a:t>Each location holds a value</a:t>
            </a:r>
          </a:p>
          <a:p>
            <a:r>
              <a:rPr lang="en-US" sz="2800" dirty="0"/>
              <a:t>Value can change as program progresses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00200" y="3799820"/>
            <a:ext cx="5029200" cy="29057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04201320		A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04201328		---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04201336		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04201344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04201352		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04201360</a:t>
            </a:r>
          </a:p>
          <a:p>
            <a:r>
              <a:rPr lang="en-US" sz="2400" dirty="0">
                <a:solidFill>
                  <a:schemeClr val="tx1"/>
                </a:solidFill>
              </a:rPr>
              <a:t>04201368		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327660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Address		Value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491335"/>
            <a:ext cx="1031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weight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9679" y="3568987"/>
            <a:ext cx="893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grade</a:t>
            </a: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1031886" y="4722168"/>
            <a:ext cx="462306" cy="1501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061694" y="3998715"/>
            <a:ext cx="462306" cy="1501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114800" y="4722167"/>
            <a:ext cx="1143000" cy="14500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D01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140</a:t>
            </a:r>
          </a:p>
        </p:txBody>
      </p:sp>
    </p:spTree>
    <p:extLst>
      <p:ext uri="{BB962C8B-B14F-4D97-AF65-F5344CB8AC3E}">
        <p14:creationId xmlns:p14="http://schemas.microsoft.com/office/powerpoint/2010/main" val="28619770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Variable Storage</a:t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http://www.clker.com/cliparts/0/1/4/e/1194984501593338046mailbox1.svg.hi.png">
            <a:extLst>
              <a:ext uri="{FF2B5EF4-FFF2-40B4-BE49-F238E27FC236}">
                <a16:creationId xmlns:a16="http://schemas.microsoft.com/office/drawing/2014/main" id="{6F27F6E2-9DB4-4F36-BF09-E48BB454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0600" y="1417638"/>
            <a:ext cx="3220111" cy="228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9F1118A-F055-4F61-9923-9F61202D9051}"/>
              </a:ext>
            </a:extLst>
          </p:cNvPr>
          <p:cNvSpPr txBox="1"/>
          <p:nvPr/>
        </p:nvSpPr>
        <p:spPr>
          <a:xfrm rot="859096">
            <a:off x="2232502" y="2968091"/>
            <a:ext cx="1963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age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8068B4-EC88-4DC7-82A3-54164CF1B90B}"/>
              </a:ext>
            </a:extLst>
          </p:cNvPr>
          <p:cNvSpPr txBox="1"/>
          <p:nvPr/>
        </p:nvSpPr>
        <p:spPr>
          <a:xfrm>
            <a:off x="270934" y="4035728"/>
            <a:ext cx="83502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Variable Name, like your name on the box.  Example: integer called </a:t>
            </a:r>
            <a:r>
              <a:rPr lang="en-US" sz="2000" b="1" dirty="0">
                <a:solidFill>
                  <a:srgbClr val="0070C0"/>
                </a:solidFill>
              </a:rPr>
              <a:t>age</a:t>
            </a:r>
          </a:p>
          <a:p>
            <a:endParaRPr lang="en-US" sz="2000" b="1" dirty="0"/>
          </a:p>
          <a:p>
            <a:r>
              <a:rPr lang="en-US" sz="2000" b="1" dirty="0"/>
              <a:t>Memory Address: like your street address, but just a number with no street)</a:t>
            </a:r>
          </a:p>
          <a:p>
            <a:r>
              <a:rPr lang="en-US" sz="2000" b="1" dirty="0"/>
              <a:t>Example:   1010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329939-78E1-49AD-8970-B77822A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31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4359F7-5AB0-4B29-80A2-1C029B39DE42}"/>
              </a:ext>
            </a:extLst>
          </p:cNvPr>
          <p:cNvSpPr txBox="1"/>
          <p:nvPr/>
        </p:nvSpPr>
        <p:spPr>
          <a:xfrm rot="1068725">
            <a:off x="1806236" y="2086067"/>
            <a:ext cx="1886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1010</a:t>
            </a:r>
          </a:p>
        </p:txBody>
      </p:sp>
    </p:spTree>
    <p:extLst>
      <p:ext uri="{BB962C8B-B14F-4D97-AF65-F5344CB8AC3E}">
        <p14:creationId xmlns:p14="http://schemas.microsoft.com/office/powerpoint/2010/main" val="18468363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Variable Storage</a:t>
            </a:r>
            <a:br>
              <a:rPr lang="en-US" dirty="0"/>
            </a:b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F1118A-F055-4F61-9923-9F61202D9051}"/>
              </a:ext>
            </a:extLst>
          </p:cNvPr>
          <p:cNvSpPr txBox="1"/>
          <p:nvPr/>
        </p:nvSpPr>
        <p:spPr>
          <a:xfrm rot="859096">
            <a:off x="2232502" y="2968091"/>
            <a:ext cx="1963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27324B-8526-48CD-B7F5-E0A6C3C68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63869"/>
            <a:ext cx="3515784" cy="209884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D823BE4-89DF-4E15-B43A-236F4F798340}"/>
              </a:ext>
            </a:extLst>
          </p:cNvPr>
          <p:cNvSpPr txBox="1"/>
          <p:nvPr/>
        </p:nvSpPr>
        <p:spPr>
          <a:xfrm>
            <a:off x="4051009" y="2177831"/>
            <a:ext cx="10954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rgbClr val="FF0000"/>
                </a:solidFill>
              </a:rPr>
              <a:t>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8068B4-EC88-4DC7-82A3-54164CF1B90B}"/>
              </a:ext>
            </a:extLst>
          </p:cNvPr>
          <p:cNvSpPr txBox="1"/>
          <p:nvPr/>
        </p:nvSpPr>
        <p:spPr>
          <a:xfrm>
            <a:off x="270934" y="4035728"/>
            <a:ext cx="8350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Variable Name, like your name on the box.  Example: integer called </a:t>
            </a:r>
            <a:r>
              <a:rPr lang="en-US" sz="2000" b="1" dirty="0">
                <a:solidFill>
                  <a:srgbClr val="0070C0"/>
                </a:solidFill>
              </a:rPr>
              <a:t>age</a:t>
            </a:r>
          </a:p>
          <a:p>
            <a:endParaRPr lang="en-US" sz="2000" b="1" dirty="0"/>
          </a:p>
          <a:p>
            <a:r>
              <a:rPr lang="en-US" sz="2000" b="1" dirty="0"/>
              <a:t>Memory Address: like your street address, but just a number with no street)</a:t>
            </a:r>
          </a:p>
          <a:p>
            <a:r>
              <a:rPr lang="en-US" sz="2000" b="1" dirty="0"/>
              <a:t>Example:   1010</a:t>
            </a:r>
          </a:p>
          <a:p>
            <a:endParaRPr lang="en-US" sz="2000" b="1" dirty="0"/>
          </a:p>
          <a:p>
            <a:r>
              <a:rPr lang="en-US" sz="2000" b="1" dirty="0"/>
              <a:t>Can store a value in there - of the proper type</a:t>
            </a:r>
          </a:p>
          <a:p>
            <a:r>
              <a:rPr lang="en-US" sz="2000" b="1" dirty="0"/>
              <a:t>Example: </a:t>
            </a:r>
            <a:r>
              <a:rPr lang="en-US" sz="2000" b="1" dirty="0">
                <a:solidFill>
                  <a:srgbClr val="FF0066"/>
                </a:solidFill>
              </a:rPr>
              <a:t>21</a:t>
            </a:r>
            <a:endParaRPr lang="en-US" sz="2000" dirty="0">
              <a:solidFill>
                <a:srgbClr val="FF0066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329939-78E1-49AD-8970-B77822A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32</a:t>
            </a:fld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4359F7-5AB0-4B29-80A2-1C029B39DE42}"/>
              </a:ext>
            </a:extLst>
          </p:cNvPr>
          <p:cNvSpPr txBox="1"/>
          <p:nvPr/>
        </p:nvSpPr>
        <p:spPr>
          <a:xfrm rot="1068725">
            <a:off x="1806236" y="2086067"/>
            <a:ext cx="1886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1010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AB6699-BF8D-4C0E-BF09-9EB4071B30F9}"/>
              </a:ext>
            </a:extLst>
          </p:cNvPr>
          <p:cNvSpPr txBox="1"/>
          <p:nvPr/>
        </p:nvSpPr>
        <p:spPr>
          <a:xfrm rot="859096">
            <a:off x="2446766" y="2849651"/>
            <a:ext cx="19636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70C0"/>
                </a:solidFill>
              </a:rPr>
              <a:t>age</a:t>
            </a:r>
          </a:p>
        </p:txBody>
      </p:sp>
    </p:spTree>
    <p:extLst>
      <p:ext uri="{BB962C8B-B14F-4D97-AF65-F5344CB8AC3E}">
        <p14:creationId xmlns:p14="http://schemas.microsoft.com/office/powerpoint/2010/main" val="1582362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Declaration, Initialization</a:t>
            </a:r>
            <a:br>
              <a:rPr lang="en-US" dirty="0"/>
            </a:b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D49E8ABD-DD3F-4FD2-8E7A-3200E919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Terminology:</a:t>
            </a:r>
          </a:p>
          <a:p>
            <a:pPr marL="0" indent="0">
              <a:buNone/>
            </a:pPr>
            <a:r>
              <a:rPr lang="en-US" b="1" dirty="0"/>
              <a:t>Declare: </a:t>
            </a:r>
            <a:r>
              <a:rPr lang="en-US" dirty="0"/>
              <a:t>creates space in memory. 'Labels the mailbox with the variable name'. Does NOT store anything.   Just puts up the box.   Example: int age;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Initialize: </a:t>
            </a:r>
            <a:r>
              <a:rPr lang="en-US" dirty="0"/>
              <a:t>the </a:t>
            </a:r>
            <a:r>
              <a:rPr lang="en-US" b="1" dirty="0"/>
              <a:t>initial</a:t>
            </a:r>
            <a:r>
              <a:rPr lang="en-US" dirty="0"/>
              <a:t> time a value is put in that memory location. The first assignment. Example:   age = 21;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329939-78E1-49AD-8970-B77822A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3B787-7FD9-4942-A29E-76774729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F10A-850B-40EB-884A-21F2170F2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/>
              <a:t>&lt;Type of variable &gt;      &lt;name of variable &gt;;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int </a:t>
            </a:r>
            <a:r>
              <a:rPr lang="en-US" dirty="0" err="1"/>
              <a:t>numberOfStudents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5E5D2-32FF-4B86-8FCF-4D412D31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3B787-7FD9-4942-A29E-76774729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multiple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F10A-850B-40EB-884A-21F2170F2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sz="2400" dirty="0"/>
              <a:t>&lt;Type of variable &gt;    &lt;name of variable &gt;, &lt;name of variable &gt;;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int </a:t>
            </a:r>
            <a:r>
              <a:rPr lang="en-US" dirty="0" err="1"/>
              <a:t>numberOfStudents</a:t>
            </a:r>
            <a:r>
              <a:rPr lang="en-US" dirty="0"/>
              <a:t>, </a:t>
            </a:r>
            <a:r>
              <a:rPr lang="en-US" dirty="0" err="1"/>
              <a:t>numberOfSeats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5E5D2-32FF-4B86-8FCF-4D412D31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391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572C-004F-452C-B306-E2A3BB8A2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Declaration, Initialization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781DC-F41C-464E-BABF-FFE56200B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int a, b, c;</a:t>
            </a:r>
          </a:p>
          <a:p>
            <a:pPr marL="0" indent="0">
              <a:buNone/>
            </a:pPr>
            <a:r>
              <a:rPr lang="en-US" dirty="0"/>
              <a:t>a=4; b=6; c=a-b; b=12; a==4;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 a &lt;&lt; "+" &lt;&lt; b &lt;&lt; "=" &lt;&lt;c;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8BDB9-B352-4A97-A39B-65FD8AE71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179030"/>
            <a:ext cx="4267200" cy="7079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Which statement </a:t>
            </a:r>
            <a:r>
              <a:rPr lang="en-US" u="sng" dirty="0">
                <a:solidFill>
                  <a:srgbClr val="0070C0"/>
                </a:solidFill>
              </a:rPr>
              <a:t>declares</a:t>
            </a:r>
            <a:r>
              <a:rPr lang="en-US" dirty="0">
                <a:solidFill>
                  <a:srgbClr val="0070C0"/>
                </a:solidFill>
              </a:rPr>
              <a:t> variable a?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67B9A6C-9B8C-4FC4-A829-BEB021E8DDE3}"/>
              </a:ext>
            </a:extLst>
          </p:cNvPr>
          <p:cNvSpPr txBox="1">
            <a:spLocks/>
          </p:cNvSpPr>
          <p:nvPr/>
        </p:nvSpPr>
        <p:spPr>
          <a:xfrm>
            <a:off x="5029200" y="3179031"/>
            <a:ext cx="1143000" cy="478570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solidFill>
                  <a:srgbClr val="0070C0"/>
                </a:solidFill>
              </a:rPr>
              <a:t>int a, b, c;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329939-78E1-49AD-8970-B77822AF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DC32C-2A38-4D2B-AF70-03BE1EBC517C}" type="slidenum">
              <a:rPr lang="en-US" smtClean="0"/>
              <a:t>36</a:t>
            </a:fld>
            <a:endParaRPr lang="en-US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49DAD3B-59A0-4D6A-8313-2D62426F1649}"/>
              </a:ext>
            </a:extLst>
          </p:cNvPr>
          <p:cNvSpPr txBox="1">
            <a:spLocks/>
          </p:cNvSpPr>
          <p:nvPr/>
        </p:nvSpPr>
        <p:spPr>
          <a:xfrm>
            <a:off x="457200" y="4549836"/>
            <a:ext cx="3886200" cy="7079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0070C0"/>
                </a:solidFill>
              </a:rPr>
              <a:t>Which statement </a:t>
            </a:r>
            <a:r>
              <a:rPr lang="en-US" u="sng" dirty="0">
                <a:solidFill>
                  <a:srgbClr val="0070C0"/>
                </a:solidFill>
              </a:rPr>
              <a:t>initializes</a:t>
            </a:r>
            <a:r>
              <a:rPr lang="en-US" dirty="0">
                <a:solidFill>
                  <a:srgbClr val="0070C0"/>
                </a:solidFill>
              </a:rPr>
              <a:t> variable a?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5C7D6C3E-1A74-4224-907B-2522E4F3ED50}"/>
              </a:ext>
            </a:extLst>
          </p:cNvPr>
          <p:cNvSpPr txBox="1">
            <a:spLocks/>
          </p:cNvSpPr>
          <p:nvPr/>
        </p:nvSpPr>
        <p:spPr>
          <a:xfrm>
            <a:off x="5029200" y="4549837"/>
            <a:ext cx="1143000" cy="47857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100" dirty="0">
                <a:solidFill>
                  <a:srgbClr val="0070C0"/>
                </a:solidFill>
              </a:rPr>
              <a:t>a=4;</a:t>
            </a:r>
          </a:p>
        </p:txBody>
      </p:sp>
    </p:spTree>
    <p:extLst>
      <p:ext uri="{BB962C8B-B14F-4D97-AF65-F5344CB8AC3E}">
        <p14:creationId xmlns:p14="http://schemas.microsoft.com/office/powerpoint/2010/main" val="306646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17" grpId="0"/>
      <p:bldP spid="1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4260-589A-4051-9CD1-4B1F2EA2B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0AD8F-3229-4959-B9D3-70673CB49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Basic Math operators:     </a:t>
            </a:r>
            <a:r>
              <a:rPr lang="en-US" b="1" dirty="0"/>
              <a:t>+    -     *     /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Assignment operator:        </a:t>
            </a:r>
            <a:r>
              <a:rPr lang="en-US" b="1" dirty="0"/>
              <a:t>=</a:t>
            </a:r>
          </a:p>
          <a:p>
            <a:pPr marL="0" indent="0">
              <a:buNone/>
            </a:pPr>
            <a:r>
              <a:rPr lang="en-US" dirty="0"/>
              <a:t>Calculate on the right, assign to the left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sz="2800" b="1" dirty="0" err="1"/>
              <a:t>totalCost</a:t>
            </a:r>
            <a:r>
              <a:rPr lang="en-US" sz="2800" b="1" dirty="0"/>
              <a:t> = </a:t>
            </a:r>
            <a:r>
              <a:rPr lang="en-US" sz="2800" b="1" dirty="0" err="1"/>
              <a:t>costCookie</a:t>
            </a:r>
            <a:r>
              <a:rPr lang="en-US" sz="2800" b="1" dirty="0"/>
              <a:t> * </a:t>
            </a:r>
            <a:r>
              <a:rPr lang="en-US" sz="2800" b="1" dirty="0" err="1"/>
              <a:t>numCookiesPurchased</a:t>
            </a:r>
            <a:r>
              <a:rPr lang="en-US" sz="2800" b="1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E808B-3BBB-47CD-A35A-EEA73F477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37</a:t>
            </a:fld>
            <a:endParaRPr lang="en-US"/>
          </a:p>
        </p:txBody>
      </p:sp>
      <p:sp>
        <p:nvSpPr>
          <p:cNvPr id="5" name="Arrow: Curved Down 4">
            <a:extLst>
              <a:ext uri="{FF2B5EF4-FFF2-40B4-BE49-F238E27FC236}">
                <a16:creationId xmlns:a16="http://schemas.microsoft.com/office/drawing/2014/main" id="{BCEDB68B-8F15-45F3-A25C-5FFAA98C9AA4}"/>
              </a:ext>
            </a:extLst>
          </p:cNvPr>
          <p:cNvSpPr/>
          <p:nvPr/>
        </p:nvSpPr>
        <p:spPr>
          <a:xfrm flipH="1">
            <a:off x="990600" y="4342765"/>
            <a:ext cx="3124200" cy="930275"/>
          </a:xfrm>
          <a:prstGeom prst="curvedDownArrow">
            <a:avLst>
              <a:gd name="adj1" fmla="val 25000"/>
              <a:gd name="adj2" fmla="val 50000"/>
              <a:gd name="adj3" fmla="val 286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76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38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D03F230-7AE0-46A8-8FA6-AEE6A79D2F4D}"/>
              </a:ext>
            </a:extLst>
          </p:cNvPr>
          <p:cNvCxnSpPr>
            <a:cxnSpLocks/>
          </p:cNvCxnSpPr>
          <p:nvPr/>
        </p:nvCxnSpPr>
        <p:spPr>
          <a:xfrm>
            <a:off x="3886200" y="2650867"/>
            <a:ext cx="0" cy="48946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6978FF9-8CA4-406B-941A-18C4F7E631D4}"/>
              </a:ext>
            </a:extLst>
          </p:cNvPr>
          <p:cNvSpPr txBox="1"/>
          <p:nvPr/>
        </p:nvSpPr>
        <p:spPr>
          <a:xfrm>
            <a:off x="3886200" y="2526566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E829BE-6065-4259-85AB-73FFD3676A35}"/>
              </a:ext>
            </a:extLst>
          </p:cNvPr>
          <p:cNvSpPr/>
          <p:nvPr/>
        </p:nvSpPr>
        <p:spPr>
          <a:xfrm>
            <a:off x="1790700" y="3284577"/>
            <a:ext cx="4191000" cy="1066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Perform Calculations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86E983F-8B6F-4A45-A3C6-65C7480C76D9}"/>
              </a:ext>
            </a:extLst>
          </p:cNvPr>
          <p:cNvCxnSpPr>
            <a:cxnSpLocks/>
          </p:cNvCxnSpPr>
          <p:nvPr/>
        </p:nvCxnSpPr>
        <p:spPr>
          <a:xfrm>
            <a:off x="3810000" y="4419600"/>
            <a:ext cx="0" cy="48946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3053C4-1B74-4C8D-8D77-AB3C4FB1C6F6}"/>
              </a:ext>
            </a:extLst>
          </p:cNvPr>
          <p:cNvSpPr txBox="1"/>
          <p:nvPr/>
        </p:nvSpPr>
        <p:spPr>
          <a:xfrm>
            <a:off x="3790950" y="4891385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 Information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8BD5E-11B6-487D-9A0F-6E43EEE859F8}"/>
              </a:ext>
            </a:extLst>
          </p:cNvPr>
          <p:cNvGrpSpPr/>
          <p:nvPr/>
        </p:nvGrpSpPr>
        <p:grpSpPr>
          <a:xfrm>
            <a:off x="2419355" y="2123073"/>
            <a:ext cx="6267445" cy="873027"/>
            <a:chOff x="2333627" y="4639537"/>
            <a:chExt cx="6267445" cy="87302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B10AAF-9BE3-4B2A-BDF6-2EC75C548838}"/>
                </a:ext>
              </a:extLst>
            </p:cNvPr>
            <p:cNvSpPr/>
            <p:nvPr/>
          </p:nvSpPr>
          <p:spPr>
            <a:xfrm>
              <a:off x="2333627" y="4639537"/>
              <a:ext cx="4476745" cy="87302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978A6A0-C209-4D6F-86C8-4B603244051B}"/>
                </a:ext>
              </a:extLst>
            </p:cNvPr>
            <p:cNvSpPr txBox="1"/>
            <p:nvPr/>
          </p:nvSpPr>
          <p:spPr>
            <a:xfrm>
              <a:off x="6829422" y="4904125"/>
              <a:ext cx="1771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Let's get input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435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CA2B0-0B33-4DA0-AAE6-2653EF5F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input:        </a:t>
            </a:r>
            <a:r>
              <a:rPr lang="en-US" dirty="0" err="1"/>
              <a:t>cin</a:t>
            </a:r>
            <a:r>
              <a:rPr lang="en-US" dirty="0"/>
              <a:t>  &gt;&gt;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9499-CF66-47F4-9D84-7D5D7FDC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</a:t>
            </a:r>
            <a:r>
              <a:rPr lang="en-US" b="1" dirty="0"/>
              <a:t>&gt;&gt;</a:t>
            </a:r>
            <a:r>
              <a:rPr lang="en-US" dirty="0"/>
              <a:t>  </a:t>
            </a:r>
            <a:r>
              <a:rPr lang="en-US" dirty="0" err="1"/>
              <a:t>variablename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num1;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read two items in a row: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variable1 &gt;&gt; variable 2;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759D7-1804-47F3-87C7-8EA59739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3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Output command, part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990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world!\n";</a:t>
            </a:r>
            <a:endParaRPr lang="en-US" sz="28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3160693"/>
            <a:ext cx="84582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Courier New" panose="02070309020205020404" pitchFamily="49" charset="0"/>
              </a:rPr>
              <a:t>We can place multiple stream insertion operators in a sequence.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624" y="4419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world" &lt;&lt; "!!!";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"How are \</a:t>
            </a:r>
            <a:r>
              <a:rPr lang="en-US" sz="28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nyou</a:t>
            </a:r>
            <a:r>
              <a:rPr lang="en-US" sz="28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today?";</a:t>
            </a:r>
            <a:endParaRPr lang="en-US" sz="28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371600"/>
            <a:ext cx="76962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world!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9" name="Rectangle 8"/>
          <p:cNvSpPr/>
          <p:nvPr/>
        </p:nvSpPr>
        <p:spPr>
          <a:xfrm>
            <a:off x="359044" y="5410200"/>
            <a:ext cx="7696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9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CA2B0-0B33-4DA0-AAE6-2653EF5F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input:        </a:t>
            </a:r>
            <a:r>
              <a:rPr lang="en-US" dirty="0" err="1"/>
              <a:t>cin</a:t>
            </a:r>
            <a:r>
              <a:rPr lang="en-US" dirty="0"/>
              <a:t>  &gt;&gt;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9499-CF66-47F4-9D84-7D5D7FDC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Can read two items in a row, but separated with whitespace (space, tabs, newlines):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Syntax: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</a:t>
            </a:r>
            <a:r>
              <a:rPr lang="en-US" b="1" dirty="0"/>
              <a:t>&gt;&gt;</a:t>
            </a:r>
            <a:r>
              <a:rPr lang="en-US" dirty="0"/>
              <a:t>  variable1 &gt;&gt; variable2;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cin</a:t>
            </a:r>
            <a:r>
              <a:rPr lang="en-US" dirty="0"/>
              <a:t> &gt;&gt; num1 &gt;&gt; num2;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User can type:     3 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759D7-1804-47F3-87C7-8EA59739A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52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F62B-F612-43FA-880B-C73426A7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BA44-3A90-4737-85B5-CCBBAB5D3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automatically included</a:t>
            </a:r>
          </a:p>
          <a:p>
            <a:r>
              <a:rPr lang="en-US" dirty="0"/>
              <a:t>Under the line: #include &lt;iostream&gt; have to add:</a:t>
            </a:r>
          </a:p>
          <a:p>
            <a:pPr marL="457200" lvl="1" indent="0">
              <a:buNone/>
            </a:pPr>
            <a:r>
              <a:rPr lang="en-US" dirty="0"/>
              <a:t>#include &lt;string&gt;  </a:t>
            </a:r>
          </a:p>
          <a:p>
            <a:pPr marL="457200" lvl="1" indent="0">
              <a:buNone/>
            </a:pPr>
            <a:endParaRPr lang="en-US" dirty="0"/>
          </a:p>
          <a:p>
            <a:pPr fontAlgn="t"/>
            <a:r>
              <a:rPr lang="en-US" dirty="0"/>
              <a:t>Declaration example:</a:t>
            </a:r>
          </a:p>
          <a:p>
            <a:pPr marL="0" indent="0" fontAlgn="t">
              <a:buNone/>
            </a:pPr>
            <a:r>
              <a:rPr lang="en-US" sz="2800" dirty="0"/>
              <a:t>string </a:t>
            </a:r>
            <a:r>
              <a:rPr lang="en-US" sz="2800" dirty="0" err="1"/>
              <a:t>firstName</a:t>
            </a:r>
            <a:r>
              <a:rPr lang="en-US" sz="2800" dirty="0"/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00E57-10A2-4005-A13D-408418A10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073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include library of standard input and output commands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iostream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std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// Begin main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string name;            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create variable called 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 &lt;&lt; "What is your name?"; // prompt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cin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&gt;&gt; name;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        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get name from user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";       // output "Hello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name &lt;&lt; "!\n";  // output "&lt;name&gt;!"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return 0;               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// End main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5257800"/>
            <a:ext cx="84582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800" dirty="0">
                <a:cs typeface="Courier New" panose="02070309020205020404" pitchFamily="49" charset="0"/>
              </a:rPr>
              <a:t>   receives input from keyboard</a:t>
            </a:r>
            <a:br>
              <a:rPr lang="en-US" sz="2800" dirty="0">
                <a:cs typeface="Courier New" panose="02070309020205020404" pitchFamily="49" charset="0"/>
              </a:rPr>
            </a:br>
            <a:r>
              <a:rPr lang="en-US" sz="2800" dirty="0">
                <a:cs typeface="Courier New" panose="02070309020205020404" pitchFamily="49" charset="0"/>
              </a:rPr>
              <a:t>				   saves into  the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5283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4876800"/>
            <a:ext cx="76962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 is your name?</a:t>
            </a: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String input: name.cpp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include library of standard input and output commands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&lt;iostream&gt;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std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main()</a:t>
            </a:r>
            <a:endParaRPr lang="en-US" sz="2000" dirty="0">
              <a:solidFill>
                <a:srgbClr val="0E02FC"/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Begin main function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string name;          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create variable called name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"What is your name?";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cin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&gt;&gt; name;          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get name from user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"Hello ";     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output "Hello 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name &lt;&lt; "!\n";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output "&lt;name&gt;!"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return 0;              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</a:t>
            </a: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End main function</a:t>
            </a:r>
            <a:endParaRPr lang="en-US" sz="20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876800"/>
            <a:ext cx="76962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 is your name? 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 Alice!</a:t>
            </a: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876800"/>
            <a:ext cx="76962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./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myProgram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 is your name? 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</a:p>
          <a:p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8" name="Explosion: 14 Points 7">
            <a:extLst>
              <a:ext uri="{FF2B5EF4-FFF2-40B4-BE49-F238E27FC236}">
                <a16:creationId xmlns:a16="http://schemas.microsoft.com/office/drawing/2014/main" id="{81E2A81D-9FA3-44A8-836D-8FC908D9959E}"/>
              </a:ext>
            </a:extLst>
          </p:cNvPr>
          <p:cNvSpPr/>
          <p:nvPr/>
        </p:nvSpPr>
        <p:spPr>
          <a:xfrm>
            <a:off x="2895600" y="685800"/>
            <a:ext cx="6096000" cy="209629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Practice: Build this as a new file. As before - compile and run .  Do NOT submit it.</a:t>
            </a:r>
          </a:p>
        </p:txBody>
      </p:sp>
    </p:spTree>
    <p:extLst>
      <p:ext uri="{BB962C8B-B14F-4D97-AF65-F5344CB8AC3E}">
        <p14:creationId xmlns:p14="http://schemas.microsoft.com/office/powerpoint/2010/main" val="268716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“Constant”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of a variable ordinarily can be changed throughout the program</a:t>
            </a:r>
          </a:p>
          <a:p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</a:rPr>
              <a:t>const</a:t>
            </a:r>
            <a:r>
              <a:rPr lang="en-US" dirty="0"/>
              <a:t> fixes ‘variable value’ after initialization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</a:rPr>
              <a:t> float </a:t>
            </a:r>
            <a:r>
              <a:rPr lang="en-US" dirty="0" err="1">
                <a:latin typeface="Courier New" panose="02070309020205020404" pitchFamily="49" charset="0"/>
              </a:rPr>
              <a:t>healthyTemp</a:t>
            </a:r>
            <a:r>
              <a:rPr lang="en-US" dirty="0">
                <a:latin typeface="Courier New" panose="02070309020205020404" pitchFamily="49" charset="0"/>
              </a:rPr>
              <a:t> = 98.6;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413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Variable names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 variable name is any valid identifier that is not a keyword</a:t>
                </a:r>
              </a:p>
              <a:p>
                <a:pPr lvl="1"/>
                <a:r>
                  <a:rPr lang="en-US" dirty="0"/>
                  <a:t>Starts with a letter or underscore ( _ )</a:t>
                </a:r>
              </a:p>
              <a:p>
                <a:pPr lvl="2"/>
                <a:r>
                  <a:rPr lang="en-US" dirty="0"/>
                  <a:t>Cannot begin with a digit</a:t>
                </a:r>
              </a:p>
              <a:p>
                <a:pPr lvl="1"/>
                <a:r>
                  <a:rPr lang="en-US" dirty="0"/>
                  <a:t>Contains letters, digits, and underscores (_) only</a:t>
                </a:r>
              </a:p>
              <a:p>
                <a:pPr lvl="2"/>
                <a:r>
                  <a:rPr lang="en-US" dirty="0"/>
                  <a:t>No 'weird' characters (# * ^ ~ % $ @ , </a:t>
                </a:r>
                <a:r>
                  <a:rPr lang="en-US" dirty="0">
                    <a:sym typeface="Wingdings" panose="05000000000000000000" pitchFamily="2" charset="2"/>
                  </a:rPr>
                  <a:t> </a:t>
                </a:r>
                <a:r>
                  <a:rPr lang="en-US" dirty="0"/>
                  <a:t>etc.)</a:t>
                </a:r>
              </a:p>
              <a:p>
                <a:pPr lvl="1"/>
                <a:r>
                  <a:rPr lang="en-US" dirty="0"/>
                  <a:t>Case sensitive: 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username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userName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UserName</a:t>
                </a:r>
              </a:p>
              <a:p>
                <a:pPr lvl="1"/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Of the choices, use </a:t>
                </a:r>
                <a:r>
                  <a:rPr lang="en-US" sz="3200" dirty="0" err="1"/>
                  <a:t>CamelStyle</a:t>
                </a:r>
                <a:r>
                  <a:rPr lang="en-US" sz="3200" dirty="0"/>
                  <a:t>:</a:t>
                </a:r>
              </a:p>
              <a:p>
                <a:pPr lvl="1"/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UserName</a:t>
                </a: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better than 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user_name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  <a:blipFill>
                <a:blip r:embed="rId2"/>
                <a:stretch>
                  <a:fillRect l="-1704" t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019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Variable names,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Choose meaningful names</a:t>
            </a:r>
          </a:p>
          <a:p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Avoid acronyms (first letter of several words)</a:t>
            </a:r>
          </a:p>
          <a:p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Avoid lengthy names</a:t>
            </a:r>
          </a:p>
          <a:p>
            <a:pPr lvl="1"/>
            <a:endParaRPr lang="en-US" dirty="0">
              <a:latin typeface="Calibri" panose="020F0502020204030204" pitchFamily="34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Good: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sumData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 – single letters as counting variables</a:t>
            </a:r>
          </a:p>
          <a:p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Bad: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rbi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lda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xZ25</a:t>
            </a: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tla,sase</a:t>
            </a:r>
            <a:b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</a:br>
            <a:r>
              <a:rPr lang="en-US" dirty="0">
                <a:latin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neuron_response_magnitude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89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Also known as: “Reserved names”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>
                <a:latin typeface="Courier New" panose="02070309020205020404" pitchFamily="49" charset="0"/>
              </a:rPr>
              <a:t>cout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</a:rPr>
              <a:t>return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</a:rPr>
              <a:t>string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</a:rPr>
              <a:t>int,for</a:t>
            </a:r>
            <a:r>
              <a:rPr lang="en-US" dirty="0">
                <a:latin typeface="Courier New" panose="02070309020205020404" pitchFamily="49" charset="0"/>
              </a:rPr>
              <a:t>, if, not, short, friend, static, throw </a:t>
            </a:r>
          </a:p>
          <a:p>
            <a:pPr marL="457200" lvl="1" indent="0">
              <a:buNone/>
            </a:pPr>
            <a:r>
              <a:rPr lang="en-US" sz="2400" dirty="0">
                <a:latin typeface="Courier New" panose="02070309020205020404" pitchFamily="49" charset="0"/>
              </a:rPr>
              <a:t>http://en.cppreference.com/w/cpp/keyword</a:t>
            </a:r>
          </a:p>
          <a:p>
            <a:r>
              <a:rPr lang="en-US" dirty="0"/>
              <a:t>Must be used as they are defined in the programming language</a:t>
            </a:r>
          </a:p>
          <a:p>
            <a:r>
              <a:rPr lang="en-US" dirty="0"/>
              <a:t>Cannot be used as variable names (or functions)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2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Operators</a:t>
            </a:r>
          </a:p>
          <a:p>
            <a:r>
              <a:rPr lang="en-US" dirty="0"/>
              <a:t>Addition: </a:t>
            </a:r>
            <a:r>
              <a:rPr lang="en-US" sz="2800" dirty="0">
                <a:latin typeface="Courier New" panose="02070309020205020404" pitchFamily="49" charset="0"/>
              </a:rPr>
              <a:t>5 + 2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7</a:t>
            </a:r>
          </a:p>
          <a:p>
            <a:r>
              <a:rPr lang="en-US" dirty="0"/>
              <a:t>Subtraction: </a:t>
            </a:r>
            <a:r>
              <a:rPr lang="en-US" sz="2800" dirty="0">
                <a:latin typeface="Courier New" panose="02070309020205020404" pitchFamily="49" charset="0"/>
              </a:rPr>
              <a:t>5 - 2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3</a:t>
            </a:r>
            <a:endParaRPr lang="en-US" dirty="0"/>
          </a:p>
          <a:p>
            <a:r>
              <a:rPr lang="en-US" dirty="0"/>
              <a:t>Multiplication: </a:t>
            </a:r>
            <a:r>
              <a:rPr lang="en-US" sz="2800" dirty="0">
                <a:latin typeface="Courier New" panose="02070309020205020404" pitchFamily="49" charset="0"/>
              </a:rPr>
              <a:t>5 * 2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10</a:t>
            </a:r>
            <a:endParaRPr lang="en-US" dirty="0"/>
          </a:p>
          <a:p>
            <a:r>
              <a:rPr lang="en-US" dirty="0"/>
              <a:t>Division: </a:t>
            </a:r>
            <a:r>
              <a:rPr lang="en-US" sz="2800" dirty="0">
                <a:latin typeface="Courier New" panose="02070309020205020404" pitchFamily="49" charset="0"/>
              </a:rPr>
              <a:t>4 / 2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2</a:t>
            </a:r>
            <a:endParaRPr lang="en-US" dirty="0"/>
          </a:p>
          <a:p>
            <a:r>
              <a:rPr lang="en-US" dirty="0"/>
              <a:t>Modulo: </a:t>
            </a:r>
            <a:r>
              <a:rPr lang="en-US" sz="2800" dirty="0">
                <a:latin typeface="Courier New" panose="02070309020205020404" pitchFamily="49" charset="0"/>
              </a:rPr>
              <a:t>5 % 2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1 </a:t>
            </a:r>
            <a:r>
              <a:rPr lang="en-US" sz="3000" dirty="0">
                <a:latin typeface="Calibri" panose="020F0502020204030204" pitchFamily="34" charset="0"/>
              </a:rPr>
              <a:t>(Remainder. Only integers) 		Let's Practice…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859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2360A-929D-43FD-A9E4-F3525701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4AEFC-EF97-45F7-9047-EE3DEC702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10%3</a:t>
            </a:r>
          </a:p>
          <a:p>
            <a:pPr marL="0" indent="0">
              <a:buNone/>
            </a:pPr>
            <a:r>
              <a:rPr lang="en-US" dirty="0"/>
              <a:t>10/3 = 3 remainder </a:t>
            </a:r>
            <a:r>
              <a:rPr lang="en-US" b="1" dirty="0"/>
              <a:t>1</a:t>
            </a: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1 is the answer to 10%3	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18%4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25%1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74EE5-B3E2-43BF-BE50-C5C36C3F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94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D03F230-7AE0-46A8-8FA6-AEE6A79D2F4D}"/>
              </a:ext>
            </a:extLst>
          </p:cNvPr>
          <p:cNvCxnSpPr>
            <a:cxnSpLocks/>
          </p:cNvCxnSpPr>
          <p:nvPr/>
        </p:nvCxnSpPr>
        <p:spPr>
          <a:xfrm>
            <a:off x="3886200" y="2650867"/>
            <a:ext cx="0" cy="48946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6978FF9-8CA4-406B-941A-18C4F7E631D4}"/>
              </a:ext>
            </a:extLst>
          </p:cNvPr>
          <p:cNvSpPr txBox="1"/>
          <p:nvPr/>
        </p:nvSpPr>
        <p:spPr>
          <a:xfrm>
            <a:off x="3886200" y="2526566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Input Information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E829BE-6065-4259-85AB-73FFD3676A35}"/>
              </a:ext>
            </a:extLst>
          </p:cNvPr>
          <p:cNvSpPr/>
          <p:nvPr/>
        </p:nvSpPr>
        <p:spPr>
          <a:xfrm>
            <a:off x="1790700" y="3284577"/>
            <a:ext cx="4191000" cy="1066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Perform Calculations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86E983F-8B6F-4A45-A3C6-65C7480C76D9}"/>
              </a:ext>
            </a:extLst>
          </p:cNvPr>
          <p:cNvCxnSpPr>
            <a:cxnSpLocks/>
          </p:cNvCxnSpPr>
          <p:nvPr/>
        </p:nvCxnSpPr>
        <p:spPr>
          <a:xfrm>
            <a:off x="3810000" y="4419600"/>
            <a:ext cx="0" cy="489466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3053C4-1B74-4C8D-8D77-AB3C4FB1C6F6}"/>
              </a:ext>
            </a:extLst>
          </p:cNvPr>
          <p:cNvSpPr txBox="1"/>
          <p:nvPr/>
        </p:nvSpPr>
        <p:spPr>
          <a:xfrm>
            <a:off x="3790950" y="4891385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Output Information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548BD5E-11B6-487D-9A0F-6E43EEE859F8}"/>
              </a:ext>
            </a:extLst>
          </p:cNvPr>
          <p:cNvGrpSpPr/>
          <p:nvPr/>
        </p:nvGrpSpPr>
        <p:grpSpPr>
          <a:xfrm>
            <a:off x="2057400" y="3381463"/>
            <a:ext cx="6267445" cy="873027"/>
            <a:chOff x="2333627" y="4639537"/>
            <a:chExt cx="6267445" cy="87302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84B10AAF-9BE3-4B2A-BDF6-2EC75C548838}"/>
                </a:ext>
              </a:extLst>
            </p:cNvPr>
            <p:cNvSpPr/>
            <p:nvPr/>
          </p:nvSpPr>
          <p:spPr>
            <a:xfrm>
              <a:off x="2333627" y="4639537"/>
              <a:ext cx="4476745" cy="87302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978A6A0-C209-4D6F-86C8-4B603244051B}"/>
                </a:ext>
              </a:extLst>
            </p:cNvPr>
            <p:cNvSpPr txBox="1"/>
            <p:nvPr/>
          </p:nvSpPr>
          <p:spPr>
            <a:xfrm>
              <a:off x="6829422" y="4904125"/>
              <a:ext cx="1771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Let's calculate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1380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What does this program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525963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iostream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std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dollars, coins;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"How many dollars do you have? ";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cin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&gt;&gt; dollars;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coins = dollars*4;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"I will give you " &lt;&lt; coins;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cout</a:t>
            </a: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coins.\n";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50</a:t>
            </a:fld>
            <a:endParaRPr lang="en-US"/>
          </a:p>
        </p:txBody>
      </p:sp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9CBA1789-9AF6-47B6-A4FA-845C6317AE9E}"/>
              </a:ext>
            </a:extLst>
          </p:cNvPr>
          <p:cNvSpPr/>
          <p:nvPr/>
        </p:nvSpPr>
        <p:spPr>
          <a:xfrm>
            <a:off x="5105400" y="1143000"/>
            <a:ext cx="3429000" cy="19812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Exercise: Build &amp; Make it better!</a:t>
            </a:r>
          </a:p>
        </p:txBody>
      </p:sp>
    </p:spTree>
    <p:extLst>
      <p:ext uri="{BB962C8B-B14F-4D97-AF65-F5344CB8AC3E}">
        <p14:creationId xmlns:p14="http://schemas.microsoft.com/office/powerpoint/2010/main" val="9303609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A2E54-6AF7-44AF-8CBC-DDE79986C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a bigger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C4481-0DE6-4A29-AC06-D24D93F3F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program helps us with Buying cookies.</a:t>
            </a:r>
          </a:p>
          <a:p>
            <a:r>
              <a:rPr lang="en-US" dirty="0"/>
              <a:t>We need to calculate the total cost of the cookies using this program.</a:t>
            </a:r>
          </a:p>
          <a:p>
            <a:r>
              <a:rPr lang="en-US" dirty="0"/>
              <a:t>What variables do we need?</a:t>
            </a:r>
          </a:p>
          <a:p>
            <a:pPr lvl="1"/>
            <a:r>
              <a:rPr lang="en-US" dirty="0"/>
              <a:t>How much does one cookie cost?</a:t>
            </a:r>
          </a:p>
          <a:p>
            <a:pPr lvl="1"/>
            <a:r>
              <a:rPr lang="en-US" dirty="0"/>
              <a:t>How may cookies did we buy?</a:t>
            </a:r>
          </a:p>
          <a:p>
            <a:pPr lvl="1"/>
            <a:r>
              <a:rPr lang="en-US" dirty="0"/>
              <a:t>Where can we put the total amount?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AB3D5-8DE6-44C3-950F-072B210EB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8238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Variable declaration and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91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variables must be declared before they are used</a:t>
            </a:r>
          </a:p>
          <a:p>
            <a:pPr marL="0" lvl="1" indent="0">
              <a:buNone/>
            </a:pPr>
            <a:r>
              <a:rPr lang="en-US" dirty="0">
                <a:latin typeface="Courier New" panose="02070309020205020404" pitchFamily="49" charset="0"/>
              </a:rPr>
              <a:t>  double </a:t>
            </a:r>
            <a:r>
              <a:rPr lang="en-US" dirty="0" err="1">
                <a:latin typeface="Courier New" panose="02070309020205020404" pitchFamily="49" charset="0"/>
              </a:rPr>
              <a:t>cookieCost</a:t>
            </a:r>
            <a:r>
              <a:rPr lang="en-US" dirty="0">
                <a:latin typeface="Courier New" panose="02070309020205020404" pitchFamily="49" charset="0"/>
              </a:rPr>
              <a:t>;   // cost of 1 cookie</a:t>
            </a:r>
          </a:p>
          <a:p>
            <a:pPr marL="0" lvl="1" indent="0">
              <a:buNone/>
            </a:pPr>
            <a:r>
              <a:rPr lang="en-US" dirty="0">
                <a:latin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</a:rPr>
              <a:t>numCookiesPurchased</a:t>
            </a:r>
            <a:r>
              <a:rPr lang="en-US" dirty="0">
                <a:latin typeface="Courier New" panose="02070309020205020404" pitchFamily="49" charset="0"/>
              </a:rPr>
              <a:t>; </a:t>
            </a:r>
          </a:p>
          <a:p>
            <a:pPr marL="0" lvl="1" indent="0">
              <a:buNone/>
            </a:pPr>
            <a:r>
              <a:rPr lang="en-US" dirty="0">
                <a:latin typeface="Courier New" panose="02070309020205020404" pitchFamily="49" charset="0"/>
              </a:rPr>
              <a:t>  double </a:t>
            </a:r>
            <a:r>
              <a:rPr lang="en-US" dirty="0" err="1">
                <a:latin typeface="Courier New" panose="02070309020205020404" pitchFamily="49" charset="0"/>
              </a:rPr>
              <a:t>totalCost</a:t>
            </a:r>
            <a:r>
              <a:rPr lang="en-US" dirty="0">
                <a:latin typeface="Courier New" panose="02070309020205020404" pitchFamily="49" charset="0"/>
              </a:rPr>
              <a:t>; </a:t>
            </a:r>
          </a:p>
          <a:p>
            <a:pPr marL="0" lvl="1" indent="0">
              <a:buNone/>
            </a:pPr>
            <a:endParaRPr lang="en-US" dirty="0"/>
          </a:p>
          <a:p>
            <a:r>
              <a:rPr lang="en-US" dirty="0"/>
              <a:t>Variables are initialized with the first assignment statement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</a:rPr>
              <a:t>cookieCost</a:t>
            </a:r>
            <a:r>
              <a:rPr lang="en-US" dirty="0">
                <a:latin typeface="Courier New" panose="02070309020205020404" pitchFamily="49" charset="0"/>
              </a:rPr>
              <a:t> = .50;  // initialize variable</a:t>
            </a:r>
          </a:p>
          <a:p>
            <a:r>
              <a:rPr lang="en-US" dirty="0"/>
              <a:t>Declaration and initialization can also be performed in one line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</a:rPr>
              <a:t>float </a:t>
            </a:r>
            <a:r>
              <a:rPr lang="en-US" dirty="0" err="1">
                <a:latin typeface="Courier New" panose="02070309020205020404" pitchFamily="49" charset="0"/>
              </a:rPr>
              <a:t>cookieCost</a:t>
            </a:r>
            <a:r>
              <a:rPr lang="en-US" dirty="0">
                <a:latin typeface="Courier New" panose="02070309020205020404" pitchFamily="49" charset="0"/>
              </a:rPr>
              <a:t> = .50;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1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Buying 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60356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&lt;iostream&gt;// include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library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// Begin main function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1;   // cost of 1 cookie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double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totalCost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3;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totalCost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"Cookies: 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at $";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each " &lt;&lt; endl;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"Total cost = $"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totalCost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endl;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return 0;               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// End main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959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Buying 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60356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&lt;iostream&gt;// include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library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// Begin main function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1;   // cost of 1 cookie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double subtotal;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3;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subtotal =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"Cookies: 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at $";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each " &lt;&lt; endl;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"Subtotal = $" &lt;&lt; subtotal &lt;&lt; endl;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return 0;               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// End main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99A87D-1B13-44E2-A324-8D4DFD6A68F0}"/>
              </a:ext>
            </a:extLst>
          </p:cNvPr>
          <p:cNvSpPr txBox="1"/>
          <p:nvPr/>
        </p:nvSpPr>
        <p:spPr>
          <a:xfrm>
            <a:off x="4724400" y="3299022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But we don't always want to buy 3 cookies!</a:t>
            </a:r>
          </a:p>
        </p:txBody>
      </p:sp>
    </p:spTree>
    <p:extLst>
      <p:ext uri="{BB962C8B-B14F-4D97-AF65-F5344CB8AC3E}">
        <p14:creationId xmlns:p14="http://schemas.microsoft.com/office/powerpoint/2010/main" val="6051707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Buying Cookies with 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799"/>
            <a:ext cx="9144000" cy="603567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&lt;iostream&gt;// include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library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// Begin main function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= 1;   // cost of 1 cookie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int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double subtotal;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	cout &lt;&lt; "Number of Cookies? "; // prompt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cin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&gt;&gt;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 // read 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from keyboard</a:t>
            </a:r>
            <a:endParaRPr lang="en-US" sz="2000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subtotal =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*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"Cookies: 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numCookiesPurchased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at $";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cookieCost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&lt;&lt; " each " &lt;&lt; endl;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cout &lt;&lt; "Subtotal = $" &lt;&lt; subtotal &lt;&lt; endl;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	return 0;               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// End main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442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4300-36CA-4CA9-BC0F-F054EFBC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Lab2:  Cookies + 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B2BAD-134C-49DE-8F6C-AC23D79FD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Using the above example:</a:t>
            </a:r>
          </a:p>
          <a:p>
            <a:r>
              <a:rPr lang="en-US" dirty="0"/>
              <a:t>Create a tax rate variable if tax is: .05 (not 5%)</a:t>
            </a:r>
          </a:p>
          <a:p>
            <a:pPr lvl="1"/>
            <a:r>
              <a:rPr lang="en-US" dirty="0"/>
              <a:t>What type should it be?</a:t>
            </a:r>
          </a:p>
          <a:p>
            <a:pPr lvl="1"/>
            <a:r>
              <a:rPr lang="en-US" dirty="0"/>
              <a:t>What is a good name?</a:t>
            </a:r>
          </a:p>
          <a:p>
            <a:r>
              <a:rPr lang="en-US" dirty="0"/>
              <a:t>Read in the tax rate</a:t>
            </a:r>
          </a:p>
          <a:p>
            <a:r>
              <a:rPr lang="en-US" dirty="0"/>
              <a:t>Calculate &amp; print the tax</a:t>
            </a:r>
          </a:p>
          <a:p>
            <a:r>
              <a:rPr lang="en-US" dirty="0"/>
              <a:t>Print the total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AE1D0-FE98-4671-AD92-E7EA7663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3546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2: Cookies Sample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Number of Cookies? 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Cookies: 3 at $1 each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Subtotal = $3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Tax Rate? .05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Tax = $0.15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Total = $3.15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87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33331-8265-4453-9EA4-9BD6218BA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FADCA-1598-4B27-AE39-87228A1CB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Given:</a:t>
            </a:r>
          </a:p>
          <a:p>
            <a:r>
              <a:rPr lang="en-US" dirty="0"/>
              <a:t>Subtotal of all the items</a:t>
            </a:r>
          </a:p>
          <a:p>
            <a:r>
              <a:rPr lang="en-US" dirty="0" err="1"/>
              <a:t>taxRate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Tax = subtotal * </a:t>
            </a:r>
            <a:r>
              <a:rPr lang="en-US" dirty="0" err="1"/>
              <a:t>taxRate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Total is subtotal + subtotal * </a:t>
            </a:r>
            <a:r>
              <a:rPr lang="en-US" dirty="0" err="1"/>
              <a:t>taxRate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EE4A4-7F89-4747-B5A3-E3420341B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517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Order of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Parentheses (simplify inside '</a:t>
            </a:r>
            <a:r>
              <a:rPr lang="en-US" dirty="0" err="1"/>
              <a:t>em</a:t>
            </a:r>
            <a:r>
              <a:rPr lang="en-US" dirty="0"/>
              <a:t>)</a:t>
            </a:r>
          </a:p>
          <a:p>
            <a:r>
              <a:rPr lang="en-US" dirty="0"/>
              <a:t>Exponents</a:t>
            </a:r>
          </a:p>
          <a:p>
            <a:r>
              <a:rPr lang="en-US" dirty="0"/>
              <a:t>Multiplication and Division (&amp; modulo) (from left to right)</a:t>
            </a:r>
          </a:p>
          <a:p>
            <a:r>
              <a:rPr lang="en-US" dirty="0"/>
              <a:t>Addition and Subtraction (from left to right)</a:t>
            </a:r>
          </a:p>
          <a:p>
            <a:endParaRPr lang="en-US" dirty="0"/>
          </a:p>
          <a:p>
            <a:r>
              <a:rPr lang="en-US" dirty="0"/>
              <a:t>Evaluate inner-most parentheses before outer ones</a:t>
            </a:r>
          </a:p>
          <a:p>
            <a:pPr marL="0" indent="0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2800" b="1" dirty="0" err="1">
                <a:latin typeface="Courier New" panose="02070309020205020404" pitchFamily="49" charset="0"/>
              </a:rPr>
              <a:t>int</a:t>
            </a:r>
            <a:r>
              <a:rPr lang="en-US" sz="2800" b="1" dirty="0">
                <a:latin typeface="Courier New" panose="02070309020205020404" pitchFamily="49" charset="0"/>
              </a:rPr>
              <a:t> a = ( 4 * ( 5 + 2 ) - 4 ) / 4;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5E320-DDAA-49AA-A549-97634395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you calculate with?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5B2B-BB09-4464-B04C-18C664321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Variables</a:t>
            </a:r>
            <a:r>
              <a:rPr lang="en-US" dirty="0"/>
              <a:t>!  Placeholders if not assigned.</a:t>
            </a:r>
          </a:p>
          <a:p>
            <a:pPr marL="0" indent="0">
              <a:buNone/>
            </a:pPr>
            <a:r>
              <a:rPr lang="en-US" dirty="0"/>
              <a:t>		Y = 3.14 * X</a:t>
            </a:r>
          </a:p>
          <a:p>
            <a:endParaRPr lang="en-US" dirty="0"/>
          </a:p>
          <a:p>
            <a:r>
              <a:rPr lang="en-US" dirty="0"/>
              <a:t>Variables store information</a:t>
            </a:r>
          </a:p>
          <a:p>
            <a:endParaRPr lang="en-US" dirty="0"/>
          </a:p>
          <a:p>
            <a:pPr lvl="1"/>
            <a:r>
              <a:rPr lang="en-US" dirty="0"/>
              <a:t>There is no notion of 'figuring it out in your head' for a computer. Everything has to have a place.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5ADE-B521-4D82-BFA5-B9EF3C4E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6CE057-2936-42C4-80E6-3E71DB23FD4D}"/>
              </a:ext>
            </a:extLst>
          </p:cNvPr>
          <p:cNvSpPr txBox="1"/>
          <p:nvPr/>
        </p:nvSpPr>
        <p:spPr>
          <a:xfrm>
            <a:off x="7924800" y="61530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FF0000"/>
                </a:solidFill>
              </a:rPr>
              <a:t>Yes, ending with a preposition – sorry!</a:t>
            </a:r>
          </a:p>
        </p:txBody>
      </p:sp>
    </p:spTree>
    <p:extLst>
      <p:ext uri="{BB962C8B-B14F-4D97-AF65-F5344CB8AC3E}">
        <p14:creationId xmlns:p14="http://schemas.microsoft.com/office/powerpoint/2010/main" val="32879465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Shorthand Assignment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a = 6;</a:t>
            </a:r>
          </a:p>
          <a:p>
            <a:r>
              <a:rPr lang="en-US" dirty="0"/>
              <a:t>Standard assignment: </a:t>
            </a:r>
            <a:r>
              <a:rPr lang="en-US" sz="2800" dirty="0">
                <a:latin typeface="Courier New" panose="02070309020205020404" pitchFamily="49" charset="0"/>
              </a:rPr>
              <a:t>a = 4;</a:t>
            </a:r>
          </a:p>
          <a:p>
            <a:r>
              <a:rPr lang="en-US" dirty="0"/>
              <a:t>Other assignments: 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</a:rPr>
              <a:t>a += 3;  </a:t>
            </a:r>
            <a:r>
              <a:rPr lang="en-US" sz="2400" dirty="0">
                <a:latin typeface="Courier New" panose="02070309020205020404" pitchFamily="49" charset="0"/>
              </a:rPr>
              <a:t>// a = a + 3;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</a:rPr>
              <a:t>a -= 3;  </a:t>
            </a:r>
            <a:r>
              <a:rPr lang="en-US" sz="2400" dirty="0">
                <a:latin typeface="Courier New" panose="02070309020205020404" pitchFamily="49" charset="0"/>
              </a:rPr>
              <a:t>// a = a - 3;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</a:rPr>
              <a:t>a *= 3;  </a:t>
            </a:r>
            <a:r>
              <a:rPr lang="en-US" sz="2400" dirty="0">
                <a:latin typeface="Courier New" panose="02070309020205020404" pitchFamily="49" charset="0"/>
              </a:rPr>
              <a:t>// a = a * 3;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</a:rPr>
              <a:t>a /= 3;  </a:t>
            </a:r>
            <a:r>
              <a:rPr lang="en-US" sz="2400" dirty="0">
                <a:latin typeface="Courier New" panose="02070309020205020404" pitchFamily="49" charset="0"/>
              </a:rPr>
              <a:t>// a = a / 3;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</a:rPr>
              <a:t>a %= 3;</a:t>
            </a:r>
            <a:r>
              <a:rPr lang="en-US" sz="2400" dirty="0">
                <a:latin typeface="Courier New" panose="02070309020205020404" pitchFamily="49" charset="0"/>
              </a:rPr>
              <a:t>  // a = a % 3;</a:t>
            </a:r>
          </a:p>
          <a:p>
            <a:endParaRPr lang="en-US" sz="2800" dirty="0">
              <a:latin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84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Increment and decrement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c = 12;</a:t>
            </a:r>
          </a:p>
          <a:p>
            <a:endParaRPr lang="en-US" dirty="0"/>
          </a:p>
          <a:p>
            <a:r>
              <a:rPr lang="en-US" dirty="0"/>
              <a:t>Increment by 1: </a:t>
            </a:r>
            <a:r>
              <a:rPr lang="en-US" sz="2800" dirty="0" err="1">
                <a:latin typeface="Courier New" panose="02070309020205020404" pitchFamily="49" charset="0"/>
              </a:rPr>
              <a:t>c++</a:t>
            </a:r>
            <a:r>
              <a:rPr lang="en-US" dirty="0"/>
              <a:t> evaluates to </a:t>
            </a:r>
            <a:r>
              <a:rPr lang="en-US" sz="2800" dirty="0">
                <a:latin typeface="Courier New" panose="02070309020205020404" pitchFamily="49" charset="0"/>
              </a:rPr>
              <a:t>c + 1</a:t>
            </a:r>
          </a:p>
          <a:p>
            <a:endParaRPr lang="en-US" dirty="0"/>
          </a:p>
          <a:p>
            <a:r>
              <a:rPr lang="en-US" dirty="0"/>
              <a:t>Decrement by 1:</a:t>
            </a:r>
            <a:r>
              <a:rPr lang="en-US" sz="2800" dirty="0"/>
              <a:t> </a:t>
            </a:r>
            <a:r>
              <a:rPr lang="en-US" sz="2800" dirty="0">
                <a:latin typeface="Courier New" panose="02070309020205020404" pitchFamily="49" charset="0"/>
              </a:rPr>
              <a:t>c--</a:t>
            </a:r>
            <a:r>
              <a:rPr lang="en-US" sz="2800" dirty="0"/>
              <a:t> </a:t>
            </a:r>
            <a:r>
              <a:rPr lang="en-US" dirty="0"/>
              <a:t>evaluates to</a:t>
            </a:r>
            <a:r>
              <a:rPr lang="en-US" sz="2800" dirty="0"/>
              <a:t> </a:t>
            </a:r>
            <a:r>
              <a:rPr lang="en-US" sz="2800" dirty="0">
                <a:latin typeface="Courier New" panose="02070309020205020404" pitchFamily="49" charset="0"/>
              </a:rPr>
              <a:t>c - 1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93319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Assigning between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x = 5;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</a:rPr>
              <a:t>float y = -2.5;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</a:rPr>
              <a:t>float z = x * y;</a:t>
            </a:r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g = y - x;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525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Assigning between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</a:t>
            </a:r>
            <a:r>
              <a:rPr lang="en-US" sz="2800" dirty="0">
                <a:latin typeface="+mj-lt"/>
              </a:rPr>
              <a:t>vs</a:t>
            </a:r>
            <a:r>
              <a:rPr lang="en-US" sz="2800" dirty="0">
                <a:latin typeface="Courier New" panose="02070309020205020404" pitchFamily="49" charset="0"/>
              </a:rPr>
              <a:t> float</a:t>
            </a:r>
          </a:p>
          <a:p>
            <a:pPr lvl="1"/>
            <a:r>
              <a:rPr lang="en-US" dirty="0">
                <a:latin typeface="+mj-lt"/>
              </a:rPr>
              <a:t>If compiler permits, floats will be truncated to the integer value</a:t>
            </a:r>
            <a:r>
              <a:rPr lang="en-US">
                <a:latin typeface="+mj-lt"/>
              </a:rPr>
              <a:t>, however </a:t>
            </a:r>
            <a:r>
              <a:rPr lang="en-US" dirty="0" err="1">
                <a:latin typeface="+mj-lt"/>
              </a:rPr>
              <a:t>ints</a:t>
            </a:r>
            <a:r>
              <a:rPr lang="en-US" dirty="0">
                <a:latin typeface="+mj-lt"/>
              </a:rPr>
              <a:t> will be expanded to a precision float</a:t>
            </a:r>
            <a:endParaRPr lang="en-US" sz="2400" dirty="0">
              <a:latin typeface="+mj-lt"/>
            </a:endParaRPr>
          </a:p>
          <a:p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</a:t>
            </a:r>
            <a:r>
              <a:rPr lang="en-US" sz="2800" dirty="0">
                <a:latin typeface="+mj-lt"/>
              </a:rPr>
              <a:t>vs</a:t>
            </a:r>
            <a:r>
              <a:rPr lang="en-US" sz="2800" dirty="0">
                <a:latin typeface="Courier New" panose="02070309020205020404" pitchFamily="49" charset="0"/>
              </a:rPr>
              <a:t> char</a:t>
            </a:r>
          </a:p>
          <a:p>
            <a:pPr lvl="1"/>
            <a:r>
              <a:rPr lang="en-US" dirty="0"/>
              <a:t>If compiler permits, char will be converted to integer ASCII code and </a:t>
            </a:r>
            <a:r>
              <a:rPr lang="en-US" dirty="0" err="1"/>
              <a:t>int</a:t>
            </a:r>
            <a:r>
              <a:rPr lang="en-US" dirty="0"/>
              <a:t> will be converted to corresponding ASCII character</a:t>
            </a:r>
            <a:endParaRPr lang="en-US" dirty="0">
              <a:latin typeface="Courier New" panose="02070309020205020404" pitchFamily="49" charset="0"/>
            </a:endParaRPr>
          </a:p>
          <a:p>
            <a:r>
              <a:rPr lang="en-US" sz="2800" dirty="0" err="1">
                <a:latin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</a:rPr>
              <a:t> </a:t>
            </a:r>
            <a:r>
              <a:rPr lang="en-US" sz="2800" dirty="0">
                <a:latin typeface="+mj-lt"/>
              </a:rPr>
              <a:t>vs</a:t>
            </a:r>
            <a:r>
              <a:rPr lang="en-US" sz="2800" dirty="0">
                <a:latin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</a:rPr>
              <a:t>bool</a:t>
            </a:r>
            <a:endParaRPr lang="en-US" sz="2800" dirty="0">
              <a:latin typeface="Courier New" panose="02070309020205020404" pitchFamily="49" charset="0"/>
            </a:endParaRPr>
          </a:p>
          <a:p>
            <a:pPr lvl="1"/>
            <a:r>
              <a:rPr lang="en-US" dirty="0"/>
              <a:t>If compiler permits, bool will be converted to 0 (if false) or 1 (if true) and </a:t>
            </a:r>
            <a:r>
              <a:rPr lang="en-US" dirty="0" err="1"/>
              <a:t>int</a:t>
            </a:r>
            <a:r>
              <a:rPr lang="en-US" dirty="0"/>
              <a:t> will be converted to false (of 0) or 1 (if not 0)</a:t>
            </a:r>
            <a:endParaRPr lang="en-US" dirty="0">
              <a:latin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665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C16F8-075A-4BA4-A2E5-6561E699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Integer Divide can get into trouble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8A049-3895-4391-A701-8E853AD72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will do exactly what you tell it to do.</a:t>
            </a:r>
          </a:p>
          <a:p>
            <a:r>
              <a:rPr lang="en-US" dirty="0"/>
              <a:t>Dividing two integers gives an integer result.</a:t>
            </a:r>
          </a:p>
          <a:p>
            <a:r>
              <a:rPr lang="en-US" dirty="0"/>
              <a:t>But we all know that dividing two integers does not always equal a whole number.</a:t>
            </a:r>
          </a:p>
          <a:p>
            <a:r>
              <a:rPr lang="en-US" dirty="0"/>
              <a:t>One of the integers has got to be a float or a double.</a:t>
            </a:r>
          </a:p>
          <a:p>
            <a:r>
              <a:rPr lang="en-US" dirty="0"/>
              <a:t>Let’s look at an example…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37757-C793-4C34-ADA9-31D4DBF2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59349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/>
              <a:t>Average Two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334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// include library of standard input and output commands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#include &lt;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iostream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>
              <a:solidFill>
                <a:schemeClr val="bg1">
                  <a:lumMod val="50000"/>
                </a:schemeClr>
              </a:solidFill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{ // Begin main function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 num1, num2;       // create two </a:t>
            </a:r>
            <a:r>
              <a:rPr lang="en-US" sz="2000" b="1" dirty="0" err="1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ints</a:t>
            </a:r>
            <a:endParaRPr lang="en-US" sz="2000" b="1" dirty="0">
              <a:latin typeface="Courier New" panose="02070309020205020404" pitchFamily="49" charset="0"/>
              <a:ea typeface="Arial Unicode MS" panose="020B0604020202020204" pitchFamily="34" charset="-128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E02FC"/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</a:t>
            </a: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float average;   // variable for computed average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num1 =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num2 = 6;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average = (num1 + num2) /2.0;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cout &lt;&lt; "The average of " &lt;&lt; num1 &lt;&lt; " and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cout &lt;&lt; num2 &lt;&lt; " is " &lt;&lt; average &lt;&lt; endl;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    return 0;               // end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ea typeface="Arial Unicode MS" panose="020B0604020202020204" pitchFamily="34" charset="-128"/>
                <a:cs typeface="Courier New" panose="02070309020205020404" pitchFamily="49" charset="0"/>
              </a:rPr>
              <a:t>} // End main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63575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Type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/>
          <a:lstStyle/>
          <a:p>
            <a:r>
              <a:rPr lang="en-US" dirty="0"/>
              <a:t>Ideally, every variable will be used only according to its type</a:t>
            </a:r>
          </a:p>
          <a:p>
            <a:pPr lvl="1"/>
            <a:r>
              <a:rPr lang="en-US" dirty="0"/>
              <a:t>A variable will only be used after it has been initialized</a:t>
            </a:r>
          </a:p>
          <a:p>
            <a:pPr lvl="1"/>
            <a:r>
              <a:rPr lang="en-US" dirty="0"/>
              <a:t>Only operations defined for the variable’s declared type will be applied</a:t>
            </a:r>
          </a:p>
          <a:p>
            <a:pPr lvl="1"/>
            <a:r>
              <a:rPr lang="en-US" dirty="0"/>
              <a:t>Every operation defined for a variable leaves the variable with a valid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4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C82BB-002D-4D15-878D-7AE7AC03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A2B7-9077-426C-81B9-19218B697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B0F0"/>
                </a:solidFill>
              </a:rPr>
              <a:t>variable</a:t>
            </a:r>
            <a:r>
              <a:rPr lang="en-US" dirty="0"/>
              <a:t> is a place (or location) in program memory that is used to hold a value.</a:t>
            </a:r>
          </a:p>
          <a:p>
            <a:r>
              <a:rPr lang="en-US" dirty="0"/>
              <a:t>All variables have a </a:t>
            </a:r>
            <a:r>
              <a:rPr lang="en-US" b="1" dirty="0">
                <a:solidFill>
                  <a:srgbClr val="00B0F0"/>
                </a:solidFill>
              </a:rPr>
              <a:t>type</a:t>
            </a:r>
            <a:r>
              <a:rPr lang="en-US" dirty="0"/>
              <a:t> that determines what can values it can hold.</a:t>
            </a:r>
          </a:p>
          <a:p>
            <a:r>
              <a:rPr lang="en-US" dirty="0"/>
              <a:t>The</a:t>
            </a:r>
            <a:r>
              <a:rPr lang="en-US" b="1" dirty="0">
                <a:solidFill>
                  <a:srgbClr val="00B0F0"/>
                </a:solidFill>
              </a:rPr>
              <a:t> type</a:t>
            </a:r>
            <a:r>
              <a:rPr lang="en-US" dirty="0"/>
              <a:t> tells how much space (memory) a variable has and how values are represented. </a:t>
            </a:r>
          </a:p>
          <a:p>
            <a:r>
              <a:rPr lang="en-US" dirty="0"/>
              <a:t>Remember, computers only have </a:t>
            </a:r>
            <a:r>
              <a:rPr lang="en-US" b="1" dirty="0">
                <a:solidFill>
                  <a:srgbClr val="00B0F0"/>
                </a:solidFill>
              </a:rPr>
              <a:t>0’s</a:t>
            </a:r>
            <a:r>
              <a:rPr lang="en-US" dirty="0"/>
              <a:t> and </a:t>
            </a:r>
            <a:r>
              <a:rPr lang="en-US" b="1" dirty="0">
                <a:solidFill>
                  <a:srgbClr val="00B0F0"/>
                </a:solidFill>
              </a:rPr>
              <a:t>1’s</a:t>
            </a:r>
            <a:r>
              <a:rPr lang="en-US" dirty="0"/>
              <a:t> to represent any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0C64C3-FB34-4F12-8ED5-E51DA2317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95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/>
              <a:t>Types</a:t>
            </a:r>
            <a:r>
              <a:rPr lang="en-US" dirty="0"/>
              <a:t> of </a:t>
            </a:r>
            <a:r>
              <a:rPr lang="en-US" b="1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Need to tell the computer the </a:t>
            </a:r>
            <a:r>
              <a:rPr lang="en-US" b="1" dirty="0"/>
              <a:t>type. Why?</a:t>
            </a:r>
          </a:p>
          <a:p>
            <a:pPr marL="0" indent="0">
              <a:buNone/>
            </a:pPr>
            <a:r>
              <a:rPr lang="en-US" sz="2800" dirty="0"/>
              <a:t>	Different space requirements</a:t>
            </a:r>
            <a:endParaRPr lang="en-US" sz="2800" dirty="0">
              <a:solidFill>
                <a:srgbClr val="0D01FD"/>
              </a:solidFill>
            </a:endParaRPr>
          </a:p>
          <a:p>
            <a:pPr marL="0" indent="0">
              <a:buNone/>
            </a:pPr>
            <a:r>
              <a:rPr lang="en-US" u="sng" dirty="0"/>
              <a:t>Types with Examples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848883"/>
              </p:ext>
            </p:extLst>
          </p:nvPr>
        </p:nvGraphicFramePr>
        <p:xfrm>
          <a:off x="990600" y="3033712"/>
          <a:ext cx="7557837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3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9319">
                  <a:extLst>
                    <a:ext uri="{9D8B030D-6E8A-4147-A177-3AD203B41FA5}">
                      <a16:colId xmlns:a16="http://schemas.microsoft.com/office/drawing/2014/main" val="990394930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</a:rPr>
                        <a:t>bool</a:t>
                      </a:r>
                    </a:p>
                    <a:p>
                      <a:pPr algn="ctr"/>
                      <a:endParaRPr lang="en-US" sz="20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logic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true</a:t>
                      </a:r>
                    </a:p>
                    <a:p>
                      <a:pPr algn="ctr"/>
                      <a:r>
                        <a:rPr lang="en-US" sz="2000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latin typeface="Courier New" panose="02070309020205020404" pitchFamily="49" charset="0"/>
                        </a:rPr>
                        <a:t>char</a:t>
                      </a:r>
                    </a:p>
                    <a:p>
                      <a:pPr algn="ctr"/>
                      <a:endParaRPr lang="en-US" sz="20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single character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'a'</a:t>
                      </a:r>
                    </a:p>
                    <a:p>
                      <a:pPr algn="ctr"/>
                      <a:r>
                        <a:rPr lang="en-US" sz="2000" dirty="0"/>
                        <a:t>'Z'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264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err="1">
                          <a:latin typeface="Courier New" panose="02070309020205020404" pitchFamily="49" charset="0"/>
                        </a:rPr>
                        <a:t>int</a:t>
                      </a:r>
                      <a:endParaRPr lang="en-US" sz="2000" baseline="0" dirty="0">
                        <a:latin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-7</a:t>
                      </a:r>
                    </a:p>
                    <a:p>
                      <a:pPr algn="ctr"/>
                      <a:r>
                        <a:rPr lang="en-US" sz="2000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latin typeface="Courier New" panose="02070309020205020404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real</a:t>
                      </a:r>
                      <a:r>
                        <a:rPr lang="en-US" sz="2000" baseline="0" dirty="0"/>
                        <a:t> numbers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14.3</a:t>
                      </a:r>
                    </a:p>
                    <a:p>
                      <a:pPr algn="ctr"/>
                      <a:r>
                        <a:rPr lang="en-US" sz="2000" dirty="0"/>
                        <a:t>-0.45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latin typeface="Courier New" panose="02070309020205020404" pitchFamily="49" charset="0"/>
                        </a:rPr>
                        <a:t>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Text (multiple characters) #include &lt;string&gt;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"Hello"</a:t>
                      </a:r>
                    </a:p>
                    <a:p>
                      <a:pPr algn="ctr"/>
                      <a:r>
                        <a:rPr lang="en-US" sz="2000" dirty="0"/>
                        <a:t>"dozen candies"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ECC9D-57C0-4AFA-94E4-BF9EE6A240CF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AC3A8BDC-0D86-44EB-B151-9E3FF8AC4EBF}"/>
              </a:ext>
            </a:extLst>
          </p:cNvPr>
          <p:cNvSpPr/>
          <p:nvPr/>
        </p:nvSpPr>
        <p:spPr>
          <a:xfrm>
            <a:off x="304800" y="3505200"/>
            <a:ext cx="290763" cy="2057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FE9F65-B282-4C30-878A-4549515F7567}"/>
              </a:ext>
            </a:extLst>
          </p:cNvPr>
          <p:cNvSpPr txBox="1"/>
          <p:nvPr/>
        </p:nvSpPr>
        <p:spPr>
          <a:xfrm>
            <a:off x="166437" y="3276600"/>
            <a:ext cx="15094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Size</a:t>
            </a:r>
          </a:p>
          <a:p>
            <a:endParaRPr lang="en-US" dirty="0"/>
          </a:p>
          <a:p>
            <a:r>
              <a:rPr lang="en-US" dirty="0"/>
              <a:t>Small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to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large</a:t>
            </a:r>
          </a:p>
        </p:txBody>
      </p:sp>
    </p:spTree>
    <p:extLst>
      <p:ext uri="{BB962C8B-B14F-4D97-AF65-F5344CB8AC3E}">
        <p14:creationId xmlns:p14="http://schemas.microsoft.com/office/powerpoint/2010/main" val="282525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A1DF950-E3F2-4CC4-8536-E9C96447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binary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7AE369-70AB-4AB7-A50D-94112F06DC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70E63-B547-46ED-92D9-FEEC1DA0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8737-DB57-4D1A-9A7C-614DBD9690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022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2834</TotalTime>
  <Words>3010</Words>
  <Application>Microsoft Office PowerPoint</Application>
  <PresentationFormat>On-screen Show (4:3)</PresentationFormat>
  <Paragraphs>797</Paragraphs>
  <Slides>66</Slides>
  <Notes>4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3" baseType="lpstr">
      <vt:lpstr>Arial</vt:lpstr>
      <vt:lpstr>Arial Unicode MS</vt:lpstr>
      <vt:lpstr>Calibri</vt:lpstr>
      <vt:lpstr>Cambria Math</vt:lpstr>
      <vt:lpstr>Courier New</vt:lpstr>
      <vt:lpstr>Wingdings</vt:lpstr>
      <vt:lpstr>Office Theme</vt:lpstr>
      <vt:lpstr>CISC 1600/1610 Computer Science I</vt:lpstr>
      <vt:lpstr>Output command</vt:lpstr>
      <vt:lpstr>Output command, part 2</vt:lpstr>
      <vt:lpstr>Output command, part 3</vt:lpstr>
      <vt:lpstr>Programming basics</vt:lpstr>
      <vt:lpstr>What will you calculate with?</vt:lpstr>
      <vt:lpstr>Variables</vt:lpstr>
      <vt:lpstr>Types of Variables</vt:lpstr>
      <vt:lpstr>More about binary</vt:lpstr>
      <vt:lpstr>The binary representation</vt:lpstr>
      <vt:lpstr>Binary</vt:lpstr>
      <vt:lpstr>Analogy from  Base 10  Notation: N10  also called Decimal</vt:lpstr>
      <vt:lpstr>Base 2  Notation: N2       also called Binary </vt:lpstr>
      <vt:lpstr>#1. Convert this binary value to decimal</vt:lpstr>
      <vt:lpstr>#1. Convert this binary value to decimal</vt:lpstr>
      <vt:lpstr>#2. Convert this binary value to decimal</vt:lpstr>
      <vt:lpstr>#2. Convert this binary value to decimal</vt:lpstr>
      <vt:lpstr>#3. Convert this binary value to decimal</vt:lpstr>
      <vt:lpstr>#3. Convert this binary value to decimal</vt:lpstr>
      <vt:lpstr>#4. Convert this binary value to decimal</vt:lpstr>
      <vt:lpstr>#4. Convert this binary value to decimal</vt:lpstr>
      <vt:lpstr>Convert Decimal (base 10) to Binary (base 2)</vt:lpstr>
      <vt:lpstr>Give the Binary Value for: 510  </vt:lpstr>
      <vt:lpstr>Give the Binary Value for: 1210  </vt:lpstr>
      <vt:lpstr>Give the Binary Value for: 2610  </vt:lpstr>
      <vt:lpstr>From ThinkGeek.com</vt:lpstr>
      <vt:lpstr>From numbers to symbols:  the ASCII table</vt:lpstr>
      <vt:lpstr>Variable types, revisited</vt:lpstr>
      <vt:lpstr>Size of Variables on our system Use sizeof(&lt;type&gt;)</vt:lpstr>
      <vt:lpstr>Variables – locations in memory</vt:lpstr>
      <vt:lpstr>Variable Storage </vt:lpstr>
      <vt:lpstr>Variable Storage </vt:lpstr>
      <vt:lpstr>Declaration, Initialization </vt:lpstr>
      <vt:lpstr>Creating a variable</vt:lpstr>
      <vt:lpstr>Creating multiple variables</vt:lpstr>
      <vt:lpstr>Declaration, Initialization </vt:lpstr>
      <vt:lpstr>Expressions</vt:lpstr>
      <vt:lpstr>Programming basics</vt:lpstr>
      <vt:lpstr>Character input:        cin  &gt;&gt;</vt:lpstr>
      <vt:lpstr>Character input:        cin  &gt;&gt;</vt:lpstr>
      <vt:lpstr>string type</vt:lpstr>
      <vt:lpstr>string</vt:lpstr>
      <vt:lpstr>String input: name.cpp</vt:lpstr>
      <vt:lpstr>“Constant” variables</vt:lpstr>
      <vt:lpstr>Variable names</vt:lpstr>
      <vt:lpstr>Variable names, part 2</vt:lpstr>
      <vt:lpstr>Keywords</vt:lpstr>
      <vt:lpstr>Arithmetic in C++</vt:lpstr>
      <vt:lpstr>Modulo</vt:lpstr>
      <vt:lpstr>What does this program do?</vt:lpstr>
      <vt:lpstr>Let’s look at a bigger example</vt:lpstr>
      <vt:lpstr>Variable declaration and initialization</vt:lpstr>
      <vt:lpstr>Buying Cookies</vt:lpstr>
      <vt:lpstr>Buying Cookies</vt:lpstr>
      <vt:lpstr>Buying Cookies with input</vt:lpstr>
      <vt:lpstr>Lab2:  Cookies + Tax</vt:lpstr>
      <vt:lpstr>Lab 2: Cookies Sample Output</vt:lpstr>
      <vt:lpstr>Tax Basics</vt:lpstr>
      <vt:lpstr>Order of operations</vt:lpstr>
      <vt:lpstr>Shorthand Assignment Operators</vt:lpstr>
      <vt:lpstr>Increment and decrement</vt:lpstr>
      <vt:lpstr>Assigning between types</vt:lpstr>
      <vt:lpstr>Assigning between types</vt:lpstr>
      <vt:lpstr>Integer Divide can get into trouble</vt:lpstr>
      <vt:lpstr>Average Two Numbers</vt:lpstr>
      <vt:lpstr>Type safety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CISC 1600/1610 Computer Science I</dc:title>
  <dc:creator>Daniel Leeds</dc:creator>
  <cp:lastModifiedBy>Julie A. Harazduk</cp:lastModifiedBy>
  <cp:revision>32</cp:revision>
  <cp:lastPrinted>2014-09-08T04:30:15Z</cp:lastPrinted>
  <dcterms:created xsi:type="dcterms:W3CDTF">2014-09-07T21:46:04Z</dcterms:created>
  <dcterms:modified xsi:type="dcterms:W3CDTF">2018-09-12T13:50:04Z</dcterms:modified>
</cp:coreProperties>
</file>