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4"/>
  </p:notesMasterIdLst>
  <p:sldIdLst>
    <p:sldId id="258" r:id="rId2"/>
    <p:sldId id="259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74" r:id="rId15"/>
    <p:sldId id="275" r:id="rId16"/>
    <p:sldId id="269" r:id="rId17"/>
    <p:sldId id="277" r:id="rId18"/>
    <p:sldId id="276" r:id="rId19"/>
    <p:sldId id="278" r:id="rId20"/>
    <p:sldId id="279" r:id="rId21"/>
    <p:sldId id="281" r:id="rId22"/>
    <p:sldId id="332" r:id="rId23"/>
    <p:sldId id="387" r:id="rId24"/>
    <p:sldId id="375" r:id="rId25"/>
    <p:sldId id="376" r:id="rId26"/>
    <p:sldId id="377" r:id="rId27"/>
    <p:sldId id="378" r:id="rId28"/>
    <p:sldId id="379" r:id="rId29"/>
    <p:sldId id="282" r:id="rId30"/>
    <p:sldId id="380" r:id="rId31"/>
    <p:sldId id="283" r:id="rId32"/>
    <p:sldId id="385" r:id="rId33"/>
    <p:sldId id="386" r:id="rId34"/>
    <p:sldId id="287" r:id="rId35"/>
    <p:sldId id="288" r:id="rId36"/>
    <p:sldId id="383" r:id="rId37"/>
    <p:sldId id="382" r:id="rId38"/>
    <p:sldId id="381" r:id="rId39"/>
    <p:sldId id="286" r:id="rId40"/>
    <p:sldId id="388" r:id="rId41"/>
    <p:sldId id="289" r:id="rId42"/>
    <p:sldId id="291" r:id="rId43"/>
    <p:sldId id="384" r:id="rId44"/>
    <p:sldId id="353" r:id="rId45"/>
    <p:sldId id="293" r:id="rId46"/>
    <p:sldId id="297" r:id="rId47"/>
    <p:sldId id="295" r:id="rId48"/>
    <p:sldId id="298" r:id="rId49"/>
    <p:sldId id="300" r:id="rId50"/>
    <p:sldId id="301" r:id="rId51"/>
    <p:sldId id="302" r:id="rId52"/>
    <p:sldId id="354" r:id="rId53"/>
    <p:sldId id="314" r:id="rId54"/>
    <p:sldId id="363" r:id="rId55"/>
    <p:sldId id="362" r:id="rId56"/>
    <p:sldId id="290" r:id="rId57"/>
    <p:sldId id="366" r:id="rId58"/>
    <p:sldId id="327" r:id="rId59"/>
    <p:sldId id="326" r:id="rId60"/>
    <p:sldId id="360" r:id="rId61"/>
    <p:sldId id="361" r:id="rId62"/>
    <p:sldId id="292" r:id="rId63"/>
    <p:sldId id="296" r:id="rId64"/>
    <p:sldId id="294" r:id="rId65"/>
    <p:sldId id="303" r:id="rId66"/>
    <p:sldId id="368" r:id="rId67"/>
    <p:sldId id="370" r:id="rId68"/>
    <p:sldId id="369" r:id="rId69"/>
    <p:sldId id="389" r:id="rId70"/>
    <p:sldId id="397" r:id="rId71"/>
    <p:sldId id="324" r:id="rId72"/>
    <p:sldId id="299" r:id="rId73"/>
    <p:sldId id="306" r:id="rId74"/>
    <p:sldId id="307" r:id="rId75"/>
    <p:sldId id="309" r:id="rId76"/>
    <p:sldId id="315" r:id="rId77"/>
    <p:sldId id="390" r:id="rId78"/>
    <p:sldId id="391" r:id="rId79"/>
    <p:sldId id="392" r:id="rId80"/>
    <p:sldId id="393" r:id="rId81"/>
    <p:sldId id="394" r:id="rId82"/>
    <p:sldId id="313" r:id="rId83"/>
    <p:sldId id="395" r:id="rId84"/>
    <p:sldId id="396" r:id="rId85"/>
    <p:sldId id="310" r:id="rId86"/>
    <p:sldId id="311" r:id="rId87"/>
    <p:sldId id="316" r:id="rId88"/>
    <p:sldId id="317" r:id="rId89"/>
    <p:sldId id="337" r:id="rId90"/>
    <p:sldId id="338" r:id="rId91"/>
    <p:sldId id="312" r:id="rId92"/>
    <p:sldId id="359" r:id="rId93"/>
    <p:sldId id="364" r:id="rId94"/>
    <p:sldId id="334" r:id="rId95"/>
    <p:sldId id="357" r:id="rId96"/>
    <p:sldId id="398" r:id="rId97"/>
    <p:sldId id="399" r:id="rId98"/>
    <p:sldId id="400" r:id="rId99"/>
    <p:sldId id="401" r:id="rId100"/>
    <p:sldId id="402" r:id="rId101"/>
    <p:sldId id="356" r:id="rId102"/>
    <p:sldId id="358" r:id="rId103"/>
    <p:sldId id="335" r:id="rId104"/>
    <p:sldId id="336" r:id="rId105"/>
    <p:sldId id="409" r:id="rId106"/>
    <p:sldId id="408" r:id="rId107"/>
    <p:sldId id="331" r:id="rId108"/>
    <p:sldId id="320" r:id="rId109"/>
    <p:sldId id="319" r:id="rId110"/>
    <p:sldId id="403" r:id="rId111"/>
    <p:sldId id="404" r:id="rId112"/>
    <p:sldId id="405" r:id="rId113"/>
    <p:sldId id="406" r:id="rId114"/>
    <p:sldId id="407" r:id="rId115"/>
    <p:sldId id="328" r:id="rId116"/>
    <p:sldId id="329" r:id="rId117"/>
    <p:sldId id="339" r:id="rId118"/>
    <p:sldId id="321" r:id="rId119"/>
    <p:sldId id="322" r:id="rId120"/>
    <p:sldId id="318" r:id="rId121"/>
    <p:sldId id="330" r:id="rId122"/>
    <p:sldId id="323" r:id="rId123"/>
    <p:sldId id="343" r:id="rId124"/>
    <p:sldId id="371" r:id="rId125"/>
    <p:sldId id="372" r:id="rId126"/>
    <p:sldId id="374" r:id="rId127"/>
    <p:sldId id="373" r:id="rId128"/>
    <p:sldId id="341" r:id="rId129"/>
    <p:sldId id="333" r:id="rId130"/>
    <p:sldId id="342" r:id="rId131"/>
    <p:sldId id="325" r:id="rId132"/>
    <p:sldId id="340" r:id="rId1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571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B6E5-76DB-4241-A22A-0D415F63CAE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6A206-9689-48F1-8F36-B6A0F86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0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TRUST Indentation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6A206-9689-48F1-8F36-B6A0F860015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5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A206-9689-48F1-8F36-B6A0F860015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5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a is unchanged outside of the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6A206-9689-48F1-8F36-B6A0F860015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Doesn’t compile because c cannot be seen outside of the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6A206-9689-48F1-8F36-B6A0F860015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b is changed because it is only declared once outside of the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6A206-9689-48F1-8F36-B6A0F860015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B50D-BF6E-45F8-87DB-D231666FEB42}" type="datetime1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9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70B8-5177-4A52-A9BD-9DC9C09F3BD5}" type="datetime1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6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EAD-EBDF-4049-9A4C-62F9FC941706}" type="datetime1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6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2F7-7A99-4FC2-A6B0-B1FD8B5E3587}" type="datetime1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0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ACD3-8930-4EB1-AD07-3C0DD2F7C32F}" type="datetime1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7B8E-729C-4944-80E6-3B8D90DE3B95}" type="datetime1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F6A-731C-4015-9FEA-011550C5F126}" type="datetime1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5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6DB-96FA-4D9C-B0D6-2AFEEFE6E853}" type="datetime1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7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27FA-CD8F-46CE-B1C1-9DDEE7C68E5B}" type="datetime1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06C0-5B10-4598-93A4-EB95F471A02C}" type="datetime1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CD0C-038E-4F13-8351-C08E5BEDFFB6}" type="datetime1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3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09FF-4446-4FAB-AC7E-9ED24ED3211A}" type="datetime1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F368-DDA9-404E-B1EC-8F29478A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/>
              <a:t>CISC 1600/1610</a:t>
            </a:r>
            <a:br>
              <a:rPr lang="en-US" dirty="0"/>
            </a:br>
            <a:r>
              <a:rPr lang="en-US" dirty="0"/>
              <a:t>Computer Science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29718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Flow Control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120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if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Can write</a:t>
            </a:r>
            <a:r>
              <a:rPr lang="en-US" dirty="0">
                <a:latin typeface="Courier New" panose="02070309020205020404" pitchFamily="49" charset="0"/>
              </a:rPr>
              <a:t> if </a:t>
            </a:r>
            <a:r>
              <a:rPr lang="en-US" dirty="0">
                <a:latin typeface="+mj-lt"/>
              </a:rPr>
              <a:t>statement without</a:t>
            </a:r>
            <a:r>
              <a:rPr lang="en-US" dirty="0">
                <a:latin typeface="Courier New" panose="02070309020205020404" pitchFamily="49" charset="0"/>
              </a:rPr>
              <a:t> else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&gt; ./</a:t>
            </a:r>
            <a:r>
              <a:rPr lang="en-US" dirty="0" err="1">
                <a:latin typeface="Courier New" panose="02070309020205020404" pitchFamily="49" charset="0"/>
              </a:rPr>
              <a:t>myProgram</a:t>
            </a:r>
            <a:endParaRPr 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Enter charge: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32.00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Free delivery!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Thanks for shopping!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&gt; ./</a:t>
            </a:r>
            <a:r>
              <a:rPr lang="en-US" dirty="0" err="1">
                <a:latin typeface="Courier New" panose="02070309020205020404" pitchFamily="49" charset="0"/>
              </a:rPr>
              <a:t>myProgram</a:t>
            </a:r>
            <a:endParaRPr 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Enter charge: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10.00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Thanks for shopping!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7207" y="3804834"/>
            <a:ext cx="2590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“Free delivery!”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4572000"/>
            <a:ext cx="2971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“Thanks for shopping!”</a:t>
            </a: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flipH="1">
            <a:off x="6782607" y="3099661"/>
            <a:ext cx="228600" cy="70517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82607" y="4267200"/>
            <a:ext cx="45720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00193" y="3099661"/>
            <a:ext cx="381807" cy="147233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9800" y="3099661"/>
                <a:ext cx="15993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3200" dirty="0"/>
                  <a:t>30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099661"/>
                <a:ext cx="1599393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6D35545-8E75-4063-8267-902EAAF50BB3}"/>
              </a:ext>
            </a:extLst>
          </p:cNvPr>
          <p:cNvGrpSpPr/>
          <p:nvPr/>
        </p:nvGrpSpPr>
        <p:grpSpPr>
          <a:xfrm>
            <a:off x="6544159" y="2642461"/>
            <a:ext cx="3234706" cy="1102173"/>
            <a:chOff x="6544159" y="2642461"/>
            <a:chExt cx="3234706" cy="1102173"/>
          </a:xfrm>
        </p:grpSpPr>
        <p:sp>
          <p:nvSpPr>
            <p:cNvPr id="4" name="Rectangle 3"/>
            <p:cNvSpPr/>
            <p:nvPr/>
          </p:nvSpPr>
          <p:spPr>
            <a:xfrm>
              <a:off x="6544159" y="2642461"/>
              <a:ext cx="185124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Charge card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179472" y="3159859"/>
                  <a:ext cx="159939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&lt;</m:t>
                      </m:r>
                    </m:oMath>
                  </a14:m>
                  <a:r>
                    <a:rPr lang="en-US" sz="3200" dirty="0"/>
                    <a:t>30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9472" y="3159859"/>
                  <a:ext cx="1599393" cy="584775"/>
                </a:xfrm>
                <a:prstGeom prst="rect">
                  <a:avLst/>
                </a:prstGeom>
                <a:blipFill>
                  <a:blip r:embed="rId3"/>
                  <a:stretch>
                    <a:fillRect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10</a:t>
            </a:fld>
            <a:endParaRPr lang="en-US"/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AE568BC1-B50C-4F49-AD51-4EDC527F7C43}"/>
              </a:ext>
            </a:extLst>
          </p:cNvPr>
          <p:cNvSpPr/>
          <p:nvPr/>
        </p:nvSpPr>
        <p:spPr>
          <a:xfrm>
            <a:off x="7011207" y="77636"/>
            <a:ext cx="2056593" cy="143409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Try it now</a:t>
            </a:r>
          </a:p>
        </p:txBody>
      </p:sp>
    </p:spTree>
    <p:extLst>
      <p:ext uri="{BB962C8B-B14F-4D97-AF65-F5344CB8AC3E}">
        <p14:creationId xmlns:p14="http://schemas.microsoft.com/office/powerpoint/2010/main" val="34838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3686-7C7B-425C-B388-FD8402F9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 3C: FordhamAir.cpp</a:t>
            </a:r>
            <a:br>
              <a:rPr lang="en-US" dirty="0"/>
            </a:br>
            <a:r>
              <a:rPr lang="en-US" dirty="0"/>
              <a:t>Other variables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B1DF-F648-4712-BDE4-8AE22A2AB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Define </a:t>
            </a:r>
            <a:r>
              <a:rPr lang="en-US" b="1" dirty="0" err="1"/>
              <a:t>isWeekend</a:t>
            </a:r>
            <a:r>
              <a:rPr lang="en-US" dirty="0"/>
              <a:t> as _________</a:t>
            </a:r>
          </a:p>
          <a:p>
            <a:pPr marL="0" indent="0">
              <a:buNone/>
            </a:pPr>
            <a:r>
              <a:rPr lang="en-US" i="1" dirty="0"/>
              <a:t>         How can you calculate </a:t>
            </a:r>
            <a:r>
              <a:rPr lang="en-US" i="1" dirty="0" err="1"/>
              <a:t>isWeekend</a:t>
            </a:r>
            <a:r>
              <a:rPr lang="en-US" i="1" dirty="0"/>
              <a:t>?</a:t>
            </a:r>
          </a:p>
          <a:p>
            <a:pPr marL="0" indent="0">
              <a:buNone/>
            </a:pPr>
            <a:r>
              <a:rPr lang="en-US" dirty="0"/>
              <a:t>Define </a:t>
            </a:r>
            <a:r>
              <a:rPr lang="en-US" b="1" dirty="0" err="1"/>
              <a:t>isDayflight</a:t>
            </a:r>
            <a:r>
              <a:rPr lang="en-US" dirty="0"/>
              <a:t> as _________</a:t>
            </a:r>
          </a:p>
          <a:p>
            <a:pPr marL="0" indent="0">
              <a:buNone/>
            </a:pPr>
            <a:r>
              <a:rPr lang="en-US" dirty="0"/>
              <a:t>Define </a:t>
            </a:r>
            <a:r>
              <a:rPr lang="en-US" b="1" dirty="0" err="1"/>
              <a:t>numTickets</a:t>
            </a:r>
            <a:r>
              <a:rPr lang="en-US" dirty="0"/>
              <a:t> as __________</a:t>
            </a:r>
          </a:p>
          <a:p>
            <a:pPr marL="0" indent="0">
              <a:buNone/>
            </a:pPr>
            <a:r>
              <a:rPr lang="en-US" dirty="0"/>
              <a:t>Define </a:t>
            </a:r>
            <a:r>
              <a:rPr lang="en-US" b="1" dirty="0" err="1"/>
              <a:t>totalCost</a:t>
            </a:r>
            <a:r>
              <a:rPr lang="en-US" dirty="0"/>
              <a:t> as  __________</a:t>
            </a:r>
          </a:p>
          <a:p>
            <a:pPr marL="0" indent="0">
              <a:buNone/>
            </a:pPr>
            <a:r>
              <a:rPr lang="en-US" dirty="0"/>
              <a:t>Define </a:t>
            </a:r>
            <a:r>
              <a:rPr lang="en-US" b="1" dirty="0" err="1"/>
              <a:t>userPayment</a:t>
            </a:r>
            <a:r>
              <a:rPr lang="en-US" dirty="0"/>
              <a:t> as   ________</a:t>
            </a:r>
          </a:p>
          <a:p>
            <a:pPr marL="0" indent="0">
              <a:buNone/>
            </a:pPr>
            <a:r>
              <a:rPr lang="en-US" dirty="0"/>
              <a:t>Define </a:t>
            </a:r>
            <a:r>
              <a:rPr lang="en-US" b="1" dirty="0"/>
              <a:t>change</a:t>
            </a:r>
            <a:r>
              <a:rPr lang="en-US" dirty="0"/>
              <a:t> as __________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3B60F-58DC-4BB3-BCA7-232B96A4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82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3686-7C7B-425C-B388-FD8402F9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 3C: FordhamAir.cpp</a:t>
            </a:r>
            <a:br>
              <a:rPr lang="en-US" dirty="0"/>
            </a:br>
            <a:r>
              <a:rPr lang="en-US" dirty="0"/>
              <a:t>Suggested variables: what type?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B1DF-F648-4712-BDE4-8AE22A2AB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Define </a:t>
            </a:r>
            <a:r>
              <a:rPr lang="en-US" b="1" dirty="0"/>
              <a:t>destination</a:t>
            </a:r>
            <a:r>
              <a:rPr lang="en-US" dirty="0"/>
              <a:t> as a _________</a:t>
            </a:r>
          </a:p>
          <a:p>
            <a:r>
              <a:rPr lang="en-US" dirty="0"/>
              <a:t>Define </a:t>
            </a:r>
            <a:r>
              <a:rPr lang="en-US" b="1" dirty="0" err="1"/>
              <a:t>ticketPrice</a:t>
            </a:r>
            <a:r>
              <a:rPr lang="en-US" dirty="0"/>
              <a:t> as a _________</a:t>
            </a:r>
          </a:p>
          <a:p>
            <a:r>
              <a:rPr lang="en-US" dirty="0"/>
              <a:t>Define </a:t>
            </a:r>
            <a:r>
              <a:rPr lang="en-US" b="1" dirty="0" err="1"/>
              <a:t>flightTime</a:t>
            </a:r>
            <a:r>
              <a:rPr lang="en-US" dirty="0"/>
              <a:t> as an ____________</a:t>
            </a:r>
          </a:p>
          <a:p>
            <a:r>
              <a:rPr lang="en-US" dirty="0"/>
              <a:t>Define </a:t>
            </a:r>
            <a:r>
              <a:rPr lang="en-US" b="1" dirty="0" err="1"/>
              <a:t>isWeekend</a:t>
            </a:r>
            <a:r>
              <a:rPr lang="en-US" dirty="0"/>
              <a:t> as a _________</a:t>
            </a:r>
          </a:p>
          <a:p>
            <a:r>
              <a:rPr lang="en-US" dirty="0"/>
              <a:t>Define </a:t>
            </a:r>
            <a:r>
              <a:rPr lang="en-US" b="1" dirty="0" err="1"/>
              <a:t>isDayflight</a:t>
            </a:r>
            <a:r>
              <a:rPr lang="en-US" dirty="0"/>
              <a:t> as a _________</a:t>
            </a:r>
          </a:p>
          <a:p>
            <a:r>
              <a:rPr lang="en-US" dirty="0"/>
              <a:t>Define </a:t>
            </a:r>
            <a:r>
              <a:rPr lang="en-US" b="1" dirty="0" err="1"/>
              <a:t>weekEndOrWeekDayLetter</a:t>
            </a:r>
            <a:r>
              <a:rPr lang="en-US" dirty="0"/>
              <a:t> as a _______</a:t>
            </a:r>
          </a:p>
          <a:p>
            <a:r>
              <a:rPr lang="en-US" dirty="0"/>
              <a:t>Define </a:t>
            </a:r>
            <a:r>
              <a:rPr lang="en-US" b="1" dirty="0" err="1"/>
              <a:t>numTickets</a:t>
            </a:r>
            <a:r>
              <a:rPr lang="en-US" dirty="0"/>
              <a:t> as an __________</a:t>
            </a:r>
          </a:p>
          <a:p>
            <a:r>
              <a:rPr lang="en-US" dirty="0"/>
              <a:t>Define </a:t>
            </a:r>
            <a:r>
              <a:rPr lang="en-US" b="1" dirty="0" err="1"/>
              <a:t>totalCost</a:t>
            </a:r>
            <a:r>
              <a:rPr lang="en-US" dirty="0"/>
              <a:t> as a __________</a:t>
            </a:r>
          </a:p>
          <a:p>
            <a:r>
              <a:rPr lang="en-US" dirty="0"/>
              <a:t>Define </a:t>
            </a:r>
            <a:r>
              <a:rPr lang="en-US" b="1" dirty="0" err="1"/>
              <a:t>userPayment</a:t>
            </a:r>
            <a:r>
              <a:rPr lang="en-US" dirty="0"/>
              <a:t> as a ________</a:t>
            </a:r>
          </a:p>
          <a:p>
            <a:r>
              <a:rPr lang="en-US" dirty="0"/>
              <a:t>Define </a:t>
            </a:r>
            <a:r>
              <a:rPr lang="en-US" b="1" dirty="0"/>
              <a:t>change</a:t>
            </a:r>
            <a:r>
              <a:rPr lang="en-US" dirty="0"/>
              <a:t> as a __________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3B60F-58DC-4BB3-BCA7-232B96A4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921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01C5-05AC-4F3C-A0BF-E8CD90E8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Lab 3C: FordhamAir.cpp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Pricing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102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088FA-6059-4E88-BB3C-B203766205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781800" cy="182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3832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F07B-7313-41EB-8A35-B622B165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boolean</a:t>
            </a:r>
            <a:r>
              <a:rPr lang="en-US" dirty="0"/>
              <a:t> –use it to simplify your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206AC-86C4-4981-9CE0-B40C101FE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If you have a situation that has only two states: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dirty="0"/>
              <a:t>   bool </a:t>
            </a:r>
            <a:r>
              <a:rPr lang="en-US" dirty="0" err="1"/>
              <a:t>IsDay</a:t>
            </a:r>
            <a:r>
              <a:rPr lang="en-US" dirty="0"/>
              <a:t>;// (vs. is not day)</a:t>
            </a:r>
          </a:p>
          <a:p>
            <a:pPr marL="0" indent="0">
              <a:buNone/>
            </a:pPr>
            <a:r>
              <a:rPr lang="en-US" dirty="0"/>
              <a:t>   bool Is Weekend;// (vs. weekday)</a:t>
            </a:r>
          </a:p>
          <a:p>
            <a:pPr marL="0" indent="0">
              <a:buNone/>
            </a:pPr>
            <a:r>
              <a:rPr lang="en-US" b="1" dirty="0"/>
              <a:t>1) Read in 'raw' info</a:t>
            </a:r>
          </a:p>
          <a:p>
            <a:pPr marL="0" indent="0">
              <a:buNone/>
            </a:pPr>
            <a:r>
              <a:rPr lang="en-US" dirty="0"/>
              <a:t>cout &lt;&lt; "time of flight? (0-2300)";</a:t>
            </a:r>
          </a:p>
          <a:p>
            <a:pPr marL="0" indent="0">
              <a:buNone/>
            </a:pPr>
            <a:r>
              <a:rPr lang="en-US" dirty="0" err="1"/>
              <a:t>cin</a:t>
            </a:r>
            <a:r>
              <a:rPr lang="en-US" dirty="0"/>
              <a:t> &gt;&gt; time;</a:t>
            </a:r>
          </a:p>
          <a:p>
            <a:pPr marL="0" indent="0">
              <a:buNone/>
            </a:pPr>
            <a:r>
              <a:rPr lang="en-US" dirty="0"/>
              <a:t>cout &lt;&lt; "Week[e]</a:t>
            </a:r>
            <a:r>
              <a:rPr lang="en-US" dirty="0" err="1"/>
              <a:t>nd</a:t>
            </a:r>
            <a:r>
              <a:rPr lang="en-US" dirty="0"/>
              <a:t> or Week[d]ay?</a:t>
            </a:r>
            <a:br>
              <a:rPr lang="en-US" dirty="0"/>
            </a:br>
            <a:r>
              <a:rPr lang="en-US" dirty="0"/>
              <a:t>char </a:t>
            </a:r>
            <a:r>
              <a:rPr lang="en-US" dirty="0" err="1"/>
              <a:t>weekChar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cin</a:t>
            </a:r>
            <a:r>
              <a:rPr lang="en-US" dirty="0"/>
              <a:t> &gt;&gt; </a:t>
            </a:r>
            <a:r>
              <a:rPr lang="en-US" dirty="0" err="1"/>
              <a:t>weekChar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3E2F6-3C0E-48AD-8C55-C14D8D802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2) Convert to the Boolean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(time  &gt;=500) &amp;&amp; (time&lt;1700)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isDay</a:t>
            </a:r>
            <a:r>
              <a:rPr lang="en-US" dirty="0"/>
              <a:t>=true; </a:t>
            </a:r>
          </a:p>
          <a:p>
            <a:pPr marL="0" indent="0">
              <a:buNone/>
            </a:pPr>
            <a:r>
              <a:rPr lang="en-US" dirty="0"/>
              <a:t>else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isDay</a:t>
            </a:r>
            <a:r>
              <a:rPr lang="en-US" dirty="0"/>
              <a:t> = false;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(</a:t>
            </a:r>
            <a:r>
              <a:rPr lang="en-US" dirty="0" err="1"/>
              <a:t>weekChar</a:t>
            </a:r>
            <a:r>
              <a:rPr lang="en-US" dirty="0"/>
              <a:t> == 'e')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isWeekend</a:t>
            </a:r>
            <a:r>
              <a:rPr lang="en-US" dirty="0"/>
              <a:t> = true;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isWeekend</a:t>
            </a:r>
            <a:r>
              <a:rPr lang="en-US" dirty="0"/>
              <a:t> = false;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435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98E447-BA67-4326-81C3-9D945B5C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boolean</a:t>
            </a:r>
            <a:r>
              <a:rPr lang="en-US" dirty="0"/>
              <a:t> –use it to simplify your code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E081F-6C23-4CDE-806D-01E3D4C4D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if (</a:t>
            </a:r>
            <a:r>
              <a:rPr lang="en-US" dirty="0" err="1"/>
              <a:t>isWeekend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if(</a:t>
            </a:r>
            <a:r>
              <a:rPr lang="en-US" dirty="0" err="1"/>
              <a:t>isDay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ticketPrice</a:t>
            </a:r>
            <a:r>
              <a:rPr lang="en-US" dirty="0"/>
              <a:t> = 180;</a:t>
            </a:r>
          </a:p>
          <a:p>
            <a:pPr marL="0" indent="0">
              <a:buNone/>
            </a:pPr>
            <a:r>
              <a:rPr lang="en-US" dirty="0"/>
              <a:t>	else // </a:t>
            </a:r>
            <a:r>
              <a:rPr lang="en-US" dirty="0" err="1"/>
              <a:t>isnight</a:t>
            </a:r>
            <a:r>
              <a:rPr lang="en-US" dirty="0"/>
              <a:t> &amp; weekend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ticketPrice</a:t>
            </a:r>
            <a:r>
              <a:rPr lang="en-US" dirty="0"/>
              <a:t> = 120;</a:t>
            </a:r>
          </a:p>
          <a:p>
            <a:pPr marL="0" indent="0">
              <a:buNone/>
            </a:pPr>
            <a:r>
              <a:rPr lang="en-US" dirty="0"/>
              <a:t>else // is not weekend, i.e. weekday</a:t>
            </a:r>
          </a:p>
          <a:p>
            <a:pPr marL="0" indent="0">
              <a:buNone/>
            </a:pPr>
            <a:r>
              <a:rPr lang="en-US" dirty="0"/>
              <a:t>	if(</a:t>
            </a:r>
            <a:r>
              <a:rPr lang="en-US" dirty="0" err="1"/>
              <a:t>isDay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ticketPrice</a:t>
            </a:r>
            <a:r>
              <a:rPr lang="en-US" dirty="0"/>
              <a:t> = 150;</a:t>
            </a:r>
          </a:p>
          <a:p>
            <a:pPr marL="0" indent="0">
              <a:buNone/>
            </a:pPr>
            <a:r>
              <a:rPr lang="en-US" dirty="0"/>
              <a:t>	else // </a:t>
            </a:r>
            <a:r>
              <a:rPr lang="en-US" dirty="0" err="1"/>
              <a:t>isnight</a:t>
            </a:r>
            <a:r>
              <a:rPr lang="en-US" dirty="0"/>
              <a:t> &amp; weekend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ticketPrice</a:t>
            </a:r>
            <a:r>
              <a:rPr lang="en-US" dirty="0"/>
              <a:t> = 100;</a:t>
            </a:r>
          </a:p>
        </p:txBody>
      </p:sp>
    </p:spTree>
    <p:extLst>
      <p:ext uri="{BB962C8B-B14F-4D97-AF65-F5344CB8AC3E}">
        <p14:creationId xmlns:p14="http://schemas.microsoft.com/office/powerpoint/2010/main" val="233219294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urier New" panose="02070309020205020404" pitchFamily="49" charset="0"/>
              </a:rPr>
              <a:t>Loops so far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105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545BA-BCB7-4C3C-A84E-0DDF170B2484}"/>
              </a:ext>
            </a:extLst>
          </p:cNvPr>
          <p:cNvSpPr txBox="1"/>
          <p:nvPr/>
        </p:nvSpPr>
        <p:spPr>
          <a:xfrm>
            <a:off x="228600" y="1524000"/>
            <a:ext cx="4038600" cy="3908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cs typeface="Courier New" panose="02070309020205020404" pitchFamily="49" charset="0"/>
              </a:rPr>
              <a:t>The 'while' version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&lt;=5)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Mississippi";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78849-AD2E-47B7-BEE5-A07748799C07}"/>
              </a:ext>
            </a:extLst>
          </p:cNvPr>
          <p:cNvSpPr txBox="1"/>
          <p:nvPr/>
        </p:nvSpPr>
        <p:spPr>
          <a:xfrm>
            <a:off x="4419600" y="1524000"/>
            <a:ext cx="4572000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cs typeface="Courier New" panose="02070309020205020404" pitchFamily="49" charset="0"/>
              </a:rPr>
              <a:t>The ‘do while' version: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Mississippi";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while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&lt;= 5);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0ACED-E8CF-4AC9-8A38-FB99DB716D41}"/>
              </a:ext>
            </a:extLst>
          </p:cNvPr>
          <p:cNvSpPr txBox="1"/>
          <p:nvPr/>
        </p:nvSpPr>
        <p:spPr>
          <a:xfrm>
            <a:off x="457200" y="11430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20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2C73-8204-45F0-AD29-86B2B967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E8EA4-D7BB-4384-A773-ACAFBE251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40A0-3DA8-48EB-A3EC-EEB8F116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099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19BE-ECD8-4951-98B0-16A988D8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parts of a 'for loop'?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491A4-A383-4263-B60F-6126B9171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// what code might you find in each ______ ?</a:t>
            </a:r>
          </a:p>
          <a:p>
            <a:pPr marL="0" indent="0">
              <a:buNone/>
            </a:pPr>
            <a:r>
              <a:rPr lang="en-US" dirty="0"/>
              <a:t>for (  _______  ; ______________; _______)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// lines inside the for loop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A2A5B-9BA0-45C1-87D3-3CF81ADC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107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06B85-0A7C-417B-92D5-08BF7B95A6E8}"/>
              </a:ext>
            </a:extLst>
          </p:cNvPr>
          <p:cNvSpPr txBox="1"/>
          <p:nvPr/>
        </p:nvSpPr>
        <p:spPr>
          <a:xfrm>
            <a:off x="457200" y="4648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ageCounter</a:t>
            </a:r>
            <a:r>
              <a:rPr lang="en-US" sz="2400" dirty="0"/>
              <a:t>=1; </a:t>
            </a:r>
            <a:r>
              <a:rPr lang="en-US" sz="2400" dirty="0" err="1"/>
              <a:t>ageCounter</a:t>
            </a:r>
            <a:r>
              <a:rPr lang="en-US" sz="2400" dirty="0"/>
              <a:t> &lt; </a:t>
            </a:r>
            <a:r>
              <a:rPr lang="en-US" sz="2400" dirty="0" err="1"/>
              <a:t>BirthdayAge</a:t>
            </a:r>
            <a:r>
              <a:rPr lang="en-US" sz="2400" dirty="0"/>
              <a:t> ; </a:t>
            </a:r>
            <a:r>
              <a:rPr lang="en-US" sz="2400" dirty="0" err="1"/>
              <a:t>ageCounter</a:t>
            </a:r>
            <a:r>
              <a:rPr lang="en-US" sz="2400" dirty="0"/>
              <a:t>++)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cout</a:t>
            </a:r>
            <a:r>
              <a:rPr lang="en-US" sz="2400" dirty="0"/>
              <a:t> &lt;&lt; "Are you " &lt;&lt; </a:t>
            </a:r>
            <a:r>
              <a:rPr lang="en-US" sz="2400" dirty="0" err="1"/>
              <a:t>ageCounter</a:t>
            </a:r>
            <a:r>
              <a:rPr lang="en-US" sz="2400" dirty="0"/>
              <a:t> &lt;&lt; "?" 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192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cs typeface="Courier New" panose="02070309020205020404" pitchFamily="49" charset="0"/>
              </a:rPr>
              <a:t>– initialization of variable(s)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108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condition </a:t>
            </a:r>
            <a:r>
              <a:rPr lang="en-US" sz="3600" dirty="0">
                <a:cs typeface="Courier New" panose="02070309020205020404" pitchFamily="49" charset="0"/>
              </a:rPr>
              <a:t>– statement about variable, while true, loop keeps running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49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3600" dirty="0">
                <a:cs typeface="Courier New" panose="02070309020205020404" pitchFamily="49" charset="0"/>
              </a:rPr>
              <a:t>– updates the variable after each loop execution (after the ending '}' if it exists</a:t>
            </a:r>
          </a:p>
        </p:txBody>
      </p:sp>
    </p:spTree>
    <p:extLst>
      <p:ext uri="{BB962C8B-B14F-4D97-AF65-F5344CB8AC3E}">
        <p14:creationId xmlns:p14="http://schemas.microsoft.com/office/powerpoint/2010/main" val="8493025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  <a:br>
              <a:rPr lang="en-US" dirty="0"/>
            </a:br>
            <a:r>
              <a:rPr lang="en-US" sz="3600" dirty="0"/>
              <a:t>a compact,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600" dirty="0"/>
              <a:t> loop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statement1;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 N;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Compound statements: the use of { 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Must group multiple statements with { }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 condition 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statement2;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statement3;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statement4;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statement5;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609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  <a:br>
              <a:rPr lang="en-US" dirty="0"/>
            </a:br>
            <a:r>
              <a:rPr lang="en-US" sz="3600" dirty="0"/>
              <a:t>a compact,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600" dirty="0"/>
              <a:t> loop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95400"/>
            <a:ext cx="876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statement1;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 N;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–runs first. Declare and initialize variables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8E14F-B8D0-4F0D-B043-B5BE5821FDB0}"/>
              </a:ext>
            </a:extLst>
          </p:cNvPr>
          <p:cNvSpPr/>
          <p:nvPr/>
        </p:nvSpPr>
        <p:spPr>
          <a:xfrm>
            <a:off x="1447800" y="1371600"/>
            <a:ext cx="685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  <a:br>
              <a:rPr lang="en-US" dirty="0"/>
            </a:br>
            <a:r>
              <a:rPr lang="en-US" sz="3600" dirty="0"/>
              <a:t>a compact,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600" dirty="0"/>
              <a:t> loop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70860"/>
            <a:ext cx="87630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statement1;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 N;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–runs first. Declare and initialize variables here.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is non-zero, enter block. </a:t>
            </a:r>
          </a:p>
          <a:p>
            <a:pPr marL="0" indent="0">
              <a:buNone/>
            </a:pP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Otherwise, skip block.</a:t>
            </a:r>
          </a:p>
          <a:p>
            <a:pPr marL="0" indent="0">
              <a:buNone/>
            </a:pP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672DC-4392-41DF-A109-E33AD93A7009}"/>
              </a:ext>
            </a:extLst>
          </p:cNvPr>
          <p:cNvSpPr/>
          <p:nvPr/>
        </p:nvSpPr>
        <p:spPr>
          <a:xfrm>
            <a:off x="2362200" y="1371600"/>
            <a:ext cx="1524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  <a:br>
              <a:rPr lang="en-US" dirty="0"/>
            </a:br>
            <a:r>
              <a:rPr lang="en-US" sz="3600" dirty="0"/>
              <a:t>a compact,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600" dirty="0"/>
              <a:t> loop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statement1;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statement N;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–runs first. Declare and initialize variables here.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is non-zero, enter block. </a:t>
            </a:r>
          </a:p>
          <a:p>
            <a:pPr marL="0" indent="0">
              <a:buNone/>
            </a:pP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Otherwise, skip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B64A8-6BD6-4110-A994-1417DD681B36}"/>
              </a:ext>
            </a:extLst>
          </p:cNvPr>
          <p:cNvSpPr/>
          <p:nvPr/>
        </p:nvSpPr>
        <p:spPr>
          <a:xfrm>
            <a:off x="762000" y="2362200"/>
            <a:ext cx="2819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  <a:br>
              <a:rPr lang="en-US" dirty="0"/>
            </a:br>
            <a:r>
              <a:rPr lang="en-US" sz="3600" dirty="0"/>
              <a:t>a compact,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600" dirty="0"/>
              <a:t> loop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95400"/>
            <a:ext cx="87630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statement1;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 N;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–runs first. Declare and initialize variables here.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is non-zero, enter block. </a:t>
            </a:r>
          </a:p>
          <a:p>
            <a:pPr marL="0" indent="0">
              <a:buNone/>
            </a:pP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Otherwise, skip block.</a:t>
            </a:r>
          </a:p>
          <a:p>
            <a:pPr marL="0" indent="0">
              <a:buNone/>
            </a:pP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– runs after the loop statements.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5E6EF-A030-4019-90AC-AAACF578BDB1}"/>
              </a:ext>
            </a:extLst>
          </p:cNvPr>
          <p:cNvSpPr/>
          <p:nvPr/>
        </p:nvSpPr>
        <p:spPr>
          <a:xfrm>
            <a:off x="3810000" y="1295400"/>
            <a:ext cx="1219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  <a:br>
              <a:rPr lang="en-US" dirty="0"/>
            </a:br>
            <a:r>
              <a:rPr lang="en-US" sz="3600" dirty="0"/>
              <a:t>a compact,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600" dirty="0"/>
              <a:t> loop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77118"/>
            <a:ext cx="87630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statement1;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 N;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–runs first. Declare and initialize variables.</a:t>
            </a:r>
          </a:p>
          <a:p>
            <a:pPr marL="0" indent="0">
              <a:buNone/>
            </a:pP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– if non-zero, enters loop.</a:t>
            </a:r>
          </a:p>
          <a:p>
            <a:pPr marL="0" indent="0">
              <a:buNone/>
            </a:pP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– runs after the loop statements.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After </a:t>
            </a: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test condition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672DC-4392-41DF-A109-E33AD93A7009}"/>
              </a:ext>
            </a:extLst>
          </p:cNvPr>
          <p:cNvSpPr/>
          <p:nvPr/>
        </p:nvSpPr>
        <p:spPr>
          <a:xfrm>
            <a:off x="2362200" y="1380817"/>
            <a:ext cx="1524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  <a:br>
              <a:rPr lang="en-US" dirty="0"/>
            </a:br>
            <a:r>
              <a:rPr lang="en-US" sz="3600" dirty="0"/>
              <a:t>a compact,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600" dirty="0"/>
              <a:t> loop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545BA-BCB7-4C3C-A84E-0DDF170B2484}"/>
              </a:ext>
            </a:extLst>
          </p:cNvPr>
          <p:cNvSpPr txBox="1"/>
          <p:nvPr/>
        </p:nvSpPr>
        <p:spPr>
          <a:xfrm>
            <a:off x="228600" y="1524000"/>
            <a:ext cx="4038600" cy="3908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cs typeface="Courier New" panose="02070309020205020404" pitchFamily="49" charset="0"/>
              </a:rPr>
              <a:t>The 'while' version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&lt;=5)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Mississippi";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78849-AD2E-47B7-BEE5-A07748799C07}"/>
              </a:ext>
            </a:extLst>
          </p:cNvPr>
          <p:cNvSpPr txBox="1"/>
          <p:nvPr/>
        </p:nvSpPr>
        <p:spPr>
          <a:xfrm>
            <a:off x="4419600" y="1524000"/>
            <a:ext cx="4572000" cy="2800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cs typeface="Courier New" panose="02070309020205020404" pitchFamily="49" charset="0"/>
              </a:rPr>
              <a:t>The 'for' version: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&lt;=5;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Mississippi";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0ACED-E8CF-4AC9-8A38-FB99DB716D41}"/>
              </a:ext>
            </a:extLst>
          </p:cNvPr>
          <p:cNvSpPr txBox="1"/>
          <p:nvPr/>
        </p:nvSpPr>
        <p:spPr>
          <a:xfrm>
            <a:off x="4114800" y="11430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Syntax: for(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en-US" sz="2000" dirty="0"/>
              <a:t>){ ... }</a:t>
            </a:r>
          </a:p>
        </p:txBody>
      </p:sp>
    </p:spTree>
    <p:extLst>
      <p:ext uri="{BB962C8B-B14F-4D97-AF65-F5344CB8AC3E}">
        <p14:creationId xmlns:p14="http://schemas.microsoft.com/office/powerpoint/2010/main" val="119056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09B0-FDA2-4806-8496-148A2C7A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7BF99-EAF9-4BE3-8FE7-0553C676D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#include &lt;iostream&gt;</a:t>
            </a:r>
          </a:p>
          <a:p>
            <a:pPr marL="0" indent="0">
              <a:buNone/>
            </a:pPr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 () 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// for loop (</a:t>
            </a:r>
            <a:r>
              <a:rPr lang="en-US" dirty="0" err="1"/>
              <a:t>init</a:t>
            </a:r>
            <a:r>
              <a:rPr lang="en-US" dirty="0"/>
              <a:t> ; bool condition ;  final)</a:t>
            </a:r>
          </a:p>
          <a:p>
            <a:pPr marL="0" indent="0">
              <a:buNone/>
            </a:pPr>
            <a:r>
              <a:rPr lang="en-US" dirty="0"/>
              <a:t>   for( </a:t>
            </a:r>
            <a:r>
              <a:rPr lang="en-US" dirty="0" err="1"/>
              <a:t>int</a:t>
            </a:r>
            <a:r>
              <a:rPr lang="en-US" dirty="0"/>
              <a:t> a = 10; a &lt; 20; a = a + 1 ) </a:t>
            </a:r>
          </a:p>
          <a:p>
            <a:pPr marL="0" indent="0">
              <a:buNone/>
            </a:pPr>
            <a:r>
              <a:rPr lang="en-US" dirty="0"/>
              <a:t>  {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cout</a:t>
            </a:r>
            <a:r>
              <a:rPr lang="en-US" dirty="0"/>
              <a:t> &lt;&lt; "value of a: " &lt;&lt; a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}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return 0;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C90E7-B1B3-4003-B65E-9A22FF40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1EABE-4737-4281-A4A3-51C86EEAAB64}"/>
              </a:ext>
            </a:extLst>
          </p:cNvPr>
          <p:cNvSpPr txBox="1"/>
          <p:nvPr/>
        </p:nvSpPr>
        <p:spPr>
          <a:xfrm>
            <a:off x="5638800" y="1425659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compiled &amp; executed:</a:t>
            </a:r>
          </a:p>
          <a:p>
            <a:endParaRPr lang="en-US" sz="2000" dirty="0"/>
          </a:p>
          <a:p>
            <a:r>
              <a:rPr lang="en-US" sz="2000" dirty="0"/>
              <a:t>value of a: 10</a:t>
            </a:r>
          </a:p>
          <a:p>
            <a:r>
              <a:rPr lang="en-US" sz="2000" dirty="0"/>
              <a:t>value of a: 11</a:t>
            </a:r>
          </a:p>
          <a:p>
            <a:r>
              <a:rPr lang="en-US" sz="2000" dirty="0"/>
              <a:t>value of a: 12</a:t>
            </a:r>
          </a:p>
          <a:p>
            <a:r>
              <a:rPr lang="en-US" sz="2000" dirty="0"/>
              <a:t>value of a: 13</a:t>
            </a:r>
          </a:p>
          <a:p>
            <a:r>
              <a:rPr lang="en-US" sz="2000" dirty="0"/>
              <a:t>value of a: 14</a:t>
            </a:r>
          </a:p>
          <a:p>
            <a:r>
              <a:rPr lang="en-US" sz="2000" dirty="0"/>
              <a:t>value of a: 15</a:t>
            </a:r>
          </a:p>
          <a:p>
            <a:r>
              <a:rPr lang="en-US" sz="2000" dirty="0"/>
              <a:t>value of a: 16</a:t>
            </a:r>
          </a:p>
          <a:p>
            <a:r>
              <a:rPr lang="en-US" sz="2000" dirty="0"/>
              <a:t>value of a: 17</a:t>
            </a:r>
          </a:p>
          <a:p>
            <a:r>
              <a:rPr lang="en-US" sz="2000" dirty="0"/>
              <a:t>value of a: 18</a:t>
            </a:r>
          </a:p>
          <a:p>
            <a:r>
              <a:rPr lang="en-US" sz="2000" dirty="0"/>
              <a:t>value of a: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A3A3-50CF-46A1-BCBB-A6020382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2F9C7-C42A-49C6-ABFF-823C3388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What's declared in the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Stays in the 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EDA7E-D90E-4420-944D-6B5C1CE4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4F4C0-64A4-4EF1-BF15-76657DBE6053}"/>
              </a:ext>
            </a:extLst>
          </p:cNvPr>
          <p:cNvGrpSpPr/>
          <p:nvPr/>
        </p:nvGrpSpPr>
        <p:grpSpPr>
          <a:xfrm>
            <a:off x="2504767" y="1341918"/>
            <a:ext cx="3829666" cy="3089025"/>
            <a:chOff x="2504767" y="1341918"/>
            <a:chExt cx="3829666" cy="30890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E519D3-DC05-42EF-A974-7016FA7BF162}"/>
                </a:ext>
              </a:extLst>
            </p:cNvPr>
            <p:cNvSpPr/>
            <p:nvPr/>
          </p:nvSpPr>
          <p:spPr>
            <a:xfrm>
              <a:off x="4267200" y="1341918"/>
              <a:ext cx="20672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BLOCK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4BF1EF-3D9B-44B7-A062-2F487774968D}"/>
                </a:ext>
              </a:extLst>
            </p:cNvPr>
            <p:cNvSpPr/>
            <p:nvPr/>
          </p:nvSpPr>
          <p:spPr>
            <a:xfrm>
              <a:off x="2504767" y="3507613"/>
              <a:ext cx="20672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BLOCK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62F287-F4E5-42AE-B2AB-8677F1F1BD78}"/>
              </a:ext>
            </a:extLst>
          </p:cNvPr>
          <p:cNvSpPr txBox="1"/>
          <p:nvPr/>
        </p:nvSpPr>
        <p:spPr>
          <a:xfrm>
            <a:off x="457200" y="5943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</a:t>
            </a:r>
            <a:r>
              <a:rPr lang="en-US" u="sng" dirty="0"/>
              <a:t>includes</a:t>
            </a:r>
            <a:r>
              <a:rPr lang="en-US" dirty="0"/>
              <a:t> the governing for(…. ; …. ; ) {  } </a:t>
            </a:r>
          </a:p>
        </p:txBody>
      </p:sp>
    </p:spTree>
    <p:extLst>
      <p:ext uri="{BB962C8B-B14F-4D97-AF65-F5344CB8AC3E}">
        <p14:creationId xmlns:p14="http://schemas.microsoft.com/office/powerpoint/2010/main" val="40927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Reviewing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cs typeface="Courier New" panose="02070309020205020404" pitchFamily="49" charset="0"/>
              </a:rPr>
              <a:t>Example 1: Counter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cs typeface="Courier New" panose="02070309020205020404" pitchFamily="49" charset="0"/>
              </a:rPr>
              <a:t> exists outside of loop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product=1;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&lt;=5;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product = product*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cs typeface="Courier New" panose="02070309020205020404" pitchFamily="49" charset="0"/>
              </a:rPr>
              <a:t>Example 2: Counter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cs typeface="Courier New" panose="02070309020205020404" pitchFamily="49" charset="0"/>
              </a:rPr>
              <a:t> exists </a:t>
            </a:r>
            <a:r>
              <a:rPr lang="en-US" b="1" dirty="0">
                <a:cs typeface="Courier New" panose="02070309020205020404" pitchFamily="49" charset="0"/>
              </a:rPr>
              <a:t>only</a:t>
            </a:r>
            <a:r>
              <a:rPr lang="en-US" dirty="0">
                <a:cs typeface="Courier New" panose="02070309020205020404" pitchFamily="49" charset="0"/>
              </a:rPr>
              <a:t> inside of loop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product=1;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&lt;=5;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product = product*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21FC7-65C5-4634-82AC-9DFB494C4AA0}"/>
              </a:ext>
            </a:extLst>
          </p:cNvPr>
          <p:cNvSpPr txBox="1"/>
          <p:nvPr/>
        </p:nvSpPr>
        <p:spPr>
          <a:xfrm>
            <a:off x="5410200" y="3271042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 can you sensibly put: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cout&lt;&lt; "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 &lt;&lt;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 endl;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54BC4D52-7A09-4C08-B30D-6CDBEB464278}"/>
              </a:ext>
            </a:extLst>
          </p:cNvPr>
          <p:cNvSpPr/>
          <p:nvPr/>
        </p:nvSpPr>
        <p:spPr>
          <a:xfrm>
            <a:off x="5181600" y="1659334"/>
            <a:ext cx="1371600" cy="365125"/>
          </a:xfrm>
          <a:prstGeom prst="borderCallout1">
            <a:avLst>
              <a:gd name="adj1" fmla="val 18750"/>
              <a:gd name="adj2" fmla="val -8333"/>
              <a:gd name="adj3" fmla="val 86481"/>
              <a:gd name="adj4" fmla="val -10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9E5D6A05-61BC-4725-BD99-7C9B4CA7A2AE}"/>
              </a:ext>
            </a:extLst>
          </p:cNvPr>
          <p:cNvSpPr/>
          <p:nvPr/>
        </p:nvSpPr>
        <p:spPr>
          <a:xfrm>
            <a:off x="2438400" y="2514600"/>
            <a:ext cx="1371600" cy="365125"/>
          </a:xfrm>
          <a:prstGeom prst="borderCallout1">
            <a:avLst>
              <a:gd name="adj1" fmla="val 18750"/>
              <a:gd name="adj2" fmla="val -8333"/>
              <a:gd name="adj3" fmla="val 86481"/>
              <a:gd name="adj4" fmla="val -10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954B0F42-22E0-4176-AF23-04F8FE3C1D87}"/>
              </a:ext>
            </a:extLst>
          </p:cNvPr>
          <p:cNvSpPr/>
          <p:nvPr/>
        </p:nvSpPr>
        <p:spPr>
          <a:xfrm>
            <a:off x="2057400" y="3411644"/>
            <a:ext cx="1371600" cy="365125"/>
          </a:xfrm>
          <a:prstGeom prst="borderCallout1">
            <a:avLst>
              <a:gd name="adj1" fmla="val 18750"/>
              <a:gd name="adj2" fmla="val -8333"/>
              <a:gd name="adj3" fmla="val 86481"/>
              <a:gd name="adj4" fmla="val -10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70811BEC-C2B4-460E-860A-E29524A06FB8}"/>
              </a:ext>
            </a:extLst>
          </p:cNvPr>
          <p:cNvSpPr/>
          <p:nvPr/>
        </p:nvSpPr>
        <p:spPr>
          <a:xfrm>
            <a:off x="4724400" y="4468417"/>
            <a:ext cx="1371600" cy="365125"/>
          </a:xfrm>
          <a:prstGeom prst="borderCallout1">
            <a:avLst>
              <a:gd name="adj1" fmla="val 18750"/>
              <a:gd name="adj2" fmla="val -8333"/>
              <a:gd name="adj3" fmla="val 86481"/>
              <a:gd name="adj4" fmla="val -10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60943525-5DA6-4E05-8CA1-8C04DD786F1C}"/>
              </a:ext>
            </a:extLst>
          </p:cNvPr>
          <p:cNvSpPr/>
          <p:nvPr/>
        </p:nvSpPr>
        <p:spPr>
          <a:xfrm>
            <a:off x="2514600" y="5257800"/>
            <a:ext cx="1371600" cy="365125"/>
          </a:xfrm>
          <a:prstGeom prst="borderCallout1">
            <a:avLst>
              <a:gd name="adj1" fmla="val 18750"/>
              <a:gd name="adj2" fmla="val -8333"/>
              <a:gd name="adj3" fmla="val 86481"/>
              <a:gd name="adj4" fmla="val -10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8A3A51A5-5E0F-41D6-AAE1-21A5F224516D}"/>
              </a:ext>
            </a:extLst>
          </p:cNvPr>
          <p:cNvSpPr/>
          <p:nvPr/>
        </p:nvSpPr>
        <p:spPr>
          <a:xfrm>
            <a:off x="2088078" y="6324600"/>
            <a:ext cx="1371600" cy="365125"/>
          </a:xfrm>
          <a:prstGeom prst="borderCallout1">
            <a:avLst>
              <a:gd name="adj1" fmla="val 18750"/>
              <a:gd name="adj2" fmla="val -8333"/>
              <a:gd name="adj3" fmla="val 86481"/>
              <a:gd name="adj4" fmla="val -10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92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main ()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product=1;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&lt;=5;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product = product*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"! = " &lt;&lt; product &lt;&lt;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What does this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numBagels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=5;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"You are getting"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numBagels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bagels!\n";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numBagels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&gt;12 )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numBagels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=numBagels+1; //baker's dozen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"You also get an extra bagel free!";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"Have a good day.\n“;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914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Beware the misplaced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Placing a semicolon after the parentheses of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 causes an empty statement as the body of the loop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=1; </a:t>
            </a:r>
            <a:r>
              <a:rPr lang="en-US" dirty="0" err="1"/>
              <a:t>i</a:t>
            </a:r>
            <a:r>
              <a:rPr lang="en-US" dirty="0"/>
              <a:t>&lt;5000; </a:t>
            </a:r>
            <a:r>
              <a:rPr lang="en-US" dirty="0" err="1"/>
              <a:t>i</a:t>
            </a:r>
            <a:r>
              <a:rPr lang="en-US" dirty="0"/>
              <a:t>++);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// Lots of complicated code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CE51BB-5B64-4419-A8C7-250A7DF6AC92}"/>
              </a:ext>
            </a:extLst>
          </p:cNvPr>
          <p:cNvSpPr/>
          <p:nvPr/>
        </p:nvSpPr>
        <p:spPr>
          <a:xfrm>
            <a:off x="4343400" y="3657600"/>
            <a:ext cx="609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  <a:br>
              <a:rPr lang="en-US" dirty="0"/>
            </a:br>
            <a:r>
              <a:rPr lang="en-US" sz="3600" dirty="0"/>
              <a:t>a compact,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600" dirty="0"/>
              <a:t> loop alternative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B40F18-1D6C-4647-B9CD-BB14E91A9C0E}"/>
              </a:ext>
            </a:extLst>
          </p:cNvPr>
          <p:cNvSpPr txBox="1"/>
          <p:nvPr/>
        </p:nvSpPr>
        <p:spPr>
          <a:xfrm>
            <a:off x="1027697" y="2076510"/>
            <a:ext cx="7164805" cy="29854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cs typeface="Courier New" panose="02070309020205020404" pitchFamily="49" charset="0"/>
              </a:rPr>
              <a:t>Clever, but will fail you. What is wrong?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=1,sum 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&lt;=5;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sum = sum +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"Sum is " &lt;&lt; sum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0ACED-E8CF-4AC9-8A38-FB99DB716D41}"/>
              </a:ext>
            </a:extLst>
          </p:cNvPr>
          <p:cNvSpPr txBox="1"/>
          <p:nvPr/>
        </p:nvSpPr>
        <p:spPr>
          <a:xfrm>
            <a:off x="991602" y="1676400"/>
            <a:ext cx="632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Syntax: for(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update</a:t>
            </a:r>
            <a:r>
              <a:rPr lang="en-US" sz="2000" dirty="0"/>
              <a:t>){ ... }</a:t>
            </a:r>
          </a:p>
        </p:txBody>
      </p:sp>
    </p:spTree>
    <p:extLst>
      <p:ext uri="{BB962C8B-B14F-4D97-AF65-F5344CB8AC3E}">
        <p14:creationId xmlns:p14="http://schemas.microsoft.com/office/powerpoint/2010/main" val="10468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Picking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dirty="0"/>
              <a:t>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if you need to perform the action </a:t>
            </a:r>
            <a:r>
              <a:rPr lang="en-US" u="sng" dirty="0"/>
              <a:t>at least once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if there is a standard repeated mathematical update to your loop variable (e.g., count++)  hint: </a:t>
            </a:r>
            <a:r>
              <a:rPr lang="en-US" i="1" u="sng" dirty="0"/>
              <a:t>for each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loop </a:t>
            </a:r>
            <a:r>
              <a:rPr lang="en-US" u="sng" dirty="0"/>
              <a:t>might never execute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“loop variable” is the variable tested by the condition in your given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96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Picking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dirty="0"/>
              <a:t>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if you need to perform the action </a:t>
            </a:r>
            <a:r>
              <a:rPr lang="en-US" u="sng" dirty="0"/>
              <a:t>at least once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if there is a standard repeated mathematical update to your loop variable (e.g., count++)  hint: </a:t>
            </a:r>
            <a:r>
              <a:rPr lang="en-US" i="1" u="sng" dirty="0"/>
              <a:t>for each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loop </a:t>
            </a:r>
            <a:r>
              <a:rPr lang="en-US" u="sng" dirty="0"/>
              <a:t>might never execute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“loop variable” is the variable tested by the condition in your given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29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82FE-BD57-46BA-B231-11B84324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DDDD-041A-43B1-87A9-F9FEF6073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Using a loop, print out 5 stars so the output is: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*****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89188-B2ED-4A6B-A71E-E35C30C7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6330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82FE-BD57-46BA-B231-11B84324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DrawSquare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DDDD-041A-43B1-87A9-F9FEF6073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we print out the line 4 times?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*****</a:t>
            </a:r>
          </a:p>
          <a:p>
            <a:pPr marL="0" indent="0">
              <a:buNone/>
            </a:pPr>
            <a:r>
              <a:rPr lang="en-US" dirty="0"/>
              <a:t>*****</a:t>
            </a:r>
          </a:p>
          <a:p>
            <a:pPr marL="0" indent="0">
              <a:buNone/>
            </a:pPr>
            <a:r>
              <a:rPr lang="en-US" dirty="0"/>
              <a:t>*****</a:t>
            </a:r>
          </a:p>
          <a:p>
            <a:pPr marL="0" indent="0">
              <a:buNone/>
            </a:pPr>
            <a:r>
              <a:rPr lang="en-US" dirty="0"/>
              <a:t>*****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89188-B2ED-4A6B-A71E-E35C30C7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3669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82FE-BD57-46BA-B231-11B84324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DrawRightTriangle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DDDD-041A-43B1-87A9-F9FEF6073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we print out a right triangle, like this?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</a:p>
          <a:p>
            <a:pPr marL="0" indent="0">
              <a:buNone/>
            </a:pPr>
            <a:r>
              <a:rPr lang="en-US" dirty="0"/>
              <a:t>**</a:t>
            </a:r>
          </a:p>
          <a:p>
            <a:pPr marL="0" indent="0">
              <a:buNone/>
            </a:pPr>
            <a:r>
              <a:rPr lang="en-US" dirty="0"/>
              <a:t>***</a:t>
            </a:r>
          </a:p>
          <a:p>
            <a:pPr marL="0" indent="0">
              <a:buNone/>
            </a:pPr>
            <a:r>
              <a:rPr lang="en-US" dirty="0"/>
              <a:t>****</a:t>
            </a:r>
          </a:p>
          <a:p>
            <a:pPr marL="0" indent="0">
              <a:buNone/>
            </a:pPr>
            <a:r>
              <a:rPr lang="en-US" dirty="0"/>
              <a:t>*****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89188-B2ED-4A6B-A71E-E35C30C7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8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3247-4D13-4ABF-844E-6D3B83E4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DrawTriangle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E8EA-2EBF-450B-A2FA-10E2A84D0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print out an equilateral triangle, like this?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*</a:t>
            </a:r>
          </a:p>
          <a:p>
            <a:pPr marL="0" indent="0">
              <a:buNone/>
            </a:pPr>
            <a:r>
              <a:rPr lang="en-US" dirty="0"/>
              <a:t>    ***</a:t>
            </a:r>
          </a:p>
          <a:p>
            <a:pPr marL="0" indent="0">
              <a:buNone/>
            </a:pPr>
            <a:r>
              <a:rPr lang="en-US" dirty="0"/>
              <a:t>  *****</a:t>
            </a:r>
          </a:p>
          <a:p>
            <a:pPr marL="0" indent="0">
              <a:buNone/>
            </a:pPr>
            <a:r>
              <a:rPr lang="en-US" dirty="0"/>
              <a:t>*******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FC414-891D-4C84-B8D4-B465AE52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981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0FE1-459D-4909-8AF7-56716157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Accumulating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E446-7844-4B32-9D3E-7AB42A792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start with $100 credit card balance</a:t>
            </a:r>
          </a:p>
          <a:p>
            <a:r>
              <a:rPr lang="en-US" dirty="0"/>
              <a:t>And pay 2% per month in interest</a:t>
            </a:r>
          </a:p>
          <a:p>
            <a:r>
              <a:rPr lang="en-US" dirty="0"/>
              <a:t>(And don't buy anything else)</a:t>
            </a:r>
          </a:p>
          <a:p>
            <a:r>
              <a:rPr lang="en-US" dirty="0"/>
              <a:t>How much do you owe after 1 month?</a:t>
            </a:r>
          </a:p>
          <a:p>
            <a:pPr marL="457200" lvl="1" indent="0">
              <a:buNone/>
            </a:pPr>
            <a:r>
              <a:rPr lang="en-US" dirty="0"/>
              <a:t>Your original $100 PLUS  .02 * $100</a:t>
            </a:r>
          </a:p>
          <a:p>
            <a:pPr marL="457200" lvl="1" indent="0">
              <a:buNone/>
            </a:pPr>
            <a:r>
              <a:rPr lang="en-US" dirty="0"/>
              <a:t>	= 100 + .02 *100 = 100 + 2 = 102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After one more month?</a:t>
            </a:r>
          </a:p>
          <a:p>
            <a:pPr marL="457200" lvl="1" indent="0">
              <a:buNone/>
            </a:pPr>
            <a:r>
              <a:rPr lang="en-US" dirty="0"/>
              <a:t>	= 102 + .02 * 102 = 102 + 2.04 = 104.04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27291-01EA-407D-A143-7E13F297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EAD7-64F3-41D9-A0C5-CAB6AB45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Money and Precision of Float/Double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4C8A-D5E9-44A1-B55B-EE4F258DA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display all decimal numbers with two decimal places (e.g., $4.52 dollars), include the following code </a:t>
            </a:r>
            <a:r>
              <a:rPr lang="en-US" b="1" u="sng" dirty="0"/>
              <a:t>in your main function </a:t>
            </a:r>
            <a:r>
              <a:rPr lang="en-US" dirty="0"/>
              <a:t>before your first decimal output: </a:t>
            </a:r>
          </a:p>
          <a:p>
            <a:pPr marL="0" indent="0">
              <a:buNone/>
            </a:pPr>
            <a:r>
              <a:rPr lang="en-US"/>
              <a:t>cout</a:t>
            </a:r>
            <a:r>
              <a:rPr lang="en-US" dirty="0" err="1"/>
              <a:t>.setf</a:t>
            </a:r>
            <a:r>
              <a:rPr lang="en-US" dirty="0"/>
              <a:t>(</a:t>
            </a:r>
            <a:r>
              <a:rPr lang="en-US" dirty="0" err="1"/>
              <a:t>ios</a:t>
            </a:r>
            <a:r>
              <a:rPr lang="en-US" dirty="0"/>
              <a:t>::fixed); </a:t>
            </a:r>
          </a:p>
          <a:p>
            <a:pPr marL="0" indent="0">
              <a:buNone/>
            </a:pPr>
            <a:r>
              <a:rPr lang="en-US" dirty="0" err="1"/>
              <a:t>cout.setf</a:t>
            </a:r>
            <a:r>
              <a:rPr lang="en-US" dirty="0"/>
              <a:t>(</a:t>
            </a:r>
            <a:r>
              <a:rPr lang="en-US" dirty="0" err="1"/>
              <a:t>ios</a:t>
            </a:r>
            <a:r>
              <a:rPr lang="en-US" dirty="0"/>
              <a:t>::</a:t>
            </a:r>
            <a:r>
              <a:rPr lang="en-US" dirty="0" err="1"/>
              <a:t>showpoint</a:t>
            </a:r>
            <a:r>
              <a:rPr lang="en-US" dirty="0"/>
              <a:t>); // show decimals</a:t>
            </a:r>
          </a:p>
          <a:p>
            <a:pPr marL="0" indent="0">
              <a:buNone/>
            </a:pPr>
            <a:r>
              <a:rPr lang="en-US" dirty="0"/>
              <a:t>				// even if not needed</a:t>
            </a:r>
          </a:p>
          <a:p>
            <a:pPr marL="0" indent="0">
              <a:buNone/>
            </a:pPr>
            <a:r>
              <a:rPr lang="en-US" dirty="0" err="1"/>
              <a:t>cout.precision</a:t>
            </a:r>
            <a:r>
              <a:rPr lang="en-US" dirty="0"/>
              <a:t>(2);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4D289-4A03-46FC-B0BD-DFF54B0E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Compound Boolean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Expressions can be combined with logical operators</a:t>
            </a:r>
          </a:p>
          <a:p>
            <a:r>
              <a:rPr lang="en-US" dirty="0"/>
              <a:t>The AND operator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:</a:t>
            </a:r>
            <a:br>
              <a:rPr lang="en-US" dirty="0"/>
            </a:br>
            <a:r>
              <a:rPr lang="en-US" sz="2800" dirty="0">
                <a:latin typeface="Courier New" panose="02070309020205020404" pitchFamily="49" charset="0"/>
              </a:rPr>
              <a:t>expression1 &amp;&amp; expression2</a:t>
            </a:r>
            <a:r>
              <a:rPr lang="en-US" dirty="0"/>
              <a:t> true only if both </a:t>
            </a:r>
            <a:r>
              <a:rPr lang="en-US" sz="2800" dirty="0">
                <a:latin typeface="Courier New" panose="02070309020205020404" pitchFamily="49" charset="0"/>
              </a:rPr>
              <a:t>expression1</a:t>
            </a:r>
            <a:r>
              <a:rPr lang="en-US" dirty="0"/>
              <a:t> and </a:t>
            </a:r>
            <a:r>
              <a:rPr lang="en-US" sz="2800" dirty="0">
                <a:latin typeface="Courier New" panose="02070309020205020404" pitchFamily="49" charset="0"/>
              </a:rPr>
              <a:t>expression2</a:t>
            </a:r>
            <a:r>
              <a:rPr lang="en-US" dirty="0"/>
              <a:t> are true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( ( 2&lt;x ) &amp;&amp; ( x&lt;7 ) )</a:t>
            </a:r>
          </a:p>
          <a:p>
            <a:r>
              <a:rPr lang="en-US" dirty="0"/>
              <a:t>true only if x is between 2 and 7, </a:t>
            </a:r>
            <a:r>
              <a:rPr lang="en-US" dirty="0" err="1"/>
              <a:t>e.g</a:t>
            </a:r>
            <a:r>
              <a:rPr lang="en-US" dirty="0"/>
              <a:t>, x is 4, x is 6</a:t>
            </a:r>
          </a:p>
          <a:p>
            <a:r>
              <a:rPr lang="en-US" dirty="0"/>
              <a:t>false otherwise, e.g., x is 0, x is 10</a:t>
            </a:r>
          </a:p>
          <a:p>
            <a:r>
              <a:rPr lang="en-US" dirty="0"/>
              <a:t>Equivalently: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( 2&lt;x &amp;&amp; x&lt;7 )</a:t>
            </a:r>
          </a:p>
          <a:p>
            <a:r>
              <a:rPr lang="en-US" dirty="0"/>
              <a:t>Invalid: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( 2&lt;x&lt;7 )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4FE7-D2A2-4821-B2C0-712D6FF0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Equation?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507F9-00AB-4557-9ED1-0959A2897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AmountOwedAfter1MoreMonth = </a:t>
            </a:r>
          </a:p>
          <a:p>
            <a:pPr marL="457200" lvl="1" indent="0">
              <a:buNone/>
            </a:pPr>
            <a:r>
              <a:rPr lang="en-US" dirty="0"/>
              <a:t>Prior amount + Interest * Prior Amount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EC38F-5DA1-4CAE-BC32-E72EC065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748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misplaced nested else</a:t>
            </a:r>
          </a:p>
          <a:p>
            <a:r>
              <a:rPr lang="en-US" dirty="0"/>
              <a:t>;</a:t>
            </a:r>
          </a:p>
          <a:p>
            <a:r>
              <a:rPr lang="en-US" dirty="0"/>
              <a:t>scoping (a benefit, but beware)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6178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D42B-C0C4-48A4-B946-5FC475A4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11AC4-A11E-49B1-AA5B-8048EFA21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Ask the user for a dollar value between 1 and 100. </a:t>
            </a:r>
          </a:p>
          <a:p>
            <a:pPr marL="914400" lvl="1" indent="-514350">
              <a:buAutoNum type="arabicParenR"/>
            </a:pPr>
            <a:r>
              <a:rPr lang="en-US" dirty="0"/>
              <a:t>Which loop do you use? </a:t>
            </a:r>
          </a:p>
          <a:p>
            <a:pPr marL="914400" lvl="1" indent="-514350">
              <a:buAutoNum type="arabicParenR"/>
            </a:pPr>
            <a:r>
              <a:rPr lang="en-US" dirty="0"/>
              <a:t>What type is </a:t>
            </a:r>
            <a:r>
              <a:rPr lang="en-US" dirty="0" err="1"/>
              <a:t>dollarValue</a:t>
            </a:r>
            <a:r>
              <a:rPr lang="en-US" dirty="0"/>
              <a:t> ?</a:t>
            </a:r>
          </a:p>
          <a:p>
            <a:pPr marL="514350" indent="-514350">
              <a:buAutoNum type="arabicParenR"/>
            </a:pPr>
            <a:r>
              <a:rPr lang="en-US" dirty="0"/>
              <a:t>Ask the user for a </a:t>
            </a:r>
            <a:r>
              <a:rPr lang="en-US" b="1" dirty="0"/>
              <a:t>monthly</a:t>
            </a:r>
            <a:r>
              <a:rPr lang="en-US" dirty="0"/>
              <a:t> interest rate between .01 (1%) and .1 (10%).</a:t>
            </a:r>
          </a:p>
          <a:p>
            <a:pPr marL="0" indent="0">
              <a:buNone/>
            </a:pPr>
            <a:r>
              <a:rPr lang="en-US" dirty="0"/>
              <a:t>	What type is Interest?</a:t>
            </a:r>
          </a:p>
          <a:p>
            <a:pPr marL="0" indent="0">
              <a:buNone/>
            </a:pPr>
            <a:r>
              <a:rPr lang="en-US" dirty="0"/>
              <a:t>3)  Use a loop to determine how many months it takes to double your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BDE5-F82B-410D-8DA6-A64BEF7A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2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Compound Boolean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Expressions can be combined with logical operators</a:t>
            </a:r>
          </a:p>
          <a:p>
            <a:r>
              <a:rPr lang="en-US" dirty="0"/>
              <a:t>The OR operator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:</a:t>
            </a:r>
            <a:br>
              <a:rPr lang="en-US" dirty="0"/>
            </a:br>
            <a:r>
              <a:rPr lang="en-US" sz="2800" dirty="0">
                <a:latin typeface="Courier New" panose="02070309020205020404" pitchFamily="49" charset="0"/>
              </a:rPr>
              <a:t>expression1 || expression2</a:t>
            </a:r>
            <a:r>
              <a:rPr lang="en-US" sz="2800" dirty="0"/>
              <a:t> true only if at least one of </a:t>
            </a:r>
            <a:r>
              <a:rPr lang="en-US" sz="2800" dirty="0">
                <a:latin typeface="Courier New" panose="02070309020205020404" pitchFamily="49" charset="0"/>
              </a:rPr>
              <a:t>expression1</a:t>
            </a:r>
            <a:r>
              <a:rPr lang="en-US" sz="2800" dirty="0"/>
              <a:t> and </a:t>
            </a:r>
            <a:r>
              <a:rPr lang="en-US" sz="2800" dirty="0">
                <a:latin typeface="Courier New" panose="02070309020205020404" pitchFamily="49" charset="0"/>
              </a:rPr>
              <a:t>expression2</a:t>
            </a:r>
            <a:r>
              <a:rPr lang="en-US" sz="2800" dirty="0"/>
              <a:t> are true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( (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ageZoe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==20 ) || (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ageZoe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==25 ) )</a:t>
            </a:r>
          </a:p>
          <a:p>
            <a:r>
              <a:rPr lang="en-US" dirty="0"/>
              <a:t>true only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ageZoe</a:t>
            </a:r>
            <a:r>
              <a:rPr lang="en-US" dirty="0"/>
              <a:t> is 20 or 25</a:t>
            </a:r>
          </a:p>
          <a:p>
            <a:r>
              <a:rPr lang="en-US" dirty="0"/>
              <a:t>false otherwise</a:t>
            </a:r>
          </a:p>
          <a:p>
            <a:r>
              <a:rPr lang="en-US" dirty="0"/>
              <a:t>Equivalently: 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if (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ageZoe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==20 || </a:t>
            </a:r>
            <a:r>
              <a:rPr lang="en-US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ageZoe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==25 )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Logical operators,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Expressions can be altered with logical operators</a:t>
            </a:r>
          </a:p>
          <a:p>
            <a:r>
              <a:rPr lang="en-US" dirty="0"/>
              <a:t>The NOT operator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:</a:t>
            </a:r>
            <a:br>
              <a:rPr lang="en-US" dirty="0"/>
            </a:br>
            <a:r>
              <a:rPr lang="en-US" sz="2800" dirty="0">
                <a:latin typeface="Courier New" panose="02070309020205020404" pitchFamily="49" charset="0"/>
              </a:rPr>
              <a:t>!expression </a:t>
            </a:r>
            <a:r>
              <a:rPr lang="en-US" sz="2800" dirty="0"/>
              <a:t>true only if </a:t>
            </a:r>
            <a:r>
              <a:rPr lang="en-US" sz="2800" dirty="0">
                <a:latin typeface="Courier New" panose="02070309020205020404" pitchFamily="49" charset="0"/>
              </a:rPr>
              <a:t>expression</a:t>
            </a:r>
            <a:r>
              <a:rPr lang="en-US" sz="2800" dirty="0"/>
              <a:t> is false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( !(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ageZoe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&gt;20 ) )</a:t>
            </a:r>
          </a:p>
          <a:p>
            <a:r>
              <a:rPr lang="en-US" dirty="0"/>
              <a:t>true only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ageZoe</a:t>
            </a:r>
            <a:r>
              <a:rPr lang="en-US" dirty="0"/>
              <a:t> is below 20</a:t>
            </a:r>
          </a:p>
          <a:p>
            <a:r>
              <a:rPr lang="en-US" dirty="0"/>
              <a:t>false otherwise</a:t>
            </a:r>
          </a:p>
          <a:p>
            <a:r>
              <a:rPr lang="en-US" dirty="0"/>
              <a:t>Preferably: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ageZoe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&lt;=20 )</a:t>
            </a:r>
          </a:p>
          <a:p>
            <a:endParaRPr lang="en-US" dirty="0"/>
          </a:p>
          <a:p>
            <a:r>
              <a:rPr lang="en-US" dirty="0"/>
              <a:t>Preferable to avoid </a:t>
            </a:r>
            <a:r>
              <a:rPr lang="en-US" dirty="0">
                <a:latin typeface="Courier New" panose="02070309020205020404" pitchFamily="49" charset="0"/>
              </a:rPr>
              <a:t>!expression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What does this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numBagels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=5;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"You are getting"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numBagels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bagels!\n";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numBagels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&gt;12 )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numBagels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=numBagels+1;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"You also get an extra bagel free!";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"Have a good day.\n“;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66406"/>
              </p:ext>
            </p:extLst>
          </p:nvPr>
        </p:nvGraphicFramePr>
        <p:xfrm>
          <a:off x="304800" y="1905000"/>
          <a:ext cx="37338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a &amp;&amp;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37729"/>
              </p:ext>
            </p:extLst>
          </p:nvPr>
        </p:nvGraphicFramePr>
        <p:xfrm>
          <a:off x="4648200" y="1905000"/>
          <a:ext cx="37338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a ||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  <a:endParaRPr lang="en-US" b="1" baseline="0" dirty="0">
                        <a:latin typeface="Courier New" panose="02070309020205020404" pitchFamily="49" charset="0"/>
                        <a:cs typeface="Cordia New" panose="020B0304020202020204" pitchFamily="34" charset="-34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  <a:endParaRPr lang="en-US" b="1" baseline="0" dirty="0">
                        <a:latin typeface="Courier New" panose="02070309020205020404" pitchFamily="49" charset="0"/>
                        <a:cs typeface="Cordia New" panose="020B0304020202020204" pitchFamily="34" charset="-34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36844"/>
              </p:ext>
            </p:extLst>
          </p:nvPr>
        </p:nvGraphicFramePr>
        <p:xfrm>
          <a:off x="3352800" y="4572000"/>
          <a:ext cx="1981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!a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false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rdia New" panose="020B0304020202020204" pitchFamily="34" charset="-34"/>
                        </a:rPr>
                        <a:t>true</a:t>
                      </a:r>
                      <a:endParaRPr lang="en-US" b="1" baseline="0" dirty="0">
                        <a:latin typeface="Courier New" panose="02070309020205020404" pitchFamily="49" charset="0"/>
                        <a:cs typeface="Cordia New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5A5182-1391-40B1-AFA2-32390FA1F1FC}"/>
              </a:ext>
            </a:extLst>
          </p:cNvPr>
          <p:cNvSpPr txBox="1"/>
          <p:nvPr/>
        </p:nvSpPr>
        <p:spPr>
          <a:xfrm>
            <a:off x="2819400" y="145470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D67F6-B080-4E07-9608-AB3A5EC75BB3}"/>
              </a:ext>
            </a:extLst>
          </p:cNvPr>
          <p:cNvSpPr txBox="1"/>
          <p:nvPr/>
        </p:nvSpPr>
        <p:spPr>
          <a:xfrm>
            <a:off x="7239000" y="147665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62AE2-BD12-4754-8DD9-64FDFF94D6C2}"/>
              </a:ext>
            </a:extLst>
          </p:cNvPr>
          <p:cNvSpPr txBox="1"/>
          <p:nvPr/>
        </p:nvSpPr>
        <p:spPr>
          <a:xfrm>
            <a:off x="4523874" y="406189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60809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float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"What is your soup temperature? ";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80) &amp;&amp;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&lt;95))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"This soup is just right!\n";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"This soup is no good!\n";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18</a:t>
            </a:fld>
            <a:endParaRPr lang="en-US"/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46048DF8-D56D-4AE1-B316-F689BD0F15A6}"/>
              </a:ext>
            </a:extLst>
          </p:cNvPr>
          <p:cNvSpPr/>
          <p:nvPr/>
        </p:nvSpPr>
        <p:spPr>
          <a:xfrm>
            <a:off x="5562600" y="1143000"/>
            <a:ext cx="2514600" cy="1981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It</a:t>
            </a:r>
          </a:p>
        </p:txBody>
      </p:sp>
    </p:spTree>
    <p:extLst>
      <p:ext uri="{BB962C8B-B14F-4D97-AF65-F5344CB8AC3E}">
        <p14:creationId xmlns:p14="http://schemas.microsoft.com/office/powerpoint/2010/main" val="41646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do we need parentheses?</a:t>
            </a:r>
            <a:br>
              <a:rPr lang="en-US" dirty="0"/>
            </a:br>
            <a:r>
              <a:rPr lang="en-US" i="1" dirty="0"/>
              <a:t>Try these in your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80) &amp;&amp;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&lt;95)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is the same as</a:t>
            </a: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80 &amp;&amp;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&lt;95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80) &amp;&amp; !(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&gt;=95)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is not the same as</a:t>
            </a: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80 &amp;&amp; !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soupTemp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&gt;=95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1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Linear execution of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dirty="0"/>
              <a:t>Each action performed in written order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What is the result of this set of statements?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a=1, b=2, c;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a=5;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c;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 of operations for logic</a:t>
            </a:r>
            <a:br>
              <a:rPr lang="en-US" dirty="0"/>
            </a:br>
            <a:r>
              <a:rPr lang="en-US" dirty="0"/>
              <a:t>Precedent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Parentheses: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Negation: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Comparison: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dirty="0"/>
              <a:t>Operations on same level evaluated left-to-right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 careful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Easy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-read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Can avoid it by being explicit, 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IsChild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true;</a:t>
            </a:r>
          </a:p>
          <a:p>
            <a:pPr marL="914400" lvl="1" indent="-457200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Instead of: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IsChild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14400" lvl="1" indent="-457200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Try: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IsChild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false)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-to-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dirty="0"/>
              <a:t> conversion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(or any non-zero number)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true  e.g. while(5)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17847-8B94-42CF-BBA2-497B4812E101}"/>
              </a:ext>
            </a:extLst>
          </p:cNvPr>
          <p:cNvSpPr txBox="1"/>
          <p:nvPr/>
        </p:nvSpPr>
        <p:spPr>
          <a:xfrm>
            <a:off x="3657600" y="1143000"/>
            <a:ext cx="64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3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D680-B655-4680-815E-140370FE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Size of Variables on our system. </a:t>
            </a:r>
            <a:br>
              <a:rPr lang="en-US" dirty="0"/>
            </a:br>
            <a:r>
              <a:rPr lang="en-US" dirty="0"/>
              <a:t>Use </a:t>
            </a:r>
            <a:r>
              <a:rPr lang="en-US" dirty="0" err="1"/>
              <a:t>sizeof</a:t>
            </a:r>
            <a:r>
              <a:rPr lang="en-US" dirty="0"/>
              <a:t>(&lt;type&gt;)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44FB-F72B-4703-8D2B-5CEA6269D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2597150" cy="3263504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bool:           1 bytes</a:t>
            </a:r>
          </a:p>
          <a:p>
            <a:r>
              <a:rPr lang="en-US" dirty="0"/>
              <a:t>char:           1 bytes</a:t>
            </a:r>
          </a:p>
          <a:p>
            <a:r>
              <a:rPr lang="en-US" dirty="0" err="1"/>
              <a:t>wchar_t</a:t>
            </a:r>
            <a:r>
              <a:rPr lang="en-US" dirty="0"/>
              <a:t>:        4 bytes</a:t>
            </a:r>
          </a:p>
          <a:p>
            <a:r>
              <a:rPr lang="en-US" dirty="0"/>
              <a:t>char16_t:       2 bytes</a:t>
            </a:r>
          </a:p>
          <a:p>
            <a:r>
              <a:rPr lang="en-US" dirty="0"/>
              <a:t>char32_t:       4 bytes</a:t>
            </a:r>
          </a:p>
          <a:p>
            <a:r>
              <a:rPr lang="en-US" dirty="0"/>
              <a:t>short:          2 bytes</a:t>
            </a:r>
          </a:p>
          <a:p>
            <a:r>
              <a:rPr lang="en-US" dirty="0" err="1"/>
              <a:t>int</a:t>
            </a:r>
            <a:r>
              <a:rPr lang="en-US" dirty="0"/>
              <a:t>:            4 bytes</a:t>
            </a:r>
          </a:p>
          <a:p>
            <a:r>
              <a:rPr lang="en-US" dirty="0"/>
              <a:t>long:           8 bytes</a:t>
            </a:r>
          </a:p>
          <a:p>
            <a:r>
              <a:rPr lang="en-US" dirty="0"/>
              <a:t>long </a:t>
            </a:r>
            <a:r>
              <a:rPr lang="en-US" dirty="0" err="1"/>
              <a:t>long</a:t>
            </a:r>
            <a:r>
              <a:rPr lang="en-US" dirty="0"/>
              <a:t>:      8 bytes</a:t>
            </a:r>
          </a:p>
          <a:p>
            <a:r>
              <a:rPr lang="en-US" dirty="0"/>
              <a:t>float:          4 bytes</a:t>
            </a:r>
          </a:p>
          <a:p>
            <a:r>
              <a:rPr lang="en-US" dirty="0"/>
              <a:t>double:         8 bytes</a:t>
            </a:r>
          </a:p>
          <a:p>
            <a:r>
              <a:rPr lang="en-US" dirty="0"/>
              <a:t>long double:    16 bytes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2DA55-827F-4F52-9782-A2D705BE9F3C}"/>
              </a:ext>
            </a:extLst>
          </p:cNvPr>
          <p:cNvSpPr txBox="1"/>
          <p:nvPr/>
        </p:nvSpPr>
        <p:spPr>
          <a:xfrm>
            <a:off x="3310467" y="2125266"/>
            <a:ext cx="57150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#include &lt;iostream&gt;</a:t>
            </a:r>
          </a:p>
          <a:p>
            <a:r>
              <a:rPr lang="en-US" sz="1200" dirty="0"/>
              <a:t>// example if we left out           using namespace </a:t>
            </a:r>
            <a:r>
              <a:rPr lang="en-US" sz="1200" dirty="0" err="1"/>
              <a:t>std</a:t>
            </a:r>
            <a:r>
              <a:rPr lang="en-US" sz="1200" dirty="0"/>
              <a:t>;</a:t>
            </a:r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cout</a:t>
            </a:r>
            <a:r>
              <a:rPr lang="en-US" sz="1200" dirty="0"/>
              <a:t> &lt;&lt; "bool:\t\t" &lt;&lt; </a:t>
            </a:r>
            <a:r>
              <a:rPr lang="en-US" sz="1200" dirty="0" err="1"/>
              <a:t>sizeof</a:t>
            </a:r>
            <a:r>
              <a:rPr lang="en-US" sz="1200" dirty="0"/>
              <a:t>(bool)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cout</a:t>
            </a:r>
            <a:r>
              <a:rPr lang="en-US" sz="1200" dirty="0"/>
              <a:t> &lt;&lt; "char:\t\t" &lt;&lt; </a:t>
            </a:r>
            <a:r>
              <a:rPr lang="en-US" sz="1200" dirty="0" err="1"/>
              <a:t>sizeof</a:t>
            </a:r>
            <a:r>
              <a:rPr lang="en-US" sz="1200" dirty="0"/>
              <a:t>(char)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cout</a:t>
            </a:r>
            <a:r>
              <a:rPr lang="en-US" sz="1200" dirty="0"/>
              <a:t> &lt;&lt; "</a:t>
            </a:r>
            <a:r>
              <a:rPr lang="en-US" sz="1200" dirty="0" err="1"/>
              <a:t>wchar_t</a:t>
            </a:r>
            <a:r>
              <a:rPr lang="en-US" sz="1200" dirty="0"/>
              <a:t>:\t" &lt;&lt; </a:t>
            </a:r>
            <a:r>
              <a:rPr lang="en-US" sz="1200" dirty="0" err="1"/>
              <a:t>sizeof</a:t>
            </a:r>
            <a:r>
              <a:rPr lang="en-US" sz="1200" dirty="0"/>
              <a:t>(</a:t>
            </a:r>
            <a:r>
              <a:rPr lang="en-US" sz="1200" dirty="0" err="1"/>
              <a:t>wchar_t</a:t>
            </a:r>
            <a:r>
              <a:rPr lang="en-US" sz="1200" dirty="0"/>
              <a:t>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::cout &lt;&lt; "char16_t:\t" &lt;&lt; </a:t>
            </a:r>
            <a:r>
              <a:rPr lang="en-US" sz="1200" dirty="0" err="1"/>
              <a:t>sizeof</a:t>
            </a:r>
            <a:r>
              <a:rPr lang="en-US" sz="1200" dirty="0"/>
              <a:t>(char16_t)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::endl; 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::cout &lt;&lt; "char32_t:\t" &lt;&lt; </a:t>
            </a:r>
            <a:r>
              <a:rPr lang="en-US" sz="1200" dirty="0" err="1"/>
              <a:t>sizeof</a:t>
            </a:r>
            <a:r>
              <a:rPr lang="en-US" sz="1200" dirty="0"/>
              <a:t>(char32_t)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::endl; 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::cout &lt;&lt; "short:\t\t" &lt;&lt; </a:t>
            </a:r>
            <a:r>
              <a:rPr lang="en-US" sz="1200" dirty="0" err="1"/>
              <a:t>sizeof</a:t>
            </a:r>
            <a:r>
              <a:rPr lang="en-US" sz="1200" dirty="0"/>
              <a:t>(short)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::endl;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cout</a:t>
            </a:r>
            <a:r>
              <a:rPr lang="en-US" sz="1200" dirty="0"/>
              <a:t> &lt;&lt; "</a:t>
            </a:r>
            <a:r>
              <a:rPr lang="en-US" sz="1200" dirty="0" err="1"/>
              <a:t>int</a:t>
            </a:r>
            <a:r>
              <a:rPr lang="en-US" sz="1200" dirty="0"/>
              <a:t>:\t\t" &lt;&lt; </a:t>
            </a:r>
            <a:r>
              <a:rPr lang="en-US" sz="1200" dirty="0" err="1"/>
              <a:t>sizeof</a:t>
            </a:r>
            <a:r>
              <a:rPr lang="en-US" sz="1200" dirty="0"/>
              <a:t>(</a:t>
            </a:r>
            <a:r>
              <a:rPr lang="en-US" sz="1200" dirty="0" err="1"/>
              <a:t>int</a:t>
            </a:r>
            <a:r>
              <a:rPr lang="en-US" sz="1200" dirty="0"/>
              <a:t>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cout</a:t>
            </a:r>
            <a:r>
              <a:rPr lang="en-US" sz="1200" dirty="0"/>
              <a:t> &lt;&lt; "long:\t\t" &lt;&lt; </a:t>
            </a:r>
            <a:r>
              <a:rPr lang="en-US" sz="1200" dirty="0" err="1"/>
              <a:t>sizeof</a:t>
            </a:r>
            <a:r>
              <a:rPr lang="en-US" sz="1200" dirty="0"/>
              <a:t>(long)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::cout &lt;&lt; "long long:\t" &lt;&lt; </a:t>
            </a:r>
            <a:r>
              <a:rPr lang="en-US" sz="1200" dirty="0" err="1"/>
              <a:t>sizeof</a:t>
            </a:r>
            <a:r>
              <a:rPr lang="en-US" sz="1200" dirty="0"/>
              <a:t>(long long)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::endl; 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cout</a:t>
            </a:r>
            <a:r>
              <a:rPr lang="en-US" sz="1200" dirty="0"/>
              <a:t> &lt;&lt; "float:\t\t" &lt;&lt; </a:t>
            </a:r>
            <a:r>
              <a:rPr lang="en-US" sz="1200" dirty="0" err="1"/>
              <a:t>sizeof</a:t>
            </a:r>
            <a:r>
              <a:rPr lang="en-US" sz="1200" dirty="0"/>
              <a:t>(float)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cout</a:t>
            </a:r>
            <a:r>
              <a:rPr lang="en-US" sz="1200" dirty="0"/>
              <a:t> &lt;&lt; "double:\t\t" &lt;&lt; </a:t>
            </a:r>
            <a:r>
              <a:rPr lang="en-US" sz="1200" dirty="0" err="1"/>
              <a:t>sizeof</a:t>
            </a:r>
            <a:r>
              <a:rPr lang="en-US" sz="1200" dirty="0"/>
              <a:t>(double)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cout</a:t>
            </a:r>
            <a:r>
              <a:rPr lang="en-US" sz="1200" dirty="0"/>
              <a:t> &lt;&lt; "long double:\t" &lt;&lt; </a:t>
            </a:r>
            <a:r>
              <a:rPr lang="en-US" sz="1200" dirty="0" err="1"/>
              <a:t>sizeof</a:t>
            </a:r>
            <a:r>
              <a:rPr lang="en-US" sz="1200" dirty="0"/>
              <a:t>(long double) &lt;&lt; " bytes" &lt;&lt; </a:t>
            </a:r>
            <a:r>
              <a:rPr lang="en-US" sz="1200" dirty="0" err="1"/>
              <a:t>std</a:t>
            </a:r>
            <a:r>
              <a:rPr lang="en-US" sz="1200" dirty="0"/>
              <a:t>::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r>
              <a:rPr lang="en-US" sz="1200" dirty="0"/>
              <a:t>    return 0;</a:t>
            </a:r>
          </a:p>
          <a:p>
            <a:r>
              <a:rPr lang="en-US" sz="1200" dirty="0"/>
              <a:t>}</a:t>
            </a:r>
          </a:p>
          <a:p>
            <a:endParaRPr lang="en-US" sz="1350" dirty="0"/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3BC2D9C8-E3C4-467F-A1A3-3A06828EDA82}"/>
              </a:ext>
            </a:extLst>
          </p:cNvPr>
          <p:cNvSpPr/>
          <p:nvPr/>
        </p:nvSpPr>
        <p:spPr>
          <a:xfrm>
            <a:off x="6497231" y="609600"/>
            <a:ext cx="2514600" cy="1981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It</a:t>
            </a:r>
          </a:p>
        </p:txBody>
      </p:sp>
    </p:spTree>
    <p:extLst>
      <p:ext uri="{BB962C8B-B14F-4D97-AF65-F5344CB8AC3E}">
        <p14:creationId xmlns:p14="http://schemas.microsoft.com/office/powerpoint/2010/main" val="4156477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620C-787B-47D0-ACCA-DF85FF474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Flow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E8047-CFBA-427B-9164-38CD73C56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More if statements</a:t>
            </a:r>
          </a:p>
        </p:txBody>
      </p:sp>
    </p:spTree>
    <p:extLst>
      <p:ext uri="{BB962C8B-B14F-4D97-AF65-F5344CB8AC3E}">
        <p14:creationId xmlns:p14="http://schemas.microsoft.com/office/powerpoint/2010/main" val="3762238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90E63A9-5654-4F95-8B90-66974948A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1D5DFA9-1E9E-4B4F-9E04-14145018F9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Allows statements to be conditionally executed or skipped over</a:t>
            </a:r>
          </a:p>
          <a:p>
            <a:r>
              <a:rPr lang="en-US" altLang="en-US" dirty="0"/>
              <a:t>Models the way we mentally evaluate situations: </a:t>
            </a:r>
          </a:p>
          <a:p>
            <a:pPr lvl="1"/>
            <a:r>
              <a:rPr lang="en-US" altLang="en-US" dirty="0"/>
              <a:t>"If it is raining, take an umbrella."</a:t>
            </a:r>
          </a:p>
          <a:p>
            <a:pPr lvl="1"/>
            <a:r>
              <a:rPr lang="en-US" altLang="en-US" dirty="0"/>
              <a:t>"If it is cold outside, wear a coat."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9344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5D02-5D1E-40AA-8D77-257DCA5F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Flowchart for Evaluating a Decision</a:t>
            </a:r>
          </a:p>
        </p:txBody>
      </p:sp>
      <p:pic>
        <p:nvPicPr>
          <p:cNvPr id="11267" name="Picture 2" descr="0402sowc copy">
            <a:extLst>
              <a:ext uri="{FF2B5EF4-FFF2-40B4-BE49-F238E27FC236}">
                <a16:creationId xmlns:a16="http://schemas.microsoft.com/office/drawing/2014/main" id="{9C7628B6-B141-4F9A-98D8-D0535417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7369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37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A813-73F2-4E28-B08A-D3788816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Flowchart for Evaluating a Decision</a:t>
            </a:r>
          </a:p>
        </p:txBody>
      </p:sp>
      <p:pic>
        <p:nvPicPr>
          <p:cNvPr id="12291" name="Picture 2" descr="0403sowc copy">
            <a:extLst>
              <a:ext uri="{FF2B5EF4-FFF2-40B4-BE49-F238E27FC236}">
                <a16:creationId xmlns:a16="http://schemas.microsoft.com/office/drawing/2014/main" id="{A4DA1A8F-E3B9-4694-8DEA-D3A21D663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22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7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06A6155-4DA0-4B5A-8F21-F61EEADE1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2E0A0EA-1AAF-402C-8EC8-17BE40A702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General Format:</a:t>
            </a:r>
            <a:br>
              <a:rPr lang="en-US" altLang="en-US" dirty="0"/>
            </a:br>
            <a:r>
              <a:rPr lang="en-US" altLang="en-US" dirty="0">
                <a:latin typeface="Courier New" panose="02070309020205020404" pitchFamily="49" charset="0"/>
              </a:rPr>
              <a:t>if (</a:t>
            </a:r>
            <a:r>
              <a:rPr lang="en-US" altLang="en-US" i="1" dirty="0">
                <a:latin typeface="Courier New" panose="02070309020205020404" pitchFamily="49" charset="0"/>
              </a:rPr>
              <a:t>expression</a:t>
            </a:r>
            <a:r>
              <a:rPr lang="en-US" altLang="en-US" dirty="0">
                <a:latin typeface="Courier New" panose="02070309020205020404" pitchFamily="49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		</a:t>
            </a:r>
            <a:r>
              <a:rPr lang="en-US" altLang="en-US" i="1" dirty="0">
                <a:latin typeface="Courier New" panose="02070309020205020404" pitchFamily="49" charset="0"/>
              </a:rPr>
              <a:t>statement1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buFontTx/>
              <a:buNone/>
            </a:pPr>
            <a:endParaRPr lang="en-US" altLang="en-US" dirty="0"/>
          </a:p>
          <a:p>
            <a:r>
              <a:rPr lang="en-US" altLang="en-US" dirty="0"/>
              <a:t>Compound expressions (i.e. !, &amp;&amp;, ||):</a:t>
            </a:r>
          </a:p>
          <a:p>
            <a:pPr lvl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if (</a:t>
            </a:r>
            <a:r>
              <a:rPr lang="en-US" altLang="en-US" i="1" dirty="0">
                <a:latin typeface="Courier New" panose="02070309020205020404" pitchFamily="49" charset="0"/>
              </a:rPr>
              <a:t>expr1 &amp;&amp; expr2 …</a:t>
            </a:r>
            <a:r>
              <a:rPr lang="en-US" altLang="en-US" dirty="0">
                <a:latin typeface="Courier New" panose="02070309020205020404" pitchFamily="49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		</a:t>
            </a:r>
            <a:r>
              <a:rPr lang="en-US" altLang="en-US" i="1" dirty="0">
                <a:latin typeface="Courier New" panose="02070309020205020404" pitchFamily="49" charset="0"/>
              </a:rPr>
              <a:t>statement2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if (expr3 || expr4 …)</a:t>
            </a:r>
          </a:p>
          <a:p>
            <a:pPr lvl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		statement3;</a:t>
            </a:r>
          </a:p>
        </p:txBody>
      </p:sp>
    </p:spTree>
    <p:extLst>
      <p:ext uri="{BB962C8B-B14F-4D97-AF65-F5344CB8AC3E}">
        <p14:creationId xmlns:p14="http://schemas.microsoft.com/office/powerpoint/2010/main" val="220501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37A617E-100D-4341-A165-81EF5F41A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 Notes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D6A62D2-2F79-4AF1-B0DF-8EC8CCFAAB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Do not place 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  <a:r>
              <a:rPr lang="en-US" altLang="en-US" dirty="0"/>
              <a:t> after 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i="1" dirty="0">
                <a:latin typeface="Courier New" panose="02070309020205020404" pitchFamily="49" charset="0"/>
              </a:rPr>
              <a:t>expression</a:t>
            </a:r>
            <a:r>
              <a:rPr lang="en-US" altLang="en-US" dirty="0">
                <a:latin typeface="Courier New" panose="02070309020205020404" pitchFamily="49" charset="0"/>
              </a:rPr>
              <a:t>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Place </a:t>
            </a:r>
            <a:r>
              <a:rPr lang="en-US" altLang="en-US" i="1" dirty="0">
                <a:latin typeface="Courier New" panose="02070309020205020404" pitchFamily="49" charset="0"/>
              </a:rPr>
              <a:t>statement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  <a:r>
              <a:rPr lang="en-US" altLang="en-US" dirty="0"/>
              <a:t> on a separate line after 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i="1" dirty="0">
                <a:latin typeface="Courier New" panose="02070309020205020404" pitchFamily="49" charset="0"/>
              </a:rPr>
              <a:t>expression</a:t>
            </a:r>
            <a:r>
              <a:rPr lang="en-US" altLang="en-US" dirty="0">
                <a:latin typeface="Courier New" panose="02070309020205020404" pitchFamily="49" charset="0"/>
              </a:rPr>
              <a:t>)</a:t>
            </a:r>
            <a:r>
              <a:rPr lang="en-US" altLang="en-US" dirty="0"/>
              <a:t>, indented: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if (score &gt; 90)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	   grade = 'A';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Be careful testing </a:t>
            </a:r>
            <a:r>
              <a:rPr lang="en-US" altLang="en-US" dirty="0">
                <a:latin typeface="Courier New" panose="02070309020205020404" pitchFamily="49" charset="0"/>
              </a:rPr>
              <a:t>float</a:t>
            </a:r>
            <a:r>
              <a:rPr lang="en-US" altLang="en-US" dirty="0"/>
              <a:t>s and </a:t>
            </a:r>
            <a:r>
              <a:rPr lang="en-US" altLang="en-US" dirty="0">
                <a:latin typeface="Courier New" panose="02070309020205020404" pitchFamily="49" charset="0"/>
              </a:rPr>
              <a:t>double</a:t>
            </a:r>
            <a:r>
              <a:rPr lang="en-US" altLang="en-US" dirty="0"/>
              <a:t>s for equality because of precision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0</a:t>
            </a:r>
            <a:r>
              <a:rPr lang="en-US" altLang="en-US" dirty="0"/>
              <a:t> is </a:t>
            </a:r>
            <a:r>
              <a:rPr lang="en-US" altLang="en-US" dirty="0">
                <a:latin typeface="Courier New" panose="02070309020205020404" pitchFamily="49" charset="0"/>
              </a:rPr>
              <a:t>false</a:t>
            </a:r>
            <a:r>
              <a:rPr lang="en-US" altLang="en-US" dirty="0"/>
              <a:t>; any other value is </a:t>
            </a:r>
            <a:r>
              <a:rPr lang="en-US" altLang="en-US" dirty="0">
                <a:latin typeface="Courier New" panose="02070309020205020404" pitchFamily="49" charset="0"/>
              </a:rPr>
              <a:t>true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E889-355F-4BE5-B715-26930CBB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if/else</a:t>
            </a:r>
            <a:r>
              <a:rPr lang="en-US" dirty="0"/>
              <a:t> statement and Modulus Operator in Program 4-8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E5E25997-2E70-4784-9769-52E3C5461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98600"/>
            <a:ext cx="64008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99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Linear execution of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dirty="0"/>
              <a:t>Each action performed in written order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What is the result of this set of statements?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a=1, b=2, c;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a=5;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c;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3352800"/>
            <a:ext cx="2819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1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4114800"/>
            <a:ext cx="2819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4876800"/>
            <a:ext cx="2819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3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5638800"/>
            <a:ext cx="2819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4</a:t>
            </a: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6819900" y="3810000"/>
            <a:ext cx="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48959" y="4572000"/>
            <a:ext cx="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62520" y="5334000"/>
            <a:ext cx="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D6A5-6CD3-4574-B5D1-653874F6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If-else flowchart Program 4-8</a:t>
            </a:r>
          </a:p>
        </p:txBody>
      </p:sp>
      <p:pic>
        <p:nvPicPr>
          <p:cNvPr id="26627" name="Picture 3" descr="0406sowc copy">
            <a:extLst>
              <a:ext uri="{FF2B5EF4-FFF2-40B4-BE49-F238E27FC236}">
                <a16:creationId xmlns:a16="http://schemas.microsoft.com/office/drawing/2014/main" id="{D4530025-D34A-4E83-83DC-B932B28A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6388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99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Different parts of the afternoon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Conditional actions</a:t>
            </a:r>
          </a:p>
          <a:p>
            <a:pPr marL="0" indent="0">
              <a:buNone/>
            </a:pPr>
            <a:r>
              <a:rPr lang="en-US" dirty="0"/>
              <a:t>&gt; ./</a:t>
            </a:r>
            <a:r>
              <a:rPr lang="en-US" dirty="0" err="1"/>
              <a:t>myProgram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What is your name?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Jill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What time is it?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1400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Good afternoon, Jill.</a:t>
            </a:r>
          </a:p>
          <a:p>
            <a:pPr marL="0" indent="0">
              <a:buNone/>
            </a:pPr>
            <a:r>
              <a:rPr lang="en-US" dirty="0"/>
              <a:t>&gt; ./</a:t>
            </a:r>
            <a:r>
              <a:rPr lang="en-US" dirty="0" err="1"/>
              <a:t>myProgam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What is your name?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Leon</a:t>
            </a:r>
            <a:endParaRPr 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What time is it?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2100</a:t>
            </a:r>
            <a:endParaRPr 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Good evening, Leon.</a:t>
            </a:r>
          </a:p>
          <a:p>
            <a:pPr marL="0" indent="0">
              <a:buNone/>
            </a:pPr>
            <a:r>
              <a:rPr lang="en-US" dirty="0"/>
              <a:t>&gt;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Nested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s. 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How do they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 time &gt; 1200)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(time &lt; 1800)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"Good afternoon\n";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"Good evening\n";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"Good morning\n";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2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Nested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s. 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else</a:t>
            </a:r>
            <a:r>
              <a:rPr lang="en-US" dirty="0"/>
              <a:t> goes with nearest </a:t>
            </a:r>
            <a:r>
              <a:rPr lang="en-US" dirty="0">
                <a:solidFill>
                  <a:srgbClr val="FF0000"/>
                </a:solidFill>
              </a:rPr>
              <a:t>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 time &gt; 1200)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(time &lt; 1800)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"Good afternoon\n";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"Good evening\n";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"Good morning\n";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133600"/>
            <a:ext cx="7620000" cy="2438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600200"/>
            <a:ext cx="8305800" cy="419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5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Constant variables – replace numbers with meaningful names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time; // from 0 to 2400 (100*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hr+min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NOON=1200, EVENING_START=1800;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if ( time &gt; NOON)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(time &lt; EVENING_START)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"Good afternoon\n";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"Good evening\n";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"Good morning\n";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15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/>
              <a:t> statement is connected with closest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unless…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dirty="0"/>
              <a:t> curly braces group code into blocks under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(expr){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statement1;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another_expr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statement_1a;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			statement2;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} </a:t>
            </a:r>
            <a:r>
              <a:rPr lang="en-US" sz="24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statement3;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statement4;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dirty="0"/>
              <a:t>Code in a block is in its own context or scope.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Indentation is ignored by the compiler! </a:t>
            </a:r>
          </a:p>
          <a:p>
            <a:pPr lvl="1"/>
            <a:r>
              <a:rPr lang="en-US" dirty="0"/>
              <a:t>However, it makes code more readable.</a:t>
            </a:r>
          </a:p>
          <a:p>
            <a:pPr lvl="1"/>
            <a:r>
              <a:rPr lang="en-US" dirty="0"/>
              <a:t>So does white space (e.g. tab, space, newline).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35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234A3D-89DF-4529-9562-5D99CC0BDE63}"/>
              </a:ext>
            </a:extLst>
          </p:cNvPr>
          <p:cNvCxnSpPr/>
          <p:nvPr/>
        </p:nvCxnSpPr>
        <p:spPr>
          <a:xfrm flipH="1">
            <a:off x="2362200" y="33528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66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5312-6362-418E-8BFC-E1341780B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Example for 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B41F-01B4-4039-9D5F-7FA60CD6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Nested if-else are used when multiple conditions must hold</a:t>
            </a:r>
          </a:p>
          <a:p>
            <a:pPr lvl="1"/>
            <a:r>
              <a:rPr lang="en-US" dirty="0"/>
              <a:t>Example below can be implemented with a compound expression.</a:t>
            </a:r>
          </a:p>
          <a:p>
            <a:r>
              <a:rPr lang="en-US" dirty="0"/>
              <a:t>Recent grads who are employed are entitled to special interest rate.</a:t>
            </a:r>
          </a:p>
          <a:p>
            <a:pPr lvl="1"/>
            <a:r>
              <a:rPr lang="en-US" dirty="0"/>
              <a:t>Who is employed?</a:t>
            </a:r>
          </a:p>
          <a:p>
            <a:pPr lvl="1"/>
            <a:r>
              <a:rPr lang="en-US" dirty="0"/>
              <a:t>Of those employed, who is a recent grad? </a:t>
            </a:r>
          </a:p>
          <a:p>
            <a:pPr lvl="2"/>
            <a:r>
              <a:rPr lang="en-US" dirty="0"/>
              <a:t>Graduated from college in the last 2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98655-C7FC-4A72-8614-CC4B129F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97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C19A-58DD-4C07-9AB2-373D9B01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Flowchart for a Nested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 Statement</a:t>
            </a:r>
          </a:p>
        </p:txBody>
      </p:sp>
      <p:pic>
        <p:nvPicPr>
          <p:cNvPr id="31747" name="Picture 5" descr="Figure 4-7">
            <a:extLst>
              <a:ext uri="{FF2B5EF4-FFF2-40B4-BE49-F238E27FC236}">
                <a16:creationId xmlns:a16="http://schemas.microsoft.com/office/drawing/2014/main" id="{F2706B99-CE59-4561-9873-A4DD8A860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00200"/>
            <a:ext cx="6829425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C4AF39DF-2BEA-4247-A8FA-697B23B56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Proper Indentation!</a:t>
            </a:r>
          </a:p>
        </p:txBody>
      </p:sp>
      <p:pic>
        <p:nvPicPr>
          <p:cNvPr id="34819" name="Picture 4" descr="Figure 4-8">
            <a:extLst>
              <a:ext uri="{FF2B5EF4-FFF2-40B4-BE49-F238E27FC236}">
                <a16:creationId xmlns:a16="http://schemas.microsoft.com/office/drawing/2014/main" id="{27AA014A-1DFF-449E-AFD5-F35517E0D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425" y="2025650"/>
            <a:ext cx="7677150" cy="3675063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buying a laptop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price=500;  // $500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 weight=50.5; // 50.5 pounds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(weight&lt;5.5)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(price&lt;1000)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"Buy this!"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"Too heavy!"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Alternatives to “linear execution”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Conditional actions</a:t>
            </a:r>
          </a:p>
          <a:p>
            <a:pPr marL="0" indent="0">
              <a:buNone/>
            </a:pPr>
            <a:r>
              <a:rPr lang="en-US" dirty="0"/>
              <a:t>&gt; ./</a:t>
            </a:r>
            <a:r>
              <a:rPr lang="en-US" dirty="0" err="1"/>
              <a:t>myProgram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What is your name?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What time is it?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0900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Good morning, Joe.</a:t>
            </a:r>
          </a:p>
          <a:p>
            <a:pPr marL="0" indent="0">
              <a:buNone/>
            </a:pPr>
            <a:r>
              <a:rPr lang="en-US" dirty="0"/>
              <a:t>&gt; ./</a:t>
            </a:r>
            <a:r>
              <a:rPr lang="en-US" dirty="0" err="1"/>
              <a:t>myProgam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What is your name?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Laura</a:t>
            </a:r>
            <a:endParaRPr 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What time is it?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1400</a:t>
            </a:r>
            <a:endParaRPr 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Good afternoon, Laura.</a:t>
            </a:r>
          </a:p>
          <a:p>
            <a:pPr marL="0" indent="0">
              <a:buNone/>
            </a:pPr>
            <a:r>
              <a:rPr lang="en-US" dirty="0"/>
              <a:t>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9359" y="2433772"/>
            <a:ext cx="1851240" cy="665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Conditional Statement 1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3404461"/>
            <a:ext cx="18669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2a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6960" y="4166461"/>
            <a:ext cx="185124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3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4928461"/>
            <a:ext cx="185124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4</a:t>
            </a:r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 flipH="1">
            <a:off x="6191250" y="3099661"/>
            <a:ext cx="64770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77000" y="3861661"/>
            <a:ext cx="45720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86420" y="4623661"/>
            <a:ext cx="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81620" y="3404461"/>
            <a:ext cx="178618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2b</a:t>
            </a:r>
          </a:p>
        </p:txBody>
      </p:sp>
      <p:cxnSp>
        <p:nvCxnSpPr>
          <p:cNvPr id="17" name="Straight Arrow Connector 16"/>
          <p:cNvCxnSpPr>
            <a:endCxn id="14" idx="0"/>
          </p:cNvCxnSpPr>
          <p:nvPr/>
        </p:nvCxnSpPr>
        <p:spPr>
          <a:xfrm>
            <a:off x="7543800" y="3099661"/>
            <a:ext cx="63091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801459" y="3861661"/>
            <a:ext cx="578281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buying a laptop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price=500;  // $500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 weight=50.5; // 50.5 pounds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(weight&lt;5.5)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(price&lt;1000)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"Buy this!"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"Too heavy!"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80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Multiway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/>
              <a:t>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Actions for multiple mutually-exclusive conditions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if (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expression1</a:t>
            </a:r>
            <a:r>
              <a:rPr lang="en-US" dirty="0"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  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statement1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else if (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expression2</a:t>
            </a:r>
            <a:r>
              <a:rPr lang="en-US" dirty="0">
                <a:latin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  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statement2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. . 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else if ( </a:t>
            </a: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expressionN</a:t>
            </a:r>
            <a:r>
              <a:rPr lang="en-US" dirty="0">
                <a:latin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   </a:t>
            </a: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statementN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else  // all above expressions false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   </a:t>
            </a: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statementLast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95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Branching on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myProgram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score: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You get an A.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myProgram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score: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78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You get a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68256" y="1965702"/>
            <a:ext cx="185124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Score input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0" y="3128075"/>
            <a:ext cx="76280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“A”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3277" y="3908157"/>
            <a:ext cx="1727496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Exit</a:t>
            </a: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4572404" y="2422902"/>
            <a:ext cx="610004" cy="70517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86703" y="3590441"/>
            <a:ext cx="45720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25711" y="2391905"/>
            <a:ext cx="0" cy="73617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81702" y="2498161"/>
                <a:ext cx="991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dirty="0"/>
                  <a:t>90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702" y="2498161"/>
                <a:ext cx="99140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8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308896" y="3128074"/>
            <a:ext cx="76280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61793" y="2422901"/>
                <a:ext cx="7372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Cambria Math"/>
                  </a:rPr>
                  <a:t>&lt;90,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000" dirty="0"/>
                  <a:t>80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793" y="2422901"/>
                <a:ext cx="737259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8264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6425258" y="2391906"/>
            <a:ext cx="0" cy="73617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208443" y="3128075"/>
            <a:ext cx="76280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“C”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61340" y="2422902"/>
                <a:ext cx="7372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Cambria Math"/>
                  </a:rPr>
                  <a:t>&lt;80,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0" i="0" dirty="0" smtClean="0">
                        <a:latin typeface="Cambria Math"/>
                        <a:ea typeface="Cambria Math"/>
                      </a:rPr>
                      <m:t>7</m:t>
                    </m:r>
                  </m:oMath>
                </a14:m>
                <a:r>
                  <a:rPr lang="en-US" sz="2000" dirty="0"/>
                  <a:t>0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340" y="2422902"/>
                <a:ext cx="737259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9091" t="-4274" r="-495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6829969" y="2360909"/>
            <a:ext cx="561834" cy="73617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174988" y="3097078"/>
            <a:ext cx="76280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“D”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56018" y="2375051"/>
                <a:ext cx="7372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Cambria Math"/>
                  </a:rPr>
                  <a:t>&lt;70,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0" i="0" dirty="0" smtClean="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r>
                  <a:rPr lang="en-US" sz="2000" dirty="0"/>
                  <a:t>0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18" y="2375051"/>
                <a:ext cx="737259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9091" t="-4310" r="-4959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141330" y="3128074"/>
            <a:ext cx="76280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“F”</a:t>
            </a:r>
          </a:p>
        </p:txBody>
      </p:sp>
      <p:sp>
        <p:nvSpPr>
          <p:cNvPr id="29" name="Freeform 28"/>
          <p:cNvSpPr/>
          <p:nvPr/>
        </p:nvSpPr>
        <p:spPr>
          <a:xfrm>
            <a:off x="6834753" y="2113062"/>
            <a:ext cx="1720311" cy="1002097"/>
          </a:xfrm>
          <a:custGeom>
            <a:avLst/>
            <a:gdLst>
              <a:gd name="connsiteX0" fmla="*/ 0 w 1720311"/>
              <a:gd name="connsiteY0" fmla="*/ 56701 h 1002097"/>
              <a:gd name="connsiteX1" fmla="*/ 1425844 w 1720311"/>
              <a:gd name="connsiteY1" fmla="*/ 103196 h 1002097"/>
              <a:gd name="connsiteX2" fmla="*/ 1720311 w 1720311"/>
              <a:gd name="connsiteY2" fmla="*/ 1002097 h 100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311" h="1002097">
                <a:moveTo>
                  <a:pt x="0" y="56701"/>
                </a:moveTo>
                <a:cubicBezTo>
                  <a:pt x="569563" y="1165"/>
                  <a:pt x="1139126" y="-54370"/>
                  <a:pt x="1425844" y="103196"/>
                </a:cubicBezTo>
                <a:cubicBezTo>
                  <a:pt x="1712562" y="260762"/>
                  <a:pt x="1716436" y="631429"/>
                  <a:pt x="1720311" y="100209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614503" y="3585274"/>
            <a:ext cx="75796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251850" y="3585274"/>
            <a:ext cx="224827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19496" y="3554278"/>
            <a:ext cx="603932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7" idx="3"/>
          </p:cNvCxnSpPr>
          <p:nvPr/>
        </p:nvCxnSpPr>
        <p:spPr>
          <a:xfrm flipH="1">
            <a:off x="6890773" y="3585274"/>
            <a:ext cx="1631960" cy="55148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7" grpId="0" animBg="1"/>
      <p:bldP spid="18" grpId="0"/>
      <p:bldP spid="20" grpId="0" animBg="1"/>
      <p:bldP spid="21" grpId="0"/>
      <p:bldP spid="23" grpId="0" animBg="1"/>
      <p:bldP spid="24" grpId="0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9571-1506-4CE7-8424-21264608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if/else if </a:t>
            </a:r>
            <a:r>
              <a:rPr lang="en-US" dirty="0"/>
              <a:t>Statement in Program 4-13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38C6E3EA-D64B-4C8D-9887-E081DF25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905000"/>
            <a:ext cx="6340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F56B3911-077D-465C-9563-119C1C9B28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3810000"/>
            <a:ext cx="1219200" cy="1312863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F4F7C5-BD2D-45A7-9E17-39B4FE94E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152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A8218"/>
                </a:solidFill>
              </a:rPr>
              <a:t>This trailing </a:t>
            </a:r>
            <a:r>
              <a:rPr lang="en-US" altLang="en-US" sz="1800" dirty="0">
                <a:solidFill>
                  <a:srgbClr val="FA8218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800" dirty="0">
                <a:solidFill>
                  <a:srgbClr val="FA8218"/>
                </a:solidFill>
              </a:rPr>
              <a:t> catches failing test scores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366A20-F1E7-46C6-8CEF-2915C89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statements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B43AB4-8744-4103-9525-9499F9787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E5A67-622A-4534-9ADF-789DC148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0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Multiway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dirty="0"/>
              <a:t>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</a:rPr>
              <a:t>switch</a:t>
            </a:r>
            <a:r>
              <a:rPr lang="en-US" dirty="0"/>
              <a:t> picks which statements to perform based on value of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controlStatement</a:t>
            </a:r>
            <a:endParaRPr lang="en-US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300" dirty="0"/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switch (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controlStatement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case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statementSequenceX</a:t>
            </a:r>
            <a:endParaRPr lang="en-US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BC470-DCC3-4DAA-9EA6-FC61B1F7B3F5}"/>
              </a:ext>
            </a:extLst>
          </p:cNvPr>
          <p:cNvSpPr txBox="1"/>
          <p:nvPr/>
        </p:nvSpPr>
        <p:spPr>
          <a:xfrm>
            <a:off x="5638800" y="30480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Essentially, a series of IF statements in a row.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This is actually how the compiler translates it!</a:t>
            </a:r>
          </a:p>
        </p:txBody>
      </p:sp>
    </p:spTree>
    <p:extLst>
      <p:ext uri="{BB962C8B-B14F-4D97-AF65-F5344CB8AC3E}">
        <p14:creationId xmlns:p14="http://schemas.microsoft.com/office/powerpoint/2010/main" val="2807771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Full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dirty="0"/>
              <a:t>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 ( </a:t>
            </a: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controlStatement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statementSequence1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</a:t>
            </a: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statementSequence3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default 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statementSequence</a:t>
            </a:r>
            <a:endParaRPr lang="en-US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75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552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Must return a result value of type: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integer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and related types)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47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25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statement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248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</a:rPr>
              <a:t>break;</a:t>
            </a:r>
            <a:r>
              <a:rPr lang="en-US" dirty="0"/>
              <a:t> exits the current block of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statement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657600"/>
            <a:ext cx="8229600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</a:rPr>
              <a:t>case </a:t>
            </a:r>
            <a:r>
              <a:rPr lang="en-US" dirty="0" err="1">
                <a:latin typeface="Courier New" panose="02070309020205020404" pitchFamily="49" charset="0"/>
              </a:rPr>
              <a:t>constantX</a:t>
            </a:r>
            <a:r>
              <a:rPr lang="en-US" dirty="0">
                <a:latin typeface="Courier New" panose="02070309020205020404" pitchFamily="49" charset="0"/>
              </a:rPr>
              <a:t> :</a:t>
            </a:r>
            <a:r>
              <a:rPr lang="en-US" dirty="0"/>
              <a:t> tells program to start running following code if </a:t>
            </a:r>
            <a:r>
              <a:rPr lang="en-US" dirty="0" err="1">
                <a:latin typeface="Courier New" panose="02070309020205020404" pitchFamily="49" charset="0"/>
              </a:rPr>
              <a:t>controlStatement</a:t>
            </a:r>
            <a:r>
              <a:rPr lang="en-US" dirty="0"/>
              <a:t> has given value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 ( letter 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'A':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"A is for apple\n";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 /* if this break is forgotten, 		then 'B' will also execute!  */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'B':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"B is for banana\n";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'C' 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"C is for cherry\n";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default 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"No fruit for you\n";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699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 ( letter 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'A':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"A is for apple\n";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'B':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"B is for banana\n";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'C' 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"C is for cherry\n";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default 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"No fruit for you\n";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5294" y="147935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Freeform 5"/>
          <p:cNvSpPr/>
          <p:nvPr/>
        </p:nvSpPr>
        <p:spPr>
          <a:xfrm>
            <a:off x="222883" y="1379349"/>
            <a:ext cx="645022" cy="325465"/>
          </a:xfrm>
          <a:custGeom>
            <a:avLst/>
            <a:gdLst>
              <a:gd name="connsiteX0" fmla="*/ 180073 w 645022"/>
              <a:gd name="connsiteY0" fmla="*/ 0 h 325465"/>
              <a:gd name="connsiteX1" fmla="*/ 25090 w 645022"/>
              <a:gd name="connsiteY1" fmla="*/ 185980 h 325465"/>
              <a:gd name="connsiteX2" fmla="*/ 645022 w 645022"/>
              <a:gd name="connsiteY2" fmla="*/ 325465 h 32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022" h="325465">
                <a:moveTo>
                  <a:pt x="180073" y="0"/>
                </a:moveTo>
                <a:cubicBezTo>
                  <a:pt x="63836" y="65868"/>
                  <a:pt x="-52401" y="131736"/>
                  <a:pt x="25090" y="185980"/>
                </a:cubicBezTo>
                <a:cubicBezTo>
                  <a:pt x="102581" y="240224"/>
                  <a:pt x="373801" y="282844"/>
                  <a:pt x="645022" y="32546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9840" y="1766807"/>
            <a:ext cx="674011" cy="325464"/>
          </a:xfrm>
          <a:custGeom>
            <a:avLst/>
            <a:gdLst>
              <a:gd name="connsiteX0" fmla="*/ 209062 w 674011"/>
              <a:gd name="connsiteY0" fmla="*/ 0 h 325464"/>
              <a:gd name="connsiteX1" fmla="*/ 23082 w 674011"/>
              <a:gd name="connsiteY1" fmla="*/ 232474 h 325464"/>
              <a:gd name="connsiteX2" fmla="*/ 674011 w 674011"/>
              <a:gd name="connsiteY2" fmla="*/ 325464 h 325464"/>
              <a:gd name="connsiteX3" fmla="*/ 674011 w 674011"/>
              <a:gd name="connsiteY3" fmla="*/ 325464 h 325464"/>
              <a:gd name="connsiteX4" fmla="*/ 674011 w 674011"/>
              <a:gd name="connsiteY4" fmla="*/ 325464 h 3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011" h="325464">
                <a:moveTo>
                  <a:pt x="209062" y="0"/>
                </a:moveTo>
                <a:cubicBezTo>
                  <a:pt x="77326" y="89115"/>
                  <a:pt x="-54410" y="178230"/>
                  <a:pt x="23082" y="232474"/>
                </a:cubicBezTo>
                <a:cubicBezTo>
                  <a:pt x="100573" y="286718"/>
                  <a:pt x="674011" y="325464"/>
                  <a:pt x="674011" y="325464"/>
                </a:cubicBezTo>
                <a:lnTo>
                  <a:pt x="674011" y="325464"/>
                </a:lnTo>
                <a:lnTo>
                  <a:pt x="674011" y="325464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60871" y="2185261"/>
            <a:ext cx="418478" cy="278970"/>
          </a:xfrm>
          <a:custGeom>
            <a:avLst/>
            <a:gdLst>
              <a:gd name="connsiteX0" fmla="*/ 402980 w 418478"/>
              <a:gd name="connsiteY0" fmla="*/ 0 h 278970"/>
              <a:gd name="connsiteX1" fmla="*/ 24 w 418478"/>
              <a:gd name="connsiteY1" fmla="*/ 185980 h 278970"/>
              <a:gd name="connsiteX2" fmla="*/ 418478 w 418478"/>
              <a:gd name="connsiteY2" fmla="*/ 278970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478" h="278970">
                <a:moveTo>
                  <a:pt x="402980" y="0"/>
                </a:moveTo>
                <a:cubicBezTo>
                  <a:pt x="200210" y="69742"/>
                  <a:pt x="-2559" y="139485"/>
                  <a:pt x="24" y="185980"/>
                </a:cubicBezTo>
                <a:cubicBezTo>
                  <a:pt x="2607" y="232475"/>
                  <a:pt x="210542" y="255722"/>
                  <a:pt x="418478" y="27897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8307" y="2526224"/>
            <a:ext cx="1225544" cy="3952068"/>
          </a:xfrm>
          <a:custGeom>
            <a:avLst/>
            <a:gdLst>
              <a:gd name="connsiteX0" fmla="*/ 1225544 w 1225544"/>
              <a:gd name="connsiteY0" fmla="*/ 0 h 3952068"/>
              <a:gd name="connsiteX1" fmla="*/ 47673 w 1225544"/>
              <a:gd name="connsiteY1" fmla="*/ 1131376 h 3952068"/>
              <a:gd name="connsiteX2" fmla="*/ 342140 w 1225544"/>
              <a:gd name="connsiteY2" fmla="*/ 3952068 h 395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544" h="3952068">
                <a:moveTo>
                  <a:pt x="1225544" y="0"/>
                </a:moveTo>
                <a:cubicBezTo>
                  <a:pt x="710225" y="236349"/>
                  <a:pt x="194907" y="472698"/>
                  <a:pt x="47673" y="1131376"/>
                </a:cubicBezTo>
                <a:cubicBezTo>
                  <a:pt x="-99561" y="1790054"/>
                  <a:pt x="121289" y="2871061"/>
                  <a:pt x="342140" y="395206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A6FDA-09FF-4D96-B4B6-4906EDB2E5EF}"/>
              </a:ext>
            </a:extLst>
          </p:cNvPr>
          <p:cNvSpPr txBox="1"/>
          <p:nvPr/>
        </p:nvSpPr>
        <p:spPr>
          <a:xfrm>
            <a:off x="304800" y="60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 letter = 'A';</a:t>
            </a:r>
          </a:p>
        </p:txBody>
      </p:sp>
    </p:spTree>
    <p:extLst>
      <p:ext uri="{BB962C8B-B14F-4D97-AF65-F5344CB8AC3E}">
        <p14:creationId xmlns:p14="http://schemas.microsoft.com/office/powerpoint/2010/main" val="11870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r>
              <a:rPr lang="en-US" dirty="0"/>
              <a:t>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r>
              <a:rPr lang="en-US" dirty="0"/>
              <a:t>if-else is used to perform a two way branch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(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statement1</a:t>
            </a:r>
            <a:r>
              <a:rPr lang="en-US" dirty="0"/>
              <a:t> is performed if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/>
              <a:t> is true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statement2</a:t>
            </a:r>
            <a:r>
              <a:rPr lang="en-US" dirty="0"/>
              <a:t> is performed if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/>
              <a:t> is false</a:t>
            </a:r>
          </a:p>
          <a:p>
            <a:r>
              <a:rPr lang="en-US" dirty="0"/>
              <a:t>Only one of the two statements is performed!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 ( letter 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'A':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"A is for apple\n";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'B':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"B is for banana\n";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case 'C' 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"C is for cherry\n";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default 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"No fruit for you\n";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44123" y="337845"/>
            <a:ext cx="551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Freeform 5"/>
          <p:cNvSpPr/>
          <p:nvPr/>
        </p:nvSpPr>
        <p:spPr>
          <a:xfrm>
            <a:off x="222883" y="1379349"/>
            <a:ext cx="737988" cy="2583051"/>
          </a:xfrm>
          <a:custGeom>
            <a:avLst/>
            <a:gdLst>
              <a:gd name="connsiteX0" fmla="*/ 180073 w 645022"/>
              <a:gd name="connsiteY0" fmla="*/ 0 h 325465"/>
              <a:gd name="connsiteX1" fmla="*/ 25090 w 645022"/>
              <a:gd name="connsiteY1" fmla="*/ 185980 h 325465"/>
              <a:gd name="connsiteX2" fmla="*/ 645022 w 645022"/>
              <a:gd name="connsiteY2" fmla="*/ 325465 h 32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022" h="325465">
                <a:moveTo>
                  <a:pt x="180073" y="0"/>
                </a:moveTo>
                <a:cubicBezTo>
                  <a:pt x="63836" y="65868"/>
                  <a:pt x="-52401" y="131736"/>
                  <a:pt x="25090" y="185980"/>
                </a:cubicBezTo>
                <a:cubicBezTo>
                  <a:pt x="102581" y="240224"/>
                  <a:pt x="373801" y="282844"/>
                  <a:pt x="645022" y="32546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20248" y="4038600"/>
            <a:ext cx="674011" cy="325464"/>
          </a:xfrm>
          <a:custGeom>
            <a:avLst/>
            <a:gdLst>
              <a:gd name="connsiteX0" fmla="*/ 209062 w 674011"/>
              <a:gd name="connsiteY0" fmla="*/ 0 h 325464"/>
              <a:gd name="connsiteX1" fmla="*/ 23082 w 674011"/>
              <a:gd name="connsiteY1" fmla="*/ 232474 h 325464"/>
              <a:gd name="connsiteX2" fmla="*/ 674011 w 674011"/>
              <a:gd name="connsiteY2" fmla="*/ 325464 h 325464"/>
              <a:gd name="connsiteX3" fmla="*/ 674011 w 674011"/>
              <a:gd name="connsiteY3" fmla="*/ 325464 h 325464"/>
              <a:gd name="connsiteX4" fmla="*/ 674011 w 674011"/>
              <a:gd name="connsiteY4" fmla="*/ 325464 h 3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011" h="325464">
                <a:moveTo>
                  <a:pt x="209062" y="0"/>
                </a:moveTo>
                <a:cubicBezTo>
                  <a:pt x="77326" y="89115"/>
                  <a:pt x="-54410" y="178230"/>
                  <a:pt x="23082" y="232474"/>
                </a:cubicBezTo>
                <a:cubicBezTo>
                  <a:pt x="100573" y="286718"/>
                  <a:pt x="674011" y="325464"/>
                  <a:pt x="674011" y="325464"/>
                </a:cubicBezTo>
                <a:lnTo>
                  <a:pt x="674011" y="325464"/>
                </a:lnTo>
                <a:lnTo>
                  <a:pt x="674011" y="325464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60871" y="4445430"/>
            <a:ext cx="418478" cy="278970"/>
          </a:xfrm>
          <a:custGeom>
            <a:avLst/>
            <a:gdLst>
              <a:gd name="connsiteX0" fmla="*/ 402980 w 418478"/>
              <a:gd name="connsiteY0" fmla="*/ 0 h 278970"/>
              <a:gd name="connsiteX1" fmla="*/ 24 w 418478"/>
              <a:gd name="connsiteY1" fmla="*/ 185980 h 278970"/>
              <a:gd name="connsiteX2" fmla="*/ 418478 w 418478"/>
              <a:gd name="connsiteY2" fmla="*/ 278970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478" h="278970">
                <a:moveTo>
                  <a:pt x="402980" y="0"/>
                </a:moveTo>
                <a:cubicBezTo>
                  <a:pt x="200210" y="69742"/>
                  <a:pt x="-2559" y="139485"/>
                  <a:pt x="24" y="185980"/>
                </a:cubicBezTo>
                <a:cubicBezTo>
                  <a:pt x="2607" y="232475"/>
                  <a:pt x="210542" y="255722"/>
                  <a:pt x="418478" y="27897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8307" y="4724400"/>
            <a:ext cx="1255952" cy="1753892"/>
          </a:xfrm>
          <a:custGeom>
            <a:avLst/>
            <a:gdLst>
              <a:gd name="connsiteX0" fmla="*/ 1225544 w 1225544"/>
              <a:gd name="connsiteY0" fmla="*/ 0 h 3952068"/>
              <a:gd name="connsiteX1" fmla="*/ 47673 w 1225544"/>
              <a:gd name="connsiteY1" fmla="*/ 1131376 h 3952068"/>
              <a:gd name="connsiteX2" fmla="*/ 342140 w 1225544"/>
              <a:gd name="connsiteY2" fmla="*/ 3952068 h 395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544" h="3952068">
                <a:moveTo>
                  <a:pt x="1225544" y="0"/>
                </a:moveTo>
                <a:cubicBezTo>
                  <a:pt x="710225" y="236349"/>
                  <a:pt x="194907" y="472698"/>
                  <a:pt x="47673" y="1131376"/>
                </a:cubicBezTo>
                <a:cubicBezTo>
                  <a:pt x="-99561" y="1790054"/>
                  <a:pt x="121289" y="2871061"/>
                  <a:pt x="342140" y="395206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switch ( letter 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case 'A':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case 'a':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"A is for apple\n";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case 'B':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case 'b':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"B is for banana\n";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case 'C' 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case 'c' 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"C is for cherry\n";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default 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"No fruit for you\n";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 omit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3200" dirty="0"/>
              <a:t> statements to group conditions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1869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837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Lab 3A Season-if</a:t>
            </a:r>
          </a:p>
          <a:p>
            <a:pPr marL="0" indent="0">
              <a:buNone/>
            </a:pPr>
            <a:r>
              <a:rPr lang="en-US" sz="3600" dirty="0"/>
              <a:t>Write a program that reads in the month as a number from the user – a number between 1 and 12 (1 is January, 2 is February…). </a:t>
            </a:r>
          </a:p>
          <a:p>
            <a:pPr marL="0" indent="0">
              <a:buNone/>
            </a:pPr>
            <a:r>
              <a:rPr lang="en-US" sz="3600" dirty="0"/>
              <a:t>Print a message saying:</a:t>
            </a:r>
          </a:p>
          <a:p>
            <a:pPr marL="0" indent="0">
              <a:buNone/>
            </a:pPr>
            <a:r>
              <a:rPr lang="en-US" sz="3600" dirty="0"/>
              <a:t>For 12,1,2: "It is Winter"</a:t>
            </a:r>
          </a:p>
          <a:p>
            <a:pPr marL="0" indent="0">
              <a:buNone/>
            </a:pPr>
            <a:r>
              <a:rPr lang="en-US" sz="3600" dirty="0"/>
              <a:t>For 3,4,5: "It is Spring"</a:t>
            </a:r>
          </a:p>
          <a:p>
            <a:pPr marL="0" indent="0">
              <a:buNone/>
            </a:pPr>
            <a:r>
              <a:rPr lang="en-US" sz="3600" dirty="0"/>
              <a:t>For 6,7,8: "It is Summer"</a:t>
            </a:r>
          </a:p>
          <a:p>
            <a:pPr marL="0" indent="0">
              <a:buNone/>
            </a:pPr>
            <a:r>
              <a:rPr lang="en-US" sz="3600" dirty="0"/>
              <a:t>For 9,10,11: "It is Fall"</a:t>
            </a:r>
          </a:p>
          <a:p>
            <a:pPr marL="0" indent="0">
              <a:buNone/>
            </a:pPr>
            <a:r>
              <a:rPr lang="en-US" sz="3600" b="1" dirty="0"/>
              <a:t>Lab 3A:  Build this with 'if' statements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73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837"/>
            <a:ext cx="8229600" cy="5668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Lab 3B Season-switch</a:t>
            </a:r>
          </a:p>
          <a:p>
            <a:pPr marL="0" indent="0">
              <a:buNone/>
            </a:pPr>
            <a:r>
              <a:rPr lang="en-US" sz="3600" dirty="0"/>
              <a:t>Write a program that reads in the month as a number from the user – a number between 1 and 12 (1 is January, 2 is February…). </a:t>
            </a:r>
          </a:p>
          <a:p>
            <a:pPr marL="0" indent="0">
              <a:buNone/>
            </a:pPr>
            <a:r>
              <a:rPr lang="en-US" sz="3600" dirty="0"/>
              <a:t>Print a message saying:</a:t>
            </a:r>
          </a:p>
          <a:p>
            <a:pPr marL="0" indent="0">
              <a:buNone/>
            </a:pPr>
            <a:r>
              <a:rPr lang="en-US" sz="3600" dirty="0"/>
              <a:t>For 12,1,2: "It is Winter"</a:t>
            </a:r>
          </a:p>
          <a:p>
            <a:pPr marL="0" indent="0">
              <a:buNone/>
            </a:pPr>
            <a:r>
              <a:rPr lang="en-US" sz="3600" dirty="0"/>
              <a:t>For 3,4,5: "It is Spring"</a:t>
            </a:r>
          </a:p>
          <a:p>
            <a:pPr marL="0" indent="0">
              <a:buNone/>
            </a:pPr>
            <a:r>
              <a:rPr lang="en-US" sz="3600" dirty="0"/>
              <a:t>For 6,7,8: "It is Summer"</a:t>
            </a:r>
          </a:p>
          <a:p>
            <a:pPr marL="0" indent="0">
              <a:buNone/>
            </a:pPr>
            <a:r>
              <a:rPr lang="en-US" sz="3600" dirty="0"/>
              <a:t>For 9,10,11: "It is Fall"</a:t>
            </a:r>
          </a:p>
          <a:p>
            <a:pPr marL="0" indent="0">
              <a:buNone/>
            </a:pPr>
            <a:r>
              <a:rPr lang="en-US" sz="3600" b="1" dirty="0"/>
              <a:t>In Lab 3A, </a:t>
            </a:r>
            <a:r>
              <a:rPr lang="en-US" sz="3600" dirty="0"/>
              <a:t>You built this with 'if' statements </a:t>
            </a:r>
          </a:p>
          <a:p>
            <a:pPr marL="0" indent="0">
              <a:buNone/>
            </a:pPr>
            <a:r>
              <a:rPr lang="en-US" sz="3600" b="1" u="sng" dirty="0"/>
              <a:t>Lab 3B: </a:t>
            </a:r>
            <a:r>
              <a:rPr lang="en-US" sz="3600" u="sng" dirty="0"/>
              <a:t>Now build it with a 'switch'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89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38FA-DA47-40FB-BD7D-3AFDF93C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Precedence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FC292-B17C-4D71-980E-6B620979F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      Logical Operators: 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     </a:t>
            </a:r>
            <a:r>
              <a:rPr lang="en-US" sz="2800" dirty="0"/>
              <a:t>int a = 0, b = 3, c = 1, d = 4;</a:t>
            </a:r>
          </a:p>
          <a:p>
            <a:pPr marL="0" indent="0">
              <a:buNone/>
            </a:pPr>
            <a:r>
              <a:rPr lang="en-US" sz="3600" dirty="0"/>
              <a:t>	          </a:t>
            </a:r>
            <a:r>
              <a:rPr lang="en-US" sz="3600" dirty="0">
                <a:solidFill>
                  <a:srgbClr val="602B9B"/>
                </a:solidFill>
                <a:latin typeface="+mj-lt"/>
              </a:rPr>
              <a:t>a  &amp;&amp;  b  ||  !c  ||  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6CFC8-4050-44FF-A496-3ECEF22D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79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9513-5BB4-4E69-8B59-2082111E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6367CD-D95E-4B8D-BD5E-AB8B4D000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40" t="9667" r="24475" b="14135"/>
          <a:stretch/>
        </p:blipFill>
        <p:spPr>
          <a:xfrm>
            <a:off x="1104900" y="1433680"/>
            <a:ext cx="6934200" cy="4648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3BE6F-802C-4F68-89DC-7F1F1C05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57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Short-circuit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257800"/>
          </a:xfrm>
        </p:spPr>
        <p:txBody>
          <a:bodyPr>
            <a:normAutofit/>
          </a:bodyPr>
          <a:lstStyle/>
          <a:p>
            <a:r>
              <a:rPr lang="en-US" u="sng" dirty="0"/>
              <a:t>If</a:t>
            </a:r>
            <a:r>
              <a:rPr lang="en-US" dirty="0"/>
              <a:t> the value of the leftmost sub-expression determines the value of the full expression, the rest of the expression is not evaluated</a:t>
            </a:r>
          </a:p>
          <a:p>
            <a:r>
              <a:rPr lang="en-US" dirty="0"/>
              <a:t>At what point can these expressions be answered correctly? </a:t>
            </a:r>
          </a:p>
          <a:p>
            <a:r>
              <a:rPr lang="en-US" dirty="0"/>
              <a:t>A = 0; B=1; C=2</a:t>
            </a:r>
          </a:p>
          <a:p>
            <a:pPr marL="457200" lvl="1" indent="0">
              <a:buNone/>
            </a:pPr>
            <a:r>
              <a:rPr lang="en-US" dirty="0"/>
              <a:t>If (A || (B &gt;C) || (C==2))</a:t>
            </a:r>
          </a:p>
          <a:p>
            <a:pPr marL="457200" lvl="1" indent="0">
              <a:buNone/>
            </a:pPr>
            <a:r>
              <a:rPr lang="en-US" dirty="0"/>
              <a:t>If (!A || (C&gt;B))</a:t>
            </a:r>
          </a:p>
          <a:p>
            <a:pPr marL="457200" lvl="1" indent="0">
              <a:buNone/>
            </a:pPr>
            <a:r>
              <a:rPr lang="en-US" dirty="0"/>
              <a:t>If (A || ((B==1) &amp;&amp; (C==2)))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0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250A-A14A-4F55-8EFB-2CE6EC2C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F3314-7F61-4558-A68B-24F07CB25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don’t have to evaluate every part of a condition.</a:t>
            </a:r>
          </a:p>
          <a:p>
            <a:r>
              <a:rPr lang="en-US" dirty="0"/>
              <a:t>Once we determine an expression is either true or false, we can stop evaluating.</a:t>
            </a:r>
          </a:p>
          <a:p>
            <a:r>
              <a:rPr lang="en-US" dirty="0"/>
              <a:t>People do this all the time.</a:t>
            </a:r>
          </a:p>
          <a:p>
            <a:r>
              <a:rPr lang="en-US" dirty="0"/>
              <a:t>Let’s say we want to sign up for a course but…</a:t>
            </a:r>
          </a:p>
          <a:p>
            <a:pPr lvl="1"/>
            <a:r>
              <a:rPr lang="en-US" dirty="0"/>
              <a:t>We don’t want to get up before 8 and must leave by 4</a:t>
            </a:r>
          </a:p>
          <a:p>
            <a:pPr lvl="1"/>
            <a:r>
              <a:rPr lang="en-US" dirty="0"/>
              <a:t>We don’t want to go to school on Wednesdays</a:t>
            </a:r>
          </a:p>
          <a:p>
            <a:pPr lvl="1"/>
            <a:r>
              <a:rPr lang="en-US" dirty="0"/>
              <a:t>If the class starts before 10 or it ends after 4 or if it meets on Wednesday, swipe left; can’t schedule. </a:t>
            </a:r>
          </a:p>
          <a:p>
            <a:pPr lvl="1"/>
            <a:r>
              <a:rPr lang="en-US" dirty="0"/>
              <a:t>All we have to see is one wrong thing!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A7821-D526-4F7D-8E1C-70F385DA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8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Short-circuit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float x=0, y=20;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if ( x!=0 </a:t>
            </a:r>
            <a:r>
              <a:rPr lang="en-US" b="1" dirty="0">
                <a:latin typeface="Courier New" panose="02070309020205020404" pitchFamily="49" charset="0"/>
              </a:rPr>
              <a:t>&amp;&amp;</a:t>
            </a:r>
            <a:r>
              <a:rPr lang="en-US" dirty="0">
                <a:latin typeface="Courier New" panose="02070309020205020404" pitchFamily="49" charset="0"/>
              </a:rPr>
              <a:t> y/x&gt;=3 )  // OK?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   // block of statements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if (y/x &gt;= 3 </a:t>
            </a:r>
            <a:r>
              <a:rPr lang="en-US" b="1" dirty="0">
                <a:latin typeface="Courier New" panose="02070309020205020404" pitchFamily="49" charset="0"/>
              </a:rPr>
              <a:t>&amp;&amp;</a:t>
            </a:r>
            <a:r>
              <a:rPr lang="en-US" dirty="0">
                <a:latin typeface="Courier New" panose="02070309020205020404" pitchFamily="49" charset="0"/>
              </a:rPr>
              <a:t> x!=0) // error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                     // divide-by-0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2990F-20DD-4BA3-8743-EFF7DA5096A4}"/>
              </a:ext>
            </a:extLst>
          </p:cNvPr>
          <p:cNvSpPr/>
          <p:nvPr/>
        </p:nvSpPr>
        <p:spPr>
          <a:xfrm>
            <a:off x="4281680" y="1110916"/>
            <a:ext cx="45430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Try these &amp; discuss</a:t>
            </a:r>
          </a:p>
        </p:txBody>
      </p:sp>
    </p:spTree>
    <p:extLst>
      <p:ext uri="{BB962C8B-B14F-4D97-AF65-F5344CB8AC3E}">
        <p14:creationId xmlns:p14="http://schemas.microsoft.com/office/powerpoint/2010/main" val="20008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Short-circuit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float x=0, y=20;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if ( x==0 </a:t>
            </a:r>
            <a:r>
              <a:rPr lang="en-US" b="1" dirty="0">
                <a:latin typeface="Courier New" panose="02070309020205020404" pitchFamily="49" charset="0"/>
              </a:rPr>
              <a:t>||</a:t>
            </a:r>
            <a:r>
              <a:rPr lang="en-US" dirty="0">
                <a:latin typeface="Courier New" panose="02070309020205020404" pitchFamily="49" charset="0"/>
              </a:rPr>
              <a:t> y/x&gt;=3 )  // only x==0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                       // evaluated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{ . . 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/>
              <a:t> – a Boolean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Boolean expressions are either </a:t>
                </a:r>
                <a:r>
                  <a:rPr lang="en-US" b="1" dirty="0"/>
                  <a:t>true</a:t>
                </a:r>
                <a:r>
                  <a:rPr lang="en-US" dirty="0"/>
                  <a:t> or </a:t>
                </a:r>
                <a:r>
                  <a:rPr lang="en-US" b="1" dirty="0"/>
                  <a:t>false</a:t>
                </a:r>
              </a:p>
              <a:p>
                <a:r>
                  <a:rPr lang="en-US" dirty="0"/>
                  <a:t>Conditions often consist of </a:t>
                </a:r>
                <a:r>
                  <a:rPr lang="en-US" b="1" dirty="0"/>
                  <a:t>comparisons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err="1"/>
                  <a:t>TotalPurchase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 30   // can get free shipping</a:t>
                </a:r>
              </a:p>
              <a:p>
                <a:pPr marL="457200" lvl="1" indent="0">
                  <a:buNone/>
                </a:pPr>
                <a:r>
                  <a:rPr lang="en-US" dirty="0"/>
                  <a:t>age &lt; 4    // can ride subway for free</a:t>
                </a:r>
              </a:p>
              <a:p>
                <a:pPr marL="457200" lvl="1" indent="0">
                  <a:buNone/>
                </a:pPr>
                <a:r>
                  <a:rPr lang="en-US" dirty="0" err="1"/>
                  <a:t>collegeYear</a:t>
                </a:r>
                <a:r>
                  <a:rPr lang="en-US" dirty="0"/>
                  <a:t>  == 2   // you are a sophomore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BB3F-1C28-4824-BC7D-9DE21B7C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B8EF-E8C1-4B53-B8E1-5B79EB3C5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evaluating logical  </a:t>
            </a:r>
            <a:r>
              <a:rPr lang="en-US" dirty="0">
                <a:solidFill>
                  <a:schemeClr val="accent1"/>
                </a:solidFill>
              </a:rPr>
              <a:t>&amp;&amp;, and</a:t>
            </a:r>
          </a:p>
          <a:p>
            <a:pPr lvl="1"/>
            <a:r>
              <a:rPr lang="en-US" dirty="0"/>
              <a:t>If the first expression is 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r>
              <a:rPr lang="en-US" dirty="0"/>
              <a:t>, no need to evaluate further.  Why?  Because… all paths lead to </a:t>
            </a:r>
            <a:r>
              <a:rPr lang="en-US" dirty="0">
                <a:solidFill>
                  <a:srgbClr val="FF0000"/>
                </a:solidFill>
              </a:rPr>
              <a:t>false.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1"/>
                </a:solidFill>
              </a:rPr>
              <a:t>false &amp;&amp; false = false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1"/>
                </a:solidFill>
              </a:rPr>
              <a:t>false &amp;&amp; true  = false</a:t>
            </a:r>
          </a:p>
          <a:p>
            <a:pPr lvl="1"/>
            <a:r>
              <a:rPr lang="en-US" dirty="0"/>
              <a:t>If the first expression is </a:t>
            </a:r>
            <a:r>
              <a:rPr lang="en-US" dirty="0">
                <a:solidFill>
                  <a:srgbClr val="00B050"/>
                </a:solidFill>
              </a:rPr>
              <a:t>true</a:t>
            </a:r>
            <a:r>
              <a:rPr lang="en-US" dirty="0"/>
              <a:t>, must evaluate the second. Why? Because… it’s still unknown.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1"/>
                </a:solidFill>
              </a:rPr>
              <a:t>true &amp;&amp; false = false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1"/>
                </a:solidFill>
              </a:rPr>
              <a:t>true &amp;&amp; true  = true    </a:t>
            </a:r>
            <a:r>
              <a:rPr lang="en-US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&amp;&amp;, and</a:t>
            </a:r>
            <a:r>
              <a:rPr lang="en-US" dirty="0"/>
              <a:t> is true only if </a:t>
            </a:r>
            <a:r>
              <a:rPr lang="en-US" b="1" dirty="0"/>
              <a:t>both</a:t>
            </a:r>
            <a:r>
              <a:rPr lang="en-US" dirty="0"/>
              <a:t> expressions are </a:t>
            </a:r>
            <a:r>
              <a:rPr lang="en-US" dirty="0">
                <a:solidFill>
                  <a:srgbClr val="00B050"/>
                </a:solidFill>
              </a:rPr>
              <a:t>true.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66495-FCE0-41D4-8496-6368C6F5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950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5653-784B-4082-A11E-AC39F962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6513B-C786-49EF-9BA8-B4210980D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evaluating logical </a:t>
            </a:r>
            <a:r>
              <a:rPr lang="en-US" dirty="0">
                <a:solidFill>
                  <a:schemeClr val="accent1"/>
                </a:solidFill>
              </a:rPr>
              <a:t>||, or</a:t>
            </a:r>
          </a:p>
          <a:p>
            <a:pPr lvl="1"/>
            <a:r>
              <a:rPr lang="en-US" dirty="0"/>
              <a:t>If the first expression is </a:t>
            </a:r>
            <a:r>
              <a:rPr lang="en-US" dirty="0">
                <a:solidFill>
                  <a:srgbClr val="00B050"/>
                </a:solidFill>
              </a:rPr>
              <a:t>true</a:t>
            </a:r>
            <a:r>
              <a:rPr lang="en-US" dirty="0"/>
              <a:t>, no need to evaluate further. Why?  Because… </a:t>
            </a:r>
            <a:r>
              <a:rPr lang="en-US" b="1" dirty="0"/>
              <a:t>all</a:t>
            </a:r>
            <a:r>
              <a:rPr lang="en-US" dirty="0"/>
              <a:t> paths lead to </a:t>
            </a:r>
            <a:r>
              <a:rPr lang="en-US" dirty="0">
                <a:solidFill>
                  <a:srgbClr val="00B050"/>
                </a:solidFill>
              </a:rPr>
              <a:t>true</a:t>
            </a:r>
            <a:r>
              <a:rPr lang="en-US" dirty="0"/>
              <a:t>.</a:t>
            </a: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true || false  = true  </a:t>
            </a:r>
            <a:r>
              <a:rPr lang="en-US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true || true   = true  </a:t>
            </a:r>
            <a:r>
              <a:rPr lang="en-US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If the first expression is 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r>
              <a:rPr lang="en-US" dirty="0"/>
              <a:t>, must evaluate the second. Why? Because… it’s still unknown.</a:t>
            </a: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false ||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true  =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true</a:t>
            </a:r>
            <a:r>
              <a:rPr lang="en-US" dirty="0"/>
              <a:t>  </a:t>
            </a:r>
            <a:r>
              <a:rPr lang="en-US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en-US" dirty="0"/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false || false = false</a:t>
            </a:r>
            <a:endParaRPr lang="en-US" dirty="0"/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||, or</a:t>
            </a:r>
            <a:r>
              <a:rPr lang="en-US" dirty="0"/>
              <a:t> is true if </a:t>
            </a:r>
            <a:r>
              <a:rPr lang="en-US" b="1" dirty="0"/>
              <a:t>any</a:t>
            </a:r>
            <a:r>
              <a:rPr lang="en-US" dirty="0"/>
              <a:t> expression is </a:t>
            </a:r>
            <a:r>
              <a:rPr lang="en-US" dirty="0">
                <a:solidFill>
                  <a:srgbClr val="00B050"/>
                </a:solidFill>
              </a:rPr>
              <a:t>true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FC725-71D4-4FFE-8207-7EA10523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532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Scope. Important Concept!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Variables declared inside a block are not “visible” outside the block</a:t>
            </a:r>
          </a:p>
          <a:p>
            <a:endParaRPr lang="en-US" dirty="0"/>
          </a:p>
          <a:p>
            <a:r>
              <a:rPr lang="en-US" dirty="0"/>
              <a:t>Variables declared in an outer block are visible to inner blocks</a:t>
            </a:r>
          </a:p>
          <a:p>
            <a:endParaRPr lang="en-US" dirty="0"/>
          </a:p>
          <a:p>
            <a:r>
              <a:rPr lang="en-US" dirty="0"/>
              <a:t>Blocks are enclosed by braces {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34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a=5, b=10;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if ( a &gt;= 3)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a=8;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" " &lt;&lt; b &lt;&lt;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" " &lt;&lt; b &lt;&lt;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36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a=5, b=10;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if ( a &gt;= 3)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a=8, c=5;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" " &lt;&lt; b &lt;&lt;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" " &lt;&lt; c &lt;&lt;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0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a=5, b=10, c=5;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if ( a &gt;= 3)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a=8;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b=12;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" " &lt;&lt; b &lt;&lt;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" " &lt;&lt; c &lt;&lt;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338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BD74-C7BC-4B88-9389-085E85F8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19E70-8964-4D22-A375-FE36E155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r>
              <a:rPr lang="en-US" sz="2400" dirty="0"/>
              <a:t>Variables have types (e.g. int, float, double, char) and hold values.</a:t>
            </a:r>
          </a:p>
          <a:p>
            <a:r>
              <a:rPr lang="en-US" sz="2400" dirty="0"/>
              <a:t>Mathematical operators (e.g. </a:t>
            </a:r>
            <a:r>
              <a:rPr lang="en-US" sz="2400" b="1" dirty="0">
                <a:solidFill>
                  <a:srgbClr val="0070C0"/>
                </a:solidFill>
              </a:rPr>
              <a:t>*, /, %, +, - </a:t>
            </a:r>
            <a:r>
              <a:rPr lang="en-US" sz="2400" dirty="0"/>
              <a:t>) do calculations.</a:t>
            </a:r>
          </a:p>
          <a:p>
            <a:r>
              <a:rPr lang="en-US" sz="2400" dirty="0"/>
              <a:t>Programs sometimes need special case logic, use</a:t>
            </a:r>
          </a:p>
          <a:p>
            <a:pPr marL="457200" lvl="1" indent="0">
              <a:buNone/>
            </a:pPr>
            <a:r>
              <a:rPr lang="en-US" sz="2400" dirty="0"/>
              <a:t>if (cost &gt; 30) </a:t>
            </a:r>
          </a:p>
          <a:p>
            <a:pPr marL="914400" lvl="2" indent="0">
              <a:buNone/>
            </a:pPr>
            <a:r>
              <a:rPr lang="en-US" dirty="0"/>
              <a:t>// free shipping</a:t>
            </a:r>
          </a:p>
          <a:p>
            <a:r>
              <a:rPr lang="en-US" sz="2400" dirty="0"/>
              <a:t>Programs sometimes must do either this or that, use</a:t>
            </a:r>
          </a:p>
          <a:p>
            <a:pPr marL="457200" lvl="1" indent="0">
              <a:buNone/>
            </a:pPr>
            <a:r>
              <a:rPr lang="en-US" sz="2400" dirty="0"/>
              <a:t>if (time &lt; 1200)</a:t>
            </a:r>
          </a:p>
          <a:p>
            <a:pPr marL="457200" lvl="1" indent="0">
              <a:buNone/>
            </a:pPr>
            <a:r>
              <a:rPr lang="en-US" sz="2400" dirty="0"/>
              <a:t>      // good morning</a:t>
            </a:r>
          </a:p>
          <a:p>
            <a:pPr marL="457200" lvl="1" indent="0">
              <a:buNone/>
            </a:pPr>
            <a:r>
              <a:rPr lang="en-US" sz="2400" dirty="0"/>
              <a:t>else </a:t>
            </a:r>
          </a:p>
          <a:p>
            <a:pPr marL="457200" lvl="1" indent="0">
              <a:buNone/>
            </a:pPr>
            <a:r>
              <a:rPr lang="en-US" sz="2400" dirty="0"/>
              <a:t>     // good afternoon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589ED-5DD3-467A-893D-41629A7C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317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9DC1-51DE-42A0-B2CD-521E5F49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(</a:t>
            </a:r>
            <a:r>
              <a:rPr lang="en-US" dirty="0" err="1"/>
              <a:t>con’t</a:t>
            </a:r>
            <a:r>
              <a:rPr lang="en-US" dirty="0"/>
              <a:t>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4859-B7AB-477E-8BA9-C9DBCF2E1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express conditions we can use both </a:t>
            </a:r>
            <a:r>
              <a:rPr lang="en-US" sz="2400" dirty="0">
                <a:solidFill>
                  <a:srgbClr val="0070C0"/>
                </a:solidFill>
              </a:rPr>
              <a:t>Relational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Logical</a:t>
            </a:r>
            <a:r>
              <a:rPr lang="en-US" sz="2400" dirty="0"/>
              <a:t> operators.</a:t>
            </a:r>
          </a:p>
          <a:p>
            <a:r>
              <a:rPr lang="en-US" sz="2400" dirty="0"/>
              <a:t>Relational operators (e.g. </a:t>
            </a:r>
            <a:r>
              <a:rPr lang="en-US" sz="2400" b="1" dirty="0">
                <a:solidFill>
                  <a:srgbClr val="0070C0"/>
                </a:solidFill>
              </a:rPr>
              <a:t>&lt;, &gt;, ==, !=, &lt;=, &gt;= </a:t>
            </a:r>
            <a:r>
              <a:rPr lang="en-US" sz="2400" dirty="0"/>
              <a:t>) do comparisons.</a:t>
            </a:r>
          </a:p>
          <a:p>
            <a:r>
              <a:rPr lang="en-US" sz="2400" dirty="0"/>
              <a:t>Logical operators (e.g. </a:t>
            </a:r>
            <a:r>
              <a:rPr lang="en-US" sz="2400" b="1" dirty="0">
                <a:solidFill>
                  <a:srgbClr val="0070C0"/>
                </a:solidFill>
              </a:rPr>
              <a:t>!,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&amp;&amp;, || </a:t>
            </a:r>
            <a:r>
              <a:rPr lang="en-US" sz="2400" dirty="0"/>
              <a:t>) combine multiple comparisons (in that order).</a:t>
            </a:r>
          </a:p>
          <a:p>
            <a:r>
              <a:rPr lang="en-US" sz="2400" dirty="0"/>
              <a:t>Remember </a:t>
            </a:r>
            <a:r>
              <a:rPr lang="en-US" sz="2400" b="1" dirty="0">
                <a:solidFill>
                  <a:srgbClr val="0070C0"/>
                </a:solidFill>
              </a:rPr>
              <a:t>==</a:t>
            </a:r>
            <a:r>
              <a:rPr lang="en-US" sz="2400" dirty="0"/>
              <a:t> is not the same as </a:t>
            </a:r>
            <a:r>
              <a:rPr lang="en-US" sz="2400" b="1" dirty="0">
                <a:solidFill>
                  <a:srgbClr val="0070C0"/>
                </a:solidFill>
              </a:rPr>
              <a:t>=</a:t>
            </a:r>
          </a:p>
          <a:p>
            <a:r>
              <a:rPr lang="en-US" sz="2400" b="1" dirty="0"/>
              <a:t>DO NOT</a:t>
            </a:r>
            <a:r>
              <a:rPr lang="en-US" sz="2400" dirty="0"/>
              <a:t> do </a:t>
            </a:r>
            <a:r>
              <a:rPr lang="en-US" sz="2400" b="1" dirty="0">
                <a:solidFill>
                  <a:srgbClr val="0070C0"/>
                </a:solidFill>
              </a:rPr>
              <a:t>(x &lt; y &lt; z) </a:t>
            </a:r>
            <a:r>
              <a:rPr lang="en-US" sz="2400" dirty="0"/>
              <a:t>because it doesn’t work right.</a:t>
            </a:r>
          </a:p>
          <a:p>
            <a:r>
              <a:rPr lang="en-US" sz="2400" dirty="0"/>
              <a:t>Operators cannot contain whitespace (i.e. blank, tab, newline)</a:t>
            </a:r>
          </a:p>
          <a:p>
            <a:pPr marL="457200" lvl="1" indent="0">
              <a:buNone/>
            </a:pPr>
            <a:r>
              <a:rPr lang="en-US" sz="2400" dirty="0"/>
              <a:t>If </a:t>
            </a:r>
            <a:r>
              <a:rPr lang="en-US" sz="2400" b="1" dirty="0">
                <a:solidFill>
                  <a:srgbClr val="0070C0"/>
                </a:solidFill>
              </a:rPr>
              <a:t>(a !  = b) </a:t>
            </a:r>
            <a:r>
              <a:rPr lang="en-US" sz="2400" dirty="0"/>
              <a:t>is an </a:t>
            </a:r>
            <a:r>
              <a:rPr lang="en-US" sz="2400" b="1" dirty="0"/>
              <a:t>ERROR</a:t>
            </a:r>
            <a:r>
              <a:rPr lang="en-US" sz="2400" dirty="0"/>
              <a:t>!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61367-9173-4FFE-93AD-A918F1E7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57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9FA9-03F6-4B53-A6F5-2847B573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(</a:t>
            </a:r>
            <a:r>
              <a:rPr lang="en-US" dirty="0" err="1"/>
              <a:t>con’t</a:t>
            </a:r>
            <a:r>
              <a:rPr lang="en-US" dirty="0"/>
              <a:t>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1497E-E336-4378-B12A-40C56F16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group multiple statements use </a:t>
            </a:r>
            <a:r>
              <a:rPr lang="en-US" sz="2400" b="1" dirty="0">
                <a:solidFill>
                  <a:srgbClr val="0070C0"/>
                </a:solidFill>
              </a:rPr>
              <a:t>{}</a:t>
            </a:r>
            <a:r>
              <a:rPr lang="en-US" sz="2400" dirty="0"/>
              <a:t> curly braces or a </a:t>
            </a:r>
            <a:r>
              <a:rPr lang="en-US" sz="2400" b="1" dirty="0">
                <a:solidFill>
                  <a:srgbClr val="0070C0"/>
                </a:solidFill>
              </a:rPr>
              <a:t>block</a:t>
            </a:r>
          </a:p>
          <a:p>
            <a:pPr marL="457200" lvl="1" indent="0">
              <a:buNone/>
            </a:pPr>
            <a:r>
              <a:rPr lang="en-US" sz="2400" dirty="0"/>
              <a:t>if (condition)</a:t>
            </a:r>
          </a:p>
          <a:p>
            <a:pPr marL="457200" lvl="1" indent="0">
              <a:buNone/>
            </a:pPr>
            <a:r>
              <a:rPr lang="en-US" sz="2400" dirty="0"/>
              <a:t>{</a:t>
            </a:r>
          </a:p>
          <a:p>
            <a:pPr marL="457200" lvl="1" indent="0">
              <a:buNone/>
            </a:pPr>
            <a:r>
              <a:rPr lang="en-US" sz="2400" dirty="0"/>
              <a:t>	statement1;</a:t>
            </a:r>
          </a:p>
          <a:p>
            <a:pPr marL="457200" lvl="1" indent="0">
              <a:buNone/>
            </a:pPr>
            <a:r>
              <a:rPr lang="en-US" sz="2400" dirty="0"/>
              <a:t>	statement2;</a:t>
            </a:r>
          </a:p>
          <a:p>
            <a:pPr marL="457200" lvl="1" indent="0">
              <a:buNone/>
            </a:pPr>
            <a:r>
              <a:rPr lang="en-US" sz="2400" dirty="0"/>
              <a:t>}</a:t>
            </a:r>
          </a:p>
          <a:p>
            <a:pPr marL="457200" lvl="1" indent="0">
              <a:buNone/>
            </a:pPr>
            <a:r>
              <a:rPr lang="en-US" sz="2400" dirty="0"/>
              <a:t>else {</a:t>
            </a:r>
          </a:p>
          <a:p>
            <a:pPr marL="457200" lvl="1" indent="0">
              <a:buNone/>
            </a:pPr>
            <a:r>
              <a:rPr lang="en-US" sz="2400" dirty="0"/>
              <a:t>	statement3;</a:t>
            </a:r>
          </a:p>
          <a:p>
            <a:pPr marL="457200" lvl="1" indent="0">
              <a:buNone/>
            </a:pPr>
            <a:r>
              <a:rPr lang="en-US" sz="2400" dirty="0"/>
              <a:t>	statement4;</a:t>
            </a:r>
          </a:p>
          <a:p>
            <a:pPr marL="457200" lvl="1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ABE33-537E-46DA-9320-E021206E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453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E4A3-5A03-4FBB-8044-FF70B2F5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3BDC9-1651-452A-8EF5-B873892D9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Lab questions before we go 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9F1DD-40F7-49DF-8061-4C775399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4648200"/>
            <a:ext cx="60198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590800"/>
            <a:ext cx="60198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1143000"/>
            <a:ext cx="60198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Comparisons in C++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143001"/>
                <a:ext cx="6553200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=	equal to		==	a == b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/>
                  <a:t>	not equal to	!=	a != b</a:t>
                </a:r>
                <a:endParaRPr lang="en-US" sz="8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&lt;	less than		&lt;	a &lt; b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/>
                  <a:t>	less than or	&lt;=	a &lt;= b</a:t>
                </a:r>
              </a:p>
              <a:p>
                <a:pPr marL="0" indent="0">
                  <a:buNone/>
                </a:pPr>
                <a:r>
                  <a:rPr lang="en-US" dirty="0"/>
                  <a:t>	equal to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&gt;	greater than	&gt;	a &gt; b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	greater than or	&gt;=	a &gt;= b</a:t>
                </a:r>
              </a:p>
              <a:p>
                <a:pPr marL="0" indent="0">
                  <a:buNone/>
                </a:pPr>
                <a:r>
                  <a:rPr lang="en-US" dirty="0"/>
                  <a:t>	equal to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143001"/>
                <a:ext cx="6553200" cy="5715000"/>
              </a:xfrm>
              <a:blipFill rotWithShape="1">
                <a:blip r:embed="rId2"/>
                <a:stretch>
                  <a:fillRect l="-2326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BA49F-69D3-419C-A408-FD685E54DC2C}"/>
              </a:ext>
            </a:extLst>
          </p:cNvPr>
          <p:cNvSpPr/>
          <p:nvPr/>
        </p:nvSpPr>
        <p:spPr>
          <a:xfrm>
            <a:off x="5029200" y="1143000"/>
            <a:ext cx="685800" cy="4953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1EC9A-1EAC-42DD-9E4A-78600DBF8F34}"/>
              </a:ext>
            </a:extLst>
          </p:cNvPr>
          <p:cNvSpPr txBox="1"/>
          <p:nvPr/>
        </p:nvSpPr>
        <p:spPr>
          <a:xfrm>
            <a:off x="4724400" y="76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Operator       Example</a:t>
            </a:r>
          </a:p>
        </p:txBody>
      </p:sp>
    </p:spTree>
    <p:extLst>
      <p:ext uri="{BB962C8B-B14F-4D97-AF65-F5344CB8AC3E}">
        <p14:creationId xmlns:p14="http://schemas.microsoft.com/office/powerpoint/2010/main" val="21242102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Exercise</a:t>
            </a:r>
          </a:p>
          <a:p>
            <a:pPr marL="0" indent="0">
              <a:buNone/>
            </a:pPr>
            <a:r>
              <a:rPr lang="en-US" dirty="0"/>
              <a:t>Ask the user for a minimum and maximum number (integer)</a:t>
            </a:r>
          </a:p>
          <a:p>
            <a:pPr marL="0" indent="0">
              <a:buNone/>
            </a:pPr>
            <a:r>
              <a:rPr lang="en-US" dirty="0"/>
              <a:t>Use a 'while loop' to calculate the sum of the numbers between minimum and maximum</a:t>
            </a:r>
          </a:p>
          <a:p>
            <a:pPr marL="0" indent="0">
              <a:buNone/>
            </a:pPr>
            <a:r>
              <a:rPr lang="en-US" dirty="0"/>
              <a:t>E.g., if min is 3 and max is 6, sum is 3+4+5+6=18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Extra: Ask the user for two numbers (don’t specify the order) and have the computer figure out the min and max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Extra 2: Compute the </a:t>
            </a:r>
            <a:r>
              <a:rPr lang="en-US" b="1" dirty="0">
                <a:solidFill>
                  <a:srgbClr val="0070C0"/>
                </a:solidFill>
              </a:rPr>
              <a:t>product</a:t>
            </a:r>
            <a:r>
              <a:rPr lang="en-US" dirty="0">
                <a:solidFill>
                  <a:srgbClr val="0070C0"/>
                </a:solidFill>
              </a:rPr>
              <a:t> of the numbers between min and max (E.g., 3x4x5x6=360)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2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Alternatives to “linear execution”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Repeated actions</a:t>
            </a:r>
          </a:p>
          <a:p>
            <a:pPr marL="0" indent="0">
              <a:buNone/>
            </a:pPr>
            <a:r>
              <a:rPr lang="en-US" dirty="0"/>
              <a:t>&gt; ./</a:t>
            </a:r>
            <a:r>
              <a:rPr lang="en-US" dirty="0" err="1"/>
              <a:t>myProgram</a:t>
            </a:r>
            <a:endParaRPr lang="en-US" dirty="0"/>
          </a:p>
          <a:p>
            <a:pPr marL="8001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marL="8001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marL="8001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8001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8001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8001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Blast off!</a:t>
            </a: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4467386"/>
            <a:ext cx="1828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1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0" y="5229386"/>
            <a:ext cx="1828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5991386"/>
            <a:ext cx="1828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Statement 3</a:t>
            </a: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6248400" y="4924586"/>
            <a:ext cx="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80688" y="5686586"/>
            <a:ext cx="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962538" y="5005438"/>
            <a:ext cx="784750" cy="826343"/>
          </a:xfrm>
          <a:custGeom>
            <a:avLst/>
            <a:gdLst>
              <a:gd name="connsiteX0" fmla="*/ 784750 w 784750"/>
              <a:gd name="connsiteY0" fmla="*/ 669524 h 826343"/>
              <a:gd name="connsiteX1" fmla="*/ 459286 w 784750"/>
              <a:gd name="connsiteY1" fmla="*/ 824507 h 826343"/>
              <a:gd name="connsiteX2" fmla="*/ 56330 w 784750"/>
              <a:gd name="connsiteY2" fmla="*/ 576534 h 826343"/>
              <a:gd name="connsiteX3" fmla="*/ 56330 w 784750"/>
              <a:gd name="connsiteY3" fmla="*/ 111585 h 826343"/>
              <a:gd name="connsiteX4" fmla="*/ 552276 w 784750"/>
              <a:gd name="connsiteY4" fmla="*/ 3097 h 826343"/>
              <a:gd name="connsiteX5" fmla="*/ 660764 w 784750"/>
              <a:gd name="connsiteY5" fmla="*/ 189077 h 8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750" h="826343">
                <a:moveTo>
                  <a:pt x="784750" y="669524"/>
                </a:moveTo>
                <a:cubicBezTo>
                  <a:pt x="682719" y="754764"/>
                  <a:pt x="580689" y="840005"/>
                  <a:pt x="459286" y="824507"/>
                </a:cubicBezTo>
                <a:cubicBezTo>
                  <a:pt x="337883" y="809009"/>
                  <a:pt x="123489" y="695354"/>
                  <a:pt x="56330" y="576534"/>
                </a:cubicBezTo>
                <a:cubicBezTo>
                  <a:pt x="-10829" y="457714"/>
                  <a:pt x="-26328" y="207158"/>
                  <a:pt x="56330" y="111585"/>
                </a:cubicBezTo>
                <a:cubicBezTo>
                  <a:pt x="138988" y="16012"/>
                  <a:pt x="451537" y="-9818"/>
                  <a:pt x="552276" y="3097"/>
                </a:cubicBezTo>
                <a:cubicBezTo>
                  <a:pt x="653015" y="16012"/>
                  <a:pt x="656889" y="102544"/>
                  <a:pt x="660764" y="18907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statement_to_repeat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statement_to_repeat1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statement_to_repeatN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72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477000" y="4267200"/>
            <a:ext cx="0" cy="1752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4485382"/>
            <a:ext cx="20465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block of </a:t>
            </a:r>
          </a:p>
          <a:p>
            <a:r>
              <a:rPr lang="en-US" sz="3200" dirty="0"/>
              <a:t>statements</a:t>
            </a:r>
          </a:p>
        </p:txBody>
      </p:sp>
    </p:spTree>
    <p:extLst>
      <p:ext uri="{BB962C8B-B14F-4D97-AF65-F5344CB8AC3E}">
        <p14:creationId xmlns:p14="http://schemas.microsoft.com/office/powerpoint/2010/main" val="13812578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“Count down from 5?”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534400" cy="4343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counter =5;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( counter &gt;0 )</a:t>
                </a:r>
                <a:r>
                  <a:rPr lang="en-US" dirty="0">
                    <a:latin typeface="+mj-lt"/>
                    <a:cs typeface="Courier New" panose="02070309020205020404" pitchFamily="49" charset="0"/>
                  </a:rPr>
                  <a:t> //True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  <a:cs typeface="Courier New" panose="02070309020205020404" pitchFamily="49" charset="0"/>
                      </a:rPr>
                      <m:t>==</m:t>
                    </m:r>
                  </m:oMath>
                </a14:m>
                <a:r>
                  <a:rPr lang="en-US" dirty="0">
                    <a:latin typeface="+mj-lt"/>
                    <a:cs typeface="Courier New" panose="02070309020205020404" pitchFamily="49" charset="0"/>
                  </a:rPr>
                  <a:t>0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&lt;&lt; counter &lt;&lt;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endl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counter--;// decrement counter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cout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&lt;&lt; "Blastoff!\n";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534400" cy="4343400"/>
              </a:xfrm>
              <a:blipFill>
                <a:blip r:embed="rId2"/>
                <a:stretch>
                  <a:fillRect l="-1786" t="-1826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97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Execution of while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dirty="0"/>
              <a:t> is true, enter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/>
              <a:t>loop</a:t>
            </a:r>
          </a:p>
          <a:p>
            <a:pPr lvl="1"/>
            <a:r>
              <a:rPr lang="en-US" dirty="0"/>
              <a:t>Complete all statements in block</a:t>
            </a:r>
          </a:p>
          <a:p>
            <a:pPr lvl="1"/>
            <a:r>
              <a:rPr lang="en-US" dirty="0"/>
              <a:t>Return to top (re-evaluate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dirty="0"/>
              <a:t>)</a:t>
            </a:r>
          </a:p>
          <a:p>
            <a:r>
              <a:rPr lang="en-US" dirty="0"/>
              <a:t>Otherwise, continue to statements beyond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584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Execution of while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dirty="0"/>
              <a:t> is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, enter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/>
              <a:t>loop</a:t>
            </a:r>
          </a:p>
          <a:p>
            <a:pPr lvl="1"/>
            <a:r>
              <a:rPr lang="en-US" dirty="0"/>
              <a:t>Complete all statements in block</a:t>
            </a:r>
          </a:p>
          <a:p>
            <a:pPr lvl="1"/>
            <a:r>
              <a:rPr lang="en-US" dirty="0"/>
              <a:t>Return to top (re-evaluate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dirty="0"/>
              <a:t>)</a:t>
            </a:r>
          </a:p>
          <a:p>
            <a:r>
              <a:rPr lang="en-US" dirty="0"/>
              <a:t>Otherwise, continue to statements beyond loop</a:t>
            </a: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x=2;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 x&gt;0 )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x--;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"Hello world.\n";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32004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How many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“Hello </a:t>
            </a:r>
            <a:r>
              <a:rPr lang="en-US" sz="3600" dirty="0" err="1">
                <a:solidFill>
                  <a:srgbClr val="FF0000"/>
                </a:solidFill>
              </a:rPr>
              <a:t>world”s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are output?</a:t>
            </a:r>
          </a:p>
        </p:txBody>
      </p:sp>
    </p:spTree>
    <p:extLst>
      <p:ext uri="{BB962C8B-B14F-4D97-AF65-F5344CB8AC3E}">
        <p14:creationId xmlns:p14="http://schemas.microsoft.com/office/powerpoint/2010/main" val="23455304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Exercise</a:t>
            </a:r>
          </a:p>
          <a:p>
            <a:pPr marL="0" indent="0">
              <a:buNone/>
            </a:pPr>
            <a:r>
              <a:rPr lang="en-US" dirty="0"/>
              <a:t>Ask the user for a minimum and maximum number (integer)</a:t>
            </a:r>
          </a:p>
          <a:p>
            <a:pPr marL="0" indent="0">
              <a:buNone/>
            </a:pPr>
            <a:r>
              <a:rPr lang="en-US" dirty="0"/>
              <a:t>Use a 'while loop' to calculate the sum of the numbers between minimum and maximum</a:t>
            </a:r>
          </a:p>
          <a:p>
            <a:pPr marL="0" indent="0">
              <a:buNone/>
            </a:pPr>
            <a:r>
              <a:rPr lang="en-US" dirty="0"/>
              <a:t>E.g., if min is 3 and max is 6, sum is 3+4+5+6=18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Extra: Ask the user for two numbers (don’t specify the order) and have the computer figure out the min and max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Extra 2: Compute the </a:t>
            </a:r>
            <a:r>
              <a:rPr lang="en-US" b="1" dirty="0">
                <a:solidFill>
                  <a:srgbClr val="0070C0"/>
                </a:solidFill>
              </a:rPr>
              <a:t>product</a:t>
            </a:r>
            <a:r>
              <a:rPr lang="en-US" dirty="0">
                <a:solidFill>
                  <a:srgbClr val="0070C0"/>
                </a:solidFill>
              </a:rPr>
              <a:t> of the numbers between min and max (E.g., 3x4x5x6=360)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399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6618126-5F45-4972-9ACA-95D8F617F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Increment and Decrement</a:t>
            </a:r>
            <a:br>
              <a:rPr lang="en-US" dirty="0"/>
            </a:br>
            <a:r>
              <a:rPr lang="en-US" dirty="0"/>
              <a:t>Operators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80397B-3DBD-48B7-B22B-19527B459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++ is the increment operator. 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It adds one to a variable.</a:t>
            </a:r>
            <a:br>
              <a:rPr lang="en-US" altLang="en-US" sz="2800"/>
            </a:br>
            <a:endParaRPr lang="en-US" altLang="en-US" sz="28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val++; </a:t>
            </a:r>
            <a:r>
              <a:rPr lang="en-US" altLang="en-US" sz="2400"/>
              <a:t>is the same as </a:t>
            </a:r>
            <a:r>
              <a:rPr lang="en-US" altLang="en-US" sz="2400">
                <a:latin typeface="Courier New" panose="02070309020205020404" pitchFamily="49" charset="0"/>
              </a:rPr>
              <a:t>val = val + 1;</a:t>
            </a:r>
            <a:br>
              <a:rPr lang="en-US" altLang="en-US" sz="2400">
                <a:latin typeface="Courier New" panose="02070309020205020404" pitchFamily="49" charset="0"/>
              </a:rPr>
            </a:br>
            <a:endParaRPr lang="en-US" altLang="en-US" sz="240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/>
              <a:t>++ can be used before (prefix) or after (postfix) a variable: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++val;     val++;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32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A6D0-662C-481C-8F9F-F0171021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Increment and Decrement</a:t>
            </a:r>
            <a:br>
              <a:rPr lang="en-US" dirty="0"/>
            </a:br>
            <a:r>
              <a:rPr lang="en-US" dirty="0"/>
              <a:t>Operators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EB6F29E-2352-4CB7-870A-9905CF1C32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latin typeface="Courier New" panose="02070309020205020404" pitchFamily="49" charset="0"/>
              </a:rPr>
              <a:t>--</a:t>
            </a:r>
            <a:r>
              <a:rPr lang="en-US" altLang="en-US" sz="2800"/>
              <a:t> is the decrement operator. 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It subtracts one from a variable.</a:t>
            </a:r>
            <a:br>
              <a:rPr lang="en-US" altLang="en-US" sz="2800"/>
            </a:br>
            <a:endParaRPr lang="en-US" altLang="en-US" sz="28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val--; </a:t>
            </a:r>
            <a:r>
              <a:rPr lang="en-US" altLang="en-US" sz="2400"/>
              <a:t>is the same as </a:t>
            </a:r>
            <a:r>
              <a:rPr lang="en-US" altLang="en-US" sz="2400">
                <a:latin typeface="Courier New" panose="02070309020205020404" pitchFamily="49" charset="0"/>
              </a:rPr>
              <a:t>val = val - 1;</a:t>
            </a:r>
            <a:br>
              <a:rPr lang="en-US" altLang="en-US" sz="2400">
                <a:latin typeface="Courier New" panose="02070309020205020404" pitchFamily="49" charset="0"/>
              </a:rPr>
            </a:br>
            <a:endParaRPr lang="en-US" altLang="en-US" sz="240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>
                <a:latin typeface="Courier New" panose="02070309020205020404" pitchFamily="49" charset="0"/>
              </a:rPr>
              <a:t>--</a:t>
            </a:r>
            <a:r>
              <a:rPr lang="en-US" altLang="en-US" sz="2800"/>
              <a:t> can be also used before (prefix) or after (postfix) a variable: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--val;     val--;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493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0676-6BFA-4A34-BC93-D6FD0622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Increment and Decrement</a:t>
            </a:r>
            <a:br>
              <a:rPr lang="en-US" dirty="0"/>
            </a:br>
            <a:r>
              <a:rPr lang="en-US" dirty="0"/>
              <a:t>Operators in Program 5-1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CC1775CF-6528-4F79-9ECD-4DDD0B16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524000"/>
            <a:ext cx="51244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4">
            <a:extLst>
              <a:ext uri="{FF2B5EF4-FFF2-40B4-BE49-F238E27FC236}">
                <a16:creationId xmlns:a16="http://schemas.microsoft.com/office/drawing/2014/main" id="{46ED75AE-DC50-447C-BE8B-EEA4FD64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13372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with 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= is the assignment operator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a=b;</a:t>
            </a:r>
            <a:r>
              <a:rPr lang="en-US" dirty="0"/>
              <a:t> assigns the value of b to 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== tests equivalence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a==b</a:t>
            </a:r>
            <a:r>
              <a:rPr lang="en-US" dirty="0"/>
              <a:t> determines </a:t>
            </a:r>
            <a:r>
              <a:rPr lang="en-US" b="1" dirty="0"/>
              <a:t>if</a:t>
            </a:r>
            <a:r>
              <a:rPr lang="en-US" dirty="0"/>
              <a:t> a and b have the same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17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5A61-6415-4908-8798-572DCECE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Increment and Decrement</a:t>
            </a:r>
            <a:br>
              <a:rPr lang="en-US" dirty="0"/>
            </a:br>
            <a:r>
              <a:rPr lang="en-US" dirty="0"/>
              <a:t>Operators in Program 5-1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E0A196C0-9217-40DB-AAC2-69ED6C54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676400"/>
            <a:ext cx="553878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030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465A384-6D6A-40E8-ABC0-7DC2F114F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Prefix vs. Postfix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A91E489-365E-41EB-9BF9-4F67EEB2EA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 </a:t>
            </a:r>
            <a:r>
              <a:rPr lang="en-US" altLang="en-US">
                <a:latin typeface="Courier New" panose="02070309020205020404" pitchFamily="49" charset="0"/>
              </a:rPr>
              <a:t>++ </a:t>
            </a:r>
            <a:r>
              <a:rPr lang="en-US" altLang="en-US"/>
              <a:t>and</a:t>
            </a:r>
            <a:r>
              <a:rPr lang="en-US" altLang="en-US">
                <a:latin typeface="Courier New" panose="02070309020205020404" pitchFamily="49" charset="0"/>
              </a:rPr>
              <a:t> --</a:t>
            </a:r>
            <a:r>
              <a:rPr lang="en-US" altLang="en-US"/>
              <a:t> operators can be used in complex statements and expressions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prefix mode (</a:t>
            </a:r>
            <a:r>
              <a:rPr lang="en-US" altLang="en-US">
                <a:latin typeface="Courier New" panose="02070309020205020404" pitchFamily="49" charset="0"/>
              </a:rPr>
              <a:t>++val, --val</a:t>
            </a:r>
            <a:r>
              <a:rPr lang="en-US" altLang="en-US"/>
              <a:t>) the operator increments or decrements, </a:t>
            </a:r>
            <a:r>
              <a:rPr lang="en-US" altLang="en-US" i="1"/>
              <a:t>then</a:t>
            </a:r>
            <a:r>
              <a:rPr lang="en-US" altLang="en-US"/>
              <a:t> returns the value of the variable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postfix mode (</a:t>
            </a:r>
            <a:r>
              <a:rPr lang="en-US" altLang="en-US">
                <a:latin typeface="Courier New" panose="02070309020205020404" pitchFamily="49" charset="0"/>
              </a:rPr>
              <a:t>val++, val--</a:t>
            </a:r>
            <a:r>
              <a:rPr lang="en-US" altLang="en-US"/>
              <a:t>) the operator returns the value of the variable, </a:t>
            </a:r>
            <a:r>
              <a:rPr lang="en-US" altLang="en-US" i="1"/>
              <a:t>then</a:t>
            </a:r>
            <a:r>
              <a:rPr lang="en-US" altLang="en-US"/>
              <a:t> increments or decrements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8283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a++ vs. ++a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229600" cy="205591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a++ returns value of a, then adds 1 to a</a:t>
            </a:r>
          </a:p>
          <a:p>
            <a:pPr lvl="1"/>
            <a:r>
              <a:rPr lang="en-US" dirty="0"/>
              <a:t>Updates a 'after the fact'</a:t>
            </a:r>
          </a:p>
          <a:p>
            <a:r>
              <a:rPr lang="en-US" dirty="0"/>
              <a:t>++a adds 1 to a, then returns value of a</a:t>
            </a:r>
          </a:p>
          <a:p>
            <a:r>
              <a:rPr lang="en-US" dirty="0"/>
              <a:t>Great way to make an error that will take ages to find!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82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4101405"/>
            <a:ext cx="48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a=0;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while (++a &lt; 3)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"Hi!\n";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410140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a=0;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while (a++ &lt; 3)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"Hi!\n";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4B2CB-117D-4632-BB46-BC05BD0C25F5}"/>
              </a:ext>
            </a:extLst>
          </p:cNvPr>
          <p:cNvSpPr txBox="1"/>
          <p:nvPr/>
        </p:nvSpPr>
        <p:spPr>
          <a:xfrm>
            <a:off x="76200" y="382166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Increments </a:t>
            </a:r>
            <a:r>
              <a:rPr lang="en-US" u="sng" dirty="0"/>
              <a:t>after</a:t>
            </a:r>
            <a:r>
              <a:rPr lang="en-US" dirty="0"/>
              <a:t> a is used </a:t>
            </a:r>
            <a:r>
              <a:rPr lang="en-US" i="1" dirty="0"/>
              <a:t>	</a:t>
            </a:r>
            <a:r>
              <a:rPr lang="en-US" dirty="0"/>
              <a:t>		Increments </a:t>
            </a:r>
            <a:r>
              <a:rPr lang="en-US" u="sng" dirty="0"/>
              <a:t>before</a:t>
            </a:r>
            <a:r>
              <a:rPr lang="en-US" dirty="0"/>
              <a:t> a is used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67944-47F2-4C65-9FDD-44ADC5D0D007}"/>
              </a:ext>
            </a:extLst>
          </p:cNvPr>
          <p:cNvSpPr txBox="1"/>
          <p:nvPr/>
        </p:nvSpPr>
        <p:spPr>
          <a:xfrm>
            <a:off x="3200400" y="3440668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Different results.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72400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1760445-E4C8-4FBB-B0C4-1F5859DCB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Prefix vs. Postfix - Examples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AF699AF-63D6-45CD-B678-59CB4DE9A5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sz="2800"/>
              <a:t>	</a:t>
            </a:r>
            <a:r>
              <a:rPr lang="en-US" altLang="en-US" sz="2800">
                <a:latin typeface="Courier New" panose="02070309020205020404" pitchFamily="49" charset="0"/>
              </a:rPr>
              <a:t>int num, val = 12;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cout &lt;&lt; val++; // displays 12, 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			  // val is now 13;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cout &lt;&lt; ++val; // sets val to 14,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                 // then displays it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num = --val;   // sets val to 13,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			  // stores 13 in num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num = val--;   // stores 13 in num,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sz="2800"/>
              <a:t>				    </a:t>
            </a:r>
            <a:r>
              <a:rPr lang="en-US" altLang="en-US" sz="2800">
                <a:latin typeface="Courier New" panose="02070309020205020404" pitchFamily="49" charset="0"/>
              </a:rPr>
              <a:t>// sets val to 12</a:t>
            </a:r>
            <a:endParaRPr lang="en-US" altLang="en-US" sz="2800"/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9129975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9BB9D-0CD9-4DBD-BB17-64FB3EE1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Notes on Increment and Decrement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159AB5C-D2E2-4D7D-9E19-D4056DEF14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Can be used in expressions:</a:t>
            </a:r>
          </a:p>
          <a:p>
            <a:pPr lvl="1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result = num1++ + --num2;</a:t>
            </a:r>
          </a:p>
          <a:p>
            <a:r>
              <a:rPr lang="en-US" altLang="en-US" sz="2800"/>
              <a:t>Must be applied to something that has a location in memory. Cannot have:</a:t>
            </a:r>
          </a:p>
          <a:p>
            <a:pPr lvl="1"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result = (num1 + num2)++;</a:t>
            </a:r>
          </a:p>
          <a:p>
            <a:r>
              <a:rPr lang="en-US" altLang="en-US" sz="2800"/>
              <a:t>Can be used in relational expressions: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if (++num &gt; limit)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2400"/>
              <a:t>	pre- and post-operations will cause different comparisons </a:t>
            </a:r>
          </a:p>
        </p:txBody>
      </p:sp>
    </p:spTree>
    <p:extLst>
      <p:ext uri="{BB962C8B-B14F-4D97-AF65-F5344CB8AC3E}">
        <p14:creationId xmlns:p14="http://schemas.microsoft.com/office/powerpoint/2010/main" val="19637990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code will do this for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myProgram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mississippi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mississippi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mississippi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mississippi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mississippi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751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</a:rPr>
              <a:t>do</a:t>
            </a:r>
            <a:r>
              <a:rPr lang="en-US" dirty="0"/>
              <a:t>-</a:t>
            </a:r>
            <a:r>
              <a:rPr lang="en-US" dirty="0">
                <a:latin typeface="Courier New" panose="02070309020205020404" pitchFamily="49" charset="0"/>
              </a:rPr>
              <a:t>while</a:t>
            </a:r>
            <a:r>
              <a:rPr lang="en-US" dirty="0"/>
              <a:t>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evaluates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dirty="0"/>
              <a:t>, then performs statements if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dirty="0"/>
              <a:t> is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</a:rPr>
              <a:t>true</a:t>
            </a:r>
          </a:p>
          <a:p>
            <a:endParaRPr lang="en-US" sz="1500" dirty="0"/>
          </a:p>
          <a:p>
            <a:r>
              <a:rPr lang="en-US" dirty="0">
                <a:latin typeface="Courier New" panose="02070309020205020404" pitchFamily="49" charset="0"/>
              </a:rPr>
              <a:t>do</a:t>
            </a:r>
            <a:r>
              <a:rPr lang="en-US" dirty="0"/>
              <a:t>-</a:t>
            </a:r>
            <a:r>
              <a:rPr lang="en-US" dirty="0">
                <a:latin typeface="Courier New" panose="02070309020205020404" pitchFamily="49" charset="0"/>
              </a:rPr>
              <a:t>while</a:t>
            </a:r>
            <a:r>
              <a:rPr lang="en-US" dirty="0"/>
              <a:t> performs statements, then evaluates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dirty="0"/>
              <a:t> to determine whether to perform statements again</a:t>
            </a:r>
            <a:endParaRPr lang="en-US" sz="1600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. . 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}while (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  <a:r>
              <a:rPr lang="en-US" sz="4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// must have 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86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FB4CE2-1CF4-4C15-9203-C97D75C9F526}"/>
              </a:ext>
            </a:extLst>
          </p:cNvPr>
          <p:cNvSpPr/>
          <p:nvPr/>
        </p:nvSpPr>
        <p:spPr>
          <a:xfrm>
            <a:off x="7696200" y="6172200"/>
            <a:ext cx="381000" cy="549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9C19E-E73E-4439-A4CF-4598CDE3732F}"/>
              </a:ext>
            </a:extLst>
          </p:cNvPr>
          <p:cNvSpPr txBox="1"/>
          <p:nvPr/>
        </p:nvSpPr>
        <p:spPr>
          <a:xfrm>
            <a:off x="4343400" y="34290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Always runs through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4000" b="1" u="sng" dirty="0">
                <a:solidFill>
                  <a:srgbClr val="FF0000"/>
                </a:solidFill>
              </a:rPr>
              <a:t>at least one time</a:t>
            </a:r>
            <a:r>
              <a:rPr lang="en-US" sz="28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16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a=5;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do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"one ";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a-=2;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"two\n";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} while ( a &gt; 0); // must have 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87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F18BD9-7C10-4B19-AC25-A562149162DB}"/>
              </a:ext>
            </a:extLst>
          </p:cNvPr>
          <p:cNvGrpSpPr/>
          <p:nvPr/>
        </p:nvGrpSpPr>
        <p:grpSpPr>
          <a:xfrm>
            <a:off x="6172200" y="1433770"/>
            <a:ext cx="2743200" cy="2585323"/>
            <a:chOff x="6172200" y="1447800"/>
            <a:chExt cx="2743200" cy="25853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A2305C-B8FA-4766-BD5B-1A72EC0954A8}"/>
                </a:ext>
              </a:extLst>
            </p:cNvPr>
            <p:cNvSpPr txBox="1"/>
            <p:nvPr/>
          </p:nvSpPr>
          <p:spPr>
            <a:xfrm>
              <a:off x="6172200" y="1447800"/>
              <a:ext cx="2743200" cy="2585323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to do this:</a:t>
              </a:r>
            </a:p>
            <a:p>
              <a:r>
                <a:rPr lang="en-US" dirty="0"/>
                <a:t>For each variable, make a box (the memory that holds the variable). </a:t>
              </a:r>
            </a:p>
            <a:p>
              <a:r>
                <a:rPr lang="en-US" dirty="0"/>
                <a:t>Update it step by step. </a:t>
              </a:r>
            </a:p>
            <a:p>
              <a:endParaRPr lang="en-US" dirty="0"/>
            </a:p>
            <a:p>
              <a:r>
                <a:rPr lang="en-US" dirty="0"/>
                <a:t>a</a:t>
              </a:r>
            </a:p>
            <a:p>
              <a:endParaRPr lang="en-US" dirty="0"/>
            </a:p>
            <a:p>
              <a:r>
                <a:rPr lang="en-US" dirty="0"/>
                <a:t>Do the </a:t>
              </a:r>
              <a:r>
                <a:rPr lang="en-US" dirty="0" err="1"/>
                <a:t>cout</a:t>
              </a:r>
              <a:r>
                <a:rPr lang="en-US" dirty="0"/>
                <a:t> when called  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070725-0777-44CD-BFB9-5B28BE3AB593}"/>
                </a:ext>
              </a:extLst>
            </p:cNvPr>
            <p:cNvSpPr/>
            <p:nvPr/>
          </p:nvSpPr>
          <p:spPr>
            <a:xfrm>
              <a:off x="6553200" y="2909630"/>
              <a:ext cx="2133600" cy="51937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004769A-5C56-4BAE-B35D-CF9232B54B86}"/>
              </a:ext>
            </a:extLst>
          </p:cNvPr>
          <p:cNvSpPr txBox="1"/>
          <p:nvPr/>
        </p:nvSpPr>
        <p:spPr>
          <a:xfrm>
            <a:off x="6634915" y="2970265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A2BC7-2560-4ACE-A29B-3E7D187293DB}"/>
              </a:ext>
            </a:extLst>
          </p:cNvPr>
          <p:cNvSpPr txBox="1"/>
          <p:nvPr/>
        </p:nvSpPr>
        <p:spPr>
          <a:xfrm>
            <a:off x="6866397" y="2981933"/>
            <a:ext cx="8763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-&gt;3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1C72C-23AC-4B18-8EA8-1BC53C898250}"/>
              </a:ext>
            </a:extLst>
          </p:cNvPr>
          <p:cNvSpPr txBox="1"/>
          <p:nvPr/>
        </p:nvSpPr>
        <p:spPr>
          <a:xfrm>
            <a:off x="7479757" y="2970619"/>
            <a:ext cx="5008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-&gt;1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CD084-D5C4-4F7C-9FBA-14D6A77E8B52}"/>
              </a:ext>
            </a:extLst>
          </p:cNvPr>
          <p:cNvSpPr txBox="1"/>
          <p:nvPr/>
        </p:nvSpPr>
        <p:spPr>
          <a:xfrm>
            <a:off x="7895974" y="2981933"/>
            <a:ext cx="79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-&gt; -1</a:t>
            </a:r>
          </a:p>
        </p:txBody>
      </p:sp>
    </p:spTree>
    <p:extLst>
      <p:ext uri="{BB962C8B-B14F-4D97-AF65-F5344CB8AC3E}">
        <p14:creationId xmlns:p14="http://schemas.microsoft.com/office/powerpoint/2010/main" val="33805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does this code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a=5;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do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"one ";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a-=2;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"two\n";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} while ( a != 0);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469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D3B1-F09E-4AB4-BD6C-B829ABAD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Valid Input</a:t>
            </a:r>
            <a:br>
              <a:rPr lang="en-US" dirty="0"/>
            </a:br>
            <a:r>
              <a:rPr lang="en-US" dirty="0"/>
              <a:t>A great use of do-while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C88A-6477-43B0-A31A-6BFE0DAF6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 ()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do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	cout &lt;&lt; "Give me an even#";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while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%2 != 0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);// or == 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cout &lt;&lt; "Got "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endl;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96E24-EB66-4206-B1EB-25B69F23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Where spaces matter:</a:t>
            </a:r>
          </a:p>
          <a:p>
            <a:r>
              <a:rPr lang="en-US" dirty="0"/>
              <a:t>Correct: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a&gt;=b  a&lt;=b   a!=b</a:t>
            </a:r>
          </a:p>
          <a:p>
            <a:r>
              <a:rPr lang="en-US" dirty="0"/>
              <a:t>Incorrect: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a&gt; =b a&lt; =b  a! =b</a:t>
            </a:r>
          </a:p>
          <a:p>
            <a:pPr marL="0" indent="0" algn="ctr">
              <a:buNone/>
            </a:pPr>
            <a:r>
              <a:rPr lang="en-US" dirty="0"/>
              <a:t>No space between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spaces don’t matter:</a:t>
            </a:r>
          </a:p>
          <a:p>
            <a:r>
              <a:rPr lang="en-US" dirty="0"/>
              <a:t>Correct: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a&gt;=b  a &lt;=b   a  !=b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Some Spaces Matter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6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Beware of infinite loops!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Loops that never stop are called 'infinite loops'</a:t>
            </a:r>
          </a:p>
          <a:p>
            <a:pPr marL="457200" lvl="1" indent="0">
              <a:buNone/>
            </a:pPr>
            <a:r>
              <a:rPr lang="en-US" dirty="0"/>
              <a:t>while (2*2 == 4) // oops!</a:t>
            </a:r>
          </a:p>
          <a:p>
            <a:pPr marL="457200" lvl="1" indent="0">
              <a:buNone/>
            </a:pPr>
            <a:r>
              <a:rPr lang="en-US" dirty="0"/>
              <a:t>{</a:t>
            </a:r>
          </a:p>
          <a:p>
            <a:pPr marL="457200" lvl="1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Typically, write code so each loop will 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05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Beware of infinite loops!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Loops that never stop are called 'infinite loops'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while (true) // intentional</a:t>
            </a:r>
          </a:p>
          <a:p>
            <a:pPr marL="457200" lvl="1" indent="0">
              <a:buNone/>
            </a:pPr>
            <a:r>
              <a:rPr lang="en-US" dirty="0"/>
              <a:t>{</a:t>
            </a:r>
          </a:p>
          <a:p>
            <a:pPr marL="457200" lvl="1" indent="0">
              <a:buNone/>
            </a:pPr>
            <a:r>
              <a:rPr lang="en-US" dirty="0"/>
              <a:t>	//  keep pumping (heart code)</a:t>
            </a:r>
          </a:p>
          <a:p>
            <a:pPr marL="457200" lvl="1" indent="0">
              <a:buNone/>
            </a:pPr>
            <a:r>
              <a:rPr lang="en-US" dirty="0"/>
              <a:t>}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Typically, write code so each loop will 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01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CC1C-1C1E-4198-8CAD-261499B4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Evaluate These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2216-36E9-47C1-BD6D-42B8A63C7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int count = 0 and int limit = 10, try these:</a:t>
            </a:r>
          </a:p>
          <a:p>
            <a:pPr marL="457200" lvl="1" indent="0">
              <a:buNone/>
            </a:pPr>
            <a:r>
              <a:rPr lang="en-US" dirty="0"/>
              <a:t>count == 0 &amp;&amp; limit &lt; 20</a:t>
            </a:r>
          </a:p>
          <a:p>
            <a:pPr marL="457200" lvl="1" indent="0">
              <a:buNone/>
            </a:pPr>
            <a:r>
              <a:rPr lang="en-US" dirty="0"/>
              <a:t>!(count == 12)</a:t>
            </a:r>
          </a:p>
          <a:p>
            <a:pPr marL="457200" lvl="1" indent="0">
              <a:buNone/>
            </a:pPr>
            <a:r>
              <a:rPr lang="en-US" dirty="0"/>
              <a:t>(count == 1) &amp;&amp; (x &lt; y)</a:t>
            </a:r>
          </a:p>
          <a:p>
            <a:pPr marL="457200" lvl="1" indent="0">
              <a:buNone/>
            </a:pPr>
            <a:r>
              <a:rPr lang="en-US" dirty="0"/>
              <a:t>(limit &lt; 20) &amp;&amp; (limit/count &gt; 1)</a:t>
            </a:r>
          </a:p>
          <a:p>
            <a:pPr marL="457200" lvl="1" indent="0">
              <a:buNone/>
            </a:pPr>
            <a:r>
              <a:rPr lang="en-US" dirty="0"/>
              <a:t>(limit &gt; 10) || (count &lt;= 0) &amp;&amp; (count++ &gt;= 0)</a:t>
            </a:r>
          </a:p>
          <a:p>
            <a:pPr marL="457200" lvl="1" indent="0">
              <a:buNone/>
            </a:pPr>
            <a:r>
              <a:rPr lang="en-US" dirty="0"/>
              <a:t>! ( ((count &lt; 10) || (x &lt; y) ) &amp;&amp; (count &gt;= 0))</a:t>
            </a:r>
          </a:p>
          <a:p>
            <a:pPr marL="457200" lvl="1" indent="0">
              <a:buNone/>
            </a:pPr>
            <a:r>
              <a:rPr lang="en-US" dirty="0"/>
              <a:t>(5 &amp;&amp; 7) + 16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FC89B-7DA2-4660-8B5B-206D6286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27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5647-CD95-4EC5-9E64-3044CCDD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Evaluate 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DA62E-3396-4501-99B8-7D612F14D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Assume the following</a:t>
            </a:r>
          </a:p>
          <a:p>
            <a:pPr marL="457200" lvl="1" indent="0">
              <a:buNone/>
            </a:pPr>
            <a:r>
              <a:rPr lang="en-US" sz="2400" dirty="0"/>
              <a:t>int a = 2,  b = 4, c = 6;</a:t>
            </a:r>
          </a:p>
          <a:p>
            <a:r>
              <a:rPr lang="en-US" sz="2000" dirty="0"/>
              <a:t>True or false? Don’t worry about short-circuit, doesn’t matter here.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a  ==  4   ||  b  &gt;  2</a:t>
            </a:r>
          </a:p>
          <a:p>
            <a:pPr marL="457200" lvl="1" indent="0">
              <a:buNone/>
            </a:pPr>
            <a:r>
              <a:rPr lang="en-US" sz="2400" dirty="0"/>
              <a:t>6  &lt;=  c   &amp;&amp;  a  &gt;  3</a:t>
            </a:r>
          </a:p>
          <a:p>
            <a:pPr marL="457200" lvl="1" indent="0">
              <a:buNone/>
            </a:pPr>
            <a:r>
              <a:rPr lang="en-US" sz="2400" dirty="0"/>
              <a:t>1  !=  b   &amp;&amp;  c  !=  3</a:t>
            </a:r>
          </a:p>
          <a:p>
            <a:pPr marL="457200" lvl="1" indent="0">
              <a:buNone/>
            </a:pPr>
            <a:r>
              <a:rPr lang="en-US" sz="2400" dirty="0"/>
              <a:t>a  &gt;= -1  ||  a  &lt;=  b</a:t>
            </a:r>
          </a:p>
          <a:p>
            <a:pPr marL="457200" lvl="1" indent="0">
              <a:buNone/>
            </a:pPr>
            <a:r>
              <a:rPr lang="en-US" sz="2400" dirty="0"/>
              <a:t>! ( a &gt; 2 )</a:t>
            </a:r>
          </a:p>
          <a:p>
            <a:pPr marL="457200" lvl="1" indent="0">
              <a:buNone/>
            </a:pPr>
            <a:r>
              <a:rPr lang="en-US" sz="2400" dirty="0"/>
              <a:t>b  || (c – a – b)  &amp;&amp;  (a + b) &lt; c</a:t>
            </a:r>
          </a:p>
          <a:p>
            <a:pPr marL="457200" lvl="1" indent="0">
              <a:buNone/>
            </a:pPr>
            <a:r>
              <a:rPr lang="en-US" sz="2400" dirty="0"/>
              <a:t>b &lt; 6 &lt;= c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60383-1A58-4E44-A434-592C4F3A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18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/>
              <a:t> – a Boolean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89331"/>
                <a:ext cx="8229600" cy="41542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Boolean expressions are either true or false</a:t>
                </a:r>
              </a:p>
              <a:p>
                <a:pPr marL="457200" lvl="1" indent="0">
                  <a:buNone/>
                </a:pPr>
                <a:r>
                  <a:rPr lang="en-US" dirty="0"/>
                  <a:t>bool </a:t>
                </a:r>
                <a:r>
                  <a:rPr lang="en-US" dirty="0" err="1"/>
                  <a:t>hasAmazonPrime</a:t>
                </a:r>
                <a:r>
                  <a:rPr lang="en-US" dirty="0"/>
                  <a:t> = true;</a:t>
                </a:r>
              </a:p>
              <a:p>
                <a:pPr marL="457200" lvl="1" indent="0">
                  <a:buNone/>
                </a:pPr>
                <a:r>
                  <a:rPr lang="en-US" dirty="0"/>
                  <a:t>if (</a:t>
                </a:r>
                <a:r>
                  <a:rPr lang="en-US" dirty="0" err="1"/>
                  <a:t>hasAmazonPrime</a:t>
                </a:r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:r>
                  <a:rPr lang="en-US" dirty="0"/>
                  <a:t>{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cout</a:t>
                </a:r>
                <a:r>
                  <a:rPr lang="en-US" dirty="0"/>
                  <a:t> &lt;&lt; "Free shipping!\n";</a:t>
                </a:r>
              </a:p>
              <a:p>
                <a:pPr marL="457200" lvl="1" indent="0">
                  <a:buNone/>
                </a:pPr>
                <a:r>
                  <a:rPr lang="en-US" dirty="0"/>
                  <a:t>}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Conditions often consist of </a:t>
                </a:r>
                <a:r>
                  <a:rPr lang="en-US" b="1" dirty="0"/>
                  <a:t>comparisons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if (</a:t>
                </a:r>
                <a:r>
                  <a:rPr lang="en-US" dirty="0" err="1"/>
                  <a:t>TotalSale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 30 )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cout</a:t>
                </a:r>
                <a:r>
                  <a:rPr lang="en-US" dirty="0"/>
                  <a:t> &lt;&lt; "Free shipping!\n";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89331"/>
                <a:ext cx="8229600" cy="4154269"/>
              </a:xfrm>
              <a:blipFill>
                <a:blip r:embed="rId2"/>
                <a:stretch>
                  <a:fillRect l="-1481" t="-3818" b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4273669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01C5-05AC-4F3C-A0BF-E8CD90E8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Lab 3C: FordhamAir.cpp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will write a small program for Fordham Airlines to allow the customer to purchase flights, calculating how much the customer owes, taking payment, and calculating change. </a:t>
            </a:r>
          </a:p>
          <a:p>
            <a:r>
              <a:rPr lang="en-US" dirty="0"/>
              <a:t>The airline sells tickets for travel during two time periods: daytime (departing 5am-7pm, inclusive) and nighttime (departing after 7pm up and before 5am). </a:t>
            </a:r>
          </a:p>
          <a:p>
            <a:r>
              <a:rPr lang="en-US" dirty="0"/>
              <a:t>The airline sells tickets for three destinations: Chicago, Miami, and Portland. </a:t>
            </a:r>
          </a:p>
          <a:p>
            <a:r>
              <a:rPr lang="en-US" dirty="0"/>
              <a:t>The airline sells tickets for two types of days: weekday and weekend (you could use 'D' for weekday and 'E' for weekend). </a:t>
            </a:r>
          </a:p>
          <a:p>
            <a:pPr marL="0" indent="0" algn="ctr">
              <a:buNone/>
            </a:pP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37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D0B0-E8E4-4A94-B721-8CB4D6E4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scenario – a simple 'use case'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721A0-A92E-4B79-B20F-02EE32967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00B0F0"/>
                </a:solidFill>
              </a:rPr>
              <a:t>use case </a:t>
            </a:r>
            <a:r>
              <a:rPr lang="en-US" dirty="0"/>
              <a:t>is a sample interaction between a user and a program.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write your own example scenarios or </a:t>
            </a:r>
            <a:r>
              <a:rPr lang="en-US" b="1" dirty="0">
                <a:solidFill>
                  <a:srgbClr val="00B0F0"/>
                </a:solidFill>
              </a:rPr>
              <a:t>use cases</a:t>
            </a:r>
            <a:r>
              <a:rPr lang="en-US" dirty="0"/>
              <a:t> with inputs and outputs. The write-up contains a few too.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will help you write the code because it clarifies functionality.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Since we have a rigid auto-tester, starter code will give at least part to you so your text matches.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D5FDD-F3CA-4BBB-AE77-5F43C909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420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4E54-0C57-480D-8A4A-DDD9D65F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Fordham Airlines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497AB-78D6-4209-A6E8-53566F3B0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Welcome to Fordham Airlines!</a:t>
            </a:r>
          </a:p>
          <a:p>
            <a:pPr marL="0" indent="0">
              <a:buNone/>
            </a:pPr>
            <a:r>
              <a:rPr lang="en-US" sz="2400" dirty="0"/>
              <a:t>What is your destination? ([C]</a:t>
            </a:r>
            <a:r>
              <a:rPr lang="en-US" sz="2400" dirty="0" err="1"/>
              <a:t>hicago</a:t>
            </a:r>
            <a:r>
              <a:rPr lang="en-US" sz="2400" dirty="0"/>
              <a:t>, [M]</a:t>
            </a:r>
            <a:r>
              <a:rPr lang="en-US" sz="2400" dirty="0" err="1"/>
              <a:t>iami</a:t>
            </a:r>
            <a:r>
              <a:rPr lang="en-US" sz="2400" dirty="0"/>
              <a:t>, [P]</a:t>
            </a:r>
            <a:r>
              <a:rPr lang="en-US" sz="2400" dirty="0" err="1"/>
              <a:t>ortland</a:t>
            </a:r>
            <a:r>
              <a:rPr lang="en-US" sz="2400" dirty="0"/>
              <a:t>)  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</a:p>
          <a:p>
            <a:pPr marL="0" indent="0">
              <a:buNone/>
            </a:pPr>
            <a:r>
              <a:rPr lang="en-US" sz="2400" dirty="0"/>
              <a:t>What time will you travel? (Enter time between 0-2359) </a:t>
            </a:r>
            <a:r>
              <a:rPr lang="en-US" sz="2400" b="1" dirty="0">
                <a:solidFill>
                  <a:srgbClr val="FF0000"/>
                </a:solidFill>
              </a:rPr>
              <a:t>1345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type of day are you traveling? (week[E]</a:t>
            </a:r>
            <a:r>
              <a:rPr lang="en-US" sz="2400" dirty="0" err="1"/>
              <a:t>nd</a:t>
            </a:r>
            <a:r>
              <a:rPr lang="en-US" sz="2400" dirty="0"/>
              <a:t> or week[D]ay)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 Each ticket will cost: $150.00</a:t>
            </a:r>
          </a:p>
          <a:p>
            <a:pPr marL="0" indent="0">
              <a:buNone/>
            </a:pPr>
            <a:r>
              <a:rPr lang="en-US" sz="2400" dirty="0"/>
              <a:t>How many tickets do you want?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You owe: $450.00</a:t>
            </a:r>
          </a:p>
          <a:p>
            <a:pPr marL="0" indent="0">
              <a:buNone/>
            </a:pPr>
            <a:r>
              <a:rPr lang="en-US" sz="2400" dirty="0"/>
              <a:t>Amount paid?  </a:t>
            </a:r>
            <a:r>
              <a:rPr lang="en-US" sz="2400" b="1" dirty="0">
                <a:solidFill>
                  <a:srgbClr val="FF0000"/>
                </a:solidFill>
              </a:rPr>
              <a:t>500.00</a:t>
            </a:r>
          </a:p>
          <a:p>
            <a:pPr marL="0" indent="0">
              <a:buNone/>
            </a:pPr>
            <a:r>
              <a:rPr lang="en-US" sz="2400" dirty="0"/>
              <a:t>You will get in change: $50.00</a:t>
            </a:r>
          </a:p>
          <a:p>
            <a:pPr marL="0" indent="0">
              <a:buNone/>
            </a:pPr>
            <a:r>
              <a:rPr lang="en-US" sz="2400" dirty="0"/>
              <a:t>Your tickets have been ordered!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A9998-1F0E-4C13-86C2-E487AE48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242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3686-7C7B-425C-B388-FD8402F9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 3C: FordhamAir.cpp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B1DF-F648-4712-BDE4-8AE22A2AB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What variables should you declare for these?</a:t>
            </a:r>
          </a:p>
          <a:p>
            <a:pPr marL="0" indent="0">
              <a:buNone/>
            </a:pPr>
            <a:r>
              <a:rPr lang="en-US" dirty="0"/>
              <a:t> //C=Chicago, P=Portland, M=Miami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//D=</a:t>
            </a:r>
            <a:r>
              <a:rPr lang="en-US" dirty="0" err="1"/>
              <a:t>weekDay</a:t>
            </a:r>
            <a:r>
              <a:rPr lang="en-US" dirty="0"/>
              <a:t> E=</a:t>
            </a:r>
            <a:r>
              <a:rPr lang="en-US" dirty="0" err="1"/>
              <a:t>weekEnd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3B60F-58DC-4BB3-BCA7-232B96A4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102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0206-550E-4B63-A350-8E0B9ECE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 3C: FordhamAir.cpp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B61B-6628-41F8-A869-DF5B155BE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Some more variables: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 </a:t>
            </a:r>
            <a:r>
              <a:rPr lang="en-US" dirty="0" err="1"/>
              <a:t>flightTime</a:t>
            </a:r>
            <a:r>
              <a:rPr lang="en-US"/>
              <a:t>;       //</a:t>
            </a:r>
            <a:r>
              <a:rPr lang="en-US" dirty="0"/>
              <a:t>military time</a:t>
            </a:r>
          </a:p>
          <a:p>
            <a:pPr marL="0" indent="0">
              <a:buNone/>
            </a:pPr>
            <a:r>
              <a:rPr lang="en-US" dirty="0"/>
              <a:t>float </a:t>
            </a:r>
            <a:r>
              <a:rPr lang="en-US" dirty="0" err="1"/>
              <a:t>ticketPrice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char destination; </a:t>
            </a:r>
            <a:r>
              <a:rPr lang="en-US" sz="2800" dirty="0"/>
              <a:t>//C=Chicago, P=Portland, M=Miami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char </a:t>
            </a:r>
            <a:r>
              <a:rPr lang="en-US" dirty="0" err="1"/>
              <a:t>typeOfDay</a:t>
            </a:r>
            <a:r>
              <a:rPr lang="en-US" dirty="0"/>
              <a:t>; //D=</a:t>
            </a:r>
            <a:r>
              <a:rPr lang="en-US" dirty="0" err="1"/>
              <a:t>week</a:t>
            </a:r>
            <a:r>
              <a:rPr lang="en-US" b="1" dirty="0" err="1"/>
              <a:t>D</a:t>
            </a:r>
            <a:r>
              <a:rPr lang="en-US" dirty="0" err="1"/>
              <a:t>ay</a:t>
            </a:r>
            <a:r>
              <a:rPr lang="en-US" dirty="0"/>
              <a:t> E=</a:t>
            </a:r>
            <a:r>
              <a:rPr lang="en-US" dirty="0" err="1"/>
              <a:t>week</a:t>
            </a:r>
            <a:r>
              <a:rPr lang="en-US" b="1" dirty="0" err="1"/>
              <a:t>E</a:t>
            </a:r>
            <a:r>
              <a:rPr lang="en-US" dirty="0" err="1"/>
              <a:t>nd</a:t>
            </a:r>
            <a:r>
              <a:rPr lang="en-US" dirty="0"/>
              <a:t> better name? </a:t>
            </a:r>
            <a:r>
              <a:rPr lang="en-US" b="1" i="1" dirty="0" err="1"/>
              <a:t>weekEndOrWeekDayLetter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666FF-3224-4684-A2FE-26049912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368-DDA9-404E-B1EC-8F29478A188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21063</TotalTime>
  <Words>6456</Words>
  <Application>Microsoft Office PowerPoint</Application>
  <PresentationFormat>On-screen Show (4:3)</PresentationFormat>
  <Paragraphs>1372</Paragraphs>
  <Slides>132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40" baseType="lpstr">
      <vt:lpstr>Arial</vt:lpstr>
      <vt:lpstr>Calibri</vt:lpstr>
      <vt:lpstr>Cambria Math</vt:lpstr>
      <vt:lpstr>Courier New</vt:lpstr>
      <vt:lpstr>Segoe UI Symbol</vt:lpstr>
      <vt:lpstr>Times</vt:lpstr>
      <vt:lpstr>Times New Roman</vt:lpstr>
      <vt:lpstr>Office Theme</vt:lpstr>
      <vt:lpstr>CISC 1600/1610 Computer Science I</vt:lpstr>
      <vt:lpstr>Linear execution of statements</vt:lpstr>
      <vt:lpstr>Linear execution of statements</vt:lpstr>
      <vt:lpstr>Alternatives to “linear execution”</vt:lpstr>
      <vt:lpstr>The if-else statement</vt:lpstr>
      <vt:lpstr>condition – a Boolean expression</vt:lpstr>
      <vt:lpstr>Comparisons in C++</vt:lpstr>
      <vt:lpstr>Be careful with =</vt:lpstr>
      <vt:lpstr>Some Spaces Matter</vt:lpstr>
      <vt:lpstr>if statement</vt:lpstr>
      <vt:lpstr>Compound statements: the use of { }</vt:lpstr>
      <vt:lpstr>What does this do?</vt:lpstr>
      <vt:lpstr>Compound Boolean expressions</vt:lpstr>
      <vt:lpstr>Compound Boolean expressions</vt:lpstr>
      <vt:lpstr>Logical operators, continued</vt:lpstr>
      <vt:lpstr>What does this do?</vt:lpstr>
      <vt:lpstr>In summary</vt:lpstr>
      <vt:lpstr>What does this code do?</vt:lpstr>
      <vt:lpstr>When do we need parentheses? Try these in your code</vt:lpstr>
      <vt:lpstr>Order of operations for logic Precedent</vt:lpstr>
      <vt:lpstr>Cautionary notes</vt:lpstr>
      <vt:lpstr>Size of Variables on our system.  Use sizeof(&lt;type&gt;)</vt:lpstr>
      <vt:lpstr>More Flow control</vt:lpstr>
      <vt:lpstr>The if Statement</vt:lpstr>
      <vt:lpstr>Flowchart for Evaluating a Decision</vt:lpstr>
      <vt:lpstr>Flowchart for Evaluating a Decision</vt:lpstr>
      <vt:lpstr>The if Statement</vt:lpstr>
      <vt:lpstr>if Statement Notes</vt:lpstr>
      <vt:lpstr>The if/else statement and Modulus Operator in Program 4-8</vt:lpstr>
      <vt:lpstr>If-else flowchart Program 4-8</vt:lpstr>
      <vt:lpstr>Different parts of the afternoon</vt:lpstr>
      <vt:lpstr>Nested ifs.   How do they work?</vt:lpstr>
      <vt:lpstr>Nested ifs.   else goes with nearest if</vt:lpstr>
      <vt:lpstr>Using const</vt:lpstr>
      <vt:lpstr>Grouping of if and else</vt:lpstr>
      <vt:lpstr>Nested Example for flowchart</vt:lpstr>
      <vt:lpstr>Flowchart for a Nested if Statement</vt:lpstr>
      <vt:lpstr>Use Proper Indentation!</vt:lpstr>
      <vt:lpstr>What does this code do?</vt:lpstr>
      <vt:lpstr>What does this code do?</vt:lpstr>
      <vt:lpstr>Multiway if-else statement</vt:lpstr>
      <vt:lpstr>Branching on grade</vt:lpstr>
      <vt:lpstr>The if/else if Statement in Program 4-13</vt:lpstr>
      <vt:lpstr>Switch statements</vt:lpstr>
      <vt:lpstr>Multiway switch statement</vt:lpstr>
      <vt:lpstr>Full switch syntax</vt:lpstr>
      <vt:lpstr>switch Statement</vt:lpstr>
      <vt:lpstr>switch example</vt:lpstr>
      <vt:lpstr>switch example</vt:lpstr>
      <vt:lpstr>switch example</vt:lpstr>
      <vt:lpstr>PowerPoint Presentation</vt:lpstr>
      <vt:lpstr>PowerPoint Presentation</vt:lpstr>
      <vt:lpstr>PowerPoint Presentation</vt:lpstr>
      <vt:lpstr>Example with Precedence</vt:lpstr>
      <vt:lpstr>Precedence</vt:lpstr>
      <vt:lpstr>Short-circuit evaluations</vt:lpstr>
      <vt:lpstr>Sometimes…</vt:lpstr>
      <vt:lpstr>Short-circuit evaluations</vt:lpstr>
      <vt:lpstr>Short-circuit evaluations</vt:lpstr>
      <vt:lpstr>Short-circuit Evaluations</vt:lpstr>
      <vt:lpstr>Short-circuit Evaluations</vt:lpstr>
      <vt:lpstr>Scope. Important Concept!</vt:lpstr>
      <vt:lpstr>What does this code do?</vt:lpstr>
      <vt:lpstr>What does this code do?</vt:lpstr>
      <vt:lpstr>What does this code do?</vt:lpstr>
      <vt:lpstr>So far…</vt:lpstr>
      <vt:lpstr>So far (con’t)…</vt:lpstr>
      <vt:lpstr>So far (con’t)…</vt:lpstr>
      <vt:lpstr>Repetition</vt:lpstr>
      <vt:lpstr>PowerPoint Presentation</vt:lpstr>
      <vt:lpstr>Alternatives to “linear execution”</vt:lpstr>
      <vt:lpstr>The while loop</vt:lpstr>
      <vt:lpstr>How can we “Count down from 5?” </vt:lpstr>
      <vt:lpstr>Execution of while loop</vt:lpstr>
      <vt:lpstr>Execution of while loop</vt:lpstr>
      <vt:lpstr>PowerPoint Presentation</vt:lpstr>
      <vt:lpstr>The Increment and Decrement Operators</vt:lpstr>
      <vt:lpstr>The Increment and Decrement Operators</vt:lpstr>
      <vt:lpstr>Increment and Decrement Operators in Program 5-1</vt:lpstr>
      <vt:lpstr>Increment and Decrement Operators in Program 5-1</vt:lpstr>
      <vt:lpstr>Prefix vs. Postfix</vt:lpstr>
      <vt:lpstr>a++ vs. ++a</vt:lpstr>
      <vt:lpstr>Prefix vs. Postfix - Examples</vt:lpstr>
      <vt:lpstr>Notes on Increment and Decrement</vt:lpstr>
      <vt:lpstr>What code will do this for us?</vt:lpstr>
      <vt:lpstr>do-while loop</vt:lpstr>
      <vt:lpstr>What does this code do?</vt:lpstr>
      <vt:lpstr>What does this code do?</vt:lpstr>
      <vt:lpstr>Getting Valid Input A great use of do-while</vt:lpstr>
      <vt:lpstr>Beware of infinite loops!</vt:lpstr>
      <vt:lpstr>Beware of infinite loops!</vt:lpstr>
      <vt:lpstr>Let’s Evaluate These</vt:lpstr>
      <vt:lpstr>Let’s Evaluate Some examples</vt:lpstr>
      <vt:lpstr>condition – a Boolean expression</vt:lpstr>
      <vt:lpstr>Lab 3C: FordhamAir.cpp </vt:lpstr>
      <vt:lpstr>Example scenario – a simple 'use case'</vt:lpstr>
      <vt:lpstr>Fordham Airlines Use Case</vt:lpstr>
      <vt:lpstr>Lab 3C: FordhamAir.cpp </vt:lpstr>
      <vt:lpstr>Lab 3C: FordhamAir.cpp </vt:lpstr>
      <vt:lpstr>Lab 3C: FordhamAir.cpp Other variables ?</vt:lpstr>
      <vt:lpstr>Lab 3C: FordhamAir.cpp Suggested variables: what type?</vt:lpstr>
      <vt:lpstr>Lab 3C: FordhamAir.cpp </vt:lpstr>
      <vt:lpstr>boolean –use it to simplify your code</vt:lpstr>
      <vt:lpstr>boolean –use it to simplify your code</vt:lpstr>
      <vt:lpstr>Loops so far</vt:lpstr>
      <vt:lpstr>For loop</vt:lpstr>
      <vt:lpstr>What are the parts of a 'for loop'?</vt:lpstr>
      <vt:lpstr>init – initialization of variable(s)</vt:lpstr>
      <vt:lpstr>for loop a compact, while loop alternative</vt:lpstr>
      <vt:lpstr>for loop a compact, while loop alternative</vt:lpstr>
      <vt:lpstr>for loop a compact, while loop alternative</vt:lpstr>
      <vt:lpstr>for loop a compact, while loop alternative</vt:lpstr>
      <vt:lpstr>for loop a compact, while loop alternative</vt:lpstr>
      <vt:lpstr>for loop a compact, while loop alternative</vt:lpstr>
      <vt:lpstr>for loop a compact, while loop alternative</vt:lpstr>
      <vt:lpstr>Example for loop</vt:lpstr>
      <vt:lpstr>Scope</vt:lpstr>
      <vt:lpstr>Reviewing scope</vt:lpstr>
      <vt:lpstr>What does this code do?</vt:lpstr>
      <vt:lpstr>Beware the misplaced ;</vt:lpstr>
      <vt:lpstr>for loop a compact, while loop alternative</vt:lpstr>
      <vt:lpstr>Picking a loop</vt:lpstr>
      <vt:lpstr>Picking a loop</vt:lpstr>
      <vt:lpstr>Drawline</vt:lpstr>
      <vt:lpstr>DrawSquare</vt:lpstr>
      <vt:lpstr>DrawRightTriangle</vt:lpstr>
      <vt:lpstr>DrawTriangle</vt:lpstr>
      <vt:lpstr>Accumulating Interest</vt:lpstr>
      <vt:lpstr>Money and Precision of Float/Double</vt:lpstr>
      <vt:lpstr>The General Equation?</vt:lpstr>
      <vt:lpstr>Hazards</vt:lpstr>
      <vt:lpstr>Program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 1600/1610 Computer Science I</dc:title>
  <dc:creator>Daniel Leeds</dc:creator>
  <cp:lastModifiedBy>Julie A. Harazduk</cp:lastModifiedBy>
  <cp:revision>133</cp:revision>
  <dcterms:created xsi:type="dcterms:W3CDTF">2014-09-18T00:03:28Z</dcterms:created>
  <dcterms:modified xsi:type="dcterms:W3CDTF">2019-09-24T13:51:25Z</dcterms:modified>
</cp:coreProperties>
</file>