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sldIdLst>
    <p:sldId id="256" r:id="rId2"/>
    <p:sldId id="257" r:id="rId3"/>
    <p:sldId id="258" r:id="rId4"/>
    <p:sldId id="307" r:id="rId5"/>
    <p:sldId id="317" r:id="rId6"/>
    <p:sldId id="316" r:id="rId7"/>
    <p:sldId id="313" r:id="rId8"/>
    <p:sldId id="314" r:id="rId9"/>
    <p:sldId id="315" r:id="rId10"/>
    <p:sldId id="259" r:id="rId11"/>
    <p:sldId id="260" r:id="rId12"/>
    <p:sldId id="261" r:id="rId13"/>
    <p:sldId id="299" r:id="rId14"/>
    <p:sldId id="308" r:id="rId15"/>
    <p:sldId id="310" r:id="rId16"/>
    <p:sldId id="312" r:id="rId17"/>
    <p:sldId id="309" r:id="rId18"/>
    <p:sldId id="311" r:id="rId19"/>
    <p:sldId id="262" r:id="rId20"/>
    <p:sldId id="300" r:id="rId21"/>
    <p:sldId id="263" r:id="rId22"/>
    <p:sldId id="301" r:id="rId23"/>
    <p:sldId id="264" r:id="rId24"/>
    <p:sldId id="303" r:id="rId25"/>
    <p:sldId id="302" r:id="rId26"/>
    <p:sldId id="265" r:id="rId27"/>
    <p:sldId id="304" r:id="rId28"/>
    <p:sldId id="266" r:id="rId29"/>
    <p:sldId id="305" r:id="rId30"/>
    <p:sldId id="268" r:id="rId31"/>
    <p:sldId id="269" r:id="rId32"/>
    <p:sldId id="306" r:id="rId33"/>
    <p:sldId id="327" r:id="rId34"/>
    <p:sldId id="270" r:id="rId35"/>
    <p:sldId id="271" r:id="rId36"/>
    <p:sldId id="328" r:id="rId37"/>
    <p:sldId id="329" r:id="rId38"/>
    <p:sldId id="330" r:id="rId39"/>
    <p:sldId id="277" r:id="rId40"/>
    <p:sldId id="278" r:id="rId41"/>
    <p:sldId id="276" r:id="rId42"/>
    <p:sldId id="279" r:id="rId43"/>
    <p:sldId id="275" r:id="rId44"/>
    <p:sldId id="280" r:id="rId45"/>
    <p:sldId id="281" r:id="rId46"/>
    <p:sldId id="325" r:id="rId47"/>
    <p:sldId id="326" r:id="rId48"/>
    <p:sldId id="283" r:id="rId49"/>
    <p:sldId id="285" r:id="rId50"/>
    <p:sldId id="282" r:id="rId51"/>
    <p:sldId id="286" r:id="rId52"/>
    <p:sldId id="287" r:id="rId53"/>
    <p:sldId id="288" r:id="rId54"/>
    <p:sldId id="289" r:id="rId55"/>
    <p:sldId id="290" r:id="rId56"/>
    <p:sldId id="291" r:id="rId57"/>
    <p:sldId id="292" r:id="rId58"/>
    <p:sldId id="293" r:id="rId59"/>
    <p:sldId id="294" r:id="rId60"/>
    <p:sldId id="295" r:id="rId61"/>
    <p:sldId id="296" r:id="rId62"/>
    <p:sldId id="297" r:id="rId63"/>
    <p:sldId id="298" r:id="rId64"/>
    <p:sldId id="318" r:id="rId65"/>
    <p:sldId id="319" r:id="rId66"/>
    <p:sldId id="320" r:id="rId67"/>
    <p:sldId id="321" r:id="rId68"/>
    <p:sldId id="324" r:id="rId6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en Trovato" initials="KT" lastIdx="1" clrIdx="0">
    <p:extLst>
      <p:ext uri="{19B8F6BF-5375-455C-9EA6-DF929625EA0E}">
        <p15:presenceInfo xmlns:p15="http://schemas.microsoft.com/office/powerpoint/2012/main" userId="Karen Trova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33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>
        <p:scale>
          <a:sx n="300" d="100"/>
          <a:sy n="300" d="100"/>
        </p:scale>
        <p:origin x="216" y="-69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01T16:39:13.423" idx="1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F3EA5-0903-443D-98D2-A0CD2BB5A52D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0DECA-9A76-4BA8-A337-E68B4E046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92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line {or block} after : </a:t>
            </a:r>
            <a:r>
              <a:rPr lang="en-US" b="1" dirty="0"/>
              <a:t>if, switch, else, while, for, do, main</a:t>
            </a:r>
            <a:endParaRPr lang="en-US" dirty="0"/>
          </a:p>
          <a:p>
            <a:pPr algn="ctr"/>
            <a:r>
              <a:rPr lang="en-US" b="1" u="sng" dirty="0">
                <a:solidFill>
                  <a:srgbClr val="FF0000"/>
                </a:solidFill>
              </a:rPr>
              <a:t>MUST be indented by one more tab</a:t>
            </a:r>
          </a:p>
          <a:p>
            <a:pPr algn="ctr"/>
            <a:r>
              <a:rPr lang="en-US" b="1" u="sng" dirty="0">
                <a:solidFill>
                  <a:srgbClr val="FF0000"/>
                </a:solidFill>
              </a:rPr>
              <a:t>Much higher penalty for poor indentation – starting NOW.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0DECA-9A76-4BA8-A337-E68B4E046678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84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20A41-A0FC-4CAC-B1D1-57E0C9F11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59E65D-EFA4-4C71-A11E-79B4816B0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70545-6286-4B32-A22F-3F5F44183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D9A2-7ED5-4A57-8A22-E16548DE6374}" type="datetime1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C1D5F-E8A9-4911-A78E-DFB4AA719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26F94-BDD8-429B-9321-E26234CD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6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B253D-3BCA-47D2-BD8F-E10390CA9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D16640-D256-4A14-A2EB-2132C8FBD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4E03C-C63F-441E-ACCF-50E6BC1A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8CB-0504-4B45-9101-117D4C7ACA98}" type="datetime1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19151-9EAB-45FC-8A9C-ED10F3B6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93099-E2C2-4B67-B9E6-15959B3B8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3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A5A70A-1335-4B15-BED7-710DD1BCAA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3ECA46-8DA8-4641-A293-BFD7B808E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30E45-00FB-41DE-8A97-FC3C409C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65DD-E484-4097-A311-E8F7DEFDB175}" type="datetime1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CE034-9D66-49AE-8F3E-3BD66C130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8F4FF-6105-4990-AAC8-17E053B43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5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4B9B6-1AFC-4870-A855-1B6191F75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6A039-9A1E-4E75-889E-CA2D19151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B2C9D-D3E7-4233-8033-4A9DF1780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0C466-B592-45CE-8915-E03C24A544F4}" type="datetime1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EEBCD-19E5-41E2-9A84-B589FBDA8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90F67-DD68-4FA7-A5B4-8382B7AF8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14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AD1B3-0444-4567-AFEA-8545AC4AA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9DFD0-1F2E-41ED-99A2-A51C685B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9FF68-8881-4EEE-9A9D-C131F42F0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856D5-BFDB-4B13-9BA5-7217F15907D1}" type="datetime1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727FE-82A7-4A3D-B4F0-43688B5DA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60477-61EC-47BA-90E4-D8ECB0B15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17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B094C-DA29-480A-B603-597912CB8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9AFE0-D9C0-4AAB-B4B4-D31DEF26EC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3A5412-93DE-4A3E-9CD4-174579C3B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78AAFF-BAA6-4210-8161-93A7EE94E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A4B1-E5B0-4129-B25A-DB61C52DFA61}" type="datetime1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99D7B-90BF-45A8-A258-43BCF776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662FE2-1C35-40E8-A807-C2917758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1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9E1FB-3CED-45BA-A250-E4E7AAA7C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2182A-1EDF-40E3-8D8A-823D865FD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20F06-ED40-41EF-BB86-14794E0844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740608-9B4F-4327-A57A-D7CD39C698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DC85B1-D26F-438C-AF00-B8CF872BE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42C5F3-C357-4CC3-B1DD-160EFD844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5C7F-36CB-4191-9430-03585CAE14ED}" type="datetime1">
              <a:rPr lang="en-US" smtClean="0"/>
              <a:t>10/10/2018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13ED55-0724-4E64-86B2-710988F0B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88AEAF-AFA7-4681-87FB-66445A9DC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15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E4864-12B4-4FB8-84DD-75C4DE48E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A0BECA-A970-48CB-B535-29B617F5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3DCD-95F8-4B5C-89D8-8BB5D717B45F}" type="datetime1">
              <a:rPr lang="en-US" smtClean="0"/>
              <a:t>10/10/2018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F6565-DE78-4722-98E9-729B6200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76BC8E-E280-4071-AB33-D83702D59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28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D42F82-BBB2-4F11-AB73-40BA473F3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10F-3B84-4A1D-9913-91100AEC763B}" type="datetime1">
              <a:rPr lang="en-US" smtClean="0"/>
              <a:t>10/10/2018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8F7850-8014-47F0-8E14-398C12A21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19B75-95D9-4DAD-A1E1-DDCE8E03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0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42F36-A2C4-4644-82F4-60A317C0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4F0AA-1073-4E1E-8670-FB5B0D613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8FAB70-F5CA-40FA-A877-C274AAED0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56E977-6BCD-4690-A753-8D08FE57E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14B9-1F15-42A4-A147-B9CB7BF5B5A5}" type="datetime1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B9D1D-76C5-4A40-94FA-D0790222F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4BD50-F22A-4488-9FF9-62AA026FC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4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C83D9-1369-43ED-86D6-D635221F6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DE8BAF-157A-4390-B557-26C84F185F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6CD66E-4BA0-4412-9B67-4392E51EE7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1932C8-283D-40CF-A8D2-45A7372A9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E26A-DE61-418C-B5E2-5A503A8C4459}" type="datetime1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0D510-8422-4A54-B1C2-E713E31A8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3AEC9-3F29-46FE-89D3-8606FED35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401E91-B660-4333-8990-96DD13A34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444943-0564-45A7-9B7F-D37517104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C153C-5EF2-466E-8FC9-215E60FBF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5759D-BDDE-4FC9-AB42-03B295A9AD08}" type="datetime1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4FCDD-8280-453D-B33F-A2E81EF3F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0E802-0FAE-4D42-89C0-E06DA7260B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DC32C-2A38-4D2B-AF70-03BE1EBC5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5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35696-2CF3-4AD8-9A36-7441F5BA95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CIS 1600</a:t>
            </a:r>
            <a:br>
              <a:rPr lang="en-US" dirty="0"/>
            </a:br>
            <a:r>
              <a:rPr lang="en-US" dirty="0"/>
              <a:t>Midterm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D889C4-C0D1-4331-9C5A-0508B5E6BD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4310"/>
            <a:ext cx="9144000" cy="1103489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EBCC60-88AA-4EC7-BE01-A8FDDD693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79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79E46-A974-4CF9-854D-4AB525670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Q1: What is the output of this code?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F8E28-18FB-4B86-9FB8-E8E4A854E9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52259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a=3, b;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 c;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c=2.1;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b=c*a;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b;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c=3/2;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 “ &lt;&lt; c;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D7B3B0-367F-42AD-B7E3-E10228CA1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3205114"/>
            <a:ext cx="5649798" cy="2971849"/>
          </a:xfrm>
          <a:ln w="22225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Because assigning a float to an </a:t>
            </a:r>
            <a:r>
              <a:rPr lang="en-US" dirty="0" err="1"/>
              <a:t>int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Truncates (chops off the decimal)</a:t>
            </a:r>
          </a:p>
          <a:p>
            <a:pPr marL="0" indent="0">
              <a:buNone/>
            </a:pPr>
            <a:r>
              <a:rPr lang="en-US" dirty="0"/>
              <a:t>AKA floor( ) function</a:t>
            </a:r>
          </a:p>
          <a:p>
            <a:pPr marL="0" indent="0">
              <a:buNone/>
            </a:pPr>
            <a:r>
              <a:rPr lang="en-US" i="1" dirty="0"/>
              <a:t>Does not round (up or down).</a:t>
            </a:r>
          </a:p>
          <a:p>
            <a:pPr marL="0" indent="0">
              <a:buNone/>
            </a:pPr>
            <a:r>
              <a:rPr lang="en-US" i="1" dirty="0"/>
              <a:t>An int cannot hold a decimal value</a:t>
            </a:r>
          </a:p>
          <a:p>
            <a:pPr marL="0" indent="0">
              <a:buNone/>
            </a:pPr>
            <a:r>
              <a:rPr lang="en-US" i="1" dirty="0"/>
              <a:t>What about?  c = 3/2;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3094DE-76D5-4255-A1B2-8B6A79A86C67}"/>
              </a:ext>
            </a:extLst>
          </p:cNvPr>
          <p:cNvSpPr txBox="1"/>
          <p:nvPr/>
        </p:nvSpPr>
        <p:spPr>
          <a:xfrm>
            <a:off x="6096000" y="1690688"/>
            <a:ext cx="4999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6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229CC2-309B-47F5-9738-FCEBB4EF97C8}"/>
              </a:ext>
            </a:extLst>
          </p:cNvPr>
          <p:cNvSpPr txBox="1"/>
          <p:nvPr/>
        </p:nvSpPr>
        <p:spPr>
          <a:xfrm>
            <a:off x="6096000" y="2623941"/>
            <a:ext cx="4301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Why?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9A6978-3206-44A1-A534-54B109DB1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1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D8CF7-FD31-443F-B718-81E2225E1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Q2: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5339A-7CB0-4CDC-8CC5-43194230FF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const int DRIVERS=16;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 age;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age;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if(!(age&lt;=DRIVERS))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“You can drive!";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“Cannot drive!”;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A582A-B488-4143-881E-88867C722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020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a) Describe the range of values for </a:t>
            </a:r>
            <a:r>
              <a:rPr lang="en-US" b="1" dirty="0" err="1"/>
              <a:t>yourAge</a:t>
            </a:r>
            <a:r>
              <a:rPr lang="en-US" b="1" dirty="0"/>
              <a:t> that cause this code to display:</a:t>
            </a:r>
          </a:p>
          <a:p>
            <a:pPr marL="0" indent="0">
              <a:buNone/>
            </a:pPr>
            <a:r>
              <a:rPr lang="en-US" dirty="0"/>
              <a:t>   You can drive!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E90179-D78C-4D30-AD6B-27F543B2031E}"/>
              </a:ext>
            </a:extLst>
          </p:cNvPr>
          <p:cNvSpPr txBox="1"/>
          <p:nvPr/>
        </p:nvSpPr>
        <p:spPr>
          <a:xfrm>
            <a:off x="6297105" y="4826524"/>
            <a:ext cx="5156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Answers: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Numbers greater than 16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(</a:t>
            </a:r>
            <a:r>
              <a:rPr lang="en-US" sz="3200" b="1" dirty="0" err="1"/>
              <a:t>yourAge</a:t>
            </a:r>
            <a:r>
              <a:rPr lang="en-US" sz="3200" b="1" dirty="0"/>
              <a:t>&gt;16)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34D7C-FD41-439B-90A7-B3D29D26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2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D8CF7-FD31-443F-B718-81E2225E1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Q2: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5339A-7CB0-4CDC-8CC5-43194230FF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const int DRIVERS=16;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 age;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age;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if(!(age&lt;=DRIVERS))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“You can drive!";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“Cannot drive!”;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A582A-B488-4143-881E-88867C7221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b) Re-write the code with proper indentation.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4D0853-8E07-447B-A443-3D646004B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31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D8CF7-FD31-443F-B718-81E2225E1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Q2: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5339A-7CB0-4CDC-8CC5-43194230FF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const int DRIVERS=16;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 age;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age;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if(!(age&lt;=DRIVERS))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“You can drive!";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“Cannot drive!”;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A582A-B488-4143-881E-88867C7221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b) Re-write the code with proper indentation.</a:t>
            </a:r>
          </a:p>
          <a:p>
            <a:pPr marL="0" indent="0">
              <a:buNone/>
            </a:pPr>
            <a:r>
              <a:rPr lang="en-US" b="1" dirty="0"/>
              <a:t> 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const int DRIVERS=16;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int age;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age;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if(!(age&lt;=DRIVERS))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“You can drive!";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else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“Cannot drive!”;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26D63-561B-4674-B2C9-1C1B99268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4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13FBC-DA23-4E42-97E9-45903C40A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Proper Indentation</a:t>
            </a:r>
            <a:br>
              <a:rPr lang="en-US" b="1" dirty="0"/>
            </a:br>
            <a:r>
              <a:rPr lang="en-US" b="1" dirty="0"/>
              <a:t>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24A4A-69D1-40DF-A45B-8163D078A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175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if (  condition1       )</a:t>
            </a:r>
          </a:p>
          <a:p>
            <a:pPr marL="0" indent="0">
              <a:buNone/>
            </a:pPr>
            <a:r>
              <a:rPr lang="en-US" sz="2200" dirty="0"/>
              <a:t>{</a:t>
            </a:r>
          </a:p>
          <a:p>
            <a:pPr marL="0" indent="0">
              <a:buNone/>
            </a:pPr>
            <a:r>
              <a:rPr lang="en-US" sz="2200" dirty="0"/>
              <a:t>	statement1;</a:t>
            </a:r>
          </a:p>
          <a:p>
            <a:pPr marL="0" indent="0">
              <a:buNone/>
            </a:pPr>
            <a:r>
              <a:rPr lang="en-US" sz="2200" dirty="0"/>
              <a:t>	statement2;</a:t>
            </a:r>
          </a:p>
          <a:p>
            <a:pPr marL="0" indent="0">
              <a:buNone/>
            </a:pPr>
            <a:r>
              <a:rPr lang="en-US" sz="2200" dirty="0"/>
              <a:t>}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AAA951-E63D-4C20-81FB-9529A53EC79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if (percentage &gt;= 60)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cout</a:t>
            </a:r>
            <a:r>
              <a:rPr lang="en-US" dirty="0"/>
              <a:t>&lt;&lt;"</a:t>
            </a:r>
            <a:r>
              <a:rPr lang="en-US" dirty="0" err="1"/>
              <a:t>Ist</a:t>
            </a:r>
            <a:r>
              <a:rPr lang="en-US" dirty="0"/>
              <a:t> division";</a:t>
            </a:r>
          </a:p>
          <a:p>
            <a:pPr marL="0" indent="0">
              <a:buNone/>
            </a:pPr>
            <a:r>
              <a:rPr lang="en-US" dirty="0"/>
              <a:t>else if (percentage &gt;= 50)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cout</a:t>
            </a:r>
            <a:r>
              <a:rPr lang="en-US" dirty="0"/>
              <a:t>&lt;&lt;"</a:t>
            </a:r>
            <a:r>
              <a:rPr lang="en-US" dirty="0" err="1"/>
              <a:t>IInd</a:t>
            </a:r>
            <a:r>
              <a:rPr lang="en-US" dirty="0"/>
              <a:t> division";</a:t>
            </a:r>
          </a:p>
          <a:p>
            <a:pPr marL="0" indent="0">
              <a:buNone/>
            </a:pPr>
            <a:r>
              <a:rPr lang="en-US" dirty="0"/>
              <a:t>else if (percentage &gt;= 40)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cout</a:t>
            </a:r>
            <a:r>
              <a:rPr lang="en-US" dirty="0"/>
              <a:t>&lt;&lt;"</a:t>
            </a:r>
            <a:r>
              <a:rPr lang="en-US" dirty="0" err="1"/>
              <a:t>IIIrd</a:t>
            </a:r>
            <a:r>
              <a:rPr lang="en-US" dirty="0"/>
              <a:t> division";</a:t>
            </a:r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cout</a:t>
            </a:r>
            <a:r>
              <a:rPr lang="en-US" dirty="0"/>
              <a:t>&lt;&lt;"Fail" 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C0CFAEC-AB39-4EF2-A5DA-E107A6AF0736}"/>
              </a:ext>
            </a:extLst>
          </p:cNvPr>
          <p:cNvSpPr txBox="1">
            <a:spLocks/>
          </p:cNvSpPr>
          <p:nvPr/>
        </p:nvSpPr>
        <p:spPr>
          <a:xfrm>
            <a:off x="838200" y="4001294"/>
            <a:ext cx="5181600" cy="25996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else if (   condition2      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	statement3;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	statement4;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else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	</a:t>
            </a:r>
            <a:r>
              <a:rPr lang="en-US" sz="2400" dirty="0" err="1"/>
              <a:t>finalstatement</a:t>
            </a:r>
            <a:r>
              <a:rPr lang="en-US" sz="2400" dirty="0"/>
              <a:t>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4F0648-6AAB-43C7-B629-4314233FC9F6}"/>
              </a:ext>
            </a:extLst>
          </p:cNvPr>
          <p:cNvSpPr/>
          <p:nvPr/>
        </p:nvSpPr>
        <p:spPr>
          <a:xfrm>
            <a:off x="856543" y="1690688"/>
            <a:ext cx="249767" cy="4486275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BAD82C-AD37-4166-A148-64A2AEEB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9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13FBC-DA23-4E42-97E9-45903C40A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Proper Indentation</a:t>
            </a:r>
            <a:br>
              <a:rPr lang="en-US" b="1" dirty="0"/>
            </a:br>
            <a:r>
              <a:rPr lang="en-US" b="1" dirty="0"/>
              <a:t>switch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24A4A-69D1-40DF-A45B-8163D078A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4"/>
            <a:ext cx="7730067" cy="48686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switch ( </a:t>
            </a:r>
            <a:r>
              <a:rPr lang="en-US" sz="2200" dirty="0" err="1"/>
              <a:t>var</a:t>
            </a:r>
            <a:r>
              <a:rPr lang="en-US" sz="2200" dirty="0"/>
              <a:t> / expression)</a:t>
            </a:r>
          </a:p>
          <a:p>
            <a:pPr marL="0" indent="0">
              <a:buNone/>
            </a:pPr>
            <a:r>
              <a:rPr lang="en-US" sz="2200" dirty="0"/>
              <a:t>{</a:t>
            </a:r>
          </a:p>
          <a:p>
            <a:pPr marL="457200" lvl="1" indent="0">
              <a:buNone/>
            </a:pPr>
            <a:r>
              <a:rPr lang="en-US" sz="2200" dirty="0"/>
              <a:t>case constant1 : </a:t>
            </a:r>
          </a:p>
          <a:p>
            <a:pPr marL="457200" lvl="1" indent="0">
              <a:buNone/>
            </a:pPr>
            <a:r>
              <a:rPr lang="en-US" sz="2200" dirty="0"/>
              <a:t>	statement 1;</a:t>
            </a:r>
          </a:p>
          <a:p>
            <a:pPr marL="457200" lvl="1" indent="0">
              <a:buNone/>
            </a:pPr>
            <a:r>
              <a:rPr lang="en-US" sz="2200" dirty="0"/>
              <a:t>	break;  </a:t>
            </a:r>
            <a:r>
              <a:rPr lang="en-US" sz="2200" dirty="0">
                <a:solidFill>
                  <a:srgbClr val="FF0000"/>
                </a:solidFill>
              </a:rPr>
              <a:t>// can be under the 'c' or under the statements</a:t>
            </a:r>
          </a:p>
          <a:p>
            <a:pPr marL="457200" lvl="1" indent="0">
              <a:buNone/>
            </a:pPr>
            <a:r>
              <a:rPr lang="en-US" sz="2200" dirty="0"/>
              <a:t>case constant2 : </a:t>
            </a:r>
          </a:p>
          <a:p>
            <a:pPr marL="914400" lvl="2" indent="0">
              <a:buNone/>
            </a:pPr>
            <a:r>
              <a:rPr lang="en-US" sz="2200" dirty="0"/>
              <a:t>statement2;</a:t>
            </a:r>
          </a:p>
          <a:p>
            <a:pPr marL="914400" lvl="2" indent="0">
              <a:buNone/>
            </a:pPr>
            <a:r>
              <a:rPr lang="en-US" sz="2200" dirty="0"/>
              <a:t>break;</a:t>
            </a:r>
          </a:p>
          <a:p>
            <a:pPr marL="457200" lvl="1" indent="0">
              <a:buNone/>
            </a:pPr>
            <a:r>
              <a:rPr lang="en-US" sz="2200" dirty="0"/>
              <a:t>default: </a:t>
            </a:r>
          </a:p>
          <a:p>
            <a:pPr marL="457200" lvl="1" indent="0">
              <a:buNone/>
            </a:pPr>
            <a:r>
              <a:rPr lang="en-US" sz="2200" dirty="0"/>
              <a:t>	statement3;</a:t>
            </a:r>
          </a:p>
          <a:p>
            <a:pPr marL="457200" lvl="1" indent="0">
              <a:buNone/>
            </a:pPr>
            <a:r>
              <a:rPr lang="en-US" sz="2200" dirty="0"/>
              <a:t>	break;</a:t>
            </a:r>
          </a:p>
          <a:p>
            <a:pPr marL="0" indent="0">
              <a:buNone/>
            </a:pPr>
            <a:r>
              <a:rPr lang="en-US" sz="2200" dirty="0"/>
              <a:t>}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53F515-0C54-406C-A73A-8E39F5C8CE6F}"/>
              </a:ext>
            </a:extLst>
          </p:cNvPr>
          <p:cNvSpPr/>
          <p:nvPr/>
        </p:nvSpPr>
        <p:spPr>
          <a:xfrm>
            <a:off x="856544" y="1690688"/>
            <a:ext cx="211668" cy="4777845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540DD8-F61C-403D-80D2-859C24ED4FDF}"/>
              </a:ext>
            </a:extLst>
          </p:cNvPr>
          <p:cNvSpPr/>
          <p:nvPr/>
        </p:nvSpPr>
        <p:spPr>
          <a:xfrm>
            <a:off x="1358900" y="2675467"/>
            <a:ext cx="176389" cy="254000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098F64-C13E-4FE7-8EDF-4D0877FCF7F6}"/>
              </a:ext>
            </a:extLst>
          </p:cNvPr>
          <p:cNvSpPr/>
          <p:nvPr/>
        </p:nvSpPr>
        <p:spPr>
          <a:xfrm>
            <a:off x="1825977" y="3048000"/>
            <a:ext cx="138291" cy="2867378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6BFFE-B450-4E7C-BE5D-9E10FA49C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5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algn="ctr"/>
            <a:r>
              <a:rPr lang="en-US" b="1" dirty="0"/>
              <a:t>switch (crazy parents)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143000"/>
            <a:ext cx="9525000" cy="5486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char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gradeLetter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&gt;&gt;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gradeletter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switch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gradeLetter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) 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case 'A':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		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&lt;&lt; "A – you get a car!\n";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		break; /* if this break is forgotten, then 'B' will also execute!  */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	case 'B':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		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&lt;&lt; "B – you get a party!\n";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		break;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	case 'C' :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		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&lt;&lt; "C – you get dinner out!\n";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	 	break;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	default :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		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&lt;&lt; "You get one more semester – max!\n";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	break;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7F368-DDA9-404E-B1EC-8F29478A188F}" type="slidenum">
              <a:rPr lang="en-US" smtClean="0"/>
              <a:t>16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9BB369-C373-4D6D-B106-58E504D98131}"/>
              </a:ext>
            </a:extLst>
          </p:cNvPr>
          <p:cNvSpPr/>
          <p:nvPr/>
        </p:nvSpPr>
        <p:spPr>
          <a:xfrm>
            <a:off x="2782711" y="2099732"/>
            <a:ext cx="220133" cy="4109157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D5D4B8-3D22-4DA3-86F8-D4C3F4A4D121}"/>
              </a:ext>
            </a:extLst>
          </p:cNvPr>
          <p:cNvSpPr/>
          <p:nvPr/>
        </p:nvSpPr>
        <p:spPr>
          <a:xfrm>
            <a:off x="1828800" y="1143000"/>
            <a:ext cx="237067" cy="5393267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9FC348F-1714-4AE1-B8FB-71BB1A795998}"/>
              </a:ext>
            </a:extLst>
          </p:cNvPr>
          <p:cNvSpPr/>
          <p:nvPr/>
        </p:nvSpPr>
        <p:spPr>
          <a:xfrm>
            <a:off x="3719688" y="2472267"/>
            <a:ext cx="174979" cy="3397956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13FBC-DA23-4E42-97E9-45903C40A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Proper Indentation </a:t>
            </a:r>
            <a:br>
              <a:rPr lang="en-US" b="1" dirty="0"/>
            </a:br>
            <a:r>
              <a:rPr lang="en-US" b="1" dirty="0"/>
              <a:t>while loop		 and			do-while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24A4A-69D1-40DF-A45B-8163D078A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90156" cy="3333397"/>
          </a:xfrm>
          <a:ln w="158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while</a:t>
            </a:r>
            <a:r>
              <a:rPr lang="en-US" dirty="0"/>
              <a:t>(condition)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	statement1;</a:t>
            </a:r>
          </a:p>
          <a:p>
            <a:pPr marL="0" indent="0">
              <a:buNone/>
            </a:pPr>
            <a:r>
              <a:rPr lang="en-US" dirty="0"/>
              <a:t>	statement2;</a:t>
            </a:r>
          </a:p>
          <a:p>
            <a:pPr marL="0" indent="0">
              <a:buNone/>
            </a:pPr>
            <a:r>
              <a:rPr lang="en-US" dirty="0"/>
              <a:t>	// as many as you want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AAA951-E63D-4C20-81FB-9529A53EC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333397"/>
          </a:xfrm>
          <a:ln w="158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do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	statement1;</a:t>
            </a:r>
          </a:p>
          <a:p>
            <a:pPr marL="0" indent="0">
              <a:buNone/>
            </a:pPr>
            <a:r>
              <a:rPr lang="en-US" dirty="0"/>
              <a:t>	statement2;</a:t>
            </a:r>
          </a:p>
          <a:p>
            <a:pPr marL="0" indent="0">
              <a:buNone/>
            </a:pPr>
            <a:r>
              <a:rPr lang="en-US" dirty="0"/>
              <a:t>	// as many as you want</a:t>
            </a:r>
          </a:p>
          <a:p>
            <a:pPr marL="0" indent="0">
              <a:buNone/>
            </a:pPr>
            <a:r>
              <a:rPr lang="en-US" dirty="0"/>
              <a:t>} </a:t>
            </a:r>
            <a:r>
              <a:rPr lang="en-US" b="1" dirty="0"/>
              <a:t>while</a:t>
            </a:r>
            <a:r>
              <a:rPr lang="en-US" dirty="0"/>
              <a:t> (condition)</a:t>
            </a:r>
            <a:r>
              <a:rPr lang="en-US" b="1" dirty="0"/>
              <a:t>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7DC0D7-2CE8-44CA-8FC4-F43BEC14F322}"/>
              </a:ext>
            </a:extLst>
          </p:cNvPr>
          <p:cNvSpPr/>
          <p:nvPr/>
        </p:nvSpPr>
        <p:spPr>
          <a:xfrm>
            <a:off x="856543" y="1919111"/>
            <a:ext cx="306213" cy="2968978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83F7CC-0218-487E-837E-9D298EE7F049}"/>
              </a:ext>
            </a:extLst>
          </p:cNvPr>
          <p:cNvSpPr/>
          <p:nvPr/>
        </p:nvSpPr>
        <p:spPr>
          <a:xfrm>
            <a:off x="1700387" y="2867377"/>
            <a:ext cx="306213" cy="1490133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C38888-4BD6-438A-B39E-B14CA8EE37E3}"/>
              </a:ext>
            </a:extLst>
          </p:cNvPr>
          <p:cNvSpPr/>
          <p:nvPr/>
        </p:nvSpPr>
        <p:spPr>
          <a:xfrm>
            <a:off x="6172200" y="1904646"/>
            <a:ext cx="306213" cy="2968978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04ACAC-DFBE-416F-ABC4-B79639A30C4E}"/>
              </a:ext>
            </a:extLst>
          </p:cNvPr>
          <p:cNvSpPr/>
          <p:nvPr/>
        </p:nvSpPr>
        <p:spPr>
          <a:xfrm>
            <a:off x="7104942" y="2867377"/>
            <a:ext cx="306213" cy="1490133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D060A0-9C3B-44F4-9E87-B3BA0F122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3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38153-DB0F-4945-872B-8A54193D1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Proper Indentation </a:t>
            </a:r>
            <a:br>
              <a:rPr lang="en-US" b="1" dirty="0"/>
            </a:br>
            <a:r>
              <a:rPr lang="en-US" b="1" dirty="0"/>
              <a:t>for loop 	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D84AE-9CC0-4BAB-B788-655FEAFC5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55886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 (initialization; condition ; increment/decrement)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	statement1;</a:t>
            </a:r>
          </a:p>
          <a:p>
            <a:pPr marL="0" indent="0">
              <a:buNone/>
            </a:pPr>
            <a:r>
              <a:rPr lang="en-US" dirty="0"/>
              <a:t>	statement2;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5BC5C6-415B-461B-867F-F94B8EFCE780}"/>
              </a:ext>
            </a:extLst>
          </p:cNvPr>
          <p:cNvSpPr/>
          <p:nvPr/>
        </p:nvSpPr>
        <p:spPr>
          <a:xfrm>
            <a:off x="856544" y="1825625"/>
            <a:ext cx="317500" cy="2452864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047E6D-5AF3-4292-8E31-046EA3FBE9DF}"/>
              </a:ext>
            </a:extLst>
          </p:cNvPr>
          <p:cNvSpPr/>
          <p:nvPr/>
        </p:nvSpPr>
        <p:spPr>
          <a:xfrm>
            <a:off x="1742721" y="2844800"/>
            <a:ext cx="277990" cy="1038578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95D67-0D59-455A-BB42-4652FD7AC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7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D8CF7-FD31-443F-B718-81E2225E1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Q2: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5339A-7CB0-4CDC-8CC5-43194230FF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const int DRIVERS=16;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 age;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age;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if(!(age&lt;=DRIVERS))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“You can drive!";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“Cannot drive!”;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A582A-B488-4143-881E-88867C7221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c) Re-write the above code, removing the ! Symbol.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means: </a:t>
            </a:r>
          </a:p>
          <a:p>
            <a:pPr marL="457200" lvl="1" indent="0">
              <a:buNone/>
            </a:pPr>
            <a:r>
              <a:rPr lang="en-US" dirty="0"/>
              <a:t>Keep the logic the same, but written in the positive!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79E4E7-F280-4F7D-AEF3-0F94A7B1CED9}"/>
              </a:ext>
            </a:extLst>
          </p:cNvPr>
          <p:cNvSpPr txBox="1"/>
          <p:nvPr/>
        </p:nvSpPr>
        <p:spPr>
          <a:xfrm>
            <a:off x="6172200" y="5000978"/>
            <a:ext cx="4120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NOT CORRECT: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	if(age&lt;=DRIVERS)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CF0F2-03DF-4ADD-83F4-265AF542D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78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14E23-F579-4A57-84AB-052FF7F1A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When not otherwise specified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A2547-639F-4475-9F24-85B0F4218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blocks of code provided for a given question are assumed to be the sole contents of the int main() function for a new program specifically written for that question (and ending with return 0;). </a:t>
            </a:r>
          </a:p>
          <a:p>
            <a:endParaRPr lang="en-US" sz="3200" dirty="0"/>
          </a:p>
          <a:p>
            <a:r>
              <a:rPr lang="en-US" sz="3200" dirty="0"/>
              <a:t>Full headers, main() and related brackets { and } are assumed.</a:t>
            </a:r>
          </a:p>
          <a:p>
            <a:endParaRPr lang="en-US" sz="3200" dirty="0"/>
          </a:p>
          <a:p>
            <a:r>
              <a:rPr lang="en-US" sz="3200" dirty="0"/>
              <a:t>This is also true when you write </a:t>
            </a:r>
            <a:r>
              <a:rPr lang="en-US" sz="3200" b="1" dirty="0"/>
              <a:t>your</a:t>
            </a:r>
            <a:r>
              <a:rPr lang="en-US" sz="3200" dirty="0"/>
              <a:t> responses!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215C2-0229-40BF-8542-7F98BF9C5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4219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D8CF7-FD31-443F-B718-81E2225E1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Q2: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5339A-7CB0-4CDC-8CC5-43194230FF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 int DRIVERS=16;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age;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age;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if(!(age&lt;=DRIVERS))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“You can drive!";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“Cannot drive!”;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A582A-B488-4143-881E-88867C7221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c) Re-write the above code, removing the ! symbol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const int DRIVERS=16;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int age;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age;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if(age&gt;DRIVERS)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“You can drive!";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else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“Cannot drive!”;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56F66D-AA17-4972-9261-1A4FD6353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90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Q3: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 const DEBUTANT=18;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 age;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“Enter your age: “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age;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if (age = DEBUTANT) 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“You have arrived”;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else (age != DEBUTANT)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Happy Birthday;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‘!’;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en-US" dirty="0"/>
              <a:t>Identify any compiler (syntax) errors</a:t>
            </a:r>
          </a:p>
          <a:p>
            <a:pPr marL="514350" indent="-514350">
              <a:buAutoNum type="alphaLcParenR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521A1A-F341-4DF8-B9C8-84DCBE71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50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Q3: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 const DEBUTANT=18;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 age;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“Enter your age: “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age;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if (age = DEBUTANT) 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“You have arrived”;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else (age != DEBUTANT)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Happy Birthday;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‘!’;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en-US" dirty="0"/>
              <a:t>Identify any compiler (syntax) errors</a:t>
            </a:r>
          </a:p>
          <a:p>
            <a:pPr marL="514350" indent="-514350"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operator  &gt;&gt;</a:t>
            </a:r>
          </a:p>
          <a:p>
            <a:pPr marL="0" indent="0">
              <a:buNone/>
            </a:pPr>
            <a:r>
              <a:rPr lang="en-US" b="1" dirty="0"/>
              <a:t>Should be &lt;&lt;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operator &lt;&lt;</a:t>
            </a:r>
          </a:p>
          <a:p>
            <a:pPr marL="0" indent="0">
              <a:buNone/>
            </a:pPr>
            <a:r>
              <a:rPr lang="en-US" b="1" dirty="0"/>
              <a:t>Should be &gt;&gt;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A35D0-3E1A-4802-8475-8B158F50E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60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Q3: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const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DEBUTANT=18;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 age;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“Enter your age: “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age;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if (age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DEBUTANT)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“You have arrived”;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(age != DEBUTANT)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“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‘!’;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b) After fixing the error – output of code?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181600" cy="3272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1E5CB-55A1-4DFC-B293-BB915EC7B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5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Q3: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67801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const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DEBUTANT=18;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 age;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“Enter your age: “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age;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(age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DEBUTANT)</a:t>
            </a: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“You have arrived”;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(age != DEBUTANT)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“Happy Birthday”;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‘!’;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b) After fixing the error – output of code when the input is 19?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181600" cy="3272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Happy Birthday!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C3EA9-314E-4744-B565-12B2800C0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1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Q3: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d=6%4;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float m=3.2;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 /= d;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&gt;&gt; d &gt;&gt;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endl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&gt;&gt; m;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en-US" dirty="0"/>
              <a:t>Identify any compiler (syntax) errors</a:t>
            </a:r>
          </a:p>
          <a:p>
            <a:pPr marL="514350" indent="-514350"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dirty="0"/>
              <a:t>m is assigned twice. </a:t>
            </a:r>
          </a:p>
          <a:p>
            <a:pPr marL="0" indent="0">
              <a:buNone/>
            </a:pPr>
            <a:r>
              <a:rPr lang="en-US" dirty="0"/>
              <a:t>Is that a compiler error?</a:t>
            </a:r>
          </a:p>
          <a:p>
            <a:pPr marL="0" indent="0">
              <a:buNone/>
            </a:pPr>
            <a:r>
              <a:rPr lang="en-US" dirty="0"/>
              <a:t>A different kind of error?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804BFB-7B6F-4474-A3FE-30095D3C1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03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Q3: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d=6%4;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float m=3.2;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m=d + 2;  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//was m /= d;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d &lt;&lt;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endl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m;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c) After replacement 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181600" cy="3272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E4402-644A-4BF3-8648-7EBA57A4F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1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Q3: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d=6%4;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float m=3.2;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m=d + 2; 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 was m /= d;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d &lt;&lt;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endl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m;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c) After replacement 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181600" cy="3272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0A104-001F-4CE3-A494-3EA102975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3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Q4: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a,b,c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a=4; b=6; c=a-b; b=12; a==4;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a &lt;&lt; "+" &lt;&lt; b &lt;&lt; "=" &lt;&lt;c;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a) Which statement declares variable b?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181600" cy="3272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E99A3-3930-4606-A4A8-87621814E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1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Q4: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a,b,c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a=4; b=6; c=a-b; b=12; a==4;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a &lt;&lt; "+" &lt;&lt; b &lt;&lt; "=" &lt;&lt;c;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a) Which statement </a:t>
            </a:r>
            <a:r>
              <a:rPr lang="en-US" u="sng" dirty="0"/>
              <a:t>declares</a:t>
            </a:r>
            <a:r>
              <a:rPr lang="en-US" dirty="0"/>
              <a:t> variable b?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181600" cy="3272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a,b,c</a:t>
            </a:r>
            <a:r>
              <a:rPr lang="en-US" dirty="0"/>
              <a:t>;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32547-888B-4F78-83F5-ACB2BE8E9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9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588692-F543-4E02-8D1C-BA63FB862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8C8DF-F57E-4259-843A-F796CE679E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8799"/>
            <a:ext cx="5181600" cy="4348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If I give you a block of code: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string a = "Fred";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"Hello" &lt;&lt; a;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0E1DF3-4525-428D-9867-C81BC0F13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690688"/>
            <a:ext cx="5181600" cy="4720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 am really asking you to consider a program: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#include&lt;iostream&gt;</a:t>
            </a:r>
            <a:br>
              <a:rPr lang="en-US" dirty="0"/>
            </a:b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 {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string a = "Fred";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"Hello" &lt;&lt; a;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/>
              <a:t>	return 0;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D49F6BD-4CC4-4FB9-BB4F-B6D3B2913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075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Q4: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a,b,c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a=4; b=6; c=a-b; b=12; a==4;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a &lt;&lt; "+" &lt;&lt; b &lt;&lt; "=" &lt;&lt;c;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b) Which statement </a:t>
            </a:r>
            <a:r>
              <a:rPr lang="en-US" u="sng" dirty="0"/>
              <a:t>initializes</a:t>
            </a:r>
            <a:r>
              <a:rPr lang="en-US" dirty="0"/>
              <a:t> variable a?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181600" cy="3272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a=4;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B2D3B26-B3A5-4D00-A314-DDCBB2E4454B}"/>
              </a:ext>
            </a:extLst>
          </p:cNvPr>
          <p:cNvGrpSpPr/>
          <p:nvPr/>
        </p:nvGrpSpPr>
        <p:grpSpPr>
          <a:xfrm>
            <a:off x="9936860" y="3570425"/>
            <a:ext cx="1487496" cy="1526117"/>
            <a:chOff x="8613422" y="3159081"/>
            <a:chExt cx="1226441" cy="1526117"/>
          </a:xfrm>
        </p:grpSpPr>
        <p:pic>
          <p:nvPicPr>
            <p:cNvPr id="2050" name="Picture 2" descr="http://www.clker.com/cliparts/0/1/4/e/1194984501593338046mailbox1.svg.hi.png">
              <a:extLst>
                <a:ext uri="{FF2B5EF4-FFF2-40B4-BE49-F238E27FC236}">
                  <a16:creationId xmlns:a16="http://schemas.microsoft.com/office/drawing/2014/main" id="{6F27F6E2-9DB4-4F36-BF09-E48BB454F4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613422" y="3159081"/>
              <a:ext cx="1226441" cy="15261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9F1118A-F055-4F61-9923-9F61202D9051}"/>
                </a:ext>
              </a:extLst>
            </p:cNvPr>
            <p:cNvSpPr txBox="1"/>
            <p:nvPr/>
          </p:nvSpPr>
          <p:spPr>
            <a:xfrm>
              <a:off x="9071513" y="3605634"/>
              <a:ext cx="7478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FF0000"/>
                  </a:solidFill>
                </a:rPr>
                <a:t>a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D61FBF9-72C4-4134-9C32-33C211C62CA9}"/>
              </a:ext>
            </a:extLst>
          </p:cNvPr>
          <p:cNvGrpSpPr/>
          <p:nvPr/>
        </p:nvGrpSpPr>
        <p:grpSpPr>
          <a:xfrm>
            <a:off x="9649177" y="5096543"/>
            <a:ext cx="1845734" cy="1335087"/>
            <a:chOff x="9660466" y="4841875"/>
            <a:chExt cx="2400300" cy="184785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A27324B-8526-48CD-B7F5-E0A6C3C68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660466" y="4841875"/>
              <a:ext cx="2400300" cy="184785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0B58C49-C70E-47FA-B3D8-7F5458508D16}"/>
                </a:ext>
              </a:extLst>
            </p:cNvPr>
            <p:cNvSpPr txBox="1"/>
            <p:nvPr/>
          </p:nvSpPr>
          <p:spPr>
            <a:xfrm>
              <a:off x="10199511" y="5648514"/>
              <a:ext cx="7478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D823BE4-89DF-4E15-B43A-236F4F798340}"/>
                </a:ext>
              </a:extLst>
            </p:cNvPr>
            <p:cNvSpPr txBox="1"/>
            <p:nvPr/>
          </p:nvSpPr>
          <p:spPr>
            <a:xfrm>
              <a:off x="11150916" y="5258889"/>
              <a:ext cx="747890" cy="7241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F2584F2-A535-4420-923E-F5CA2B1F765E}"/>
              </a:ext>
            </a:extLst>
          </p:cNvPr>
          <p:cNvGrpSpPr/>
          <p:nvPr/>
        </p:nvGrpSpPr>
        <p:grpSpPr>
          <a:xfrm>
            <a:off x="361244" y="3544711"/>
            <a:ext cx="9685867" cy="2632251"/>
            <a:chOff x="361244" y="3544711"/>
            <a:chExt cx="9685867" cy="263225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D8068B4-EC88-4DC7-82A3-54164CF1B90B}"/>
                </a:ext>
              </a:extLst>
            </p:cNvPr>
            <p:cNvSpPr txBox="1"/>
            <p:nvPr/>
          </p:nvSpPr>
          <p:spPr>
            <a:xfrm>
              <a:off x="361244" y="4237970"/>
              <a:ext cx="9685867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Declare: creates space in memory. 'Labels the mailbox with the variable name'. Does NOT store anything.   Just puts up the box.   Example: </a:t>
              </a:r>
              <a:r>
                <a:rPr lang="en-US" sz="2400" dirty="0" err="1"/>
                <a:t>int</a:t>
              </a:r>
              <a:r>
                <a:rPr lang="en-US" sz="2400" dirty="0"/>
                <a:t> a;</a:t>
              </a:r>
            </a:p>
            <a:p>
              <a:endParaRPr lang="en-US" sz="2400" dirty="0"/>
            </a:p>
            <a:p>
              <a:r>
                <a:rPr lang="en-US" sz="2400" dirty="0"/>
                <a:t>Initialize: the </a:t>
              </a:r>
              <a:r>
                <a:rPr lang="en-US" sz="2400" b="1" dirty="0"/>
                <a:t>initial</a:t>
              </a:r>
              <a:r>
                <a:rPr lang="en-US" sz="2400" dirty="0"/>
                <a:t> time a value is put in that memory location. The first assignment.  Example:   a=4</a:t>
              </a:r>
              <a:endParaRPr 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05EC75F-2F8A-4D54-99E9-F2208135200C}"/>
                </a:ext>
              </a:extLst>
            </p:cNvPr>
            <p:cNvSpPr txBox="1"/>
            <p:nvPr/>
          </p:nvSpPr>
          <p:spPr>
            <a:xfrm>
              <a:off x="361244" y="3544711"/>
              <a:ext cx="436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Terminology:</a:t>
              </a:r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0329939-78E1-49AD-8970-B77822AF6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Q4: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a,b,c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a=4; b=6; c=a-b; b=12; a==4;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a &lt;&lt; "+" &lt;&lt; b &lt;&lt; "=" &lt;&lt;c;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c) Output of the code?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181600" cy="32724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4+12=-2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Discussion:</a:t>
            </a:r>
          </a:p>
          <a:p>
            <a:pPr marL="0" indent="0">
              <a:buNone/>
            </a:pPr>
            <a:r>
              <a:rPr lang="en-US" dirty="0"/>
              <a:t>Lines can be written this way too:</a:t>
            </a:r>
          </a:p>
          <a:p>
            <a:pPr marL="0" indent="0">
              <a:buNone/>
            </a:pPr>
            <a:r>
              <a:rPr lang="en-US" dirty="0"/>
              <a:t>Be careful with your output. Possible to mislead yourself!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What did a==4 do?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97DB3-5D95-450D-8228-801D0E0C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6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Q4: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175656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a,b,c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a=4; b=6; c=a-b; b=12; a==4;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a &lt;&lt; "+" &lt;&lt; b &lt;&lt; "=" &lt;&lt;c;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c) Output of the code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347275"/>
            <a:ext cx="5181600" cy="1593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4+12=-2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E2D8BC-1491-4346-9D69-96C4EC0C06D1}"/>
              </a:ext>
            </a:extLst>
          </p:cNvPr>
          <p:cNvSpPr txBox="1"/>
          <p:nvPr/>
        </p:nvSpPr>
        <p:spPr>
          <a:xfrm>
            <a:off x="838200" y="3770722"/>
            <a:ext cx="5177672" cy="25237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Clearer to write the statements this way:</a:t>
            </a:r>
          </a:p>
          <a:p>
            <a:endParaRPr lang="en-US" sz="2000" dirty="0"/>
          </a:p>
          <a:p>
            <a:r>
              <a:rPr lang="en-US" sz="2000" dirty="0"/>
              <a:t>a=4; </a:t>
            </a:r>
          </a:p>
          <a:p>
            <a:r>
              <a:rPr lang="en-US" sz="2000" dirty="0"/>
              <a:t>b=6; </a:t>
            </a:r>
          </a:p>
          <a:p>
            <a:r>
              <a:rPr lang="en-US" sz="2000" dirty="0"/>
              <a:t>c=a-b; 	// -2</a:t>
            </a:r>
          </a:p>
          <a:p>
            <a:r>
              <a:rPr lang="en-US" sz="2000" dirty="0"/>
              <a:t>b=12; 	// recall: the last assignment 'sticks'</a:t>
            </a:r>
          </a:p>
          <a:p>
            <a:r>
              <a:rPr lang="en-US" sz="2000" dirty="0"/>
              <a:t>a==4;	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1527BC-D93E-43E9-8E83-902F282EC223}"/>
              </a:ext>
            </a:extLst>
          </p:cNvPr>
          <p:cNvSpPr txBox="1"/>
          <p:nvPr/>
        </p:nvSpPr>
        <p:spPr>
          <a:xfrm>
            <a:off x="6172200" y="3091992"/>
            <a:ext cx="5337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 careful with your output. </a:t>
            </a:r>
          </a:p>
          <a:p>
            <a:r>
              <a:rPr lang="en-US" dirty="0"/>
              <a:t>It's possible to mislead yourself!</a:t>
            </a:r>
          </a:p>
          <a:p>
            <a:r>
              <a:rPr lang="en-US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8D7470-3FA6-48BE-BFA2-B4BB11AF7449}"/>
              </a:ext>
            </a:extLst>
          </p:cNvPr>
          <p:cNvSpPr txBox="1"/>
          <p:nvPr/>
        </p:nvSpPr>
        <p:spPr>
          <a:xfrm>
            <a:off x="6172200" y="4467651"/>
            <a:ext cx="4232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What did a==4 do?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80873E-2DBE-4AA6-A60F-A24933999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7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Q5: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 b;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&gt;&gt; b</a:t>
            </a:r>
          </a:p>
          <a:p>
            <a:pPr marL="0" indent="0">
              <a:buNone/>
            </a:pPr>
            <a:r>
              <a:rPr lang="en-US" dirty="0"/>
              <a:t>while(1&lt;b&lt;10) ;</a:t>
            </a:r>
          </a:p>
          <a:p>
            <a:pPr marL="0" indent="0">
              <a:buNone/>
            </a:pPr>
            <a:r>
              <a:rPr lang="en-US" dirty="0"/>
              <a:t>{</a:t>
            </a:r>
            <a:r>
              <a:rPr lang="en-US" dirty="0" err="1"/>
              <a:t>cout</a:t>
            </a:r>
            <a:r>
              <a:rPr lang="en-US" dirty="0"/>
              <a:t> &lt;&lt; Hello world; b--;if (b &lt; 0) ;</a:t>
            </a:r>
          </a:p>
          <a:p>
            <a:pPr marL="0" indent="0">
              <a:buNone/>
            </a:pPr>
            <a:r>
              <a:rPr lang="en-US" dirty="0"/>
              <a:t>  else </a:t>
            </a:r>
            <a:r>
              <a:rPr lang="en-US" dirty="0" err="1"/>
              <a:t>cout</a:t>
            </a:r>
            <a:r>
              <a:rPr lang="en-US" dirty="0"/>
              <a:t> &lt;&lt; “b is positive”;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124495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lphaLcParenR"/>
            </a:pPr>
            <a:r>
              <a:rPr lang="en-US" dirty="0"/>
              <a:t>Identify </a:t>
            </a:r>
            <a:r>
              <a:rPr lang="en-US" b="1" u="sng" dirty="0"/>
              <a:t>compiler</a:t>
            </a:r>
            <a:r>
              <a:rPr lang="en-US" dirty="0"/>
              <a:t> and </a:t>
            </a:r>
            <a:r>
              <a:rPr lang="en-US" b="1" u="sng" dirty="0"/>
              <a:t>runtime</a:t>
            </a:r>
            <a:r>
              <a:rPr lang="en-US" dirty="0"/>
              <a:t> errors. </a:t>
            </a:r>
          </a:p>
          <a:p>
            <a:r>
              <a:rPr lang="en-US" b="1" dirty="0"/>
              <a:t>Compiler</a:t>
            </a:r>
            <a:r>
              <a:rPr lang="en-US" dirty="0"/>
              <a:t> = syntax. </a:t>
            </a:r>
            <a:br>
              <a:rPr lang="en-US" dirty="0"/>
            </a:br>
            <a:r>
              <a:rPr lang="en-US" b="1" dirty="0"/>
              <a:t>Runtime</a:t>
            </a:r>
            <a:r>
              <a:rPr lang="en-US" dirty="0"/>
              <a:t> = when running. Often, logic errors. Does not do what you expect.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51614-A179-4BFA-B770-359B0C4A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873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Q5: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 b;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&gt;&gt; b</a:t>
            </a:r>
          </a:p>
          <a:p>
            <a:pPr marL="0" indent="0">
              <a:buNone/>
            </a:pPr>
            <a:r>
              <a:rPr lang="en-US" dirty="0"/>
              <a:t>while(1&lt;b&lt;10) ;</a:t>
            </a:r>
          </a:p>
          <a:p>
            <a:pPr marL="0" indent="0">
              <a:buNone/>
            </a:pPr>
            <a:r>
              <a:rPr lang="en-US" dirty="0"/>
              <a:t>{</a:t>
            </a:r>
            <a:r>
              <a:rPr lang="en-US" dirty="0" err="1"/>
              <a:t>cout</a:t>
            </a:r>
            <a:r>
              <a:rPr lang="en-US" dirty="0"/>
              <a:t> &lt;&lt; Hello world; b--;if (b &lt; 0) ;</a:t>
            </a:r>
          </a:p>
          <a:p>
            <a:pPr marL="0" indent="0">
              <a:buNone/>
            </a:pPr>
            <a:r>
              <a:rPr lang="en-US" dirty="0"/>
              <a:t>  else </a:t>
            </a:r>
            <a:r>
              <a:rPr lang="en-US" dirty="0" err="1"/>
              <a:t>cout</a:t>
            </a:r>
            <a:r>
              <a:rPr lang="en-US" dirty="0"/>
              <a:t> &lt;&lt; “b is positive”;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124495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lphaLcParenR"/>
            </a:pPr>
            <a:r>
              <a:rPr lang="en-US" dirty="0"/>
              <a:t>Identify </a:t>
            </a:r>
            <a:r>
              <a:rPr lang="en-US" b="1" u="sng" dirty="0"/>
              <a:t>compiler</a:t>
            </a:r>
            <a:r>
              <a:rPr lang="en-US" dirty="0"/>
              <a:t> and </a:t>
            </a:r>
            <a:r>
              <a:rPr lang="en-US" b="1" u="sng" dirty="0"/>
              <a:t>runtime</a:t>
            </a:r>
            <a:r>
              <a:rPr lang="en-US" dirty="0"/>
              <a:t> errors. </a:t>
            </a:r>
          </a:p>
          <a:p>
            <a:r>
              <a:rPr lang="en-US" b="1" dirty="0"/>
              <a:t>Compiler</a:t>
            </a:r>
            <a:r>
              <a:rPr lang="en-US" dirty="0"/>
              <a:t> = syntax. </a:t>
            </a:r>
            <a:br>
              <a:rPr lang="en-US" dirty="0"/>
            </a:br>
            <a:r>
              <a:rPr lang="en-US" b="1" dirty="0"/>
              <a:t>Runtime</a:t>
            </a:r>
            <a:r>
              <a:rPr lang="en-US" dirty="0"/>
              <a:t> = when running. Often, logic errors. Does not do what you expect.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3262489"/>
            <a:ext cx="5181600" cy="291447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Compiler error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Missing double quotes or semi-colon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>
                <a:solidFill>
                  <a:srgbClr val="FF0000"/>
                </a:solidFill>
              </a:rPr>
              <a:t>"</a:t>
            </a:r>
            <a:r>
              <a:rPr lang="en-US" dirty="0"/>
              <a:t>Hello world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&gt;&gt; b;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Runtime error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while(1&lt;b&lt;10)</a:t>
            </a:r>
            <a:r>
              <a:rPr lang="en-US" dirty="0">
                <a:solidFill>
                  <a:srgbClr val="FF0000"/>
                </a:solidFill>
              </a:rPr>
              <a:t>;	</a:t>
            </a:r>
            <a:r>
              <a:rPr lang="en-US" dirty="0"/>
              <a:t> // ; infinite loop</a:t>
            </a:r>
          </a:p>
          <a:p>
            <a:pPr marL="0" indent="0">
              <a:buNone/>
            </a:pPr>
            <a:r>
              <a:rPr lang="en-US" dirty="0"/>
              <a:t>if (b &lt; 0) ;                     // empty 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1&lt;b&lt;10 always resolves to 1 or true.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51614-A179-4BFA-B770-359B0C4A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3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Q5: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 b;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&lt;&lt; b</a:t>
            </a:r>
          </a:p>
          <a:p>
            <a:pPr marL="0" indent="0">
              <a:buNone/>
            </a:pPr>
            <a:r>
              <a:rPr lang="en-US" dirty="0"/>
              <a:t>while(1&lt;b&lt;10) ;</a:t>
            </a:r>
          </a:p>
          <a:p>
            <a:pPr marL="0" indent="0">
              <a:buNone/>
            </a:pPr>
            <a:r>
              <a:rPr lang="en-US" dirty="0"/>
              <a:t>{</a:t>
            </a:r>
            <a:r>
              <a:rPr lang="en-US" dirty="0" err="1"/>
              <a:t>cout</a:t>
            </a:r>
            <a:r>
              <a:rPr lang="en-US" dirty="0"/>
              <a:t> &lt;&lt; Hello world; b--;if (b &lt; 0) ;</a:t>
            </a:r>
          </a:p>
          <a:p>
            <a:pPr marL="0" indent="0">
              <a:buNone/>
            </a:pPr>
            <a:r>
              <a:rPr lang="en-US" dirty="0"/>
              <a:t>  else </a:t>
            </a:r>
            <a:r>
              <a:rPr lang="en-US" dirty="0" err="1"/>
              <a:t>cout</a:t>
            </a:r>
            <a:r>
              <a:rPr lang="en-US" dirty="0"/>
              <a:t> &lt;&lt; “b is positive”;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b) Rewrite with proper indenting: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370339"/>
            <a:ext cx="5495192" cy="38066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int b; // assume all indented in main()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&gt;&gt; b;</a:t>
            </a:r>
          </a:p>
          <a:p>
            <a:pPr marL="0" indent="0">
              <a:buNone/>
            </a:pPr>
            <a:r>
              <a:rPr lang="en-US" dirty="0"/>
              <a:t>while(b &gt; 1 &amp;&amp; b &lt; 10)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“Hello world”; </a:t>
            </a:r>
          </a:p>
          <a:p>
            <a:pPr marL="0" indent="0">
              <a:buNone/>
            </a:pPr>
            <a:r>
              <a:rPr lang="en-US" dirty="0"/>
              <a:t>   b--;</a:t>
            </a:r>
          </a:p>
          <a:p>
            <a:pPr marL="0" indent="0">
              <a:buNone/>
            </a:pPr>
            <a:r>
              <a:rPr lang="en-US" dirty="0"/>
              <a:t>    if (b &gt; 0)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cout</a:t>
            </a:r>
            <a:r>
              <a:rPr lang="en-US" dirty="0"/>
              <a:t> &lt;&lt; “b is positive”;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579ACA-CB65-4725-807D-383CAA9B78BE}"/>
              </a:ext>
            </a:extLst>
          </p:cNvPr>
          <p:cNvSpPr txBox="1"/>
          <p:nvPr/>
        </p:nvSpPr>
        <p:spPr>
          <a:xfrm>
            <a:off x="6096000" y="6176962"/>
            <a:ext cx="4771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What is the output?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B4700-48D1-479A-BF46-243C691DD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9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Q5: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int b;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&gt;&gt; b;</a:t>
            </a:r>
          </a:p>
          <a:p>
            <a:pPr marL="0" indent="0">
              <a:buNone/>
            </a:pPr>
            <a:r>
              <a:rPr lang="en-US" dirty="0"/>
              <a:t>while(b &gt; 1 &amp;&amp; b &lt; 10)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“Hello world”; </a:t>
            </a:r>
          </a:p>
          <a:p>
            <a:pPr marL="0" indent="0">
              <a:buNone/>
            </a:pPr>
            <a:r>
              <a:rPr lang="en-US" dirty="0"/>
              <a:t>   b--;</a:t>
            </a:r>
          </a:p>
          <a:p>
            <a:pPr marL="0" indent="0">
              <a:buNone/>
            </a:pPr>
            <a:r>
              <a:rPr lang="en-US" dirty="0"/>
              <a:t>    if (b &gt; 0)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cout</a:t>
            </a:r>
            <a:r>
              <a:rPr lang="en-US" dirty="0"/>
              <a:t> &lt;&lt; “b is positive”;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c) Rewrite as do-while loop: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254929"/>
            <a:ext cx="5495192" cy="392203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int b; 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&gt;&gt; b;</a:t>
            </a:r>
          </a:p>
          <a:p>
            <a:pPr marL="0" indent="0">
              <a:buNone/>
            </a:pPr>
            <a:r>
              <a:rPr lang="en-US" dirty="0"/>
              <a:t>do 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“Hello world”; </a:t>
            </a:r>
          </a:p>
          <a:p>
            <a:pPr marL="0" indent="0">
              <a:buNone/>
            </a:pPr>
            <a:r>
              <a:rPr lang="en-US" dirty="0"/>
              <a:t>   b--;</a:t>
            </a:r>
          </a:p>
          <a:p>
            <a:pPr marL="0" indent="0">
              <a:buNone/>
            </a:pPr>
            <a:r>
              <a:rPr lang="en-US" dirty="0"/>
              <a:t>    if (b &gt; 0)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cout</a:t>
            </a:r>
            <a:r>
              <a:rPr lang="en-US" dirty="0"/>
              <a:t> &lt;&lt; “b is positive”;</a:t>
            </a:r>
          </a:p>
          <a:p>
            <a:pPr marL="0" indent="0">
              <a:buNone/>
            </a:pPr>
            <a:r>
              <a:rPr lang="en-US" dirty="0"/>
              <a:t>} while(b &gt; 1 &amp;&amp; b &lt; 10);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B6B6FC-90A5-4394-91B1-C2F1D1D2D79F}"/>
              </a:ext>
            </a:extLst>
          </p:cNvPr>
          <p:cNvSpPr txBox="1"/>
          <p:nvPr/>
        </p:nvSpPr>
        <p:spPr>
          <a:xfrm>
            <a:off x="10663604" y="1254125"/>
            <a:ext cx="1380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Extra for R01 &amp; E01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884AD1-5FBF-4CA1-BE78-CE1309D2ACC7}"/>
              </a:ext>
            </a:extLst>
          </p:cNvPr>
          <p:cNvSpPr txBox="1"/>
          <p:nvPr/>
        </p:nvSpPr>
        <p:spPr>
          <a:xfrm>
            <a:off x="6096000" y="6176962"/>
            <a:ext cx="4771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What is the output?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38140-F796-416C-9146-48E6E582A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0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Q5: Let us consider the following code: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 a;</a:t>
            </a:r>
          </a:p>
          <a:p>
            <a:pPr marL="0" indent="0">
              <a:buNone/>
            </a:pPr>
            <a:r>
              <a:rPr lang="en-US" dirty="0"/>
              <a:t>a=6;</a:t>
            </a:r>
          </a:p>
          <a:p>
            <a:pPr marL="0" indent="0">
              <a:buNone/>
            </a:pPr>
            <a:r>
              <a:rPr lang="en-US" dirty="0"/>
              <a:t>while(a&gt;2);</a:t>
            </a:r>
          </a:p>
          <a:p>
            <a:pPr marL="0" indent="0">
              <a:buNone/>
            </a:pPr>
            <a:r>
              <a:rPr lang="en-US" dirty="0"/>
              <a:t>{</a:t>
            </a:r>
            <a:r>
              <a:rPr lang="en-US" dirty="0" err="1"/>
              <a:t>cout</a:t>
            </a:r>
            <a:r>
              <a:rPr lang="en-US" dirty="0"/>
              <a:t> &lt;&lt; Hello world;</a:t>
            </a:r>
          </a:p>
          <a:p>
            <a:pPr marL="0" indent="0">
              <a:buNone/>
            </a:pPr>
            <a:r>
              <a:rPr lang="en-US" dirty="0"/>
              <a:t>a--;}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c) Rewrite as for loop: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495192" cy="3272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for(int a=6; (a&gt;2); a--)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cout</a:t>
            </a:r>
            <a:r>
              <a:rPr lang="en-US" dirty="0"/>
              <a:t> &lt;&lt; "Hello world";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B6B6FC-90A5-4394-91B1-C2F1D1D2D79F}"/>
              </a:ext>
            </a:extLst>
          </p:cNvPr>
          <p:cNvSpPr txBox="1"/>
          <p:nvPr/>
        </p:nvSpPr>
        <p:spPr>
          <a:xfrm>
            <a:off x="9988062" y="1825625"/>
            <a:ext cx="1960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Extra for R04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F44561-1694-4DB3-A27F-E2CF18E466C0}"/>
              </a:ext>
            </a:extLst>
          </p:cNvPr>
          <p:cNvSpPr txBox="1"/>
          <p:nvPr/>
        </p:nvSpPr>
        <p:spPr>
          <a:xfrm>
            <a:off x="6096000" y="6176962"/>
            <a:ext cx="4771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What is the output?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98F32-6D72-42E3-B5BB-14DCEEFDC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7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Q6: Consider this output </a:t>
            </a:r>
            <a:br>
              <a:rPr lang="en-US" dirty="0"/>
            </a:br>
            <a:r>
              <a:rPr lang="en-US" dirty="0"/>
              <a:t>(user input is  in red &amp; bold)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&gt;./</a:t>
            </a:r>
            <a:r>
              <a:rPr lang="en-US" dirty="0" err="1"/>
              <a:t>myProgram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Give me a number: </a:t>
            </a:r>
            <a:r>
              <a:rPr lang="en-US" sz="3200" b="1" dirty="0">
                <a:solidFill>
                  <a:srgbClr val="FF0000"/>
                </a:solidFill>
              </a:rPr>
              <a:t>1234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1234</a:t>
            </a:r>
          </a:p>
          <a:p>
            <a:pPr marL="0" indent="0">
              <a:buNone/>
            </a:pPr>
            <a:r>
              <a:rPr lang="en-US" dirty="0"/>
              <a:t>&gt; 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a) Write the code (just the inside of the </a:t>
            </a:r>
            <a:r>
              <a:rPr lang="en-US" dirty="0" err="1"/>
              <a:t>int</a:t>
            </a:r>
            <a:r>
              <a:rPr lang="en-US" dirty="0"/>
              <a:t> main() function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495192" cy="3272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"Give me a number:";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num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num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157DB-5F27-4C90-B152-11770B256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4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Q6: Consider this output </a:t>
            </a:r>
            <a:br>
              <a:rPr lang="en-US" dirty="0"/>
            </a:br>
            <a:r>
              <a:rPr lang="en-US" dirty="0"/>
              <a:t>(user input is  in red &amp; bold)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&gt;./</a:t>
            </a:r>
            <a:r>
              <a:rPr lang="en-US" dirty="0" err="1"/>
              <a:t>myProgram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Give me a number: </a:t>
            </a:r>
            <a:r>
              <a:rPr lang="en-US" sz="3200" b="1" dirty="0">
                <a:solidFill>
                  <a:srgbClr val="FF0000"/>
                </a:solidFill>
              </a:rPr>
              <a:t>1234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1234</a:t>
            </a:r>
          </a:p>
          <a:p>
            <a:pPr marL="0" indent="0">
              <a:buNone/>
            </a:pPr>
            <a:r>
              <a:rPr lang="en-US" dirty="0"/>
              <a:t>&gt; 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b) 3 different types that could hold the user input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495192" cy="3272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string</a:t>
            </a:r>
            <a:r>
              <a:rPr lang="en-US" dirty="0"/>
              <a:t> </a:t>
            </a:r>
            <a:r>
              <a:rPr lang="en-US" dirty="0" err="1"/>
              <a:t>num</a:t>
            </a:r>
            <a:r>
              <a:rPr lang="en-US" dirty="0"/>
              <a:t>; // and </a:t>
            </a: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"Give me a number:";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num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num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D479B-64E7-412E-A02D-00C4C2B6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1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A04A3-CB83-4282-B6BC-572369884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answer 'what is the 'output'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3267C-43C9-4127-875B-A0FB50ED175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Whatever would show on the screen based on the program.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5</a:t>
            </a:r>
          </a:p>
          <a:p>
            <a:endParaRPr lang="en-US" b="1" dirty="0"/>
          </a:p>
          <a:p>
            <a:r>
              <a:rPr lang="en-US" b="1" dirty="0"/>
              <a:t>NOT the statement itself!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err="1"/>
              <a:t>cout</a:t>
            </a:r>
            <a:r>
              <a:rPr lang="en-US" b="1" dirty="0"/>
              <a:t> &lt;&lt; a;  // no!</a:t>
            </a:r>
          </a:p>
          <a:p>
            <a:r>
              <a:rPr lang="en-US" b="1" dirty="0"/>
              <a:t>NOT complete sentences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B962A-6D7B-4302-919B-C5DF653F03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Usually whenever a </a:t>
            </a:r>
            <a:r>
              <a:rPr lang="en-US" dirty="0" err="1"/>
              <a:t>cout</a:t>
            </a:r>
            <a:r>
              <a:rPr lang="en-US" dirty="0"/>
              <a:t> is executed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4F09B9-7234-41CF-BD7F-83B0A8F48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7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Q6: Consider this output </a:t>
            </a:r>
            <a:br>
              <a:rPr lang="en-US" dirty="0"/>
            </a:br>
            <a:r>
              <a:rPr lang="en-US" dirty="0"/>
              <a:t>(user input is  in red &amp; bold)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&gt;./</a:t>
            </a:r>
            <a:r>
              <a:rPr lang="en-US" dirty="0" err="1"/>
              <a:t>myProgram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Give me a number: </a:t>
            </a:r>
            <a:r>
              <a:rPr lang="en-US" sz="3200" b="1" dirty="0">
                <a:solidFill>
                  <a:srgbClr val="FF0000"/>
                </a:solidFill>
              </a:rPr>
              <a:t>1234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1234</a:t>
            </a:r>
          </a:p>
          <a:p>
            <a:pPr marL="0" indent="0">
              <a:buNone/>
            </a:pPr>
            <a:r>
              <a:rPr lang="en-US" dirty="0"/>
              <a:t>&gt; 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b) 3 different types that could hold the user input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495192" cy="3272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float</a:t>
            </a:r>
            <a:r>
              <a:rPr lang="en-US" dirty="0"/>
              <a:t> </a:t>
            </a:r>
            <a:r>
              <a:rPr lang="en-US" dirty="0" err="1"/>
              <a:t>num</a:t>
            </a:r>
            <a:r>
              <a:rPr lang="en-US" dirty="0"/>
              <a:t>; // and string and </a:t>
            </a: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"Give me a number:";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num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num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D12C6-45D8-4D17-9F61-E9B2F2696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8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16203-25FD-48E1-ADDF-089282948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cin</a:t>
            </a:r>
            <a:r>
              <a:rPr lang="en-US" dirty="0"/>
              <a:t> Reminder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024C2-DFF9-456C-B8F0-25A8C1B2EE1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not put an </a:t>
            </a:r>
            <a:r>
              <a:rPr lang="en-US" dirty="0" err="1"/>
              <a:t>endl</a:t>
            </a:r>
            <a:r>
              <a:rPr lang="en-US" dirty="0"/>
              <a:t> when reading a variable.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e.g. 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myvar</a:t>
            </a:r>
            <a:r>
              <a:rPr lang="en-US" dirty="0"/>
              <a:t> &gt;&gt;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// syntax error!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// value will be based on whitespace (space, tab, \n) except when reading a char (1 character)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F2DF8A-6314-4753-9308-548836D54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0365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CAN read 2 variables. Like this: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a,b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"Give me 2 </a:t>
            </a:r>
            <a:r>
              <a:rPr lang="en-US" dirty="0" err="1"/>
              <a:t>ints</a:t>
            </a:r>
            <a:r>
              <a:rPr lang="en-US" dirty="0"/>
              <a:t> separated by space: ";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&gt;&gt; a &gt;&gt; b;//&gt;&gt;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"Got a = " &lt;&lt; a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"Got b = " &lt;&lt; b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BAF125-3F70-4F6C-9F72-E0CE4D331D88}"/>
              </a:ext>
            </a:extLst>
          </p:cNvPr>
          <p:cNvSpPr txBox="1"/>
          <p:nvPr/>
        </p:nvSpPr>
        <p:spPr>
          <a:xfrm>
            <a:off x="6172200" y="5029200"/>
            <a:ext cx="55567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./</a:t>
            </a:r>
            <a:r>
              <a:rPr lang="en-US" dirty="0" err="1"/>
              <a:t>myprog</a:t>
            </a:r>
            <a:endParaRPr lang="en-US" dirty="0"/>
          </a:p>
          <a:p>
            <a:r>
              <a:rPr lang="en-US" dirty="0"/>
              <a:t>Give me 2 </a:t>
            </a:r>
            <a:r>
              <a:rPr lang="en-US" dirty="0" err="1"/>
              <a:t>ints</a:t>
            </a:r>
            <a:r>
              <a:rPr lang="en-US" dirty="0"/>
              <a:t> separated by space:  12 34</a:t>
            </a:r>
          </a:p>
          <a:p>
            <a:r>
              <a:rPr lang="en-US" dirty="0"/>
              <a:t>Got a= 12</a:t>
            </a:r>
          </a:p>
          <a:p>
            <a:r>
              <a:rPr lang="en-US" dirty="0"/>
              <a:t>Got b= 34   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0D01E9-24B2-4A32-8231-5E0767FF41BB}"/>
              </a:ext>
            </a:extLst>
          </p:cNvPr>
          <p:cNvSpPr txBox="1"/>
          <p:nvPr/>
        </p:nvSpPr>
        <p:spPr>
          <a:xfrm>
            <a:off x="7719646" y="492369"/>
            <a:ext cx="320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New: Not on mid-term,</a:t>
            </a:r>
          </a:p>
          <a:p>
            <a:r>
              <a:rPr lang="en-US" dirty="0">
                <a:solidFill>
                  <a:srgbClr val="FF0000"/>
                </a:solidFill>
              </a:rPr>
              <a:t>but handy!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5F337-E1A4-4038-86E0-9B9C07084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Q6: Consider this output </a:t>
            </a:r>
            <a:br>
              <a:rPr lang="en-US" dirty="0"/>
            </a:br>
            <a:r>
              <a:rPr lang="en-US" dirty="0"/>
              <a:t>(user input is  in red &amp; bold)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&gt;./</a:t>
            </a:r>
            <a:r>
              <a:rPr lang="en-US" dirty="0" err="1"/>
              <a:t>myProgram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Give me a number: </a:t>
            </a:r>
            <a:r>
              <a:rPr lang="en-US" sz="3200" b="1" dirty="0">
                <a:solidFill>
                  <a:srgbClr val="FF0000"/>
                </a:solidFill>
              </a:rPr>
              <a:t>1234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1234</a:t>
            </a:r>
          </a:p>
          <a:p>
            <a:pPr marL="0" indent="0">
              <a:buNone/>
            </a:pPr>
            <a:r>
              <a:rPr lang="en-US" dirty="0"/>
              <a:t>&gt; 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 not char?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473690"/>
            <a:ext cx="5495192" cy="2617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char a1,b1;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"char: Give me a b: ";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&gt;&gt; a1 &gt;&gt; b1;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"Got a = " &lt;&lt; a1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"Got b = " &lt;&lt; b1 &lt;&lt; </a:t>
            </a:r>
            <a:r>
              <a:rPr lang="en-US" dirty="0" err="1"/>
              <a:t>endl</a:t>
            </a:r>
            <a:r>
              <a:rPr lang="en-US" dirty="0"/>
              <a:t>;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AA03EC-DC9B-4530-961E-13A76A33CC56}"/>
              </a:ext>
            </a:extLst>
          </p:cNvPr>
          <p:cNvSpPr txBox="1"/>
          <p:nvPr/>
        </p:nvSpPr>
        <p:spPr>
          <a:xfrm>
            <a:off x="6172200" y="5304120"/>
            <a:ext cx="47712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&gt; char: Give me a b: </a:t>
            </a:r>
            <a:r>
              <a:rPr lang="en-US" sz="2800" b="1" dirty="0"/>
              <a:t>12 34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Got a = 1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Got b=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84812-01C4-4862-A4B9-5B0894F08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4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16203-25FD-48E1-ADDF-089282948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024C2-DFF9-456C-B8F0-25A8C1B2EE1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Variables:</a:t>
            </a:r>
          </a:p>
          <a:p>
            <a:r>
              <a:rPr lang="en-US" b="1" dirty="0">
                <a:solidFill>
                  <a:srgbClr val="FF0000"/>
                </a:solidFill>
              </a:rPr>
              <a:t>MUST</a:t>
            </a:r>
            <a:r>
              <a:rPr lang="en-US" dirty="0"/>
              <a:t> START WITH A </a:t>
            </a:r>
            <a:r>
              <a:rPr lang="en-US" dirty="0">
                <a:solidFill>
                  <a:srgbClr val="FF0000"/>
                </a:solidFill>
              </a:rPr>
              <a:t>LETTER</a:t>
            </a:r>
            <a:r>
              <a:rPr lang="en-US" dirty="0"/>
              <a:t>!</a:t>
            </a:r>
          </a:p>
          <a:p>
            <a:r>
              <a:rPr lang="en-US" dirty="0"/>
              <a:t>ONLY include letters, numbers and underscore (_)</a:t>
            </a:r>
          </a:p>
          <a:p>
            <a:r>
              <a:rPr lang="en-US" dirty="0"/>
              <a:t>Not a keyword (part of the language)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F2DF8A-6314-4753-9308-548836D5441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Which of these variable names are legal ?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1234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457200" lvl="1" indent="0">
              <a:buNone/>
            </a:pPr>
            <a:r>
              <a:rPr lang="en-US" dirty="0" err="1"/>
              <a:t>UserName</a:t>
            </a:r>
            <a:r>
              <a:rPr lang="en-US" dirty="0"/>
              <a:t>!</a:t>
            </a:r>
          </a:p>
          <a:p>
            <a:pPr marL="457200" lvl="1" indent="0">
              <a:buNone/>
            </a:pPr>
            <a:r>
              <a:rPr lang="en-US" dirty="0"/>
              <a:t>2weeks</a:t>
            </a:r>
          </a:p>
          <a:p>
            <a:pPr marL="457200" lvl="1" indent="0">
              <a:buNone/>
            </a:pPr>
            <a:r>
              <a:rPr lang="en-US" dirty="0"/>
              <a:t>House#</a:t>
            </a:r>
          </a:p>
          <a:p>
            <a:pPr marL="457200" lvl="1" indent="0">
              <a:buNone/>
            </a:pPr>
            <a:r>
              <a:rPr lang="en-US" dirty="0"/>
              <a:t>52*weeks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main  // valid variable name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dirty="0"/>
              <a:t>#</a:t>
            </a:r>
          </a:p>
          <a:p>
            <a:pPr marL="457200" lvl="1" indent="0">
              <a:buNone/>
            </a:pPr>
            <a:r>
              <a:rPr lang="en-US" dirty="0"/>
              <a:t>Old-enough-to-vote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16BD19-EA68-4C28-9743-13EA9E9E1F20}"/>
              </a:ext>
            </a:extLst>
          </p:cNvPr>
          <p:cNvSpPr txBox="1"/>
          <p:nvPr/>
        </p:nvSpPr>
        <p:spPr>
          <a:xfrm>
            <a:off x="9607061" y="5249477"/>
            <a:ext cx="18991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highlight>
                  <a:srgbClr val="FF00FF"/>
                </a:highlight>
              </a:rPr>
              <a:t>NONE!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912AE-CF6D-43BC-BB13-4C229BFC4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6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0468E-DFA2-4DCE-BA87-567A2D757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Escape Sequence</a:t>
            </a:r>
            <a:r>
              <a:rPr lang="en-US" dirty="0"/>
              <a:t>:   starts with backslash (\)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E591FD2-E140-4C50-933D-5A43A25436A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23335550"/>
              </p:ext>
            </p:extLst>
          </p:nvPr>
        </p:nvGraphicFramePr>
        <p:xfrm>
          <a:off x="2988297" y="2053874"/>
          <a:ext cx="6457362" cy="4214955"/>
        </p:xfrm>
        <a:graphic>
          <a:graphicData uri="http://schemas.openxmlformats.org/drawingml/2006/table">
            <a:tbl>
              <a:tblPr/>
              <a:tblGrid>
                <a:gridCol w="2152454">
                  <a:extLst>
                    <a:ext uri="{9D8B030D-6E8A-4147-A177-3AD203B41FA5}">
                      <a16:colId xmlns:a16="http://schemas.microsoft.com/office/drawing/2014/main" val="1128321837"/>
                    </a:ext>
                  </a:extLst>
                </a:gridCol>
                <a:gridCol w="2152454">
                  <a:extLst>
                    <a:ext uri="{9D8B030D-6E8A-4147-A177-3AD203B41FA5}">
                      <a16:colId xmlns:a16="http://schemas.microsoft.com/office/drawing/2014/main" val="2695420079"/>
                    </a:ext>
                  </a:extLst>
                </a:gridCol>
                <a:gridCol w="2152454">
                  <a:extLst>
                    <a:ext uri="{9D8B030D-6E8A-4147-A177-3AD203B41FA5}">
                      <a16:colId xmlns:a16="http://schemas.microsoft.com/office/drawing/2014/main" val="1809656783"/>
                    </a:ext>
                  </a:extLst>
                </a:gridCol>
              </a:tblGrid>
              <a:tr h="576918">
                <a:tc>
                  <a:txBody>
                    <a:bodyPr/>
                    <a:lstStyle/>
                    <a:p>
                      <a:r>
                        <a:rPr lang="en-US" sz="1600" b="1" dirty="0"/>
                        <a:t>Escape</a:t>
                      </a:r>
                      <a:br>
                        <a:rPr lang="en-US" sz="1600" b="1" dirty="0"/>
                      </a:br>
                      <a:r>
                        <a:rPr lang="en-US" sz="1600" b="1" dirty="0"/>
                        <a:t>sequence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Description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Representation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458574"/>
                  </a:ext>
                </a:extLst>
              </a:tr>
              <a:tr h="279849">
                <a:tc>
                  <a:txBody>
                    <a:bodyPr/>
                    <a:lstStyle/>
                    <a:p>
                      <a:r>
                        <a:rPr lang="en-US" sz="1400" b="1"/>
                        <a:t>\'</a:t>
                      </a:r>
                      <a:r>
                        <a:rPr lang="en-US" sz="1400"/>
                        <a:t>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single quote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/>
                        <a:t>byte 0x27 in ASCII encoding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0645208"/>
                  </a:ext>
                </a:extLst>
              </a:tr>
              <a:tr h="279849">
                <a:tc>
                  <a:txBody>
                    <a:bodyPr/>
                    <a:lstStyle/>
                    <a:p>
                      <a:r>
                        <a:rPr lang="en-US" sz="1400" b="1"/>
                        <a:t>\"</a:t>
                      </a:r>
                      <a:r>
                        <a:rPr lang="en-US" sz="1400"/>
                        <a:t>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double quote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/>
                        <a:t>byte 0x22 in ASCII encoding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5329107"/>
                  </a:ext>
                </a:extLst>
              </a:tr>
              <a:tr h="279849">
                <a:tc>
                  <a:txBody>
                    <a:bodyPr/>
                    <a:lstStyle/>
                    <a:p>
                      <a:r>
                        <a:rPr lang="en-US" sz="1400" b="1"/>
                        <a:t>\?</a:t>
                      </a:r>
                      <a:r>
                        <a:rPr lang="en-US" sz="1400"/>
                        <a:t>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question mark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byte 0x3f in ASCII encoding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963630"/>
                  </a:ext>
                </a:extLst>
              </a:tr>
              <a:tr h="279849">
                <a:tc>
                  <a:txBody>
                    <a:bodyPr/>
                    <a:lstStyle/>
                    <a:p>
                      <a:r>
                        <a:rPr lang="en-US" sz="1400" b="1"/>
                        <a:t>\\</a:t>
                      </a:r>
                      <a:r>
                        <a:rPr lang="en-US" sz="1400"/>
                        <a:t>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backslash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/>
                        <a:t>byte 0x5c in ASCII encoding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937462"/>
                  </a:ext>
                </a:extLst>
              </a:tr>
              <a:tr h="279849">
                <a:tc>
                  <a:txBody>
                    <a:bodyPr/>
                    <a:lstStyle/>
                    <a:p>
                      <a:r>
                        <a:rPr lang="en-US" sz="1400" b="1"/>
                        <a:t>\a</a:t>
                      </a:r>
                      <a:r>
                        <a:rPr lang="en-US" sz="1400"/>
                        <a:t>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audible bell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byte 0x07 in ASCII encoding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214208"/>
                  </a:ext>
                </a:extLst>
              </a:tr>
              <a:tr h="279849">
                <a:tc>
                  <a:txBody>
                    <a:bodyPr/>
                    <a:lstStyle/>
                    <a:p>
                      <a:r>
                        <a:rPr lang="en-US" sz="1400" b="1"/>
                        <a:t>\b</a:t>
                      </a:r>
                      <a:r>
                        <a:rPr lang="en-US" sz="1400"/>
                        <a:t>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backspace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/>
                        <a:t>byte 0x08 in ASCII encoding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884811"/>
                  </a:ext>
                </a:extLst>
              </a:tr>
              <a:tr h="279849">
                <a:tc>
                  <a:txBody>
                    <a:bodyPr/>
                    <a:lstStyle/>
                    <a:p>
                      <a:r>
                        <a:rPr lang="en-US" sz="1400" b="1"/>
                        <a:t>\f</a:t>
                      </a:r>
                      <a:r>
                        <a:rPr lang="en-US" sz="1400"/>
                        <a:t>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form feed - new page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/>
                        <a:t>byte 0x0c in ASCII encoding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543304"/>
                  </a:ext>
                </a:extLst>
              </a:tr>
              <a:tr h="279849">
                <a:tc>
                  <a:txBody>
                    <a:bodyPr/>
                    <a:lstStyle/>
                    <a:p>
                      <a:r>
                        <a:rPr lang="en-US" sz="1400" b="1"/>
                        <a:t>\n</a:t>
                      </a:r>
                      <a:r>
                        <a:rPr lang="en-US" sz="1400"/>
                        <a:t>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line feed - new line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/>
                        <a:t>byte 0x0a in ASCII encoding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591314"/>
                  </a:ext>
                </a:extLst>
              </a:tr>
              <a:tr h="279849">
                <a:tc>
                  <a:txBody>
                    <a:bodyPr/>
                    <a:lstStyle/>
                    <a:p>
                      <a:r>
                        <a:rPr lang="en-US" sz="1400" b="1"/>
                        <a:t>\r</a:t>
                      </a:r>
                      <a:r>
                        <a:rPr lang="en-US" sz="1400"/>
                        <a:t>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carriage return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/>
                        <a:t>byte 0x0d in ASCII encoding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266596"/>
                  </a:ext>
                </a:extLst>
              </a:tr>
              <a:tr h="279849">
                <a:tc>
                  <a:txBody>
                    <a:bodyPr/>
                    <a:lstStyle/>
                    <a:p>
                      <a:r>
                        <a:rPr lang="en-US" sz="1400" b="1"/>
                        <a:t>\t</a:t>
                      </a:r>
                      <a:r>
                        <a:rPr lang="en-US" sz="1400"/>
                        <a:t>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horizontal tab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/>
                        <a:t>byte 0x09 in ASCII encoding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8274402"/>
                  </a:ext>
                </a:extLst>
              </a:tr>
              <a:tr h="279849">
                <a:tc>
                  <a:txBody>
                    <a:bodyPr/>
                    <a:lstStyle/>
                    <a:p>
                      <a:r>
                        <a:rPr lang="en-US" sz="1400" b="1"/>
                        <a:t>\v</a:t>
                      </a:r>
                      <a:r>
                        <a:rPr lang="en-US" sz="1400"/>
                        <a:t>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vertical tab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byte 0x0b in ASCII encoding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238500"/>
                  </a:ext>
                </a:extLst>
              </a:tr>
              <a:tr h="279849">
                <a:tc>
                  <a:txBody>
                    <a:bodyPr/>
                    <a:lstStyle/>
                    <a:p>
                      <a:r>
                        <a:rPr lang="en-US" sz="1400" b="1"/>
                        <a:t>\</a:t>
                      </a:r>
                      <a:r>
                        <a:rPr lang="en-US" sz="1400" b="1">
                          <a:effectLst/>
                        </a:rPr>
                        <a:t>nnn</a:t>
                      </a:r>
                      <a:r>
                        <a:rPr lang="en-US" sz="1400"/>
                        <a:t>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arbitrary octal value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byte nnn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932584"/>
                  </a:ext>
                </a:extLst>
              </a:tr>
              <a:tr h="279849">
                <a:tc>
                  <a:txBody>
                    <a:bodyPr/>
                    <a:lstStyle/>
                    <a:p>
                      <a:r>
                        <a:rPr lang="en-US" sz="1400" b="1"/>
                        <a:t>\x</a:t>
                      </a:r>
                      <a:r>
                        <a:rPr lang="en-US" sz="1400" b="1">
                          <a:effectLst/>
                        </a:rPr>
                        <a:t>nn</a:t>
                      </a:r>
                      <a:r>
                        <a:rPr lang="en-US" sz="1400"/>
                        <a:t>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arbitrary hexadecimal value </a:t>
                      </a:r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byte </a:t>
                      </a:r>
                      <a:r>
                        <a:rPr lang="en-US" sz="1400" dirty="0" err="1"/>
                        <a:t>nn</a:t>
                      </a:r>
                      <a:endParaRPr lang="en-US" sz="1400" dirty="0"/>
                    </a:p>
                  </a:txBody>
                  <a:tcPr marL="45057" marR="45057" marT="22529" marB="225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4317848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971B0241-F02B-48B0-A14C-A1102C3E7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699" y="205416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8D6B8A-A102-4D09-B4F8-6157E13CE67D}"/>
              </a:ext>
            </a:extLst>
          </p:cNvPr>
          <p:cNvSpPr txBox="1"/>
          <p:nvPr/>
        </p:nvSpPr>
        <p:spPr>
          <a:xfrm>
            <a:off x="10077253" y="3429000"/>
            <a:ext cx="17533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\a 'Bell' does not typically pass through the standard </a:t>
            </a:r>
            <a:r>
              <a:rPr lang="en-US" dirty="0" err="1">
                <a:solidFill>
                  <a:srgbClr val="FF0000"/>
                </a:solidFill>
              </a:rPr>
              <a:t>ssh</a:t>
            </a:r>
            <a:r>
              <a:rPr lang="en-US" dirty="0">
                <a:solidFill>
                  <a:srgbClr val="FF0000"/>
                </a:solidFill>
              </a:rPr>
              <a:t> connection)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340E12-FE45-4A64-BD8F-0E3D14FC90D4}"/>
              </a:ext>
            </a:extLst>
          </p:cNvPr>
          <p:cNvSpPr txBox="1"/>
          <p:nvPr/>
        </p:nvSpPr>
        <p:spPr>
          <a:xfrm>
            <a:off x="587022" y="4536996"/>
            <a:ext cx="191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You should know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3AB613-6E92-4074-8596-C67AA3E851CE}"/>
              </a:ext>
            </a:extLst>
          </p:cNvPr>
          <p:cNvSpPr txBox="1"/>
          <p:nvPr/>
        </p:nvSpPr>
        <p:spPr>
          <a:xfrm>
            <a:off x="587022" y="5071402"/>
            <a:ext cx="1919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You should know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421A75CB-4F81-4F85-8934-2A7F715637EB}"/>
              </a:ext>
            </a:extLst>
          </p:cNvPr>
          <p:cNvSpPr/>
          <p:nvPr/>
        </p:nvSpPr>
        <p:spPr>
          <a:xfrm>
            <a:off x="2506133" y="4629329"/>
            <a:ext cx="482164" cy="18466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86E4297F-8175-4BF0-8558-3F8CB9C523C1}"/>
              </a:ext>
            </a:extLst>
          </p:cNvPr>
          <p:cNvSpPr/>
          <p:nvPr/>
        </p:nvSpPr>
        <p:spPr>
          <a:xfrm>
            <a:off x="2506133" y="5191241"/>
            <a:ext cx="482164" cy="18466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C22FFF-61F4-4A07-BC52-1E890ABC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217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Q7: Write code to take a positive integer and output that number N multiplied by itself N times.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Example: 3 =&gt; 3*3*3   = 27</a:t>
            </a:r>
          </a:p>
          <a:p>
            <a:pPr marL="0" indent="0">
              <a:buNone/>
            </a:pPr>
            <a:r>
              <a:rPr lang="en-US" dirty="0"/>
              <a:t>&gt;./</a:t>
            </a:r>
            <a:r>
              <a:rPr lang="en-US" dirty="0" err="1"/>
              <a:t>myProgram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Give me a number: </a:t>
            </a:r>
            <a:r>
              <a:rPr lang="en-US" sz="3200" b="1" dirty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4</a:t>
            </a:r>
          </a:p>
          <a:p>
            <a:pPr marL="0" indent="0">
              <a:buNone/>
            </a:pPr>
            <a:r>
              <a:rPr lang="en-US" dirty="0"/>
              <a:t>&gt;./</a:t>
            </a:r>
            <a:r>
              <a:rPr lang="en-US" dirty="0" err="1"/>
              <a:t>myProgram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Give me a number: </a:t>
            </a:r>
            <a:r>
              <a:rPr lang="en-US" sz="3200" b="1" dirty="0">
                <a:solidFill>
                  <a:srgbClr val="FF0000"/>
                </a:solidFill>
              </a:rPr>
              <a:t>3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27</a:t>
            </a:r>
          </a:p>
          <a:p>
            <a:pPr marL="0" indent="0">
              <a:buNone/>
            </a:pPr>
            <a:r>
              <a:rPr lang="en-US" dirty="0"/>
              <a:t>&gt;./</a:t>
            </a:r>
            <a:r>
              <a:rPr lang="en-US" dirty="0" err="1"/>
              <a:t>myProgram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Give me a number: </a:t>
            </a:r>
            <a:r>
              <a:rPr lang="en-US" sz="3200" b="1" dirty="0">
                <a:solidFill>
                  <a:srgbClr val="FF0000"/>
                </a:solidFill>
              </a:rPr>
              <a:t>4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256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a) Code, assuming the </a:t>
            </a:r>
            <a:r>
              <a:rPr lang="en-US" dirty="0" err="1"/>
              <a:t>int</a:t>
            </a:r>
            <a:r>
              <a:rPr lang="en-US" dirty="0"/>
              <a:t> is positive: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495192" cy="3272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CA51E-19C6-4D56-A695-CFD4359F7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8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Q7: Write code to take a positive integer and output that number N multiplied by itself N times.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Example: 3 =&gt; 3*3*3   = 27</a:t>
            </a:r>
          </a:p>
          <a:p>
            <a:pPr marL="0" indent="0">
              <a:buNone/>
            </a:pPr>
            <a:r>
              <a:rPr lang="en-US" dirty="0"/>
              <a:t>&gt;./</a:t>
            </a:r>
            <a:r>
              <a:rPr lang="en-US" dirty="0" err="1"/>
              <a:t>myProgram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Give me a number: </a:t>
            </a:r>
            <a:r>
              <a:rPr lang="en-US" sz="3200" b="1" dirty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4</a:t>
            </a:r>
          </a:p>
          <a:p>
            <a:pPr marL="0" indent="0">
              <a:buNone/>
            </a:pPr>
            <a:r>
              <a:rPr lang="en-US" dirty="0"/>
              <a:t>&gt;./</a:t>
            </a:r>
            <a:r>
              <a:rPr lang="en-US" dirty="0" err="1"/>
              <a:t>myProgram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Give me a number: </a:t>
            </a:r>
            <a:r>
              <a:rPr lang="en-US" sz="3200" b="1" dirty="0">
                <a:solidFill>
                  <a:srgbClr val="FF0000"/>
                </a:solidFill>
              </a:rPr>
              <a:t>3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27</a:t>
            </a:r>
          </a:p>
          <a:p>
            <a:pPr marL="0" indent="0">
              <a:buNone/>
            </a:pPr>
            <a:r>
              <a:rPr lang="en-US" dirty="0"/>
              <a:t>&gt;./</a:t>
            </a:r>
            <a:r>
              <a:rPr lang="en-US" dirty="0" err="1"/>
              <a:t>myProgram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Give me a number: </a:t>
            </a:r>
            <a:r>
              <a:rPr lang="en-US" sz="3200" b="1" dirty="0">
                <a:solidFill>
                  <a:srgbClr val="FF0000"/>
                </a:solidFill>
              </a:rPr>
              <a:t>4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256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a) Code, assuming the </a:t>
            </a:r>
            <a:r>
              <a:rPr lang="en-US" dirty="0" err="1"/>
              <a:t>int</a:t>
            </a:r>
            <a:r>
              <a:rPr lang="en-US" dirty="0"/>
              <a:t> is positive: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495192" cy="32724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"Give me a number:";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num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result = 1;</a:t>
            </a:r>
          </a:p>
          <a:p>
            <a:pPr marL="0" indent="0">
              <a:buNone/>
            </a:pPr>
            <a:r>
              <a:rPr lang="en-US" dirty="0"/>
              <a:t>for(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=1;i&lt;=</a:t>
            </a:r>
            <a:r>
              <a:rPr lang="en-US" dirty="0" err="1"/>
              <a:t>num;i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	result = result * </a:t>
            </a:r>
            <a:r>
              <a:rPr lang="en-US" dirty="0" err="1"/>
              <a:t>num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result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CA51E-19C6-4D56-A695-CFD4359F7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4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Q8: Consider the following code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5814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char d='e', e='c', f='n';</a:t>
            </a:r>
          </a:p>
          <a:p>
            <a:pPr marL="0" indent="0">
              <a:buNone/>
            </a:pPr>
            <a:r>
              <a:rPr lang="en-US" dirty="0"/>
              <a:t>if(d=='e')</a:t>
            </a:r>
          </a:p>
          <a:p>
            <a:pPr marL="0" indent="0">
              <a:buNone/>
            </a:pPr>
            <a:r>
              <a:rPr lang="en-US" dirty="0"/>
              <a:t>  f=d;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"d and e are equal"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f=f--;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f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a) What is the output of the code?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495192" cy="3272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95996F-EE3C-4E2A-966D-7219F31B7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3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Q8: Consider the following code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5814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char d='e', e='c', f='n';</a:t>
            </a:r>
          </a:p>
          <a:p>
            <a:pPr marL="0" indent="0">
              <a:buNone/>
            </a:pPr>
            <a:r>
              <a:rPr lang="en-US" dirty="0"/>
              <a:t>if(d=='e')</a:t>
            </a:r>
          </a:p>
          <a:p>
            <a:pPr marL="0" indent="0">
              <a:buNone/>
            </a:pPr>
            <a:r>
              <a:rPr lang="en-US" dirty="0"/>
              <a:t>  f=d;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"d and e are equal"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f=f--;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f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a) What is the output of the code?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495192" cy="3272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2BBB42-4417-4567-9068-982ED8A8F138}"/>
              </a:ext>
            </a:extLst>
          </p:cNvPr>
          <p:cNvSpPr txBox="1"/>
          <p:nvPr/>
        </p:nvSpPr>
        <p:spPr>
          <a:xfrm>
            <a:off x="6325386" y="2659456"/>
            <a:ext cx="55146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 and e are equal</a:t>
            </a:r>
          </a:p>
          <a:p>
            <a:r>
              <a:rPr lang="en-US" dirty="0"/>
              <a:t>e</a:t>
            </a:r>
          </a:p>
          <a:p>
            <a:r>
              <a:rPr lang="en-US" dirty="0"/>
              <a:t>// Would have said 'd and e are equal' anyway!</a:t>
            </a:r>
          </a:p>
          <a:p>
            <a:r>
              <a:rPr lang="en-US" dirty="0"/>
              <a:t>Part 2 of this is admittedly a </a:t>
            </a:r>
            <a:r>
              <a:rPr lang="en-US" u="sng" dirty="0"/>
              <a:t>very</a:t>
            </a:r>
            <a:r>
              <a:rPr lang="en-US" dirty="0"/>
              <a:t> sneaky question. </a:t>
            </a:r>
          </a:p>
          <a:p>
            <a:r>
              <a:rPr lang="en-US" dirty="0"/>
              <a:t>It seems like a race to see which value 'sticks', right?</a:t>
            </a:r>
          </a:p>
          <a:p>
            <a:endParaRPr lang="en-US" dirty="0"/>
          </a:p>
          <a:p>
            <a:r>
              <a:rPr lang="en-US" dirty="0"/>
              <a:t>Subtle:</a:t>
            </a:r>
          </a:p>
          <a:p>
            <a:r>
              <a:rPr lang="en-US" dirty="0"/>
              <a:t>The 'post-fix decrement' is actually decremented into a temporary storage location, which is 'updated' </a:t>
            </a:r>
            <a:r>
              <a:rPr lang="en-US" u="sng" dirty="0"/>
              <a:t>after</a:t>
            </a:r>
            <a:r>
              <a:rPr lang="en-US" dirty="0"/>
              <a:t> it is already assigned to the actual storage location of f.</a:t>
            </a:r>
          </a:p>
          <a:p>
            <a:r>
              <a:rPr lang="en-US" dirty="0"/>
              <a:t>Surprise: (f = f)--;   // f is assigned then f is decremented.</a:t>
            </a:r>
          </a:p>
          <a:p>
            <a:r>
              <a:rPr lang="en-US" dirty="0"/>
              <a:t>Better: 	f = --f;    // would work to decrement.</a:t>
            </a:r>
          </a:p>
          <a:p>
            <a:r>
              <a:rPr lang="en-US" dirty="0"/>
              <a:t>Best: 	f--;         // assignment happens automatically.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95996F-EE3C-4E2A-966D-7219F31B7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6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Q8: Consider the following code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5814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char d='e', e='c', f='n';</a:t>
            </a:r>
          </a:p>
          <a:p>
            <a:pPr marL="0" indent="0">
              <a:buNone/>
            </a:pPr>
            <a:r>
              <a:rPr lang="en-US" dirty="0"/>
              <a:t>if(</a:t>
            </a:r>
            <a:r>
              <a:rPr lang="en-US" dirty="0">
                <a:solidFill>
                  <a:srgbClr val="FF0000"/>
                </a:solidFill>
              </a:rPr>
              <a:t>d=e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f=d;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"d and e are equal"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f=f--;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f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943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b)What is the output if the 'if' condition is (d=e)?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6172200" y="2904513"/>
            <a:ext cx="5495192" cy="3272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2BBB42-4417-4567-9068-982ED8A8F138}"/>
              </a:ext>
            </a:extLst>
          </p:cNvPr>
          <p:cNvSpPr txBox="1"/>
          <p:nvPr/>
        </p:nvSpPr>
        <p:spPr>
          <a:xfrm>
            <a:off x="6325386" y="2677212"/>
            <a:ext cx="56372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 and e are equal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// note: would have said 'd and e are equal' anyway!</a:t>
            </a:r>
          </a:p>
          <a:p>
            <a:r>
              <a:rPr lang="en-US" sz="2800" dirty="0"/>
              <a:t>The assignment always results in 'true' (it succeeds) AND  it does the assignment.</a:t>
            </a:r>
          </a:p>
          <a:p>
            <a:r>
              <a:rPr lang="en-US" sz="2800" b="1" dirty="0"/>
              <a:t>Message: </a:t>
            </a:r>
          </a:p>
          <a:p>
            <a:r>
              <a:rPr lang="en-US" sz="2800" b="1" dirty="0"/>
              <a:t>=   is ASSIGNMENT</a:t>
            </a:r>
          </a:p>
          <a:p>
            <a:r>
              <a:rPr lang="en-US" sz="2800" b="1" dirty="0"/>
              <a:t>== is a </a:t>
            </a:r>
            <a:r>
              <a:rPr lang="en-US" sz="2800" b="1" dirty="0">
                <a:solidFill>
                  <a:srgbClr val="FF0000"/>
                </a:solidFill>
              </a:rPr>
              <a:t>QUESTION</a:t>
            </a:r>
            <a:r>
              <a:rPr lang="en-US" sz="2800" b="1" dirty="0"/>
              <a:t> "are these equal?"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67C6CE-54E8-4F0A-83D6-C6A9C7BAF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6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588692-F543-4E02-8D1C-BA63FB862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output of this code?: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8C8DF-F57E-4259-843A-F796CE679E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8799"/>
            <a:ext cx="5181600" cy="4348163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string a = "Fred";</a:t>
            </a:r>
            <a:br>
              <a:rPr lang="en-US" dirty="0"/>
            </a:br>
            <a:r>
              <a:rPr lang="en-US" dirty="0" err="1"/>
              <a:t>cout</a:t>
            </a:r>
            <a:r>
              <a:rPr lang="en-US" dirty="0"/>
              <a:t> &lt;&lt; "Hello" &lt;&lt; a;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0E1DF3-4525-428D-9867-C81BC0F13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4820356"/>
            <a:ext cx="5181600" cy="1494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HelloFred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BCEE71-F8AC-4278-B997-21C84CE0A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4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CE68E-F046-4AAD-B9FF-6110C7DD9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Q9: Create a variable indicating whether someone is old enough to vote in the country they live in.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8AEA8-9B06-4FA5-AEC1-5162711084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Countries are represented by single letters. </a:t>
            </a:r>
          </a:p>
          <a:p>
            <a:pPr lvl="0"/>
            <a:r>
              <a:rPr lang="en-US" dirty="0"/>
              <a:t>In Canada (represented by C), the voting age is 18. </a:t>
            </a:r>
          </a:p>
          <a:p>
            <a:pPr lvl="0"/>
            <a:r>
              <a:rPr lang="en-US" dirty="0"/>
              <a:t>In Nicaragua (represented by N), the voting age is 16. </a:t>
            </a:r>
          </a:p>
          <a:p>
            <a:pPr lvl="0"/>
            <a:r>
              <a:rPr lang="en-US" dirty="0"/>
              <a:t>In Singapore (represented by S), the voting age is 21. </a:t>
            </a:r>
          </a:p>
          <a:p>
            <a:pPr lvl="0"/>
            <a:r>
              <a:rPr lang="en-US" dirty="0"/>
              <a:t>Presume we have a variable for country and a variable for age.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0BDA5A-CD56-4E5A-A702-5CB9F5793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8987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a) What type should the country variable be?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56E875-3434-424A-8A7D-4D192A289803}"/>
              </a:ext>
            </a:extLst>
          </p:cNvPr>
          <p:cNvSpPr txBox="1"/>
          <p:nvPr/>
        </p:nvSpPr>
        <p:spPr>
          <a:xfrm>
            <a:off x="6096000" y="2354115"/>
            <a:ext cx="5488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char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EE4CFA3-DA15-4F13-BE70-C2D260190D48}"/>
              </a:ext>
            </a:extLst>
          </p:cNvPr>
          <p:cNvSpPr txBox="1">
            <a:spLocks/>
          </p:cNvSpPr>
          <p:nvPr/>
        </p:nvSpPr>
        <p:spPr>
          <a:xfrm>
            <a:off x="6172199" y="2803475"/>
            <a:ext cx="5181600" cy="898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b) What type should the age variable be?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D85EE5-FBB6-4E9A-B3F7-B25D4636BDE3}"/>
              </a:ext>
            </a:extLst>
          </p:cNvPr>
          <p:cNvSpPr txBox="1"/>
          <p:nvPr/>
        </p:nvSpPr>
        <p:spPr>
          <a:xfrm>
            <a:off x="6096000" y="3405825"/>
            <a:ext cx="5488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</a:rPr>
              <a:t>int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2D4CF260-3195-4B8D-BCFC-DF86472CCCB8}"/>
              </a:ext>
            </a:extLst>
          </p:cNvPr>
          <p:cNvSpPr txBox="1">
            <a:spLocks/>
          </p:cNvSpPr>
          <p:nvPr/>
        </p:nvSpPr>
        <p:spPr>
          <a:xfrm>
            <a:off x="6172200" y="5197411"/>
            <a:ext cx="5181600" cy="898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D5361550-B5AD-43EA-9D80-A3ABE19F6CF2}"/>
              </a:ext>
            </a:extLst>
          </p:cNvPr>
          <p:cNvSpPr txBox="1">
            <a:spLocks/>
          </p:cNvSpPr>
          <p:nvPr/>
        </p:nvSpPr>
        <p:spPr>
          <a:xfrm>
            <a:off x="6172199" y="3992713"/>
            <a:ext cx="5181600" cy="1011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C1) What </a:t>
            </a:r>
            <a:r>
              <a:rPr lang="en-US" b="1" dirty="0"/>
              <a:t>type</a:t>
            </a:r>
            <a:r>
              <a:rPr lang="en-US" dirty="0"/>
              <a:t> should the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old-enough-to-vote variable be?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30E1AE-568F-46AB-95A5-DDE38C5BF7E6}"/>
              </a:ext>
            </a:extLst>
          </p:cNvPr>
          <p:cNvSpPr txBox="1"/>
          <p:nvPr/>
        </p:nvSpPr>
        <p:spPr>
          <a:xfrm>
            <a:off x="7809087" y="5003731"/>
            <a:ext cx="2212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bool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B1E66A3A-F187-4044-9AC1-FB410DFC1484}"/>
              </a:ext>
            </a:extLst>
          </p:cNvPr>
          <p:cNvSpPr txBox="1">
            <a:spLocks/>
          </p:cNvSpPr>
          <p:nvPr/>
        </p:nvSpPr>
        <p:spPr>
          <a:xfrm>
            <a:off x="6172199" y="5526951"/>
            <a:ext cx="5181600" cy="898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C2) What is a good variable name?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135F21-72B8-4517-B3ED-CD595DCCA166}"/>
              </a:ext>
            </a:extLst>
          </p:cNvPr>
          <p:cNvSpPr txBox="1"/>
          <p:nvPr/>
        </p:nvSpPr>
        <p:spPr>
          <a:xfrm>
            <a:off x="7213600" y="6014749"/>
            <a:ext cx="3680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</a:rPr>
              <a:t>OldEnoughToVote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076AD6-AC2D-435B-8442-52F66083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1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10" grpId="0"/>
      <p:bldP spid="11" grpId="0"/>
      <p:bldP spid="14" grpId="0"/>
      <p:bldP spid="1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CE68E-F046-4AAD-B9FF-6110C7DD9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Q9: Create a variable indicating whether someone is old enough to vote in the country they live in.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8AEA8-9B06-4FA5-AEC1-5162711084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Countries are represented by single letters. </a:t>
            </a:r>
          </a:p>
          <a:p>
            <a:pPr lvl="0"/>
            <a:r>
              <a:rPr lang="en-US" dirty="0"/>
              <a:t>In Canada (represented by C), the voting age is 18. </a:t>
            </a:r>
          </a:p>
          <a:p>
            <a:pPr lvl="0"/>
            <a:r>
              <a:rPr lang="en-US" dirty="0"/>
              <a:t>In Nicaragua (represented by N), the voting age is 16. </a:t>
            </a:r>
          </a:p>
          <a:p>
            <a:pPr lvl="0"/>
            <a:r>
              <a:rPr lang="en-US" dirty="0"/>
              <a:t>In Singapore (represented by S), the voting age is 21. </a:t>
            </a:r>
          </a:p>
          <a:p>
            <a:pPr lvl="0"/>
            <a:r>
              <a:rPr lang="en-US" dirty="0"/>
              <a:t>Presume we have a variable for country and a variable for age.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A652C3-D461-4252-BAA9-04C5369272D1}"/>
              </a:ext>
            </a:extLst>
          </p:cNvPr>
          <p:cNvSpPr txBox="1"/>
          <p:nvPr/>
        </p:nvSpPr>
        <p:spPr>
          <a:xfrm>
            <a:off x="6172200" y="3323265"/>
            <a:ext cx="54125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bool </a:t>
            </a:r>
            <a:r>
              <a:rPr lang="en-US" sz="2800" dirty="0" err="1">
                <a:solidFill>
                  <a:schemeClr val="bg2">
                    <a:lumMod val="25000"/>
                  </a:schemeClr>
                </a:solidFill>
              </a:rPr>
              <a:t>OldEnoughToVote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 = </a:t>
            </a:r>
          </a:p>
          <a:p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( ((country == 'C') &amp;&amp; (age&gt;=18)) || ((country == 'N') &amp;&amp; (age&gt;=16)) ||</a:t>
            </a:r>
          </a:p>
          <a:p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((country == 'S') &amp;&amp; (age&gt;=21)) );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72E7EF8-F6E3-40F9-8CB8-14B31192C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12788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c3) Define the old-enough-to-vote variable in one (logical) line.</a:t>
            </a:r>
          </a:p>
          <a:p>
            <a:pPr marL="0" indent="0">
              <a:buNone/>
            </a:pPr>
            <a:r>
              <a:rPr lang="en-US" dirty="0"/>
              <a:t>Initialize it using the country and age info)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2238F6-1060-4B55-BFE9-08F50C112E58}"/>
              </a:ext>
            </a:extLst>
          </p:cNvPr>
          <p:cNvSpPr txBox="1"/>
          <p:nvPr/>
        </p:nvSpPr>
        <p:spPr>
          <a:xfrm>
            <a:off x="6019800" y="5042956"/>
            <a:ext cx="60198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rgbClr val="FF0000"/>
              </a:solidFill>
            </a:endParaRPr>
          </a:p>
          <a:p>
            <a:pPr algn="ctr"/>
            <a:r>
              <a:rPr lang="en-US" sz="3200" dirty="0">
                <a:solidFill>
                  <a:srgbClr val="FF0000"/>
                </a:solidFill>
              </a:rPr>
              <a:t>Do not set your variable name by the description old-enough-to-vote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FEE60C-E1A9-4A45-88FA-549586DB3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8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build="p"/>
      <p:bldP spid="1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27127-7750-476C-BC4E-DA0D54073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Q10: Write code that takes a number as input and counts up, three times, by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30ABD-674D-416D-9207-1E845037DA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Example output: </a:t>
            </a:r>
            <a:r>
              <a:rPr lang="en-US" sz="2400" b="1" dirty="0"/>
              <a:t>user input is bold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&gt;./</a:t>
            </a:r>
            <a:r>
              <a:rPr lang="en-US" dirty="0" err="1"/>
              <a:t>myProgram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Enter starting number: </a:t>
            </a:r>
            <a:r>
              <a:rPr lang="en-US" b="1" dirty="0"/>
              <a:t>3</a:t>
            </a:r>
          </a:p>
          <a:p>
            <a:pPr marL="0" indent="0">
              <a:buNone/>
            </a:pPr>
            <a:r>
              <a:rPr lang="en-US" dirty="0"/>
              <a:t>3 7 11 15</a:t>
            </a:r>
          </a:p>
          <a:p>
            <a:pPr marL="0" indent="0">
              <a:buNone/>
            </a:pPr>
            <a:r>
              <a:rPr lang="en-US" dirty="0"/>
              <a:t>&gt;./</a:t>
            </a:r>
            <a:r>
              <a:rPr lang="en-US" dirty="0" err="1"/>
              <a:t>myProgram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Enter starting number: </a:t>
            </a:r>
            <a:r>
              <a:rPr lang="en-US" b="1" dirty="0"/>
              <a:t>-2.5</a:t>
            </a:r>
          </a:p>
          <a:p>
            <a:pPr marL="0" indent="0">
              <a:buNone/>
            </a:pPr>
            <a:r>
              <a:rPr lang="en-US" dirty="0"/>
              <a:t>-2.5 1.5 5.5 9.5</a:t>
            </a:r>
          </a:p>
          <a:p>
            <a:pPr marL="0" indent="0">
              <a:buNone/>
            </a:pPr>
            <a:r>
              <a:rPr lang="en-US" dirty="0"/>
              <a:t>&gt; 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08D43-3D41-4CA9-95A9-B985920A5C4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Write just the inside of main()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C83301-4309-475D-85E4-981B2CB52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6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27127-7750-476C-BC4E-DA0D54073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Q10: Write code that takes a number as input and counts up, three (more) times, by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30ABD-674D-416D-9207-1E845037DA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Example output: </a:t>
            </a:r>
            <a:r>
              <a:rPr lang="en-US" sz="2400" b="1" dirty="0"/>
              <a:t>user input is bold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&gt;./</a:t>
            </a:r>
            <a:r>
              <a:rPr lang="en-US" dirty="0" err="1"/>
              <a:t>myProgram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Enter starting number: </a:t>
            </a:r>
            <a:r>
              <a:rPr lang="en-US" b="1" dirty="0"/>
              <a:t>3</a:t>
            </a:r>
          </a:p>
          <a:p>
            <a:pPr marL="0" indent="0">
              <a:buNone/>
            </a:pPr>
            <a:r>
              <a:rPr lang="en-US" dirty="0"/>
              <a:t>3 7 11 15</a:t>
            </a:r>
          </a:p>
          <a:p>
            <a:pPr marL="0" indent="0">
              <a:buNone/>
            </a:pPr>
            <a:r>
              <a:rPr lang="en-US" dirty="0"/>
              <a:t>&gt;./</a:t>
            </a:r>
            <a:r>
              <a:rPr lang="en-US" dirty="0" err="1"/>
              <a:t>myProgram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Enter starting number: </a:t>
            </a:r>
            <a:r>
              <a:rPr lang="en-US" b="1" dirty="0"/>
              <a:t>-2.5</a:t>
            </a:r>
          </a:p>
          <a:p>
            <a:pPr marL="0" indent="0">
              <a:buNone/>
            </a:pPr>
            <a:r>
              <a:rPr lang="en-US" dirty="0"/>
              <a:t>-2.5 1.5 5.5 9.5</a:t>
            </a:r>
          </a:p>
          <a:p>
            <a:pPr marL="0" indent="0">
              <a:buNone/>
            </a:pPr>
            <a:r>
              <a:rPr lang="en-US" dirty="0"/>
              <a:t>&gt; 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08D43-3D41-4CA9-95A9-B985920A5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58439" cy="47542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Code inside main():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"Enter starting number:";</a:t>
            </a:r>
          </a:p>
          <a:p>
            <a:pPr marL="0" indent="0">
              <a:buNone/>
            </a:pPr>
            <a:r>
              <a:rPr lang="en-US" dirty="0"/>
              <a:t>float </a:t>
            </a:r>
            <a:r>
              <a:rPr lang="en-US" dirty="0" err="1"/>
              <a:t>floatNum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floatNum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for(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=0; I &lt; 4;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floatNum+i</a:t>
            </a:r>
            <a:r>
              <a:rPr lang="en-US" dirty="0"/>
              <a:t>*4&lt;&lt; "  ";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0264F-6FAB-453D-B9FE-B2EAA80CB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465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4D531-CE9D-473D-A1B6-A74E6A293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Q11: Consider the following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ED1CB-D29E-4341-ACB8-44CCB5C7EE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033181" cy="4351338"/>
          </a:xfrm>
        </p:spPr>
        <p:txBody>
          <a:bodyPr>
            <a:normAutofit fontScale="70000" lnSpcReduction="2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age;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char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freePass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"What is your age? ";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cin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&gt;&gt; age;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"Do you have a free pass? ";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cin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&gt;&gt;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freePass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if(age&gt;=18||age&lt;80&amp;&amp;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freePass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!='N')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 age;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"You get in for free" &lt;&lt;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endl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age = 20;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"You are " &lt;&lt; age &lt;&lt; " years old\n";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42903-AAA6-4CB8-938F-CCCC45E60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58260" y="1825625"/>
            <a:ext cx="4053526" cy="4351338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n-US" dirty="0"/>
              <a:t>Under what conditions will the message "You get in for free" appear?</a:t>
            </a:r>
          </a:p>
          <a:p>
            <a:pPr marL="514350" indent="-514350">
              <a:buAutoNum type="alphaLcParenR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573F4F-FF14-4FF8-9404-A1F1DB41F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9390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4D531-CE9D-473D-A1B6-A74E6A293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Q11: Consider the following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ED1CB-D29E-4341-ACB8-44CCB5C7EE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033181" cy="4351338"/>
          </a:xfrm>
        </p:spPr>
        <p:txBody>
          <a:bodyPr>
            <a:normAutofit fontScale="70000" lnSpcReduction="2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age;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char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freePass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"What is your age? ";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cin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&gt;&gt; age;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"Do you have a free pass? ";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cin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&gt;&gt;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freePass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if(age&gt;=18||age&lt;80&amp;&amp;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freePass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!='N')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age;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"You get in for free" &lt;&lt;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endl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age = 20;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"You are " &lt;&lt; age &lt;&lt; " years old\n";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42903-AAA6-4CB8-938F-CCCC45E60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58260" y="1825625"/>
            <a:ext cx="4053526" cy="1765987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n-US" dirty="0"/>
              <a:t>Under what conditions will the message "You get in for free" appear?</a:t>
            </a:r>
          </a:p>
          <a:p>
            <a:pPr marL="514350" indent="-514350">
              <a:buAutoNum type="alphaLcParenR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799CD-22EA-439A-B84D-4A916A9AD7F6}"/>
              </a:ext>
            </a:extLst>
          </p:cNvPr>
          <p:cNvSpPr txBox="1"/>
          <p:nvPr/>
        </p:nvSpPr>
        <p:spPr>
          <a:xfrm>
            <a:off x="8191892" y="3940404"/>
            <a:ext cx="36953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age 18 or over</a:t>
            </a:r>
          </a:p>
          <a:p>
            <a:r>
              <a:rPr lang="en-US" dirty="0"/>
              <a:t>OR</a:t>
            </a:r>
          </a:p>
          <a:p>
            <a:r>
              <a:rPr lang="en-US" dirty="0"/>
              <a:t>Under 80 (under 18) and </a:t>
            </a:r>
            <a:r>
              <a:rPr lang="en-US" dirty="0" err="1"/>
              <a:t>freePass</a:t>
            </a:r>
            <a:r>
              <a:rPr lang="en-US" dirty="0"/>
              <a:t> does not start with capital N. </a:t>
            </a:r>
          </a:p>
          <a:p>
            <a:r>
              <a:rPr lang="en-US" dirty="0"/>
              <a:t>'n' also gives a </a:t>
            </a:r>
            <a:r>
              <a:rPr lang="en-US" dirty="0" err="1"/>
              <a:t>freePass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1F8A4-E43A-4678-94B4-A6ED258DD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207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4D531-CE9D-473D-A1B6-A74E6A293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Q11: Consider the following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ED1CB-D29E-4341-ACB8-44CCB5C7EE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033181" cy="4351338"/>
          </a:xfrm>
        </p:spPr>
        <p:txBody>
          <a:bodyPr>
            <a:normAutofit fontScale="70000" lnSpcReduction="2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age;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char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freePass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"What is your age? ";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cin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&gt;&gt; age;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"Do you have a free pass? ";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cin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&gt;&gt;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freePass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if(age&gt;=18||age&lt;80&amp;&amp;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freePass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!='N')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age;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"You get in for free" &lt;&lt;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endl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age = 20;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"You are " &lt;&lt; age &lt;&lt; " years old\n";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42903-AAA6-4CB8-938F-CCCC45E60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58260" y="1825625"/>
            <a:ext cx="4053526" cy="17659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b) Presuming the "You get in for free" message appears, what number will be displayed in the </a:t>
            </a:r>
          </a:p>
          <a:p>
            <a:pPr marL="0" indent="0">
              <a:buNone/>
            </a:pPr>
            <a:r>
              <a:rPr lang="en-US" dirty="0"/>
              <a:t>"you are ??? Years old" message?</a:t>
            </a:r>
          </a:p>
          <a:p>
            <a:pPr marL="514350" indent="-514350">
              <a:buAutoNum type="alphaLcParenR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759B2D-841F-4FE0-A63D-CB30095FC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412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4D531-CE9D-473D-A1B6-A74E6A293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Q11: Consider the following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ED1CB-D29E-4341-ACB8-44CCB5C7EE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932252" cy="4351338"/>
          </a:xfrm>
        </p:spPr>
        <p:txBody>
          <a:bodyPr>
            <a:normAutofit fontScale="62500" lnSpcReduction="2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age;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char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freePass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"What is your age? ";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cin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&gt;&gt; age;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&lt;&lt; "Do you have a free pass? ";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cin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&gt;&gt; 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freePass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if(age&gt;=18||age&lt;80&amp;&amp;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freePass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!='N')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age;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cout &lt;&lt; "You get in for free";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cout &lt;&lt; endl;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age = 20;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 &lt;&lt; "You are " &lt;&lt; age ;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cout &lt;&lt; " years old\n";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42903-AAA6-4CB8-938F-CCCC45E60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58260" y="1825625"/>
            <a:ext cx="4053526" cy="176598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b) Presuming the "You get in for free" message appears, what number will be displayed in the </a:t>
            </a:r>
          </a:p>
          <a:p>
            <a:pPr marL="0" indent="0">
              <a:buNone/>
            </a:pPr>
            <a:r>
              <a:rPr lang="en-US" dirty="0"/>
              <a:t>"you are ??? Years old" message?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799CD-22EA-439A-B84D-4A916A9AD7F6}"/>
              </a:ext>
            </a:extLst>
          </p:cNvPr>
          <p:cNvSpPr txBox="1"/>
          <p:nvPr/>
        </p:nvSpPr>
        <p:spPr>
          <a:xfrm>
            <a:off x="7758260" y="3940404"/>
            <a:ext cx="4128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Your age.</a:t>
            </a:r>
          </a:p>
          <a:p>
            <a:endParaRPr lang="en-US" dirty="0"/>
          </a:p>
          <a:p>
            <a:r>
              <a:rPr lang="en-US" dirty="0"/>
              <a:t>If you answered 20, let's review </a:t>
            </a:r>
            <a:r>
              <a:rPr lang="en-US" b="1" dirty="0"/>
              <a:t>Scope rules.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85605-89C3-4FB1-97BB-1A4151AEA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901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928D1-FCFE-4DC6-996E-A8C5D16EF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Q12: Consider the following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0054A-3E27-45CA-AC72-07D992E1D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543746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penalty;</a:t>
            </a:r>
          </a:p>
          <a:p>
            <a:pPr marL="0" indent="0">
              <a:buNone/>
            </a:pPr>
            <a:r>
              <a:rPr lang="en-US" sz="2000" dirty="0"/>
              <a:t>penalty = 100;</a:t>
            </a:r>
          </a:p>
          <a:p>
            <a:pPr marL="0" indent="0">
              <a:buNone/>
            </a:pPr>
            <a:r>
              <a:rPr lang="en-US" sz="2000" dirty="0"/>
              <a:t>for 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1 ; </a:t>
            </a:r>
            <a:r>
              <a:rPr lang="en-US" sz="2000" dirty="0" err="1"/>
              <a:t>i</a:t>
            </a:r>
            <a:r>
              <a:rPr lang="en-US" sz="2000" dirty="0"/>
              <a:t> &lt; 100 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000" dirty="0" err="1"/>
              <a:t>cout</a:t>
            </a:r>
            <a:r>
              <a:rPr lang="en-US" sz="2000" dirty="0"/>
              <a:t> &lt;&lt; “penalty # “ &lt;&lt; </a:t>
            </a:r>
            <a:r>
              <a:rPr lang="en-US" sz="2000" dirty="0" err="1"/>
              <a:t>i</a:t>
            </a:r>
            <a:r>
              <a:rPr lang="en-US" sz="2000" dirty="0"/>
              <a:t> &lt;&lt; “ = “ &lt;&lt; penalty +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r>
              <a:rPr lang="en-US" sz="2000" dirty="0" err="1"/>
              <a:t>cout</a:t>
            </a:r>
            <a:r>
              <a:rPr lang="en-US" sz="2000" dirty="0"/>
              <a:t> &lt;&lt; “final penalty = “ &lt;&lt; penalty;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9377E-0439-4434-8B21-1260A790A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1946" y="1825625"/>
            <a:ext cx="4971854" cy="97413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a) What is the output of this code?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29E51-98AF-4192-AA05-6A7286332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5258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928D1-FCFE-4DC6-996E-A8C5D16EF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Q12: Consider the following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0054A-3E27-45CA-AC72-07D992E1D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543746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penalty;</a:t>
            </a:r>
          </a:p>
          <a:p>
            <a:pPr marL="0" indent="0">
              <a:buNone/>
            </a:pPr>
            <a:r>
              <a:rPr lang="en-US" sz="2000" dirty="0"/>
              <a:t>penalty = 100;</a:t>
            </a:r>
          </a:p>
          <a:p>
            <a:pPr marL="0" indent="0">
              <a:buNone/>
            </a:pPr>
            <a:r>
              <a:rPr lang="en-US" sz="2000" dirty="0"/>
              <a:t>for 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1 ; </a:t>
            </a:r>
            <a:r>
              <a:rPr lang="en-US" sz="2000" dirty="0" err="1"/>
              <a:t>i</a:t>
            </a:r>
            <a:r>
              <a:rPr lang="en-US" sz="2000" dirty="0"/>
              <a:t> &lt; 100 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000" dirty="0" err="1"/>
              <a:t>cout</a:t>
            </a:r>
            <a:r>
              <a:rPr lang="en-US" sz="2000" dirty="0"/>
              <a:t> &lt;&lt; “penalty # “ &lt;&lt; </a:t>
            </a:r>
            <a:r>
              <a:rPr lang="en-US" sz="2000" dirty="0" err="1"/>
              <a:t>i</a:t>
            </a:r>
            <a:r>
              <a:rPr lang="en-US" sz="2000" dirty="0"/>
              <a:t> &lt;&lt; “ = “ &lt;&lt; penalty +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r>
              <a:rPr lang="en-US" sz="2000" dirty="0" err="1"/>
              <a:t>cout</a:t>
            </a:r>
            <a:r>
              <a:rPr lang="en-US" sz="2000" dirty="0"/>
              <a:t> &lt;&lt; “final penalty = “ &lt;&lt; penalty;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9377E-0439-4434-8B21-1260A790A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1946" y="1825625"/>
            <a:ext cx="4971854" cy="97413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a) What is the output of this code?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5FC685-6798-48B8-8D8F-43B68F7ED895}"/>
              </a:ext>
            </a:extLst>
          </p:cNvPr>
          <p:cNvSpPr txBox="1"/>
          <p:nvPr/>
        </p:nvSpPr>
        <p:spPr>
          <a:xfrm>
            <a:off x="6183984" y="3940404"/>
            <a:ext cx="5938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penalty # 1 = 101penalty # 2 = 102penalty # 3 = 103 …</a:t>
            </a:r>
          </a:p>
          <a:p>
            <a:r>
              <a:rPr lang="en-US" dirty="0"/>
              <a:t>penalty # 99 = 199finalpenalty=100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8B244-85C2-4CD7-8F67-760CCBCFB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60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35E73-E986-4C36-969B-6723CEC01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91B81-B8D1-494A-8C8A-C3A07D91EB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Assignment: a = b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21D100-6601-49EF-B604-C5F524A1538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Shorthand:   a &lt;op&gt;=b </a:t>
            </a:r>
          </a:p>
          <a:p>
            <a:pPr marL="0" indent="0">
              <a:buNone/>
            </a:pPr>
            <a:r>
              <a:rPr lang="pt-BR" dirty="0"/>
              <a:t>Means 	a=a&lt;op&gt;b</a:t>
            </a:r>
            <a:br>
              <a:rPr lang="pt-BR" dirty="0"/>
            </a:br>
            <a:endParaRPr lang="pt-BR" dirty="0"/>
          </a:p>
          <a:p>
            <a:pPr marL="0" indent="0">
              <a:buNone/>
            </a:pPr>
            <a:r>
              <a:rPr lang="pt-BR" u="sng" dirty="0"/>
              <a:t>What are the rest of these?</a:t>
            </a:r>
          </a:p>
          <a:p>
            <a:pPr marL="0" indent="0">
              <a:buNone/>
            </a:pPr>
            <a:r>
              <a:rPr lang="pt-BR" dirty="0"/>
              <a:t>a += b			a=a+b</a:t>
            </a:r>
            <a:br>
              <a:rPr lang="pt-BR" dirty="0"/>
            </a:br>
            <a:r>
              <a:rPr lang="pt-BR" dirty="0"/>
              <a:t>a -= b			</a:t>
            </a:r>
            <a:br>
              <a:rPr lang="pt-BR" dirty="0"/>
            </a:br>
            <a:r>
              <a:rPr lang="pt-BR" dirty="0"/>
              <a:t>a *= b</a:t>
            </a:r>
            <a:br>
              <a:rPr lang="pt-BR" dirty="0"/>
            </a:br>
            <a:r>
              <a:rPr lang="pt-BR" dirty="0"/>
              <a:t>a /= b</a:t>
            </a:r>
            <a:br>
              <a:rPr lang="pt-BR" dirty="0"/>
            </a:br>
            <a:r>
              <a:rPr lang="pt-BR" dirty="0"/>
              <a:t>a %= b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0C51E9-BD52-4512-8A56-82979FC3F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0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928D1-FCFE-4DC6-996E-A8C5D16EF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Q12: Consider the following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0054A-3E27-45CA-AC72-07D992E1D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543746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penalty;</a:t>
            </a:r>
          </a:p>
          <a:p>
            <a:pPr marL="0" indent="0">
              <a:buNone/>
            </a:pPr>
            <a:r>
              <a:rPr lang="en-US" sz="2000" dirty="0"/>
              <a:t>penalty = 100;</a:t>
            </a:r>
          </a:p>
          <a:p>
            <a:pPr marL="0" indent="0">
              <a:buNone/>
            </a:pPr>
            <a:r>
              <a:rPr lang="en-US" sz="2000" dirty="0"/>
              <a:t>for 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1 ; </a:t>
            </a:r>
            <a:r>
              <a:rPr lang="en-US" sz="2000" dirty="0" err="1"/>
              <a:t>i</a:t>
            </a:r>
            <a:r>
              <a:rPr lang="en-US" sz="2000" dirty="0"/>
              <a:t> &lt; 100 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000" dirty="0" err="1"/>
              <a:t>cout</a:t>
            </a:r>
            <a:r>
              <a:rPr lang="en-US" sz="2000" dirty="0"/>
              <a:t> &lt;&lt; “penalty # “ &lt;&lt; </a:t>
            </a:r>
            <a:r>
              <a:rPr lang="en-US" sz="2000" dirty="0" err="1"/>
              <a:t>i</a:t>
            </a:r>
            <a:r>
              <a:rPr lang="en-US" sz="2000" dirty="0"/>
              <a:t> &lt;&lt; “ = “ &lt;&lt; penalty +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r>
              <a:rPr lang="en-US" sz="2000" dirty="0" err="1"/>
              <a:t>cout</a:t>
            </a:r>
            <a:r>
              <a:rPr lang="en-US" sz="2000" dirty="0"/>
              <a:t> &lt;&lt; “final penalty = “ &lt;&lt; penalty;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9377E-0439-4434-8B21-1260A790A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1946" y="1825625"/>
            <a:ext cx="4971854" cy="97413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b) What is the output of this code?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9B04FB-130F-4360-AB6F-C8D59EF74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758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928D1-FCFE-4DC6-996E-A8C5D16EF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Q12: Consider the following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0054A-3E27-45CA-AC72-07D992E1D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543746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penalty;</a:t>
            </a:r>
          </a:p>
          <a:p>
            <a:pPr marL="0" indent="0">
              <a:buNone/>
            </a:pPr>
            <a:r>
              <a:rPr lang="en-US" sz="2000" dirty="0"/>
              <a:t>penalty = 100;</a:t>
            </a:r>
          </a:p>
          <a:p>
            <a:pPr marL="0" indent="0">
              <a:buNone/>
            </a:pPr>
            <a:r>
              <a:rPr lang="en-US" sz="2000" dirty="0"/>
              <a:t>for 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1 ; </a:t>
            </a:r>
            <a:r>
              <a:rPr lang="en-US" sz="2000" dirty="0" err="1"/>
              <a:t>i</a:t>
            </a:r>
            <a:r>
              <a:rPr lang="en-US" sz="2000" dirty="0"/>
              <a:t> &lt; 100 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000" dirty="0" err="1"/>
              <a:t>cout</a:t>
            </a:r>
            <a:r>
              <a:rPr lang="en-US" sz="2000" dirty="0"/>
              <a:t> &lt;&lt; “penalty # “ &lt;&lt; </a:t>
            </a:r>
            <a:r>
              <a:rPr lang="en-US" sz="2000" dirty="0" err="1"/>
              <a:t>i</a:t>
            </a:r>
            <a:r>
              <a:rPr lang="en-US" sz="2000" dirty="0"/>
              <a:t> &lt;&lt; “ = “ &lt;&lt; penalty +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r>
              <a:rPr lang="en-US" sz="2000" dirty="0" err="1"/>
              <a:t>cout</a:t>
            </a:r>
            <a:r>
              <a:rPr lang="en-US" sz="2000" dirty="0"/>
              <a:t> &lt;&lt; “final penalty = “ &lt;&lt; penalty;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9377E-0439-4434-8B21-1260A790A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1946" y="1825625"/>
            <a:ext cx="4971854" cy="97413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b)	Re-write this using a ‘while-loop’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9A91D8-479F-4C65-9186-2BD7F6A9F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3183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928D1-FCFE-4DC6-996E-A8C5D16EF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Q12: Consider the following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0054A-3E27-45CA-AC72-07D992E1D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543746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penalty;</a:t>
            </a:r>
          </a:p>
          <a:p>
            <a:pPr marL="0" indent="0">
              <a:buNone/>
            </a:pPr>
            <a:r>
              <a:rPr lang="en-US" sz="2000" dirty="0"/>
              <a:t>penalty = 100;</a:t>
            </a:r>
          </a:p>
          <a:p>
            <a:pPr marL="0" indent="0">
              <a:buNone/>
            </a:pPr>
            <a:r>
              <a:rPr lang="en-US" sz="2000" dirty="0"/>
              <a:t>for 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1 ; </a:t>
            </a:r>
            <a:r>
              <a:rPr lang="en-US" sz="2000" dirty="0" err="1"/>
              <a:t>i</a:t>
            </a:r>
            <a:r>
              <a:rPr lang="en-US" sz="2000" dirty="0"/>
              <a:t> &lt; 100 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000" dirty="0" err="1"/>
              <a:t>cout</a:t>
            </a:r>
            <a:r>
              <a:rPr lang="en-US" sz="2000" dirty="0"/>
              <a:t> &lt;&lt; “penalty # “ &lt;&lt; </a:t>
            </a:r>
            <a:r>
              <a:rPr lang="en-US" sz="2000" dirty="0" err="1"/>
              <a:t>i</a:t>
            </a:r>
            <a:r>
              <a:rPr lang="en-US" sz="2000" dirty="0"/>
              <a:t> &lt;&lt; “ = “ &lt;&lt; penalty +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r>
              <a:rPr lang="en-US" sz="2000" dirty="0" err="1"/>
              <a:t>cout</a:t>
            </a:r>
            <a:r>
              <a:rPr lang="en-US" sz="2000" dirty="0"/>
              <a:t> &lt;&lt; “final penalty = “ &lt;&lt; penalty;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9377E-0439-4434-8B21-1260A790A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1946" y="1825625"/>
            <a:ext cx="4971854" cy="97413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b)	Re-write this using a ‘while-loop’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5FC685-6798-48B8-8D8F-43B68F7ED895}"/>
              </a:ext>
            </a:extLst>
          </p:cNvPr>
          <p:cNvSpPr txBox="1"/>
          <p:nvPr/>
        </p:nvSpPr>
        <p:spPr>
          <a:xfrm>
            <a:off x="6183984" y="3940404"/>
            <a:ext cx="59388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=1;</a:t>
            </a:r>
          </a:p>
          <a:p>
            <a:r>
              <a:rPr lang="en-US" dirty="0"/>
              <a:t>while(</a:t>
            </a:r>
            <a:r>
              <a:rPr lang="en-US" dirty="0" err="1"/>
              <a:t>i</a:t>
            </a:r>
            <a:r>
              <a:rPr lang="en-US" dirty="0"/>
              <a:t>&lt;100)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“penalty # “ &lt;&lt; </a:t>
            </a:r>
            <a:r>
              <a:rPr lang="en-US" dirty="0" err="1"/>
              <a:t>i</a:t>
            </a:r>
            <a:r>
              <a:rPr lang="en-US" dirty="0"/>
              <a:t> &lt;&lt; “ = “ &lt;&lt; penalty +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r>
              <a:rPr lang="en-US" dirty="0"/>
              <a:t>   </a:t>
            </a:r>
            <a:r>
              <a:rPr lang="en-US" dirty="0" err="1"/>
              <a:t>i</a:t>
            </a:r>
            <a:r>
              <a:rPr lang="en-US" dirty="0"/>
              <a:t>++;</a:t>
            </a:r>
          </a:p>
          <a:p>
            <a:r>
              <a:rPr lang="en-US" dirty="0"/>
              <a:t>}</a:t>
            </a:r>
          </a:p>
          <a:p>
            <a:r>
              <a:rPr lang="en-US" dirty="0" err="1"/>
              <a:t>cout</a:t>
            </a:r>
            <a:r>
              <a:rPr lang="en-US" dirty="0"/>
              <a:t> &lt;&lt; “final penalty = “ &lt;&lt; penalty;	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25ACA-8F0D-4607-A740-F1A845B5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160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20A401C-C80F-4679-BE40-DAFD97C12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7150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If (grade &gt;= 60)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/>
              <a:t>cout</a:t>
            </a:r>
            <a:r>
              <a:rPr lang="en-US" sz="1800" dirty="0"/>
              <a:t> &lt;&lt; “Passed.\n”</a:t>
            </a:r>
          </a:p>
          <a:p>
            <a:pPr marL="0" indent="0">
              <a:buNone/>
            </a:pPr>
            <a:r>
              <a:rPr lang="en-US" sz="1800" dirty="0"/>
              <a:t>else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/>
              <a:t>cout</a:t>
            </a:r>
            <a:r>
              <a:rPr lang="en-US" sz="1800" dirty="0"/>
              <a:t> &lt;&lt; “Failed.\n”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/>
              <a:t>cout</a:t>
            </a:r>
            <a:r>
              <a:rPr lang="en-US" sz="1800" dirty="0"/>
              <a:t> &lt;&lt; “You must take this course again. \n”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7928D1-FCFE-4DC6-996E-A8C5D16EF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Q13: Fix this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0054A-3E27-45CA-AC72-07D992E1D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This program segment should calculate if a student has a passing grade. </a:t>
            </a:r>
          </a:p>
          <a:p>
            <a:r>
              <a:rPr lang="en-US" dirty="0"/>
              <a:t>If so, </a:t>
            </a:r>
            <a:r>
              <a:rPr lang="en-US" b="1" dirty="0"/>
              <a:t>Passed</a:t>
            </a:r>
            <a:r>
              <a:rPr lang="en-US" dirty="0"/>
              <a:t> should be printed. </a:t>
            </a:r>
          </a:p>
          <a:p>
            <a:r>
              <a:rPr lang="en-US" dirty="0"/>
              <a:t>Otherwise, both </a:t>
            </a:r>
            <a:r>
              <a:rPr lang="en-US" b="1" dirty="0"/>
              <a:t>Failed.</a:t>
            </a:r>
            <a:r>
              <a:rPr lang="en-US" dirty="0"/>
              <a:t> and </a:t>
            </a:r>
            <a:r>
              <a:rPr lang="en-US" b="1" dirty="0"/>
              <a:t>You must take this course again.</a:t>
            </a:r>
            <a:r>
              <a:rPr lang="en-US" dirty="0"/>
              <a:t>  Should be printed.</a:t>
            </a:r>
          </a:p>
          <a:p>
            <a:r>
              <a:rPr lang="en-US" dirty="0"/>
              <a:t>Find and correct any errors in the following code. Identify them as logic errors or syntax (compiler) errors.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4A1293-4C55-45EC-B1D0-3603BFC00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081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51B1158-EF8E-4144-A768-D174AF895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return(0)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52F3BBD-BEFD-4EB8-8CFE-24DDE9FF2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should only be ONE in your code – at the end!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E9ECAE-9A49-4C1C-902A-676A42D5D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974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D7E55-F910-4ACF-B235-64AAD5E1B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must indent properly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036A8-8364-432B-BEE7-EFB9A41EF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char operation;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numAdd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numMultiply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milesToGo</a:t>
            </a:r>
            <a:r>
              <a:rPr lang="en-US" dirty="0"/>
              <a:t>==0 &amp;&amp; </a:t>
            </a:r>
            <a:r>
              <a:rPr lang="en-US" dirty="0" err="1"/>
              <a:t>turnsRemaining</a:t>
            </a:r>
            <a:r>
              <a:rPr lang="en-US" dirty="0"/>
              <a:t>==0)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cout &lt;&lt; "You are 0 miles from campus!" &lt;&lt; endl;</a:t>
            </a:r>
          </a:p>
          <a:p>
            <a:pPr marL="0" indent="0">
              <a:buNone/>
            </a:pPr>
            <a:r>
              <a:rPr lang="en-US" dirty="0"/>
              <a:t>cout &lt;&lt; "You have won!" &lt;&lt; endl;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F21373-53C6-460E-AE36-812EE2B28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6096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D7E55-F910-4ACF-B235-64AAD5E1B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must indent properly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036A8-8364-432B-BEE7-EFB9A41EF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int main ()</a:t>
            </a:r>
          </a:p>
          <a:p>
            <a:pPr marL="0" indent="0">
              <a:buNone/>
            </a:pP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	char operation;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numAdd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numMultiply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/>
              <a:t>	if (</a:t>
            </a:r>
            <a:r>
              <a:rPr lang="en-US" dirty="0" err="1"/>
              <a:t>milesToGo</a:t>
            </a:r>
            <a:r>
              <a:rPr lang="en-US" dirty="0"/>
              <a:t>==0 &amp;&amp; </a:t>
            </a:r>
            <a:r>
              <a:rPr lang="en-US" dirty="0" err="1"/>
              <a:t>turnsRemaining</a:t>
            </a:r>
            <a:r>
              <a:rPr lang="en-US" dirty="0"/>
              <a:t>==0)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cout &lt;&lt; "You are 0 miles from campus!" &lt;&lt; endl;</a:t>
            </a:r>
          </a:p>
          <a:p>
            <a:pPr marL="0" indent="0">
              <a:buNone/>
            </a:pPr>
            <a:r>
              <a:rPr lang="en-US" dirty="0"/>
              <a:t>		cout &lt;&lt; "You have won!" &lt;&lt; endl;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sz="4600" dirty="0"/>
              <a:t>Have I made the point about indentation???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F21373-53C6-460E-AE36-812EE2B28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66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5FA07B-DA2B-4422-9EBA-90C3C5191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5023" y="1027906"/>
            <a:ext cx="5810017" cy="27924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4CDABA0-FB3F-4940-92E3-82075C6BEA5B}"/>
              </a:ext>
            </a:extLst>
          </p:cNvPr>
          <p:cNvSpPr txBox="1"/>
          <p:nvPr/>
        </p:nvSpPr>
        <p:spPr>
          <a:xfrm>
            <a:off x="7361043" y="650161"/>
            <a:ext cx="20389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Or…</a:t>
            </a:r>
          </a:p>
        </p:txBody>
      </p:sp>
    </p:spTree>
    <p:extLst>
      <p:ext uri="{BB962C8B-B14F-4D97-AF65-F5344CB8AC3E}">
        <p14:creationId xmlns:p14="http://schemas.microsoft.com/office/powerpoint/2010/main" val="338044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622E9-D8E9-4ED1-BAE9-0EEFF8EAE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line {or block} after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8FB43-F9F2-4D6B-B594-7D170936A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if</a:t>
            </a:r>
          </a:p>
          <a:p>
            <a:r>
              <a:rPr lang="en-US" b="1" dirty="0"/>
              <a:t>switch</a:t>
            </a:r>
          </a:p>
          <a:p>
            <a:r>
              <a:rPr lang="en-US" b="1" dirty="0"/>
              <a:t>else</a:t>
            </a:r>
          </a:p>
          <a:p>
            <a:r>
              <a:rPr lang="en-US" b="1" dirty="0"/>
              <a:t>while</a:t>
            </a:r>
          </a:p>
          <a:p>
            <a:r>
              <a:rPr lang="en-US" b="1" dirty="0"/>
              <a:t>for</a:t>
            </a:r>
          </a:p>
          <a:p>
            <a:r>
              <a:rPr lang="en-US" b="1" dirty="0"/>
              <a:t>do</a:t>
            </a:r>
          </a:p>
          <a:p>
            <a:r>
              <a:rPr lang="en-US" b="1" dirty="0"/>
              <a:t>main</a:t>
            </a:r>
            <a:endParaRPr lang="en-US" dirty="0"/>
          </a:p>
          <a:p>
            <a:pPr marL="0" indent="0" algn="ctr">
              <a:buNone/>
            </a:pPr>
            <a:r>
              <a:rPr lang="en-US" b="1" u="sng" dirty="0">
                <a:solidFill>
                  <a:srgbClr val="FF0000"/>
                </a:solidFill>
              </a:rPr>
              <a:t>MUST be indented by one more tab</a:t>
            </a:r>
          </a:p>
          <a:p>
            <a:pPr marL="0" indent="0" algn="ctr">
              <a:buNone/>
            </a:pPr>
            <a:r>
              <a:rPr lang="en-US" b="1" u="sng" dirty="0">
                <a:solidFill>
                  <a:srgbClr val="FF0000"/>
                </a:solidFill>
              </a:rPr>
              <a:t>Much higher penalty for poor indentation – starting NOW.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99FF10-4086-41FE-8856-A54CBCB63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216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2561D-8CAF-4C07-9672-2E773C1F4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neat 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E0378-0188-42F0-BAE6-B741ED17E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do not run vi </a:t>
            </a:r>
          </a:p>
          <a:p>
            <a:r>
              <a:rPr lang="en-US" dirty="0"/>
              <a:t>Do not cat prog.exe   or cat ./</a:t>
            </a:r>
            <a:r>
              <a:rPr lang="en-US" dirty="0" err="1"/>
              <a:t>a.out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Both of </a:t>
            </a:r>
            <a:r>
              <a:rPr lang="en-US"/>
              <a:t>these make </a:t>
            </a:r>
            <a:r>
              <a:rPr lang="en-US" dirty="0"/>
              <a:t>a major mess!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EBA1F-9817-44C7-886E-03DEF48A8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68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0FF054-350E-49F2-9C93-A85B127642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589972"/>
            <a:ext cx="9355693" cy="258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031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02F9F-7F7F-4189-9A14-E45CD793C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of Operations: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452C8-FD60-4597-A243-48E49CF7B3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5318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the output of following program?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result = 3 + 5 * 6 + 4;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result;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BDBB9-56BB-4ADA-905A-4005767948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1818AB-B784-40D4-BA4C-6E9E1B79009F}"/>
              </a:ext>
            </a:extLst>
          </p:cNvPr>
          <p:cNvSpPr txBox="1"/>
          <p:nvPr/>
        </p:nvSpPr>
        <p:spPr>
          <a:xfrm>
            <a:off x="838200" y="4447822"/>
            <a:ext cx="44788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37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Why?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87033C-7B24-4456-8F6B-216E68EC1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8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02F9F-7F7F-4189-9A14-E45CD793C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of Operations: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452C8-FD60-4597-A243-48E49CF7B3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5318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the output of following program?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a = 5 + 17 % 2;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a;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BDBB9-56BB-4ADA-905A-4005767948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1818AB-B784-40D4-BA4C-6E9E1B79009F}"/>
              </a:ext>
            </a:extLst>
          </p:cNvPr>
          <p:cNvSpPr txBox="1"/>
          <p:nvPr/>
        </p:nvSpPr>
        <p:spPr>
          <a:xfrm>
            <a:off x="838200" y="4447822"/>
            <a:ext cx="44788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6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Why?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AC9D70-87D0-487C-92BC-1342CFBE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0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02F9F-7F7F-4189-9A14-E45CD793C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of Operations: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452C8-FD60-4597-A243-48E49CF7B3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2960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is the output of following program?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ES" dirty="0" err="1"/>
              <a:t>int</a:t>
            </a:r>
            <a:r>
              <a:rPr lang="es-ES" dirty="0"/>
              <a:t> x = 10, y;</a:t>
            </a:r>
          </a:p>
          <a:p>
            <a:pPr marL="0" indent="0">
              <a:buNone/>
            </a:pPr>
            <a:r>
              <a:rPr lang="es-ES" dirty="0"/>
              <a:t>y = x++;</a:t>
            </a:r>
          </a:p>
          <a:p>
            <a:pPr marL="0" indent="0">
              <a:buNone/>
            </a:pPr>
            <a:r>
              <a:rPr lang="es-ES" dirty="0" err="1"/>
              <a:t>cout</a:t>
            </a:r>
            <a:r>
              <a:rPr lang="es-ES" dirty="0"/>
              <a:t> &lt;&lt; y;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BDBB9-56BB-4ADA-905A-400576794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the output of following program?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ES" dirty="0" err="1"/>
              <a:t>int</a:t>
            </a:r>
            <a:r>
              <a:rPr lang="es-ES" dirty="0"/>
              <a:t> x = 10, y;</a:t>
            </a:r>
          </a:p>
          <a:p>
            <a:pPr marL="0" indent="0">
              <a:buNone/>
            </a:pPr>
            <a:r>
              <a:rPr lang="es-ES" dirty="0"/>
              <a:t>y = x++;</a:t>
            </a:r>
          </a:p>
          <a:p>
            <a:pPr marL="0" indent="0">
              <a:buNone/>
            </a:pPr>
            <a:r>
              <a:rPr lang="es-ES" dirty="0" err="1"/>
              <a:t>cout</a:t>
            </a:r>
            <a:r>
              <a:rPr lang="es-ES" dirty="0"/>
              <a:t> &lt;&lt; x;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1818AB-B784-40D4-BA4C-6E9E1B79009F}"/>
              </a:ext>
            </a:extLst>
          </p:cNvPr>
          <p:cNvSpPr txBox="1"/>
          <p:nvPr/>
        </p:nvSpPr>
        <p:spPr>
          <a:xfrm>
            <a:off x="838200" y="4785957"/>
            <a:ext cx="44788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10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Why?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B2CC58-7085-4A1E-AE29-159FB93F42C6}"/>
              </a:ext>
            </a:extLst>
          </p:cNvPr>
          <p:cNvSpPr txBox="1"/>
          <p:nvPr/>
        </p:nvSpPr>
        <p:spPr>
          <a:xfrm>
            <a:off x="6172200" y="4785957"/>
            <a:ext cx="44788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11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Why?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0A23A9-66F8-44CD-931F-E99C03C98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2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11172</TotalTime>
  <Words>4800</Words>
  <Application>Microsoft Office PowerPoint</Application>
  <PresentationFormat>Widescreen</PresentationFormat>
  <Paragraphs>950</Paragraphs>
  <Slides>68</Slides>
  <Notes>1</Notes>
  <HiddenSlides>4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4" baseType="lpstr">
      <vt:lpstr>Arial</vt:lpstr>
      <vt:lpstr>Calibri</vt:lpstr>
      <vt:lpstr>Calibri Light</vt:lpstr>
      <vt:lpstr>Courier New</vt:lpstr>
      <vt:lpstr>Times New Roman</vt:lpstr>
      <vt:lpstr>Office Theme</vt:lpstr>
      <vt:lpstr>CIS 1600 Midterm Review</vt:lpstr>
      <vt:lpstr>When not otherwise specified</vt:lpstr>
      <vt:lpstr>Example</vt:lpstr>
      <vt:lpstr>How to answer 'what is the 'output' ?</vt:lpstr>
      <vt:lpstr>What is the output of this code?: </vt:lpstr>
      <vt:lpstr>Assignment Operations</vt:lpstr>
      <vt:lpstr>Order of Operations:</vt:lpstr>
      <vt:lpstr>Order of Operations:</vt:lpstr>
      <vt:lpstr>Order of Operations:</vt:lpstr>
      <vt:lpstr>Q1: What is the output of this code? </vt:lpstr>
      <vt:lpstr>Q2: Let us consider the following code: </vt:lpstr>
      <vt:lpstr>Q2: Let us consider the following code: </vt:lpstr>
      <vt:lpstr>Q2: Let us consider the following code: </vt:lpstr>
      <vt:lpstr>Proper Indentation if</vt:lpstr>
      <vt:lpstr>Proper Indentation switch</vt:lpstr>
      <vt:lpstr>switch (crazy parents) example</vt:lpstr>
      <vt:lpstr>Proper Indentation  while loop   and   do-while loop</vt:lpstr>
      <vt:lpstr>Proper Indentation  for loop   </vt:lpstr>
      <vt:lpstr>Q2: Let us consider the following code: </vt:lpstr>
      <vt:lpstr>Q2: Let us consider the following code: </vt:lpstr>
      <vt:lpstr>Q3: Let us consider the following code: </vt:lpstr>
      <vt:lpstr>Q3: Let us consider the following code: </vt:lpstr>
      <vt:lpstr>Q3: Let us consider the following code: </vt:lpstr>
      <vt:lpstr>Q3: Let us consider the following code: </vt:lpstr>
      <vt:lpstr>Q3: Let us consider the following code: </vt:lpstr>
      <vt:lpstr>Q3: Let us consider the following code: </vt:lpstr>
      <vt:lpstr>Q3: Let us consider the following code: </vt:lpstr>
      <vt:lpstr>Q4: Let us consider the following code: </vt:lpstr>
      <vt:lpstr>Q4: Let us consider the following code: </vt:lpstr>
      <vt:lpstr>Q4: Let us consider the following code: </vt:lpstr>
      <vt:lpstr>Q4: Let us consider the following code: </vt:lpstr>
      <vt:lpstr>Q4: Let us consider the following code: </vt:lpstr>
      <vt:lpstr>Q5: Let us consider the following code: </vt:lpstr>
      <vt:lpstr>Q5: Let us consider the following code: </vt:lpstr>
      <vt:lpstr>Q5: Let us consider the following code: </vt:lpstr>
      <vt:lpstr>Q5: Let us consider the following code: </vt:lpstr>
      <vt:lpstr>Q5: Let us consider the following code: </vt:lpstr>
      <vt:lpstr>Q6: Consider this output  (user input is  in red &amp; bold)</vt:lpstr>
      <vt:lpstr>Q6: Consider this output  (user input is  in red &amp; bold)</vt:lpstr>
      <vt:lpstr>Q6: Consider this output  (user input is  in red &amp; bold)</vt:lpstr>
      <vt:lpstr>cin Reminder</vt:lpstr>
      <vt:lpstr>Q6: Consider this output  (user input is  in red &amp; bold)</vt:lpstr>
      <vt:lpstr>Variable Review</vt:lpstr>
      <vt:lpstr>Escape Sequence:   starts with backslash (\)</vt:lpstr>
      <vt:lpstr>Q7: Write code to take a positive integer and output that number N multiplied by itself N times.  </vt:lpstr>
      <vt:lpstr>Q7: Write code to take a positive integer and output that number N multiplied by itself N times.  </vt:lpstr>
      <vt:lpstr>Q8: Consider the following code </vt:lpstr>
      <vt:lpstr>Q8: Consider the following code </vt:lpstr>
      <vt:lpstr>Q8: Consider the following code </vt:lpstr>
      <vt:lpstr>Q9: Create a variable indicating whether someone is old enough to vote in the country they live in.</vt:lpstr>
      <vt:lpstr>Q9: Create a variable indicating whether someone is old enough to vote in the country they live in.</vt:lpstr>
      <vt:lpstr>Q10: Write code that takes a number as input and counts up, three times, by 4</vt:lpstr>
      <vt:lpstr>Q10: Write code that takes a number as input and counts up, three (more) times, by 4</vt:lpstr>
      <vt:lpstr>Q11: Consider the following code</vt:lpstr>
      <vt:lpstr>Q11: Consider the following code</vt:lpstr>
      <vt:lpstr>Q11: Consider the following code</vt:lpstr>
      <vt:lpstr>Q11: Consider the following code</vt:lpstr>
      <vt:lpstr>Q12: Consider the following code</vt:lpstr>
      <vt:lpstr>Q12: Consider the following code</vt:lpstr>
      <vt:lpstr>Q12: Consider the following code</vt:lpstr>
      <vt:lpstr>Q12: Consider the following code</vt:lpstr>
      <vt:lpstr>Q12: Consider the following code</vt:lpstr>
      <vt:lpstr>Q13: Fix this code</vt:lpstr>
      <vt:lpstr>return(0)</vt:lpstr>
      <vt:lpstr>You must indent properly</vt:lpstr>
      <vt:lpstr>You must indent properly</vt:lpstr>
      <vt:lpstr>The line {or block} after :</vt:lpstr>
      <vt:lpstr>A neat script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Trovato</dc:creator>
  <cp:lastModifiedBy>Julie A. Harazduk</cp:lastModifiedBy>
  <cp:revision>40</cp:revision>
  <dcterms:created xsi:type="dcterms:W3CDTF">2017-09-28T20:15:48Z</dcterms:created>
  <dcterms:modified xsi:type="dcterms:W3CDTF">2018-10-14T15:38:46Z</dcterms:modified>
</cp:coreProperties>
</file>