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2"/>
  </p:notesMasterIdLst>
  <p:handoutMasterIdLst>
    <p:handoutMasterId r:id="rId73"/>
  </p:handoutMasterIdLst>
  <p:sldIdLst>
    <p:sldId id="257" r:id="rId2"/>
    <p:sldId id="507" r:id="rId3"/>
    <p:sldId id="258" r:id="rId4"/>
    <p:sldId id="283" r:id="rId5"/>
    <p:sldId id="272" r:id="rId6"/>
    <p:sldId id="300" r:id="rId7"/>
    <p:sldId id="508" r:id="rId8"/>
    <p:sldId id="273" r:id="rId9"/>
    <p:sldId id="291" r:id="rId10"/>
    <p:sldId id="298" r:id="rId11"/>
    <p:sldId id="299" r:id="rId12"/>
    <p:sldId id="292" r:id="rId13"/>
    <p:sldId id="275" r:id="rId14"/>
    <p:sldId id="290" r:id="rId15"/>
    <p:sldId id="337" r:id="rId16"/>
    <p:sldId id="296" r:id="rId17"/>
    <p:sldId id="297" r:id="rId18"/>
    <p:sldId id="294" r:id="rId19"/>
    <p:sldId id="295" r:id="rId20"/>
    <p:sldId id="318" r:id="rId21"/>
    <p:sldId id="312" r:id="rId22"/>
    <p:sldId id="288" r:id="rId23"/>
    <p:sldId id="293" r:id="rId24"/>
    <p:sldId id="301" r:id="rId25"/>
    <p:sldId id="302" r:id="rId26"/>
    <p:sldId id="328" r:id="rId27"/>
    <p:sldId id="304" r:id="rId28"/>
    <p:sldId id="334" r:id="rId29"/>
    <p:sldId id="305" r:id="rId30"/>
    <p:sldId id="311" r:id="rId31"/>
    <p:sldId id="308" r:id="rId32"/>
    <p:sldId id="525" r:id="rId33"/>
    <p:sldId id="526" r:id="rId34"/>
    <p:sldId id="306" r:id="rId35"/>
    <p:sldId id="309" r:id="rId36"/>
    <p:sldId id="310" r:id="rId37"/>
    <p:sldId id="303" r:id="rId38"/>
    <p:sldId id="313" r:id="rId39"/>
    <p:sldId id="287" r:id="rId40"/>
    <p:sldId id="286" r:id="rId41"/>
    <p:sldId id="284" r:id="rId42"/>
    <p:sldId id="314" r:id="rId43"/>
    <p:sldId id="316" r:id="rId44"/>
    <p:sldId id="264" r:id="rId45"/>
    <p:sldId id="285" r:id="rId46"/>
    <p:sldId id="280" r:id="rId47"/>
    <p:sldId id="281" r:id="rId48"/>
    <p:sldId id="266" r:id="rId49"/>
    <p:sldId id="267" r:id="rId50"/>
    <p:sldId id="269" r:id="rId51"/>
    <p:sldId id="268" r:id="rId52"/>
    <p:sldId id="317" r:id="rId53"/>
    <p:sldId id="259" r:id="rId54"/>
    <p:sldId id="260" r:id="rId55"/>
    <p:sldId id="282" r:id="rId56"/>
    <p:sldId id="332" r:id="rId57"/>
    <p:sldId id="270" r:id="rId58"/>
    <p:sldId id="271" r:id="rId59"/>
    <p:sldId id="276" r:id="rId60"/>
    <p:sldId id="277" r:id="rId61"/>
    <p:sldId id="319" r:id="rId62"/>
    <p:sldId id="329" r:id="rId63"/>
    <p:sldId id="327" r:id="rId64"/>
    <p:sldId id="330" r:id="rId65"/>
    <p:sldId id="331" r:id="rId66"/>
    <p:sldId id="321" r:id="rId67"/>
    <p:sldId id="326" r:id="rId68"/>
    <p:sldId id="336" r:id="rId69"/>
    <p:sldId id="320" r:id="rId70"/>
    <p:sldId id="335" r:id="rId71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 A. Harazduk" initials="JAH" lastIdx="0" clrIdx="0">
    <p:extLst>
      <p:ext uri="{19B8F6BF-5375-455C-9EA6-DF929625EA0E}">
        <p15:presenceInfo xmlns:p15="http://schemas.microsoft.com/office/powerpoint/2012/main" userId="Julie A. Harazdu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99" autoAdjust="0"/>
    <p:restoredTop sz="94660"/>
  </p:normalViewPr>
  <p:slideViewPr>
    <p:cSldViewPr>
      <p:cViewPr varScale="1">
        <p:scale>
          <a:sx n="113" d="100"/>
          <a:sy n="113" d="100"/>
        </p:scale>
        <p:origin x="610" y="-86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handoutMaster" Target="handoutMasters/handout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DBA571ED-3194-4B21-B7C4-EBDE119C5B95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68B9CE8-8201-4229-946A-106BCDAF5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6718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71A18-A33A-486B-86A0-9212EB1FBFAE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0F08B5-2E09-40B0-BA51-9DAF2C5BB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790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>
            <a:extLst>
              <a:ext uri="{FF2B5EF4-FFF2-40B4-BE49-F238E27FC236}">
                <a16:creationId xmlns:a16="http://schemas.microsoft.com/office/drawing/2014/main" id="{7652EAE6-57B2-4C54-AF1A-5C740A45120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Notes Placeholder 2">
            <a:extLst>
              <a:ext uri="{FF2B5EF4-FFF2-40B4-BE49-F238E27FC236}">
                <a16:creationId xmlns:a16="http://schemas.microsoft.com/office/drawing/2014/main" id="{881411CD-CADC-401A-B296-0ECE3DFB5B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8788" name="Slide Number Placeholder 3">
            <a:extLst>
              <a:ext uri="{FF2B5EF4-FFF2-40B4-BE49-F238E27FC236}">
                <a16:creationId xmlns:a16="http://schemas.microsoft.com/office/drawing/2014/main" id="{3120CE97-230F-4C0C-A90C-4EA4EB35A0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2E3BB37-93C6-46BA-9106-DD5A0205E5D1}" type="slidenum">
              <a:rPr lang="en-CA" altLang="en-US" sz="1200">
                <a:latin typeface="Tahoma" panose="020B0604030504040204" pitchFamily="34" charset="0"/>
              </a:rPr>
              <a:pPr eaLnBrk="1" hangingPunct="1"/>
              <a:t>21</a:t>
            </a:fld>
            <a:endParaRPr lang="en-CA" altLang="en-US" sz="1200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C073B-6CCE-42EB-A1E7-6EE297DD6BF2}" type="datetime1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40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F324E-D0A3-47C6-8A6D-AB339D96FA42}" type="datetime1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14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81DE-AAFC-45F1-BE17-55694BEFE752}" type="datetime1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05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98C0-C9B1-44CA-A080-EF414DD08DC7}" type="datetime1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94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6570-DCBF-4D5C-BD52-00B331535794}" type="datetime1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995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621DB-38CC-41E2-AB80-A8182FCCD23C}" type="datetime1">
              <a:rPr lang="en-US" smtClean="0"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396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449F-9D43-4ED2-8ABB-8AD17A10EF38}" type="datetime1">
              <a:rPr lang="en-US" smtClean="0"/>
              <a:t>10/29/2019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966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066B-5691-4BB5-8E95-DE967715C141}" type="datetime1">
              <a:rPr lang="en-US" smtClean="0"/>
              <a:t>10/29/2019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033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44140-00D3-467D-A79F-D86D128F17D7}" type="datetime1">
              <a:rPr lang="en-US" smtClean="0"/>
              <a:t>10/29/2019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22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162B1-295F-453C-9E17-BCFBB36D7427}" type="datetime1">
              <a:rPr lang="en-US" smtClean="0"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577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20C49-7A5B-448B-8F2D-83105D69AC47}" type="datetime1">
              <a:rPr lang="en-US" smtClean="0"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497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8B5BA-68FC-4CEE-AAA8-9B2F0CF13A87}" type="datetime1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18643-D87A-4AF3-81D6-6F4E599B7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06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/>
          <a:lstStyle/>
          <a:p>
            <a:r>
              <a:rPr lang="en-US" dirty="0"/>
              <a:t>CISC 1600/1610</a:t>
            </a:r>
            <a:br>
              <a:rPr lang="en-US" dirty="0"/>
            </a:br>
            <a:r>
              <a:rPr lang="en-US" dirty="0"/>
              <a:t>Computer Science 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/>
              <a:t>Julie Harazduk</a:t>
            </a:r>
          </a:p>
          <a:p>
            <a:r>
              <a:rPr lang="en-US"/>
              <a:t>jharazduk@</a:t>
            </a:r>
            <a:r>
              <a:rPr lang="en-US" dirty="0"/>
              <a:t>fordham.edu</a:t>
            </a:r>
          </a:p>
          <a:p>
            <a:r>
              <a:rPr lang="en-US" dirty="0"/>
              <a:t>JMH 338</a:t>
            </a:r>
          </a:p>
        </p:txBody>
      </p:sp>
      <p:sp>
        <p:nvSpPr>
          <p:cNvPr id="4" name="Rectangle 3"/>
          <p:cNvSpPr/>
          <p:nvPr/>
        </p:nvSpPr>
        <p:spPr>
          <a:xfrm>
            <a:off x="2057400" y="2971800"/>
            <a:ext cx="4953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Functions/modularity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33E7C1-C20C-4C5A-947E-628695DAC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983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846CF-17C9-4017-B3CD-2DBA59F9C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Pseudo-random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CFD88-3393-4679-97D3-5F00EB17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get the same results as your neighbors?</a:t>
            </a:r>
          </a:p>
          <a:p>
            <a:r>
              <a:rPr lang="en-US" dirty="0"/>
              <a:t>How do we fix this?</a:t>
            </a:r>
          </a:p>
          <a:p>
            <a:r>
              <a:rPr lang="en-US" dirty="0" err="1"/>
              <a:t>srand</a:t>
            </a:r>
            <a:r>
              <a:rPr lang="en-US" dirty="0"/>
              <a:t>(time(0)); // initialize with a 'seed' based on the current time. (always different)</a:t>
            </a:r>
          </a:p>
          <a:p>
            <a:pPr lvl="1"/>
            <a:r>
              <a:rPr lang="en-US" dirty="0"/>
              <a:t>seconds since Jan 1, 1970 UTC </a:t>
            </a:r>
          </a:p>
          <a:p>
            <a:pPr marL="0" indent="0">
              <a:buNone/>
            </a:pPr>
            <a:r>
              <a:rPr lang="en-US" sz="3700" dirty="0"/>
              <a:t>#include  &lt;</a:t>
            </a:r>
            <a:r>
              <a:rPr lang="en-US" sz="3700" dirty="0" err="1"/>
              <a:t>cstdlib</a:t>
            </a:r>
            <a:r>
              <a:rPr lang="en-US" sz="3700" dirty="0"/>
              <a:t>&gt; /* time &amp; rand */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6F23CA-0B2C-4474-B163-78B2F0B50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460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405D2-9329-4E46-9ABC-072C76644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Guess My Number (between 1 and 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BEE9E-44FD-467F-8388-9E75F22DD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4800" dirty="0"/>
              <a:t>#include &lt;iostream&gt;</a:t>
            </a:r>
          </a:p>
          <a:p>
            <a:pPr marL="0" indent="0">
              <a:buNone/>
            </a:pPr>
            <a:r>
              <a:rPr lang="en-US" sz="4800" dirty="0"/>
              <a:t>using namespace </a:t>
            </a:r>
            <a:r>
              <a:rPr lang="en-US" sz="4800" dirty="0" err="1"/>
              <a:t>std</a:t>
            </a:r>
            <a:r>
              <a:rPr lang="en-US" sz="4800" dirty="0"/>
              <a:t>;</a:t>
            </a:r>
          </a:p>
          <a:p>
            <a:pPr marL="0" indent="0">
              <a:buNone/>
            </a:pPr>
            <a:r>
              <a:rPr lang="en-US" sz="4800" dirty="0"/>
              <a:t>#include  &lt;</a:t>
            </a:r>
            <a:r>
              <a:rPr lang="en-US" sz="4800" dirty="0" err="1"/>
              <a:t>cstdlib</a:t>
            </a:r>
            <a:r>
              <a:rPr lang="en-US" sz="4800" dirty="0"/>
              <a:t>&gt; /* time &amp; rand */</a:t>
            </a:r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4800" dirty="0" err="1"/>
              <a:t>int</a:t>
            </a:r>
            <a:r>
              <a:rPr lang="en-US" sz="4800" dirty="0"/>
              <a:t> main ()</a:t>
            </a:r>
          </a:p>
          <a:p>
            <a:pPr marL="0" indent="0">
              <a:buNone/>
            </a:pPr>
            <a:r>
              <a:rPr lang="en-US" sz="4800" dirty="0"/>
              <a:t>{</a:t>
            </a:r>
          </a:p>
          <a:p>
            <a:pPr marL="0" indent="0">
              <a:buNone/>
            </a:pPr>
            <a:r>
              <a:rPr lang="en-US" sz="4800" dirty="0"/>
              <a:t>  </a:t>
            </a:r>
            <a:r>
              <a:rPr lang="en-US" sz="4800" dirty="0" err="1"/>
              <a:t>int</a:t>
            </a:r>
            <a:r>
              <a:rPr lang="en-US" sz="4800" dirty="0"/>
              <a:t> </a:t>
            </a:r>
            <a:r>
              <a:rPr lang="en-US" sz="4800" dirty="0" err="1"/>
              <a:t>iSecret</a:t>
            </a:r>
            <a:r>
              <a:rPr lang="en-US" sz="4800" dirty="0"/>
              <a:t>, </a:t>
            </a:r>
            <a:r>
              <a:rPr lang="en-US" sz="4800" dirty="0" err="1"/>
              <a:t>iGuess</a:t>
            </a:r>
            <a:r>
              <a:rPr lang="en-US" sz="4800" dirty="0"/>
              <a:t>;</a:t>
            </a:r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4800" dirty="0"/>
              <a:t>  </a:t>
            </a:r>
            <a:r>
              <a:rPr lang="en-US" sz="4800" dirty="0" err="1"/>
              <a:t>srand</a:t>
            </a:r>
            <a:r>
              <a:rPr lang="en-US" sz="4800" dirty="0"/>
              <a:t> (time(NULL));                              /* initialize random seed: */</a:t>
            </a:r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4800" dirty="0"/>
              <a:t>  </a:t>
            </a:r>
            <a:r>
              <a:rPr lang="en-US" sz="4800" dirty="0" err="1"/>
              <a:t>iSecret</a:t>
            </a:r>
            <a:r>
              <a:rPr lang="en-US" sz="4800" dirty="0"/>
              <a:t> = rand() % 10 + 1;                    /* generate secret number between 1 and 10: */</a:t>
            </a:r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4800" dirty="0"/>
              <a:t>  do {                                                         /* Continue to get guesses until correct guess. */</a:t>
            </a:r>
          </a:p>
          <a:p>
            <a:pPr marL="0" indent="0">
              <a:buNone/>
            </a:pPr>
            <a:r>
              <a:rPr lang="en-US" sz="4800" dirty="0"/>
              <a:t>    </a:t>
            </a:r>
            <a:r>
              <a:rPr lang="en-US" sz="4800" dirty="0" err="1"/>
              <a:t>cout</a:t>
            </a:r>
            <a:r>
              <a:rPr lang="en-US" sz="4800" dirty="0"/>
              <a:t> &lt;&lt; "Guess the number (1 to 10): ";</a:t>
            </a:r>
          </a:p>
          <a:p>
            <a:pPr marL="0" indent="0">
              <a:buNone/>
            </a:pPr>
            <a:r>
              <a:rPr lang="en-US" sz="4800" dirty="0"/>
              <a:t>    </a:t>
            </a:r>
            <a:r>
              <a:rPr lang="en-US" sz="4800" dirty="0" err="1"/>
              <a:t>cin</a:t>
            </a:r>
            <a:r>
              <a:rPr lang="en-US" sz="4800" dirty="0"/>
              <a:t> &gt;&gt; </a:t>
            </a:r>
            <a:r>
              <a:rPr lang="en-US" sz="4800" dirty="0" err="1"/>
              <a:t>iGuess</a:t>
            </a:r>
            <a:r>
              <a:rPr lang="en-US" sz="4800" dirty="0"/>
              <a:t>;</a:t>
            </a:r>
          </a:p>
          <a:p>
            <a:pPr marL="0" indent="0">
              <a:buNone/>
            </a:pPr>
            <a:r>
              <a:rPr lang="en-US" sz="4800" dirty="0"/>
              <a:t>    if (</a:t>
            </a:r>
            <a:r>
              <a:rPr lang="en-US" sz="4800" dirty="0" err="1"/>
              <a:t>iSecret</a:t>
            </a:r>
            <a:r>
              <a:rPr lang="en-US" sz="4800" dirty="0"/>
              <a:t>&lt;</a:t>
            </a:r>
            <a:r>
              <a:rPr lang="en-US" sz="4800" dirty="0" err="1"/>
              <a:t>iGuess</a:t>
            </a:r>
            <a:r>
              <a:rPr lang="en-US" sz="4800" dirty="0"/>
              <a:t>) </a:t>
            </a:r>
          </a:p>
          <a:p>
            <a:pPr marL="0" indent="0">
              <a:buNone/>
            </a:pPr>
            <a:r>
              <a:rPr lang="en-US" sz="4800" dirty="0"/>
              <a:t>	cout &lt;&lt; "The secret number is lower" &lt;&lt; endl;</a:t>
            </a:r>
          </a:p>
          <a:p>
            <a:pPr marL="0" indent="0">
              <a:buNone/>
            </a:pPr>
            <a:r>
              <a:rPr lang="en-US" sz="4800" dirty="0"/>
              <a:t>    else if (</a:t>
            </a:r>
            <a:r>
              <a:rPr lang="en-US" sz="4800" dirty="0" err="1"/>
              <a:t>iSecret</a:t>
            </a:r>
            <a:r>
              <a:rPr lang="en-US" sz="4800" dirty="0"/>
              <a:t>&gt;</a:t>
            </a:r>
            <a:r>
              <a:rPr lang="en-US" sz="4800" dirty="0" err="1"/>
              <a:t>iGuess</a:t>
            </a:r>
            <a:r>
              <a:rPr lang="en-US" sz="4800" dirty="0"/>
              <a:t>) </a:t>
            </a:r>
          </a:p>
          <a:p>
            <a:pPr marL="0" indent="0">
              <a:buNone/>
            </a:pPr>
            <a:r>
              <a:rPr lang="en-US" sz="4800" dirty="0"/>
              <a:t>	cout &lt;&lt; "The secret number is higher" &lt;&lt; endl;</a:t>
            </a:r>
          </a:p>
          <a:p>
            <a:pPr marL="0" indent="0">
              <a:buNone/>
            </a:pPr>
            <a:r>
              <a:rPr lang="en-US" sz="4800" dirty="0"/>
              <a:t>  } while (</a:t>
            </a:r>
            <a:r>
              <a:rPr lang="en-US" sz="4800" dirty="0" err="1"/>
              <a:t>iSecret</a:t>
            </a:r>
            <a:r>
              <a:rPr lang="en-US" sz="4800" dirty="0"/>
              <a:t>!=</a:t>
            </a:r>
            <a:r>
              <a:rPr lang="en-US" sz="4800" dirty="0" err="1"/>
              <a:t>iGuess</a:t>
            </a:r>
            <a:r>
              <a:rPr lang="en-US" sz="4800" dirty="0"/>
              <a:t>);</a:t>
            </a:r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4800" dirty="0"/>
              <a:t>  </a:t>
            </a:r>
            <a:r>
              <a:rPr lang="en-US" sz="4800" dirty="0" err="1"/>
              <a:t>cout</a:t>
            </a:r>
            <a:r>
              <a:rPr lang="en-US" sz="4800" dirty="0"/>
              <a:t> &lt;&lt;  "Congratulations!";</a:t>
            </a:r>
          </a:p>
          <a:p>
            <a:pPr marL="0" indent="0">
              <a:buNone/>
            </a:pPr>
            <a:r>
              <a:rPr lang="en-US" sz="4800" dirty="0"/>
              <a:t>  return 0;</a:t>
            </a:r>
          </a:p>
          <a:p>
            <a:pPr marL="0" indent="0">
              <a:buNone/>
            </a:pPr>
            <a:r>
              <a:rPr lang="en-US" sz="4800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1B43A-FB7E-4479-B8A9-2A93A4B9F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46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09ACD-9216-4AAC-9D0C-9FC268600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 with rand()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170E7-AB67-4B09-B728-A80312F4F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Let's write a program to 'flip a coin' 1000 times.</a:t>
            </a:r>
          </a:p>
          <a:p>
            <a:pPr marL="0" indent="0">
              <a:buNone/>
            </a:pPr>
            <a:r>
              <a:rPr lang="en-US" dirty="0"/>
              <a:t>Let’s use the first half of numbers for 'heads’ </a:t>
            </a:r>
          </a:p>
          <a:p>
            <a:pPr marL="0" indent="0">
              <a:buNone/>
            </a:pPr>
            <a:r>
              <a:rPr lang="en-US" dirty="0"/>
              <a:t>Else 'tails' </a:t>
            </a:r>
          </a:p>
          <a:p>
            <a:pPr marL="0" indent="0">
              <a:buNone/>
            </a:pPr>
            <a:r>
              <a:rPr lang="en-US" dirty="0"/>
              <a:t>Use Mid to find the middle (= RAND_MAX/2) </a:t>
            </a:r>
          </a:p>
          <a:p>
            <a:pPr marL="0" indent="0">
              <a:buNone/>
            </a:pPr>
            <a:r>
              <a:rPr lang="en-US" dirty="0"/>
              <a:t>How many are heads and how many are tails?</a:t>
            </a:r>
          </a:p>
          <a:p>
            <a:pPr marL="0" indent="0">
              <a:buNone/>
            </a:pPr>
            <a:r>
              <a:rPr lang="en-US" b="1" dirty="0"/>
              <a:t>Hints: </a:t>
            </a:r>
          </a:p>
          <a:p>
            <a:pPr marL="0" indent="0">
              <a:buNone/>
            </a:pPr>
            <a:r>
              <a:rPr lang="en-US" dirty="0"/>
              <a:t>Variables to keep: headcount, </a:t>
            </a:r>
            <a:r>
              <a:rPr lang="en-US" dirty="0" err="1"/>
              <a:t>tailcount</a:t>
            </a:r>
            <a:r>
              <a:rPr lang="en-US" dirty="0"/>
              <a:t>, </a:t>
            </a:r>
            <a:r>
              <a:rPr lang="en-US" dirty="0" err="1"/>
              <a:t>flipValue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Make a loop to try 1000 times</a:t>
            </a:r>
          </a:p>
          <a:p>
            <a:pPr marL="0" indent="0">
              <a:buNone/>
            </a:pPr>
            <a:r>
              <a:rPr lang="en-US" dirty="0"/>
              <a:t>If-then to decide if flip is heads or tails.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F240CD-BF19-434D-97E5-2F7888D4E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485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Smaller random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% and + to scale to desired number range</a:t>
            </a:r>
          </a:p>
          <a:p>
            <a:endParaRPr lang="en-US" dirty="0"/>
          </a:p>
          <a:p>
            <a:r>
              <a:rPr lang="en-US" dirty="0"/>
              <a:t>Simulate rolling of die:</a:t>
            </a:r>
          </a:p>
          <a:p>
            <a:pPr marL="0" indent="0" algn="ctr">
              <a:buNone/>
            </a:pPr>
            <a:r>
              <a:rPr lang="en-US" dirty="0" err="1"/>
              <a:t>int</a:t>
            </a:r>
            <a:r>
              <a:rPr lang="en-US" dirty="0"/>
              <a:t> roll = (rand() % 6) + 1;</a:t>
            </a:r>
          </a:p>
          <a:p>
            <a:endParaRPr lang="en-US" dirty="0"/>
          </a:p>
          <a:p>
            <a:r>
              <a:rPr lang="en-US" dirty="0"/>
              <a:t>Simulate picking 1 of 26 students in our class:</a:t>
            </a:r>
          </a:p>
          <a:p>
            <a:pPr marL="0" indent="0" algn="ctr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studentNum</a:t>
            </a:r>
            <a:r>
              <a:rPr lang="en-US" dirty="0"/>
              <a:t> = ???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A5C1F-1FA9-4AA5-BB26-D12E31851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093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2A0C0-9F4A-4081-9D02-3D3DFB7A5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Making a function</a:t>
            </a:r>
            <a:br>
              <a:rPr lang="en-US" dirty="0"/>
            </a:br>
            <a:r>
              <a:rPr lang="en-US" dirty="0"/>
              <a:t>When to do it &amp; why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D8477-1AAA-45C8-8AA9-DC018D0CD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When</a:t>
            </a:r>
          </a:p>
          <a:p>
            <a:r>
              <a:rPr lang="en-US" dirty="0"/>
              <a:t>What might we (or someone) use again? </a:t>
            </a:r>
          </a:p>
          <a:p>
            <a:r>
              <a:rPr lang="en-US" dirty="0"/>
              <a:t>A set of logic that might be complicated</a:t>
            </a:r>
          </a:p>
          <a:p>
            <a:r>
              <a:rPr lang="en-US" dirty="0"/>
              <a:t>Something we type over &amp; over – think 'function'</a:t>
            </a:r>
          </a:p>
          <a:p>
            <a:pPr lvl="1"/>
            <a:r>
              <a:rPr lang="en-US" dirty="0"/>
              <a:t>Saves typing</a:t>
            </a:r>
          </a:p>
          <a:p>
            <a:pPr marL="0" indent="0">
              <a:buNone/>
            </a:pPr>
            <a:r>
              <a:rPr lang="en-US" dirty="0"/>
              <a:t>Why</a:t>
            </a:r>
          </a:p>
          <a:p>
            <a:r>
              <a:rPr lang="en-US" dirty="0"/>
              <a:t>Often makes the code more readable </a:t>
            </a:r>
          </a:p>
          <a:p>
            <a:r>
              <a:rPr lang="en-US" dirty="0"/>
              <a:t>'Complicated' logic is in one place – if it has to be corrected (i.e. not in a dozen places)</a:t>
            </a:r>
          </a:p>
          <a:p>
            <a:r>
              <a:rPr lang="en-US" dirty="0"/>
              <a:t>Makes sure behavior is consistent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938F7D-5624-40AE-B6E7-640852455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947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A3565-622F-4BC5-92F3-774C8C0D2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E311C-918A-41C7-82EB-6EA4A2888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25963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float</a:t>
            </a:r>
            <a:r>
              <a:rPr lang="en-US" sz="2400" dirty="0"/>
              <a:t> average(float x, float y) {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>
                <a:solidFill>
                  <a:srgbClr val="FF0000"/>
                </a:solidFill>
              </a:rPr>
              <a:t>float</a:t>
            </a:r>
            <a:r>
              <a:rPr lang="en-US" sz="2400" dirty="0"/>
              <a:t> result; // good practice</a:t>
            </a:r>
          </a:p>
          <a:p>
            <a:pPr marL="0" indent="0">
              <a:buNone/>
            </a:pPr>
            <a:r>
              <a:rPr lang="en-US" sz="2400" dirty="0"/>
              <a:t>	result = x + y / 2;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>
                <a:solidFill>
                  <a:srgbClr val="FF0000"/>
                </a:solidFill>
              </a:rPr>
              <a:t>return</a:t>
            </a:r>
            <a:r>
              <a:rPr lang="en-US" sz="2400" dirty="0"/>
              <a:t>(result);</a:t>
            </a:r>
          </a:p>
          <a:p>
            <a:pPr marL="0" indent="0">
              <a:buNone/>
            </a:pPr>
            <a:r>
              <a:rPr lang="en-US" sz="2400" dirty="0"/>
              <a:t>}</a:t>
            </a:r>
          </a:p>
          <a:p>
            <a:pPr marL="0" indent="0">
              <a:buNone/>
            </a:pPr>
            <a:r>
              <a:rPr lang="en-US" sz="2400" dirty="0"/>
              <a:t>main( ) {</a:t>
            </a:r>
          </a:p>
          <a:p>
            <a:pPr marL="0" indent="0">
              <a:buNone/>
            </a:pPr>
            <a:r>
              <a:rPr lang="en-US" sz="2400" dirty="0"/>
              <a:t>	int </a:t>
            </a:r>
            <a:r>
              <a:rPr lang="en-US" sz="2400" dirty="0" err="1"/>
              <a:t>a,b</a:t>
            </a:r>
            <a:r>
              <a:rPr lang="en-US" sz="2400" dirty="0"/>
              <a:t>;</a:t>
            </a:r>
          </a:p>
          <a:p>
            <a:pPr marL="0" indent="0">
              <a:buNone/>
            </a:pPr>
            <a:r>
              <a:rPr lang="en-US" sz="2400" dirty="0"/>
              <a:t>	cout &lt;&lt; "Give me 2 values: " 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cin</a:t>
            </a:r>
            <a:r>
              <a:rPr lang="en-US" sz="2400" dirty="0"/>
              <a:t> &gt;&gt; a &gt;&gt; b;  // example  a = 5; int b = 8;</a:t>
            </a:r>
          </a:p>
          <a:p>
            <a:pPr marL="0" indent="0">
              <a:buNone/>
            </a:pPr>
            <a:r>
              <a:rPr lang="en-US" sz="2400" dirty="0"/>
              <a:t>	cout &lt;&lt; "Average of " &lt;&lt; a &lt;&lt; " and " &lt;&lt; b ;</a:t>
            </a:r>
          </a:p>
          <a:p>
            <a:pPr marL="0" indent="0">
              <a:buNone/>
            </a:pPr>
            <a:r>
              <a:rPr lang="en-US" sz="2400" dirty="0"/>
              <a:t>	cout &lt;&lt; " = " &lt;&lt;  average(</a:t>
            </a:r>
            <a:r>
              <a:rPr lang="en-US" sz="2400" dirty="0" err="1"/>
              <a:t>a,b</a:t>
            </a:r>
            <a:r>
              <a:rPr lang="en-US" sz="2400" dirty="0"/>
              <a:t>) &lt;&lt; endl; // call </a:t>
            </a:r>
          </a:p>
          <a:p>
            <a:pPr marL="0" indent="0">
              <a:buNone/>
            </a:pPr>
            <a:r>
              <a:rPr lang="en-US" sz="2400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C6F0D7-B1D9-4286-A94B-77656A175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15</a:t>
            </a:fld>
            <a:endParaRPr lang="en-US"/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84B7E294-96B8-480C-93B5-7B26713DDD84}"/>
              </a:ext>
            </a:extLst>
          </p:cNvPr>
          <p:cNvSpPr/>
          <p:nvPr/>
        </p:nvSpPr>
        <p:spPr>
          <a:xfrm flipH="1" flipV="1">
            <a:off x="152400" y="1752600"/>
            <a:ext cx="1752600" cy="1447800"/>
          </a:xfrm>
          <a:prstGeom prst="arc">
            <a:avLst>
              <a:gd name="adj1" fmla="val 15801093"/>
              <a:gd name="adj2" fmla="val 3903537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25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2A0C0-9F4A-4081-9D02-3D3DFB7A5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make our own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D8477-1AAA-45C8-8AA9-DC018D0CD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Identify a set of statements with a single name</a:t>
            </a:r>
          </a:p>
          <a:p>
            <a:pPr lvl="1"/>
            <a:r>
              <a:rPr lang="en-US" dirty="0"/>
              <a:t> You name it. Pick something that makes sense!</a:t>
            </a:r>
          </a:p>
          <a:p>
            <a:pPr lvl="1"/>
            <a:r>
              <a:rPr lang="en-US" dirty="0"/>
              <a:t>Make it legal. </a:t>
            </a:r>
            <a:r>
              <a:rPr lang="en-US" b="1" dirty="0"/>
              <a:t>Same rules as for a variable. </a:t>
            </a:r>
          </a:p>
          <a:p>
            <a:r>
              <a:rPr lang="en-US" dirty="0"/>
              <a:t>Use the 'function name' to run the larger set of statements anywhere in your code</a:t>
            </a:r>
          </a:p>
          <a:p>
            <a:r>
              <a:rPr lang="en-US" dirty="0"/>
              <a:t>Determine the 'type' that the function will return. </a:t>
            </a:r>
          </a:p>
          <a:p>
            <a:pPr lvl="1"/>
            <a:r>
              <a:rPr lang="en-US" dirty="0"/>
              <a:t>If it is nothing, you can use  </a:t>
            </a:r>
            <a:r>
              <a:rPr lang="en-US" u="sng" dirty="0">
                <a:solidFill>
                  <a:srgbClr val="FF0000"/>
                </a:solidFill>
              </a:rPr>
              <a:t>void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However, often </a:t>
            </a:r>
            <a:r>
              <a:rPr lang="en-US" dirty="0" err="1"/>
              <a:t>int</a:t>
            </a:r>
            <a:r>
              <a:rPr lang="en-US" dirty="0"/>
              <a:t>, float, bool, </a:t>
            </a:r>
            <a:r>
              <a:rPr lang="en-US" u="sng" dirty="0">
                <a:solidFill>
                  <a:srgbClr val="FF0000"/>
                </a:solidFill>
              </a:rPr>
              <a:t>double</a:t>
            </a:r>
            <a:r>
              <a:rPr lang="en-US" dirty="0">
                <a:solidFill>
                  <a:srgbClr val="FF0000"/>
                </a:solidFill>
              </a:rPr>
              <a:t> (Twice the bits as float! More digits to right of decimal.)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12AD35-37FE-46EE-BDAC-3A2BC7483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705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61B40-CD38-449A-892B-152D566E4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CFC49-1767-497C-B805-5772E250F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using rand() to flip a coin where RAND_MAX/2 if lower half ‘tails’ else ‘heads’</a:t>
            </a:r>
          </a:p>
          <a:p>
            <a:r>
              <a:rPr lang="en-US" dirty="0"/>
              <a:t>Maybe create 'flip' which returns 0 if tails, 1 if heads?</a:t>
            </a:r>
          </a:p>
          <a:p>
            <a:r>
              <a:rPr lang="en-US" dirty="0"/>
              <a:t>'Encapsulate' the logic about deciding heads or tails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2FBF9D-D7F0-48C1-9FAF-DB47513B7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144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2A0C0-9F4A-4081-9D02-3D3DFB7A5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make our own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D8477-1AAA-45C8-8AA9-DC018D0CD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cstdlib</a:t>
            </a:r>
            <a:r>
              <a:rPr lang="en-US" dirty="0"/>
              <a:t>&gt;  // so we can use rand() &amp; RAND_MAX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flip ( 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higherHalf</a:t>
            </a:r>
            <a:r>
              <a:rPr lang="en-US" dirty="0"/>
              <a:t> = RAND_MAX/2;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flipValue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flipValue</a:t>
            </a:r>
            <a:r>
              <a:rPr lang="en-US" dirty="0"/>
              <a:t> = rand();</a:t>
            </a:r>
          </a:p>
          <a:p>
            <a:pPr marL="0" indent="0">
              <a:buNone/>
            </a:pPr>
            <a:r>
              <a:rPr lang="en-US" dirty="0"/>
              <a:t>	if (</a:t>
            </a:r>
            <a:r>
              <a:rPr lang="en-US" dirty="0" err="1"/>
              <a:t>flipValue</a:t>
            </a:r>
            <a:r>
              <a:rPr lang="en-US" dirty="0"/>
              <a:t> &gt; </a:t>
            </a:r>
            <a:r>
              <a:rPr lang="en-US" dirty="0" err="1"/>
              <a:t>higherHalf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	return (1) ; // heads. </a:t>
            </a:r>
            <a:r>
              <a:rPr lang="en-US" dirty="0">
                <a:solidFill>
                  <a:srgbClr val="FF0000"/>
                </a:solidFill>
              </a:rPr>
              <a:t>Return the integer 1</a:t>
            </a:r>
          </a:p>
          <a:p>
            <a:pPr marL="0" indent="0">
              <a:buNone/>
            </a:pPr>
            <a:r>
              <a:rPr lang="en-US" dirty="0"/>
              <a:t>	else</a:t>
            </a:r>
          </a:p>
          <a:p>
            <a:pPr marL="0" indent="0">
              <a:buNone/>
            </a:pPr>
            <a:r>
              <a:rPr lang="en-US" dirty="0"/>
              <a:t>		return(0); // tails. </a:t>
            </a:r>
            <a:r>
              <a:rPr lang="en-US" dirty="0">
                <a:solidFill>
                  <a:srgbClr val="FF0000"/>
                </a:solidFill>
              </a:rPr>
              <a:t>Return the integer zero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3E99C0B-1A81-4953-8BB9-538A1D152051}"/>
              </a:ext>
            </a:extLst>
          </p:cNvPr>
          <p:cNvGrpSpPr/>
          <p:nvPr/>
        </p:nvGrpSpPr>
        <p:grpSpPr>
          <a:xfrm>
            <a:off x="152400" y="1199654"/>
            <a:ext cx="5943600" cy="1238746"/>
            <a:chOff x="152400" y="1199654"/>
            <a:chExt cx="5943600" cy="123874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89F05C3-94EA-4B0B-8D0A-4822877B207F}"/>
                </a:ext>
              </a:extLst>
            </p:cNvPr>
            <p:cNvSpPr txBox="1"/>
            <p:nvPr/>
          </p:nvSpPr>
          <p:spPr>
            <a:xfrm>
              <a:off x="152400" y="1199654"/>
              <a:ext cx="5943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Type of the value that is returned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0A4C233E-9DBB-4552-B2FC-6A167F1AAADB}"/>
                </a:ext>
              </a:extLst>
            </p:cNvPr>
            <p:cNvSpPr/>
            <p:nvPr/>
          </p:nvSpPr>
          <p:spPr>
            <a:xfrm>
              <a:off x="304800" y="1905000"/>
              <a:ext cx="609600" cy="5334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FC1226-371D-4301-8060-C1309E564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29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2A0C0-9F4A-4081-9D02-3D3DFB7A5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</a:t>
            </a:r>
            <a:r>
              <a:rPr lang="en-US" u="sng" dirty="0"/>
              <a:t>use</a:t>
            </a:r>
            <a:r>
              <a:rPr lang="en-US" dirty="0"/>
              <a:t> our own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D8477-1AAA-45C8-8AA9-DC018D0CD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cstdlib</a:t>
            </a:r>
            <a:r>
              <a:rPr lang="en-US" dirty="0"/>
              <a:t>&gt; // rand library</a:t>
            </a:r>
          </a:p>
          <a:p>
            <a:pPr marL="0" indent="0">
              <a:buNone/>
            </a:pPr>
            <a:r>
              <a:rPr lang="en-US" dirty="0"/>
              <a:t>#include &lt;iostream&gt;</a:t>
            </a:r>
          </a:p>
          <a:p>
            <a:pPr marL="0" indent="0">
              <a:buNone/>
            </a:pPr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flip ( 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400050" lvl="1" indent="0">
              <a:buNone/>
            </a:pPr>
            <a:r>
              <a:rPr lang="en-US" dirty="0" err="1"/>
              <a:t>int</a:t>
            </a:r>
            <a:r>
              <a:rPr lang="en-US" dirty="0"/>
              <a:t> heads=0;</a:t>
            </a:r>
          </a:p>
          <a:p>
            <a:pPr marL="400050" lvl="1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numFlips</a:t>
            </a:r>
            <a:r>
              <a:rPr lang="en-US" dirty="0"/>
              <a:t> = 1000;</a:t>
            </a:r>
          </a:p>
          <a:p>
            <a:pPr marL="400050" lvl="1" indent="0">
              <a:buNone/>
            </a:pPr>
            <a:r>
              <a:rPr lang="en-US" dirty="0"/>
              <a:t>for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numFlips;i</a:t>
            </a:r>
            <a:r>
              <a:rPr lang="en-US" dirty="0"/>
              <a:t>++)</a:t>
            </a:r>
          </a:p>
          <a:p>
            <a:pPr marL="400050" lvl="1" indent="0">
              <a:buNone/>
            </a:pPr>
            <a:r>
              <a:rPr lang="en-US" dirty="0"/>
              <a:t>{</a:t>
            </a:r>
          </a:p>
          <a:p>
            <a:pPr marL="400050" lvl="1" indent="0">
              <a:buNone/>
            </a:pPr>
            <a:r>
              <a:rPr lang="en-US" dirty="0"/>
              <a:t>	heads = heads + </a:t>
            </a:r>
            <a:r>
              <a:rPr lang="en-US" dirty="0">
                <a:solidFill>
                  <a:srgbClr val="FF0000"/>
                </a:solidFill>
              </a:rPr>
              <a:t>flip();</a:t>
            </a:r>
          </a:p>
          <a:p>
            <a:pPr marL="400050" lvl="1" indent="0">
              <a:buNone/>
            </a:pPr>
            <a:r>
              <a:rPr lang="en-US" dirty="0"/>
              <a:t>}</a:t>
            </a:r>
          </a:p>
          <a:p>
            <a:pPr marL="400050" lvl="1" indent="0">
              <a:buNone/>
            </a:pPr>
            <a:r>
              <a:rPr lang="en-US" dirty="0"/>
              <a:t>cout &lt;&lt; "Fraction of heads was " &lt;&lt; heads / </a:t>
            </a:r>
            <a:r>
              <a:rPr lang="en-US" dirty="0" err="1"/>
              <a:t>numFlips</a:t>
            </a:r>
            <a:r>
              <a:rPr lang="en-US" dirty="0"/>
              <a:t> &lt;&lt; endl;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E3FE59-02D9-4663-B99A-AE23B7C273C6}"/>
              </a:ext>
            </a:extLst>
          </p:cNvPr>
          <p:cNvSpPr txBox="1"/>
          <p:nvPr/>
        </p:nvSpPr>
        <p:spPr>
          <a:xfrm>
            <a:off x="762000" y="28194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 from prior page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8360CB-717F-4504-B30F-C1E8D40A06E5}"/>
              </a:ext>
            </a:extLst>
          </p:cNvPr>
          <p:cNvSpPr txBox="1"/>
          <p:nvPr/>
        </p:nvSpPr>
        <p:spPr>
          <a:xfrm>
            <a:off x="3886200" y="2019447"/>
            <a:ext cx="5029200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Professional programmers instead say:</a:t>
            </a:r>
          </a:p>
          <a:p>
            <a:endParaRPr lang="en-US" sz="2400" dirty="0"/>
          </a:p>
          <a:p>
            <a:r>
              <a:rPr lang="en-US" sz="2400" b="1" u="sng" dirty="0"/>
              <a:t>call</a:t>
            </a:r>
            <a:r>
              <a:rPr lang="en-US" sz="2400" dirty="0"/>
              <a:t> a function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59CD2-716B-4AEB-B818-BD522EA9C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878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3FB11-7C98-408C-BC95-31083DD5C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We’ve seen already that…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D5247-75AA-4DA2-9B82-7795CD5C7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513" y="1676400"/>
            <a:ext cx="8294687" cy="4572000"/>
          </a:xfrm>
        </p:spPr>
        <p:txBody>
          <a:bodyPr>
            <a:normAutofit fontScale="92500"/>
          </a:bodyPr>
          <a:lstStyle/>
          <a:p>
            <a:r>
              <a:rPr lang="en-US" dirty="0"/>
              <a:t>C++ programs can have</a:t>
            </a:r>
          </a:p>
          <a:p>
            <a:pPr lvl="1"/>
            <a:r>
              <a:rPr lang="en-US" dirty="0"/>
              <a:t>Variables – by declaring and using them</a:t>
            </a:r>
          </a:p>
          <a:p>
            <a:pPr lvl="2"/>
            <a:r>
              <a:rPr lang="en-US" dirty="0"/>
              <a:t>char c; int </a:t>
            </a:r>
            <a:r>
              <a:rPr lang="en-US" dirty="0" err="1"/>
              <a:t>i</a:t>
            </a:r>
            <a:r>
              <a:rPr lang="en-US" dirty="0"/>
              <a:t>; float cost; double money;</a:t>
            </a:r>
          </a:p>
          <a:p>
            <a:pPr lvl="1"/>
            <a:r>
              <a:rPr lang="en-US" dirty="0"/>
              <a:t>Flow control – code is executed conditionally</a:t>
            </a:r>
          </a:p>
          <a:p>
            <a:pPr lvl="2"/>
            <a:r>
              <a:rPr lang="en-US" dirty="0"/>
              <a:t>if, if-else, multiway if-else </a:t>
            </a:r>
            <a:r>
              <a:rPr lang="en-US" dirty="0" err="1"/>
              <a:t>if-else</a:t>
            </a:r>
            <a:r>
              <a:rPr lang="en-US" dirty="0"/>
              <a:t>, switch</a:t>
            </a:r>
          </a:p>
          <a:p>
            <a:pPr lvl="1"/>
            <a:r>
              <a:rPr lang="en-US" dirty="0"/>
              <a:t>Flow control – loops are repeatedly executed</a:t>
            </a:r>
          </a:p>
          <a:p>
            <a:pPr lvl="2"/>
            <a:r>
              <a:rPr lang="en-US" dirty="0"/>
              <a:t>Also conditionally</a:t>
            </a:r>
          </a:p>
          <a:p>
            <a:pPr lvl="2"/>
            <a:r>
              <a:rPr lang="en-US" dirty="0"/>
              <a:t>while, do-while, for</a:t>
            </a:r>
          </a:p>
          <a:p>
            <a:pPr lvl="1"/>
            <a:r>
              <a:rPr lang="en-US" dirty="0"/>
              <a:t>Flow control statements allow us to do one thing if the condition is true.  But what if we need multiple things?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633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4C965-EA70-4270-BB7B-FBF5A8A4C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450CC-DE80-4D51-B3A2-298A2AA36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a way to write the functionality of flip() in only one line.</a:t>
            </a:r>
          </a:p>
          <a:p>
            <a:r>
              <a:rPr lang="en-US" dirty="0"/>
              <a:t>Hint: use the modulo operation.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9AC2A0-7882-4A83-98C4-A75832715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7585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>
            <a:extLst>
              <a:ext uri="{FF2B5EF4-FFF2-40B4-BE49-F238E27FC236}">
                <a16:creationId xmlns:a16="http://schemas.microsoft.com/office/drawing/2014/main" id="{29A977C0-37C1-4A48-89DC-8540AAFD84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Exercises</a:t>
            </a:r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F609441F-0CD8-419D-AAF8-73104EFB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>
                <a:latin typeface="Franklin Gothic Book" panose="020B0503020102020204" pitchFamily="34" charset="0"/>
              </a:rPr>
              <a:t>Slide 4- </a:t>
            </a:r>
            <a:fld id="{C2CF5C5A-B009-4F47-895B-5759B4048375}" type="slidenum">
              <a:rPr lang="en-US" altLang="en-US" sz="1400">
                <a:latin typeface="Franklin Gothic Book" panose="020B0503020102020204" pitchFamily="34" charset="0"/>
              </a:rPr>
              <a:pPr eaLnBrk="1" hangingPunct="1"/>
              <a:t>21</a:t>
            </a:fld>
            <a:endParaRPr lang="en-CA" altLang="en-US" sz="1400">
              <a:latin typeface="Franklin Gothic Book" panose="020B0503020102020204" pitchFamily="34" charset="0"/>
            </a:endParaRPr>
          </a:p>
        </p:txBody>
      </p:sp>
      <p:graphicFrame>
        <p:nvGraphicFramePr>
          <p:cNvPr id="1026" name="Object 4">
            <a:extLst>
              <a:ext uri="{FF2B5EF4-FFF2-40B4-BE49-F238E27FC236}">
                <a16:creationId xmlns:a16="http://schemas.microsoft.com/office/drawing/2014/main" id="{4AB369E2-8E34-4AB9-B6D0-AF08FFDB296F}"/>
              </a:ext>
            </a:extLst>
          </p:cNvPr>
          <p:cNvGraphicFramePr>
            <a:graphicFrameLocks noGrp="1" noChangeAspect="1"/>
          </p:cNvGraphicFramePr>
          <p:nvPr>
            <p:ph sz="quarter" idx="1"/>
          </p:nvPr>
        </p:nvGraphicFramePr>
        <p:xfrm>
          <a:off x="1828800" y="5410199"/>
          <a:ext cx="173990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4" imgW="469696" imgH="253890" progId="Equation.3">
                  <p:embed/>
                </p:oleObj>
              </mc:Choice>
              <mc:Fallback>
                <p:oleObj name="Equation" r:id="rId4" imgW="469696" imgH="253890" progId="Equation.3">
                  <p:embed/>
                  <p:pic>
                    <p:nvPicPr>
                      <p:cNvPr id="1026" name="Object 4">
                        <a:extLst>
                          <a:ext uri="{FF2B5EF4-FFF2-40B4-BE49-F238E27FC236}">
                            <a16:creationId xmlns:a16="http://schemas.microsoft.com/office/drawing/2014/main" id="{4AB369E2-8E34-4AB9-B6D0-AF08FFDB296F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5410199"/>
                        <a:ext cx="1739900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3">
            <a:extLst>
              <a:ext uri="{FF2B5EF4-FFF2-40B4-BE49-F238E27FC236}">
                <a16:creationId xmlns:a16="http://schemas.microsoft.com/office/drawing/2014/main" id="{7A87FEA0-4023-41F4-BC7B-F7B756BEE58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49313" y="1676400"/>
            <a:ext cx="8294687" cy="45720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Determine the value of d?</a:t>
            </a:r>
          </a:p>
          <a:p>
            <a:pPr marL="0" indent="0" eaLnBrk="1" hangingPunct="1">
              <a:buNone/>
            </a:pPr>
            <a:br>
              <a:rPr lang="en-US" altLang="en-US" sz="2400" dirty="0"/>
            </a:br>
            <a:r>
              <a:rPr lang="en-US" altLang="en-US" sz="2400" dirty="0"/>
              <a:t>                    double d = 11 / 2;</a:t>
            </a:r>
          </a:p>
          <a:p>
            <a:pPr eaLnBrk="1" hangingPunct="1"/>
            <a:r>
              <a:rPr lang="en-US" altLang="en-US" sz="2400" dirty="0"/>
              <a:t>Determine the value of </a:t>
            </a:r>
          </a:p>
          <a:p>
            <a:pPr marL="0" indent="0" eaLnBrk="1" hangingPunct="1">
              <a:buNone/>
            </a:pPr>
            <a:br>
              <a:rPr lang="en-US" altLang="en-US" sz="2400" dirty="0"/>
            </a:br>
            <a:r>
              <a:rPr lang="en-US" altLang="en-US" sz="2400" dirty="0"/>
              <a:t>	pow(2,3)	fabs(-3.5)	sqrt(pow(3,2))  </a:t>
            </a:r>
            <a:br>
              <a:rPr lang="en-US" altLang="en-US" sz="2400" dirty="0"/>
            </a:br>
            <a:r>
              <a:rPr lang="en-US" altLang="en-US" sz="2400" dirty="0"/>
              <a:t>	7 / abs(-2)	ceil(5.8)	floor(5.8)</a:t>
            </a:r>
            <a:br>
              <a:rPr lang="en-US" altLang="en-US" sz="2400" dirty="0"/>
            </a:br>
            <a:endParaRPr lang="en-US" altLang="en-US" sz="2400" dirty="0"/>
          </a:p>
          <a:p>
            <a:pPr eaLnBrk="1" hangingPunct="1"/>
            <a:r>
              <a:rPr lang="en-US" altLang="en-US" sz="2400" dirty="0"/>
              <a:t>Convert the following to C++</a:t>
            </a:r>
          </a:p>
        </p:txBody>
      </p:sp>
      <p:graphicFrame>
        <p:nvGraphicFramePr>
          <p:cNvPr id="526342" name="Object 6">
            <a:extLst>
              <a:ext uri="{FF2B5EF4-FFF2-40B4-BE49-F238E27FC236}">
                <a16:creationId xmlns:a16="http://schemas.microsoft.com/office/drawing/2014/main" id="{FFB12EE4-B1B1-4230-B694-1A619369D8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57800" y="5149850"/>
          <a:ext cx="2449513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Equation" r:id="rId6" imgW="990170" imgH="444307" progId="Equation.3">
                  <p:embed/>
                </p:oleObj>
              </mc:Choice>
              <mc:Fallback>
                <p:oleObj name="Equation" r:id="rId6" imgW="990170" imgH="444307" progId="Equation.3">
                  <p:embed/>
                  <p:pic>
                    <p:nvPicPr>
                      <p:cNvPr id="526342" name="Object 6">
                        <a:extLst>
                          <a:ext uri="{FF2B5EF4-FFF2-40B4-BE49-F238E27FC236}">
                            <a16:creationId xmlns:a16="http://schemas.microsoft.com/office/drawing/2014/main" id="{FFB12EE4-B1B1-4230-B694-1A619369D8C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5149850"/>
                        <a:ext cx="2449513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6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More Pre-defined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sin(R); //R is radians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cos(R); // and lots more… 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/>
              <a:t>What a hassle! We think in degrees!</a:t>
            </a:r>
          </a:p>
          <a:p>
            <a:pPr marL="0" indent="0">
              <a:buNone/>
            </a:pPr>
            <a:r>
              <a:rPr lang="en-US" dirty="0"/>
              <a:t>Let's make our own function to convert degrees to radians so we never have to think about  it again!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0" y="1061591"/>
            <a:ext cx="45415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Import functions with</a:t>
            </a:r>
          </a:p>
          <a:p>
            <a:r>
              <a:rPr lang="en-US" sz="32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3200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cmath</a:t>
            </a:r>
            <a:r>
              <a:rPr lang="en-US" sz="32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A0B1D7-16B5-4031-BC9E-F28424557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893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9A996-1B03-4D31-9A4A-BC22B9DF8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Convert Degrees to Radians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0E4F7-11BF-40D6-B7E3-CD3D51420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0"/>
            <a:ext cx="8839200" cy="5029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dirty="0"/>
              <a:t>float </a:t>
            </a:r>
            <a:r>
              <a:rPr lang="en-US" sz="1600" dirty="0" err="1"/>
              <a:t>toRadians</a:t>
            </a:r>
            <a:r>
              <a:rPr lang="en-US" sz="1600" dirty="0"/>
              <a:t>(float degrees)   // note the input is degrees!</a:t>
            </a:r>
          </a:p>
          <a:p>
            <a:pPr marL="0" indent="0">
              <a:buNone/>
            </a:pPr>
            <a:r>
              <a:rPr lang="en-US" sz="1600" dirty="0"/>
              <a:t>				// type has to be declared</a:t>
            </a:r>
          </a:p>
          <a:p>
            <a:pPr marL="0" indent="0">
              <a:buNone/>
            </a:pPr>
            <a:r>
              <a:rPr lang="en-US" sz="1600" dirty="0"/>
              <a:t>				// can use it inside our function</a:t>
            </a:r>
          </a:p>
          <a:p>
            <a:pPr marL="0" indent="0">
              <a:buNone/>
            </a:pPr>
            <a:r>
              <a:rPr lang="en-US" sz="1600" dirty="0"/>
              <a:t>{</a:t>
            </a:r>
          </a:p>
          <a:p>
            <a:pPr marL="0" indent="0">
              <a:buNone/>
            </a:pPr>
            <a:r>
              <a:rPr lang="en-US" sz="1600" dirty="0"/>
              <a:t>	// given degrees, returns radians</a:t>
            </a:r>
          </a:p>
          <a:p>
            <a:pPr marL="0" indent="0">
              <a:buNone/>
            </a:pPr>
            <a:r>
              <a:rPr lang="en-US" sz="1600" dirty="0"/>
              <a:t>	// 3.14 (actually pi) radians per 180 degrees</a:t>
            </a:r>
          </a:p>
          <a:p>
            <a:pPr marL="0" indent="0">
              <a:buNone/>
            </a:pPr>
            <a:r>
              <a:rPr lang="en-US" sz="1600" dirty="0"/>
              <a:t>	// so each degree  is 3.14/180 radians</a:t>
            </a:r>
          </a:p>
          <a:p>
            <a:pPr marL="0" indent="0">
              <a:buNone/>
            </a:pPr>
            <a:r>
              <a:rPr lang="en-US" sz="1600" dirty="0"/>
              <a:t>	return(degrees * 3.14 / 180);      </a:t>
            </a:r>
            <a:r>
              <a:rPr lang="en-US" sz="1600" dirty="0">
                <a:solidFill>
                  <a:srgbClr val="0000CC"/>
                </a:solidFill>
              </a:rPr>
              <a:t>// For more accuracy, use &lt;</a:t>
            </a:r>
            <a:r>
              <a:rPr lang="en-US" sz="1600" dirty="0" err="1">
                <a:solidFill>
                  <a:srgbClr val="0000CC"/>
                </a:solidFill>
              </a:rPr>
              <a:t>cmath</a:t>
            </a:r>
            <a:r>
              <a:rPr lang="en-US" sz="1600" dirty="0">
                <a:solidFill>
                  <a:srgbClr val="0000CC"/>
                </a:solidFill>
              </a:rPr>
              <a:t>&gt; M_PI constant instead.</a:t>
            </a:r>
          </a:p>
          <a:p>
            <a:pPr marL="0" indent="0">
              <a:buNone/>
            </a:pPr>
            <a:r>
              <a:rPr lang="en-US" sz="1600" dirty="0"/>
              <a:t>}</a:t>
            </a:r>
          </a:p>
          <a:p>
            <a:pPr marL="0" indent="0">
              <a:buNone/>
            </a:pPr>
            <a:r>
              <a:rPr lang="en-US" sz="1600" dirty="0" err="1"/>
              <a:t>int</a:t>
            </a:r>
            <a:r>
              <a:rPr lang="en-US" sz="1600" dirty="0"/>
              <a:t> main()</a:t>
            </a:r>
          </a:p>
          <a:p>
            <a:pPr marL="0" indent="0">
              <a:buNone/>
            </a:pPr>
            <a:r>
              <a:rPr lang="en-US" sz="1600" dirty="0"/>
              <a:t>{</a:t>
            </a:r>
          </a:p>
          <a:p>
            <a:pPr marL="0" indent="0">
              <a:buNone/>
            </a:pPr>
            <a:r>
              <a:rPr lang="en-US" sz="1600" dirty="0"/>
              <a:t>	// print the sin values for angles between 0 and 360 degrees in increments of 5 degrees</a:t>
            </a:r>
          </a:p>
          <a:p>
            <a:pPr marL="0" indent="0">
              <a:buNone/>
            </a:pPr>
            <a:r>
              <a:rPr lang="en-US" sz="1600" dirty="0"/>
              <a:t>	</a:t>
            </a:r>
          </a:p>
          <a:p>
            <a:pPr marL="0" indent="0">
              <a:buNone/>
            </a:pPr>
            <a:r>
              <a:rPr lang="en-US" sz="1600" dirty="0"/>
              <a:t>	//Example call to our sin function</a:t>
            </a:r>
          </a:p>
          <a:p>
            <a:pPr marL="0" indent="0">
              <a:buNone/>
            </a:pPr>
            <a:r>
              <a:rPr lang="en-US" sz="1600" dirty="0"/>
              <a:t>	cout &lt;&lt; "sin(90 degrees) is " &lt;&lt; sin(</a:t>
            </a:r>
            <a:r>
              <a:rPr lang="en-US" sz="1600" dirty="0" err="1"/>
              <a:t>toRadians</a:t>
            </a:r>
            <a:r>
              <a:rPr lang="en-US" sz="1600" dirty="0"/>
              <a:t>(90))&lt;&lt;endl; 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	return 0;</a:t>
            </a:r>
          </a:p>
          <a:p>
            <a:pPr marL="0" indent="0">
              <a:buNone/>
            </a:pPr>
            <a:r>
              <a:rPr lang="en-US" sz="1600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1E4FE3-04D9-4086-825E-651822269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8944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drawline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drawline</a:t>
            </a:r>
            <a:r>
              <a:rPr lang="en-US" dirty="0"/>
              <a:t>(char c) </a:t>
            </a:r>
          </a:p>
          <a:p>
            <a:pPr marL="0" indent="0">
              <a:buNone/>
            </a:pPr>
            <a:r>
              <a:rPr lang="en-US" dirty="0"/>
              <a:t>// print 20 c characters in a row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drawline</a:t>
            </a:r>
            <a:r>
              <a:rPr lang="en-US" dirty="0"/>
              <a:t> (‘-’);	// calling </a:t>
            </a:r>
            <a:r>
              <a:rPr lang="en-US" dirty="0" err="1"/>
              <a:t>drawline</a:t>
            </a:r>
            <a:r>
              <a:rPr lang="en-US" dirty="0"/>
              <a:t> in main	</a:t>
            </a:r>
          </a:p>
          <a:p>
            <a:pPr marL="0" indent="0">
              <a:buNone/>
            </a:pPr>
            <a:r>
              <a:rPr lang="en-US" dirty="0"/>
              <a:t>	return(0);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DD5E7A-5584-4633-ADD5-8E46BD14C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0203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drawline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drawline</a:t>
            </a:r>
            <a:r>
              <a:rPr lang="en-US" dirty="0"/>
              <a:t>(char c) </a:t>
            </a:r>
          </a:p>
          <a:p>
            <a:pPr marL="0" indent="0">
              <a:buNone/>
            </a:pPr>
            <a:r>
              <a:rPr lang="en-US" dirty="0"/>
              <a:t>// print 20 c characters in a row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// At the beginning, the end, and AFTER every </a:t>
            </a:r>
          </a:p>
          <a:p>
            <a:pPr marL="0" indent="0">
              <a:buNone/>
            </a:pPr>
            <a:r>
              <a:rPr lang="en-US" dirty="0"/>
              <a:t>// multiple of 90 degrees, draw a 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4B7559-7C92-48B2-9189-E37FD0AE4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369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81238-8E19-4032-BE8D-A4853D967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4: Sin (and </a:t>
            </a:r>
            <a:r>
              <a:rPr lang="en-US" dirty="0" err="1"/>
              <a:t>drawline</a:t>
            </a:r>
            <a:r>
              <a:rPr lang="en-US" dirty="0"/>
              <a:t>)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BABC5-067D-4142-BA11-219AD5EF1B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b="1" dirty="0"/>
              <a:t>Create 2 functions: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b="1" dirty="0"/>
              <a:t>Degrees2Radians</a:t>
            </a:r>
            <a:r>
              <a:rPr lang="en-US" sz="2600" dirty="0"/>
              <a:t>: which has input Degrees, and returns Radians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﻿﻿﻿﻿</a:t>
            </a:r>
            <a:r>
              <a:rPr lang="en-US" sz="2600" b="1" dirty="0" err="1"/>
              <a:t>Drawline</a:t>
            </a:r>
            <a:r>
              <a:rPr lang="en-US" sz="2600" dirty="0"/>
              <a:t>: which takes a character and </a:t>
            </a:r>
            <a:r>
              <a:rPr lang="en-US" sz="2600" dirty="0" err="1"/>
              <a:t>numRepetitions</a:t>
            </a:r>
            <a:r>
              <a:rPr lang="en-US" sz="2600" dirty="0"/>
              <a:t> and prints the character </a:t>
            </a:r>
            <a:r>
              <a:rPr lang="en-US" sz="2600" dirty="0" err="1"/>
              <a:t>numRepetitions</a:t>
            </a:r>
            <a:r>
              <a:rPr lang="en-US" sz="2600" dirty="0"/>
              <a:t> times, followed by a newline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DD9C45-0073-4695-8976-1503575A3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main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values between 0 and 360, in 5 degree increments: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calculate and print the value of sin (radians),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After every 90 degrees, print out a line of dashes (minus signs '-')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2899DC-4A53-4492-B06B-5883B00AE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2258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2FD62-400B-4C14-B08F-55299E361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Vocabulary: </a:t>
            </a:r>
            <a:r>
              <a:rPr lang="en-US" dirty="0">
                <a:solidFill>
                  <a:srgbClr val="FF0000"/>
                </a:solidFill>
              </a:rPr>
              <a:t>Parameter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053AF-9EA1-495A-BDAF-F8C05B5EF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In the function </a:t>
            </a:r>
            <a:r>
              <a:rPr lang="en-US" b="1" u="sng" dirty="0"/>
              <a:t>declaration</a:t>
            </a:r>
          </a:p>
          <a:p>
            <a:pPr marL="0" indent="0">
              <a:buNone/>
            </a:pPr>
            <a:r>
              <a:rPr lang="en-US" dirty="0"/>
              <a:t>double rand( );	// 0 parameters</a:t>
            </a:r>
          </a:p>
          <a:p>
            <a:pPr marL="0" indent="0">
              <a:buNone/>
            </a:pPr>
            <a:r>
              <a:rPr lang="en-US" dirty="0"/>
              <a:t>double sin(double radians);	// 1 parameter</a:t>
            </a:r>
          </a:p>
          <a:p>
            <a:pPr marL="0" indent="0">
              <a:buNone/>
            </a:pPr>
            <a:r>
              <a:rPr lang="en-US" dirty="0"/>
              <a:t>double pow(double x, double y);	//2 parameters</a:t>
            </a:r>
          </a:p>
          <a:p>
            <a:pPr marL="0" indent="0">
              <a:buNone/>
            </a:pPr>
            <a:r>
              <a:rPr lang="en-US" dirty="0"/>
              <a:t>// may have MANY parameters. </a:t>
            </a:r>
          </a:p>
          <a:p>
            <a:pPr marL="0" indent="0">
              <a:buNone/>
            </a:pPr>
            <a:r>
              <a:rPr lang="en-US" dirty="0"/>
              <a:t>// Typically 0-4 though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F053F0-4635-4618-9AEA-E3719473E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8267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2FD62-400B-4C14-B08F-55299E361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Vocabulary: </a:t>
            </a:r>
            <a:r>
              <a:rPr lang="en-US" dirty="0">
                <a:solidFill>
                  <a:srgbClr val="FF0000"/>
                </a:solidFill>
              </a:rPr>
              <a:t>Argument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053AF-9EA1-495A-BDAF-F8C05B5EF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In the function </a:t>
            </a:r>
            <a:r>
              <a:rPr lang="en-US" b="1" u="sng" dirty="0"/>
              <a:t>call</a:t>
            </a:r>
          </a:p>
          <a:p>
            <a:pPr marL="0" indent="0">
              <a:buNone/>
            </a:pPr>
            <a:r>
              <a:rPr lang="en-US" dirty="0"/>
              <a:t>rand( );	   // 0 arguments</a:t>
            </a:r>
          </a:p>
          <a:p>
            <a:pPr marL="0" indent="0">
              <a:buNone/>
            </a:pPr>
            <a:r>
              <a:rPr lang="en-US" dirty="0"/>
              <a:t>sin(3.14/2);  // 1 argument</a:t>
            </a:r>
          </a:p>
          <a:p>
            <a:pPr marL="0" indent="0">
              <a:buNone/>
            </a:pPr>
            <a:r>
              <a:rPr lang="en-US" dirty="0"/>
              <a:t>pow(2,3);	  // 2 arguments</a:t>
            </a:r>
          </a:p>
          <a:p>
            <a:pPr marL="0" indent="0">
              <a:buNone/>
            </a:pPr>
            <a:r>
              <a:rPr lang="en-US" dirty="0"/>
              <a:t>// may have MANY. </a:t>
            </a:r>
          </a:p>
          <a:p>
            <a:pPr marL="0" indent="0">
              <a:buNone/>
            </a:pPr>
            <a:r>
              <a:rPr lang="en-US" dirty="0"/>
              <a:t>// Typically 0-4 though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drawline</a:t>
            </a:r>
            <a:r>
              <a:rPr lang="en-US" dirty="0"/>
              <a:t>('-');    ??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F053F0-4635-4618-9AEA-E3719473E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952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2FD62-400B-4C14-B08F-55299E361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</a:t>
            </a:r>
            <a:r>
              <a:rPr lang="en-US" dirty="0">
                <a:solidFill>
                  <a:srgbClr val="FF0000"/>
                </a:solidFill>
              </a:rPr>
              <a:t>Return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053AF-9EA1-495A-BDAF-F8C05B5EF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Are the results of our functions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/>
              <a:t>	rand( );	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double </a:t>
            </a:r>
            <a:r>
              <a:rPr lang="en-US" dirty="0"/>
              <a:t>sin(R);	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double</a:t>
            </a:r>
            <a:r>
              <a:rPr lang="en-US" dirty="0"/>
              <a:t> pow(</a:t>
            </a:r>
            <a:r>
              <a:rPr lang="en-US" dirty="0" err="1"/>
              <a:t>x,y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??   </a:t>
            </a:r>
            <a:r>
              <a:rPr lang="en-US" dirty="0" err="1"/>
              <a:t>drawline</a:t>
            </a:r>
            <a:r>
              <a:rPr lang="en-US" dirty="0"/>
              <a:t>('-');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8662E1-34DD-4E2B-9863-2281ABDE9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02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Blocks of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Statements in a program are grouped:</a:t>
            </a:r>
          </a:p>
          <a:p>
            <a:r>
              <a:rPr lang="en-US" dirty="0"/>
              <a:t>with curly braces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dirty="0"/>
              <a:t>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dirty="0"/>
              <a:t>, and loops</a:t>
            </a:r>
          </a:p>
          <a:p>
            <a:r>
              <a:rPr lang="en-US" dirty="0"/>
              <a:t>Blocks are treated like a single thing after a flow control statement.</a:t>
            </a:r>
          </a:p>
          <a:p>
            <a:r>
              <a:rPr lang="en-US" dirty="0"/>
              <a:t>Blocks define a new scope, so local variables defined in the block, stay in the block.</a:t>
            </a:r>
          </a:p>
          <a:p>
            <a:r>
              <a:rPr lang="en-US" dirty="0"/>
              <a:t>Imagine using named blocks.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4E589B-FD81-4152-A181-CB23A93BB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81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5AC311-976F-4E1A-9FB8-1D8701B00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Returns void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A8B6528-F378-491F-AD1C-EA7C4F3B69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#include &lt;iostream&gt;</a:t>
            </a:r>
          </a:p>
          <a:p>
            <a:pPr marL="0" indent="0">
              <a:buNone/>
            </a:pPr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void </a:t>
            </a:r>
            <a:r>
              <a:rPr lang="en-US" dirty="0" err="1"/>
              <a:t>drawline</a:t>
            </a:r>
            <a:r>
              <a:rPr lang="en-US" dirty="0"/>
              <a:t>(char c) </a:t>
            </a:r>
          </a:p>
          <a:p>
            <a:pPr marL="0" indent="0">
              <a:buNone/>
            </a:pPr>
            <a:r>
              <a:rPr lang="en-US" dirty="0"/>
              <a:t>// print 20 c characters in a row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// guts of function go here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 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// print a line with stars !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drawline</a:t>
            </a:r>
            <a:r>
              <a:rPr lang="en-US" dirty="0"/>
              <a:t>('*');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6993B8-6BD1-4685-AC85-A537668921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********************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0897F32-EE87-4733-A74A-95B3D2DA1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3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2FD62-400B-4C14-B08F-55299E361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Type – in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053AF-9EA1-495A-BDAF-F8C05B5EF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/>
              <a:t>  rand100( ) // 0 parameters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myNum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myNum</a:t>
            </a:r>
            <a:r>
              <a:rPr lang="en-US" dirty="0"/>
              <a:t> = rand()%100;</a:t>
            </a:r>
          </a:p>
          <a:p>
            <a:pPr marL="0" indent="0">
              <a:buNone/>
            </a:pPr>
            <a:r>
              <a:rPr lang="en-US" dirty="0"/>
              <a:t>	return (</a:t>
            </a:r>
            <a:r>
              <a:rPr lang="en-US" dirty="0" err="1">
                <a:solidFill>
                  <a:srgbClr val="FF0000"/>
                </a:solidFill>
              </a:rPr>
              <a:t>myNum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int</a:t>
            </a:r>
            <a:r>
              <a:rPr lang="en-US" dirty="0"/>
              <a:t> </a:t>
            </a:r>
            <a:r>
              <a:rPr lang="en-US" dirty="0" err="1"/>
              <a:t>oneGuess</a:t>
            </a:r>
            <a:r>
              <a:rPr lang="en-US" dirty="0"/>
              <a:t> = rand100(); </a:t>
            </a:r>
            <a:r>
              <a:rPr lang="en-US" dirty="0">
                <a:solidFill>
                  <a:srgbClr val="0000CC"/>
                </a:solidFill>
              </a:rPr>
              <a:t>// Limited use? Can we improve it?</a:t>
            </a:r>
          </a:p>
          <a:p>
            <a:pPr marL="0" indent="0">
              <a:buNone/>
            </a:pPr>
            <a:r>
              <a:rPr lang="en-US" dirty="0"/>
              <a:t>	cout &lt;&lt; "I guess you are " &lt;&lt; </a:t>
            </a:r>
            <a:r>
              <a:rPr lang="en-US" dirty="0" err="1"/>
              <a:t>oneGuess</a:t>
            </a:r>
            <a:r>
              <a:rPr lang="en-US" dirty="0"/>
              <a:t> &lt;&lt; " years old" &lt;&lt; endl;</a:t>
            </a:r>
          </a:p>
          <a:p>
            <a:pPr marL="0" indent="0">
              <a:buNone/>
            </a:pPr>
            <a:r>
              <a:rPr lang="en-US" dirty="0"/>
              <a:t>	return(0);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47FCEF-E166-4F21-922C-E6A6B313E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6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2DAD3-1107-4B92-8506-88F2AC842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–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84E93-3B75-45AB-8514-4B2D3B27C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err="1">
                <a:solidFill>
                  <a:srgbClr val="0000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Return_type</a:t>
            </a:r>
            <a:r>
              <a:rPr lang="en-US" sz="2400" dirty="0">
                <a:solidFill>
                  <a:srgbClr val="0000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– A function may return a value. The </a:t>
            </a:r>
            <a:r>
              <a:rPr lang="en-US" sz="2400" dirty="0" err="1">
                <a:solidFill>
                  <a:srgbClr val="0000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return_type</a:t>
            </a:r>
            <a:r>
              <a:rPr lang="en-US" sz="2400" dirty="0">
                <a:solidFill>
                  <a:srgbClr val="0000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is the type of the </a:t>
            </a:r>
            <a:r>
              <a:rPr lang="en-US" sz="2400" dirty="0">
                <a:solidFill>
                  <a:srgbClr val="0000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return value.</a:t>
            </a: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 Only one value can be returned</a:t>
            </a:r>
          </a:p>
          <a:p>
            <a:r>
              <a:rPr lang="en-US" sz="2400" dirty="0" err="1">
                <a:solidFill>
                  <a:srgbClr val="0000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Function_name</a:t>
            </a:r>
            <a:r>
              <a:rPr lang="en-US" sz="2400" dirty="0">
                <a:solidFill>
                  <a:srgbClr val="0000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– actual name of the function.</a:t>
            </a:r>
          </a:p>
          <a:p>
            <a:r>
              <a:rPr lang="en-US" sz="2400" dirty="0">
                <a:solidFill>
                  <a:srgbClr val="0000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Parameters</a:t>
            </a: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 – A parameter is a variable.  Values can be passed to functions in an ordered list. The values passed are arguments, the variables receiving them are parameters.</a:t>
            </a:r>
          </a:p>
          <a:p>
            <a:r>
              <a:rPr lang="en-US" sz="2400" dirty="0">
                <a:solidFill>
                  <a:srgbClr val="0000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Arguments</a:t>
            </a: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 – An argument is a value, expression or variable passed to a function when called. Function input.</a:t>
            </a:r>
          </a:p>
          <a:p>
            <a:r>
              <a:rPr lang="en-US" sz="2400" dirty="0" err="1">
                <a:solidFill>
                  <a:srgbClr val="0000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Function_body</a:t>
            </a:r>
            <a:r>
              <a:rPr lang="en-US" sz="2400" dirty="0">
                <a:solidFill>
                  <a:srgbClr val="0000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– A block of statements that perform the required task. May have local variables, may have 0 or more return statements depending on </a:t>
            </a:r>
            <a:r>
              <a:rPr lang="en-US" sz="2400" dirty="0" err="1">
                <a:latin typeface="Helvetica" panose="020B0604020202020204" pitchFamily="34" charset="0"/>
                <a:cs typeface="Helvetica" panose="020B0604020202020204" pitchFamily="34" charset="0"/>
              </a:rPr>
              <a:t>return_type</a:t>
            </a: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.</a:t>
            </a:r>
          </a:p>
          <a:p>
            <a:r>
              <a:rPr lang="en-US" sz="2400" dirty="0">
                <a:solidFill>
                  <a:srgbClr val="0000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Function call </a:t>
            </a: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– Calling the function runs the function.</a:t>
            </a:r>
          </a:p>
        </p:txBody>
      </p:sp>
    </p:spTree>
    <p:extLst>
      <p:ext uri="{BB962C8B-B14F-4D97-AF65-F5344CB8AC3E}">
        <p14:creationId xmlns:p14="http://schemas.microsoft.com/office/powerpoint/2010/main" val="31434121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878DD-9077-4AFB-9792-1AE49C78F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E8AC8-908F-4806-A520-0119A82C0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// Function definition</a:t>
            </a:r>
          </a:p>
          <a:p>
            <a:pPr marL="0" indent="0">
              <a:buNone/>
            </a:pPr>
            <a:r>
              <a:rPr lang="en-US" dirty="0" err="1"/>
              <a:t>Return_type</a:t>
            </a:r>
            <a:r>
              <a:rPr lang="en-US" dirty="0"/>
              <a:t> </a:t>
            </a:r>
            <a:r>
              <a:rPr lang="en-US" dirty="0" err="1"/>
              <a:t>Function_name</a:t>
            </a:r>
            <a:r>
              <a:rPr lang="en-US" dirty="0"/>
              <a:t> ( </a:t>
            </a:r>
            <a:r>
              <a:rPr lang="en-US" dirty="0" err="1"/>
              <a:t>parameter_list</a:t>
            </a:r>
            <a:r>
              <a:rPr lang="en-US" dirty="0"/>
              <a:t> 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// code to implement function</a:t>
            </a:r>
          </a:p>
          <a:p>
            <a:pPr marL="0" indent="0">
              <a:buNone/>
            </a:pPr>
            <a:r>
              <a:rPr lang="en-US" dirty="0"/>
              <a:t>    return </a:t>
            </a:r>
            <a:r>
              <a:rPr lang="en-US" dirty="0" err="1"/>
              <a:t>Expression_of_return_type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5191FC-6279-4D73-AF0F-93216186C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2FD62-400B-4C14-B08F-55299E361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Better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053AF-9EA1-495A-BDAF-F8C05B5EF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 </a:t>
            </a:r>
            <a:r>
              <a:rPr lang="en-US" dirty="0" err="1"/>
              <a:t>randUpTo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maxNum</a:t>
            </a:r>
            <a:r>
              <a:rPr lang="en-US" dirty="0"/>
              <a:t> ) 	// 1 parameter. </a:t>
            </a:r>
            <a:r>
              <a:rPr lang="en-US" dirty="0">
                <a:solidFill>
                  <a:srgbClr val="FF0000"/>
                </a:solidFill>
              </a:rPr>
              <a:t>Initialized when calling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myNum</a:t>
            </a:r>
            <a:r>
              <a:rPr lang="en-US" dirty="0"/>
              <a:t> = rand() % </a:t>
            </a:r>
            <a:r>
              <a:rPr lang="en-US" dirty="0" err="1"/>
              <a:t>maxNum</a:t>
            </a:r>
            <a:r>
              <a:rPr lang="en-US" dirty="0"/>
              <a:t>;  </a:t>
            </a:r>
          </a:p>
          <a:p>
            <a:pPr marL="0" indent="0">
              <a:buNone/>
            </a:pPr>
            <a:r>
              <a:rPr lang="en-US" dirty="0"/>
              <a:t>	return (</a:t>
            </a:r>
            <a:r>
              <a:rPr lang="en-US" dirty="0" err="1"/>
              <a:t>myNum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int </a:t>
            </a:r>
            <a:r>
              <a:rPr lang="en-US" dirty="0" err="1"/>
              <a:t>oneGuess</a:t>
            </a:r>
            <a:r>
              <a:rPr lang="en-US" dirty="0"/>
              <a:t> = </a:t>
            </a:r>
            <a:r>
              <a:rPr lang="en-US" dirty="0" err="1"/>
              <a:t>randUpTo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100</a:t>
            </a:r>
            <a:r>
              <a:rPr lang="en-US" dirty="0"/>
              <a:t>); </a:t>
            </a:r>
            <a:r>
              <a:rPr lang="en-US" dirty="0">
                <a:solidFill>
                  <a:srgbClr val="0000CC"/>
                </a:solidFill>
              </a:rPr>
              <a:t>// range is always from 0.</a:t>
            </a:r>
          </a:p>
          <a:p>
            <a:pPr marL="0" indent="0">
              <a:buNone/>
            </a:pPr>
            <a:r>
              <a:rPr lang="en-US" dirty="0"/>
              <a:t>	cout &lt;&lt; "I guess you are " &lt;&lt; </a:t>
            </a:r>
            <a:r>
              <a:rPr lang="en-US" dirty="0" err="1"/>
              <a:t>oneGuess</a:t>
            </a:r>
            <a:r>
              <a:rPr lang="en-US" dirty="0"/>
              <a:t> &lt;&lt; " years old" &lt;&lt; endl;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oneGuess</a:t>
            </a:r>
            <a:r>
              <a:rPr lang="en-US" dirty="0"/>
              <a:t> = </a:t>
            </a:r>
            <a:r>
              <a:rPr lang="en-US" dirty="0" err="1"/>
              <a:t>randUpTo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25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	cout &lt;&lt; "I guess your cat is " &lt;&lt; </a:t>
            </a:r>
            <a:r>
              <a:rPr lang="en-US" dirty="0" err="1"/>
              <a:t>oneGuess</a:t>
            </a:r>
            <a:r>
              <a:rPr lang="en-US" dirty="0"/>
              <a:t> &lt;&lt; " years old" &lt;&lt; endl;</a:t>
            </a:r>
          </a:p>
          <a:p>
            <a:pPr marL="0" indent="0">
              <a:buNone/>
            </a:pPr>
            <a:r>
              <a:rPr lang="en-US" dirty="0"/>
              <a:t>	return(0);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pPr marL="0" indent="0">
              <a:buNone/>
            </a:pPr>
            <a:r>
              <a:rPr lang="en-US" dirty="0"/>
              <a:t>// What if we want a function that finds a number between min and max.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3BD282-FD05-43D5-89CF-290C9E8C4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0132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2FD62-400B-4C14-B08F-55299E361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Even Better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053AF-9EA1-495A-BDAF-F8C05B5EF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 </a:t>
            </a:r>
            <a:r>
              <a:rPr lang="en-US" dirty="0" err="1"/>
              <a:t>randBetween</a:t>
            </a:r>
            <a:r>
              <a:rPr lang="en-US" dirty="0"/>
              <a:t>(</a:t>
            </a:r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minNum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maxNum</a:t>
            </a:r>
            <a:r>
              <a:rPr lang="en-US" dirty="0"/>
              <a:t>) // 2 parameter. 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myNum</a:t>
            </a:r>
            <a:r>
              <a:rPr lang="en-US" dirty="0"/>
              <a:t> = (rand( ) % (</a:t>
            </a:r>
            <a:r>
              <a:rPr lang="en-US" dirty="0" err="1"/>
              <a:t>maxNum-minNum</a:t>
            </a:r>
            <a:r>
              <a:rPr lang="en-US" dirty="0"/>
              <a:t>)) + </a:t>
            </a:r>
            <a:r>
              <a:rPr lang="en-US" dirty="0" err="1"/>
              <a:t>minNum</a:t>
            </a:r>
            <a:r>
              <a:rPr lang="en-US" dirty="0"/>
              <a:t>;  </a:t>
            </a:r>
          </a:p>
          <a:p>
            <a:pPr marL="0" indent="0">
              <a:buNone/>
            </a:pPr>
            <a:r>
              <a:rPr lang="en-US" dirty="0"/>
              <a:t>	return (</a:t>
            </a:r>
            <a:r>
              <a:rPr lang="en-US" dirty="0" err="1"/>
              <a:t>myNum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oneGuess</a:t>
            </a:r>
            <a:r>
              <a:rPr lang="en-US" dirty="0"/>
              <a:t> = </a:t>
            </a:r>
            <a:r>
              <a:rPr lang="en-US" dirty="0" err="1"/>
              <a:t>randBetween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40,90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	cout &lt;&lt; "I guess a Professor is " &lt;&lt; </a:t>
            </a:r>
            <a:r>
              <a:rPr lang="en-US" dirty="0" err="1"/>
              <a:t>oneGuess</a:t>
            </a:r>
            <a:r>
              <a:rPr lang="en-US" dirty="0"/>
              <a:t> &lt;&lt; " years old" &lt;&lt; endl;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oneGuess</a:t>
            </a:r>
            <a:r>
              <a:rPr lang="en-US" dirty="0"/>
              <a:t> = </a:t>
            </a:r>
            <a:r>
              <a:rPr lang="en-US" dirty="0" err="1"/>
              <a:t>randBetween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16,70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	cout &lt;&lt; "I guess a Student is " &lt;&lt; </a:t>
            </a:r>
            <a:r>
              <a:rPr lang="en-US" dirty="0" err="1"/>
              <a:t>oneGuess</a:t>
            </a:r>
            <a:r>
              <a:rPr lang="en-US" dirty="0"/>
              <a:t> &lt;&lt; " years old" &lt;&lt; endl;</a:t>
            </a:r>
          </a:p>
          <a:p>
            <a:pPr marL="0" indent="0">
              <a:buNone/>
            </a:pPr>
            <a:r>
              <a:rPr lang="en-US" dirty="0"/>
              <a:t>	return(0);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6FC577-33BB-49CC-87B0-731B85606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022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2FD62-400B-4C14-B08F-55299E361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 Order MATTERS!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053AF-9EA1-495A-BDAF-F8C05B5EF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 </a:t>
            </a:r>
            <a:r>
              <a:rPr lang="en-US" dirty="0" err="1"/>
              <a:t>randBetween</a:t>
            </a:r>
            <a:r>
              <a:rPr lang="en-US" dirty="0"/>
              <a:t>(</a:t>
            </a:r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minNum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maxNum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…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oneGuess</a:t>
            </a:r>
            <a:r>
              <a:rPr lang="en-US" dirty="0"/>
              <a:t> = </a:t>
            </a:r>
            <a:r>
              <a:rPr lang="en-US" dirty="0" err="1"/>
              <a:t>randBetween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40,90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return(0);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53772C3-8587-4FF9-BDB4-47E665B8BFC7}"/>
              </a:ext>
            </a:extLst>
          </p:cNvPr>
          <p:cNvGrpSpPr/>
          <p:nvPr/>
        </p:nvGrpSpPr>
        <p:grpSpPr>
          <a:xfrm>
            <a:off x="3810000" y="1981200"/>
            <a:ext cx="1905000" cy="2286000"/>
            <a:chOff x="4191000" y="1964267"/>
            <a:chExt cx="1828800" cy="2438400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652AEFF-16AC-42A2-9B41-09BA73555A2A}"/>
                </a:ext>
              </a:extLst>
            </p:cNvPr>
            <p:cNvCxnSpPr/>
            <p:nvPr/>
          </p:nvCxnSpPr>
          <p:spPr>
            <a:xfrm flipH="1" flipV="1">
              <a:off x="4191000" y="1964267"/>
              <a:ext cx="1447800" cy="2438400"/>
            </a:xfrm>
            <a:prstGeom prst="straightConnector1">
              <a:avLst/>
            </a:prstGeom>
            <a:ln w="666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F2F57CDA-B308-4D6A-9418-EFA83BEA67E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486400" y="2057400"/>
              <a:ext cx="533400" cy="2286000"/>
            </a:xfrm>
            <a:prstGeom prst="straightConnector1">
              <a:avLst/>
            </a:prstGeom>
            <a:ln w="666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A9925B-7154-4317-9ED5-56A2B0ADD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58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5AC311-976F-4E1A-9FB8-1D8701B00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addition Function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A8B6528-F378-491F-AD1C-EA7C4F3B69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#include &lt;iostream&gt;</a:t>
            </a:r>
          </a:p>
          <a:p>
            <a:pPr marL="0" indent="0">
              <a:buNone/>
            </a:pPr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addition (</a:t>
            </a:r>
            <a:r>
              <a:rPr lang="en-US" dirty="0" err="1"/>
              <a:t>int</a:t>
            </a:r>
            <a:r>
              <a:rPr lang="en-US" dirty="0"/>
              <a:t> a, </a:t>
            </a:r>
            <a:r>
              <a:rPr lang="en-US" dirty="0" err="1"/>
              <a:t>int</a:t>
            </a:r>
            <a:r>
              <a:rPr lang="en-US" dirty="0"/>
              <a:t> b)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r;</a:t>
            </a:r>
          </a:p>
          <a:p>
            <a:pPr marL="0" indent="0">
              <a:buNone/>
            </a:pPr>
            <a:r>
              <a:rPr lang="en-US" dirty="0"/>
              <a:t>  r=</a:t>
            </a:r>
            <a:r>
              <a:rPr lang="en-US" dirty="0" err="1"/>
              <a:t>a+b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return r;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 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z;</a:t>
            </a:r>
          </a:p>
          <a:p>
            <a:pPr marL="0" indent="0">
              <a:buNone/>
            </a:pPr>
            <a:r>
              <a:rPr lang="en-US" dirty="0"/>
              <a:t>  z = addition (5,3);</a:t>
            </a:r>
          </a:p>
          <a:p>
            <a:pPr marL="0" indent="0">
              <a:buNone/>
            </a:pPr>
            <a:r>
              <a:rPr lang="en-US" dirty="0"/>
              <a:t>  cout &lt;&lt; "The result is " &lt;&lt; z;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6993B8-6BD1-4685-AC85-A537668921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The result is 8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EB1B76-5637-44F8-856E-AFEBEA9B1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46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5AC311-976F-4E1A-9FB8-1D8701B00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it like any number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A8B6528-F378-491F-AD1C-EA7C4F3B69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#include &lt;iostream&gt;</a:t>
            </a:r>
          </a:p>
          <a:p>
            <a:pPr marL="0" indent="0">
              <a:buNone/>
            </a:pPr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addition (</a:t>
            </a:r>
            <a:r>
              <a:rPr lang="en-US" dirty="0" err="1"/>
              <a:t>int</a:t>
            </a:r>
            <a:r>
              <a:rPr lang="en-US" dirty="0"/>
              <a:t> a, </a:t>
            </a:r>
            <a:r>
              <a:rPr lang="en-US" dirty="0" err="1"/>
              <a:t>int</a:t>
            </a:r>
            <a:r>
              <a:rPr lang="en-US" dirty="0"/>
              <a:t> b)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r;</a:t>
            </a:r>
          </a:p>
          <a:p>
            <a:pPr marL="0" indent="0">
              <a:buNone/>
            </a:pPr>
            <a:r>
              <a:rPr lang="en-US" dirty="0"/>
              <a:t>  r=</a:t>
            </a:r>
            <a:r>
              <a:rPr lang="en-US" dirty="0" err="1"/>
              <a:t>a+b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return r;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 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z;</a:t>
            </a:r>
          </a:p>
          <a:p>
            <a:pPr marL="0" indent="0">
              <a:buNone/>
            </a:pPr>
            <a:r>
              <a:rPr lang="en-US" dirty="0"/>
              <a:t>  z = addition (5,3) </a:t>
            </a:r>
            <a:r>
              <a:rPr lang="en-US" dirty="0">
                <a:solidFill>
                  <a:srgbClr val="FF0000"/>
                </a:solidFill>
              </a:rPr>
              <a:t>+ 100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cout &lt;&lt; "The result is " &lt;&lt; z;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6993B8-6BD1-4685-AC85-A537668921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The result is </a:t>
            </a:r>
            <a:r>
              <a:rPr lang="en-US" dirty="0">
                <a:solidFill>
                  <a:srgbClr val="FF0000"/>
                </a:solidFill>
              </a:rPr>
              <a:t>108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89C7DD-E888-4583-84F8-0F3DE2EB6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89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Other functions we can build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Commonly needed, useful code</a:t>
            </a:r>
          </a:p>
          <a:p>
            <a:pPr marL="0" indent="0">
              <a:buNone/>
            </a:pPr>
            <a:r>
              <a:rPr lang="en-US" dirty="0"/>
              <a:t>	Perform a function</a:t>
            </a:r>
          </a:p>
          <a:p>
            <a:pPr marL="0" indent="0">
              <a:buNone/>
            </a:pPr>
            <a:r>
              <a:rPr lang="en-US" dirty="0"/>
              <a:t>	Example: generate an answer</a:t>
            </a:r>
          </a:p>
          <a:p>
            <a:pPr marL="0" indent="0">
              <a:buNone/>
            </a:pPr>
            <a:r>
              <a:rPr lang="en-US" dirty="0"/>
              <a:t>		run a group of statements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Circle area: 3.14 x r x 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55B32C-85F9-4C41-AAF1-74F16163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987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Function</a:t>
            </a:r>
            <a:br>
              <a:rPr lang="en-US" dirty="0"/>
            </a:br>
            <a:r>
              <a:rPr lang="en-US" dirty="0"/>
              <a:t>Define Once, Use Many Times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named block of code to perform a function</a:t>
            </a:r>
          </a:p>
          <a:p>
            <a:pPr marL="0" indent="0">
              <a:buNone/>
            </a:pPr>
            <a:r>
              <a:rPr lang="en-US" dirty="0"/>
              <a:t>	- May return an answer</a:t>
            </a:r>
          </a:p>
          <a:p>
            <a:pPr marL="0" indent="0">
              <a:buNone/>
            </a:pPr>
            <a:r>
              <a:rPr lang="en-US" dirty="0"/>
              <a:t>	- or just run a group of statements that 	perform a task</a:t>
            </a:r>
          </a:p>
          <a:p>
            <a:pPr marL="0" indent="0">
              <a:buNone/>
            </a:pPr>
            <a:r>
              <a:rPr lang="en-US" dirty="0"/>
              <a:t>Some functions are available 'for free' with 'the system’</a:t>
            </a:r>
          </a:p>
          <a:p>
            <a:pPr marL="0" indent="0">
              <a:buNone/>
            </a:pPr>
            <a:r>
              <a:rPr lang="en-US" dirty="0"/>
              <a:t>These functions are available in libraries and are brought into programs using </a:t>
            </a:r>
            <a:r>
              <a:rPr lang="en-US" dirty="0">
                <a:solidFill>
                  <a:srgbClr val="0000CC"/>
                </a:solidFill>
              </a:rPr>
              <a:t>#include </a:t>
            </a:r>
            <a:r>
              <a:rPr lang="en-US" dirty="0"/>
              <a:t>directive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D9B78-A0AB-4705-AD52-C77A3CB05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356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Define Once, Use Many Times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Area of a Circle : A = </a:t>
            </a:r>
            <a:r>
              <a:rPr lang="el-GR" dirty="0"/>
              <a:t>π </a:t>
            </a:r>
            <a:r>
              <a:rPr lang="en-US" dirty="0"/>
              <a:t>r</a:t>
            </a:r>
            <a:r>
              <a:rPr lang="en-US" baseline="30000" dirty="0"/>
              <a:t>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Good name for a function that returns area of circle?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parameter?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return value type?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90593D-8556-4BE9-A15D-75500731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5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Identify a set of statements with a single keyword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single keyword to run the larger set of statements anywhere in your code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 area_r2=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circleArea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(2);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6D03BE-4AD8-40D4-ADDC-D240A2E62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218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6353D-1CFA-4DC8-A19E-1B32F5FF5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3AB2F-963E-4FEE-8F94-F4E0A55E8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Must be </a:t>
            </a:r>
            <a:r>
              <a:rPr lang="en-US" dirty="0">
                <a:solidFill>
                  <a:srgbClr val="0000FF"/>
                </a:solidFill>
              </a:rPr>
              <a:t>defined</a:t>
            </a:r>
            <a:r>
              <a:rPr lang="en-US" dirty="0"/>
              <a:t> before it is used. (for now).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Above main()</a:t>
            </a:r>
          </a:p>
          <a:p>
            <a:endParaRPr lang="en-US" dirty="0"/>
          </a:p>
          <a:p>
            <a:r>
              <a:rPr lang="en-US" dirty="0"/>
              <a:t>We do this so that the compiler knows about the function before it is used.</a:t>
            </a:r>
          </a:p>
          <a:p>
            <a:pPr lvl="1"/>
            <a:r>
              <a:rPr lang="en-US"/>
              <a:t>Otherwise, it sees the name of the function but doesn’t recognize that it is a function and gives an error.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A358DE-5249-4669-B574-D8133C744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24143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00CFB-505A-4EC0-A6BA-15AEFCBC0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"Heads Up" to the Compiler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119CD-900B-4B75-B434-2D6E159A4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Everything in C++ must be </a:t>
            </a:r>
            <a:r>
              <a:rPr lang="en-US" dirty="0">
                <a:solidFill>
                  <a:srgbClr val="0000CC"/>
                </a:solidFill>
              </a:rPr>
              <a:t>declared</a:t>
            </a:r>
            <a:r>
              <a:rPr lang="en-US" dirty="0"/>
              <a:t> before it is used.</a:t>
            </a:r>
          </a:p>
          <a:p>
            <a:r>
              <a:rPr lang="en-US" dirty="0"/>
              <a:t>A </a:t>
            </a:r>
            <a:r>
              <a:rPr lang="en-US" dirty="0">
                <a:solidFill>
                  <a:srgbClr val="0000CC"/>
                </a:solidFill>
              </a:rPr>
              <a:t>declaration </a:t>
            </a:r>
            <a:r>
              <a:rPr lang="en-US" dirty="0"/>
              <a:t>tells the compiler about a symbol. What is it? (e.g. variable, function)</a:t>
            </a:r>
          </a:p>
          <a:p>
            <a:pPr lvl="1"/>
            <a:r>
              <a:rPr lang="en-US" dirty="0"/>
              <a:t>Declarations come first</a:t>
            </a:r>
          </a:p>
          <a:p>
            <a:r>
              <a:rPr lang="en-US" dirty="0"/>
              <a:t>A </a:t>
            </a:r>
            <a:r>
              <a:rPr lang="en-US" dirty="0">
                <a:solidFill>
                  <a:srgbClr val="0000CC"/>
                </a:solidFill>
              </a:rPr>
              <a:t>definition</a:t>
            </a:r>
            <a:r>
              <a:rPr lang="en-US" dirty="0"/>
              <a:t> tells the compiler how it behaves. What does it do? (e.g. statements to execute)</a:t>
            </a:r>
            <a:endParaRPr lang="en-US" dirty="0">
              <a:solidFill>
                <a:srgbClr val="0000CC"/>
              </a:solidFill>
            </a:endParaRPr>
          </a:p>
          <a:p>
            <a:pPr lvl="1"/>
            <a:r>
              <a:rPr lang="en-US" dirty="0" err="1"/>
              <a:t>Defintions</a:t>
            </a:r>
            <a:r>
              <a:rPr lang="en-US" dirty="0"/>
              <a:t> come at the end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6F919A-76FB-41F3-9757-A02E9ED05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4084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Defining a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Similar to variable</a:t>
            </a:r>
          </a:p>
          <a:p>
            <a:r>
              <a:rPr lang="en-US" dirty="0"/>
              <a:t>function </a:t>
            </a:r>
            <a:r>
              <a:rPr lang="en-US" u="sng" dirty="0"/>
              <a:t>declaration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must be declared before it is used</a:t>
            </a:r>
          </a:p>
          <a:p>
            <a:pPr lvl="1"/>
            <a:r>
              <a:rPr lang="en-US" dirty="0"/>
              <a:t>declaration tells the compiler what it is.</a:t>
            </a:r>
          </a:p>
          <a:p>
            <a:r>
              <a:rPr lang="en-US" dirty="0"/>
              <a:t>function </a:t>
            </a:r>
            <a:r>
              <a:rPr lang="en-US" u="sng" dirty="0"/>
              <a:t>definition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provides the statements performed by the function</a:t>
            </a:r>
          </a:p>
          <a:p>
            <a:pPr lvl="1"/>
            <a:r>
              <a:rPr lang="en-US" dirty="0"/>
              <a:t>definition tells the compiler what it does.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26D7DA-14DC-42C4-AEC8-936CDB0EB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09197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0" y="24539"/>
            <a:ext cx="441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Functions in your C++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172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en-US" sz="2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sz="2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sz="2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circleArea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(float radius); 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declaration</a:t>
            </a:r>
            <a:endParaRPr lang="en-US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main () {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. . 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float area_R2=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circleArea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(2); 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usage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. . .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circleArea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(float radius) {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definition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float area=3.14*radius*radius;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area;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9C89C-48DE-4CF3-BC97-6DAD103F0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9893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Function declaration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1054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Establish:</a:t>
            </a:r>
          </a:p>
          <a:p>
            <a:r>
              <a:rPr lang="en-US" dirty="0"/>
              <a:t>function name</a:t>
            </a:r>
          </a:p>
          <a:p>
            <a:r>
              <a:rPr lang="en-US" dirty="0"/>
              <a:t>output type</a:t>
            </a:r>
          </a:p>
          <a:p>
            <a:r>
              <a:rPr lang="en-US" dirty="0"/>
              <a:t>input types and names</a:t>
            </a:r>
          </a:p>
          <a:p>
            <a:pPr marL="0" indent="0">
              <a:buNone/>
            </a:pPr>
            <a:r>
              <a:rPr lang="en-US" u="sng" dirty="0"/>
              <a:t>Syntax: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return_type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function(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parameter_list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u="sng" dirty="0"/>
              <a:t>Example: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circleArea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(float radius);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computes area of circle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CEF71B-8FC6-4ED4-A823-96FD851BC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265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/>
              <a:t>Function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943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600" dirty="0"/>
              <a:t>Provides the statements performed when function is used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Syntax: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return_type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fcn_name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input_list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statement1;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. . 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statementN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/>
              <a:t>Example: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circleArea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(float radius){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float area=3.14*radius*radius;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area;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E2D2C3-AAC5-4979-8227-F765BE869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79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Function declaration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105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Establish:</a:t>
            </a:r>
          </a:p>
          <a:p>
            <a:r>
              <a:rPr lang="en-US" dirty="0"/>
              <a:t>function name</a:t>
            </a:r>
          </a:p>
          <a:p>
            <a:r>
              <a:rPr lang="en-US" dirty="0"/>
              <a:t>output type</a:t>
            </a:r>
          </a:p>
          <a:p>
            <a:r>
              <a:rPr lang="en-US" dirty="0"/>
              <a:t>input types and names</a:t>
            </a:r>
          </a:p>
          <a:p>
            <a:pPr marL="0" indent="0">
              <a:buNone/>
            </a:pPr>
            <a:r>
              <a:rPr lang="en-US" dirty="0"/>
              <a:t>Syntax: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return_type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fcn_name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input_list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sum_range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min,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max);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sum numbers from min to max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1C4D3D-F9B2-4D75-9D4A-91F08DCDE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896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/>
              <a:t>Function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943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dirty="0"/>
              <a:t>Syntax: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sum_range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min,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max);</a:t>
            </a:r>
          </a:p>
          <a:p>
            <a:pPr marL="0" indent="0">
              <a:buNone/>
            </a:pPr>
            <a:r>
              <a:rPr lang="en-US" dirty="0"/>
              <a:t>… other functions may be here, including main()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sum_range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(int min, int max)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sum=0;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for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=min;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&lt;=max;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sum+=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sum;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82EB1F-C1E0-45FA-8882-DBFFCE410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Pre-defined functions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600200"/>
                <a:ext cx="8229600" cy="4525963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Example: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float y = sqrt(9);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sqrt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(x)</a:t>
                </a:r>
                <a:r>
                  <a:rPr lang="en-US" dirty="0"/>
                  <a:t> is a function that returns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rad>
                  </m:oMath>
                </a14:m>
                <a:endParaRPr lang="en-US" dirty="0"/>
              </a:p>
              <a:p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abs(x)</a:t>
                </a:r>
                <a:r>
                  <a:rPr lang="en-US" dirty="0"/>
                  <a:t> is a function that returns |x|</a:t>
                </a:r>
              </a:p>
              <a:p>
                <a:r>
                  <a:rPr lang="en-US" dirty="0">
                    <a:latin typeface="Courier New" panose="02070309020205020404" pitchFamily="49" charset="0"/>
                  </a:rPr>
                  <a:t>ceil(x)</a:t>
                </a:r>
                <a:r>
                  <a:rPr lang="en-US" dirty="0"/>
                  <a:t> is a function that returns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pPr lvl="1"/>
                <a:r>
                  <a:rPr lang="en-US" sz="2000" dirty="0"/>
                  <a:t>'Round up'. If decimal, next higher </a:t>
                </a:r>
                <a:r>
                  <a:rPr lang="en-US" sz="2000" dirty="0" err="1"/>
                  <a:t>int</a:t>
                </a:r>
                <a:r>
                  <a:rPr lang="en-US" sz="2000" dirty="0"/>
                  <a:t>, otherwise x.</a:t>
                </a:r>
                <a:endParaRPr lang="en-US" dirty="0"/>
              </a:p>
              <a:p>
                <a:r>
                  <a:rPr lang="en-US" dirty="0">
                    <a:latin typeface="Courier New" panose="02070309020205020404" pitchFamily="49" charset="0"/>
                  </a:rPr>
                  <a:t>floor(x)</a:t>
                </a:r>
                <a:r>
                  <a:rPr lang="en-US" dirty="0"/>
                  <a:t> is a function that returns </a:t>
                </a:r>
                <a14:m>
                  <m:oMath xmlns:m="http://schemas.openxmlformats.org/officeDocument/2006/math">
                    <m:d>
                      <m:dPr>
                        <m:begChr m:val="⌊"/>
                        <m:endChr m:val="⌋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en-US" dirty="0"/>
              </a:p>
              <a:p>
                <a:r>
                  <a:rPr lang="en-US" dirty="0">
                    <a:latin typeface="Courier New" panose="02070309020205020404" pitchFamily="49" charset="0"/>
                  </a:rPr>
                  <a:t>pow(</a:t>
                </a:r>
                <a:r>
                  <a:rPr lang="en-US" dirty="0" err="1">
                    <a:latin typeface="Courier New" panose="02070309020205020404" pitchFamily="49" charset="0"/>
                  </a:rPr>
                  <a:t>x,y</a:t>
                </a:r>
                <a:r>
                  <a:rPr lang="en-US" dirty="0">
                    <a:latin typeface="Courier New" panose="02070309020205020404" pitchFamily="49" charset="0"/>
                  </a:rPr>
                  <a:t>)</a:t>
                </a:r>
                <a:r>
                  <a:rPr lang="en-US" dirty="0"/>
                  <a:t> is a function that returns </a:t>
                </a:r>
                <a:r>
                  <a:rPr lang="en-US" dirty="0" err="1"/>
                  <a:t>x</a:t>
                </a:r>
                <a:r>
                  <a:rPr lang="en-US" baseline="30000" dirty="0" err="1"/>
                  <a:t>y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600200"/>
                <a:ext cx="8229600" cy="4525963"/>
              </a:xfrm>
              <a:blipFill>
                <a:blip r:embed="rId2"/>
                <a:stretch>
                  <a:fillRect l="-1704" t="-2695" b="-5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029200" y="1295400"/>
            <a:ext cx="396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Import functions with</a:t>
            </a:r>
          </a:p>
          <a:p>
            <a:r>
              <a:rPr lang="en-US" sz="32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en-US" sz="3200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cmath</a:t>
            </a:r>
            <a:r>
              <a:rPr lang="en-US" sz="32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9EDEA8-A416-45F1-9778-700CEDDBA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088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Function use – “function call”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00600"/>
          </a:xfrm>
        </p:spPr>
        <p:txBody>
          <a:bodyPr>
            <a:normAutofit/>
          </a:bodyPr>
          <a:lstStyle/>
          <a:p>
            <a:r>
              <a:rPr lang="en-US" dirty="0"/>
              <a:t>(If appropriate) can assign output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float area_R2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circleArea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(2);</a:t>
            </a:r>
          </a:p>
          <a:p>
            <a:endParaRPr lang="en-US" dirty="0"/>
          </a:p>
          <a:p>
            <a:r>
              <a:rPr lang="en-US" dirty="0"/>
              <a:t>Call types must be consistent with declaration and definition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7DC399-6E3C-4ADC-883E-4FC2F7DA3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68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The return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dirty="0"/>
              <a:t>When function is “called”, information may be expected back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 area_R2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circleArea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(2);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/>
              <a:t> specifies what value to give the caller</a:t>
            </a:r>
          </a:p>
          <a:p>
            <a:r>
              <a:rPr lang="en-US" dirty="0"/>
              <a:t>Syntax: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variable = function(arguments);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function(arguments);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115054-A325-4ABC-8E5F-E357B3806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1120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88BE896-BB69-46FF-859A-166ED0807DF5}"/>
              </a:ext>
            </a:extLst>
          </p:cNvPr>
          <p:cNvSpPr/>
          <p:nvPr/>
        </p:nvSpPr>
        <p:spPr>
          <a:xfrm>
            <a:off x="381000" y="4572000"/>
            <a:ext cx="8534400" cy="1828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21AD03-C2B7-4C93-8C84-F749555B4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Debugging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CE0F9-2FFA-424B-864E-B6846405C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How to fix runtime errors: </a:t>
            </a:r>
          </a:p>
          <a:p>
            <a:r>
              <a:rPr lang="en-US" dirty="0"/>
              <a:t>Add print statements to show variables</a:t>
            </a:r>
          </a:p>
          <a:p>
            <a:pPr marL="457200" lvl="1" indent="0">
              <a:buNone/>
            </a:pPr>
            <a:r>
              <a:rPr lang="en-US" dirty="0"/>
              <a:t>cout &lt;&lt; "</a:t>
            </a:r>
            <a:r>
              <a:rPr lang="en-US" dirty="0" err="1"/>
              <a:t>myvariable</a:t>
            </a:r>
            <a:r>
              <a:rPr lang="en-US" dirty="0"/>
              <a:t> = " &lt;&lt; </a:t>
            </a:r>
            <a:r>
              <a:rPr lang="en-US" dirty="0" err="1"/>
              <a:t>myvariable</a:t>
            </a:r>
            <a:r>
              <a:rPr lang="en-US" dirty="0"/>
              <a:t> &lt;&lt; endl;</a:t>
            </a:r>
          </a:p>
          <a:p>
            <a:r>
              <a:rPr lang="en-US" dirty="0"/>
              <a:t>Add pause </a:t>
            </a:r>
          </a:p>
          <a:p>
            <a:pPr marL="457200" lvl="1" indent="0">
              <a:buNone/>
            </a:pPr>
            <a:r>
              <a:rPr lang="en-US" dirty="0"/>
              <a:t>cout &lt;&lt; "Enter a char to continue";</a:t>
            </a:r>
          </a:p>
          <a:p>
            <a:pPr marL="457200" lvl="1" indent="0">
              <a:buNone/>
            </a:pPr>
            <a:r>
              <a:rPr lang="en-US" dirty="0" err="1"/>
              <a:t>cin</a:t>
            </a:r>
            <a:r>
              <a:rPr lang="en-US" dirty="0"/>
              <a:t> &gt;&gt; c;</a:t>
            </a:r>
          </a:p>
          <a:p>
            <a:r>
              <a:rPr lang="en-US" b="1" dirty="0"/>
              <a:t>Use FUNCTIONS. </a:t>
            </a:r>
            <a:r>
              <a:rPr lang="en-US" dirty="0"/>
              <a:t>Allows modular testing.</a:t>
            </a:r>
          </a:p>
          <a:p>
            <a:pPr lvl="1"/>
            <a:r>
              <a:rPr lang="en-US" dirty="0"/>
              <a:t>Once your function has been tested you can use it reliably!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26B2CF-1329-42CE-A277-C1883C080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85208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Practice: </a:t>
            </a:r>
            <a:r>
              <a:rPr lang="en-US" dirty="0" err="1"/>
              <a:t>TimeGreeting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&gt; ./</a:t>
            </a:r>
            <a:r>
              <a:rPr lang="en-US" dirty="0" err="1"/>
              <a:t>timeGreetings</a:t>
            </a:r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What is your name?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What time is it?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0900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Good morning, Joe.</a:t>
            </a:r>
          </a:p>
          <a:p>
            <a:pPr marL="0" indent="0">
              <a:buNone/>
            </a:pPr>
            <a:r>
              <a:rPr lang="en-US" dirty="0"/>
              <a:t>&gt; ./</a:t>
            </a:r>
            <a:r>
              <a:rPr lang="en-US" dirty="0" err="1"/>
              <a:t>timeGreetings</a:t>
            </a:r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</a:rPr>
              <a:t>What is your name?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Laura</a:t>
            </a:r>
            <a:endParaRPr lang="en-US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</a:rPr>
              <a:t>What time is it?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1400</a:t>
            </a:r>
            <a:endParaRPr lang="en-US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</a:rPr>
              <a:t>Good afternoon, Laura.</a:t>
            </a:r>
          </a:p>
          <a:p>
            <a:pPr marL="0" indent="0">
              <a:buNone/>
            </a:pPr>
            <a:r>
              <a:rPr lang="en-US" dirty="0"/>
              <a:t>&gt;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7F368-DDA9-404E-B1EC-8F29478A188F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14631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Starting Code for timeGreetings.cpp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685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Get name and time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905000"/>
            <a:ext cx="7543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"What is your name? ";</a:t>
            </a:r>
          </a:p>
          <a:p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name;</a:t>
            </a:r>
          </a:p>
          <a:p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"What time is it? ";</a:t>
            </a:r>
          </a:p>
          <a:p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time;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E3B846-2B86-46C0-A3CF-52E48FFC5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384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Lab 5: Make a function for timeGreetings.cpp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5181599"/>
          </a:xfrm>
        </p:spPr>
        <p:txBody>
          <a:bodyPr>
            <a:normAutofit/>
          </a:bodyPr>
          <a:lstStyle/>
          <a:p>
            <a:r>
              <a:rPr lang="en-US" dirty="0"/>
              <a:t>Make a function </a:t>
            </a:r>
            <a:r>
              <a:rPr lang="en-US" dirty="0" err="1"/>
              <a:t>TimeToGreeting</a:t>
            </a:r>
            <a:r>
              <a:rPr lang="en-US" dirty="0"/>
              <a:t> that has time as a parameter and prints Good Morning, Good Afternoon, Good Evening</a:t>
            </a:r>
          </a:p>
          <a:p>
            <a:r>
              <a:rPr lang="en-US" dirty="0"/>
              <a:t>Stretch goal: modify </a:t>
            </a:r>
            <a:r>
              <a:rPr lang="en-US" dirty="0" err="1"/>
              <a:t>TimeToGreeting</a:t>
            </a:r>
            <a:r>
              <a:rPr lang="en-US" dirty="0"/>
              <a:t> to include a character to indicate the language (e.g. 'E' -English, 'S'- Spanish, 'F' - French. (you can used Google translate to get the proper equivalent, or just say "French version of Good Morning"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0AA6A6-4AEB-4355-8669-F23C7F841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46657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Modify timeGreetings.cpp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5181599"/>
          </a:xfrm>
        </p:spPr>
        <p:txBody>
          <a:bodyPr>
            <a:normAutofit/>
          </a:bodyPr>
          <a:lstStyle/>
          <a:p>
            <a:r>
              <a:rPr lang="en-US" dirty="0"/>
              <a:t>Stretch goal: modify </a:t>
            </a:r>
            <a:r>
              <a:rPr lang="en-US" dirty="0" err="1"/>
              <a:t>TimeToGreeting</a:t>
            </a:r>
            <a:r>
              <a:rPr lang="en-US" dirty="0"/>
              <a:t> </a:t>
            </a:r>
            <a:r>
              <a:rPr lang="en-US" dirty="0" err="1"/>
              <a:t>tohave</a:t>
            </a:r>
            <a:r>
              <a:rPr lang="en-US" dirty="0"/>
              <a:t> 2 parameters: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 name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 character to indicate the language (e.g. 'E' -English, 'S'- Spanish, 'F' - French. (you can used Google translate to get the proper equivalent, or just say "French version of Good Morning"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Example output: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dirty="0"/>
              <a:t>Bonjour, Marie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0AA6A6-4AEB-4355-8669-F23C7F841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7079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Legal Alternate (but WORSE)</a:t>
            </a:r>
            <a:br>
              <a:rPr lang="en-US" dirty="0"/>
            </a:br>
            <a:r>
              <a:rPr lang="en-US" dirty="0"/>
              <a:t>function declaration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float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circleArea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(float);//poor, but works!</a:t>
            </a:r>
            <a:endParaRPr lang="en-US" sz="2400" dirty="0"/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float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circleArea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(float radius);//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much better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Only argument </a:t>
            </a:r>
            <a:r>
              <a:rPr lang="en-US" u="sng" dirty="0"/>
              <a:t>types</a:t>
            </a:r>
            <a:r>
              <a:rPr lang="en-US" dirty="0"/>
              <a:t> are absolutely  </a:t>
            </a:r>
            <a:r>
              <a:rPr lang="en-US" b="1" dirty="0"/>
              <a:t>required</a:t>
            </a:r>
            <a:r>
              <a:rPr lang="en-US" dirty="0"/>
              <a:t> in the declaration </a:t>
            </a:r>
            <a:r>
              <a:rPr lang="en-US" b="1" dirty="0">
                <a:solidFill>
                  <a:srgbClr val="FF0000"/>
                </a:solidFill>
              </a:rPr>
              <a:t>// NOBODY SENSIBLE DOES THIS. Do not do it. Ever.</a:t>
            </a:r>
          </a:p>
          <a:p>
            <a:r>
              <a:rPr lang="en-US" dirty="0"/>
              <a:t>Argument names </a:t>
            </a:r>
            <a:r>
              <a:rPr lang="en-US" b="1" dirty="0"/>
              <a:t>highly</a:t>
            </a:r>
            <a:r>
              <a:rPr lang="en-US" dirty="0"/>
              <a:t> recommended</a:t>
            </a:r>
          </a:p>
          <a:p>
            <a:r>
              <a:rPr lang="en-US" u="sng" dirty="0"/>
              <a:t>Parameter names </a:t>
            </a:r>
            <a:r>
              <a:rPr lang="en-US" b="1" u="sng" dirty="0"/>
              <a:t>required</a:t>
            </a:r>
            <a:r>
              <a:rPr lang="en-US" u="sng" dirty="0"/>
              <a:t> in this class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C2340B-A067-43B0-96EE-4C8F77409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810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Call-declaration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r>
              <a:rPr lang="en-US" dirty="0"/>
              <a:t>Compiler forces match between call and declaration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</a:rPr>
              <a:t>  float </a:t>
            </a:r>
            <a:r>
              <a:rPr lang="en-US" sz="2200" dirty="0" err="1">
                <a:latin typeface="Courier New" panose="02070309020205020404" pitchFamily="49" charset="0"/>
              </a:rPr>
              <a:t>final_price</a:t>
            </a:r>
            <a:r>
              <a:rPr lang="en-US" sz="2200" dirty="0">
                <a:latin typeface="Courier New" panose="02070309020205020404" pitchFamily="49" charset="0"/>
              </a:rPr>
              <a:t>(</a:t>
            </a:r>
            <a:r>
              <a:rPr lang="en-US" sz="2200" dirty="0" err="1">
                <a:latin typeface="Courier New" panose="02070309020205020404" pitchFamily="49" charset="0"/>
              </a:rPr>
              <a:t>int</a:t>
            </a:r>
            <a:r>
              <a:rPr lang="en-US" sz="2200" dirty="0">
                <a:latin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</a:rPr>
              <a:t>numItems</a:t>
            </a:r>
            <a:r>
              <a:rPr lang="en-US" sz="2200" dirty="0">
                <a:latin typeface="Courier New" panose="02070309020205020404" pitchFamily="49" charset="0"/>
              </a:rPr>
              <a:t>, float </a:t>
            </a:r>
            <a:r>
              <a:rPr lang="en-US" sz="2200" dirty="0" err="1">
                <a:latin typeface="Courier New" panose="02070309020205020404" pitchFamily="49" charset="0"/>
              </a:rPr>
              <a:t>single_cost</a:t>
            </a:r>
            <a:r>
              <a:rPr lang="en-US" sz="2200" dirty="0">
                <a:latin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</a:rPr>
              <a:t>  x = </a:t>
            </a:r>
            <a:r>
              <a:rPr lang="en-US" sz="2200" dirty="0" err="1">
                <a:latin typeface="Courier New" panose="02070309020205020404" pitchFamily="49" charset="0"/>
              </a:rPr>
              <a:t>final_price</a:t>
            </a:r>
            <a:r>
              <a:rPr lang="en-US" sz="2200" dirty="0">
                <a:latin typeface="Courier New" panose="02070309020205020404" pitchFamily="49" charset="0"/>
              </a:rPr>
              <a:t>(3.43,10); // </a:t>
            </a:r>
            <a:r>
              <a:rPr lang="en-US" sz="2200" dirty="0" err="1">
                <a:latin typeface="Courier New" panose="02070309020205020404" pitchFamily="49" charset="0"/>
              </a:rPr>
              <a:t>numItems</a:t>
            </a:r>
            <a:r>
              <a:rPr lang="en-US" sz="2200" dirty="0">
                <a:latin typeface="Courier New" panose="02070309020205020404" pitchFamily="49" charset="0"/>
              </a:rPr>
              <a:t>*</a:t>
            </a:r>
            <a:r>
              <a:rPr lang="en-US" sz="2200" dirty="0" err="1">
                <a:latin typeface="Courier New" panose="02070309020205020404" pitchFamily="49" charset="0"/>
              </a:rPr>
              <a:t>single_cost</a:t>
            </a:r>
            <a:endParaRPr lang="en-US" sz="2200" dirty="0">
              <a:latin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2800" b="1" i="1" dirty="0">
                <a:solidFill>
                  <a:srgbClr val="FF0000"/>
                </a:solidFill>
                <a:latin typeface="Calibri" panose="020F0502020204030204" pitchFamily="34" charset="0"/>
              </a:rPr>
              <a:t>Will force type-conversion: 3.43-&gt;3, 10-&gt;10.000</a:t>
            </a:r>
          </a:p>
          <a:p>
            <a:endParaRPr lang="en-US" dirty="0"/>
          </a:p>
          <a:p>
            <a:r>
              <a:rPr lang="en-US" dirty="0"/>
              <a:t>Does not check logical ordering of arguments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sum_range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min,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max);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sum_range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(10,3);</a:t>
            </a:r>
          </a:p>
          <a:p>
            <a:pPr marL="0" indent="0" algn="ctr">
              <a:buNone/>
            </a:pPr>
            <a:r>
              <a:rPr lang="en-US" b="1" i="1" dirty="0">
                <a:solidFill>
                  <a:srgbClr val="FF0000"/>
                </a:solidFill>
              </a:rPr>
              <a:t>Will not re-order input: min=10, max=3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C39F64-6464-44DB-B56C-D5771D89C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9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Implicit type conversions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/>
              <a:t>Optimally, variable types should be consistent in computations and value assignments:</a:t>
            </a:r>
            <a:br>
              <a:rPr lang="en-US" dirty="0"/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a=2, b=3, c, d;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c=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dirty="0"/>
          </a:p>
          <a:p>
            <a:r>
              <a:rPr lang="en-US" dirty="0"/>
              <a:t>When variables are inconsistent, </a:t>
            </a:r>
            <a:r>
              <a:rPr lang="en-US" b="1" dirty="0"/>
              <a:t>type-casting</a:t>
            </a:r>
            <a:r>
              <a:rPr lang="en-US" dirty="0"/>
              <a:t> is often performed automatically (in some systems, an error may occur)</a:t>
            </a:r>
            <a:br>
              <a:rPr lang="en-US" dirty="0"/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d=c-1.3;  // result becomes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2FA337-115D-4E64-986B-4EE868AA2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530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0780A-9AD7-4DA4-BFC3-83B373CFC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Pythagorean Theorem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2986D-EA63-4082-B66F-47E451271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Given A and B, how do we get C (using C++)?</a:t>
            </a:r>
          </a:p>
          <a:p>
            <a:r>
              <a:rPr lang="en-US" dirty="0"/>
              <a:t>Let's do it now – what is the expression?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do we solve for C?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E3F0BB-4C05-4314-9DD3-4346C423CF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2819401"/>
            <a:ext cx="2667000" cy="259080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87DEFA-45D1-4E70-9ABF-A2ED7DA44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81389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Explicit type conversions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When variables are inconsistent, can explicitly type-cast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static_cast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&lt;type&gt;(..)</a:t>
            </a:r>
            <a:br>
              <a:rPr lang="en-US" dirty="0"/>
            </a:br>
            <a:br>
              <a:rPr lang="en-US" dirty="0"/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a=2, b=3, c, d;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c=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d=c-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static_cast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&gt;(1.3);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1DC41C-82E0-4372-A522-B344082FC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183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E47CC-1370-4DCC-BF96-C0C02DE76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Interest for 1 year (interest.cpp)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053AE-656C-4C40-BEE0-52A6F5668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Make a function to compute interest for 1 year.</a:t>
            </a:r>
          </a:p>
          <a:p>
            <a:r>
              <a:rPr lang="en-US" dirty="0"/>
              <a:t>Parameters:  </a:t>
            </a:r>
            <a:r>
              <a:rPr lang="en-US" dirty="0" err="1"/>
              <a:t>startingAmount</a:t>
            </a:r>
            <a:r>
              <a:rPr lang="en-US" dirty="0"/>
              <a:t>, Interest</a:t>
            </a:r>
          </a:p>
          <a:p>
            <a:r>
              <a:rPr lang="en-US" dirty="0"/>
              <a:t>What type is the return value?</a:t>
            </a:r>
          </a:p>
          <a:p>
            <a:r>
              <a:rPr lang="en-US" dirty="0"/>
              <a:t>Create the declaration at the top of the file</a:t>
            </a:r>
          </a:p>
          <a:p>
            <a:r>
              <a:rPr lang="en-US" dirty="0"/>
              <a:t>Main program:</a:t>
            </a:r>
          </a:p>
          <a:p>
            <a:pPr lvl="1"/>
            <a:r>
              <a:rPr lang="en-US" dirty="0"/>
              <a:t>Ask for starting amount and #years</a:t>
            </a:r>
          </a:p>
          <a:p>
            <a:pPr lvl="1"/>
            <a:r>
              <a:rPr lang="en-US" dirty="0"/>
              <a:t>Call the interest1Year  function for each year</a:t>
            </a:r>
          </a:p>
          <a:p>
            <a:pPr lvl="1"/>
            <a:r>
              <a:rPr lang="en-US" dirty="0"/>
              <a:t>Show the total for each year</a:t>
            </a:r>
          </a:p>
          <a:p>
            <a:pPr lvl="1"/>
            <a:r>
              <a:rPr lang="en-US" dirty="0"/>
              <a:t>Every 10 years, draw a line of '$' characters</a:t>
            </a:r>
          </a:p>
          <a:p>
            <a:pPr lvl="1"/>
            <a:r>
              <a:rPr lang="en-US" dirty="0"/>
              <a:t>Update </a:t>
            </a:r>
            <a:r>
              <a:rPr lang="en-US" dirty="0" err="1"/>
              <a:t>drawline</a:t>
            </a:r>
            <a:r>
              <a:rPr lang="en-US" dirty="0"/>
              <a:t> to have 2 parameters, the character and the # of repetitions.</a:t>
            </a:r>
          </a:p>
          <a:p>
            <a:pPr lvl="1"/>
            <a:r>
              <a:rPr lang="en-US" dirty="0"/>
              <a:t>Put a declaration for </a:t>
            </a:r>
            <a:r>
              <a:rPr lang="en-US" dirty="0" err="1"/>
              <a:t>drawline</a:t>
            </a:r>
            <a:r>
              <a:rPr lang="en-US" dirty="0"/>
              <a:t> at the top of the code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A0F20-A812-436A-9F3B-86828E7CF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4089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CDD4A-CD15-470F-9A5C-BB5C0DC97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Loan Program -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0E617-699F-48CC-8816-D5E976F03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When you take out a loan, there are 4 factors:</a:t>
            </a:r>
          </a:p>
          <a:p>
            <a:pPr marL="514350" indent="-514350">
              <a:buAutoNum type="arabicParenR"/>
            </a:pPr>
            <a:r>
              <a:rPr lang="en-US" dirty="0"/>
              <a:t>Initial Loan Amount (amount borrowed)</a:t>
            </a:r>
          </a:p>
          <a:p>
            <a:pPr marL="514350" indent="-514350">
              <a:buAutoNum type="arabicParenR"/>
            </a:pPr>
            <a:r>
              <a:rPr lang="en-US" dirty="0"/>
              <a:t>Annual Interest Rate</a:t>
            </a:r>
          </a:p>
          <a:p>
            <a:pPr marL="514350" indent="-514350">
              <a:buAutoNum type="arabicParenR"/>
            </a:pPr>
            <a:r>
              <a:rPr lang="en-US" dirty="0"/>
              <a:t>Monthly Payment</a:t>
            </a:r>
          </a:p>
          <a:p>
            <a:pPr marL="514350" indent="-514350">
              <a:buAutoNum type="arabicParenR"/>
            </a:pPr>
            <a:r>
              <a:rPr lang="en-US" dirty="0"/>
              <a:t>#Months to Pay it off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pick 3, the bank (or math) sets the 4</a:t>
            </a:r>
            <a:r>
              <a:rPr lang="en-US" baseline="30000" dirty="0"/>
              <a:t>th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FE26ED-AC9E-4701-8D4F-972D8915D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8217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8F3D8-08D9-4DFB-81B1-20209DC8A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903E7-F0CF-4517-B129-679F5759A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Annual Interest</a:t>
            </a:r>
          </a:p>
          <a:p>
            <a:pPr lvl="1"/>
            <a:r>
              <a:rPr lang="en-US" dirty="0"/>
              <a:t>Amount charged if only calculated per year</a:t>
            </a:r>
          </a:p>
          <a:p>
            <a:pPr lvl="1"/>
            <a:r>
              <a:rPr lang="en-US" dirty="0"/>
              <a:t>Typically, interest is calculated monthly</a:t>
            </a:r>
          </a:p>
          <a:p>
            <a:pPr lvl="2"/>
            <a:r>
              <a:rPr lang="en-US" b="1" dirty="0"/>
              <a:t>Monthly Interest = </a:t>
            </a:r>
            <a:r>
              <a:rPr lang="en-US" b="1" dirty="0" err="1"/>
              <a:t>AnnualInterest</a:t>
            </a:r>
            <a:r>
              <a:rPr lang="en-US" b="1" dirty="0"/>
              <a:t> / 12</a:t>
            </a:r>
          </a:p>
          <a:p>
            <a:pPr lvl="2"/>
            <a:endParaRPr lang="en-US" dirty="0"/>
          </a:p>
          <a:p>
            <a:pPr marL="114300" indent="0">
              <a:buNone/>
            </a:pPr>
            <a:r>
              <a:rPr lang="en-US" dirty="0"/>
              <a:t>To calculate Interest:	e.g. </a:t>
            </a:r>
          </a:p>
          <a:p>
            <a:pPr marL="114300" indent="0">
              <a:buNone/>
            </a:pPr>
            <a:r>
              <a:rPr lang="en-US" dirty="0"/>
              <a:t>	If Annual Interest =  12% = .12</a:t>
            </a:r>
          </a:p>
          <a:p>
            <a:pPr marL="457200" lvl="1" indent="0">
              <a:buNone/>
            </a:pPr>
            <a:r>
              <a:rPr lang="en-US" dirty="0"/>
              <a:t>		Monthly interest = 1%</a:t>
            </a:r>
          </a:p>
          <a:p>
            <a:pPr marL="457200" lvl="1" indent="0">
              <a:buNone/>
            </a:pPr>
            <a:r>
              <a:rPr lang="en-US" dirty="0"/>
              <a:t>	And this month's interest = 1% * balance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BB5892-736D-4EA2-96B4-F3B605B86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56469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CDD4A-CD15-470F-9A5C-BB5C0DC97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Loan Program -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0E617-699F-48CC-8816-D5E976F03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Our program asks the user for the first 3.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 Initial Loan Amount (amount borrowed)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Annual Interest Rate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Monthly Payment</a:t>
            </a:r>
          </a:p>
          <a:p>
            <a:pPr marL="0" indent="0">
              <a:buNone/>
            </a:pPr>
            <a:r>
              <a:rPr lang="en-US" dirty="0"/>
              <a:t>We calculate the #Months to Pay it off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We, the bank, determine the 4</a:t>
            </a:r>
            <a:r>
              <a:rPr lang="en-US" b="1" baseline="30000" dirty="0"/>
              <a:t>th</a:t>
            </a:r>
            <a:r>
              <a:rPr lang="en-US" b="1" dirty="0"/>
              <a:t> (using math)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0C0B9C-EFFC-40B1-90F0-F78A6AC0D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0518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C3686-3A14-461C-9D18-12A6FCD5A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Main()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17688-01DC-469A-BD10-B64022736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Ask the user for these 3 values: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Initial Loan Amount (amount borrowed)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Annual Interest Rate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Monthly Payment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1AD50C-F738-4172-8750-0AD7368F1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08537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7A2E1-8542-4C12-B7BB-E866DA30F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13D56-413A-4433-A709-0683D4A1F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Monthly Payment – usually the same amount for a loan such as car loan, mortgage, etc.</a:t>
            </a:r>
          </a:p>
          <a:p>
            <a:r>
              <a:rPr lang="en-US" dirty="0"/>
              <a:t>Loan Amount – how much you needed to borrow from a bank (for a house, car, credit card company)</a:t>
            </a:r>
          </a:p>
          <a:p>
            <a:r>
              <a:rPr lang="en-US" dirty="0"/>
              <a:t>Balance – what you still owe. The amount you would need to pay in cash today to pay off a loan. 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7031FC-25E1-40C2-A128-A9660F2D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32447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7A2E1-8542-4C12-B7BB-E866DA30F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Finance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13D56-413A-4433-A709-0683D4A1F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Current Balance starts off as the Loan Amount.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Every month:</a:t>
            </a:r>
          </a:p>
          <a:p>
            <a:pPr marL="457200" lvl="1" indent="0">
              <a:buNone/>
            </a:pPr>
            <a:r>
              <a:rPr lang="en-US" dirty="0" err="1"/>
              <a:t>currentBalance</a:t>
            </a:r>
            <a:r>
              <a:rPr lang="en-US" dirty="0"/>
              <a:t> = </a:t>
            </a:r>
            <a:r>
              <a:rPr lang="en-US" dirty="0" err="1"/>
              <a:t>currentBalance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r>
              <a:rPr lang="en-US" dirty="0"/>
              <a:t>			+ monthly Interest </a:t>
            </a:r>
          </a:p>
          <a:p>
            <a:pPr marL="457200" lvl="1" indent="0">
              <a:buNone/>
            </a:pPr>
            <a:r>
              <a:rPr lang="en-US" dirty="0"/>
              <a:t>			- </a:t>
            </a:r>
            <a:r>
              <a:rPr lang="en-US" dirty="0" err="1"/>
              <a:t>MonthlyPayment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The last month's payment should be only the balance + </a:t>
            </a:r>
            <a:r>
              <a:rPr lang="en-US" dirty="0" err="1"/>
              <a:t>monthlyInterest</a:t>
            </a:r>
            <a:r>
              <a:rPr lang="en-US" dirty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31484-3476-4ED3-9FA7-B8CF8E8B3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9881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E195E-B3C5-4AEB-82AF-F8EC290C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Illegal Monthly Payment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9FD62-E5E8-4C16-AFB6-0E0434E32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If the </a:t>
            </a:r>
            <a:r>
              <a:rPr lang="en-US" dirty="0" err="1"/>
              <a:t>MonthlyPayment</a:t>
            </a:r>
            <a:r>
              <a:rPr lang="en-US" dirty="0"/>
              <a:t> &lt; 1</a:t>
            </a:r>
            <a:r>
              <a:rPr lang="en-US" baseline="30000" dirty="0"/>
              <a:t>st</a:t>
            </a:r>
            <a:r>
              <a:rPr lang="en-US" dirty="0"/>
              <a:t> month's </a:t>
            </a:r>
            <a:r>
              <a:rPr lang="en-US" dirty="0" err="1"/>
              <a:t>monthlyInterest</a:t>
            </a:r>
            <a:r>
              <a:rPr lang="en-US" dirty="0"/>
              <a:t> .</a:t>
            </a:r>
          </a:p>
          <a:p>
            <a:pPr lvl="1"/>
            <a:r>
              <a:rPr lang="en-US" dirty="0"/>
              <a:t>That is, if </a:t>
            </a:r>
            <a:r>
              <a:rPr lang="en-US" dirty="0" err="1"/>
              <a:t>loanAmount</a:t>
            </a:r>
            <a:r>
              <a:rPr lang="en-US" dirty="0"/>
              <a:t>*</a:t>
            </a:r>
            <a:r>
              <a:rPr lang="en-US" dirty="0" err="1"/>
              <a:t>monthlyInterest</a:t>
            </a:r>
            <a:r>
              <a:rPr lang="en-US" dirty="0"/>
              <a:t>), THE LOAN WILL NOT EVER GET PAID.  (You can try it). </a:t>
            </a:r>
          </a:p>
          <a:p>
            <a:r>
              <a:rPr lang="en-US" dirty="0">
                <a:solidFill>
                  <a:srgbClr val="FF0000"/>
                </a:solidFill>
              </a:rPr>
              <a:t>Remember control-c will stop an infinite loop.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  <a:p>
            <a:r>
              <a:rPr lang="en-US" dirty="0"/>
              <a:t>Reject the input and return/exit.</a:t>
            </a:r>
          </a:p>
          <a:p>
            <a:pPr marL="0" indent="0">
              <a:buNone/>
            </a:pPr>
            <a:r>
              <a:rPr lang="en-US" dirty="0"/>
              <a:t>"ERROR: monthly payment must be greater than $" &lt;&lt; </a:t>
            </a:r>
            <a:r>
              <a:rPr lang="en-US" dirty="0" err="1"/>
              <a:t>loanAmount</a:t>
            </a:r>
            <a:r>
              <a:rPr lang="en-US" dirty="0"/>
              <a:t> * </a:t>
            </a:r>
            <a:r>
              <a:rPr lang="en-US" dirty="0" err="1"/>
              <a:t>monthlyInterest</a:t>
            </a:r>
            <a:r>
              <a:rPr lang="en-US" dirty="0"/>
              <a:t>&lt;&lt; endl;</a:t>
            </a:r>
          </a:p>
          <a:p>
            <a:pPr marL="0" indent="0">
              <a:buNone/>
            </a:pPr>
            <a:r>
              <a:rPr lang="en-US" dirty="0"/>
              <a:t>"Please rerun with larger payment. Goodbye." &lt;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C0A2DB-2E7B-40A2-9228-032A2A5DE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1956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7C143-68D2-46F6-A87E-5D829E6F9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Loan Payment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E8473-BC8A-401F-BC5D-13D7E5083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 Input (in main):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initialLoan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annualInterest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MonthlyPayment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Create a loan payment function given 3 </a:t>
            </a:r>
            <a:r>
              <a:rPr lang="en-US" dirty="0" err="1"/>
              <a:t>params</a:t>
            </a:r>
            <a:r>
              <a:rPr lang="en-US" dirty="0"/>
              <a:t> above.</a:t>
            </a:r>
          </a:p>
          <a:p>
            <a:pPr lvl="1"/>
            <a:r>
              <a:rPr lang="en-US" dirty="0"/>
              <a:t>Print Month,   Balance, Payment, </a:t>
            </a:r>
            <a:r>
              <a:rPr lang="en-US" dirty="0" err="1"/>
              <a:t>PaidOnBalance</a:t>
            </a:r>
            <a:r>
              <a:rPr lang="en-US" dirty="0"/>
              <a:t>,   Interest,        Total Int. Paid</a:t>
            </a:r>
          </a:p>
          <a:p>
            <a:r>
              <a:rPr lang="en-US" dirty="0"/>
              <a:t>Until the </a:t>
            </a:r>
            <a:r>
              <a:rPr lang="en-US" dirty="0" err="1"/>
              <a:t>monthbalance</a:t>
            </a:r>
            <a:r>
              <a:rPr lang="en-US" dirty="0"/>
              <a:t> (</a:t>
            </a:r>
            <a:r>
              <a:rPr lang="en-US" dirty="0" err="1"/>
              <a:t>currentBalance</a:t>
            </a:r>
            <a:r>
              <a:rPr lang="en-US" dirty="0"/>
              <a:t>)&lt;=0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95B6CD-1B8A-4F8A-835C-201389AEC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71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0780A-9AD7-4DA4-BFC3-83B373CFC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Pythagorean Theorem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2986D-EA63-4082-B66F-47E451271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Given A and B, how do we get C (using C++)?</a:t>
            </a:r>
          </a:p>
          <a:p>
            <a:r>
              <a:rPr lang="en-US" dirty="0"/>
              <a:t>Let's do it now – what is the expression?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double C = sqrt( pow(A, 2) + pow(B, 2) );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E3F0BB-4C05-4314-9DD3-4346C423CF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2667001"/>
            <a:ext cx="2667000" cy="259080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87DEFA-45D1-4E70-9ABF-A2ED7DA44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35692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C037E-7604-4C6A-8150-84697EE41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A7D27-F7B6-4087-99BC-FB88E9ADCBD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/>
              <a:t>What is the loan amount? 1000</a:t>
            </a:r>
          </a:p>
          <a:p>
            <a:pPr marL="0" indent="0">
              <a:buNone/>
            </a:pPr>
            <a:r>
              <a:rPr lang="en-US" dirty="0"/>
              <a:t>What is the annual interest? Type answer as a decimal (.1 for 10%, </a:t>
            </a:r>
            <a:r>
              <a:rPr lang="en-US" dirty="0" err="1"/>
              <a:t>etc</a:t>
            </a:r>
            <a:r>
              <a:rPr lang="en-US" dirty="0"/>
              <a:t>) .05</a:t>
            </a:r>
          </a:p>
          <a:p>
            <a:pPr marL="0" indent="0">
              <a:buNone/>
            </a:pPr>
            <a:r>
              <a:rPr lang="en-US" dirty="0"/>
              <a:t>What is the monthly payment? 25</a:t>
            </a:r>
          </a:p>
          <a:p>
            <a:pPr marL="0" indent="0">
              <a:buNone/>
            </a:pPr>
            <a:r>
              <a:rPr lang="en-US" dirty="0"/>
              <a:t>Month   Balance Payment </a:t>
            </a:r>
            <a:r>
              <a:rPr lang="en-US" dirty="0" err="1"/>
              <a:t>PaidOnBalance</a:t>
            </a:r>
            <a:r>
              <a:rPr lang="en-US" dirty="0"/>
              <a:t>   Interest        Total Int. Paid</a:t>
            </a:r>
          </a:p>
          <a:p>
            <a:pPr marL="0" indent="0">
              <a:buNone/>
            </a:pPr>
            <a:r>
              <a:rPr lang="en-US" dirty="0"/>
              <a:t>1       979.17  25.00   20.83           4.17            4.17</a:t>
            </a:r>
          </a:p>
          <a:p>
            <a:pPr marL="0" indent="0">
              <a:buNone/>
            </a:pPr>
            <a:r>
              <a:rPr lang="en-US" dirty="0"/>
              <a:t>2       958.25  25.00   20.92           4.08            8.25</a:t>
            </a:r>
          </a:p>
          <a:p>
            <a:pPr marL="0" indent="0">
              <a:buNone/>
            </a:pPr>
            <a:r>
              <a:rPr lang="en-US" dirty="0"/>
              <a:t>3       937.24  25.00   21.01           3.99            12.24</a:t>
            </a:r>
          </a:p>
          <a:p>
            <a:pPr marL="0" indent="0">
              <a:buNone/>
            </a:pPr>
            <a:r>
              <a:rPr lang="en-US" dirty="0"/>
              <a:t>4       916.14  25.00   21.09           3.91            16.14</a:t>
            </a:r>
          </a:p>
          <a:p>
            <a:pPr marL="0" indent="0">
              <a:buNone/>
            </a:pPr>
            <a:r>
              <a:rPr lang="en-US" dirty="0"/>
              <a:t>5       894.96  25.00   21.18           3.82            19.96</a:t>
            </a:r>
          </a:p>
          <a:p>
            <a:pPr marL="0" indent="0">
              <a:buNone/>
            </a:pPr>
            <a:r>
              <a:rPr lang="en-US" dirty="0"/>
              <a:t>6       873.69  25.00   21.27           3.73            23.69</a:t>
            </a:r>
          </a:p>
          <a:p>
            <a:pPr marL="0" indent="0">
              <a:buNone/>
            </a:pPr>
            <a:r>
              <a:rPr lang="en-US" dirty="0"/>
              <a:t>7       852.33  25.00   21.36           3.64            27.33</a:t>
            </a:r>
          </a:p>
          <a:p>
            <a:pPr marL="0" indent="0">
              <a:buNone/>
            </a:pPr>
            <a:r>
              <a:rPr lang="en-US" dirty="0"/>
              <a:t>8       830.88  25.00   21.45           3.55            30.88</a:t>
            </a:r>
          </a:p>
          <a:p>
            <a:pPr marL="0" indent="0">
              <a:buNone/>
            </a:pPr>
            <a:r>
              <a:rPr lang="en-US" dirty="0"/>
              <a:t>9       809.34  25.00   21.54           3.46            34.34</a:t>
            </a:r>
          </a:p>
          <a:p>
            <a:pPr marL="0" indent="0">
              <a:buNone/>
            </a:pPr>
            <a:r>
              <a:rPr lang="en-US" dirty="0"/>
              <a:t>10      787.72  25.00   21.63           3.37            37.72</a:t>
            </a:r>
          </a:p>
          <a:p>
            <a:pPr marL="0" indent="0">
              <a:buNone/>
            </a:pPr>
            <a:r>
              <a:rPr lang="en-US" dirty="0"/>
              <a:t>11      766.00  25.00   21.72           3.28            41.00</a:t>
            </a:r>
          </a:p>
          <a:p>
            <a:pPr marL="0" indent="0">
              <a:buNone/>
            </a:pPr>
            <a:r>
              <a:rPr lang="en-US" dirty="0"/>
              <a:t>12      744.19  25.00   21.81           3.19            44.19</a:t>
            </a:r>
          </a:p>
          <a:p>
            <a:pPr marL="0" indent="0">
              <a:buNone/>
            </a:pPr>
            <a:r>
              <a:rPr lang="en-US" dirty="0"/>
              <a:t>$$$$$$$$$$$$$$$$$$$$$$$$$$$$$$$$$$$$$$$$$$$$$$$$$$$$$$$$$$$$$$$$$</a:t>
            </a:r>
          </a:p>
          <a:p>
            <a:pPr marL="0" indent="0">
              <a:buNone/>
            </a:pPr>
            <a:r>
              <a:rPr lang="en-US" dirty="0"/>
              <a:t>13      722.29  25.00   21.90           3.10            47.29</a:t>
            </a:r>
          </a:p>
          <a:p>
            <a:pPr marL="0" indent="0">
              <a:buNone/>
            </a:pPr>
            <a:r>
              <a:rPr lang="en-US" dirty="0"/>
              <a:t>14      700.30  25.00   21.99           3.01            50.30</a:t>
            </a:r>
          </a:p>
          <a:p>
            <a:pPr marL="0" indent="0">
              <a:buNone/>
            </a:pPr>
            <a:r>
              <a:rPr lang="en-US" dirty="0"/>
              <a:t>15      678.22  25.00   22.08           2.92            53.22</a:t>
            </a:r>
          </a:p>
          <a:p>
            <a:pPr marL="0" indent="0">
              <a:buNone/>
            </a:pPr>
            <a:r>
              <a:rPr lang="en-US" dirty="0"/>
              <a:t>16      656.04  25.00   22.17           2.83            56.04</a:t>
            </a:r>
          </a:p>
          <a:p>
            <a:pPr marL="0" indent="0">
              <a:buNone/>
            </a:pPr>
            <a:r>
              <a:rPr lang="en-US" dirty="0"/>
              <a:t>17      633.78  25.00   22.27           2.73            58.78</a:t>
            </a:r>
          </a:p>
          <a:p>
            <a:pPr marL="0" indent="0">
              <a:buNone/>
            </a:pPr>
            <a:r>
              <a:rPr lang="en-US" dirty="0"/>
              <a:t>18      611.42  25.00   22.36           2.64            61.42</a:t>
            </a:r>
          </a:p>
          <a:p>
            <a:pPr marL="0" indent="0">
              <a:buNone/>
            </a:pPr>
            <a:r>
              <a:rPr lang="en-US" dirty="0"/>
              <a:t>19      588.97  25.00   22.45           2.55            63.97</a:t>
            </a:r>
          </a:p>
          <a:p>
            <a:pPr marL="0" indent="0">
              <a:buNone/>
            </a:pPr>
            <a:r>
              <a:rPr lang="en-US" dirty="0"/>
              <a:t>20      566.42  25.00   22.55           2.45            66.42</a:t>
            </a:r>
          </a:p>
          <a:p>
            <a:pPr marL="0" indent="0">
              <a:buNone/>
            </a:pPr>
            <a:r>
              <a:rPr lang="en-US" dirty="0"/>
              <a:t>21      543.78  25.00   22.64           2.36            68.78</a:t>
            </a:r>
          </a:p>
          <a:p>
            <a:pPr marL="0" indent="0">
              <a:buNone/>
            </a:pPr>
            <a:r>
              <a:rPr lang="en-US" dirty="0"/>
              <a:t>22      521.05  25.00   22.73           2.27            71.05</a:t>
            </a:r>
          </a:p>
          <a:p>
            <a:pPr marL="0" indent="0">
              <a:buNone/>
            </a:pPr>
            <a:r>
              <a:rPr lang="en-US" dirty="0"/>
              <a:t>23      498.22  25.00   22.83           2.17            73.22</a:t>
            </a:r>
          </a:p>
          <a:p>
            <a:pPr marL="0" indent="0">
              <a:buNone/>
            </a:pPr>
            <a:r>
              <a:rPr lang="en-US" dirty="0"/>
              <a:t>24      475.29  25.00   22.92           2.08            75.29</a:t>
            </a:r>
          </a:p>
          <a:p>
            <a:pPr marL="0" indent="0">
              <a:buNone/>
            </a:pPr>
            <a:r>
              <a:rPr lang="en-US" dirty="0"/>
              <a:t>$$$$$$$$$$$$$$$$$$$$$$$$$$$$$$$$$$$$$$$$$$$$$$$$$$$$$$$$$$$$$$$$$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41DDDB0-6ECC-4206-A304-A1CFEADB477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/>
              <a:t>22      521.05  25.00   22.73           2.27            71.05</a:t>
            </a:r>
          </a:p>
          <a:p>
            <a:pPr marL="0" indent="0">
              <a:buNone/>
            </a:pPr>
            <a:r>
              <a:rPr lang="en-US" dirty="0"/>
              <a:t>23      498.22  25.00   22.83           2.17            73.22</a:t>
            </a:r>
          </a:p>
          <a:p>
            <a:pPr marL="0" indent="0">
              <a:buNone/>
            </a:pPr>
            <a:r>
              <a:rPr lang="en-US" dirty="0"/>
              <a:t>24      475.29  25.00   22.92           2.08            75.29</a:t>
            </a:r>
          </a:p>
          <a:p>
            <a:pPr marL="0" indent="0">
              <a:buNone/>
            </a:pPr>
            <a:r>
              <a:rPr lang="en-US" dirty="0"/>
              <a:t>$$$$$$$$$$$$$$$$$$$$$$$$$$$$$$$$$$$$$$$$$$$$$$$$$$$$$$$$$$$$$$$$$</a:t>
            </a:r>
          </a:p>
          <a:p>
            <a:pPr marL="0" indent="0">
              <a:buNone/>
            </a:pPr>
            <a:r>
              <a:rPr lang="en-US" dirty="0"/>
              <a:t>25      452.27  25.00   23.02           1.98            77.27</a:t>
            </a:r>
          </a:p>
          <a:p>
            <a:pPr marL="0" indent="0">
              <a:buNone/>
            </a:pPr>
            <a:r>
              <a:rPr lang="en-US" dirty="0"/>
              <a:t>26      429.16  25.00   23.12           1.88            79.16</a:t>
            </a:r>
          </a:p>
          <a:p>
            <a:pPr marL="0" indent="0">
              <a:buNone/>
            </a:pPr>
            <a:r>
              <a:rPr lang="en-US" dirty="0"/>
              <a:t>27      405.95  25.00   23.21           1.79            80.95</a:t>
            </a:r>
          </a:p>
          <a:p>
            <a:pPr marL="0" indent="0">
              <a:buNone/>
            </a:pPr>
            <a:r>
              <a:rPr lang="en-US" dirty="0"/>
              <a:t>28      382.64  25.00   23.31           1.69            82.64</a:t>
            </a:r>
          </a:p>
          <a:p>
            <a:pPr marL="0" indent="0">
              <a:buNone/>
            </a:pPr>
            <a:r>
              <a:rPr lang="en-US" dirty="0"/>
              <a:t>29      359.23  25.00   23.41           1.59            84.23</a:t>
            </a:r>
          </a:p>
          <a:p>
            <a:pPr marL="0" indent="0">
              <a:buNone/>
            </a:pPr>
            <a:r>
              <a:rPr lang="en-US" dirty="0"/>
              <a:t>30      335.73  25.00   23.50           1.50            85.73</a:t>
            </a:r>
          </a:p>
          <a:p>
            <a:pPr marL="0" indent="0">
              <a:buNone/>
            </a:pPr>
            <a:r>
              <a:rPr lang="en-US" dirty="0"/>
              <a:t>31      312.13  25.00   23.60           1.40            87.13</a:t>
            </a:r>
          </a:p>
          <a:p>
            <a:pPr marL="0" indent="0">
              <a:buNone/>
            </a:pPr>
            <a:r>
              <a:rPr lang="en-US" dirty="0"/>
              <a:t>32      288.43  25.00   23.70           1.30            88.43</a:t>
            </a:r>
          </a:p>
          <a:p>
            <a:pPr marL="0" indent="0">
              <a:buNone/>
            </a:pPr>
            <a:r>
              <a:rPr lang="en-US" dirty="0"/>
              <a:t>33      264.63  25.00   23.80           1.20            89.63</a:t>
            </a:r>
          </a:p>
          <a:p>
            <a:pPr marL="0" indent="0">
              <a:buNone/>
            </a:pPr>
            <a:r>
              <a:rPr lang="en-US" dirty="0"/>
              <a:t>34      240.73  25.00   23.90           1.10            90.73</a:t>
            </a:r>
          </a:p>
          <a:p>
            <a:pPr marL="0" indent="0">
              <a:buNone/>
            </a:pPr>
            <a:r>
              <a:rPr lang="en-US" dirty="0"/>
              <a:t>35      216.74  25.00   24.00           1.00            91.74</a:t>
            </a:r>
          </a:p>
          <a:p>
            <a:pPr marL="0" indent="0">
              <a:buNone/>
            </a:pPr>
            <a:r>
              <a:rPr lang="en-US" dirty="0"/>
              <a:t>36      192.64  25.00   24.10           0.90            92.64</a:t>
            </a:r>
          </a:p>
          <a:p>
            <a:pPr marL="0" indent="0">
              <a:buNone/>
            </a:pPr>
            <a:r>
              <a:rPr lang="en-US" dirty="0"/>
              <a:t>$$$$$$$$$$$$$$$$$$$$$$$$$$$$$$$$$$$$$$$$$$$$$$$$$$$$$$$$$$$$$$$$$</a:t>
            </a:r>
          </a:p>
          <a:p>
            <a:pPr marL="0" indent="0">
              <a:buNone/>
            </a:pPr>
            <a:r>
              <a:rPr lang="en-US" dirty="0"/>
              <a:t>37      168.44  25.00   24.20           0.80            93.44</a:t>
            </a:r>
          </a:p>
          <a:p>
            <a:pPr marL="0" indent="0">
              <a:buNone/>
            </a:pPr>
            <a:r>
              <a:rPr lang="en-US" dirty="0"/>
              <a:t>38      144.14  25.00   24.30           0.70            94.14</a:t>
            </a:r>
          </a:p>
          <a:p>
            <a:pPr marL="0" indent="0">
              <a:buNone/>
            </a:pPr>
            <a:r>
              <a:rPr lang="en-US" dirty="0"/>
              <a:t>39      119.74  25.00   24.40           0.60            94.74</a:t>
            </a:r>
          </a:p>
          <a:p>
            <a:pPr marL="0" indent="0">
              <a:buNone/>
            </a:pPr>
            <a:r>
              <a:rPr lang="en-US" dirty="0"/>
              <a:t>40      95.24   25.00   24.50           0.50            95.24</a:t>
            </a:r>
          </a:p>
          <a:p>
            <a:pPr marL="0" indent="0">
              <a:buNone/>
            </a:pPr>
            <a:r>
              <a:rPr lang="en-US" dirty="0"/>
              <a:t>41      70.64   25.00   24.60           0.40            95.64</a:t>
            </a:r>
          </a:p>
          <a:p>
            <a:pPr marL="0" indent="0">
              <a:buNone/>
            </a:pPr>
            <a:r>
              <a:rPr lang="en-US" dirty="0"/>
              <a:t>42      45.93   25.00   24.71           0.29            95.93</a:t>
            </a:r>
          </a:p>
          <a:p>
            <a:pPr marL="0" indent="0">
              <a:buNone/>
            </a:pPr>
            <a:r>
              <a:rPr lang="en-US" dirty="0"/>
              <a:t>43      21.13   25.00   24.81           0.19            96.13</a:t>
            </a:r>
          </a:p>
          <a:p>
            <a:pPr marL="0" indent="0">
              <a:buNone/>
            </a:pPr>
            <a:r>
              <a:rPr lang="en-US" dirty="0"/>
              <a:t>44      0.00    21.21   21.13           0.09            96.21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405ED4-23F1-4843-8651-955AB6F7E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416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More pre-defined functions:</a:t>
            </a:r>
            <a:br>
              <a:rPr lang="en-US" dirty="0"/>
            </a:br>
            <a:r>
              <a:rPr lang="en-US" dirty="0"/>
              <a:t>Random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6868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rand()</a:t>
            </a:r>
            <a:r>
              <a:rPr lang="en-US" dirty="0"/>
              <a:t> returns a 'pseudo-random' number </a:t>
            </a:r>
          </a:p>
          <a:p>
            <a:pPr marL="0" indent="0">
              <a:buNone/>
            </a:pPr>
            <a:r>
              <a:rPr lang="en-US" dirty="0"/>
              <a:t>between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RAND_MAX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RAND_MAX and rand() are defined in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RAND_MAX==2,147,483,647</a:t>
            </a:r>
            <a:r>
              <a:rPr lang="en-US" dirty="0"/>
              <a:t>  on storm)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RAND_MAX = 2</a:t>
            </a:r>
            <a:r>
              <a:rPr lang="en-US" baseline="30000" dirty="0">
                <a:latin typeface="Courier New" panose="02070309020205020404" pitchFamily="49" charset="0"/>
                <a:cs typeface="Courier New" panose="02070309020205020404" pitchFamily="49" charset="0"/>
              </a:rPr>
              <a:t>31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− 1.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6784" y="1447800"/>
            <a:ext cx="449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Import function with</a:t>
            </a:r>
          </a:p>
          <a:p>
            <a:r>
              <a:rPr lang="en-US" sz="32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en-US" sz="3200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32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07A4EA-F16C-47E8-94D3-89FDF4C0F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959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rand( 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105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000" b="1" dirty="0">
                <a:latin typeface="Arial Black" panose="020B0A04020102020204" pitchFamily="34" charset="0"/>
                <a:cs typeface="Courier New" panose="02070309020205020404" pitchFamily="49" charset="0"/>
              </a:rPr>
              <a:t>Every call to rand()will give a new result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//Remember: RAND_MAX ==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2,147,483,647</a:t>
            </a:r>
            <a:br>
              <a:rPr lang="en-US" dirty="0"/>
            </a:br>
            <a:r>
              <a:rPr lang="en-US" dirty="0" err="1"/>
              <a:t>cout</a:t>
            </a:r>
            <a:r>
              <a:rPr lang="en-US" dirty="0"/>
              <a:t> &lt;&lt; "Picking 3 random numbers (0 to "&lt;&lt; RAND_MAX &lt;&lt; "):"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cout &lt;&lt; "Rand#1 = " &lt;&lt; rand()  &lt;&lt; endl;</a:t>
            </a:r>
          </a:p>
          <a:p>
            <a:pPr marL="0" indent="0">
              <a:buNone/>
            </a:pPr>
            <a:r>
              <a:rPr lang="en-US" dirty="0"/>
              <a:t>cout &lt;&lt; "Rand#2 = " &lt;&lt; rand()  &lt;&lt; endl;</a:t>
            </a:r>
          </a:p>
          <a:p>
            <a:pPr marL="0" indent="0">
              <a:buNone/>
            </a:pPr>
            <a:r>
              <a:rPr lang="en-US" dirty="0"/>
              <a:t>cout &lt;&lt; "Rand#3 = " &lt;&lt; rand() &lt;&lt; endl;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Output: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Picking 3 random numbers (0 to 2,147,483,647):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Rand#1 = 1804289383    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Rand#2 = 846930886    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Rand#3 = 1681692777</a:t>
            </a:r>
          </a:p>
          <a:p>
            <a:pPr marL="0" indent="0">
              <a:buNone/>
            </a:pPr>
            <a:r>
              <a:rPr lang="en-US" sz="3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How many of you got the same results???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B27D6D-A340-4A6C-9EA3-1C34AB219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8643-D87A-4AF3-81D6-6F4E599B72C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254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18574</TotalTime>
  <Words>3509</Words>
  <Application>Microsoft Office PowerPoint</Application>
  <PresentationFormat>On-screen Show (4:3)</PresentationFormat>
  <Paragraphs>792</Paragraphs>
  <Slides>70</Slides>
  <Notes>1</Notes>
  <HiddenSlides>3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82" baseType="lpstr">
      <vt:lpstr>Arial</vt:lpstr>
      <vt:lpstr>Arial Black</vt:lpstr>
      <vt:lpstr>Calibri</vt:lpstr>
      <vt:lpstr>Cambria Math</vt:lpstr>
      <vt:lpstr>Courier New</vt:lpstr>
      <vt:lpstr>Franklin Gothic Book</vt:lpstr>
      <vt:lpstr>Helvetica</vt:lpstr>
      <vt:lpstr>Tahoma</vt:lpstr>
      <vt:lpstr>Times New Roman</vt:lpstr>
      <vt:lpstr>Wingdings</vt:lpstr>
      <vt:lpstr>Office Theme</vt:lpstr>
      <vt:lpstr>Equation</vt:lpstr>
      <vt:lpstr>CISC 1600/1610 Computer Science I</vt:lpstr>
      <vt:lpstr>We’ve seen already that… </vt:lpstr>
      <vt:lpstr>Blocks of statements</vt:lpstr>
      <vt:lpstr>Function Define Once, Use Many Times</vt:lpstr>
      <vt:lpstr>Pre-defined functions</vt:lpstr>
      <vt:lpstr>Pythagorean Theorem</vt:lpstr>
      <vt:lpstr>Pythagorean Theorem</vt:lpstr>
      <vt:lpstr>More pre-defined functions: Random numbers</vt:lpstr>
      <vt:lpstr>rand( )</vt:lpstr>
      <vt:lpstr>Pseudo-random</vt:lpstr>
      <vt:lpstr>Guess My Number (between 1 and 10)</vt:lpstr>
      <vt:lpstr>Fun with rand()</vt:lpstr>
      <vt:lpstr>Smaller random numbers</vt:lpstr>
      <vt:lpstr>Making a function When to do it &amp; why</vt:lpstr>
      <vt:lpstr>Example: average</vt:lpstr>
      <vt:lpstr>How to make our own function</vt:lpstr>
      <vt:lpstr>Consider</vt:lpstr>
      <vt:lpstr>How to make our own function</vt:lpstr>
      <vt:lpstr>How to use our own function</vt:lpstr>
      <vt:lpstr>Challenge</vt:lpstr>
      <vt:lpstr>Exercises</vt:lpstr>
      <vt:lpstr>More Pre-defined functions</vt:lpstr>
      <vt:lpstr>Convert Degrees to Radians</vt:lpstr>
      <vt:lpstr>drawline</vt:lpstr>
      <vt:lpstr>drawline</vt:lpstr>
      <vt:lpstr>Lab 4: Sin (and drawline) Program</vt:lpstr>
      <vt:lpstr>Vocabulary: Parameter</vt:lpstr>
      <vt:lpstr>Vocabulary: Argument</vt:lpstr>
      <vt:lpstr>ONE Return Value</vt:lpstr>
      <vt:lpstr>Function Returns void</vt:lpstr>
      <vt:lpstr>Return Type – in Action</vt:lpstr>
      <vt:lpstr>Functions – terminology</vt:lpstr>
      <vt:lpstr>Syntax</vt:lpstr>
      <vt:lpstr>A Better Function</vt:lpstr>
      <vt:lpstr>An Even Better Function</vt:lpstr>
      <vt:lpstr>Parameter Order MATTERS!</vt:lpstr>
      <vt:lpstr>Example addition Function</vt:lpstr>
      <vt:lpstr>Use it like any number</vt:lpstr>
      <vt:lpstr>Other functions we can build</vt:lpstr>
      <vt:lpstr>Define Once, Use Many Times</vt:lpstr>
      <vt:lpstr>Functions</vt:lpstr>
      <vt:lpstr>Function Location</vt:lpstr>
      <vt:lpstr>A "Heads Up" to the Compiler</vt:lpstr>
      <vt:lpstr>Defining a function</vt:lpstr>
      <vt:lpstr>Functions in your C++ file</vt:lpstr>
      <vt:lpstr>Function declaration</vt:lpstr>
      <vt:lpstr>Function definition</vt:lpstr>
      <vt:lpstr>Function declaration</vt:lpstr>
      <vt:lpstr>Function definition</vt:lpstr>
      <vt:lpstr>Function use – “function call”</vt:lpstr>
      <vt:lpstr>The return statement</vt:lpstr>
      <vt:lpstr>Debugging Techniques</vt:lpstr>
      <vt:lpstr>Practice: TimeGreeting</vt:lpstr>
      <vt:lpstr>Starting Code for timeGreetings.cpp</vt:lpstr>
      <vt:lpstr>Lab 5: Make a function for timeGreetings.cpp</vt:lpstr>
      <vt:lpstr>Modify timeGreetings.cpp</vt:lpstr>
      <vt:lpstr>Legal Alternate (but WORSE) function declaration</vt:lpstr>
      <vt:lpstr>Call-declaration consistency</vt:lpstr>
      <vt:lpstr>Implicit type conversions</vt:lpstr>
      <vt:lpstr>Explicit type conversions</vt:lpstr>
      <vt:lpstr>Interest for 1 year (interest.cpp)</vt:lpstr>
      <vt:lpstr>Loan Program - Background</vt:lpstr>
      <vt:lpstr>Interest</vt:lpstr>
      <vt:lpstr>Loan Program - Background</vt:lpstr>
      <vt:lpstr>In Main()</vt:lpstr>
      <vt:lpstr>Definitions</vt:lpstr>
      <vt:lpstr>Finance Definitions</vt:lpstr>
      <vt:lpstr>Illegal Monthly Payment Value</vt:lpstr>
      <vt:lpstr>Loan Payment Function</vt:lpstr>
      <vt:lpstr>Example Output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CISC 1600/1610 Computer Science I</dc:title>
  <dc:creator>Daniel Leeds</dc:creator>
  <cp:lastModifiedBy>Julie A. Harazduk</cp:lastModifiedBy>
  <cp:revision>96</cp:revision>
  <cp:lastPrinted>2015-03-09T04:08:45Z</cp:lastPrinted>
  <dcterms:created xsi:type="dcterms:W3CDTF">2014-09-29T04:27:25Z</dcterms:created>
  <dcterms:modified xsi:type="dcterms:W3CDTF">2019-11-01T13:44:29Z</dcterms:modified>
</cp:coreProperties>
</file>