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96" r:id="rId5"/>
    <p:sldId id="397" r:id="rId6"/>
    <p:sldId id="398" r:id="rId7"/>
    <p:sldId id="399" r:id="rId8"/>
    <p:sldId id="400" r:id="rId9"/>
    <p:sldId id="332" r:id="rId10"/>
    <p:sldId id="401" r:id="rId11"/>
    <p:sldId id="402" r:id="rId12"/>
    <p:sldId id="403" r:id="rId13"/>
    <p:sldId id="404" r:id="rId14"/>
    <p:sldId id="34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Trovato" userId="126f220e-3937-4704-99b1-902910097e04" providerId="ADAL" clId="{19B59AF4-A95C-4763-8A1C-5EA68AE7486E}"/>
    <pc:docChg chg="delSld modSld">
      <pc:chgData name="Karen Trovato" userId="126f220e-3937-4704-99b1-902910097e04" providerId="ADAL" clId="{19B59AF4-A95C-4763-8A1C-5EA68AE7486E}" dt="2019-10-24T14:02:30.721" v="23" actId="47"/>
      <pc:docMkLst>
        <pc:docMk/>
      </pc:docMkLst>
      <pc:sldChg chg="del">
        <pc:chgData name="Karen Trovato" userId="126f220e-3937-4704-99b1-902910097e04" providerId="ADAL" clId="{19B59AF4-A95C-4763-8A1C-5EA68AE7486E}" dt="2019-10-24T14:02:30.721" v="23" actId="47"/>
        <pc:sldMkLst>
          <pc:docMk/>
          <pc:sldMk cId="3205829553" sldId="256"/>
        </pc:sldMkLst>
      </pc:sldChg>
      <pc:sldChg chg="modSp">
        <pc:chgData name="Karen Trovato" userId="126f220e-3937-4704-99b1-902910097e04" providerId="ADAL" clId="{19B59AF4-A95C-4763-8A1C-5EA68AE7486E}" dt="2019-10-10T03:23:34.836" v="22" actId="12"/>
        <pc:sldMkLst>
          <pc:docMk/>
          <pc:sldMk cId="0" sldId="398"/>
        </pc:sldMkLst>
        <pc:spChg chg="mod">
          <ac:chgData name="Karen Trovato" userId="126f220e-3937-4704-99b1-902910097e04" providerId="ADAL" clId="{19B59AF4-A95C-4763-8A1C-5EA68AE7486E}" dt="2019-10-10T03:23:34.836" v="22" actId="12"/>
          <ac:spMkLst>
            <pc:docMk/>
            <pc:sldMk cId="0" sldId="398"/>
            <ac:spMk id="73731" creationId="{C98DF4AA-0826-4E06-8B28-A5827D0714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A5512-912E-48A9-A92C-0EFBC2D48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5B579-5E2C-4FE1-B324-0A79A9F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6B7B3-F2E9-4520-A276-A0A8BC7F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9BA8D-B88A-40BF-888A-8EB368057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1125-AA9B-4695-971A-FAE7153A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0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4D55-4371-4A2A-A984-10629F146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E61B8-ED06-4FB2-BAD0-15C1950D7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0DE71-3A2E-48EC-9088-5ED416F4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9E556-A076-4ED0-95BF-5180D37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92521-F326-4E65-8134-C1A0CBA8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1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6F1439-46D9-4E47-8316-CF32F02A1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1CD9A-6C48-45EC-AA61-8EA0918B7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1E16E-45C2-4B02-84A9-7422CC939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43B8C-562A-42B3-AADE-ABA606011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E9347-54F5-4BFA-B6C9-B0AFE43D0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3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FCEEE-4A6E-4C9A-ADFF-3138D33F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595A-7A07-4BA8-A429-823C68E3D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724A7-C706-4D6F-B735-735854AE6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791B1-F74B-484A-8142-EF08BF7E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CBB8E-8AB5-45B0-89A2-3399CE53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9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0CBB-7DEE-445B-B844-45A63E85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85A37-584D-4035-846C-B53D3389C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B5B13-2328-4104-AFC9-F7F5D86C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EBE05-E75D-4E29-8960-68426EEB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4D8D8-FE6B-4D6C-AE1F-FC037F71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0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909E-4ECB-416C-A86D-FA0CFBB5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78DE8-1FBD-4820-B4BC-5A98CE87D0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67419-6CD8-4DA2-9891-54887C7CF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57055E-C2B7-43E2-B328-9A700191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3ABA4-C48E-4C1A-A5A2-DAB1CF255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85E18-236F-43A0-A5D9-D3D8B9CE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0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8652B-3229-4FB1-A045-877EB4AEE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BBF76-6471-4A6E-8AAA-CEC552B7D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B6E1C-8D7F-4C22-A7B8-3147DFD74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010330-2524-4CFB-AB3E-60BD1FE133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F0B069-DFC1-4757-B51C-72E389E11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276E45-72C6-414F-906C-0E94A9C1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92906-60FE-4264-9DC5-AC5383DD3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378A69-F25C-461E-881E-DA38B2E7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5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4D78-E59A-4439-90D4-0490F384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D32AD2-F072-4936-B7C1-1B2B5505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0E0AE-51B6-49EE-951D-1D38C717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4AB92-03A5-4FA3-A709-79CAF5DA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62B1B-D5D1-4514-93AD-DCE2A20FA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C272D3-2EF1-4172-BF8F-F9F1A39D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6F86C-98D2-4FB2-AA6F-9F1C8EF5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9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08E7C-AB7F-4928-B8A0-DD410610D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1A691-B2C7-433A-B4AD-6C7B5D717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E5E71-6CD2-488D-9875-1CF3C6F4B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AC041-BE78-4A77-9D3C-768E4D36B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91950-F7E2-483E-9236-E8478595A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C9CCA-8597-482F-B168-0F90512F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0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83B89-6EE9-42BF-A7C6-69ED91B2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AA6E9-9C03-4CE7-B1E1-59D3E51FF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C79385-BA2E-4907-825F-91D77D8DF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78812-FE0C-4E1C-A554-455D38C13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77B12-ED83-4736-9442-777F7CCB4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B1B5D-AE63-4505-9FD4-4A6BE4014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3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DDB4BA-761C-48D7-A121-699133DDD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060FF-BB9A-45C6-ACA1-531165F3F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45750-9994-495C-8E8C-9D4209A51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D7F89-213A-4CA6-8B97-867EAC577BAD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E43FC-6E03-4A29-8260-CE5DD0FD7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EEECA-983F-4B40-9F40-56363A639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CAD33-306D-47AE-98AC-B6F8F0717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6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>
            <a:extLst>
              <a:ext uri="{FF2B5EF4-FFF2-40B4-BE49-F238E27FC236}">
                <a16:creationId xmlns:a16="http://schemas.microsoft.com/office/drawing/2014/main" id="{86051EA5-D824-4CBB-BDCA-DC4C33BACA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5.11</a:t>
            </a:r>
          </a:p>
        </p:txBody>
      </p:sp>
      <p:sp>
        <p:nvSpPr>
          <p:cNvPr id="71683" name="Subtitle 2">
            <a:extLst>
              <a:ext uri="{FF2B5EF4-FFF2-40B4-BE49-F238E27FC236}">
                <a16:creationId xmlns:a16="http://schemas.microsoft.com/office/drawing/2014/main" id="{CD751118-9084-4651-B000-8234F2CD2C5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Using Files for Data Storage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6115E-499A-4E12-A172-81F680720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Letting the User Specify a Filename in Program 5-24</a:t>
            </a:r>
          </a:p>
        </p:txBody>
      </p:sp>
      <p:pic>
        <p:nvPicPr>
          <p:cNvPr id="80899" name="Picture 3">
            <a:extLst>
              <a:ext uri="{FF2B5EF4-FFF2-40B4-BE49-F238E27FC236}">
                <a16:creationId xmlns:a16="http://schemas.microsoft.com/office/drawing/2014/main" id="{EEA9EBF6-52B1-4707-BF7B-F9B864950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1" y="1600200"/>
            <a:ext cx="697071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0" name="TextBox 4">
            <a:extLst>
              <a:ext uri="{FF2B5EF4-FFF2-40B4-BE49-F238E27FC236}">
                <a16:creationId xmlns:a16="http://schemas.microsoft.com/office/drawing/2014/main" id="{DC481B5C-32E5-4EBB-9F27-11A1986E7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6019800"/>
            <a:ext cx="1466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Continued…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3575-04B2-4C7B-B1C2-8B58952A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Letting the User Specify a Filename in Program 5-24</a:t>
            </a:r>
          </a:p>
        </p:txBody>
      </p:sp>
      <p:pic>
        <p:nvPicPr>
          <p:cNvPr id="81923" name="Picture 2">
            <a:extLst>
              <a:ext uri="{FF2B5EF4-FFF2-40B4-BE49-F238E27FC236}">
                <a16:creationId xmlns:a16="http://schemas.microsoft.com/office/drawing/2014/main" id="{9822AFF2-7E15-4850-A940-3C01DF94C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964" y="1447800"/>
            <a:ext cx="627538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>
            <a:extLst>
              <a:ext uri="{FF2B5EF4-FFF2-40B4-BE49-F238E27FC236}">
                <a16:creationId xmlns:a16="http://schemas.microsoft.com/office/drawing/2014/main" id="{0DD909C1-1400-45D4-A2A6-7A7656DFA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Files for Data Storage</a:t>
            </a:r>
          </a:p>
        </p:txBody>
      </p:sp>
      <p:sp>
        <p:nvSpPr>
          <p:cNvPr id="72707" name="Content Placeholder 2">
            <a:extLst>
              <a:ext uri="{FF2B5EF4-FFF2-40B4-BE49-F238E27FC236}">
                <a16:creationId xmlns:a16="http://schemas.microsoft.com/office/drawing/2014/main" id="{FF778596-7A51-43F0-AA51-ED715EBE6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Can use files instead of keyboard, monitor screen for program input, output</a:t>
            </a:r>
          </a:p>
          <a:p>
            <a:pPr>
              <a:lnSpc>
                <a:spcPct val="90000"/>
              </a:lnSpc>
            </a:pPr>
            <a:r>
              <a:rPr lang="en-US" altLang="en-US"/>
              <a:t>Allows data to be retained between program runs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Steps: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Open</a:t>
            </a:r>
            <a:r>
              <a:rPr lang="en-US" altLang="en-US"/>
              <a:t> the file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Use</a:t>
            </a:r>
            <a:r>
              <a:rPr lang="en-US" altLang="en-US"/>
              <a:t> the file (read from, write to, or both)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Close</a:t>
            </a:r>
            <a:r>
              <a:rPr lang="en-US" altLang="en-US"/>
              <a:t> the file</a:t>
            </a:r>
            <a:endParaRPr lang="en-US" altLang="en-US" i="1"/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>
            <a:extLst>
              <a:ext uri="{FF2B5EF4-FFF2-40B4-BE49-F238E27FC236}">
                <a16:creationId xmlns:a16="http://schemas.microsoft.com/office/drawing/2014/main" id="{6FB5DCFB-B1B1-467C-9ECA-B64321425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Files: What is Needed</a:t>
            </a:r>
          </a:p>
        </p:txBody>
      </p:sp>
      <p:sp>
        <p:nvSpPr>
          <p:cNvPr id="73731" name="Content Placeholder 2">
            <a:extLst>
              <a:ext uri="{FF2B5EF4-FFF2-40B4-BE49-F238E27FC236}">
                <a16:creationId xmlns:a16="http://schemas.microsoft.com/office/drawing/2014/main" id="{C98DF4AA-0826-4E06-8B28-A5827D0714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Use </a:t>
            </a:r>
            <a:r>
              <a:rPr lang="en-US" altLang="en-US" dirty="0" err="1">
                <a:latin typeface="Courier New" panose="02070309020205020404" pitchFamily="49" charset="0"/>
              </a:rPr>
              <a:t>fstream</a:t>
            </a:r>
            <a:r>
              <a:rPr lang="en-US" altLang="en-US" dirty="0"/>
              <a:t> header file for file access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#include &lt;</a:t>
            </a:r>
            <a:r>
              <a:rPr lang="en-US" altLang="en-US" dirty="0" err="1"/>
              <a:t>fstream</a:t>
            </a:r>
            <a:r>
              <a:rPr lang="en-US" altLang="en-US" dirty="0"/>
              <a:t>&gt;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File stream types: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ifstream</a:t>
            </a:r>
            <a:r>
              <a:rPr lang="en-US" altLang="en-US" dirty="0"/>
              <a:t> for input from a file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ofstream</a:t>
            </a:r>
            <a:r>
              <a:rPr lang="en-US" altLang="en-US" dirty="0"/>
              <a:t> for output to a file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fstream</a:t>
            </a:r>
            <a:r>
              <a:rPr lang="en-US" altLang="en-US" dirty="0"/>
              <a:t> for input from or output to a file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Define file stream objects: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ifstream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infile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</a:rPr>
              <a:t>ofstream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outfile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>
            <a:extLst>
              <a:ext uri="{FF2B5EF4-FFF2-40B4-BE49-F238E27FC236}">
                <a16:creationId xmlns:a16="http://schemas.microsoft.com/office/drawing/2014/main" id="{DA862836-2B8F-4305-AC4F-38ACC6AAD2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Opening Files</a:t>
            </a:r>
          </a:p>
        </p:txBody>
      </p:sp>
      <p:sp>
        <p:nvSpPr>
          <p:cNvPr id="74755" name="Content Placeholder 2">
            <a:extLst>
              <a:ext uri="{FF2B5EF4-FFF2-40B4-BE49-F238E27FC236}">
                <a16:creationId xmlns:a16="http://schemas.microsoft.com/office/drawing/2014/main" id="{DFA6E7D4-414B-4556-883D-229C743DDC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Create a link between file name (outside the program) and file stream object (inside the program)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Use the </a:t>
            </a:r>
            <a:r>
              <a:rPr lang="en-US" altLang="en-US" sz="2400">
                <a:latin typeface="Courier New" panose="02070309020205020404" pitchFamily="49" charset="0"/>
              </a:rPr>
              <a:t>open</a:t>
            </a:r>
            <a:r>
              <a:rPr lang="en-US" altLang="en-US" sz="2400"/>
              <a:t> member function:</a:t>
            </a:r>
            <a:endParaRPr lang="en-US" altLang="en-US" sz="240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infile.open("inventory.dat");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outfile.open("report.txt");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Filename may include drive, path info.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Output file will be created if necessary; existing file will be erased first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Input file must exist for </a:t>
            </a:r>
            <a:r>
              <a:rPr lang="en-US" altLang="en-US" sz="2400">
                <a:latin typeface="Courier New" panose="02070309020205020404" pitchFamily="49" charset="0"/>
              </a:rPr>
              <a:t>open</a:t>
            </a:r>
            <a:r>
              <a:rPr lang="en-US" altLang="en-US" sz="2400"/>
              <a:t> to work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>
            <a:extLst>
              <a:ext uri="{FF2B5EF4-FFF2-40B4-BE49-F238E27FC236}">
                <a16:creationId xmlns:a16="http://schemas.microsoft.com/office/drawing/2014/main" id="{9B829414-38CC-4E1F-A3E8-4145434A1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Testing for File Open Errors</a:t>
            </a:r>
          </a:p>
        </p:txBody>
      </p:sp>
      <p:sp>
        <p:nvSpPr>
          <p:cNvPr id="75779" name="Content Placeholder 2">
            <a:extLst>
              <a:ext uri="{FF2B5EF4-FFF2-40B4-BE49-F238E27FC236}">
                <a16:creationId xmlns:a16="http://schemas.microsoft.com/office/drawing/2014/main" id="{E49F9215-FD2D-42A0-BA76-8FB1236BAC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Can test a file stream object to detect if an open operation failed: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infile.open("test.txt");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if (!infile)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	 cout &lt;&lt; "File open failure!";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90000"/>
              </a:lnSpc>
            </a:pPr>
            <a:r>
              <a:rPr lang="en-US" altLang="en-US"/>
              <a:t>Can also use the </a:t>
            </a:r>
            <a:r>
              <a:rPr lang="en-US" altLang="en-US">
                <a:latin typeface="Courier New" panose="02070309020205020404" pitchFamily="49" charset="0"/>
              </a:rPr>
              <a:t>fail</a:t>
            </a:r>
            <a:r>
              <a:rPr lang="en-US" altLang="en-US"/>
              <a:t> member function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>
            <a:extLst>
              <a:ext uri="{FF2B5EF4-FFF2-40B4-BE49-F238E27FC236}">
                <a16:creationId xmlns:a16="http://schemas.microsoft.com/office/drawing/2014/main" id="{4D606D15-7C24-4C71-8F4A-BC9F0D324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Files</a:t>
            </a:r>
          </a:p>
        </p:txBody>
      </p:sp>
      <p:sp>
        <p:nvSpPr>
          <p:cNvPr id="76803" name="Content Placeholder 2">
            <a:extLst>
              <a:ext uri="{FF2B5EF4-FFF2-40B4-BE49-F238E27FC236}">
                <a16:creationId xmlns:a16="http://schemas.microsoft.com/office/drawing/2014/main" id="{199F9CE8-60B8-45D4-B36F-CF80E21BDB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Can use output file object and </a:t>
            </a:r>
            <a:r>
              <a:rPr lang="en-US" altLang="en-US">
                <a:latin typeface="Courier New" panose="02070309020205020404" pitchFamily="49" charset="0"/>
              </a:rPr>
              <a:t>&lt;&lt;</a:t>
            </a:r>
            <a:r>
              <a:rPr lang="en-US" altLang="en-US"/>
              <a:t> to send data to a file:</a:t>
            </a:r>
          </a:p>
          <a:p>
            <a:pPr lvl="1"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outfile &lt;&lt; "Inventory report";</a:t>
            </a:r>
          </a:p>
          <a:p>
            <a:r>
              <a:rPr lang="en-US" altLang="en-US"/>
              <a:t>Can use input file object and </a:t>
            </a:r>
            <a:r>
              <a:rPr lang="en-US" altLang="en-US">
                <a:latin typeface="Courier New" panose="02070309020205020404" pitchFamily="49" charset="0"/>
              </a:rPr>
              <a:t>&gt;&gt;</a:t>
            </a:r>
            <a:r>
              <a:rPr lang="en-US" altLang="en-US"/>
              <a:t> to copy data from file to variables: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infile &gt;&gt; partNum;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infile &gt;&gt; qtyInStock &gt;&gt; qtyOnOrder;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>
            <a:extLst>
              <a:ext uri="{FF2B5EF4-FFF2-40B4-BE49-F238E27FC236}">
                <a16:creationId xmlns:a16="http://schemas.microsoft.com/office/drawing/2014/main" id="{634C3B8F-25FE-4136-AF02-3E5512194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Using Loops to Process Files</a:t>
            </a:r>
          </a:p>
        </p:txBody>
      </p:sp>
      <p:sp>
        <p:nvSpPr>
          <p:cNvPr id="77827" name="Content Placeholder 2">
            <a:extLst>
              <a:ext uri="{FF2B5EF4-FFF2-40B4-BE49-F238E27FC236}">
                <a16:creationId xmlns:a16="http://schemas.microsoft.com/office/drawing/2014/main" id="{8A353E71-4D68-459E-B150-D99F27D795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stream extraction operator </a:t>
            </a:r>
            <a:r>
              <a:rPr lang="en-US" altLang="en-US">
                <a:latin typeface="Courier New" panose="02070309020205020404" pitchFamily="49" charset="0"/>
              </a:rPr>
              <a:t>&gt;&gt;</a:t>
            </a:r>
            <a:r>
              <a:rPr lang="en-US" altLang="en-US"/>
              <a:t> returns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  <a:r>
              <a:rPr lang="en-US" altLang="en-US"/>
              <a:t> when a value was successfully read,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  <a:r>
              <a:rPr lang="en-US" altLang="en-US"/>
              <a:t> otherwise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Can be tested in a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 to continue execution as long as values are read from the file:</a:t>
            </a:r>
          </a:p>
          <a:p>
            <a:pPr lvl="1"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while (inputFile &gt;&gt; number) ...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>
            <a:extLst>
              <a:ext uri="{FF2B5EF4-FFF2-40B4-BE49-F238E27FC236}">
                <a16:creationId xmlns:a16="http://schemas.microsoft.com/office/drawing/2014/main" id="{209C856A-2E68-4821-9E34-D78D7FB90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Closing Files</a:t>
            </a:r>
          </a:p>
        </p:txBody>
      </p:sp>
      <p:sp>
        <p:nvSpPr>
          <p:cNvPr id="78851" name="Content Placeholder 2">
            <a:extLst>
              <a:ext uri="{FF2B5EF4-FFF2-40B4-BE49-F238E27FC236}">
                <a16:creationId xmlns:a16="http://schemas.microsoft.com/office/drawing/2014/main" id="{9E43C568-B5E6-4E27-AA7C-6318D92DF0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Use the </a:t>
            </a:r>
            <a:r>
              <a:rPr lang="en-US" altLang="en-US">
                <a:latin typeface="Courier New" panose="02070309020205020404" pitchFamily="49" charset="0"/>
              </a:rPr>
              <a:t>close</a:t>
            </a:r>
            <a:r>
              <a:rPr lang="en-US" altLang="en-US"/>
              <a:t> member function: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infile.close();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outfile.close();</a:t>
            </a:r>
          </a:p>
          <a:p>
            <a:pPr>
              <a:lnSpc>
                <a:spcPct val="90000"/>
              </a:lnSpc>
            </a:pPr>
            <a:r>
              <a:rPr lang="en-US" altLang="en-US"/>
              <a:t>Don’t wait for operating system to close files at program end: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may be limit on number of open files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may be buffered output data waiting to send to file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>
            <a:extLst>
              <a:ext uri="{FF2B5EF4-FFF2-40B4-BE49-F238E27FC236}">
                <a16:creationId xmlns:a16="http://schemas.microsoft.com/office/drawing/2014/main" id="{A4120570-7CC6-4FFF-ACE5-CB86AE6E7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Letting the User Specify a Filename</a:t>
            </a:r>
          </a:p>
        </p:txBody>
      </p:sp>
      <p:sp>
        <p:nvSpPr>
          <p:cNvPr id="79875" name="Content Placeholder 2">
            <a:extLst>
              <a:ext uri="{FF2B5EF4-FFF2-40B4-BE49-F238E27FC236}">
                <a16:creationId xmlns:a16="http://schemas.microsoft.com/office/drawing/2014/main" id="{B98AE077-91A3-4F7D-AAC1-C8B960456E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In many cases, you will want the user to specify the name of a file for the program to open.</a:t>
            </a:r>
          </a:p>
          <a:p>
            <a:r>
              <a:rPr lang="en-US" altLang="en-US" dirty="0"/>
              <a:t>In C++ 11, you can pass a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dirty="0"/>
              <a:t> object as an argument to a file stream object’s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altLang="en-US" dirty="0"/>
              <a:t> member function.</a:t>
            </a:r>
          </a:p>
          <a:p>
            <a:r>
              <a:rPr lang="en-US" altLang="en-US" dirty="0"/>
              <a:t>Test if the open(filename) call fails using:</a:t>
            </a:r>
          </a:p>
          <a:p>
            <a:pPr marL="0" indent="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infile.open</a:t>
            </a:r>
            <a:r>
              <a:rPr lang="en-US" altLang="en-US" dirty="0"/>
              <a:t>(filename);</a:t>
            </a:r>
          </a:p>
          <a:p>
            <a:pPr marL="0" indent="0">
              <a:buNone/>
            </a:pPr>
            <a:r>
              <a:rPr lang="en-US" altLang="en-US" dirty="0"/>
              <a:t>	if (</a:t>
            </a:r>
            <a:r>
              <a:rPr lang="en-US" altLang="en-US" dirty="0" err="1"/>
              <a:t>infile.failed</a:t>
            </a:r>
            <a:r>
              <a:rPr lang="en-US" altLang="en-US" dirty="0"/>
              <a:t>()) {</a:t>
            </a:r>
          </a:p>
          <a:p>
            <a:pPr marL="0" indent="0"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cout</a:t>
            </a:r>
            <a:r>
              <a:rPr lang="en-US" altLang="en-US" dirty="0"/>
              <a:t> &lt;&lt; “Filename “ &lt;&lt; filename &lt;&lt; “ cannot be opened.” &lt;&lt; </a:t>
            </a:r>
            <a:r>
              <a:rPr lang="en-US" altLang="en-US" dirty="0" err="1"/>
              <a:t>endl</a:t>
            </a:r>
            <a:r>
              <a:rPr lang="en-US" altLang="en-US" dirty="0"/>
              <a:t>;</a:t>
            </a:r>
          </a:p>
          <a:p>
            <a:pPr marL="0" indent="0">
              <a:buNone/>
            </a:pPr>
            <a:r>
              <a:rPr lang="en-US" altLang="en-US" dirty="0"/>
              <a:t>		return 0; // can also use exit(1);</a:t>
            </a:r>
          </a:p>
          <a:p>
            <a:pPr marL="0" indent="0">
              <a:buNone/>
            </a:pPr>
            <a:r>
              <a:rPr lang="en-US" altLang="en-US"/>
              <a:t>	}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52EB3DDD933445BC5D683821837978" ma:contentTypeVersion="10" ma:contentTypeDescription="Create a new document." ma:contentTypeScope="" ma:versionID="3c1674ecbd82872ea8778e1eb31a994d">
  <xsd:schema xmlns:xsd="http://www.w3.org/2001/XMLSchema" xmlns:xs="http://www.w3.org/2001/XMLSchema" xmlns:p="http://schemas.microsoft.com/office/2006/metadata/properties" xmlns:ns3="d1624475-c4f3-46ec-9afa-64a9bf03ca2b" targetNamespace="http://schemas.microsoft.com/office/2006/metadata/properties" ma:root="true" ma:fieldsID="8b7e8c60abfe3e6477c54be94747a56c" ns3:_="">
    <xsd:import namespace="d1624475-c4f3-46ec-9afa-64a9bf03ca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624475-c4f3-46ec-9afa-64a9bf03ca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6151AA-D486-438A-B6AD-66F3D6AD89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624475-c4f3-46ec-9afa-64a9bf03ca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DED355-9185-4BC0-80C2-1DF0E64555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3225C4-A4B3-46EA-8C2B-67A6C35BFA85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1624475-c4f3-46ec-9afa-64a9bf03ca2b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249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5.11</vt:lpstr>
      <vt:lpstr>Using Files for Data Storage</vt:lpstr>
      <vt:lpstr>Files: What is Needed</vt:lpstr>
      <vt:lpstr>Opening Files</vt:lpstr>
      <vt:lpstr>Testing for File Open Errors</vt:lpstr>
      <vt:lpstr>Using Files</vt:lpstr>
      <vt:lpstr>Using Loops to Process Files</vt:lpstr>
      <vt:lpstr>Closing Files</vt:lpstr>
      <vt:lpstr>Letting the User Specify a Filename</vt:lpstr>
      <vt:lpstr>Letting the User Specify a Filename in Program 5-24</vt:lpstr>
      <vt:lpstr>Letting the User Specify a Filename in Program 5-24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Trovato</dc:creator>
  <cp:lastModifiedBy>Julie A. Harazduk</cp:lastModifiedBy>
  <cp:revision>2</cp:revision>
  <dcterms:created xsi:type="dcterms:W3CDTF">2019-10-10T03:22:01Z</dcterms:created>
  <dcterms:modified xsi:type="dcterms:W3CDTF">2019-11-04T20:15:11Z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0x0101004652EB3DDD933445BC5D683821837978</vt:lpwstr>
  </property>
</Properties>
</file>