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294" r:id="rId4"/>
    <p:sldId id="259" r:id="rId5"/>
    <p:sldId id="260" r:id="rId6"/>
    <p:sldId id="261" r:id="rId7"/>
    <p:sldId id="263" r:id="rId8"/>
    <p:sldId id="262" r:id="rId9"/>
    <p:sldId id="330" r:id="rId10"/>
    <p:sldId id="296" r:id="rId11"/>
    <p:sldId id="278" r:id="rId12"/>
    <p:sldId id="298" r:id="rId13"/>
    <p:sldId id="299" r:id="rId14"/>
    <p:sldId id="300" r:id="rId15"/>
    <p:sldId id="301" r:id="rId16"/>
    <p:sldId id="302" r:id="rId17"/>
    <p:sldId id="309" r:id="rId18"/>
    <p:sldId id="282" r:id="rId19"/>
    <p:sldId id="281" r:id="rId20"/>
    <p:sldId id="293" r:id="rId21"/>
    <p:sldId id="283" r:id="rId22"/>
    <p:sldId id="314" r:id="rId23"/>
    <p:sldId id="332" r:id="rId24"/>
    <p:sldId id="333" r:id="rId25"/>
    <p:sldId id="307" r:id="rId26"/>
    <p:sldId id="311" r:id="rId27"/>
    <p:sldId id="312" r:id="rId28"/>
    <p:sldId id="313" r:id="rId29"/>
    <p:sldId id="334" r:id="rId30"/>
    <p:sldId id="315" r:id="rId31"/>
    <p:sldId id="316" r:id="rId32"/>
    <p:sldId id="335" r:id="rId33"/>
    <p:sldId id="336" r:id="rId34"/>
    <p:sldId id="284" r:id="rId3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DD184-262A-44FD-96D9-1423468E147A}" v="1236" dt="2018-05-25T17:03:36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rovato" userId="126f220e-3937-4704-99b1-902910097e04" providerId="ADAL" clId="{E70DD184-262A-44FD-96D9-1423468E147A}"/>
    <pc:docChg chg="undo custSel addSld delSld modSld">
      <pc:chgData name="Karen Trovato" userId="126f220e-3937-4704-99b1-902910097e04" providerId="ADAL" clId="{E70DD184-262A-44FD-96D9-1423468E147A}" dt="2018-05-25T17:03:36.064" v="1235" actId="20577"/>
      <pc:docMkLst>
        <pc:docMk/>
      </pc:docMkLst>
      <pc:sldChg chg="del">
        <pc:chgData name="Karen Trovato" userId="126f220e-3937-4704-99b1-902910097e04" providerId="ADAL" clId="{E70DD184-262A-44FD-96D9-1423468E147A}" dt="2018-05-25T16:26:34.970" v="364" actId="2696"/>
        <pc:sldMkLst>
          <pc:docMk/>
          <pc:sldMk cId="2542079791" sldId="280"/>
        </pc:sldMkLst>
      </pc:sldChg>
      <pc:sldChg chg="modSp">
        <pc:chgData name="Karen Trovato" userId="126f220e-3937-4704-99b1-902910097e04" providerId="ADAL" clId="{E70DD184-262A-44FD-96D9-1423468E147A}" dt="2018-05-25T16:28:20.083" v="409" actId="20577"/>
        <pc:sldMkLst>
          <pc:docMk/>
          <pc:sldMk cId="4136281376" sldId="307"/>
        </pc:sldMkLst>
        <pc:spChg chg="mod">
          <ac:chgData name="Karen Trovato" userId="126f220e-3937-4704-99b1-902910097e04" providerId="ADAL" clId="{E70DD184-262A-44FD-96D9-1423468E147A}" dt="2018-05-25T16:28:20.083" v="409" actId="20577"/>
          <ac:spMkLst>
            <pc:docMk/>
            <pc:sldMk cId="4136281376" sldId="307"/>
            <ac:spMk id="5" creationId="{427A9D86-86AB-47D1-9013-EF1721673809}"/>
          </ac:spMkLst>
        </pc:spChg>
      </pc:sldChg>
      <pc:sldChg chg="modSp">
        <pc:chgData name="Karen Trovato" userId="126f220e-3937-4704-99b1-902910097e04" providerId="ADAL" clId="{E70DD184-262A-44FD-96D9-1423468E147A}" dt="2018-05-25T16:27:26.020" v="389" actId="20577"/>
        <pc:sldMkLst>
          <pc:docMk/>
          <pc:sldMk cId="1263995837" sldId="314"/>
        </pc:sldMkLst>
        <pc:spChg chg="mod">
          <ac:chgData name="Karen Trovato" userId="126f220e-3937-4704-99b1-902910097e04" providerId="ADAL" clId="{E70DD184-262A-44FD-96D9-1423468E147A}" dt="2018-05-25T16:27:26.020" v="389" actId="20577"/>
          <ac:spMkLst>
            <pc:docMk/>
            <pc:sldMk cId="1263995837" sldId="314"/>
            <ac:spMk id="2" creationId="{3E1CAFD3-E092-4839-BC94-5D196431E430}"/>
          </ac:spMkLst>
        </pc:spChg>
        <pc:spChg chg="mod">
          <ac:chgData name="Karen Trovato" userId="126f220e-3937-4704-99b1-902910097e04" providerId="ADAL" clId="{E70DD184-262A-44FD-96D9-1423468E147A}" dt="2018-05-25T16:24:55.227" v="270" actId="20577"/>
          <ac:spMkLst>
            <pc:docMk/>
            <pc:sldMk cId="1263995837" sldId="314"/>
            <ac:spMk id="5" creationId="{427A9D86-86AB-47D1-9013-EF1721673809}"/>
          </ac:spMkLst>
        </pc:spChg>
      </pc:sldChg>
      <pc:sldChg chg="modSp">
        <pc:chgData name="Karen Trovato" userId="126f220e-3937-4704-99b1-902910097e04" providerId="ADAL" clId="{E70DD184-262A-44FD-96D9-1423468E147A}" dt="2018-05-25T16:32:03.667" v="632" actId="20577"/>
        <pc:sldMkLst>
          <pc:docMk/>
          <pc:sldMk cId="1084712780" sldId="315"/>
        </pc:sldMkLst>
        <pc:spChg chg="mod">
          <ac:chgData name="Karen Trovato" userId="126f220e-3937-4704-99b1-902910097e04" providerId="ADAL" clId="{E70DD184-262A-44FD-96D9-1423468E147A}" dt="2018-05-25T16:32:03.667" v="632" actId="20577"/>
          <ac:spMkLst>
            <pc:docMk/>
            <pc:sldMk cId="1084712780" sldId="315"/>
            <ac:spMk id="2" creationId="{3E1CAFD3-E092-4839-BC94-5D196431E430}"/>
          </ac:spMkLst>
        </pc:spChg>
        <pc:spChg chg="mod">
          <ac:chgData name="Karen Trovato" userId="126f220e-3937-4704-99b1-902910097e04" providerId="ADAL" clId="{E70DD184-262A-44FD-96D9-1423468E147A}" dt="2018-05-25T16:31:34.457" v="626" actId="20577"/>
          <ac:spMkLst>
            <pc:docMk/>
            <pc:sldMk cId="1084712780" sldId="315"/>
            <ac:spMk id="5" creationId="{427A9D86-86AB-47D1-9013-EF1721673809}"/>
          </ac:spMkLst>
        </pc:spChg>
      </pc:sldChg>
      <pc:sldChg chg="modSp">
        <pc:chgData name="Karen Trovato" userId="126f220e-3937-4704-99b1-902910097e04" providerId="ADAL" clId="{E70DD184-262A-44FD-96D9-1423468E147A}" dt="2018-05-25T17:03:36.064" v="1235" actId="20577"/>
        <pc:sldMkLst>
          <pc:docMk/>
          <pc:sldMk cId="44698692" sldId="316"/>
        </pc:sldMkLst>
        <pc:spChg chg="mod">
          <ac:chgData name="Karen Trovato" userId="126f220e-3937-4704-99b1-902910097e04" providerId="ADAL" clId="{E70DD184-262A-44FD-96D9-1423468E147A}" dt="2018-05-25T17:03:16.385" v="1208" actId="20577"/>
          <ac:spMkLst>
            <pc:docMk/>
            <pc:sldMk cId="44698692" sldId="316"/>
            <ac:spMk id="2" creationId="{3E1CAFD3-E092-4839-BC94-5D196431E430}"/>
          </ac:spMkLst>
        </pc:spChg>
        <pc:spChg chg="mod">
          <ac:chgData name="Karen Trovato" userId="126f220e-3937-4704-99b1-902910097e04" providerId="ADAL" clId="{E70DD184-262A-44FD-96D9-1423468E147A}" dt="2018-05-25T17:03:36.064" v="1235" actId="20577"/>
          <ac:spMkLst>
            <pc:docMk/>
            <pc:sldMk cId="44698692" sldId="316"/>
            <ac:spMk id="5" creationId="{427A9D86-86AB-47D1-9013-EF1721673809}"/>
          </ac:spMkLst>
        </pc:spChg>
      </pc:sldChg>
      <pc:sldChg chg="del">
        <pc:chgData name="Karen Trovato" userId="126f220e-3937-4704-99b1-902910097e04" providerId="ADAL" clId="{E70DD184-262A-44FD-96D9-1423468E147A}" dt="2018-05-25T16:25:59.051" v="362" actId="2696"/>
        <pc:sldMkLst>
          <pc:docMk/>
          <pc:sldMk cId="160956216" sldId="317"/>
        </pc:sldMkLst>
      </pc:sldChg>
      <pc:sldChg chg="modSp add del">
        <pc:chgData name="Karen Trovato" userId="126f220e-3937-4704-99b1-902910097e04" providerId="ADAL" clId="{E70DD184-262A-44FD-96D9-1423468E147A}" dt="2018-05-25T16:26:31.986" v="363" actId="2696"/>
        <pc:sldMkLst>
          <pc:docMk/>
          <pc:sldMk cId="4162565411" sldId="331"/>
        </pc:sldMkLst>
        <pc:spChg chg="mod">
          <ac:chgData name="Karen Trovato" userId="126f220e-3937-4704-99b1-902910097e04" providerId="ADAL" clId="{E70DD184-262A-44FD-96D9-1423468E147A}" dt="2018-05-25T16:22:57.889" v="168" actId="20577"/>
          <ac:spMkLst>
            <pc:docMk/>
            <pc:sldMk cId="4162565411" sldId="331"/>
            <ac:spMk id="5" creationId="{427A9D86-86AB-47D1-9013-EF1721673809}"/>
          </ac:spMkLst>
        </pc:spChg>
      </pc:sldChg>
      <pc:sldChg chg="modSp add">
        <pc:chgData name="Karen Trovato" userId="126f220e-3937-4704-99b1-902910097e04" providerId="ADAL" clId="{E70DD184-262A-44FD-96D9-1423468E147A}" dt="2018-05-25T16:27:52.983" v="407" actId="20577"/>
        <pc:sldMkLst>
          <pc:docMk/>
          <pc:sldMk cId="1979802077" sldId="332"/>
        </pc:sldMkLst>
        <pc:spChg chg="mod">
          <ac:chgData name="Karen Trovato" userId="126f220e-3937-4704-99b1-902910097e04" providerId="ADAL" clId="{E70DD184-262A-44FD-96D9-1423468E147A}" dt="2018-05-25T16:27:52.983" v="407" actId="20577"/>
          <ac:spMkLst>
            <pc:docMk/>
            <pc:sldMk cId="1979802077" sldId="332"/>
            <ac:spMk id="2" creationId="{3E1CAFD3-E092-4839-BC94-5D196431E430}"/>
          </ac:spMkLst>
        </pc:spChg>
        <pc:spChg chg="mod">
          <ac:chgData name="Karen Trovato" userId="126f220e-3937-4704-99b1-902910097e04" providerId="ADAL" clId="{E70DD184-262A-44FD-96D9-1423468E147A}" dt="2018-05-25T16:24:51.488" v="266" actId="20577"/>
          <ac:spMkLst>
            <pc:docMk/>
            <pc:sldMk cId="1979802077" sldId="332"/>
            <ac:spMk id="5" creationId="{427A9D86-86AB-47D1-9013-EF1721673809}"/>
          </ac:spMkLst>
        </pc:spChg>
      </pc:sldChg>
      <pc:sldChg chg="modSp add">
        <pc:chgData name="Karen Trovato" userId="126f220e-3937-4704-99b1-902910097e04" providerId="ADAL" clId="{E70DD184-262A-44FD-96D9-1423468E147A}" dt="2018-05-25T16:29:51.635" v="448" actId="20577"/>
        <pc:sldMkLst>
          <pc:docMk/>
          <pc:sldMk cId="2670737341" sldId="333"/>
        </pc:sldMkLst>
        <pc:spChg chg="mod">
          <ac:chgData name="Karen Trovato" userId="126f220e-3937-4704-99b1-902910097e04" providerId="ADAL" clId="{E70DD184-262A-44FD-96D9-1423468E147A}" dt="2018-05-25T16:29:26.739" v="437" actId="20577"/>
          <ac:spMkLst>
            <pc:docMk/>
            <pc:sldMk cId="2670737341" sldId="333"/>
            <ac:spMk id="2" creationId="{3E1CAFD3-E092-4839-BC94-5D196431E430}"/>
          </ac:spMkLst>
        </pc:spChg>
        <pc:spChg chg="mod">
          <ac:chgData name="Karen Trovato" userId="126f220e-3937-4704-99b1-902910097e04" providerId="ADAL" clId="{E70DD184-262A-44FD-96D9-1423468E147A}" dt="2018-05-25T16:29:51.635" v="448" actId="20577"/>
          <ac:spMkLst>
            <pc:docMk/>
            <pc:sldMk cId="2670737341" sldId="333"/>
            <ac:spMk id="5" creationId="{427A9D86-86AB-47D1-9013-EF1721673809}"/>
          </ac:spMkLst>
        </pc:spChg>
      </pc:sldChg>
      <pc:sldChg chg="modSp add">
        <pc:chgData name="Karen Trovato" userId="126f220e-3937-4704-99b1-902910097e04" providerId="ADAL" clId="{E70DD184-262A-44FD-96D9-1423468E147A}" dt="2018-05-25T16:32:56.442" v="670" actId="20577"/>
        <pc:sldMkLst>
          <pc:docMk/>
          <pc:sldMk cId="878896940" sldId="334"/>
        </pc:sldMkLst>
        <pc:spChg chg="mod">
          <ac:chgData name="Karen Trovato" userId="126f220e-3937-4704-99b1-902910097e04" providerId="ADAL" clId="{E70DD184-262A-44FD-96D9-1423468E147A}" dt="2018-05-25T16:32:48.787" v="637" actId="20577"/>
          <ac:spMkLst>
            <pc:docMk/>
            <pc:sldMk cId="878896940" sldId="334"/>
            <ac:spMk id="2" creationId="{EE567725-4478-4224-B028-8580742F57A7}"/>
          </ac:spMkLst>
        </pc:spChg>
        <pc:spChg chg="mod">
          <ac:chgData name="Karen Trovato" userId="126f220e-3937-4704-99b1-902910097e04" providerId="ADAL" clId="{E70DD184-262A-44FD-96D9-1423468E147A}" dt="2018-05-25T16:32:56.442" v="670" actId="20577"/>
          <ac:spMkLst>
            <pc:docMk/>
            <pc:sldMk cId="878896940" sldId="334"/>
            <ac:spMk id="3" creationId="{B04F05F3-F95F-47AE-B917-EE5691475220}"/>
          </ac:spMkLst>
        </pc:spChg>
      </pc:sldChg>
      <pc:sldChg chg="modSp add">
        <pc:chgData name="Karen Trovato" userId="126f220e-3937-4704-99b1-902910097e04" providerId="ADAL" clId="{E70DD184-262A-44FD-96D9-1423468E147A}" dt="2018-05-25T16:49:16.773" v="933" actId="20577"/>
        <pc:sldMkLst>
          <pc:docMk/>
          <pc:sldMk cId="165830536" sldId="335"/>
        </pc:sldMkLst>
        <pc:spChg chg="mod">
          <ac:chgData name="Karen Trovato" userId="126f220e-3937-4704-99b1-902910097e04" providerId="ADAL" clId="{E70DD184-262A-44FD-96D9-1423468E147A}" dt="2018-05-25T16:49:03.764" v="888" actId="6549"/>
          <ac:spMkLst>
            <pc:docMk/>
            <pc:sldMk cId="165830536" sldId="335"/>
            <ac:spMk id="2" creationId="{8460D016-CB04-4FE5-A2B6-2CC6488C1AB6}"/>
          </ac:spMkLst>
        </pc:spChg>
        <pc:spChg chg="mod">
          <ac:chgData name="Karen Trovato" userId="126f220e-3937-4704-99b1-902910097e04" providerId="ADAL" clId="{E70DD184-262A-44FD-96D9-1423468E147A}" dt="2018-05-25T16:49:16.773" v="933" actId="20577"/>
          <ac:spMkLst>
            <pc:docMk/>
            <pc:sldMk cId="165830536" sldId="335"/>
            <ac:spMk id="3" creationId="{8518622A-B46D-4459-BBB4-4D6273814819}"/>
          </ac:spMkLst>
        </pc:spChg>
      </pc:sldChg>
      <pc:sldChg chg="modSp add">
        <pc:chgData name="Karen Trovato" userId="126f220e-3937-4704-99b1-902910097e04" providerId="ADAL" clId="{E70DD184-262A-44FD-96D9-1423468E147A}" dt="2018-05-25T17:02:25.054" v="1199" actId="20577"/>
        <pc:sldMkLst>
          <pc:docMk/>
          <pc:sldMk cId="500644042" sldId="336"/>
        </pc:sldMkLst>
        <pc:spChg chg="mod">
          <ac:chgData name="Karen Trovato" userId="126f220e-3937-4704-99b1-902910097e04" providerId="ADAL" clId="{E70DD184-262A-44FD-96D9-1423468E147A}" dt="2018-05-25T17:02:25.054" v="1199" actId="20577"/>
          <ac:spMkLst>
            <pc:docMk/>
            <pc:sldMk cId="500644042" sldId="336"/>
            <ac:spMk id="2" creationId="{8460D016-CB04-4FE5-A2B6-2CC6488C1AB6}"/>
          </ac:spMkLst>
        </pc:spChg>
        <pc:spChg chg="mod">
          <ac:chgData name="Karen Trovato" userId="126f220e-3937-4704-99b1-902910097e04" providerId="ADAL" clId="{E70DD184-262A-44FD-96D9-1423468E147A}" dt="2018-05-25T17:01:19.002" v="1183" actId="20577"/>
          <ac:spMkLst>
            <pc:docMk/>
            <pc:sldMk cId="500644042" sldId="336"/>
            <ac:spMk id="3" creationId="{8518622A-B46D-4459-BBB4-4D6273814819}"/>
          </ac:spMkLst>
        </pc:spChg>
      </pc:sldChg>
    </pc:docChg>
  </pc:docChgLst>
  <pc:docChgLst>
    <pc:chgData name="Karen Trovato" userId="126f220e-3937-4704-99b1-902910097e04" providerId="ADAL" clId="{7F495A3B-8382-4161-9C61-0082B4B1F477}"/>
    <pc:docChg chg="undo modSld">
      <pc:chgData name="Karen Trovato" userId="126f220e-3937-4704-99b1-902910097e04" providerId="ADAL" clId="{7F495A3B-8382-4161-9C61-0082B4B1F477}" dt="2018-04-05T21:43:05.609" v="35" actId="20577"/>
      <pc:docMkLst>
        <pc:docMk/>
      </pc:docMkLst>
      <pc:sldChg chg="modSp">
        <pc:chgData name="Karen Trovato" userId="126f220e-3937-4704-99b1-902910097e04" providerId="ADAL" clId="{7F495A3B-8382-4161-9C61-0082B4B1F477}" dt="2018-04-05T21:32:36.521" v="31" actId="20577"/>
        <pc:sldMkLst>
          <pc:docMk/>
          <pc:sldMk cId="2921925529" sldId="296"/>
        </pc:sldMkLst>
        <pc:spChg chg="mod">
          <ac:chgData name="Karen Trovato" userId="126f220e-3937-4704-99b1-902910097e04" providerId="ADAL" clId="{7F495A3B-8382-4161-9C61-0082B4B1F477}" dt="2018-04-05T21:32:36.521" v="31" actId="20577"/>
          <ac:spMkLst>
            <pc:docMk/>
            <pc:sldMk cId="2921925529" sldId="296"/>
            <ac:spMk id="2" creationId="{D051AE7D-B11F-410D-AF96-42D01AE392C8}"/>
          </ac:spMkLst>
        </pc:spChg>
      </pc:sldChg>
      <pc:sldChg chg="modSp">
        <pc:chgData name="Karen Trovato" userId="126f220e-3937-4704-99b1-902910097e04" providerId="ADAL" clId="{7F495A3B-8382-4161-9C61-0082B4B1F477}" dt="2018-04-05T21:43:05.609" v="35" actId="20577"/>
        <pc:sldMkLst>
          <pc:docMk/>
          <pc:sldMk cId="1263995837" sldId="314"/>
        </pc:sldMkLst>
        <pc:spChg chg="mod">
          <ac:chgData name="Karen Trovato" userId="126f220e-3937-4704-99b1-902910097e04" providerId="ADAL" clId="{7F495A3B-8382-4161-9C61-0082B4B1F477}" dt="2018-04-05T21:43:05.609" v="35" actId="20577"/>
          <ac:spMkLst>
            <pc:docMk/>
            <pc:sldMk cId="1263995837" sldId="314"/>
            <ac:spMk id="5" creationId="{427A9D86-86AB-47D1-9013-EF172167380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F821161-54EE-4F48-8C43-F9B40AFD88A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5068A7E-8187-432B-92EC-0674F4F89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49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1E9B765-7C83-4F45-99B6-B907FAF4AE38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3CA86D-D9EE-47E9-AFD4-CAB75141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5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8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39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75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11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CA86D-D9EE-47E9-AFD4-CAB75141AC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6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CA86D-D9EE-47E9-AFD4-CAB75141ACB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4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CA86D-D9EE-47E9-AFD4-CAB75141AC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9B4B-5E75-4D5B-9B80-B4FE68CFC18B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A314-47AA-4F65-87C8-6ED8C7D8671F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2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34B1-E06F-4FE3-A2A9-DF261E66603A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0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93DD-1A34-4CBF-93EE-9DA5D4703D6E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7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3F51-5F26-45BB-B55F-5EBF315DD0ED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871F-67E7-4946-9C49-1CEA478E3578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3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6D7A-6D9D-4176-AB46-4DFFF940740D}" type="datetime1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2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4ADB-63A0-4490-89CB-03BCC620803A}" type="datetime1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30F5-84DF-4A7E-9725-E78BC3ADB91F}" type="datetime1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0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0C1B-3F37-4E78-B777-C2BB24F5572E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4324-F50B-4702-BCDF-803559932C70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6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1D06-E147-4B46-A784-63FA4C26A77B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9D8B-DB4A-4EB1-9B02-3D7E01280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/>
              <a:t>CISC 1600/1610</a:t>
            </a:r>
            <a:br>
              <a:rPr lang="en-US" dirty="0"/>
            </a:br>
            <a:r>
              <a:rPr lang="en-US" dirty="0"/>
              <a:t>Computer Science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jharazduk@fordham.edu</a:t>
            </a:r>
          </a:p>
          <a:p>
            <a:r>
              <a:rPr lang="sv-SE" dirty="0"/>
              <a:t>JMH 338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29718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Scope, binary, addresses,</a:t>
            </a:r>
          </a:p>
          <a:p>
            <a:pPr algn="ctr"/>
            <a:r>
              <a:rPr lang="en-US" sz="3600" dirty="0"/>
              <a:t>pass by value, pass-by-reference,</a:t>
            </a:r>
          </a:p>
          <a:p>
            <a:pPr algn="ctr"/>
            <a:r>
              <a:rPr lang="en-US" sz="3600" dirty="0"/>
              <a:t>swap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691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AE7D-B11F-410D-AF96-42D01AE3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Input Parameters, 1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9C2AA-E4FC-48D5-BD4E-DE9212D8B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numLgPizzaToOrder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numPeople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/* algorithm (formula) is from many years of 	experience. 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err="1"/>
              <a:t>const</a:t>
            </a:r>
            <a:r>
              <a:rPr lang="en-US" sz="2800" dirty="0"/>
              <a:t>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slicesPerPerson</a:t>
            </a:r>
            <a:r>
              <a:rPr lang="en-US" sz="2800" dirty="0"/>
              <a:t> =3;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nPizzas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nPizzas</a:t>
            </a:r>
            <a:r>
              <a:rPr lang="en-US" sz="2800" dirty="0"/>
              <a:t> = ceil(</a:t>
            </a:r>
            <a:r>
              <a:rPr lang="en-US" sz="2800" dirty="0" err="1"/>
              <a:t>numPeople</a:t>
            </a:r>
            <a:r>
              <a:rPr lang="en-US" sz="2800" dirty="0"/>
              <a:t> * </a:t>
            </a:r>
            <a:r>
              <a:rPr lang="en-US" sz="2800" dirty="0" err="1"/>
              <a:t>slicesPerPerson</a:t>
            </a:r>
            <a:r>
              <a:rPr lang="en-US" sz="2800" dirty="0"/>
              <a:t> / 8);</a:t>
            </a:r>
          </a:p>
          <a:p>
            <a:pPr marL="0" indent="0">
              <a:buNone/>
            </a:pPr>
            <a:r>
              <a:rPr lang="en-US" sz="2800" dirty="0"/>
              <a:t>	return(</a:t>
            </a:r>
            <a:r>
              <a:rPr lang="en-US" sz="2800" dirty="0" err="1"/>
              <a:t>nPizzas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A8236-387E-411A-A937-B3960170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2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Memory usage by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 styles: “Call-by-value” &amp; "Call-by-Reference"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04902340		00000001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04902348		</a:t>
            </a:r>
            <a:r>
              <a:rPr lang="en-US" sz="2400" dirty="0">
                <a:solidFill>
                  <a:srgbClr val="FF0000"/>
                </a:solidFill>
              </a:rPr>
              <a:t>00010110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04902356		11011101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04902364		01010000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04902372		00101100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04902380		11011110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04902388		01010000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B15F7F-ACF0-4504-AC5B-835D0DEDE796}"/>
              </a:ext>
            </a:extLst>
          </p:cNvPr>
          <p:cNvSpPr txBox="1"/>
          <p:nvPr/>
        </p:nvSpPr>
        <p:spPr>
          <a:xfrm>
            <a:off x="909374" y="5329535"/>
            <a:ext cx="44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i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3BF902-92A2-4D15-9039-A691CFB6F801}"/>
              </a:ext>
            </a:extLst>
          </p:cNvPr>
          <p:cNvSpPr txBox="1"/>
          <p:nvPr/>
        </p:nvSpPr>
        <p:spPr>
          <a:xfrm>
            <a:off x="111418" y="4324117"/>
            <a:ext cx="14462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numStudents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 main)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EF7861-7320-40A4-A233-601776E1A57C}"/>
              </a:ext>
            </a:extLst>
          </p:cNvPr>
          <p:cNvSpPr txBox="1"/>
          <p:nvPr/>
        </p:nvSpPr>
        <p:spPr>
          <a:xfrm>
            <a:off x="844814" y="3873235"/>
            <a:ext cx="44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97BB89-0132-42BB-91D5-46ED789021A4}"/>
              </a:ext>
            </a:extLst>
          </p:cNvPr>
          <p:cNvSpPr txBox="1"/>
          <p:nvPr/>
        </p:nvSpPr>
        <p:spPr>
          <a:xfrm>
            <a:off x="0" y="3268465"/>
            <a:ext cx="155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26524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“Call-by-</a:t>
            </a:r>
            <a:r>
              <a:rPr lang="en-US" b="1" u="sng" dirty="0"/>
              <a:t>value</a:t>
            </a:r>
            <a:r>
              <a:rPr lang="en-US" dirty="0"/>
              <a:t>”: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922383"/>
          </a:xfrm>
        </p:spPr>
        <p:txBody>
          <a:bodyPr>
            <a:normAutofit/>
          </a:bodyPr>
          <a:lstStyle/>
          <a:p>
            <a:r>
              <a:rPr lang="en-US" dirty="0"/>
              <a:t>provide function with the value held in a variable input</a:t>
            </a:r>
          </a:p>
          <a:p>
            <a:r>
              <a:rPr lang="en-US" b="1" u="sng" dirty="0"/>
              <a:t>Copies</a:t>
            </a:r>
            <a:r>
              <a:rPr lang="en-US" dirty="0"/>
              <a:t> the value to new internal 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04902340		00000001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04902348		</a:t>
            </a:r>
            <a:r>
              <a:rPr lang="en-US" sz="2400" dirty="0">
                <a:solidFill>
                  <a:srgbClr val="FF0000"/>
                </a:solidFill>
              </a:rPr>
              <a:t>00010110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04902356		11011101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04902364		01010000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04902372		00100110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04902380		11011110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04902388		</a:t>
            </a:r>
            <a:r>
              <a:rPr lang="en-US" sz="2400" dirty="0">
                <a:solidFill>
                  <a:srgbClr val="0070C0"/>
                </a:solidFill>
              </a:rPr>
              <a:t>00010110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35098" y="5646003"/>
            <a:ext cx="1647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numPeople</a:t>
            </a:r>
            <a:endParaRPr lang="en-US" sz="2400" dirty="0">
              <a:solidFill>
                <a:srgbClr val="0070C0"/>
              </a:solidFill>
            </a:endParaRPr>
          </a:p>
          <a:p>
            <a:pPr algn="ctr"/>
            <a:r>
              <a:rPr lang="en-US" sz="1100" dirty="0"/>
              <a:t>(in </a:t>
            </a:r>
            <a:r>
              <a:rPr lang="en-US" sz="1200" dirty="0" err="1"/>
              <a:t>numLgPizzaToOrder</a:t>
            </a:r>
            <a:r>
              <a:rPr lang="en-US" sz="1100" dirty="0"/>
              <a:t>)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1295400" y="6323111"/>
            <a:ext cx="282844" cy="80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01752AEF-DCFF-4479-9318-7072DDB0E375}"/>
              </a:ext>
            </a:extLst>
          </p:cNvPr>
          <p:cNvSpPr/>
          <p:nvPr/>
        </p:nvSpPr>
        <p:spPr>
          <a:xfrm>
            <a:off x="6735156" y="4495800"/>
            <a:ext cx="732444" cy="1981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B7BEC7-85D2-4CF6-BBFD-164237C121F5}"/>
              </a:ext>
            </a:extLst>
          </p:cNvPr>
          <p:cNvSpPr txBox="1"/>
          <p:nvPr/>
        </p:nvSpPr>
        <p:spPr>
          <a:xfrm>
            <a:off x="7467600" y="4191000"/>
            <a:ext cx="129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Copies</a:t>
            </a:r>
            <a:r>
              <a:rPr lang="en-US" dirty="0"/>
              <a:t> the </a:t>
            </a:r>
            <a:r>
              <a:rPr lang="en-US" b="1" u="sng" dirty="0"/>
              <a:t>Value</a:t>
            </a:r>
            <a:r>
              <a:rPr lang="en-US" dirty="0"/>
              <a:t> to an address used by the function.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D66775-1512-4684-A903-976F2C41E94D}"/>
              </a:ext>
            </a:extLst>
          </p:cNvPr>
          <p:cNvSpPr txBox="1"/>
          <p:nvPr/>
        </p:nvSpPr>
        <p:spPr>
          <a:xfrm>
            <a:off x="111418" y="4324117"/>
            <a:ext cx="14462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numStudents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 main)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B83E18-3DC9-4083-8CD3-B4FC1CA4A77B}"/>
              </a:ext>
            </a:extLst>
          </p:cNvPr>
          <p:cNvSpPr txBox="1"/>
          <p:nvPr/>
        </p:nvSpPr>
        <p:spPr>
          <a:xfrm>
            <a:off x="0" y="3268465"/>
            <a:ext cx="155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3708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“Call-by-value”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965325"/>
          </a:xfrm>
        </p:spPr>
        <p:txBody>
          <a:bodyPr>
            <a:normAutofit/>
          </a:bodyPr>
          <a:lstStyle/>
          <a:p>
            <a:r>
              <a:rPr lang="en-US" dirty="0"/>
              <a:t>ERASES the </a:t>
            </a:r>
            <a:r>
              <a:rPr lang="en-US" u="sng" dirty="0"/>
              <a:t>local</a:t>
            </a:r>
            <a:r>
              <a:rPr lang="en-US" dirty="0"/>
              <a:t> value when leaving the function. </a:t>
            </a:r>
          </a:p>
          <a:p>
            <a:r>
              <a:rPr lang="en-US" dirty="0"/>
              <a:t>Why? The variable is 'out of scope' &amp; gone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04902340		00000001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04902348		</a:t>
            </a:r>
            <a:r>
              <a:rPr lang="en-US" sz="2400" dirty="0">
                <a:solidFill>
                  <a:srgbClr val="FF0000"/>
                </a:solidFill>
              </a:rPr>
              <a:t>00010110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04902356		11011101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04902364		01010000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04902372		00100110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04902380		11011110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04902388		</a:t>
            </a:r>
            <a:r>
              <a:rPr lang="en-US" sz="2400" dirty="0">
                <a:solidFill>
                  <a:srgbClr val="0070C0"/>
                </a:solidFill>
              </a:rPr>
              <a:t>00010110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955938" y="4363357"/>
            <a:ext cx="538506" cy="2235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33496" y="5646003"/>
            <a:ext cx="1644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numPeople</a:t>
            </a:r>
            <a:endParaRPr lang="en-US" sz="2400" dirty="0">
              <a:solidFill>
                <a:srgbClr val="0070C0"/>
              </a:solidFill>
            </a:endParaRPr>
          </a:p>
          <a:p>
            <a:pPr algn="ctr"/>
            <a:r>
              <a:rPr lang="en-US" sz="1100" dirty="0"/>
              <a:t>(in </a:t>
            </a:r>
            <a:r>
              <a:rPr lang="en-US" sz="1200" dirty="0" err="1"/>
              <a:t>numLgPizzaToOrder</a:t>
            </a:r>
            <a:r>
              <a:rPr lang="en-US" sz="1100" dirty="0"/>
              <a:t>)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1295400" y="6323111"/>
            <a:ext cx="282844" cy="80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01752AEF-DCFF-4479-9318-7072DDB0E375}"/>
              </a:ext>
            </a:extLst>
          </p:cNvPr>
          <p:cNvSpPr/>
          <p:nvPr/>
        </p:nvSpPr>
        <p:spPr>
          <a:xfrm>
            <a:off x="6735156" y="4495800"/>
            <a:ext cx="732444" cy="1981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B7BEC7-85D2-4CF6-BBFD-164237C121F5}"/>
              </a:ext>
            </a:extLst>
          </p:cNvPr>
          <p:cNvSpPr txBox="1"/>
          <p:nvPr/>
        </p:nvSpPr>
        <p:spPr>
          <a:xfrm>
            <a:off x="7467600" y="4191000"/>
            <a:ext cx="129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Copies the </a:t>
            </a:r>
            <a:r>
              <a:rPr lang="en-US" b="1" u="sng" dirty="0"/>
              <a:t>Value</a:t>
            </a:r>
            <a:r>
              <a:rPr lang="en-US" dirty="0"/>
              <a:t> to an address used by the function.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10EC86-1D27-4290-9E6C-3845C516E73F}"/>
              </a:ext>
            </a:extLst>
          </p:cNvPr>
          <p:cNvSpPr txBox="1"/>
          <p:nvPr/>
        </p:nvSpPr>
        <p:spPr>
          <a:xfrm>
            <a:off x="0" y="4038600"/>
            <a:ext cx="14462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numStudents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 main)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950FFB-C17C-4BC0-8891-4BECE0E07285}"/>
              </a:ext>
            </a:extLst>
          </p:cNvPr>
          <p:cNvSpPr txBox="1"/>
          <p:nvPr/>
        </p:nvSpPr>
        <p:spPr>
          <a:xfrm>
            <a:off x="0" y="3268465"/>
            <a:ext cx="155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8265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“Call-by-reference”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057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not copy</a:t>
            </a:r>
          </a:p>
          <a:p>
            <a:r>
              <a:rPr lang="en-US" dirty="0"/>
              <a:t>Sends the ADDRESS of the original variable</a:t>
            </a:r>
          </a:p>
          <a:p>
            <a:r>
              <a:rPr lang="en-US" dirty="0"/>
              <a:t>Allows you to change the value of the original variable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04902340		00000001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04902348		</a:t>
            </a:r>
            <a:r>
              <a:rPr lang="en-US" sz="2400" dirty="0">
                <a:solidFill>
                  <a:srgbClr val="FF0000"/>
                </a:solidFill>
              </a:rPr>
              <a:t>00010110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04902356		11011101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04902364		01010000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04902372		00101100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04902380		11011110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04902388		01010000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955938" y="4363357"/>
            <a:ext cx="538506" cy="2235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DD7027-586E-4F91-AF4C-6B4FBAD497A0}"/>
              </a:ext>
            </a:extLst>
          </p:cNvPr>
          <p:cNvSpPr txBox="1"/>
          <p:nvPr/>
        </p:nvSpPr>
        <p:spPr>
          <a:xfrm>
            <a:off x="-33496" y="5646003"/>
            <a:ext cx="1644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numPeople</a:t>
            </a:r>
            <a:endParaRPr lang="en-US" sz="2400" dirty="0">
              <a:solidFill>
                <a:srgbClr val="0070C0"/>
              </a:solidFill>
            </a:endParaRPr>
          </a:p>
          <a:p>
            <a:pPr algn="ctr"/>
            <a:r>
              <a:rPr lang="en-US" sz="1100" dirty="0"/>
              <a:t>(in </a:t>
            </a:r>
            <a:r>
              <a:rPr lang="en-US" sz="1200" dirty="0" err="1"/>
              <a:t>numLgPizzaToOrder</a:t>
            </a:r>
            <a:r>
              <a:rPr lang="en-US" sz="1100" dirty="0"/>
              <a:t>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B737713-BA3E-4C65-A0EE-281857926C32}"/>
              </a:ext>
            </a:extLst>
          </p:cNvPr>
          <p:cNvCxnSpPr>
            <a:cxnSpLocks/>
          </p:cNvCxnSpPr>
          <p:nvPr/>
        </p:nvCxnSpPr>
        <p:spPr>
          <a:xfrm flipV="1">
            <a:off x="457200" y="4586867"/>
            <a:ext cx="1104900" cy="12043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FA141FE-E25B-4FA6-9333-CD8B02812270}"/>
              </a:ext>
            </a:extLst>
          </p:cNvPr>
          <p:cNvSpPr/>
          <p:nvPr/>
        </p:nvSpPr>
        <p:spPr>
          <a:xfrm>
            <a:off x="1600200" y="4325535"/>
            <a:ext cx="4495800" cy="3988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5532E-83A1-461C-8ADB-3B3D8CA933B9}"/>
              </a:ext>
            </a:extLst>
          </p:cNvPr>
          <p:cNvSpPr txBox="1"/>
          <p:nvPr/>
        </p:nvSpPr>
        <p:spPr>
          <a:xfrm>
            <a:off x="0" y="4038600"/>
            <a:ext cx="14462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numStudents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 main)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7D2756-3C0C-49A0-BDC8-ECF9A0D727FD}"/>
              </a:ext>
            </a:extLst>
          </p:cNvPr>
          <p:cNvSpPr txBox="1"/>
          <p:nvPr/>
        </p:nvSpPr>
        <p:spPr>
          <a:xfrm>
            <a:off x="0" y="3268465"/>
            <a:ext cx="155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58988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Address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057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/>
              <a:t>&amp;</a:t>
            </a:r>
          </a:p>
          <a:p>
            <a:pPr marL="0" indent="0">
              <a:buNone/>
            </a:pPr>
            <a:r>
              <a:rPr lang="en-US" dirty="0"/>
              <a:t>Notice that: </a:t>
            </a:r>
          </a:p>
          <a:p>
            <a:pPr marL="0" indent="0">
              <a:buNone/>
            </a:pPr>
            <a:r>
              <a:rPr lang="en-US" dirty="0"/>
              <a:t>address of </a:t>
            </a:r>
            <a:r>
              <a:rPr lang="en-US" dirty="0" err="1"/>
              <a:t>numStudents</a:t>
            </a:r>
            <a:r>
              <a:rPr lang="en-US" dirty="0"/>
              <a:t> = address of </a:t>
            </a:r>
            <a:r>
              <a:rPr lang="en-US" dirty="0" err="1"/>
              <a:t>numPeople</a:t>
            </a:r>
            <a:r>
              <a:rPr lang="en-US" dirty="0"/>
              <a:t> below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04902340		00000001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04902348		</a:t>
            </a:r>
            <a:r>
              <a:rPr lang="en-US" sz="2400" dirty="0">
                <a:solidFill>
                  <a:srgbClr val="FF0000"/>
                </a:solidFill>
              </a:rPr>
              <a:t>00010110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04902356		11011101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04902364		01010000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04902372		00100110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04902380		11011110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04902388		01010000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955938" y="4363357"/>
            <a:ext cx="538506" cy="2235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DD7027-586E-4F91-AF4C-6B4FBAD497A0}"/>
              </a:ext>
            </a:extLst>
          </p:cNvPr>
          <p:cNvSpPr txBox="1"/>
          <p:nvPr/>
        </p:nvSpPr>
        <p:spPr>
          <a:xfrm>
            <a:off x="-33496" y="5646003"/>
            <a:ext cx="1644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numPeople</a:t>
            </a:r>
            <a:endParaRPr lang="en-US" sz="2400" dirty="0">
              <a:solidFill>
                <a:srgbClr val="0070C0"/>
              </a:solidFill>
            </a:endParaRPr>
          </a:p>
          <a:p>
            <a:pPr algn="ctr"/>
            <a:r>
              <a:rPr lang="en-US" sz="1100" dirty="0"/>
              <a:t>(in </a:t>
            </a:r>
            <a:r>
              <a:rPr lang="en-US" sz="1200" dirty="0" err="1"/>
              <a:t>numLgPizzaToOrder</a:t>
            </a:r>
            <a:r>
              <a:rPr lang="en-US" sz="1100" dirty="0"/>
              <a:t>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B737713-BA3E-4C65-A0EE-281857926C32}"/>
              </a:ext>
            </a:extLst>
          </p:cNvPr>
          <p:cNvCxnSpPr>
            <a:cxnSpLocks/>
          </p:cNvCxnSpPr>
          <p:nvPr/>
        </p:nvCxnSpPr>
        <p:spPr>
          <a:xfrm flipV="1">
            <a:off x="457200" y="4586867"/>
            <a:ext cx="1104900" cy="12043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FA141FE-E25B-4FA6-9333-CD8B02812270}"/>
              </a:ext>
            </a:extLst>
          </p:cNvPr>
          <p:cNvSpPr/>
          <p:nvPr/>
        </p:nvSpPr>
        <p:spPr>
          <a:xfrm>
            <a:off x="1600200" y="4325535"/>
            <a:ext cx="4495800" cy="3988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AFBD2E-789F-4313-B22C-7921047EA6FF}"/>
              </a:ext>
            </a:extLst>
          </p:cNvPr>
          <p:cNvSpPr txBox="1"/>
          <p:nvPr/>
        </p:nvSpPr>
        <p:spPr>
          <a:xfrm>
            <a:off x="0" y="4038600"/>
            <a:ext cx="14462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numStudents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 main)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F00A44-3A98-4CBF-B9DC-5A702CC2767F}"/>
              </a:ext>
            </a:extLst>
          </p:cNvPr>
          <p:cNvSpPr txBox="1"/>
          <p:nvPr/>
        </p:nvSpPr>
        <p:spPr>
          <a:xfrm>
            <a:off x="0" y="3268465"/>
            <a:ext cx="155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34718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Call-by-Reference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905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&amp; to indicate a variable is called by reference</a:t>
            </a:r>
          </a:p>
          <a:p>
            <a:r>
              <a:rPr lang="en-US" dirty="0"/>
              <a:t>Use &amp; both in declaration and definition</a:t>
            </a:r>
          </a:p>
          <a:p>
            <a:r>
              <a:rPr lang="en-US" dirty="0"/>
              <a:t>&amp; can be located anywhere between the type and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33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Call-by-Reference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" y="1600200"/>
            <a:ext cx="8915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Declaration (top of file). Matches </a:t>
            </a:r>
            <a:r>
              <a:rPr lang="en-US" sz="20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definition,but</a:t>
            </a: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 add 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get_letters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(char&amp; letter1, char&amp; letter2);</a:t>
            </a:r>
            <a:endParaRPr lang="en-US" sz="20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Definition (preferably above main)</a:t>
            </a:r>
            <a:endParaRPr lang="en-US" sz="2000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get_letters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(char&amp; letter1, char&amp; letter2)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cout &lt;&lt; "Enter two letters: ";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letter1 &gt;&gt; letter2;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Calling the function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char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get_letters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cout &lt;&lt; "After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get_letters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" 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cout &lt;&lt; "a= " &lt;&lt; a &lt;&lt; " b= " &lt;&lt; b&lt;&lt; endl;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2456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Call-by-reference vs. Call-by-value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Call-by-value preserves the value of the original input argument</a:t>
            </a:r>
          </a:p>
          <a:p>
            <a:endParaRPr lang="en-US" dirty="0"/>
          </a:p>
          <a:p>
            <a:r>
              <a:rPr lang="en-US" dirty="0"/>
              <a:t>Call-by-reference can change the value of the original input argument</a:t>
            </a:r>
          </a:p>
          <a:p>
            <a:pPr lvl="1"/>
            <a:r>
              <a:rPr lang="en-US" dirty="0"/>
              <a:t>Effectively allows return of multiple values from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685800"/>
            <a:ext cx="3124200" cy="1143000"/>
          </a:xfrm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What does this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2296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mysteryFunc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num1);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a=5;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mysteryFunc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 &lt;&lt;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mysteryFunc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&amp;num1)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num1 += 3;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num1/4;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Variables declared in a function</a:t>
            </a:r>
          </a:p>
          <a:p>
            <a:r>
              <a:rPr lang="en-US" dirty="0"/>
              <a:t>are </a:t>
            </a:r>
            <a:r>
              <a:rPr lang="en-US" b="1" dirty="0"/>
              <a:t>local</a:t>
            </a:r>
            <a:r>
              <a:rPr lang="en-US" dirty="0"/>
              <a:t> to that function</a:t>
            </a:r>
          </a:p>
          <a:p>
            <a:r>
              <a:rPr lang="en-US" dirty="0"/>
              <a:t>are invisible to all other functions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  <a:r>
              <a:rPr lang="en-US" dirty="0"/>
              <a:t> is a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6A5BFB-F715-4C5F-9B9E-A784472F854B}"/>
              </a:ext>
            </a:extLst>
          </p:cNvPr>
          <p:cNvSpPr txBox="1"/>
          <p:nvPr/>
        </p:nvSpPr>
        <p:spPr>
          <a:xfrm>
            <a:off x="6477000" y="1424537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Remember: What's </a:t>
            </a:r>
            <a:r>
              <a:rPr lang="en-US" u="sng" dirty="0">
                <a:solidFill>
                  <a:srgbClr val="0070C0"/>
                </a:solidFill>
              </a:rPr>
              <a:t>defined</a:t>
            </a:r>
            <a:r>
              <a:rPr lang="en-US" dirty="0">
                <a:solidFill>
                  <a:srgbClr val="0070C0"/>
                </a:solidFill>
              </a:rPr>
              <a:t> in the function stays in the function.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(Just like blocks { } )</a:t>
            </a:r>
          </a:p>
        </p:txBody>
      </p:sp>
    </p:spTree>
    <p:extLst>
      <p:ext uri="{BB962C8B-B14F-4D97-AF65-F5344CB8AC3E}">
        <p14:creationId xmlns:p14="http://schemas.microsoft.com/office/powerpoint/2010/main" val="341242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685800"/>
            <a:ext cx="3124200" cy="1143000"/>
          </a:xfrm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What does this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2296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mysteryFunc2(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a=3;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mysteryFunc2(a);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cout &lt;&lt;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mysteryFunc2(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7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Call-by-reference: Input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Arguments must be variables</a:t>
            </a:r>
          </a:p>
          <a:p>
            <a:pPr marL="457200" lvl="1" indent="0">
              <a:buNone/>
            </a:pPr>
            <a:r>
              <a:rPr lang="en-US" dirty="0"/>
              <a:t>If declaration is: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(float&amp;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Good call: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inputVariable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inputVariable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lvl="1"/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(25.4);</a:t>
            </a:r>
            <a:r>
              <a:rPr lang="en-US" dirty="0">
                <a:solidFill>
                  <a:srgbClr val="FF0000"/>
                </a:solidFill>
              </a:rPr>
              <a:t> 	BAD call. Why?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25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 Part 1: Input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Write a function Get2Ints  to read 2 integers: </a:t>
            </a:r>
          </a:p>
          <a:p>
            <a:pPr marL="0" indent="0">
              <a:buNone/>
            </a:pPr>
            <a:r>
              <a:rPr lang="en-US" dirty="0"/>
              <a:t>	name them a and b. </a:t>
            </a:r>
          </a:p>
          <a:p>
            <a:pPr marL="0" indent="0">
              <a:buNone/>
            </a:pPr>
            <a:r>
              <a:rPr lang="en-US" dirty="0"/>
              <a:t>What should that definition look like?</a:t>
            </a:r>
          </a:p>
        </p:txBody>
      </p:sp>
    </p:spTree>
    <p:extLst>
      <p:ext uri="{BB962C8B-B14F-4D97-AF65-F5344CB8AC3E}">
        <p14:creationId xmlns:p14="http://schemas.microsoft.com/office/powerpoint/2010/main" val="12639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 Part 2. Print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Write a function Print2Ints  to print 2 integers: </a:t>
            </a:r>
          </a:p>
          <a:p>
            <a:pPr marL="0" indent="0">
              <a:buNone/>
            </a:pPr>
            <a:r>
              <a:rPr lang="en-US" dirty="0"/>
              <a:t>	name them a and b. </a:t>
            </a:r>
          </a:p>
          <a:p>
            <a:pPr marL="0" indent="0">
              <a:buNone/>
            </a:pPr>
            <a:r>
              <a:rPr lang="en-US" dirty="0"/>
              <a:t>What should that definition look like?</a:t>
            </a:r>
          </a:p>
        </p:txBody>
      </p:sp>
    </p:spTree>
    <p:extLst>
      <p:ext uri="{BB962C8B-B14F-4D97-AF65-F5344CB8AC3E}">
        <p14:creationId xmlns:p14="http://schemas.microsoft.com/office/powerpoint/2010/main" val="1979802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 Part 3. Swap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Write a function Swap  that will swap the values of 2 integers. </a:t>
            </a:r>
          </a:p>
          <a:p>
            <a:pPr marL="0" indent="0">
              <a:buNone/>
            </a:pPr>
            <a:r>
              <a:rPr lang="en-US" dirty="0"/>
              <a:t>	name the values val1 and val2;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Even though you do not yet know how to write the code 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you can still write the declaration ?</a:t>
            </a:r>
          </a:p>
        </p:txBody>
      </p:sp>
    </p:spTree>
    <p:extLst>
      <p:ext uri="{BB962C8B-B14F-4D97-AF65-F5344CB8AC3E}">
        <p14:creationId xmlns:p14="http://schemas.microsoft.com/office/powerpoint/2010/main" val="2670737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 Part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45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1) Write a function swap which swaps two integers</a:t>
            </a:r>
          </a:p>
          <a:p>
            <a:pPr marL="0" indent="0">
              <a:buNone/>
            </a:pPr>
            <a:r>
              <a:rPr lang="en-US" sz="2800" b="1" u="sng" dirty="0"/>
              <a:t>How to swap:</a:t>
            </a:r>
          </a:p>
          <a:p>
            <a:pPr marL="0" indent="0">
              <a:buNone/>
            </a:pPr>
            <a:r>
              <a:rPr lang="en-US" sz="2800" dirty="0"/>
              <a:t>Requires an extra 'Temp' variable of the same type.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Example: </a:t>
            </a:r>
            <a:r>
              <a:rPr lang="en-US" sz="2800" dirty="0"/>
              <a:t>Suppose you have two variables x and y and you want to swap their values. Let X=10 and Y=20 to start.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A6D54F-8B3E-4D76-A6D9-77108C5B50AE}"/>
              </a:ext>
            </a:extLst>
          </p:cNvPr>
          <p:cNvSpPr/>
          <p:nvPr/>
        </p:nvSpPr>
        <p:spPr>
          <a:xfrm>
            <a:off x="2743200" y="48768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X=10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9CC873-F499-4C39-AF6B-844E039317D7}"/>
              </a:ext>
            </a:extLst>
          </p:cNvPr>
          <p:cNvSpPr/>
          <p:nvPr/>
        </p:nvSpPr>
        <p:spPr>
          <a:xfrm>
            <a:off x="2757196" y="58674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Y=20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DA971-F1D0-4B3D-832E-6712DE27BB11}"/>
              </a:ext>
            </a:extLst>
          </p:cNvPr>
          <p:cNvSpPr/>
          <p:nvPr/>
        </p:nvSpPr>
        <p:spPr>
          <a:xfrm>
            <a:off x="5638800" y="5286123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Temp</a:t>
            </a:r>
          </a:p>
        </p:txBody>
      </p:sp>
    </p:spTree>
    <p:extLst>
      <p:ext uri="{BB962C8B-B14F-4D97-AF65-F5344CB8AC3E}">
        <p14:creationId xmlns:p14="http://schemas.microsoft.com/office/powerpoint/2010/main" val="4136281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Swap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u="sng" dirty="0"/>
              <a:t>Step 1:</a:t>
            </a:r>
          </a:p>
          <a:p>
            <a:pPr marL="0" indent="0">
              <a:buNone/>
            </a:pPr>
            <a:r>
              <a:rPr lang="en-US" b="1" dirty="0"/>
              <a:t>	Assign the value of X (10) to Temp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A6D54F-8B3E-4D76-A6D9-77108C5B50AE}"/>
              </a:ext>
            </a:extLst>
          </p:cNvPr>
          <p:cNvSpPr/>
          <p:nvPr/>
        </p:nvSpPr>
        <p:spPr>
          <a:xfrm>
            <a:off x="1981200" y="37338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X=10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9CC873-F499-4C39-AF6B-844E039317D7}"/>
              </a:ext>
            </a:extLst>
          </p:cNvPr>
          <p:cNvSpPr/>
          <p:nvPr/>
        </p:nvSpPr>
        <p:spPr>
          <a:xfrm>
            <a:off x="1981200" y="5301294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Y=20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DA971-F1D0-4B3D-832E-6712DE27BB11}"/>
              </a:ext>
            </a:extLst>
          </p:cNvPr>
          <p:cNvSpPr/>
          <p:nvPr/>
        </p:nvSpPr>
        <p:spPr>
          <a:xfrm>
            <a:off x="4876800" y="4143123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Temp=10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D6BA22B-AD0C-402F-91B2-7FBE17817923}"/>
              </a:ext>
            </a:extLst>
          </p:cNvPr>
          <p:cNvCxnSpPr/>
          <p:nvPr/>
        </p:nvCxnSpPr>
        <p:spPr>
          <a:xfrm>
            <a:off x="3581400" y="4038600"/>
            <a:ext cx="1219200" cy="381000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68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Swap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u="sng" dirty="0"/>
              <a:t>Step 2:</a:t>
            </a:r>
          </a:p>
          <a:p>
            <a:pPr marL="0" indent="0">
              <a:buNone/>
            </a:pPr>
            <a:r>
              <a:rPr lang="en-US" b="1" dirty="0"/>
              <a:t>	Assign the value of Y (20) to 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A6D54F-8B3E-4D76-A6D9-77108C5B50AE}"/>
              </a:ext>
            </a:extLst>
          </p:cNvPr>
          <p:cNvSpPr/>
          <p:nvPr/>
        </p:nvSpPr>
        <p:spPr>
          <a:xfrm>
            <a:off x="1981200" y="37338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X=20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DA971-F1D0-4B3D-832E-6712DE27BB11}"/>
              </a:ext>
            </a:extLst>
          </p:cNvPr>
          <p:cNvSpPr/>
          <p:nvPr/>
        </p:nvSpPr>
        <p:spPr>
          <a:xfrm>
            <a:off x="4876800" y="4143123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Temp=10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EAF1E4-BAB2-4EE7-8D48-738BFD05F9B6}"/>
              </a:ext>
            </a:extLst>
          </p:cNvPr>
          <p:cNvSpPr/>
          <p:nvPr/>
        </p:nvSpPr>
        <p:spPr>
          <a:xfrm>
            <a:off x="1981200" y="5301294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Y=20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16AD4FA-A98A-442A-9FD7-4C0C9556A5F2}"/>
              </a:ext>
            </a:extLst>
          </p:cNvPr>
          <p:cNvCxnSpPr>
            <a:cxnSpLocks/>
          </p:cNvCxnSpPr>
          <p:nvPr/>
        </p:nvCxnSpPr>
        <p:spPr>
          <a:xfrm flipV="1">
            <a:off x="2743200" y="4343401"/>
            <a:ext cx="0" cy="838199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520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Swap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u="sng" dirty="0"/>
              <a:t>Step 3:</a:t>
            </a:r>
          </a:p>
          <a:p>
            <a:pPr marL="0" indent="0">
              <a:buNone/>
            </a:pPr>
            <a:r>
              <a:rPr lang="en-US" b="1" dirty="0"/>
              <a:t>	Assign the value of Temp (10, the old X)</a:t>
            </a:r>
          </a:p>
          <a:p>
            <a:pPr marL="0" indent="0">
              <a:buNone/>
            </a:pPr>
            <a:r>
              <a:rPr lang="en-US" b="1" dirty="0"/>
              <a:t>	to 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A6D54F-8B3E-4D76-A6D9-77108C5B50AE}"/>
              </a:ext>
            </a:extLst>
          </p:cNvPr>
          <p:cNvSpPr/>
          <p:nvPr/>
        </p:nvSpPr>
        <p:spPr>
          <a:xfrm>
            <a:off x="1981200" y="37338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X=20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DA971-F1D0-4B3D-832E-6712DE27BB11}"/>
              </a:ext>
            </a:extLst>
          </p:cNvPr>
          <p:cNvSpPr/>
          <p:nvPr/>
        </p:nvSpPr>
        <p:spPr>
          <a:xfrm>
            <a:off x="4876800" y="4143123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Temp=10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EAF1E4-BAB2-4EE7-8D48-738BFD05F9B6}"/>
              </a:ext>
            </a:extLst>
          </p:cNvPr>
          <p:cNvSpPr/>
          <p:nvPr/>
        </p:nvSpPr>
        <p:spPr>
          <a:xfrm>
            <a:off x="1981200" y="5301294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Y=10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16AD4FA-A98A-442A-9FD7-4C0C9556A5F2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3505200" y="4800600"/>
            <a:ext cx="1905000" cy="805494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7CC234B-C692-4934-8648-9D9EBBB5CFAB}"/>
              </a:ext>
            </a:extLst>
          </p:cNvPr>
          <p:cNvSpPr txBox="1"/>
          <p:nvPr/>
        </p:nvSpPr>
        <p:spPr>
          <a:xfrm>
            <a:off x="1295400" y="6096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Now X=20 and Y=10</a:t>
            </a:r>
          </a:p>
        </p:txBody>
      </p:sp>
    </p:spTree>
    <p:extLst>
      <p:ext uri="{BB962C8B-B14F-4D97-AF65-F5344CB8AC3E}">
        <p14:creationId xmlns:p14="http://schemas.microsoft.com/office/powerpoint/2010/main" val="254169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67725-4478-4224-B028-8580742F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F05F3-F95F-47AE-B917-EE5691475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code to do the swap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FFB46-A0F3-45E2-8BC1-FC3FE3C2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228600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does </a:t>
            </a:r>
            <a:br>
              <a:rPr lang="en-US" dirty="0"/>
            </a:br>
            <a:r>
              <a:rPr lang="en-US" dirty="0"/>
              <a:t>this code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" y="152400"/>
            <a:ext cx="8229600" cy="6553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a=5, b, c=5;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" " &lt;&lt; b &lt;&lt; " "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&lt;&lt; c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c=12;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a*5+c;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38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Lab.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From main :</a:t>
            </a:r>
          </a:p>
          <a:p>
            <a:pPr marL="0" indent="0">
              <a:buNone/>
            </a:pPr>
            <a:r>
              <a:rPr lang="en-US" dirty="0"/>
              <a:t>Could you write the code for Get2Ints and Print2Ints and the code for Swap and get the same answer?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Sure!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we won't..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AFD3-E092-4839-BC94-5D196431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Lab. Part 4 (Final)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A2F2-61DB-4464-8DDE-6BE2EB52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7A9D86-86AB-47D1-9013-EF17216738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721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main :</a:t>
            </a:r>
          </a:p>
          <a:p>
            <a:pPr lvl="1"/>
            <a:r>
              <a:rPr lang="en-US" dirty="0"/>
              <a:t>Get two </a:t>
            </a:r>
            <a:r>
              <a:rPr lang="en-US" dirty="0" err="1"/>
              <a:t>ints</a:t>
            </a:r>
            <a:endParaRPr lang="en-US" dirty="0"/>
          </a:p>
          <a:p>
            <a:pPr lvl="1"/>
            <a:r>
              <a:rPr lang="en-US" dirty="0"/>
              <a:t>Print them</a:t>
            </a:r>
          </a:p>
          <a:p>
            <a:pPr lvl="1"/>
            <a:r>
              <a:rPr lang="en-US" dirty="0"/>
              <a:t>Swap them</a:t>
            </a:r>
          </a:p>
          <a:p>
            <a:pPr lvl="1"/>
            <a:r>
              <a:rPr lang="en-US" dirty="0"/>
              <a:t>Print them again (should be reversed)</a:t>
            </a:r>
          </a:p>
          <a:p>
            <a:pPr lvl="1"/>
            <a:r>
              <a:rPr lang="en-US" dirty="0"/>
              <a:t>Swap them</a:t>
            </a:r>
          </a:p>
          <a:p>
            <a:pPr lvl="1"/>
            <a:r>
              <a:rPr lang="en-US" dirty="0"/>
              <a:t>Print them again  (should be back to the original)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Put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44698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D016-CB04-4FE5-A2B6-2CC6488C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puzzle (and interview question)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8622A-B46D-4459-BBB4-4D6273814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swap without using a temporary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EE7B3-C020-487D-93EA-29A5D9AC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05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D016-CB04-4FE5-A2B6-2CC6488C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puzzle (clever)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8622A-B46D-4459-BBB4-4D6273814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swap(int &amp;x, int &amp; y)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s-ES" dirty="0"/>
              <a:t>x = x + y;</a:t>
            </a:r>
          </a:p>
          <a:p>
            <a:pPr marL="0" indent="0">
              <a:buNone/>
            </a:pPr>
            <a:r>
              <a:rPr lang="es-ES" dirty="0"/>
              <a:t>	y = x - y; // (</a:t>
            </a:r>
            <a:r>
              <a:rPr lang="es-ES" dirty="0" err="1"/>
              <a:t>x+y</a:t>
            </a:r>
            <a:r>
              <a:rPr lang="es-ES" dirty="0"/>
              <a:t>) – y   </a:t>
            </a:r>
            <a:r>
              <a:rPr lang="es-ES" sz="2400" dirty="0"/>
              <a:t>(so </a:t>
            </a:r>
            <a:r>
              <a:rPr lang="es-ES" sz="2400" dirty="0" err="1"/>
              <a:t>orig</a:t>
            </a:r>
            <a:r>
              <a:rPr lang="es-ES" sz="2400" dirty="0"/>
              <a:t> x, </a:t>
            </a:r>
            <a:r>
              <a:rPr lang="es-ES" sz="2400" dirty="0" err="1"/>
              <a:t>what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</a:t>
            </a:r>
            <a:r>
              <a:rPr lang="es-ES" sz="2400" dirty="0" err="1"/>
              <a:t>want</a:t>
            </a:r>
            <a:r>
              <a:rPr lang="es-ES" sz="2400" dirty="0"/>
              <a:t>)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	x = x - y; // (</a:t>
            </a:r>
            <a:r>
              <a:rPr lang="es-ES" dirty="0" err="1"/>
              <a:t>x+y</a:t>
            </a:r>
            <a:r>
              <a:rPr lang="es-ES" dirty="0"/>
              <a:t>)  - y </a:t>
            </a:r>
            <a:r>
              <a:rPr lang="es-ES" sz="2400" dirty="0"/>
              <a:t>( y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orig</a:t>
            </a:r>
            <a:r>
              <a:rPr lang="es-ES" sz="2400" dirty="0"/>
              <a:t> x) </a:t>
            </a:r>
          </a:p>
          <a:p>
            <a:pPr marL="0" indent="0">
              <a:buNone/>
            </a:pPr>
            <a:r>
              <a:rPr lang="es-ES" sz="3600" dirty="0"/>
              <a:t>}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EE7B3-C020-487D-93EA-29A5D9AC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4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Code it now: More usage of &amp;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 x = 5;</a:t>
            </a:r>
          </a:p>
          <a:p>
            <a:pPr marL="0" indent="0">
              <a:buNone/>
            </a:pPr>
            <a:r>
              <a:rPr lang="en-US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&amp; y=x; // y and x point to same address</a:t>
            </a:r>
          </a:p>
          <a:p>
            <a:pPr marL="0" indent="0">
              <a:buNone/>
            </a:pP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y=10;</a:t>
            </a:r>
          </a:p>
          <a:p>
            <a:pPr marL="0" indent="0">
              <a:buNone/>
            </a:pPr>
            <a:endParaRPr lang="en-US" sz="2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; // output x value</a:t>
            </a:r>
          </a:p>
          <a:p>
            <a:pPr marL="0" indent="0">
              <a:buNone/>
            </a:pP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&amp;x &lt;&lt; endl; // output x address</a:t>
            </a:r>
          </a:p>
          <a:p>
            <a:pPr marL="0" indent="0">
              <a:buNone/>
            </a:pP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y &lt;&lt; endl; // output y value</a:t>
            </a:r>
          </a:p>
          <a:p>
            <a:pPr marL="0" indent="0">
              <a:buNone/>
            </a:pPr>
            <a:r>
              <a:rPr lang="en-US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&amp;y &lt;&lt; endl; // output y address</a:t>
            </a:r>
          </a:p>
          <a:p>
            <a:pPr marL="0" indent="0">
              <a:buNone/>
            </a:pPr>
            <a:endParaRPr lang="en-US" sz="2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1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Formal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“Formal parameters” are the variables in the function header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 triple(float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=3*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4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867400" y="3009900"/>
            <a:ext cx="457200" cy="1143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53200" y="275338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Function head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715000" y="3962400"/>
            <a:ext cx="0" cy="16002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0" y="4227493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Function </a:t>
            </a:r>
            <a:br>
              <a:rPr lang="en-US" sz="2800" dirty="0"/>
            </a:br>
            <a:r>
              <a:rPr lang="en-US" sz="2800" dirty="0"/>
              <a:t>body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867400" y="4758303"/>
            <a:ext cx="685800" cy="419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19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Formal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6019800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Local</a:t>
            </a:r>
            <a:r>
              <a:rPr lang="en-US" dirty="0"/>
              <a:t> to the function</a:t>
            </a:r>
          </a:p>
          <a:p>
            <a:r>
              <a:rPr lang="en-US" dirty="0"/>
              <a:t>Used as if they were declared in function body – </a:t>
            </a:r>
            <a:r>
              <a:rPr lang="en-US" b="1" dirty="0"/>
              <a:t>do not</a:t>
            </a:r>
            <a:r>
              <a:rPr lang="en-US" dirty="0"/>
              <a:t> re-declare in function body</a:t>
            </a:r>
          </a:p>
          <a:p>
            <a:r>
              <a:rPr lang="en-US" dirty="0"/>
              <a:t>When function is called, parameters initialized to the values of the arguments in the function call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 triple(float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=3*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tripledNum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7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Formal parameter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Typically, argument names do not match parameter names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 declaration: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mymin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dirty="0" err="1"/>
              <a:t>oneNum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dirty="0" err="1"/>
              <a:t>anotherNum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..</a:t>
            </a:r>
          </a:p>
          <a:p>
            <a:pPr marL="0" indent="0">
              <a:buNone/>
            </a:pPr>
            <a:r>
              <a:rPr lang="en-US" dirty="0"/>
              <a:t>Example call:  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x=6; </a:t>
            </a:r>
            <a:r>
              <a:rPr lang="en-US" dirty="0" err="1"/>
              <a:t>int</a:t>
            </a:r>
            <a:r>
              <a:rPr lang="en-US" dirty="0"/>
              <a:t> y=4;</a:t>
            </a:r>
          </a:p>
          <a:p>
            <a:pPr marL="0" indent="0">
              <a:buNone/>
            </a:pPr>
            <a:r>
              <a:rPr lang="en-US" dirty="0" err="1"/>
              <a:t>mymin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Broader scope: 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Global variables visible to all functions</a:t>
            </a:r>
          </a:p>
          <a:p>
            <a:r>
              <a:rPr lang="en-US" dirty="0"/>
              <a:t>Declared outside of all functions</a:t>
            </a:r>
          </a:p>
          <a:p>
            <a:r>
              <a:rPr lang="en-US" dirty="0"/>
              <a:t>Must be declared prior to first use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float PI=3.14;  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visible to main and to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compute area of circle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radius);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 ...}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 {...}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1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More on 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038600"/>
          </a:xfrm>
        </p:spPr>
        <p:txBody>
          <a:bodyPr>
            <a:normAutofit/>
          </a:bodyPr>
          <a:lstStyle/>
          <a:p>
            <a:r>
              <a:rPr lang="en-US" dirty="0"/>
              <a:t>Useful to define global constants</a:t>
            </a:r>
          </a:p>
          <a:p>
            <a:endParaRPr lang="en-US" dirty="0"/>
          </a:p>
          <a:p>
            <a:r>
              <a:rPr lang="en-US" dirty="0"/>
              <a:t>Very risky to define non-constant global variables.</a:t>
            </a:r>
          </a:p>
          <a:p>
            <a:pPr lvl="1"/>
            <a:r>
              <a:rPr lang="en-US" dirty="0"/>
              <a:t>try to keep track of what functions change the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3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DD44-FEF6-4661-8F29-C372B8AB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Order Pizza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07765-8AA4-4DED-AD44-B6DE5B9F4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how many?</a:t>
            </a:r>
          </a:p>
          <a:p>
            <a:endParaRPr lang="en-US" dirty="0"/>
          </a:p>
          <a:p>
            <a:r>
              <a:rPr lang="en-US" dirty="0"/>
              <a:t>Depends how many people we have</a:t>
            </a:r>
          </a:p>
          <a:p>
            <a:endParaRPr lang="en-US" dirty="0"/>
          </a:p>
          <a:p>
            <a:r>
              <a:rPr lang="en-US" dirty="0"/>
              <a:t>Make a function to figure it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B5C28-31FA-43B7-86B8-E4BF4A76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9D8B-DB4A-4EB1-9B02-3D7E01280D3F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A pizza on a plate&#10;&#10;Description generated with high confidence">
            <a:extLst>
              <a:ext uri="{FF2B5EF4-FFF2-40B4-BE49-F238E27FC236}">
                <a16:creationId xmlns:a16="http://schemas.microsoft.com/office/drawing/2014/main" id="{4B75F80A-8790-466D-B01B-1E9569525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98588"/>
            <a:ext cx="2957513" cy="295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5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1315</Words>
  <Application>Microsoft Office PowerPoint</Application>
  <PresentationFormat>On-screen Show (4:3)</PresentationFormat>
  <Paragraphs>375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Courier New</vt:lpstr>
      <vt:lpstr>Office Theme</vt:lpstr>
      <vt:lpstr>CISC 1600/1610 Computer Science I</vt:lpstr>
      <vt:lpstr>Variable scope</vt:lpstr>
      <vt:lpstr>What does  this code do?</vt:lpstr>
      <vt:lpstr>Formal parameters</vt:lpstr>
      <vt:lpstr>Formal parameters</vt:lpstr>
      <vt:lpstr>Formal parameter names</vt:lpstr>
      <vt:lpstr>Broader scope: global variables</vt:lpstr>
      <vt:lpstr>More on global variables</vt:lpstr>
      <vt:lpstr>Let's Order Pizza</vt:lpstr>
      <vt:lpstr>1 Input Parameters, 1 output</vt:lpstr>
      <vt:lpstr>Memory usage by functions</vt:lpstr>
      <vt:lpstr>“Call-by-value”: </vt:lpstr>
      <vt:lpstr>“Call-by-value” </vt:lpstr>
      <vt:lpstr>“Call-by-reference” </vt:lpstr>
      <vt:lpstr>Address Of</vt:lpstr>
      <vt:lpstr>Call-by-Reference Syntax</vt:lpstr>
      <vt:lpstr>Call-by-Reference Example</vt:lpstr>
      <vt:lpstr>Call-by-reference vs. Call-by-value</vt:lpstr>
      <vt:lpstr>What does this do?</vt:lpstr>
      <vt:lpstr>What does this do?</vt:lpstr>
      <vt:lpstr>Call-by-reference: Input arguments</vt:lpstr>
      <vt:lpstr>Swap Lab Part 1: Input</vt:lpstr>
      <vt:lpstr>Swap Lab Part 2. Print</vt:lpstr>
      <vt:lpstr>Swap Lab Part 3. Swap </vt:lpstr>
      <vt:lpstr>Swap Lab Part B</vt:lpstr>
      <vt:lpstr>How To Swap</vt:lpstr>
      <vt:lpstr>How To Swap</vt:lpstr>
      <vt:lpstr>How To Swap</vt:lpstr>
      <vt:lpstr>Swap</vt:lpstr>
      <vt:lpstr>Swap Lab. Design</vt:lpstr>
      <vt:lpstr>Swap Lab. Part 4 (Final)</vt:lpstr>
      <vt:lpstr>A puzzle (and interview question)</vt:lpstr>
      <vt:lpstr>A puzzle (clever)</vt:lpstr>
      <vt:lpstr>Code it now: More usage of &amp;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 1600/1610 Computer Science I</dc:title>
  <dc:creator>Daniel Leeds</dc:creator>
  <cp:lastModifiedBy>Julie A. Harazduk</cp:lastModifiedBy>
  <cp:revision>58</cp:revision>
  <cp:lastPrinted>2015-03-12T18:13:04Z</cp:lastPrinted>
  <dcterms:created xsi:type="dcterms:W3CDTF">2014-10-27T05:12:27Z</dcterms:created>
  <dcterms:modified xsi:type="dcterms:W3CDTF">2019-11-08T14:55:20Z</dcterms:modified>
</cp:coreProperties>
</file>