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0"/>
  </p:notesMasterIdLst>
  <p:handoutMasterIdLst>
    <p:handoutMasterId r:id="rId111"/>
  </p:handoutMasterIdLst>
  <p:sldIdLst>
    <p:sldId id="257" r:id="rId2"/>
    <p:sldId id="258" r:id="rId3"/>
    <p:sldId id="259" r:id="rId4"/>
    <p:sldId id="337" r:id="rId5"/>
    <p:sldId id="261" r:id="rId6"/>
    <p:sldId id="319" r:id="rId7"/>
    <p:sldId id="322" r:id="rId8"/>
    <p:sldId id="323" r:id="rId9"/>
    <p:sldId id="260" r:id="rId10"/>
    <p:sldId id="326" r:id="rId11"/>
    <p:sldId id="336" r:id="rId12"/>
    <p:sldId id="325" r:id="rId13"/>
    <p:sldId id="262" r:id="rId14"/>
    <p:sldId id="263" r:id="rId15"/>
    <p:sldId id="327" r:id="rId16"/>
    <p:sldId id="329" r:id="rId17"/>
    <p:sldId id="265" r:id="rId18"/>
    <p:sldId id="334" r:id="rId19"/>
    <p:sldId id="284" r:id="rId20"/>
    <p:sldId id="285" r:id="rId21"/>
    <p:sldId id="267" r:id="rId22"/>
    <p:sldId id="268" r:id="rId23"/>
    <p:sldId id="338" r:id="rId24"/>
    <p:sldId id="293" r:id="rId25"/>
    <p:sldId id="294" r:id="rId26"/>
    <p:sldId id="295" r:id="rId27"/>
    <p:sldId id="324" r:id="rId28"/>
    <p:sldId id="288" r:id="rId29"/>
    <p:sldId id="345" r:id="rId30"/>
    <p:sldId id="290" r:id="rId31"/>
    <p:sldId id="356" r:id="rId32"/>
    <p:sldId id="266" r:id="rId33"/>
    <p:sldId id="339" r:id="rId34"/>
    <p:sldId id="269" r:id="rId35"/>
    <p:sldId id="340" r:id="rId36"/>
    <p:sldId id="341" r:id="rId37"/>
    <p:sldId id="270" r:id="rId38"/>
    <p:sldId id="273" r:id="rId39"/>
    <p:sldId id="298" r:id="rId40"/>
    <p:sldId id="275" r:id="rId41"/>
    <p:sldId id="342" r:id="rId42"/>
    <p:sldId id="343" r:id="rId43"/>
    <p:sldId id="346" r:id="rId44"/>
    <p:sldId id="344" r:id="rId45"/>
    <p:sldId id="349" r:id="rId46"/>
    <p:sldId id="347" r:id="rId47"/>
    <p:sldId id="348" r:id="rId48"/>
    <p:sldId id="312" r:id="rId49"/>
    <p:sldId id="328" r:id="rId50"/>
    <p:sldId id="310" r:id="rId51"/>
    <p:sldId id="315" r:id="rId52"/>
    <p:sldId id="316" r:id="rId53"/>
    <p:sldId id="313" r:id="rId54"/>
    <p:sldId id="383" r:id="rId55"/>
    <p:sldId id="318" r:id="rId56"/>
    <p:sldId id="386" r:id="rId57"/>
    <p:sldId id="320" r:id="rId58"/>
    <p:sldId id="321" r:id="rId59"/>
    <p:sldId id="387" r:id="rId60"/>
    <p:sldId id="388" r:id="rId61"/>
    <p:sldId id="389" r:id="rId62"/>
    <p:sldId id="390" r:id="rId63"/>
    <p:sldId id="391" r:id="rId64"/>
    <p:sldId id="392" r:id="rId65"/>
    <p:sldId id="304" r:id="rId66"/>
    <p:sldId id="314" r:id="rId67"/>
    <p:sldId id="333" r:id="rId68"/>
    <p:sldId id="393" r:id="rId69"/>
    <p:sldId id="350" r:id="rId70"/>
    <p:sldId id="351" r:id="rId71"/>
    <p:sldId id="352" r:id="rId72"/>
    <p:sldId id="353" r:id="rId73"/>
    <p:sldId id="354" r:id="rId74"/>
    <p:sldId id="355" r:id="rId75"/>
    <p:sldId id="394" r:id="rId76"/>
    <p:sldId id="395" r:id="rId77"/>
    <p:sldId id="396" r:id="rId78"/>
    <p:sldId id="374" r:id="rId79"/>
    <p:sldId id="375" r:id="rId80"/>
    <p:sldId id="376" r:id="rId81"/>
    <p:sldId id="303" r:id="rId82"/>
    <p:sldId id="377" r:id="rId83"/>
    <p:sldId id="397" r:id="rId84"/>
    <p:sldId id="398" r:id="rId85"/>
    <p:sldId id="399" r:id="rId86"/>
    <p:sldId id="403" r:id="rId87"/>
    <p:sldId id="404" r:id="rId88"/>
    <p:sldId id="405" r:id="rId89"/>
    <p:sldId id="406" r:id="rId90"/>
    <p:sldId id="369" r:id="rId91"/>
    <p:sldId id="407" r:id="rId92"/>
    <p:sldId id="330" r:id="rId93"/>
    <p:sldId id="378" r:id="rId94"/>
    <p:sldId id="379" r:id="rId95"/>
    <p:sldId id="380" r:id="rId96"/>
    <p:sldId id="381" r:id="rId97"/>
    <p:sldId id="382" r:id="rId98"/>
    <p:sldId id="335" r:id="rId99"/>
    <p:sldId id="305" r:id="rId100"/>
    <p:sldId id="359" r:id="rId101"/>
    <p:sldId id="360" r:id="rId102"/>
    <p:sldId id="361" r:id="rId103"/>
    <p:sldId id="370" r:id="rId104"/>
    <p:sldId id="372" r:id="rId105"/>
    <p:sldId id="373" r:id="rId106"/>
    <p:sldId id="363" r:id="rId107"/>
    <p:sldId id="364" r:id="rId108"/>
    <p:sldId id="365" r:id="rId10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3" d="100"/>
          <a:sy n="113" d="100"/>
        </p:scale>
        <p:origin x="61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31726-639B-4ABE-B933-CA7ED0951975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9BD74-6B28-490B-ABA3-7737B178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32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B925FF9-463A-496A-8AE3-0E920B89C3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B075A4E-2055-41A2-A1A8-BCDBA4EAF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7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Columns are ionic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75A4E-2055-41A2-A1A8-BCDBA4EAFAB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10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0B11E8AE-D724-4220-BEB8-B773BCCE4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B2FD864-AFCD-4A54-8805-D3F5B62CD125}" type="slidenum">
              <a:rPr lang="en-CA" altLang="en-US" smtClean="0"/>
              <a:pPr/>
              <a:t>94</a:t>
            </a:fld>
            <a:endParaRPr lang="en-CA" altLang="en-US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BE310F39-A5CF-4FF8-8720-54F902481C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BB73F00E-6EDD-4030-BB84-A5DBFF1BD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2C048982-1AFD-42F0-8FC8-9D80CD6CB3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1916B1-E234-414D-BBA3-A37CE051D0A9}" type="slidenum">
              <a:rPr lang="en-CA" altLang="en-US" smtClean="0"/>
              <a:pPr/>
              <a:t>95</a:t>
            </a:fld>
            <a:endParaRPr lang="en-CA" altLang="en-US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F86062F9-649B-46BA-98C0-5313191766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E7F843B7-9ADB-44F7-9F08-74CF2B848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1D02674B-D821-4FBA-AD91-4C18C7DC32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EFF2F0-0503-42B2-A4CB-0CC0417305AF}" type="slidenum">
              <a:rPr lang="en-CA" altLang="en-US" smtClean="0"/>
              <a:pPr/>
              <a:t>96</a:t>
            </a:fld>
            <a:endParaRPr lang="en-CA" altLang="en-US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5B7DCBCE-6682-4298-A4F6-A447370F99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2F5530E3-7B9C-4845-BF29-422F3E77E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Columns are ionic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75A4E-2055-41A2-A1A8-BCDBA4EAFAB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19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EFB12C1A-2401-483A-BEC0-D2E86F072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B4164A-B048-42A1-8AD2-4C8E96C10901}" type="slidenum">
              <a:rPr lang="en-CA" altLang="en-US" smtClean="0"/>
              <a:pPr/>
              <a:t>53</a:t>
            </a:fld>
            <a:endParaRPr lang="en-CA" altLang="en-US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0BC7F1D5-DA9F-4F0C-8BA9-D4AA5E1B0B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325B24E9-19C3-40FC-8D7A-3D1BDACF1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691A292A-E92A-4EF5-9C72-9086C7C4B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B7F785-05F8-4AF6-BEFB-67D31C525893}" type="slidenum">
              <a:rPr lang="en-CA" altLang="en-US" smtClean="0"/>
              <a:pPr/>
              <a:t>54</a:t>
            </a:fld>
            <a:endParaRPr lang="en-CA" altLang="en-US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04E5635A-E82F-4BA9-9602-EA484DD1AB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A5348894-5BDB-4AB0-8E64-F5A37EEAB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2D08A687-7024-4A39-93D8-5B15CC977F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C0D687-CB3A-467E-AF4B-FA83D9B4419A}" type="slidenum">
              <a:rPr lang="en-CA" altLang="en-US" smtClean="0"/>
              <a:pPr/>
              <a:t>55</a:t>
            </a:fld>
            <a:endParaRPr lang="en-CA" altLang="en-US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83D7F64D-D34C-4D7C-B210-7829A827DB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2513D586-F144-4588-A114-2207D5511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C26364A4-B802-4309-BCD1-0EC7C9050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3560ED-254B-4DC9-8919-E0FAE66981FC}" type="slidenum">
              <a:rPr lang="en-CA" altLang="en-US" smtClean="0"/>
              <a:pPr/>
              <a:t>56</a:t>
            </a:fld>
            <a:endParaRPr lang="en-CA" altLang="en-US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9442B0E0-0799-48B5-9F20-155D69710E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C07C94AB-4BBA-4269-A19C-56F5D9952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AEAAFC9D-923D-4352-BECC-F2334B9D6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CEBE6-98A1-4680-AA3A-0A9CDF55C408}" type="slidenum">
              <a:rPr lang="en-CA" altLang="en-US" smtClean="0"/>
              <a:pPr/>
              <a:t>79</a:t>
            </a:fld>
            <a:endParaRPr lang="en-CA" altLang="en-US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E11E39DD-B2FA-4505-A28E-3DB92CEE3E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E5ED779A-0F99-46FA-964D-02646ADD25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947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9AD0253B-74CE-4203-B187-E8298C9FB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DB51C46-664D-4D74-B6F1-5198A2F7545B}" type="slidenum">
              <a:rPr lang="en-CA" altLang="en-US" smtClean="0"/>
              <a:pPr/>
              <a:t>80</a:t>
            </a:fld>
            <a:endParaRPr lang="en-CA" altLang="en-US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9BBC32CD-38AD-45C1-97E3-EFBC897612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3986DC96-C5AC-4CC2-8C8A-E7670AD70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88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6A6F620E-061A-49D6-87AA-26EBC69A3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664F53-2AB6-4DCB-ACED-5EF7873AECD4}" type="slidenum">
              <a:rPr lang="en-CA" altLang="en-US" smtClean="0"/>
              <a:pPr/>
              <a:t>93</a:t>
            </a:fld>
            <a:endParaRPr lang="en-CA" altLang="en-US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D386BBDE-CAD9-457A-AF4F-0E6A282CD3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E567F8EC-53A5-4E1F-BD09-7C6181125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669-EC64-40AD-B875-33F91AC021B1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6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84AF-0422-46D1-8912-5DDE548EA420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1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A60F-1AFA-41B0-BDC2-40B250B285EC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5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5F3-741E-4BE8-8A5D-9439F4BD332F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3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42CB-A1B9-4799-8679-20F7E09EF682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5CFB-9192-4A83-A35C-AC04D428AA8F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3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DCF1-7A72-45B4-BBFF-3F1A5D6AF942}" type="datetime1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1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F88E-6A2B-4C59-9A2A-559B3351341B}" type="datetime1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4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B6E7-FC3E-41F7-87FB-7500495F7DB7}" type="datetime1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8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E0D1-8C34-45EE-B67D-2F4675F3BC30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4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C13A-8B48-4886-B346-398CED9D5D31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1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0949C-C816-4D3A-B2E9-554AFCAF6FE4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1127-3A1C-4693-BE0F-47D1E066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2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/>
              <a:t>CISC 1600/1610</a:t>
            </a:r>
            <a:br>
              <a:rPr lang="en-US" dirty="0"/>
            </a:br>
            <a:r>
              <a:rPr lang="en-US" dirty="0"/>
              <a:t>Computer Science I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29718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3545973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Other Array Initializations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Implicit Array sizing: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grades[ ]={92,89,75,60,92,-1};</a:t>
            </a:r>
          </a:p>
          <a:p>
            <a:pPr marL="457200" lvl="1" indent="0">
              <a:buNone/>
            </a:pPr>
            <a:r>
              <a:rPr lang="en-US" sz="3200" dirty="0"/>
              <a:t>System knows # elements.     Do you?</a:t>
            </a:r>
          </a:p>
          <a:p>
            <a:pPr marL="457200" lvl="1" indent="0">
              <a:buNone/>
            </a:pPr>
            <a:endParaRPr lang="en-US" sz="3200" dirty="0"/>
          </a:p>
          <a:p>
            <a:pPr marL="57150" indent="0">
              <a:buNone/>
            </a:pPr>
            <a:r>
              <a:rPr lang="en-US" sz="3600" dirty="0"/>
              <a:t>How to make a loop if </a:t>
            </a:r>
            <a:r>
              <a:rPr lang="en-US" sz="3600" u="sng" dirty="0"/>
              <a:t>you</a:t>
            </a:r>
            <a:r>
              <a:rPr lang="en-US" sz="3600" dirty="0"/>
              <a:t> don't?</a:t>
            </a:r>
          </a:p>
          <a:p>
            <a:pPr marL="457200" lvl="1" indent="0">
              <a:buNone/>
            </a:pPr>
            <a:r>
              <a:rPr lang="en-US" sz="3200" dirty="0"/>
              <a:t>Have a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special terminating value </a:t>
            </a:r>
            <a:r>
              <a:rPr lang="en-US" sz="3200" dirty="0"/>
              <a:t>as the last element also known as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sentinel</a:t>
            </a:r>
            <a:r>
              <a:rPr lang="en-US" sz="3200" dirty="0"/>
              <a:t> value.</a:t>
            </a:r>
          </a:p>
          <a:p>
            <a:pPr marL="457200" lvl="1" indent="0">
              <a:buNone/>
            </a:pPr>
            <a:r>
              <a:rPr lang="en-US" sz="3200" dirty="0"/>
              <a:t>Example: Grades are 0 to 100</a:t>
            </a:r>
          </a:p>
          <a:p>
            <a:pPr marL="457200" lvl="1" indent="0">
              <a:buNone/>
            </a:pPr>
            <a:r>
              <a:rPr lang="en-US" sz="3200" dirty="0"/>
              <a:t>	Value = -1</a:t>
            </a:r>
            <a:endParaRPr lang="en-US" sz="1600" dirty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0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5BD36A22-B8BA-401C-B497-536C87DE1F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7.4</a:t>
            </a:r>
          </a:p>
        </p:txBody>
      </p:sp>
      <p:sp>
        <p:nvSpPr>
          <p:cNvPr id="45059" name="Subtitle 2">
            <a:extLst>
              <a:ext uri="{FF2B5EF4-FFF2-40B4-BE49-F238E27FC236}">
                <a16:creationId xmlns:a16="http://schemas.microsoft.com/office/drawing/2014/main" id="{4201C09B-1AB1-45AD-9947-E0F47FCB94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Range-Based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377386595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FE54C669-DCD2-45A3-913F-C7A957B50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Range-Based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8127A051-235C-441C-B3C3-79EB473441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C++ 11 provides another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400" dirty="0"/>
              <a:t> loop designed for arrays.</a:t>
            </a:r>
          </a:p>
          <a:p>
            <a:r>
              <a:rPr lang="en-US" altLang="en-US" sz="2400" i="1" dirty="0"/>
              <a:t>The range-based </a:t>
            </a:r>
            <a:r>
              <a:rPr lang="en-US" alt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400" i="1" dirty="0"/>
              <a:t> loop is a loop that iterates once for each element in an array without indexing.</a:t>
            </a:r>
          </a:p>
          <a:p>
            <a:r>
              <a:rPr lang="en-US" altLang="en-US" sz="2400" i="1" dirty="0"/>
              <a:t>Each time the loop iterates, it copies an element from the array into a temporary variable.</a:t>
            </a:r>
          </a:p>
          <a:p>
            <a:r>
              <a:rPr lang="en-US" altLang="en-US" sz="2400" dirty="0"/>
              <a:t>Automatically knows the number of elements in an array.</a:t>
            </a:r>
          </a:p>
          <a:p>
            <a:pPr lvl="1"/>
            <a:r>
              <a:rPr lang="en-US" altLang="en-US" sz="2000" dirty="0"/>
              <a:t>You do not have to use a counter variable.</a:t>
            </a:r>
          </a:p>
          <a:p>
            <a:pPr lvl="1"/>
            <a:r>
              <a:rPr lang="en-US" altLang="en-US" sz="2000" dirty="0"/>
              <a:t>You do not have to worry about stepping outside the bounds of the array.</a:t>
            </a:r>
          </a:p>
        </p:txBody>
      </p:sp>
    </p:spTree>
    <p:extLst>
      <p:ext uri="{BB962C8B-B14F-4D97-AF65-F5344CB8AC3E}">
        <p14:creationId xmlns:p14="http://schemas.microsoft.com/office/powerpoint/2010/main" val="256082175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0995191-C2F1-42EC-9038-B06A4AB13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Range-based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/>
              <a:t>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7A0F3-9EAE-4CC0-9DA2-69533C6BD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dirty="0"/>
              <a:t>A range-based for loop visits every element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400" dirty="0"/>
              <a:t> in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nextElement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sz="2000" i="1" dirty="0"/>
          </a:p>
          <a:p>
            <a:pPr>
              <a:defRPr/>
            </a:pPr>
            <a:r>
              <a:rPr lang="en-US" sz="20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2000" i="1" dirty="0"/>
              <a:t> </a:t>
            </a:r>
            <a:r>
              <a:rPr lang="en-US" sz="2000" dirty="0"/>
              <a:t>is the data type of an element in the array.</a:t>
            </a:r>
          </a:p>
          <a:p>
            <a:pPr>
              <a:defRPr/>
            </a:pPr>
            <a:r>
              <a:rPr lang="en-US" sz="20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nextElement</a:t>
            </a:r>
            <a:r>
              <a:rPr lang="en-US" sz="2000" i="1" dirty="0"/>
              <a:t> </a:t>
            </a:r>
            <a:r>
              <a:rPr lang="en-US" sz="2000" dirty="0"/>
              <a:t>is the name of the range variable to receive the array element. This  variable  will  receive the  value  of a different array  element  during  each  loop  iteration.</a:t>
            </a:r>
          </a:p>
          <a:p>
            <a:pPr>
              <a:defRPr/>
            </a:pP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i="1" dirty="0"/>
              <a:t> </a:t>
            </a:r>
            <a:r>
              <a:rPr lang="en-US" sz="2000" dirty="0"/>
              <a:t>is the name of an array  on which you wish the loop to operate.</a:t>
            </a:r>
          </a:p>
          <a:p>
            <a:pPr>
              <a:defRPr/>
            </a:pP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sz="2000" i="1" dirty="0"/>
              <a:t> </a:t>
            </a:r>
            <a:r>
              <a:rPr lang="en-US" sz="2000" dirty="0"/>
              <a:t>is a statement that  executes during  a loop iteration. If you need to execute more than one statement in the loop, enclose the statements in a set of braces.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A7405459-8280-465C-BB65-C3FC63B6C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905000"/>
            <a:ext cx="594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sz="20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alt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nextElement</a:t>
            </a:r>
            <a:r>
              <a:rPr lang="en-US" alt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: array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	    statement;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65594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C24D075B-C9C9-49E1-9D19-3DCEBABD3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Printing the Contents of an Array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5FBAE94F-1B6F-4CA3-95FE-13835CD3CF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C++ 11 you can use the range-based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 to display an array's contents, as shown here: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7AF84D3-A03A-4F63-9E3D-AC5168059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81400"/>
            <a:ext cx="6629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numbers[]={1,3,5,7,9,11};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: numbers)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4225912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42069213-6D8B-4B20-92AB-66BBDF708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Summing and Averaging                  Array Elements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D64F82C7-382B-4C61-AEA0-97575C034B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C++ 11 you can use the range-based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/>
              <a:t> loop to do calculations, as shown here: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7693AA7-FEAB-499B-8CB3-6A249142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" y="3048000"/>
            <a:ext cx="83375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double total = 0;  // Initialize accumulator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double average;    // Will hold the average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 scores)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+=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average = total / NUM_SCORES;</a:t>
            </a:r>
          </a:p>
        </p:txBody>
      </p:sp>
    </p:spTree>
    <p:extLst>
      <p:ext uri="{BB962C8B-B14F-4D97-AF65-F5344CB8AC3E}">
        <p14:creationId xmlns:p14="http://schemas.microsoft.com/office/powerpoint/2010/main" val="276032614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D6A1-BDC0-4975-8CA8-410204C0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5FDA9-1D90-4EEF-8ECC-E6DFD60C0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C++ 11 you can use the range-based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/>
              <a:t> loop to search an array, as shown here: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7FCB3-772B-4FC0-874C-EB26E64A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105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2820A09-0D59-4531-AA20-EDFCC588E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" y="3048000"/>
            <a:ext cx="83375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target = 90;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count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double scores[]={80,85,90,95,75,80,90};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 Count the number of occurrences of target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 scores)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target)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count++;</a:t>
            </a:r>
          </a:p>
        </p:txBody>
      </p:sp>
    </p:spTree>
    <p:extLst>
      <p:ext uri="{BB962C8B-B14F-4D97-AF65-F5344CB8AC3E}">
        <p14:creationId xmlns:p14="http://schemas.microsoft.com/office/powerpoint/2010/main" val="45792771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53C41E56-BE8D-47D4-AACA-824F56047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/>
              <a:t>Modifying an Array with a Range-Based </a:t>
            </a:r>
            <a:r>
              <a:rPr lang="en-US" altLang="en-US" sz="3600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3600" b="1"/>
              <a:t> Loop</a:t>
            </a:r>
            <a:endParaRPr lang="en-US" altLang="en-US" sz="3600"/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B378AD80-F297-431E-BEE6-B4385289A5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As the range-based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800" dirty="0"/>
              <a:t> loop executes, its range variable contains only a copy of an array element.</a:t>
            </a:r>
          </a:p>
          <a:p>
            <a:r>
              <a:rPr lang="en-US" altLang="en-US" sz="2800" dirty="0"/>
              <a:t>You cannot use a range-based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800" dirty="0"/>
              <a:t> loop to modify the contents of an array unless you declare the range variable as a reference.</a:t>
            </a:r>
          </a:p>
          <a:p>
            <a:r>
              <a:rPr lang="en-US" altLang="en-US" sz="2800" dirty="0"/>
              <a:t>To declare the range variable as a reference variable, simply write an ampersand (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2800" dirty="0"/>
              <a:t>) in front of its name in the loop header.</a:t>
            </a:r>
          </a:p>
          <a:p>
            <a:r>
              <a:rPr lang="en-US" altLang="en-US" sz="2800" dirty="0"/>
              <a:t>Program 7-12 demonstrates</a:t>
            </a:r>
          </a:p>
        </p:txBody>
      </p:sp>
    </p:spTree>
    <p:extLst>
      <p:ext uri="{BB962C8B-B14F-4D97-AF65-F5344CB8AC3E}">
        <p14:creationId xmlns:p14="http://schemas.microsoft.com/office/powerpoint/2010/main" val="233722910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>
            <a:extLst>
              <a:ext uri="{FF2B5EF4-FFF2-40B4-BE49-F238E27FC236}">
                <a16:creationId xmlns:a16="http://schemas.microsoft.com/office/drawing/2014/main" id="{CD7C199F-93C7-449A-9EF2-02A65403E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95400"/>
            <a:ext cx="80772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const int SIZE = 5;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int numbers[5];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// Get values for the array.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altLang="en-US" sz="2000" b="1">
                <a:solidFill>
                  <a:srgbClr val="FA82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&amp;val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: numbers)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cout &lt;&lt; "Enter an integer value: ";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cin &gt;&gt; val;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// Display the values in the array.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cout &lt;&lt; "Here are the values you entered:\n";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for (int val : numbers)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cout &lt;&lt; val &lt;&lt; endl;</a:t>
            </a:r>
            <a:b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0179" name="Title 1">
            <a:extLst>
              <a:ext uri="{FF2B5EF4-FFF2-40B4-BE49-F238E27FC236}">
                <a16:creationId xmlns:a16="http://schemas.microsoft.com/office/drawing/2014/main" id="{62D6FECC-9545-4A5A-8460-55D836BF8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/>
              <a:t>Modifying an Array with a Range-Based </a:t>
            </a:r>
            <a:r>
              <a:rPr lang="en-US" altLang="en-US" sz="3600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3600" b="1"/>
              <a:t> Loop in Program 7-12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431280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71715EAB-2530-4D10-9EB1-2738405D0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/>
              <a:t>Modifying an Array with a Range-Based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b="1"/>
              <a:t> Loop</a:t>
            </a:r>
            <a:endParaRPr lang="en-US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E541002-4E75-4FE7-A5D8-9D7CA94A8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03425"/>
            <a:ext cx="762000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A8218"/>
                </a:solidFill>
              </a:rPr>
              <a:t>You can use the </a:t>
            </a:r>
            <a:r>
              <a:rPr lang="en-US" altLang="en-US" sz="1800">
                <a:solidFill>
                  <a:srgbClr val="FA82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altLang="en-US" sz="1800">
                <a:solidFill>
                  <a:srgbClr val="FA8218"/>
                </a:solidFill>
              </a:rPr>
              <a:t> key word with a reference range variable. For example, the code in lines 12 through 16 in Program 7-12 could have been written like this: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for (auto &amp;val : numbers)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cout &lt;&lt; "Enter an integer value: ";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  cin &gt;&gt; val;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59247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Array Initialization from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/>
              <a:t>Read from the user:</a:t>
            </a:r>
          </a:p>
          <a:p>
            <a:pPr marL="0" indent="0">
              <a:buNone/>
            </a:pPr>
            <a:r>
              <a:rPr lang="en-US" dirty="0"/>
              <a:t>    // read into </a:t>
            </a:r>
            <a:r>
              <a:rPr lang="en-US" dirty="0" err="1"/>
              <a:t>nextval</a:t>
            </a:r>
            <a:r>
              <a:rPr lang="en-US" dirty="0"/>
              <a:t> but can read into </a:t>
            </a:r>
            <a:r>
              <a:rPr lang="en-US" dirty="0" err="1"/>
              <a:t>myIntArray</a:t>
            </a:r>
            <a:r>
              <a:rPr lang="en-US" dirty="0"/>
              <a:t>[x]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for(int x=0; x&lt; MAXENTRIES; x++)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cout &lt;&lt; "Next Number? " ; // optional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[x]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3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Print &amp;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cout &lt;&lt;  "grades["  &lt;&lt;  </a:t>
            </a:r>
            <a:r>
              <a:rPr lang="en-US" dirty="0" err="1"/>
              <a:t>i</a:t>
            </a:r>
            <a:r>
              <a:rPr lang="en-US" dirty="0"/>
              <a:t>  &lt;&lt;  "]="  &lt;&lt;  grades[</a:t>
            </a:r>
            <a:r>
              <a:rPr lang="en-US" dirty="0" err="1"/>
              <a:t>i</a:t>
            </a:r>
            <a:r>
              <a:rPr lang="en-US" dirty="0"/>
              <a:t>] &lt;&lt; endl;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grades[4]=92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iomanip</a:t>
            </a:r>
            <a:r>
              <a:rPr lang="en-US" dirty="0"/>
              <a:t>&gt; // necessary to use </a:t>
            </a:r>
            <a:r>
              <a:rPr lang="en-US" dirty="0" err="1"/>
              <a:t>setw</a:t>
            </a:r>
            <a:endParaRPr lang="en-US" sz="1600" dirty="0"/>
          </a:p>
          <a:p>
            <a:pPr marL="0" indent="0">
              <a:buNone/>
            </a:pPr>
            <a:r>
              <a:rPr lang="en-US" b="1" dirty="0"/>
              <a:t>Print Spacing :    </a:t>
            </a:r>
            <a:r>
              <a:rPr lang="en-US" b="1" dirty="0" err="1"/>
              <a:t>setw</a:t>
            </a:r>
            <a:r>
              <a:rPr lang="en-US" b="1" dirty="0"/>
              <a:t>(N)  </a:t>
            </a:r>
            <a:r>
              <a:rPr lang="en-US" dirty="0"/>
              <a:t>// </a:t>
            </a:r>
            <a:r>
              <a:rPr lang="en-US" b="1" dirty="0"/>
              <a:t>set width </a:t>
            </a:r>
            <a:r>
              <a:rPr lang="en-US" dirty="0"/>
              <a:t>for next value printed (not just array elements)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pPr marL="0" indent="0">
              <a:buNone/>
            </a:pPr>
            <a:r>
              <a:rPr lang="en-US" dirty="0"/>
              <a:t>cout &lt;&lt; 'X' &lt;&lt; </a:t>
            </a:r>
            <a:r>
              <a:rPr lang="en-US" dirty="0" err="1"/>
              <a:t>setw</a:t>
            </a:r>
            <a:r>
              <a:rPr lang="en-US" dirty="0"/>
              <a:t>(5) &lt;&lt; grades[4] &lt;&lt; 'X' &lt;&lt; endl;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   92X</a:t>
            </a:r>
            <a:r>
              <a:rPr lang="en-US" dirty="0"/>
              <a:t>	</a:t>
            </a:r>
            <a:r>
              <a:rPr lang="en-US" sz="2800" dirty="0"/>
              <a:t>//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3 spaces between the X and 9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4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4114800" cy="522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scores[10];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Declaration of array with </a:t>
            </a:r>
            <a:r>
              <a:rPr lang="en-US" b="1" dirty="0"/>
              <a:t>n</a:t>
            </a:r>
            <a:r>
              <a:rPr lang="en-US" dirty="0"/>
              <a:t> elements takes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contiguous*</a:t>
            </a:r>
            <a:r>
              <a:rPr lang="en-US" dirty="0"/>
              <a:t> chunks of memory to hold each of the n elements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* contiguous: sharing a common border; touching. In computers, typically sequential as well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6764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 Byte Address  Value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C118373-93F2-4DF0-8C85-52BC856C1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585993"/>
              </p:ext>
            </p:extLst>
          </p:nvPr>
        </p:nvGraphicFramePr>
        <p:xfrm>
          <a:off x="4897474" y="2284802"/>
          <a:ext cx="3824973" cy="419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991">
                  <a:extLst>
                    <a:ext uri="{9D8B030D-6E8A-4147-A177-3AD203B41FA5}">
                      <a16:colId xmlns:a16="http://schemas.microsoft.com/office/drawing/2014/main" val="3362188616"/>
                    </a:ext>
                  </a:extLst>
                </a:gridCol>
                <a:gridCol w="1274991">
                  <a:extLst>
                    <a:ext uri="{9D8B030D-6E8A-4147-A177-3AD203B41FA5}">
                      <a16:colId xmlns:a16="http://schemas.microsoft.com/office/drawing/2014/main" val="3923585779"/>
                    </a:ext>
                  </a:extLst>
                </a:gridCol>
                <a:gridCol w="1274991">
                  <a:extLst>
                    <a:ext uri="{9D8B030D-6E8A-4147-A177-3AD203B41FA5}">
                      <a16:colId xmlns:a16="http://schemas.microsoft.com/office/drawing/2014/main" val="3686031951"/>
                    </a:ext>
                  </a:extLst>
                </a:gridCol>
              </a:tblGrid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scores[0]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4902340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87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7499905"/>
                  </a:ext>
                </a:extLst>
              </a:tr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scores[1]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4902344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93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1595162"/>
                  </a:ext>
                </a:extLst>
              </a:tr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scores[2]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4902348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62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2485815"/>
                  </a:ext>
                </a:extLst>
              </a:tr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scores[3]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4902352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87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0770833"/>
                  </a:ext>
                </a:extLst>
              </a:tr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scores[4]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4902356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83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4825547"/>
                  </a:ext>
                </a:extLst>
              </a:tr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scores[5]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4902360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91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3626476"/>
                  </a:ext>
                </a:extLst>
              </a:tr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scores[6]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4902364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78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6409344"/>
                  </a:ext>
                </a:extLst>
              </a:tr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scores[7]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4902368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354581"/>
                  </a:ext>
                </a:extLst>
              </a:tr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scores[8]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4902372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95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4534848"/>
                  </a:ext>
                </a:extLst>
              </a:tr>
              <a:tr h="41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scores[9]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4902376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85</a:t>
                      </a:r>
                      <a:endParaRPr lang="en-US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33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237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Declaration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Array must</a:t>
            </a:r>
            <a:r>
              <a:rPr lang="en-US" baseline="30000" dirty="0"/>
              <a:t>*</a:t>
            </a:r>
            <a:r>
              <a:rPr lang="en-US" dirty="0"/>
              <a:t> be declared with constant number of entries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=26;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grades[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heights[50];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greeting[]= "How are you?"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17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D891-5F58-43BA-A312-651C03AA4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2741-3290-4746-BD61-7B0964E68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int measurements[-5];  // is this legal?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float readings[4.5];       // how about this?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size;</a:t>
            </a:r>
          </a:p>
          <a:p>
            <a:pPr marL="0" indent="0">
              <a:buNone/>
            </a:pPr>
            <a:r>
              <a:rPr lang="en-US" dirty="0"/>
              <a:t>string names[size];      // what happens here?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double array[0];          // how about here?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5E5CA-D5B5-4581-B877-92BD48F1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4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D891-5F58-43BA-A312-651C03AA4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2741-3290-4746-BD61-7B0964E68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measurements[-5];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float readings[4.5];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size;</a:t>
            </a:r>
          </a:p>
          <a:p>
            <a:pPr marL="0" indent="0">
              <a:buNone/>
            </a:pPr>
            <a:r>
              <a:rPr lang="en-US" dirty="0"/>
              <a:t>string names[size];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5E5CA-D5B5-4581-B877-92BD48F1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07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Arrays and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'for loops' are well-structured to handle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=26;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grades[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cout &lt;&lt; grades[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endl;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27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Can print less than the whole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What if we only want to print the first half of the class?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=26;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grades[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sizeToPrint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for(int i=0; i&lt;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sizeToPrint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i++){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cout &lt;&lt; grades[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endl;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09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What does this code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a[5]={1,3,6,4,2};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a[3]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&lt;4)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a[i+1]-a[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6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Single pieces of information</a:t>
            </a:r>
          </a:p>
          <a:p>
            <a:r>
              <a:rPr lang="en-US" dirty="0"/>
              <a:t>one integer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one symbol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  <a:p>
            <a:r>
              <a:rPr lang="en-US" dirty="0"/>
              <a:t>one truth value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Multiple pieces of information</a:t>
            </a:r>
          </a:p>
          <a:p>
            <a:r>
              <a:rPr lang="en-US" dirty="0"/>
              <a:t>group of characters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r>
              <a:rPr lang="en-US" dirty="0"/>
              <a:t>group of a single type – </a:t>
            </a:r>
            <a:r>
              <a:rPr lang="en-US" b="1" i="1" dirty="0"/>
              <a:t>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0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What does this code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a[5]={1,3,6,4,2};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b[5],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bNextFreeIndex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&lt;4)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]&gt;3)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b[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bNextFreeIndex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]=a[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bNextFreeIndex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5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Out-of-range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>
            <a:normAutofit/>
          </a:bodyPr>
          <a:lstStyle/>
          <a:p>
            <a:r>
              <a:rPr lang="en-US" dirty="0"/>
              <a:t>An index value not allowed by array declaration is “out of range”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char a[10];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a[10]; // out of range!</a:t>
            </a:r>
          </a:p>
          <a:p>
            <a:endParaRPr lang="en-US" dirty="0"/>
          </a:p>
          <a:p>
            <a:r>
              <a:rPr lang="en-US" dirty="0"/>
              <a:t>Out-of-range index produces no compiler error, but can cause serious program problems</a:t>
            </a:r>
          </a:p>
          <a:p>
            <a:pPr lvl="1"/>
            <a:r>
              <a:rPr lang="en-US" dirty="0"/>
              <a:t>Reading/writing incorrect memory locations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8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Out-of-range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5257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scores[4]={1,2},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=34253;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scores[5]=12;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Rectangle 3"/>
          <p:cNvSpPr/>
          <p:nvPr/>
        </p:nvSpPr>
        <p:spPr>
          <a:xfrm>
            <a:off x="6705600" y="2667000"/>
            <a:ext cx="2286000" cy="403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???</a:t>
            </a:r>
          </a:p>
          <a:p>
            <a:r>
              <a:rPr lang="en-US" sz="2800" dirty="0">
                <a:solidFill>
                  <a:schemeClr val="tx1"/>
                </a:solidFill>
              </a:rPr>
              <a:t>???</a:t>
            </a:r>
          </a:p>
          <a:p>
            <a:r>
              <a:rPr lang="en-US" sz="2800" dirty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0</a:t>
            </a:r>
          </a:p>
          <a:p>
            <a:r>
              <a:rPr lang="en-US" sz="2800" dirty="0">
                <a:solidFill>
                  <a:schemeClr val="tx1"/>
                </a:solidFill>
              </a:rPr>
              <a:t>0</a:t>
            </a:r>
          </a:p>
          <a:p>
            <a:r>
              <a:rPr lang="en-US" sz="2800" dirty="0">
                <a:solidFill>
                  <a:schemeClr val="tx1"/>
                </a:solidFill>
              </a:rPr>
              <a:t>???</a:t>
            </a:r>
          </a:p>
          <a:p>
            <a:r>
              <a:rPr lang="en-US" sz="2800" dirty="0">
                <a:solidFill>
                  <a:schemeClr val="tx1"/>
                </a:solidFill>
              </a:rPr>
              <a:t>34253</a:t>
            </a:r>
          </a:p>
          <a:p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8635" y="3581400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scores[0]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8635" y="4034135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scores[1]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8635" y="4419600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scores[2]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38635" y="4876800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scores[3]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38635" y="5715000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idNum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705600" y="5945832"/>
            <a:ext cx="1143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133619" y="5524203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9510-D9D9-40FB-8760-E3E1F697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5F82F-0450-4902-941F-17CA53B53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an Array?</a:t>
            </a:r>
          </a:p>
          <a:p>
            <a:r>
              <a:rPr lang="en-US" dirty="0"/>
              <a:t>What is the syntax for declaring an array?</a:t>
            </a:r>
          </a:p>
          <a:p>
            <a:r>
              <a:rPr lang="en-US" dirty="0"/>
              <a:t>What is required to define the upper bound?</a:t>
            </a:r>
          </a:p>
          <a:p>
            <a:r>
              <a:rPr lang="en-US" dirty="0"/>
              <a:t>Define element, index, subscript, entry?</a:t>
            </a:r>
          </a:p>
          <a:p>
            <a:r>
              <a:rPr lang="en-US" dirty="0"/>
              <a:t>How can we initialize arrays at time of declaration?</a:t>
            </a:r>
          </a:p>
          <a:p>
            <a:r>
              <a:rPr lang="en-US" dirty="0"/>
              <a:t>What is initialization doesn’t have enough elements?</a:t>
            </a:r>
          </a:p>
          <a:p>
            <a:r>
              <a:rPr lang="en-US" dirty="0"/>
              <a:t>What happens if an array index is negative or above the upper bound?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7C8DD-8E78-422C-98D0-792839D5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65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823D-4810-4DF3-B29F-A775FFDD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Lab: </a:t>
            </a:r>
            <a:r>
              <a:rPr lang="en-US" dirty="0" err="1"/>
              <a:t>RandArray</a:t>
            </a:r>
            <a:r>
              <a:rPr lang="en-US" dirty="0"/>
              <a:t>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B566-507B-4D3E-9D1A-9348F9435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main() for now: do these - one at a time, </a:t>
            </a:r>
            <a:r>
              <a:rPr lang="en-US" u="sng" dirty="0"/>
              <a:t>each in it's own loop (we will make functions out of them later</a:t>
            </a:r>
          </a:p>
          <a:p>
            <a:pPr lvl="1"/>
            <a:r>
              <a:rPr lang="en-US" dirty="0"/>
              <a:t>Declare an array </a:t>
            </a:r>
            <a:r>
              <a:rPr lang="en-US" dirty="0" err="1"/>
              <a:t>RandArray</a:t>
            </a:r>
            <a:r>
              <a:rPr lang="en-US" dirty="0"/>
              <a:t> with 20 integers</a:t>
            </a:r>
          </a:p>
          <a:p>
            <a:pPr lvl="1"/>
            <a:r>
              <a:rPr lang="en-US" dirty="0"/>
              <a:t>Assign each of the 20 values with a random values from 0 to 99</a:t>
            </a:r>
          </a:p>
          <a:p>
            <a:pPr lvl="2"/>
            <a:r>
              <a:rPr lang="en-US" dirty="0"/>
              <a:t>Hint: Use rand()%100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mimir</a:t>
            </a:r>
            <a:r>
              <a:rPr lang="en-US" dirty="0"/>
              <a:t>: Do not call </a:t>
            </a:r>
            <a:r>
              <a:rPr lang="en-US" dirty="0" err="1"/>
              <a:t>srand</a:t>
            </a:r>
            <a:r>
              <a:rPr lang="en-US" dirty="0"/>
              <a:t> at the top of main. </a:t>
            </a:r>
          </a:p>
          <a:p>
            <a:pPr marL="914400" lvl="2" indent="0">
              <a:buNone/>
            </a:pPr>
            <a:r>
              <a:rPr lang="en-US" dirty="0"/>
              <a:t>// normally: Call </a:t>
            </a:r>
            <a:r>
              <a:rPr lang="en-US" dirty="0" err="1"/>
              <a:t>srand</a:t>
            </a:r>
            <a:r>
              <a:rPr lang="en-US" dirty="0"/>
              <a:t>(time(0)) at the top of main </a:t>
            </a:r>
          </a:p>
          <a:p>
            <a:pPr lvl="3"/>
            <a:r>
              <a:rPr lang="en-US" b="1" dirty="0"/>
              <a:t>(you need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Write another loop that prints the array, with index values</a:t>
            </a:r>
          </a:p>
          <a:p>
            <a:pPr lvl="2"/>
            <a:r>
              <a:rPr lang="en-US" dirty="0"/>
              <a:t>Example:   </a:t>
            </a:r>
          </a:p>
          <a:p>
            <a:pPr marL="1828800" lvl="4" indent="0">
              <a:buNone/>
            </a:pPr>
            <a:r>
              <a:rPr lang="en-US" dirty="0" err="1"/>
              <a:t>randArray</a:t>
            </a:r>
            <a:r>
              <a:rPr lang="en-US" dirty="0"/>
              <a:t>[0] = 42</a:t>
            </a:r>
          </a:p>
          <a:p>
            <a:pPr marL="1828800" lvl="4" indent="0">
              <a:buNone/>
            </a:pPr>
            <a:r>
              <a:rPr lang="en-US" dirty="0" err="1"/>
              <a:t>randArray</a:t>
            </a:r>
            <a:r>
              <a:rPr lang="en-US" dirty="0"/>
              <a:t>[1] =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C299C-CCBC-4208-8B38-8A6C212B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0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823D-4810-4DF3-B29F-A775FFDD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Lab: </a:t>
            </a:r>
            <a:r>
              <a:rPr lang="en-US" dirty="0" err="1"/>
              <a:t>RandArray</a:t>
            </a:r>
            <a:r>
              <a:rPr lang="en-US" dirty="0"/>
              <a:t>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B566-507B-4D3E-9D1A-9348F9435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How to find the largest value:</a:t>
            </a:r>
          </a:p>
          <a:p>
            <a:pPr lvl="1"/>
            <a:r>
              <a:rPr lang="en-US" dirty="0"/>
              <a:t>Create 2 variables</a:t>
            </a:r>
          </a:p>
          <a:p>
            <a:pPr marL="914400" lvl="2" indent="0">
              <a:buNone/>
            </a:pPr>
            <a:r>
              <a:rPr lang="en-US" dirty="0"/>
              <a:t>int </a:t>
            </a:r>
            <a:r>
              <a:rPr lang="en-US" dirty="0" err="1"/>
              <a:t>largestFoundSoFar</a:t>
            </a:r>
            <a:r>
              <a:rPr lang="en-US" dirty="0"/>
              <a:t> = -1; // if you know all values are &gt;0</a:t>
            </a:r>
          </a:p>
          <a:p>
            <a:pPr marL="914400" lvl="2" indent="0">
              <a:buNone/>
            </a:pPr>
            <a:r>
              <a:rPr lang="en-US" i="1" dirty="0">
                <a:solidFill>
                  <a:srgbClr val="0000FF"/>
                </a:solidFill>
              </a:rPr>
              <a:t>// We often use the first value in our array.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randArray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</a:p>
          <a:p>
            <a:pPr marL="914400" lvl="2" indent="0">
              <a:buNone/>
            </a:pPr>
            <a:r>
              <a:rPr lang="en-US" dirty="0"/>
              <a:t>int </a:t>
            </a:r>
            <a:r>
              <a:rPr lang="en-US" dirty="0" err="1"/>
              <a:t>indexOfLargest</a:t>
            </a:r>
            <a:r>
              <a:rPr lang="en-US" dirty="0"/>
              <a:t> = -1;      // sign that it is not initialized</a:t>
            </a:r>
          </a:p>
          <a:p>
            <a:pPr marL="914400" lvl="2" indent="0">
              <a:buNone/>
            </a:pPr>
            <a:endParaRPr lang="en-US" dirty="0"/>
          </a:p>
          <a:p>
            <a:pPr marL="571500" indent="-457200"/>
            <a:r>
              <a:rPr lang="en-US" sz="3000" dirty="0"/>
              <a:t>Loop through all indices and update </a:t>
            </a:r>
            <a:r>
              <a:rPr lang="en-US" sz="3000" dirty="0" err="1"/>
              <a:t>largestFoundSoFar</a:t>
            </a:r>
            <a:r>
              <a:rPr lang="en-US" sz="3000" dirty="0"/>
              <a:t> (and the </a:t>
            </a:r>
            <a:r>
              <a:rPr lang="en-US" sz="3000" dirty="0" err="1"/>
              <a:t>indexOfLargest</a:t>
            </a:r>
            <a:r>
              <a:rPr lang="en-US" sz="3000" dirty="0"/>
              <a:t>)  if the value in the array is even larger.</a:t>
            </a:r>
          </a:p>
          <a:p>
            <a:pPr marL="571500" indent="-457200"/>
            <a:r>
              <a:rPr lang="en-US" sz="3000" dirty="0"/>
              <a:t>At the end, print the </a:t>
            </a:r>
            <a:r>
              <a:rPr lang="en-US" sz="3000" dirty="0" err="1"/>
              <a:t>largestFoundsoFar</a:t>
            </a:r>
            <a:r>
              <a:rPr lang="en-US" sz="3000" dirty="0"/>
              <a:t>, and the index.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C299C-CCBC-4208-8B38-8A6C212B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77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823D-4810-4DF3-B29F-A775FFDD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Lab: </a:t>
            </a:r>
            <a:r>
              <a:rPr lang="en-US" dirty="0" err="1"/>
              <a:t>RandArray</a:t>
            </a:r>
            <a:r>
              <a:rPr lang="en-US" dirty="0"/>
              <a:t> 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B566-507B-4D3E-9D1A-9348F9435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each of these a separate loop or section of code: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Write a loop that finds the smallest value. Print it and the index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C299C-CCBC-4208-8B38-8A6C212B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57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9B6D-F25C-43D1-9936-0DEF8F3BC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#8 Array Assignment: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01CAC-B82C-4F5A-BCA8-E2A1BBFD9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Defining and Printing an Array</a:t>
            </a:r>
          </a:p>
          <a:p>
            <a:pPr marL="0" indent="0">
              <a:buNone/>
            </a:pPr>
            <a:r>
              <a:rPr lang="en-US" dirty="0"/>
              <a:t>	How to read the instructions?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an array called </a:t>
            </a:r>
            <a:r>
              <a:rPr lang="en-US" dirty="0" err="1"/>
              <a:t>myArray</a:t>
            </a:r>
            <a:r>
              <a:rPr lang="en-US" dirty="0"/>
              <a:t> with 10 elements</a:t>
            </a:r>
          </a:p>
          <a:p>
            <a:r>
              <a:rPr lang="en-US" dirty="0"/>
              <a:t>Store a value which is 10 plus the index in each element.</a:t>
            </a:r>
          </a:p>
          <a:p>
            <a:r>
              <a:rPr lang="en-US" dirty="0"/>
              <a:t>Print out the array elements so you see the index and the value of the array elements.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E2443-BA29-4AEF-A4DE-D9A89B05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4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823D-4810-4DF3-B29F-A775FFDD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Lab: </a:t>
            </a:r>
            <a:r>
              <a:rPr lang="en-US" dirty="0" err="1"/>
              <a:t>RandArray</a:t>
            </a:r>
            <a:r>
              <a:rPr lang="en-US" dirty="0"/>
              <a:t>  Part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B566-507B-4D3E-9D1A-9348F9435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a value from the user and using a loop, search for the value in the array. </a:t>
            </a:r>
          </a:p>
          <a:p>
            <a:endParaRPr lang="en-US" dirty="0"/>
          </a:p>
          <a:p>
            <a:pPr lvl="2"/>
            <a:r>
              <a:rPr lang="en-US" dirty="0"/>
              <a:t>If it is there, report any/all index values. (Might be more than one)</a:t>
            </a:r>
          </a:p>
          <a:p>
            <a:pPr lvl="2"/>
            <a:r>
              <a:rPr lang="en-US" dirty="0"/>
              <a:t>If it is not, print a message saying it is not in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C299C-CCBC-4208-8B38-8A6C212B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38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36B7A-1146-4D85-839A-920BA955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 array for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263AD-01B1-49CF-9F5D-D4D5BA92D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 of statements are needed?</a:t>
            </a:r>
          </a:p>
          <a:p>
            <a:endParaRPr lang="en-US" dirty="0"/>
          </a:p>
          <a:p>
            <a:pPr lvl="1"/>
            <a:r>
              <a:rPr lang="en-US" dirty="0"/>
              <a:t>Look at every value in the array</a:t>
            </a:r>
          </a:p>
          <a:p>
            <a:pPr lvl="1"/>
            <a:r>
              <a:rPr lang="en-US" dirty="0"/>
              <a:t>Compare it to a value that was read from the keyboard.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9FD5A-337F-4E51-915E-85DC0A2D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5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EAF724-F136-47FE-945F-7DD60525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An array is a list containing</a:t>
            </a:r>
          </a:p>
          <a:p>
            <a:r>
              <a:rPr lang="en-US" dirty="0"/>
              <a:t>a fixed number of entries   </a:t>
            </a:r>
            <a:r>
              <a:rPr lang="en-US" b="1" dirty="0"/>
              <a:t>AND</a:t>
            </a:r>
          </a:p>
          <a:p>
            <a:r>
              <a:rPr lang="en-US" dirty="0"/>
              <a:t>all entries are the same type</a:t>
            </a:r>
          </a:p>
          <a:p>
            <a:pPr marL="0" indent="0">
              <a:buNone/>
            </a:pPr>
            <a:r>
              <a:rPr lang="en-US" b="1" dirty="0"/>
              <a:t>Syntax: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type</a:t>
            </a:r>
            <a:r>
              <a:rPr lang="en-US" i="1" dirty="0"/>
              <a:t>  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i="1" dirty="0"/>
              <a:t> [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numelements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/>
              <a:t>];</a:t>
            </a:r>
          </a:p>
          <a:p>
            <a:pPr marL="0" indent="0">
              <a:buNone/>
            </a:pPr>
            <a:r>
              <a:rPr lang="en-US" b="1" dirty="0"/>
              <a:t>Examples: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grades[5];</a:t>
            </a:r>
            <a:r>
              <a:rPr lang="en-US" dirty="0"/>
              <a:t> </a:t>
            </a:r>
            <a:r>
              <a:rPr lang="en-US" sz="3000" dirty="0"/>
              <a:t>// declares an array of 5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000" dirty="0" err="1"/>
              <a:t>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hoursWorked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[7];</a:t>
            </a:r>
            <a:r>
              <a:rPr lang="en-US" dirty="0"/>
              <a:t> </a:t>
            </a:r>
            <a:r>
              <a:rPr lang="en-US" sz="2200" b="1" dirty="0"/>
              <a:t>//An array of 7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200" b="1" dirty="0"/>
              <a:t>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0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8341-26CF-463A-BF48-FDAF9A848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</a:t>
            </a:r>
            <a:r>
              <a:rPr lang="en-US" dirty="0" err="1"/>
              <a:t>RandArray</a:t>
            </a:r>
            <a:r>
              <a:rPr lang="en-US" dirty="0"/>
              <a:t> (Part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B8349-22F5-4A4A-906D-04B472051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Revise the output from your printed array</a:t>
            </a:r>
          </a:p>
          <a:p>
            <a:r>
              <a:rPr lang="en-US" dirty="0"/>
              <a:t>delete the &lt;&lt; endl of the original line </a:t>
            </a:r>
          </a:p>
          <a:p>
            <a:r>
              <a:rPr lang="en-US" dirty="0"/>
              <a:t>add this as the next line:</a:t>
            </a:r>
          </a:p>
          <a:p>
            <a:pPr marL="0" indent="0">
              <a:buNone/>
            </a:pPr>
            <a:r>
              <a:rPr lang="en-US" sz="2800" dirty="0"/>
              <a:t>cout &lt;&lt; "Address is:" &lt;&lt; &amp;</a:t>
            </a:r>
            <a:r>
              <a:rPr lang="en-US" sz="2800" dirty="0" err="1"/>
              <a:t>randArray</a:t>
            </a:r>
            <a:r>
              <a:rPr lang="en-US" sz="2800" dirty="0"/>
              <a:t>[index] &lt;&lt; </a:t>
            </a:r>
            <a:r>
              <a:rPr lang="en-US" sz="2800" dirty="0" err="1"/>
              <a:t>endl</a:t>
            </a:r>
            <a:r>
              <a:rPr lang="en-US" sz="2800" dirty="0"/>
              <a:t>; </a:t>
            </a:r>
          </a:p>
          <a:p>
            <a:pPr marL="0" indent="0">
              <a:buNone/>
            </a:pPr>
            <a:r>
              <a:rPr lang="en-US" dirty="0"/>
              <a:t>2. After printing </a:t>
            </a:r>
            <a:r>
              <a:rPr lang="en-US" dirty="0" err="1"/>
              <a:t>randArray</a:t>
            </a:r>
            <a:r>
              <a:rPr lang="en-US" dirty="0"/>
              <a:t>, add this line:</a:t>
            </a:r>
          </a:p>
          <a:p>
            <a:pPr marL="0" indent="0">
              <a:buNone/>
            </a:pPr>
            <a:r>
              <a:rPr lang="en-US" sz="2400" dirty="0"/>
              <a:t>cout &lt;&lt; "Address of </a:t>
            </a:r>
            <a:r>
              <a:rPr lang="en-US" sz="2400" dirty="0" err="1"/>
              <a:t>randArray</a:t>
            </a:r>
            <a:r>
              <a:rPr lang="en-US" sz="2400" dirty="0"/>
              <a:t> is " &lt;&lt; &amp;</a:t>
            </a:r>
            <a:r>
              <a:rPr lang="en-US" sz="2400" dirty="0" err="1"/>
              <a:t>randArray</a:t>
            </a:r>
            <a:r>
              <a:rPr lang="en-US" sz="2400" dirty="0"/>
              <a:t> &lt;&lt; endl;</a:t>
            </a:r>
          </a:p>
          <a:p>
            <a:pPr marL="0" indent="0">
              <a:buNone/>
            </a:pPr>
            <a:r>
              <a:rPr lang="en-US" sz="2400" dirty="0"/>
              <a:t>** Look at the values of </a:t>
            </a:r>
            <a:r>
              <a:rPr lang="en-US" sz="2400" dirty="0" err="1"/>
              <a:t>randArray</a:t>
            </a:r>
            <a:r>
              <a:rPr lang="en-US" sz="2400" dirty="0"/>
              <a:t> and </a:t>
            </a:r>
            <a:r>
              <a:rPr lang="en-US" sz="2400" dirty="0" err="1"/>
              <a:t>randArray</a:t>
            </a:r>
            <a:r>
              <a:rPr lang="en-US" sz="2400" dirty="0"/>
              <a:t>[0]</a:t>
            </a:r>
          </a:p>
          <a:p>
            <a:pPr marL="0" indent="0">
              <a:buNone/>
            </a:pPr>
            <a:r>
              <a:rPr lang="en-US" sz="2400" dirty="0"/>
              <a:t>  (Are they the same? They should be!)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1404C-3AF2-4CC6-A84A-2E7D652C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89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5F0F2-3849-48EC-A2F4-2D781806C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F3601-1288-4DBD-B143-E16CF020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Remaining CS1 Topics?</a:t>
            </a:r>
          </a:p>
          <a:p>
            <a:pPr lvl="1"/>
            <a:r>
              <a:rPr lang="en-US" dirty="0"/>
              <a:t>Array elements as parameters in functions</a:t>
            </a:r>
          </a:p>
          <a:p>
            <a:pPr lvl="1"/>
            <a:r>
              <a:rPr lang="en-US" dirty="0"/>
              <a:t>Arrays as parameters in functions</a:t>
            </a:r>
          </a:p>
          <a:p>
            <a:pPr lvl="1"/>
            <a:r>
              <a:rPr lang="en-US" dirty="0"/>
              <a:t>Partially filled arrays (big arrays that are not full)</a:t>
            </a:r>
          </a:p>
          <a:p>
            <a:pPr lvl="1"/>
            <a:r>
              <a:rPr lang="en-US" dirty="0"/>
              <a:t>string object is an object containing an array</a:t>
            </a:r>
          </a:p>
          <a:p>
            <a:pPr lvl="1"/>
            <a:r>
              <a:rPr lang="en-US" dirty="0"/>
              <a:t>2 D arrays (tables)</a:t>
            </a:r>
          </a:p>
          <a:p>
            <a:pPr lvl="1"/>
            <a:r>
              <a:rPr lang="en-US" dirty="0"/>
              <a:t>Companion (parallel) arrays</a:t>
            </a:r>
          </a:p>
          <a:p>
            <a:pPr lvl="1"/>
            <a:r>
              <a:rPr lang="en-US" dirty="0"/>
              <a:t>Vectors</a:t>
            </a:r>
          </a:p>
          <a:p>
            <a:pPr lvl="1"/>
            <a:r>
              <a:rPr lang="en-US" dirty="0"/>
              <a:t>Recursion (not arrays but we need to cover this!)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03346-8595-424C-BA4E-D224B7B4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121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Array elements in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4953000"/>
          </a:xfrm>
        </p:spPr>
        <p:txBody>
          <a:bodyPr>
            <a:normAutofit/>
          </a:bodyPr>
          <a:lstStyle/>
          <a:p>
            <a:r>
              <a:rPr lang="en-US" dirty="0"/>
              <a:t>Array element accepted as normal function argument</a:t>
            </a:r>
          </a:p>
          <a:p>
            <a:pPr marL="0" indent="0">
              <a:buNone/>
            </a:pPr>
            <a:r>
              <a:rPr lang="en-US" dirty="0"/>
              <a:t>Similar to…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a[10], b;</a:t>
            </a:r>
          </a:p>
          <a:p>
            <a:pPr marL="0" indent="0">
              <a:buNone/>
            </a:pPr>
            <a:r>
              <a:rPr lang="en-US" dirty="0"/>
              <a:t>We can use array elements: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(a[2]);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(a[5]);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2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12BE5-EAE6-43A5-B024-1F0B3927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elements 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56501-90EE-4688-BE31-38FCDC45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base type of the array is the type of the element:  </a:t>
            </a:r>
            <a:r>
              <a:rPr lang="en-US" dirty="0">
                <a:solidFill>
                  <a:srgbClr val="C00000"/>
                </a:solidFill>
              </a:rPr>
              <a:t>what does this do?</a:t>
            </a:r>
          </a:p>
          <a:p>
            <a:pPr marL="457200" lvl="1" indent="0">
              <a:buNone/>
            </a:pPr>
            <a:r>
              <a:rPr lang="en-US" dirty="0"/>
              <a:t>void swap(int &amp;a, int &amp;b);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int main() {</a:t>
            </a:r>
          </a:p>
          <a:p>
            <a:pPr marL="457200" lvl="1" indent="0">
              <a:buNone/>
            </a:pPr>
            <a:r>
              <a:rPr lang="en-US" dirty="0"/>
              <a:t>    int array[] = { 1, 3, 5, 7, 9 };  // base type is int</a:t>
            </a:r>
          </a:p>
          <a:p>
            <a:pPr marL="457200" lvl="1" indent="0">
              <a:buNone/>
            </a:pPr>
            <a:r>
              <a:rPr lang="en-US" dirty="0"/>
              <a:t>    for (int </a:t>
            </a:r>
            <a:r>
              <a:rPr lang="en-US" dirty="0" err="1"/>
              <a:t>i</a:t>
            </a:r>
            <a:r>
              <a:rPr lang="en-US" dirty="0"/>
              <a:t> = 0, j = 4; </a:t>
            </a:r>
            <a:r>
              <a:rPr lang="en-US" dirty="0" err="1"/>
              <a:t>i</a:t>
            </a:r>
            <a:r>
              <a:rPr lang="en-US" dirty="0"/>
              <a:t> &lt; j; </a:t>
            </a:r>
            <a:r>
              <a:rPr lang="en-US" dirty="0" err="1"/>
              <a:t>i</a:t>
            </a:r>
            <a:r>
              <a:rPr lang="en-US" dirty="0"/>
              <a:t>++, j--)</a:t>
            </a:r>
          </a:p>
          <a:p>
            <a:pPr marL="457200" lvl="1" indent="0">
              <a:buNone/>
            </a:pPr>
            <a:r>
              <a:rPr lang="en-US" dirty="0"/>
              <a:t>          swap(array[</a:t>
            </a:r>
            <a:r>
              <a:rPr lang="en-US" dirty="0" err="1"/>
              <a:t>i</a:t>
            </a:r>
            <a:r>
              <a:rPr lang="en-US" dirty="0"/>
              <a:t>], array[j]);</a:t>
            </a:r>
          </a:p>
          <a:p>
            <a:pPr marL="457200" lvl="1" indent="0">
              <a:buNone/>
            </a:pPr>
            <a:r>
              <a:rPr lang="en-US" dirty="0"/>
              <a:t>    for (int </a:t>
            </a:r>
            <a:r>
              <a:rPr lang="en-US" dirty="0" err="1"/>
              <a:t>i</a:t>
            </a:r>
            <a:r>
              <a:rPr lang="en-US" dirty="0"/>
              <a:t> = 0; I &lt; 5; </a:t>
            </a:r>
            <a:r>
              <a:rPr lang="en-US" dirty="0" err="1"/>
              <a:t>i</a:t>
            </a:r>
            <a:r>
              <a:rPr lang="en-US" dirty="0"/>
              <a:t>++) </a:t>
            </a:r>
          </a:p>
          <a:p>
            <a:pPr marL="457200" lvl="1" indent="0">
              <a:buNone/>
            </a:pPr>
            <a:r>
              <a:rPr lang="en-US" dirty="0"/>
              <a:t>          </a:t>
            </a:r>
            <a:r>
              <a:rPr lang="en-US" dirty="0" err="1"/>
              <a:t>cout</a:t>
            </a:r>
            <a:r>
              <a:rPr lang="en-US" dirty="0"/>
              <a:t> &lt;&lt; array[</a:t>
            </a:r>
            <a:r>
              <a:rPr lang="en-US" dirty="0" err="1"/>
              <a:t>i</a:t>
            </a:r>
            <a:r>
              <a:rPr lang="en-US" dirty="0"/>
              <a:t>]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4789E-879E-4BE3-A6B4-364EBCAD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98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Arrays in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We can pass (access to) the full array in a function</a:t>
            </a:r>
          </a:p>
          <a:p>
            <a:r>
              <a:rPr lang="en-US" dirty="0"/>
              <a:t>Function </a:t>
            </a:r>
            <a:r>
              <a:rPr lang="en-US" b="1" u="sng" dirty="0"/>
              <a:t>declaration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int size2print);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This is how it is called</a:t>
            </a:r>
          </a:p>
          <a:p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DAYS_PER_WEEK =5;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workHours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dirty="0"/>
              <a:t>DAYS_PER_WEEK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workHours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/>
              <a:t>DAYS_PER_WEEK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Important: 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Just the name. No []s and no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3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9229-D55C-4B2E-B305-2295C94FA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parameter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2FFFC-1267-4B2D-AA1B-2526D5A9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Array parameter declaration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type function( type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array_name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[], int size);</a:t>
            </a:r>
          </a:p>
          <a:p>
            <a:endParaRPr lang="en-US" dirty="0"/>
          </a:p>
          <a:p>
            <a:r>
              <a:rPr lang="en-US" dirty="0"/>
              <a:t>Notice the empty []. </a:t>
            </a:r>
          </a:p>
          <a:p>
            <a:r>
              <a:rPr lang="en-US" dirty="0"/>
              <a:t>Need both array and size.</a:t>
            </a:r>
          </a:p>
          <a:p>
            <a:pPr lvl="1"/>
            <a:r>
              <a:rPr lang="en-US" dirty="0"/>
              <a:t>Functions that work on array parameters take the size as an argument, unless the array ends in a sentinel value (ex. -1)</a:t>
            </a:r>
          </a:p>
          <a:p>
            <a:r>
              <a:rPr lang="en-US" dirty="0"/>
              <a:t>Makes the function more general, but that’s why we need to pass in size.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9F120-FB7C-425E-9537-541FBC47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187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535F4-46EF-4496-BC4A-F9AAD9ED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argument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7B9AF-B8F1-4940-93C6-9861210C2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size);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To pass in an array argument, just name it.</a:t>
            </a:r>
          </a:p>
          <a:p>
            <a:r>
              <a:rPr lang="en-US" dirty="0"/>
              <a:t>The name of the array refers to the beginning of the memory for the array.</a:t>
            </a:r>
          </a:p>
          <a:p>
            <a:pPr lvl="1"/>
            <a:r>
              <a:rPr lang="en-US" dirty="0"/>
              <a:t>It’s the same as the name of any variable…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Except, </a:t>
            </a:r>
            <a:r>
              <a:rPr lang="en-US" dirty="0"/>
              <a:t>it can be changed in the function without explicitly saying &amp;.</a:t>
            </a:r>
          </a:p>
          <a:p>
            <a:pPr marL="457200" lvl="1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77A35-1422-43F9-915F-1A7CDFE76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073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Roughly “pass by reference”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default, elements of input array can be changed by function (a[ ] is an address, actually it’s the name that is the address)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fillArray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(char a[],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Precondition: Receives blank list 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  of chars and size of list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Postcondition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list of chars is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  filled by user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339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Roughly “pass by reference”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Function will see variable type and memory location of first element</a:t>
            </a:r>
          </a:p>
          <a:p>
            <a:r>
              <a:rPr lang="en-US" b="1" dirty="0"/>
              <a:t>Notice</a:t>
            </a:r>
            <a:r>
              <a:rPr lang="en-US" dirty="0"/>
              <a:t> formal parameter reporting array size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fillArray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(char a[],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Precondition: Receives blank list 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  of chars and size of list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Postcondition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list of chars is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  filled by user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6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6E1ED-7205-411F-B4BB-452F1AE5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pass an array to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C831A-B7FE-4ED5-8263-43BA20FB8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fillArray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 </a:t>
            </a:r>
            <a:r>
              <a:rPr lang="en-US" dirty="0" err="1"/>
              <a:t>myArray</a:t>
            </a:r>
            <a:r>
              <a:rPr lang="en-US" dirty="0"/>
              <a:t>[],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myArraySize</a:t>
            </a:r>
            <a:r>
              <a:rPr lang="en-US" dirty="0"/>
              <a:t>)</a:t>
            </a:r>
            <a:r>
              <a:rPr lang="en-US" dirty="0">
                <a:solidFill>
                  <a:srgbClr val="FF0000"/>
                </a:solidFill>
              </a:rPr>
              <a:t> // Array and size passed 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// </a:t>
            </a:r>
            <a:r>
              <a:rPr lang="en-US" dirty="0" err="1"/>
              <a:t>srand</a:t>
            </a:r>
            <a:r>
              <a:rPr lang="en-US" dirty="0"/>
              <a:t>(time(NULL)); // remove if using </a:t>
            </a:r>
            <a:r>
              <a:rPr lang="en-US" dirty="0" err="1"/>
              <a:t>mimir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myArraySize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myArray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rand() % 100;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void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arraySize</a:t>
            </a:r>
            <a:r>
              <a:rPr lang="en-US" dirty="0"/>
              <a:t> = 20;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RandArray</a:t>
            </a:r>
            <a:r>
              <a:rPr lang="en-US" dirty="0"/>
              <a:t>[</a:t>
            </a:r>
            <a:r>
              <a:rPr lang="en-US" dirty="0" err="1"/>
              <a:t>arraySize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fillArray</a:t>
            </a:r>
            <a:r>
              <a:rPr lang="en-US" dirty="0"/>
              <a:t>(</a:t>
            </a:r>
            <a:r>
              <a:rPr lang="en-US" dirty="0" err="1"/>
              <a:t>RandArray</a:t>
            </a:r>
            <a:r>
              <a:rPr lang="en-US" dirty="0"/>
              <a:t>, </a:t>
            </a:r>
            <a:r>
              <a:rPr lang="en-US" dirty="0" err="1"/>
              <a:t>arraySize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94549-0BB1-4AB2-89E3-FE16BB71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0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99EE4-F699-4E71-8F47-93D5B86D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Arrays, proper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DAE73-3EB5-4A35-B4F1-05FE0A6B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array can be made from </a:t>
            </a:r>
            <a:r>
              <a:rPr lang="en-US" b="1" dirty="0"/>
              <a:t>ANY</a:t>
            </a:r>
            <a:r>
              <a:rPr lang="en-US" dirty="0"/>
              <a:t> type.</a:t>
            </a:r>
          </a:p>
          <a:p>
            <a:pPr marL="0" indent="0">
              <a:buNone/>
            </a:pPr>
            <a:r>
              <a:rPr lang="en-US" dirty="0"/>
              <a:t>	bool answers[5];</a:t>
            </a:r>
          </a:p>
          <a:p>
            <a:r>
              <a:rPr lang="en-US" dirty="0"/>
              <a:t>An array has a positive upper bound.</a:t>
            </a:r>
          </a:p>
          <a:p>
            <a:pPr marL="0" indent="0">
              <a:buNone/>
            </a:pPr>
            <a:r>
              <a:rPr lang="en-US" dirty="0"/>
              <a:t>	char alphabet[26];</a:t>
            </a:r>
          </a:p>
          <a:p>
            <a:r>
              <a:rPr lang="en-US" dirty="0"/>
              <a:t>An array upper bound must be a constant.</a:t>
            </a:r>
          </a:p>
          <a:p>
            <a:pPr marL="457200" lvl="1" indent="0">
              <a:buNone/>
            </a:pPr>
            <a:r>
              <a:rPr lang="en-US" dirty="0"/>
              <a:t>	int </a:t>
            </a:r>
            <a:r>
              <a:rPr lang="en-US" dirty="0" err="1"/>
              <a:t>arrayOfOne</a:t>
            </a:r>
            <a:r>
              <a:rPr lang="en-US" dirty="0"/>
              <a:t>[1];</a:t>
            </a:r>
          </a:p>
          <a:p>
            <a:r>
              <a:rPr lang="en-US" dirty="0"/>
              <a:t>An array lower bound always starts at 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044EB-0001-4D63-BE84-48FDB72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982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What are some things we do with arrays?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000" dirty="0"/>
              <a:t>Spend some time thinking about the following.</a:t>
            </a:r>
          </a:p>
          <a:p>
            <a:pPr marL="0" indent="0">
              <a:buNone/>
            </a:pPr>
            <a:r>
              <a:rPr lang="en-US" dirty="0"/>
              <a:t>Very common:</a:t>
            </a:r>
          </a:p>
          <a:p>
            <a:r>
              <a:rPr lang="en-US" dirty="0"/>
              <a:t>Search – is number x in my array?</a:t>
            </a:r>
          </a:p>
          <a:p>
            <a:r>
              <a:rPr lang="en-US" dirty="0"/>
              <a:t>Sort – arrange numbers from small to large</a:t>
            </a:r>
          </a:p>
          <a:p>
            <a:r>
              <a:rPr lang="en-US" dirty="0"/>
              <a:t>Find max or min value – specific kind of search</a:t>
            </a:r>
          </a:p>
          <a:p>
            <a:r>
              <a:rPr lang="en-US" dirty="0"/>
              <a:t>Compare two arrays, how would you do it?</a:t>
            </a:r>
          </a:p>
          <a:p>
            <a:r>
              <a:rPr lang="en-US" dirty="0"/>
              <a:t>Use a partially filled array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392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932A3-8432-4037-BD01-44CF9DECE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A3E5D-15CD-42DA-A70E-CCE0E0311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size needed for an array is changeable</a:t>
            </a:r>
          </a:p>
          <a:p>
            <a:pPr lvl="1"/>
            <a:r>
              <a:rPr lang="en-US" sz="2400" dirty="0"/>
              <a:t>Often varies from one run of a program to another</a:t>
            </a:r>
          </a:p>
          <a:p>
            <a:pPr lvl="1"/>
            <a:r>
              <a:rPr lang="en-US" sz="2400" dirty="0"/>
              <a:t>Is often not known when the program is written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common solution to the size problem</a:t>
            </a:r>
          </a:p>
          <a:p>
            <a:pPr lvl="1"/>
            <a:r>
              <a:rPr lang="en-US" sz="2400" dirty="0"/>
              <a:t>Declare the array size to be the largest that could be needed</a:t>
            </a:r>
          </a:p>
          <a:p>
            <a:pPr lvl="1"/>
            <a:r>
              <a:rPr lang="en-US" sz="2400" dirty="0"/>
              <a:t>Decide how to deal with partially filled arrays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07521-97A9-4424-B065-82ECAB0C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007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EBA9-0088-4C10-B25C-D31EEA09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Partially Filled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5AC2F-B99A-4144-A8D6-563AD3A4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arrays that are partially filled</a:t>
            </a:r>
          </a:p>
          <a:p>
            <a:pPr lvl="1"/>
            <a:r>
              <a:rPr lang="en-US" sz="2400" dirty="0"/>
              <a:t>A const is defined for the CAPACITY (or MAX_SIZE).</a:t>
            </a:r>
          </a:p>
          <a:p>
            <a:pPr lvl="1"/>
            <a:r>
              <a:rPr lang="en-US" sz="2400" dirty="0"/>
              <a:t>A parameter, </a:t>
            </a:r>
            <a:r>
              <a:rPr lang="en-US" sz="2400" b="1" dirty="0" err="1">
                <a:solidFill>
                  <a:srgbClr val="0000CC"/>
                </a:solidFill>
              </a:rPr>
              <a:t>number_used</a:t>
            </a:r>
            <a:r>
              <a:rPr lang="en-US" sz="2400" dirty="0"/>
              <a:t>,  is needed to keep track of the elements in the array</a:t>
            </a:r>
          </a:p>
          <a:p>
            <a:pPr lvl="1"/>
            <a:r>
              <a:rPr lang="en-US" sz="2400" dirty="0"/>
              <a:t>Functions dealing with the array may not need to know the declared size of the array, only how many elements are stored in the array </a:t>
            </a:r>
          </a:p>
          <a:p>
            <a:pPr lvl="1"/>
            <a:r>
              <a:rPr lang="en-US" sz="2400" dirty="0"/>
              <a:t>A function </a:t>
            </a:r>
            <a:r>
              <a:rPr lang="en-US" sz="2400" b="1" dirty="0" err="1">
                <a:solidFill>
                  <a:srgbClr val="0000CC"/>
                </a:solidFill>
              </a:rPr>
              <a:t>fill_array</a:t>
            </a:r>
            <a:r>
              <a:rPr lang="en-US" sz="2400" dirty="0"/>
              <a:t> needs to know the declared size of the return the </a:t>
            </a:r>
            <a:r>
              <a:rPr lang="en-US" sz="2400" b="1" dirty="0" err="1">
                <a:solidFill>
                  <a:srgbClr val="0000CC"/>
                </a:solidFill>
              </a:rPr>
              <a:t>number_used</a:t>
            </a:r>
            <a:r>
              <a:rPr lang="en-US" sz="240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904DA-60A8-4F37-A5F0-2E46E1D0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051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8793-1EEC-4D2C-9FCD-E0DFD5D8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Partially Filled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652FB-6D83-4045-B28F-3008B4D86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that reads a bunch of golf scores. We’ll never have more than 100.</a:t>
            </a:r>
          </a:p>
          <a:p>
            <a:r>
              <a:rPr lang="en-US" dirty="0"/>
              <a:t>It computes the average of the scores</a:t>
            </a:r>
          </a:p>
          <a:p>
            <a:r>
              <a:rPr lang="en-US" dirty="0"/>
              <a:t>It finds the difference of each score and the average score.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B27D6-E89F-48A0-A614-FF704E2B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424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F8A1-596B-4270-8BEC-F6940D30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to show score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B95B-BEB5-4CBC-BC52-6676832A9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MAX_SIZE=100;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fill_array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a[], 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precondition: a is an array with capacity equals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postcondition: a has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elements &lt;= capacity.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compute_average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(const int a[], 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show_difference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(const int a[], 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scores[MAX_SIZE],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“Program reads golf scores and shows how much each “;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“differs from the average\n”;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fill_array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(scores, MAX_SIZE,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show_difference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(scores,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67005-CE23-45DD-8682-198EC9E9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537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E761B-F871-4B17-BA94-084B0803C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fill_array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5991C-1B59-4C26-B74D-B6BA138C7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Precondition: a is an array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capacity.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Postcondition: a has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elements &lt;=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reads either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integers or fewer ending with 0.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fill_array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(int a[],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int&amp;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“Enter up to “ &lt;&lt;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 scores “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“or end by entering 0\n”;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a[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0)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break;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D14C5-F508-4A05-8808-0AA9E496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359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10501-12F5-4DE6-846A-46FF2A010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Compute_average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539D5-C7FE-4D09-8884-69F8BB81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precondition: a is an array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golf scores.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returns the average of the golf scores.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compute_average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(const int a[],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double sum = 0;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sum += a[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sum 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987C1-C71E-4B7B-AC36-64F2F167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064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D81F-41AE-4B61-A231-0F166119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Show_difference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225F2-7699-460C-A38E-BCC6FA8DF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Precondition: a is an array of golf scores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Call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compute_average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and show the difference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show_difference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(const int a[],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double average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compute_average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“The average of the scores is “ &lt;&lt; average &lt;&lt;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number_used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“ differs from average by “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&lt;&lt;(a[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- average) &lt;&lt;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D526A-C9E3-4A5D-8353-D3510171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549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2041FC6E-85D9-4C0B-87FA-20985933ED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7.8</a:t>
            </a:r>
          </a:p>
        </p:txBody>
      </p:sp>
      <p:sp>
        <p:nvSpPr>
          <p:cNvPr id="83971" name="Subtitle 2">
            <a:extLst>
              <a:ext uri="{FF2B5EF4-FFF2-40B4-BE49-F238E27FC236}">
                <a16:creationId xmlns:a16="http://schemas.microsoft.com/office/drawing/2014/main" id="{4EA1A9D8-4E2D-4DF9-8AAC-64086B3BD5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Two-Dimensional Arrays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F2F9B-D09E-4DCD-B55F-C57A59BF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63900-1C15-4D9E-AC2A-D201F23BB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Rows and Columns, just like Excel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25C905-EC2B-48D2-9B38-939278ED7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49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4257C7-F927-47C9-99B1-EA3D767E7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95600"/>
            <a:ext cx="58864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6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Zero-indexing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access an element, we use an </a:t>
            </a:r>
            <a:r>
              <a:rPr lang="en-US" b="1" dirty="0">
                <a:solidFill>
                  <a:srgbClr val="0070C0"/>
                </a:solidFill>
              </a:rPr>
              <a:t>index </a:t>
            </a:r>
            <a:r>
              <a:rPr lang="en-US" dirty="0"/>
              <a:t>in</a:t>
            </a:r>
            <a:r>
              <a:rPr lang="en-US" b="1" dirty="0">
                <a:solidFill>
                  <a:srgbClr val="0070C0"/>
                </a:solidFill>
              </a:rPr>
              <a:t> [ ]</a:t>
            </a:r>
            <a:r>
              <a:rPr lang="en-US" dirty="0"/>
              <a:t>.</a:t>
            </a:r>
          </a:p>
          <a:p>
            <a:r>
              <a:rPr lang="en-US" dirty="0"/>
              <a:t>An array with </a:t>
            </a:r>
            <a:r>
              <a:rPr lang="en-US" b="1" dirty="0"/>
              <a:t>n</a:t>
            </a:r>
            <a:r>
              <a:rPr lang="en-US" dirty="0"/>
              <a:t> elements is accessed with </a:t>
            </a:r>
            <a:r>
              <a:rPr lang="en-US" b="1" dirty="0">
                <a:solidFill>
                  <a:srgbClr val="0070C0"/>
                </a:solidFill>
              </a:rPr>
              <a:t>indices</a:t>
            </a:r>
            <a:r>
              <a:rPr lang="en-US" dirty="0"/>
              <a:t> 0 through n-1</a:t>
            </a:r>
          </a:p>
          <a:p>
            <a:pPr marL="0" indent="0">
              <a:buNone/>
            </a:pPr>
            <a:r>
              <a:rPr lang="en-US" dirty="0"/>
              <a:t>float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dailyTemperatures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[365];</a:t>
            </a:r>
            <a:endParaRPr lang="en-US" dirty="0"/>
          </a:p>
          <a:p>
            <a:endParaRPr lang="en-US" dirty="0"/>
          </a:p>
          <a:p>
            <a:r>
              <a:rPr lang="en-US" dirty="0"/>
              <a:t>So…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dailyTemperatures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r>
              <a:rPr lang="en-US" dirty="0"/>
              <a:t> 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Actually accesses </a:t>
            </a:r>
            <a:r>
              <a:rPr lang="en-US" b="1" u="sng" dirty="0"/>
              <a:t>fifth</a:t>
            </a:r>
            <a:r>
              <a:rPr lang="en-US" dirty="0"/>
              <a:t> element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dailyTemperatures</a:t>
            </a:r>
            <a:r>
              <a:rPr lang="en-US" dirty="0"/>
              <a:t> array!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07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2-Dimensional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8" y="990600"/>
            <a:ext cx="8991600" cy="2971801"/>
          </a:xfrm>
        </p:spPr>
        <p:txBody>
          <a:bodyPr/>
          <a:lstStyle/>
          <a:p>
            <a:r>
              <a:rPr lang="en-US" dirty="0"/>
              <a:t>Storing a table of data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NUMSTUDENTS=5, NUMTESTS=3;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grades[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NUMTESTS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grades[2][0]='A';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grades[3][0]='B';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50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56663" y="4528066"/>
          <a:ext cx="6577738" cy="221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403521903"/>
                    </a:ext>
                  </a:extLst>
                </a:gridCol>
                <a:gridCol w="1485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7845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Bill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Alice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4189879"/>
            <a:ext cx="1848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613329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5B24-EE9A-4C44-A4F7-ABDD350D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versus 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80410-C024-421B-A6A7-A72D125CD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Col 0	   Col 1	Col2	      Col3	     Col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4DBE3-AA03-4FB5-B769-24395161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51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22F1BC-0B01-4870-BE75-DE33459E7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16" y="2133600"/>
            <a:ext cx="1476128" cy="4816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03D596-D593-418D-9227-BEF8A96D0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000" y="2133600"/>
            <a:ext cx="1476128" cy="4816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FF86F3-E655-4A03-AD77-9C573D016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004" y="2133600"/>
            <a:ext cx="1476128" cy="4816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701A87-6C9D-441E-B3B9-75FDDDE96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908" y="2133599"/>
            <a:ext cx="1476128" cy="48164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F15663-1611-4ECD-9B52-F047D41D3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3912" y="2133599"/>
            <a:ext cx="1476128" cy="481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686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5B24-EE9A-4C44-A4F7-ABDD350D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Column versus Row </a:t>
            </a:r>
            <a:br>
              <a:rPr lang="en-US" dirty="0"/>
            </a:br>
            <a:r>
              <a:rPr lang="en-US" sz="2700" dirty="0"/>
              <a:t>Fill Top to Bottom      Array[</a:t>
            </a:r>
            <a:r>
              <a:rPr lang="en-US" sz="2700" dirty="0" err="1"/>
              <a:t>rowNum</a:t>
            </a:r>
            <a:r>
              <a:rPr lang="en-US" sz="2700" dirty="0"/>
              <a:t>][</a:t>
            </a:r>
            <a:r>
              <a:rPr lang="en-US" sz="2700" dirty="0" err="1"/>
              <a:t>columnNum</a:t>
            </a:r>
            <a:r>
              <a:rPr lang="en-US" sz="2700" dirty="0"/>
              <a:t>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80410-C024-421B-A6A7-A72D125CD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Col 0	   Col 1	Col2	      Col3	     Col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4DBE3-AA03-4FB5-B769-24395161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52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22F1BC-0B01-4870-BE75-DE33459E7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16" y="2133600"/>
            <a:ext cx="1476128" cy="4816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03D596-D593-418D-9227-BEF8A96D0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000" y="2133600"/>
            <a:ext cx="1476128" cy="4816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FF86F3-E655-4A03-AD77-9C573D016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004" y="2133600"/>
            <a:ext cx="1476128" cy="4816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701A87-6C9D-441E-B3B9-75FDDDE96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908" y="2133599"/>
            <a:ext cx="1476128" cy="48164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F15663-1611-4ECD-9B52-F047D41D3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3912" y="2133599"/>
            <a:ext cx="1476128" cy="48164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2FEA24-01D9-4EB1-8F7F-4ECB9EFE0516}"/>
              </a:ext>
            </a:extLst>
          </p:cNvPr>
          <p:cNvSpPr/>
          <p:nvPr/>
        </p:nvSpPr>
        <p:spPr>
          <a:xfrm>
            <a:off x="682080" y="24384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F8C00A-FCC8-40A6-98C2-7DED9342C5A2}"/>
              </a:ext>
            </a:extLst>
          </p:cNvPr>
          <p:cNvSpPr/>
          <p:nvPr/>
        </p:nvSpPr>
        <p:spPr>
          <a:xfrm>
            <a:off x="2515293" y="24384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71B79B-267A-44CE-A949-D2A007836D08}"/>
              </a:ext>
            </a:extLst>
          </p:cNvPr>
          <p:cNvSpPr/>
          <p:nvPr/>
        </p:nvSpPr>
        <p:spPr>
          <a:xfrm>
            <a:off x="4117237" y="24384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907BB8-F5B5-4AF0-AB00-848B01A1B9C5}"/>
              </a:ext>
            </a:extLst>
          </p:cNvPr>
          <p:cNvSpPr/>
          <p:nvPr/>
        </p:nvSpPr>
        <p:spPr>
          <a:xfrm>
            <a:off x="5645903" y="24384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0883D4-B5B3-4C25-AE76-5BE06E72C493}"/>
              </a:ext>
            </a:extLst>
          </p:cNvPr>
          <p:cNvSpPr/>
          <p:nvPr/>
        </p:nvSpPr>
        <p:spPr>
          <a:xfrm>
            <a:off x="7258576" y="24384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CD4F65-0273-4E2A-874E-48D74531D8DB}"/>
              </a:ext>
            </a:extLst>
          </p:cNvPr>
          <p:cNvSpPr txBox="1"/>
          <p:nvPr/>
        </p:nvSpPr>
        <p:spPr>
          <a:xfrm>
            <a:off x="-84822" y="265775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Row#0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DB8EE4-35BF-451B-94E3-DCBCD618C6E1}"/>
              </a:ext>
            </a:extLst>
          </p:cNvPr>
          <p:cNvSpPr txBox="1"/>
          <p:nvPr/>
        </p:nvSpPr>
        <p:spPr>
          <a:xfrm>
            <a:off x="-93645" y="3581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Row#1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6F87C-84AD-47C3-9F38-4D9C93D06791}"/>
              </a:ext>
            </a:extLst>
          </p:cNvPr>
          <p:cNvSpPr/>
          <p:nvPr/>
        </p:nvSpPr>
        <p:spPr>
          <a:xfrm>
            <a:off x="682080" y="3381653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1BDD55-F517-4DEB-A144-17F8FF675D89}"/>
              </a:ext>
            </a:extLst>
          </p:cNvPr>
          <p:cNvSpPr/>
          <p:nvPr/>
        </p:nvSpPr>
        <p:spPr>
          <a:xfrm>
            <a:off x="2515293" y="3381653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2A01DE-CF92-4F64-89E6-7C628D669B14}"/>
              </a:ext>
            </a:extLst>
          </p:cNvPr>
          <p:cNvSpPr/>
          <p:nvPr/>
        </p:nvSpPr>
        <p:spPr>
          <a:xfrm>
            <a:off x="4117237" y="3381653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B6DE74-73A7-4347-BC2C-A0665B994408}"/>
              </a:ext>
            </a:extLst>
          </p:cNvPr>
          <p:cNvSpPr/>
          <p:nvPr/>
        </p:nvSpPr>
        <p:spPr>
          <a:xfrm>
            <a:off x="5645903" y="3381653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9E7517-09CB-4131-9B0F-883B610BCCBC}"/>
              </a:ext>
            </a:extLst>
          </p:cNvPr>
          <p:cNvSpPr/>
          <p:nvPr/>
        </p:nvSpPr>
        <p:spPr>
          <a:xfrm>
            <a:off x="7258576" y="3381653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65EF2B-9D7C-4CB4-88EA-D0D06713BB35}"/>
              </a:ext>
            </a:extLst>
          </p:cNvPr>
          <p:cNvSpPr/>
          <p:nvPr/>
        </p:nvSpPr>
        <p:spPr>
          <a:xfrm>
            <a:off x="682080" y="4326377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32F60F-C04C-4386-9E6B-0C7600613408}"/>
              </a:ext>
            </a:extLst>
          </p:cNvPr>
          <p:cNvSpPr/>
          <p:nvPr/>
        </p:nvSpPr>
        <p:spPr>
          <a:xfrm>
            <a:off x="2515293" y="4326377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99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6E8A8C-C91B-4859-A9B9-966E422C8A27}"/>
              </a:ext>
            </a:extLst>
          </p:cNvPr>
          <p:cNvSpPr/>
          <p:nvPr/>
        </p:nvSpPr>
        <p:spPr>
          <a:xfrm>
            <a:off x="4117237" y="4326377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0DD95A-CD6C-4E7A-ACC3-1E2E10E9D19F}"/>
              </a:ext>
            </a:extLst>
          </p:cNvPr>
          <p:cNvSpPr/>
          <p:nvPr/>
        </p:nvSpPr>
        <p:spPr>
          <a:xfrm>
            <a:off x="5645903" y="4326377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A2654F-7368-4131-9F12-4FC5377FB9A1}"/>
              </a:ext>
            </a:extLst>
          </p:cNvPr>
          <p:cNvSpPr/>
          <p:nvPr/>
        </p:nvSpPr>
        <p:spPr>
          <a:xfrm>
            <a:off x="7258576" y="4326377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853716-C9D2-46A4-A07B-17D8F3675CD1}"/>
              </a:ext>
            </a:extLst>
          </p:cNvPr>
          <p:cNvSpPr txBox="1"/>
          <p:nvPr/>
        </p:nvSpPr>
        <p:spPr>
          <a:xfrm>
            <a:off x="-64369" y="460101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Row#2</a:t>
            </a:r>
          </a:p>
        </p:txBody>
      </p:sp>
    </p:spTree>
    <p:extLst>
      <p:ext uri="{BB962C8B-B14F-4D97-AF65-F5344CB8AC3E}">
        <p14:creationId xmlns:p14="http://schemas.microsoft.com/office/powerpoint/2010/main" val="216139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B409A3D-340B-4781-B58D-CA5822802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altLang="en-US"/>
              <a:t>Two-Dimensional Arrays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1AD22A21-97B4-4BCE-A023-EAD0024E94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Can define one array for multiple sets of data</a:t>
            </a:r>
          </a:p>
          <a:p>
            <a:pPr>
              <a:lnSpc>
                <a:spcPct val="90000"/>
              </a:lnSpc>
            </a:pPr>
            <a:r>
              <a:rPr lang="en-US" altLang="en-US"/>
              <a:t>Like a table in a spreadsheet</a:t>
            </a:r>
          </a:p>
          <a:p>
            <a:pPr>
              <a:lnSpc>
                <a:spcPct val="90000"/>
              </a:lnSpc>
            </a:pPr>
            <a:r>
              <a:rPr lang="en-US" altLang="en-US"/>
              <a:t>Use two size declarators in definition: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const int ROWS = 4, COLS = 3;</a:t>
            </a:r>
            <a:br>
              <a:rPr lang="en-US" altLang="en-US"/>
            </a:br>
            <a:r>
              <a:rPr lang="en-US" altLang="en-US">
                <a:latin typeface="Courier New" panose="02070309020205020404" pitchFamily="49" charset="0"/>
              </a:rPr>
              <a:t>int exams[ROWS][COLS];</a:t>
            </a:r>
            <a:br>
              <a:rPr lang="en-US" altLang="en-US">
                <a:latin typeface="Courier New" panose="02070309020205020404" pitchFamily="49" charset="0"/>
              </a:rPr>
            </a:br>
            <a:endParaRPr lang="en-US" altLang="en-US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/>
              <a:t>First declarator is number of rows; second is number of columns</a:t>
            </a:r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1431A81-A50F-4DCD-9E1A-6CCE20579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Two-Dimensional Array Representation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95C8AEC-B7CC-4589-B076-750C0F29D6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Times" panose="02020603050405020304" pitchFamily="18" charset="0"/>
              <a:buNone/>
            </a:pPr>
            <a:br>
              <a:rPr lang="en-US" altLang="en-US" sz="2800"/>
            </a:br>
            <a:r>
              <a:rPr lang="en-US" altLang="en-US" sz="2800"/>
              <a:t> </a:t>
            </a:r>
            <a:r>
              <a:rPr lang="en-US" altLang="en-US" sz="2800">
                <a:latin typeface="Courier New" panose="02070309020205020404" pitchFamily="49" charset="0"/>
              </a:rPr>
              <a:t>const int ROWS = 4, COLS = 3;</a:t>
            </a:r>
            <a:r>
              <a:rPr lang="en-US" altLang="en-US" sz="2800"/>
              <a:t>  </a:t>
            </a:r>
            <a:r>
              <a:rPr lang="en-US" altLang="en-US" sz="2800">
                <a:latin typeface="Courier New" panose="02070309020205020404" pitchFamily="49" charset="0"/>
              </a:rPr>
              <a:t>int exams[ROWS][COLS];</a:t>
            </a:r>
          </a:p>
          <a:p>
            <a:pPr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Use two subscripts to access element: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exams[2][2] = 86;</a:t>
            </a:r>
          </a:p>
        </p:txBody>
      </p:sp>
      <p:graphicFrame>
        <p:nvGraphicFramePr>
          <p:cNvPr id="789508" name="Group 4">
            <a:extLst>
              <a:ext uri="{FF2B5EF4-FFF2-40B4-BE49-F238E27FC236}">
                <a16:creationId xmlns:a16="http://schemas.microsoft.com/office/drawing/2014/main" id="{39EC2AA7-180B-4ACA-B475-D2EB6948D703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2895600"/>
          <a:ext cx="5715000" cy="1758949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exams[0][0]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exams[0][1]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exams[0][2]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exams[1][0]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exams[1][1]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exams[1][2]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exams[2][0]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exams[2][1]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exams[2][2]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exams[3][0]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exams[3][1]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exams[3][2]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7066" name="Text Box 26">
            <a:extLst>
              <a:ext uri="{FF2B5EF4-FFF2-40B4-BE49-F238E27FC236}">
                <a16:creationId xmlns:a16="http://schemas.microsoft.com/office/drawing/2014/main" id="{D142C3E3-2491-43CD-BDB6-414DD6586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1130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columns</a:t>
            </a:r>
          </a:p>
        </p:txBody>
      </p:sp>
      <p:sp>
        <p:nvSpPr>
          <p:cNvPr id="87067" name="Text Box 27">
            <a:extLst>
              <a:ext uri="{FF2B5EF4-FFF2-40B4-BE49-F238E27FC236}">
                <a16:creationId xmlns:a16="http://schemas.microsoft.com/office/drawing/2014/main" id="{03644CB1-E2A7-4D20-A617-ABD148422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276600"/>
            <a:ext cx="3683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r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o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w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s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ABE549CB-C801-45F0-81BC-23AEC65FB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altLang="en-US"/>
              <a:t>2D Array Initialization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32C96A15-4B32-4B6E-9E97-B2CEE625EC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86800" cy="4343400"/>
          </a:xfrm>
        </p:spPr>
        <p:txBody>
          <a:bodyPr/>
          <a:lstStyle/>
          <a:p>
            <a:r>
              <a:rPr lang="en-US" altLang="en-US" sz="2800"/>
              <a:t>Two-dimensional arrays are initialized row-by-row:</a:t>
            </a:r>
            <a:br>
              <a:rPr lang="en-US" altLang="en-US" sz="2800"/>
            </a:br>
            <a:r>
              <a:rPr lang="en-US" altLang="en-US" sz="2200">
                <a:latin typeface="Courier New" panose="02070309020205020404" pitchFamily="49" charset="0"/>
              </a:rPr>
              <a:t>const int ROWS = 2, COLS = 2;</a:t>
            </a:r>
            <a:br>
              <a:rPr lang="en-US" altLang="en-US" sz="2200"/>
            </a:br>
            <a:r>
              <a:rPr lang="en-US" altLang="en-US" sz="2200">
                <a:latin typeface="Courier New" panose="02070309020205020404" pitchFamily="49" charset="0"/>
              </a:rPr>
              <a:t>int exams[ROWS][COLS] = { {84, 78},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					 {92, 97} };</a:t>
            </a:r>
            <a:br>
              <a:rPr lang="en-US" altLang="en-US" sz="2200">
                <a:latin typeface="Courier New" panose="02070309020205020404" pitchFamily="49" charset="0"/>
              </a:rPr>
            </a:br>
            <a:br>
              <a:rPr lang="en-US" altLang="en-US" sz="2200">
                <a:latin typeface="Courier New" panose="02070309020205020404" pitchFamily="49" charset="0"/>
              </a:rPr>
            </a:br>
            <a:endParaRPr lang="en-US" altLang="en-US" sz="2200"/>
          </a:p>
          <a:p>
            <a:pPr lvl="1">
              <a:buClr>
                <a:srgbClr val="3333CC"/>
              </a:buClr>
              <a:buFontTx/>
              <a:buNone/>
            </a:pPr>
            <a:endParaRPr lang="en-US" altLang="en-US" sz="2400"/>
          </a:p>
          <a:p>
            <a:r>
              <a:rPr lang="en-US" altLang="en-US" sz="2800"/>
              <a:t>Can omit inner </a:t>
            </a:r>
            <a:r>
              <a:rPr lang="en-US" altLang="en-US" sz="2800">
                <a:latin typeface="Courier New" panose="02070309020205020404" pitchFamily="49" charset="0"/>
              </a:rPr>
              <a:t>{ }</a:t>
            </a:r>
            <a:r>
              <a:rPr lang="en-US" altLang="en-US" sz="2800"/>
              <a:t>, some initial values in a row –  array elements without initial values will be set to </a:t>
            </a:r>
            <a:r>
              <a:rPr lang="en-US" altLang="en-US" sz="2800">
                <a:latin typeface="Courier New" panose="02070309020205020404" pitchFamily="49" charset="0"/>
              </a:rPr>
              <a:t>0</a:t>
            </a:r>
            <a:r>
              <a:rPr lang="en-US" altLang="en-US" sz="2800"/>
              <a:t> or </a:t>
            </a:r>
            <a:r>
              <a:rPr lang="en-US" altLang="en-US" sz="2800">
                <a:latin typeface="Courier New" panose="02070309020205020404" pitchFamily="49" charset="0"/>
              </a:rPr>
              <a:t>NULL</a:t>
            </a:r>
          </a:p>
        </p:txBody>
      </p:sp>
      <p:graphicFrame>
        <p:nvGraphicFramePr>
          <p:cNvPr id="794628" name="Group 4">
            <a:extLst>
              <a:ext uri="{FF2B5EF4-FFF2-40B4-BE49-F238E27FC236}">
                <a16:creationId xmlns:a16="http://schemas.microsoft.com/office/drawing/2014/main" id="{3CD09E27-B07C-49B5-9D1F-AEB07124B895}"/>
              </a:ext>
            </a:extLst>
          </p:cNvPr>
          <p:cNvGraphicFramePr>
            <a:graphicFrameLocks noGrp="1"/>
          </p:cNvGraphicFramePr>
          <p:nvPr/>
        </p:nvGraphicFramePr>
        <p:xfrm>
          <a:off x="2743200" y="3200400"/>
          <a:ext cx="1066800" cy="9144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>
            <a:extLst>
              <a:ext uri="{FF2B5EF4-FFF2-40B4-BE49-F238E27FC236}">
                <a16:creationId xmlns:a16="http://schemas.microsoft.com/office/drawing/2014/main" id="{1396E511-A47F-400D-BD9C-CBD22353F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Two-Dimensional Array as Parameter, Argument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06AC4930-8013-4E5A-806C-3538DA75AD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458200" cy="4572000"/>
          </a:xfrm>
        </p:spPr>
        <p:txBody>
          <a:bodyPr/>
          <a:lstStyle/>
          <a:p>
            <a:r>
              <a:rPr lang="en-US" altLang="en-US" sz="2400"/>
              <a:t>Use array name as argument in function call: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getExams(exams, 2);</a:t>
            </a:r>
          </a:p>
          <a:p>
            <a:r>
              <a:rPr lang="en-US" altLang="en-US" sz="2400"/>
              <a:t>Use empty </a:t>
            </a:r>
            <a:r>
              <a:rPr lang="en-US" altLang="en-US" sz="2400">
                <a:latin typeface="Courier New" panose="02070309020205020404" pitchFamily="49" charset="0"/>
              </a:rPr>
              <a:t>[]</a:t>
            </a:r>
            <a:r>
              <a:rPr lang="en-US" altLang="en-US" sz="2400"/>
              <a:t> for row, size declarator for column in prototype, header:</a:t>
            </a:r>
            <a:br>
              <a:rPr lang="en-US" altLang="en-US" sz="2400"/>
            </a:br>
            <a:r>
              <a:rPr lang="en-US" altLang="en-US" sz="2400">
                <a:latin typeface="Courier New" panose="02070309020205020404" pitchFamily="49" charset="0"/>
              </a:rPr>
              <a:t>const int COLS = 2;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// Prototype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void getExams(int [][COLS], int);</a:t>
            </a:r>
            <a:br>
              <a:rPr lang="en-US" altLang="en-US" sz="2400">
                <a:latin typeface="Courier New" panose="02070309020205020404" pitchFamily="49" charset="0"/>
              </a:rPr>
            </a:b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// Header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void getExams(int exams[][COLS], int rows)</a:t>
            </a:r>
            <a:endParaRPr lang="en-US" altLang="en-US" sz="2400"/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>
            <a:extLst>
              <a:ext uri="{FF2B5EF4-FFF2-40B4-BE49-F238E27FC236}">
                <a16:creationId xmlns:a16="http://schemas.microsoft.com/office/drawing/2014/main" id="{B6543B04-4F50-4328-BAE8-2204F7F9F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 – The </a:t>
            </a:r>
            <a:r>
              <a:rPr lang="en-US" dirty="0" err="1">
                <a:latin typeface="Courier New" pitchFamily="-16" charset="0"/>
              </a:rPr>
              <a:t>showArray</a:t>
            </a:r>
            <a:r>
              <a:rPr lang="en-US" dirty="0"/>
              <a:t> Function from Program 7-22</a:t>
            </a:r>
          </a:p>
        </p:txBody>
      </p:sp>
      <p:pic>
        <p:nvPicPr>
          <p:cNvPr id="96259" name="Picture 3">
            <a:extLst>
              <a:ext uri="{FF2B5EF4-FFF2-40B4-BE49-F238E27FC236}">
                <a16:creationId xmlns:a16="http://schemas.microsoft.com/office/drawing/2014/main" id="{D57DFB28-E858-44CB-9D14-27BDD7F58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305800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611720C7-E9A2-45E9-9320-BEAF58E27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</a:t>
            </a:r>
            <a:r>
              <a:rPr lang="en-US" altLang="en-US">
                <a:latin typeface="Courier New" panose="02070309020205020404" pitchFamily="49" charset="0"/>
              </a:rPr>
              <a:t>showArray</a:t>
            </a:r>
            <a:r>
              <a:rPr lang="en-US" altLang="en-US"/>
              <a:t> is Called</a:t>
            </a:r>
          </a:p>
        </p:txBody>
      </p:sp>
      <p:pic>
        <p:nvPicPr>
          <p:cNvPr id="97283" name="Picture 3">
            <a:extLst>
              <a:ext uri="{FF2B5EF4-FFF2-40B4-BE49-F238E27FC236}">
                <a16:creationId xmlns:a16="http://schemas.microsoft.com/office/drawing/2014/main" id="{B7DA061D-D146-4D06-A9DD-C36D1EE52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8229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C8E33F5E-39AD-4C15-A6E4-676DB69DC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Summing All the Elements in a           Two-Dimensional Array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F0B874B1-F4C4-4A0B-A5F0-3A1353CFDD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693738"/>
          </a:xfrm>
        </p:spPr>
        <p:txBody>
          <a:bodyPr/>
          <a:lstStyle/>
          <a:p>
            <a:r>
              <a:rPr lang="en-US" altLang="en-US"/>
              <a:t>Given the following definitions:</a:t>
            </a: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A424734E-18F9-4ED7-8BCB-53DF14737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4582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NUM_ROWS = 5; // Number of 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NUM_COLS = 5; // Number of columns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 total = 0;          // Accumulator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 numbers[NUM_ROWS][NUM_COLS]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{{2, 7, 9, 6, 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{6, 1, 8, 9, 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{4, 3, 7, 2, 9},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{9, 9, 0, 3, 1},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{6, 2, 7, 4, 1}};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CD5D-9158-4FF2-9A00-F1E262A4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Array and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5F50E-2B27-4D49-B328-F3F55280A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 // subscripts 0..4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Entries: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Index:             </a:t>
            </a:r>
            <a:r>
              <a:rPr lang="en-US" sz="2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0              1              2              3            4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58234-536B-4B86-9F22-EC561292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130648-177D-4FA6-BEBB-1D78BBE59323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2590800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42290359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0790175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4478674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191024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02772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1782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B6E8937-CE7A-4798-AB2D-EDD35A6C34F5}"/>
              </a:ext>
            </a:extLst>
          </p:cNvPr>
          <p:cNvSpPr txBox="1"/>
          <p:nvPr/>
        </p:nvSpPr>
        <p:spPr>
          <a:xfrm>
            <a:off x="457200" y="3657600"/>
            <a:ext cx="8229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Synonyms:    	index = subscript </a:t>
            </a:r>
          </a:p>
          <a:p>
            <a:r>
              <a:rPr lang="en-US" sz="2800" dirty="0"/>
              <a:t>			entry = element = cell </a:t>
            </a:r>
          </a:p>
          <a:p>
            <a:endParaRPr lang="en-US" sz="2800" dirty="0"/>
          </a:p>
          <a:p>
            <a:r>
              <a:rPr lang="en-US" sz="2800" dirty="0"/>
              <a:t>The first entry is at index 0.  </a:t>
            </a:r>
          </a:p>
          <a:p>
            <a:r>
              <a:rPr lang="en-US" sz="2800" i="1" dirty="0">
                <a:solidFill>
                  <a:srgbClr val="0070C0"/>
                </a:solidFill>
              </a:rPr>
              <a:t>Now you know why my for loops start with 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648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72855D79-2FCB-45E0-ACBA-580F3E5AC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Summing All the Elements in a           Two-Dimensional Array</a:t>
            </a: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3A893A67-D66C-473C-A766-1A7EA0FA0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2296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// Sum the array elements.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for (int row = 0; row &lt; NUM_ROWS; row++)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for (int col = 0; col &lt; NUM_COLS; col++)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total += numbers[row][col];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  <a:br>
              <a:rPr lang="en-US" altLang="en-US" sz="1800">
                <a:latin typeface="Courier New" panose="02070309020205020404" pitchFamily="49" charset="0"/>
              </a:rPr>
            </a:b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// Display the sum.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cout &lt;&lt; "The total is " &lt;&lt; total &lt;&lt; endl;</a:t>
            </a:r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FAE03EE2-1CAD-45F8-8EF3-ADAEACF23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Summing the Rows of a                   Two-Dimensional Array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BE26980-E316-4FB0-AC80-C44107ABBC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693738"/>
          </a:xfrm>
        </p:spPr>
        <p:txBody>
          <a:bodyPr/>
          <a:lstStyle/>
          <a:p>
            <a:r>
              <a:rPr lang="en-US" altLang="en-US"/>
              <a:t>Given the following definitions:</a:t>
            </a:r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7D0AB397-490F-4639-B00C-C0D1E4097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458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NUM_STUDENTS = 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NUM_SCORES = 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total;   // Accumulator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average; // To hold average scores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scores[NUM_STUDENTS][NUM_SCORES]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{{88, 97, 79, 86, 94},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{86, 91, 78, 79, 84},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{82, 73, 77, 82, 89}};</a:t>
            </a: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5A2F5B45-D2B6-4896-A137-0619649ED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Summing the Rows of a                              Two-Dimensional Array</a:t>
            </a: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8514B6B4-B104-4C84-97B3-04F87F906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66850"/>
            <a:ext cx="86106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// Get each student's average score.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 (int row = 0; row &lt; NUM_STUDENTS; row++)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Set the accumulator.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total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Sum a row.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for (int col = 0; col &lt; NUM_SCORES; col++)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  total += scores[row][col];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Get the average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average = total / NUM_SCORES;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Display the average.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cout &lt;&lt; "Score average for student 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    &lt;&lt; (row + 1) &lt;&lt; " is " &lt;&lt; average &lt;&lt;endl;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73602FB0-F6F8-45A1-AA79-ABA781DDF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Summing the Columns of a               Two-Dimensional Array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BDE67B0-F6C5-4B19-82F5-BEB84DB0D8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693738"/>
          </a:xfrm>
        </p:spPr>
        <p:txBody>
          <a:bodyPr/>
          <a:lstStyle/>
          <a:p>
            <a:r>
              <a:rPr lang="en-US" altLang="en-US"/>
              <a:t>Given the following definitions: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C64DC7FD-7BE5-4650-9612-CE0A40EF7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458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NUM_STUDENTS = 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NUM_SCORES = 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total;   // Accumulator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average; // To hold average scores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scores[NUM_STUDENTS][NUM_SCORES]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{{88, 97, 79, 86, 94},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{86, 91, 78, 79, 84},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{82, 73, 77, 82, 89}};</a:t>
            </a:r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BEFD9B1-0860-469F-B6E3-F6E218FE7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Summing the Columns of a Two-Dimensional Array</a:t>
            </a: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CEBD82FB-DA2E-495B-86EE-45353370A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6106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// Get the class average for each score.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 (int col = 0; col &lt; NUM_SCORES; col++)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Reset the accumulator.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total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Sum a column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for (int row = 0; row &lt; NUM_STUDENTS; row++)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  total += scores[row][col];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Get the average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average = total / NUM_STUDENTS;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Display the class average.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cout &lt;&lt; "Class average for test " &lt;&lt; (col + 1)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    &lt;&lt; " is " &lt;&lt; average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A75C-60D4-4373-833B-01E242AD7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12: Create the Multiplication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B607F-E257-4763-BA3B-BED9F26D3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Declare 2 constant values: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rowsize</a:t>
            </a:r>
            <a:r>
              <a:rPr lang="en-US" dirty="0"/>
              <a:t> = 12;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colsize</a:t>
            </a:r>
            <a:r>
              <a:rPr lang="en-US" dirty="0"/>
              <a:t> = 10;</a:t>
            </a:r>
          </a:p>
          <a:p>
            <a:pPr marL="45720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sz="3200" dirty="0"/>
              <a:t>2. Define a 12 row by 10 column array</a:t>
            </a:r>
          </a:p>
          <a:p>
            <a:pPr marL="400050" lvl="2" indent="0">
              <a:buNone/>
            </a:pPr>
            <a:r>
              <a:rPr lang="en-US" sz="2800" dirty="0" err="1"/>
              <a:t>multArray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86197-BA81-4342-AE06-941443A1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47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E61F-A803-4598-80D8-9A883FA2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12: 2 Loops to Load the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DE0F9-3995-4195-A68C-84A0BF3A4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for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rindex</a:t>
            </a:r>
            <a:r>
              <a:rPr lang="en-US" dirty="0"/>
              <a:t> = 0; </a:t>
            </a:r>
            <a:r>
              <a:rPr lang="en-US" dirty="0" err="1"/>
              <a:t>rindex</a:t>
            </a:r>
            <a:r>
              <a:rPr lang="en-US" dirty="0"/>
              <a:t> &lt; </a:t>
            </a:r>
            <a:r>
              <a:rPr lang="en-US" dirty="0" err="1"/>
              <a:t>rowSize</a:t>
            </a:r>
            <a:r>
              <a:rPr lang="en-US" dirty="0"/>
              <a:t>; </a:t>
            </a:r>
            <a:r>
              <a:rPr lang="en-US" dirty="0" err="1"/>
              <a:t>rindex</a:t>
            </a:r>
            <a:r>
              <a:rPr lang="en-US" dirty="0"/>
              <a:t>++) </a:t>
            </a:r>
          </a:p>
          <a:p>
            <a:pPr marL="0" indent="0">
              <a:buNone/>
            </a:pPr>
            <a:r>
              <a:rPr lang="en-US" dirty="0"/>
              <a:t>//goes through each </a:t>
            </a:r>
            <a:r>
              <a:rPr lang="en-US" dirty="0" err="1"/>
              <a:t>rowindex</a:t>
            </a:r>
            <a:r>
              <a:rPr lang="en-US" dirty="0"/>
              <a:t> in the array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for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cindex</a:t>
            </a:r>
            <a:r>
              <a:rPr lang="en-US" dirty="0"/>
              <a:t> = 0; </a:t>
            </a:r>
            <a:r>
              <a:rPr lang="en-US" dirty="0" err="1"/>
              <a:t>cindex</a:t>
            </a:r>
            <a:r>
              <a:rPr lang="en-US" dirty="0"/>
              <a:t> &lt; </a:t>
            </a:r>
            <a:r>
              <a:rPr lang="en-US" dirty="0" err="1"/>
              <a:t>colsize</a:t>
            </a:r>
            <a:r>
              <a:rPr lang="en-US" dirty="0"/>
              <a:t>; </a:t>
            </a:r>
            <a:r>
              <a:rPr lang="en-US" dirty="0" err="1"/>
              <a:t>cindex</a:t>
            </a:r>
            <a:r>
              <a:rPr lang="en-US" dirty="0"/>
              <a:t>++) 	//goes through each </a:t>
            </a:r>
            <a:r>
              <a:rPr lang="en-US" dirty="0" err="1"/>
              <a:t>columnindex</a:t>
            </a:r>
            <a:r>
              <a:rPr lang="en-US" dirty="0"/>
              <a:t> in the array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cval</a:t>
            </a:r>
            <a:r>
              <a:rPr lang="en-US" dirty="0"/>
              <a:t> = </a:t>
            </a:r>
            <a:r>
              <a:rPr lang="en-US" dirty="0" err="1"/>
              <a:t>cindex</a:t>
            </a:r>
            <a:r>
              <a:rPr lang="en-US" dirty="0"/>
              <a:t> + 1;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rval</a:t>
            </a:r>
            <a:r>
              <a:rPr lang="en-US" dirty="0"/>
              <a:t> = </a:t>
            </a:r>
            <a:r>
              <a:rPr lang="en-US" dirty="0" err="1"/>
              <a:t>rindex</a:t>
            </a:r>
            <a:r>
              <a:rPr lang="en-US" dirty="0"/>
              <a:t> + 1;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myArray</a:t>
            </a:r>
            <a:r>
              <a:rPr lang="en-US" dirty="0"/>
              <a:t>[</a:t>
            </a:r>
            <a:r>
              <a:rPr lang="en-US" dirty="0" err="1"/>
              <a:t>rindex</a:t>
            </a:r>
            <a:r>
              <a:rPr lang="en-US" dirty="0"/>
              <a:t>][</a:t>
            </a:r>
            <a:r>
              <a:rPr lang="en-US" dirty="0" err="1"/>
              <a:t>cindex</a:t>
            </a:r>
            <a:r>
              <a:rPr lang="en-US" dirty="0"/>
              <a:t>] = </a:t>
            </a:r>
            <a:r>
              <a:rPr lang="en-US" dirty="0" err="1"/>
              <a:t>cval</a:t>
            </a:r>
            <a:r>
              <a:rPr lang="en-US" dirty="0"/>
              <a:t>*</a:t>
            </a:r>
            <a:r>
              <a:rPr lang="en-US" dirty="0" err="1"/>
              <a:t>rval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A19F7-A6B7-41B7-863A-C460DB87A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033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A1653-5825-4606-B60D-49151148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12: Print the Multiplication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EF16C-AD40-493C-8526-87E5E77E8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/>
              <a:t>Use the double loops to print it</a:t>
            </a:r>
          </a:p>
          <a:p>
            <a:pPr marL="57150" indent="0">
              <a:buNone/>
            </a:pPr>
            <a:r>
              <a:rPr lang="en-US" dirty="0"/>
              <a:t>#include &lt;</a:t>
            </a:r>
            <a:r>
              <a:rPr lang="en-US" dirty="0" err="1"/>
              <a:t>iomanip</a:t>
            </a:r>
            <a:r>
              <a:rPr lang="en-US" dirty="0"/>
              <a:t>&gt;      // required for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setw</a:t>
            </a:r>
            <a:endParaRPr lang="en-US" u="sng" dirty="0"/>
          </a:p>
          <a:p>
            <a:pPr marL="57150" indent="0">
              <a:buNone/>
            </a:pPr>
            <a:endParaRPr lang="en-US" u="sng" dirty="0"/>
          </a:p>
          <a:p>
            <a:pPr marL="57150" indent="0">
              <a:buNone/>
            </a:pPr>
            <a:r>
              <a:rPr lang="en-US" dirty="0" err="1"/>
              <a:t>setw</a:t>
            </a:r>
            <a:r>
              <a:rPr lang="en-US" dirty="0"/>
              <a:t> to set each value to be up to 6 characters</a:t>
            </a:r>
          </a:p>
          <a:p>
            <a:pPr marL="57150" indent="0">
              <a:buNone/>
            </a:pPr>
            <a:endParaRPr lang="en-US" u="sng" dirty="0"/>
          </a:p>
          <a:p>
            <a:pPr marL="57150" indent="0">
              <a:buNone/>
            </a:pPr>
            <a:r>
              <a:rPr lang="en-US" u="sng" dirty="0"/>
              <a:t>Extra:</a:t>
            </a:r>
          </a:p>
          <a:p>
            <a:pPr lvl="1"/>
            <a:r>
              <a:rPr lang="en-US" dirty="0"/>
              <a:t>Print Row and Column Headers, add lines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E1EDD-BC4F-43D5-A93B-0C185B60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960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D8DA9-1394-485D-9178-7C284FD65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19159-55D9-46D6-A4AB-9A77AA5B8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string object</a:t>
            </a:r>
          </a:p>
        </p:txBody>
      </p:sp>
    </p:spTree>
    <p:extLst>
      <p:ext uri="{BB962C8B-B14F-4D97-AF65-F5344CB8AC3E}">
        <p14:creationId xmlns:p14="http://schemas.microsoft.com/office/powerpoint/2010/main" val="5521327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6A81-9498-4DFD-AD5F-B6B31B79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896F1-54EF-4BD5-80CD-5F3A5517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an object?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collection of data, called 'members'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Member functions (also called methods) that operate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68639-8F8D-47AC-9714-E657BC5F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CD5D-9158-4FF2-9A00-F1E262A4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Array and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5F50E-2B27-4D49-B328-F3F55280A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 // subscripts 0..4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Entries: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Index:             </a:t>
            </a:r>
            <a:r>
              <a:rPr lang="en-US" sz="2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0              1              2              3            4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58234-536B-4B86-9F22-EC561292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130648-177D-4FA6-BEBB-1D78BBE59323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2590800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42290359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0790175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4478674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191024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02772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1782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B6E8937-CE7A-4798-AB2D-EDD35A6C34F5}"/>
              </a:ext>
            </a:extLst>
          </p:cNvPr>
          <p:cNvSpPr txBox="1"/>
          <p:nvPr/>
        </p:nvSpPr>
        <p:spPr>
          <a:xfrm>
            <a:off x="457200" y="3657600"/>
            <a:ext cx="8229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entry:       grades[ 2 ] = 88;   // overwrites 75</a:t>
            </a:r>
          </a:p>
          <a:p>
            <a:endParaRPr lang="en-US" sz="2800" dirty="0"/>
          </a:p>
          <a:p>
            <a:r>
              <a:rPr lang="en-US" sz="2800" dirty="0"/>
              <a:t>Commonly said:	'grades sub 1'</a:t>
            </a:r>
          </a:p>
          <a:p>
            <a:r>
              <a:rPr lang="en-US" sz="2800" dirty="0"/>
              <a:t>	which means         grades[1] </a:t>
            </a:r>
          </a:p>
          <a:p>
            <a:r>
              <a:rPr lang="en-US" sz="2800" dirty="0"/>
              <a:t>	(also sometimes said: 'grades of 1')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040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6A81-9498-4DFD-AD5F-B6B31B79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– your first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896F1-54EF-4BD5-80CD-5F3A5517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#include &lt;string&gt;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 data: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string is essentially an array of characters, ending with a '\0'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68639-8F8D-47AC-9714-E657BC5F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3855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6A81-9498-4DFD-AD5F-B6B31B79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–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896F1-54EF-4BD5-80CD-5F3A5517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string  name = "</a:t>
            </a:r>
            <a:r>
              <a:rPr lang="en-US" dirty="0" err="1"/>
              <a:t>hannah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Really looks like this in memory: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Value</a:t>
            </a:r>
          </a:p>
          <a:p>
            <a:pPr marL="0" indent="0">
              <a:buNone/>
            </a:pPr>
            <a:r>
              <a:rPr lang="en-US" dirty="0"/>
              <a:t>[Index]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 data:</a:t>
            </a:r>
          </a:p>
          <a:p>
            <a:pPr marL="0" indent="0">
              <a:buNone/>
            </a:pPr>
            <a:r>
              <a:rPr lang="en-US" dirty="0"/>
              <a:t>A string is essentially an array of characters, ending with a '\0'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68639-8F8D-47AC-9714-E657BC5F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71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8D0349-4A57-4ED8-939C-5121112DC08A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2687320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7831409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26894213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7687914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4623703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4427050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0217947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444381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\0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48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66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862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6A81-9498-4DFD-AD5F-B6B31B79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– Member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896F1-54EF-4BD5-80CD-5F3A5517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length()	- returns the length of the string</a:t>
            </a:r>
          </a:p>
          <a:p>
            <a:pPr marL="0" indent="0">
              <a:buNone/>
            </a:pPr>
            <a:r>
              <a:rPr lang="en-US" dirty="0"/>
              <a:t>cout &lt;&lt; </a:t>
            </a:r>
            <a:r>
              <a:rPr lang="en-US" dirty="0" err="1"/>
              <a:t>name.length</a:t>
            </a:r>
            <a:r>
              <a:rPr lang="en-US" dirty="0"/>
              <a:t>(); // actual chars (not \0)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		- returns the character at location I</a:t>
            </a:r>
          </a:p>
          <a:p>
            <a:pPr marL="0" indent="0">
              <a:buNone/>
            </a:pPr>
            <a:r>
              <a:rPr lang="en-US" dirty="0"/>
              <a:t>cout &lt;&lt; name[4];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pPr marL="0" indent="0">
              <a:buNone/>
            </a:pPr>
            <a:r>
              <a:rPr lang="en-US" dirty="0"/>
              <a:t>http://www.cplusplus.com/reference/string/string/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68639-8F8D-47AC-9714-E657BC5F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72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8D0349-4A57-4ED8-939C-5121112DC08A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752600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7831409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26894213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7687914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4623703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4427050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0217947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444381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\0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48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66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5367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F584-0EEC-46BC-AACD-11624613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string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E9BAB-6CF1-4115-BFF1-BE103FF48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to read a full line (spaces included)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 s;</a:t>
            </a:r>
          </a:p>
          <a:p>
            <a:pPr marL="0" indent="0">
              <a:buNone/>
            </a:pPr>
            <a:r>
              <a:rPr lang="en-US" dirty="0" err="1"/>
              <a:t>getline</a:t>
            </a:r>
            <a:r>
              <a:rPr lang="en-US" dirty="0"/>
              <a:t>(cin, s);  	// reads the string </a:t>
            </a:r>
          </a:p>
          <a:p>
            <a:pPr marL="0" indent="0">
              <a:buNone/>
            </a:pPr>
            <a:r>
              <a:rPr lang="en-US" dirty="0"/>
              <a:t>			//until the 'end of line'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s.at(5); // returns the character at index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4FD09-A273-4F96-99C0-473FA4A6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444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F584-0EEC-46BC-AACD-11624613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string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E9BAB-6CF1-4115-BFF1-BE103FF48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s.length</a:t>
            </a:r>
            <a:r>
              <a:rPr lang="en-US" dirty="0"/>
              <a:t>() 	// total COUNT of characters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access elements in a string like an array: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s[5] ='q';     OR 	s.at(8)='q';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array A cannot be accessed with A.at(5)</a:t>
            </a:r>
          </a:p>
          <a:p>
            <a:pPr marL="0" indent="0">
              <a:buNone/>
            </a:pPr>
            <a:r>
              <a:rPr lang="en-US" dirty="0"/>
              <a:t>You must use A[5]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4FD09-A273-4F96-99C0-473FA4A6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861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F584-0EEC-46BC-AACD-11624613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string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E9BAB-6CF1-4115-BFF1-BE103FF48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How to read a full line (spaces included)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 s = "Fordham University";</a:t>
            </a:r>
          </a:p>
          <a:p>
            <a:pPr marL="0" indent="0">
              <a:buNone/>
            </a:pPr>
            <a:r>
              <a:rPr lang="en-US" dirty="0" err="1"/>
              <a:t>getline</a:t>
            </a:r>
            <a:r>
              <a:rPr lang="en-US" dirty="0"/>
              <a:t>(cin, s);  	// reads the string </a:t>
            </a:r>
          </a:p>
          <a:p>
            <a:pPr marL="0" indent="0">
              <a:buNone/>
            </a:pPr>
            <a:r>
              <a:rPr lang="en-US" dirty="0"/>
              <a:t>			//until the 'end of line'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s.at(5); // returns the character at index 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s[5];   // also returns the character at index 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4FD09-A273-4F96-99C0-473FA4A6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06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F584-0EEC-46BC-AACD-11624613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string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E9BAB-6CF1-4115-BFF1-BE103FF48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s.length</a:t>
            </a:r>
            <a:r>
              <a:rPr lang="en-US" dirty="0"/>
              <a:t>() 	// total COUNT of characters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access elements in a string like an array: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s[5] ='q';     OR 	s.at(8)='q';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4FD09-A273-4F96-99C0-473FA4A6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5790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A4EF7-EB9F-4CC7-B57D-16AC2693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string related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8D68-4E7B-4D19-8061-D35456749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#include &lt;</a:t>
            </a:r>
            <a:r>
              <a:rPr lang="en-US" dirty="0" err="1">
                <a:solidFill>
                  <a:srgbClr val="FF0000"/>
                </a:solidFill>
              </a:rPr>
              <a:t>cstdlib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 x = </a:t>
            </a:r>
            <a:r>
              <a:rPr lang="en-US" dirty="0" err="1"/>
              <a:t>atoi</a:t>
            </a:r>
            <a:r>
              <a:rPr lang="en-US" dirty="0"/>
              <a:t>("657"); // ASCII to integer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double price = </a:t>
            </a:r>
            <a:r>
              <a:rPr lang="en-US" dirty="0" err="1"/>
              <a:t>atof</a:t>
            </a:r>
            <a:r>
              <a:rPr lang="en-US" dirty="0"/>
              <a:t>("12.30");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 </a:t>
            </a:r>
            <a:r>
              <a:rPr lang="en-US" dirty="0" err="1"/>
              <a:t>FullName</a:t>
            </a:r>
            <a:r>
              <a:rPr lang="en-US" dirty="0"/>
              <a:t> = </a:t>
            </a:r>
            <a:r>
              <a:rPr lang="en-US" dirty="0" err="1"/>
              <a:t>firstname</a:t>
            </a:r>
            <a:r>
              <a:rPr lang="en-US" dirty="0"/>
              <a:t> + " " + </a:t>
            </a:r>
            <a:r>
              <a:rPr lang="en-US" dirty="0" err="1"/>
              <a:t>lastname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8BCDD-3F32-4D34-85EF-A026D08E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82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1FF4981E-0626-4828-ABF8-B85D335874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7.6</a:t>
            </a:r>
          </a:p>
        </p:txBody>
      </p:sp>
      <p:sp>
        <p:nvSpPr>
          <p:cNvPr id="67587" name="Subtitle 2">
            <a:extLst>
              <a:ext uri="{FF2B5EF4-FFF2-40B4-BE49-F238E27FC236}">
                <a16:creationId xmlns:a16="http://schemas.microsoft.com/office/drawing/2014/main" id="{FC17AB59-A70A-4C7C-A5FA-EB8FCF277F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Using Parallel Arrays</a:t>
            </a:r>
          </a:p>
        </p:txBody>
      </p:sp>
    </p:spTree>
    <p:extLst>
      <p:ext uri="{BB962C8B-B14F-4D97-AF65-F5344CB8AC3E}">
        <p14:creationId xmlns:p14="http://schemas.microsoft.com/office/powerpoint/2010/main" val="2240371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CC64CDF8-AAC6-4D2E-A7F5-B7AC17F63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Parallel Arrays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ED02587-C828-4E3B-89D0-AFF8E5389F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/>
              <a:t>Parallel arrays</a:t>
            </a:r>
            <a:r>
              <a:rPr lang="en-US" altLang="en-US"/>
              <a:t>: two or more arrays that contain related data</a:t>
            </a:r>
          </a:p>
          <a:p>
            <a:r>
              <a:rPr lang="en-US" altLang="en-US"/>
              <a:t>A subscript is used to relate arrays: elements at same subscript are related</a:t>
            </a:r>
          </a:p>
          <a:p>
            <a:r>
              <a:rPr lang="en-US" altLang="en-US"/>
              <a:t>Arrays may be of different types</a:t>
            </a:r>
            <a:endParaRPr lang="en-US" altLang="en-US" u="sng"/>
          </a:p>
        </p:txBody>
      </p:sp>
    </p:spTree>
    <p:extLst>
      <p:ext uri="{BB962C8B-B14F-4D97-AF65-F5344CB8AC3E}">
        <p14:creationId xmlns:p14="http://schemas.microsoft.com/office/powerpoint/2010/main" val="329773125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CD5D-9158-4FF2-9A00-F1E262A4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Array 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5F50E-2B27-4D49-B328-F3F55280A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 // subscripts 0..4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Entries: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Index:             </a:t>
            </a:r>
            <a:r>
              <a:rPr lang="en-US" sz="2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0              1              2              3            4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58234-536B-4B86-9F22-EC561292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130648-177D-4FA6-BEBB-1D78BBE59323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2590800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42290359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0790175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4478674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191024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02772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1782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B6E8937-CE7A-4798-AB2D-EDD35A6C34F5}"/>
              </a:ext>
            </a:extLst>
          </p:cNvPr>
          <p:cNvSpPr txBox="1"/>
          <p:nvPr/>
        </p:nvSpPr>
        <p:spPr>
          <a:xfrm>
            <a:off x="457200" y="36576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Initializing inside a program:</a:t>
            </a:r>
          </a:p>
          <a:p>
            <a:endParaRPr lang="en-US" sz="2800" dirty="0"/>
          </a:p>
          <a:p>
            <a:r>
              <a:rPr lang="en-US" sz="2800" dirty="0"/>
              <a:t>for (</a:t>
            </a:r>
            <a:r>
              <a:rPr lang="en-US" sz="2800" dirty="0" err="1"/>
              <a:t>int</a:t>
            </a:r>
            <a:r>
              <a:rPr lang="en-US" sz="2800" dirty="0"/>
              <a:t> j=0; j &lt; 5; </a:t>
            </a:r>
            <a:r>
              <a:rPr lang="en-US" sz="2800" dirty="0" err="1"/>
              <a:t>j++</a:t>
            </a:r>
            <a:r>
              <a:rPr lang="en-US" sz="2800" dirty="0"/>
              <a:t>)</a:t>
            </a:r>
          </a:p>
          <a:p>
            <a:r>
              <a:rPr lang="en-US" sz="2800" dirty="0"/>
              <a:t>	       grades[ j ] = 100; // everyone gets 100!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10631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C1FCE9BE-FCFE-4659-9E49-2E29E0DD6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altLang="en-US"/>
              <a:t>Parallel Array Example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CC5ADC9-E472-47CA-9E6C-64070618FD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686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const int SIZE = 5;   // Array size</a:t>
            </a:r>
          </a:p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int id[SIZE];         // student ID</a:t>
            </a:r>
          </a:p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double average[SIZE]; // course average</a:t>
            </a:r>
          </a:p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char grade[SIZE];     // course grade</a:t>
            </a:r>
          </a:p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for(int i = 0; i &lt; SIZE; i++)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cout &lt;&lt; "Student ID: " &lt;&lt; id[i]</a:t>
            </a:r>
          </a:p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     &lt;&lt; " average: " &lt;&lt; average[i]</a:t>
            </a:r>
          </a:p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	&lt;&lt; " grade: " &lt;&lt; grade[i]</a:t>
            </a:r>
          </a:p>
          <a:p>
            <a:pPr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		&lt;&lt; endl;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}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60864999"/>
      </p:ext>
    </p:extLst>
  </p:cSld>
  <p:clrMapOvr>
    <a:masterClrMapping/>
  </p:clrMapOvr>
  <p:transition spd="med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44C396A1-5605-46BC-AD01-61DFBA633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 Arrays in Program 7-15</a:t>
            </a:r>
          </a:p>
        </p:txBody>
      </p:sp>
      <p:pic>
        <p:nvPicPr>
          <p:cNvPr id="72707" name="Picture 1">
            <a:extLst>
              <a:ext uri="{FF2B5EF4-FFF2-40B4-BE49-F238E27FC236}">
                <a16:creationId xmlns:a16="http://schemas.microsoft.com/office/drawing/2014/main" id="{2E4FBCC0-6288-41E0-A0EA-99AFC3F81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688181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Text Box 3">
            <a:extLst>
              <a:ext uri="{FF2B5EF4-FFF2-40B4-BE49-F238E27FC236}">
                <a16:creationId xmlns:a16="http://schemas.microsoft.com/office/drawing/2014/main" id="{7ECA1069-8690-493F-8F0B-770C16221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0" y="5943600"/>
            <a:ext cx="301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/>
              <a:t>(Program Continues)</a:t>
            </a:r>
          </a:p>
        </p:txBody>
      </p:sp>
    </p:spTree>
    <p:extLst>
      <p:ext uri="{BB962C8B-B14F-4D97-AF65-F5344CB8AC3E}">
        <p14:creationId xmlns:p14="http://schemas.microsoft.com/office/powerpoint/2010/main" val="4154704396"/>
      </p:ext>
    </p:extLst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EDE6D3-1A9C-47EB-AE24-B90F84FDE680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Parallel Arrays in Program 7-15</a:t>
            </a:r>
            <a:endParaRPr lang="en-US" kern="0" dirty="0"/>
          </a:p>
        </p:txBody>
      </p:sp>
      <p:pic>
        <p:nvPicPr>
          <p:cNvPr id="73731" name="Picture 1">
            <a:extLst>
              <a:ext uri="{FF2B5EF4-FFF2-40B4-BE49-F238E27FC236}">
                <a16:creationId xmlns:a16="http://schemas.microsoft.com/office/drawing/2014/main" id="{37C33978-6B25-46C3-BE07-D856235C6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6248400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203555"/>
      </p:ext>
    </p:extLst>
  </p:cSld>
  <p:clrMapOvr>
    <a:masterClrMapping/>
  </p:clrMapOvr>
  <p:transition spd="med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7578-F7D2-43E2-93B8-4AAA246D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Parallel (helper)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AC3-1FF2-4B23-84DD-EA00013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3x7 array to hold work hours</a:t>
            </a:r>
          </a:p>
          <a:p>
            <a:r>
              <a:rPr lang="en-US" dirty="0"/>
              <a:t>Create an array for each day's 'name'</a:t>
            </a:r>
          </a:p>
          <a:p>
            <a:r>
              <a:rPr lang="en-US" dirty="0"/>
              <a:t>Create an array to hold a 3 names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59088-67F0-4955-AA73-14346B1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83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4301F5-3C4D-4B9F-93A5-3544CCFCD8D3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3775710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83716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817721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568602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607914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0210988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909995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066455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27277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7578-F7D2-43E2-93B8-4AAA246D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AC3-1FF2-4B23-84DD-EA00013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 calculate the Average Work Hours (per day)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59088-67F0-4955-AA73-14346B1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84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4301F5-3C4D-4B9F-93A5-3544CCFCD8D3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384901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83716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817721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568602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607914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0210988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909995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066455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A042FB-B361-4ABA-A466-8AF06B50F219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446246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07579779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817835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3659706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523156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5385479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36376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8181746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95935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189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4756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7578-F7D2-43E2-93B8-4AAA246D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AC3-1FF2-4B23-84DD-EA00013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you calculate the average of the first day (Sunday)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59088-67F0-4955-AA73-14346B1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806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7578-F7D2-43E2-93B8-4AAA246D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13: Parallel Arrays. 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AC3-1FF2-4B23-84DD-EA00013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 function, read in up to 50 employee names, one per line.  If the name is "quit", stop reading.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59088-67F0-4955-AA73-14346B1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86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4301F5-3C4D-4B9F-93A5-3544CCFCD8D3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048000"/>
          <a:ext cx="762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80DFFED-0FE1-4F6E-B1E3-D77C5ACAFDEA}"/>
              </a:ext>
            </a:extLst>
          </p:cNvPr>
          <p:cNvSpPr txBox="1"/>
          <p:nvPr/>
        </p:nvSpPr>
        <p:spPr>
          <a:xfrm>
            <a:off x="2971800" y="3200400"/>
            <a:ext cx="59436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Create a function called 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getEmployeeNames</a:t>
            </a:r>
            <a:endParaRPr lang="en-US" sz="2400" dirty="0"/>
          </a:p>
          <a:p>
            <a:r>
              <a:rPr lang="en-US" sz="2400" dirty="0"/>
              <a:t>Arguments:  </a:t>
            </a:r>
          </a:p>
          <a:p>
            <a:r>
              <a:rPr lang="en-US" sz="2400" dirty="0"/>
              <a:t>	Name array (first and last name)</a:t>
            </a:r>
          </a:p>
          <a:p>
            <a:r>
              <a:rPr lang="en-US" sz="2400" dirty="0"/>
              <a:t>	Maximum size </a:t>
            </a:r>
          </a:p>
          <a:p>
            <a:r>
              <a:rPr lang="en-US" sz="2400" dirty="0"/>
              <a:t>Return the number of names filled.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88435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7578-F7D2-43E2-93B8-4AAA246D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13: Parallel Arrays . 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AC3-1FF2-4B23-84DD-EA00013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each employee, read in their hourly pay rate.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59088-67F0-4955-AA73-14346B1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87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4301F5-3C4D-4B9F-93A5-3544CCFCD8D3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048000"/>
          <a:ext cx="762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CBAF9BB-9E84-45D5-98E8-65397B76EF47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3031067"/>
          <a:ext cx="1295400" cy="147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Hourly Pay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F12FBB2-23B1-4913-B9AA-9C04BA3E7F04}"/>
              </a:ext>
            </a:extLst>
          </p:cNvPr>
          <p:cNvSpPr txBox="1"/>
          <p:nvPr/>
        </p:nvSpPr>
        <p:spPr>
          <a:xfrm>
            <a:off x="3276600" y="2739796"/>
            <a:ext cx="5715000" cy="230832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Create a function called 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getHourlyPay</a:t>
            </a:r>
            <a:r>
              <a:rPr lang="en-US" sz="2400" dirty="0"/>
              <a:t>  </a:t>
            </a:r>
          </a:p>
          <a:p>
            <a:r>
              <a:rPr lang="en-US" sz="2400" dirty="0"/>
              <a:t>Arguments: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NameArray</a:t>
            </a:r>
            <a:r>
              <a:rPr lang="en-US" sz="2400" dirty="0"/>
              <a:t> (filled in Step 1) 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HourlyPayArray</a:t>
            </a:r>
            <a:r>
              <a:rPr lang="en-US" sz="2400" dirty="0"/>
              <a:t> (starts empty)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NumberOfNamesFilled</a:t>
            </a:r>
            <a:r>
              <a:rPr lang="en-US" sz="2400" dirty="0"/>
              <a:t> (from Step1)</a:t>
            </a:r>
          </a:p>
        </p:txBody>
      </p:sp>
    </p:spTree>
    <p:extLst>
      <p:ext uri="{BB962C8B-B14F-4D97-AF65-F5344CB8AC3E}">
        <p14:creationId xmlns:p14="http://schemas.microsoft.com/office/powerpoint/2010/main" val="5205839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7578-F7D2-43E2-93B8-4AAA246D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13: Parallel Arrays. 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AC3-1FF2-4B23-84DD-EA00013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each employee, read in their hours for each day. If it was a day off, a 0 is entered.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59088-67F0-4955-AA73-14346B1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88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4301F5-3C4D-4B9F-93A5-3544CCFCD8D3}"/>
              </a:ext>
            </a:extLst>
          </p:cNvPr>
          <p:cNvGraphicFramePr>
            <a:graphicFrameLocks noGrp="1"/>
          </p:cNvGraphicFramePr>
          <p:nvPr/>
        </p:nvGraphicFramePr>
        <p:xfrm>
          <a:off x="2607733" y="3031067"/>
          <a:ext cx="5334000" cy="14833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883716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817721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568602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607914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0210988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909995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06645513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err="1"/>
                        <a:t>WorkHours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052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AFFB40-0E6B-483B-A773-5E446596889F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048000"/>
          <a:ext cx="762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E2F397E-2F52-4E2A-AB9C-A694EE6252AD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3031067"/>
          <a:ext cx="1295400" cy="147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Hourly Pay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0450B4B-C974-4479-883B-2DDCA68A7799}"/>
              </a:ext>
            </a:extLst>
          </p:cNvPr>
          <p:cNvSpPr txBox="1"/>
          <p:nvPr/>
        </p:nvSpPr>
        <p:spPr>
          <a:xfrm>
            <a:off x="622522" y="5039151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main(), read in a 2D array of </a:t>
            </a:r>
            <a:r>
              <a:rPr lang="en-US" sz="2000" dirty="0" err="1"/>
              <a:t>WorkHours</a:t>
            </a:r>
            <a:r>
              <a:rPr lang="en-US" sz="2000" dirty="0"/>
              <a:t> </a:t>
            </a:r>
          </a:p>
          <a:p>
            <a:r>
              <a:rPr lang="en-US" sz="2000" dirty="0"/>
              <a:t>	– Not have to be in a function</a:t>
            </a:r>
          </a:p>
          <a:p>
            <a:r>
              <a:rPr lang="en-US" sz="2000" dirty="0"/>
              <a:t>Assume 7 days per week</a:t>
            </a:r>
          </a:p>
        </p:txBody>
      </p:sp>
    </p:spTree>
    <p:extLst>
      <p:ext uri="{BB962C8B-B14F-4D97-AF65-F5344CB8AC3E}">
        <p14:creationId xmlns:p14="http://schemas.microsoft.com/office/powerpoint/2010/main" val="11063503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7578-F7D2-43E2-93B8-4AAA246D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13: Parallel Arrays. Step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AC3-1FF2-4B23-84DD-EA00013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Calculate the Total Hours for each employee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59088-67F0-4955-AA73-14346B1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89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4301F5-3C4D-4B9F-93A5-3544CCFCD8D3}"/>
              </a:ext>
            </a:extLst>
          </p:cNvPr>
          <p:cNvGraphicFramePr>
            <a:graphicFrameLocks noGrp="1"/>
          </p:cNvGraphicFramePr>
          <p:nvPr/>
        </p:nvGraphicFramePr>
        <p:xfrm>
          <a:off x="2607733" y="3031067"/>
          <a:ext cx="5334000" cy="14833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883716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817721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568602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607914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0210988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909995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06645513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err="1"/>
                        <a:t>WorkHours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052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6991296-4686-4125-B6C3-9F8E56ED25C3}"/>
              </a:ext>
            </a:extLst>
          </p:cNvPr>
          <p:cNvGraphicFramePr>
            <a:graphicFrameLocks noGrp="1"/>
          </p:cNvGraphicFramePr>
          <p:nvPr/>
        </p:nvGraphicFramePr>
        <p:xfrm>
          <a:off x="7992534" y="2773680"/>
          <a:ext cx="1066800" cy="175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497840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06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29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8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09299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AFFB40-0E6B-483B-A773-5E446596889F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048000"/>
          <a:ext cx="762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E2F397E-2F52-4E2A-AB9C-A694EE6252AD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3031067"/>
          <a:ext cx="1295400" cy="147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Hourly Pay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FF0EAFF-14B2-468D-9142-45FA45ECA680}"/>
              </a:ext>
            </a:extLst>
          </p:cNvPr>
          <p:cNvSpPr txBox="1"/>
          <p:nvPr/>
        </p:nvSpPr>
        <p:spPr>
          <a:xfrm>
            <a:off x="609600" y="4660412"/>
            <a:ext cx="7382934" cy="156966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In main():</a:t>
            </a:r>
          </a:p>
          <a:p>
            <a:r>
              <a:rPr lang="en-US" sz="2400" dirty="0"/>
              <a:t>	Using </a:t>
            </a:r>
            <a:r>
              <a:rPr lang="en-US" sz="2400" dirty="0" err="1"/>
              <a:t>WorkHours</a:t>
            </a:r>
            <a:r>
              <a:rPr lang="en-US" sz="2400" dirty="0"/>
              <a:t>, calculate the Total Hours, which is stored in a new array called </a:t>
            </a:r>
            <a:r>
              <a:rPr lang="en-US" sz="2400" dirty="0" err="1"/>
              <a:t>WorkHours</a:t>
            </a:r>
            <a:endParaRPr lang="en-US" sz="2400" dirty="0"/>
          </a:p>
          <a:p>
            <a:r>
              <a:rPr lang="en-US" sz="2400" dirty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30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Other Array Initializations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/>
              <a:t>Initializing an array when declared: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LetterGrades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[3]={'A', 'B', 'C'};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int scores[6]={84,91,98,57,72,85};</a:t>
            </a:r>
          </a:p>
          <a:p>
            <a:r>
              <a:rPr lang="en-US" dirty="0"/>
              <a:t>Array declared larger than #values: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float heights[26]={5.5, 4.9, 6, 4.5};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en-US" sz="2400" dirty="0"/>
              <a:t>Un-filled slots will default to zero</a:t>
            </a:r>
          </a:p>
          <a:p>
            <a:r>
              <a:rPr lang="en-US" dirty="0"/>
              <a:t>Implicit Array sizing: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heights[ ]={5.5, 4.9, 6, 4.5};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4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7578-F7D2-43E2-93B8-4AAA246D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13: Parallel Arrays. Step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AC3-1FF2-4B23-84DD-EA00013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59088-67F0-4955-AA73-14346B1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90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6991296-4686-4125-B6C3-9F8E56ED25C3}"/>
              </a:ext>
            </a:extLst>
          </p:cNvPr>
          <p:cNvGraphicFramePr>
            <a:graphicFrameLocks noGrp="1"/>
          </p:cNvGraphicFramePr>
          <p:nvPr/>
        </p:nvGraphicFramePr>
        <p:xfrm>
          <a:off x="2667000" y="2756747"/>
          <a:ext cx="1066800" cy="175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497840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06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29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8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09299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AFFB40-0E6B-483B-A773-5E446596889F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048000"/>
          <a:ext cx="762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6065395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8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36288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0EC16513-A8AC-4E2C-A05C-AE7954A3F291}"/>
              </a:ext>
            </a:extLst>
          </p:cNvPr>
          <p:cNvGraphicFramePr>
            <a:graphicFrameLocks noGrp="1"/>
          </p:cNvGraphicFramePr>
          <p:nvPr/>
        </p:nvGraphicFramePr>
        <p:xfrm>
          <a:off x="4038600" y="2756747"/>
          <a:ext cx="1066800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497840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Gross Pay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06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/>
                        <a:t>250.80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07529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/>
                        <a:t>342.00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55908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/>
                        <a:t>293.75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7830929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AA81F65-7705-4F0F-928B-CBE95C91FE10}"/>
              </a:ext>
            </a:extLst>
          </p:cNvPr>
          <p:cNvSpPr txBox="1"/>
          <p:nvPr/>
        </p:nvSpPr>
        <p:spPr>
          <a:xfrm>
            <a:off x="609600" y="4660412"/>
            <a:ext cx="7848600" cy="169277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Print on each row: </a:t>
            </a:r>
          </a:p>
          <a:p>
            <a:pPr lvl="1"/>
            <a:r>
              <a:rPr lang="en-US" sz="2000" dirty="0"/>
              <a:t>Employee Name (in a 20 character field) </a:t>
            </a:r>
          </a:p>
          <a:p>
            <a:pPr lvl="1"/>
            <a:r>
              <a:rPr lang="en-US" sz="2000" dirty="0" err="1"/>
              <a:t>TotalHours</a:t>
            </a:r>
            <a:r>
              <a:rPr lang="en-US" sz="2000" dirty="0"/>
              <a:t> (in 12 chars) and </a:t>
            </a:r>
          </a:p>
          <a:p>
            <a:pPr lvl="1"/>
            <a:r>
              <a:rPr lang="en-US" sz="2000" dirty="0"/>
              <a:t>Gross Pay (in 10 chars)</a:t>
            </a:r>
          </a:p>
          <a:p>
            <a:r>
              <a:rPr lang="en-US" sz="2400" dirty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6915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7578-F7D2-43E2-93B8-4AAA246D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13: Parallel Arrays. Step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AC3-1FF2-4B23-84DD-EA000134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Use a </a:t>
            </a:r>
            <a:r>
              <a:rPr lang="en-US" dirty="0">
                <a:solidFill>
                  <a:srgbClr val="FF0000"/>
                </a:solidFill>
              </a:rPr>
              <a:t>function</a:t>
            </a:r>
            <a:r>
              <a:rPr lang="en-US" dirty="0"/>
              <a:t> to determine the highest paid to any employee. Give their name and pay.</a:t>
            </a:r>
          </a:p>
          <a:p>
            <a:pPr marL="400050" lvl="1" indent="0">
              <a:buNone/>
            </a:pPr>
            <a:r>
              <a:rPr lang="en-US" sz="2000" dirty="0"/>
              <a:t>Hint: find the INDEX of the highest paid and return that to also print the name.	</a:t>
            </a:r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dirty="0">
                <a:solidFill>
                  <a:srgbClr val="FF0000"/>
                </a:solidFill>
              </a:rPr>
              <a:t>another function </a:t>
            </a:r>
            <a:r>
              <a:rPr lang="en-US" dirty="0"/>
              <a:t>to find the lowest paid. Give their pay and full name.</a:t>
            </a:r>
          </a:p>
          <a:p>
            <a:pPr marL="400050" lvl="1" indent="0">
              <a:buNone/>
            </a:pPr>
            <a:r>
              <a:rPr lang="en-US" sz="2000" dirty="0"/>
              <a:t>Hint: find the INDEX of the lowest paid and return that to also print the name.</a:t>
            </a:r>
          </a:p>
          <a:p>
            <a:pPr marL="0" indent="0">
              <a:buNone/>
            </a:pPr>
            <a:r>
              <a:rPr lang="en-US" dirty="0"/>
              <a:t>Example: </a:t>
            </a:r>
          </a:p>
          <a:p>
            <a:pPr marL="400050" lvl="1" indent="0">
              <a:buNone/>
            </a:pPr>
            <a:r>
              <a:rPr lang="en-US" dirty="0"/>
              <a:t>Highest Pay: $342.00 Mark</a:t>
            </a:r>
          </a:p>
          <a:p>
            <a:pPr marL="400050" lvl="1" indent="0">
              <a:buNone/>
            </a:pPr>
            <a:r>
              <a:rPr lang="en-US" dirty="0"/>
              <a:t>Lowest Pay:  $250.80 Anna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59088-67F0-4955-AA73-14346B1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1127-3A1C-4693-BE0F-47D1E066E367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1217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>
            <a:extLst>
              <a:ext uri="{FF2B5EF4-FFF2-40B4-BE49-F238E27FC236}">
                <a16:creationId xmlns:a16="http://schemas.microsoft.com/office/drawing/2014/main" id="{A43F557D-A1A3-4F9B-A8CA-1D173C0E6A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7.11</a:t>
            </a:r>
          </a:p>
        </p:txBody>
      </p:sp>
      <p:sp>
        <p:nvSpPr>
          <p:cNvPr id="107523" name="Subtitle 2">
            <a:extLst>
              <a:ext uri="{FF2B5EF4-FFF2-40B4-BE49-F238E27FC236}">
                <a16:creationId xmlns:a16="http://schemas.microsoft.com/office/drawing/2014/main" id="{4579AC90-94C0-4008-AD7A-3841371415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Introduction to the STL </a:t>
            </a:r>
            <a:r>
              <a:rPr lang="en-US" altLang="en-US">
                <a:latin typeface="Courier New" panose="02070309020205020404" pitchFamily="49" charset="0"/>
              </a:rPr>
              <a:t>vector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9B84F09D-E358-4A35-9AC7-7CD6A1660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 to the STL </a:t>
            </a:r>
            <a:r>
              <a:rPr lang="en-US" altLang="en-US">
                <a:latin typeface="Courier New" panose="02070309020205020404" pitchFamily="49" charset="0"/>
              </a:rPr>
              <a:t>vector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CB4998AB-1528-4BB5-879C-F572DB0119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29468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data type defined in the Standard Template Library (covered more in Chapter 17)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 hold values of any type: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vector&lt;int&gt; scores;</a:t>
            </a:r>
          </a:p>
          <a:p>
            <a:pPr>
              <a:lnSpc>
                <a:spcPct val="90000"/>
              </a:lnSpc>
            </a:pPr>
            <a:r>
              <a:rPr lang="en-US" altLang="en-US"/>
              <a:t>Automatically adds space as more is needed – no need to determine size at definition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 use </a:t>
            </a:r>
            <a:r>
              <a:rPr lang="en-US" altLang="en-US">
                <a:latin typeface="Courier New" panose="02070309020205020404" pitchFamily="49" charset="0"/>
              </a:rPr>
              <a:t>[]</a:t>
            </a:r>
            <a:r>
              <a:rPr lang="en-US" altLang="en-US"/>
              <a:t> to access elements</a:t>
            </a:r>
          </a:p>
        </p:txBody>
      </p:sp>
    </p:spTree>
  </p:cSld>
  <p:clrMapOvr>
    <a:masterClrMapping/>
  </p:clrMapOvr>
  <p:transition spd="med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CCF0BB66-DF4D-4DA2-9C67-FE5E8C3AC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Declaring Vectors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30E24BE7-6916-4D63-BFC3-7F44FB67D9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077200" cy="464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800"/>
              <a:t>You must </a:t>
            </a:r>
            <a:r>
              <a:rPr lang="en-US" altLang="en-US" sz="2800">
                <a:latin typeface="Courier New" panose="02070309020205020404" pitchFamily="49" charset="0"/>
              </a:rPr>
              <a:t>#include&lt;vector&gt;</a:t>
            </a:r>
          </a:p>
          <a:p>
            <a:pPr>
              <a:lnSpc>
                <a:spcPct val="85000"/>
              </a:lnSpc>
            </a:pPr>
            <a:r>
              <a:rPr lang="en-US" altLang="en-US" sz="2800"/>
              <a:t>Declare a vector to hold </a:t>
            </a:r>
            <a:r>
              <a:rPr lang="en-US" altLang="en-US" sz="2800">
                <a:latin typeface="Courier New" panose="02070309020205020404" pitchFamily="49" charset="0"/>
              </a:rPr>
              <a:t>int</a:t>
            </a:r>
            <a:r>
              <a:rPr lang="en-US" altLang="en-US" sz="2800"/>
              <a:t> element: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vector&lt;int&gt; scores;</a:t>
            </a:r>
            <a:endParaRPr lang="en-US" altLang="en-US" sz="2400"/>
          </a:p>
          <a:p>
            <a:pPr>
              <a:lnSpc>
                <a:spcPct val="85000"/>
              </a:lnSpc>
            </a:pPr>
            <a:r>
              <a:rPr lang="en-US" altLang="en-US" sz="2800"/>
              <a:t>Declare a vector with initial size 30: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vector&lt;int&gt; scores(30);</a:t>
            </a:r>
          </a:p>
          <a:p>
            <a:pPr>
              <a:lnSpc>
                <a:spcPct val="85000"/>
              </a:lnSpc>
            </a:pPr>
            <a:r>
              <a:rPr lang="en-US" altLang="en-US" sz="2800"/>
              <a:t>Declare a vector and initialize all elements to 0: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vector&lt;int&gt; scores(30, 0);</a:t>
            </a:r>
          </a:p>
          <a:p>
            <a:pPr>
              <a:lnSpc>
                <a:spcPct val="85000"/>
              </a:lnSpc>
            </a:pPr>
            <a:r>
              <a:rPr lang="en-US" altLang="en-US" sz="2800"/>
              <a:t>Declare a vector initialized to size and contents of another vector: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vector&lt;int&gt; finals(scores);</a:t>
            </a:r>
            <a:endParaRPr lang="en-US" altLang="en-US" sz="2400"/>
          </a:p>
        </p:txBody>
      </p:sp>
    </p:spTree>
  </p:cSld>
  <p:clrMapOvr>
    <a:masterClrMapping/>
  </p:clrMapOvr>
  <p:transition spd="med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32379F43-3EAF-487D-85A2-C26845365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Elements to a Vector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50D2864-F8FB-42F3-9BD2-284E41C763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If you are using C++ 11, you can initialize a vector with a list of values: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numbers { 10, 20, 30, 40 };</a:t>
            </a:r>
          </a:p>
          <a:p>
            <a:pPr marL="0" indent="0">
              <a:buFontTx/>
              <a:buNone/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Use </a:t>
            </a:r>
            <a:r>
              <a:rPr lang="en-US" altLang="en-US" sz="2400" dirty="0" err="1">
                <a:latin typeface="Courier New" pitchFamily="-16" charset="0"/>
              </a:rPr>
              <a:t>push_back</a:t>
            </a:r>
            <a:r>
              <a:rPr lang="en-US" altLang="en-US" sz="2400" dirty="0"/>
              <a:t> member function to add element to a full array or to an array that had no defined size:</a:t>
            </a:r>
          </a:p>
          <a:p>
            <a:pPr lvl="1">
              <a:buFontTx/>
              <a:buNone/>
              <a:defRPr/>
            </a:pPr>
            <a:r>
              <a:rPr lang="en-US" altLang="en-US" dirty="0"/>
              <a:t>	</a:t>
            </a:r>
            <a:r>
              <a:rPr lang="en-US" altLang="en-US" dirty="0" err="1">
                <a:latin typeface="Courier New" pitchFamily="-16" charset="0"/>
              </a:rPr>
              <a:t>scores.push_back</a:t>
            </a:r>
            <a:r>
              <a:rPr lang="en-US" altLang="en-US" dirty="0">
                <a:latin typeface="Courier New" pitchFamily="-16" charset="0"/>
              </a:rPr>
              <a:t>(75); </a:t>
            </a:r>
          </a:p>
          <a:p>
            <a:pPr>
              <a:defRPr/>
            </a:pPr>
            <a:r>
              <a:rPr lang="en-US" altLang="en-US" sz="2400" dirty="0"/>
              <a:t>Use </a:t>
            </a:r>
            <a:r>
              <a:rPr lang="en-US" altLang="en-US" sz="2400" dirty="0">
                <a:latin typeface="Courier New" pitchFamily="-16" charset="0"/>
              </a:rPr>
              <a:t>size</a:t>
            </a:r>
            <a:r>
              <a:rPr lang="en-US" altLang="en-US" sz="2400" dirty="0"/>
              <a:t> member function to determine size of a vector:</a:t>
            </a:r>
          </a:p>
          <a:p>
            <a:pPr lvl="1">
              <a:buFontTx/>
              <a:buNone/>
              <a:defRPr/>
            </a:pPr>
            <a:r>
              <a:rPr lang="en-US" altLang="en-US" dirty="0"/>
              <a:t>	</a:t>
            </a:r>
            <a:r>
              <a:rPr lang="en-US" altLang="en-US" dirty="0" err="1">
                <a:latin typeface="Courier New" pitchFamily="-16" charset="0"/>
              </a:rPr>
              <a:t>howbig</a:t>
            </a:r>
            <a:r>
              <a:rPr lang="en-US" altLang="en-US" dirty="0">
                <a:latin typeface="Courier New" pitchFamily="-16" charset="0"/>
              </a:rPr>
              <a:t> = </a:t>
            </a:r>
            <a:r>
              <a:rPr lang="en-US" altLang="en-US" dirty="0" err="1">
                <a:latin typeface="Courier New" pitchFamily="-16" charset="0"/>
              </a:rPr>
              <a:t>scores.size</a:t>
            </a:r>
            <a:r>
              <a:rPr lang="en-US" altLang="en-US" dirty="0">
                <a:latin typeface="Courier New" pitchFamily="-16" charset="0"/>
              </a:rPr>
              <a:t>();</a:t>
            </a:r>
          </a:p>
          <a:p>
            <a:pPr lvl="1">
              <a:buFontTx/>
              <a:buNone/>
              <a:defRPr/>
            </a:pPr>
            <a:endParaRPr lang="en-US" altLang="en-US" dirty="0">
              <a:latin typeface="Courier New" pitchFamily="-16" charset="0"/>
            </a:endParaRPr>
          </a:p>
        </p:txBody>
      </p:sp>
    </p:spTree>
  </p:cSld>
  <p:clrMapOvr>
    <a:masterClrMapping/>
  </p:clrMapOvr>
  <p:transition spd="med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2331E3B-E0D0-4923-98B8-218DA0FF9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Removing Vector Elements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7059452-2F39-402F-80B5-13AC031473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800"/>
              <a:t>Use </a:t>
            </a:r>
            <a:r>
              <a:rPr lang="en-US" altLang="en-US" sz="2800">
                <a:latin typeface="Courier New" panose="02070309020205020404" pitchFamily="49" charset="0"/>
              </a:rPr>
              <a:t>pop_back</a:t>
            </a:r>
            <a:r>
              <a:rPr lang="en-US" altLang="en-US" sz="2800"/>
              <a:t> member function to remove last element from vector: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altLang="en-US" sz="20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scores.pop_back();</a:t>
            </a:r>
          </a:p>
          <a:p>
            <a:pPr>
              <a:lnSpc>
                <a:spcPct val="85000"/>
              </a:lnSpc>
            </a:pPr>
            <a:r>
              <a:rPr lang="en-US" altLang="en-US" sz="2800"/>
              <a:t>To remove all contents of vector, use </a:t>
            </a:r>
            <a:r>
              <a:rPr lang="en-US" altLang="en-US" sz="2800">
                <a:latin typeface="Courier New" panose="02070309020205020404" pitchFamily="49" charset="0"/>
              </a:rPr>
              <a:t>clear</a:t>
            </a:r>
            <a:r>
              <a:rPr lang="en-US" altLang="en-US" sz="2800"/>
              <a:t> member function: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altLang="en-US" sz="20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scores.clear();</a:t>
            </a:r>
          </a:p>
          <a:p>
            <a:pPr>
              <a:lnSpc>
                <a:spcPct val="85000"/>
              </a:lnSpc>
            </a:pPr>
            <a:r>
              <a:rPr lang="en-US" altLang="en-US" sz="2800"/>
              <a:t>To determine if vector is empty, use </a:t>
            </a:r>
            <a:r>
              <a:rPr lang="en-US" altLang="en-US" sz="2800">
                <a:latin typeface="Courier New" panose="02070309020205020404" pitchFamily="49" charset="0"/>
              </a:rPr>
              <a:t>empty</a:t>
            </a:r>
            <a:r>
              <a:rPr lang="en-US" altLang="en-US" sz="2800"/>
              <a:t> member function: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altLang="en-US" sz="20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while (!scores.empty()) ...</a:t>
            </a:r>
            <a:endParaRPr lang="en-US" altLang="en-US" sz="2400"/>
          </a:p>
        </p:txBody>
      </p:sp>
    </p:spTree>
  </p:cSld>
  <p:clrMapOvr>
    <a:masterClrMapping/>
  </p:clrMapOvr>
  <p:transition spd="med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>
            <a:extLst>
              <a:ext uri="{FF2B5EF4-FFF2-40B4-BE49-F238E27FC236}">
                <a16:creationId xmlns:a16="http://schemas.microsoft.com/office/drawing/2014/main" id="{BC87F279-A2C1-440E-A32E-7D97C6D23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Using the Range-Based </a:t>
            </a:r>
            <a:r>
              <a:rPr lang="en-US" altLang="en-US" sz="2400">
                <a:latin typeface="Consolas" panose="020B06090202040302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400"/>
              <a:t> Loop with a vector</a:t>
            </a:r>
          </a:p>
        </p:txBody>
      </p:sp>
      <p:pic>
        <p:nvPicPr>
          <p:cNvPr id="116739" name="Picture 3">
            <a:extLst>
              <a:ext uri="{FF2B5EF4-FFF2-40B4-BE49-F238E27FC236}">
                <a16:creationId xmlns:a16="http://schemas.microsoft.com/office/drawing/2014/main" id="{481A5385-B92B-4B87-8458-7CB8A9067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447800"/>
            <a:ext cx="6864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5C4B11C7-A7BF-4531-9355-4D2AEA476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Useful Member Functions</a:t>
            </a:r>
          </a:p>
        </p:txBody>
      </p:sp>
      <p:graphicFrame>
        <p:nvGraphicFramePr>
          <p:cNvPr id="820257" name="Group 33">
            <a:extLst>
              <a:ext uri="{FF2B5EF4-FFF2-40B4-BE49-F238E27FC236}">
                <a16:creationId xmlns:a16="http://schemas.microsoft.com/office/drawing/2014/main" id="{E1EB6BEA-75E2-4A67-BABA-3F47E825BA44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828800"/>
          <a:ext cx="8229600" cy="4212545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5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Member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Function</a:t>
                      </a:r>
                    </a:p>
                  </a:txBody>
                  <a:tcPr marT="45567" marB="455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Description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Example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at(</a:t>
                      </a:r>
                      <a:r>
                        <a:rPr kumimoji="0" lang="en-U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)</a:t>
                      </a:r>
                    </a:p>
                  </a:txBody>
                  <a:tcPr marT="45567" marB="455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Returns the value of the element at position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 in the vector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cout &lt;&lt;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 vec1.at(i);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capacity()</a:t>
                      </a:r>
                    </a:p>
                  </a:txBody>
                  <a:tcPr marT="45567" marB="455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Returns the maximum number of elements a vector can store without allocating more memory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maxElements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 vec1.capacity();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reverse()</a:t>
                      </a:r>
                    </a:p>
                  </a:txBody>
                  <a:tcPr marT="45567" marB="455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Reverse the order of the elements in a vector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vec1.reverse();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resize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val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)</a:t>
                      </a:r>
                    </a:p>
                  </a:txBody>
                  <a:tcPr marT="45567" marB="455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Resizes the vector so it contains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 elements. If new elements are added, they are initialized to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val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.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vec1.resize(5, 0);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swap(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vec2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)</a:t>
                      </a:r>
                    </a:p>
                  </a:txBody>
                  <a:tcPr marT="45567" marB="455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6" charset="-128"/>
                        </a:rPr>
                        <a:t>Exchange the contents of two vectors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vec1.swap(vec2);</a:t>
                      </a:r>
                    </a:p>
                  </a:txBody>
                  <a:tcPr marT="45567" marB="45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3" descr="0714sowc copy">
            <a:extLst>
              <a:ext uri="{FF2B5EF4-FFF2-40B4-BE49-F238E27FC236}">
                <a16:creationId xmlns:a16="http://schemas.microsoft.com/office/drawing/2014/main" id="{F64C49D7-E289-4A9D-A844-5A9C5A077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4113"/>
            <a:ext cx="5383213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 Box 4">
            <a:extLst>
              <a:ext uri="{FF2B5EF4-FFF2-40B4-BE49-F238E27FC236}">
                <a16:creationId xmlns:a16="http://schemas.microsoft.com/office/drawing/2014/main" id="{1B8DD20B-7E3E-4A61-8AA3-E0ED86695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1736725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The </a:t>
            </a:r>
            <a:r>
              <a:rPr lang="en-US" altLang="en-US" sz="2000">
                <a:latin typeface="Courier New" panose="02070309020205020404" pitchFamily="49" charset="0"/>
              </a:rPr>
              <a:t>hours</a:t>
            </a:r>
            <a:r>
              <a:rPr lang="en-US" altLang="en-US" sz="2000"/>
              <a:t> and </a:t>
            </a:r>
            <a:r>
              <a:rPr lang="en-US" altLang="en-US" sz="2000">
                <a:latin typeface="Courier New" panose="02070309020205020404" pitchFamily="49" charset="0"/>
              </a:rPr>
              <a:t>payRate</a:t>
            </a:r>
            <a:r>
              <a:rPr lang="en-US" altLang="en-US" sz="2000"/>
              <a:t> arrays are related through their </a:t>
            </a:r>
            <a:r>
              <a:rPr lang="en-US" altLang="en-US" sz="1800"/>
              <a:t>subscripts</a:t>
            </a:r>
            <a:r>
              <a:rPr lang="en-US" altLang="en-US" sz="2000"/>
              <a:t>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89CE5BF-9B56-4565-A45A-6425569E1EDF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488A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3300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Parallel Arrays in Program 7-15</a:t>
            </a:r>
            <a:endParaRPr lang="en-US" kern="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61767</TotalTime>
  <Words>5205</Words>
  <Application>Microsoft Office PowerPoint</Application>
  <PresentationFormat>On-screen Show (4:3)</PresentationFormat>
  <Paragraphs>1163</Paragraphs>
  <Slides>108</Slides>
  <Notes>12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5" baseType="lpstr">
      <vt:lpstr>Arial</vt:lpstr>
      <vt:lpstr>Calibri</vt:lpstr>
      <vt:lpstr>Consolas</vt:lpstr>
      <vt:lpstr>Courier New</vt:lpstr>
      <vt:lpstr>Times</vt:lpstr>
      <vt:lpstr>Times New Roman</vt:lpstr>
      <vt:lpstr>Office Theme</vt:lpstr>
      <vt:lpstr>CISC 1600/1610 Computer Science I</vt:lpstr>
      <vt:lpstr>Data types</vt:lpstr>
      <vt:lpstr>Array Declaration</vt:lpstr>
      <vt:lpstr>More on Arrays, proper C++</vt:lpstr>
      <vt:lpstr>Zero-indexing</vt:lpstr>
      <vt:lpstr>Example Array and Terms</vt:lpstr>
      <vt:lpstr>Example Array and Terms</vt:lpstr>
      <vt:lpstr>Example Array Initialization</vt:lpstr>
      <vt:lpstr>Other Array Initializations</vt:lpstr>
      <vt:lpstr>Other Array Initializations</vt:lpstr>
      <vt:lpstr>Array Initialization from User</vt:lpstr>
      <vt:lpstr>Print &amp; Format</vt:lpstr>
      <vt:lpstr>Memory allocation</vt:lpstr>
      <vt:lpstr>Declaration Examples</vt:lpstr>
      <vt:lpstr>Find the Errors</vt:lpstr>
      <vt:lpstr>Find the Errors</vt:lpstr>
      <vt:lpstr>Arrays and loops</vt:lpstr>
      <vt:lpstr>Can print less than the whole array</vt:lpstr>
      <vt:lpstr>What does this code do?</vt:lpstr>
      <vt:lpstr>What does this code do?</vt:lpstr>
      <vt:lpstr>Out-of-range indexing</vt:lpstr>
      <vt:lpstr>Out-of-range indexing</vt:lpstr>
      <vt:lpstr>Review</vt:lpstr>
      <vt:lpstr>Lab: RandArray Part 1</vt:lpstr>
      <vt:lpstr>Lab: RandArray Part 2</vt:lpstr>
      <vt:lpstr>Lab: RandArray Part 3</vt:lpstr>
      <vt:lpstr>#8 Array Assignment:</vt:lpstr>
      <vt:lpstr>Lab: RandArray  Part 4</vt:lpstr>
      <vt:lpstr>Search an array for all</vt:lpstr>
      <vt:lpstr>Final RandArray (Part 5)</vt:lpstr>
      <vt:lpstr>PowerPoint Presentation</vt:lpstr>
      <vt:lpstr>Array elements in functions</vt:lpstr>
      <vt:lpstr>Array elements in Functions</vt:lpstr>
      <vt:lpstr>Arrays in functions</vt:lpstr>
      <vt:lpstr>Array parameter syntax</vt:lpstr>
      <vt:lpstr>Array argument syntax</vt:lpstr>
      <vt:lpstr>Roughly “pass by reference”</vt:lpstr>
      <vt:lpstr>Roughly “pass by reference”</vt:lpstr>
      <vt:lpstr>How to pass an array to a function</vt:lpstr>
      <vt:lpstr>Programming with arrays</vt:lpstr>
      <vt:lpstr>Programming with arrays</vt:lpstr>
      <vt:lpstr>Partially Filled Arrays</vt:lpstr>
      <vt:lpstr>Program with Partially Filled Array</vt:lpstr>
      <vt:lpstr>Program to show score difference</vt:lpstr>
      <vt:lpstr>fill_array</vt:lpstr>
      <vt:lpstr>Compute_average</vt:lpstr>
      <vt:lpstr>Show_difference</vt:lpstr>
      <vt:lpstr>7.8</vt:lpstr>
      <vt:lpstr>2D Arrays</vt:lpstr>
      <vt:lpstr>2-Dimensional arrays</vt:lpstr>
      <vt:lpstr>Column versus Row</vt:lpstr>
      <vt:lpstr>Column versus Row  Fill Top to Bottom      Array[rowNum][columnNum]</vt:lpstr>
      <vt:lpstr>Two-Dimensional Arrays</vt:lpstr>
      <vt:lpstr>Two-Dimensional Array Representation</vt:lpstr>
      <vt:lpstr>2D Array Initialization</vt:lpstr>
      <vt:lpstr>Two-Dimensional Array as Parameter, Argument</vt:lpstr>
      <vt:lpstr>Example – The showArray Function from Program 7-22</vt:lpstr>
      <vt:lpstr>How showArray is Called</vt:lpstr>
      <vt:lpstr>Summing All the Elements in a           Two-Dimensional Array</vt:lpstr>
      <vt:lpstr>Summing All the Elements in a           Two-Dimensional Array</vt:lpstr>
      <vt:lpstr>Summing the Rows of a                   Two-Dimensional Array</vt:lpstr>
      <vt:lpstr>Summing the Rows of a                              Two-Dimensional Array</vt:lpstr>
      <vt:lpstr>Summing the Columns of a               Two-Dimensional Array</vt:lpstr>
      <vt:lpstr>Summing the Columns of a Two-Dimensional Array</vt:lpstr>
      <vt:lpstr>Lab 12: Create the Multiplication Tables</vt:lpstr>
      <vt:lpstr>Lab 12: 2 Loops to Load the array</vt:lpstr>
      <vt:lpstr>Lab 12: Print the Multiplication Tables</vt:lpstr>
      <vt:lpstr>PowerPoint Presentation</vt:lpstr>
      <vt:lpstr>An Object</vt:lpstr>
      <vt:lpstr>String – your first object</vt:lpstr>
      <vt:lpstr>String – data</vt:lpstr>
      <vt:lpstr>String – Member Functions</vt:lpstr>
      <vt:lpstr>More string functions</vt:lpstr>
      <vt:lpstr>More string functions</vt:lpstr>
      <vt:lpstr>More string functions</vt:lpstr>
      <vt:lpstr>More string functions</vt:lpstr>
      <vt:lpstr>More string related functions</vt:lpstr>
      <vt:lpstr>7.6</vt:lpstr>
      <vt:lpstr>Using Parallel Arrays</vt:lpstr>
      <vt:lpstr>Parallel Array Example</vt:lpstr>
      <vt:lpstr>Parallel Arrays in Program 7-15</vt:lpstr>
      <vt:lpstr>PowerPoint Presentation</vt:lpstr>
      <vt:lpstr>Parallel (helper) Arrays</vt:lpstr>
      <vt:lpstr>Parallel Arrays</vt:lpstr>
      <vt:lpstr>Parallel Arrays</vt:lpstr>
      <vt:lpstr>Lab 13: Parallel Arrays. Step 1</vt:lpstr>
      <vt:lpstr>Lab 13: Parallel Arrays . Step 2</vt:lpstr>
      <vt:lpstr>Lab 13: Parallel Arrays. Step 3</vt:lpstr>
      <vt:lpstr>Lab 13: Parallel Arrays. Step 4</vt:lpstr>
      <vt:lpstr>Lab 13: Parallel Arrays. Step 6</vt:lpstr>
      <vt:lpstr>Lab 13: Parallel Arrays. Step 7</vt:lpstr>
      <vt:lpstr>7.11</vt:lpstr>
      <vt:lpstr>Introduction to the STL vector</vt:lpstr>
      <vt:lpstr>Declaring Vectors</vt:lpstr>
      <vt:lpstr>Adding Elements to a Vector</vt:lpstr>
      <vt:lpstr>Removing Vector Elements</vt:lpstr>
      <vt:lpstr>Using the Range-Based for Loop with a vector</vt:lpstr>
      <vt:lpstr>Other Useful Member Functions</vt:lpstr>
      <vt:lpstr>PowerPoint Presentation</vt:lpstr>
      <vt:lpstr>7.4</vt:lpstr>
      <vt:lpstr>The Range-Based for Loop</vt:lpstr>
      <vt:lpstr>Range-based for loop</vt:lpstr>
      <vt:lpstr>Printing the Contents of an Array</vt:lpstr>
      <vt:lpstr>Summing and Averaging                  Array Elements</vt:lpstr>
      <vt:lpstr>Searching</vt:lpstr>
      <vt:lpstr>Modifying an Array with a Range-Based for Loop</vt:lpstr>
      <vt:lpstr>Modifying an Array with a Range-Based for Loop in Program 7-12</vt:lpstr>
      <vt:lpstr>Modifying an Array with a Range-Based for Loop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 1600/1610 Computer Science I</dc:title>
  <dc:creator>Daniel Leeds</dc:creator>
  <cp:lastModifiedBy>Julie A. Harazduk</cp:lastModifiedBy>
  <cp:revision>159</cp:revision>
  <cp:lastPrinted>2014-11-13T04:28:41Z</cp:lastPrinted>
  <dcterms:created xsi:type="dcterms:W3CDTF">2014-11-05T03:53:49Z</dcterms:created>
  <dcterms:modified xsi:type="dcterms:W3CDTF">2019-12-02T16:00:27Z</dcterms:modified>
</cp:coreProperties>
</file>