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936" r:id="rId2"/>
    <p:sldId id="461" r:id="rId3"/>
    <p:sldId id="939" r:id="rId4"/>
    <p:sldId id="462" r:id="rId5"/>
    <p:sldId id="918" r:id="rId6"/>
    <p:sldId id="917" r:id="rId7"/>
    <p:sldId id="938" r:id="rId8"/>
    <p:sldId id="919" r:id="rId9"/>
    <p:sldId id="920" r:id="rId10"/>
    <p:sldId id="921" r:id="rId11"/>
    <p:sldId id="943" r:id="rId12"/>
    <p:sldId id="944" r:id="rId13"/>
    <p:sldId id="942" r:id="rId14"/>
    <p:sldId id="923" r:id="rId15"/>
    <p:sldId id="924" r:id="rId16"/>
    <p:sldId id="925" r:id="rId17"/>
    <p:sldId id="922" r:id="rId18"/>
    <p:sldId id="932" r:id="rId19"/>
    <p:sldId id="941" r:id="rId20"/>
    <p:sldId id="935" r:id="rId21"/>
    <p:sldId id="926" r:id="rId22"/>
    <p:sldId id="258" r:id="rId23"/>
    <p:sldId id="260" r:id="rId24"/>
    <p:sldId id="261" r:id="rId25"/>
    <p:sldId id="274" r:id="rId26"/>
    <p:sldId id="276" r:id="rId27"/>
    <p:sldId id="334" r:id="rId28"/>
    <p:sldId id="263" r:id="rId29"/>
    <p:sldId id="269" r:id="rId30"/>
    <p:sldId id="335" r:id="rId31"/>
    <p:sldId id="336" r:id="rId32"/>
    <p:sldId id="259" r:id="rId33"/>
    <p:sldId id="273" r:id="rId34"/>
    <p:sldId id="337" r:id="rId35"/>
    <p:sldId id="339" r:id="rId36"/>
    <p:sldId id="338" r:id="rId37"/>
    <p:sldId id="340" r:id="rId38"/>
    <p:sldId id="341" r:id="rId39"/>
    <p:sldId id="931" r:id="rId40"/>
    <p:sldId id="927" r:id="rId41"/>
    <p:sldId id="928" r:id="rId42"/>
    <p:sldId id="343" r:id="rId43"/>
    <p:sldId id="344" r:id="rId44"/>
    <p:sldId id="345" r:id="rId45"/>
    <p:sldId id="929" r:id="rId46"/>
    <p:sldId id="930" r:id="rId47"/>
  </p:sldIdLst>
  <p:sldSz cx="9144000" cy="6858000" type="screen4x3"/>
  <p:notesSz cx="7315200" cy="9601200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D4D4D"/>
    <a:srgbClr val="FF3300"/>
    <a:srgbClr val="FFFF00"/>
    <a:srgbClr val="DDDDDD"/>
    <a:srgbClr val="FFCCFF"/>
    <a:srgbClr val="C0C0C0"/>
    <a:srgbClr val="EAEAE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9094" autoAdjust="0"/>
  </p:normalViewPr>
  <p:slideViewPr>
    <p:cSldViewPr snapToGrid="0">
      <p:cViewPr varScale="1">
        <p:scale>
          <a:sx n="114" d="100"/>
          <a:sy n="114" d="100"/>
        </p:scale>
        <p:origin x="28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27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27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6988A36-0C19-49C3-9FCD-F0A0D5A7E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5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1576"/>
            <a:ext cx="5365352" cy="431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CEFAEDD-5430-44E8-A24A-D8BFE29C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01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B1A0-6E04-4AAF-88FA-A79A65F9BD50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287B5-B229-4F1C-8680-817C1839076C}" type="slidenum">
              <a:rPr lang="en-US" smtClean="0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66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287B5-B229-4F1C-8680-817C1839076C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3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76296D5F-D48A-4CC2-8269-DEEF53133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A62A5CB-DEE2-40E9-9D49-6790AEC38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EA7E601-6ECE-444A-AC1B-735A74B5E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EFD7075-74B7-4C5D-BEF3-0EE3E9DDD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E0F0689-57F9-46B5-A970-D3A85FF69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C419D4C-8E80-4F43-B358-BCB3B5EE2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574C551-E2BA-42FC-B2BF-F66A03F78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ACD7A89-A1A8-453B-A8AD-D909A4187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B6A4A7EE-67AE-41BE-A08A-B6DABE432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2C4513B-9D53-4AE0-BE45-DBDD52B47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E4BC6FA-ABB1-4E5F-8D0D-2433147F7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m.cis.fordham.edu:8443/web/course/3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harazduk@fordham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m.cis.fordham.edu:844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harazduk@fordham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martin95@fordham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rstmann.com/" TargetMode="External"/><Relationship Id="rId2" Type="http://schemas.openxmlformats.org/officeDocument/2006/relationships/hyperlink" Target="https://learn.zybooks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storm.cis.fordham.edu/harazduk/cs2000/ProgrammingLabs/StudyUnix/unix2.html" TargetMode="External"/><Relationship Id="rId2" Type="http://schemas.openxmlformats.org/officeDocument/2006/relationships/hyperlink" Target="http://storm.cis.fordham.edu/harazduk/cs2000/ProgrammingLabs/StudyUnix/unix1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017A-CCBE-4E57-82FD-1559707727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Deck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0DEB3-D4DA-4084-9F01-6AA2D9511A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CISC2000</a:t>
            </a:r>
          </a:p>
          <a:p>
            <a:r>
              <a:rPr lang="en-US" dirty="0"/>
              <a:t>Computer Science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A5956-A23C-44F7-A2DC-1A323FB110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371600"/>
            <a:ext cx="7969405" cy="4876800"/>
          </a:xfrm>
        </p:spPr>
        <p:txBody>
          <a:bodyPr/>
          <a:lstStyle/>
          <a:p>
            <a:r>
              <a:rPr lang="en-US" dirty="0"/>
              <a:t>We will be using the </a:t>
            </a:r>
            <a:r>
              <a:rPr lang="en-US" dirty="0" err="1"/>
              <a:t>autograder</a:t>
            </a:r>
            <a:r>
              <a:rPr lang="en-US" dirty="0"/>
              <a:t> below for labs </a:t>
            </a:r>
            <a:r>
              <a:rPr lang="en-US" sz="2400" dirty="0">
                <a:solidFill>
                  <a:srgbClr val="0000CC"/>
                </a:solidFill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https://storm.cis.fordham.edu:8443</a:t>
            </a:r>
            <a:r>
              <a:rPr lang="en-US" sz="2400" dirty="0">
                <a:solidFill>
                  <a:srgbClr val="0000CC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Autograder</a:t>
            </a:r>
            <a:r>
              <a:rPr 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CISC2000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r>
              <a:rPr lang="en-US" dirty="0"/>
              <a:t>The Output of the lab must match the model exactly to get full credit</a:t>
            </a:r>
          </a:p>
          <a:p>
            <a:pPr lvl="1"/>
            <a:r>
              <a:rPr lang="en-US" dirty="0"/>
              <a:t>Email if you are having problems matching output </a:t>
            </a:r>
          </a:p>
          <a:p>
            <a:r>
              <a:rPr lang="en-US" dirty="0"/>
              <a:t>A separate hand grade will be given for </a:t>
            </a:r>
            <a:endParaRPr lang="en-US" dirty="0">
              <a:solidFill>
                <a:srgbClr val="0000CC"/>
              </a:solidFill>
            </a:endParaRPr>
          </a:p>
          <a:p>
            <a:pPr lvl="1"/>
            <a:r>
              <a:rPr lang="en-US" dirty="0"/>
              <a:t>proper variable and function naming</a:t>
            </a:r>
          </a:p>
          <a:p>
            <a:pPr lvl="1"/>
            <a:r>
              <a:rPr lang="en-US" dirty="0"/>
              <a:t>proper indentation and comments</a:t>
            </a:r>
          </a:p>
          <a:p>
            <a:pPr lvl="1"/>
            <a:r>
              <a:rPr lang="en-US" dirty="0"/>
              <a:t>meeting requirements that can’t be easily tested using an </a:t>
            </a:r>
            <a:r>
              <a:rPr lang="en-US" dirty="0" err="1"/>
              <a:t>autograder</a:t>
            </a: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12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371600"/>
            <a:ext cx="7969405" cy="4876800"/>
          </a:xfrm>
        </p:spPr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Late labs: </a:t>
            </a:r>
            <a:r>
              <a:rPr lang="en-US" dirty="0"/>
              <a:t>All labs have a grace period</a:t>
            </a:r>
          </a:p>
          <a:p>
            <a:pPr lvl="1"/>
            <a:r>
              <a:rPr lang="en-US" dirty="0"/>
              <a:t>All labs stay open for a few days after due date.</a:t>
            </a:r>
          </a:p>
          <a:p>
            <a:pPr lvl="1"/>
            <a:r>
              <a:rPr lang="en-US" dirty="0"/>
              <a:t>Keep working on your labs</a:t>
            </a:r>
          </a:p>
          <a:p>
            <a:pPr lvl="1"/>
            <a:r>
              <a:rPr lang="en-US" dirty="0"/>
              <a:t>Please submit once by due date even if not done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Late tokens: </a:t>
            </a:r>
            <a:r>
              <a:rPr lang="en-US" dirty="0"/>
              <a:t>After grace, labs close BUT</a:t>
            </a:r>
          </a:p>
          <a:p>
            <a:pPr lvl="1"/>
            <a:r>
              <a:rPr lang="en-US" dirty="0"/>
              <a:t>Every student has 10 late tokens to avoid penalties for a day late. 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05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371600"/>
            <a:ext cx="7969405" cy="4876800"/>
          </a:xfrm>
        </p:spPr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Extensions: </a:t>
            </a:r>
            <a:r>
              <a:rPr lang="en-US" dirty="0"/>
              <a:t>After grace and tokens used</a:t>
            </a:r>
          </a:p>
          <a:p>
            <a:pPr lvl="1"/>
            <a:r>
              <a:rPr lang="en-US" dirty="0"/>
              <a:t>Ask for an extension if you will need more than a day for a lab</a:t>
            </a:r>
          </a:p>
          <a:p>
            <a:pPr lvl="1"/>
            <a:r>
              <a:rPr lang="en-US" dirty="0"/>
              <a:t>Illness is one of the only absolute excuses for late labs with no penalty</a:t>
            </a:r>
          </a:p>
          <a:p>
            <a:pPr lvl="1"/>
            <a:r>
              <a:rPr lang="en-US" dirty="0"/>
              <a:t>A couple of days late is a limited </a:t>
            </a:r>
            <a:r>
              <a:rPr lang="en-US" dirty="0" err="1"/>
              <a:t>penality</a:t>
            </a:r>
            <a:endParaRPr lang="en-US" dirty="0"/>
          </a:p>
          <a:p>
            <a:pPr lvl="1"/>
            <a:r>
              <a:rPr lang="en-US" dirty="0"/>
              <a:t>Penalties increase if the privilege is abused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PLEASE TALK TO ME IF YOU FALL BEHIND!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371600"/>
            <a:ext cx="7969405" cy="4876800"/>
          </a:xfrm>
        </p:spPr>
        <p:txBody>
          <a:bodyPr/>
          <a:lstStyle/>
          <a:p>
            <a:r>
              <a:rPr lang="en-US" dirty="0" err="1">
                <a:solidFill>
                  <a:srgbClr val="0000CC"/>
                </a:solidFill>
              </a:rPr>
              <a:t>zyBook</a:t>
            </a:r>
            <a:r>
              <a:rPr lang="en-US" dirty="0">
                <a:solidFill>
                  <a:srgbClr val="0000CC"/>
                </a:solidFill>
              </a:rPr>
              <a:t> Assignments:</a:t>
            </a:r>
          </a:p>
          <a:p>
            <a:pPr lvl="1"/>
            <a:r>
              <a:rPr lang="en-US" dirty="0"/>
              <a:t>We will be using a </a:t>
            </a:r>
            <a:r>
              <a:rPr lang="en-US" dirty="0" err="1"/>
              <a:t>zyBook</a:t>
            </a:r>
            <a:r>
              <a:rPr lang="en-US" dirty="0"/>
              <a:t> for homework. </a:t>
            </a:r>
          </a:p>
          <a:p>
            <a:pPr lvl="1"/>
            <a:r>
              <a:rPr lang="en-US" dirty="0"/>
              <a:t>Every chapter will have an assignment consisting of participation and challenge exercises. </a:t>
            </a:r>
          </a:p>
          <a:p>
            <a:pPr lvl="2"/>
            <a:r>
              <a:rPr lang="en-US" dirty="0"/>
              <a:t>Some of the participation exercises should have been labeled challenge!</a:t>
            </a:r>
          </a:p>
          <a:p>
            <a:pPr lvl="1"/>
            <a:r>
              <a:rPr lang="en-US" dirty="0"/>
              <a:t>There is no easy way to provide a grace period for </a:t>
            </a:r>
            <a:r>
              <a:rPr lang="en-US" dirty="0" err="1"/>
              <a:t>zyBook</a:t>
            </a:r>
            <a:r>
              <a:rPr lang="en-US" dirty="0"/>
              <a:t> homework assignments, </a:t>
            </a:r>
            <a:r>
              <a:rPr lang="en-US" b="1" i="1" dirty="0"/>
              <a:t>so don’t be late!</a:t>
            </a:r>
          </a:p>
          <a:p>
            <a:pPr lvl="1"/>
            <a:r>
              <a:rPr lang="en-US" dirty="0"/>
              <a:t>Only 2 extensions will be given with a good excuse.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PLEASE TALK TO ME IF YOU FALL BEHIND!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3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Communication:</a:t>
            </a:r>
          </a:p>
          <a:p>
            <a:pPr lvl="1"/>
            <a:r>
              <a:rPr lang="en-US" dirty="0"/>
              <a:t>Via Email/Blackboard and Announcements (BB)</a:t>
            </a:r>
          </a:p>
          <a:p>
            <a:pPr lvl="2"/>
            <a:r>
              <a:rPr 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jharazduk@fordham.edu</a:t>
            </a:r>
            <a:endParaRPr lang="en-US" dirty="0">
              <a:solidFill>
                <a:srgbClr val="0000CC"/>
              </a:solidFill>
            </a:endParaRPr>
          </a:p>
          <a:p>
            <a:pPr lvl="2"/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Program Grading Criteria: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70% </a:t>
            </a:r>
            <a:r>
              <a:rPr lang="en-US" dirty="0">
                <a:solidFill>
                  <a:srgbClr val="0000CC"/>
                </a:solidFill>
              </a:rPr>
              <a:t>for correct implementation of requirements</a:t>
            </a:r>
          </a:p>
          <a:p>
            <a:pPr lvl="1"/>
            <a:r>
              <a:rPr lang="en-US" dirty="0"/>
              <a:t>No compilation or linker errors! A minimum of 2-5% for every error is taken from the project.</a:t>
            </a:r>
          </a:p>
          <a:p>
            <a:pPr lvl="1"/>
            <a:r>
              <a:rPr lang="en-US" dirty="0"/>
              <a:t>Implement ALL requirements. ADD comments!</a:t>
            </a:r>
          </a:p>
          <a:p>
            <a:pPr lvl="1"/>
            <a:r>
              <a:rPr lang="en-US" dirty="0"/>
              <a:t>Include appropriate error and bounds checking.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8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Program Grading Criteria: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30% </a:t>
            </a:r>
            <a:r>
              <a:rPr lang="en-US" dirty="0">
                <a:solidFill>
                  <a:srgbClr val="0000CC"/>
                </a:solidFill>
              </a:rPr>
              <a:t>for good coding style</a:t>
            </a:r>
          </a:p>
          <a:p>
            <a:pPr lvl="1"/>
            <a:r>
              <a:rPr lang="en-US" dirty="0"/>
              <a:t>Indent code blocks at least 2 spaces (but I prefer 3 or 4). </a:t>
            </a:r>
            <a:r>
              <a:rPr lang="en-US" u="sng" dirty="0"/>
              <a:t>Be consistent!</a:t>
            </a:r>
          </a:p>
          <a:p>
            <a:pPr lvl="1"/>
            <a:r>
              <a:rPr lang="en-US" dirty="0"/>
              <a:t>Code comments should describe the goal of code, except when it’s unclear or tricky, then explain details. </a:t>
            </a:r>
            <a:r>
              <a:rPr lang="en-US" u="sng" dirty="0"/>
              <a:t>Avoid unclear or tricky code!</a:t>
            </a:r>
          </a:p>
          <a:p>
            <a:pPr lvl="1"/>
            <a:r>
              <a:rPr lang="en-US" dirty="0"/>
              <a:t>Function prototype comments should describe what function does and use </a:t>
            </a:r>
            <a:r>
              <a:rPr lang="en-US" dirty="0">
                <a:solidFill>
                  <a:srgbClr val="FF0000"/>
                </a:solidFill>
              </a:rPr>
              <a:t>@param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@returns</a:t>
            </a:r>
          </a:p>
          <a:p>
            <a:pPr lvl="1"/>
            <a:r>
              <a:rPr lang="en-US" dirty="0"/>
              <a:t>Function header comments should state </a:t>
            </a:r>
            <a:r>
              <a:rPr lang="en-US" dirty="0">
                <a:solidFill>
                  <a:srgbClr val="FF0000"/>
                </a:solidFill>
              </a:rPr>
              <a:t>precondition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postcondition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6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D186-44BE-4E85-B070-35335616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</a:t>
            </a:r>
            <a:r>
              <a:rPr lang="en-US" dirty="0" err="1"/>
              <a:t>con’t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7184-BB48-4C90-8BDE-8C37E6461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Program Grading Criteria: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30% </a:t>
            </a:r>
            <a:r>
              <a:rPr lang="en-US" dirty="0">
                <a:solidFill>
                  <a:srgbClr val="0000CC"/>
                </a:solidFill>
              </a:rPr>
              <a:t>for good coding style</a:t>
            </a:r>
          </a:p>
          <a:p>
            <a:pPr lvl="1"/>
            <a:r>
              <a:rPr lang="en-US" dirty="0"/>
              <a:t>Use good names and follow conventions:</a:t>
            </a:r>
          </a:p>
          <a:p>
            <a:pPr lvl="2"/>
            <a:r>
              <a:rPr lang="en-US" dirty="0"/>
              <a:t>Functions returning a value should be prefixed with “get”, “load”, or “read”.</a:t>
            </a:r>
          </a:p>
          <a:p>
            <a:pPr lvl="2"/>
            <a:r>
              <a:rPr lang="en-US" dirty="0"/>
              <a:t>Variable names should describe what they contain, unless they are used as a loop index (e.g. </a:t>
            </a:r>
            <a:r>
              <a:rPr lang="en-US" dirty="0" err="1"/>
              <a:t>i</a:t>
            </a:r>
            <a:r>
              <a:rPr lang="en-US" dirty="0"/>
              <a:t>, j, k)</a:t>
            </a:r>
          </a:p>
          <a:p>
            <a:pPr lvl="2"/>
            <a:r>
              <a:rPr lang="en-US" dirty="0"/>
              <a:t>Two ways to name your variables are: “</a:t>
            </a:r>
            <a:r>
              <a:rPr lang="en-US" dirty="0" err="1"/>
              <a:t>cpu_cycle_length</a:t>
            </a:r>
            <a:r>
              <a:rPr lang="en-US" dirty="0"/>
              <a:t>” or “</a:t>
            </a:r>
            <a:r>
              <a:rPr lang="en-US" dirty="0" err="1"/>
              <a:t>CPUCycleLength</a:t>
            </a:r>
            <a:r>
              <a:rPr lang="en-US" dirty="0"/>
              <a:t>”.</a:t>
            </a:r>
          </a:p>
          <a:p>
            <a:pPr lvl="2"/>
            <a:r>
              <a:rPr lang="en-US" dirty="0"/>
              <a:t>Do not use literal constants, instead use: </a:t>
            </a:r>
          </a:p>
          <a:p>
            <a:pPr lvl="3"/>
            <a:r>
              <a:rPr lang="en-US" dirty="0"/>
              <a:t>const double PRICE_MEDIUM_PIZZA = 12.39;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6FAE5-ECCC-47C8-8069-10231BE6D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50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4527F-3A6B-443B-AF98-9B359118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Grading:</a:t>
            </a:r>
          </a:p>
        </p:txBody>
      </p:sp>
      <p:graphicFrame>
        <p:nvGraphicFramePr>
          <p:cNvPr id="5" name="Table Placeholder 4">
            <a:extLst>
              <a:ext uri="{FF2B5EF4-FFF2-40B4-BE49-F238E27FC236}">
                <a16:creationId xmlns:a16="http://schemas.microsoft.com/office/drawing/2014/main" id="{6D3208DF-EDA2-402B-A652-7D7B82E193B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29437017"/>
              </p:ext>
            </p:extLst>
          </p:nvPr>
        </p:nvGraphicFramePr>
        <p:xfrm>
          <a:off x="533400" y="1600200"/>
          <a:ext cx="8055964" cy="3383280"/>
        </p:xfrm>
        <a:graphic>
          <a:graphicData uri="http://schemas.openxmlformats.org/drawingml/2006/table">
            <a:tbl>
              <a:tblPr firstRow="1" bandRow="1">
                <a:effectLst>
                  <a:reflection endPos="65000" dist="50800" dir="5400000" sy="-100000" algn="bl" rotWithShape="0"/>
                </a:effectLst>
                <a:tableStyleId>{5C22544A-7EE6-4342-B048-85BDC9FD1C3A}</a:tableStyleId>
              </a:tblPr>
              <a:tblGrid>
                <a:gridCol w="2577059">
                  <a:extLst>
                    <a:ext uri="{9D8B030D-6E8A-4147-A177-3AD203B41FA5}">
                      <a16:colId xmlns:a16="http://schemas.microsoft.com/office/drawing/2014/main" val="2115085816"/>
                    </a:ext>
                  </a:extLst>
                </a:gridCol>
                <a:gridCol w="1095781">
                  <a:extLst>
                    <a:ext uri="{9D8B030D-6E8A-4147-A177-3AD203B41FA5}">
                      <a16:colId xmlns:a16="http://schemas.microsoft.com/office/drawing/2014/main" val="1799100705"/>
                    </a:ext>
                  </a:extLst>
                </a:gridCol>
                <a:gridCol w="1429789">
                  <a:extLst>
                    <a:ext uri="{9D8B030D-6E8A-4147-A177-3AD203B41FA5}">
                      <a16:colId xmlns:a16="http://schemas.microsoft.com/office/drawing/2014/main" val="4129838482"/>
                    </a:ext>
                  </a:extLst>
                </a:gridCol>
                <a:gridCol w="2953335">
                  <a:extLst>
                    <a:ext uri="{9D8B030D-6E8A-4147-A177-3AD203B41FA5}">
                      <a16:colId xmlns:a16="http://schemas.microsoft.com/office/drawing/2014/main" val="3532986780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r>
                        <a:rPr lang="en-US" dirty="0"/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many?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126529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r>
                        <a:rPr lang="en-US" dirty="0"/>
                        <a:t>Lab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 Grading Criteria*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19121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r>
                        <a:rPr lang="en-US" dirty="0"/>
                        <a:t>Reading 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assignments (150pts)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95701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Quizzes/practice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big,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 class assignments/labs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441696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Midterm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683373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r>
                        <a:rPr lang="en-US" dirty="0"/>
                        <a:t>Final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688324"/>
                  </a:ext>
                </a:extLst>
              </a:tr>
              <a:tr h="329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speak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5%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Makes the class better!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11291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B2519-E40B-4524-A977-C25D70CF9A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EA7E601-6ECE-444A-AC1B-735A74B5EE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8300E0-E9EB-4A4D-8003-B5C36B5D75E6}"/>
              </a:ext>
            </a:extLst>
          </p:cNvPr>
          <p:cNvSpPr txBox="1"/>
          <p:nvPr/>
        </p:nvSpPr>
        <p:spPr>
          <a:xfrm>
            <a:off x="533400" y="5269043"/>
            <a:ext cx="7029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dirty="0">
                <a:solidFill>
                  <a:srgbClr val="0000CC"/>
                </a:solidFill>
              </a:rPr>
              <a:t>http://storm.cis.fordham.edu/harazduk/cs2000/grading.html</a:t>
            </a:r>
          </a:p>
        </p:txBody>
      </p:sp>
    </p:spTree>
    <p:extLst>
      <p:ext uri="{BB962C8B-B14F-4D97-AF65-F5344CB8AC3E}">
        <p14:creationId xmlns:p14="http://schemas.microsoft.com/office/powerpoint/2010/main" val="26733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79430"/>
            <a:ext cx="7772400" cy="4648200"/>
          </a:xfrm>
        </p:spPr>
        <p:txBody>
          <a:bodyPr/>
          <a:lstStyle/>
          <a:p>
            <a:r>
              <a:rPr lang="en-US" dirty="0"/>
              <a:t>Will be taken via </a:t>
            </a:r>
            <a:r>
              <a:rPr lang="en-US" dirty="0" err="1"/>
              <a:t>Qwickly</a:t>
            </a:r>
            <a:r>
              <a:rPr lang="en-US" dirty="0"/>
              <a:t> Attendance check-in feature.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Video Instructions for Student Check-in</a:t>
            </a:r>
          </a:p>
          <a:p>
            <a:pPr lvl="1"/>
            <a:r>
              <a:rPr lang="en-US" dirty="0"/>
              <a:t>https://www.goqwickly.com/attendance/#</a:t>
            </a:r>
          </a:p>
          <a:p>
            <a:endParaRPr lang="en-US" dirty="0"/>
          </a:p>
          <a:p>
            <a:r>
              <a:rPr lang="en-US" dirty="0"/>
              <a:t>It is your responsibility to attend classes. Please send an email if you will be absent. I will do my best to tell you what you missed.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6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91E3D-9FC2-4852-BE29-B79DB8DB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an </a:t>
            </a:r>
            <a:r>
              <a:rPr lang="en-US" dirty="0" err="1"/>
              <a:t>Autograder</a:t>
            </a:r>
            <a:r>
              <a:rPr lang="en-US" dirty="0"/>
              <a:t>(not </a:t>
            </a:r>
            <a:r>
              <a:rPr lang="en-US" dirty="0" err="1"/>
              <a:t>Mimir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125B9-21D0-4E2B-96B6-08DDB0ACB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https://storm.cis.fordham.edu:8443/</a:t>
            </a:r>
            <a:endParaRPr lang="en-US" dirty="0">
              <a:solidFill>
                <a:srgbClr val="0000CC"/>
              </a:solidFill>
            </a:endParaRPr>
          </a:p>
          <a:p>
            <a:r>
              <a:rPr lang="en-US" dirty="0" err="1"/>
              <a:t>Autograder</a:t>
            </a:r>
            <a:r>
              <a:rPr lang="en-US" dirty="0"/>
              <a:t> link above.</a:t>
            </a:r>
          </a:p>
          <a:p>
            <a:endParaRPr lang="en-US" dirty="0"/>
          </a:p>
          <a:p>
            <a:r>
              <a:rPr lang="en-US" dirty="0"/>
              <a:t>Lab Assignments will be found on Blackboard in </a:t>
            </a:r>
            <a:r>
              <a:rPr lang="en-US" dirty="0">
                <a:solidFill>
                  <a:srgbClr val="0000CC"/>
                </a:solidFill>
              </a:rPr>
              <a:t>Lab Assignments </a:t>
            </a:r>
            <a:r>
              <a:rPr lang="en-US" dirty="0"/>
              <a:t>folder</a:t>
            </a:r>
            <a:r>
              <a:rPr lang="en-US" dirty="0">
                <a:solidFill>
                  <a:srgbClr val="0000CC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00CC"/>
              </a:solidFill>
            </a:endParaRPr>
          </a:p>
          <a:p>
            <a:r>
              <a:rPr lang="en-US" dirty="0"/>
              <a:t>Tutorials on Blackboard for using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  <a:p>
            <a:pPr lvl="1"/>
            <a:r>
              <a:rPr lang="en-US" dirty="0" err="1">
                <a:solidFill>
                  <a:srgbClr val="0000CC"/>
                </a:solidFill>
              </a:rPr>
              <a:t>MobaXterm</a:t>
            </a:r>
            <a:r>
              <a:rPr lang="en-US" dirty="0">
                <a:solidFill>
                  <a:srgbClr val="0000CC"/>
                </a:solidFill>
              </a:rPr>
              <a:t> (windows) – login/upload/download</a:t>
            </a:r>
          </a:p>
          <a:p>
            <a:pPr lvl="1"/>
            <a:r>
              <a:rPr lang="en-US" dirty="0" err="1">
                <a:solidFill>
                  <a:srgbClr val="0000CC"/>
                </a:solidFill>
              </a:rPr>
              <a:t>Ssh</a:t>
            </a:r>
            <a:r>
              <a:rPr lang="en-US" dirty="0">
                <a:solidFill>
                  <a:srgbClr val="0000CC"/>
                </a:solidFill>
              </a:rPr>
              <a:t> (mac) – login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Sftp (mac) – upload/download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CF69D-B2EF-4AE0-96DF-FD5F5BB7FD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9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7E8BD75-5D49-4E8D-9979-838D3A0694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454" y="967666"/>
            <a:ext cx="8062284" cy="486427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CISC2000 Computer Science II with Lab</a:t>
            </a:r>
          </a:p>
          <a:p>
            <a:pPr marL="0" indent="0">
              <a:buNone/>
            </a:pPr>
            <a:endParaRPr lang="en-US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Instructor: Prof. Julie Harazduk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Course hours:   Mon/Thu </a:t>
            </a:r>
            <a:r>
              <a:rPr lang="en-US" sz="1800" dirty="0">
                <a:solidFill>
                  <a:srgbClr val="0000CC"/>
                </a:solidFill>
              </a:rPr>
              <a:t>R01 2:30 - 3:45; R03 4 - 5:15pm</a:t>
            </a:r>
          </a:p>
          <a:p>
            <a:pPr marL="0" indent="0">
              <a:buNone/>
            </a:pPr>
            <a:r>
              <a:rPr lang="en-US" sz="1800" dirty="0"/>
              <a:t>Lab hours</a:t>
            </a:r>
            <a:r>
              <a:rPr lang="en-US" sz="1800" dirty="0">
                <a:solidFill>
                  <a:srgbClr val="0000CC"/>
                </a:solidFill>
              </a:rPr>
              <a:t>: </a:t>
            </a:r>
            <a:r>
              <a:rPr lang="en-US" sz="1800" dirty="0"/>
              <a:t>Wed </a:t>
            </a:r>
            <a:r>
              <a:rPr lang="en-US" sz="1800" dirty="0">
                <a:solidFill>
                  <a:srgbClr val="0000CC"/>
                </a:solidFill>
              </a:rPr>
              <a:t>R01 11:30 - 12:45pm; R03 1 - 2:15pm;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CC"/>
                </a:solidFill>
              </a:rPr>
              <a:t>                           </a:t>
            </a:r>
          </a:p>
          <a:p>
            <a:pPr marL="0" indent="0">
              <a:buNone/>
            </a:pPr>
            <a:r>
              <a:rPr lang="en-US" sz="2000" dirty="0"/>
              <a:t>Office hours</a:t>
            </a:r>
            <a:r>
              <a:rPr lang="en-US" sz="1400" dirty="0"/>
              <a:t>: </a:t>
            </a:r>
            <a:r>
              <a:rPr lang="en-US" sz="1800" dirty="0"/>
              <a:t>Tue 11:30-12:45, Thu 1-2:15 and by appt.</a:t>
            </a:r>
          </a:p>
          <a:p>
            <a:pPr marL="0" indent="0">
              <a:buNone/>
            </a:pPr>
            <a:r>
              <a:rPr lang="en-US" sz="2000" dirty="0"/>
              <a:t>Email: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jharazduk@fordham.edu</a:t>
            </a:r>
            <a:endParaRPr lang="en-US" sz="2000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000" dirty="0"/>
              <a:t>TA:</a:t>
            </a:r>
            <a:r>
              <a:rPr lang="en-US" sz="2000" dirty="0">
                <a:solidFill>
                  <a:srgbClr val="CCCCFF"/>
                </a:solidFill>
              </a:rPr>
              <a:t>.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amartin95@fordham.edu</a:t>
            </a:r>
            <a:endParaRPr lang="en-US" sz="2000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CC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A second course in C++ with emphasis on functions, arrays, pointers and classes.</a:t>
            </a:r>
          </a:p>
          <a:p>
            <a:pPr marL="0" indent="0">
              <a:buNone/>
            </a:pPr>
            <a:endParaRPr lang="en-US" dirty="0">
              <a:solidFill>
                <a:srgbClr val="C0C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00292-1077-4B24-B8D3-3031F1D92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Save for when we get to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C787D-BB14-4311-9FB6-C83632C44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MobaXterm</a:t>
            </a:r>
            <a:r>
              <a:rPr lang="en-US" dirty="0"/>
              <a:t> &amp; Linux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AAF8E-BAFE-4FF1-9833-B4E05DEEE2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86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BC86-0FB5-4B42-8F98-E075109945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Lab: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27BF5-E768-46E9-8836-C3A6D5D3E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039" y="3429000"/>
            <a:ext cx="6400800" cy="1752600"/>
          </a:xfrm>
        </p:spPr>
        <p:txBody>
          <a:bodyPr/>
          <a:lstStyle/>
          <a:p>
            <a:r>
              <a:rPr lang="en-US" dirty="0"/>
              <a:t>Directory Structure</a:t>
            </a:r>
          </a:p>
          <a:p>
            <a:r>
              <a:rPr lang="en-US" dirty="0"/>
              <a:t>Writing and Compiling Programs with Linux and </a:t>
            </a:r>
            <a:r>
              <a:rPr lang="en-US" dirty="0" err="1"/>
              <a:t>Mimir</a:t>
            </a:r>
            <a:endParaRPr lang="en-US" dirty="0"/>
          </a:p>
          <a:p>
            <a:r>
              <a:rPr lang="en-US" dirty="0"/>
              <a:t>(not responsible for submitting HelloWord.cpp)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4CACD-127D-4C56-88ED-28A801EC1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26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programming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is the operating system that runs on the computers we will use in this class.</a:t>
            </a:r>
          </a:p>
          <a:p>
            <a:pPr lvl="1"/>
            <a:r>
              <a:rPr lang="en-US" dirty="0"/>
              <a:t> It runs on </a:t>
            </a:r>
            <a:r>
              <a:rPr lang="en-US" dirty="0" err="1"/>
              <a:t>Mimir</a:t>
            </a:r>
            <a:r>
              <a:rPr lang="en-US" dirty="0"/>
              <a:t> and storm.cis.fordham.edu.</a:t>
            </a:r>
          </a:p>
          <a:p>
            <a:r>
              <a:rPr lang="en-US" dirty="0"/>
              <a:t>On Linux, users issue </a:t>
            </a:r>
            <a:r>
              <a:rPr lang="en-US" b="1" dirty="0"/>
              <a:t>text</a:t>
            </a:r>
            <a:r>
              <a:rPr lang="en-US" dirty="0"/>
              <a:t> commands to get work done </a:t>
            </a:r>
          </a:p>
          <a:p>
            <a:pPr lvl="1"/>
            <a:r>
              <a:rPr lang="en-US" dirty="0"/>
              <a:t>(as opposed to mouse commands like in Windows, Mac OS or finger gestures like in Android or iPhone).</a:t>
            </a:r>
          </a:p>
          <a:p>
            <a:r>
              <a:rPr lang="en-US" dirty="0"/>
              <a:t>On Linux, files are stored in </a:t>
            </a:r>
            <a:r>
              <a:rPr lang="en-US" b="1" dirty="0"/>
              <a:t>directories</a:t>
            </a:r>
            <a:r>
              <a:rPr lang="en-US" dirty="0"/>
              <a:t> similar to folders in Windows or Mac 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08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Command-line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Run programs through text commands, rather than through mouse clicks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The “terminal” runs a command-line interpreter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Interpreter waits for a command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 enters text command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Interpreter determines activity to perform based on command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Output of activity displayed in terminal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back to waiting (step 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4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Command-line: typical format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7696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command_name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additional_inputs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Example: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hello.cpp -o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hello.out</a:t>
            </a:r>
            <a:r>
              <a:rPr lang="en-US" sz="2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77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command_name</a:t>
            </a:r>
            <a:r>
              <a:rPr lang="en-US" dirty="0"/>
              <a:t> is an executable file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additional_inputs</a:t>
            </a:r>
            <a:r>
              <a:rPr lang="en-US" dirty="0"/>
              <a:t> can be included</a:t>
            </a:r>
          </a:p>
          <a:p>
            <a:r>
              <a:rPr lang="en-US" dirty="0"/>
              <a:t>to specify special behaviors of the command</a:t>
            </a:r>
          </a:p>
          <a:p>
            <a:r>
              <a:rPr lang="en-US" dirty="0"/>
              <a:t>to tell the command to act on certain files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403870"/>
            <a:ext cx="76962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myProgram.cpp myProgram_COPIED.cpp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this file ……   to this (new) file</a:t>
            </a: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8578" y="4819095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Example: making a copy of your C++ file: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0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F55B-0030-4A10-94F9-BCD3B148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ToDo</a:t>
            </a:r>
            <a:r>
              <a:rPr lang="en-US" b="1" dirty="0"/>
              <a:t>: From Windows</a:t>
            </a:r>
            <a:br>
              <a:rPr lang="en-US" dirty="0"/>
            </a:br>
            <a:r>
              <a:rPr lang="en-US" dirty="0"/>
              <a:t>Getting into your account on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79D6-136A-4AC0-933D-19865FB1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From Windows:</a:t>
            </a:r>
          </a:p>
          <a:p>
            <a:r>
              <a:rPr lang="en-US" dirty="0"/>
              <a:t>Click: Student (on screen. Use password on whiteboard)</a:t>
            </a:r>
          </a:p>
          <a:p>
            <a:r>
              <a:rPr lang="en-US" dirty="0"/>
              <a:t>On Windows: </a:t>
            </a:r>
            <a:r>
              <a:rPr lang="en-US" dirty="0" err="1"/>
              <a:t>mobaX</a:t>
            </a:r>
            <a:r>
              <a:rPr lang="en-US" dirty="0"/>
              <a:t> (look for icon on screen)</a:t>
            </a:r>
          </a:p>
          <a:p>
            <a:r>
              <a:rPr lang="en-US" dirty="0"/>
              <a:t>On Linux : double click  term then type  </a:t>
            </a:r>
          </a:p>
          <a:p>
            <a:pPr marL="457200" lvl="1" indent="0">
              <a:buNone/>
            </a:pPr>
            <a:r>
              <a:rPr lang="en-US" dirty="0" err="1"/>
              <a:t>ssh</a:t>
            </a:r>
            <a:r>
              <a:rPr lang="en-US" dirty="0"/>
              <a:t> storm.cis.fordham.edu</a:t>
            </a:r>
          </a:p>
          <a:p>
            <a:r>
              <a:rPr lang="en-US" dirty="0"/>
              <a:t>Session (one of the icons along top of the program)</a:t>
            </a:r>
          </a:p>
          <a:p>
            <a:r>
              <a:rPr lang="en-US" dirty="0" err="1"/>
              <a:t>Ssh</a:t>
            </a:r>
            <a:endParaRPr lang="en-US" dirty="0"/>
          </a:p>
          <a:p>
            <a:r>
              <a:rPr lang="en-US" dirty="0"/>
              <a:t>storm.cis.fordham.edu</a:t>
            </a:r>
          </a:p>
          <a:p>
            <a:r>
              <a:rPr lang="en-US" dirty="0" err="1"/>
              <a:t>passwd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passwd</a:t>
            </a:r>
            <a:r>
              <a:rPr lang="en-US" dirty="0"/>
              <a:t> changes your password 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AE61B-9F65-4638-AB0F-CACB812C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02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F55B-0030-4A10-94F9-BCD3B148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ToDo</a:t>
            </a:r>
            <a:r>
              <a:rPr lang="en-US" b="1" dirty="0"/>
              <a:t>: From Linux</a:t>
            </a:r>
            <a:br>
              <a:rPr lang="en-US" dirty="0"/>
            </a:br>
            <a:r>
              <a:rPr lang="en-US" dirty="0"/>
              <a:t>Getting into your account on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79D6-136A-4AC0-933D-19865FB1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Click: Student (on screen. Use password on whiteboard)</a:t>
            </a:r>
          </a:p>
          <a:p>
            <a:r>
              <a:rPr lang="en-US" dirty="0"/>
              <a:t>On Windows: </a:t>
            </a:r>
            <a:r>
              <a:rPr lang="en-US" dirty="0" err="1"/>
              <a:t>mobaX</a:t>
            </a:r>
            <a:r>
              <a:rPr lang="en-US" dirty="0"/>
              <a:t> (look for icon on screen)</a:t>
            </a:r>
          </a:p>
          <a:p>
            <a:r>
              <a:rPr lang="en-US" dirty="0"/>
              <a:t>On Linux : double click  term then type  </a:t>
            </a:r>
          </a:p>
          <a:p>
            <a:pPr marL="457200" lvl="1" indent="0">
              <a:buNone/>
            </a:pPr>
            <a:r>
              <a:rPr lang="en-US" dirty="0" err="1"/>
              <a:t>ssh</a:t>
            </a:r>
            <a:r>
              <a:rPr lang="en-US" dirty="0"/>
              <a:t> storm.cis.fordham.edu</a:t>
            </a:r>
          </a:p>
          <a:p>
            <a:r>
              <a:rPr lang="en-US" dirty="0"/>
              <a:t>Session (one of the icons along top of the program)</a:t>
            </a:r>
          </a:p>
          <a:p>
            <a:r>
              <a:rPr lang="en-US" dirty="0" err="1"/>
              <a:t>Ssh</a:t>
            </a:r>
            <a:endParaRPr lang="en-US" dirty="0"/>
          </a:p>
          <a:p>
            <a:r>
              <a:rPr lang="en-US" dirty="0"/>
              <a:t>storm.cis.fordham.edu</a:t>
            </a:r>
          </a:p>
          <a:p>
            <a:r>
              <a:rPr lang="en-US" dirty="0" err="1"/>
              <a:t>passwd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passwd</a:t>
            </a:r>
            <a:r>
              <a:rPr lang="en-US" dirty="0"/>
              <a:t> changes your password 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AE61B-9F65-4638-AB0F-CACB812C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03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F55B-0030-4A10-94F9-BCD3B148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ToDo</a:t>
            </a:r>
            <a:r>
              <a:rPr lang="en-US" b="1" dirty="0"/>
              <a:t>: From Mac</a:t>
            </a:r>
            <a:br>
              <a:rPr lang="en-US" dirty="0"/>
            </a:br>
            <a:r>
              <a:rPr lang="en-US" dirty="0"/>
              <a:t>Getting into your account on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79D6-136A-4AC0-933D-19865FB1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terminal</a:t>
            </a:r>
          </a:p>
          <a:p>
            <a:r>
              <a:rPr lang="en-US" dirty="0"/>
              <a:t>Type:</a:t>
            </a:r>
          </a:p>
          <a:p>
            <a:pPr marL="457200" lvl="1" indent="0">
              <a:buNone/>
            </a:pPr>
            <a:r>
              <a:rPr lang="en-US" dirty="0" err="1"/>
              <a:t>ssh</a:t>
            </a:r>
            <a:r>
              <a:rPr lang="en-US" dirty="0"/>
              <a:t> storm.cis.fordham.edu</a:t>
            </a:r>
          </a:p>
          <a:p>
            <a:r>
              <a:rPr lang="en-US" dirty="0"/>
              <a:t>Session (one of the icons along top of the program)</a:t>
            </a:r>
          </a:p>
          <a:p>
            <a:r>
              <a:rPr lang="en-US" dirty="0" err="1"/>
              <a:t>Ssh</a:t>
            </a:r>
            <a:endParaRPr lang="en-US" dirty="0"/>
          </a:p>
          <a:p>
            <a:r>
              <a:rPr lang="en-US" dirty="0"/>
              <a:t>storm.cis.fordham.edu</a:t>
            </a:r>
          </a:p>
          <a:p>
            <a:r>
              <a:rPr lang="en-US" dirty="0" err="1"/>
              <a:t>passwd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passwd</a:t>
            </a:r>
            <a:r>
              <a:rPr lang="en-US" dirty="0"/>
              <a:t> changes your password 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AE61B-9F65-4638-AB0F-CACB812C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73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-228600"/>
            <a:ext cx="5029200" cy="1143000"/>
          </a:xfrm>
        </p:spPr>
        <p:txBody>
          <a:bodyPr/>
          <a:lstStyle/>
          <a:p>
            <a:r>
              <a:rPr lang="en-US" dirty="0"/>
              <a:t>Key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Show name of current directory (“print working directory”)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5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List contents of current directory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5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Make new directory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newDirectoryName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5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Change directory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DirectoryName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3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219200"/>
            <a:ext cx="8570053" cy="46698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Files are stored in directories in your computer. We will store our C++ code and executable files on the computer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Mimir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Directories can contain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other directories 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within them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i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@storm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mkdir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cs2000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i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@storm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]: cd cs2000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i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@storm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mkdir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InflationRate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2964" y="2854239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students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09667" y="3575480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0600" y="4320639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cs2000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2965" y="5207753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InflationRate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217340" y="3298195"/>
            <a:ext cx="0" cy="2616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H="1">
            <a:off x="6217340" y="4770494"/>
            <a:ext cx="6120" cy="3119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340" y="4033419"/>
            <a:ext cx="0" cy="2648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80600" y="2165075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6217340" y="2583240"/>
            <a:ext cx="0" cy="2616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0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011-F5B6-4C2E-B4E9-630ED824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Textbook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1D811-6125-4E12-B829-DF00FCABD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Title: CISC 2000 Computer Science II</a:t>
            </a:r>
          </a:p>
          <a:p>
            <a:pPr lvl="1"/>
            <a:r>
              <a:rPr lang="en-US" dirty="0"/>
              <a:t>1. Sign in or create an account at </a:t>
            </a: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learn.zybooks.com</a:t>
            </a: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your Fordham Email Address</a:t>
            </a:r>
          </a:p>
          <a:p>
            <a:pPr lvl="1"/>
            <a:r>
              <a:rPr lang="en-US" dirty="0"/>
              <a:t>2. Enter </a:t>
            </a:r>
            <a:r>
              <a:rPr lang="en-US" dirty="0" err="1"/>
              <a:t>zyBook</a:t>
            </a:r>
            <a:r>
              <a:rPr lang="en-US" dirty="0"/>
              <a:t> code: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FORDHAMCISC2000HarazdukFall2022</a:t>
            </a:r>
          </a:p>
          <a:p>
            <a:pPr lvl="1"/>
            <a:r>
              <a:rPr lang="en-US" dirty="0"/>
              <a:t>3. Subscribe</a:t>
            </a:r>
          </a:p>
          <a:p>
            <a:r>
              <a:rPr lang="en-US" b="1" dirty="0"/>
              <a:t>You must rent the book </a:t>
            </a:r>
            <a:r>
              <a:rPr lang="en-US" sz="2400" dirty="0"/>
              <a:t>($58) </a:t>
            </a:r>
            <a:r>
              <a:rPr lang="en-US" b="1" dirty="0"/>
              <a:t>to submit assignments</a:t>
            </a:r>
            <a:endParaRPr lang="en-US" sz="2000" dirty="0"/>
          </a:p>
          <a:p>
            <a:pPr lvl="1"/>
            <a:r>
              <a:rPr lang="en-US" sz="2000" dirty="0"/>
              <a:t>Original Title: “Big C++: Late Objects, 3rd Edition”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Cay S. </a:t>
            </a:r>
            <a:r>
              <a:rPr lang="en-US" sz="2400" dirty="0" err="1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Horstmann</a:t>
            </a:r>
            <a:endParaRPr lang="en-US" sz="2400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3ABF3-25FC-4E52-BEB2-AE92ECD981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67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InflationRate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is a subdirectory 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cs2000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The “full path” of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InflationRate</a:t>
            </a:r>
            <a:r>
              <a:rPr lang="en-US" sz="2400" dirty="0">
                <a:solidFill>
                  <a:srgbClr val="FF0000"/>
                </a:solidFill>
                <a:cs typeface="Courier New" panose="02070309020205020404" pitchFamily="49" charset="0"/>
              </a:rPr>
              <a:t> </a:t>
            </a:r>
            <a:r>
              <a:rPr lang="en-US" sz="2400" dirty="0">
                <a:cs typeface="Courier New" panose="02070309020205020404" pitchFamily="49" charset="0"/>
              </a:rPr>
              <a:t>is: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/home/students/user/cs2000/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InflationRate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30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AD3250C-D1B2-45F7-91DD-36328B7A1242}"/>
              </a:ext>
            </a:extLst>
          </p:cNvPr>
          <p:cNvGrpSpPr/>
          <p:nvPr/>
        </p:nvGrpSpPr>
        <p:grpSpPr>
          <a:xfrm>
            <a:off x="5027431" y="2364822"/>
            <a:ext cx="2581156" cy="3427143"/>
            <a:chOff x="5129197" y="2960440"/>
            <a:chExt cx="2581156" cy="342714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7548B7-F843-498F-B5F5-4EF55581363C}"/>
                </a:ext>
              </a:extLst>
            </p:cNvPr>
            <p:cNvSpPr txBox="1"/>
            <p:nvPr/>
          </p:nvSpPr>
          <p:spPr>
            <a:xfrm>
              <a:off x="5468233" y="3662148"/>
              <a:ext cx="19030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students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1E894FB-A082-4560-AF37-2CF19CE07AC1}"/>
                </a:ext>
              </a:extLst>
            </p:cNvPr>
            <p:cNvSpPr txBox="1"/>
            <p:nvPr/>
          </p:nvSpPr>
          <p:spPr>
            <a:xfrm>
              <a:off x="5745736" y="4366561"/>
              <a:ext cx="10438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user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95207C-09B9-4321-8FA3-5B1CC0516104}"/>
                </a:ext>
              </a:extLst>
            </p:cNvPr>
            <p:cNvSpPr txBox="1"/>
            <p:nvPr/>
          </p:nvSpPr>
          <p:spPr>
            <a:xfrm>
              <a:off x="5563645" y="5115371"/>
              <a:ext cx="14734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cs2000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656811-D2CA-43CD-BFAA-64ACA0F792BC}"/>
                </a:ext>
              </a:extLst>
            </p:cNvPr>
            <p:cNvSpPr txBox="1"/>
            <p:nvPr/>
          </p:nvSpPr>
          <p:spPr>
            <a:xfrm>
              <a:off x="5129197" y="5925918"/>
              <a:ext cx="25811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InflationRate</a:t>
              </a:r>
              <a:endParaRPr lang="en-US" sz="2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F48FB5-0D78-4177-BD85-6CF88587787D}"/>
                </a:ext>
              </a:extLst>
            </p:cNvPr>
            <p:cNvCxnSpPr>
              <a:cxnSpLocks/>
            </p:cNvCxnSpPr>
            <p:nvPr/>
          </p:nvCxnSpPr>
          <p:spPr>
            <a:xfrm>
              <a:off x="6267674" y="4097674"/>
              <a:ext cx="0" cy="26161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8ABF8D0-35AE-44CC-9503-F4B17016F3FD}"/>
                </a:ext>
              </a:extLst>
            </p:cNvPr>
            <p:cNvCxnSpPr>
              <a:cxnSpLocks/>
            </p:cNvCxnSpPr>
            <p:nvPr/>
          </p:nvCxnSpPr>
          <p:spPr>
            <a:xfrm>
              <a:off x="6267674" y="4832898"/>
              <a:ext cx="0" cy="26486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AB2584-C534-40C2-BD2F-F4337221DBB6}"/>
                </a:ext>
              </a:extLst>
            </p:cNvPr>
            <p:cNvSpPr txBox="1"/>
            <p:nvPr/>
          </p:nvSpPr>
          <p:spPr>
            <a:xfrm>
              <a:off x="5638335" y="2960440"/>
              <a:ext cx="12586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/home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CC6A69D-F2A1-46E8-8B64-6014BC8764AB}"/>
                </a:ext>
              </a:extLst>
            </p:cNvPr>
            <p:cNvCxnSpPr>
              <a:cxnSpLocks/>
            </p:cNvCxnSpPr>
            <p:nvPr/>
          </p:nvCxnSpPr>
          <p:spPr>
            <a:xfrm>
              <a:off x="6267674" y="3382719"/>
              <a:ext cx="0" cy="26161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493CFD2-1F64-47BD-A2BF-6BDF5748924A}"/>
              </a:ext>
            </a:extLst>
          </p:cNvPr>
          <p:cNvCxnSpPr>
            <a:cxnSpLocks/>
          </p:cNvCxnSpPr>
          <p:nvPr/>
        </p:nvCxnSpPr>
        <p:spPr>
          <a:xfrm>
            <a:off x="6214612" y="4989237"/>
            <a:ext cx="0" cy="2648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64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Key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Opening a new file to write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 myProgram.cpp</a:t>
            </a:r>
          </a:p>
          <a:p>
            <a:pPr marL="0" indent="0">
              <a:buNone/>
            </a:pPr>
            <a:endParaRPr lang="en-US" sz="15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Compiling a program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g++ myProgram.cpp</a:t>
            </a:r>
          </a:p>
          <a:p>
            <a:pPr marL="0" indent="0">
              <a:buNone/>
            </a:pPr>
            <a:endParaRPr lang="en-US" sz="15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Running a program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4558717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There are many other Linux commands. I highly recommend you use my list of commands online</a:t>
            </a:r>
          </a:p>
        </p:txBody>
      </p:sp>
    </p:spTree>
    <p:extLst>
      <p:ext uri="{BB962C8B-B14F-4D97-AF65-F5344CB8AC3E}">
        <p14:creationId xmlns:p14="http://schemas.microsoft.com/office/powerpoint/2010/main" val="12642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Our first program: “Hello world!”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358140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include library of standard input and output commands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iostream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std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main()</a:t>
            </a:r>
            <a:endParaRPr lang="en-US" sz="20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Begin main function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world!\n";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output "Hello world!“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return 0;                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/* indicate successful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                            program completion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End main function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67200" y="4343400"/>
            <a:ext cx="4990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Interaction with terminal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924800" y="4876800"/>
            <a:ext cx="457200" cy="57286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" y="5065930"/>
            <a:ext cx="7696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g++ hello.cpp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D068A1-A9CE-4AEF-9322-53C166862F5B}"/>
              </a:ext>
            </a:extLst>
          </p:cNvPr>
          <p:cNvSpPr txBox="1"/>
          <p:nvPr/>
        </p:nvSpPr>
        <p:spPr>
          <a:xfrm>
            <a:off x="228600" y="838200"/>
            <a:ext cx="594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Create file named    hello.cpp</a:t>
            </a:r>
          </a:p>
        </p:txBody>
      </p:sp>
    </p:spTree>
    <p:extLst>
      <p:ext uri="{BB962C8B-B14F-4D97-AF65-F5344CB8AC3E}">
        <p14:creationId xmlns:p14="http://schemas.microsoft.com/office/powerpoint/2010/main" val="314829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6A913-B7C9-4B51-A3DC-6ED103E4E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ToDo</a:t>
            </a:r>
            <a:r>
              <a:rPr lang="en-US" b="1" dirty="0"/>
              <a:t>: Make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633E0-ED56-4518-8923-EDBA3ACD3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600200"/>
            <a:ext cx="833865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ls</a:t>
            </a:r>
            <a:r>
              <a:rPr lang="en-US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// list files in this directory</a:t>
            </a:r>
          </a:p>
          <a:p>
            <a:pPr marL="0" indent="0">
              <a:buNone/>
            </a:pPr>
            <a:r>
              <a:rPr lang="en-US" sz="2400" dirty="0" err="1"/>
              <a:t>pwd</a:t>
            </a:r>
            <a:r>
              <a:rPr lang="en-US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// print the name of this (working) </a:t>
            </a:r>
            <a:r>
              <a:rPr lang="en-US" sz="2400" dirty="0" err="1">
                <a:solidFill>
                  <a:srgbClr val="FF0000"/>
                </a:solidFill>
              </a:rPr>
              <a:t>dir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mkdir</a:t>
            </a:r>
            <a:r>
              <a:rPr lang="en-US" sz="2400" dirty="0"/>
              <a:t> lab1</a:t>
            </a:r>
          </a:p>
          <a:p>
            <a:pPr marL="0" indent="0">
              <a:buNone/>
            </a:pPr>
            <a:r>
              <a:rPr lang="en-US" sz="2400" dirty="0"/>
              <a:t>cd lab1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// When you are ready to do part2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// Use the IDE button to get into 00_inflation_part2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cp ../00_inflation_part1/InflationRate.cpp 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 Means go up one directory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  Stands for the current directory.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F8980-AA07-4FBB-A557-FF9BEBEE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23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42432-972D-4863-B312-CA6D6E96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0D051-6F5E-4AAB-8B6D-947B10B41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!!			</a:t>
            </a:r>
            <a:r>
              <a:rPr lang="en-US" dirty="0">
                <a:solidFill>
                  <a:srgbClr val="FF0000"/>
                </a:solidFill>
              </a:rPr>
              <a:t>Repeat last command</a:t>
            </a:r>
          </a:p>
          <a:p>
            <a:pPr marL="0" indent="0">
              <a:buNone/>
            </a:pPr>
            <a:r>
              <a:rPr lang="en-US" dirty="0"/>
              <a:t>cd ..			</a:t>
            </a:r>
            <a:r>
              <a:rPr lang="en-US" dirty="0">
                <a:solidFill>
                  <a:srgbClr val="FF0000"/>
                </a:solidFill>
              </a:rPr>
              <a:t>Move up one directory level</a:t>
            </a:r>
          </a:p>
          <a:p>
            <a:pPr marL="0" indent="0">
              <a:buNone/>
            </a:pP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			Shorthand for current directory</a:t>
            </a:r>
          </a:p>
          <a:p>
            <a:pPr marL="0" indent="0">
              <a:buNone/>
            </a:pPr>
            <a:r>
              <a:rPr lang="en-US" dirty="0"/>
              <a:t>cat &lt;filename&gt;	</a:t>
            </a:r>
            <a:r>
              <a:rPr lang="en-US" dirty="0">
                <a:solidFill>
                  <a:srgbClr val="FF0000"/>
                </a:solidFill>
              </a:rPr>
              <a:t>Print filename to the screen**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F6B7B-B904-4F5C-87E4-8E6413BF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7D1716-FE29-48E7-A4D9-1332720FCE34}"/>
              </a:ext>
            </a:extLst>
          </p:cNvPr>
          <p:cNvSpPr txBox="1"/>
          <p:nvPr/>
        </p:nvSpPr>
        <p:spPr>
          <a:xfrm>
            <a:off x="457200" y="393293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Example:  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cat hello.cpp	</a:t>
            </a:r>
          </a:p>
        </p:txBody>
      </p:sp>
    </p:spTree>
    <p:extLst>
      <p:ext uri="{BB962C8B-B14F-4D97-AF65-F5344CB8AC3E}">
        <p14:creationId xmlns:p14="http://schemas.microsoft.com/office/powerpoint/2010/main" val="34510811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Editing in 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 is a very simple text editor that runs in two modes</a:t>
            </a:r>
          </a:p>
          <a:p>
            <a:r>
              <a:rPr lang="en-US" dirty="0"/>
              <a:t>Command Mode</a:t>
            </a:r>
          </a:p>
          <a:p>
            <a:r>
              <a:rPr lang="en-US" dirty="0"/>
              <a:t>Edit Mode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edit mode: type in all the text you want in your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command mode: save your file and exit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28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E5BD-5491-4307-9BCC-FC11AB33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ToDo</a:t>
            </a:r>
            <a:r>
              <a:rPr lang="en-US" dirty="0"/>
              <a:t>: Create file called hello.cpp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02420-8E0C-414E-BE21-225F8EA50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vi hello.cpp		</a:t>
            </a:r>
            <a:r>
              <a:rPr lang="en-US" dirty="0">
                <a:solidFill>
                  <a:srgbClr val="FF0000"/>
                </a:solidFill>
              </a:rPr>
              <a:t>capitalization matters!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Toggle between 'insert mode' and 'command mode'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	   </a:t>
            </a:r>
            <a:r>
              <a:rPr lang="en-US" dirty="0">
                <a:solidFill>
                  <a:srgbClr val="FF0000"/>
                </a:solidFill>
              </a:rPr>
              <a:t>insert characters</a:t>
            </a:r>
          </a:p>
          <a:p>
            <a:pPr marL="0" indent="0">
              <a:buNone/>
            </a:pPr>
            <a:r>
              <a:rPr lang="en-US" dirty="0"/>
              <a:t>escape </a:t>
            </a:r>
            <a:r>
              <a:rPr lang="en-US" dirty="0">
                <a:solidFill>
                  <a:srgbClr val="FF0000"/>
                </a:solidFill>
              </a:rPr>
              <a:t>(stop inserting, enter command mode)</a:t>
            </a:r>
          </a:p>
          <a:p>
            <a:pPr marL="0" indent="0">
              <a:buNone/>
            </a:pPr>
            <a:r>
              <a:rPr lang="en-US" dirty="0"/>
              <a:t>:w		</a:t>
            </a:r>
            <a:r>
              <a:rPr lang="en-US" dirty="0">
                <a:solidFill>
                  <a:srgbClr val="FF0000"/>
                </a:solidFill>
              </a:rPr>
              <a:t>write (save) file</a:t>
            </a:r>
          </a:p>
          <a:p>
            <a:pPr marL="0" indent="0">
              <a:buNone/>
            </a:pPr>
            <a:r>
              <a:rPr lang="en-US" dirty="0"/>
              <a:t>:q		</a:t>
            </a:r>
            <a:r>
              <a:rPr lang="en-US" dirty="0">
                <a:solidFill>
                  <a:srgbClr val="FF0000"/>
                </a:solidFill>
              </a:rPr>
              <a:t>quit (no save)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807804-049B-40EE-9257-DD03425F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9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Editing in vi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1981200"/>
            <a:ext cx="20574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Command mode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0" y="1981200"/>
            <a:ext cx="20574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Edit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mode</a:t>
            </a:r>
          </a:p>
        </p:txBody>
      </p:sp>
      <p:sp>
        <p:nvSpPr>
          <p:cNvPr id="7" name="Freeform 6"/>
          <p:cNvSpPr/>
          <p:nvPr/>
        </p:nvSpPr>
        <p:spPr>
          <a:xfrm>
            <a:off x="2836190" y="1208868"/>
            <a:ext cx="3409627" cy="728420"/>
          </a:xfrm>
          <a:custGeom>
            <a:avLst/>
            <a:gdLst>
              <a:gd name="connsiteX0" fmla="*/ 0 w 3409627"/>
              <a:gd name="connsiteY0" fmla="*/ 728420 h 728420"/>
              <a:gd name="connsiteX1" fmla="*/ 1658318 w 3409627"/>
              <a:gd name="connsiteY1" fmla="*/ 0 h 728420"/>
              <a:gd name="connsiteX2" fmla="*/ 3409627 w 3409627"/>
              <a:gd name="connsiteY2" fmla="*/ 728420 h 72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09627" h="728420">
                <a:moveTo>
                  <a:pt x="0" y="728420"/>
                </a:moveTo>
                <a:cubicBezTo>
                  <a:pt x="545023" y="364210"/>
                  <a:pt x="1090047" y="0"/>
                  <a:pt x="1658318" y="0"/>
                </a:cubicBezTo>
                <a:cubicBezTo>
                  <a:pt x="2226589" y="0"/>
                  <a:pt x="2818108" y="364210"/>
                  <a:pt x="3409627" y="72842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38284" y="916480"/>
            <a:ext cx="1496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Type “</a:t>
            </a:r>
            <a:r>
              <a:rPr lang="en-US" sz="3200" dirty="0" err="1"/>
              <a:t>i</a:t>
            </a:r>
            <a:r>
              <a:rPr lang="en-US" sz="3200" dirty="0"/>
              <a:t>”</a:t>
            </a:r>
          </a:p>
        </p:txBody>
      </p:sp>
      <p:sp>
        <p:nvSpPr>
          <p:cNvPr id="9" name="Freeform 8"/>
          <p:cNvSpPr/>
          <p:nvPr/>
        </p:nvSpPr>
        <p:spPr>
          <a:xfrm rot="10800000">
            <a:off x="2679310" y="3259811"/>
            <a:ext cx="3409627" cy="728420"/>
          </a:xfrm>
          <a:custGeom>
            <a:avLst/>
            <a:gdLst>
              <a:gd name="connsiteX0" fmla="*/ 0 w 3409627"/>
              <a:gd name="connsiteY0" fmla="*/ 728420 h 728420"/>
              <a:gd name="connsiteX1" fmla="*/ 1658318 w 3409627"/>
              <a:gd name="connsiteY1" fmla="*/ 0 h 728420"/>
              <a:gd name="connsiteX2" fmla="*/ 3409627 w 3409627"/>
              <a:gd name="connsiteY2" fmla="*/ 728420 h 72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09627" h="728420">
                <a:moveTo>
                  <a:pt x="0" y="728420"/>
                </a:moveTo>
                <a:cubicBezTo>
                  <a:pt x="545023" y="364210"/>
                  <a:pt x="1090047" y="0"/>
                  <a:pt x="1658318" y="0"/>
                </a:cubicBezTo>
                <a:cubicBezTo>
                  <a:pt x="2226589" y="0"/>
                  <a:pt x="2818108" y="364210"/>
                  <a:pt x="3409627" y="72842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69547" y="3974069"/>
            <a:ext cx="290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Press Esc button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3259811"/>
            <a:ext cx="37228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:w </a:t>
            </a:r>
            <a:r>
              <a:rPr lang="en-US" sz="3200" i="1" dirty="0"/>
              <a:t>Save file</a:t>
            </a:r>
            <a:endParaRPr lang="en-US" sz="3200" dirty="0"/>
          </a:p>
          <a:p>
            <a:r>
              <a:rPr lang="en-US" sz="3200" dirty="0"/>
              <a:t>:q  </a:t>
            </a:r>
            <a:r>
              <a:rPr lang="en-US" sz="3200" i="1" dirty="0"/>
              <a:t>Exit vi (no save)</a:t>
            </a:r>
          </a:p>
          <a:p>
            <a:r>
              <a:rPr lang="en-US" sz="3200" i="1" dirty="0"/>
              <a:t>:</a:t>
            </a:r>
            <a:r>
              <a:rPr lang="en-US" sz="3200" i="1" dirty="0" err="1"/>
              <a:t>wq</a:t>
            </a:r>
            <a:r>
              <a:rPr lang="en-US" sz="3200" i="1" dirty="0"/>
              <a:t> write &amp; then quit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334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There are many other vi commands. I highly recommend you use my list of commands online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62D41-2B53-413F-808B-1F56CE4A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Vim is similar to 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1CE92-67BB-4704-A0BD-5A7759356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Arrow keys also work</a:t>
            </a:r>
          </a:p>
          <a:p>
            <a:r>
              <a:rPr lang="en-US" dirty="0"/>
              <a:t>Helpful:</a:t>
            </a:r>
          </a:p>
          <a:p>
            <a:r>
              <a:rPr lang="en-US" dirty="0"/>
              <a:t>Note whether it says ‘--Input—’ at the bottom of the screen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1E069-6939-418C-8BED-BFE6FAD1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279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EB5B-60CA-4220-8A3A-990064A9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vi or emacs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83288-26EE-4429-AC65-0CAA41C22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emacs/vi to edit a file</a:t>
            </a:r>
          </a:p>
          <a:p>
            <a:r>
              <a:rPr lang="en-US" dirty="0"/>
              <a:t>move your cursor around in emacs/vi</a:t>
            </a:r>
          </a:p>
          <a:p>
            <a:r>
              <a:rPr lang="en-US" dirty="0"/>
              <a:t>delete a word, a character, a line, multiple lines (e.g., line 4 to line 17).</a:t>
            </a:r>
          </a:p>
          <a:p>
            <a:r>
              <a:rPr lang="en-US" dirty="0"/>
              <a:t>how to search for the occurrence of certain words, for example, finding out all places that variable </a:t>
            </a:r>
            <a:r>
              <a:rPr lang="en-US" b="1" dirty="0"/>
              <a:t>counter</a:t>
            </a:r>
            <a:r>
              <a:rPr lang="en-US" dirty="0"/>
              <a:t> is used.</a:t>
            </a:r>
          </a:p>
          <a:p>
            <a:r>
              <a:rPr lang="en-US" dirty="0"/>
              <a:t>how to go to a specific line of a program</a:t>
            </a:r>
          </a:p>
          <a:p>
            <a:r>
              <a:rPr lang="en-US" dirty="0"/>
              <a:t>how to copy and paste a part of the program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00F6F-89C7-4977-862A-0D33562048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C1F2D86-109B-46E8-A40F-C14E3A18C76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C++ Concepts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2637" y="1332572"/>
            <a:ext cx="8167688" cy="474484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Review Functions</a:t>
            </a:r>
            <a:r>
              <a:rPr lang="en-US" sz="2400" dirty="0"/>
              <a:t>: terminology, inputs, outputs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Review Arrays</a:t>
            </a:r>
            <a:r>
              <a:rPr lang="en-US" sz="2400" dirty="0"/>
              <a:t>: basic single- and multi-dimensional</a:t>
            </a:r>
            <a:endParaRPr 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Common Array algorithms: </a:t>
            </a:r>
            <a:r>
              <a:rPr lang="en-US" sz="2400" dirty="0"/>
              <a:t>problem solving w/ arrays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Pointers and dynamic allocation</a:t>
            </a:r>
            <a:r>
              <a:rPr lang="en-US" sz="2400" dirty="0"/>
              <a:t>: variable memory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CC"/>
                </a:solidFill>
              </a:rPr>
              <a:t>C-strings, strings, STL vectors: </a:t>
            </a:r>
            <a:r>
              <a:rPr lang="en-US" sz="2400" dirty="0"/>
              <a:t>first classes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Structs and classes: </a:t>
            </a:r>
            <a:r>
              <a:rPr lang="en-US" sz="2400" dirty="0"/>
              <a:t>user-defined types group data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Abstract Data Types: </a:t>
            </a:r>
            <a:r>
              <a:rPr lang="en-US" sz="2400" dirty="0"/>
              <a:t>to justify classes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Inheritance and Polymorphism: </a:t>
            </a:r>
            <a:r>
              <a:rPr lang="en-US" sz="2400" dirty="0"/>
              <a:t>object-oriented prog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Operator overloading: </a:t>
            </a:r>
            <a:r>
              <a:rPr lang="en-US" sz="2400" dirty="0"/>
              <a:t>for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abstract data types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The Big Three: </a:t>
            </a:r>
            <a:r>
              <a:rPr lang="en-US" sz="2400" dirty="0"/>
              <a:t>memory management in classes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BD410-C612-45C2-B62A-959E1F86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finish Hello world in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9705A-7E8E-4C2B-8AE3-499449E3B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hello.cpp in lab or later today.</a:t>
            </a:r>
          </a:p>
          <a:p>
            <a:r>
              <a:rPr lang="en-US" dirty="0"/>
              <a:t>For next week, </a:t>
            </a:r>
          </a:p>
          <a:p>
            <a:pPr lvl="1"/>
            <a:r>
              <a:rPr lang="en-US" dirty="0"/>
              <a:t>Review the Compilation process</a:t>
            </a:r>
          </a:p>
          <a:p>
            <a:pPr lvl="1"/>
            <a:r>
              <a:rPr lang="en-US" dirty="0"/>
              <a:t>Preprocess, assemble, compile, link</a:t>
            </a:r>
          </a:p>
          <a:p>
            <a:pPr lvl="1"/>
            <a:r>
              <a:rPr lang="en-US" dirty="0"/>
              <a:t>Review Unix commands on the next few slides.</a:t>
            </a:r>
          </a:p>
          <a:p>
            <a:pPr lvl="1"/>
            <a:r>
              <a:rPr lang="en-US" dirty="0"/>
              <a:t>If you feel very rusty, do the given tutorials</a:t>
            </a:r>
          </a:p>
          <a:p>
            <a:r>
              <a:rPr lang="en-US" dirty="0"/>
              <a:t>Please do the </a:t>
            </a:r>
            <a:r>
              <a:rPr lang="en-US" dirty="0" err="1"/>
              <a:t>InflationRate</a:t>
            </a:r>
            <a:r>
              <a:rPr lang="en-US"/>
              <a:t> Part1 &amp; Part2 </a:t>
            </a:r>
            <a:r>
              <a:rPr lang="en-US" dirty="0"/>
              <a:t>in </a:t>
            </a:r>
            <a:r>
              <a:rPr lang="en-US" dirty="0" err="1"/>
              <a:t>Mimir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5FB42-3658-4C24-8845-97257BF05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01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94CA7-DEF3-4E0F-BB4E-B03A6DB1B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command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A8148-32C9-4BDC-9E9B-3FAE911FF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 command</a:t>
            </a:r>
            <a:r>
              <a:rPr lang="en-US" dirty="0"/>
              <a:t> display manual pages for the given command. Note: you type </a:t>
            </a:r>
            <a:r>
              <a:rPr lang="en-US" b="1" dirty="0"/>
              <a:t>q</a:t>
            </a:r>
            <a:r>
              <a:rPr lang="en-US" dirty="0"/>
              <a:t> to exit.</a:t>
            </a:r>
          </a:p>
          <a:p>
            <a:r>
              <a:rPr lang="en-US" b="1" dirty="0"/>
              <a:t>ls</a:t>
            </a:r>
            <a:r>
              <a:rPr lang="en-US" dirty="0"/>
              <a:t> list files and directories</a:t>
            </a:r>
          </a:p>
          <a:p>
            <a:r>
              <a:rPr lang="en-US" b="1" dirty="0" err="1"/>
              <a:t>mkdir</a:t>
            </a:r>
            <a:r>
              <a:rPr lang="en-US" dirty="0"/>
              <a:t> make a directory</a:t>
            </a:r>
          </a:p>
          <a:p>
            <a:r>
              <a:rPr lang="en-US" b="1" dirty="0"/>
              <a:t>cd </a:t>
            </a:r>
            <a:r>
              <a:rPr lang="en-US" dirty="0"/>
              <a:t>directory change to named directory</a:t>
            </a:r>
          </a:p>
          <a:p>
            <a:pPr lvl="1"/>
            <a:r>
              <a:rPr lang="en-US" b="1" dirty="0"/>
              <a:t>cd </a:t>
            </a:r>
            <a:r>
              <a:rPr lang="en-US" dirty="0"/>
              <a:t>change to home-directory</a:t>
            </a:r>
          </a:p>
          <a:p>
            <a:pPr lvl="1"/>
            <a:r>
              <a:rPr lang="en-US" b="1" dirty="0"/>
              <a:t>cd ~ </a:t>
            </a:r>
            <a:r>
              <a:rPr lang="en-US" dirty="0"/>
              <a:t>change to home-directory</a:t>
            </a:r>
          </a:p>
          <a:p>
            <a:pPr lvl="1"/>
            <a:r>
              <a:rPr lang="en-US" b="1" dirty="0"/>
              <a:t>cd .. </a:t>
            </a:r>
            <a:r>
              <a:rPr lang="en-US" dirty="0"/>
              <a:t>change to parent directory</a:t>
            </a:r>
          </a:p>
          <a:p>
            <a:r>
              <a:rPr lang="en-US" b="1" dirty="0" err="1"/>
              <a:t>pwd</a:t>
            </a:r>
            <a:r>
              <a:rPr lang="en-US" dirty="0"/>
              <a:t> display the path of the current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04B20-88FE-459D-9119-4DB30DF61B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904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" y="0"/>
            <a:ext cx="9141417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More details in creating executable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464" y="1777349"/>
            <a:ext cx="4722200" cy="8896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#include   </a:t>
            </a:r>
            <a:r>
              <a:rPr lang="en-US" i="1" dirty="0">
                <a:solidFill>
                  <a:srgbClr val="FF0000"/>
                </a:solidFill>
              </a:rPr>
              <a:t>imports instructions from other libraries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828800"/>
            <a:ext cx="2895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myProgram.cpp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200400"/>
            <a:ext cx="2895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myProgram</a:t>
            </a:r>
            <a:r>
              <a:rPr lang="en-US" sz="3200" dirty="0">
                <a:solidFill>
                  <a:schemeClr val="tx1"/>
                </a:solidFill>
              </a:rPr>
              <a:t> object file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724400" y="3200400"/>
            <a:ext cx="2895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iostream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library file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4648200"/>
            <a:ext cx="2895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myProgram.out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5" idx="0"/>
          </p:cNvCxnSpPr>
          <p:nvPr/>
        </p:nvCxnSpPr>
        <p:spPr>
          <a:xfrm>
            <a:off x="2057400" y="27432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124200" y="4114800"/>
            <a:ext cx="3810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029200" y="4114800"/>
            <a:ext cx="9525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8400" y="2679412"/>
            <a:ext cx="1731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Compiler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36000" y="4063425"/>
            <a:ext cx="1217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Linker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10916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g++ myProgram.cpp –o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myProgram.out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42</a:t>
            </a:fld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35B73E6-BA2C-4149-884E-5331E7743E40}"/>
              </a:ext>
            </a:extLst>
          </p:cNvPr>
          <p:cNvCxnSpPr/>
          <p:nvPr/>
        </p:nvCxnSpPr>
        <p:spPr>
          <a:xfrm flipH="1">
            <a:off x="2743200" y="2146013"/>
            <a:ext cx="1463040" cy="6769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774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C4ADD-82B1-4DED-AB17-9177CB6E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compile!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B5449-B165-454E-A03F-84579B29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g++ hello.cpp</a:t>
            </a:r>
          </a:p>
          <a:p>
            <a:pPr marL="0" indent="0">
              <a:buNone/>
            </a:pPr>
            <a:r>
              <a:rPr lang="en-US" dirty="0"/>
              <a:t>By default, the system creates an executable called </a:t>
            </a:r>
            <a:r>
              <a:rPr lang="en-US" dirty="0" err="1"/>
              <a:t>a.out</a:t>
            </a:r>
            <a:r>
              <a:rPr lang="en-US" dirty="0"/>
              <a:t> in the current directory (.)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9C811-F783-4368-A19C-0AA374446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521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FDD83-EBDD-4565-AA62-F9F4EFB4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run it!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C64D6-A0D4-45CF-A9CE-279F3DAB0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run it type:</a:t>
            </a:r>
          </a:p>
          <a:p>
            <a:pPr marL="0" indent="0">
              <a:buNone/>
            </a:pPr>
            <a:r>
              <a:rPr lang="en-US" dirty="0"/>
              <a:t>./</a:t>
            </a:r>
            <a:r>
              <a:rPr lang="en-US" dirty="0" err="1"/>
              <a:t>a.out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56889-1129-47F3-BC09-4C9DF355F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981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C95A-5172-4152-A43F-3BB57EA9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command review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7AA7-2CDF-4680-9CB1-541413E71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cp file1 file2</a:t>
            </a:r>
            <a:r>
              <a:rPr lang="en-US" dirty="0"/>
              <a:t> copy file1 and call it file2</a:t>
            </a:r>
          </a:p>
          <a:p>
            <a:r>
              <a:rPr lang="en-US" b="1" dirty="0"/>
              <a:t>mv file1 file2</a:t>
            </a:r>
            <a:r>
              <a:rPr lang="en-US" dirty="0"/>
              <a:t> move (rename) file1 to file2</a:t>
            </a:r>
          </a:p>
          <a:p>
            <a:r>
              <a:rPr lang="en-US" b="1" dirty="0"/>
              <a:t>rm file</a:t>
            </a:r>
            <a:r>
              <a:rPr lang="en-US" dirty="0"/>
              <a:t> remove a file</a:t>
            </a:r>
          </a:p>
          <a:p>
            <a:r>
              <a:rPr lang="en-US" b="1" dirty="0" err="1"/>
              <a:t>rmdir</a:t>
            </a:r>
            <a:r>
              <a:rPr lang="en-US" b="1" dirty="0"/>
              <a:t> directory</a:t>
            </a:r>
            <a:r>
              <a:rPr lang="en-US" dirty="0"/>
              <a:t> remove a directory</a:t>
            </a:r>
          </a:p>
          <a:p>
            <a:r>
              <a:rPr lang="en-US" b="1" dirty="0"/>
              <a:t>cat file</a:t>
            </a:r>
            <a:r>
              <a:rPr lang="en-US" dirty="0"/>
              <a:t> display a file</a:t>
            </a:r>
          </a:p>
          <a:p>
            <a:r>
              <a:rPr lang="en-US" b="1" dirty="0"/>
              <a:t>more file</a:t>
            </a:r>
            <a:r>
              <a:rPr lang="en-US" dirty="0"/>
              <a:t> display a file a page at a time</a:t>
            </a:r>
          </a:p>
          <a:p>
            <a:r>
              <a:rPr lang="en-US" b="1" dirty="0"/>
              <a:t>head file</a:t>
            </a:r>
            <a:r>
              <a:rPr lang="en-US" dirty="0"/>
              <a:t> display the first few lines of a file</a:t>
            </a:r>
          </a:p>
          <a:p>
            <a:r>
              <a:rPr lang="en-US" b="1" dirty="0"/>
              <a:t>tail file</a:t>
            </a:r>
            <a:r>
              <a:rPr lang="en-US" dirty="0"/>
              <a:t> display the last few lines of a file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C4017-85C0-466D-A279-6BE0EDE6C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636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67CC5-3B66-4778-89AC-22B439DE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command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7063A-3800-45AF-9E1F-31BF2A128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grep 'keyword' file</a:t>
            </a:r>
            <a:r>
              <a:rPr lang="en-US" dirty="0"/>
              <a:t> search a file for keywords</a:t>
            </a:r>
          </a:p>
          <a:p>
            <a:r>
              <a:rPr lang="en-US" b="1" dirty="0" err="1"/>
              <a:t>wc</a:t>
            </a:r>
            <a:r>
              <a:rPr lang="en-US" b="1" dirty="0"/>
              <a:t> file</a:t>
            </a:r>
            <a:r>
              <a:rPr lang="en-US" dirty="0"/>
              <a:t> count number of lines/words/characters in file</a:t>
            </a:r>
          </a:p>
          <a:p>
            <a:r>
              <a:rPr lang="en-US" dirty="0"/>
              <a:t>Note, you </a:t>
            </a:r>
            <a:r>
              <a:rPr lang="en-US"/>
              <a:t>can do </a:t>
            </a:r>
            <a:r>
              <a:rPr lang="en-US" dirty="0"/>
              <a:t>the following two tutorials, if you haven't done so before:</a:t>
            </a:r>
            <a:r>
              <a:rPr lang="en-US" dirty="0">
                <a:hlinkClick r:id="rId2"/>
              </a:rPr>
              <a:t> (http://storm.cis.fordham.edu/~zhang/cs2000/labs/unix1.</a:t>
            </a:r>
            <a:r>
              <a:rPr lang="en-US">
                <a:hlinkClick r:id="rId2"/>
              </a:rPr>
              <a:t>html)</a:t>
            </a:r>
            <a:r>
              <a:rPr lang="en-US">
                <a:hlinkClick r:id="rId3"/>
              </a:rPr>
              <a:t> </a:t>
            </a:r>
            <a:r>
              <a:rPr lang="en-US" dirty="0">
                <a:hlinkClick r:id="rId3"/>
              </a:rPr>
              <a:t>(http://storm.cis.fordham.edu/~zhang/cs2000/labs/unix2.html)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0230-F37B-4A3F-A016-7C75B127FB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C1F2D86-109B-46E8-A40F-C14E3A18C76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C++ Concepts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66557"/>
            <a:ext cx="8167688" cy="50847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Templates: </a:t>
            </a:r>
            <a:r>
              <a:rPr lang="en-US" sz="2400" dirty="0"/>
              <a:t>using templates for functions and classes.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dirty="0">
                <a:solidFill>
                  <a:srgbClr val="4D4D4D"/>
                </a:solidFill>
              </a:rPr>
              <a:t>when the code is the same independent of type, we parameterize the type.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Exceptions</a:t>
            </a:r>
            <a:r>
              <a:rPr lang="en-US" sz="2400" dirty="0"/>
              <a:t>: using exceptions to exit functions because of an error in the inputs instead of returning a special value.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accent2"/>
                </a:solidFill>
              </a:rPr>
              <a:t>C++11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Topics such as range based for-loops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Smart pointers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delete and using methods in classes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auto type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lvl="1">
              <a:lnSpc>
                <a:spcPct val="110000"/>
              </a:lnSpc>
            </a:pP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7785-85DE-455C-AAD1-AF6D5673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Learning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A4D09-1D8F-4A80-A429-F102DFA8B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131098" cy="4648200"/>
          </a:xfrm>
        </p:spPr>
        <p:txBody>
          <a:bodyPr/>
          <a:lstStyle/>
          <a:p>
            <a:r>
              <a:rPr lang="en-US" dirty="0"/>
              <a:t>Step-wise refined approach to problem solving and debugging</a:t>
            </a:r>
          </a:p>
          <a:p>
            <a:r>
              <a:rPr lang="en-US" dirty="0"/>
              <a:t>Functional decomposition</a:t>
            </a:r>
          </a:p>
          <a:p>
            <a:r>
              <a:rPr lang="en-US" dirty="0"/>
              <a:t>Data abstraction</a:t>
            </a:r>
          </a:p>
          <a:p>
            <a:r>
              <a:rPr lang="en-US" dirty="0"/>
              <a:t>Object-oriented programming techniques</a:t>
            </a:r>
          </a:p>
          <a:p>
            <a:r>
              <a:rPr lang="en-US" dirty="0"/>
              <a:t>Trace through program operation</a:t>
            </a:r>
          </a:p>
          <a:p>
            <a:r>
              <a:rPr lang="en-US" dirty="0"/>
              <a:t>Storing program components in multiple files</a:t>
            </a:r>
          </a:p>
          <a:p>
            <a:r>
              <a:rPr lang="en-US" dirty="0"/>
              <a:t>Using development tools and utilities</a:t>
            </a:r>
          </a:p>
          <a:p>
            <a:r>
              <a:rPr lang="en-US" dirty="0"/>
              <a:t>Improving Style and readability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1105F-A0BD-4486-B03F-4BACE8244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4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FB10-D9B4-48B2-9FDF-CF7B9623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9869B-5FAA-4C45-92AD-F192FF78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9532"/>
            <a:ext cx="7772400" cy="4648200"/>
          </a:xfrm>
        </p:spPr>
        <p:txBody>
          <a:bodyPr/>
          <a:lstStyle/>
          <a:p>
            <a:r>
              <a:rPr lang="en-US" dirty="0"/>
              <a:t>In person Lecture and Lab</a:t>
            </a:r>
          </a:p>
          <a:p>
            <a:pPr lvl="1"/>
            <a:r>
              <a:rPr lang="en-US" dirty="0"/>
              <a:t>~4 hours per week</a:t>
            </a:r>
          </a:p>
          <a:p>
            <a:r>
              <a:rPr lang="en-US" dirty="0"/>
              <a:t>TA Recitation / Office Hours</a:t>
            </a:r>
          </a:p>
          <a:p>
            <a:pPr lvl="1"/>
            <a:r>
              <a:rPr lang="en-US" dirty="0"/>
              <a:t>1 hours per week</a:t>
            </a:r>
          </a:p>
          <a:p>
            <a:r>
              <a:rPr lang="en-US" dirty="0"/>
              <a:t>Independent work on labs and assignments</a:t>
            </a:r>
          </a:p>
          <a:p>
            <a:pPr lvl="1"/>
            <a:r>
              <a:rPr lang="en-US" dirty="0"/>
              <a:t>Minimum 8+ hours per week (varies)</a:t>
            </a:r>
          </a:p>
          <a:p>
            <a:r>
              <a:rPr lang="en-US" dirty="0"/>
              <a:t>Professor Office Hours</a:t>
            </a:r>
          </a:p>
          <a:p>
            <a:pPr lvl="1"/>
            <a:r>
              <a:rPr lang="en-US" dirty="0"/>
              <a:t>~3 hours per week</a:t>
            </a:r>
          </a:p>
          <a:p>
            <a:r>
              <a:rPr lang="en-US" sz="2000" dirty="0"/>
              <a:t>Email communication with professor or </a:t>
            </a:r>
            <a:r>
              <a:rPr lang="en-US" sz="2000" dirty="0" err="1"/>
              <a:t>TAs.</a:t>
            </a:r>
            <a:endParaRPr lang="en-US" sz="2000" dirty="0"/>
          </a:p>
          <a:p>
            <a:pPr lvl="1"/>
            <a:r>
              <a:rPr lang="en-US" sz="1800" dirty="0"/>
              <a:t>~15-45 minutes per student per week. Look for Announcements!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5CF50-BD56-4BC2-AB17-93400CA47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84A3-B992-4F09-AE8B-EB3247C7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D1993-0CBB-4558-A4E2-13260E5A1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Editors: </a:t>
            </a:r>
            <a:r>
              <a:rPr lang="en-US" dirty="0"/>
              <a:t>Vi, IDE(s) (e.g. repl.it, Visual Studio, Sublime, </a:t>
            </a:r>
            <a:r>
              <a:rPr lang="en-US" dirty="0" err="1"/>
              <a:t>Xcodes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0000CC"/>
                </a:solidFill>
              </a:rPr>
              <a:t>Compilers: </a:t>
            </a:r>
            <a:r>
              <a:rPr lang="en-US" dirty="0"/>
              <a:t>g++, clang, </a:t>
            </a:r>
            <a:r>
              <a:rPr lang="en-US" dirty="0" err="1"/>
              <a:t>xlc</a:t>
            </a:r>
            <a:r>
              <a:rPr lang="en-US" dirty="0"/>
              <a:t> (IBM </a:t>
            </a:r>
            <a:r>
              <a:rPr lang="en-US" dirty="0" err="1"/>
              <a:t>c++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0000CC"/>
                </a:solidFill>
              </a:rPr>
              <a:t>Debuggers:</a:t>
            </a:r>
            <a:r>
              <a:rPr lang="en-US" dirty="0"/>
              <a:t> </a:t>
            </a:r>
            <a:r>
              <a:rPr lang="en-US" dirty="0" err="1"/>
              <a:t>onlinegdb</a:t>
            </a:r>
            <a:r>
              <a:rPr lang="en-US" dirty="0"/>
              <a:t>, IDE, </a:t>
            </a:r>
            <a:r>
              <a:rPr lang="en-US" dirty="0" err="1"/>
              <a:t>valgrind</a:t>
            </a:r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Gnu Make:</a:t>
            </a:r>
            <a:r>
              <a:rPr lang="en-US" dirty="0"/>
              <a:t> a utility that provides build instructions for programs using files that specify the rules (i.e. </a:t>
            </a:r>
            <a:r>
              <a:rPr lang="en-US" dirty="0" err="1"/>
              <a:t>makefile</a:t>
            </a:r>
            <a:r>
              <a:rPr lang="en-US" dirty="0"/>
              <a:t>).</a:t>
            </a:r>
          </a:p>
          <a:p>
            <a:r>
              <a:rPr lang="en-US" dirty="0" err="1">
                <a:solidFill>
                  <a:srgbClr val="0000CC"/>
                </a:solidFill>
              </a:rPr>
              <a:t>Autograder</a:t>
            </a:r>
            <a:r>
              <a:rPr lang="en-US" dirty="0">
                <a:solidFill>
                  <a:srgbClr val="0000CC"/>
                </a:solidFill>
              </a:rPr>
              <a:t>: </a:t>
            </a:r>
            <a:r>
              <a:rPr lang="en-US" dirty="0" err="1">
                <a:solidFill>
                  <a:srgbClr val="002060"/>
                </a:solidFill>
              </a:rPr>
              <a:t>UofMich</a:t>
            </a:r>
            <a:r>
              <a:rPr lang="en-US" dirty="0"/>
              <a:t>, </a:t>
            </a:r>
            <a:r>
              <a:rPr lang="en-US" b="1" dirty="0"/>
              <a:t>repl.it</a:t>
            </a:r>
            <a:r>
              <a:rPr lang="en-US" dirty="0"/>
              <a:t>, </a:t>
            </a:r>
            <a:r>
              <a:rPr lang="en-US" dirty="0" err="1"/>
              <a:t>hackerrank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websites that provide feedback by running automated tests against submitted code.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1F1B8-E02F-479B-849F-24A59BDACF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1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B78F-8AA9-4DEC-BF0A-89060AA7E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01D2-B62F-4D34-B427-CB7C1D675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Expectations:</a:t>
            </a:r>
          </a:p>
          <a:p>
            <a:pPr lvl="1"/>
            <a:r>
              <a:rPr lang="en-US" dirty="0"/>
              <a:t>This course requires a minimum of 8 or more hours a week outside of meetings to do well.</a:t>
            </a:r>
          </a:p>
          <a:p>
            <a:pPr lvl="1"/>
            <a:r>
              <a:rPr lang="en-US" dirty="0"/>
              <a:t>We are going to do more hands-on work during our meetings.</a:t>
            </a:r>
            <a:endParaRPr lang="en-US" dirty="0">
              <a:solidFill>
                <a:srgbClr val="0000CC"/>
              </a:solidFill>
            </a:endParaRPr>
          </a:p>
          <a:p>
            <a:r>
              <a:rPr lang="en-US" dirty="0">
                <a:solidFill>
                  <a:srgbClr val="0000CC"/>
                </a:solidFill>
              </a:rPr>
              <a:t>Attendance: </a:t>
            </a:r>
          </a:p>
          <a:p>
            <a:pPr lvl="1"/>
            <a:r>
              <a:rPr lang="en-US" dirty="0"/>
              <a:t>Attend all meetings. If you have to miss a meeting, do it earlier in the semester. The material gets harder as the course progresses.</a:t>
            </a:r>
          </a:p>
          <a:p>
            <a:pPr lvl="1"/>
            <a:r>
              <a:rPr lang="en-US" dirty="0"/>
              <a:t>Please send an email if you have to miss a meeting.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EF6E2-4630-4D64-83BB-26C169AB4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989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74627</TotalTime>
  <Words>2807</Words>
  <Application>Microsoft Office PowerPoint</Application>
  <PresentationFormat>On-screen Show (4:3)</PresentationFormat>
  <Paragraphs>458</Paragraphs>
  <Slides>46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Comic Sans MS</vt:lpstr>
      <vt:lpstr>Courier New</vt:lpstr>
      <vt:lpstr>Times New Roman</vt:lpstr>
      <vt:lpstr>Wingdings</vt:lpstr>
      <vt:lpstr>ZapfDingbats</vt:lpstr>
      <vt:lpstr>Default Design</vt:lpstr>
      <vt:lpstr>Intro Deck</vt:lpstr>
      <vt:lpstr>PowerPoint Presentation</vt:lpstr>
      <vt:lpstr>Required Textbook</vt:lpstr>
      <vt:lpstr>Core C++ Concepts</vt:lpstr>
      <vt:lpstr>Advanced C++ Concepts</vt:lpstr>
      <vt:lpstr>Key Learning Goals</vt:lpstr>
      <vt:lpstr>Delivery Model</vt:lpstr>
      <vt:lpstr>Useful Tools</vt:lpstr>
      <vt:lpstr>Logistics:</vt:lpstr>
      <vt:lpstr>Logistics (con’t):</vt:lpstr>
      <vt:lpstr>Logistics (con’t):</vt:lpstr>
      <vt:lpstr>Logistics (con’t):</vt:lpstr>
      <vt:lpstr>Logistics (con’t):</vt:lpstr>
      <vt:lpstr>Logistics (con’t):</vt:lpstr>
      <vt:lpstr>Logistics (con’t):</vt:lpstr>
      <vt:lpstr>Logistics (con’t):</vt:lpstr>
      <vt:lpstr>Grading:</vt:lpstr>
      <vt:lpstr>Attendance</vt:lpstr>
      <vt:lpstr>Using an Autograder(not Mimir)</vt:lpstr>
      <vt:lpstr>Save for when we get to Lab</vt:lpstr>
      <vt:lpstr>Review Lab: </vt:lpstr>
      <vt:lpstr>Linux programming environment</vt:lpstr>
      <vt:lpstr>Command-line interface</vt:lpstr>
      <vt:lpstr>Command-line: typical format</vt:lpstr>
      <vt:lpstr>ToDo: From Windows Getting into your account on Storm</vt:lpstr>
      <vt:lpstr>ToDo: From Linux Getting into your account on Storm</vt:lpstr>
      <vt:lpstr>ToDo: From Mac Getting into your account on Storm</vt:lpstr>
      <vt:lpstr>Key commands</vt:lpstr>
      <vt:lpstr>Directory structure</vt:lpstr>
      <vt:lpstr>Directory structure</vt:lpstr>
      <vt:lpstr>Key commands</vt:lpstr>
      <vt:lpstr>Our first program: “Hello world!”</vt:lpstr>
      <vt:lpstr>ToDo: Make Directories</vt:lpstr>
      <vt:lpstr>Additional Commands</vt:lpstr>
      <vt:lpstr>Editing in vi</vt:lpstr>
      <vt:lpstr>ToDo: Create file called hello.cpp</vt:lpstr>
      <vt:lpstr>Editing in vi</vt:lpstr>
      <vt:lpstr>Vim is similar to vi</vt:lpstr>
      <vt:lpstr>Review vi or emacs </vt:lpstr>
      <vt:lpstr>Please finish Hello world in lab</vt:lpstr>
      <vt:lpstr>Linux command review</vt:lpstr>
      <vt:lpstr>More details in creating executable files</vt:lpstr>
      <vt:lpstr>Let's compile!</vt:lpstr>
      <vt:lpstr>Let's run it!</vt:lpstr>
      <vt:lpstr>Linux command review (con’t)</vt:lpstr>
      <vt:lpstr>Linux command review</vt:lpstr>
    </vt:vector>
  </TitlesOfParts>
  <Company>University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CMPSC 132/601 Computer Science II (Intermediate Programming)</dc:title>
  <dc:creator>hgz</dc:creator>
  <cp:lastModifiedBy>Julie A. Harazduk</cp:lastModifiedBy>
  <cp:revision>1661</cp:revision>
  <dcterms:created xsi:type="dcterms:W3CDTF">1999-10-08T19:08:27Z</dcterms:created>
  <dcterms:modified xsi:type="dcterms:W3CDTF">2022-08-31T14:21:46Z</dcterms:modified>
</cp:coreProperties>
</file>