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0"/>
  </p:notesMasterIdLst>
  <p:handoutMasterIdLst>
    <p:handoutMasterId r:id="rId61"/>
  </p:handoutMasterIdLst>
  <p:sldIdLst>
    <p:sldId id="483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579" r:id="rId11"/>
    <p:sldId id="494" r:id="rId12"/>
    <p:sldId id="495" r:id="rId13"/>
    <p:sldId id="496" r:id="rId14"/>
    <p:sldId id="498" r:id="rId15"/>
    <p:sldId id="580" r:id="rId16"/>
    <p:sldId id="499" r:id="rId17"/>
    <p:sldId id="500" r:id="rId18"/>
    <p:sldId id="501" r:id="rId19"/>
    <p:sldId id="502" r:id="rId20"/>
    <p:sldId id="503" r:id="rId21"/>
    <p:sldId id="647" r:id="rId22"/>
    <p:sldId id="505" r:id="rId23"/>
    <p:sldId id="506" r:id="rId24"/>
    <p:sldId id="644" r:id="rId25"/>
    <p:sldId id="581" r:id="rId26"/>
    <p:sldId id="507" r:id="rId27"/>
    <p:sldId id="628" r:id="rId28"/>
    <p:sldId id="539" r:id="rId29"/>
    <p:sldId id="540" r:id="rId30"/>
    <p:sldId id="541" r:id="rId31"/>
    <p:sldId id="588" r:id="rId32"/>
    <p:sldId id="626" r:id="rId33"/>
    <p:sldId id="589" r:id="rId34"/>
    <p:sldId id="590" r:id="rId35"/>
    <p:sldId id="289" r:id="rId36"/>
    <p:sldId id="646" r:id="rId37"/>
    <p:sldId id="542" r:id="rId38"/>
    <p:sldId id="337" r:id="rId39"/>
    <p:sldId id="338" r:id="rId40"/>
    <p:sldId id="339" r:id="rId41"/>
    <p:sldId id="340" r:id="rId42"/>
    <p:sldId id="341" r:id="rId43"/>
    <p:sldId id="343" r:id="rId44"/>
    <p:sldId id="342" r:id="rId45"/>
    <p:sldId id="634" r:id="rId46"/>
    <p:sldId id="629" r:id="rId47"/>
    <p:sldId id="630" r:id="rId48"/>
    <p:sldId id="642" r:id="rId49"/>
    <p:sldId id="631" r:id="rId50"/>
    <p:sldId id="632" r:id="rId51"/>
    <p:sldId id="633" r:id="rId52"/>
    <p:sldId id="638" r:id="rId53"/>
    <p:sldId id="639" r:id="rId54"/>
    <p:sldId id="635" r:id="rId55"/>
    <p:sldId id="636" r:id="rId56"/>
    <p:sldId id="643" r:id="rId57"/>
    <p:sldId id="637" r:id="rId58"/>
    <p:sldId id="640" r:id="rId59"/>
  </p:sldIdLst>
  <p:sldSz cx="9144000" cy="6858000" type="letter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6F6"/>
    <a:srgbClr val="0000CC"/>
    <a:srgbClr val="0099CC"/>
    <a:srgbClr val="B2B2B2"/>
    <a:srgbClr val="A50021"/>
    <a:srgbClr val="7376B1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548" autoAdjust="0"/>
  </p:normalViewPr>
  <p:slideViewPr>
    <p:cSldViewPr snapToObjects="1">
      <p:cViewPr varScale="1">
        <p:scale>
          <a:sx n="71" d="100"/>
          <a:sy n="71" d="100"/>
        </p:scale>
        <p:origin x="1158" y="66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6E432DB-16AA-4FEB-A6B8-3EA6498C58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97F64F5-92C7-4B13-8B0D-E46614E968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B61D1-2ACB-4698-8D3B-527A0362BCAE}" type="slidenum">
              <a:rPr lang="en-CA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C3606-D8CA-43AB-A391-0A6703AF95B9}" type="slidenum">
              <a:rPr lang="en-CA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C68251-0FC3-40A8-ADD7-36B5F9282FCE}" type="slidenum">
              <a:rPr lang="en-CA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AA2F2-E650-4AE8-9393-195DA6D241E3}" type="slidenum">
              <a:rPr lang="en-CA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0AC6F-FFBF-4927-A061-E17326C1CA9F}" type="slidenum">
              <a:rPr lang="en-CA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A41A2-565D-4B09-BA48-E39674DC40AD}" type="slidenum">
              <a:rPr lang="en-CA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EA945-524D-442D-A2BC-DE131ADAF5B4}" type="slidenum">
              <a:rPr lang="en-CA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1B115-114E-402F-88B1-9789C59E41FD}" type="slidenum">
              <a:rPr lang="en-CA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45937-44E2-47B6-8D2A-918344DFE885}" type="slidenum">
              <a:rPr lang="en-CA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1D42AD-FF34-4920-949F-9B1C2FB48AC3}" type="slidenum">
              <a:rPr lang="en-CA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C0C61-657D-4F88-8F4C-E8ED1C6B5F54}" type="slidenum">
              <a:rPr lang="en-CA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A6A59-E87B-4C97-A2AE-3723EA7958CF}" type="slidenum">
              <a:rPr lang="en-CA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6D028-14FA-40FE-89BB-C386CFE1A9CC}" type="slidenum">
              <a:rPr lang="en-CA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61741-0544-4F8B-9633-4E3177CBBB19}" type="slidenum">
              <a:rPr lang="en-CA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A3AE16-D8EC-4D29-8C47-F35AD7AC10DE}" type="slidenum">
              <a:rPr lang="en-CA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55EAE-6B98-4CB9-81D8-7EA4F96E37FB}" type="slidenum">
              <a:rPr lang="en-CA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BB2CF-62B6-4103-B6E3-CA7816099525}" type="slidenum">
              <a:rPr lang="en-CA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84C3E-EE55-46E7-8BE1-213CECE1DDFA}" type="slidenum">
              <a:rPr lang="en-CA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D1296-8669-42B5-9F9E-81374C513ABE}" type="slidenum">
              <a:rPr lang="en-CA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C2FC47-D905-4396-B35D-5E4283F650E3}" type="slidenum">
              <a:rPr lang="en-CA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EB2B6-E7AF-4A01-BC92-6A44B9E5105C}" type="slidenum">
              <a:rPr lang="en-CA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216C4E5-4A84-4CFC-83F7-F7605B71A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2FC3E4-3E6D-43F1-930A-CB7641BC7652}" type="slidenum">
              <a:rPr lang="en-CA" altLang="en-US" smtClean="0"/>
              <a:pPr/>
              <a:t>35</a:t>
            </a:fld>
            <a:endParaRPr lang="en-CA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7E647A2-3B92-44B4-AF0B-35A367B73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008A200-2D80-4E47-B06D-5E63A2E38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72F6A-EEC1-4C1D-9019-95FD91862B2A}" type="slidenum">
              <a:rPr lang="en-CA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DA807-D652-4C32-B373-7746916194A0}" type="slidenum">
              <a:rPr lang="en-CA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AF414-92A1-47BC-8E03-734A5E3E8D45}" type="slidenum">
              <a:rPr lang="en-CA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C11F2-ECC7-46EB-96AC-E9042E5AA19F}" type="slidenum">
              <a:rPr lang="en-CA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7646F-F7A0-469E-9DE6-C258FAFAF8C1}" type="slidenum">
              <a:rPr lang="en-CA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C98DE-5A1F-4439-988C-7B50F482D7A8}" type="slidenum">
              <a:rPr lang="en-CA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309FD-8FF9-4422-B5B4-CF78A9BE8CBC}" type="slidenum">
              <a:rPr lang="en-CA"/>
              <a:pPr/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106E8-E154-4E2D-9BFC-43811E209838}" type="slidenum">
              <a:rPr lang="en-CA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9D6B7-0E17-473F-A58A-E96EE84488F9}" type="slidenum">
              <a:rPr lang="en-CA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AAB63-0D9C-4663-9774-56D5C7567EF6}" type="slidenum">
              <a:rPr lang="en-CA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2B992-E309-4AE2-A68E-28E212427AD1}" type="slidenum">
              <a:rPr lang="en-CA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02E1A-4EA3-4B73-AAC2-9EA3F237497D}" type="slidenum">
              <a:rPr lang="en-CA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2E7D9-5F30-435E-9927-86CD0AC96016}" type="slidenum">
              <a:rPr lang="en-CA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61310-97C7-4F20-B62A-7FEFC6163B9D}" type="slidenum">
              <a:rPr lang="en-CA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4E43-E60D-44AB-8FEC-1CCCAB7ED986}" type="slidenum">
              <a:rPr lang="en-CA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914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200400"/>
            <a:ext cx="6629400" cy="1905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945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945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lvl1pPr>
            <a:lvl2pPr>
              <a:buClr>
                <a:srgbClr val="0000CC"/>
              </a:buClr>
              <a:defRPr/>
            </a:lvl2pPr>
            <a:lvl3pPr>
              <a:buClr>
                <a:srgbClr val="0000CC"/>
              </a:buClr>
              <a:defRPr/>
            </a:lvl3pPr>
            <a:lvl4pPr>
              <a:buClr>
                <a:srgbClr val="0000CC"/>
              </a:buClr>
              <a:defRPr/>
            </a:lvl4pPr>
            <a:lvl5pPr>
              <a:buClr>
                <a:srgbClr val="0000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764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764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76400"/>
            <a:ext cx="8294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torm.cis.fordham.edu/~harazduk/cs2000/grading.html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305800" cy="992188"/>
          </a:xfrm>
        </p:spPr>
        <p:txBody>
          <a:bodyPr/>
          <a:lstStyle/>
          <a:p>
            <a:r>
              <a:rPr lang="en-US" dirty="0"/>
              <a:t>Review of Everything Arrays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Array Basics</a:t>
            </a:r>
          </a:p>
          <a:p>
            <a:r>
              <a:rPr lang="en-US" dirty="0"/>
              <a:t>Arrays in Functions</a:t>
            </a:r>
          </a:p>
          <a:p>
            <a:r>
              <a:rPr lang="en-US" dirty="0"/>
              <a:t>Programming with Arrays</a:t>
            </a:r>
          </a:p>
          <a:p>
            <a:r>
              <a:rPr lang="en-US" dirty="0"/>
              <a:t>Simple linear search, simple selection sort.</a:t>
            </a:r>
          </a:p>
          <a:p>
            <a:r>
              <a:rPr lang="en-US" dirty="0"/>
              <a:t>Multi-dimensional Arrays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6629401" y="1558925"/>
            <a:ext cx="2514600" cy="992188"/>
          </a:xfrm>
        </p:spPr>
        <p:txBody>
          <a:bodyPr/>
          <a:lstStyle/>
          <a:p>
            <a:pPr eaLnBrk="1" hangingPunct="1"/>
            <a:r>
              <a:rPr lang="en-US" dirty="0"/>
              <a:t>Display 7.1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4521200" cy="155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0"/>
            <a:ext cx="646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/>
              <a:t>Constants and Arrays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295400"/>
            <a:ext cx="8294687" cy="4572000"/>
          </a:xfrm>
        </p:spPr>
        <p:txBody>
          <a:bodyPr/>
          <a:lstStyle/>
          <a:p>
            <a:pPr eaLnBrk="1" hangingPunct="1"/>
            <a:r>
              <a:rPr lang="en-US" sz="2600" dirty="0"/>
              <a:t>Use constants to declare the size of an array</a:t>
            </a:r>
          </a:p>
          <a:p>
            <a:pPr lvl="1" eaLnBrk="1" hangingPunct="1"/>
            <a:r>
              <a:rPr lang="en-US" sz="2600" dirty="0"/>
              <a:t>Using a constant allows your code to be easily</a:t>
            </a:r>
            <a:br>
              <a:rPr lang="en-US" sz="2600" dirty="0"/>
            </a:br>
            <a:r>
              <a:rPr lang="en-US" sz="2600" dirty="0"/>
              <a:t>altered for use on a smaller or larger set of data</a:t>
            </a:r>
          </a:p>
          <a:p>
            <a:pPr lvl="2" eaLnBrk="1" hangingPunct="1"/>
            <a:r>
              <a:rPr lang="en-US" sz="2200" dirty="0"/>
              <a:t>Example: 	</a:t>
            </a:r>
          </a:p>
          <a:p>
            <a:pPr lvl="2" eaLnBrk="1" hangingPunct="1">
              <a:buNone/>
            </a:pPr>
            <a:r>
              <a:rPr lang="en-US" sz="2000" dirty="0">
                <a:solidFill>
                  <a:srgbClr val="0000CC"/>
                </a:solidFill>
              </a:rPr>
              <a:t>const </a:t>
            </a:r>
            <a:r>
              <a:rPr lang="en-US" sz="2000" dirty="0" err="1">
                <a:solidFill>
                  <a:srgbClr val="0000CC"/>
                </a:solidFill>
              </a:rPr>
              <a:t>int</a:t>
            </a:r>
            <a:r>
              <a:rPr lang="en-US" sz="2000" dirty="0">
                <a:solidFill>
                  <a:srgbClr val="0000CC"/>
                </a:solidFill>
              </a:rPr>
              <a:t>  NUMBER_OF_STUDENTS = 50;</a:t>
            </a:r>
          </a:p>
          <a:p>
            <a:pPr lvl="2" eaLnBrk="1" hangingPunct="1">
              <a:buNone/>
            </a:pPr>
            <a:r>
              <a:rPr lang="en-US" sz="2000" dirty="0" err="1">
                <a:solidFill>
                  <a:srgbClr val="0000CC"/>
                </a:solidFill>
              </a:rPr>
              <a:t>int</a:t>
            </a:r>
            <a:r>
              <a:rPr lang="en-US" sz="2000" dirty="0">
                <a:solidFill>
                  <a:srgbClr val="0000CC"/>
                </a:solidFill>
              </a:rPr>
              <a:t> score[NUMBER_OF_STUDENTS];</a:t>
            </a:r>
          </a:p>
          <a:p>
            <a:pPr lvl="2" eaLnBrk="1" hangingPunct="1">
              <a:buNone/>
            </a:pPr>
            <a:r>
              <a:rPr lang="en-US" sz="2000" dirty="0">
                <a:solidFill>
                  <a:srgbClr val="0000CC"/>
                </a:solidFill>
              </a:rPr>
              <a:t>for ( </a:t>
            </a:r>
            <a:r>
              <a:rPr lang="en-US" sz="2000" dirty="0" err="1">
                <a:solidFill>
                  <a:srgbClr val="0000CC"/>
                </a:solidFill>
              </a:rPr>
              <a:t>i</a:t>
            </a:r>
            <a:r>
              <a:rPr lang="en-US" sz="2000" dirty="0">
                <a:solidFill>
                  <a:srgbClr val="0000CC"/>
                </a:solidFill>
              </a:rPr>
              <a:t> = 0; </a:t>
            </a:r>
            <a:r>
              <a:rPr lang="en-US" sz="2000" dirty="0" err="1">
                <a:solidFill>
                  <a:srgbClr val="0000CC"/>
                </a:solidFill>
              </a:rPr>
              <a:t>i</a:t>
            </a:r>
            <a:r>
              <a:rPr lang="en-US" sz="2000" dirty="0">
                <a:solidFill>
                  <a:srgbClr val="0000CC"/>
                </a:solidFill>
              </a:rPr>
              <a:t> &lt; NUMBER_OF_STUDENTS;  </a:t>
            </a:r>
            <a:r>
              <a:rPr lang="en-US" sz="2000" dirty="0" err="1">
                <a:solidFill>
                  <a:srgbClr val="0000CC"/>
                </a:solidFill>
              </a:rPr>
              <a:t>i</a:t>
            </a:r>
            <a:r>
              <a:rPr lang="en-US" sz="2000" dirty="0">
                <a:solidFill>
                  <a:srgbClr val="0000CC"/>
                </a:solidFill>
              </a:rPr>
              <a:t>++)</a:t>
            </a:r>
          </a:p>
          <a:p>
            <a:pPr lvl="2" eaLnBrk="1" hangingPunct="1">
              <a:buNone/>
            </a:pPr>
            <a:r>
              <a:rPr lang="en-US" sz="2000" dirty="0">
                <a:solidFill>
                  <a:srgbClr val="0000CC"/>
                </a:solidFill>
              </a:rPr>
              <a:t>   	</a:t>
            </a:r>
            <a:r>
              <a:rPr lang="en-US" sz="2000" dirty="0" err="1">
                <a:solidFill>
                  <a:srgbClr val="0000CC"/>
                </a:solidFill>
              </a:rPr>
              <a:t>cout</a:t>
            </a:r>
            <a:r>
              <a:rPr lang="en-US" sz="2000" dirty="0">
                <a:solidFill>
                  <a:srgbClr val="0000CC"/>
                </a:solidFill>
              </a:rPr>
              <a:t> &lt;&lt; score[</a:t>
            </a:r>
            <a:r>
              <a:rPr lang="en-US" sz="2000" dirty="0" err="1">
                <a:solidFill>
                  <a:srgbClr val="0000CC"/>
                </a:solidFill>
              </a:rPr>
              <a:t>i</a:t>
            </a:r>
            <a:r>
              <a:rPr lang="en-US" sz="2000" dirty="0">
                <a:solidFill>
                  <a:srgbClr val="0000CC"/>
                </a:solidFill>
              </a:rPr>
              <a:t>] &lt;&lt; " off by “ &lt;&lt; (max – score[</a:t>
            </a:r>
            <a:r>
              <a:rPr lang="en-US" sz="2000" dirty="0" err="1">
                <a:solidFill>
                  <a:srgbClr val="0000CC"/>
                </a:solidFill>
              </a:rPr>
              <a:t>i</a:t>
            </a:r>
            <a:r>
              <a:rPr lang="en-US" sz="2000" dirty="0">
                <a:solidFill>
                  <a:srgbClr val="0000CC"/>
                </a:solidFill>
              </a:rPr>
              <a:t>]) &lt;&lt; </a:t>
            </a:r>
            <a:r>
              <a:rPr lang="en-US" sz="2000" dirty="0" err="1">
                <a:solidFill>
                  <a:srgbClr val="0000CC"/>
                </a:solidFill>
              </a:rPr>
              <a:t>endl</a:t>
            </a:r>
            <a:r>
              <a:rPr lang="en-US" sz="2000" dirty="0">
                <a:solidFill>
                  <a:srgbClr val="0000CC"/>
                </a:solidFill>
              </a:rPr>
              <a:t>;</a:t>
            </a:r>
            <a:endParaRPr lang="en-US" sz="2200" dirty="0">
              <a:solidFill>
                <a:srgbClr val="0000CC"/>
              </a:solidFill>
            </a:endParaRPr>
          </a:p>
          <a:p>
            <a:pPr lvl="2" eaLnBrk="1" hangingPunct="1"/>
            <a:r>
              <a:rPr lang="en-US" sz="2200" dirty="0"/>
              <a:t>Only the value of the constant must be changed to make this code work for any number of students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Variables and Declarations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/>
            <a:r>
              <a:rPr lang="en-US" dirty="0"/>
              <a:t>Most compilers do not allow the use of a variable to declare the size of an array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Example:  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&lt;&lt; "Enter number of students: ";</a:t>
            </a:r>
            <a:b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cin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&gt;&gt; number;</a:t>
            </a:r>
            <a:b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score[number];</a:t>
            </a:r>
            <a:br>
              <a:rPr lang="en-US" sz="2400" dirty="0"/>
            </a:br>
            <a:endParaRPr lang="en-US" dirty="0"/>
          </a:p>
          <a:p>
            <a:pPr lvl="1" eaLnBrk="1" hangingPunct="1"/>
            <a:r>
              <a:rPr lang="en-US" dirty="0"/>
              <a:t>This code is illegal on many compilers</a:t>
            </a:r>
          </a:p>
          <a:p>
            <a:pPr lvl="1" eaLnBrk="1" hangingPunct="1"/>
            <a:r>
              <a:rPr lang="en-US" dirty="0"/>
              <a:t>But it works on our version of g++. It is an extension.</a:t>
            </a:r>
          </a:p>
        </p:txBody>
      </p:sp>
      <p:sp>
        <p:nvSpPr>
          <p:cNvPr id="524290" name="AutoShape 2"/>
          <p:cNvSpPr>
            <a:spLocks noChangeArrowheads="1"/>
          </p:cNvSpPr>
          <p:nvPr/>
        </p:nvSpPr>
        <p:spPr bwMode="auto">
          <a:xfrm>
            <a:off x="2590800" y="2971800"/>
            <a:ext cx="2171700" cy="2076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65097"/>
            </a:schemeClr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Declaration Syntax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/>
              <a:t>To declare an array, use the syntax:</a:t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Type_Name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Array_Name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Declared_Size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];</a:t>
            </a:r>
            <a:endParaRPr lang="en-US" dirty="0">
              <a:solidFill>
                <a:srgbClr val="0000CC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Type_Name</a:t>
            </a:r>
            <a:r>
              <a:rPr lang="en-US" dirty="0"/>
              <a:t> can be any type</a:t>
            </a:r>
          </a:p>
          <a:p>
            <a:pPr lvl="1" eaLnBrk="1" hangingPunct="1"/>
            <a:r>
              <a:rPr lang="en-US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Declared_Size</a:t>
            </a:r>
            <a:r>
              <a:rPr lang="en-US" dirty="0"/>
              <a:t> can be a constant to make your program more versatile</a:t>
            </a:r>
          </a:p>
          <a:p>
            <a:pPr eaLnBrk="1" hangingPunct="1"/>
            <a:r>
              <a:rPr lang="en-US" dirty="0"/>
              <a:t>Once declared, the array consists of the indexed variables:  </a:t>
            </a:r>
            <a:br>
              <a:rPr lang="en-US" dirty="0"/>
            </a:b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Array_Name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[0]</a:t>
            </a:r>
            <a:r>
              <a:rPr lang="en-US" sz="2400" dirty="0"/>
              <a:t> to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Array_Name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[Declared_Size-1]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Memory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/>
              <a:t>Declaring the array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US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a[6];</a:t>
            </a:r>
          </a:p>
          <a:p>
            <a:pPr lvl="1" eaLnBrk="1" hangingPunct="1"/>
            <a:r>
              <a:rPr lang="en-US" dirty="0"/>
              <a:t>Reserves memory for six variables of type </a:t>
            </a:r>
            <a:r>
              <a:rPr lang="en-US" dirty="0" err="1"/>
              <a:t>int</a:t>
            </a:r>
            <a:endParaRPr lang="en-US" dirty="0"/>
          </a:p>
          <a:p>
            <a:pPr lvl="1" eaLnBrk="1" hangingPunct="1"/>
            <a:r>
              <a:rPr lang="en-US" dirty="0"/>
              <a:t>The variables are stored one after another</a:t>
            </a:r>
          </a:p>
          <a:p>
            <a:pPr lvl="1" eaLnBrk="1" hangingPunct="1"/>
            <a:r>
              <a:rPr lang="en-US" dirty="0"/>
              <a:t>The address of a[0] is remembered by C++</a:t>
            </a:r>
          </a:p>
          <a:p>
            <a:pPr lvl="2" eaLnBrk="1" hangingPunct="1"/>
            <a:r>
              <a:rPr lang="en-US" dirty="0"/>
              <a:t>The addresses of the other indexed variables are not remembered by C++</a:t>
            </a:r>
          </a:p>
          <a:p>
            <a:pPr lvl="1" eaLnBrk="1" hangingPunct="1"/>
            <a:r>
              <a:rPr lang="en-US" dirty="0"/>
              <a:t>To determine the address of a[3]</a:t>
            </a:r>
          </a:p>
          <a:p>
            <a:pPr lvl="2" eaLnBrk="1" hangingPunct="1"/>
            <a:r>
              <a:rPr lang="en-US" dirty="0"/>
              <a:t>C++ starts at a[0]</a:t>
            </a:r>
          </a:p>
          <a:p>
            <a:pPr lvl="2" eaLnBrk="1" hangingPunct="1"/>
            <a:r>
              <a:rPr lang="en-US" dirty="0"/>
              <a:t>C++ adds a[0] + 3 * </a:t>
            </a:r>
            <a:r>
              <a:rPr lang="en-US" dirty="0" err="1"/>
              <a:t>sizeof</a:t>
            </a:r>
            <a:r>
              <a:rPr lang="en-US" dirty="0"/>
              <a:t>(int) to get to a[3].</a:t>
            </a:r>
          </a:p>
        </p:txBody>
      </p:sp>
      <p:sp>
        <p:nvSpPr>
          <p:cNvPr id="527362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96063" y="6135688"/>
            <a:ext cx="2054225" cy="52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</a:rPr>
              <a:t>Display 7.2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858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152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this example, each </a:t>
            </a:r>
            <a:r>
              <a:rPr lang="en-US" sz="2000" dirty="0" err="1"/>
              <a:t>int</a:t>
            </a:r>
            <a:r>
              <a:rPr lang="en-US" sz="2000" dirty="0"/>
              <a:t> variable uses 2 bytes, but typically an </a:t>
            </a:r>
            <a:r>
              <a:rPr lang="en-US" sz="2000" dirty="0" err="1"/>
              <a:t>int</a:t>
            </a:r>
            <a:r>
              <a:rPr lang="en-US" sz="2000" dirty="0"/>
              <a:t> variable uses 4 bytes.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71800" y="5181600"/>
            <a:ext cx="5943600" cy="1447800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Recall: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Computer memory consists of numbered locations called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 byte's number is its address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simple variable is stored in consecutive 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number of bytes depends on the variable's type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variable's address is the address of its first byte</a:t>
            </a:r>
          </a:p>
        </p:txBody>
      </p:sp>
      <p:sp>
        <p:nvSpPr>
          <p:cNvPr id="7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2054225" cy="52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</a:rPr>
              <a:t>Display 7.2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Index Out of Range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common error is using a nonexistent index</a:t>
            </a:r>
          </a:p>
          <a:p>
            <a:pPr lvl="1" eaLnBrk="1" hangingPunct="1"/>
            <a:r>
              <a:rPr lang="en-US" dirty="0"/>
              <a:t>Index values for int a[6]  are the values 0 through 5</a:t>
            </a:r>
          </a:p>
          <a:p>
            <a:pPr lvl="1" eaLnBrk="1" hangingPunct="1"/>
            <a:r>
              <a:rPr lang="en-US" dirty="0"/>
              <a:t>An index value not allowed by the array declaration is out of range</a:t>
            </a:r>
          </a:p>
          <a:p>
            <a:pPr lvl="1" eaLnBrk="1" hangingPunct="1"/>
            <a:r>
              <a:rPr lang="en-US" dirty="0"/>
              <a:t>Using an out of range index value does </a:t>
            </a:r>
            <a:r>
              <a:rPr lang="en-US" b="1" i="1" u="sng" dirty="0"/>
              <a:t>not</a:t>
            </a:r>
            <a:r>
              <a:rPr lang="en-US" dirty="0"/>
              <a:t> produce an error message!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 of Range Problems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If an array is declared as:   	 </a:t>
            </a:r>
            <a:r>
              <a:rPr lang="en-US" dirty="0" err="1"/>
              <a:t>int</a:t>
            </a:r>
            <a:r>
              <a:rPr lang="en-US" dirty="0"/>
              <a:t> a[6]; </a:t>
            </a:r>
            <a:br>
              <a:rPr lang="en-US" dirty="0"/>
            </a:br>
            <a:r>
              <a:rPr lang="en-US" dirty="0"/>
              <a:t>and an integer is declared as:  	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7;</a:t>
            </a:r>
          </a:p>
          <a:p>
            <a:pPr eaLnBrk="1" hangingPunct="1"/>
            <a:r>
              <a:rPr lang="en-US" dirty="0"/>
              <a:t>Executing the statement  a[</a:t>
            </a:r>
            <a:r>
              <a:rPr lang="en-US" dirty="0" err="1"/>
              <a:t>i</a:t>
            </a:r>
            <a:r>
              <a:rPr lang="en-US" dirty="0"/>
              <a:t>] = 238; causes…</a:t>
            </a:r>
          </a:p>
          <a:p>
            <a:pPr lvl="1" eaLnBrk="1" hangingPunct="1"/>
            <a:r>
              <a:rPr lang="en-US" sz="2000" dirty="0"/>
              <a:t>The computer to calculate the address of the illegal a[7]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/>
              <a:t>	(This address could be where some other variable is stored) </a:t>
            </a:r>
          </a:p>
          <a:p>
            <a:pPr lvl="1" eaLnBrk="1" hangingPunct="1"/>
            <a:r>
              <a:rPr lang="en-US" sz="2000" dirty="0"/>
              <a:t>The value 238 is stored at the address calculated for  a[7]</a:t>
            </a:r>
          </a:p>
          <a:p>
            <a:pPr lvl="1" eaLnBrk="1" hangingPunct="1"/>
            <a:r>
              <a:rPr lang="en-US" sz="2000" dirty="0"/>
              <a:t>No warning is given!</a:t>
            </a:r>
          </a:p>
          <a:p>
            <a:pPr eaLnBrk="1" hangingPunct="1"/>
            <a:r>
              <a:rPr lang="en-US" sz="2400" dirty="0"/>
              <a:t>What happens if </a:t>
            </a:r>
            <a:r>
              <a:rPr lang="en-US" sz="2400" dirty="0" err="1"/>
              <a:t>i</a:t>
            </a:r>
            <a:r>
              <a:rPr lang="en-US" sz="2400" dirty="0"/>
              <a:t> = 6?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Initializing Arrays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To initialize an array when it is declared</a:t>
            </a:r>
          </a:p>
          <a:p>
            <a:pPr lvl="1" eaLnBrk="1" hangingPunct="1"/>
            <a:r>
              <a:rPr lang="en-US"/>
              <a:t>The values for the indexed variables are enclosed in braces and separated by commas</a:t>
            </a:r>
          </a:p>
          <a:p>
            <a:pPr eaLnBrk="1" hangingPunct="1"/>
            <a:r>
              <a:rPr lang="en-US"/>
              <a:t>Example:      int children[3] = { 2,  12,  1 };</a:t>
            </a:r>
            <a:br>
              <a:rPr lang="en-US"/>
            </a:br>
            <a:r>
              <a:rPr lang="en-US"/>
              <a:t>is equivalent to:</a:t>
            </a:r>
            <a:br>
              <a:rPr lang="en-US"/>
            </a:br>
            <a:r>
              <a:rPr lang="en-US"/>
              <a:t>                       int children[3];</a:t>
            </a:r>
            <a:br>
              <a:rPr lang="en-US"/>
            </a:br>
            <a:r>
              <a:rPr lang="en-US"/>
              <a:t>                      	children[0] = 2;</a:t>
            </a:r>
            <a:br>
              <a:rPr lang="en-US"/>
            </a:br>
            <a:r>
              <a:rPr lang="en-US"/>
              <a:t>                      	children[1] = 12;</a:t>
            </a:r>
            <a:br>
              <a:rPr lang="en-US"/>
            </a:br>
            <a:r>
              <a:rPr lang="en-US"/>
              <a:t>		        	children[2] = 1;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Default Values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If too few values are listed in an initialization</a:t>
            </a:r>
            <a:br>
              <a:rPr lang="en-US" dirty="0"/>
            </a:br>
            <a:r>
              <a:rPr lang="en-US" dirty="0"/>
              <a:t>statement</a:t>
            </a:r>
          </a:p>
          <a:p>
            <a:pPr lvl="1" eaLnBrk="1" hangingPunct="1"/>
            <a:r>
              <a:rPr lang="en-US" dirty="0"/>
              <a:t>The listed values are used to initialize the first of the indexed variables</a:t>
            </a:r>
          </a:p>
          <a:p>
            <a:pPr lvl="1" eaLnBrk="1" hangingPunct="1"/>
            <a:r>
              <a:rPr lang="en-US" dirty="0"/>
              <a:t>The remaining indexed variables are initialized to a zero of the base type</a:t>
            </a:r>
          </a:p>
          <a:p>
            <a:pPr lvl="1" eaLnBrk="1" hangingPunct="1"/>
            <a:r>
              <a:rPr lang="en-US" dirty="0"/>
              <a:t>Example:    </a:t>
            </a:r>
            <a:r>
              <a:rPr lang="en-US" dirty="0" err="1">
                <a:solidFill>
                  <a:srgbClr val="0000CC"/>
                </a:solidFill>
              </a:rPr>
              <a:t>int</a:t>
            </a:r>
            <a:r>
              <a:rPr lang="en-US" dirty="0">
                <a:solidFill>
                  <a:srgbClr val="0000CC"/>
                </a:solidFill>
              </a:rPr>
              <a:t> a[10] = {5, 5};</a:t>
            </a:r>
            <a:br>
              <a:rPr lang="en-US" dirty="0"/>
            </a:br>
            <a:r>
              <a:rPr lang="en-US" dirty="0"/>
              <a:t>                   initializes a[0] and a[1] to 5 and </a:t>
            </a:r>
            <a:br>
              <a:rPr lang="en-US" dirty="0"/>
            </a:br>
            <a:r>
              <a:rPr lang="en-US" dirty="0"/>
              <a:t>                   a[2] through a[9] to 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Array Basics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Un-initialized Arrays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If no values are listed in the array declaration, </a:t>
            </a:r>
            <a:br>
              <a:rPr lang="en-US" dirty="0"/>
            </a:br>
            <a:r>
              <a:rPr lang="en-US" dirty="0">
                <a:solidFill>
                  <a:srgbClr val="0000CC"/>
                </a:solidFill>
              </a:rPr>
              <a:t>some compilers </a:t>
            </a:r>
            <a:r>
              <a:rPr lang="en-US" dirty="0"/>
              <a:t>will initialize each variable to the equivalent of zero of the base type. </a:t>
            </a:r>
          </a:p>
          <a:p>
            <a:pPr lvl="1" eaLnBrk="1" hangingPunct="1"/>
            <a:r>
              <a:rPr lang="en-US" dirty="0"/>
              <a:t>Don’t rely on this if you are writing code that will be shared with a large development community.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5CF8-CC56-43CE-BC66-5B8463BC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initializers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E8809-EEC4-4A91-B388-06D1034BC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are too many initialization values for the array size most compilers will give an error.</a:t>
            </a:r>
          </a:p>
          <a:p>
            <a:pPr lvl="1"/>
            <a:r>
              <a:rPr lang="en-US" dirty="0"/>
              <a:t>This is considered an illegal state.</a:t>
            </a:r>
          </a:p>
          <a:p>
            <a:pPr lvl="1"/>
            <a:r>
              <a:rPr lang="en-US" dirty="0"/>
              <a:t>Some compilers only warn but it is not legal C++.</a:t>
            </a:r>
          </a:p>
          <a:p>
            <a:pPr lvl="1"/>
            <a:r>
              <a:rPr lang="en-US" dirty="0"/>
              <a:t>I tested this and g++ issues this error: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error: too many initializers for ‘int [3]’</a:t>
            </a:r>
          </a:p>
        </p:txBody>
      </p:sp>
    </p:spTree>
    <p:extLst>
      <p:ext uri="{BB962C8B-B14F-4D97-AF65-F5344CB8AC3E}">
        <p14:creationId xmlns:p14="http://schemas.microsoft.com/office/powerpoint/2010/main" val="380322439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Arrays in Functions</a:t>
            </a:r>
          </a:p>
        </p:txBody>
      </p:sp>
      <p:sp>
        <p:nvSpPr>
          <p:cNvPr id="24579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in Functions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eaLnBrk="1" hangingPunct="1"/>
            <a:r>
              <a:rPr lang="en-US"/>
              <a:t>Indexed variables can be arguments to functions</a:t>
            </a:r>
          </a:p>
          <a:p>
            <a:pPr lvl="1" eaLnBrk="1" hangingPunct="1"/>
            <a:r>
              <a:rPr lang="en-US" sz="2400"/>
              <a:t>Example:    If a program contains these declarations: </a:t>
            </a:r>
            <a:br>
              <a:rPr lang="en-US" sz="2400"/>
            </a:br>
            <a:r>
              <a:rPr lang="en-US" sz="240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int i, n, a[10];</a:t>
            </a:r>
            <a:br>
              <a:rPr lang="en-US" sz="200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   void my_function(int n);</a:t>
            </a:r>
            <a:br>
              <a:rPr lang="en-US" sz="2400"/>
            </a:br>
            <a:endParaRPr lang="en-US" sz="2400"/>
          </a:p>
          <a:p>
            <a:pPr lvl="1" eaLnBrk="1" hangingPunct="1"/>
            <a:r>
              <a:rPr lang="en-US" sz="2400"/>
              <a:t>Variables a[0] through a[9] are of type int, making these calls legal:</a:t>
            </a:r>
            <a:br>
              <a:rPr lang="en-US" sz="2400"/>
            </a:br>
            <a:r>
              <a:rPr lang="en-US" sz="2400"/>
              <a:t>                     </a:t>
            </a:r>
            <a:r>
              <a:rPr lang="en-US" sz="2000"/>
              <a:t>my_function( a[ 0 ] );</a:t>
            </a:r>
            <a:br>
              <a:rPr lang="en-US" sz="2000"/>
            </a:br>
            <a:r>
              <a:rPr lang="en-US" sz="2000"/>
              <a:t>                         my_function( a[ 3 ] );</a:t>
            </a:r>
            <a:br>
              <a:rPr lang="en-US" sz="2000"/>
            </a:br>
            <a:r>
              <a:rPr lang="en-US" sz="2000"/>
              <a:t>                         my_function( a[  i ]  );</a:t>
            </a:r>
            <a:r>
              <a:rPr lang="en-US" sz="2400"/>
              <a:t>                          </a:t>
            </a:r>
          </a:p>
        </p:txBody>
      </p:sp>
      <p:sp>
        <p:nvSpPr>
          <p:cNvPr id="53453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13575" y="5703888"/>
            <a:ext cx="2054225" cy="52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F872-390F-4299-B664-A9D0CEE3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to adjust vacation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3437-082C-4232-AC2A-226EC6B2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assume that a company changes it’s policy to be 5 more vacation days per year.</a:t>
            </a:r>
          </a:p>
          <a:p>
            <a:r>
              <a:rPr lang="en-US" dirty="0"/>
              <a:t>Using an array, ask the user to input the number of vacation days for each employee.</a:t>
            </a:r>
          </a:p>
          <a:p>
            <a:r>
              <a:rPr lang="en-US" dirty="0"/>
              <a:t>Write a function called </a:t>
            </a:r>
            <a:r>
              <a:rPr lang="en-US" dirty="0" err="1"/>
              <a:t>adjust_days</a:t>
            </a:r>
            <a:r>
              <a:rPr lang="en-US" dirty="0"/>
              <a:t> that adds 5 to the number passed in and returns the result.</a:t>
            </a:r>
          </a:p>
          <a:p>
            <a:r>
              <a:rPr lang="en-US" dirty="0"/>
              <a:t>Print the adjusted array.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9345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2743200" cy="992188"/>
          </a:xfrm>
        </p:spPr>
        <p:txBody>
          <a:bodyPr/>
          <a:lstStyle/>
          <a:p>
            <a:pPr eaLnBrk="1" hangingPunct="1"/>
            <a:r>
              <a:rPr lang="en-US"/>
              <a:t>Display 7.3</a:t>
            </a:r>
            <a:br>
              <a:rPr lang="en-US"/>
            </a:br>
            <a:endParaRPr lang="en-US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0"/>
            <a:ext cx="4725988" cy="1506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30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49225"/>
            <a:ext cx="4449763" cy="6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as Function Arguments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/>
          <a:lstStyle/>
          <a:p>
            <a:pPr eaLnBrk="1" hangingPunct="1"/>
            <a:r>
              <a:rPr lang="en-US" dirty="0"/>
              <a:t>A formal parameter can be for an entire array</a:t>
            </a:r>
          </a:p>
          <a:p>
            <a:pPr lvl="1" eaLnBrk="1" hangingPunct="1"/>
            <a:r>
              <a:rPr lang="en-US" dirty="0"/>
              <a:t>Such a parameter is called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00CC"/>
                </a:solidFill>
              </a:rPr>
              <a:t>an array parameter</a:t>
            </a:r>
          </a:p>
          <a:p>
            <a:pPr lvl="2" eaLnBrk="1" hangingPunct="1"/>
            <a:r>
              <a:rPr lang="en-US" dirty="0"/>
              <a:t>It is not a call-by-value parameter</a:t>
            </a:r>
          </a:p>
          <a:p>
            <a:pPr lvl="2" eaLnBrk="1" hangingPunct="1"/>
            <a:r>
              <a:rPr lang="en-US" dirty="0"/>
              <a:t>It is not a call-by-reference parameter</a:t>
            </a:r>
          </a:p>
          <a:p>
            <a:pPr lvl="2" eaLnBrk="1" hangingPunct="1"/>
            <a:r>
              <a:rPr lang="en-US" dirty="0"/>
              <a:t>Array parameters behave much like call-by-reference parameters because</a:t>
            </a:r>
          </a:p>
          <a:p>
            <a:pPr lvl="2" eaLnBrk="1" hangingPunct="1"/>
            <a:r>
              <a:rPr lang="en-US" dirty="0"/>
              <a:t>Array parameters are just pointers to the memory that was allocated for the array.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Go over this page:</a:t>
            </a:r>
          </a:p>
          <a:p>
            <a:r>
              <a:rPr lang="en-US" dirty="0">
                <a:hlinkClick r:id="rId2"/>
              </a:rPr>
              <a:t>http://storm.cis.fordham.edu/~harazduk/cs2000/grading.html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Also documentation for function declaration, definition.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 Example:</a:t>
            </a:r>
            <a:br>
              <a:rPr lang="en-US"/>
            </a:br>
            <a:r>
              <a:rPr lang="en-US"/>
              <a:t>Sorting an Array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Sorting a list of values is very common task</a:t>
            </a:r>
          </a:p>
          <a:p>
            <a:pPr lvl="1" eaLnBrk="1" hangingPunct="1"/>
            <a:r>
              <a:rPr lang="en-US" dirty="0"/>
              <a:t>Create an alphabetical listing</a:t>
            </a:r>
          </a:p>
          <a:p>
            <a:pPr lvl="1" eaLnBrk="1" hangingPunct="1"/>
            <a:r>
              <a:rPr lang="en-US" dirty="0"/>
              <a:t>Create a list of values in ascending order</a:t>
            </a:r>
          </a:p>
          <a:p>
            <a:pPr lvl="1" eaLnBrk="1" hangingPunct="1"/>
            <a:r>
              <a:rPr lang="en-US" dirty="0"/>
              <a:t>Create a list of values in descending order</a:t>
            </a:r>
          </a:p>
          <a:p>
            <a:pPr eaLnBrk="1" hangingPunct="1"/>
            <a:r>
              <a:rPr lang="en-US" dirty="0"/>
              <a:t>Many sorting algorithms exist</a:t>
            </a:r>
          </a:p>
          <a:p>
            <a:pPr lvl="1" eaLnBrk="1" hangingPunct="1"/>
            <a:r>
              <a:rPr lang="en-US" dirty="0"/>
              <a:t>Some are very efficient</a:t>
            </a:r>
          </a:p>
          <a:p>
            <a:pPr lvl="1" eaLnBrk="1" hangingPunct="1"/>
            <a:r>
              <a:rPr lang="en-US" dirty="0"/>
              <a:t>Some are easier to understand</a:t>
            </a:r>
          </a:p>
          <a:p>
            <a:pPr eaLnBrk="1" hangingPunct="1"/>
            <a:r>
              <a:rPr lang="en-US" dirty="0" err="1"/>
              <a:t>Savitch</a:t>
            </a:r>
            <a:r>
              <a:rPr lang="en-US" dirty="0"/>
              <a:t> chapter 7.3; Gaddis chapter 8.3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 Example:</a:t>
            </a:r>
            <a:br>
              <a:rPr lang="en-US"/>
            </a:br>
            <a:r>
              <a:rPr lang="en-US"/>
              <a:t>The Selection Sort Algorithm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When the sort is complete, the elements of the </a:t>
            </a:r>
            <a:br>
              <a:rPr lang="en-US" sz="2400" dirty="0"/>
            </a:br>
            <a:r>
              <a:rPr lang="en-US" sz="2400" dirty="0"/>
              <a:t>array are ordered such that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0000CC"/>
                </a:solidFill>
              </a:rPr>
              <a:t>a[0] &lt; a[1] &lt; … &lt; a [ </a:t>
            </a:r>
            <a:r>
              <a:rPr lang="en-US" sz="2400" dirty="0" err="1">
                <a:solidFill>
                  <a:srgbClr val="0000CC"/>
                </a:solidFill>
              </a:rPr>
              <a:t>number_used</a:t>
            </a:r>
            <a:r>
              <a:rPr lang="en-US" sz="2400" dirty="0">
                <a:solidFill>
                  <a:srgbClr val="0000CC"/>
                </a:solidFill>
              </a:rPr>
              <a:t> -1]</a:t>
            </a:r>
          </a:p>
          <a:p>
            <a:pPr lvl="1" eaLnBrk="1" hangingPunct="1"/>
            <a:endParaRPr lang="en-US" sz="2400" dirty="0"/>
          </a:p>
          <a:p>
            <a:pPr lvl="1" eaLnBrk="1" hangingPunct="1">
              <a:buNone/>
            </a:pPr>
            <a:r>
              <a:rPr lang="en-US" sz="2400" dirty="0"/>
              <a:t>Outline of the algorithm</a:t>
            </a:r>
          </a:p>
          <a:p>
            <a:pPr lvl="1" eaLnBrk="1" hangingPunct="1">
              <a:buNone/>
            </a:pPr>
            <a:r>
              <a:rPr lang="en-US" sz="2400" dirty="0">
                <a:solidFill>
                  <a:srgbClr val="0000CC"/>
                </a:solidFill>
              </a:rPr>
              <a:t>for (</a:t>
            </a:r>
            <a:r>
              <a:rPr lang="en-US" sz="2400" dirty="0" err="1">
                <a:solidFill>
                  <a:srgbClr val="0000CC"/>
                </a:solidFill>
              </a:rPr>
              <a:t>int</a:t>
            </a:r>
            <a:r>
              <a:rPr lang="en-US" sz="2400" dirty="0">
                <a:solidFill>
                  <a:srgbClr val="0000CC"/>
                </a:solidFill>
              </a:rPr>
              <a:t> index = 0; index &lt; </a:t>
            </a:r>
            <a:r>
              <a:rPr lang="en-US" sz="2400" dirty="0" err="1">
                <a:solidFill>
                  <a:srgbClr val="0000CC"/>
                </a:solidFill>
              </a:rPr>
              <a:t>number_used</a:t>
            </a:r>
            <a:r>
              <a:rPr lang="en-US" sz="2400" dirty="0">
                <a:solidFill>
                  <a:srgbClr val="0000CC"/>
                </a:solidFill>
              </a:rPr>
              <a:t>; index++)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      place the index-</a:t>
            </a:r>
            <a:r>
              <a:rPr lang="en-US" sz="2400" dirty="0" err="1">
                <a:solidFill>
                  <a:srgbClr val="0000CC"/>
                </a:solidFill>
              </a:rPr>
              <a:t>th</a:t>
            </a:r>
            <a:r>
              <a:rPr lang="en-US" sz="2400" dirty="0">
                <a:solidFill>
                  <a:srgbClr val="0000CC"/>
                </a:solidFill>
              </a:rPr>
              <a:t> smallest element in a[index]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Arrays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An array is used to process a collection of data</a:t>
            </a:r>
            <a:br>
              <a:rPr lang="en-US"/>
            </a:br>
            <a:r>
              <a:rPr lang="en-US"/>
              <a:t>of the same type</a:t>
            </a:r>
          </a:p>
          <a:p>
            <a:pPr lvl="1" eaLnBrk="1" hangingPunct="1"/>
            <a:r>
              <a:rPr lang="en-US"/>
              <a:t>Examples:  	A list of names</a:t>
            </a:r>
            <a:br>
              <a:rPr lang="en-US"/>
            </a:br>
            <a:r>
              <a:rPr lang="en-US"/>
              <a:t> 			A list of temperatures</a:t>
            </a:r>
          </a:p>
          <a:p>
            <a:pPr eaLnBrk="1" hangingPunct="1"/>
            <a:r>
              <a:rPr lang="en-US"/>
              <a:t>Why do we need arrays?</a:t>
            </a:r>
          </a:p>
          <a:p>
            <a:pPr lvl="1" eaLnBrk="1" hangingPunct="1"/>
            <a:r>
              <a:rPr lang="en-US"/>
              <a:t>Imagine keeping track of 5 test scores, or 100, or 1000 in memory </a:t>
            </a:r>
          </a:p>
          <a:p>
            <a:pPr lvl="2" eaLnBrk="1" hangingPunct="1"/>
            <a:r>
              <a:rPr lang="en-US"/>
              <a:t>How would you name all the variables?</a:t>
            </a:r>
          </a:p>
          <a:p>
            <a:pPr lvl="2" eaLnBrk="1" hangingPunct="1"/>
            <a:r>
              <a:rPr lang="en-US"/>
              <a:t>How would you process each of the variables?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 Example:</a:t>
            </a:r>
            <a:br>
              <a:rPr lang="en-US"/>
            </a:br>
            <a:r>
              <a:rPr lang="en-US"/>
              <a:t> Sort Algorithm Development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One array is sufficient to do our sorting</a:t>
            </a:r>
          </a:p>
          <a:p>
            <a:pPr lvl="1" eaLnBrk="1" hangingPunct="1"/>
            <a:r>
              <a:rPr lang="en-US" sz="2400"/>
              <a:t>Search for the smallest value in the array</a:t>
            </a:r>
          </a:p>
          <a:p>
            <a:pPr lvl="1" eaLnBrk="1" hangingPunct="1"/>
            <a:r>
              <a:rPr lang="en-US" sz="2400"/>
              <a:t>Place this value in a[0], and place the value that was in a[0] in the location where the smallest was found</a:t>
            </a:r>
          </a:p>
          <a:p>
            <a:pPr lvl="1" eaLnBrk="1" hangingPunct="1"/>
            <a:r>
              <a:rPr lang="en-US" sz="2400"/>
              <a:t>Starting at a[1], find the smallest remaining value swap it with the value currently in a[1]</a:t>
            </a:r>
          </a:p>
          <a:p>
            <a:pPr lvl="1" eaLnBrk="1" hangingPunct="1"/>
            <a:r>
              <a:rPr lang="en-US" sz="2400"/>
              <a:t>Starting at a[2], continue the process until the array is sorted</a:t>
            </a:r>
          </a:p>
        </p:txBody>
      </p:sp>
      <p:sp>
        <p:nvSpPr>
          <p:cNvPr id="584706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30375" y="5419725"/>
            <a:ext cx="2252663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7.11</a:t>
            </a:r>
          </a:p>
        </p:txBody>
      </p:sp>
      <p:sp>
        <p:nvSpPr>
          <p:cNvPr id="58470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14800" y="5419725"/>
            <a:ext cx="3105150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7.12 (1-2)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nimBg="1"/>
      <p:bldP spid="5847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Display 7.11</a:t>
            </a:r>
          </a:p>
        </p:txBody>
      </p:sp>
      <p:pic>
        <p:nvPicPr>
          <p:cNvPr id="54276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538288"/>
            <a:ext cx="569595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305800" cy="992187"/>
          </a:xfrm>
        </p:spPr>
        <p:txBody>
          <a:bodyPr/>
          <a:lstStyle/>
          <a:p>
            <a:r>
              <a:rPr lang="en-US" dirty="0"/>
              <a:t>go over the source code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http://storm.cis.fordham.</a:t>
            </a:r>
            <a:r>
              <a:rPr lang="en-US" sz="2800"/>
              <a:t>edu/~harazduk/</a:t>
            </a:r>
            <a:r>
              <a:rPr lang="en-US" sz="2800" dirty="0"/>
              <a:t>cs2000/CodeExample_Savitch/Chapter07/07-12.cpp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>
          <a:xfrm>
            <a:off x="6011863" y="838200"/>
            <a:ext cx="2943225" cy="992188"/>
          </a:xfrm>
        </p:spPr>
        <p:txBody>
          <a:bodyPr/>
          <a:lstStyle/>
          <a:p>
            <a:pPr eaLnBrk="1" hangingPunct="1"/>
            <a:r>
              <a:rPr lang="en-US"/>
              <a:t>Display 7.12 (1/2)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0" y="0"/>
            <a:ext cx="5229225" cy="1506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0" name="Picture 7" descr="D07_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180975"/>
            <a:ext cx="49879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5448300" y="1600200"/>
            <a:ext cx="3205163" cy="1220788"/>
          </a:xfrm>
        </p:spPr>
        <p:txBody>
          <a:bodyPr/>
          <a:lstStyle/>
          <a:p>
            <a:pPr eaLnBrk="1" hangingPunct="1"/>
            <a:r>
              <a:rPr lang="en-US"/>
              <a:t>Display 7.12 (2/2)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0" y="376238"/>
            <a:ext cx="5280025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5" name="Picture 7" descr="D07_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493713"/>
            <a:ext cx="4951413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F48204B-F11B-431F-A262-E9CD494AB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Array Sizing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D92600F-90E5-4D25-8FEC-61BF0401AC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determine array size by the size of the initialization list:</a:t>
            </a:r>
          </a:p>
          <a:p>
            <a:pPr lvl="1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latin typeface="Courier New" panose="02070309020205020404" pitchFamily="49" charset="0"/>
              </a:rPr>
              <a:t>int quizzes[]={12,17,15,11};</a:t>
            </a: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Must use either array size declarator or initialization list at array definition</a:t>
            </a:r>
          </a:p>
        </p:txBody>
      </p:sp>
      <p:graphicFrame>
        <p:nvGraphicFramePr>
          <p:cNvPr id="757764" name="Group 4">
            <a:extLst>
              <a:ext uri="{FF2B5EF4-FFF2-40B4-BE49-F238E27FC236}">
                <a16:creationId xmlns:a16="http://schemas.microsoft.com/office/drawing/2014/main" id="{C95696E4-332D-4F4A-8022-A0F4EAAD1D2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657600"/>
          <a:ext cx="6096000" cy="381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013E-618E-4605-A80C-A6B51362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8CA6-AA8D-4278-A40E-CDC2E5F7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initialize an array to another array!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int arr1[] = { 1, 2, 3, 4 };</a:t>
            </a:r>
          </a:p>
          <a:p>
            <a:pPr marL="0" indent="0">
              <a:buNone/>
            </a:pPr>
            <a:r>
              <a:rPr lang="en-US" sz="2400" dirty="0"/>
              <a:t>	int arr2[4] = arr1;        </a:t>
            </a:r>
            <a:r>
              <a:rPr lang="en-US" sz="2400" dirty="0">
                <a:solidFill>
                  <a:srgbClr val="FF0000"/>
                </a:solidFill>
              </a:rPr>
              <a:t>// Illegal! Error!</a:t>
            </a:r>
          </a:p>
          <a:p>
            <a:pPr marL="0" indent="0">
              <a:buNone/>
            </a:pPr>
            <a:r>
              <a:rPr lang="en-US" sz="2400" dirty="0"/>
              <a:t>	arr2 = arr1; 	                </a:t>
            </a:r>
            <a:r>
              <a:rPr lang="en-US" sz="2400" dirty="0">
                <a:solidFill>
                  <a:srgbClr val="FF0000"/>
                </a:solidFill>
              </a:rPr>
              <a:t>// Illegal! Error!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 copy an array, each element must be set one at a time.</a:t>
            </a:r>
          </a:p>
          <a:p>
            <a:pPr marL="457200" lvl="1" indent="0">
              <a:buNone/>
            </a:pPr>
            <a:r>
              <a:rPr lang="en-US" sz="2400" dirty="0"/>
              <a:t>	for (int i = 0; i &lt; size; </a:t>
            </a:r>
            <a:r>
              <a:rPr lang="en-US" sz="2400" dirty="0" err="1"/>
              <a:t>i</a:t>
            </a:r>
            <a:r>
              <a:rPr lang="en-US" sz="2400" dirty="0"/>
              <a:t>++)</a:t>
            </a:r>
          </a:p>
          <a:p>
            <a:pPr marL="457200" lvl="1" indent="0">
              <a:buNone/>
            </a:pPr>
            <a:r>
              <a:rPr lang="en-US" sz="2400" dirty="0"/>
              <a:t>		arr2[</a:t>
            </a:r>
            <a:r>
              <a:rPr lang="en-US" sz="2400" dirty="0" err="1"/>
              <a:t>i</a:t>
            </a:r>
            <a:r>
              <a:rPr lang="en-US" sz="2400" dirty="0"/>
              <a:t>] = arr1[</a:t>
            </a:r>
            <a:r>
              <a:rPr lang="en-US" sz="2400" dirty="0" err="1"/>
              <a:t>i</a:t>
            </a:r>
            <a:r>
              <a:rPr lang="en-US" sz="2400" dirty="0"/>
              <a:t>];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0453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Exercise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Write a program that will read up to 20 letters into an array and write the letters back to the screen in the reverse order?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rgbClr val="0000CC"/>
                </a:solidFill>
              </a:rPr>
              <a:t>abcd</a:t>
            </a:r>
            <a:r>
              <a:rPr lang="en-US" dirty="0"/>
              <a:t> should be output as </a:t>
            </a:r>
            <a:r>
              <a:rPr lang="en-US" dirty="0" err="1">
                <a:solidFill>
                  <a:srgbClr val="0000CC"/>
                </a:solidFill>
              </a:rPr>
              <a:t>dcba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a period as a sentinel value to mark the end of input</a:t>
            </a:r>
          </a:p>
          <a:p>
            <a:pPr eaLnBrk="1" hangingPunct="1"/>
            <a:r>
              <a:rPr lang="en-US" dirty="0"/>
              <a:t>Write a program that reverses the contents of an array.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0A2D390-AA05-45BE-842D-69BEBD4F9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Range-Based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/>
              <a:t> Loop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3284253-B072-4D87-96C9-3DD3A4A98E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C++ 11 provides a specialized version of the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400"/>
              <a:t> loop that,  in many circumstances, simplifies array processing.</a:t>
            </a:r>
          </a:p>
          <a:p>
            <a:r>
              <a:rPr lang="en-US" altLang="en-US" sz="2400" i="1"/>
              <a:t>The range-based </a:t>
            </a:r>
            <a:r>
              <a:rPr lang="en-US" altLang="en-US" sz="2400" i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400" i="1"/>
              <a:t> loop is a loop that iterates once for each element in an array.</a:t>
            </a:r>
          </a:p>
          <a:p>
            <a:r>
              <a:rPr lang="en-US" altLang="en-US" sz="2400" i="1"/>
              <a:t>Each time the loop iterates, it copies an element from the array to a built-in variable, known as the range variable.</a:t>
            </a:r>
          </a:p>
          <a:p>
            <a:r>
              <a:rPr lang="en-US" altLang="en-US" sz="2400"/>
              <a:t>The range-based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400"/>
              <a:t> loop automatically knows the number of elements in an array.</a:t>
            </a:r>
          </a:p>
          <a:p>
            <a:pPr lvl="1"/>
            <a:r>
              <a:rPr lang="en-US" altLang="en-US" sz="2000"/>
              <a:t>You do not have to use a counter variable.</a:t>
            </a:r>
          </a:p>
          <a:p>
            <a:pPr lvl="1"/>
            <a:r>
              <a:rPr lang="en-US" altLang="en-US" sz="2000"/>
              <a:t>You do not have to worry about stepping outside the bounds of the array.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E8F385E4-299F-4496-BA74-96D1FFDA7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Range-Based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/>
              <a:t>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A0F3-9EAE-4CC0-9DA2-69533C6B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Here is the general format  of the range-based  for loop: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i="1" dirty="0"/>
          </a:p>
          <a:p>
            <a:pPr>
              <a:defRPr/>
            </a:pPr>
            <a:r>
              <a:rPr lang="en-US" sz="2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sz="2000" i="1" dirty="0"/>
              <a:t> </a:t>
            </a:r>
            <a:r>
              <a:rPr lang="en-US" sz="2000" dirty="0"/>
              <a:t>is the data type of the range variable.</a:t>
            </a:r>
          </a:p>
          <a:p>
            <a:pPr>
              <a:defRPr/>
            </a:pPr>
            <a:r>
              <a:rPr lang="en-US" sz="2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rangeVariable</a:t>
            </a:r>
            <a:r>
              <a:rPr lang="en-US" sz="2000" i="1" dirty="0"/>
              <a:t> </a:t>
            </a:r>
            <a:r>
              <a:rPr lang="en-US" sz="2000" dirty="0"/>
              <a:t>is the name of the range variable. This  variable  will  receive the  value  of a different array  element  during  each  loop  iteration.</a:t>
            </a:r>
          </a:p>
          <a:p>
            <a:pPr>
              <a:defRPr/>
            </a:pP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2000" i="1" dirty="0"/>
              <a:t> </a:t>
            </a:r>
            <a:r>
              <a:rPr lang="en-US" sz="2000" dirty="0"/>
              <a:t>is the name of an array  on which you wish the loop to operate.</a:t>
            </a:r>
          </a:p>
          <a:p>
            <a:pPr>
              <a:defRPr/>
            </a:pP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US" sz="2000" i="1" dirty="0"/>
              <a:t> </a:t>
            </a:r>
            <a:r>
              <a:rPr lang="en-US" sz="2000" dirty="0"/>
              <a:t>is a statement that  executes during  a loop iteration. If you need to execute more than one statement in the loop, enclose the statements in a set of braces.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7F8D6FF-0406-44FA-9891-74C1EE8D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38375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altLang="en-US" sz="2000" b="1" i="1">
                <a:latin typeface="Courier New" panose="02070309020205020404" pitchFamily="49" charset="0"/>
                <a:cs typeface="Courier New" panose="02070309020205020404" pitchFamily="49" charset="0"/>
              </a:rPr>
              <a:t>dataType rangeVariable : array</a:t>
            </a:r>
            <a:r>
              <a:rPr lang="en-US" alt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ourier New" panose="02070309020205020404" pitchFamily="49" charset="0"/>
                <a:cs typeface="Courier New" panose="02070309020205020404" pitchFamily="49" charset="0"/>
              </a:rPr>
              <a:t> 	    statement;</a:t>
            </a:r>
            <a:endParaRPr lang="en-US" altLang="en-US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Declaring an Array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 array, named </a:t>
            </a: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score</a:t>
            </a:r>
            <a:r>
              <a:rPr lang="en-US" dirty="0"/>
              <a:t>, containing five variables of type </a:t>
            </a:r>
            <a:r>
              <a:rPr lang="en-US" dirty="0" err="1"/>
              <a:t>int</a:t>
            </a:r>
            <a:r>
              <a:rPr lang="en-US" dirty="0"/>
              <a:t> can be declared as </a:t>
            </a:r>
            <a:br>
              <a:rPr lang="en-US" dirty="0"/>
            </a:br>
            <a:r>
              <a:rPr lang="en-US" dirty="0"/>
              <a:t>                     </a:t>
            </a:r>
            <a:r>
              <a:rPr lang="en-US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score[5];</a:t>
            </a:r>
          </a:p>
          <a:p>
            <a:pPr eaLnBrk="1" hangingPunct="1"/>
            <a:r>
              <a:rPr lang="en-US" dirty="0"/>
              <a:t>This is like declaring 5 variables of type </a:t>
            </a:r>
            <a:r>
              <a:rPr lang="en-US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score[0], score[1], … , score[4]</a:t>
            </a:r>
          </a:p>
          <a:p>
            <a:pPr eaLnBrk="1" hangingPunct="1"/>
            <a:r>
              <a:rPr lang="en-US" dirty="0"/>
              <a:t>The value in brackets is called</a:t>
            </a:r>
          </a:p>
          <a:p>
            <a:pPr lvl="1" eaLnBrk="1" hangingPunct="1"/>
            <a:r>
              <a:rPr lang="en-US" dirty="0"/>
              <a:t>A subscript</a:t>
            </a:r>
          </a:p>
          <a:p>
            <a:pPr lvl="1" eaLnBrk="1" hangingPunct="1"/>
            <a:r>
              <a:rPr lang="en-US" dirty="0"/>
              <a:t>An index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1FA2D51-0A5F-4406-AC42-D6090BFB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range-based 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3200"/>
              <a:t> loop in Program 7-10 </a:t>
            </a: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BEB63159-0A1C-44F8-A4FE-A344EF91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7638"/>
            <a:ext cx="7213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C0FDB89-857D-40E6-BCCD-BD197880C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Modifying an Array with a Range-Based </a:t>
            </a:r>
            <a:r>
              <a:rPr lang="en-US" altLang="en-US" sz="36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3600" b="1"/>
              <a:t> Loop</a:t>
            </a:r>
            <a:endParaRPr lang="en-US" altLang="en-US" sz="360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D5DA6CB0-7863-42D6-99AA-C382A90C69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As the range-based 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800"/>
              <a:t> loop executes, its range variable contains only a copy of an array element.</a:t>
            </a:r>
          </a:p>
          <a:p>
            <a:r>
              <a:rPr lang="en-US" altLang="en-US" sz="2800"/>
              <a:t>You cannot use a range-based 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2800"/>
              <a:t> loop to modify the contents of an array unless you declare the range variable as a reference.</a:t>
            </a:r>
          </a:p>
          <a:p>
            <a:r>
              <a:rPr lang="en-US" altLang="en-US" sz="2800"/>
              <a:t>To declare the range variable as a reference variable, simply write an ampersand (</a:t>
            </a:r>
            <a:r>
              <a:rPr lang="en-US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en-US" sz="2800"/>
              <a:t>) in front of its name in the loop header.</a:t>
            </a:r>
          </a:p>
          <a:p>
            <a:r>
              <a:rPr lang="en-US" altLang="en-US" sz="2800"/>
              <a:t>Program 7-12 demonstrates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2D7BEACE-7041-4B24-A8E2-22551F30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95400"/>
            <a:ext cx="8077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const int SIZE = 5;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int numbers[5];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// Get values for the array.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altLang="en-US" sz="2000" b="1">
                <a:solidFill>
                  <a:srgbClr val="FA82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&amp;val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: numbers)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cout &lt;&lt; "Enter an integer value: ";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cin &gt;&gt; val;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// Display the values in the array.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"Here are the values you entered:\n";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for (int val : numbers)</a:t>
            </a:r>
            <a:b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cout &lt;&lt; val &lt;&lt; endl;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A72CDDA1-AB31-4A7C-BCDA-68A39AE51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Modifying an Array with a Range-Based </a:t>
            </a:r>
            <a:r>
              <a:rPr lang="en-US" altLang="en-US" sz="3600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3600" b="1"/>
              <a:t> Loop in Program 7-12</a:t>
            </a:r>
            <a:endParaRPr lang="en-US" altLang="en-US" sz="360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8AEFABEE-287D-4C39-9B42-D32CE45D8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Modifying an Array with a Range-Based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b="1"/>
              <a:t> Loop</a:t>
            </a:r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BAA83F5-8073-494C-9E13-58817CBFF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03425"/>
            <a:ext cx="7620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You can use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altLang="en-US" sz="1800">
                <a:solidFill>
                  <a:srgbClr val="FA8218"/>
                </a:solidFill>
              </a:rPr>
              <a:t> key word with a reference range variable. For example, the code in lines 12 through 16 in Program 7-12 could have been written like this: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for (auto &amp;val : numbers)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cout &lt;&lt; "Enter an integer value: 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 cin &gt;&gt; val;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B539B7B-6730-4B84-BD7A-48041C650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Range-Based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b="1"/>
              <a:t> Loop versus the Regular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b="1"/>
              <a:t> Loop</a:t>
            </a:r>
            <a:endParaRPr lang="en-US" altLang="en-US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CC786FEF-F531-4028-BD36-B3C53CD501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range-based for loop can be used in any situation where you need to step through the elements of an array, and you do not need to use the element subscripts. </a:t>
            </a:r>
          </a:p>
          <a:p>
            <a:endParaRPr lang="en-US" altLang="en-US"/>
          </a:p>
          <a:p>
            <a:r>
              <a:rPr lang="en-US" altLang="en-US"/>
              <a:t>If you need the element subscript for some purpose, use the regular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/>
              <a:t> loop.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8305800" cy="992187"/>
          </a:xfrm>
        </p:spPr>
        <p:txBody>
          <a:bodyPr/>
          <a:lstStyle/>
          <a:p>
            <a:r>
              <a:rPr lang="en-US" dirty="0"/>
              <a:t>Multi-dimensional Array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Read Section 7.4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Multi-Dimensional Arrays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C++ allows arrays with multiple index values</a:t>
            </a:r>
          </a:p>
          <a:p>
            <a:pPr lvl="1" eaLnBrk="1" hangingPunct="1"/>
            <a:r>
              <a:rPr lang="en-US"/>
              <a:t>char page [30] [100];</a:t>
            </a:r>
            <a:br>
              <a:rPr lang="en-US"/>
            </a:br>
            <a:r>
              <a:rPr lang="en-US"/>
              <a:t>declares an array of characters named page</a:t>
            </a:r>
          </a:p>
          <a:p>
            <a:pPr lvl="2" eaLnBrk="1" hangingPunct="1"/>
            <a:r>
              <a:rPr lang="en-US"/>
              <a:t>page has two index values:</a:t>
            </a:r>
            <a:br>
              <a:rPr lang="en-US"/>
            </a:br>
            <a:r>
              <a:rPr lang="en-US"/>
              <a:t>        The first ranges from 0 to 29</a:t>
            </a:r>
            <a:br>
              <a:rPr lang="en-US"/>
            </a:br>
            <a:r>
              <a:rPr lang="en-US"/>
              <a:t>	The second ranges from 0 to 99</a:t>
            </a:r>
          </a:p>
          <a:p>
            <a:pPr lvl="1" eaLnBrk="1" hangingPunct="1"/>
            <a:r>
              <a:rPr lang="en-US"/>
              <a:t>Each index  in enclosed in its own brackets</a:t>
            </a:r>
          </a:p>
          <a:p>
            <a:pPr lvl="1" eaLnBrk="1" hangingPunct="1"/>
            <a:r>
              <a:rPr lang="en-US"/>
              <a:t>Page can be visualized as an array of </a:t>
            </a:r>
            <a:br>
              <a:rPr lang="en-US"/>
            </a:br>
            <a:r>
              <a:rPr lang="en-US"/>
              <a:t>30 rows and 100 columns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Index Values of page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/>
              <a:t>indexed variables </a:t>
            </a:r>
            <a:r>
              <a:rPr lang="en-US" dirty="0"/>
              <a:t>for array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page</a:t>
            </a:r>
            <a:r>
              <a:rPr lang="en-US" dirty="0"/>
              <a:t> are</a:t>
            </a:r>
            <a:br>
              <a:rPr lang="en-US" dirty="0"/>
            </a:br>
            <a:r>
              <a:rPr lang="en-US" dirty="0"/>
              <a:t>page[0][0], page[0][1], …, page[0][99]</a:t>
            </a:r>
            <a:br>
              <a:rPr lang="en-US" dirty="0"/>
            </a:br>
            <a:r>
              <a:rPr lang="en-US" dirty="0"/>
              <a:t>page[1][0], page[1][1], …, page[1][99]</a:t>
            </a:r>
          </a:p>
          <a:p>
            <a:pPr eaLnBrk="1" hangingPunct="1">
              <a:buNone/>
            </a:pPr>
            <a:r>
              <a:rPr lang="en-US" dirty="0"/>
              <a:t>	…</a:t>
            </a:r>
            <a:br>
              <a:rPr lang="en-US" dirty="0"/>
            </a:br>
            <a:r>
              <a:rPr lang="en-US" dirty="0"/>
              <a:t>page[29][0], page[29][1], … , page[29][99]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page is actually an array of size 30</a:t>
            </a:r>
          </a:p>
          <a:p>
            <a:pPr lvl="1" eaLnBrk="1" hangingPunct="1"/>
            <a:r>
              <a:rPr lang="en-US" dirty="0"/>
              <a:t>page's base type is an array of 100 characters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64CE-4396-4CA8-BF00-A626F86A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 Dimensional Array in C++ is an array of arrays: </a:t>
            </a:r>
            <a:r>
              <a:rPr lang="en-US" dirty="0" err="1"/>
              <a:t>int</a:t>
            </a:r>
            <a:r>
              <a:rPr lang="en-US" dirty="0"/>
              <a:t> a[</a:t>
            </a:r>
            <a:r>
              <a:rPr lang="en-US"/>
              <a:t>4][5];</a:t>
            </a:r>
            <a:endParaRPr lang="en-US" dirty="0"/>
          </a:p>
        </p:txBody>
      </p:sp>
      <p:pic>
        <p:nvPicPr>
          <p:cNvPr id="3082" name="Picture 10" descr="Image result for image of two dimensional array in memory C++">
            <a:extLst>
              <a:ext uri="{FF2B5EF4-FFF2-40B4-BE49-F238E27FC236}">
                <a16:creationId xmlns:a16="http://schemas.microsoft.com/office/drawing/2014/main" id="{89787221-0BB4-410C-A589-575C7053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71600"/>
            <a:ext cx="762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8A300-9B35-4BA4-B1BA-0FB4B491597C}"/>
              </a:ext>
            </a:extLst>
          </p:cNvPr>
          <p:cNvSpPr txBox="1"/>
          <p:nvPr/>
        </p:nvSpPr>
        <p:spPr>
          <a:xfrm>
            <a:off x="381000" y="5638800"/>
            <a:ext cx="8105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Rounded MT Bold" panose="020F0704030504030204" pitchFamily="34" charset="0"/>
              </a:rPr>
              <a:t>A two dimensional array is really an array of pointers to arrays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Arial Rounded MT Bold" panose="020F0704030504030204" pitchFamily="34" charset="0"/>
              </a:rPr>
              <a:t>When declared this way, it is guaranteed to be in sequential memory.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Arial Rounded MT Bold" panose="020F0704030504030204" pitchFamily="34" charset="0"/>
              </a:rPr>
              <a:t>The first index is the row index, the second index is the column index.</a:t>
            </a:r>
          </a:p>
        </p:txBody>
      </p:sp>
    </p:spTree>
    <p:extLst>
      <p:ext uri="{BB962C8B-B14F-4D97-AF65-F5344CB8AC3E}">
        <p14:creationId xmlns:p14="http://schemas.microsoft.com/office/powerpoint/2010/main" val="34191323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Multidimensional Array Parameters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 that the size of an array is not needed</a:t>
            </a:r>
            <a:br>
              <a:rPr lang="en-US" dirty="0"/>
            </a:br>
            <a:r>
              <a:rPr lang="en-US" dirty="0"/>
              <a:t>when declaring a formal parameter:</a:t>
            </a:r>
            <a:br>
              <a:rPr lang="en-US" dirty="0"/>
            </a:br>
            <a:r>
              <a:rPr lang="en-US" dirty="0"/>
              <a:t>  void </a:t>
            </a:r>
            <a:r>
              <a:rPr lang="en-US" dirty="0" err="1"/>
              <a:t>display_line</a:t>
            </a:r>
            <a:r>
              <a:rPr lang="en-US" dirty="0"/>
              <a:t>(const char a[ ], </a:t>
            </a:r>
            <a:r>
              <a:rPr lang="en-US" dirty="0" err="1"/>
              <a:t>int</a:t>
            </a:r>
            <a:r>
              <a:rPr lang="en-US" dirty="0"/>
              <a:t> size);  </a:t>
            </a:r>
          </a:p>
          <a:p>
            <a:pPr eaLnBrk="1" hangingPunct="1"/>
            <a:r>
              <a:rPr lang="en-US" dirty="0"/>
              <a:t>The base type of a multi-dimensional array must be completely specified in the parameter </a:t>
            </a:r>
            <a:br>
              <a:rPr lang="en-US" dirty="0"/>
            </a:br>
            <a:r>
              <a:rPr lang="en-US" dirty="0"/>
              <a:t>declaration</a:t>
            </a:r>
          </a:p>
          <a:p>
            <a:pPr eaLnBrk="1" hangingPunct="1"/>
            <a:r>
              <a:rPr lang="en-US" dirty="0"/>
              <a:t>C++ treats </a:t>
            </a:r>
            <a:r>
              <a:rPr lang="en-US" b="1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/>
              <a:t> as an array of arrays</a:t>
            </a:r>
          </a:p>
          <a:p>
            <a:pPr lvl="1" eaLnBrk="1" hangingPunct="1"/>
            <a:r>
              <a:rPr lang="en-US" dirty="0"/>
              <a:t>void </a:t>
            </a:r>
            <a:r>
              <a:rPr lang="en-US" dirty="0" err="1"/>
              <a:t>display_page</a:t>
            </a:r>
            <a:r>
              <a:rPr lang="en-US" dirty="0"/>
              <a:t>(const char page[ ] [100], </a:t>
            </a:r>
            <a:br>
              <a:rPr lang="en-US" dirty="0"/>
            </a:br>
            <a:r>
              <a:rPr lang="en-US" dirty="0"/>
              <a:t>                                </a:t>
            </a:r>
            <a:r>
              <a:rPr lang="en-US" dirty="0" err="1"/>
              <a:t>int</a:t>
            </a:r>
            <a:r>
              <a:rPr lang="en-US" dirty="0"/>
              <a:t> size_dimension_1);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Array Variables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/>
            <a:r>
              <a:rPr lang="en-US" sz="2400" dirty="0"/>
              <a:t>The variables making up the array are referred to as</a:t>
            </a:r>
          </a:p>
          <a:p>
            <a:pPr lvl="1" eaLnBrk="1" hangingPunct="1"/>
            <a:r>
              <a:rPr lang="en-US" sz="2400" dirty="0"/>
              <a:t>Indexed variables</a:t>
            </a:r>
          </a:p>
          <a:p>
            <a:pPr lvl="1" eaLnBrk="1" hangingPunct="1"/>
            <a:r>
              <a:rPr lang="en-US" sz="2400" dirty="0"/>
              <a:t>Subscripted variables</a:t>
            </a:r>
          </a:p>
          <a:p>
            <a:pPr lvl="1" eaLnBrk="1" hangingPunct="1"/>
            <a:r>
              <a:rPr lang="en-US" sz="2400" dirty="0"/>
              <a:t>Elements of the array</a:t>
            </a:r>
          </a:p>
          <a:p>
            <a:pPr eaLnBrk="1" hangingPunct="1"/>
            <a:r>
              <a:rPr lang="en-US" sz="2400" dirty="0"/>
              <a:t>The number of indexed variables in an array is</a:t>
            </a:r>
            <a:br>
              <a:rPr lang="en-US" sz="2400" dirty="0"/>
            </a:br>
            <a:r>
              <a:rPr lang="en-US" sz="2400" b="1" dirty="0"/>
              <a:t>the declared size</a:t>
            </a:r>
            <a:r>
              <a:rPr lang="en-US" sz="2400" dirty="0"/>
              <a:t>, or </a:t>
            </a:r>
            <a:r>
              <a:rPr lang="en-US" sz="2400" b="1" dirty="0"/>
              <a:t>size</a:t>
            </a:r>
            <a:r>
              <a:rPr lang="en-US" sz="2400" dirty="0"/>
              <a:t>,  of the array</a:t>
            </a:r>
          </a:p>
          <a:p>
            <a:pPr lvl="1" eaLnBrk="1" hangingPunct="1"/>
            <a:r>
              <a:rPr lang="en-US" sz="2400" dirty="0"/>
              <a:t>The largest index is one less than the size</a:t>
            </a:r>
          </a:p>
          <a:p>
            <a:pPr lvl="1" eaLnBrk="1" hangingPunct="1"/>
            <a:r>
              <a:rPr lang="en-US" sz="2400" dirty="0"/>
              <a:t>The first index value is zero</a:t>
            </a:r>
          </a:p>
          <a:p>
            <a:pPr lvl="1" eaLnBrk="1" hangingPunct="1"/>
            <a:r>
              <a:rPr lang="en-US" sz="2400" dirty="0"/>
              <a:t>Not all variables are actually being used all the time!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 Example: Grading Program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524000"/>
            <a:ext cx="8294687" cy="4572000"/>
          </a:xfrm>
        </p:spPr>
        <p:txBody>
          <a:bodyPr/>
          <a:lstStyle/>
          <a:p>
            <a:pPr eaLnBrk="1" hangingPunct="1"/>
            <a:r>
              <a:rPr lang="en-US" dirty="0"/>
              <a:t>Grade records for a class can be stored in a </a:t>
            </a:r>
            <a:br>
              <a:rPr lang="en-US" dirty="0"/>
            </a:br>
            <a:r>
              <a:rPr lang="en-US" dirty="0"/>
              <a:t>two-dimensional array</a:t>
            </a:r>
          </a:p>
          <a:p>
            <a:pPr lvl="1" eaLnBrk="1" hangingPunct="1"/>
            <a:r>
              <a:rPr lang="en-US" dirty="0"/>
              <a:t>For a class with 4 students and 3 quizzes the array could be declared as</a:t>
            </a:r>
            <a:br>
              <a:rPr lang="en-US" dirty="0"/>
            </a:br>
            <a:r>
              <a:rPr lang="en-US" dirty="0"/>
              <a:t> 			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int</a:t>
            </a:r>
            <a:r>
              <a:rPr lang="en-US" dirty="0"/>
              <a:t> grade[4][3];</a:t>
            </a:r>
          </a:p>
          <a:p>
            <a:pPr lvl="2" eaLnBrk="1" hangingPunct="1"/>
            <a:r>
              <a:rPr lang="en-US" dirty="0"/>
              <a:t>The first array index  refers to the student number</a:t>
            </a:r>
          </a:p>
          <a:p>
            <a:pPr lvl="2" eaLnBrk="1" hangingPunct="1"/>
            <a:r>
              <a:rPr lang="en-US" dirty="0"/>
              <a:t>The second array index refers to the quiz number</a:t>
            </a:r>
          </a:p>
          <a:p>
            <a:pPr eaLnBrk="1" hangingPunct="1"/>
            <a:r>
              <a:rPr lang="en-US" dirty="0"/>
              <a:t>Since student and quiz numbers start with one, </a:t>
            </a:r>
            <a:br>
              <a:rPr lang="en-US" dirty="0"/>
            </a:br>
            <a:r>
              <a:rPr lang="en-US" dirty="0"/>
              <a:t>we subtract one to obtain the correct index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Grading Program: average scores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grading program uses one-dimensional </a:t>
            </a:r>
            <a:br>
              <a:rPr lang="en-US" dirty="0"/>
            </a:br>
            <a:r>
              <a:rPr lang="en-US" dirty="0"/>
              <a:t>arrays to store…</a:t>
            </a:r>
          </a:p>
          <a:p>
            <a:pPr lvl="1" eaLnBrk="1" hangingPunct="1"/>
            <a:r>
              <a:rPr lang="en-US" dirty="0"/>
              <a:t>Each student's average score</a:t>
            </a:r>
          </a:p>
          <a:p>
            <a:pPr lvl="1" eaLnBrk="1" hangingPunct="1"/>
            <a:r>
              <a:rPr lang="en-US" dirty="0"/>
              <a:t>Each quiz's average score</a:t>
            </a:r>
          </a:p>
          <a:p>
            <a:pPr eaLnBrk="1" hangingPunct="1"/>
            <a:r>
              <a:rPr lang="en-US" dirty="0"/>
              <a:t>The functions that calculate these averages</a:t>
            </a:r>
            <a:br>
              <a:rPr lang="en-US" dirty="0"/>
            </a:br>
            <a:r>
              <a:rPr lang="en-US" dirty="0"/>
              <a:t>use global constants for the size of the arrays</a:t>
            </a:r>
          </a:p>
          <a:p>
            <a:pPr lvl="1" eaLnBrk="1" hangingPunct="1"/>
            <a:r>
              <a:rPr lang="en-US" dirty="0"/>
              <a:t>This was done because the functions seem to be particular to this program</a:t>
            </a:r>
          </a:p>
        </p:txBody>
      </p:sp>
      <p:sp>
        <p:nvSpPr>
          <p:cNvPr id="59085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81600" y="5986462"/>
            <a:ext cx="3124200" cy="5238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Display 7.13 (1-3)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7"/>
          <p:cNvSpPr>
            <a:spLocks noChangeArrowheads="1"/>
          </p:cNvSpPr>
          <p:nvPr/>
        </p:nvSpPr>
        <p:spPr bwMode="auto">
          <a:xfrm>
            <a:off x="0" y="600075"/>
            <a:ext cx="5486400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5238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8777"/>
            <a:ext cx="6214081" cy="68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0" y="5486400"/>
            <a:ext cx="3262312" cy="992188"/>
          </a:xfrm>
        </p:spPr>
        <p:txBody>
          <a:bodyPr/>
          <a:lstStyle/>
          <a:p>
            <a:pPr eaLnBrk="1" hangingPunct="1"/>
            <a:r>
              <a:rPr lang="en-US" sz="2800" dirty="0"/>
              <a:t>Display 7.13 (1/3)</a:t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  <p:transition spd="med"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title"/>
          </p:nvPr>
        </p:nvSpPr>
        <p:spPr>
          <a:xfrm>
            <a:off x="5937250" y="1752600"/>
            <a:ext cx="3884612" cy="992188"/>
          </a:xfrm>
        </p:spPr>
        <p:txBody>
          <a:bodyPr/>
          <a:lstStyle/>
          <a:p>
            <a:pPr eaLnBrk="1" hangingPunct="1"/>
            <a:r>
              <a:rPr lang="en-US" dirty="0"/>
              <a:t>Display 7.13 (2/3)</a:t>
            </a:r>
            <a:br>
              <a:rPr lang="en-US" dirty="0"/>
            </a:br>
            <a:endParaRPr lang="en-US" dirty="0"/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0" y="617538"/>
            <a:ext cx="593725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6262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660400"/>
            <a:ext cx="56292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title"/>
          </p:nvPr>
        </p:nvSpPr>
        <p:spPr>
          <a:xfrm>
            <a:off x="5061743" y="1752600"/>
            <a:ext cx="3973513" cy="992188"/>
          </a:xfrm>
        </p:spPr>
        <p:txBody>
          <a:bodyPr/>
          <a:lstStyle/>
          <a:p>
            <a:pPr eaLnBrk="1" hangingPunct="1"/>
            <a:r>
              <a:rPr lang="en-US" dirty="0"/>
              <a:t>Display 7.13  (3/3)</a:t>
            </a:r>
            <a:br>
              <a:rPr lang="en-US" dirty="0"/>
            </a:br>
            <a:endParaRPr lang="en-US" dirty="0"/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0"/>
            <a:ext cx="5113338" cy="1506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7286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233363"/>
            <a:ext cx="4856162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Display 7.14</a:t>
            </a:r>
          </a:p>
        </p:txBody>
      </p:sp>
      <p:pic>
        <p:nvPicPr>
          <p:cNvPr id="98310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1749425"/>
            <a:ext cx="679767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4AA9-6E9B-4B41-9519-B1422273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array flattens in memory in a row wise manner.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99146-90FD-41AC-AC91-C85DD33BB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951495"/>
              </p:ext>
            </p:extLst>
          </p:nvPr>
        </p:nvGraphicFramePr>
        <p:xfrm>
          <a:off x="544513" y="1676400"/>
          <a:ext cx="829468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344">
                  <a:extLst>
                    <a:ext uri="{9D8B030D-6E8A-4147-A177-3AD203B41FA5}">
                      <a16:colId xmlns:a16="http://schemas.microsoft.com/office/drawing/2014/main" val="2022878712"/>
                    </a:ext>
                  </a:extLst>
                </a:gridCol>
                <a:gridCol w="4147344">
                  <a:extLst>
                    <a:ext uri="{9D8B030D-6E8A-4147-A177-3AD203B41FA5}">
                      <a16:colId xmlns:a16="http://schemas.microsoft.com/office/drawing/2014/main" val="2495954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Array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 in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99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grade[0][0]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0x7ffefe98eaf0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7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grade[0][1]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0x7ffefe98eaf4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6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grade[0][2]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0x7ffefe98eaf8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6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grade[1][0]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0x7ffefe98eafc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77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grade[1][1]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0x7ffefe98eb00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2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grade[1][2]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0x7ffefe98eb04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59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grade[2][0]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0x7ffefe98eb08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5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grade[2][1]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0x7ffefe98eb0c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0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grade[2][2]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0x7ffefe98eb10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61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grade[3][0]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0x7ffefe98eb14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of grade[3][1]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0x7ffefe98eb18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7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61063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Display 7.15</a:t>
            </a:r>
          </a:p>
        </p:txBody>
      </p:sp>
      <p:pic>
        <p:nvPicPr>
          <p:cNvPr id="99333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1600200"/>
            <a:ext cx="52387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Showing Decimal Places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To specify fixed point notation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setf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::fixed)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specify that the decimal point will always be shown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setf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showpoint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specify that two decimal places will always be shown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precision(2)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Example:	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cout.setf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::fixed);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cout.setf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showpoint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);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cout.precision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(2);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	&lt;&lt; "The price is " 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&lt;&lt; price &lt;&lt;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endl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Variable Types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 array can have indexed variables of any type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All indexed variables in an array are of the</a:t>
            </a:r>
            <a:br>
              <a:rPr lang="en-US" dirty="0"/>
            </a:br>
            <a:r>
              <a:rPr lang="en-US" dirty="0"/>
              <a:t>same type</a:t>
            </a:r>
          </a:p>
          <a:p>
            <a:pPr lvl="1" eaLnBrk="1" hangingPunct="1"/>
            <a:r>
              <a:rPr lang="en-US" dirty="0"/>
              <a:t>This is the </a:t>
            </a:r>
            <a:r>
              <a:rPr lang="en-US" b="1" dirty="0"/>
              <a:t>base type </a:t>
            </a:r>
            <a:r>
              <a:rPr lang="en-US" dirty="0"/>
              <a:t>of the array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An </a:t>
            </a:r>
            <a:r>
              <a:rPr lang="en-US" b="1" dirty="0"/>
              <a:t>indexed variable </a:t>
            </a:r>
            <a:r>
              <a:rPr lang="en-US" dirty="0"/>
              <a:t>can be used anywhere an </a:t>
            </a:r>
            <a:br>
              <a:rPr lang="en-US" dirty="0"/>
            </a:br>
            <a:r>
              <a:rPr lang="en-US" dirty="0"/>
              <a:t>ordinary variable of the base type is used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[ ] With Arrays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676400"/>
            <a:ext cx="8763000" cy="4572000"/>
          </a:xfrm>
        </p:spPr>
        <p:txBody>
          <a:bodyPr/>
          <a:lstStyle/>
          <a:p>
            <a:pPr eaLnBrk="1" hangingPunct="1"/>
            <a:r>
              <a:rPr lang="en-US" dirty="0"/>
              <a:t>In an array </a:t>
            </a:r>
            <a:r>
              <a:rPr lang="en-US" b="1" dirty="0">
                <a:solidFill>
                  <a:srgbClr val="0000CC"/>
                </a:solidFill>
              </a:rPr>
              <a:t>declaration</a:t>
            </a:r>
            <a:r>
              <a:rPr lang="en-US" dirty="0"/>
              <a:t>, </a:t>
            </a:r>
            <a:r>
              <a:rPr lang="en-US" b="1" dirty="0"/>
              <a:t>[ ]</a:t>
            </a:r>
            <a:r>
              <a:rPr lang="en-US" dirty="0"/>
              <a:t>'s enclose the size</a:t>
            </a:r>
            <a:br>
              <a:rPr lang="en-US" dirty="0"/>
            </a:br>
            <a:r>
              <a:rPr lang="en-US" dirty="0"/>
              <a:t>of the array such as this array of 5 integers:              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score [5];</a:t>
            </a:r>
          </a:p>
          <a:p>
            <a:pPr eaLnBrk="1" hangingPunct="1"/>
            <a:r>
              <a:rPr lang="en-US" dirty="0"/>
              <a:t>When referring to one of the indexed variables, the </a:t>
            </a:r>
            <a:r>
              <a:rPr lang="en-US" b="1" dirty="0"/>
              <a:t>[ ]</a:t>
            </a:r>
            <a:r>
              <a:rPr lang="en-US" dirty="0"/>
              <a:t>'s enclose a number identifying one of the indexed variables</a:t>
            </a:r>
          </a:p>
          <a:p>
            <a:pPr lvl="1" eaLnBrk="1" hangingPunct="1"/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E.g., </a:t>
            </a:r>
          </a:p>
          <a:p>
            <a:pPr lvl="1" eaLnBrk="1" hangingPunct="1">
              <a:buNone/>
            </a:pP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score[3]=7;</a:t>
            </a:r>
          </a:p>
          <a:p>
            <a:pPr lvl="1" eaLnBrk="1" hangingPunct="1">
              <a:buNone/>
            </a:pP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score[3] </a:t>
            </a:r>
            <a:r>
              <a:rPr lang="en-US" sz="2400" dirty="0"/>
              <a:t>is one of the indexed variables</a:t>
            </a:r>
          </a:p>
          <a:p>
            <a:pPr lvl="1" eaLnBrk="1" hangingPunct="1"/>
            <a:r>
              <a:rPr lang="en-US" sz="2400" dirty="0"/>
              <a:t>The value in the [ ]'s can be any expression that evaluates to one of the integers  </a:t>
            </a:r>
            <a:r>
              <a:rPr lang="en-US" sz="2400" dirty="0">
                <a:solidFill>
                  <a:srgbClr val="0000CC"/>
                </a:solidFill>
              </a:rPr>
              <a:t>0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CC"/>
                </a:solidFill>
              </a:rPr>
              <a:t>(size -1)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Indexed Variable Assignment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To assign a value to an indexed variable, use </a:t>
            </a:r>
            <a:br>
              <a:rPr lang="en-US" dirty="0"/>
            </a:br>
            <a:r>
              <a:rPr lang="en-US" dirty="0"/>
              <a:t>the assignment operator:</a:t>
            </a:r>
            <a:br>
              <a:rPr lang="en-US" dirty="0"/>
            </a:br>
            <a:r>
              <a:rPr lang="en-US" dirty="0"/>
              <a:t>                            </a:t>
            </a:r>
            <a:br>
              <a:rPr lang="en-US" dirty="0"/>
            </a:b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n = 2;</a:t>
            </a:r>
            <a:b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score[n + 1] = 99;</a:t>
            </a:r>
          </a:p>
          <a:p>
            <a:pPr lvl="1" eaLnBrk="1" hangingPunct="1"/>
            <a:r>
              <a:rPr lang="en-US" dirty="0"/>
              <a:t>In this example, variable score[3] is assigned 99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Loops And Arrays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294688" cy="4572000"/>
          </a:xfrm>
        </p:spPr>
        <p:txBody>
          <a:bodyPr/>
          <a:lstStyle/>
          <a:p>
            <a:pPr eaLnBrk="1" hangingPunct="1"/>
            <a:r>
              <a:rPr lang="en-US" dirty="0"/>
              <a:t>for-loops are commonly used to step through</a:t>
            </a:r>
            <a:br>
              <a:rPr lang="en-US" dirty="0"/>
            </a:br>
            <a:r>
              <a:rPr lang="en-US" dirty="0"/>
              <a:t>arrays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Example:     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for (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&lt; 5;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++)</a:t>
            </a:r>
            <a:b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	{</a:t>
            </a:r>
            <a:b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&lt;&lt; score[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] &lt;&lt; " off by “</a:t>
            </a:r>
            <a:b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         &lt;&lt; (max – score[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]) &lt;&lt; 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endl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;</a:t>
            </a:r>
            <a:b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     }</a:t>
            </a:r>
            <a:br>
              <a:rPr lang="en-US" dirty="0"/>
            </a:br>
            <a:r>
              <a:rPr lang="en-US" dirty="0"/>
              <a:t>could display the difference between each score and the maximum score stored in an array</a:t>
            </a:r>
          </a:p>
        </p:txBody>
      </p:sp>
      <p:sp>
        <p:nvSpPr>
          <p:cNvPr id="522242" name="Text Box 2"/>
          <p:cNvSpPr txBox="1">
            <a:spLocks noChangeArrowheads="1"/>
          </p:cNvSpPr>
          <p:nvPr/>
        </p:nvSpPr>
        <p:spPr bwMode="auto">
          <a:xfrm>
            <a:off x="2170113" y="2401888"/>
            <a:ext cx="2325687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First index is 0</a:t>
            </a:r>
          </a:p>
        </p:txBody>
      </p:sp>
      <p:sp>
        <p:nvSpPr>
          <p:cNvPr id="522243" name="Line 3"/>
          <p:cNvSpPr>
            <a:spLocks noChangeShapeType="1"/>
          </p:cNvSpPr>
          <p:nvPr/>
        </p:nvSpPr>
        <p:spPr bwMode="auto">
          <a:xfrm>
            <a:off x="4324350" y="2857500"/>
            <a:ext cx="95250" cy="1905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45" name="Line 5"/>
          <p:cNvSpPr>
            <a:spLocks noChangeShapeType="1"/>
          </p:cNvSpPr>
          <p:nvPr/>
        </p:nvSpPr>
        <p:spPr bwMode="auto">
          <a:xfrm flipH="1">
            <a:off x="5448300" y="2667000"/>
            <a:ext cx="342900" cy="3619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541963" y="2619375"/>
            <a:ext cx="630237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46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2054225" cy="528638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</a:t>
            </a:r>
          </a:p>
        </p:txBody>
      </p:sp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5581650" y="2401888"/>
            <a:ext cx="340995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Last index is (size – 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 animBg="1"/>
      <p:bldP spid="522243" grpId="0" animBg="1"/>
      <p:bldP spid="522245" grpId="0" animBg="1"/>
      <p:bldP spid="522246" grpId="0" animBg="1"/>
      <p:bldP spid="5222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58314</TotalTime>
  <Words>3344</Words>
  <Application>Microsoft Office PowerPoint</Application>
  <PresentationFormat>Letter Paper (8.5x11 in)</PresentationFormat>
  <Paragraphs>346</Paragraphs>
  <Slides>58</Slides>
  <Notes>37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Rounded MT Bold</vt:lpstr>
      <vt:lpstr>Comic Sans MS</vt:lpstr>
      <vt:lpstr>Consolas</vt:lpstr>
      <vt:lpstr>Courier New</vt:lpstr>
      <vt:lpstr>Tahoma</vt:lpstr>
      <vt:lpstr>Wingdings</vt:lpstr>
      <vt:lpstr>2_Blends</vt:lpstr>
      <vt:lpstr>Review of Everything Arrays</vt:lpstr>
      <vt:lpstr>PowerPoint Presentation</vt:lpstr>
      <vt:lpstr>Arrays</vt:lpstr>
      <vt:lpstr>Declaring an Array</vt:lpstr>
      <vt:lpstr>The Array Variables</vt:lpstr>
      <vt:lpstr>Array Variable Types</vt:lpstr>
      <vt:lpstr>Using [ ] With Arrays</vt:lpstr>
      <vt:lpstr>Indexed Variable Assignment</vt:lpstr>
      <vt:lpstr>Loops And Arrays</vt:lpstr>
      <vt:lpstr>Display 7.1  </vt:lpstr>
      <vt:lpstr>Constants and Arrays</vt:lpstr>
      <vt:lpstr>Variables and Declarations</vt:lpstr>
      <vt:lpstr>Array Declaration Syntax</vt:lpstr>
      <vt:lpstr>Arrays and Memory</vt:lpstr>
      <vt:lpstr>PowerPoint Presentation</vt:lpstr>
      <vt:lpstr>Array Index Out of Range</vt:lpstr>
      <vt:lpstr>Out of Range Problems</vt:lpstr>
      <vt:lpstr>Initializing Arrays</vt:lpstr>
      <vt:lpstr>Default Values</vt:lpstr>
      <vt:lpstr>Un-initialized Arrays</vt:lpstr>
      <vt:lpstr>Too many initializers</vt:lpstr>
      <vt:lpstr>PowerPoint Presentation</vt:lpstr>
      <vt:lpstr>Arrays in Functions</vt:lpstr>
      <vt:lpstr>Program to adjust vacation days</vt:lpstr>
      <vt:lpstr>Display 7.3 </vt:lpstr>
      <vt:lpstr>Arrays as Function Arguments</vt:lpstr>
      <vt:lpstr>PowerPoint Presentation</vt:lpstr>
      <vt:lpstr>Program Example: Sorting an Array</vt:lpstr>
      <vt:lpstr>Program Example: The Selection Sort Algorithm</vt:lpstr>
      <vt:lpstr>Program Example:  Sort Algorithm Development</vt:lpstr>
      <vt:lpstr>Display 7.11</vt:lpstr>
      <vt:lpstr>go over the source code  http://storm.cis.fordham.edu/~harazduk/cs2000/CodeExample_Savitch/Chapter07/07-12.cpp</vt:lpstr>
      <vt:lpstr>Display 7.12 (1/2)</vt:lpstr>
      <vt:lpstr>Display 7.12 (2/2)</vt:lpstr>
      <vt:lpstr>Implicit Array Sizing</vt:lpstr>
      <vt:lpstr>Array assignment</vt:lpstr>
      <vt:lpstr>Exercise</vt:lpstr>
      <vt:lpstr>The Range-Based for Loop</vt:lpstr>
      <vt:lpstr>The Range-Based for Loop</vt:lpstr>
      <vt:lpstr>The range-based for loop in Program 7-10 </vt:lpstr>
      <vt:lpstr>Modifying an Array with a Range-Based for Loop</vt:lpstr>
      <vt:lpstr>Modifying an Array with a Range-Based for Loop in Program 7-12</vt:lpstr>
      <vt:lpstr>Modifying an Array with a Range-Based for Loop</vt:lpstr>
      <vt:lpstr>The Range-Based for Loop versus the Regular for Loop</vt:lpstr>
      <vt:lpstr>Multi-dimensional Array  Read Section 7.4</vt:lpstr>
      <vt:lpstr>Multi-Dimensional Arrays</vt:lpstr>
      <vt:lpstr>Index Values of page</vt:lpstr>
      <vt:lpstr>A Two Dimensional Array in C++ is an array of arrays: int a[4][5];</vt:lpstr>
      <vt:lpstr>Multidimensional Array Parameters</vt:lpstr>
      <vt:lpstr>Program Example: Grading Program</vt:lpstr>
      <vt:lpstr>Grading Program: average scores</vt:lpstr>
      <vt:lpstr>Display 7.13 (1/3) </vt:lpstr>
      <vt:lpstr>Display 7.13 (2/3) </vt:lpstr>
      <vt:lpstr>Display 7.13  (3/3) </vt:lpstr>
      <vt:lpstr>Display 7.14</vt:lpstr>
      <vt:lpstr>Multidimensional array flattens in memory in a row wise manner.</vt:lpstr>
      <vt:lpstr>Display 7.15</vt:lpstr>
      <vt:lpstr>Showing Decimal Places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Julie A. Harazduk</cp:lastModifiedBy>
  <cp:revision>597</cp:revision>
  <cp:lastPrinted>2001-11-04T00:51:13Z</cp:lastPrinted>
  <dcterms:created xsi:type="dcterms:W3CDTF">2005-02-25T19:46:41Z</dcterms:created>
  <dcterms:modified xsi:type="dcterms:W3CDTF">2020-02-10T15:55:07Z</dcterms:modified>
</cp:coreProperties>
</file>