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notesMasterIdLst>
    <p:notesMasterId r:id="rId97"/>
  </p:notesMasterIdLst>
  <p:handoutMasterIdLst>
    <p:handoutMasterId r:id="rId98"/>
  </p:handoutMasterIdLst>
  <p:sldIdLst>
    <p:sldId id="485" r:id="rId2"/>
    <p:sldId id="484" r:id="rId3"/>
    <p:sldId id="495" r:id="rId4"/>
    <p:sldId id="425" r:id="rId5"/>
    <p:sldId id="431" r:id="rId6"/>
    <p:sldId id="317" r:id="rId7"/>
    <p:sldId id="427" r:id="rId8"/>
    <p:sldId id="428" r:id="rId9"/>
    <p:sldId id="429" r:id="rId10"/>
    <p:sldId id="434" r:id="rId11"/>
    <p:sldId id="430" r:id="rId12"/>
    <p:sldId id="455" r:id="rId13"/>
    <p:sldId id="513" r:id="rId14"/>
    <p:sldId id="526" r:id="rId15"/>
    <p:sldId id="322" r:id="rId16"/>
    <p:sldId id="319" r:id="rId17"/>
    <p:sldId id="320" r:id="rId18"/>
    <p:sldId id="489" r:id="rId19"/>
    <p:sldId id="321" r:id="rId20"/>
    <p:sldId id="329" r:id="rId21"/>
    <p:sldId id="514" r:id="rId22"/>
    <p:sldId id="496" r:id="rId23"/>
    <p:sldId id="499" r:id="rId24"/>
    <p:sldId id="511" r:id="rId25"/>
    <p:sldId id="498" r:id="rId26"/>
    <p:sldId id="500" r:id="rId27"/>
    <p:sldId id="470" r:id="rId28"/>
    <p:sldId id="501" r:id="rId29"/>
    <p:sldId id="471" r:id="rId30"/>
    <p:sldId id="473" r:id="rId31"/>
    <p:sldId id="517" r:id="rId32"/>
    <p:sldId id="518" r:id="rId33"/>
    <p:sldId id="474" r:id="rId34"/>
    <p:sldId id="490" r:id="rId35"/>
    <p:sldId id="502" r:id="rId36"/>
    <p:sldId id="503" r:id="rId37"/>
    <p:sldId id="505" r:id="rId38"/>
    <p:sldId id="475" r:id="rId39"/>
    <p:sldId id="478" r:id="rId40"/>
    <p:sldId id="480" r:id="rId41"/>
    <p:sldId id="481" r:id="rId42"/>
    <p:sldId id="482" r:id="rId43"/>
    <p:sldId id="479" r:id="rId44"/>
    <p:sldId id="515" r:id="rId45"/>
    <p:sldId id="521" r:id="rId46"/>
    <p:sldId id="345" r:id="rId47"/>
    <p:sldId id="442" r:id="rId48"/>
    <p:sldId id="346" r:id="rId49"/>
    <p:sldId id="344" r:id="rId50"/>
    <p:sldId id="398" r:id="rId51"/>
    <p:sldId id="445" r:id="rId52"/>
    <p:sldId id="497" r:id="rId53"/>
    <p:sldId id="527" r:id="rId54"/>
    <p:sldId id="528" r:id="rId55"/>
    <p:sldId id="347" r:id="rId56"/>
    <p:sldId id="443" r:id="rId57"/>
    <p:sldId id="444" r:id="rId58"/>
    <p:sldId id="507" r:id="rId59"/>
    <p:sldId id="333" r:id="rId60"/>
    <p:sldId id="334" r:id="rId61"/>
    <p:sldId id="335" r:id="rId62"/>
    <p:sldId id="336" r:id="rId63"/>
    <p:sldId id="389" r:id="rId64"/>
    <p:sldId id="350" r:id="rId65"/>
    <p:sldId id="449" r:id="rId66"/>
    <p:sldId id="351" r:id="rId67"/>
    <p:sldId id="352" r:id="rId68"/>
    <p:sldId id="506" r:id="rId69"/>
    <p:sldId id="491" r:id="rId70"/>
    <p:sldId id="353" r:id="rId71"/>
    <p:sldId id="450" r:id="rId72"/>
    <p:sldId id="451" r:id="rId73"/>
    <p:sldId id="522" r:id="rId74"/>
    <p:sldId id="524" r:id="rId75"/>
    <p:sldId id="525" r:id="rId76"/>
    <p:sldId id="452" r:id="rId77"/>
    <p:sldId id="456" r:id="rId78"/>
    <p:sldId id="457" r:id="rId79"/>
    <p:sldId id="458" r:id="rId80"/>
    <p:sldId id="459" r:id="rId81"/>
    <p:sldId id="460" r:id="rId82"/>
    <p:sldId id="461" r:id="rId83"/>
    <p:sldId id="462" r:id="rId84"/>
    <p:sldId id="463" r:id="rId85"/>
    <p:sldId id="464" r:id="rId86"/>
    <p:sldId id="465" r:id="rId87"/>
    <p:sldId id="519" r:id="rId88"/>
    <p:sldId id="520" r:id="rId89"/>
    <p:sldId id="493" r:id="rId90"/>
    <p:sldId id="494" r:id="rId91"/>
    <p:sldId id="508" r:id="rId92"/>
    <p:sldId id="466" r:id="rId93"/>
    <p:sldId id="342" r:id="rId94"/>
    <p:sldId id="341" r:id="rId95"/>
    <p:sldId id="509" r:id="rId96"/>
  </p:sldIdLst>
  <p:sldSz cx="9144000" cy="6858000" type="letter"/>
  <p:notesSz cx="7315200" cy="96012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3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e A. Harazduk" initials="JAH" lastIdx="1" clrIdx="0">
    <p:extLst>
      <p:ext uri="{19B8F6BF-5375-455C-9EA6-DF929625EA0E}">
        <p15:presenceInfo xmlns:p15="http://schemas.microsoft.com/office/powerpoint/2012/main" userId="Julie A. Harazdu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0000CC"/>
    <a:srgbClr val="0000FF"/>
    <a:srgbClr val="A50021"/>
    <a:srgbClr val="00B6F6"/>
    <a:srgbClr val="007254"/>
    <a:srgbClr val="0099CC"/>
    <a:srgbClr val="B2B2B2"/>
    <a:srgbClr val="7376B1"/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65" autoAdjust="0"/>
    <p:restoredTop sz="98548" autoAdjust="0"/>
  </p:normalViewPr>
  <p:slideViewPr>
    <p:cSldViewPr snapToObjects="1">
      <p:cViewPr varScale="1">
        <p:scale>
          <a:sx n="114" d="100"/>
          <a:sy n="114" d="100"/>
        </p:scale>
        <p:origin x="1032" y="64"/>
      </p:cViewPr>
      <p:guideLst>
        <p:guide orient="horz" pos="33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>
        <p:scale>
          <a:sx n="100" d="100"/>
          <a:sy n="100" d="100"/>
        </p:scale>
        <p:origin x="-780" y="217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theme" Target="theme/theme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commentAuthors" Target="commentAuthors.xml"/><Relationship Id="rId10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fld id="{B67111B4-AFCE-4C1D-82B4-B79067577BD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7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fld id="{094998DE-1931-4304-A9E6-CAE5601DFBC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45E558-0AD0-492F-809A-E41BD1113A05}" type="slidenum">
              <a:rPr lang="en-CA" smtClean="0"/>
              <a:pPr>
                <a:defRPr/>
              </a:pPr>
              <a:t>2</a:t>
            </a:fld>
            <a:endParaRPr lang="en-C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8876CB-8E44-472E-B56D-F8DAFDCAD3AA}" type="slidenum">
              <a:rPr lang="en-CA" smtClean="0"/>
              <a:pPr>
                <a:defRPr/>
              </a:pPr>
              <a:t>17</a:t>
            </a:fld>
            <a:endParaRPr lang="en-C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0B8DFE-34EF-49E7-A9FA-FE6AB8A1A217}" type="slidenum">
              <a:rPr lang="en-CA" smtClean="0"/>
              <a:pPr>
                <a:defRPr/>
              </a:pPr>
              <a:t>18</a:t>
            </a:fld>
            <a:endParaRPr lang="en-C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8D3881-25F8-4A8E-BA4B-653D2FED8346}" type="slidenum">
              <a:rPr lang="en-CA" smtClean="0"/>
              <a:pPr>
                <a:defRPr/>
              </a:pPr>
              <a:t>19</a:t>
            </a:fld>
            <a:endParaRPr lang="en-C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5BE753-3FC7-4D40-A656-40C411A26F8C}" type="slidenum">
              <a:rPr lang="en-CA" smtClean="0"/>
              <a:pPr>
                <a:defRPr/>
              </a:pPr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633366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45E558-0AD0-492F-809A-E41BD1113A05}" type="slidenum">
              <a:rPr lang="en-CA" smtClean="0"/>
              <a:pPr>
                <a:defRPr/>
              </a:pPr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170602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4336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1119F2-2A5E-4443-8278-CA769301E97E}" type="slidenum">
              <a:rPr lang="en-CA" smtClean="0"/>
              <a:pPr>
                <a:defRPr/>
              </a:pPr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582247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F6A067-2E0B-46CA-B7D1-434AD92C985C}" type="slidenum">
              <a:rPr lang="en-CA" smtClean="0"/>
              <a:pPr>
                <a:defRPr/>
              </a:pPr>
              <a:t>29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866410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464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D1EA25-13B5-461F-A576-E0568757DD29}" type="slidenum">
              <a:rPr lang="en-CA" smtClean="0"/>
              <a:pPr>
                <a:defRPr/>
              </a:pPr>
              <a:t>30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31398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464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D1EA25-13B5-461F-A576-E0568757DD29}" type="slidenum">
              <a:rPr lang="en-CA" smtClean="0"/>
              <a:pPr>
                <a:defRPr/>
              </a:pPr>
              <a:t>31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02735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464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D1EA25-13B5-461F-A576-E0568757DD29}" type="slidenum">
              <a:rPr lang="en-CA" smtClean="0"/>
              <a:pPr>
                <a:defRPr/>
              </a:pPr>
              <a:t>32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88501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4C0EA2-E6DD-413F-A7A4-E193C37A4846}" type="slidenum">
              <a:rPr lang="en-CA" smtClean="0"/>
              <a:pPr>
                <a:defRPr/>
              </a:pPr>
              <a:t>5</a:t>
            </a:fld>
            <a:endParaRPr lang="en-CA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4746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77DA1D-B3A5-4B82-BAF0-31BBCB865D94}" type="slidenum">
              <a:rPr lang="en-CA" smtClean="0"/>
              <a:pPr>
                <a:defRPr/>
              </a:pPr>
              <a:t>33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735441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5053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08F337-D4F1-426A-BD10-DD9EDA749DE8}" type="slidenum">
              <a:rPr lang="en-CA" smtClean="0"/>
              <a:pPr>
                <a:defRPr/>
              </a:pPr>
              <a:t>34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45707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5053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08F337-D4F1-426A-BD10-DD9EDA749DE8}" type="slidenum">
              <a:rPr lang="en-CA" smtClean="0"/>
              <a:pPr>
                <a:defRPr/>
              </a:pPr>
              <a:t>35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04319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5053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08F337-D4F1-426A-BD10-DD9EDA749DE8}" type="slidenum">
              <a:rPr lang="en-CA" smtClean="0"/>
              <a:pPr>
                <a:defRPr/>
              </a:pPr>
              <a:t>36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309406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5053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08F337-D4F1-426A-BD10-DD9EDA749DE8}" type="slidenum">
              <a:rPr lang="en-CA" smtClean="0"/>
              <a:pPr>
                <a:defRPr/>
              </a:pPr>
              <a:t>37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262192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0DB346-D985-4D04-A72B-809A76684D8F}" type="slidenum">
              <a:rPr lang="en-CA" smtClean="0"/>
              <a:pPr>
                <a:defRPr/>
              </a:pPr>
              <a:t>38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717436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5155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128A90-AF86-4A60-AAF9-4B2C820B7FBA}" type="slidenum">
              <a:rPr lang="en-CA" smtClean="0"/>
              <a:pPr>
                <a:defRPr/>
              </a:pPr>
              <a:t>39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478204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5360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3A0EB2-8B9F-4E4B-AD83-D0E2D8698EBE}" type="slidenum">
              <a:rPr lang="en-CA" smtClean="0"/>
              <a:pPr>
                <a:defRPr/>
              </a:pPr>
              <a:t>40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335834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5462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2014C8-7178-432C-A9FF-1E5C8C232EC8}" type="slidenum">
              <a:rPr lang="en-CA" smtClean="0"/>
              <a:pPr>
                <a:defRPr/>
              </a:pPr>
              <a:t>41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743008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5565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082A5D-3A4E-4773-99B7-E22247A53EBC}" type="slidenum">
              <a:rPr lang="en-CA" smtClean="0"/>
              <a:pPr>
                <a:defRPr/>
              </a:pPr>
              <a:t>42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00296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B037EC-8995-4E51-897C-ACB0075A74A5}" type="slidenum">
              <a:rPr lang="en-CA" smtClean="0"/>
              <a:pPr>
                <a:defRPr/>
              </a:pPr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804731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5258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08DE7F-4A11-4971-84CF-44F4D90C02C1}" type="slidenum">
              <a:rPr lang="en-CA" smtClean="0"/>
              <a:pPr>
                <a:defRPr/>
              </a:pPr>
              <a:t>43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3835865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4336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1119F2-2A5E-4443-8278-CA769301E97E}" type="slidenum">
              <a:rPr lang="en-CA" smtClean="0"/>
              <a:pPr>
                <a:defRPr/>
              </a:pPr>
              <a:t>45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8916989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367133-5D24-418F-AD23-05240412CE12}" type="slidenum">
              <a:rPr lang="en-CA" smtClean="0"/>
              <a:pPr>
                <a:defRPr/>
              </a:pPr>
              <a:t>46</a:t>
            </a:fld>
            <a:endParaRPr lang="en-CA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157E3C-4E30-43BD-B528-D478FA7A1477}" type="slidenum">
              <a:rPr lang="en-CA" smtClean="0"/>
              <a:pPr>
                <a:defRPr/>
              </a:pPr>
              <a:t>47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7035567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346821-773A-47EE-8BB3-92579A17425D}" type="slidenum">
              <a:rPr lang="en-CA" smtClean="0"/>
              <a:pPr>
                <a:defRPr/>
              </a:pPr>
              <a:t>48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0241642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3BB55C-B51B-4215-BDB9-18A6CB3A4A12}" type="slidenum">
              <a:rPr lang="en-CA" smtClean="0"/>
              <a:pPr>
                <a:defRPr/>
              </a:pPr>
              <a:t>49</a:t>
            </a:fld>
            <a:endParaRPr lang="en-CA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3F2AFD-3647-491D-8F59-E22B33C86D61}" type="slidenum">
              <a:rPr lang="en-CA" smtClean="0"/>
              <a:pPr>
                <a:defRPr/>
              </a:pPr>
              <a:t>51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9505917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FE789B-D2AB-4ADF-9C66-BD0DE93B95E3}" type="slidenum">
              <a:rPr lang="en-CA" smtClean="0"/>
              <a:pPr>
                <a:defRPr/>
              </a:pPr>
              <a:t>55</a:t>
            </a:fld>
            <a:endParaRPr lang="en-CA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374505-6153-4DED-A629-B945DAB42D24}" type="slidenum">
              <a:rPr lang="en-CA" smtClean="0"/>
              <a:pPr>
                <a:defRPr/>
              </a:pPr>
              <a:t>56</a:t>
            </a:fld>
            <a:endParaRPr lang="en-CA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E51BA8-947A-47E9-B4B9-9BA0ECF53A74}" type="slidenum">
              <a:rPr lang="en-CA" smtClean="0"/>
              <a:pPr>
                <a:defRPr/>
              </a:pPr>
              <a:t>57</a:t>
            </a:fld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3B664B-4D94-4014-8A73-2C4B17172224}" type="slidenum">
              <a:rPr lang="en-CA" smtClean="0"/>
              <a:pPr>
                <a:defRPr/>
              </a:pPr>
              <a:t>7</a:t>
            </a:fld>
            <a:endParaRPr lang="en-CA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214C1D-431C-4B1C-BD85-3F31F530D096}" type="slidenum">
              <a:rPr lang="en-CA" smtClean="0"/>
              <a:pPr>
                <a:defRPr/>
              </a:pPr>
              <a:t>58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1861847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>
            <a:extLst>
              <a:ext uri="{FF2B5EF4-FFF2-40B4-BE49-F238E27FC236}">
                <a16:creationId xmlns:a16="http://schemas.microsoft.com/office/drawing/2014/main" id="{731FEF36-D86E-44A4-BC8C-699484E7CA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75E96BA-1921-4F24-AAA7-A332C4CF163E}" type="slidenum">
              <a:rPr lang="en-CA" altLang="en-US" smtClean="0"/>
              <a:pPr/>
              <a:t>59</a:t>
            </a:fld>
            <a:endParaRPr lang="en-CA" altLang="en-US"/>
          </a:p>
        </p:txBody>
      </p:sp>
      <p:sp>
        <p:nvSpPr>
          <p:cNvPr id="99331" name="Rectangle 2">
            <a:extLst>
              <a:ext uri="{FF2B5EF4-FFF2-40B4-BE49-F238E27FC236}">
                <a16:creationId xmlns:a16="http://schemas.microsoft.com/office/drawing/2014/main" id="{B15F8A41-5EA5-4A62-B755-77DA5AC4CC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2" name="Rectangle 3">
            <a:extLst>
              <a:ext uri="{FF2B5EF4-FFF2-40B4-BE49-F238E27FC236}">
                <a16:creationId xmlns:a16="http://schemas.microsoft.com/office/drawing/2014/main" id="{F7BA12A8-8470-4CBC-9DF3-F0D80E6A40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>
            <a:extLst>
              <a:ext uri="{FF2B5EF4-FFF2-40B4-BE49-F238E27FC236}">
                <a16:creationId xmlns:a16="http://schemas.microsoft.com/office/drawing/2014/main" id="{D7A09C71-C7C8-4C37-8948-08E05926C1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CCCC080-D6C1-4B73-947D-E1FB0E520F9A}" type="slidenum">
              <a:rPr lang="en-CA" altLang="en-US" smtClean="0"/>
              <a:pPr/>
              <a:t>62</a:t>
            </a:fld>
            <a:endParaRPr lang="en-CA" altLang="en-US"/>
          </a:p>
        </p:txBody>
      </p:sp>
      <p:sp>
        <p:nvSpPr>
          <p:cNvPr id="103427" name="Rectangle 2">
            <a:extLst>
              <a:ext uri="{FF2B5EF4-FFF2-40B4-BE49-F238E27FC236}">
                <a16:creationId xmlns:a16="http://schemas.microsoft.com/office/drawing/2014/main" id="{6FD12B5D-7A7E-40AE-B6D2-CC9C2F6ACE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8" name="Rectangle 3">
            <a:extLst>
              <a:ext uri="{FF2B5EF4-FFF2-40B4-BE49-F238E27FC236}">
                <a16:creationId xmlns:a16="http://schemas.microsoft.com/office/drawing/2014/main" id="{DB5EFB32-AFAD-46BB-BA17-2A08AF2773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214C1D-431C-4B1C-BD85-3F31F530D096}" type="slidenum">
              <a:rPr lang="en-CA" smtClean="0"/>
              <a:pPr>
                <a:defRPr/>
              </a:pPr>
              <a:t>63</a:t>
            </a:fld>
            <a:endParaRPr lang="en-CA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8E06FE-AA6E-43E1-9FE7-737D6431D2BA}" type="slidenum">
              <a:rPr lang="en-CA" smtClean="0"/>
              <a:pPr>
                <a:defRPr/>
              </a:pPr>
              <a:t>64</a:t>
            </a:fld>
            <a:endParaRPr lang="en-CA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2AD73B-0260-4176-9874-05AB4B410CCF}" type="slidenum">
              <a:rPr lang="en-CA" smtClean="0"/>
              <a:pPr>
                <a:defRPr/>
              </a:pPr>
              <a:t>65</a:t>
            </a:fld>
            <a:endParaRPr lang="en-CA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4F0D52-FC9F-40EE-9202-2AD7CD67D9FA}" type="slidenum">
              <a:rPr lang="en-CA" smtClean="0"/>
              <a:pPr>
                <a:defRPr/>
              </a:pPr>
              <a:t>66</a:t>
            </a:fld>
            <a:endParaRPr lang="en-CA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622A9B-7045-45C5-B324-F12B40DA8EAC}" type="slidenum">
              <a:rPr lang="en-CA" smtClean="0"/>
              <a:pPr>
                <a:defRPr/>
              </a:pPr>
              <a:t>67</a:t>
            </a:fld>
            <a:endParaRPr lang="en-CA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772783-EBE9-4546-9A97-9E480055F95E}" type="slidenum">
              <a:rPr lang="en-CA" smtClean="0"/>
              <a:pPr>
                <a:defRPr/>
              </a:pPr>
              <a:t>70</a:t>
            </a:fld>
            <a:endParaRPr lang="en-CA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AEEF8F-99B8-4F89-B695-38D165C40C33}" type="slidenum">
              <a:rPr lang="en-CA" smtClean="0"/>
              <a:pPr>
                <a:defRPr/>
              </a:pPr>
              <a:t>71</a:t>
            </a:fld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FB8185-310D-4D09-A1D0-50E1125CF642}" type="slidenum">
              <a:rPr lang="en-CA" smtClean="0"/>
              <a:pPr>
                <a:defRPr/>
              </a:pPr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8829579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015C1B-9EAA-448C-871B-B4DAE5060391}" type="slidenum">
              <a:rPr lang="en-CA" smtClean="0"/>
              <a:pPr>
                <a:defRPr/>
              </a:pPr>
              <a:t>72</a:t>
            </a:fld>
            <a:endParaRPr lang="en-CA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AEEF8F-99B8-4F89-B695-38D165C40C33}" type="slidenum">
              <a:rPr lang="en-CA" smtClean="0"/>
              <a:pPr>
                <a:defRPr/>
              </a:pPr>
              <a:t>73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9186605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015C1B-9EAA-448C-871B-B4DAE5060391}" type="slidenum">
              <a:rPr lang="en-CA" smtClean="0"/>
              <a:pPr>
                <a:defRPr/>
              </a:pPr>
              <a:t>74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343926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AEEF8F-99B8-4F89-B695-38D165C40C33}" type="slidenum">
              <a:rPr lang="en-CA" smtClean="0"/>
              <a:pPr>
                <a:defRPr/>
              </a:pPr>
              <a:t>75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2841433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658132-7416-41F0-BC69-162F31287151}" type="slidenum">
              <a:rPr lang="en-CA" smtClean="0"/>
              <a:pPr>
                <a:defRPr/>
              </a:pPr>
              <a:t>76</a:t>
            </a:fld>
            <a:endParaRPr lang="en-CA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D42FF4-491A-4DB5-AFA7-BE22F15E2F3F}" type="slidenum">
              <a:rPr lang="en-CA" smtClean="0"/>
              <a:pPr>
                <a:defRPr/>
              </a:pPr>
              <a:t>77</a:t>
            </a:fld>
            <a:endParaRPr lang="en-CA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E958F4-78C4-464E-950E-E3E8A9612510}" type="slidenum">
              <a:rPr lang="en-CA" smtClean="0"/>
              <a:pPr>
                <a:defRPr/>
              </a:pPr>
              <a:t>78</a:t>
            </a:fld>
            <a:endParaRPr lang="en-CA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978576-D523-4341-8BEA-245154A8A2D2}" type="slidenum">
              <a:rPr lang="en-CA" smtClean="0"/>
              <a:pPr>
                <a:defRPr/>
              </a:pPr>
              <a:t>79</a:t>
            </a:fld>
            <a:endParaRPr lang="en-CA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0E3CF3-B871-4655-856E-69F7DC083023}" type="slidenum">
              <a:rPr lang="en-CA" smtClean="0"/>
              <a:pPr>
                <a:defRPr/>
              </a:pPr>
              <a:t>80</a:t>
            </a:fld>
            <a:endParaRPr lang="en-CA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85C11C-F439-48F1-9BF1-2D5D93C73820}" type="slidenum">
              <a:rPr lang="en-CA" smtClean="0"/>
              <a:pPr>
                <a:defRPr/>
              </a:pPr>
              <a:t>81</a:t>
            </a:fld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C5CA1E-EF9A-4064-AD00-79B3B956DB07}" type="slidenum">
              <a:rPr lang="en-CA" smtClean="0"/>
              <a:pPr>
                <a:defRPr/>
              </a:pPr>
              <a:t>12</a:t>
            </a:fld>
            <a:endParaRPr lang="en-CA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C67EA1-B304-4908-B1BD-90927D1B5C38}" type="slidenum">
              <a:rPr lang="en-CA" smtClean="0"/>
              <a:pPr>
                <a:defRPr/>
              </a:pPr>
              <a:t>82</a:t>
            </a:fld>
            <a:endParaRPr lang="en-CA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F36AEB-31A0-4056-AB83-25206CAFE2BD}" type="slidenum">
              <a:rPr lang="en-CA" smtClean="0"/>
              <a:pPr>
                <a:defRPr/>
              </a:pPr>
              <a:t>83</a:t>
            </a:fld>
            <a:endParaRPr lang="en-CA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2C38FA-4C1C-46EE-94A8-7E0838663F91}" type="slidenum">
              <a:rPr lang="en-CA" smtClean="0"/>
              <a:pPr>
                <a:defRPr/>
              </a:pPr>
              <a:t>84</a:t>
            </a:fld>
            <a:endParaRPr lang="en-CA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3722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A6A22C-7F16-4776-8C15-F233D809DB74}" type="slidenum">
              <a:rPr lang="en-CA" smtClean="0"/>
              <a:pPr>
                <a:defRPr/>
              </a:pPr>
              <a:t>85</a:t>
            </a:fld>
            <a:endParaRPr lang="en-CA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32316A-A0BD-4AD8-B6C8-AD3DDAED39DC}" type="slidenum">
              <a:rPr lang="en-CA" smtClean="0"/>
              <a:pPr>
                <a:defRPr/>
              </a:pPr>
              <a:t>86</a:t>
            </a:fld>
            <a:endParaRPr lang="en-CA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3926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D1671A-DF3A-4821-9011-BDC2849E6C0E}" type="slidenum">
              <a:rPr lang="en-CA" smtClean="0"/>
              <a:pPr>
                <a:defRPr/>
              </a:pPr>
              <a:t>92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82694262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783FB0-056B-41DD-984E-D803351F23D0}" type="slidenum">
              <a:rPr lang="en-CA" smtClean="0"/>
              <a:pPr>
                <a:defRPr/>
              </a:pPr>
              <a:t>93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0260485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FAFF61-C4B1-4854-AB77-04D799D05650}" type="slidenum">
              <a:rPr lang="en-CA" smtClean="0"/>
              <a:pPr>
                <a:defRPr/>
              </a:pPr>
              <a:t>94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7680294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>
            <a:extLst>
              <a:ext uri="{FF2B5EF4-FFF2-40B4-BE49-F238E27FC236}">
                <a16:creationId xmlns:a16="http://schemas.microsoft.com/office/drawing/2014/main" id="{30AD8E6E-5492-4D30-A453-38B02DCC32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620F9D4-8FF1-4EC0-A10B-21E12C6821E6}" type="slidenum">
              <a:rPr lang="en-CA" altLang="en-US" smtClean="0"/>
              <a:pPr/>
              <a:t>95</a:t>
            </a:fld>
            <a:endParaRPr lang="en-CA" altLang="en-US"/>
          </a:p>
        </p:txBody>
      </p:sp>
      <p:sp>
        <p:nvSpPr>
          <p:cNvPr id="126979" name="Rectangle 2">
            <a:extLst>
              <a:ext uri="{FF2B5EF4-FFF2-40B4-BE49-F238E27FC236}">
                <a16:creationId xmlns:a16="http://schemas.microsoft.com/office/drawing/2014/main" id="{96BE67A7-2924-40EE-A6D7-065788BC6F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80" name="Rectangle 3">
            <a:extLst>
              <a:ext uri="{FF2B5EF4-FFF2-40B4-BE49-F238E27FC236}">
                <a16:creationId xmlns:a16="http://schemas.microsoft.com/office/drawing/2014/main" id="{82749F16-CA4B-4CAE-A990-A0572F7045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41145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45E558-0AD0-492F-809A-E41BD1113A05}" type="slidenum">
              <a:rPr lang="en-CA" smtClean="0"/>
              <a:pPr>
                <a:defRPr/>
              </a:pPr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85606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29A540-8F9F-46C7-B02B-1D1A142DD82A}" type="slidenum">
              <a:rPr lang="en-CA" smtClean="0"/>
              <a:pPr>
                <a:defRPr/>
              </a:pPr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37281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6604AA-EE8F-4BBD-977D-DCF365068359}" type="slidenum">
              <a:rPr lang="en-CA" smtClean="0"/>
              <a:pPr>
                <a:defRPr/>
              </a:pPr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27307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" name="Rectangle 30" descr="Pink tissue paper"/>
          <p:cNvSpPr>
            <a:spLocks noGrp="1" noChangeArrowheads="1"/>
          </p:cNvSpPr>
          <p:nvPr>
            <p:ph type="ctrTitle" sz="quarter"/>
          </p:nvPr>
        </p:nvSpPr>
        <p:spPr>
          <a:xfrm>
            <a:off x="1295400" y="914400"/>
            <a:ext cx="7086600" cy="2286000"/>
          </a:xfrm>
        </p:spPr>
        <p:txBody>
          <a:bodyPr wrap="none" anchor="ctr"/>
          <a:lstStyle>
            <a:lvl1pPr>
              <a:defRPr sz="6600">
                <a:solidFill>
                  <a:srgbClr val="0000CC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4134" name="Rectangle 38" descr="Pink tissue paper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95400" y="3200400"/>
            <a:ext cx="6629400" cy="19050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303213"/>
            <a:ext cx="2076450" cy="59451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03213"/>
            <a:ext cx="6076950" cy="59451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00CC"/>
              </a:buClr>
              <a:buSzPct val="80000"/>
              <a:buFont typeface="Wingdings" pitchFamily="2" charset="2"/>
              <a:buChar char="q"/>
              <a:defRPr/>
            </a:lvl1pPr>
            <a:lvl2pPr>
              <a:buClr>
                <a:srgbClr val="0000CC"/>
              </a:buClr>
              <a:defRPr/>
            </a:lvl2pPr>
            <a:lvl3pPr>
              <a:buClr>
                <a:srgbClr val="0000CC"/>
              </a:buClr>
              <a:defRPr/>
            </a:lvl3pPr>
            <a:lvl4pPr>
              <a:buClr>
                <a:srgbClr val="0000CC"/>
              </a:buClr>
              <a:defRPr/>
            </a:lvl4pPr>
            <a:lvl5pPr>
              <a:buClr>
                <a:srgbClr val="0000CC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4513" y="1676400"/>
            <a:ext cx="407035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7263" y="1676400"/>
            <a:ext cx="4071937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03213"/>
            <a:ext cx="8305800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4513" y="1676400"/>
            <a:ext cx="829468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med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Comic Sans MS" pitchFamily="66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Comic Sans MS" pitchFamily="66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A5002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A5002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A5002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A5002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SzPct val="80000"/>
        <a:buFont typeface="Wingdings" pitchFamily="2" charset="2"/>
        <a:buChar char="q"/>
        <a:defRPr sz="2800">
          <a:solidFill>
            <a:schemeClr val="tx1"/>
          </a:solidFill>
          <a:latin typeface="Comic Sans MS" pitchFamily="66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Comic Sans MS" pitchFamily="66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Comic Sans MS" pitchFamily="66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Comic Sans MS" pitchFamily="66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Comic Sans MS" pitchFamily="66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Review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Programmer-Defined Functions</a:t>
            </a:r>
          </a:p>
          <a:p>
            <a:r>
              <a:rPr lang="en-US" dirty="0"/>
              <a:t>Function Call Details</a:t>
            </a:r>
          </a:p>
          <a:p>
            <a:r>
              <a:rPr lang="en-US" dirty="0"/>
              <a:t>More Function Details</a:t>
            </a:r>
          </a:p>
          <a:p>
            <a:r>
              <a:rPr lang="en-US" dirty="0"/>
              <a:t>Call-By-Reference Parameters in Functions</a:t>
            </a:r>
          </a:p>
          <a:p>
            <a:r>
              <a:rPr lang="en-US" dirty="0"/>
              <a:t>void Functions</a:t>
            </a:r>
          </a:p>
          <a:p>
            <a:r>
              <a:rPr lang="en-US" dirty="0"/>
              <a:t>Overloading Function Names</a:t>
            </a:r>
          </a:p>
          <a:p>
            <a:r>
              <a:rPr lang="en-US" dirty="0"/>
              <a:t>Default values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The </a:t>
            </a:r>
            <a:r>
              <a:rPr lang="en-US" b="1" dirty="0"/>
              <a:t>return</a:t>
            </a:r>
            <a:r>
              <a:rPr lang="en-US" dirty="0"/>
              <a:t> Statement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76400"/>
            <a:ext cx="8599488" cy="4572000"/>
          </a:xfrm>
        </p:spPr>
        <p:txBody>
          <a:bodyPr/>
          <a:lstStyle/>
          <a:p>
            <a:pPr eaLnBrk="1" hangingPunct="1"/>
            <a:r>
              <a:rPr lang="en-US" sz="2400" dirty="0"/>
              <a:t>Ends the function call</a:t>
            </a:r>
          </a:p>
          <a:p>
            <a:pPr eaLnBrk="1" hangingPunct="1"/>
            <a:r>
              <a:rPr lang="en-US" sz="2400" dirty="0"/>
              <a:t>Returns the value calculated by the function</a:t>
            </a:r>
          </a:p>
          <a:p>
            <a:pPr eaLnBrk="1" hangingPunct="1"/>
            <a:r>
              <a:rPr lang="en-US" sz="2400" dirty="0"/>
              <a:t>Syntax:</a:t>
            </a:r>
            <a:br>
              <a:rPr lang="en-US" sz="2400" dirty="0"/>
            </a:br>
            <a:r>
              <a:rPr lang="en-US" sz="2400" dirty="0"/>
              <a:t>   	                </a:t>
            </a:r>
            <a:r>
              <a:rPr lang="en-US" sz="2400" b="1" dirty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return expression;</a:t>
            </a:r>
          </a:p>
          <a:p>
            <a:pPr lvl="1" eaLnBrk="1" hangingPunct="1"/>
            <a:r>
              <a:rPr lang="en-US" sz="2400" dirty="0"/>
              <a:t> expression  performs the calculation</a:t>
            </a:r>
            <a:br>
              <a:rPr lang="en-US" sz="2400" dirty="0"/>
            </a:br>
            <a:r>
              <a:rPr lang="en-US" sz="2400" dirty="0"/>
              <a:t> or</a:t>
            </a:r>
          </a:p>
          <a:p>
            <a:pPr lvl="1" eaLnBrk="1" hangingPunct="1"/>
            <a:r>
              <a:rPr lang="en-US" sz="2400" dirty="0"/>
              <a:t>expression is a variable containing the </a:t>
            </a:r>
            <a:br>
              <a:rPr lang="en-US" sz="2400" dirty="0"/>
            </a:br>
            <a:r>
              <a:rPr lang="en-US" sz="2400" dirty="0"/>
              <a:t>calculated value</a:t>
            </a:r>
          </a:p>
          <a:p>
            <a:pPr eaLnBrk="1" hangingPunct="1"/>
            <a:r>
              <a:rPr lang="en-US" sz="2400" dirty="0"/>
              <a:t>Example:     </a:t>
            </a:r>
            <a:br>
              <a:rPr lang="en-US" sz="2400" dirty="0"/>
            </a:br>
            <a:r>
              <a:rPr lang="en-US" sz="2400" dirty="0"/>
              <a:t>     </a:t>
            </a:r>
            <a:r>
              <a:rPr lang="en-US" sz="2400" b="1" dirty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return  subtotal + subtotal * TAX_RATE;</a:t>
            </a:r>
          </a:p>
        </p:txBody>
      </p:sp>
    </p:spTree>
    <p:extLst>
      <p:ext uri="{BB962C8B-B14F-4D97-AF65-F5344CB8AC3E}">
        <p14:creationId xmlns:p14="http://schemas.microsoft.com/office/powerpoint/2010/main" val="3436623515"/>
      </p:ext>
    </p:extLst>
  </p:cSld>
  <p:clrMapOvr>
    <a:masterClrMapping/>
  </p:clrMapOvr>
  <p:transition spd="med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Content Placeholder 3" descr="function_example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303213"/>
            <a:ext cx="5973763" cy="6327775"/>
          </a:xfrm>
        </p:spPr>
      </p:pic>
      <p:sp>
        <p:nvSpPr>
          <p:cNvPr id="14339" name="TextBox 6"/>
          <p:cNvSpPr txBox="1">
            <a:spLocks noChangeArrowheads="1"/>
          </p:cNvSpPr>
          <p:nvPr/>
        </p:nvSpPr>
        <p:spPr bwMode="auto">
          <a:xfrm>
            <a:off x="5181600" y="2895600"/>
            <a:ext cx="3810000" cy="31702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5. The value 21.21 is returned to where the function was </a:t>
            </a:r>
            <a:r>
              <a:rPr lang="en-US" sz="2000" b="1">
                <a:solidFill>
                  <a:srgbClr val="0000CC"/>
                </a:solidFill>
              </a:rPr>
              <a:t>invoked </a:t>
            </a:r>
            <a:r>
              <a:rPr lang="en-US" sz="2000"/>
              <a:t>or</a:t>
            </a:r>
            <a:r>
              <a:rPr lang="en-US" sz="2000" b="1">
                <a:solidFill>
                  <a:srgbClr val="0000CC"/>
                </a:solidFill>
              </a:rPr>
              <a:t> called</a:t>
            </a:r>
            <a:r>
              <a:rPr lang="en-US" sz="2000"/>
              <a:t>. The result is that </a:t>
            </a:r>
            <a:r>
              <a:rPr lang="en-US" sz="2000" b="1"/>
              <a:t>total_cost (number, price) </a:t>
            </a:r>
            <a:r>
              <a:rPr lang="en-US" sz="2000"/>
              <a:t>is replaced by the return value of </a:t>
            </a:r>
            <a:r>
              <a:rPr lang="en-US" sz="2000" b="1"/>
              <a:t>21.21</a:t>
            </a:r>
            <a:r>
              <a:rPr lang="en-US" sz="2000"/>
              <a:t>. The value of </a:t>
            </a:r>
            <a:r>
              <a:rPr lang="en-US" sz="2000" b="1"/>
              <a:t>bill</a:t>
            </a:r>
            <a:r>
              <a:rPr lang="en-US" sz="2000"/>
              <a:t> is set equal to 21.21 when the statement </a:t>
            </a:r>
          </a:p>
          <a:p>
            <a:r>
              <a:rPr lang="en-US" sz="2000" b="1"/>
              <a:t>bill=total_cost(number,price); </a:t>
            </a:r>
          </a:p>
          <a:p>
            <a:r>
              <a:rPr lang="en-US" sz="2000"/>
              <a:t>ends.</a:t>
            </a:r>
          </a:p>
        </p:txBody>
      </p:sp>
      <p:sp>
        <p:nvSpPr>
          <p:cNvPr id="14340" name="Curved Left Arrow 7"/>
          <p:cNvSpPr>
            <a:spLocks noChangeArrowheads="1"/>
          </p:cNvSpPr>
          <p:nvPr/>
        </p:nvSpPr>
        <p:spPr bwMode="auto">
          <a:xfrm flipV="1">
            <a:off x="4114800" y="3581400"/>
            <a:ext cx="1066800" cy="2895600"/>
          </a:xfrm>
          <a:prstGeom prst="curvedLeftArrow">
            <a:avLst>
              <a:gd name="adj1" fmla="val 24994"/>
              <a:gd name="adj2" fmla="val 50001"/>
              <a:gd name="adj3" fmla="val 25000"/>
            </a:avLst>
          </a:prstGeom>
          <a:solidFill>
            <a:schemeClr val="tx2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575" y="2270125"/>
            <a:ext cx="7056438" cy="300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 descr="Pink tissue paper"/>
          <p:cNvSpPr>
            <a:spLocks noGrp="1" noChangeArrowheads="1"/>
          </p:cNvSpPr>
          <p:nvPr>
            <p:ph type="subTitle" sz="quarter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0000CC"/>
                </a:solidFill>
              </a:rPr>
              <a:t> Function Details </a:t>
            </a:r>
          </a:p>
        </p:txBody>
      </p:sp>
    </p:spTree>
    <p:extLst>
      <p:ext uri="{BB962C8B-B14F-4D97-AF65-F5344CB8AC3E}">
        <p14:creationId xmlns:p14="http://schemas.microsoft.com/office/powerpoint/2010/main" val="1231140519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78F6F-541B-4EE2-87E3-5C172AFB6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Declare before you 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2FB36-FEF0-48D2-90E7-463B938FEE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C++, everything must be declared before used.</a:t>
            </a:r>
          </a:p>
          <a:p>
            <a:endParaRPr lang="en-US" dirty="0"/>
          </a:p>
          <a:p>
            <a:r>
              <a:rPr lang="en-US" dirty="0"/>
              <a:t>#include &lt;iostream&gt; declares </a:t>
            </a:r>
            <a:r>
              <a:rPr lang="en-US" dirty="0" err="1"/>
              <a:t>cin</a:t>
            </a:r>
            <a:r>
              <a:rPr lang="en-US" dirty="0"/>
              <a:t> and </a:t>
            </a:r>
            <a:r>
              <a:rPr lang="en-US" dirty="0" err="1"/>
              <a:t>cout</a:t>
            </a:r>
            <a:r>
              <a:rPr lang="en-US" dirty="0"/>
              <a:t> and their classes  (</a:t>
            </a:r>
            <a:r>
              <a:rPr lang="en-US" dirty="0" err="1"/>
              <a:t>istream</a:t>
            </a:r>
            <a:r>
              <a:rPr lang="en-US" dirty="0"/>
              <a:t> and </a:t>
            </a:r>
            <a:r>
              <a:rPr lang="en-US" dirty="0" err="1"/>
              <a:t>ostream</a:t>
            </a:r>
            <a:r>
              <a:rPr lang="en-US" dirty="0"/>
              <a:t>) before anything else.</a:t>
            </a:r>
          </a:p>
          <a:p>
            <a:endParaRPr lang="en-US" dirty="0"/>
          </a:p>
          <a:p>
            <a:r>
              <a:rPr lang="en-US" dirty="0"/>
              <a:t>The compiler uses declarations to ensure identifiers are being used correctly.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546241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Placing Prototypes &amp; Definitions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Place the </a:t>
            </a:r>
            <a:r>
              <a:rPr lang="en-US" b="1" dirty="0">
                <a:solidFill>
                  <a:srgbClr val="0000CC"/>
                </a:solidFill>
              </a:rPr>
              <a:t>function prototypes</a:t>
            </a:r>
            <a:r>
              <a:rPr lang="en-US" dirty="0"/>
              <a:t> </a:t>
            </a:r>
            <a:r>
              <a:rPr lang="en-US" b="1" dirty="0"/>
              <a:t>above</a:t>
            </a:r>
            <a:r>
              <a:rPr lang="en-US" dirty="0"/>
              <a:t> the main function.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In C++, you must declare it before you use it.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Place the </a:t>
            </a:r>
            <a:r>
              <a:rPr lang="en-US" b="1" dirty="0">
                <a:solidFill>
                  <a:srgbClr val="0000CC"/>
                </a:solidFill>
              </a:rPr>
              <a:t>function definitions</a:t>
            </a:r>
            <a:r>
              <a:rPr lang="en-US" dirty="0"/>
              <a:t> </a:t>
            </a:r>
            <a:r>
              <a:rPr lang="en-US" b="1" dirty="0"/>
              <a:t>below</a:t>
            </a:r>
            <a:r>
              <a:rPr lang="en-US" dirty="0"/>
              <a:t> the main function.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Doing this leads to building your own libraries!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No declaration is needed if the definition comes first.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87955"/>
      </p:ext>
    </p:extLst>
  </p:cSld>
  <p:clrMapOvr>
    <a:masterClrMapping/>
  </p:clrMapOvr>
  <p:transition spd="med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Function Declarations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76400"/>
            <a:ext cx="88392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Two forms for function declarations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List formal parameter names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List types of formal parameters, but not names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Description of the function in comments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Examples:       </a:t>
            </a:r>
            <a:br>
              <a:rPr lang="en-US" sz="2400" dirty="0"/>
            </a:br>
            <a:endParaRPr lang="en-US" sz="24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>
                <a:solidFill>
                  <a:srgbClr val="0000CC"/>
                </a:solidFill>
              </a:rPr>
              <a:t>	double </a:t>
            </a:r>
            <a:r>
              <a:rPr lang="en-US" sz="2400" dirty="0" err="1">
                <a:solidFill>
                  <a:srgbClr val="0000CC"/>
                </a:solidFill>
              </a:rPr>
              <a:t>total_cost</a:t>
            </a:r>
            <a:r>
              <a:rPr lang="en-US" sz="2400" dirty="0">
                <a:solidFill>
                  <a:srgbClr val="0000CC"/>
                </a:solidFill>
              </a:rPr>
              <a:t>(int </a:t>
            </a:r>
            <a:r>
              <a:rPr lang="en-US" sz="2400" dirty="0" err="1">
                <a:solidFill>
                  <a:srgbClr val="0000CC"/>
                </a:solidFill>
              </a:rPr>
              <a:t>number_par</a:t>
            </a:r>
            <a:r>
              <a:rPr lang="en-US" sz="2400" dirty="0">
                <a:solidFill>
                  <a:srgbClr val="0000CC"/>
                </a:solidFill>
              </a:rPr>
              <a:t>, double </a:t>
            </a:r>
            <a:r>
              <a:rPr lang="en-US" sz="2400" dirty="0" err="1">
                <a:solidFill>
                  <a:srgbClr val="0000CC"/>
                </a:solidFill>
              </a:rPr>
              <a:t>price_par</a:t>
            </a:r>
            <a:r>
              <a:rPr lang="en-US" sz="2400" dirty="0">
                <a:solidFill>
                  <a:srgbClr val="0000CC"/>
                </a:solidFill>
              </a:rPr>
              <a:t>);</a:t>
            </a:r>
            <a:br>
              <a:rPr lang="en-US" sz="2400" dirty="0">
                <a:solidFill>
                  <a:srgbClr val="0000CC"/>
                </a:solidFill>
              </a:rPr>
            </a:br>
            <a:br>
              <a:rPr lang="en-US" sz="2400" dirty="0">
                <a:solidFill>
                  <a:srgbClr val="0000CC"/>
                </a:solidFill>
              </a:rPr>
            </a:br>
            <a:r>
              <a:rPr lang="en-US" sz="2400" dirty="0">
                <a:solidFill>
                  <a:srgbClr val="0000CC"/>
                </a:solidFill>
              </a:rPr>
              <a:t>double </a:t>
            </a:r>
            <a:r>
              <a:rPr lang="en-US" sz="2400" dirty="0" err="1">
                <a:solidFill>
                  <a:srgbClr val="0000CC"/>
                </a:solidFill>
              </a:rPr>
              <a:t>total_cost</a:t>
            </a:r>
            <a:r>
              <a:rPr lang="en-US" sz="2400" dirty="0">
                <a:solidFill>
                  <a:srgbClr val="0000CC"/>
                </a:solidFill>
              </a:rPr>
              <a:t>(int, double);  // </a:t>
            </a:r>
            <a:r>
              <a:rPr lang="en-US" sz="2400" b="1" dirty="0">
                <a:solidFill>
                  <a:srgbClr val="0000CC"/>
                </a:solidFill>
              </a:rPr>
              <a:t>don’t do it!!</a:t>
            </a:r>
          </a:p>
          <a:p>
            <a:pPr eaLnBrk="1" hangingPunct="1">
              <a:lnSpc>
                <a:spcPct val="90000"/>
              </a:lnSpc>
            </a:pPr>
            <a:endParaRPr lang="en-US" sz="2400" dirty="0">
              <a:solidFill>
                <a:srgbClr val="0000CC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But in definition, function headers must always list formal parameter names!</a:t>
            </a:r>
          </a:p>
        </p:txBody>
      </p:sp>
    </p:spTree>
    <p:extLst>
      <p:ext uri="{BB962C8B-B14F-4D97-AF65-F5344CB8AC3E}">
        <p14:creationId xmlns:p14="http://schemas.microsoft.com/office/powerpoint/2010/main" val="2690874520"/>
      </p:ext>
    </p:extLst>
  </p:cSld>
  <p:clrMapOvr>
    <a:masterClrMapping/>
  </p:clrMapOvr>
  <p:transition spd="med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Order of Arguments</a:t>
            </a:r>
          </a:p>
        </p:txBody>
      </p:sp>
      <p:sp>
        <p:nvSpPr>
          <p:cNvPr id="18435" name="Rectangle 9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85344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Compiler checks that the </a:t>
            </a:r>
            <a:r>
              <a:rPr lang="en-US" sz="2400" b="1" dirty="0"/>
              <a:t>types</a:t>
            </a:r>
            <a:r>
              <a:rPr lang="en-US" sz="2400" dirty="0"/>
              <a:t> of the arguments</a:t>
            </a:r>
            <a:br>
              <a:rPr lang="en-US" sz="2400" dirty="0"/>
            </a:br>
            <a:r>
              <a:rPr lang="en-US" sz="2400" dirty="0"/>
              <a:t>are correct in the order they are given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Compiler </a:t>
            </a:r>
            <a:r>
              <a:rPr lang="en-US" sz="2400" b="1" dirty="0"/>
              <a:t>cannot</a:t>
            </a:r>
            <a:r>
              <a:rPr lang="en-US" sz="2400" dirty="0"/>
              <a:t> check that arguments are in the</a:t>
            </a:r>
            <a:br>
              <a:rPr lang="en-US" sz="2400" dirty="0"/>
            </a:br>
            <a:r>
              <a:rPr lang="en-US" sz="2400" b="1" dirty="0"/>
              <a:t>correct </a:t>
            </a:r>
            <a:r>
              <a:rPr lang="en-US" sz="2400" b="1" dirty="0">
                <a:solidFill>
                  <a:srgbClr val="C00000"/>
                </a:solidFill>
              </a:rPr>
              <a:t>logical</a:t>
            </a:r>
            <a:r>
              <a:rPr lang="en-US" sz="2400" b="1" dirty="0"/>
              <a:t> order </a:t>
            </a:r>
            <a:r>
              <a:rPr lang="en-US" sz="2400" dirty="0"/>
              <a:t>when the types are the same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Example:  Given the function declaration: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br>
              <a:rPr lang="en-US" sz="2400" dirty="0">
                <a:solidFill>
                  <a:srgbClr val="0000CC"/>
                </a:solidFill>
              </a:rPr>
            </a:br>
            <a:r>
              <a:rPr lang="en-US" sz="2400" dirty="0">
                <a:solidFill>
                  <a:srgbClr val="0000CC"/>
                </a:solidFill>
              </a:rPr>
              <a:t>char grade(int </a:t>
            </a:r>
            <a:r>
              <a:rPr lang="en-US" sz="2400" dirty="0" err="1">
                <a:solidFill>
                  <a:srgbClr val="0000CC"/>
                </a:solidFill>
              </a:rPr>
              <a:t>received_par</a:t>
            </a:r>
            <a:r>
              <a:rPr lang="en-US" sz="2400" dirty="0">
                <a:solidFill>
                  <a:srgbClr val="0000CC"/>
                </a:solidFill>
              </a:rPr>
              <a:t>,   int </a:t>
            </a:r>
            <a:r>
              <a:rPr lang="en-US" sz="2400" dirty="0" err="1">
                <a:solidFill>
                  <a:srgbClr val="0000CC"/>
                </a:solidFill>
              </a:rPr>
              <a:t>min_score_par</a:t>
            </a:r>
            <a:r>
              <a:rPr lang="en-US" sz="2400" dirty="0">
                <a:solidFill>
                  <a:srgbClr val="0000CC"/>
                </a:solidFill>
              </a:rPr>
              <a:t>);</a:t>
            </a:r>
            <a:br>
              <a:rPr lang="en-US" sz="2400" dirty="0">
                <a:solidFill>
                  <a:srgbClr val="0000CC"/>
                </a:solidFill>
              </a:rPr>
            </a:br>
            <a:br>
              <a:rPr lang="en-US" sz="2400" dirty="0">
                <a:solidFill>
                  <a:srgbClr val="0000CC"/>
                </a:solidFill>
              </a:rPr>
            </a:br>
            <a:r>
              <a:rPr lang="en-US" sz="2400" dirty="0">
                <a:solidFill>
                  <a:srgbClr val="0000CC"/>
                </a:solidFill>
              </a:rPr>
              <a:t>int received = 95,  </a:t>
            </a:r>
            <a:r>
              <a:rPr lang="en-US" sz="2400" dirty="0" err="1">
                <a:solidFill>
                  <a:srgbClr val="0000CC"/>
                </a:solidFill>
              </a:rPr>
              <a:t>min_score</a:t>
            </a:r>
            <a:r>
              <a:rPr lang="en-US" sz="2400" dirty="0">
                <a:solidFill>
                  <a:srgbClr val="0000CC"/>
                </a:solidFill>
              </a:rPr>
              <a:t> = 60;</a:t>
            </a:r>
            <a:br>
              <a:rPr lang="en-US" sz="2400" dirty="0">
                <a:solidFill>
                  <a:srgbClr val="0000CC"/>
                </a:solidFill>
              </a:rPr>
            </a:br>
            <a:br>
              <a:rPr lang="en-US" sz="2400" dirty="0">
                <a:solidFill>
                  <a:srgbClr val="0000CC"/>
                </a:solidFill>
              </a:rPr>
            </a:br>
            <a:r>
              <a:rPr lang="en-US" sz="2400" dirty="0" err="1">
                <a:solidFill>
                  <a:srgbClr val="0000CC"/>
                </a:solidFill>
              </a:rPr>
              <a:t>cout</a:t>
            </a:r>
            <a:r>
              <a:rPr lang="en-US" sz="2400" dirty="0">
                <a:solidFill>
                  <a:srgbClr val="0000CC"/>
                </a:solidFill>
              </a:rPr>
              <a:t> &lt;&lt;  grade( </a:t>
            </a:r>
            <a:r>
              <a:rPr lang="en-US" sz="2400" dirty="0" err="1">
                <a:solidFill>
                  <a:srgbClr val="0000CC"/>
                </a:solidFill>
              </a:rPr>
              <a:t>min_score</a:t>
            </a:r>
            <a:r>
              <a:rPr lang="en-US" sz="2400" dirty="0">
                <a:solidFill>
                  <a:srgbClr val="0000CC"/>
                </a:solidFill>
              </a:rPr>
              <a:t>,   received);</a:t>
            </a:r>
            <a:endParaRPr lang="en-US" sz="2400" dirty="0"/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Produces a faulty result because the arguments are not in </a:t>
            </a:r>
            <a:br>
              <a:rPr lang="en-US" sz="2000" dirty="0"/>
            </a:br>
            <a:r>
              <a:rPr lang="en-US" sz="2000" dirty="0"/>
              <a:t>the correct logical order.  The compiler will not catch this!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</p:txBody>
      </p:sp>
    </p:spTree>
  </p:cSld>
  <p:clrMapOvr>
    <a:masterClrMapping/>
  </p:clrMapOvr>
  <p:transition spd="med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Automatic Type Conversion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/>
              <a:t>Given the definition (miles per gallon)</a:t>
            </a:r>
            <a:br>
              <a:rPr lang="en-US" sz="2400" dirty="0"/>
            </a:br>
            <a:r>
              <a:rPr lang="en-US" sz="2400" dirty="0"/>
              <a:t> </a:t>
            </a:r>
            <a:r>
              <a:rPr lang="en-US" sz="2400" b="1" dirty="0">
                <a:solidFill>
                  <a:srgbClr val="0000CC"/>
                </a:solidFill>
                <a:latin typeface="Consolas" pitchFamily="49" charset="0"/>
              </a:rPr>
              <a:t>double mpg(double miles, double gallons)</a:t>
            </a:r>
            <a:br>
              <a:rPr lang="en-US" sz="2400" b="1" dirty="0">
                <a:solidFill>
                  <a:srgbClr val="0000CC"/>
                </a:solidFill>
                <a:latin typeface="Consolas" pitchFamily="49" charset="0"/>
              </a:rPr>
            </a:br>
            <a:r>
              <a:rPr lang="en-US" sz="2400" b="1" dirty="0">
                <a:solidFill>
                  <a:srgbClr val="0000CC"/>
                </a:solidFill>
                <a:latin typeface="Consolas" pitchFamily="49" charset="0"/>
              </a:rPr>
              <a:t> {</a:t>
            </a:r>
            <a:br>
              <a:rPr lang="en-US" sz="2400" b="1" dirty="0">
                <a:solidFill>
                  <a:srgbClr val="0000CC"/>
                </a:solidFill>
                <a:latin typeface="Consolas" pitchFamily="49" charset="0"/>
              </a:rPr>
            </a:br>
            <a:r>
              <a:rPr lang="en-US" sz="2400" b="1" dirty="0">
                <a:solidFill>
                  <a:srgbClr val="0000CC"/>
                </a:solidFill>
                <a:latin typeface="Consolas" pitchFamily="49" charset="0"/>
              </a:rPr>
              <a:t>   return (miles / gallons);</a:t>
            </a:r>
            <a:br>
              <a:rPr lang="en-US" sz="2400" b="1" dirty="0">
                <a:solidFill>
                  <a:srgbClr val="0000CC"/>
                </a:solidFill>
                <a:latin typeface="Consolas" pitchFamily="49" charset="0"/>
              </a:rPr>
            </a:br>
            <a:r>
              <a:rPr lang="en-US" sz="2400" b="1" dirty="0">
                <a:solidFill>
                  <a:srgbClr val="0000CC"/>
                </a:solidFill>
                <a:latin typeface="Consolas" pitchFamily="49" charset="0"/>
              </a:rPr>
              <a:t> }</a:t>
            </a:r>
            <a:br>
              <a:rPr lang="en-US" sz="2400" dirty="0"/>
            </a:br>
            <a:r>
              <a:rPr lang="en-US" sz="2400" dirty="0"/>
              <a:t>  what will happen if mpg is called in this way?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  </a:t>
            </a:r>
            <a:r>
              <a:rPr lang="en-US" sz="2400" b="1" dirty="0" err="1">
                <a:solidFill>
                  <a:srgbClr val="0000CC"/>
                </a:solidFill>
                <a:latin typeface="Consolas" pitchFamily="49" charset="0"/>
              </a:rPr>
              <a:t>cout</a:t>
            </a:r>
            <a:r>
              <a:rPr lang="en-US" sz="2400" b="1" dirty="0">
                <a:solidFill>
                  <a:srgbClr val="0000CC"/>
                </a:solidFill>
                <a:latin typeface="Consolas" pitchFamily="49" charset="0"/>
              </a:rPr>
              <a:t> &lt;&lt; mpg(45, 2) &lt;&lt; “ miles per gallon”;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The values of the arguments will automatically be</a:t>
            </a:r>
            <a:br>
              <a:rPr lang="en-US" sz="2400" dirty="0"/>
            </a:br>
            <a:r>
              <a:rPr lang="en-US" sz="2400" dirty="0"/>
              <a:t>converted to type </a:t>
            </a:r>
            <a:r>
              <a:rPr lang="en-US" sz="2400" b="1" dirty="0">
                <a:solidFill>
                  <a:srgbClr val="0000CC"/>
                </a:solidFill>
                <a:latin typeface="Consolas" pitchFamily="49" charset="0"/>
              </a:rPr>
              <a:t>double</a:t>
            </a:r>
            <a:r>
              <a:rPr lang="en-US" sz="2400" dirty="0"/>
              <a:t> (</a:t>
            </a:r>
            <a:r>
              <a:rPr lang="en-US" sz="2400" dirty="0">
                <a:solidFill>
                  <a:srgbClr val="0000CC"/>
                </a:solidFill>
              </a:rPr>
              <a:t>45.0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0000CC"/>
                </a:solidFill>
              </a:rPr>
              <a:t>2.0</a:t>
            </a:r>
            <a:r>
              <a:rPr lang="en-US" sz="2400" dirty="0"/>
              <a:t>)</a:t>
            </a: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50088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09187947-579E-4036-9A54-8486B000FABF}" type="slidenum">
              <a:rPr lang="en-US"/>
              <a:pPr/>
              <a:t>18</a:t>
            </a:fld>
            <a:endParaRPr lang="en-CA"/>
          </a:p>
        </p:txBody>
      </p:sp>
    </p:spTree>
  </p:cSld>
  <p:clrMapOvr>
    <a:masterClrMapping/>
  </p:clrMapOvr>
  <p:transition spd="med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Function Definition Syntax</a:t>
            </a:r>
          </a:p>
        </p:txBody>
      </p:sp>
      <p:sp>
        <p:nvSpPr>
          <p:cNvPr id="19459" name="Rectangle 4"/>
          <p:cNvSpPr>
            <a:spLocks noGrp="1" noChangeArrowheads="1"/>
          </p:cNvSpPr>
          <p:nvPr>
            <p:ph idx="1"/>
          </p:nvPr>
        </p:nvSpPr>
        <p:spPr>
          <a:xfrm>
            <a:off x="228600" y="1676400"/>
            <a:ext cx="8610600" cy="4572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dirty="0">
                <a:solidFill>
                  <a:srgbClr val="C00000"/>
                </a:solidFill>
              </a:rPr>
              <a:t>within</a:t>
            </a:r>
            <a:r>
              <a:rPr lang="en-US" sz="2400" dirty="0"/>
              <a:t> a function definition …</a:t>
            </a:r>
          </a:p>
          <a:p>
            <a:pPr eaLnBrk="1" hangingPunct="1"/>
            <a:r>
              <a:rPr lang="en-US" sz="1800" dirty="0"/>
              <a:t>Variables must </a:t>
            </a:r>
            <a:r>
              <a:rPr lang="en-US" sz="1800" b="1" dirty="0"/>
              <a:t>always</a:t>
            </a:r>
            <a:r>
              <a:rPr lang="en-US" sz="1800" dirty="0"/>
              <a:t> be declared before they are used</a:t>
            </a:r>
          </a:p>
          <a:p>
            <a:pPr eaLnBrk="1" hangingPunct="1"/>
            <a:r>
              <a:rPr lang="en-US" sz="1800" dirty="0"/>
              <a:t>Variables are typically declared before the executable statements begin</a:t>
            </a:r>
          </a:p>
          <a:p>
            <a:pPr eaLnBrk="1" hangingPunct="1">
              <a:buNone/>
            </a:pPr>
            <a:r>
              <a:rPr lang="en-US" sz="1800" b="1" dirty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	double </a:t>
            </a:r>
            <a:r>
              <a:rPr lang="en-US" sz="1800" b="1" dirty="0" err="1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total_cost</a:t>
            </a:r>
            <a:r>
              <a:rPr lang="en-US" sz="1800" b="1" dirty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800" b="1" dirty="0" err="1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800" b="1" dirty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 dirty="0" err="1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number_par</a:t>
            </a:r>
            <a:r>
              <a:rPr lang="en-US" sz="1800" b="1" dirty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, double </a:t>
            </a:r>
            <a:r>
              <a:rPr lang="en-US" sz="1800" b="1" dirty="0" err="1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price_par</a:t>
            </a:r>
            <a:r>
              <a:rPr lang="en-US" sz="1800" b="1" dirty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)</a:t>
            </a:r>
            <a:br>
              <a:rPr lang="en-US" sz="1800" b="1" dirty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1800" b="1" dirty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{</a:t>
            </a:r>
            <a:br>
              <a:rPr lang="en-US" sz="1800" b="1" dirty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1800" b="1" dirty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    const double TAX_RATE = 0.05; //5% tax</a:t>
            </a:r>
            <a:br>
              <a:rPr lang="en-US" sz="1800" b="1" dirty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1800" b="1" dirty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    double subtotal;</a:t>
            </a:r>
            <a:br>
              <a:rPr lang="en-US" sz="1800" b="1" dirty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1800" b="1" dirty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    subtotal = </a:t>
            </a:r>
            <a:r>
              <a:rPr lang="en-US" sz="1800" b="1" dirty="0" err="1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price_par</a:t>
            </a:r>
            <a:r>
              <a:rPr lang="en-US" sz="1800" b="1" dirty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 * </a:t>
            </a:r>
            <a:r>
              <a:rPr lang="en-US" sz="1800" b="1" dirty="0" err="1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number_par</a:t>
            </a:r>
            <a:r>
              <a:rPr lang="en-US" sz="1800" b="1" dirty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;</a:t>
            </a:r>
            <a:br>
              <a:rPr lang="en-US" sz="1800" b="1" dirty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1800" b="1" dirty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    return (subtotal + subtotal * TAX_RATE);</a:t>
            </a:r>
            <a:br>
              <a:rPr lang="en-US" sz="1800" b="1" dirty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1800" b="1" dirty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}</a:t>
            </a:r>
            <a:endParaRPr lang="en-US" sz="2400" dirty="0"/>
          </a:p>
          <a:p>
            <a:pPr eaLnBrk="1" hangingPunct="1"/>
            <a:r>
              <a:rPr lang="en-US" sz="2000" dirty="0"/>
              <a:t>At least one </a:t>
            </a:r>
            <a:r>
              <a:rPr lang="en-US" sz="2000" dirty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return </a:t>
            </a:r>
            <a:r>
              <a:rPr lang="en-US" sz="2000" dirty="0"/>
              <a:t>s</a:t>
            </a:r>
            <a:r>
              <a:rPr lang="en-US" sz="2000" dirty="0">
                <a:cs typeface="Consolas" pitchFamily="49" charset="0"/>
              </a:rPr>
              <a:t>t</a:t>
            </a:r>
            <a:r>
              <a:rPr lang="en-US" sz="2000" dirty="0"/>
              <a:t>atement must end the function when not void.</a:t>
            </a:r>
          </a:p>
          <a:p>
            <a:pPr lvl="1" eaLnBrk="1" hangingPunct="1"/>
            <a:r>
              <a:rPr lang="en-US" sz="2000" dirty="0"/>
              <a:t>Each branch of an </a:t>
            </a:r>
            <a:r>
              <a:rPr lang="en-US" sz="2000" dirty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if-else</a:t>
            </a:r>
            <a:r>
              <a:rPr lang="en-US" sz="2000" dirty="0"/>
              <a:t> statement or a </a:t>
            </a:r>
            <a:r>
              <a:rPr lang="en-US" sz="2000" dirty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switch</a:t>
            </a:r>
            <a:r>
              <a:rPr lang="en-US" sz="2000" dirty="0"/>
              <a:t> statement </a:t>
            </a:r>
            <a:r>
              <a:rPr lang="en-US" sz="2000" b="1" dirty="0"/>
              <a:t>might</a:t>
            </a:r>
            <a:r>
              <a:rPr lang="en-US" sz="2000" dirty="0"/>
              <a:t> have its own return statement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000" dirty="0"/>
              <a:t>Example: </a:t>
            </a:r>
            <a:r>
              <a:rPr lang="en-US" sz="2000" dirty="0">
                <a:solidFill>
                  <a:srgbClr val="0000CC"/>
                </a:solidFill>
                <a:latin typeface="Consolas" pitchFamily="49" charset="0"/>
              </a:rPr>
              <a:t>char grade(</a:t>
            </a:r>
            <a:r>
              <a:rPr lang="en-US" sz="2000" dirty="0" err="1">
                <a:solidFill>
                  <a:srgbClr val="0000CC"/>
                </a:solidFill>
                <a:latin typeface="Consolas" pitchFamily="49" charset="0"/>
              </a:rPr>
              <a:t>int</a:t>
            </a:r>
            <a:r>
              <a:rPr lang="en-US" sz="2000" dirty="0">
                <a:solidFill>
                  <a:srgbClr val="0000CC"/>
                </a:solidFill>
                <a:latin typeface="Consolas" pitchFamily="49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Consolas" pitchFamily="49" charset="0"/>
              </a:rPr>
              <a:t>received_par</a:t>
            </a:r>
            <a:r>
              <a:rPr lang="en-US" sz="2000" dirty="0">
                <a:solidFill>
                  <a:srgbClr val="0000CC"/>
                </a:solidFill>
                <a:latin typeface="Consolas" pitchFamily="49" charset="0"/>
              </a:rPr>
              <a:t>, </a:t>
            </a:r>
            <a:r>
              <a:rPr lang="en-US" sz="2000" dirty="0" err="1">
                <a:solidFill>
                  <a:srgbClr val="0000CC"/>
                </a:solidFill>
                <a:latin typeface="Consolas" pitchFamily="49" charset="0"/>
              </a:rPr>
              <a:t>int</a:t>
            </a:r>
            <a:r>
              <a:rPr lang="en-US" sz="2000" dirty="0">
                <a:solidFill>
                  <a:srgbClr val="0000CC"/>
                </a:solidFill>
                <a:latin typeface="Consolas" pitchFamily="49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Consolas" pitchFamily="49" charset="0"/>
              </a:rPr>
              <a:t>min_score_par</a:t>
            </a:r>
            <a:r>
              <a:rPr lang="en-US" sz="2000" dirty="0">
                <a:solidFill>
                  <a:srgbClr val="0000CC"/>
                </a:solidFill>
                <a:latin typeface="Consolas" pitchFamily="49" charset="0"/>
              </a:rPr>
              <a:t>)</a:t>
            </a:r>
            <a:br>
              <a:rPr lang="en-US" dirty="0">
                <a:solidFill>
                  <a:srgbClr val="0000CC"/>
                </a:solidFill>
              </a:rPr>
            </a:b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8512CE6-4671-4E09-9FE9-3517F87A8708}"/>
              </a:ext>
            </a:extLst>
          </p:cNvPr>
          <p:cNvSpPr/>
          <p:nvPr/>
        </p:nvSpPr>
        <p:spPr bwMode="auto">
          <a:xfrm>
            <a:off x="990600" y="3276600"/>
            <a:ext cx="5715000" cy="685800"/>
          </a:xfrm>
          <a:prstGeom prst="rect">
            <a:avLst/>
          </a:prstGeom>
          <a:noFill/>
          <a:ln w="19050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AE9C25-60EA-4EBA-9DBD-F234EC394353}"/>
              </a:ext>
            </a:extLst>
          </p:cNvPr>
          <p:cNvSpPr/>
          <p:nvPr/>
        </p:nvSpPr>
        <p:spPr bwMode="auto">
          <a:xfrm>
            <a:off x="990600" y="4191000"/>
            <a:ext cx="5715000" cy="304800"/>
          </a:xfrm>
          <a:prstGeom prst="rect">
            <a:avLst/>
          </a:prstGeom>
          <a:noFill/>
          <a:ln w="19050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 descr="Pink tissue paper"/>
          <p:cNvSpPr>
            <a:spLocks noGrp="1" noChangeArrowheads="1"/>
          </p:cNvSpPr>
          <p:nvPr>
            <p:ph type="subTitle" sz="quarter" idx="1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0000CC"/>
                </a:solidFill>
              </a:rPr>
              <a:t>Programmer-Defined Functions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Formal Parameter Names</a:t>
            </a:r>
          </a:p>
        </p:txBody>
      </p:sp>
      <p:sp>
        <p:nvSpPr>
          <p:cNvPr id="22531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Functions are designed as </a:t>
            </a:r>
            <a:r>
              <a:rPr lang="en-US" sz="2400" dirty="0">
                <a:solidFill>
                  <a:srgbClr val="C00000"/>
                </a:solidFill>
              </a:rPr>
              <a:t>self-contained modules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Programmers choose meaningful names for </a:t>
            </a:r>
            <a:br>
              <a:rPr lang="en-US" sz="2400" dirty="0"/>
            </a:br>
            <a:r>
              <a:rPr lang="en-US" sz="2400" dirty="0"/>
              <a:t>formal parameters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Formal parameter names may or may not match </a:t>
            </a:r>
            <a:br>
              <a:rPr lang="en-US" sz="2400" dirty="0"/>
            </a:br>
            <a:r>
              <a:rPr lang="en-US" sz="2400" dirty="0"/>
              <a:t>variable names used in the main part of the program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It does not matter if formal parameter names </a:t>
            </a:r>
            <a:br>
              <a:rPr lang="en-US" sz="2400" dirty="0"/>
            </a:br>
            <a:r>
              <a:rPr lang="en-US" sz="2400" dirty="0"/>
              <a:t>match other variable names in the program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Remember that only the value of the argument is </a:t>
            </a:r>
            <a:br>
              <a:rPr lang="en-US" sz="2400" dirty="0"/>
            </a:br>
            <a:r>
              <a:rPr lang="en-US" sz="2400" dirty="0"/>
              <a:t>plugged into the formal parameter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848600" y="6400800"/>
            <a:ext cx="1106488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760D1828-CC5E-4425-B6FA-A452C2653078}" type="slidenum">
              <a:rPr lang="en-US"/>
              <a:pPr/>
              <a:t>20</a:t>
            </a:fld>
            <a:endParaRPr lang="en-CA"/>
          </a:p>
        </p:txBody>
      </p:sp>
      <p:sp>
        <p:nvSpPr>
          <p:cNvPr id="22533" name="Text Box 2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5029200" y="5932488"/>
            <a:ext cx="2501900" cy="523875"/>
          </a:xfrm>
          <a:prstGeom prst="rect">
            <a:avLst/>
          </a:prstGeom>
          <a:solidFill>
            <a:srgbClr val="F8BE1A"/>
          </a:solidFill>
          <a:ln w="9525" algn="ctr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lang="en-US" sz="2800" b="1">
                <a:solidFill>
                  <a:schemeClr val="tx2"/>
                </a:solidFill>
              </a:rPr>
              <a:t>Example </a:t>
            </a:r>
            <a:r>
              <a:rPr lang="en-US" sz="2800" b="1">
                <a:solidFill>
                  <a:schemeClr val="tx2"/>
                </a:solidFill>
                <a:sym typeface="Wingdings" pitchFamily="2" charset="2"/>
              </a:rPr>
              <a:t>next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5562600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CC"/>
                </a:solidFill>
              </a:rPr>
              <a:t>Recall the memory structure of a program.</a:t>
            </a:r>
          </a:p>
        </p:txBody>
      </p:sp>
    </p:spTree>
    <p:extLst>
      <p:ext uri="{BB962C8B-B14F-4D97-AF65-F5344CB8AC3E}">
        <p14:creationId xmlns:p14="http://schemas.microsoft.com/office/powerpoint/2010/main" val="3543420215"/>
      </p:ext>
    </p:extLst>
  </p:cSld>
  <p:clrMapOvr>
    <a:masterClrMapping/>
  </p:clrMapOvr>
  <p:transition spd="med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 descr="Pink tissue paper"/>
          <p:cNvSpPr>
            <a:spLocks noGrp="1" noChangeArrowheads="1"/>
          </p:cNvSpPr>
          <p:nvPr>
            <p:ph type="subTitle" sz="quarter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0000CC"/>
                </a:solidFill>
              </a:rPr>
              <a:t>Function call details</a:t>
            </a:r>
          </a:p>
        </p:txBody>
      </p:sp>
    </p:spTree>
    <p:extLst>
      <p:ext uri="{BB962C8B-B14F-4D97-AF65-F5344CB8AC3E}">
        <p14:creationId xmlns:p14="http://schemas.microsoft.com/office/powerpoint/2010/main" val="4161122702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22369-3BCF-4028-9E6D-8D4EDCD64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the parameters get 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6722C6-49A4-4DF0-A00A-4361ACB896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the function call is made</a:t>
            </a:r>
          </a:p>
          <a:p>
            <a:pPr lvl="1"/>
            <a:r>
              <a:rPr lang="en-US" dirty="0"/>
              <a:t>… the arguments are copied (in order) into the parameters (on the stack)</a:t>
            </a:r>
          </a:p>
          <a:p>
            <a:pPr lvl="1"/>
            <a:r>
              <a:rPr lang="en-US" dirty="0"/>
              <a:t>… the return address has to be saved</a:t>
            </a:r>
          </a:p>
          <a:p>
            <a:pPr lvl="1"/>
            <a:r>
              <a:rPr lang="en-US" dirty="0"/>
              <a:t>… the code jumps to function which uses the parameters set to the argument values</a:t>
            </a:r>
          </a:p>
          <a:p>
            <a:pPr lvl="1"/>
            <a:r>
              <a:rPr lang="en-US" dirty="0"/>
              <a:t>… local variables may be declared, function statements execute sequentially</a:t>
            </a:r>
          </a:p>
          <a:p>
            <a:pPr lvl="1"/>
            <a:r>
              <a:rPr lang="en-US" dirty="0"/>
              <a:t>… return statement may shorten execution.</a:t>
            </a:r>
          </a:p>
        </p:txBody>
      </p:sp>
    </p:spTree>
    <p:extLst>
      <p:ext uri="{BB962C8B-B14F-4D97-AF65-F5344CB8AC3E}">
        <p14:creationId xmlns:p14="http://schemas.microsoft.com/office/powerpoint/2010/main" val="3417881106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9A7F9-049D-4085-8AE0-73E469344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Stack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0D79A8-BA13-46EF-A4ED-A5F8C069A595}"/>
              </a:ext>
            </a:extLst>
          </p:cNvPr>
          <p:cNvSpPr txBox="1"/>
          <p:nvPr/>
        </p:nvSpPr>
        <p:spPr>
          <a:xfrm>
            <a:off x="5715000" y="510175"/>
            <a:ext cx="23622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Stack grows from highest memory address to lowest. </a:t>
            </a:r>
          </a:p>
          <a:p>
            <a:endParaRPr lang="en-US" sz="1800" i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r>
              <a:rPr lang="en-US" sz="1800" i="1" dirty="0">
                <a:solidFill>
                  <a:srgbClr val="00B050"/>
                </a:solidFill>
                <a:latin typeface="Comic Sans MS" panose="030F0702030302020204" pitchFamily="66" charset="0"/>
              </a:rPr>
              <a:t>Function caller puts arguments on stack into the parameters.</a:t>
            </a:r>
          </a:p>
          <a:p>
            <a:endParaRPr lang="en-US" sz="1800" i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r>
              <a:rPr lang="en-US" sz="1800" i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System puts return address, then jumps into the function</a:t>
            </a:r>
            <a:r>
              <a:rPr lang="en-US" sz="1800" i="1" dirty="0">
                <a:solidFill>
                  <a:srgbClr val="FFC000"/>
                </a:solidFill>
                <a:latin typeface="Comic Sans MS" panose="030F0702030302020204" pitchFamily="66" charset="0"/>
              </a:rPr>
              <a:t>.</a:t>
            </a:r>
          </a:p>
          <a:p>
            <a:endParaRPr lang="en-US" sz="1800" i="1" dirty="0">
              <a:solidFill>
                <a:srgbClr val="7030A0"/>
              </a:solidFill>
            </a:endParaRPr>
          </a:p>
          <a:p>
            <a:r>
              <a:rPr lang="en-US" sz="1800" i="1" dirty="0">
                <a:solidFill>
                  <a:srgbClr val="7030A0"/>
                </a:solidFill>
                <a:latin typeface="Comic Sans MS" panose="030F0702030302020204" pitchFamily="66" charset="0"/>
              </a:rPr>
              <a:t>Local variables get created on the stack next!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0A2AD4-5D04-42A1-8261-C9914E961DD4}"/>
              </a:ext>
            </a:extLst>
          </p:cNvPr>
          <p:cNvSpPr txBox="1"/>
          <p:nvPr/>
        </p:nvSpPr>
        <p:spPr>
          <a:xfrm>
            <a:off x="472961" y="5181600"/>
            <a:ext cx="86453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omic Sans MS" panose="030F0702030302020204" pitchFamily="66" charset="0"/>
              </a:rPr>
              <a:t>Arguments are pushed onto stack in order they appear.</a:t>
            </a:r>
          </a:p>
          <a:p>
            <a:r>
              <a:rPr lang="en-US" dirty="0">
                <a:latin typeface="Comic Sans MS" panose="030F0702030302020204" pitchFamily="66" charset="0"/>
              </a:rPr>
              <a:t>Return address is pushed on before the call is made.</a:t>
            </a:r>
          </a:p>
          <a:p>
            <a:r>
              <a:rPr lang="en-US" dirty="0">
                <a:latin typeface="Comic Sans MS" panose="030F0702030302020204" pitchFamily="66" charset="0"/>
              </a:rPr>
              <a:t>Local variables are pushed onto stack in order they appear.</a:t>
            </a:r>
          </a:p>
        </p:txBody>
      </p:sp>
      <p:pic>
        <p:nvPicPr>
          <p:cNvPr id="7" name="Picture 6" descr="A picture containing clock&#10;&#10;Description automatically generated">
            <a:extLst>
              <a:ext uri="{FF2B5EF4-FFF2-40B4-BE49-F238E27FC236}">
                <a16:creationId xmlns:a16="http://schemas.microsoft.com/office/drawing/2014/main" id="{DA21FEDD-2F48-41E1-82C6-42829E822E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85336"/>
            <a:ext cx="4952495" cy="31342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CE837CD-96C3-468D-BA84-EACD65D89272}"/>
              </a:ext>
            </a:extLst>
          </p:cNvPr>
          <p:cNvSpPr txBox="1"/>
          <p:nvPr/>
        </p:nvSpPr>
        <p:spPr>
          <a:xfrm>
            <a:off x="4114800" y="2973897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A8FF1B-38B7-45F6-8804-55CF5FC7F88B}"/>
              </a:ext>
            </a:extLst>
          </p:cNvPr>
          <p:cNvSpPr txBox="1"/>
          <p:nvPr/>
        </p:nvSpPr>
        <p:spPr>
          <a:xfrm>
            <a:off x="914400" y="4495800"/>
            <a:ext cx="40751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/>
              <a:t>ebp</a:t>
            </a:r>
            <a:r>
              <a:rPr lang="en-US" sz="1600" i="1" dirty="0"/>
              <a:t> - points to beginning of previous frame</a:t>
            </a:r>
          </a:p>
          <a:p>
            <a:r>
              <a:rPr lang="en-US" sz="1600" i="1" dirty="0" err="1"/>
              <a:t>esp</a:t>
            </a:r>
            <a:r>
              <a:rPr lang="en-US" sz="1600" i="1" dirty="0"/>
              <a:t> – next stack position.</a:t>
            </a:r>
          </a:p>
        </p:txBody>
      </p:sp>
    </p:spTree>
    <p:extLst>
      <p:ext uri="{BB962C8B-B14F-4D97-AF65-F5344CB8AC3E}">
        <p14:creationId xmlns:p14="http://schemas.microsoft.com/office/powerpoint/2010/main" val="574496078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function_example.jpeg">
            <a:extLst>
              <a:ext uri="{FF2B5EF4-FFF2-40B4-BE49-F238E27FC236}">
                <a16:creationId xmlns:a16="http://schemas.microsoft.com/office/drawing/2014/main" id="{EEBD77B3-6E22-4C55-96F7-81FCAC2043A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28600" y="303213"/>
            <a:ext cx="6019800" cy="6327775"/>
          </a:xfrm>
          <a:prstGeom prst="rect">
            <a:avLst/>
          </a:prstGeom>
        </p:spPr>
      </p:pic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B2AAB00-754A-4B20-8001-D76FD38B17B5}"/>
              </a:ext>
            </a:extLst>
          </p:cNvPr>
          <p:cNvGraphicFramePr>
            <a:graphicFrameLocks noGrp="1"/>
          </p:cNvGraphicFramePr>
          <p:nvPr/>
        </p:nvGraphicFramePr>
        <p:xfrm>
          <a:off x="5181600" y="1576184"/>
          <a:ext cx="3352800" cy="11670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62800343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270555035"/>
                    </a:ext>
                  </a:extLst>
                </a:gridCol>
              </a:tblGrid>
              <a:tr h="405016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price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10.10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78444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/>
                        <a:t>bill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405674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/>
                        <a:t>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685485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6DA94A9-F5F5-4152-B411-EA21791C0E05}"/>
              </a:ext>
            </a:extLst>
          </p:cNvPr>
          <p:cNvSpPr txBox="1"/>
          <p:nvPr/>
        </p:nvSpPr>
        <p:spPr>
          <a:xfrm>
            <a:off x="5586305" y="1027169"/>
            <a:ext cx="2151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Stack for main</a:t>
            </a:r>
          </a:p>
        </p:txBody>
      </p:sp>
      <p:graphicFrame>
        <p:nvGraphicFramePr>
          <p:cNvPr id="14" name="Table 3">
            <a:extLst>
              <a:ext uri="{FF2B5EF4-FFF2-40B4-BE49-F238E27FC236}">
                <a16:creationId xmlns:a16="http://schemas.microsoft.com/office/drawing/2014/main" id="{A009CB32-57D5-4B91-8C52-D8718E189A94}"/>
              </a:ext>
            </a:extLst>
          </p:cNvPr>
          <p:cNvGraphicFramePr>
            <a:graphicFrameLocks noGrp="1"/>
          </p:cNvGraphicFramePr>
          <p:nvPr/>
        </p:nvGraphicFramePr>
        <p:xfrm>
          <a:off x="5181600" y="4655177"/>
          <a:ext cx="3352800" cy="190628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62800343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1270555035"/>
                    </a:ext>
                  </a:extLst>
                </a:gridCol>
              </a:tblGrid>
              <a:tr h="3586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number_par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784441"/>
                  </a:ext>
                </a:extLst>
              </a:tr>
              <a:tr h="3270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price_par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4056742"/>
                  </a:ext>
                </a:extLst>
              </a:tr>
              <a:tr h="3270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return address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7707904"/>
                  </a:ext>
                </a:extLst>
              </a:tr>
              <a:tr h="404503">
                <a:tc>
                  <a:txBody>
                    <a:bodyPr/>
                    <a:lstStyle/>
                    <a:p>
                      <a:r>
                        <a:rPr lang="en-US" dirty="0"/>
                        <a:t>TAX_RATE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6854857"/>
                  </a:ext>
                </a:extLst>
              </a:tr>
              <a:tr h="404503">
                <a:tc>
                  <a:txBody>
                    <a:bodyPr/>
                    <a:lstStyle/>
                    <a:p>
                      <a:r>
                        <a:rPr lang="en-US" dirty="0"/>
                        <a:t>subtotal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9849030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AA4ED295-CF72-4756-9396-1F1F483BADB0}"/>
              </a:ext>
            </a:extLst>
          </p:cNvPr>
          <p:cNvSpPr txBox="1"/>
          <p:nvPr/>
        </p:nvSpPr>
        <p:spPr>
          <a:xfrm>
            <a:off x="5457616" y="3883968"/>
            <a:ext cx="2800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Stack for </a:t>
            </a:r>
            <a:r>
              <a:rPr lang="en-US" dirty="0" err="1"/>
              <a:t>total_cost</a:t>
            </a:r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392912E-8E14-42E1-9277-279B1DC5B94A}"/>
              </a:ext>
            </a:extLst>
          </p:cNvPr>
          <p:cNvCxnSpPr/>
          <p:nvPr/>
        </p:nvCxnSpPr>
        <p:spPr bwMode="auto">
          <a:xfrm>
            <a:off x="2590800" y="3810000"/>
            <a:ext cx="2514600" cy="990600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CD21F35-7D11-41E1-A86F-8189AC6C3C63}"/>
              </a:ext>
            </a:extLst>
          </p:cNvPr>
          <p:cNvCxnSpPr/>
          <p:nvPr/>
        </p:nvCxnSpPr>
        <p:spPr bwMode="auto">
          <a:xfrm>
            <a:off x="3352800" y="3883968"/>
            <a:ext cx="1752600" cy="1297632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aphicFrame>
        <p:nvGraphicFramePr>
          <p:cNvPr id="11" name="Table 3">
            <a:extLst>
              <a:ext uri="{FF2B5EF4-FFF2-40B4-BE49-F238E27FC236}">
                <a16:creationId xmlns:a16="http://schemas.microsoft.com/office/drawing/2014/main" id="{26884601-41EA-40BA-981A-BB735E7C342B}"/>
              </a:ext>
            </a:extLst>
          </p:cNvPr>
          <p:cNvGraphicFramePr>
            <a:graphicFrameLocks noGrp="1"/>
          </p:cNvGraphicFramePr>
          <p:nvPr/>
        </p:nvGraphicFramePr>
        <p:xfrm>
          <a:off x="5181599" y="4648501"/>
          <a:ext cx="3352800" cy="190628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62800343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1270555035"/>
                    </a:ext>
                  </a:extLst>
                </a:gridCol>
              </a:tblGrid>
              <a:tr h="3586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number_par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784441"/>
                  </a:ext>
                </a:extLst>
              </a:tr>
              <a:tr h="3270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price_par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4056742"/>
                  </a:ext>
                </a:extLst>
              </a:tr>
              <a:tr h="3270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return address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7707904"/>
                  </a:ext>
                </a:extLst>
              </a:tr>
              <a:tr h="404503">
                <a:tc>
                  <a:txBody>
                    <a:bodyPr/>
                    <a:lstStyle/>
                    <a:p>
                      <a:r>
                        <a:rPr lang="en-US" dirty="0"/>
                        <a:t>TAX_RATE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6854857"/>
                  </a:ext>
                </a:extLst>
              </a:tr>
              <a:tr h="404503">
                <a:tc>
                  <a:txBody>
                    <a:bodyPr/>
                    <a:lstStyle/>
                    <a:p>
                      <a:r>
                        <a:rPr lang="en-US" dirty="0"/>
                        <a:t>subtotal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9849030"/>
                  </a:ext>
                </a:extLst>
              </a:tr>
            </a:tbl>
          </a:graphicData>
        </a:graphic>
      </p:graphicFrame>
      <p:graphicFrame>
        <p:nvGraphicFramePr>
          <p:cNvPr id="12" name="Table 3">
            <a:extLst>
              <a:ext uri="{FF2B5EF4-FFF2-40B4-BE49-F238E27FC236}">
                <a16:creationId xmlns:a16="http://schemas.microsoft.com/office/drawing/2014/main" id="{7D1603E7-1382-4962-99AE-620B95194977}"/>
              </a:ext>
            </a:extLst>
          </p:cNvPr>
          <p:cNvGraphicFramePr>
            <a:graphicFrameLocks noGrp="1"/>
          </p:cNvGraphicFramePr>
          <p:nvPr/>
        </p:nvGraphicFramePr>
        <p:xfrm>
          <a:off x="5175411" y="4648501"/>
          <a:ext cx="3352800" cy="190628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62800343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1270555035"/>
                    </a:ext>
                  </a:extLst>
                </a:gridCol>
              </a:tblGrid>
              <a:tr h="3586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number_par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784441"/>
                  </a:ext>
                </a:extLst>
              </a:tr>
              <a:tr h="3270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price_par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10.10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4056742"/>
                  </a:ext>
                </a:extLst>
              </a:tr>
              <a:tr h="3270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return address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Line 19, =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7707904"/>
                  </a:ext>
                </a:extLst>
              </a:tr>
              <a:tr h="404503">
                <a:tc>
                  <a:txBody>
                    <a:bodyPr/>
                    <a:lstStyle/>
                    <a:p>
                      <a:r>
                        <a:rPr lang="en-US" dirty="0"/>
                        <a:t>TAX_RATE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6854857"/>
                  </a:ext>
                </a:extLst>
              </a:tr>
              <a:tr h="404503">
                <a:tc>
                  <a:txBody>
                    <a:bodyPr/>
                    <a:lstStyle/>
                    <a:p>
                      <a:r>
                        <a:rPr lang="en-US" dirty="0"/>
                        <a:t>subtotal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9849030"/>
                  </a:ext>
                </a:extLst>
              </a:tr>
            </a:tbl>
          </a:graphicData>
        </a:graphic>
      </p:graphicFrame>
      <p:graphicFrame>
        <p:nvGraphicFramePr>
          <p:cNvPr id="16" name="Table 3">
            <a:extLst>
              <a:ext uri="{FF2B5EF4-FFF2-40B4-BE49-F238E27FC236}">
                <a16:creationId xmlns:a16="http://schemas.microsoft.com/office/drawing/2014/main" id="{2AF83F3E-1F94-4DF6-A4DC-EA487066AEFB}"/>
              </a:ext>
            </a:extLst>
          </p:cNvPr>
          <p:cNvGraphicFramePr>
            <a:graphicFrameLocks noGrp="1"/>
          </p:cNvGraphicFramePr>
          <p:nvPr/>
        </p:nvGraphicFramePr>
        <p:xfrm>
          <a:off x="5175411" y="4649186"/>
          <a:ext cx="3352800" cy="190628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62800343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1270555035"/>
                    </a:ext>
                  </a:extLst>
                </a:gridCol>
              </a:tblGrid>
              <a:tr h="3586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number_par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784441"/>
                  </a:ext>
                </a:extLst>
              </a:tr>
              <a:tr h="3270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price_par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10.10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4056742"/>
                  </a:ext>
                </a:extLst>
              </a:tr>
              <a:tr h="3270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return address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Line 19, =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7707904"/>
                  </a:ext>
                </a:extLst>
              </a:tr>
              <a:tr h="404503">
                <a:tc>
                  <a:txBody>
                    <a:bodyPr/>
                    <a:lstStyle/>
                    <a:p>
                      <a:r>
                        <a:rPr lang="en-US" dirty="0"/>
                        <a:t>TAX_RATE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.05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6854857"/>
                  </a:ext>
                </a:extLst>
              </a:tr>
              <a:tr h="404503">
                <a:tc>
                  <a:txBody>
                    <a:bodyPr/>
                    <a:lstStyle/>
                    <a:p>
                      <a:r>
                        <a:rPr lang="en-US" dirty="0"/>
                        <a:t>subtotal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9849030"/>
                  </a:ext>
                </a:extLst>
              </a:tr>
            </a:tbl>
          </a:graphicData>
        </a:graphic>
      </p:graphicFrame>
      <p:graphicFrame>
        <p:nvGraphicFramePr>
          <p:cNvPr id="17" name="Table 3">
            <a:extLst>
              <a:ext uri="{FF2B5EF4-FFF2-40B4-BE49-F238E27FC236}">
                <a16:creationId xmlns:a16="http://schemas.microsoft.com/office/drawing/2014/main" id="{11E54264-7F34-4EBA-9156-DBC6393AA1DD}"/>
              </a:ext>
            </a:extLst>
          </p:cNvPr>
          <p:cNvGraphicFramePr>
            <a:graphicFrameLocks noGrp="1"/>
          </p:cNvGraphicFramePr>
          <p:nvPr/>
        </p:nvGraphicFramePr>
        <p:xfrm>
          <a:off x="5181598" y="4649186"/>
          <a:ext cx="3352800" cy="190628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62800343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1270555035"/>
                    </a:ext>
                  </a:extLst>
                </a:gridCol>
              </a:tblGrid>
              <a:tr h="3586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number_par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784441"/>
                  </a:ext>
                </a:extLst>
              </a:tr>
              <a:tr h="3270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price_par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10.10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4056742"/>
                  </a:ext>
                </a:extLst>
              </a:tr>
              <a:tr h="3270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return address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Line 19, =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7707904"/>
                  </a:ext>
                </a:extLst>
              </a:tr>
              <a:tr h="404503">
                <a:tc>
                  <a:txBody>
                    <a:bodyPr/>
                    <a:lstStyle/>
                    <a:p>
                      <a:r>
                        <a:rPr lang="en-US" dirty="0"/>
                        <a:t>TAX_RATE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.05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6854857"/>
                  </a:ext>
                </a:extLst>
              </a:tr>
              <a:tr h="404503">
                <a:tc>
                  <a:txBody>
                    <a:bodyPr/>
                    <a:lstStyle/>
                    <a:p>
                      <a:r>
                        <a:rPr lang="en-US" dirty="0"/>
                        <a:t>subtotal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20.20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9849030"/>
                  </a:ext>
                </a:extLst>
              </a:tr>
            </a:tbl>
          </a:graphicData>
        </a:graphic>
      </p:graphicFrame>
      <p:sp>
        <p:nvSpPr>
          <p:cNvPr id="10" name="Arrow: Curved Right 9">
            <a:extLst>
              <a:ext uri="{FF2B5EF4-FFF2-40B4-BE49-F238E27FC236}">
                <a16:creationId xmlns:a16="http://schemas.microsoft.com/office/drawing/2014/main" id="{E32F5382-162E-4528-B2EF-287804C06405}"/>
              </a:ext>
            </a:extLst>
          </p:cNvPr>
          <p:cNvSpPr/>
          <p:nvPr/>
        </p:nvSpPr>
        <p:spPr bwMode="auto">
          <a:xfrm flipV="1">
            <a:off x="4150723" y="2057400"/>
            <a:ext cx="954677" cy="4317308"/>
          </a:xfrm>
          <a:prstGeom prst="curvedRightArrow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9" name="Table 3">
            <a:extLst>
              <a:ext uri="{FF2B5EF4-FFF2-40B4-BE49-F238E27FC236}">
                <a16:creationId xmlns:a16="http://schemas.microsoft.com/office/drawing/2014/main" id="{FEB5DF4E-81E8-4D0A-B4EB-7283177359DF}"/>
              </a:ext>
            </a:extLst>
          </p:cNvPr>
          <p:cNvGraphicFramePr>
            <a:graphicFrameLocks noGrp="1"/>
          </p:cNvGraphicFramePr>
          <p:nvPr/>
        </p:nvGraphicFramePr>
        <p:xfrm>
          <a:off x="5181600" y="1576184"/>
          <a:ext cx="3352800" cy="11670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62800343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270555035"/>
                    </a:ext>
                  </a:extLst>
                </a:gridCol>
              </a:tblGrid>
              <a:tr h="405016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price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10.10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78444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/>
                        <a:t>bill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21.21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405674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/>
                        <a:t>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68548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49233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5C84D-B478-48D1-ACD8-889A008D8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in memory</a:t>
            </a:r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24359620-7CDA-4EAC-897A-18EF0F235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599" y="1300294"/>
            <a:ext cx="5770053" cy="479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C2D4963-78F3-494F-B289-69F9FB633050}"/>
              </a:ext>
            </a:extLst>
          </p:cNvPr>
          <p:cNvSpPr/>
          <p:nvPr/>
        </p:nvSpPr>
        <p:spPr bwMode="auto">
          <a:xfrm>
            <a:off x="5590126" y="2057531"/>
            <a:ext cx="2029874" cy="3276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F7AFE0-9233-48A7-9E97-1EB7EF669C64}"/>
              </a:ext>
            </a:extLst>
          </p:cNvPr>
          <p:cNvSpPr txBox="1"/>
          <p:nvPr/>
        </p:nvSpPr>
        <p:spPr>
          <a:xfrm>
            <a:off x="5570056" y="4953000"/>
            <a:ext cx="1794081" cy="400110"/>
          </a:xfrm>
          <a:prstGeom prst="rect">
            <a:avLst/>
          </a:prstGeom>
          <a:gradFill flip="none" rotWithShape="1">
            <a:gsLst>
              <a:gs pos="0">
                <a:srgbClr val="00B6F6">
                  <a:tint val="66000"/>
                  <a:satMod val="160000"/>
                </a:srgbClr>
              </a:gs>
              <a:gs pos="50000">
                <a:srgbClr val="00B6F6">
                  <a:tint val="44500"/>
                  <a:satMod val="160000"/>
                </a:srgbClr>
              </a:gs>
              <a:gs pos="100000">
                <a:srgbClr val="00B6F6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none" rtlCol="0">
            <a:spAutoFit/>
          </a:bodyPr>
          <a:lstStyle/>
          <a:p>
            <a:r>
              <a:rPr lang="en-US" sz="2000" dirty="0"/>
              <a:t>Program code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801CED-2CDB-4A58-A3A0-17FF5FFBEF92}"/>
              </a:ext>
            </a:extLst>
          </p:cNvPr>
          <p:cNvSpPr txBox="1"/>
          <p:nvPr/>
        </p:nvSpPr>
        <p:spPr>
          <a:xfrm>
            <a:off x="5570055" y="4471058"/>
            <a:ext cx="2024913" cy="400110"/>
          </a:xfrm>
          <a:prstGeom prst="rect">
            <a:avLst/>
          </a:prstGeom>
          <a:gradFill flip="none" rotWithShape="1">
            <a:gsLst>
              <a:gs pos="0">
                <a:srgbClr val="00B6F6">
                  <a:tint val="66000"/>
                  <a:satMod val="160000"/>
                </a:srgbClr>
              </a:gs>
              <a:gs pos="50000">
                <a:srgbClr val="00B6F6">
                  <a:tint val="44500"/>
                  <a:satMod val="160000"/>
                </a:srgbClr>
              </a:gs>
              <a:gs pos="100000">
                <a:srgbClr val="00B6F6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none" rtlCol="0">
            <a:spAutoFit/>
          </a:bodyPr>
          <a:lstStyle/>
          <a:p>
            <a:r>
              <a:rPr lang="en-US" sz="2000" dirty="0"/>
              <a:t>Global variables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8EE3B4-119D-428D-9E1C-3CB5B4705998}"/>
              </a:ext>
            </a:extLst>
          </p:cNvPr>
          <p:cNvSpPr txBox="1"/>
          <p:nvPr/>
        </p:nvSpPr>
        <p:spPr>
          <a:xfrm>
            <a:off x="5572153" y="3681341"/>
            <a:ext cx="2178802" cy="707886"/>
          </a:xfrm>
          <a:prstGeom prst="rect">
            <a:avLst/>
          </a:prstGeom>
          <a:gradFill flip="none" rotWithShape="1">
            <a:gsLst>
              <a:gs pos="0">
                <a:srgbClr val="00B6F6">
                  <a:tint val="66000"/>
                  <a:satMod val="160000"/>
                </a:srgbClr>
              </a:gs>
              <a:gs pos="50000">
                <a:srgbClr val="00B6F6">
                  <a:tint val="44500"/>
                  <a:satMod val="160000"/>
                </a:srgbClr>
              </a:gs>
              <a:gs pos="100000">
                <a:srgbClr val="00B6F6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none" rtlCol="0">
            <a:spAutoFit/>
          </a:bodyPr>
          <a:lstStyle/>
          <a:p>
            <a:r>
              <a:rPr lang="en-US" sz="2000" dirty="0"/>
              <a:t>Dynamic Memory</a:t>
            </a:r>
          </a:p>
          <a:p>
            <a:r>
              <a:rPr lang="en-US" sz="2000" dirty="0"/>
              <a:t>Allocation (later)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A68C53-9B1D-485C-8770-74B65134296D}"/>
              </a:ext>
            </a:extLst>
          </p:cNvPr>
          <p:cNvSpPr txBox="1"/>
          <p:nvPr/>
        </p:nvSpPr>
        <p:spPr>
          <a:xfrm>
            <a:off x="5557396" y="1660517"/>
            <a:ext cx="3430750" cy="1938992"/>
          </a:xfrm>
          <a:prstGeom prst="rect">
            <a:avLst/>
          </a:prstGeom>
          <a:gradFill flip="none" rotWithShape="1">
            <a:gsLst>
              <a:gs pos="0">
                <a:srgbClr val="00B6F6">
                  <a:tint val="66000"/>
                  <a:satMod val="160000"/>
                </a:srgbClr>
              </a:gs>
              <a:gs pos="50000">
                <a:srgbClr val="00B6F6">
                  <a:tint val="44500"/>
                  <a:satMod val="160000"/>
                </a:srgbClr>
              </a:gs>
              <a:gs pos="100000">
                <a:srgbClr val="00B6F6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000" dirty="0"/>
              <a:t>Arguments are pushed onto</a:t>
            </a:r>
          </a:p>
          <a:p>
            <a:r>
              <a:rPr lang="en-US" sz="2000" dirty="0"/>
              <a:t>the stack as parameters </a:t>
            </a:r>
          </a:p>
          <a:p>
            <a:r>
              <a:rPr lang="en-US" sz="2000" dirty="0"/>
              <a:t>when a function is called. </a:t>
            </a:r>
          </a:p>
          <a:p>
            <a:r>
              <a:rPr lang="en-US" sz="2000" dirty="0"/>
              <a:t>Local variables are created</a:t>
            </a:r>
          </a:p>
          <a:p>
            <a:r>
              <a:rPr lang="en-US" sz="2000" dirty="0"/>
              <a:t>on the stack and popped </a:t>
            </a:r>
          </a:p>
          <a:p>
            <a:r>
              <a:rPr lang="en-US" sz="2000" dirty="0"/>
              <a:t>on return.</a:t>
            </a:r>
          </a:p>
        </p:txBody>
      </p:sp>
    </p:spTree>
    <p:extLst>
      <p:ext uri="{BB962C8B-B14F-4D97-AF65-F5344CB8AC3E}">
        <p14:creationId xmlns:p14="http://schemas.microsoft.com/office/powerpoint/2010/main" val="27645194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E93D0-7667-4141-8F34-E06FD875D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review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54268-6895-4383-8DC1-F610BC2B46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syntax for a function </a:t>
            </a:r>
            <a:r>
              <a:rPr lang="en-US" b="1" dirty="0"/>
              <a:t>declaration</a:t>
            </a:r>
            <a:r>
              <a:rPr lang="en-US" dirty="0"/>
              <a:t>?</a:t>
            </a:r>
          </a:p>
          <a:p>
            <a:r>
              <a:rPr lang="en-US" dirty="0"/>
              <a:t>What is the syntax for a function </a:t>
            </a:r>
            <a:r>
              <a:rPr lang="en-US" b="1" dirty="0"/>
              <a:t>definition</a:t>
            </a:r>
            <a:r>
              <a:rPr lang="en-US" dirty="0"/>
              <a:t>?</a:t>
            </a:r>
          </a:p>
          <a:p>
            <a:r>
              <a:rPr lang="en-US" dirty="0"/>
              <a:t>What is the syntax of a function </a:t>
            </a:r>
            <a:r>
              <a:rPr lang="en-US" b="1" dirty="0"/>
              <a:t>call</a:t>
            </a:r>
            <a:r>
              <a:rPr lang="en-US" dirty="0"/>
              <a:t>?</a:t>
            </a:r>
          </a:p>
          <a:p>
            <a:r>
              <a:rPr lang="en-US" dirty="0"/>
              <a:t>What is the difference between </a:t>
            </a:r>
            <a:r>
              <a:rPr lang="en-US" b="1" i="1" dirty="0"/>
              <a:t>invoking</a:t>
            </a:r>
            <a:r>
              <a:rPr lang="en-US" dirty="0"/>
              <a:t> a function and </a:t>
            </a:r>
            <a:r>
              <a:rPr lang="en-US" b="1" i="1" dirty="0"/>
              <a:t>calling</a:t>
            </a:r>
            <a:r>
              <a:rPr lang="en-US" dirty="0"/>
              <a:t> a function?</a:t>
            </a:r>
          </a:p>
          <a:p>
            <a:r>
              <a:rPr lang="en-US" dirty="0"/>
              <a:t>What happens when the following line of code is executed in the example program:</a:t>
            </a:r>
          </a:p>
          <a:p>
            <a:pPr lvl="1"/>
            <a:r>
              <a:rPr lang="en-US" sz="2400" dirty="0"/>
              <a:t>bill = </a:t>
            </a:r>
            <a:r>
              <a:rPr lang="en-US" sz="2400" dirty="0" err="1"/>
              <a:t>total_cost</a:t>
            </a:r>
            <a:r>
              <a:rPr lang="en-US" sz="2400" dirty="0"/>
              <a:t>(10, 35.50);</a:t>
            </a:r>
          </a:p>
          <a:p>
            <a:pPr lvl="1"/>
            <a:r>
              <a:rPr lang="en-US" sz="2400" dirty="0"/>
              <a:t>bill = </a:t>
            </a:r>
            <a:r>
              <a:rPr lang="en-US" sz="2400" dirty="0" err="1"/>
              <a:t>total_cost</a:t>
            </a:r>
            <a:r>
              <a:rPr lang="en-US" sz="2400" dirty="0"/>
              <a:t>(2.5, 30);</a:t>
            </a:r>
          </a:p>
          <a:p>
            <a:pPr lvl="1"/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100932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 descr="Pink tissue paper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524000" y="2590800"/>
            <a:ext cx="7086600" cy="1905000"/>
          </a:xfrm>
        </p:spPr>
        <p:txBody>
          <a:bodyPr/>
          <a:lstStyle/>
          <a:p>
            <a:pPr eaLnBrk="1" hangingPunct="1"/>
            <a:r>
              <a:rPr lang="en-US" sz="4000">
                <a:solidFill>
                  <a:srgbClr val="0000CC"/>
                </a:solidFill>
              </a:rPr>
              <a:t>Call-By-Reference Parameters in Functions</a:t>
            </a:r>
          </a:p>
        </p:txBody>
      </p:sp>
    </p:spTree>
    <p:extLst>
      <p:ext uri="{BB962C8B-B14F-4D97-AF65-F5344CB8AC3E}">
        <p14:creationId xmlns:p14="http://schemas.microsoft.com/office/powerpoint/2010/main" val="1474978620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5AE37-9C4B-4FF3-912D-62B71822B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Call-by-reference Example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1D1D2-6649-4BEC-A534-04D87122C9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write a program to swap 2 integers.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We can do it in three functions:</a:t>
            </a:r>
          </a:p>
          <a:p>
            <a:pPr lvl="1"/>
            <a:r>
              <a:rPr lang="en-US" dirty="0"/>
              <a:t>Write a function to </a:t>
            </a:r>
            <a:r>
              <a:rPr lang="en-US" dirty="0" err="1"/>
              <a:t>get_numbers</a:t>
            </a:r>
            <a:endParaRPr lang="en-US" dirty="0"/>
          </a:p>
          <a:p>
            <a:pPr lvl="1"/>
            <a:r>
              <a:rPr lang="en-US" dirty="0"/>
              <a:t>Write a function to </a:t>
            </a:r>
            <a:r>
              <a:rPr lang="en-US" dirty="0" err="1"/>
              <a:t>swap_values</a:t>
            </a:r>
            <a:endParaRPr lang="en-US" dirty="0"/>
          </a:p>
          <a:p>
            <a:pPr lvl="1"/>
            <a:r>
              <a:rPr lang="en-US" dirty="0"/>
              <a:t>Write a function to </a:t>
            </a:r>
            <a:r>
              <a:rPr lang="en-US" dirty="0" err="1"/>
              <a:t>show_results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If you remember call-by-reference, this program is very simple. Do it now.</a:t>
            </a:r>
          </a:p>
        </p:txBody>
      </p:sp>
    </p:spTree>
    <p:extLst>
      <p:ext uri="{BB962C8B-B14F-4D97-AF65-F5344CB8AC3E}">
        <p14:creationId xmlns:p14="http://schemas.microsoft.com/office/powerpoint/2010/main" val="1008796088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305800" cy="762000"/>
          </a:xfrm>
        </p:spPr>
        <p:txBody>
          <a:bodyPr/>
          <a:lstStyle/>
          <a:p>
            <a:pPr eaLnBrk="1" hangingPunct="1"/>
            <a:r>
              <a:rPr lang="en-US" dirty="0"/>
              <a:t>Call-by-Reference Parameters</a:t>
            </a:r>
          </a:p>
        </p:txBody>
      </p:sp>
      <p:sp>
        <p:nvSpPr>
          <p:cNvPr id="66563" name="Rectangle 4"/>
          <p:cNvSpPr>
            <a:spLocks noGrp="1" noChangeArrowheads="1"/>
          </p:cNvSpPr>
          <p:nvPr>
            <p:ph idx="1"/>
          </p:nvPr>
        </p:nvSpPr>
        <p:spPr>
          <a:xfrm>
            <a:off x="304800" y="990600"/>
            <a:ext cx="85344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b="1" dirty="0"/>
              <a:t>Call-by-value</a:t>
            </a:r>
            <a:endParaRPr lang="en-US" sz="2000" dirty="0"/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A call-by-value parameter receives a copy of the value of the argument during the execution of the function call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Any change made to the value of the parameter in the function body does not affect the value of the argument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US" sz="1800" dirty="0"/>
          </a:p>
          <a:p>
            <a:pPr eaLnBrk="1" hangingPunct="1">
              <a:lnSpc>
                <a:spcPct val="90000"/>
              </a:lnSpc>
            </a:pPr>
            <a:r>
              <a:rPr lang="en-US" sz="2000" b="1" dirty="0"/>
              <a:t>Call-by-reference</a:t>
            </a:r>
            <a:r>
              <a:rPr lang="en-US" sz="2000" dirty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A call-by-reference parameter is another name for the argument location during the execution of the function call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/>
              <a:t>The call-by-reference parameter and the argument refers to the same memory location.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Any change made to the value of the parameter in the function body changes the value of the argument!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Arguments for call-by-reference parameters must be</a:t>
            </a:r>
            <a:br>
              <a:rPr lang="en-US" sz="2000" dirty="0"/>
            </a:br>
            <a:r>
              <a:rPr lang="en-US" sz="2000" dirty="0"/>
              <a:t>variables, not numbers or other expressions!</a:t>
            </a: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924800" y="6400800"/>
            <a:ext cx="1030288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E6310B57-1F53-4CA2-9EF7-5210D409ED9D}" type="slidenum">
              <a:rPr lang="en-US"/>
              <a:pPr/>
              <a:t>29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53625899"/>
      </p:ext>
    </p:extLst>
  </p:cSld>
  <p:clrMapOvr>
    <a:masterClrMapping/>
  </p:clrMapOvr>
  <p:transition spd="med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E5828-4A6E-4640-9D65-B280F13FF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Add sales tax to bulk order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CEFE7-B457-40CA-B1E6-B7509DD4CD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513" y="1524000"/>
            <a:ext cx="8294687" cy="4724400"/>
          </a:xfrm>
        </p:spPr>
        <p:txBody>
          <a:bodyPr/>
          <a:lstStyle/>
          <a:p>
            <a:r>
              <a:rPr lang="en-US" dirty="0"/>
              <a:t>Let’s look at a program that…</a:t>
            </a:r>
          </a:p>
          <a:p>
            <a:pPr lvl="1"/>
            <a:r>
              <a:rPr lang="en-US" dirty="0"/>
              <a:t>Inputs an integer for the number of items </a:t>
            </a:r>
            <a:r>
              <a:rPr lang="en-US" sz="24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e.g. 2</a:t>
            </a:r>
          </a:p>
          <a:p>
            <a:pPr lvl="1"/>
            <a:r>
              <a:rPr lang="en-US" dirty="0"/>
              <a:t>Inputs a decimal for the price of the item </a:t>
            </a:r>
            <a:r>
              <a:rPr lang="en-US" sz="24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e.g. 10.10</a:t>
            </a:r>
          </a:p>
          <a:p>
            <a:pPr lvl="1"/>
            <a:r>
              <a:rPr lang="en-US" dirty="0"/>
              <a:t>Uses a function to calculate the total cost which adds a </a:t>
            </a:r>
            <a:r>
              <a:rPr lang="en-US" dirty="0">
                <a:solidFill>
                  <a:srgbClr val="0000FF"/>
                </a:solidFill>
              </a:rPr>
              <a:t>5%</a:t>
            </a:r>
            <a:r>
              <a:rPr lang="en-US" dirty="0"/>
              <a:t> sales tax to the order.</a:t>
            </a:r>
          </a:p>
          <a:p>
            <a:pPr lvl="1"/>
            <a:r>
              <a:rPr lang="en-US" dirty="0"/>
              <a:t>Lastly, the program prints…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items at $10.10 each.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Final bill, including tax, is $21.21</a:t>
            </a:r>
          </a:p>
        </p:txBody>
      </p:sp>
    </p:spTree>
    <p:extLst>
      <p:ext uri="{BB962C8B-B14F-4D97-AF65-F5344CB8AC3E}">
        <p14:creationId xmlns:p14="http://schemas.microsoft.com/office/powerpoint/2010/main" val="26056152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50088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48B7B9F6-A142-444C-A268-5B009414F9D2}" type="slidenum">
              <a:rPr lang="en-US"/>
              <a:pPr/>
              <a:t>30</a:t>
            </a:fld>
            <a:endParaRPr lang="en-CA"/>
          </a:p>
        </p:txBody>
      </p:sp>
      <p:sp>
        <p:nvSpPr>
          <p:cNvPr id="68611" name="Rectangle 6"/>
          <p:cNvSpPr>
            <a:spLocks noChangeArrowheads="1"/>
          </p:cNvSpPr>
          <p:nvPr/>
        </p:nvSpPr>
        <p:spPr bwMode="auto">
          <a:xfrm>
            <a:off x="0" y="0"/>
            <a:ext cx="4457700" cy="149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8612" name="Picture 4" descr="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0"/>
            <a:ext cx="6172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99DC614-5C44-457E-BD26-8DA6558DE2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1013359"/>
              </p:ext>
            </p:extLst>
          </p:nvPr>
        </p:nvGraphicFramePr>
        <p:xfrm>
          <a:off x="5181600" y="2626549"/>
          <a:ext cx="2895600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97350192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40116525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r>
                        <a:rPr lang="en-US" sz="1600" b="0" dirty="0" err="1">
                          <a:solidFill>
                            <a:schemeClr val="tx1"/>
                          </a:solidFill>
                        </a:rPr>
                        <a:t>first_num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3738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/>
                        <a:t>second_num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8933460"/>
                  </a:ext>
                </a:extLst>
              </a:tr>
            </a:tbl>
          </a:graphicData>
        </a:graphic>
      </p:graphicFrame>
      <p:graphicFrame>
        <p:nvGraphicFramePr>
          <p:cNvPr id="8" name="Table 3">
            <a:extLst>
              <a:ext uri="{FF2B5EF4-FFF2-40B4-BE49-F238E27FC236}">
                <a16:creationId xmlns:a16="http://schemas.microsoft.com/office/drawing/2014/main" id="{3999CD26-96AC-49BE-8FB4-F5A7F9B926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3042997"/>
              </p:ext>
            </p:extLst>
          </p:nvPr>
        </p:nvGraphicFramePr>
        <p:xfrm>
          <a:off x="5171812" y="4197474"/>
          <a:ext cx="3133987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6781">
                  <a:extLst>
                    <a:ext uri="{9D8B030D-6E8A-4147-A177-3AD203B41FA5}">
                      <a16:colId xmlns:a16="http://schemas.microsoft.com/office/drawing/2014/main" val="2973501923"/>
                    </a:ext>
                  </a:extLst>
                </a:gridCol>
                <a:gridCol w="1677206">
                  <a:extLst>
                    <a:ext uri="{9D8B030D-6E8A-4147-A177-3AD203B41FA5}">
                      <a16:colId xmlns:a16="http://schemas.microsoft.com/office/drawing/2014/main" val="401165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input1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&amp;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first_num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3738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input2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&amp;</a:t>
                      </a:r>
                      <a:r>
                        <a:rPr lang="en-US" dirty="0" err="1"/>
                        <a:t>second_num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893346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D68120B-1FDD-48BA-814F-0D92BAA1ED10}"/>
              </a:ext>
            </a:extLst>
          </p:cNvPr>
          <p:cNvSpPr txBox="1"/>
          <p:nvPr/>
        </p:nvSpPr>
        <p:spPr>
          <a:xfrm flipH="1">
            <a:off x="5938679" y="2128862"/>
            <a:ext cx="1986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main stack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E5357F6-BF82-4D78-A7E7-B54000335C65}"/>
              </a:ext>
            </a:extLst>
          </p:cNvPr>
          <p:cNvSpPr/>
          <p:nvPr/>
        </p:nvSpPr>
        <p:spPr bwMode="auto">
          <a:xfrm>
            <a:off x="7838929" y="3271378"/>
            <a:ext cx="705142" cy="1423548"/>
          </a:xfrm>
          <a:custGeom>
            <a:avLst/>
            <a:gdLst>
              <a:gd name="connsiteX0" fmla="*/ 0 w 898090"/>
              <a:gd name="connsiteY0" fmla="*/ 1499653 h 1499653"/>
              <a:gd name="connsiteX1" fmla="*/ 897622 w 898090"/>
              <a:gd name="connsiteY1" fmla="*/ 778200 h 1499653"/>
              <a:gd name="connsiteX2" fmla="*/ 134224 w 898090"/>
              <a:gd name="connsiteY2" fmla="*/ 73524 h 1499653"/>
              <a:gd name="connsiteX3" fmla="*/ 125835 w 898090"/>
              <a:gd name="connsiteY3" fmla="*/ 56746 h 1499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8090" h="1499653">
                <a:moveTo>
                  <a:pt x="0" y="1499653"/>
                </a:moveTo>
                <a:cubicBezTo>
                  <a:pt x="437625" y="1257770"/>
                  <a:pt x="875251" y="1015888"/>
                  <a:pt x="897622" y="778200"/>
                </a:cubicBezTo>
                <a:cubicBezTo>
                  <a:pt x="919993" y="540512"/>
                  <a:pt x="134224" y="73524"/>
                  <a:pt x="134224" y="73524"/>
                </a:cubicBezTo>
                <a:cubicBezTo>
                  <a:pt x="5593" y="-46718"/>
                  <a:pt x="65714" y="5014"/>
                  <a:pt x="125835" y="56746"/>
                </a:cubicBez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4A66C4EB-DFC7-4193-A371-B184C1BF07C6}"/>
              </a:ext>
            </a:extLst>
          </p:cNvPr>
          <p:cNvSpPr/>
          <p:nvPr/>
        </p:nvSpPr>
        <p:spPr bwMode="auto">
          <a:xfrm>
            <a:off x="7851161" y="2900358"/>
            <a:ext cx="705143" cy="1413104"/>
          </a:xfrm>
          <a:custGeom>
            <a:avLst/>
            <a:gdLst>
              <a:gd name="connsiteX0" fmla="*/ 0 w 898090"/>
              <a:gd name="connsiteY0" fmla="*/ 1499653 h 1499653"/>
              <a:gd name="connsiteX1" fmla="*/ 897622 w 898090"/>
              <a:gd name="connsiteY1" fmla="*/ 778200 h 1499653"/>
              <a:gd name="connsiteX2" fmla="*/ 134224 w 898090"/>
              <a:gd name="connsiteY2" fmla="*/ 73524 h 1499653"/>
              <a:gd name="connsiteX3" fmla="*/ 125835 w 898090"/>
              <a:gd name="connsiteY3" fmla="*/ 56746 h 1499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8090" h="1499653">
                <a:moveTo>
                  <a:pt x="0" y="1499653"/>
                </a:moveTo>
                <a:cubicBezTo>
                  <a:pt x="437625" y="1257770"/>
                  <a:pt x="875251" y="1015888"/>
                  <a:pt x="897622" y="778200"/>
                </a:cubicBezTo>
                <a:cubicBezTo>
                  <a:pt x="919993" y="540512"/>
                  <a:pt x="134224" y="73524"/>
                  <a:pt x="134224" y="73524"/>
                </a:cubicBezTo>
                <a:cubicBezTo>
                  <a:pt x="5593" y="-46718"/>
                  <a:pt x="65714" y="5014"/>
                  <a:pt x="125835" y="56746"/>
                </a:cubicBez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26" name="Table 3">
            <a:extLst>
              <a:ext uri="{FF2B5EF4-FFF2-40B4-BE49-F238E27FC236}">
                <a16:creationId xmlns:a16="http://schemas.microsoft.com/office/drawing/2014/main" id="{83DBA1B5-8E21-4354-9B60-6D6BCFBA20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8688863"/>
              </p:ext>
            </p:extLst>
          </p:nvPr>
        </p:nvGraphicFramePr>
        <p:xfrm>
          <a:off x="5181600" y="2626082"/>
          <a:ext cx="2895600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97350192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401165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600" b="0" dirty="0" err="1">
                          <a:solidFill>
                            <a:schemeClr val="tx1"/>
                          </a:solidFill>
                        </a:rPr>
                        <a:t>first_num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3738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/>
                        <a:t>second_num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8933460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D13C4156-AF1A-4431-8F08-D6F43F5BADBE}"/>
              </a:ext>
            </a:extLst>
          </p:cNvPr>
          <p:cNvSpPr txBox="1"/>
          <p:nvPr/>
        </p:nvSpPr>
        <p:spPr>
          <a:xfrm flipH="1">
            <a:off x="5327470" y="3628840"/>
            <a:ext cx="2749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get_number</a:t>
            </a:r>
            <a:r>
              <a:rPr lang="en-US" dirty="0"/>
              <a:t> stack</a:t>
            </a:r>
          </a:p>
        </p:txBody>
      </p:sp>
      <p:graphicFrame>
        <p:nvGraphicFramePr>
          <p:cNvPr id="30" name="Table 3">
            <a:extLst>
              <a:ext uri="{FF2B5EF4-FFF2-40B4-BE49-F238E27FC236}">
                <a16:creationId xmlns:a16="http://schemas.microsoft.com/office/drawing/2014/main" id="{79791585-ECA0-4A44-824C-F7C3E51D49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8951876"/>
              </p:ext>
            </p:extLst>
          </p:nvPr>
        </p:nvGraphicFramePr>
        <p:xfrm>
          <a:off x="5181600" y="2627942"/>
          <a:ext cx="2895600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97350192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401165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600" b="0" dirty="0" err="1">
                          <a:solidFill>
                            <a:schemeClr val="tx1"/>
                          </a:solidFill>
                        </a:rPr>
                        <a:t>first_num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3738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/>
                        <a:t>second_num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8933460"/>
                  </a:ext>
                </a:extLst>
              </a:tr>
            </a:tbl>
          </a:graphicData>
        </a:graphic>
      </p:graphicFrame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443A265-872D-4649-9818-EBBC1D31011A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867773" y="2889717"/>
            <a:ext cx="228600" cy="193250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AE6F74D-DF27-4C2A-81B1-93644D064AF6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785334" y="3217377"/>
            <a:ext cx="228600" cy="193250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744403887"/>
      </p:ext>
    </p:extLst>
  </p:cSld>
  <p:clrMapOvr>
    <a:masterClrMapping/>
  </p:clrMapOvr>
  <p:transition spd="med" advClick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 animBg="1"/>
      <p:bldP spid="24" grpId="0" animBg="1"/>
      <p:bldP spid="2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50088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48B7B9F6-A142-444C-A268-5B009414F9D2}" type="slidenum">
              <a:rPr lang="en-US"/>
              <a:pPr/>
              <a:t>31</a:t>
            </a:fld>
            <a:endParaRPr lang="en-CA"/>
          </a:p>
        </p:txBody>
      </p:sp>
      <p:sp>
        <p:nvSpPr>
          <p:cNvPr id="68611" name="Rectangle 6"/>
          <p:cNvSpPr>
            <a:spLocks noChangeArrowheads="1"/>
          </p:cNvSpPr>
          <p:nvPr/>
        </p:nvSpPr>
        <p:spPr bwMode="auto">
          <a:xfrm>
            <a:off x="0" y="0"/>
            <a:ext cx="4457700" cy="149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8612" name="Picture 4" descr="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0"/>
            <a:ext cx="6172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99DC614-5C44-457E-BD26-8DA6558DE23E}"/>
              </a:ext>
            </a:extLst>
          </p:cNvPr>
          <p:cNvGraphicFramePr>
            <a:graphicFrameLocks noGrp="1"/>
          </p:cNvGraphicFramePr>
          <p:nvPr/>
        </p:nvGraphicFramePr>
        <p:xfrm>
          <a:off x="5181600" y="2626549"/>
          <a:ext cx="2895600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97350192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40116525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r>
                        <a:rPr lang="en-US" sz="1600" b="0" dirty="0" err="1">
                          <a:solidFill>
                            <a:schemeClr val="tx1"/>
                          </a:solidFill>
                        </a:rPr>
                        <a:t>first_num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3738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/>
                        <a:t>second_num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8933460"/>
                  </a:ext>
                </a:extLst>
              </a:tr>
            </a:tbl>
          </a:graphicData>
        </a:graphic>
      </p:graphicFrame>
      <p:graphicFrame>
        <p:nvGraphicFramePr>
          <p:cNvPr id="8" name="Table 3">
            <a:extLst>
              <a:ext uri="{FF2B5EF4-FFF2-40B4-BE49-F238E27FC236}">
                <a16:creationId xmlns:a16="http://schemas.microsoft.com/office/drawing/2014/main" id="{3999CD26-96AC-49BE-8FB4-F5A7F9B926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4104928"/>
              </p:ext>
            </p:extLst>
          </p:nvPr>
        </p:nvGraphicFramePr>
        <p:xfrm>
          <a:off x="5181599" y="4872513"/>
          <a:ext cx="3198815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6915">
                  <a:extLst>
                    <a:ext uri="{9D8B030D-6E8A-4147-A177-3AD203B41FA5}">
                      <a16:colId xmlns:a16="http://schemas.microsoft.com/office/drawing/2014/main" val="2973501923"/>
                    </a:ext>
                  </a:extLst>
                </a:gridCol>
                <a:gridCol w="1711900">
                  <a:extLst>
                    <a:ext uri="{9D8B030D-6E8A-4147-A177-3AD203B41FA5}">
                      <a16:colId xmlns:a16="http://schemas.microsoft.com/office/drawing/2014/main" val="401165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variable1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&amp;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first_num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3738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variable2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&amp;</a:t>
                      </a:r>
                      <a:r>
                        <a:rPr lang="en-US" dirty="0" err="1"/>
                        <a:t>second_num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89334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temp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491987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D68120B-1FDD-48BA-814F-0D92BAA1ED10}"/>
              </a:ext>
            </a:extLst>
          </p:cNvPr>
          <p:cNvSpPr txBox="1"/>
          <p:nvPr/>
        </p:nvSpPr>
        <p:spPr>
          <a:xfrm flipH="1">
            <a:off x="5938679" y="2128862"/>
            <a:ext cx="1986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main stack</a:t>
            </a:r>
          </a:p>
        </p:txBody>
      </p:sp>
      <p:graphicFrame>
        <p:nvGraphicFramePr>
          <p:cNvPr id="26" name="Table 3">
            <a:extLst>
              <a:ext uri="{FF2B5EF4-FFF2-40B4-BE49-F238E27FC236}">
                <a16:creationId xmlns:a16="http://schemas.microsoft.com/office/drawing/2014/main" id="{83DBA1B5-8E21-4354-9B60-6D6BCFBA20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7181451"/>
              </p:ext>
            </p:extLst>
          </p:nvPr>
        </p:nvGraphicFramePr>
        <p:xfrm>
          <a:off x="5181600" y="2626082"/>
          <a:ext cx="2895600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97350192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401165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600" b="0" dirty="0" err="1">
                          <a:solidFill>
                            <a:schemeClr val="tx1"/>
                          </a:solidFill>
                        </a:rPr>
                        <a:t>first_num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3738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/>
                        <a:t>second_num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8933460"/>
                  </a:ext>
                </a:extLst>
              </a:tr>
            </a:tbl>
          </a:graphicData>
        </a:graphic>
      </p:graphicFrame>
      <p:graphicFrame>
        <p:nvGraphicFramePr>
          <p:cNvPr id="27" name="Table 3">
            <a:extLst>
              <a:ext uri="{FF2B5EF4-FFF2-40B4-BE49-F238E27FC236}">
                <a16:creationId xmlns:a16="http://schemas.microsoft.com/office/drawing/2014/main" id="{26B7402A-EDB8-499E-92D4-4B2DAED258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6726902"/>
              </p:ext>
            </p:extLst>
          </p:nvPr>
        </p:nvGraphicFramePr>
        <p:xfrm>
          <a:off x="5181600" y="4872046"/>
          <a:ext cx="3198815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6915">
                  <a:extLst>
                    <a:ext uri="{9D8B030D-6E8A-4147-A177-3AD203B41FA5}">
                      <a16:colId xmlns:a16="http://schemas.microsoft.com/office/drawing/2014/main" val="2973501923"/>
                    </a:ext>
                  </a:extLst>
                </a:gridCol>
                <a:gridCol w="1711900">
                  <a:extLst>
                    <a:ext uri="{9D8B030D-6E8A-4147-A177-3AD203B41FA5}">
                      <a16:colId xmlns:a16="http://schemas.microsoft.com/office/drawing/2014/main" val="401165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variable1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&amp;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first_num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3738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variable2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&amp;</a:t>
                      </a:r>
                      <a:r>
                        <a:rPr lang="en-US" dirty="0" err="1"/>
                        <a:t>second_num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89334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temp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010993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D13C4156-AF1A-4431-8F08-D6F43F5BADBE}"/>
              </a:ext>
            </a:extLst>
          </p:cNvPr>
          <p:cNvSpPr txBox="1"/>
          <p:nvPr/>
        </p:nvSpPr>
        <p:spPr>
          <a:xfrm flipH="1">
            <a:off x="5103343" y="4303038"/>
            <a:ext cx="2749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swap_values</a:t>
            </a:r>
            <a:r>
              <a:rPr lang="en-US" dirty="0"/>
              <a:t> stack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DD3DC44-C30F-440A-8FAF-DA94C6C12FB2}"/>
              </a:ext>
            </a:extLst>
          </p:cNvPr>
          <p:cNvSpPr/>
          <p:nvPr/>
        </p:nvSpPr>
        <p:spPr bwMode="auto">
          <a:xfrm>
            <a:off x="7853074" y="2971800"/>
            <a:ext cx="942912" cy="2088163"/>
          </a:xfrm>
          <a:custGeom>
            <a:avLst/>
            <a:gdLst>
              <a:gd name="connsiteX0" fmla="*/ 0 w 898090"/>
              <a:gd name="connsiteY0" fmla="*/ 1499653 h 1499653"/>
              <a:gd name="connsiteX1" fmla="*/ 897622 w 898090"/>
              <a:gd name="connsiteY1" fmla="*/ 778200 h 1499653"/>
              <a:gd name="connsiteX2" fmla="*/ 134224 w 898090"/>
              <a:gd name="connsiteY2" fmla="*/ 73524 h 1499653"/>
              <a:gd name="connsiteX3" fmla="*/ 125835 w 898090"/>
              <a:gd name="connsiteY3" fmla="*/ 56746 h 1499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8090" h="1499653">
                <a:moveTo>
                  <a:pt x="0" y="1499653"/>
                </a:moveTo>
                <a:cubicBezTo>
                  <a:pt x="437625" y="1257770"/>
                  <a:pt x="875251" y="1015888"/>
                  <a:pt x="897622" y="778200"/>
                </a:cubicBezTo>
                <a:cubicBezTo>
                  <a:pt x="919993" y="540512"/>
                  <a:pt x="134224" y="73524"/>
                  <a:pt x="134224" y="73524"/>
                </a:cubicBezTo>
                <a:cubicBezTo>
                  <a:pt x="5593" y="-46718"/>
                  <a:pt x="65714" y="5014"/>
                  <a:pt x="125835" y="56746"/>
                </a:cubicBez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E5357F6-BF82-4D78-A7E7-B54000335C65}"/>
              </a:ext>
            </a:extLst>
          </p:cNvPr>
          <p:cNvSpPr/>
          <p:nvPr/>
        </p:nvSpPr>
        <p:spPr bwMode="auto">
          <a:xfrm>
            <a:off x="7831216" y="3323048"/>
            <a:ext cx="964770" cy="2088163"/>
          </a:xfrm>
          <a:custGeom>
            <a:avLst/>
            <a:gdLst>
              <a:gd name="connsiteX0" fmla="*/ 0 w 898090"/>
              <a:gd name="connsiteY0" fmla="*/ 1499653 h 1499653"/>
              <a:gd name="connsiteX1" fmla="*/ 897622 w 898090"/>
              <a:gd name="connsiteY1" fmla="*/ 778200 h 1499653"/>
              <a:gd name="connsiteX2" fmla="*/ 134224 w 898090"/>
              <a:gd name="connsiteY2" fmla="*/ 73524 h 1499653"/>
              <a:gd name="connsiteX3" fmla="*/ 125835 w 898090"/>
              <a:gd name="connsiteY3" fmla="*/ 56746 h 1499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8090" h="1499653">
                <a:moveTo>
                  <a:pt x="0" y="1499653"/>
                </a:moveTo>
                <a:cubicBezTo>
                  <a:pt x="437625" y="1257770"/>
                  <a:pt x="875251" y="1015888"/>
                  <a:pt x="897622" y="778200"/>
                </a:cubicBezTo>
                <a:cubicBezTo>
                  <a:pt x="919993" y="540512"/>
                  <a:pt x="134224" y="73524"/>
                  <a:pt x="134224" y="73524"/>
                </a:cubicBezTo>
                <a:cubicBezTo>
                  <a:pt x="5593" y="-46718"/>
                  <a:pt x="65714" y="5014"/>
                  <a:pt x="125835" y="56746"/>
                </a:cubicBez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20" name="Table 3">
            <a:extLst>
              <a:ext uri="{FF2B5EF4-FFF2-40B4-BE49-F238E27FC236}">
                <a16:creationId xmlns:a16="http://schemas.microsoft.com/office/drawing/2014/main" id="{D480E672-AE38-4E03-B90B-A3A2B99F22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564225"/>
              </p:ext>
            </p:extLst>
          </p:nvPr>
        </p:nvGraphicFramePr>
        <p:xfrm>
          <a:off x="5183041" y="2626082"/>
          <a:ext cx="2895600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97350192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401165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600" b="0" dirty="0" err="1">
                          <a:solidFill>
                            <a:schemeClr val="tx1"/>
                          </a:solidFill>
                        </a:rPr>
                        <a:t>first_num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3738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/>
                        <a:t>second_num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8933460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0DA8F76-771F-4B20-ABE2-FC6E0A9293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217587"/>
              </p:ext>
            </p:extLst>
          </p:nvPr>
        </p:nvGraphicFramePr>
        <p:xfrm>
          <a:off x="5149056" y="2626082"/>
          <a:ext cx="2960688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0344">
                  <a:extLst>
                    <a:ext uri="{9D8B030D-6E8A-4147-A177-3AD203B41FA5}">
                      <a16:colId xmlns:a16="http://schemas.microsoft.com/office/drawing/2014/main" val="1576408835"/>
                    </a:ext>
                  </a:extLst>
                </a:gridCol>
                <a:gridCol w="1480344">
                  <a:extLst>
                    <a:ext uri="{9D8B030D-6E8A-4147-A177-3AD203B41FA5}">
                      <a16:colId xmlns:a16="http://schemas.microsoft.com/office/drawing/2014/main" val="357123165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600" b="0" dirty="0" err="1">
                          <a:solidFill>
                            <a:schemeClr val="tx1"/>
                          </a:solidFill>
                        </a:rPr>
                        <a:t>first_num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5681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/>
                        <a:t>second_num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519576"/>
                  </a:ext>
                </a:extLst>
              </a:tr>
            </a:tbl>
          </a:graphicData>
        </a:graphic>
      </p:graphicFrame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443A265-872D-4649-9818-EBBC1D31011A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708238" y="2837875"/>
            <a:ext cx="462579" cy="384584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AE6F74D-DF27-4C2A-81B1-93644D064AF6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641144" y="3121734"/>
            <a:ext cx="357292" cy="312051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067227857"/>
      </p:ext>
    </p:extLst>
  </p:cSld>
  <p:clrMapOvr>
    <a:masterClrMapping/>
  </p:clrMapOvr>
  <p:transition spd="med" advClick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9" grpId="0"/>
      <p:bldP spid="16" grpId="0" animBg="1"/>
      <p:bldP spid="1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50088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48B7B9F6-A142-444C-A268-5B009414F9D2}" type="slidenum">
              <a:rPr lang="en-US"/>
              <a:pPr/>
              <a:t>32</a:t>
            </a:fld>
            <a:endParaRPr lang="en-CA"/>
          </a:p>
        </p:txBody>
      </p:sp>
      <p:sp>
        <p:nvSpPr>
          <p:cNvPr id="68611" name="Rectangle 6"/>
          <p:cNvSpPr>
            <a:spLocks noChangeArrowheads="1"/>
          </p:cNvSpPr>
          <p:nvPr/>
        </p:nvSpPr>
        <p:spPr bwMode="auto">
          <a:xfrm>
            <a:off x="0" y="0"/>
            <a:ext cx="4457700" cy="149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8612" name="Picture 4" descr="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0"/>
            <a:ext cx="6172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99DC614-5C44-457E-BD26-8DA6558DE23E}"/>
              </a:ext>
            </a:extLst>
          </p:cNvPr>
          <p:cNvGraphicFramePr>
            <a:graphicFrameLocks noGrp="1"/>
          </p:cNvGraphicFramePr>
          <p:nvPr/>
        </p:nvGraphicFramePr>
        <p:xfrm>
          <a:off x="5181600" y="2626549"/>
          <a:ext cx="2895600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97350192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40116525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r>
                        <a:rPr lang="en-US" sz="1600" b="0" dirty="0" err="1">
                          <a:solidFill>
                            <a:schemeClr val="tx1"/>
                          </a:solidFill>
                        </a:rPr>
                        <a:t>first_num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3738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/>
                        <a:t>second_num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893346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D68120B-1FDD-48BA-814F-0D92BAA1ED10}"/>
              </a:ext>
            </a:extLst>
          </p:cNvPr>
          <p:cNvSpPr txBox="1"/>
          <p:nvPr/>
        </p:nvSpPr>
        <p:spPr>
          <a:xfrm flipH="1">
            <a:off x="5938679" y="2128862"/>
            <a:ext cx="1986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main stack</a:t>
            </a:r>
          </a:p>
        </p:txBody>
      </p:sp>
      <p:graphicFrame>
        <p:nvGraphicFramePr>
          <p:cNvPr id="26" name="Table 3">
            <a:extLst>
              <a:ext uri="{FF2B5EF4-FFF2-40B4-BE49-F238E27FC236}">
                <a16:creationId xmlns:a16="http://schemas.microsoft.com/office/drawing/2014/main" id="{83DBA1B5-8E21-4354-9B60-6D6BCFBA20F1}"/>
              </a:ext>
            </a:extLst>
          </p:cNvPr>
          <p:cNvGraphicFramePr>
            <a:graphicFrameLocks noGrp="1"/>
          </p:cNvGraphicFramePr>
          <p:nvPr/>
        </p:nvGraphicFramePr>
        <p:xfrm>
          <a:off x="5181600" y="2626082"/>
          <a:ext cx="2895600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97350192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401165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600" b="0" dirty="0" err="1">
                          <a:solidFill>
                            <a:schemeClr val="tx1"/>
                          </a:solidFill>
                        </a:rPr>
                        <a:t>first_num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3738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/>
                        <a:t>second_num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8933460"/>
                  </a:ext>
                </a:extLst>
              </a:tr>
            </a:tbl>
          </a:graphicData>
        </a:graphic>
      </p:graphicFrame>
      <p:graphicFrame>
        <p:nvGraphicFramePr>
          <p:cNvPr id="20" name="Table 3">
            <a:extLst>
              <a:ext uri="{FF2B5EF4-FFF2-40B4-BE49-F238E27FC236}">
                <a16:creationId xmlns:a16="http://schemas.microsoft.com/office/drawing/2014/main" id="{D480E672-AE38-4E03-B90B-A3A2B99F22B3}"/>
              </a:ext>
            </a:extLst>
          </p:cNvPr>
          <p:cNvGraphicFramePr>
            <a:graphicFrameLocks noGrp="1"/>
          </p:cNvGraphicFramePr>
          <p:nvPr/>
        </p:nvGraphicFramePr>
        <p:xfrm>
          <a:off x="5181600" y="2634478"/>
          <a:ext cx="2895600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97350192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401165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600" b="0" dirty="0" err="1">
                          <a:solidFill>
                            <a:schemeClr val="tx1"/>
                          </a:solidFill>
                        </a:rPr>
                        <a:t>first_num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3738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/>
                        <a:t>second_num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8933460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0DA8F76-771F-4B20-ABE2-FC6E0A929322}"/>
              </a:ext>
            </a:extLst>
          </p:cNvPr>
          <p:cNvGraphicFramePr>
            <a:graphicFrameLocks noGrp="1"/>
          </p:cNvGraphicFramePr>
          <p:nvPr/>
        </p:nvGraphicFramePr>
        <p:xfrm>
          <a:off x="5149056" y="2626549"/>
          <a:ext cx="2960688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0344">
                  <a:extLst>
                    <a:ext uri="{9D8B030D-6E8A-4147-A177-3AD203B41FA5}">
                      <a16:colId xmlns:a16="http://schemas.microsoft.com/office/drawing/2014/main" val="1576408835"/>
                    </a:ext>
                  </a:extLst>
                </a:gridCol>
                <a:gridCol w="1480344">
                  <a:extLst>
                    <a:ext uri="{9D8B030D-6E8A-4147-A177-3AD203B41FA5}">
                      <a16:colId xmlns:a16="http://schemas.microsoft.com/office/drawing/2014/main" val="357123165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600" b="0" dirty="0" err="1">
                          <a:solidFill>
                            <a:schemeClr val="tx1"/>
                          </a:solidFill>
                        </a:rPr>
                        <a:t>first_num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5681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/>
                        <a:t>second_num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5195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6984600"/>
      </p:ext>
    </p:extLst>
  </p:cSld>
  <p:clrMapOvr>
    <a:masterClrMapping/>
  </p:clrMapOvr>
  <p:transition spd="med" advClick="0"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50088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2067904A-2476-4706-BB67-7CEB5C21D201}" type="slidenum">
              <a:rPr lang="en-US"/>
              <a:pPr/>
              <a:t>33</a:t>
            </a:fld>
            <a:endParaRPr lang="en-CA"/>
          </a:p>
        </p:txBody>
      </p:sp>
      <p:pic>
        <p:nvPicPr>
          <p:cNvPr id="69635" name="Picture 4" descr="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5838" y="1770063"/>
            <a:ext cx="72009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83181422"/>
      </p:ext>
    </p:extLst>
  </p:cSld>
  <p:clrMapOvr>
    <a:masterClrMapping/>
  </p:clrMapOvr>
  <p:transition spd="med" advClick="0"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522287" y="0"/>
            <a:ext cx="8305800" cy="992187"/>
          </a:xfrm>
        </p:spPr>
        <p:txBody>
          <a:bodyPr/>
          <a:lstStyle/>
          <a:p>
            <a:pPr eaLnBrk="1" hangingPunct="1"/>
            <a:r>
              <a:rPr lang="en-US" dirty="0"/>
              <a:t>Example:  </a:t>
            </a:r>
            <a:r>
              <a:rPr lang="en-US" dirty="0" err="1"/>
              <a:t>swap_values</a:t>
            </a:r>
            <a:endParaRPr lang="en-US" dirty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522287" y="992186"/>
            <a:ext cx="8294687" cy="58658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800" b="1" dirty="0">
                <a:solidFill>
                  <a:srgbClr val="0000CC"/>
                </a:solidFill>
                <a:latin typeface="Consolas" pitchFamily="49" charset="0"/>
              </a:rPr>
              <a:t>  void swap(</a:t>
            </a:r>
            <a:r>
              <a:rPr lang="en-US" sz="1800" b="1" dirty="0" err="1">
                <a:solidFill>
                  <a:srgbClr val="0099CC"/>
                </a:solidFill>
                <a:latin typeface="Consolas" pitchFamily="49" charset="0"/>
              </a:rPr>
              <a:t>int</a:t>
            </a:r>
            <a:r>
              <a:rPr lang="en-US" sz="1800" b="1" dirty="0">
                <a:solidFill>
                  <a:srgbClr val="0099CC"/>
                </a:solidFill>
                <a:latin typeface="Consolas" pitchFamily="49" charset="0"/>
              </a:rPr>
              <a:t>&amp;</a:t>
            </a:r>
            <a:r>
              <a:rPr lang="en-US" sz="1800" b="1" dirty="0">
                <a:solidFill>
                  <a:srgbClr val="0000CC"/>
                </a:solidFill>
                <a:latin typeface="Consolas" pitchFamily="49" charset="0"/>
              </a:rPr>
              <a:t> variable1, </a:t>
            </a:r>
            <a:r>
              <a:rPr lang="en-US" sz="1800" b="1" dirty="0" err="1">
                <a:solidFill>
                  <a:srgbClr val="0099CC"/>
                </a:solidFill>
                <a:latin typeface="Consolas" pitchFamily="49" charset="0"/>
              </a:rPr>
              <a:t>int</a:t>
            </a:r>
            <a:r>
              <a:rPr lang="en-US" sz="1800" b="1" dirty="0">
                <a:solidFill>
                  <a:srgbClr val="0099CC"/>
                </a:solidFill>
                <a:latin typeface="Consolas" pitchFamily="49" charset="0"/>
              </a:rPr>
              <a:t>&amp;</a:t>
            </a:r>
            <a:r>
              <a:rPr lang="en-US" sz="1800" b="1" dirty="0">
                <a:solidFill>
                  <a:srgbClr val="0000CC"/>
                </a:solidFill>
                <a:latin typeface="Consolas" pitchFamily="49" charset="0"/>
              </a:rPr>
              <a:t> variable2)</a:t>
            </a:r>
            <a:br>
              <a:rPr lang="en-US" sz="1800" b="1" dirty="0">
                <a:solidFill>
                  <a:srgbClr val="0000CC"/>
                </a:solidFill>
                <a:latin typeface="Consolas" pitchFamily="49" charset="0"/>
              </a:rPr>
            </a:br>
            <a:r>
              <a:rPr lang="en-US" sz="1800" b="1" dirty="0">
                <a:solidFill>
                  <a:srgbClr val="0000CC"/>
                </a:solidFill>
                <a:latin typeface="Consolas" pitchFamily="49" charset="0"/>
              </a:rPr>
              <a:t>{</a:t>
            </a:r>
            <a:br>
              <a:rPr lang="en-US" sz="1800" b="1" dirty="0">
                <a:solidFill>
                  <a:srgbClr val="0000CC"/>
                </a:solidFill>
                <a:latin typeface="Consolas" pitchFamily="49" charset="0"/>
              </a:rPr>
            </a:br>
            <a:r>
              <a:rPr lang="en-US" sz="1800" b="1" dirty="0">
                <a:solidFill>
                  <a:srgbClr val="0000CC"/>
                </a:solidFill>
                <a:latin typeface="Consolas" pitchFamily="49" charset="0"/>
              </a:rPr>
              <a:t>     </a:t>
            </a:r>
            <a:r>
              <a:rPr lang="en-US" sz="1800" b="1" dirty="0" err="1">
                <a:solidFill>
                  <a:srgbClr val="0000CC"/>
                </a:solidFill>
                <a:latin typeface="Consolas" pitchFamily="49" charset="0"/>
              </a:rPr>
              <a:t>int</a:t>
            </a:r>
            <a:r>
              <a:rPr lang="en-US" sz="1800" b="1" dirty="0">
                <a:solidFill>
                  <a:srgbClr val="0000CC"/>
                </a:solidFill>
                <a:latin typeface="Consolas" pitchFamily="49" charset="0"/>
              </a:rPr>
              <a:t> temp = variable1;</a:t>
            </a:r>
            <a:br>
              <a:rPr lang="en-US" sz="1800" b="1" dirty="0">
                <a:solidFill>
                  <a:srgbClr val="0000CC"/>
                </a:solidFill>
                <a:latin typeface="Consolas" pitchFamily="49" charset="0"/>
              </a:rPr>
            </a:br>
            <a:r>
              <a:rPr lang="en-US" sz="1800" b="1" dirty="0">
                <a:solidFill>
                  <a:srgbClr val="0000CC"/>
                </a:solidFill>
                <a:latin typeface="Consolas" pitchFamily="49" charset="0"/>
              </a:rPr>
              <a:t>     variable1 = variable2;</a:t>
            </a:r>
            <a:br>
              <a:rPr lang="en-US" sz="1800" b="1" dirty="0">
                <a:solidFill>
                  <a:srgbClr val="0000CC"/>
                </a:solidFill>
                <a:latin typeface="Consolas" pitchFamily="49" charset="0"/>
              </a:rPr>
            </a:br>
            <a:r>
              <a:rPr lang="en-US" sz="1800" b="1" dirty="0">
                <a:solidFill>
                  <a:srgbClr val="0000CC"/>
                </a:solidFill>
                <a:latin typeface="Consolas" pitchFamily="49" charset="0"/>
              </a:rPr>
              <a:t>     variable2 = temp;</a:t>
            </a:r>
            <a:br>
              <a:rPr lang="en-US" sz="1800" b="1" dirty="0">
                <a:solidFill>
                  <a:srgbClr val="0000CC"/>
                </a:solidFill>
                <a:latin typeface="Consolas" pitchFamily="49" charset="0"/>
              </a:rPr>
            </a:br>
            <a:r>
              <a:rPr lang="en-US" sz="1800" b="1" dirty="0">
                <a:solidFill>
                  <a:srgbClr val="0000CC"/>
                </a:solidFill>
                <a:latin typeface="Consolas" pitchFamily="49" charset="0"/>
              </a:rPr>
              <a:t>}</a:t>
            </a:r>
          </a:p>
          <a:p>
            <a:pPr eaLnBrk="1" hangingPunct="1"/>
            <a:r>
              <a:rPr lang="en-US" sz="1800" b="1" dirty="0">
                <a:solidFill>
                  <a:srgbClr val="0000CC"/>
                </a:solidFill>
                <a:latin typeface="Consolas" pitchFamily="49" charset="0"/>
              </a:rPr>
              <a:t>&amp;</a:t>
            </a:r>
            <a:r>
              <a:rPr lang="en-US" sz="1800" dirty="0"/>
              <a:t> symbol (ampersand) identifies </a:t>
            </a:r>
            <a:r>
              <a:rPr lang="en-US" sz="1800" b="1" dirty="0">
                <a:solidFill>
                  <a:srgbClr val="0000CC"/>
                </a:solidFill>
                <a:latin typeface="Consolas" pitchFamily="49" charset="0"/>
              </a:rPr>
              <a:t>variable1 </a:t>
            </a:r>
            <a:r>
              <a:rPr lang="en-US" sz="1800" dirty="0"/>
              <a:t>and</a:t>
            </a:r>
            <a:r>
              <a:rPr lang="en-US" sz="1800" b="1" dirty="0">
                <a:solidFill>
                  <a:srgbClr val="0000CC"/>
                </a:solidFill>
                <a:latin typeface="Consolas" pitchFamily="49" charset="0"/>
              </a:rPr>
              <a:t> variable2 </a:t>
            </a:r>
            <a:r>
              <a:rPr lang="en-US" sz="1800" dirty="0"/>
              <a:t>as call-by-reference parameters</a:t>
            </a:r>
          </a:p>
          <a:p>
            <a:pPr lvl="1" eaLnBrk="1" hangingPunct="1"/>
            <a:r>
              <a:rPr lang="en-US" sz="1800" dirty="0"/>
              <a:t>used in both declaration and definition!</a:t>
            </a:r>
            <a:endParaRPr lang="en-US" sz="1800" b="1" dirty="0">
              <a:solidFill>
                <a:srgbClr val="0000CC"/>
              </a:solidFill>
              <a:latin typeface="Consolas" pitchFamily="49" charset="0"/>
            </a:endParaRPr>
          </a:p>
          <a:p>
            <a:pPr eaLnBrk="1" hangingPunct="1">
              <a:lnSpc>
                <a:spcPct val="90000"/>
              </a:lnSpc>
            </a:pPr>
            <a:endParaRPr lang="en-US" sz="1800" dirty="0"/>
          </a:p>
          <a:p>
            <a:pPr eaLnBrk="1" hangingPunct="1">
              <a:lnSpc>
                <a:spcPct val="90000"/>
              </a:lnSpc>
            </a:pPr>
            <a:r>
              <a:rPr lang="en-US" sz="1800" dirty="0"/>
              <a:t>If called with statement ...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0000CC"/>
                </a:solidFill>
                <a:latin typeface="Consolas" pitchFamily="49" charset="0"/>
              </a:rPr>
              <a:t>	swap(</a:t>
            </a:r>
            <a:r>
              <a:rPr lang="en-US" sz="1800" b="1" dirty="0" err="1">
                <a:solidFill>
                  <a:srgbClr val="0000CC"/>
                </a:solidFill>
                <a:latin typeface="Consolas" pitchFamily="49" charset="0"/>
              </a:rPr>
              <a:t>first_num</a:t>
            </a:r>
            <a:r>
              <a:rPr lang="en-US" sz="1800" b="1" dirty="0">
                <a:solidFill>
                  <a:srgbClr val="0000CC"/>
                </a:solidFill>
                <a:latin typeface="Consolas" pitchFamily="49" charset="0"/>
              </a:rPr>
              <a:t>, </a:t>
            </a:r>
            <a:r>
              <a:rPr lang="en-US" sz="1800" b="1" dirty="0" err="1">
                <a:solidFill>
                  <a:srgbClr val="0000CC"/>
                </a:solidFill>
                <a:latin typeface="Consolas" pitchFamily="49" charset="0"/>
              </a:rPr>
              <a:t>second_num</a:t>
            </a:r>
            <a:r>
              <a:rPr lang="en-US" sz="1800" b="1" dirty="0">
                <a:solidFill>
                  <a:srgbClr val="0000CC"/>
                </a:solidFill>
                <a:latin typeface="Consolas" pitchFamily="49" charset="0"/>
              </a:rPr>
              <a:t>);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1800" b="1" dirty="0">
              <a:solidFill>
                <a:srgbClr val="0000CC"/>
              </a:solidFill>
              <a:latin typeface="Consolas" pitchFamily="49" charset="0"/>
            </a:endParaRP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50088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601684A1-C189-4B84-8601-62B484A4E601}" type="slidenum">
              <a:rPr lang="en-US"/>
              <a:pPr/>
              <a:t>34</a:t>
            </a:fld>
            <a:endParaRPr lang="en-CA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C08045-0847-4128-AC5D-0D2ABE1C181E}"/>
              </a:ext>
            </a:extLst>
          </p:cNvPr>
          <p:cNvSpPr txBox="1"/>
          <p:nvPr/>
        </p:nvSpPr>
        <p:spPr>
          <a:xfrm>
            <a:off x="1647702" y="4724400"/>
            <a:ext cx="902551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temp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A0B1FB-6BCB-455A-BC8D-B3166ED75599}"/>
              </a:ext>
            </a:extLst>
          </p:cNvPr>
          <p:cNvSpPr txBox="1"/>
          <p:nvPr/>
        </p:nvSpPr>
        <p:spPr>
          <a:xfrm>
            <a:off x="1143000" y="5623257"/>
            <a:ext cx="1447800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value1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22698D-23D9-431F-BBD0-FB525ADC461C}"/>
              </a:ext>
            </a:extLst>
          </p:cNvPr>
          <p:cNvSpPr txBox="1"/>
          <p:nvPr/>
        </p:nvSpPr>
        <p:spPr>
          <a:xfrm>
            <a:off x="3919994" y="5623257"/>
            <a:ext cx="1447800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value2</a:t>
            </a:r>
          </a:p>
        </p:txBody>
      </p:sp>
    </p:spTree>
    <p:extLst>
      <p:ext uri="{BB962C8B-B14F-4D97-AF65-F5344CB8AC3E}">
        <p14:creationId xmlns:p14="http://schemas.microsoft.com/office/powerpoint/2010/main" val="2296647620"/>
      </p:ext>
    </p:extLst>
  </p:cSld>
  <p:clrMapOvr>
    <a:masterClrMapping/>
  </p:clrMapOvr>
  <p:transition spd="med"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522287" y="0"/>
            <a:ext cx="8305800" cy="992187"/>
          </a:xfrm>
        </p:spPr>
        <p:txBody>
          <a:bodyPr/>
          <a:lstStyle/>
          <a:p>
            <a:pPr eaLnBrk="1" hangingPunct="1"/>
            <a:r>
              <a:rPr lang="en-US" dirty="0"/>
              <a:t>Example:  </a:t>
            </a:r>
            <a:r>
              <a:rPr lang="en-US" dirty="0" err="1"/>
              <a:t>swap_values</a:t>
            </a:r>
            <a:endParaRPr lang="en-US" dirty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522287" y="992186"/>
            <a:ext cx="8294687" cy="58658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800" b="1" dirty="0">
                <a:solidFill>
                  <a:srgbClr val="0000CC"/>
                </a:solidFill>
                <a:latin typeface="Consolas" pitchFamily="49" charset="0"/>
              </a:rPr>
              <a:t>  void swap(</a:t>
            </a:r>
            <a:r>
              <a:rPr lang="en-US" sz="1800" b="1" dirty="0" err="1">
                <a:solidFill>
                  <a:srgbClr val="0099CC"/>
                </a:solidFill>
                <a:latin typeface="Consolas" pitchFamily="49" charset="0"/>
              </a:rPr>
              <a:t>int</a:t>
            </a:r>
            <a:r>
              <a:rPr lang="en-US" sz="1800" b="1" dirty="0">
                <a:solidFill>
                  <a:srgbClr val="0099CC"/>
                </a:solidFill>
                <a:latin typeface="Consolas" pitchFamily="49" charset="0"/>
              </a:rPr>
              <a:t>&amp;</a:t>
            </a:r>
            <a:r>
              <a:rPr lang="en-US" sz="1800" b="1" dirty="0">
                <a:solidFill>
                  <a:srgbClr val="0000CC"/>
                </a:solidFill>
                <a:latin typeface="Consolas" pitchFamily="49" charset="0"/>
              </a:rPr>
              <a:t> variable1, </a:t>
            </a:r>
            <a:r>
              <a:rPr lang="en-US" sz="1800" b="1" dirty="0" err="1">
                <a:solidFill>
                  <a:srgbClr val="0099CC"/>
                </a:solidFill>
                <a:latin typeface="Consolas" pitchFamily="49" charset="0"/>
              </a:rPr>
              <a:t>int</a:t>
            </a:r>
            <a:r>
              <a:rPr lang="en-US" sz="1800" b="1" dirty="0">
                <a:solidFill>
                  <a:srgbClr val="0099CC"/>
                </a:solidFill>
                <a:latin typeface="Consolas" pitchFamily="49" charset="0"/>
              </a:rPr>
              <a:t>&amp;</a:t>
            </a:r>
            <a:r>
              <a:rPr lang="en-US" sz="1800" b="1" dirty="0">
                <a:solidFill>
                  <a:srgbClr val="0000CC"/>
                </a:solidFill>
                <a:latin typeface="Consolas" pitchFamily="49" charset="0"/>
              </a:rPr>
              <a:t> variable2)</a:t>
            </a:r>
            <a:br>
              <a:rPr lang="en-US" sz="1800" b="1" dirty="0">
                <a:solidFill>
                  <a:srgbClr val="0000CC"/>
                </a:solidFill>
                <a:latin typeface="Consolas" pitchFamily="49" charset="0"/>
              </a:rPr>
            </a:br>
            <a:r>
              <a:rPr lang="en-US" sz="1800" b="1" dirty="0">
                <a:solidFill>
                  <a:srgbClr val="0000CC"/>
                </a:solidFill>
                <a:latin typeface="Consolas" pitchFamily="49" charset="0"/>
              </a:rPr>
              <a:t>{</a:t>
            </a:r>
            <a:br>
              <a:rPr lang="en-US" sz="1800" b="1" dirty="0">
                <a:solidFill>
                  <a:srgbClr val="0000CC"/>
                </a:solidFill>
                <a:latin typeface="Consolas" pitchFamily="49" charset="0"/>
              </a:rPr>
            </a:br>
            <a:r>
              <a:rPr lang="en-US" sz="1800" b="1" dirty="0">
                <a:solidFill>
                  <a:srgbClr val="0000CC"/>
                </a:solidFill>
                <a:latin typeface="Consolas" pitchFamily="49" charset="0"/>
              </a:rPr>
              <a:t>     </a:t>
            </a:r>
            <a:r>
              <a:rPr lang="en-US" sz="1800" b="1" dirty="0" err="1">
                <a:solidFill>
                  <a:srgbClr val="0000CC"/>
                </a:solidFill>
                <a:latin typeface="Consolas" pitchFamily="49" charset="0"/>
              </a:rPr>
              <a:t>int</a:t>
            </a:r>
            <a:r>
              <a:rPr lang="en-US" sz="1800" b="1" dirty="0">
                <a:solidFill>
                  <a:srgbClr val="0000CC"/>
                </a:solidFill>
                <a:latin typeface="Consolas" pitchFamily="49" charset="0"/>
              </a:rPr>
              <a:t> temp = variable1;</a:t>
            </a:r>
            <a:br>
              <a:rPr lang="en-US" sz="1800" b="1" dirty="0">
                <a:solidFill>
                  <a:srgbClr val="0000CC"/>
                </a:solidFill>
                <a:latin typeface="Consolas" pitchFamily="49" charset="0"/>
              </a:rPr>
            </a:br>
            <a:r>
              <a:rPr lang="en-US" sz="1800" b="1" dirty="0">
                <a:solidFill>
                  <a:srgbClr val="0000CC"/>
                </a:solidFill>
                <a:latin typeface="Consolas" pitchFamily="49" charset="0"/>
              </a:rPr>
              <a:t>     variable1 = variable2;</a:t>
            </a:r>
            <a:br>
              <a:rPr lang="en-US" sz="1800" b="1" dirty="0">
                <a:solidFill>
                  <a:srgbClr val="0000CC"/>
                </a:solidFill>
                <a:latin typeface="Consolas" pitchFamily="49" charset="0"/>
              </a:rPr>
            </a:br>
            <a:r>
              <a:rPr lang="en-US" sz="1800" b="1" dirty="0">
                <a:solidFill>
                  <a:srgbClr val="0000CC"/>
                </a:solidFill>
                <a:latin typeface="Consolas" pitchFamily="49" charset="0"/>
              </a:rPr>
              <a:t>     variable2 = temp;</a:t>
            </a:r>
            <a:br>
              <a:rPr lang="en-US" sz="1800" b="1" dirty="0">
                <a:solidFill>
                  <a:srgbClr val="0000CC"/>
                </a:solidFill>
                <a:latin typeface="Consolas" pitchFamily="49" charset="0"/>
              </a:rPr>
            </a:br>
            <a:r>
              <a:rPr lang="en-US" sz="1800" b="1" dirty="0">
                <a:solidFill>
                  <a:srgbClr val="0000CC"/>
                </a:solidFill>
                <a:latin typeface="Consolas" pitchFamily="49" charset="0"/>
              </a:rPr>
              <a:t>}</a:t>
            </a:r>
          </a:p>
          <a:p>
            <a:pPr eaLnBrk="1" hangingPunct="1"/>
            <a:r>
              <a:rPr lang="en-US" sz="1800" b="1" dirty="0">
                <a:solidFill>
                  <a:srgbClr val="0000CC"/>
                </a:solidFill>
                <a:latin typeface="Consolas" pitchFamily="49" charset="0"/>
              </a:rPr>
              <a:t>&amp;</a:t>
            </a:r>
            <a:r>
              <a:rPr lang="en-US" sz="1800" dirty="0"/>
              <a:t> symbol (ampersand) identifies </a:t>
            </a:r>
            <a:r>
              <a:rPr lang="en-US" sz="1800" b="1" dirty="0">
                <a:solidFill>
                  <a:srgbClr val="0000CC"/>
                </a:solidFill>
                <a:latin typeface="Consolas" pitchFamily="49" charset="0"/>
              </a:rPr>
              <a:t>variable1 </a:t>
            </a:r>
            <a:r>
              <a:rPr lang="en-US" sz="1800" dirty="0"/>
              <a:t>and</a:t>
            </a:r>
            <a:r>
              <a:rPr lang="en-US" sz="1800" b="1" dirty="0">
                <a:solidFill>
                  <a:srgbClr val="0000CC"/>
                </a:solidFill>
                <a:latin typeface="Consolas" pitchFamily="49" charset="0"/>
              </a:rPr>
              <a:t> variable2 </a:t>
            </a:r>
            <a:r>
              <a:rPr lang="en-US" sz="1800" dirty="0"/>
              <a:t>as call-by-reference parameters</a:t>
            </a:r>
          </a:p>
          <a:p>
            <a:pPr lvl="1" eaLnBrk="1" hangingPunct="1"/>
            <a:r>
              <a:rPr lang="en-US" sz="1800" dirty="0"/>
              <a:t>used in both declaration and definition!</a:t>
            </a:r>
            <a:endParaRPr lang="en-US" sz="1800" b="1" dirty="0">
              <a:solidFill>
                <a:srgbClr val="0000CC"/>
              </a:solidFill>
              <a:latin typeface="Consolas" pitchFamily="49" charset="0"/>
            </a:endParaRPr>
          </a:p>
          <a:p>
            <a:pPr eaLnBrk="1" hangingPunct="1">
              <a:lnSpc>
                <a:spcPct val="90000"/>
              </a:lnSpc>
            </a:pPr>
            <a:endParaRPr lang="en-US" sz="1800" dirty="0"/>
          </a:p>
          <a:p>
            <a:pPr eaLnBrk="1" hangingPunct="1">
              <a:lnSpc>
                <a:spcPct val="90000"/>
              </a:lnSpc>
            </a:pPr>
            <a:r>
              <a:rPr lang="en-US" sz="1800" dirty="0"/>
              <a:t>If called with statement ...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0000CC"/>
                </a:solidFill>
                <a:latin typeface="Consolas" pitchFamily="49" charset="0"/>
              </a:rPr>
              <a:t>	swap(</a:t>
            </a:r>
            <a:r>
              <a:rPr lang="en-US" sz="1800" b="1" dirty="0" err="1">
                <a:solidFill>
                  <a:srgbClr val="0000CC"/>
                </a:solidFill>
                <a:latin typeface="Consolas" pitchFamily="49" charset="0"/>
              </a:rPr>
              <a:t>first_num</a:t>
            </a:r>
            <a:r>
              <a:rPr lang="en-US" sz="1800" b="1" dirty="0">
                <a:solidFill>
                  <a:srgbClr val="0000CC"/>
                </a:solidFill>
                <a:latin typeface="Consolas" pitchFamily="49" charset="0"/>
              </a:rPr>
              <a:t>, </a:t>
            </a:r>
            <a:r>
              <a:rPr lang="en-US" sz="1800" b="1" dirty="0" err="1">
                <a:solidFill>
                  <a:srgbClr val="0000CC"/>
                </a:solidFill>
                <a:latin typeface="Consolas" pitchFamily="49" charset="0"/>
              </a:rPr>
              <a:t>second_num</a:t>
            </a:r>
            <a:r>
              <a:rPr lang="en-US" sz="1800" b="1" dirty="0">
                <a:solidFill>
                  <a:srgbClr val="0000CC"/>
                </a:solidFill>
                <a:latin typeface="Consolas" pitchFamily="49" charset="0"/>
              </a:rPr>
              <a:t>);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1800" b="1" dirty="0">
              <a:solidFill>
                <a:srgbClr val="0000CC"/>
              </a:solidFill>
              <a:latin typeface="Consolas" pitchFamily="49" charset="0"/>
            </a:endParaRP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50088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601684A1-C189-4B84-8601-62B484A4E601}" type="slidenum">
              <a:rPr lang="en-US"/>
              <a:pPr/>
              <a:t>35</a:t>
            </a:fld>
            <a:endParaRPr lang="en-CA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C08045-0847-4128-AC5D-0D2ABE1C181E}"/>
              </a:ext>
            </a:extLst>
          </p:cNvPr>
          <p:cNvSpPr txBox="1"/>
          <p:nvPr/>
        </p:nvSpPr>
        <p:spPr>
          <a:xfrm>
            <a:off x="1447800" y="4724400"/>
            <a:ext cx="1114302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value1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A0B1FB-6BCB-455A-BC8D-B3166ED75599}"/>
              </a:ext>
            </a:extLst>
          </p:cNvPr>
          <p:cNvSpPr txBox="1"/>
          <p:nvPr/>
        </p:nvSpPr>
        <p:spPr>
          <a:xfrm>
            <a:off x="1143000" y="5623257"/>
            <a:ext cx="1447800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value1</a:t>
            </a:r>
          </a:p>
        </p:txBody>
      </p:sp>
      <p:sp>
        <p:nvSpPr>
          <p:cNvPr id="5" name="Arrow: Curved Left 4">
            <a:extLst>
              <a:ext uri="{FF2B5EF4-FFF2-40B4-BE49-F238E27FC236}">
                <a16:creationId xmlns:a16="http://schemas.microsoft.com/office/drawing/2014/main" id="{DA60F0B3-FBAA-4AC6-B597-F3D1DB7A9C57}"/>
              </a:ext>
            </a:extLst>
          </p:cNvPr>
          <p:cNvSpPr/>
          <p:nvPr/>
        </p:nvSpPr>
        <p:spPr bwMode="auto">
          <a:xfrm>
            <a:off x="2590800" y="4941277"/>
            <a:ext cx="457200" cy="887971"/>
          </a:xfrm>
          <a:prstGeom prst="curvedLeftArrow">
            <a:avLst>
              <a:gd name="adj1" fmla="val 28909"/>
              <a:gd name="adj2" fmla="val 50000"/>
              <a:gd name="adj3" fmla="val 25000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10800000" lon="0" rev="0"/>
            </a:camera>
            <a:lightRig rig="threePt" dir="t"/>
          </a:scene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22698D-23D9-431F-BBD0-FB525ADC461C}"/>
              </a:ext>
            </a:extLst>
          </p:cNvPr>
          <p:cNvSpPr txBox="1"/>
          <p:nvPr/>
        </p:nvSpPr>
        <p:spPr>
          <a:xfrm>
            <a:off x="3919994" y="5623257"/>
            <a:ext cx="1447800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value2</a:t>
            </a:r>
          </a:p>
        </p:txBody>
      </p:sp>
    </p:spTree>
    <p:extLst>
      <p:ext uri="{BB962C8B-B14F-4D97-AF65-F5344CB8AC3E}">
        <p14:creationId xmlns:p14="http://schemas.microsoft.com/office/powerpoint/2010/main" val="2907723348"/>
      </p:ext>
    </p:extLst>
  </p:cSld>
  <p:clrMapOvr>
    <a:masterClrMapping/>
  </p:clrMapOvr>
  <p:transition spd="med"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522287" y="0"/>
            <a:ext cx="8305800" cy="992187"/>
          </a:xfrm>
        </p:spPr>
        <p:txBody>
          <a:bodyPr/>
          <a:lstStyle/>
          <a:p>
            <a:pPr eaLnBrk="1" hangingPunct="1"/>
            <a:r>
              <a:rPr lang="en-US" dirty="0"/>
              <a:t>Example:  </a:t>
            </a:r>
            <a:r>
              <a:rPr lang="en-US" dirty="0" err="1"/>
              <a:t>swap_values</a:t>
            </a:r>
            <a:endParaRPr lang="en-US" dirty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522287" y="992186"/>
            <a:ext cx="8294687" cy="58658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800" b="1" dirty="0">
                <a:solidFill>
                  <a:srgbClr val="0000CC"/>
                </a:solidFill>
                <a:latin typeface="Consolas" pitchFamily="49" charset="0"/>
              </a:rPr>
              <a:t>  void swap(</a:t>
            </a:r>
            <a:r>
              <a:rPr lang="en-US" sz="1800" b="1" dirty="0" err="1">
                <a:solidFill>
                  <a:srgbClr val="0099CC"/>
                </a:solidFill>
                <a:latin typeface="Consolas" pitchFamily="49" charset="0"/>
              </a:rPr>
              <a:t>int</a:t>
            </a:r>
            <a:r>
              <a:rPr lang="en-US" sz="1800" b="1" dirty="0">
                <a:solidFill>
                  <a:srgbClr val="0099CC"/>
                </a:solidFill>
                <a:latin typeface="Consolas" pitchFamily="49" charset="0"/>
              </a:rPr>
              <a:t>&amp;</a:t>
            </a:r>
            <a:r>
              <a:rPr lang="en-US" sz="1800" b="1" dirty="0">
                <a:solidFill>
                  <a:srgbClr val="0000CC"/>
                </a:solidFill>
                <a:latin typeface="Consolas" pitchFamily="49" charset="0"/>
              </a:rPr>
              <a:t> variable1, </a:t>
            </a:r>
            <a:r>
              <a:rPr lang="en-US" sz="1800" b="1" dirty="0" err="1">
                <a:solidFill>
                  <a:srgbClr val="0099CC"/>
                </a:solidFill>
                <a:latin typeface="Consolas" pitchFamily="49" charset="0"/>
              </a:rPr>
              <a:t>int</a:t>
            </a:r>
            <a:r>
              <a:rPr lang="en-US" sz="1800" b="1" dirty="0">
                <a:solidFill>
                  <a:srgbClr val="0099CC"/>
                </a:solidFill>
                <a:latin typeface="Consolas" pitchFamily="49" charset="0"/>
              </a:rPr>
              <a:t>&amp;</a:t>
            </a:r>
            <a:r>
              <a:rPr lang="en-US" sz="1800" b="1" dirty="0">
                <a:solidFill>
                  <a:srgbClr val="0000CC"/>
                </a:solidFill>
                <a:latin typeface="Consolas" pitchFamily="49" charset="0"/>
              </a:rPr>
              <a:t> variable2)</a:t>
            </a:r>
            <a:br>
              <a:rPr lang="en-US" sz="1800" b="1" dirty="0">
                <a:solidFill>
                  <a:srgbClr val="0000CC"/>
                </a:solidFill>
                <a:latin typeface="Consolas" pitchFamily="49" charset="0"/>
              </a:rPr>
            </a:br>
            <a:r>
              <a:rPr lang="en-US" sz="1800" b="1" dirty="0">
                <a:solidFill>
                  <a:srgbClr val="0000CC"/>
                </a:solidFill>
                <a:latin typeface="Consolas" pitchFamily="49" charset="0"/>
              </a:rPr>
              <a:t>{</a:t>
            </a:r>
            <a:br>
              <a:rPr lang="en-US" sz="1800" b="1" dirty="0">
                <a:solidFill>
                  <a:srgbClr val="0000CC"/>
                </a:solidFill>
                <a:latin typeface="Consolas" pitchFamily="49" charset="0"/>
              </a:rPr>
            </a:br>
            <a:r>
              <a:rPr lang="en-US" sz="1800" b="1" dirty="0">
                <a:solidFill>
                  <a:srgbClr val="0000CC"/>
                </a:solidFill>
                <a:latin typeface="Consolas" pitchFamily="49" charset="0"/>
              </a:rPr>
              <a:t>     </a:t>
            </a:r>
            <a:r>
              <a:rPr lang="en-US" sz="1800" b="1" dirty="0" err="1">
                <a:solidFill>
                  <a:srgbClr val="0000CC"/>
                </a:solidFill>
                <a:latin typeface="Consolas" pitchFamily="49" charset="0"/>
              </a:rPr>
              <a:t>int</a:t>
            </a:r>
            <a:r>
              <a:rPr lang="en-US" sz="1800" b="1" dirty="0">
                <a:solidFill>
                  <a:srgbClr val="0000CC"/>
                </a:solidFill>
                <a:latin typeface="Consolas" pitchFamily="49" charset="0"/>
              </a:rPr>
              <a:t> temp = variable1;</a:t>
            </a:r>
            <a:br>
              <a:rPr lang="en-US" sz="1800" b="1" dirty="0">
                <a:solidFill>
                  <a:srgbClr val="0000CC"/>
                </a:solidFill>
                <a:latin typeface="Consolas" pitchFamily="49" charset="0"/>
              </a:rPr>
            </a:br>
            <a:r>
              <a:rPr lang="en-US" sz="1800" b="1" dirty="0">
                <a:solidFill>
                  <a:srgbClr val="0000CC"/>
                </a:solidFill>
                <a:latin typeface="Consolas" pitchFamily="49" charset="0"/>
              </a:rPr>
              <a:t>     variable1 = variable2;</a:t>
            </a:r>
            <a:br>
              <a:rPr lang="en-US" sz="1800" b="1" dirty="0">
                <a:solidFill>
                  <a:srgbClr val="0000CC"/>
                </a:solidFill>
                <a:latin typeface="Consolas" pitchFamily="49" charset="0"/>
              </a:rPr>
            </a:br>
            <a:r>
              <a:rPr lang="en-US" sz="1800" b="1" dirty="0">
                <a:solidFill>
                  <a:srgbClr val="0000CC"/>
                </a:solidFill>
                <a:latin typeface="Consolas" pitchFamily="49" charset="0"/>
              </a:rPr>
              <a:t>     variable2 = temp;</a:t>
            </a:r>
            <a:br>
              <a:rPr lang="en-US" sz="1800" b="1" dirty="0">
                <a:solidFill>
                  <a:srgbClr val="0000CC"/>
                </a:solidFill>
                <a:latin typeface="Consolas" pitchFamily="49" charset="0"/>
              </a:rPr>
            </a:br>
            <a:r>
              <a:rPr lang="en-US" sz="1800" b="1" dirty="0">
                <a:solidFill>
                  <a:srgbClr val="0000CC"/>
                </a:solidFill>
                <a:latin typeface="Consolas" pitchFamily="49" charset="0"/>
              </a:rPr>
              <a:t>}</a:t>
            </a:r>
          </a:p>
          <a:p>
            <a:pPr eaLnBrk="1" hangingPunct="1"/>
            <a:r>
              <a:rPr lang="en-US" sz="1800" b="1" dirty="0">
                <a:solidFill>
                  <a:srgbClr val="0000CC"/>
                </a:solidFill>
                <a:latin typeface="Consolas" pitchFamily="49" charset="0"/>
              </a:rPr>
              <a:t>&amp;</a:t>
            </a:r>
            <a:r>
              <a:rPr lang="en-US" sz="1800" dirty="0"/>
              <a:t> symbol (ampersand) identifies </a:t>
            </a:r>
            <a:r>
              <a:rPr lang="en-US" sz="1800" b="1" dirty="0">
                <a:solidFill>
                  <a:srgbClr val="0000CC"/>
                </a:solidFill>
                <a:latin typeface="Consolas" pitchFamily="49" charset="0"/>
              </a:rPr>
              <a:t>variable1 </a:t>
            </a:r>
            <a:r>
              <a:rPr lang="en-US" sz="1800" dirty="0"/>
              <a:t>and</a:t>
            </a:r>
            <a:r>
              <a:rPr lang="en-US" sz="1800" b="1" dirty="0">
                <a:solidFill>
                  <a:srgbClr val="0000CC"/>
                </a:solidFill>
                <a:latin typeface="Consolas" pitchFamily="49" charset="0"/>
              </a:rPr>
              <a:t> variable2 </a:t>
            </a:r>
            <a:r>
              <a:rPr lang="en-US" sz="1800" dirty="0"/>
              <a:t>as call-by-reference parameters</a:t>
            </a:r>
          </a:p>
          <a:p>
            <a:pPr lvl="1" eaLnBrk="1" hangingPunct="1"/>
            <a:r>
              <a:rPr lang="en-US" sz="1800" dirty="0"/>
              <a:t>used in both declaration and definition!</a:t>
            </a:r>
            <a:endParaRPr lang="en-US" sz="1800" b="1" dirty="0">
              <a:solidFill>
                <a:srgbClr val="0000CC"/>
              </a:solidFill>
              <a:latin typeface="Consolas" pitchFamily="49" charset="0"/>
            </a:endParaRPr>
          </a:p>
          <a:p>
            <a:pPr eaLnBrk="1" hangingPunct="1">
              <a:lnSpc>
                <a:spcPct val="90000"/>
              </a:lnSpc>
            </a:pPr>
            <a:endParaRPr lang="en-US" sz="1800" dirty="0"/>
          </a:p>
          <a:p>
            <a:pPr eaLnBrk="1" hangingPunct="1">
              <a:lnSpc>
                <a:spcPct val="90000"/>
              </a:lnSpc>
            </a:pPr>
            <a:r>
              <a:rPr lang="en-US" sz="1800" dirty="0"/>
              <a:t>If called with statement ...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0000CC"/>
                </a:solidFill>
                <a:latin typeface="Consolas" pitchFamily="49" charset="0"/>
              </a:rPr>
              <a:t>	swap(</a:t>
            </a:r>
            <a:r>
              <a:rPr lang="en-US" sz="1800" b="1" dirty="0" err="1">
                <a:solidFill>
                  <a:srgbClr val="0000CC"/>
                </a:solidFill>
                <a:latin typeface="Consolas" pitchFamily="49" charset="0"/>
              </a:rPr>
              <a:t>first_num</a:t>
            </a:r>
            <a:r>
              <a:rPr lang="en-US" sz="1800" b="1" dirty="0">
                <a:solidFill>
                  <a:srgbClr val="0000CC"/>
                </a:solidFill>
                <a:latin typeface="Consolas" pitchFamily="49" charset="0"/>
              </a:rPr>
              <a:t>, </a:t>
            </a:r>
            <a:r>
              <a:rPr lang="en-US" sz="1800" b="1" dirty="0" err="1">
                <a:solidFill>
                  <a:srgbClr val="0000CC"/>
                </a:solidFill>
                <a:latin typeface="Consolas" pitchFamily="49" charset="0"/>
              </a:rPr>
              <a:t>second_num</a:t>
            </a:r>
            <a:r>
              <a:rPr lang="en-US" sz="1800" b="1" dirty="0">
                <a:solidFill>
                  <a:srgbClr val="0000CC"/>
                </a:solidFill>
                <a:latin typeface="Consolas" pitchFamily="49" charset="0"/>
              </a:rPr>
              <a:t>);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1800" b="1" dirty="0">
              <a:solidFill>
                <a:srgbClr val="0000CC"/>
              </a:solidFill>
              <a:latin typeface="Consolas" pitchFamily="49" charset="0"/>
            </a:endParaRP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50088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601684A1-C189-4B84-8601-62B484A4E601}" type="slidenum">
              <a:rPr lang="en-US"/>
              <a:pPr/>
              <a:t>36</a:t>
            </a:fld>
            <a:endParaRPr lang="en-CA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C08045-0847-4128-AC5D-0D2ABE1C181E}"/>
              </a:ext>
            </a:extLst>
          </p:cNvPr>
          <p:cNvSpPr txBox="1"/>
          <p:nvPr/>
        </p:nvSpPr>
        <p:spPr>
          <a:xfrm>
            <a:off x="1447800" y="4724400"/>
            <a:ext cx="1114302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value1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A0B1FB-6BCB-455A-BC8D-B3166ED75599}"/>
              </a:ext>
            </a:extLst>
          </p:cNvPr>
          <p:cNvSpPr txBox="1"/>
          <p:nvPr/>
        </p:nvSpPr>
        <p:spPr>
          <a:xfrm>
            <a:off x="1114302" y="5623257"/>
            <a:ext cx="1447800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value2</a:t>
            </a:r>
          </a:p>
        </p:txBody>
      </p:sp>
      <p:sp>
        <p:nvSpPr>
          <p:cNvPr id="5" name="Arrow: Curved Left 4">
            <a:extLst>
              <a:ext uri="{FF2B5EF4-FFF2-40B4-BE49-F238E27FC236}">
                <a16:creationId xmlns:a16="http://schemas.microsoft.com/office/drawing/2014/main" id="{DA60F0B3-FBAA-4AC6-B597-F3D1DB7A9C57}"/>
              </a:ext>
            </a:extLst>
          </p:cNvPr>
          <p:cNvSpPr/>
          <p:nvPr/>
        </p:nvSpPr>
        <p:spPr bwMode="auto">
          <a:xfrm>
            <a:off x="2590800" y="4941277"/>
            <a:ext cx="457200" cy="887971"/>
          </a:xfrm>
          <a:prstGeom prst="curvedLeftArrow">
            <a:avLst>
              <a:gd name="adj1" fmla="val 28909"/>
              <a:gd name="adj2" fmla="val 50000"/>
              <a:gd name="adj3" fmla="val 25000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10800000" lon="0" rev="0"/>
            </a:camera>
            <a:lightRig rig="threePt" dir="t"/>
          </a:scene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22698D-23D9-431F-BBD0-FB525ADC461C}"/>
              </a:ext>
            </a:extLst>
          </p:cNvPr>
          <p:cNvSpPr txBox="1"/>
          <p:nvPr/>
        </p:nvSpPr>
        <p:spPr>
          <a:xfrm>
            <a:off x="3919994" y="5623257"/>
            <a:ext cx="1447800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value2</a:t>
            </a:r>
          </a:p>
        </p:txBody>
      </p:sp>
      <p:sp>
        <p:nvSpPr>
          <p:cNvPr id="6" name="Arrow: Curved Up 5">
            <a:extLst>
              <a:ext uri="{FF2B5EF4-FFF2-40B4-BE49-F238E27FC236}">
                <a16:creationId xmlns:a16="http://schemas.microsoft.com/office/drawing/2014/main" id="{2B81C114-323B-4F02-8239-5C77350DAF90}"/>
              </a:ext>
            </a:extLst>
          </p:cNvPr>
          <p:cNvSpPr/>
          <p:nvPr/>
        </p:nvSpPr>
        <p:spPr bwMode="auto">
          <a:xfrm>
            <a:off x="2104902" y="6112791"/>
            <a:ext cx="2467098" cy="592809"/>
          </a:xfrm>
          <a:prstGeom prst="curvedUpArrow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9600000" rev="0"/>
            </a:camera>
            <a:lightRig rig="threePt" dir="t"/>
          </a:scene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Arrow: Curved Up 16">
            <a:extLst>
              <a:ext uri="{FF2B5EF4-FFF2-40B4-BE49-F238E27FC236}">
                <a16:creationId xmlns:a16="http://schemas.microsoft.com/office/drawing/2014/main" id="{A8A095DE-4728-45D7-BC27-4C6E3C3FCB0D}"/>
              </a:ext>
            </a:extLst>
          </p:cNvPr>
          <p:cNvSpPr/>
          <p:nvPr/>
        </p:nvSpPr>
        <p:spPr bwMode="auto">
          <a:xfrm>
            <a:off x="2116593" y="6112791"/>
            <a:ext cx="2467098" cy="592809"/>
          </a:xfrm>
          <a:prstGeom prst="curvedUpArrow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9600000" rev="0"/>
            </a:camera>
            <a:lightRig rig="threePt" dir="t"/>
          </a:scene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48690"/>
      </p:ext>
    </p:extLst>
  </p:cSld>
  <p:clrMapOvr>
    <a:masterClrMapping/>
  </p:clrMapOvr>
  <p:transition spd="med"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522287" y="0"/>
            <a:ext cx="8305800" cy="992187"/>
          </a:xfrm>
        </p:spPr>
        <p:txBody>
          <a:bodyPr/>
          <a:lstStyle/>
          <a:p>
            <a:pPr eaLnBrk="1" hangingPunct="1"/>
            <a:r>
              <a:rPr lang="en-US" dirty="0"/>
              <a:t>Example:  </a:t>
            </a:r>
            <a:r>
              <a:rPr lang="en-US" dirty="0" err="1"/>
              <a:t>swap_values</a:t>
            </a:r>
            <a:endParaRPr lang="en-US" dirty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522287" y="992186"/>
            <a:ext cx="8294687" cy="58658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800" b="1" dirty="0">
                <a:solidFill>
                  <a:srgbClr val="0000CC"/>
                </a:solidFill>
                <a:latin typeface="Consolas" pitchFamily="49" charset="0"/>
              </a:rPr>
              <a:t>  void swap(</a:t>
            </a:r>
            <a:r>
              <a:rPr lang="en-US" sz="1800" b="1" dirty="0" err="1">
                <a:solidFill>
                  <a:srgbClr val="0099CC"/>
                </a:solidFill>
                <a:latin typeface="Consolas" pitchFamily="49" charset="0"/>
              </a:rPr>
              <a:t>int</a:t>
            </a:r>
            <a:r>
              <a:rPr lang="en-US" sz="1800" b="1" dirty="0">
                <a:solidFill>
                  <a:srgbClr val="0099CC"/>
                </a:solidFill>
                <a:latin typeface="Consolas" pitchFamily="49" charset="0"/>
              </a:rPr>
              <a:t>&amp;</a:t>
            </a:r>
            <a:r>
              <a:rPr lang="en-US" sz="1800" b="1" dirty="0">
                <a:solidFill>
                  <a:srgbClr val="0000CC"/>
                </a:solidFill>
                <a:latin typeface="Consolas" pitchFamily="49" charset="0"/>
              </a:rPr>
              <a:t> variable1, </a:t>
            </a:r>
            <a:r>
              <a:rPr lang="en-US" sz="1800" b="1" dirty="0" err="1">
                <a:solidFill>
                  <a:srgbClr val="0099CC"/>
                </a:solidFill>
                <a:latin typeface="Consolas" pitchFamily="49" charset="0"/>
              </a:rPr>
              <a:t>int</a:t>
            </a:r>
            <a:r>
              <a:rPr lang="en-US" sz="1800" b="1" dirty="0">
                <a:solidFill>
                  <a:srgbClr val="0099CC"/>
                </a:solidFill>
                <a:latin typeface="Consolas" pitchFamily="49" charset="0"/>
              </a:rPr>
              <a:t>&amp;</a:t>
            </a:r>
            <a:r>
              <a:rPr lang="en-US" sz="1800" b="1" dirty="0">
                <a:solidFill>
                  <a:srgbClr val="0000CC"/>
                </a:solidFill>
                <a:latin typeface="Consolas" pitchFamily="49" charset="0"/>
              </a:rPr>
              <a:t> variable2)</a:t>
            </a:r>
            <a:br>
              <a:rPr lang="en-US" sz="1800" b="1" dirty="0">
                <a:solidFill>
                  <a:srgbClr val="0000CC"/>
                </a:solidFill>
                <a:latin typeface="Consolas" pitchFamily="49" charset="0"/>
              </a:rPr>
            </a:br>
            <a:r>
              <a:rPr lang="en-US" sz="1800" b="1" dirty="0">
                <a:solidFill>
                  <a:srgbClr val="0000CC"/>
                </a:solidFill>
                <a:latin typeface="Consolas" pitchFamily="49" charset="0"/>
              </a:rPr>
              <a:t>{</a:t>
            </a:r>
            <a:br>
              <a:rPr lang="en-US" sz="1800" b="1" dirty="0">
                <a:solidFill>
                  <a:srgbClr val="0000CC"/>
                </a:solidFill>
                <a:latin typeface="Consolas" pitchFamily="49" charset="0"/>
              </a:rPr>
            </a:br>
            <a:r>
              <a:rPr lang="en-US" sz="1800" b="1" dirty="0">
                <a:solidFill>
                  <a:srgbClr val="0000CC"/>
                </a:solidFill>
                <a:latin typeface="Consolas" pitchFamily="49" charset="0"/>
              </a:rPr>
              <a:t>     </a:t>
            </a:r>
            <a:r>
              <a:rPr lang="en-US" sz="1800" b="1" dirty="0" err="1">
                <a:solidFill>
                  <a:srgbClr val="0000CC"/>
                </a:solidFill>
                <a:latin typeface="Consolas" pitchFamily="49" charset="0"/>
              </a:rPr>
              <a:t>int</a:t>
            </a:r>
            <a:r>
              <a:rPr lang="en-US" sz="1800" b="1" dirty="0">
                <a:solidFill>
                  <a:srgbClr val="0000CC"/>
                </a:solidFill>
                <a:latin typeface="Consolas" pitchFamily="49" charset="0"/>
              </a:rPr>
              <a:t> temp = variable1;</a:t>
            </a:r>
            <a:br>
              <a:rPr lang="en-US" sz="1800" b="1" dirty="0">
                <a:solidFill>
                  <a:srgbClr val="0000CC"/>
                </a:solidFill>
                <a:latin typeface="Consolas" pitchFamily="49" charset="0"/>
              </a:rPr>
            </a:br>
            <a:r>
              <a:rPr lang="en-US" sz="1800" b="1" dirty="0">
                <a:solidFill>
                  <a:srgbClr val="0000CC"/>
                </a:solidFill>
                <a:latin typeface="Consolas" pitchFamily="49" charset="0"/>
              </a:rPr>
              <a:t>     variable1 = variable2;</a:t>
            </a:r>
            <a:br>
              <a:rPr lang="en-US" sz="1800" b="1" dirty="0">
                <a:solidFill>
                  <a:srgbClr val="0000CC"/>
                </a:solidFill>
                <a:latin typeface="Consolas" pitchFamily="49" charset="0"/>
              </a:rPr>
            </a:br>
            <a:r>
              <a:rPr lang="en-US" sz="1800" b="1" dirty="0">
                <a:solidFill>
                  <a:srgbClr val="0000CC"/>
                </a:solidFill>
                <a:latin typeface="Consolas" pitchFamily="49" charset="0"/>
              </a:rPr>
              <a:t>     variable2 = temp;</a:t>
            </a:r>
            <a:br>
              <a:rPr lang="en-US" sz="1800" b="1" dirty="0">
                <a:solidFill>
                  <a:srgbClr val="0000CC"/>
                </a:solidFill>
                <a:latin typeface="Consolas" pitchFamily="49" charset="0"/>
              </a:rPr>
            </a:br>
            <a:r>
              <a:rPr lang="en-US" sz="1800" b="1" dirty="0">
                <a:solidFill>
                  <a:srgbClr val="0000CC"/>
                </a:solidFill>
                <a:latin typeface="Consolas" pitchFamily="49" charset="0"/>
              </a:rPr>
              <a:t>}</a:t>
            </a:r>
          </a:p>
          <a:p>
            <a:pPr eaLnBrk="1" hangingPunct="1"/>
            <a:r>
              <a:rPr lang="en-US" sz="1800" b="1" dirty="0">
                <a:solidFill>
                  <a:srgbClr val="0000CC"/>
                </a:solidFill>
                <a:latin typeface="Consolas" pitchFamily="49" charset="0"/>
              </a:rPr>
              <a:t>&amp;</a:t>
            </a:r>
            <a:r>
              <a:rPr lang="en-US" sz="1800" dirty="0"/>
              <a:t> symbol (ampersand) identifies </a:t>
            </a:r>
            <a:r>
              <a:rPr lang="en-US" sz="1800" b="1" dirty="0">
                <a:solidFill>
                  <a:srgbClr val="0000CC"/>
                </a:solidFill>
                <a:latin typeface="Consolas" pitchFamily="49" charset="0"/>
              </a:rPr>
              <a:t>variable1 </a:t>
            </a:r>
            <a:r>
              <a:rPr lang="en-US" sz="1800" dirty="0"/>
              <a:t>and</a:t>
            </a:r>
            <a:r>
              <a:rPr lang="en-US" sz="1800" b="1" dirty="0">
                <a:solidFill>
                  <a:srgbClr val="0000CC"/>
                </a:solidFill>
                <a:latin typeface="Consolas" pitchFamily="49" charset="0"/>
              </a:rPr>
              <a:t> variable2 </a:t>
            </a:r>
            <a:r>
              <a:rPr lang="en-US" sz="1800" dirty="0"/>
              <a:t>as call-by-reference parameters</a:t>
            </a:r>
          </a:p>
          <a:p>
            <a:pPr lvl="1" eaLnBrk="1" hangingPunct="1"/>
            <a:r>
              <a:rPr lang="en-US" sz="1800" dirty="0"/>
              <a:t>used in both declaration and definition!</a:t>
            </a:r>
            <a:endParaRPr lang="en-US" sz="1800" b="1" dirty="0">
              <a:solidFill>
                <a:srgbClr val="0000CC"/>
              </a:solidFill>
              <a:latin typeface="Consolas" pitchFamily="49" charset="0"/>
            </a:endParaRPr>
          </a:p>
          <a:p>
            <a:pPr eaLnBrk="1" hangingPunct="1">
              <a:lnSpc>
                <a:spcPct val="90000"/>
              </a:lnSpc>
            </a:pPr>
            <a:endParaRPr lang="en-US" sz="1800" dirty="0"/>
          </a:p>
          <a:p>
            <a:pPr eaLnBrk="1" hangingPunct="1">
              <a:lnSpc>
                <a:spcPct val="90000"/>
              </a:lnSpc>
            </a:pPr>
            <a:r>
              <a:rPr lang="en-US" sz="1800" dirty="0"/>
              <a:t>If called with statement ...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0000CC"/>
                </a:solidFill>
                <a:latin typeface="Consolas" pitchFamily="49" charset="0"/>
              </a:rPr>
              <a:t>	swap(</a:t>
            </a:r>
            <a:r>
              <a:rPr lang="en-US" sz="1800" b="1" dirty="0" err="1">
                <a:solidFill>
                  <a:srgbClr val="0000CC"/>
                </a:solidFill>
                <a:latin typeface="Consolas" pitchFamily="49" charset="0"/>
              </a:rPr>
              <a:t>first_num</a:t>
            </a:r>
            <a:r>
              <a:rPr lang="en-US" sz="1800" b="1" dirty="0">
                <a:solidFill>
                  <a:srgbClr val="0000CC"/>
                </a:solidFill>
                <a:latin typeface="Consolas" pitchFamily="49" charset="0"/>
              </a:rPr>
              <a:t>, </a:t>
            </a:r>
            <a:r>
              <a:rPr lang="en-US" sz="1800" b="1" dirty="0" err="1">
                <a:solidFill>
                  <a:srgbClr val="0000CC"/>
                </a:solidFill>
                <a:latin typeface="Consolas" pitchFamily="49" charset="0"/>
              </a:rPr>
              <a:t>second_num</a:t>
            </a:r>
            <a:r>
              <a:rPr lang="en-US" sz="1800" b="1" dirty="0">
                <a:solidFill>
                  <a:srgbClr val="0000CC"/>
                </a:solidFill>
                <a:latin typeface="Consolas" pitchFamily="49" charset="0"/>
              </a:rPr>
              <a:t>);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1800" b="1" dirty="0">
              <a:solidFill>
                <a:srgbClr val="0000CC"/>
              </a:solidFill>
              <a:latin typeface="Consolas" pitchFamily="49" charset="0"/>
            </a:endParaRP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50088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601684A1-C189-4B84-8601-62B484A4E601}" type="slidenum">
              <a:rPr lang="en-US"/>
              <a:pPr/>
              <a:t>37</a:t>
            </a:fld>
            <a:endParaRPr lang="en-CA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C08045-0847-4128-AC5D-0D2ABE1C181E}"/>
              </a:ext>
            </a:extLst>
          </p:cNvPr>
          <p:cNvSpPr txBox="1"/>
          <p:nvPr/>
        </p:nvSpPr>
        <p:spPr>
          <a:xfrm>
            <a:off x="1447800" y="4724400"/>
            <a:ext cx="1114302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value1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A0B1FB-6BCB-455A-BC8D-B3166ED75599}"/>
              </a:ext>
            </a:extLst>
          </p:cNvPr>
          <p:cNvSpPr txBox="1"/>
          <p:nvPr/>
        </p:nvSpPr>
        <p:spPr>
          <a:xfrm>
            <a:off x="1143000" y="5623257"/>
            <a:ext cx="1447800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value2</a:t>
            </a:r>
          </a:p>
        </p:txBody>
      </p:sp>
      <p:sp>
        <p:nvSpPr>
          <p:cNvPr id="5" name="Arrow: Curved Left 4">
            <a:extLst>
              <a:ext uri="{FF2B5EF4-FFF2-40B4-BE49-F238E27FC236}">
                <a16:creationId xmlns:a16="http://schemas.microsoft.com/office/drawing/2014/main" id="{DA60F0B3-FBAA-4AC6-B597-F3D1DB7A9C57}"/>
              </a:ext>
            </a:extLst>
          </p:cNvPr>
          <p:cNvSpPr/>
          <p:nvPr/>
        </p:nvSpPr>
        <p:spPr bwMode="auto">
          <a:xfrm>
            <a:off x="2590800" y="4941277"/>
            <a:ext cx="457200" cy="887971"/>
          </a:xfrm>
          <a:prstGeom prst="curvedLeftArrow">
            <a:avLst>
              <a:gd name="adj1" fmla="val 28909"/>
              <a:gd name="adj2" fmla="val 50000"/>
              <a:gd name="adj3" fmla="val 25000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10800000" lon="0" rev="0"/>
            </a:camera>
            <a:lightRig rig="threePt" dir="t"/>
          </a:scene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22698D-23D9-431F-BBD0-FB525ADC461C}"/>
              </a:ext>
            </a:extLst>
          </p:cNvPr>
          <p:cNvSpPr txBox="1"/>
          <p:nvPr/>
        </p:nvSpPr>
        <p:spPr>
          <a:xfrm>
            <a:off x="3919994" y="5623257"/>
            <a:ext cx="1447800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value1</a:t>
            </a:r>
          </a:p>
        </p:txBody>
      </p:sp>
      <p:sp>
        <p:nvSpPr>
          <p:cNvPr id="6" name="Arrow: Curved Up 5">
            <a:extLst>
              <a:ext uri="{FF2B5EF4-FFF2-40B4-BE49-F238E27FC236}">
                <a16:creationId xmlns:a16="http://schemas.microsoft.com/office/drawing/2014/main" id="{2B81C114-323B-4F02-8239-5C77350DAF90}"/>
              </a:ext>
            </a:extLst>
          </p:cNvPr>
          <p:cNvSpPr/>
          <p:nvPr/>
        </p:nvSpPr>
        <p:spPr bwMode="auto">
          <a:xfrm>
            <a:off x="2104902" y="6112791"/>
            <a:ext cx="2467098" cy="592809"/>
          </a:xfrm>
          <a:prstGeom prst="curvedUpArrow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9600000" rev="0"/>
            </a:camera>
            <a:lightRig rig="threePt" dir="t"/>
          </a:scene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Arrow: Curved Up 16">
            <a:extLst>
              <a:ext uri="{FF2B5EF4-FFF2-40B4-BE49-F238E27FC236}">
                <a16:creationId xmlns:a16="http://schemas.microsoft.com/office/drawing/2014/main" id="{A8A095DE-4728-45D7-BC27-4C6E3C3FCB0D}"/>
              </a:ext>
            </a:extLst>
          </p:cNvPr>
          <p:cNvSpPr/>
          <p:nvPr/>
        </p:nvSpPr>
        <p:spPr bwMode="auto">
          <a:xfrm>
            <a:off x="2116593" y="6112791"/>
            <a:ext cx="2467098" cy="592809"/>
          </a:xfrm>
          <a:prstGeom prst="curvedUpArrow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9600000" rev="0"/>
            </a:camera>
            <a:lightRig rig="threePt" dir="t"/>
          </a:scene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Arrow: Bent-Up 1">
            <a:extLst>
              <a:ext uri="{FF2B5EF4-FFF2-40B4-BE49-F238E27FC236}">
                <a16:creationId xmlns:a16="http://schemas.microsoft.com/office/drawing/2014/main" id="{54C8903E-61C5-40D8-90DD-2BECF6F7120E}"/>
              </a:ext>
            </a:extLst>
          </p:cNvPr>
          <p:cNvSpPr/>
          <p:nvPr/>
        </p:nvSpPr>
        <p:spPr bwMode="auto">
          <a:xfrm>
            <a:off x="2617787" y="4776308"/>
            <a:ext cx="2209800" cy="762000"/>
          </a:xfrm>
          <a:prstGeom prst="bentUpArrow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10800000" lon="0" rev="0"/>
            </a:camera>
            <a:lightRig rig="threePt" dir="t"/>
          </a:scene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874163"/>
      </p:ext>
    </p:extLst>
  </p:cSld>
  <p:clrMapOvr>
    <a:masterClrMapping/>
  </p:clrMapOvr>
  <p:transition spd="med">
    <p:wipe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Call-By-Reference Details</a:t>
            </a:r>
          </a:p>
        </p:txBody>
      </p:sp>
      <p:sp>
        <p:nvSpPr>
          <p:cNvPr id="7065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/>
              <a:t>Call-by-reference works like an alias for the argument, not just the value of the argument.</a:t>
            </a:r>
          </a:p>
          <a:p>
            <a:pPr eaLnBrk="1" hangingPunct="1"/>
            <a:r>
              <a:rPr lang="en-US" sz="2400" dirty="0"/>
              <a:t>In reality, the memory location of the argument</a:t>
            </a:r>
            <a:br>
              <a:rPr lang="en-US" sz="2400" dirty="0"/>
            </a:br>
            <a:r>
              <a:rPr lang="en-US" sz="2400" dirty="0"/>
              <a:t>variable is given to the formal parameter, but </a:t>
            </a:r>
          </a:p>
          <a:p>
            <a:pPr lvl="1" eaLnBrk="1" hangingPunct="1"/>
            <a:r>
              <a:rPr lang="en-US" sz="2400" dirty="0"/>
              <a:t>Whatever is done to a formal parameter in the </a:t>
            </a:r>
            <a:br>
              <a:rPr lang="en-US" sz="2400" dirty="0"/>
            </a:br>
            <a:r>
              <a:rPr lang="en-US" sz="2400" dirty="0"/>
              <a:t>function body, is actually done to the value at the </a:t>
            </a:r>
            <a:br>
              <a:rPr lang="en-US" sz="2400" dirty="0"/>
            </a:br>
            <a:r>
              <a:rPr lang="en-US" sz="2400" dirty="0"/>
              <a:t>memory location of the argument variable</a:t>
            </a:r>
          </a:p>
          <a:p>
            <a:pPr eaLnBrk="1" hangingPunct="1"/>
            <a:r>
              <a:rPr lang="en-US" sz="2400" dirty="0"/>
              <a:t>We end up with </a:t>
            </a:r>
            <a:r>
              <a:rPr lang="en-US" sz="2400" dirty="0">
                <a:solidFill>
                  <a:srgbClr val="0000CC"/>
                </a:solidFill>
              </a:rPr>
              <a:t>two names for the same location</a:t>
            </a:r>
            <a:r>
              <a:rPr lang="en-US" sz="2400" dirty="0"/>
              <a:t>. </a:t>
            </a: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50088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E79CE51F-63B2-4B09-AD36-D499367C119F}" type="slidenum">
              <a:rPr lang="en-US"/>
              <a:pPr/>
              <a:t>38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54780259"/>
      </p:ext>
    </p:extLst>
  </p:cSld>
  <p:clrMapOvr>
    <a:masterClrMapping/>
  </p:clrMapOvr>
  <p:transition spd="med">
    <p:wipe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Mixed Parameter Lists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/>
              <a:t>Call-by-value and call-by-reference parameters </a:t>
            </a:r>
            <a:br>
              <a:rPr lang="en-US" sz="2400" dirty="0"/>
            </a:br>
            <a:r>
              <a:rPr lang="en-US" sz="2400" dirty="0"/>
              <a:t>can be mixed in the same function</a:t>
            </a:r>
            <a:br>
              <a:rPr lang="en-US" sz="2400" dirty="0"/>
            </a:br>
            <a:endParaRPr lang="en-US" sz="2400" dirty="0"/>
          </a:p>
          <a:p>
            <a:pPr eaLnBrk="1" hangingPunct="1"/>
            <a:r>
              <a:rPr lang="en-US" sz="2400" dirty="0"/>
              <a:t>Example, consider the following function declaration</a:t>
            </a:r>
            <a:br>
              <a:rPr lang="en-US" sz="2400" dirty="0"/>
            </a:br>
            <a:r>
              <a:rPr lang="en-US" sz="2000" b="1" dirty="0">
                <a:solidFill>
                  <a:srgbClr val="0000CC"/>
                </a:solidFill>
                <a:latin typeface="Consolas" pitchFamily="49" charset="0"/>
              </a:rPr>
              <a:t>void </a:t>
            </a:r>
            <a:r>
              <a:rPr lang="en-US" sz="2000" b="1" dirty="0" err="1">
                <a:solidFill>
                  <a:srgbClr val="0000CC"/>
                </a:solidFill>
                <a:latin typeface="Consolas" pitchFamily="49" charset="0"/>
              </a:rPr>
              <a:t>good_stuff</a:t>
            </a:r>
            <a:r>
              <a:rPr lang="en-US" sz="2000" b="1" dirty="0">
                <a:solidFill>
                  <a:srgbClr val="0000CC"/>
                </a:solidFill>
                <a:latin typeface="Consolas" pitchFamily="49" charset="0"/>
              </a:rPr>
              <a:t>(</a:t>
            </a:r>
            <a:r>
              <a:rPr lang="en-US" sz="2000" b="1" dirty="0" err="1">
                <a:solidFill>
                  <a:srgbClr val="0000CC"/>
                </a:solidFill>
                <a:latin typeface="Consolas" pitchFamily="49" charset="0"/>
              </a:rPr>
              <a:t>int</a:t>
            </a:r>
            <a:r>
              <a:rPr lang="en-US" sz="2000" b="1" dirty="0">
                <a:solidFill>
                  <a:srgbClr val="0000CC"/>
                </a:solidFill>
                <a:latin typeface="Consolas" pitchFamily="49" charset="0"/>
              </a:rPr>
              <a:t>&amp; par1, </a:t>
            </a:r>
            <a:r>
              <a:rPr lang="en-US" sz="2000" b="1" dirty="0" err="1">
                <a:solidFill>
                  <a:srgbClr val="0000CC"/>
                </a:solidFill>
                <a:latin typeface="Consolas" pitchFamily="49" charset="0"/>
              </a:rPr>
              <a:t>int</a:t>
            </a:r>
            <a:r>
              <a:rPr lang="en-US" sz="2000" b="1" dirty="0">
                <a:solidFill>
                  <a:srgbClr val="0000CC"/>
                </a:solidFill>
                <a:latin typeface="Consolas" pitchFamily="49" charset="0"/>
              </a:rPr>
              <a:t> par2, double&amp; par3);</a:t>
            </a:r>
          </a:p>
          <a:p>
            <a:pPr lvl="1" eaLnBrk="1" hangingPunct="1"/>
            <a:r>
              <a:rPr lang="en-US" sz="2400" dirty="0"/>
              <a:t>par1 and par3 are call-by-reference formal parameters</a:t>
            </a:r>
          </a:p>
          <a:p>
            <a:pPr lvl="2" eaLnBrk="1" hangingPunct="1"/>
            <a:r>
              <a:rPr lang="en-US" sz="2000" dirty="0"/>
              <a:t>Changes in par1 and par3 are the changes made on the corresponding argument variables during function call.</a:t>
            </a:r>
          </a:p>
          <a:p>
            <a:pPr lvl="1" eaLnBrk="1" hangingPunct="1"/>
            <a:r>
              <a:rPr lang="en-US" sz="2400" dirty="0"/>
              <a:t>par2 is a call-by-value formal parameter</a:t>
            </a:r>
          </a:p>
          <a:p>
            <a:pPr lvl="2" eaLnBrk="1" hangingPunct="1"/>
            <a:r>
              <a:rPr lang="en-US" sz="2000" dirty="0"/>
              <a:t>Changes in par2 do not change the argument variable during function call</a:t>
            </a: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50088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4154A9F2-D3F5-4DC4-A91B-B88E4CEDE9FF}" type="slidenum">
              <a:rPr lang="en-US"/>
              <a:pPr/>
              <a:t>39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06299515"/>
      </p:ext>
    </p:extLst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7" name="Content Placeholder 3" descr="function_example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299433"/>
            <a:ext cx="5973763" cy="6327775"/>
          </a:xfr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692629" y="938271"/>
            <a:ext cx="3276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A50021"/>
                </a:solidFill>
              </a:rPr>
              <a:t>function declaration</a:t>
            </a:r>
          </a:p>
          <a:p>
            <a:r>
              <a:rPr lang="en-US" dirty="0">
                <a:solidFill>
                  <a:srgbClr val="A50021"/>
                </a:solidFill>
              </a:rPr>
              <a:t>(aka prototype)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699060" y="4619625"/>
            <a:ext cx="14478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A50021"/>
                </a:solidFill>
              </a:rPr>
              <a:t>function header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857750" y="5484813"/>
            <a:ext cx="17145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A50021"/>
                </a:solidFill>
              </a:rPr>
              <a:t>function body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581900" y="5494338"/>
            <a:ext cx="18288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A50021"/>
                </a:solidFill>
              </a:rPr>
              <a:t>function definition</a:t>
            </a:r>
          </a:p>
        </p:txBody>
      </p:sp>
      <p:cxnSp>
        <p:nvCxnSpPr>
          <p:cNvPr id="10" name="Straight Arrow Connector 9"/>
          <p:cNvCxnSpPr>
            <a:cxnSpLocks noChangeShapeType="1"/>
          </p:cNvCxnSpPr>
          <p:nvPr/>
        </p:nvCxnSpPr>
        <p:spPr bwMode="auto">
          <a:xfrm flipH="1">
            <a:off x="5181600" y="1143000"/>
            <a:ext cx="533400" cy="76200"/>
          </a:xfrm>
          <a:prstGeom prst="straightConnector1">
            <a:avLst/>
          </a:prstGeom>
          <a:ln>
            <a:solidFill>
              <a:srgbClr val="A50021"/>
            </a:solidFill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Right Brace 10"/>
          <p:cNvSpPr>
            <a:spLocks/>
          </p:cNvSpPr>
          <p:nvPr/>
        </p:nvSpPr>
        <p:spPr bwMode="auto">
          <a:xfrm>
            <a:off x="7048500" y="5105400"/>
            <a:ext cx="533400" cy="1525588"/>
          </a:xfrm>
          <a:prstGeom prst="rightBrace">
            <a:avLst>
              <a:gd name="adj1" fmla="val 8329"/>
              <a:gd name="adj2" fmla="val 50000"/>
            </a:avLst>
          </a:prstGeom>
          <a:noFill/>
          <a:ln w="25400" algn="ctr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ight Brace 11"/>
          <p:cNvSpPr>
            <a:spLocks/>
          </p:cNvSpPr>
          <p:nvPr/>
        </p:nvSpPr>
        <p:spPr bwMode="auto">
          <a:xfrm>
            <a:off x="4267200" y="5484813"/>
            <a:ext cx="533400" cy="839787"/>
          </a:xfrm>
          <a:prstGeom prst="rightBrace">
            <a:avLst>
              <a:gd name="adj1" fmla="val 8324"/>
              <a:gd name="adj2" fmla="val 50000"/>
            </a:avLst>
          </a:prstGeom>
          <a:noFill/>
          <a:ln w="25400" algn="ctr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4" name="Straight Arrow Connector 13"/>
          <p:cNvCxnSpPr>
            <a:cxnSpLocks noChangeShapeType="1"/>
          </p:cNvCxnSpPr>
          <p:nvPr/>
        </p:nvCxnSpPr>
        <p:spPr bwMode="auto">
          <a:xfrm flipH="1">
            <a:off x="5029463" y="4864009"/>
            <a:ext cx="685537" cy="276316"/>
          </a:xfrm>
          <a:prstGeom prst="straightConnector1">
            <a:avLst/>
          </a:prstGeom>
          <a:ln>
            <a:solidFill>
              <a:srgbClr val="A50021"/>
            </a:solidFill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781800" y="3533163"/>
            <a:ext cx="1905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A50021"/>
                </a:solidFill>
              </a:rPr>
              <a:t>function call</a:t>
            </a:r>
          </a:p>
        </p:txBody>
      </p:sp>
      <p:cxnSp>
        <p:nvCxnSpPr>
          <p:cNvPr id="15" name="Straight Arrow Connector 14"/>
          <p:cNvCxnSpPr>
            <a:cxnSpLocks noChangeShapeType="1"/>
          </p:cNvCxnSpPr>
          <p:nvPr/>
        </p:nvCxnSpPr>
        <p:spPr bwMode="auto">
          <a:xfrm flipH="1">
            <a:off x="5397514" y="3764144"/>
            <a:ext cx="1447800" cy="0"/>
          </a:xfrm>
          <a:prstGeom prst="straightConnector1">
            <a:avLst/>
          </a:prstGeom>
          <a:ln>
            <a:solidFill>
              <a:srgbClr val="A50021"/>
            </a:solidFill>
            <a:headEnd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33B9D6D3-FA4C-4F96-9BA3-242E34ABBD92}"/>
              </a:ext>
            </a:extLst>
          </p:cNvPr>
          <p:cNvSpPr/>
          <p:nvPr/>
        </p:nvSpPr>
        <p:spPr bwMode="auto">
          <a:xfrm>
            <a:off x="152400" y="1140619"/>
            <a:ext cx="5075237" cy="764380"/>
          </a:xfrm>
          <a:prstGeom prst="rect">
            <a:avLst/>
          </a:prstGeom>
          <a:noFill/>
          <a:ln w="12700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B984D7B-1C7F-445F-B515-26D6D61BB6FE}"/>
              </a:ext>
            </a:extLst>
          </p:cNvPr>
          <p:cNvSpPr/>
          <p:nvPr/>
        </p:nvSpPr>
        <p:spPr bwMode="auto">
          <a:xfrm>
            <a:off x="159544" y="4962504"/>
            <a:ext cx="5075237" cy="1668483"/>
          </a:xfrm>
          <a:prstGeom prst="rect">
            <a:avLst/>
          </a:prstGeom>
          <a:noFill/>
          <a:ln w="12700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928582B-C0B9-4817-B56F-177CFC696FED}"/>
              </a:ext>
            </a:extLst>
          </p:cNvPr>
          <p:cNvSpPr/>
          <p:nvPr/>
        </p:nvSpPr>
        <p:spPr bwMode="auto">
          <a:xfrm>
            <a:off x="322277" y="3576638"/>
            <a:ext cx="5075237" cy="461962"/>
          </a:xfrm>
          <a:prstGeom prst="rect">
            <a:avLst/>
          </a:prstGeom>
          <a:noFill/>
          <a:ln w="12700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1" grpId="0" animBg="1"/>
      <p:bldP spid="12" grpId="0" animBg="1"/>
      <p:bldP spid="13" grpId="0"/>
      <p:bldP spid="3" grpId="0" animBg="1"/>
      <p:bldP spid="18" grpId="0" animBg="1"/>
      <p:bldP spid="1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50088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247BA7D2-350A-4B20-8260-DF2B99B10609}" type="slidenum">
              <a:rPr lang="en-US"/>
              <a:pPr/>
              <a:t>40</a:t>
            </a:fld>
            <a:endParaRPr lang="en-CA"/>
          </a:p>
        </p:txBody>
      </p:sp>
      <p:sp>
        <p:nvSpPr>
          <p:cNvPr id="74755" name="Rectangle 6"/>
          <p:cNvSpPr>
            <a:spLocks noChangeArrowheads="1"/>
          </p:cNvSpPr>
          <p:nvPr/>
        </p:nvSpPr>
        <p:spPr bwMode="auto">
          <a:xfrm>
            <a:off x="0" y="0"/>
            <a:ext cx="4089400" cy="1511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4756" name="Picture 4" descr="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363" y="228600"/>
            <a:ext cx="6700837" cy="662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19921727"/>
      </p:ext>
    </p:extLst>
  </p:cSld>
  <p:clrMapOvr>
    <a:masterClrMapping/>
  </p:clrMapOvr>
  <p:transition spd="med" advClick="0">
    <p:wipe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Inadvertent Local Variables</a:t>
            </a:r>
          </a:p>
        </p:txBody>
      </p:sp>
      <p:sp>
        <p:nvSpPr>
          <p:cNvPr id="75779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/>
              <a:t>If a function is to change the value of a variable</a:t>
            </a:r>
            <a:br>
              <a:rPr lang="en-US" sz="2400" dirty="0"/>
            </a:br>
            <a:r>
              <a:rPr lang="en-US" sz="2400" dirty="0"/>
              <a:t>the corresponding formal parameter must be a </a:t>
            </a:r>
            <a:br>
              <a:rPr lang="en-US" sz="2400" dirty="0"/>
            </a:br>
            <a:r>
              <a:rPr lang="en-US" sz="2400" dirty="0"/>
              <a:t>call-by-reference parameter with an ampersand </a:t>
            </a:r>
            <a:br>
              <a:rPr lang="en-US" sz="2400" dirty="0"/>
            </a:br>
            <a:r>
              <a:rPr lang="en-US" sz="2400" dirty="0"/>
              <a:t>(&amp;) attached</a:t>
            </a:r>
          </a:p>
          <a:p>
            <a:pPr eaLnBrk="1" hangingPunct="1"/>
            <a:r>
              <a:rPr lang="en-US" sz="2400" dirty="0"/>
              <a:t>Forgetting the ampersand (&amp;) creates a </a:t>
            </a:r>
            <a:br>
              <a:rPr lang="en-US" sz="2400" dirty="0"/>
            </a:br>
            <a:r>
              <a:rPr lang="en-US" sz="2400" dirty="0"/>
              <a:t>call-by-value parameter</a:t>
            </a:r>
          </a:p>
          <a:p>
            <a:pPr lvl="1" eaLnBrk="1" hangingPunct="1"/>
            <a:r>
              <a:rPr lang="en-US" sz="2400" dirty="0"/>
              <a:t>The value of the variable will not be changed</a:t>
            </a:r>
          </a:p>
          <a:p>
            <a:pPr lvl="1" eaLnBrk="1" hangingPunct="1"/>
            <a:r>
              <a:rPr lang="en-US" sz="2400" dirty="0"/>
              <a:t>The formal parameter is a local variable that has no</a:t>
            </a:r>
            <a:br>
              <a:rPr lang="en-US" sz="2400" dirty="0"/>
            </a:br>
            <a:r>
              <a:rPr lang="en-US" sz="2400" dirty="0"/>
              <a:t>effect outside the function</a:t>
            </a:r>
          </a:p>
          <a:p>
            <a:pPr lvl="1" eaLnBrk="1" hangingPunct="1"/>
            <a:r>
              <a:rPr lang="en-US" sz="2400" dirty="0"/>
              <a:t>Hard error to find…it looks right!</a:t>
            </a: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50088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B7A79584-A4FC-497B-9CB4-12B0818BEF5C}" type="slidenum">
              <a:rPr lang="en-US"/>
              <a:pPr/>
              <a:t>41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1507543"/>
      </p:ext>
    </p:extLst>
  </p:cSld>
  <p:clrMapOvr>
    <a:masterClrMapping/>
  </p:clrMapOvr>
  <p:transition spd="med">
    <p:wipe dir="r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50088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904355DA-1C22-4284-9D85-EB5082AFF8A1}" type="slidenum">
              <a:rPr lang="en-US"/>
              <a:pPr/>
              <a:t>42</a:t>
            </a:fld>
            <a:endParaRPr lang="en-CA"/>
          </a:p>
        </p:txBody>
      </p:sp>
      <p:sp>
        <p:nvSpPr>
          <p:cNvPr id="76803" name="Rectangle 6"/>
          <p:cNvSpPr>
            <a:spLocks noChangeArrowheads="1"/>
          </p:cNvSpPr>
          <p:nvPr/>
        </p:nvSpPr>
        <p:spPr bwMode="auto">
          <a:xfrm>
            <a:off x="0" y="0"/>
            <a:ext cx="5118100" cy="148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6804" name="Picture 4" descr="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688" y="152400"/>
            <a:ext cx="5624512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90566047"/>
      </p:ext>
    </p:extLst>
  </p:cSld>
  <p:clrMapOvr>
    <a:masterClrMapping/>
  </p:clrMapOvr>
  <p:transition spd="med" advClick="0">
    <p:wipe dir="r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Choosing Parameter Types</a:t>
            </a:r>
          </a:p>
        </p:txBody>
      </p:sp>
      <p:sp>
        <p:nvSpPr>
          <p:cNvPr id="73731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/>
              <a:t>How do you decide whether a call-by-reference</a:t>
            </a:r>
            <a:br>
              <a:rPr lang="en-US" sz="2400"/>
            </a:br>
            <a:r>
              <a:rPr lang="en-US" sz="2400"/>
              <a:t>or call-by-value formal parameter is needed?</a:t>
            </a:r>
          </a:p>
          <a:p>
            <a:pPr lvl="1" eaLnBrk="1" hangingPunct="1"/>
            <a:r>
              <a:rPr lang="en-US" sz="2400"/>
              <a:t>Does the function need to change the value of the </a:t>
            </a:r>
            <a:br>
              <a:rPr lang="en-US" sz="2400"/>
            </a:br>
            <a:r>
              <a:rPr lang="en-US" sz="2400"/>
              <a:t>variable used as an argument?</a:t>
            </a:r>
          </a:p>
          <a:p>
            <a:pPr lvl="1" eaLnBrk="1" hangingPunct="1"/>
            <a:r>
              <a:rPr lang="en-US" sz="2400"/>
              <a:t>Yes?   Use a call-by-reference formal parameter</a:t>
            </a:r>
          </a:p>
          <a:p>
            <a:pPr lvl="1" eaLnBrk="1" hangingPunct="1"/>
            <a:r>
              <a:rPr lang="en-US" sz="2400"/>
              <a:t>No?     Use a call-by-value formal parameter</a:t>
            </a:r>
          </a:p>
        </p:txBody>
      </p:sp>
    </p:spTree>
    <p:extLst>
      <p:ext uri="{BB962C8B-B14F-4D97-AF65-F5344CB8AC3E}">
        <p14:creationId xmlns:p14="http://schemas.microsoft.com/office/powerpoint/2010/main" val="177779589"/>
      </p:ext>
    </p:extLst>
  </p:cSld>
  <p:clrMapOvr>
    <a:masterClrMapping/>
  </p:clrMapOvr>
  <p:transition spd="med">
    <p:wipe dir="r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08A35-B57B-4CC9-B53C-C87E8D28B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as a black box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7669BD-2EAA-475A-9F96-AB0ED60187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677798"/>
            <a:ext cx="8294687" cy="4572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err="1"/>
              <a:t>function_call</a:t>
            </a:r>
            <a:r>
              <a:rPr lang="en-US" sz="2000" dirty="0"/>
              <a:t>( arguments )</a:t>
            </a:r>
            <a:r>
              <a:rPr lang="en-US" dirty="0"/>
              <a:t> 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3CE1207-F9F4-420D-BA04-F0A28FE8A5F0}"/>
              </a:ext>
            </a:extLst>
          </p:cNvPr>
          <p:cNvCxnSpPr>
            <a:cxnSpLocks/>
          </p:cNvCxnSpPr>
          <p:nvPr/>
        </p:nvCxnSpPr>
        <p:spPr bwMode="auto">
          <a:xfrm>
            <a:off x="2816604" y="2188828"/>
            <a:ext cx="766894" cy="325772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1CA76788-E093-4AE1-97B8-86EFBFEE75E3}"/>
              </a:ext>
            </a:extLst>
          </p:cNvPr>
          <p:cNvSpPr/>
          <p:nvPr/>
        </p:nvSpPr>
        <p:spPr bwMode="auto">
          <a:xfrm>
            <a:off x="2133600" y="1807828"/>
            <a:ext cx="1366706" cy="381000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4AA110-A2CB-4DE3-8277-827A21660D03}"/>
              </a:ext>
            </a:extLst>
          </p:cNvPr>
          <p:cNvSpPr txBox="1"/>
          <p:nvPr/>
        </p:nvSpPr>
        <p:spPr>
          <a:xfrm>
            <a:off x="3583498" y="2446519"/>
            <a:ext cx="1050392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inputs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1AC20CC-CFF0-4685-B1F9-D9A837508822}"/>
              </a:ext>
            </a:extLst>
          </p:cNvPr>
          <p:cNvCxnSpPr>
            <a:cxnSpLocks/>
          </p:cNvCxnSpPr>
          <p:nvPr/>
        </p:nvCxnSpPr>
        <p:spPr bwMode="auto">
          <a:xfrm>
            <a:off x="4691101" y="2874627"/>
            <a:ext cx="601396" cy="267467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631B194-9C0F-4890-9FD6-4C7176B65E2D}"/>
              </a:ext>
            </a:extLst>
          </p:cNvPr>
          <p:cNvCxnSpPr>
            <a:cxnSpLocks/>
          </p:cNvCxnSpPr>
          <p:nvPr/>
        </p:nvCxnSpPr>
        <p:spPr bwMode="auto">
          <a:xfrm flipV="1">
            <a:off x="4702297" y="2287961"/>
            <a:ext cx="647700" cy="210560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9927C1B-CD60-4549-86F3-8D558FAA0E38}"/>
              </a:ext>
            </a:extLst>
          </p:cNvPr>
          <p:cNvCxnSpPr>
            <a:cxnSpLocks/>
          </p:cNvCxnSpPr>
          <p:nvPr/>
        </p:nvCxnSpPr>
        <p:spPr bwMode="auto">
          <a:xfrm>
            <a:off x="4038600" y="3046175"/>
            <a:ext cx="0" cy="535225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C26959F-1BCC-4F3B-A972-7B9E87C7F951}"/>
              </a:ext>
            </a:extLst>
          </p:cNvPr>
          <p:cNvSpPr txBox="1"/>
          <p:nvPr/>
        </p:nvSpPr>
        <p:spPr>
          <a:xfrm>
            <a:off x="5418404" y="1953047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omic Sans MS" panose="030F0702030302020204" pitchFamily="66" charset="0"/>
              </a:rPr>
              <a:t>Input </a:t>
            </a:r>
            <a:r>
              <a:rPr lang="en-US" sz="1800" b="1" dirty="0">
                <a:latin typeface="Comic Sans MS" panose="030F0702030302020204" pitchFamily="66" charset="0"/>
              </a:rPr>
              <a:t>almost always </a:t>
            </a:r>
            <a:r>
              <a:rPr lang="en-US" sz="1800" dirty="0">
                <a:latin typeface="Comic Sans MS" panose="030F0702030302020204" pitchFamily="66" charset="0"/>
              </a:rPr>
              <a:t>in parameters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3F55C34-EFD1-479B-8D93-E7D711FF8D7D}"/>
              </a:ext>
            </a:extLst>
          </p:cNvPr>
          <p:cNvCxnSpPr>
            <a:cxnSpLocks/>
          </p:cNvCxnSpPr>
          <p:nvPr/>
        </p:nvCxnSpPr>
        <p:spPr bwMode="auto">
          <a:xfrm>
            <a:off x="4053616" y="4741005"/>
            <a:ext cx="0" cy="513164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F99A130A-6FE3-4F09-ABC8-86FF27C6EF22}"/>
              </a:ext>
            </a:extLst>
          </p:cNvPr>
          <p:cNvSpPr txBox="1"/>
          <p:nvPr/>
        </p:nvSpPr>
        <p:spPr>
          <a:xfrm>
            <a:off x="5402182" y="2852122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omic Sans MS" panose="030F0702030302020204" pitchFamily="66" charset="0"/>
              </a:rPr>
              <a:t>Input </a:t>
            </a:r>
            <a:r>
              <a:rPr lang="en-US" sz="1800" b="1" i="1" dirty="0">
                <a:latin typeface="Comic Sans MS" panose="030F0702030302020204" pitchFamily="66" charset="0"/>
              </a:rPr>
              <a:t>sometimes</a:t>
            </a:r>
            <a:r>
              <a:rPr lang="en-US" sz="1800" dirty="0">
                <a:latin typeface="Comic Sans MS" panose="030F0702030302020204" pitchFamily="66" charset="0"/>
              </a:rPr>
              <a:t> </a:t>
            </a:r>
            <a:r>
              <a:rPr lang="en-US" sz="1800" dirty="0" err="1">
                <a:solidFill>
                  <a:srgbClr val="0000CC"/>
                </a:solidFill>
                <a:latin typeface="Comic Sans MS" panose="030F0702030302020204" pitchFamily="66" charset="0"/>
              </a:rPr>
              <a:t>cin</a:t>
            </a:r>
            <a:r>
              <a:rPr lang="en-US" sz="1800" dirty="0">
                <a:latin typeface="Comic Sans MS" panose="030F0702030302020204" pitchFamily="66" charset="0"/>
              </a:rPr>
              <a:t>: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When function name has “read”, “get”, “input”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E8E9920-08D9-4A8F-AE82-31EE4B1D3B80}"/>
              </a:ext>
            </a:extLst>
          </p:cNvPr>
          <p:cNvSpPr txBox="1"/>
          <p:nvPr/>
        </p:nvSpPr>
        <p:spPr>
          <a:xfrm>
            <a:off x="3270375" y="3728421"/>
            <a:ext cx="1676638" cy="83099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Function</a:t>
            </a:r>
          </a:p>
          <a:p>
            <a:r>
              <a:rPr lang="en-US" dirty="0"/>
              <a:t>Black box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7859C28-D738-4471-80A4-C16869C0688D}"/>
              </a:ext>
            </a:extLst>
          </p:cNvPr>
          <p:cNvSpPr/>
          <p:nvPr/>
        </p:nvSpPr>
        <p:spPr bwMode="auto">
          <a:xfrm>
            <a:off x="2682997" y="3581400"/>
            <a:ext cx="2667000" cy="1108248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7876B72-A1A2-4461-AB5B-D0A770C3E999}"/>
              </a:ext>
            </a:extLst>
          </p:cNvPr>
          <p:cNvSpPr txBox="1"/>
          <p:nvPr/>
        </p:nvSpPr>
        <p:spPr>
          <a:xfrm>
            <a:off x="3365593" y="5254169"/>
            <a:ext cx="1268298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outputs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80725F9-0448-4AB2-9BC5-7965349FF381}"/>
              </a:ext>
            </a:extLst>
          </p:cNvPr>
          <p:cNvCxnSpPr>
            <a:cxnSpLocks/>
          </p:cNvCxnSpPr>
          <p:nvPr/>
        </p:nvCxnSpPr>
        <p:spPr bwMode="auto">
          <a:xfrm flipV="1">
            <a:off x="4703438" y="5056183"/>
            <a:ext cx="647700" cy="210560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517EF94-DFDA-490F-91DA-61BBDFFBEDA1}"/>
              </a:ext>
            </a:extLst>
          </p:cNvPr>
          <p:cNvCxnSpPr>
            <a:cxnSpLocks/>
          </p:cNvCxnSpPr>
          <p:nvPr/>
        </p:nvCxnSpPr>
        <p:spPr bwMode="auto">
          <a:xfrm>
            <a:off x="4680643" y="5765014"/>
            <a:ext cx="601396" cy="267467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FD9DB9B-EA5B-436C-B404-59C1F1A01286}"/>
              </a:ext>
            </a:extLst>
          </p:cNvPr>
          <p:cNvCxnSpPr>
            <a:cxnSpLocks/>
          </p:cNvCxnSpPr>
          <p:nvPr/>
        </p:nvCxnSpPr>
        <p:spPr bwMode="auto">
          <a:xfrm>
            <a:off x="4723738" y="5562600"/>
            <a:ext cx="579955" cy="0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D3E9FC50-1E96-41E3-B01E-8FBEE23D900B}"/>
              </a:ext>
            </a:extLst>
          </p:cNvPr>
          <p:cNvSpPr txBox="1"/>
          <p:nvPr/>
        </p:nvSpPr>
        <p:spPr>
          <a:xfrm>
            <a:off x="5382597" y="4514111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omic Sans MS" panose="030F0702030302020204" pitchFamily="66" charset="0"/>
              </a:rPr>
              <a:t>Output </a:t>
            </a:r>
            <a:r>
              <a:rPr lang="en-US" sz="1800" b="1" dirty="0">
                <a:latin typeface="Comic Sans MS" panose="030F0702030302020204" pitchFamily="66" charset="0"/>
              </a:rPr>
              <a:t>almost always </a:t>
            </a:r>
            <a:r>
              <a:rPr lang="en-US" sz="1800" dirty="0">
                <a:latin typeface="Comic Sans MS" panose="030F0702030302020204" pitchFamily="66" charset="0"/>
              </a:rPr>
              <a:t>in return statement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87694AD-23C7-4478-A2A9-EBA08775E2C3}"/>
              </a:ext>
            </a:extLst>
          </p:cNvPr>
          <p:cNvSpPr txBox="1"/>
          <p:nvPr/>
        </p:nvSpPr>
        <p:spPr>
          <a:xfrm>
            <a:off x="5282039" y="5880466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omic Sans MS" panose="030F0702030302020204" pitchFamily="66" charset="0"/>
              </a:rPr>
              <a:t>Output </a:t>
            </a:r>
            <a:r>
              <a:rPr lang="en-US" sz="1800" b="1" dirty="0">
                <a:latin typeface="Comic Sans MS" panose="030F0702030302020204" pitchFamily="66" charset="0"/>
              </a:rPr>
              <a:t>sometimes </a:t>
            </a:r>
            <a:r>
              <a:rPr lang="en-US" sz="1800" dirty="0" err="1">
                <a:solidFill>
                  <a:srgbClr val="0000CC"/>
                </a:solidFill>
                <a:latin typeface="Comic Sans MS" panose="030F0702030302020204" pitchFamily="66" charset="0"/>
              </a:rPr>
              <a:t>cout</a:t>
            </a:r>
            <a:r>
              <a:rPr lang="en-US" sz="1800" dirty="0">
                <a:solidFill>
                  <a:srgbClr val="0000CC"/>
                </a:solidFill>
                <a:latin typeface="Comic Sans MS" panose="030F0702030302020204" pitchFamily="66" charset="0"/>
              </a:rPr>
              <a:t>:</a:t>
            </a:r>
          </a:p>
          <a:p>
            <a:r>
              <a:rPr lang="en-US" sz="1800" dirty="0">
                <a:latin typeface="Comic Sans MS" panose="030F0702030302020204" pitchFamily="66" charset="0"/>
              </a:rPr>
              <a:t>When function name has </a:t>
            </a:r>
            <a:br>
              <a:rPr lang="en-US" sz="1800" dirty="0">
                <a:latin typeface="Comic Sans MS" panose="030F0702030302020204" pitchFamily="66" charset="0"/>
              </a:rPr>
            </a:br>
            <a:r>
              <a:rPr lang="en-US" sz="1800" dirty="0">
                <a:latin typeface="Comic Sans MS" panose="030F0702030302020204" pitchFamily="66" charset="0"/>
              </a:rPr>
              <a:t>“write”, “print”, “display”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843D1FA-C905-4525-A7AC-3746AAB033E2}"/>
              </a:ext>
            </a:extLst>
          </p:cNvPr>
          <p:cNvSpPr txBox="1"/>
          <p:nvPr/>
        </p:nvSpPr>
        <p:spPr>
          <a:xfrm>
            <a:off x="5344931" y="5386011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omic Sans MS" panose="030F0702030302020204" pitchFamily="66" charset="0"/>
              </a:rPr>
              <a:t>Call-by-reference</a:t>
            </a:r>
          </a:p>
        </p:txBody>
      </p:sp>
    </p:spTree>
    <p:extLst>
      <p:ext uri="{BB962C8B-B14F-4D97-AF65-F5344CB8AC3E}">
        <p14:creationId xmlns:p14="http://schemas.microsoft.com/office/powerpoint/2010/main" val="16197524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1" grpId="0"/>
      <p:bldP spid="23" grpId="0"/>
      <p:bldP spid="24" grpId="0"/>
      <p:bldP spid="25" grpId="0" animBg="1"/>
      <p:bldP spid="27" grpId="0" animBg="1"/>
      <p:bldP spid="33" grpId="0"/>
      <p:bldP spid="34" grpId="0"/>
      <p:bldP spid="3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 descr="Pink tissue paper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524000" y="2590800"/>
            <a:ext cx="7086600" cy="1905000"/>
          </a:xfrm>
        </p:spPr>
        <p:txBody>
          <a:bodyPr/>
          <a:lstStyle/>
          <a:p>
            <a:pPr eaLnBrk="1" hangingPunct="1"/>
            <a:r>
              <a:rPr lang="en-US" sz="4000" dirty="0">
                <a:solidFill>
                  <a:srgbClr val="0000CC"/>
                </a:solidFill>
              </a:rPr>
              <a:t> Global, local, block Scope</a:t>
            </a:r>
          </a:p>
        </p:txBody>
      </p:sp>
    </p:spTree>
    <p:extLst>
      <p:ext uri="{BB962C8B-B14F-4D97-AF65-F5344CB8AC3E}">
        <p14:creationId xmlns:p14="http://schemas.microsoft.com/office/powerpoint/2010/main" val="3279344870"/>
      </p:ext>
    </p:extLst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Global Constants</a:t>
            </a:r>
          </a:p>
        </p:txBody>
      </p:sp>
      <p:sp>
        <p:nvSpPr>
          <p:cNvPr id="30723" name="Rectangle 6"/>
          <p:cNvSpPr>
            <a:spLocks noGrp="1" noChangeArrowheads="1"/>
          </p:cNvSpPr>
          <p:nvPr>
            <p:ph idx="1"/>
          </p:nvPr>
        </p:nvSpPr>
        <p:spPr>
          <a:xfrm>
            <a:off x="228600" y="1676400"/>
            <a:ext cx="86106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Global Named Constant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declared outside any function body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declared outside the main function body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declared before any function that uses it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available to more than one function as well as the</a:t>
            </a:r>
            <a:br>
              <a:rPr lang="en-US" sz="2400" dirty="0"/>
            </a:br>
            <a:r>
              <a:rPr lang="en-US" sz="2400" dirty="0"/>
              <a:t>main part of the program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Example:     	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>
                <a:solidFill>
                  <a:srgbClr val="0000CC"/>
                </a:solidFill>
                <a:latin typeface="Consolas" pitchFamily="49" charset="0"/>
              </a:rPr>
              <a:t>		const double PI = 3.14159;</a:t>
            </a:r>
            <a:br>
              <a:rPr lang="en-US" sz="2400" b="1" dirty="0">
                <a:solidFill>
                  <a:srgbClr val="0000CC"/>
                </a:solidFill>
                <a:latin typeface="Consolas" pitchFamily="49" charset="0"/>
              </a:rPr>
            </a:br>
            <a:r>
              <a:rPr lang="en-US" sz="2400" b="1" dirty="0">
                <a:solidFill>
                  <a:srgbClr val="0000CC"/>
                </a:solidFill>
                <a:latin typeface="Consolas" pitchFamily="49" charset="0"/>
              </a:rPr>
              <a:t> 	double area(double);</a:t>
            </a:r>
            <a:br>
              <a:rPr lang="en-US" sz="2400" b="1" dirty="0">
                <a:solidFill>
                  <a:srgbClr val="0000CC"/>
                </a:solidFill>
                <a:latin typeface="Consolas" pitchFamily="49" charset="0"/>
              </a:rPr>
            </a:br>
            <a:r>
              <a:rPr lang="en-US" sz="2400" b="1" dirty="0">
                <a:solidFill>
                  <a:srgbClr val="0000CC"/>
                </a:solidFill>
                <a:latin typeface="Consolas" pitchFamily="49" charset="0"/>
              </a:rPr>
              <a:t>	</a:t>
            </a:r>
            <a:r>
              <a:rPr lang="en-US" sz="2400" b="1" dirty="0" err="1">
                <a:solidFill>
                  <a:srgbClr val="0000CC"/>
                </a:solidFill>
                <a:latin typeface="Consolas" pitchFamily="49" charset="0"/>
              </a:rPr>
              <a:t>int</a:t>
            </a:r>
            <a:r>
              <a:rPr lang="en-US" sz="2400" b="1" dirty="0">
                <a:solidFill>
                  <a:srgbClr val="0000CC"/>
                </a:solidFill>
                <a:latin typeface="Consolas" pitchFamily="49" charset="0"/>
              </a:rPr>
              <a:t> main()</a:t>
            </a:r>
            <a:br>
              <a:rPr lang="en-US" sz="2400" b="1" dirty="0">
                <a:solidFill>
                  <a:srgbClr val="0000CC"/>
                </a:solidFill>
                <a:latin typeface="Consolas" pitchFamily="49" charset="0"/>
              </a:rPr>
            </a:br>
            <a:r>
              <a:rPr lang="en-US" sz="2400" b="1" dirty="0">
                <a:solidFill>
                  <a:srgbClr val="0000CC"/>
                </a:solidFill>
                <a:latin typeface="Consolas" pitchFamily="49" charset="0"/>
              </a:rPr>
              <a:t>   {…}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dirty="0">
                <a:solidFill>
                  <a:srgbClr val="0000CC"/>
                </a:solidFill>
                <a:latin typeface="Consolas" pitchFamily="49" charset="0"/>
              </a:rPr>
              <a:t>PI </a:t>
            </a:r>
            <a:r>
              <a:rPr lang="en-US" sz="2400" dirty="0"/>
              <a:t>is available to the main function and to function volume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924800" y="6400800"/>
            <a:ext cx="1030288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26537C6-5919-427B-9C04-8CAE6695DD35}" type="slidenum">
              <a:rPr lang="en-US"/>
              <a:pPr/>
              <a:t>46</a:t>
            </a:fld>
            <a:endParaRPr lang="en-CA"/>
          </a:p>
        </p:txBody>
      </p:sp>
      <p:sp>
        <p:nvSpPr>
          <p:cNvPr id="30725" name="Text Box 2"/>
          <p:cNvSpPr txBox="1">
            <a:spLocks noChangeArrowheads="1"/>
          </p:cNvSpPr>
          <p:nvPr/>
        </p:nvSpPr>
        <p:spPr bwMode="auto">
          <a:xfrm>
            <a:off x="6442075" y="4979988"/>
            <a:ext cx="22606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CC0000"/>
              </a:buClr>
              <a:buFont typeface="Wingdings" pitchFamily="2" charset="2"/>
              <a:buNone/>
            </a:pPr>
            <a:endParaRPr lang="en-US" sz="28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001000" y="6400800"/>
            <a:ext cx="954088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B8DF810A-292E-403D-A2D7-F795BFCD6F10}" type="slidenum">
              <a:rPr lang="en-US"/>
              <a:pPr/>
              <a:t>47</a:t>
            </a:fld>
            <a:endParaRPr lang="en-CA"/>
          </a:p>
        </p:txBody>
      </p:sp>
      <p:pic>
        <p:nvPicPr>
          <p:cNvPr id="32771" name="Picture 4" descr="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60363"/>
            <a:ext cx="6319838" cy="61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80283116"/>
      </p:ext>
    </p:extLst>
  </p:cSld>
  <p:clrMapOvr>
    <a:masterClrMapping/>
  </p:clrMapOvr>
  <p:transition spd="med" advClick="0">
    <p:wipe dir="r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Global Variables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Global Variable  -- </a:t>
            </a:r>
            <a:r>
              <a:rPr lang="en-US" b="1">
                <a:solidFill>
                  <a:srgbClr val="C00000"/>
                </a:solidFill>
              </a:rPr>
              <a:t>rarely</a:t>
            </a:r>
            <a:r>
              <a:rPr lang="en-US"/>
              <a:t> used when more</a:t>
            </a:r>
            <a:br>
              <a:rPr lang="en-US"/>
            </a:br>
            <a:r>
              <a:rPr lang="en-US"/>
              <a:t>than one function must use a common </a:t>
            </a:r>
            <a:br>
              <a:rPr lang="en-US"/>
            </a:br>
            <a:r>
              <a:rPr lang="en-US"/>
              <a:t>variable</a:t>
            </a:r>
          </a:p>
          <a:p>
            <a:pPr lvl="1" eaLnBrk="1" hangingPunct="1"/>
            <a:r>
              <a:rPr lang="en-US"/>
              <a:t>Declared just like a global constant except keyword </a:t>
            </a:r>
            <a:r>
              <a:rPr lang="en-US" b="1">
                <a:solidFill>
                  <a:srgbClr val="0000CC"/>
                </a:solidFill>
                <a:latin typeface="Consolas" pitchFamily="49" charset="0"/>
              </a:rPr>
              <a:t>const</a:t>
            </a:r>
            <a:r>
              <a:rPr lang="en-US"/>
              <a:t> is not used</a:t>
            </a:r>
          </a:p>
          <a:p>
            <a:pPr lvl="1" eaLnBrk="1" hangingPunct="1"/>
            <a:r>
              <a:rPr lang="en-US"/>
              <a:t>Generally make programs more difficult to </a:t>
            </a:r>
            <a:br>
              <a:rPr lang="en-US"/>
            </a:br>
            <a:r>
              <a:rPr lang="en-US"/>
              <a:t>understand and maintain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50088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602A24A3-6F62-46C4-98BC-87832104E319}" type="slidenum">
              <a:rPr lang="en-US"/>
              <a:pPr/>
              <a:t>48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65193227"/>
      </p:ext>
    </p:extLst>
  </p:cSld>
  <p:clrMapOvr>
    <a:masterClrMapping/>
  </p:clrMapOvr>
  <p:transition spd="med">
    <p:wipe dir="r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Local variables in a function</a:t>
            </a:r>
          </a:p>
        </p:txBody>
      </p:sp>
      <p:sp>
        <p:nvSpPr>
          <p:cNvPr id="27651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/>
              <a:t>Variables declared in a function:</a:t>
            </a:r>
          </a:p>
          <a:p>
            <a:pPr lvl="1" eaLnBrk="1" hangingPunct="1"/>
            <a:r>
              <a:rPr lang="en-US" sz="2400" dirty="0"/>
              <a:t>Are </a:t>
            </a:r>
            <a:r>
              <a:rPr lang="en-US" sz="2400" b="1" dirty="0">
                <a:solidFill>
                  <a:srgbClr val="C00000"/>
                </a:solidFill>
              </a:rPr>
              <a:t>local</a:t>
            </a:r>
            <a:r>
              <a:rPr lang="en-US" sz="2400" dirty="0"/>
              <a:t> to that function, i.e., they cannot be used </a:t>
            </a:r>
            <a:br>
              <a:rPr lang="en-US" sz="2400" dirty="0"/>
            </a:br>
            <a:r>
              <a:rPr lang="en-US" sz="2400" dirty="0"/>
              <a:t>from outside the function</a:t>
            </a:r>
          </a:p>
          <a:p>
            <a:pPr lvl="1" eaLnBrk="1" hangingPunct="1"/>
            <a:r>
              <a:rPr lang="en-US" sz="2400" dirty="0"/>
              <a:t>Have the function as their </a:t>
            </a:r>
            <a:r>
              <a:rPr lang="en-US" sz="2400" b="1" dirty="0">
                <a:solidFill>
                  <a:srgbClr val="C00000"/>
                </a:solidFill>
              </a:rPr>
              <a:t>scope</a:t>
            </a:r>
          </a:p>
          <a:p>
            <a:pPr eaLnBrk="1" hangingPunct="1"/>
            <a:r>
              <a:rPr lang="en-US" sz="2400" dirty="0"/>
              <a:t>Variables declared in the main function of a program:</a:t>
            </a:r>
          </a:p>
          <a:p>
            <a:pPr lvl="1" eaLnBrk="1" hangingPunct="1"/>
            <a:r>
              <a:rPr lang="en-US" sz="2400" dirty="0"/>
              <a:t>Are </a:t>
            </a:r>
            <a:r>
              <a:rPr lang="en-US" sz="2400" dirty="0">
                <a:solidFill>
                  <a:srgbClr val="C00000"/>
                </a:solidFill>
              </a:rPr>
              <a:t>local</a:t>
            </a:r>
            <a:r>
              <a:rPr lang="en-US" sz="2400" dirty="0"/>
              <a:t> to the main function of the program, they </a:t>
            </a:r>
            <a:br>
              <a:rPr lang="en-US" sz="2400" dirty="0"/>
            </a:br>
            <a:r>
              <a:rPr lang="en-US" sz="2400" dirty="0"/>
              <a:t>cannot be used from outside the main part</a:t>
            </a:r>
          </a:p>
          <a:p>
            <a:pPr lvl="1" eaLnBrk="1" hangingPunct="1"/>
            <a:r>
              <a:rPr lang="en-US" sz="2400" dirty="0"/>
              <a:t>Have the main part as their </a:t>
            </a:r>
            <a:r>
              <a:rPr lang="en-US" sz="2400" dirty="0">
                <a:solidFill>
                  <a:srgbClr val="C00000"/>
                </a:solidFill>
              </a:rPr>
              <a:t>scope</a:t>
            </a:r>
          </a:p>
          <a:p>
            <a:pPr eaLnBrk="1" hangingPunct="1"/>
            <a:endParaRPr lang="en-US" sz="2400" dirty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50088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40F1B1CD-9FFC-4CF0-A003-7598352BD8F7}" type="slidenum">
              <a:rPr lang="en-US"/>
              <a:pPr/>
              <a:t>49</a:t>
            </a:fld>
            <a:endParaRPr lang="en-CA"/>
          </a:p>
        </p:txBody>
      </p:sp>
    </p:spTree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title"/>
          </p:nvPr>
        </p:nvSpPr>
        <p:spPr>
          <a:xfrm>
            <a:off x="533400" y="303213"/>
            <a:ext cx="8305800" cy="839787"/>
          </a:xfrm>
        </p:spPr>
        <p:txBody>
          <a:bodyPr/>
          <a:lstStyle/>
          <a:p>
            <a:pPr eaLnBrk="1" hangingPunct="1"/>
            <a:r>
              <a:rPr lang="en-US" dirty="0"/>
              <a:t>Programmer-Defined Functions</a:t>
            </a:r>
          </a:p>
        </p:txBody>
      </p:sp>
      <p:sp>
        <p:nvSpPr>
          <p:cNvPr id="7171" name="Rectangle 7"/>
          <p:cNvSpPr>
            <a:spLocks noGrp="1" noChangeArrowheads="1"/>
          </p:cNvSpPr>
          <p:nvPr>
            <p:ph idx="1"/>
          </p:nvPr>
        </p:nvSpPr>
        <p:spPr>
          <a:xfrm>
            <a:off x="304800" y="1365250"/>
            <a:ext cx="8534400" cy="49593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Function </a:t>
            </a:r>
            <a:r>
              <a:rPr lang="en-US" sz="2400" b="1" dirty="0"/>
              <a:t>declaration</a:t>
            </a:r>
            <a:r>
              <a:rPr lang="en-US" sz="2400" dirty="0"/>
              <a:t> (or Function </a:t>
            </a:r>
            <a:r>
              <a:rPr lang="en-US" sz="2400" b="1" dirty="0"/>
              <a:t>prototype</a:t>
            </a:r>
            <a:r>
              <a:rPr lang="en-US" sz="2400" dirty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Tells the compiler about the function and how it is called.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Must be declared before the function can be called.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Syntax: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en-US" sz="2000" b="1" dirty="0" err="1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Type_returned</a:t>
            </a:r>
            <a:r>
              <a:rPr lang="en-US" sz="2000" b="1" dirty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b="1" dirty="0" err="1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Function_Name</a:t>
            </a:r>
            <a:r>
              <a:rPr lang="en-US" sz="2000" b="1" dirty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 dirty="0" err="1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Parameter_List</a:t>
            </a:r>
            <a:r>
              <a:rPr lang="en-US" sz="2000" b="1" dirty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);</a:t>
            </a:r>
            <a:br>
              <a:rPr lang="en-US" sz="2000" b="1" dirty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2000" b="1" dirty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//Comment describing what function does</a:t>
            </a:r>
            <a:endParaRPr lang="en-US" sz="20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Function </a:t>
            </a:r>
            <a:r>
              <a:rPr lang="en-US" sz="2400" b="1" dirty="0"/>
              <a:t>definition (or Function implementation)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Tells the compiler how the function does its task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Can appear before or after the function is called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Syntax:</a:t>
            </a:r>
            <a:endParaRPr lang="en-US" sz="2000" dirty="0"/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en-US" sz="20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Comment describing preconditions/postcondition</a:t>
            </a:r>
            <a:br>
              <a:rPr lang="en-US" sz="2000" dirty="0"/>
            </a:br>
            <a:r>
              <a:rPr lang="en-US" sz="2000" b="1" dirty="0" err="1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Type_returned</a:t>
            </a:r>
            <a:r>
              <a:rPr lang="en-US" sz="2000" b="1" dirty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b="1" dirty="0" err="1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Function_Name</a:t>
            </a:r>
            <a:r>
              <a:rPr lang="en-US" sz="2000" b="1" dirty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 dirty="0" err="1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Parameter_List</a:t>
            </a:r>
            <a:r>
              <a:rPr lang="en-US" sz="2000" b="1" dirty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)</a:t>
            </a:r>
            <a:br>
              <a:rPr lang="en-US" sz="2000" b="1" dirty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2000" b="1" dirty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{</a:t>
            </a:r>
            <a:br>
              <a:rPr lang="en-US" sz="2000" b="1" dirty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2000" b="1" dirty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     //code to make the function work</a:t>
            </a:r>
            <a:br>
              <a:rPr lang="en-US" sz="2000" b="1" dirty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2000" b="1" dirty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527362" name="Text Box 2"/>
          <p:cNvSpPr txBox="1">
            <a:spLocks noChangeArrowheads="1"/>
          </p:cNvSpPr>
          <p:nvPr/>
        </p:nvSpPr>
        <p:spPr bwMode="auto">
          <a:xfrm>
            <a:off x="7962900" y="2949575"/>
            <a:ext cx="354013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lang="en-US" sz="4000" b="1" dirty="0">
                <a:solidFill>
                  <a:schemeClr val="tx2"/>
                </a:solidFill>
              </a:rPr>
              <a:t>;</a:t>
            </a:r>
          </a:p>
        </p:txBody>
      </p:sp>
      <p:sp>
        <p:nvSpPr>
          <p:cNvPr id="527363" name="Line 3"/>
          <p:cNvSpPr>
            <a:spLocks noChangeShapeType="1"/>
          </p:cNvSpPr>
          <p:nvPr/>
        </p:nvSpPr>
        <p:spPr bwMode="auto">
          <a:xfrm flipH="1" flipV="1">
            <a:off x="7772400" y="2895600"/>
            <a:ext cx="153987" cy="5334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Text Box 4"/>
          <p:cNvSpPr txBox="1">
            <a:spLocks noChangeArrowheads="1"/>
          </p:cNvSpPr>
          <p:nvPr/>
        </p:nvSpPr>
        <p:spPr bwMode="auto">
          <a:xfrm>
            <a:off x="7256463" y="3132138"/>
            <a:ext cx="18415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rgbClr val="CC0000"/>
              </a:buClr>
              <a:buFont typeface="Wingdings" pitchFamily="2" charset="2"/>
              <a:buNone/>
            </a:pPr>
            <a:endParaRPr lang="en-US" sz="28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7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27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7362" grpId="0"/>
      <p:bldP spid="52736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Block Scope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	Local and global variables conform to the rules of </a:t>
            </a:r>
            <a:r>
              <a:rPr lang="en-US" b="1" dirty="0"/>
              <a:t>Block Scope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The code block, generally specified by the </a:t>
            </a:r>
            <a:r>
              <a:rPr lang="en-US" sz="2400" b="1" dirty="0">
                <a:solidFill>
                  <a:srgbClr val="C00000"/>
                </a:solidFill>
                <a:latin typeface="Consolas" pitchFamily="49" charset="0"/>
              </a:rPr>
              <a:t>{ }</a:t>
            </a:r>
            <a:r>
              <a:rPr lang="en-US" sz="2400" dirty="0">
                <a:latin typeface="Consolas" pitchFamily="49" charset="0"/>
              </a:rPr>
              <a:t>,</a:t>
            </a:r>
          </a:p>
          <a:p>
            <a:pPr lvl="1">
              <a:buFont typeface="Wingdings" pitchFamily="2" charset="2"/>
              <a:buNone/>
            </a:pPr>
            <a:r>
              <a:rPr lang="en-US" sz="2400" dirty="0"/>
              <a:t>   where an identifier like a variable is declared. </a:t>
            </a:r>
          </a:p>
          <a:p>
            <a:pPr lvl="1">
              <a:buFont typeface="Wingdings" pitchFamily="2" charset="2"/>
              <a:buNone/>
            </a:pPr>
            <a:r>
              <a:rPr lang="en-US" sz="2400" dirty="0"/>
              <a:t>	It determines the scope of the identifier.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Blocks can be nested</a:t>
            </a:r>
          </a:p>
          <a:p>
            <a:pPr lvl="1"/>
            <a:endParaRPr lang="en-US" sz="2400" dirty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50088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8B39C0D3-FAA8-4BC3-BCAF-2341BCC2335E}" type="slidenum">
              <a:rPr lang="en-US"/>
              <a:pPr/>
              <a:t>50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51320508"/>
      </p:ext>
    </p:extLst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153400" y="6400800"/>
            <a:ext cx="801688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C9F566E7-57D1-4420-B040-C17A79DBEB9F}" type="slidenum">
              <a:rPr lang="en-US"/>
              <a:pPr/>
              <a:t>51</a:t>
            </a:fld>
            <a:endParaRPr lang="en-CA"/>
          </a:p>
        </p:txBody>
      </p:sp>
      <p:pic>
        <p:nvPicPr>
          <p:cNvPr id="38915" name="Picture 2" descr="Pink tissue pap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0"/>
            <a:ext cx="8305800" cy="605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TextBox 7"/>
          <p:cNvSpPr txBox="1">
            <a:spLocks noChangeArrowheads="1"/>
          </p:cNvSpPr>
          <p:nvPr/>
        </p:nvSpPr>
        <p:spPr bwMode="auto">
          <a:xfrm>
            <a:off x="1295400" y="6172200"/>
            <a:ext cx="6172200" cy="64633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/>
              <a:t>A variable can be directly accessed only within its scope.  </a:t>
            </a:r>
          </a:p>
          <a:p>
            <a:r>
              <a:rPr lang="en-US" sz="1800" dirty="0"/>
              <a:t>Local and Global scopes are examples of Block Scope.</a:t>
            </a:r>
          </a:p>
        </p:txBody>
      </p:sp>
    </p:spTree>
    <p:extLst>
      <p:ext uri="{BB962C8B-B14F-4D97-AF65-F5344CB8AC3E}">
        <p14:creationId xmlns:p14="http://schemas.microsoft.com/office/powerpoint/2010/main" val="2588726314"/>
      </p:ext>
    </p:extLst>
  </p:cSld>
  <p:clrMapOvr>
    <a:masterClrMapping/>
  </p:clrMapOvr>
  <p:transition spd="med" advClick="0">
    <p:wipe dir="r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8508F-AA60-4394-AAE6-EB36A22DC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From the textbook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F5B87-5F64-47D0-826A-429B9F390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513" y="1447800"/>
            <a:ext cx="8294687" cy="4800600"/>
          </a:xfrm>
        </p:spPr>
        <p:txBody>
          <a:bodyPr/>
          <a:lstStyle/>
          <a:p>
            <a:r>
              <a:rPr lang="en-US" dirty="0"/>
              <a:t>Let’s look at a program that calculates a grade</a:t>
            </a:r>
          </a:p>
          <a:p>
            <a:r>
              <a:rPr lang="en-US" dirty="0"/>
              <a:t>Grade is computed from 3 exams. The minimum grade is tossed and the average of the 2 is the final grade (simplified for class).</a:t>
            </a:r>
          </a:p>
          <a:p>
            <a:r>
              <a:rPr lang="en-US" dirty="0"/>
              <a:t>Let’s decompose into smaller problems</a:t>
            </a:r>
          </a:p>
          <a:p>
            <a:pPr lvl="1"/>
            <a:r>
              <a:rPr lang="en-US" sz="2400" dirty="0"/>
              <a:t>Reads in three letter grades (A, B, C, D, F)</a:t>
            </a:r>
          </a:p>
          <a:p>
            <a:pPr lvl="1"/>
            <a:r>
              <a:rPr lang="en-US" sz="2400" dirty="0"/>
              <a:t>Converts letter grades to numbers (4, 3, 2, 1, 0)</a:t>
            </a:r>
          </a:p>
          <a:p>
            <a:pPr lvl="1"/>
            <a:r>
              <a:rPr lang="en-US" sz="2400" dirty="0"/>
              <a:t>Finds the minimum grade and removes it. (one?)</a:t>
            </a:r>
          </a:p>
          <a:p>
            <a:pPr lvl="1"/>
            <a:r>
              <a:rPr lang="en-US" sz="2400" dirty="0"/>
              <a:t>Takes the average</a:t>
            </a:r>
          </a:p>
          <a:p>
            <a:pPr lvl="1"/>
            <a:r>
              <a:rPr lang="en-US" sz="2400" dirty="0"/>
              <a:t>Converts average back to letter grade</a:t>
            </a:r>
            <a:r>
              <a:rPr lang="en-US" sz="2000" dirty="0">
                <a:solidFill>
                  <a:srgbClr val="0099CC"/>
                </a:solidFill>
              </a:rPr>
              <a:t>        </a:t>
            </a:r>
          </a:p>
          <a:p>
            <a:pPr marL="457200" lvl="1" indent="0">
              <a:buNone/>
            </a:pPr>
            <a:endParaRPr lang="en-US" sz="2000" dirty="0">
              <a:solidFill>
                <a:srgbClr val="0099CC"/>
              </a:solidFill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2624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uiExpand="1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30F8E-4E55-4D5E-B091-6F828D10A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that we have the logic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387C45-7BD0-42C0-BF5D-54095D8208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start a program and stub it out</a:t>
            </a:r>
          </a:p>
          <a:p>
            <a:r>
              <a:rPr lang="en-US" dirty="0"/>
              <a:t>Where are the functions?</a:t>
            </a:r>
          </a:p>
          <a:p>
            <a:pPr lvl="1"/>
            <a:r>
              <a:rPr lang="en-US" sz="2400" dirty="0"/>
              <a:t>Reads in 3 letter grades (A, B, C, D, F)</a:t>
            </a:r>
          </a:p>
          <a:p>
            <a:pPr lvl="1"/>
            <a:r>
              <a:rPr lang="en-US" sz="2400" dirty="0"/>
              <a:t>Convert letter grades to numbers (4, 3, 2, 1, 0)</a:t>
            </a:r>
          </a:p>
          <a:p>
            <a:pPr lvl="1"/>
            <a:r>
              <a:rPr lang="en-US" sz="2400" dirty="0">
                <a:solidFill>
                  <a:srgbClr val="3366FF"/>
                </a:solidFill>
              </a:rPr>
              <a:t>Finds the minimum grade and tosses it. (just one?)</a:t>
            </a:r>
          </a:p>
          <a:p>
            <a:pPr lvl="2"/>
            <a:r>
              <a:rPr lang="en-US" sz="2000" dirty="0"/>
              <a:t>2 functions: 1) one for the sum; 2) the other for the min</a:t>
            </a:r>
          </a:p>
          <a:p>
            <a:pPr lvl="1"/>
            <a:r>
              <a:rPr lang="en-US" sz="2400" dirty="0">
                <a:solidFill>
                  <a:srgbClr val="3366FF"/>
                </a:solidFill>
              </a:rPr>
              <a:t>Compute the average (do we need a function?)</a:t>
            </a:r>
          </a:p>
          <a:p>
            <a:pPr lvl="1"/>
            <a:r>
              <a:rPr lang="en-US" sz="2400" dirty="0"/>
              <a:t>Converts average back to letter grade</a:t>
            </a:r>
            <a:r>
              <a:rPr lang="en-US" sz="2400" dirty="0">
                <a:solidFill>
                  <a:srgbClr val="0099CC"/>
                </a:solidFill>
              </a:rPr>
              <a:t>        </a:t>
            </a:r>
          </a:p>
          <a:p>
            <a:r>
              <a:rPr lang="en-US" dirty="0"/>
              <a:t>Note: A more general solution would be to use arrays!</a:t>
            </a:r>
          </a:p>
        </p:txBody>
      </p:sp>
    </p:spTree>
    <p:extLst>
      <p:ext uri="{BB962C8B-B14F-4D97-AF65-F5344CB8AC3E}">
        <p14:creationId xmlns:p14="http://schemas.microsoft.com/office/powerpoint/2010/main" val="12805947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82A39-5AAC-402B-8D3B-31F042FA0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– what’s needed?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EE4E0D-F72A-466E-86CF-7A90E84D85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513" y="1447800"/>
            <a:ext cx="8294687" cy="4800600"/>
          </a:xfrm>
        </p:spPr>
        <p:txBody>
          <a:bodyPr/>
          <a:lstStyle/>
          <a:p>
            <a:pPr marL="457200" lvl="1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float convert2number(string grade);</a:t>
            </a:r>
          </a:p>
          <a:p>
            <a:pPr marL="457200" lvl="1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// Converts letter grade to numeric grade</a:t>
            </a:r>
          </a:p>
          <a:p>
            <a:pPr marL="457200" lvl="1" indent="0"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string convert2letter(float grade);</a:t>
            </a:r>
          </a:p>
          <a:p>
            <a:pPr marL="457200" lvl="1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// Converts numeric grade to letter grade</a:t>
            </a:r>
          </a:p>
          <a:p>
            <a:pPr marL="457200" lvl="1" indent="0"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getGrades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(string&amp; g1,string&amp; g2,string&amp; g3);</a:t>
            </a:r>
          </a:p>
          <a:p>
            <a:pPr marL="457200" lvl="1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// returns 3 letter grades, generalize to array</a:t>
            </a:r>
          </a:p>
          <a:p>
            <a:pPr marL="457200" lvl="1" indent="0"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float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calcTotal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(float gr1, float gr2, float gr3);</a:t>
            </a:r>
          </a:p>
          <a:p>
            <a:pPr marL="457200" lvl="1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// Calculates total, generalize to array.</a:t>
            </a:r>
          </a:p>
          <a:p>
            <a:pPr marL="457200" lvl="1" indent="0"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float min(float gr1, float gr2, float gr3);</a:t>
            </a:r>
          </a:p>
          <a:p>
            <a:pPr marL="457200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// returns the minimum value, generalize to array.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902097"/>
      </p:ext>
    </p:extLst>
  </p:cSld>
  <p:clrMapOvr>
    <a:masterClrMapping/>
  </p:clrMapOvr>
  <p:transition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303213"/>
            <a:ext cx="8610600" cy="992187"/>
          </a:xfrm>
        </p:spPr>
        <p:txBody>
          <a:bodyPr/>
          <a:lstStyle/>
          <a:p>
            <a:pPr eaLnBrk="1" hangingPunct="1"/>
            <a:r>
              <a:rPr lang="en-US"/>
              <a:t>Formal Parameters are Local Variables</a:t>
            </a:r>
          </a:p>
        </p:txBody>
      </p:sp>
      <p:sp>
        <p:nvSpPr>
          <p:cNvPr id="3481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/>
              <a:t>Formal Parameters are variables that are local to the function definition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They are used just as if they were declared in the </a:t>
            </a:r>
            <a:br>
              <a:rPr lang="en-US" sz="2400"/>
            </a:br>
            <a:r>
              <a:rPr lang="en-US" sz="2400"/>
              <a:t>function body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>
                <a:solidFill>
                  <a:srgbClr val="C00000"/>
                </a:solidFill>
              </a:rPr>
              <a:t>Do NOT re-declare the formal parameters in the </a:t>
            </a:r>
            <a:br>
              <a:rPr lang="en-US" sz="2400" b="1">
                <a:solidFill>
                  <a:srgbClr val="C00000"/>
                </a:solidFill>
              </a:rPr>
            </a:br>
            <a:r>
              <a:rPr lang="en-US" sz="2400" b="1">
                <a:solidFill>
                  <a:srgbClr val="C00000"/>
                </a:solidFill>
              </a:rPr>
              <a:t>function body</a:t>
            </a:r>
            <a:r>
              <a:rPr lang="en-US" sz="2400"/>
              <a:t>, as they are declared in the function</a:t>
            </a:r>
            <a:br>
              <a:rPr lang="en-US" sz="2400"/>
            </a:br>
            <a:r>
              <a:rPr lang="en-US" sz="2400"/>
              <a:t>declaration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/>
          </a:p>
          <a:p>
            <a:pPr eaLnBrk="1" hangingPunct="1">
              <a:lnSpc>
                <a:spcPct val="90000"/>
              </a:lnSpc>
            </a:pPr>
            <a:r>
              <a:rPr lang="en-US" sz="2400"/>
              <a:t>The call-by-value mechanism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When a function is called the formal parameters </a:t>
            </a:r>
            <a:br>
              <a:rPr lang="en-US" sz="2400"/>
            </a:br>
            <a:r>
              <a:rPr lang="en-US" sz="2400"/>
              <a:t>are </a:t>
            </a:r>
            <a:r>
              <a:rPr lang="en-US" sz="2400">
                <a:solidFill>
                  <a:srgbClr val="C00000"/>
                </a:solidFill>
              </a:rPr>
              <a:t>initialized</a:t>
            </a:r>
            <a:r>
              <a:rPr lang="en-US" sz="2400"/>
              <a:t> to the values of the arguments in the function call</a:t>
            </a:r>
          </a:p>
          <a:p>
            <a:pPr lvl="2" eaLnBrk="1" hangingPunct="1">
              <a:lnSpc>
                <a:spcPct val="90000"/>
              </a:lnSpc>
            </a:pPr>
            <a:endParaRPr lang="en-US" sz="200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077200" y="6400800"/>
            <a:ext cx="877888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77214432-9A8C-40B5-A025-F3BB346481F1}" type="slidenum">
              <a:rPr lang="en-US"/>
              <a:pPr/>
              <a:t>55</a:t>
            </a:fld>
            <a:endParaRPr lang="en-CA"/>
          </a:p>
        </p:txBody>
      </p:sp>
    </p:spTree>
  </p:cSld>
  <p:clrMapOvr>
    <a:masterClrMapping/>
  </p:clrMapOvr>
  <p:transition spd="med">
    <p:wipe dir="r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772400" y="6400800"/>
            <a:ext cx="1182688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A73E7933-3D39-49F7-88CA-82DC4A0AA2F2}" type="slidenum">
              <a:rPr lang="en-US"/>
              <a:pPr/>
              <a:t>56</a:t>
            </a:fld>
            <a:endParaRPr lang="en-CA"/>
          </a:p>
        </p:txBody>
      </p:sp>
      <p:sp>
        <p:nvSpPr>
          <p:cNvPr id="35843" name="Rectangle 6"/>
          <p:cNvSpPr>
            <a:spLocks noChangeArrowheads="1"/>
          </p:cNvSpPr>
          <p:nvPr/>
        </p:nvSpPr>
        <p:spPr bwMode="auto">
          <a:xfrm>
            <a:off x="0" y="0"/>
            <a:ext cx="4927600" cy="1511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5844" name="Picture 4" descr="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49238"/>
            <a:ext cx="6705600" cy="66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Rectangle 8"/>
          <p:cNvSpPr>
            <a:spLocks noChangeArrowheads="1"/>
          </p:cNvSpPr>
          <p:nvPr/>
        </p:nvSpPr>
        <p:spPr bwMode="auto">
          <a:xfrm>
            <a:off x="533400" y="4191000"/>
            <a:ext cx="2667000" cy="4572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6" name="TextBox 9"/>
          <p:cNvSpPr txBox="1">
            <a:spLocks noChangeArrowheads="1"/>
          </p:cNvSpPr>
          <p:nvPr/>
        </p:nvSpPr>
        <p:spPr bwMode="auto">
          <a:xfrm>
            <a:off x="6400800" y="1752600"/>
            <a:ext cx="2209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Another example</a:t>
            </a:r>
          </a:p>
        </p:txBody>
      </p:sp>
    </p:spTree>
  </p:cSld>
  <p:clrMapOvr>
    <a:masterClrMapping/>
  </p:clrMapOvr>
  <p:transition spd="med" advClick="0">
    <p:wipe dir="r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50088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ED0EB013-7E24-42CF-8195-D6FDA3408ABD}" type="slidenum">
              <a:rPr lang="en-US"/>
              <a:pPr/>
              <a:t>57</a:t>
            </a:fld>
            <a:endParaRPr lang="en-CA"/>
          </a:p>
        </p:txBody>
      </p:sp>
      <p:pic>
        <p:nvPicPr>
          <p:cNvPr id="36867" name="Picture 4" descr="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" y="1971675"/>
            <a:ext cx="7499350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>
    <p:wipe dir="r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 descr="Pink tissue paper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133600" y="2895600"/>
            <a:ext cx="6629400" cy="1905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00CC"/>
                </a:solidFill>
              </a:rPr>
              <a:t>Default Values in Functions</a:t>
            </a:r>
          </a:p>
        </p:txBody>
      </p:sp>
    </p:spTree>
    <p:extLst>
      <p:ext uri="{BB962C8B-B14F-4D97-AF65-F5344CB8AC3E}">
        <p14:creationId xmlns:p14="http://schemas.microsoft.com/office/powerpoint/2010/main" val="2899672804"/>
      </p:ext>
    </p:extLst>
  </p:cSld>
  <p:clrMapOvr>
    <a:masterClrMapping/>
  </p:clrMapOvr>
  <p:transition spd="med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49CC9D0F-39F5-4CA1-A717-4DC8773210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Default Arguments</a:t>
            </a:r>
          </a:p>
        </p:txBody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EBC5A404-BF64-4D30-ADFA-85EBC665F8B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305800" cy="4724400"/>
          </a:xfrm>
        </p:spPr>
        <p:txBody>
          <a:bodyPr/>
          <a:lstStyle/>
          <a:p>
            <a:pPr>
              <a:lnSpc>
                <a:spcPct val="90000"/>
              </a:lnSpc>
              <a:buFont typeface="Times" panose="02020603050405020304" pitchFamily="18" charset="0"/>
              <a:buNone/>
            </a:pPr>
            <a:r>
              <a:rPr lang="en-US" altLang="en-US" sz="2800" dirty="0"/>
              <a:t>	A </a:t>
            </a:r>
            <a:r>
              <a:rPr lang="en-US" altLang="en-US" sz="2800" u="sng" dirty="0"/>
              <a:t>Default argument</a:t>
            </a:r>
            <a:r>
              <a:rPr lang="en-US" altLang="en-US" sz="2800" dirty="0"/>
              <a:t>  is an argument that is passed automatically to a parameter if the argument is missing on the function call.</a:t>
            </a:r>
            <a:br>
              <a:rPr lang="en-US" altLang="en-US" sz="2800" dirty="0"/>
            </a:br>
            <a:endParaRPr lang="en-US" altLang="en-US" sz="2800" dirty="0"/>
          </a:p>
          <a:p>
            <a:pPr>
              <a:lnSpc>
                <a:spcPct val="90000"/>
              </a:lnSpc>
            </a:pPr>
            <a:r>
              <a:rPr lang="en-US" altLang="en-US" sz="2800" dirty="0"/>
              <a:t>Must be </a:t>
            </a:r>
            <a:r>
              <a:rPr lang="en-US" altLang="en-US" dirty="0"/>
              <a:t>constant set in</a:t>
            </a:r>
            <a:r>
              <a:rPr lang="en-US" altLang="en-US" sz="2800" dirty="0"/>
              <a:t> declared prototype:</a:t>
            </a:r>
          </a:p>
          <a:p>
            <a:pPr lvl="1">
              <a:lnSpc>
                <a:spcPct val="90000"/>
              </a:lnSpc>
              <a:buClr>
                <a:srgbClr val="3333CC"/>
              </a:buClr>
              <a:buFontTx/>
              <a:buNone/>
            </a:pPr>
            <a:r>
              <a:rPr lang="en-US" altLang="en-US" sz="2400" dirty="0"/>
              <a:t>	</a:t>
            </a:r>
            <a:r>
              <a:rPr lang="en-US" altLang="en-US" sz="2400" dirty="0">
                <a:latin typeface="Courier New" panose="02070309020205020404" pitchFamily="49" charset="0"/>
              </a:rPr>
              <a:t>int max(int val1, int val2, int val3=0);</a:t>
            </a: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sz="2800" dirty="0"/>
              <a:t>Can be declared in header if no prototype</a:t>
            </a:r>
            <a:br>
              <a:rPr lang="en-US" altLang="en-US" sz="2800" dirty="0"/>
            </a:br>
            <a:endParaRPr lang="en-US" altLang="en-US" sz="2800" dirty="0"/>
          </a:p>
          <a:p>
            <a:pPr>
              <a:lnSpc>
                <a:spcPct val="90000"/>
              </a:lnSpc>
            </a:pPr>
            <a:r>
              <a:rPr lang="en-US" altLang="en-US" sz="2800" dirty="0"/>
              <a:t>Multi-parameter functions may have default arguments for some or all of them:</a:t>
            </a:r>
          </a:p>
          <a:p>
            <a:pPr lvl="1">
              <a:lnSpc>
                <a:spcPct val="90000"/>
              </a:lnSpc>
              <a:buClr>
                <a:srgbClr val="3333CC"/>
              </a:buClr>
              <a:buFontTx/>
              <a:buNone/>
            </a:pPr>
            <a:r>
              <a:rPr lang="en-US" altLang="en-US" sz="2400" dirty="0"/>
              <a:t>	</a:t>
            </a:r>
            <a:r>
              <a:rPr lang="en-US" altLang="en-US" sz="2400" dirty="0">
                <a:latin typeface="Courier New" panose="02070309020205020404" pitchFamily="49" charset="0"/>
              </a:rPr>
              <a:t>int </a:t>
            </a:r>
            <a:r>
              <a:rPr lang="en-US" altLang="en-US" sz="2400" dirty="0" err="1">
                <a:latin typeface="Courier New" panose="02070309020205020404" pitchFamily="49" charset="0"/>
              </a:rPr>
              <a:t>getSum</a:t>
            </a:r>
            <a:r>
              <a:rPr lang="en-US" altLang="en-US" sz="2400" dirty="0">
                <a:latin typeface="Courier New" panose="02070309020205020404" pitchFamily="49" charset="0"/>
              </a:rPr>
              <a:t>(int n1, int n2=0, int n3=0);</a:t>
            </a:r>
            <a:endParaRPr lang="en-US" altLang="en-US" sz="2400" dirty="0"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Function Call</a:t>
            </a:r>
          </a:p>
        </p:txBody>
      </p:sp>
      <p:sp>
        <p:nvSpPr>
          <p:cNvPr id="16387" name="Rectangle 4"/>
          <p:cNvSpPr>
            <a:spLocks noGrp="1" noChangeArrowheads="1"/>
          </p:cNvSpPr>
          <p:nvPr>
            <p:ph idx="1"/>
          </p:nvPr>
        </p:nvSpPr>
        <p:spPr>
          <a:xfrm>
            <a:off x="152400" y="1676400"/>
            <a:ext cx="8991600" cy="4572000"/>
          </a:xfrm>
        </p:spPr>
        <p:txBody>
          <a:bodyPr/>
          <a:lstStyle/>
          <a:p>
            <a:pPr eaLnBrk="1" hangingPunct="1"/>
            <a:r>
              <a:rPr lang="en-US" dirty="0"/>
              <a:t>Tells the </a:t>
            </a:r>
            <a:r>
              <a:rPr lang="en-US" b="1" dirty="0"/>
              <a:t>name</a:t>
            </a:r>
            <a:r>
              <a:rPr lang="en-US" dirty="0"/>
              <a:t> of the  function to use</a:t>
            </a:r>
          </a:p>
          <a:p>
            <a:pPr eaLnBrk="1" hangingPunct="1"/>
            <a:r>
              <a:rPr lang="en-US" dirty="0"/>
              <a:t>Lists the </a:t>
            </a:r>
            <a:r>
              <a:rPr lang="en-US" b="1" dirty="0"/>
              <a:t>arguments</a:t>
            </a:r>
          </a:p>
          <a:p>
            <a:pPr eaLnBrk="1" hangingPunct="1"/>
            <a:r>
              <a:rPr lang="en-US" dirty="0"/>
              <a:t>Is used in a statement where the return value</a:t>
            </a:r>
            <a:br>
              <a:rPr lang="en-US" dirty="0"/>
            </a:br>
            <a:r>
              <a:rPr lang="en-US" dirty="0"/>
              <a:t>makes sense</a:t>
            </a:r>
          </a:p>
          <a:p>
            <a:pPr eaLnBrk="1" hangingPunct="1"/>
            <a:r>
              <a:rPr lang="en-US" dirty="0"/>
              <a:t>Example: </a:t>
            </a:r>
            <a:r>
              <a:rPr lang="en-US" sz="2400" dirty="0" err="1">
                <a:solidFill>
                  <a:srgbClr val="0099CC"/>
                </a:solidFill>
              </a:rPr>
              <a:t>total_cost</a:t>
            </a:r>
            <a:r>
              <a:rPr lang="en-US" sz="2400" dirty="0">
                <a:solidFill>
                  <a:srgbClr val="0099CC"/>
                </a:solidFill>
              </a:rPr>
              <a:t>(number, price) is the function call</a:t>
            </a:r>
            <a:br>
              <a:rPr lang="en-US" sz="2400" dirty="0"/>
            </a:br>
            <a:br>
              <a:rPr lang="en-US" sz="2400" dirty="0"/>
            </a:br>
            <a:r>
              <a:rPr lang="en-US" b="1" dirty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double bill = </a:t>
            </a:r>
            <a:r>
              <a:rPr lang="en-US" b="1" dirty="0" err="1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total_cost</a:t>
            </a:r>
            <a:r>
              <a:rPr lang="en-US" b="1" dirty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(number, price);</a:t>
            </a:r>
          </a:p>
        </p:txBody>
      </p:sp>
    </p:spTree>
    <p:extLst>
      <p:ext uri="{BB962C8B-B14F-4D97-AF65-F5344CB8AC3E}">
        <p14:creationId xmlns:p14="http://schemas.microsoft.com/office/powerpoint/2010/main" val="2374686445"/>
      </p:ext>
    </p:extLst>
  </p:cSld>
  <p:clrMapOvr>
    <a:masterClrMapping/>
  </p:clrMapOvr>
  <p:transition spd="med">
    <p:wipe dir="r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54" name="Group 8">
            <a:extLst>
              <a:ext uri="{FF2B5EF4-FFF2-40B4-BE49-F238E27FC236}">
                <a16:creationId xmlns:a16="http://schemas.microsoft.com/office/drawing/2014/main" id="{BF883A63-01F1-4D66-B732-D9B135A0629D}"/>
              </a:ext>
            </a:extLst>
          </p:cNvPr>
          <p:cNvGrpSpPr>
            <a:grpSpLocks/>
          </p:cNvGrpSpPr>
          <p:nvPr/>
        </p:nvGrpSpPr>
        <p:grpSpPr bwMode="auto">
          <a:xfrm>
            <a:off x="877888" y="1295400"/>
            <a:ext cx="7851775" cy="4681538"/>
            <a:chOff x="478" y="670"/>
            <a:chExt cx="4946" cy="2949"/>
          </a:xfrm>
        </p:grpSpPr>
        <p:pic>
          <p:nvPicPr>
            <p:cNvPr id="100357" name="Picture 2">
              <a:extLst>
                <a:ext uri="{FF2B5EF4-FFF2-40B4-BE49-F238E27FC236}">
                  <a16:creationId xmlns:a16="http://schemas.microsoft.com/office/drawing/2014/main" id="{03D6A126-2C6A-4664-8A7D-9140F85CDF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" y="1008"/>
              <a:ext cx="4946" cy="2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0358" name="Text Box 3">
              <a:extLst>
                <a:ext uri="{FF2B5EF4-FFF2-40B4-BE49-F238E27FC236}">
                  <a16:creationId xmlns:a16="http://schemas.microsoft.com/office/drawing/2014/main" id="{9814889B-EA28-4723-94BD-98438D286F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7" y="670"/>
              <a:ext cx="393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dirty="0">
                  <a:solidFill>
                    <a:srgbClr val="C00000"/>
                  </a:solidFill>
                </a:rPr>
                <a:t>Default arguments are specified in the prototype</a:t>
              </a:r>
            </a:p>
          </p:txBody>
        </p:sp>
        <p:pic>
          <p:nvPicPr>
            <p:cNvPr id="100361" name="Picture 7" descr="Pink tissue paper">
              <a:extLst>
                <a:ext uri="{FF2B5EF4-FFF2-40B4-BE49-F238E27FC236}">
                  <a16:creationId xmlns:a16="http://schemas.microsoft.com/office/drawing/2014/main" id="{60961F84-CC1E-4E5B-AACE-2AF0CC0DDC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" y="1008"/>
              <a:ext cx="1116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0359" name="Line 4">
              <a:extLst>
                <a:ext uri="{FF2B5EF4-FFF2-40B4-BE49-F238E27FC236}">
                  <a16:creationId xmlns:a16="http://schemas.microsoft.com/office/drawing/2014/main" id="{2F6C2CCF-6BC3-4BAF-81CF-8BC58F1675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88" y="912"/>
              <a:ext cx="671" cy="1121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00360" name="Line 5">
              <a:extLst>
                <a:ext uri="{FF2B5EF4-FFF2-40B4-BE49-F238E27FC236}">
                  <a16:creationId xmlns:a16="http://schemas.microsoft.com/office/drawing/2014/main" id="{FCBB80F7-3614-402D-830C-B7475124EB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0" y="912"/>
              <a:ext cx="1" cy="1121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100355" name="Text Box 6">
            <a:extLst>
              <a:ext uri="{FF2B5EF4-FFF2-40B4-BE49-F238E27FC236}">
                <a16:creationId xmlns:a16="http://schemas.microsoft.com/office/drawing/2014/main" id="{71354AEC-AD44-44E7-930F-3FF653873A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9600" y="5789613"/>
            <a:ext cx="3149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i="1"/>
              <a:t>(Program Continues)</a:t>
            </a:r>
          </a:p>
        </p:txBody>
      </p:sp>
      <p:sp>
        <p:nvSpPr>
          <p:cNvPr id="100356" name="Title 1">
            <a:extLst>
              <a:ext uri="{FF2B5EF4-FFF2-40B4-BE49-F238E27FC236}">
                <a16:creationId xmlns:a16="http://schemas.microsoft.com/office/drawing/2014/main" id="{64C01AA8-51F4-4A34-A023-701F27F2BB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/>
              <a:t>Default Arguments in Program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E597E1-C426-4B67-A8F2-52B21726506F}"/>
              </a:ext>
            </a:extLst>
          </p:cNvPr>
          <p:cNvSpPr txBox="1"/>
          <p:nvPr/>
        </p:nvSpPr>
        <p:spPr>
          <a:xfrm>
            <a:off x="3535681" y="3419912"/>
            <a:ext cx="339851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( int cols = 10, int rows = 1);</a:t>
            </a:r>
          </a:p>
        </p:txBody>
      </p:sp>
    </p:spTree>
  </p:cSld>
  <p:clrMapOvr>
    <a:masterClrMapping/>
  </p:clrMapOvr>
  <p:transition spd="med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>
            <a:extLst>
              <a:ext uri="{FF2B5EF4-FFF2-40B4-BE49-F238E27FC236}">
                <a16:creationId xmlns:a16="http://schemas.microsoft.com/office/drawing/2014/main" id="{84806D41-C159-467E-804E-056C62B0A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95400"/>
            <a:ext cx="5843588" cy="474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9" name="Title 1">
            <a:extLst>
              <a:ext uri="{FF2B5EF4-FFF2-40B4-BE49-F238E27FC236}">
                <a16:creationId xmlns:a16="http://schemas.microsoft.com/office/drawing/2014/main" id="{42ED89DE-DD45-4D46-BA82-E8A6E882C7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Default Arguments in Program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13F211F-B31C-416F-A690-7E685B41D4C2}"/>
              </a:ext>
            </a:extLst>
          </p:cNvPr>
          <p:cNvSpPr/>
          <p:nvPr/>
        </p:nvSpPr>
        <p:spPr bwMode="auto">
          <a:xfrm>
            <a:off x="3505200" y="2286000"/>
            <a:ext cx="1905000" cy="381000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357F63D3-EFCC-4EA4-BFF9-7A6B8E9950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0988" y="3798586"/>
            <a:ext cx="39100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en-US" sz="1800" dirty="0">
                <a:solidFill>
                  <a:srgbClr val="C00000"/>
                </a:solidFill>
              </a:rPr>
              <a:t>Default arguments are not specified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en-US" sz="1800" dirty="0">
                <a:solidFill>
                  <a:srgbClr val="C00000"/>
                </a:solidFill>
              </a:rPr>
              <a:t>in the header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C997F03-BD64-43C1-BF0E-C2940C9BE6C9}"/>
              </a:ext>
            </a:extLst>
          </p:cNvPr>
          <p:cNvCxnSpPr/>
          <p:nvPr/>
        </p:nvCxnSpPr>
        <p:spPr bwMode="auto">
          <a:xfrm flipH="1" flipV="1">
            <a:off x="4572000" y="2667000"/>
            <a:ext cx="838200" cy="1130299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</p:cSld>
  <p:clrMapOvr>
    <a:masterClrMapping/>
  </p:clrMapOvr>
  <p:transition spd="med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>
            <a:extLst>
              <a:ext uri="{FF2B5EF4-FFF2-40B4-BE49-F238E27FC236}">
                <a16:creationId xmlns:a16="http://schemas.microsoft.com/office/drawing/2014/main" id="{46E2F0A6-2504-4070-BEF4-1B0F210699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Default Arguments</a:t>
            </a:r>
          </a:p>
        </p:txBody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8FD7973C-ECAD-4379-9760-CEF623D76F0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676400"/>
            <a:ext cx="8534400" cy="45720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altLang="en-US" dirty="0"/>
              <a:t>If not all parameters to a function have default values, the </a:t>
            </a:r>
            <a:r>
              <a:rPr lang="en-US" altLang="en-US" dirty="0" err="1"/>
              <a:t>defaultless</a:t>
            </a:r>
            <a:r>
              <a:rPr lang="en-US" altLang="en-US" dirty="0"/>
              <a:t> ones are declared first in the parameter list:</a:t>
            </a:r>
          </a:p>
          <a:p>
            <a:pPr lvl="1">
              <a:lnSpc>
                <a:spcPct val="85000"/>
              </a:lnSpc>
              <a:buClr>
                <a:srgbClr val="3333CC"/>
              </a:buClr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int </a:t>
            </a:r>
            <a:r>
              <a:rPr lang="en-US" altLang="en-US" sz="2400" dirty="0" err="1">
                <a:latin typeface="Courier New" panose="02070309020205020404" pitchFamily="49" charset="0"/>
              </a:rPr>
              <a:t>getSum</a:t>
            </a:r>
            <a:r>
              <a:rPr lang="en-US" altLang="en-US" sz="2400" dirty="0">
                <a:latin typeface="Courier New" panose="02070309020205020404" pitchFamily="49" charset="0"/>
              </a:rPr>
              <a:t>(int n1,int n2=0, int n3=0);// OK</a:t>
            </a:r>
          </a:p>
          <a:p>
            <a:pPr lvl="1">
              <a:lnSpc>
                <a:spcPct val="85000"/>
              </a:lnSpc>
              <a:buClr>
                <a:srgbClr val="3333CC"/>
              </a:buClr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int </a:t>
            </a:r>
            <a:r>
              <a:rPr lang="en-US" altLang="en-US" sz="2400" dirty="0" err="1">
                <a:latin typeface="Courier New" panose="02070309020205020404" pitchFamily="49" charset="0"/>
              </a:rPr>
              <a:t>getSum</a:t>
            </a:r>
            <a:r>
              <a:rPr lang="en-US" altLang="en-US" sz="2400" dirty="0">
                <a:latin typeface="Courier New" panose="02070309020205020404" pitchFamily="49" charset="0"/>
              </a:rPr>
              <a:t>(int n1,int n2=0, int n3);  // NO</a:t>
            </a:r>
          </a:p>
          <a:p>
            <a:pPr lvl="1">
              <a:lnSpc>
                <a:spcPct val="85000"/>
              </a:lnSpc>
              <a:buClr>
                <a:srgbClr val="3333CC"/>
              </a:buClr>
              <a:buFontTx/>
              <a:buNone/>
            </a:pPr>
            <a:endParaRPr lang="en-US" altLang="en-US" sz="2400" dirty="0"/>
          </a:p>
          <a:p>
            <a:pPr>
              <a:lnSpc>
                <a:spcPct val="85000"/>
              </a:lnSpc>
              <a:spcBef>
                <a:spcPct val="30000"/>
              </a:spcBef>
            </a:pPr>
            <a:r>
              <a:rPr lang="en-US" altLang="en-US" dirty="0"/>
              <a:t>When an argument is omitted from a function call, all arguments after it must also be omitted:</a:t>
            </a:r>
          </a:p>
          <a:p>
            <a:pPr lvl="1">
              <a:lnSpc>
                <a:spcPct val="85000"/>
              </a:lnSpc>
              <a:buClr>
                <a:srgbClr val="3333CC"/>
              </a:buClr>
              <a:buFontTx/>
              <a:buNone/>
            </a:pPr>
            <a:r>
              <a:rPr lang="en-US" altLang="en-US" dirty="0"/>
              <a:t>	</a:t>
            </a:r>
            <a:r>
              <a:rPr lang="en-US" altLang="en-US" dirty="0">
                <a:latin typeface="Courier New" panose="02070309020205020404" pitchFamily="49" charset="0"/>
              </a:rPr>
              <a:t>sum = </a:t>
            </a:r>
            <a:r>
              <a:rPr lang="en-US" altLang="en-US" dirty="0" err="1">
                <a:latin typeface="Courier New" panose="02070309020205020404" pitchFamily="49" charset="0"/>
              </a:rPr>
              <a:t>getSum</a:t>
            </a:r>
            <a:r>
              <a:rPr lang="en-US" altLang="en-US" dirty="0">
                <a:latin typeface="Courier New" panose="02070309020205020404" pitchFamily="49" charset="0"/>
              </a:rPr>
              <a:t>(n1, n2);    // OK</a:t>
            </a:r>
          </a:p>
          <a:p>
            <a:pPr lvl="1">
              <a:lnSpc>
                <a:spcPct val="85000"/>
              </a:lnSpc>
              <a:buClr>
                <a:srgbClr val="3333CC"/>
              </a:buClr>
              <a:buFontTx/>
              <a:buNone/>
            </a:pPr>
            <a:r>
              <a:rPr lang="en-US" altLang="en-US" dirty="0">
                <a:latin typeface="Courier New" panose="02070309020205020404" pitchFamily="49" charset="0"/>
              </a:rPr>
              <a:t>	sum = </a:t>
            </a:r>
            <a:r>
              <a:rPr lang="en-US" altLang="en-US" dirty="0" err="1">
                <a:latin typeface="Courier New" panose="02070309020205020404" pitchFamily="49" charset="0"/>
              </a:rPr>
              <a:t>getSum</a:t>
            </a:r>
            <a:r>
              <a:rPr lang="en-US" altLang="en-US" dirty="0">
                <a:latin typeface="Courier New" panose="02070309020205020404" pitchFamily="49" charset="0"/>
              </a:rPr>
              <a:t>(n1, n3);    // NO</a:t>
            </a:r>
          </a:p>
        </p:txBody>
      </p:sp>
    </p:spTree>
  </p:cSld>
  <p:clrMapOvr>
    <a:masterClrMapping/>
  </p:clrMapOvr>
  <p:transition spd="med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 descr="Pink tissue paper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133600" y="2895600"/>
            <a:ext cx="6629400" cy="1905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0000CC"/>
                </a:solidFill>
              </a:rPr>
              <a:t>Overloading Function Names</a:t>
            </a:r>
          </a:p>
        </p:txBody>
      </p:sp>
    </p:spTree>
  </p:cSld>
  <p:clrMapOvr>
    <a:masterClrMapping/>
  </p:clrMapOvr>
  <p:transition spd="med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Overloading Function Names</a:t>
            </a:r>
          </a:p>
        </p:txBody>
      </p:sp>
      <p:sp>
        <p:nvSpPr>
          <p:cNvPr id="44035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/>
              <a:t>Overloading a function name means </a:t>
            </a:r>
          </a:p>
          <a:p>
            <a:pPr eaLnBrk="1" hangingPunct="1">
              <a:buNone/>
            </a:pPr>
            <a:r>
              <a:rPr lang="en-US" sz="2400" dirty="0">
                <a:solidFill>
                  <a:srgbClr val="0000CC"/>
                </a:solidFill>
              </a:rPr>
              <a:t>	providing more than one declaration and definition using the same function name</a:t>
            </a:r>
          </a:p>
          <a:p>
            <a:pPr eaLnBrk="1" hangingPunct="1"/>
            <a:r>
              <a:rPr lang="en-US" sz="2400" dirty="0"/>
              <a:t>C++ allows more than one definition for the </a:t>
            </a:r>
            <a:br>
              <a:rPr lang="en-US" sz="2400" dirty="0"/>
            </a:br>
            <a:r>
              <a:rPr lang="en-US" sz="2400" dirty="0"/>
              <a:t>same function name</a:t>
            </a:r>
          </a:p>
          <a:p>
            <a:pPr lvl="1" eaLnBrk="1" hangingPunct="1"/>
            <a:r>
              <a:rPr lang="en-US" sz="2400" dirty="0"/>
              <a:t>Very convenient for situations in which the “same”</a:t>
            </a:r>
            <a:br>
              <a:rPr lang="en-US" sz="2400" dirty="0"/>
            </a:br>
            <a:r>
              <a:rPr lang="en-US" sz="2400" dirty="0"/>
              <a:t>function is needed for different numbers or types</a:t>
            </a:r>
            <a:br>
              <a:rPr lang="en-US" sz="2400" dirty="0"/>
            </a:br>
            <a:r>
              <a:rPr lang="en-US" sz="2400" dirty="0"/>
              <a:t>of arguments</a:t>
            </a:r>
          </a:p>
          <a:p>
            <a:pPr lvl="2" eaLnBrk="1" hangingPunct="1"/>
            <a:endParaRPr lang="en-US" sz="2000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50088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0387D59-2014-4BD2-96A0-2BA081A619AE}" type="slidenum">
              <a:rPr lang="en-US"/>
              <a:pPr/>
              <a:t>64</a:t>
            </a:fld>
            <a:endParaRPr lang="en-CA"/>
          </a:p>
        </p:txBody>
      </p:sp>
    </p:spTree>
  </p:cSld>
  <p:clrMapOvr>
    <a:masterClrMapping/>
  </p:clrMapOvr>
  <p:transition spd="med">
    <p:wipe dir="r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50088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CBFB8132-7731-4F49-8FCB-71890631A37D}" type="slidenum">
              <a:rPr lang="en-US"/>
              <a:pPr/>
              <a:t>65</a:t>
            </a:fld>
            <a:endParaRPr lang="en-CA"/>
          </a:p>
        </p:txBody>
      </p:sp>
      <p:sp>
        <p:nvSpPr>
          <p:cNvPr id="45059" name="Rectangle 6"/>
          <p:cNvSpPr>
            <a:spLocks noChangeArrowheads="1"/>
          </p:cNvSpPr>
          <p:nvPr/>
        </p:nvSpPr>
        <p:spPr bwMode="auto">
          <a:xfrm>
            <a:off x="0" y="0"/>
            <a:ext cx="4610100" cy="1511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5060" name="Picture 4" descr="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60960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>
    <p:wipe dir="r"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Overloading Examples</a:t>
            </a:r>
          </a:p>
        </p:txBody>
      </p:sp>
      <p:sp>
        <p:nvSpPr>
          <p:cNvPr id="46083" name="Rectangle 1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>
                <a:solidFill>
                  <a:srgbClr val="0000CC"/>
                </a:solidFill>
                <a:latin typeface="Consolas" pitchFamily="49" charset="0"/>
              </a:rPr>
              <a:t>	double ave(double n1, double n2)</a:t>
            </a:r>
            <a:br>
              <a:rPr lang="en-US" sz="2000" b="1">
                <a:solidFill>
                  <a:srgbClr val="0000CC"/>
                </a:solidFill>
                <a:latin typeface="Consolas" pitchFamily="49" charset="0"/>
              </a:rPr>
            </a:br>
            <a:r>
              <a:rPr lang="en-US" sz="2000" b="1">
                <a:solidFill>
                  <a:srgbClr val="0000CC"/>
                </a:solidFill>
                <a:latin typeface="Consolas" pitchFamily="49" charset="0"/>
              </a:rPr>
              <a:t>{</a:t>
            </a:r>
            <a:br>
              <a:rPr lang="en-US" sz="2000" b="1">
                <a:solidFill>
                  <a:srgbClr val="0000CC"/>
                </a:solidFill>
                <a:latin typeface="Consolas" pitchFamily="49" charset="0"/>
              </a:rPr>
            </a:br>
            <a:r>
              <a:rPr lang="en-US" sz="2000" b="1">
                <a:solidFill>
                  <a:srgbClr val="0000CC"/>
                </a:solidFill>
                <a:latin typeface="Consolas" pitchFamily="49" charset="0"/>
              </a:rPr>
              <a:t>          return ((n1 + n2) / 2);</a:t>
            </a:r>
            <a:br>
              <a:rPr lang="en-US" sz="2000" b="1">
                <a:solidFill>
                  <a:srgbClr val="0000CC"/>
                </a:solidFill>
                <a:latin typeface="Consolas" pitchFamily="49" charset="0"/>
              </a:rPr>
            </a:br>
            <a:r>
              <a:rPr lang="en-US" sz="2000" b="1">
                <a:solidFill>
                  <a:srgbClr val="0000CC"/>
                </a:solidFill>
                <a:latin typeface="Consolas" pitchFamily="49" charset="0"/>
              </a:rPr>
              <a:t>}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>
                <a:solidFill>
                  <a:srgbClr val="0000CC"/>
                </a:solidFill>
                <a:latin typeface="Consolas" pitchFamily="49" charset="0"/>
              </a:rPr>
              <a:t>	double ave(double n1, double n2, double n3)</a:t>
            </a:r>
            <a:br>
              <a:rPr lang="en-US" sz="2000" b="1">
                <a:solidFill>
                  <a:srgbClr val="0000CC"/>
                </a:solidFill>
                <a:latin typeface="Consolas" pitchFamily="49" charset="0"/>
              </a:rPr>
            </a:br>
            <a:r>
              <a:rPr lang="en-US" sz="2000" b="1">
                <a:solidFill>
                  <a:srgbClr val="0000CC"/>
                </a:solidFill>
                <a:latin typeface="Consolas" pitchFamily="49" charset="0"/>
              </a:rPr>
              <a:t>{</a:t>
            </a:r>
            <a:br>
              <a:rPr lang="en-US" sz="2000" b="1">
                <a:solidFill>
                  <a:srgbClr val="0000CC"/>
                </a:solidFill>
                <a:latin typeface="Consolas" pitchFamily="49" charset="0"/>
              </a:rPr>
            </a:br>
            <a:r>
              <a:rPr lang="en-US" sz="2000" b="1">
                <a:solidFill>
                  <a:srgbClr val="0000CC"/>
                </a:solidFill>
                <a:latin typeface="Consolas" pitchFamily="49" charset="0"/>
              </a:rPr>
              <a:t>     return (( n1 + n2 + n3) / 3);</a:t>
            </a:r>
            <a:br>
              <a:rPr lang="en-US" sz="2000" b="1">
                <a:solidFill>
                  <a:srgbClr val="0000CC"/>
                </a:solidFill>
                <a:latin typeface="Consolas" pitchFamily="49" charset="0"/>
              </a:rPr>
            </a:br>
            <a:r>
              <a:rPr lang="en-US" sz="2000" b="1">
                <a:solidFill>
                  <a:srgbClr val="0000CC"/>
                </a:solidFill>
                <a:latin typeface="Consolas" pitchFamily="49" charset="0"/>
              </a:rPr>
              <a:t>}</a:t>
            </a:r>
          </a:p>
          <a:p>
            <a:pPr lvl="1" eaLnBrk="1" hangingPunct="1">
              <a:lnSpc>
                <a:spcPct val="90000"/>
              </a:lnSpc>
            </a:pPr>
            <a:endParaRPr lang="en-US" sz="2000"/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Compiler checks the number and types of arguments</a:t>
            </a:r>
            <a:br>
              <a:rPr lang="en-US" sz="2000"/>
            </a:br>
            <a:r>
              <a:rPr lang="en-US" sz="2000"/>
              <a:t>in the function call to decide which function to use </a:t>
            </a:r>
            <a:br>
              <a:rPr lang="en-US" sz="2000"/>
            </a:br>
            <a:br>
              <a:rPr lang="en-US" sz="2000"/>
            </a:br>
            <a:r>
              <a:rPr lang="en-US" sz="2000"/>
              <a:t> 		</a:t>
            </a:r>
            <a:r>
              <a:rPr lang="en-US" sz="2000" b="1">
                <a:solidFill>
                  <a:srgbClr val="0000CC"/>
                </a:solidFill>
                <a:latin typeface="Consolas" pitchFamily="49" charset="0"/>
              </a:rPr>
              <a:t>cout &lt;&lt; ave( 10, 20, 30); </a:t>
            </a:r>
            <a:br>
              <a:rPr lang="en-US" sz="2000"/>
            </a:br>
            <a:br>
              <a:rPr lang="en-US" sz="2000"/>
            </a:br>
            <a:r>
              <a:rPr lang="en-US" sz="2000"/>
              <a:t>uses the second definition</a:t>
            </a: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50088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090F03BC-F280-4409-97D3-B4CBEAE44D7D}" type="slidenum">
              <a:rPr lang="en-US"/>
              <a:pPr/>
              <a:t>66</a:t>
            </a:fld>
            <a:endParaRPr lang="en-CA"/>
          </a:p>
        </p:txBody>
      </p:sp>
      <p:sp>
        <p:nvSpPr>
          <p:cNvPr id="566274" name="Line 2"/>
          <p:cNvSpPr>
            <a:spLocks noChangeShapeType="1"/>
          </p:cNvSpPr>
          <p:nvPr/>
        </p:nvSpPr>
        <p:spPr bwMode="auto">
          <a:xfrm>
            <a:off x="6153150" y="5254625"/>
            <a:ext cx="2152650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6275" name="Line 3"/>
          <p:cNvSpPr>
            <a:spLocks noChangeShapeType="1"/>
          </p:cNvSpPr>
          <p:nvPr/>
        </p:nvSpPr>
        <p:spPr bwMode="auto">
          <a:xfrm flipH="1" flipV="1">
            <a:off x="8305800" y="2911475"/>
            <a:ext cx="19050" cy="234315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6276" name="Line 4"/>
          <p:cNvSpPr>
            <a:spLocks noChangeShapeType="1"/>
          </p:cNvSpPr>
          <p:nvPr/>
        </p:nvSpPr>
        <p:spPr bwMode="auto">
          <a:xfrm flipH="1">
            <a:off x="7296150" y="2911475"/>
            <a:ext cx="1009650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6277" name="Line 5"/>
          <p:cNvSpPr>
            <a:spLocks noChangeShapeType="1"/>
          </p:cNvSpPr>
          <p:nvPr/>
        </p:nvSpPr>
        <p:spPr bwMode="auto">
          <a:xfrm flipV="1">
            <a:off x="8343900" y="1809750"/>
            <a:ext cx="0" cy="14859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6278" name="Line 6"/>
          <p:cNvSpPr>
            <a:spLocks noChangeShapeType="1"/>
          </p:cNvSpPr>
          <p:nvPr/>
        </p:nvSpPr>
        <p:spPr bwMode="auto">
          <a:xfrm flipH="1">
            <a:off x="6153150" y="1809750"/>
            <a:ext cx="219075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6280" name="Line 8"/>
          <p:cNvSpPr>
            <a:spLocks noChangeShapeType="1"/>
          </p:cNvSpPr>
          <p:nvPr/>
        </p:nvSpPr>
        <p:spPr bwMode="auto">
          <a:xfrm flipV="1">
            <a:off x="8172450" y="1943100"/>
            <a:ext cx="323850" cy="24765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6281" name="Line 9"/>
          <p:cNvSpPr>
            <a:spLocks noChangeShapeType="1"/>
          </p:cNvSpPr>
          <p:nvPr/>
        </p:nvSpPr>
        <p:spPr bwMode="auto">
          <a:xfrm flipV="1">
            <a:off x="7734300" y="1733550"/>
            <a:ext cx="323850" cy="24765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6282" name="Line 10"/>
          <p:cNvSpPr>
            <a:spLocks noChangeShapeType="1"/>
          </p:cNvSpPr>
          <p:nvPr/>
        </p:nvSpPr>
        <p:spPr bwMode="auto">
          <a:xfrm flipV="1">
            <a:off x="7010400" y="1676400"/>
            <a:ext cx="323850" cy="24765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6283" name="Line 11"/>
          <p:cNvSpPr>
            <a:spLocks noChangeShapeType="1"/>
          </p:cNvSpPr>
          <p:nvPr/>
        </p:nvSpPr>
        <p:spPr bwMode="auto">
          <a:xfrm flipV="1">
            <a:off x="6419850" y="1695450"/>
            <a:ext cx="323850" cy="24765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6284" name="Line 12"/>
          <p:cNvSpPr>
            <a:spLocks noChangeShapeType="1"/>
          </p:cNvSpPr>
          <p:nvPr/>
        </p:nvSpPr>
        <p:spPr bwMode="auto">
          <a:xfrm flipV="1">
            <a:off x="8191500" y="2400300"/>
            <a:ext cx="323850" cy="24765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66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566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566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66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66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66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66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66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66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66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6274" grpId="0" animBg="1"/>
      <p:bldP spid="566275" grpId="0" animBg="1"/>
      <p:bldP spid="566276" grpId="0" animBg="1"/>
      <p:bldP spid="566277" grpId="0" animBg="1"/>
      <p:bldP spid="566278" grpId="0" animBg="1"/>
      <p:bldP spid="566280" grpId="0" animBg="1"/>
      <p:bldP spid="566281" grpId="0" animBg="1"/>
      <p:bldP spid="566282" grpId="0" animBg="1"/>
      <p:bldP spid="566283" grpId="0" animBg="1"/>
      <p:bldP spid="566284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Overloading Details</a:t>
            </a:r>
          </a:p>
        </p:txBody>
      </p:sp>
      <p:sp>
        <p:nvSpPr>
          <p:cNvPr id="47107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Overloaded functions</a:t>
            </a:r>
          </a:p>
          <a:p>
            <a:pPr lvl="1" eaLnBrk="1" hangingPunct="1"/>
            <a:r>
              <a:rPr lang="en-US" dirty="0"/>
              <a:t>must have different numbers of formal parameters</a:t>
            </a:r>
            <a:br>
              <a:rPr lang="en-US" dirty="0"/>
            </a:br>
            <a:r>
              <a:rPr lang="en-US" dirty="0"/>
              <a:t> AND / OR</a:t>
            </a:r>
          </a:p>
          <a:p>
            <a:pPr lvl="1" eaLnBrk="1" hangingPunct="1"/>
            <a:r>
              <a:rPr lang="en-US" dirty="0"/>
              <a:t>must have at least one different type of parameter</a:t>
            </a:r>
          </a:p>
          <a:p>
            <a:pPr lvl="1" eaLnBrk="1" hangingPunct="1">
              <a:buNone/>
            </a:pPr>
            <a:r>
              <a:rPr lang="en-US" dirty="0"/>
              <a:t>However…</a:t>
            </a:r>
          </a:p>
          <a:p>
            <a:pPr lvl="1" eaLnBrk="1" hangingPunct="1"/>
            <a:r>
              <a:rPr lang="en-US" dirty="0"/>
              <a:t>do not have to return values of the same type.</a:t>
            </a:r>
            <a:br>
              <a:rPr lang="en-US" dirty="0"/>
            </a:br>
            <a:endParaRPr lang="en-US" dirty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50088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6E00617-AE5A-42F2-8F50-FFAD3594125E}" type="slidenum">
              <a:rPr lang="en-US"/>
              <a:pPr/>
              <a:t>67</a:t>
            </a:fld>
            <a:endParaRPr lang="en-CA"/>
          </a:p>
        </p:txBody>
      </p:sp>
    </p:spTree>
  </p:cSld>
  <p:clrMapOvr>
    <a:masterClrMapping/>
  </p:clrMapOvr>
  <p:transition spd="med">
    <p:wipe dir="r"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497EA-AEE6-4BA1-A918-DBDA98C38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 – Buying Pizza (</a:t>
            </a:r>
            <a:r>
              <a:rPr lang="en-US" dirty="0" err="1"/>
              <a:t>ch</a:t>
            </a:r>
            <a:r>
              <a:rPr lang="en-US" dirty="0"/>
              <a:t> 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76191B-B354-4C06-B097-F7F4F6D8C9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Figure out which pizza size is the best value.</a:t>
            </a:r>
          </a:p>
          <a:p>
            <a:r>
              <a:rPr lang="en-US" dirty="0"/>
              <a:t>Given two pizza sizes: 10in and 12in diameters which is the better value?</a:t>
            </a:r>
          </a:p>
          <a:p>
            <a:pPr lvl="1"/>
            <a:r>
              <a:rPr lang="en-US" sz="2400" dirty="0"/>
              <a:t>Get the price for each pizza from the user.</a:t>
            </a:r>
          </a:p>
          <a:p>
            <a:pPr lvl="1"/>
            <a:r>
              <a:rPr lang="en-US" sz="2400" dirty="0"/>
              <a:t>Calculate the unit price for each pizza.</a:t>
            </a:r>
          </a:p>
          <a:p>
            <a:pPr lvl="1"/>
            <a:r>
              <a:rPr lang="en-US" sz="2400" dirty="0"/>
              <a:t>Compare unit prices </a:t>
            </a:r>
            <a:r>
              <a:rPr lang="en-US" sz="2400"/>
              <a:t>to see </a:t>
            </a:r>
            <a:r>
              <a:rPr lang="en-US" sz="2400" dirty="0"/>
              <a:t>which is the better buy.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0000FF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double </a:t>
            </a:r>
            <a:r>
              <a:rPr lang="en-US" sz="1800" b="1" dirty="0" err="1">
                <a:solidFill>
                  <a:srgbClr val="0000FF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unitprice</a:t>
            </a:r>
            <a:r>
              <a:rPr lang="en-US" sz="1800" b="1" dirty="0">
                <a:solidFill>
                  <a:srgbClr val="0000FF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(int diameter, double price) {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0000FF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double radius = diameter / </a:t>
            </a:r>
            <a:r>
              <a:rPr lang="en-US" sz="1800" b="1" dirty="0" err="1">
                <a:solidFill>
                  <a:srgbClr val="0000FF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static_cast</a:t>
            </a:r>
            <a:r>
              <a:rPr lang="en-US" sz="1800" b="1" dirty="0">
                <a:solidFill>
                  <a:srgbClr val="0000FF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&lt;double&gt;(2);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0000FF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double area = PI * radius * radius;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0000FF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    return price / area;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0000FF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}</a:t>
            </a:r>
            <a:endParaRPr lang="en-US" b="1" dirty="0">
              <a:solidFill>
                <a:srgbClr val="0000FF"/>
              </a:solidFill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7707823"/>
      </p:ext>
    </p:extLst>
  </p:cSld>
  <p:clrMapOvr>
    <a:masterClrMapping/>
  </p:clrMapOvr>
  <p:transition spd="med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03">
            <a:extLst>
              <a:ext uri="{FF2B5EF4-FFF2-40B4-BE49-F238E27FC236}">
                <a16:creationId xmlns:a16="http://schemas.microsoft.com/office/drawing/2014/main" id="{2FFAACDF-BF32-41B8-9A39-AA79AC52E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265113"/>
            <a:ext cx="4311650" cy="605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C1BA45F-27E7-4EFE-98B7-17FCC808B0C5}"/>
              </a:ext>
            </a:extLst>
          </p:cNvPr>
          <p:cNvSpPr txBox="1"/>
          <p:nvPr/>
        </p:nvSpPr>
        <p:spPr>
          <a:xfrm>
            <a:off x="4648200" y="609600"/>
            <a:ext cx="433176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00FFFF"/>
                </a:highlight>
                <a:latin typeface="Cambria" panose="02040503050406030204" pitchFamily="18" charset="0"/>
              </a:rPr>
              <a:t>The original pizza buying</a:t>
            </a:r>
          </a:p>
          <a:p>
            <a:r>
              <a:rPr lang="en-US" dirty="0">
                <a:highlight>
                  <a:srgbClr val="00FFFF"/>
                </a:highlight>
                <a:latin typeface="Cambria" panose="02040503050406030204" pitchFamily="18" charset="0"/>
              </a:rPr>
              <a:t>Program calculates the price</a:t>
            </a:r>
          </a:p>
          <a:p>
            <a:r>
              <a:rPr lang="en-US" dirty="0">
                <a:highlight>
                  <a:srgbClr val="00FFFF"/>
                </a:highlight>
                <a:latin typeface="Cambria" panose="02040503050406030204" pitchFamily="18" charset="0"/>
              </a:rPr>
              <a:t>per square inch of pizza with</a:t>
            </a:r>
          </a:p>
          <a:p>
            <a:r>
              <a:rPr lang="en-US" dirty="0">
                <a:highlight>
                  <a:srgbClr val="00FFFF"/>
                </a:highlight>
                <a:latin typeface="Cambria" panose="02040503050406030204" pitchFamily="18" charset="0"/>
              </a:rPr>
              <a:t>a single </a:t>
            </a:r>
            <a:r>
              <a:rPr lang="en-US" dirty="0" err="1">
                <a:highlight>
                  <a:srgbClr val="00FFFF"/>
                </a:highlight>
                <a:latin typeface="Cambria" panose="02040503050406030204" pitchFamily="18" charset="0"/>
              </a:rPr>
              <a:t>unitprice</a:t>
            </a:r>
            <a:r>
              <a:rPr lang="en-US" dirty="0">
                <a:highlight>
                  <a:srgbClr val="00FFFF"/>
                </a:highlight>
                <a:latin typeface="Cambria" panose="02040503050406030204" pitchFamily="18" charset="0"/>
              </a:rPr>
              <a:t> function. </a:t>
            </a:r>
          </a:p>
          <a:p>
            <a:r>
              <a:rPr lang="en-US" dirty="0">
                <a:highlight>
                  <a:srgbClr val="00FFFF"/>
                </a:highlight>
                <a:latin typeface="Cambria" panose="02040503050406030204" pitchFamily="18" charset="0"/>
              </a:rPr>
              <a:t>We pass in the diameter of each</a:t>
            </a:r>
          </a:p>
          <a:p>
            <a:r>
              <a:rPr lang="en-US" dirty="0">
                <a:highlight>
                  <a:srgbClr val="00FFFF"/>
                </a:highlight>
                <a:latin typeface="Cambria" panose="02040503050406030204" pitchFamily="18" charset="0"/>
              </a:rPr>
              <a:t>pizza and calculate price/area.</a:t>
            </a:r>
          </a:p>
        </p:txBody>
      </p:sp>
      <p:pic>
        <p:nvPicPr>
          <p:cNvPr id="4" name="Picture 4" descr="03">
            <a:extLst>
              <a:ext uri="{FF2B5EF4-FFF2-40B4-BE49-F238E27FC236}">
                <a16:creationId xmlns:a16="http://schemas.microsoft.com/office/drawing/2014/main" id="{E457AE9B-E5ED-490E-98BC-CAC079F254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28"/>
          <a:stretch/>
        </p:blipFill>
        <p:spPr bwMode="auto">
          <a:xfrm>
            <a:off x="4765607" y="3007581"/>
            <a:ext cx="4292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356993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Function Call Details</a:t>
            </a:r>
          </a:p>
        </p:txBody>
      </p:sp>
      <p:sp>
        <p:nvSpPr>
          <p:cNvPr id="11267" name="Rectangle 5"/>
          <p:cNvSpPr>
            <a:spLocks noGrp="1" noChangeArrowheads="1"/>
          </p:cNvSpPr>
          <p:nvPr>
            <p:ph idx="1"/>
          </p:nvPr>
        </p:nvSpPr>
        <p:spPr>
          <a:xfrm>
            <a:off x="152400" y="1676400"/>
            <a:ext cx="8686800" cy="4572000"/>
          </a:xfrm>
        </p:spPr>
        <p:txBody>
          <a:bodyPr/>
          <a:lstStyle/>
          <a:p>
            <a:pPr eaLnBrk="1" hangingPunct="1"/>
            <a:r>
              <a:rPr lang="en-US" sz="2400" dirty="0"/>
              <a:t>The values of the arguments are plugged into </a:t>
            </a:r>
            <a:br>
              <a:rPr lang="en-US" sz="2400" dirty="0"/>
            </a:br>
            <a:r>
              <a:rPr lang="en-US" sz="2400" dirty="0"/>
              <a:t>the formal parameters (</a:t>
            </a:r>
            <a:r>
              <a:rPr lang="en-US" sz="2400" b="1" dirty="0">
                <a:solidFill>
                  <a:srgbClr val="C00000"/>
                </a:solidFill>
              </a:rPr>
              <a:t>Call-by-Value </a:t>
            </a:r>
            <a:r>
              <a:rPr lang="en-US" sz="2400" dirty="0"/>
              <a:t>mechanism </a:t>
            </a:r>
            <a:br>
              <a:rPr lang="en-US" sz="2400" dirty="0"/>
            </a:br>
            <a:r>
              <a:rPr lang="en-US" sz="2400" dirty="0"/>
              <a:t>with call-by-value parameters)</a:t>
            </a:r>
          </a:p>
          <a:p>
            <a:pPr lvl="1" eaLnBrk="1" hangingPunct="1"/>
            <a:r>
              <a:rPr lang="en-US" sz="2400" dirty="0"/>
              <a:t>Left to right order…</a:t>
            </a:r>
          </a:p>
          <a:p>
            <a:pPr lvl="1" eaLnBrk="1" hangingPunct="1"/>
            <a:r>
              <a:rPr lang="en-US" sz="2400" dirty="0"/>
              <a:t>The first argument is used for the first formal </a:t>
            </a:r>
            <a:br>
              <a:rPr lang="en-US" sz="2400" dirty="0"/>
            </a:br>
            <a:r>
              <a:rPr lang="en-US" sz="2400" dirty="0"/>
              <a:t>parameter, the second argument for the second</a:t>
            </a:r>
            <a:br>
              <a:rPr lang="en-US" sz="2400" dirty="0"/>
            </a:br>
            <a:r>
              <a:rPr lang="en-US" sz="2400" dirty="0"/>
              <a:t>formal parameter, and so forth.</a:t>
            </a:r>
          </a:p>
          <a:p>
            <a:pPr lvl="1" eaLnBrk="1" hangingPunct="1"/>
            <a:r>
              <a:rPr lang="en-US" sz="2400" dirty="0"/>
              <a:t>The value plugged into the formal parameter is used</a:t>
            </a:r>
            <a:br>
              <a:rPr lang="en-US" sz="2400" dirty="0"/>
            </a:br>
            <a:r>
              <a:rPr lang="en-US" sz="2400" dirty="0"/>
              <a:t>in all instances of the formal parameter in the </a:t>
            </a:r>
            <a:br>
              <a:rPr lang="en-US" sz="2400" dirty="0"/>
            </a:br>
            <a:r>
              <a:rPr lang="en-US" sz="2400" dirty="0"/>
              <a:t>function body</a:t>
            </a:r>
          </a:p>
        </p:txBody>
      </p:sp>
    </p:spTree>
  </p:cSld>
  <p:clrMapOvr>
    <a:masterClrMapping/>
  </p:clrMapOvr>
  <p:transition spd="med">
    <p:wipe dir="r"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Overloading Example</a:t>
            </a:r>
          </a:p>
        </p:txBody>
      </p:sp>
      <p:sp>
        <p:nvSpPr>
          <p:cNvPr id="48131" name="Rectangle 4"/>
          <p:cNvSpPr>
            <a:spLocks noGrp="1" noChangeArrowheads="1"/>
          </p:cNvSpPr>
          <p:nvPr>
            <p:ph idx="1"/>
          </p:nvPr>
        </p:nvSpPr>
        <p:spPr>
          <a:xfrm>
            <a:off x="228600" y="1676400"/>
            <a:ext cx="8610600" cy="4572000"/>
          </a:xfrm>
        </p:spPr>
        <p:txBody>
          <a:bodyPr/>
          <a:lstStyle/>
          <a:p>
            <a:pPr eaLnBrk="1" hangingPunct="1"/>
            <a:r>
              <a:rPr lang="en-US" sz="2000" dirty="0"/>
              <a:t>Revising the </a:t>
            </a:r>
            <a:r>
              <a:rPr lang="en-US" sz="2000" dirty="0">
                <a:solidFill>
                  <a:srgbClr val="0000CC"/>
                </a:solidFill>
              </a:rPr>
              <a:t>Pizza Buying </a:t>
            </a:r>
            <a:r>
              <a:rPr lang="en-US" sz="2000" dirty="0"/>
              <a:t>program</a:t>
            </a:r>
          </a:p>
          <a:p>
            <a:pPr lvl="1" eaLnBrk="1" hangingPunct="1"/>
            <a:r>
              <a:rPr lang="en-US" sz="2000" dirty="0">
                <a:solidFill>
                  <a:srgbClr val="C00000"/>
                </a:solidFill>
              </a:rPr>
              <a:t>Rectangular pizzas </a:t>
            </a:r>
            <a:r>
              <a:rPr lang="en-US" sz="2000" dirty="0"/>
              <a:t>are now offered!</a:t>
            </a:r>
          </a:p>
          <a:p>
            <a:pPr lvl="1" eaLnBrk="1" hangingPunct="1"/>
            <a:r>
              <a:rPr lang="en-US" sz="2000" dirty="0"/>
              <a:t>Change the input and add a function to compute </a:t>
            </a:r>
            <a:br>
              <a:rPr lang="en-US" sz="2000" dirty="0"/>
            </a:br>
            <a:r>
              <a:rPr lang="en-US" sz="2000" dirty="0"/>
              <a:t>the unit price of a rectangular pizza</a:t>
            </a:r>
          </a:p>
          <a:p>
            <a:pPr lvl="1" eaLnBrk="1" hangingPunct="1"/>
            <a:r>
              <a:rPr lang="en-US" sz="2000" dirty="0"/>
              <a:t>The new function could be named </a:t>
            </a:r>
            <a:r>
              <a:rPr lang="en-US" sz="2400" b="1" dirty="0" err="1">
                <a:solidFill>
                  <a:srgbClr val="0000CC"/>
                </a:solidFill>
                <a:latin typeface="Consolas" pitchFamily="49" charset="0"/>
              </a:rPr>
              <a:t>unitprice_rectangular</a:t>
            </a:r>
            <a:endParaRPr lang="en-US" sz="2000" b="1" dirty="0">
              <a:solidFill>
                <a:srgbClr val="0000CC"/>
              </a:solidFill>
              <a:latin typeface="Consolas" pitchFamily="49" charset="0"/>
            </a:endParaRPr>
          </a:p>
          <a:p>
            <a:pPr lvl="1" eaLnBrk="1" hangingPunct="1"/>
            <a:r>
              <a:rPr lang="en-US" sz="2000" dirty="0"/>
              <a:t>Or, the new function could be a new (overloaded) version of the </a:t>
            </a:r>
            <a:br>
              <a:rPr lang="en-US" sz="2000" dirty="0"/>
            </a:br>
            <a:r>
              <a:rPr lang="en-US" sz="2000" b="1" dirty="0" err="1">
                <a:solidFill>
                  <a:srgbClr val="0000CC"/>
                </a:solidFill>
                <a:latin typeface="Consolas" pitchFamily="49" charset="0"/>
              </a:rPr>
              <a:t>unitprice</a:t>
            </a:r>
            <a:r>
              <a:rPr lang="en-US" sz="2000" dirty="0"/>
              <a:t> function that is already used</a:t>
            </a:r>
          </a:p>
          <a:p>
            <a:pPr lvl="2" eaLnBrk="1" hangingPunct="1"/>
            <a:r>
              <a:rPr lang="en-US" sz="1800" dirty="0"/>
              <a:t>Example:</a:t>
            </a:r>
          </a:p>
          <a:p>
            <a:pPr lvl="2" eaLnBrk="1" hangingPunct="1">
              <a:buFont typeface="Wingdings" pitchFamily="2" charset="2"/>
              <a:buNone/>
            </a:pPr>
            <a:r>
              <a:rPr lang="en-US" sz="2000" b="1" dirty="0">
                <a:solidFill>
                  <a:srgbClr val="0000CC"/>
                </a:solidFill>
                <a:latin typeface="Consolas" pitchFamily="49" charset="0"/>
              </a:rPr>
              <a:t>double </a:t>
            </a:r>
            <a:r>
              <a:rPr lang="en-US" sz="2000" b="1" dirty="0" err="1">
                <a:solidFill>
                  <a:srgbClr val="0000CC"/>
                </a:solidFill>
                <a:latin typeface="Consolas" pitchFamily="49" charset="0"/>
              </a:rPr>
              <a:t>unitprice</a:t>
            </a:r>
            <a:r>
              <a:rPr lang="en-US" sz="2000" b="1" dirty="0">
                <a:solidFill>
                  <a:srgbClr val="0000CC"/>
                </a:solidFill>
                <a:latin typeface="Consolas" pitchFamily="49" charset="0"/>
              </a:rPr>
              <a:t>(int length, int width, double price)</a:t>
            </a:r>
          </a:p>
          <a:p>
            <a:pPr lvl="2" eaLnBrk="1" hangingPunct="1">
              <a:buFont typeface="Wingdings" pitchFamily="2" charset="2"/>
              <a:buNone/>
            </a:pPr>
            <a:r>
              <a:rPr lang="en-US" sz="2000" b="1" dirty="0">
                <a:solidFill>
                  <a:srgbClr val="0000CC"/>
                </a:solidFill>
                <a:latin typeface="Consolas" pitchFamily="49" charset="0"/>
              </a:rPr>
              <a:t>{</a:t>
            </a:r>
            <a:br>
              <a:rPr lang="en-US" sz="2000" b="1" dirty="0">
                <a:solidFill>
                  <a:srgbClr val="0000CC"/>
                </a:solidFill>
                <a:latin typeface="Consolas" pitchFamily="49" charset="0"/>
              </a:rPr>
            </a:br>
            <a:r>
              <a:rPr lang="en-US" sz="2000" b="1" dirty="0">
                <a:solidFill>
                  <a:srgbClr val="0000CC"/>
                </a:solidFill>
                <a:latin typeface="Consolas" pitchFamily="49" charset="0"/>
              </a:rPr>
              <a:t>  double area = length * width;</a:t>
            </a:r>
            <a:br>
              <a:rPr lang="en-US" sz="2000" b="1" dirty="0">
                <a:solidFill>
                  <a:srgbClr val="0000CC"/>
                </a:solidFill>
                <a:latin typeface="Consolas" pitchFamily="49" charset="0"/>
              </a:rPr>
            </a:br>
            <a:r>
              <a:rPr lang="en-US" sz="2000" b="1" dirty="0">
                <a:solidFill>
                  <a:srgbClr val="0000CC"/>
                </a:solidFill>
                <a:latin typeface="Consolas" pitchFamily="49" charset="0"/>
              </a:rPr>
              <a:t>  return (price / area);</a:t>
            </a:r>
          </a:p>
          <a:p>
            <a:pPr lvl="2" eaLnBrk="1" hangingPunct="1">
              <a:buFont typeface="Wingdings" pitchFamily="2" charset="2"/>
              <a:buNone/>
            </a:pPr>
            <a:r>
              <a:rPr lang="en-US" sz="2000" b="1" dirty="0">
                <a:solidFill>
                  <a:srgbClr val="0000CC"/>
                </a:solidFill>
                <a:latin typeface="Consolas" pitchFamily="49" charset="0"/>
              </a:rPr>
              <a:t>}</a:t>
            </a: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50088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E91F0CD7-33DF-44C9-BDAC-C462157A1FDB}" type="slidenum">
              <a:rPr lang="en-US"/>
              <a:pPr/>
              <a:t>70</a:t>
            </a:fld>
            <a:endParaRPr lang="en-CA"/>
          </a:p>
        </p:txBody>
      </p:sp>
    </p:spTree>
  </p:cSld>
  <p:clrMapOvr>
    <a:masterClrMapping/>
  </p:clrMapOvr>
  <p:transition spd="med">
    <p:wipe dir="r"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50088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0A66083C-398A-4A66-8621-1B7809AF6863}" type="slidenum">
              <a:rPr lang="en-US"/>
              <a:pPr/>
              <a:t>71</a:t>
            </a:fld>
            <a:endParaRPr lang="en-CA"/>
          </a:p>
        </p:txBody>
      </p:sp>
      <p:sp>
        <p:nvSpPr>
          <p:cNvPr id="49155" name="Rectangle 6"/>
          <p:cNvSpPr>
            <a:spLocks noChangeArrowheads="1"/>
          </p:cNvSpPr>
          <p:nvPr/>
        </p:nvSpPr>
        <p:spPr bwMode="auto">
          <a:xfrm>
            <a:off x="0" y="0"/>
            <a:ext cx="5130800" cy="149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9156" name="Picture 4" descr="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9050"/>
            <a:ext cx="5410200" cy="676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9AC7D98-77C9-4B12-950D-C6CFE3EE2A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9730482"/>
              </p:ext>
            </p:extLst>
          </p:nvPr>
        </p:nvGraphicFramePr>
        <p:xfrm>
          <a:off x="5715000" y="1451295"/>
          <a:ext cx="3200400" cy="2642535"/>
        </p:xfrm>
        <a:graphic>
          <a:graphicData uri="http://schemas.openxmlformats.org/drawingml/2006/table">
            <a:tbl>
              <a:tblPr/>
              <a:tblGrid>
                <a:gridCol w="1608105">
                  <a:extLst>
                    <a:ext uri="{9D8B030D-6E8A-4147-A177-3AD203B41FA5}">
                      <a16:colId xmlns:a16="http://schemas.microsoft.com/office/drawing/2014/main" val="4179673529"/>
                    </a:ext>
                  </a:extLst>
                </a:gridCol>
                <a:gridCol w="1592295">
                  <a:extLst>
                    <a:ext uri="{9D8B030D-6E8A-4147-A177-3AD203B41FA5}">
                      <a16:colId xmlns:a16="http://schemas.microsoft.com/office/drawing/2014/main" val="3874914867"/>
                    </a:ext>
                  </a:extLst>
                </a:gridCol>
              </a:tblGrid>
              <a:tr h="377505">
                <a:tc>
                  <a:txBody>
                    <a:bodyPr/>
                    <a:lstStyle/>
                    <a:p>
                      <a:r>
                        <a:rPr lang="en-US" sz="1600" dirty="0"/>
                        <a:t>diameter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4767434"/>
                  </a:ext>
                </a:extLst>
              </a:tr>
              <a:tr h="377505">
                <a:tc>
                  <a:txBody>
                    <a:bodyPr/>
                    <a:lstStyle/>
                    <a:p>
                      <a:r>
                        <a:rPr lang="en-US" sz="1600" dirty="0"/>
                        <a:t>length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727965"/>
                  </a:ext>
                </a:extLst>
              </a:tr>
              <a:tr h="377505">
                <a:tc>
                  <a:txBody>
                    <a:bodyPr/>
                    <a:lstStyle/>
                    <a:p>
                      <a:r>
                        <a:rPr lang="en-US" sz="1600" dirty="0"/>
                        <a:t>width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314001"/>
                  </a:ext>
                </a:extLst>
              </a:tr>
              <a:tr h="377505">
                <a:tc>
                  <a:txBody>
                    <a:bodyPr/>
                    <a:lstStyle/>
                    <a:p>
                      <a:r>
                        <a:rPr lang="en-US" sz="1600" dirty="0" err="1"/>
                        <a:t>price_round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4860528"/>
                  </a:ext>
                </a:extLst>
              </a:tr>
              <a:tr h="377505">
                <a:tc>
                  <a:txBody>
                    <a:bodyPr/>
                    <a:lstStyle/>
                    <a:p>
                      <a:r>
                        <a:rPr lang="en-US" sz="1600" dirty="0" err="1"/>
                        <a:t>unitprice_round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521243"/>
                  </a:ext>
                </a:extLst>
              </a:tr>
              <a:tr h="377505">
                <a:tc>
                  <a:txBody>
                    <a:bodyPr/>
                    <a:lstStyle/>
                    <a:p>
                      <a:r>
                        <a:rPr lang="en-US" sz="1600" dirty="0" err="1"/>
                        <a:t>price_rect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5452959"/>
                  </a:ext>
                </a:extLst>
              </a:tr>
              <a:tr h="3775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/>
                        <a:t>unitprice_rect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149846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3EDA56E-6577-45FA-9305-63E2E0F39600}"/>
              </a:ext>
            </a:extLst>
          </p:cNvPr>
          <p:cNvSpPr txBox="1"/>
          <p:nvPr/>
        </p:nvSpPr>
        <p:spPr>
          <a:xfrm>
            <a:off x="5906549" y="8382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main stack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BF40D28-FF4E-46BF-8A11-A4E654D942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7142221"/>
              </p:ext>
            </p:extLst>
          </p:nvPr>
        </p:nvGraphicFramePr>
        <p:xfrm>
          <a:off x="5715000" y="1451295"/>
          <a:ext cx="3200400" cy="2642535"/>
        </p:xfrm>
        <a:graphic>
          <a:graphicData uri="http://schemas.openxmlformats.org/drawingml/2006/table">
            <a:tbl>
              <a:tblPr/>
              <a:tblGrid>
                <a:gridCol w="1608105">
                  <a:extLst>
                    <a:ext uri="{9D8B030D-6E8A-4147-A177-3AD203B41FA5}">
                      <a16:colId xmlns:a16="http://schemas.microsoft.com/office/drawing/2014/main" val="4179673529"/>
                    </a:ext>
                  </a:extLst>
                </a:gridCol>
                <a:gridCol w="1592295">
                  <a:extLst>
                    <a:ext uri="{9D8B030D-6E8A-4147-A177-3AD203B41FA5}">
                      <a16:colId xmlns:a16="http://schemas.microsoft.com/office/drawing/2014/main" val="3874914867"/>
                    </a:ext>
                  </a:extLst>
                </a:gridCol>
              </a:tblGrid>
              <a:tr h="377505">
                <a:tc>
                  <a:txBody>
                    <a:bodyPr/>
                    <a:lstStyle/>
                    <a:p>
                      <a:r>
                        <a:rPr lang="en-US" sz="1600" dirty="0"/>
                        <a:t>diameter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4767434"/>
                  </a:ext>
                </a:extLst>
              </a:tr>
              <a:tr h="377505">
                <a:tc>
                  <a:txBody>
                    <a:bodyPr/>
                    <a:lstStyle/>
                    <a:p>
                      <a:r>
                        <a:rPr lang="en-US" sz="1600" dirty="0"/>
                        <a:t>length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727965"/>
                  </a:ext>
                </a:extLst>
              </a:tr>
              <a:tr h="377505">
                <a:tc>
                  <a:txBody>
                    <a:bodyPr/>
                    <a:lstStyle/>
                    <a:p>
                      <a:r>
                        <a:rPr lang="en-US" sz="1600" dirty="0"/>
                        <a:t>width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314001"/>
                  </a:ext>
                </a:extLst>
              </a:tr>
              <a:tr h="377505">
                <a:tc>
                  <a:txBody>
                    <a:bodyPr/>
                    <a:lstStyle/>
                    <a:p>
                      <a:r>
                        <a:rPr lang="en-US" sz="1600" dirty="0" err="1"/>
                        <a:t>price_round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4860528"/>
                  </a:ext>
                </a:extLst>
              </a:tr>
              <a:tr h="377505">
                <a:tc>
                  <a:txBody>
                    <a:bodyPr/>
                    <a:lstStyle/>
                    <a:p>
                      <a:r>
                        <a:rPr lang="en-US" sz="1600" dirty="0" err="1"/>
                        <a:t>unitprice_round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521243"/>
                  </a:ext>
                </a:extLst>
              </a:tr>
              <a:tr h="377505">
                <a:tc>
                  <a:txBody>
                    <a:bodyPr/>
                    <a:lstStyle/>
                    <a:p>
                      <a:r>
                        <a:rPr lang="en-US" sz="1600" dirty="0" err="1"/>
                        <a:t>price_rect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5452959"/>
                  </a:ext>
                </a:extLst>
              </a:tr>
              <a:tr h="3775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/>
                        <a:t>unitprice_rect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1498460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BEF22D7-0889-41F0-ABD8-E0A4A5F231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5038343"/>
              </p:ext>
            </p:extLst>
          </p:nvPr>
        </p:nvGraphicFramePr>
        <p:xfrm>
          <a:off x="5715000" y="1444304"/>
          <a:ext cx="3200400" cy="2642535"/>
        </p:xfrm>
        <a:graphic>
          <a:graphicData uri="http://schemas.openxmlformats.org/drawingml/2006/table">
            <a:tbl>
              <a:tblPr/>
              <a:tblGrid>
                <a:gridCol w="1608105">
                  <a:extLst>
                    <a:ext uri="{9D8B030D-6E8A-4147-A177-3AD203B41FA5}">
                      <a16:colId xmlns:a16="http://schemas.microsoft.com/office/drawing/2014/main" val="4179673529"/>
                    </a:ext>
                  </a:extLst>
                </a:gridCol>
                <a:gridCol w="1592295">
                  <a:extLst>
                    <a:ext uri="{9D8B030D-6E8A-4147-A177-3AD203B41FA5}">
                      <a16:colId xmlns:a16="http://schemas.microsoft.com/office/drawing/2014/main" val="3874914867"/>
                    </a:ext>
                  </a:extLst>
                </a:gridCol>
              </a:tblGrid>
              <a:tr h="377505">
                <a:tc>
                  <a:txBody>
                    <a:bodyPr/>
                    <a:lstStyle/>
                    <a:p>
                      <a:r>
                        <a:rPr lang="en-US" sz="1600" dirty="0"/>
                        <a:t>diameter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4767434"/>
                  </a:ext>
                </a:extLst>
              </a:tr>
              <a:tr h="377505">
                <a:tc>
                  <a:txBody>
                    <a:bodyPr/>
                    <a:lstStyle/>
                    <a:p>
                      <a:r>
                        <a:rPr lang="en-US" sz="1600" dirty="0"/>
                        <a:t>length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727965"/>
                  </a:ext>
                </a:extLst>
              </a:tr>
              <a:tr h="377505">
                <a:tc>
                  <a:txBody>
                    <a:bodyPr/>
                    <a:lstStyle/>
                    <a:p>
                      <a:r>
                        <a:rPr lang="en-US" sz="1600" dirty="0"/>
                        <a:t>width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314001"/>
                  </a:ext>
                </a:extLst>
              </a:tr>
              <a:tr h="377505">
                <a:tc>
                  <a:txBody>
                    <a:bodyPr/>
                    <a:lstStyle/>
                    <a:p>
                      <a:r>
                        <a:rPr lang="en-US" sz="1600" dirty="0" err="1"/>
                        <a:t>price_round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8.50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4860528"/>
                  </a:ext>
                </a:extLst>
              </a:tr>
              <a:tr h="377505">
                <a:tc>
                  <a:txBody>
                    <a:bodyPr/>
                    <a:lstStyle/>
                    <a:p>
                      <a:r>
                        <a:rPr lang="en-US" sz="1600" dirty="0" err="1"/>
                        <a:t>unitprice_round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521243"/>
                  </a:ext>
                </a:extLst>
              </a:tr>
              <a:tr h="377505">
                <a:tc>
                  <a:txBody>
                    <a:bodyPr/>
                    <a:lstStyle/>
                    <a:p>
                      <a:r>
                        <a:rPr lang="en-US" sz="1600" dirty="0" err="1"/>
                        <a:t>price_rect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5452959"/>
                  </a:ext>
                </a:extLst>
              </a:tr>
              <a:tr h="3775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/>
                        <a:t>unitprice_rect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1498460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A68192B-BC05-4C93-877B-595E5019B9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9445949"/>
              </p:ext>
            </p:extLst>
          </p:nvPr>
        </p:nvGraphicFramePr>
        <p:xfrm>
          <a:off x="5715000" y="1448066"/>
          <a:ext cx="3200400" cy="2642535"/>
        </p:xfrm>
        <a:graphic>
          <a:graphicData uri="http://schemas.openxmlformats.org/drawingml/2006/table">
            <a:tbl>
              <a:tblPr/>
              <a:tblGrid>
                <a:gridCol w="1608105">
                  <a:extLst>
                    <a:ext uri="{9D8B030D-6E8A-4147-A177-3AD203B41FA5}">
                      <a16:colId xmlns:a16="http://schemas.microsoft.com/office/drawing/2014/main" val="4179673529"/>
                    </a:ext>
                  </a:extLst>
                </a:gridCol>
                <a:gridCol w="1592295">
                  <a:extLst>
                    <a:ext uri="{9D8B030D-6E8A-4147-A177-3AD203B41FA5}">
                      <a16:colId xmlns:a16="http://schemas.microsoft.com/office/drawing/2014/main" val="3874914867"/>
                    </a:ext>
                  </a:extLst>
                </a:gridCol>
              </a:tblGrid>
              <a:tr h="377505">
                <a:tc>
                  <a:txBody>
                    <a:bodyPr/>
                    <a:lstStyle/>
                    <a:p>
                      <a:r>
                        <a:rPr lang="en-US" sz="1600" dirty="0"/>
                        <a:t>diameter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4767434"/>
                  </a:ext>
                </a:extLst>
              </a:tr>
              <a:tr h="377505">
                <a:tc>
                  <a:txBody>
                    <a:bodyPr/>
                    <a:lstStyle/>
                    <a:p>
                      <a:r>
                        <a:rPr lang="en-US" sz="1600" dirty="0"/>
                        <a:t>length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727965"/>
                  </a:ext>
                </a:extLst>
              </a:tr>
              <a:tr h="377505">
                <a:tc>
                  <a:txBody>
                    <a:bodyPr/>
                    <a:lstStyle/>
                    <a:p>
                      <a:r>
                        <a:rPr lang="en-US" sz="1600" dirty="0"/>
                        <a:t>width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314001"/>
                  </a:ext>
                </a:extLst>
              </a:tr>
              <a:tr h="377505">
                <a:tc>
                  <a:txBody>
                    <a:bodyPr/>
                    <a:lstStyle/>
                    <a:p>
                      <a:r>
                        <a:rPr lang="en-US" sz="1600" dirty="0" err="1"/>
                        <a:t>price_round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8.50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4860528"/>
                  </a:ext>
                </a:extLst>
              </a:tr>
              <a:tr h="377505">
                <a:tc>
                  <a:txBody>
                    <a:bodyPr/>
                    <a:lstStyle/>
                    <a:p>
                      <a:r>
                        <a:rPr lang="en-US" sz="1600" dirty="0" err="1"/>
                        <a:t>unitprice_round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521243"/>
                  </a:ext>
                </a:extLst>
              </a:tr>
              <a:tr h="377505">
                <a:tc>
                  <a:txBody>
                    <a:bodyPr/>
                    <a:lstStyle/>
                    <a:p>
                      <a:r>
                        <a:rPr lang="en-US" sz="1600" dirty="0" err="1"/>
                        <a:t>price_rect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5452959"/>
                  </a:ext>
                </a:extLst>
              </a:tr>
              <a:tr h="3775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/>
                        <a:t>unitprice_rect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1498460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5C5CD198-6EE9-4B71-A74A-55F336ECFE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3284970"/>
              </p:ext>
            </p:extLst>
          </p:nvPr>
        </p:nvGraphicFramePr>
        <p:xfrm>
          <a:off x="5715000" y="1449196"/>
          <a:ext cx="3200400" cy="2642535"/>
        </p:xfrm>
        <a:graphic>
          <a:graphicData uri="http://schemas.openxmlformats.org/drawingml/2006/table">
            <a:tbl>
              <a:tblPr/>
              <a:tblGrid>
                <a:gridCol w="1608105">
                  <a:extLst>
                    <a:ext uri="{9D8B030D-6E8A-4147-A177-3AD203B41FA5}">
                      <a16:colId xmlns:a16="http://schemas.microsoft.com/office/drawing/2014/main" val="4179673529"/>
                    </a:ext>
                  </a:extLst>
                </a:gridCol>
                <a:gridCol w="1592295">
                  <a:extLst>
                    <a:ext uri="{9D8B030D-6E8A-4147-A177-3AD203B41FA5}">
                      <a16:colId xmlns:a16="http://schemas.microsoft.com/office/drawing/2014/main" val="3874914867"/>
                    </a:ext>
                  </a:extLst>
                </a:gridCol>
              </a:tblGrid>
              <a:tr h="377505">
                <a:tc>
                  <a:txBody>
                    <a:bodyPr/>
                    <a:lstStyle/>
                    <a:p>
                      <a:r>
                        <a:rPr lang="en-US" sz="1600" dirty="0"/>
                        <a:t>diameter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4767434"/>
                  </a:ext>
                </a:extLst>
              </a:tr>
              <a:tr h="377505">
                <a:tc>
                  <a:txBody>
                    <a:bodyPr/>
                    <a:lstStyle/>
                    <a:p>
                      <a:r>
                        <a:rPr lang="en-US" sz="1600" dirty="0"/>
                        <a:t>length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727965"/>
                  </a:ext>
                </a:extLst>
              </a:tr>
              <a:tr h="377505">
                <a:tc>
                  <a:txBody>
                    <a:bodyPr/>
                    <a:lstStyle/>
                    <a:p>
                      <a:r>
                        <a:rPr lang="en-US" sz="1600" dirty="0"/>
                        <a:t>width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314001"/>
                  </a:ext>
                </a:extLst>
              </a:tr>
              <a:tr h="377505">
                <a:tc>
                  <a:txBody>
                    <a:bodyPr/>
                    <a:lstStyle/>
                    <a:p>
                      <a:r>
                        <a:rPr lang="en-US" sz="1600" dirty="0" err="1"/>
                        <a:t>price_round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8.50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4860528"/>
                  </a:ext>
                </a:extLst>
              </a:tr>
              <a:tr h="377505">
                <a:tc>
                  <a:txBody>
                    <a:bodyPr/>
                    <a:lstStyle/>
                    <a:p>
                      <a:r>
                        <a:rPr lang="en-US" sz="1600" dirty="0" err="1"/>
                        <a:t>unitprice_round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521243"/>
                  </a:ext>
                </a:extLst>
              </a:tr>
              <a:tr h="377505">
                <a:tc>
                  <a:txBody>
                    <a:bodyPr/>
                    <a:lstStyle/>
                    <a:p>
                      <a:r>
                        <a:rPr lang="en-US" sz="1600" dirty="0" err="1"/>
                        <a:t>price_rect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7.55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5452959"/>
                  </a:ext>
                </a:extLst>
              </a:tr>
              <a:tr h="3775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/>
                        <a:t>unitprice_rect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149846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 advClick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50088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0843F998-DB2E-4696-AE8D-6490DCC0F1C0}" type="slidenum">
              <a:rPr lang="en-US"/>
              <a:pPr/>
              <a:t>72</a:t>
            </a:fld>
            <a:endParaRPr lang="en-CA"/>
          </a:p>
        </p:txBody>
      </p:sp>
      <p:sp>
        <p:nvSpPr>
          <p:cNvPr id="50179" name="Rectangle 6"/>
          <p:cNvSpPr>
            <a:spLocks noChangeArrowheads="1"/>
          </p:cNvSpPr>
          <p:nvPr/>
        </p:nvSpPr>
        <p:spPr bwMode="auto">
          <a:xfrm>
            <a:off x="0" y="0"/>
            <a:ext cx="4406900" cy="148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0180" name="Picture 4" descr="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87325"/>
            <a:ext cx="4038600" cy="626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5C64AD1-FF11-4A01-A69D-3A8D9A0F59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067099"/>
              </p:ext>
            </p:extLst>
          </p:nvPr>
        </p:nvGraphicFramePr>
        <p:xfrm>
          <a:off x="4876802" y="4647500"/>
          <a:ext cx="3200400" cy="1132515"/>
        </p:xfrm>
        <a:graphic>
          <a:graphicData uri="http://schemas.openxmlformats.org/drawingml/2006/table">
            <a:tbl>
              <a:tblPr/>
              <a:tblGrid>
                <a:gridCol w="1608105">
                  <a:extLst>
                    <a:ext uri="{9D8B030D-6E8A-4147-A177-3AD203B41FA5}">
                      <a16:colId xmlns:a16="http://schemas.microsoft.com/office/drawing/2014/main" val="4179673529"/>
                    </a:ext>
                  </a:extLst>
                </a:gridCol>
                <a:gridCol w="1592295">
                  <a:extLst>
                    <a:ext uri="{9D8B030D-6E8A-4147-A177-3AD203B41FA5}">
                      <a16:colId xmlns:a16="http://schemas.microsoft.com/office/drawing/2014/main" val="3874914867"/>
                    </a:ext>
                  </a:extLst>
                </a:gridCol>
              </a:tblGrid>
              <a:tr h="377505">
                <a:tc>
                  <a:txBody>
                    <a:bodyPr/>
                    <a:lstStyle/>
                    <a:p>
                      <a:r>
                        <a:rPr lang="en-US" sz="1600" dirty="0"/>
                        <a:t>length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727965"/>
                  </a:ext>
                </a:extLst>
              </a:tr>
              <a:tr h="377505">
                <a:tc>
                  <a:txBody>
                    <a:bodyPr/>
                    <a:lstStyle/>
                    <a:p>
                      <a:r>
                        <a:rPr lang="en-US" sz="1600" dirty="0"/>
                        <a:t>width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314001"/>
                  </a:ext>
                </a:extLst>
              </a:tr>
              <a:tr h="377505">
                <a:tc>
                  <a:txBody>
                    <a:bodyPr/>
                    <a:lstStyle/>
                    <a:p>
                      <a:r>
                        <a:rPr lang="en-US" sz="1600" dirty="0"/>
                        <a:t>price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545295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FBF67A3-FB99-49CE-AF4F-88BA405159DC}"/>
              </a:ext>
            </a:extLst>
          </p:cNvPr>
          <p:cNvSpPr txBox="1"/>
          <p:nvPr/>
        </p:nvSpPr>
        <p:spPr>
          <a:xfrm>
            <a:off x="5136160" y="3954413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unitprice</a:t>
            </a:r>
            <a:r>
              <a:rPr lang="en-US" dirty="0"/>
              <a:t> stack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582D6A1-8990-452A-8FB1-781909428F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8301631"/>
              </p:ext>
            </p:extLst>
          </p:nvPr>
        </p:nvGraphicFramePr>
        <p:xfrm>
          <a:off x="4876802" y="4647500"/>
          <a:ext cx="3200400" cy="1132515"/>
        </p:xfrm>
        <a:graphic>
          <a:graphicData uri="http://schemas.openxmlformats.org/drawingml/2006/table">
            <a:tbl>
              <a:tblPr/>
              <a:tblGrid>
                <a:gridCol w="1608105">
                  <a:extLst>
                    <a:ext uri="{9D8B030D-6E8A-4147-A177-3AD203B41FA5}">
                      <a16:colId xmlns:a16="http://schemas.microsoft.com/office/drawing/2014/main" val="4179673529"/>
                    </a:ext>
                  </a:extLst>
                </a:gridCol>
                <a:gridCol w="1592295">
                  <a:extLst>
                    <a:ext uri="{9D8B030D-6E8A-4147-A177-3AD203B41FA5}">
                      <a16:colId xmlns:a16="http://schemas.microsoft.com/office/drawing/2014/main" val="3874914867"/>
                    </a:ext>
                  </a:extLst>
                </a:gridCol>
              </a:tblGrid>
              <a:tr h="377505">
                <a:tc>
                  <a:txBody>
                    <a:bodyPr/>
                    <a:lstStyle/>
                    <a:p>
                      <a:r>
                        <a:rPr lang="en-US" sz="1600" dirty="0"/>
                        <a:t>length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727965"/>
                  </a:ext>
                </a:extLst>
              </a:tr>
              <a:tr h="377505">
                <a:tc>
                  <a:txBody>
                    <a:bodyPr/>
                    <a:lstStyle/>
                    <a:p>
                      <a:r>
                        <a:rPr lang="en-US" sz="1600" dirty="0"/>
                        <a:t>width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314001"/>
                  </a:ext>
                </a:extLst>
              </a:tr>
              <a:tr h="377505">
                <a:tc>
                  <a:txBody>
                    <a:bodyPr/>
                    <a:lstStyle/>
                    <a:p>
                      <a:r>
                        <a:rPr lang="en-US" sz="1600" dirty="0"/>
                        <a:t>price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5452959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70C13E6-621A-4F67-A17C-E2BA2E0423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8673914"/>
              </p:ext>
            </p:extLst>
          </p:nvPr>
        </p:nvGraphicFramePr>
        <p:xfrm>
          <a:off x="4876802" y="4647500"/>
          <a:ext cx="3200400" cy="1132515"/>
        </p:xfrm>
        <a:graphic>
          <a:graphicData uri="http://schemas.openxmlformats.org/drawingml/2006/table">
            <a:tbl>
              <a:tblPr/>
              <a:tblGrid>
                <a:gridCol w="1608105">
                  <a:extLst>
                    <a:ext uri="{9D8B030D-6E8A-4147-A177-3AD203B41FA5}">
                      <a16:colId xmlns:a16="http://schemas.microsoft.com/office/drawing/2014/main" val="4179673529"/>
                    </a:ext>
                  </a:extLst>
                </a:gridCol>
                <a:gridCol w="1592295">
                  <a:extLst>
                    <a:ext uri="{9D8B030D-6E8A-4147-A177-3AD203B41FA5}">
                      <a16:colId xmlns:a16="http://schemas.microsoft.com/office/drawing/2014/main" val="3874914867"/>
                    </a:ext>
                  </a:extLst>
                </a:gridCol>
              </a:tblGrid>
              <a:tr h="377505">
                <a:tc>
                  <a:txBody>
                    <a:bodyPr/>
                    <a:lstStyle/>
                    <a:p>
                      <a:r>
                        <a:rPr lang="en-US" sz="1600" dirty="0"/>
                        <a:t>length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727965"/>
                  </a:ext>
                </a:extLst>
              </a:tr>
              <a:tr h="377505">
                <a:tc>
                  <a:txBody>
                    <a:bodyPr/>
                    <a:lstStyle/>
                    <a:p>
                      <a:r>
                        <a:rPr lang="en-US" sz="1600" dirty="0"/>
                        <a:t>width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314001"/>
                  </a:ext>
                </a:extLst>
              </a:tr>
              <a:tr h="377505">
                <a:tc>
                  <a:txBody>
                    <a:bodyPr/>
                    <a:lstStyle/>
                    <a:p>
                      <a:r>
                        <a:rPr lang="en-US" sz="1600" dirty="0"/>
                        <a:t>price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5452959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575C734-AD29-40E7-BB05-ED670A91B9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8670228"/>
              </p:ext>
            </p:extLst>
          </p:nvPr>
        </p:nvGraphicFramePr>
        <p:xfrm>
          <a:off x="4876802" y="4643306"/>
          <a:ext cx="3200400" cy="1132515"/>
        </p:xfrm>
        <a:graphic>
          <a:graphicData uri="http://schemas.openxmlformats.org/drawingml/2006/table">
            <a:tbl>
              <a:tblPr/>
              <a:tblGrid>
                <a:gridCol w="1608105">
                  <a:extLst>
                    <a:ext uri="{9D8B030D-6E8A-4147-A177-3AD203B41FA5}">
                      <a16:colId xmlns:a16="http://schemas.microsoft.com/office/drawing/2014/main" val="4179673529"/>
                    </a:ext>
                  </a:extLst>
                </a:gridCol>
                <a:gridCol w="1592295">
                  <a:extLst>
                    <a:ext uri="{9D8B030D-6E8A-4147-A177-3AD203B41FA5}">
                      <a16:colId xmlns:a16="http://schemas.microsoft.com/office/drawing/2014/main" val="3874914867"/>
                    </a:ext>
                  </a:extLst>
                </a:gridCol>
              </a:tblGrid>
              <a:tr h="377505">
                <a:tc>
                  <a:txBody>
                    <a:bodyPr/>
                    <a:lstStyle/>
                    <a:p>
                      <a:r>
                        <a:rPr lang="en-US" sz="1600" dirty="0"/>
                        <a:t>length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727965"/>
                  </a:ext>
                </a:extLst>
              </a:tr>
              <a:tr h="377505">
                <a:tc>
                  <a:txBody>
                    <a:bodyPr/>
                    <a:lstStyle/>
                    <a:p>
                      <a:r>
                        <a:rPr lang="en-US" sz="1600" dirty="0"/>
                        <a:t>width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314001"/>
                  </a:ext>
                </a:extLst>
              </a:tr>
              <a:tr h="377505">
                <a:tc>
                  <a:txBody>
                    <a:bodyPr/>
                    <a:lstStyle/>
                    <a:p>
                      <a:r>
                        <a:rPr lang="en-US" sz="1600" dirty="0"/>
                        <a:t>price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7.55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5452959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D13A4940-BC65-435C-92EE-B859F6FD17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310866"/>
              </p:ext>
            </p:extLst>
          </p:nvPr>
        </p:nvGraphicFramePr>
        <p:xfrm>
          <a:off x="4876802" y="4639112"/>
          <a:ext cx="3200400" cy="1510020"/>
        </p:xfrm>
        <a:graphic>
          <a:graphicData uri="http://schemas.openxmlformats.org/drawingml/2006/table">
            <a:tbl>
              <a:tblPr/>
              <a:tblGrid>
                <a:gridCol w="1608105">
                  <a:extLst>
                    <a:ext uri="{9D8B030D-6E8A-4147-A177-3AD203B41FA5}">
                      <a16:colId xmlns:a16="http://schemas.microsoft.com/office/drawing/2014/main" val="4179673529"/>
                    </a:ext>
                  </a:extLst>
                </a:gridCol>
                <a:gridCol w="1592295">
                  <a:extLst>
                    <a:ext uri="{9D8B030D-6E8A-4147-A177-3AD203B41FA5}">
                      <a16:colId xmlns:a16="http://schemas.microsoft.com/office/drawing/2014/main" val="3874914867"/>
                    </a:ext>
                  </a:extLst>
                </a:gridCol>
              </a:tblGrid>
              <a:tr h="377505">
                <a:tc>
                  <a:txBody>
                    <a:bodyPr/>
                    <a:lstStyle/>
                    <a:p>
                      <a:r>
                        <a:rPr lang="en-US" sz="1600" dirty="0"/>
                        <a:t>length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727965"/>
                  </a:ext>
                </a:extLst>
              </a:tr>
              <a:tr h="377505">
                <a:tc>
                  <a:txBody>
                    <a:bodyPr/>
                    <a:lstStyle/>
                    <a:p>
                      <a:r>
                        <a:rPr lang="en-US" sz="1600" dirty="0"/>
                        <a:t>width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314001"/>
                  </a:ext>
                </a:extLst>
              </a:tr>
              <a:tr h="377505">
                <a:tc>
                  <a:txBody>
                    <a:bodyPr/>
                    <a:lstStyle/>
                    <a:p>
                      <a:r>
                        <a:rPr lang="en-US" sz="1600" dirty="0"/>
                        <a:t>price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7.55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5452959"/>
                  </a:ext>
                </a:extLst>
              </a:tr>
              <a:tr h="377505">
                <a:tc>
                  <a:txBody>
                    <a:bodyPr/>
                    <a:lstStyle/>
                    <a:p>
                      <a:r>
                        <a:rPr lang="en-US" sz="1600" dirty="0"/>
                        <a:t>area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11206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 advClick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50088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0A66083C-398A-4A66-8621-1B7809AF6863}" type="slidenum">
              <a:rPr lang="en-US"/>
              <a:pPr/>
              <a:t>73</a:t>
            </a:fld>
            <a:endParaRPr lang="en-CA"/>
          </a:p>
        </p:txBody>
      </p:sp>
      <p:sp>
        <p:nvSpPr>
          <p:cNvPr id="49155" name="Rectangle 6"/>
          <p:cNvSpPr>
            <a:spLocks noChangeArrowheads="1"/>
          </p:cNvSpPr>
          <p:nvPr/>
        </p:nvSpPr>
        <p:spPr bwMode="auto">
          <a:xfrm>
            <a:off x="0" y="0"/>
            <a:ext cx="5130800" cy="149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9156" name="Picture 4" descr="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9050"/>
            <a:ext cx="5410200" cy="676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3EDA56E-6577-45FA-9305-63E2E0F39600}"/>
              </a:ext>
            </a:extLst>
          </p:cNvPr>
          <p:cNvSpPr txBox="1"/>
          <p:nvPr/>
        </p:nvSpPr>
        <p:spPr>
          <a:xfrm>
            <a:off x="5906549" y="8382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main stack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A68192B-BC05-4C93-877B-595E5019B9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236701"/>
              </p:ext>
            </p:extLst>
          </p:nvPr>
        </p:nvGraphicFramePr>
        <p:xfrm>
          <a:off x="5567144" y="1752600"/>
          <a:ext cx="3200400" cy="2642535"/>
        </p:xfrm>
        <a:graphic>
          <a:graphicData uri="http://schemas.openxmlformats.org/drawingml/2006/table">
            <a:tbl>
              <a:tblPr/>
              <a:tblGrid>
                <a:gridCol w="1608105">
                  <a:extLst>
                    <a:ext uri="{9D8B030D-6E8A-4147-A177-3AD203B41FA5}">
                      <a16:colId xmlns:a16="http://schemas.microsoft.com/office/drawing/2014/main" val="4179673529"/>
                    </a:ext>
                  </a:extLst>
                </a:gridCol>
                <a:gridCol w="1592295">
                  <a:extLst>
                    <a:ext uri="{9D8B030D-6E8A-4147-A177-3AD203B41FA5}">
                      <a16:colId xmlns:a16="http://schemas.microsoft.com/office/drawing/2014/main" val="3874914867"/>
                    </a:ext>
                  </a:extLst>
                </a:gridCol>
              </a:tblGrid>
              <a:tr h="377505">
                <a:tc>
                  <a:txBody>
                    <a:bodyPr/>
                    <a:lstStyle/>
                    <a:p>
                      <a:r>
                        <a:rPr lang="en-US" sz="1600" dirty="0"/>
                        <a:t>diameter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4767434"/>
                  </a:ext>
                </a:extLst>
              </a:tr>
              <a:tr h="377505">
                <a:tc>
                  <a:txBody>
                    <a:bodyPr/>
                    <a:lstStyle/>
                    <a:p>
                      <a:r>
                        <a:rPr lang="en-US" sz="1600" dirty="0"/>
                        <a:t>length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727965"/>
                  </a:ext>
                </a:extLst>
              </a:tr>
              <a:tr h="377505">
                <a:tc>
                  <a:txBody>
                    <a:bodyPr/>
                    <a:lstStyle/>
                    <a:p>
                      <a:r>
                        <a:rPr lang="en-US" sz="1600" dirty="0"/>
                        <a:t>width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314001"/>
                  </a:ext>
                </a:extLst>
              </a:tr>
              <a:tr h="377505">
                <a:tc>
                  <a:txBody>
                    <a:bodyPr/>
                    <a:lstStyle/>
                    <a:p>
                      <a:r>
                        <a:rPr lang="en-US" sz="1600" dirty="0" err="1"/>
                        <a:t>price_round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8.50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4860528"/>
                  </a:ext>
                </a:extLst>
              </a:tr>
              <a:tr h="377505">
                <a:tc>
                  <a:txBody>
                    <a:bodyPr/>
                    <a:lstStyle/>
                    <a:p>
                      <a:r>
                        <a:rPr lang="en-US" sz="1600" dirty="0" err="1"/>
                        <a:t>unitprice_round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521243"/>
                  </a:ext>
                </a:extLst>
              </a:tr>
              <a:tr h="377505">
                <a:tc>
                  <a:txBody>
                    <a:bodyPr/>
                    <a:lstStyle/>
                    <a:p>
                      <a:r>
                        <a:rPr lang="en-US" sz="1600" dirty="0" err="1"/>
                        <a:t>price_rect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7.55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5452959"/>
                  </a:ext>
                </a:extLst>
              </a:tr>
              <a:tr h="3775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/>
                        <a:t>unitprice_rect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1498460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97FBB48A-77E3-4032-944A-F6CBE8B469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0524973"/>
              </p:ext>
            </p:extLst>
          </p:nvPr>
        </p:nvGraphicFramePr>
        <p:xfrm>
          <a:off x="5562600" y="1756794"/>
          <a:ext cx="3200400" cy="2642535"/>
        </p:xfrm>
        <a:graphic>
          <a:graphicData uri="http://schemas.openxmlformats.org/drawingml/2006/table">
            <a:tbl>
              <a:tblPr/>
              <a:tblGrid>
                <a:gridCol w="1608105">
                  <a:extLst>
                    <a:ext uri="{9D8B030D-6E8A-4147-A177-3AD203B41FA5}">
                      <a16:colId xmlns:a16="http://schemas.microsoft.com/office/drawing/2014/main" val="4179673529"/>
                    </a:ext>
                  </a:extLst>
                </a:gridCol>
                <a:gridCol w="1592295">
                  <a:extLst>
                    <a:ext uri="{9D8B030D-6E8A-4147-A177-3AD203B41FA5}">
                      <a16:colId xmlns:a16="http://schemas.microsoft.com/office/drawing/2014/main" val="3874914867"/>
                    </a:ext>
                  </a:extLst>
                </a:gridCol>
              </a:tblGrid>
              <a:tr h="377505">
                <a:tc>
                  <a:txBody>
                    <a:bodyPr/>
                    <a:lstStyle/>
                    <a:p>
                      <a:r>
                        <a:rPr lang="en-US" sz="1600" dirty="0"/>
                        <a:t>diameter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4767434"/>
                  </a:ext>
                </a:extLst>
              </a:tr>
              <a:tr h="377505">
                <a:tc>
                  <a:txBody>
                    <a:bodyPr/>
                    <a:lstStyle/>
                    <a:p>
                      <a:r>
                        <a:rPr lang="en-US" sz="1600" dirty="0"/>
                        <a:t>length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727965"/>
                  </a:ext>
                </a:extLst>
              </a:tr>
              <a:tr h="377505">
                <a:tc>
                  <a:txBody>
                    <a:bodyPr/>
                    <a:lstStyle/>
                    <a:p>
                      <a:r>
                        <a:rPr lang="en-US" sz="1600" dirty="0"/>
                        <a:t>width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314001"/>
                  </a:ext>
                </a:extLst>
              </a:tr>
              <a:tr h="377505">
                <a:tc>
                  <a:txBody>
                    <a:bodyPr/>
                    <a:lstStyle/>
                    <a:p>
                      <a:r>
                        <a:rPr lang="en-US" sz="1600" dirty="0" err="1"/>
                        <a:t>price_round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8.50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4860528"/>
                  </a:ext>
                </a:extLst>
              </a:tr>
              <a:tr h="377505">
                <a:tc>
                  <a:txBody>
                    <a:bodyPr/>
                    <a:lstStyle/>
                    <a:p>
                      <a:r>
                        <a:rPr lang="en-US" sz="1600" dirty="0" err="1"/>
                        <a:t>unitprice_round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521243"/>
                  </a:ext>
                </a:extLst>
              </a:tr>
              <a:tr h="377505">
                <a:tc>
                  <a:txBody>
                    <a:bodyPr/>
                    <a:lstStyle/>
                    <a:p>
                      <a:r>
                        <a:rPr lang="en-US" sz="1600" dirty="0" err="1"/>
                        <a:t>price_rect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7.55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5452959"/>
                  </a:ext>
                </a:extLst>
              </a:tr>
              <a:tr h="3775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/>
                        <a:t>unitprice_rect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14984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7642204"/>
      </p:ext>
    </p:extLst>
  </p:cSld>
  <p:clrMapOvr>
    <a:masterClrMapping/>
  </p:clrMapOvr>
  <p:transition spd="med" advClick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50088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0843F998-DB2E-4696-AE8D-6490DCC0F1C0}" type="slidenum">
              <a:rPr lang="en-US"/>
              <a:pPr/>
              <a:t>74</a:t>
            </a:fld>
            <a:endParaRPr lang="en-CA"/>
          </a:p>
        </p:txBody>
      </p:sp>
      <p:sp>
        <p:nvSpPr>
          <p:cNvPr id="50179" name="Rectangle 6"/>
          <p:cNvSpPr>
            <a:spLocks noChangeArrowheads="1"/>
          </p:cNvSpPr>
          <p:nvPr/>
        </p:nvSpPr>
        <p:spPr bwMode="auto">
          <a:xfrm>
            <a:off x="0" y="0"/>
            <a:ext cx="4406900" cy="148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0180" name="Picture 4" descr="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87325"/>
            <a:ext cx="4038600" cy="626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5C64AD1-FF11-4A01-A69D-3A8D9A0F59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8476733"/>
              </p:ext>
            </p:extLst>
          </p:nvPr>
        </p:nvGraphicFramePr>
        <p:xfrm>
          <a:off x="4876802" y="4040746"/>
          <a:ext cx="3200400" cy="755010"/>
        </p:xfrm>
        <a:graphic>
          <a:graphicData uri="http://schemas.openxmlformats.org/drawingml/2006/table">
            <a:tbl>
              <a:tblPr/>
              <a:tblGrid>
                <a:gridCol w="1608105">
                  <a:extLst>
                    <a:ext uri="{9D8B030D-6E8A-4147-A177-3AD203B41FA5}">
                      <a16:colId xmlns:a16="http://schemas.microsoft.com/office/drawing/2014/main" val="4179673529"/>
                    </a:ext>
                  </a:extLst>
                </a:gridCol>
                <a:gridCol w="1592295">
                  <a:extLst>
                    <a:ext uri="{9D8B030D-6E8A-4147-A177-3AD203B41FA5}">
                      <a16:colId xmlns:a16="http://schemas.microsoft.com/office/drawing/2014/main" val="3874914867"/>
                    </a:ext>
                  </a:extLst>
                </a:gridCol>
              </a:tblGrid>
              <a:tr h="377505">
                <a:tc>
                  <a:txBody>
                    <a:bodyPr/>
                    <a:lstStyle/>
                    <a:p>
                      <a:r>
                        <a:rPr lang="en-US" sz="1600" dirty="0"/>
                        <a:t>diameter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727965"/>
                  </a:ext>
                </a:extLst>
              </a:tr>
              <a:tr h="377505">
                <a:tc>
                  <a:txBody>
                    <a:bodyPr/>
                    <a:lstStyle/>
                    <a:p>
                      <a:r>
                        <a:rPr lang="en-US" sz="1600" dirty="0"/>
                        <a:t>price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31400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FBF67A3-FB99-49CE-AF4F-88BA405159DC}"/>
              </a:ext>
            </a:extLst>
          </p:cNvPr>
          <p:cNvSpPr txBox="1"/>
          <p:nvPr/>
        </p:nvSpPr>
        <p:spPr>
          <a:xfrm>
            <a:off x="5029200" y="3542583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unitprice</a:t>
            </a:r>
            <a:r>
              <a:rPr lang="en-US" dirty="0"/>
              <a:t> stack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582D6A1-8990-452A-8FB1-781909428F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2372990"/>
              </p:ext>
            </p:extLst>
          </p:nvPr>
        </p:nvGraphicFramePr>
        <p:xfrm>
          <a:off x="4874006" y="4040745"/>
          <a:ext cx="3200400" cy="755010"/>
        </p:xfrm>
        <a:graphic>
          <a:graphicData uri="http://schemas.openxmlformats.org/drawingml/2006/table">
            <a:tbl>
              <a:tblPr/>
              <a:tblGrid>
                <a:gridCol w="1608105">
                  <a:extLst>
                    <a:ext uri="{9D8B030D-6E8A-4147-A177-3AD203B41FA5}">
                      <a16:colId xmlns:a16="http://schemas.microsoft.com/office/drawing/2014/main" val="4179673529"/>
                    </a:ext>
                  </a:extLst>
                </a:gridCol>
                <a:gridCol w="1592295">
                  <a:extLst>
                    <a:ext uri="{9D8B030D-6E8A-4147-A177-3AD203B41FA5}">
                      <a16:colId xmlns:a16="http://schemas.microsoft.com/office/drawing/2014/main" val="3874914867"/>
                    </a:ext>
                  </a:extLst>
                </a:gridCol>
              </a:tblGrid>
              <a:tr h="377505">
                <a:tc>
                  <a:txBody>
                    <a:bodyPr/>
                    <a:lstStyle/>
                    <a:p>
                      <a:r>
                        <a:rPr lang="en-US" sz="1600" dirty="0"/>
                        <a:t>diameter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727965"/>
                  </a:ext>
                </a:extLst>
              </a:tr>
              <a:tr h="377505">
                <a:tc>
                  <a:txBody>
                    <a:bodyPr/>
                    <a:lstStyle/>
                    <a:p>
                      <a:r>
                        <a:rPr lang="en-US" sz="1600" dirty="0"/>
                        <a:t>price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314001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70C13E6-621A-4F67-A17C-E2BA2E0423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892470"/>
              </p:ext>
            </p:extLst>
          </p:nvPr>
        </p:nvGraphicFramePr>
        <p:xfrm>
          <a:off x="4876802" y="4037726"/>
          <a:ext cx="3200400" cy="755010"/>
        </p:xfrm>
        <a:graphic>
          <a:graphicData uri="http://schemas.openxmlformats.org/drawingml/2006/table">
            <a:tbl>
              <a:tblPr/>
              <a:tblGrid>
                <a:gridCol w="1608105">
                  <a:extLst>
                    <a:ext uri="{9D8B030D-6E8A-4147-A177-3AD203B41FA5}">
                      <a16:colId xmlns:a16="http://schemas.microsoft.com/office/drawing/2014/main" val="4179673529"/>
                    </a:ext>
                  </a:extLst>
                </a:gridCol>
                <a:gridCol w="1592295">
                  <a:extLst>
                    <a:ext uri="{9D8B030D-6E8A-4147-A177-3AD203B41FA5}">
                      <a16:colId xmlns:a16="http://schemas.microsoft.com/office/drawing/2014/main" val="3874914867"/>
                    </a:ext>
                  </a:extLst>
                </a:gridCol>
              </a:tblGrid>
              <a:tr h="377505">
                <a:tc>
                  <a:txBody>
                    <a:bodyPr/>
                    <a:lstStyle/>
                    <a:p>
                      <a:r>
                        <a:rPr lang="en-US" sz="1600" dirty="0"/>
                        <a:t>diameter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727965"/>
                  </a:ext>
                </a:extLst>
              </a:tr>
              <a:tr h="377505">
                <a:tc>
                  <a:txBody>
                    <a:bodyPr/>
                    <a:lstStyle/>
                    <a:p>
                      <a:r>
                        <a:rPr lang="en-US" sz="1600" dirty="0"/>
                        <a:t>price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8.50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314001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575C734-AD29-40E7-BB05-ED670A91B9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7171776"/>
              </p:ext>
            </p:extLst>
          </p:nvPr>
        </p:nvGraphicFramePr>
        <p:xfrm>
          <a:off x="4874006" y="4033259"/>
          <a:ext cx="3200400" cy="1510020"/>
        </p:xfrm>
        <a:graphic>
          <a:graphicData uri="http://schemas.openxmlformats.org/drawingml/2006/table">
            <a:tbl>
              <a:tblPr/>
              <a:tblGrid>
                <a:gridCol w="1608105">
                  <a:extLst>
                    <a:ext uri="{9D8B030D-6E8A-4147-A177-3AD203B41FA5}">
                      <a16:colId xmlns:a16="http://schemas.microsoft.com/office/drawing/2014/main" val="4179673529"/>
                    </a:ext>
                  </a:extLst>
                </a:gridCol>
                <a:gridCol w="1592295">
                  <a:extLst>
                    <a:ext uri="{9D8B030D-6E8A-4147-A177-3AD203B41FA5}">
                      <a16:colId xmlns:a16="http://schemas.microsoft.com/office/drawing/2014/main" val="3874914867"/>
                    </a:ext>
                  </a:extLst>
                </a:gridCol>
              </a:tblGrid>
              <a:tr h="377505">
                <a:tc>
                  <a:txBody>
                    <a:bodyPr/>
                    <a:lstStyle/>
                    <a:p>
                      <a:r>
                        <a:rPr lang="en-US" sz="1600" dirty="0"/>
                        <a:t>diameter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727965"/>
                  </a:ext>
                </a:extLst>
              </a:tr>
              <a:tr h="377505">
                <a:tc>
                  <a:txBody>
                    <a:bodyPr/>
                    <a:lstStyle/>
                    <a:p>
                      <a:r>
                        <a:rPr lang="en-US" sz="1600" dirty="0"/>
                        <a:t>price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8.50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314001"/>
                  </a:ext>
                </a:extLst>
              </a:tr>
              <a:tr h="377505">
                <a:tc>
                  <a:txBody>
                    <a:bodyPr/>
                    <a:lstStyle/>
                    <a:p>
                      <a:r>
                        <a:rPr lang="en-US" sz="1600" dirty="0"/>
                        <a:t>radius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5452959"/>
                  </a:ext>
                </a:extLst>
              </a:tr>
              <a:tr h="377505">
                <a:tc>
                  <a:txBody>
                    <a:bodyPr/>
                    <a:lstStyle/>
                    <a:p>
                      <a:r>
                        <a:rPr lang="en-US" sz="1600" dirty="0"/>
                        <a:t>area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945454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D13A4940-BC65-435C-92EE-B859F6FD17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8625773"/>
              </p:ext>
            </p:extLst>
          </p:nvPr>
        </p:nvGraphicFramePr>
        <p:xfrm>
          <a:off x="4876802" y="4025143"/>
          <a:ext cx="3200400" cy="1510020"/>
        </p:xfrm>
        <a:graphic>
          <a:graphicData uri="http://schemas.openxmlformats.org/drawingml/2006/table">
            <a:tbl>
              <a:tblPr/>
              <a:tblGrid>
                <a:gridCol w="1608105">
                  <a:extLst>
                    <a:ext uri="{9D8B030D-6E8A-4147-A177-3AD203B41FA5}">
                      <a16:colId xmlns:a16="http://schemas.microsoft.com/office/drawing/2014/main" val="4179673529"/>
                    </a:ext>
                  </a:extLst>
                </a:gridCol>
                <a:gridCol w="1592295">
                  <a:extLst>
                    <a:ext uri="{9D8B030D-6E8A-4147-A177-3AD203B41FA5}">
                      <a16:colId xmlns:a16="http://schemas.microsoft.com/office/drawing/2014/main" val="3874914867"/>
                    </a:ext>
                  </a:extLst>
                </a:gridCol>
              </a:tblGrid>
              <a:tr h="377505">
                <a:tc>
                  <a:txBody>
                    <a:bodyPr/>
                    <a:lstStyle/>
                    <a:p>
                      <a:r>
                        <a:rPr lang="en-US" sz="1600" dirty="0"/>
                        <a:t>diameter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727965"/>
                  </a:ext>
                </a:extLst>
              </a:tr>
              <a:tr h="377505">
                <a:tc>
                  <a:txBody>
                    <a:bodyPr/>
                    <a:lstStyle/>
                    <a:p>
                      <a:r>
                        <a:rPr lang="en-US" sz="1600" dirty="0"/>
                        <a:t>price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8.50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314001"/>
                  </a:ext>
                </a:extLst>
              </a:tr>
              <a:tr h="377505">
                <a:tc>
                  <a:txBody>
                    <a:bodyPr/>
                    <a:lstStyle/>
                    <a:p>
                      <a:r>
                        <a:rPr lang="en-US" sz="1600" dirty="0"/>
                        <a:t>radius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5452959"/>
                  </a:ext>
                </a:extLst>
              </a:tr>
              <a:tr h="377505">
                <a:tc>
                  <a:txBody>
                    <a:bodyPr/>
                    <a:lstStyle/>
                    <a:p>
                      <a:r>
                        <a:rPr lang="en-US" sz="1600" dirty="0"/>
                        <a:t>area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112060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682B13F-FA24-49BF-8B52-409CE5DCF9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4856181"/>
              </p:ext>
            </p:extLst>
          </p:nvPr>
        </p:nvGraphicFramePr>
        <p:xfrm>
          <a:off x="4876802" y="4025143"/>
          <a:ext cx="3200400" cy="1510020"/>
        </p:xfrm>
        <a:graphic>
          <a:graphicData uri="http://schemas.openxmlformats.org/drawingml/2006/table">
            <a:tbl>
              <a:tblPr/>
              <a:tblGrid>
                <a:gridCol w="1608105">
                  <a:extLst>
                    <a:ext uri="{9D8B030D-6E8A-4147-A177-3AD203B41FA5}">
                      <a16:colId xmlns:a16="http://schemas.microsoft.com/office/drawing/2014/main" val="4179673529"/>
                    </a:ext>
                  </a:extLst>
                </a:gridCol>
                <a:gridCol w="1592295">
                  <a:extLst>
                    <a:ext uri="{9D8B030D-6E8A-4147-A177-3AD203B41FA5}">
                      <a16:colId xmlns:a16="http://schemas.microsoft.com/office/drawing/2014/main" val="3874914867"/>
                    </a:ext>
                  </a:extLst>
                </a:gridCol>
              </a:tblGrid>
              <a:tr h="377505">
                <a:tc>
                  <a:txBody>
                    <a:bodyPr/>
                    <a:lstStyle/>
                    <a:p>
                      <a:r>
                        <a:rPr lang="en-US" sz="1600" dirty="0"/>
                        <a:t>diameter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727965"/>
                  </a:ext>
                </a:extLst>
              </a:tr>
              <a:tr h="377505">
                <a:tc>
                  <a:txBody>
                    <a:bodyPr/>
                    <a:lstStyle/>
                    <a:p>
                      <a:r>
                        <a:rPr lang="en-US" sz="1600" dirty="0"/>
                        <a:t>price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8.50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314001"/>
                  </a:ext>
                </a:extLst>
              </a:tr>
              <a:tr h="377505">
                <a:tc>
                  <a:txBody>
                    <a:bodyPr/>
                    <a:lstStyle/>
                    <a:p>
                      <a:r>
                        <a:rPr lang="en-US" sz="1600" dirty="0"/>
                        <a:t>radius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5452959"/>
                  </a:ext>
                </a:extLst>
              </a:tr>
              <a:tr h="377505">
                <a:tc>
                  <a:txBody>
                    <a:bodyPr/>
                    <a:lstStyle/>
                    <a:p>
                      <a:r>
                        <a:rPr lang="en-US" sz="1600" dirty="0"/>
                        <a:t>area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78.53975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1120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8721953"/>
      </p:ext>
    </p:extLst>
  </p:cSld>
  <p:clrMapOvr>
    <a:masterClrMapping/>
  </p:clrMapOvr>
  <p:transition spd="med" advClick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50088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0A66083C-398A-4A66-8621-1B7809AF6863}" type="slidenum">
              <a:rPr lang="en-US"/>
              <a:pPr/>
              <a:t>75</a:t>
            </a:fld>
            <a:endParaRPr lang="en-CA"/>
          </a:p>
        </p:txBody>
      </p:sp>
      <p:sp>
        <p:nvSpPr>
          <p:cNvPr id="49155" name="Rectangle 6"/>
          <p:cNvSpPr>
            <a:spLocks noChangeArrowheads="1"/>
          </p:cNvSpPr>
          <p:nvPr/>
        </p:nvSpPr>
        <p:spPr bwMode="auto">
          <a:xfrm>
            <a:off x="0" y="0"/>
            <a:ext cx="5130800" cy="149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9156" name="Picture 4" descr="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9050"/>
            <a:ext cx="5410200" cy="676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3EDA56E-6577-45FA-9305-63E2E0F39600}"/>
              </a:ext>
            </a:extLst>
          </p:cNvPr>
          <p:cNvSpPr txBox="1"/>
          <p:nvPr/>
        </p:nvSpPr>
        <p:spPr>
          <a:xfrm>
            <a:off x="5906549" y="8382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main stack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A68192B-BC05-4C93-877B-595E5019B9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2801739"/>
              </p:ext>
            </p:extLst>
          </p:nvPr>
        </p:nvGraphicFramePr>
        <p:xfrm>
          <a:off x="5567144" y="1447800"/>
          <a:ext cx="3200400" cy="2642535"/>
        </p:xfrm>
        <a:graphic>
          <a:graphicData uri="http://schemas.openxmlformats.org/drawingml/2006/table">
            <a:tbl>
              <a:tblPr/>
              <a:tblGrid>
                <a:gridCol w="1608105">
                  <a:extLst>
                    <a:ext uri="{9D8B030D-6E8A-4147-A177-3AD203B41FA5}">
                      <a16:colId xmlns:a16="http://schemas.microsoft.com/office/drawing/2014/main" val="4179673529"/>
                    </a:ext>
                  </a:extLst>
                </a:gridCol>
                <a:gridCol w="1592295">
                  <a:extLst>
                    <a:ext uri="{9D8B030D-6E8A-4147-A177-3AD203B41FA5}">
                      <a16:colId xmlns:a16="http://schemas.microsoft.com/office/drawing/2014/main" val="3874914867"/>
                    </a:ext>
                  </a:extLst>
                </a:gridCol>
              </a:tblGrid>
              <a:tr h="377505">
                <a:tc>
                  <a:txBody>
                    <a:bodyPr/>
                    <a:lstStyle/>
                    <a:p>
                      <a:r>
                        <a:rPr lang="en-US" sz="1600" dirty="0"/>
                        <a:t>diameter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4767434"/>
                  </a:ext>
                </a:extLst>
              </a:tr>
              <a:tr h="377505">
                <a:tc>
                  <a:txBody>
                    <a:bodyPr/>
                    <a:lstStyle/>
                    <a:p>
                      <a:r>
                        <a:rPr lang="en-US" sz="1600" dirty="0"/>
                        <a:t>length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727965"/>
                  </a:ext>
                </a:extLst>
              </a:tr>
              <a:tr h="377505">
                <a:tc>
                  <a:txBody>
                    <a:bodyPr/>
                    <a:lstStyle/>
                    <a:p>
                      <a:r>
                        <a:rPr lang="en-US" sz="1600" dirty="0"/>
                        <a:t>width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314001"/>
                  </a:ext>
                </a:extLst>
              </a:tr>
              <a:tr h="377505">
                <a:tc>
                  <a:txBody>
                    <a:bodyPr/>
                    <a:lstStyle/>
                    <a:p>
                      <a:r>
                        <a:rPr lang="en-US" sz="1600" dirty="0" err="1"/>
                        <a:t>price_round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8.50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4860528"/>
                  </a:ext>
                </a:extLst>
              </a:tr>
              <a:tr h="377505">
                <a:tc>
                  <a:txBody>
                    <a:bodyPr/>
                    <a:lstStyle/>
                    <a:p>
                      <a:r>
                        <a:rPr lang="en-US" sz="1600" dirty="0" err="1"/>
                        <a:t>unitprice_round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521243"/>
                  </a:ext>
                </a:extLst>
              </a:tr>
              <a:tr h="377505">
                <a:tc>
                  <a:txBody>
                    <a:bodyPr/>
                    <a:lstStyle/>
                    <a:p>
                      <a:r>
                        <a:rPr lang="en-US" sz="1600" dirty="0" err="1"/>
                        <a:t>price_rect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7.55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5452959"/>
                  </a:ext>
                </a:extLst>
              </a:tr>
              <a:tr h="3775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/>
                        <a:t>unitprice_rect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1498460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1B31D95-DAA4-457A-845E-3565955BEB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0693644"/>
              </p:ext>
            </p:extLst>
          </p:nvPr>
        </p:nvGraphicFramePr>
        <p:xfrm>
          <a:off x="5562600" y="1447800"/>
          <a:ext cx="3200400" cy="2642535"/>
        </p:xfrm>
        <a:graphic>
          <a:graphicData uri="http://schemas.openxmlformats.org/drawingml/2006/table">
            <a:tbl>
              <a:tblPr/>
              <a:tblGrid>
                <a:gridCol w="1608105">
                  <a:extLst>
                    <a:ext uri="{9D8B030D-6E8A-4147-A177-3AD203B41FA5}">
                      <a16:colId xmlns:a16="http://schemas.microsoft.com/office/drawing/2014/main" val="4179673529"/>
                    </a:ext>
                  </a:extLst>
                </a:gridCol>
                <a:gridCol w="1592295">
                  <a:extLst>
                    <a:ext uri="{9D8B030D-6E8A-4147-A177-3AD203B41FA5}">
                      <a16:colId xmlns:a16="http://schemas.microsoft.com/office/drawing/2014/main" val="3874914867"/>
                    </a:ext>
                  </a:extLst>
                </a:gridCol>
              </a:tblGrid>
              <a:tr h="377505">
                <a:tc>
                  <a:txBody>
                    <a:bodyPr/>
                    <a:lstStyle/>
                    <a:p>
                      <a:r>
                        <a:rPr lang="en-US" sz="1600" dirty="0"/>
                        <a:t>diameter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4767434"/>
                  </a:ext>
                </a:extLst>
              </a:tr>
              <a:tr h="377505">
                <a:tc>
                  <a:txBody>
                    <a:bodyPr/>
                    <a:lstStyle/>
                    <a:p>
                      <a:r>
                        <a:rPr lang="en-US" sz="1600" dirty="0"/>
                        <a:t>length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727965"/>
                  </a:ext>
                </a:extLst>
              </a:tr>
              <a:tr h="377505">
                <a:tc>
                  <a:txBody>
                    <a:bodyPr/>
                    <a:lstStyle/>
                    <a:p>
                      <a:r>
                        <a:rPr lang="en-US" sz="1600" dirty="0"/>
                        <a:t>width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314001"/>
                  </a:ext>
                </a:extLst>
              </a:tr>
              <a:tr h="377505">
                <a:tc>
                  <a:txBody>
                    <a:bodyPr/>
                    <a:lstStyle/>
                    <a:p>
                      <a:r>
                        <a:rPr lang="en-US" sz="1600" dirty="0" err="1"/>
                        <a:t>price_round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8.50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4860528"/>
                  </a:ext>
                </a:extLst>
              </a:tr>
              <a:tr h="377505">
                <a:tc>
                  <a:txBody>
                    <a:bodyPr/>
                    <a:lstStyle/>
                    <a:p>
                      <a:r>
                        <a:rPr lang="en-US" sz="1600" dirty="0" err="1"/>
                        <a:t>unitprice_round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521243"/>
                  </a:ext>
                </a:extLst>
              </a:tr>
              <a:tr h="377505">
                <a:tc>
                  <a:txBody>
                    <a:bodyPr/>
                    <a:lstStyle/>
                    <a:p>
                      <a:r>
                        <a:rPr lang="en-US" sz="1600" dirty="0" err="1"/>
                        <a:t>price_rect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7.55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5452959"/>
                  </a:ext>
                </a:extLst>
              </a:tr>
              <a:tr h="3775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/>
                        <a:t>unitprice_rect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14984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482499"/>
      </p:ext>
    </p:extLst>
  </p:cSld>
  <p:clrMapOvr>
    <a:masterClrMapping/>
  </p:clrMapOvr>
  <p:transition spd="med" advClick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50088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B6135CFB-10CB-4DD4-BC15-B6DF3FF431FC}" type="slidenum">
              <a:rPr lang="en-US"/>
              <a:pPr/>
              <a:t>76</a:t>
            </a:fld>
            <a:endParaRPr lang="en-CA"/>
          </a:p>
        </p:txBody>
      </p:sp>
      <p:pic>
        <p:nvPicPr>
          <p:cNvPr id="51203" name="Picture 4" descr="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0500" y="1657350"/>
            <a:ext cx="6278563" cy="477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>
    <p:wipe dir="r"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 descr="Pink tissue paper"/>
          <p:cNvSpPr>
            <a:spLocks noGrp="1" noChangeArrowheads="1"/>
          </p:cNvSpPr>
          <p:nvPr>
            <p:ph type="subTitle" sz="quarter" idx="1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0000CC"/>
                </a:solidFill>
              </a:rPr>
              <a:t>void</a:t>
            </a:r>
            <a:r>
              <a:rPr lang="en-US" sz="4000">
                <a:solidFill>
                  <a:srgbClr val="0000CC"/>
                </a:solidFill>
              </a:rPr>
              <a:t> Functions</a:t>
            </a:r>
          </a:p>
        </p:txBody>
      </p:sp>
    </p:spTree>
  </p:cSld>
  <p:clrMapOvr>
    <a:masterClrMapping/>
  </p:clrMapOvr>
  <p:transition spd="med"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Function contains code to do some subtask</a:t>
            </a:r>
          </a:p>
        </p:txBody>
      </p:sp>
      <p:sp>
        <p:nvSpPr>
          <p:cNvPr id="55299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000" dirty="0"/>
              <a:t>A subtask might produce</a:t>
            </a:r>
          </a:p>
          <a:p>
            <a:pPr lvl="1" eaLnBrk="1" hangingPunct="1"/>
            <a:r>
              <a:rPr lang="en-US" sz="2000" dirty="0"/>
              <a:t>No value (e.g., input or output) to be used by a calling function. </a:t>
            </a:r>
          </a:p>
          <a:p>
            <a:pPr lvl="1" eaLnBrk="1" hangingPunct="1"/>
            <a:r>
              <a:rPr lang="en-US" sz="2000" dirty="0"/>
              <a:t>One value to be used by the calling function. </a:t>
            </a:r>
          </a:p>
          <a:p>
            <a:pPr lvl="1" eaLnBrk="1" hangingPunct="1"/>
            <a:r>
              <a:rPr lang="en-US" sz="2000" dirty="0"/>
              <a:t>Multiple values to be used by the calling function. </a:t>
            </a:r>
          </a:p>
          <a:p>
            <a:pPr eaLnBrk="1" hangingPunct="1"/>
            <a:r>
              <a:rPr lang="en-US" sz="2000" dirty="0"/>
              <a:t>We use a </a:t>
            </a:r>
            <a:r>
              <a:rPr lang="en-US" sz="2000" dirty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return</a:t>
            </a:r>
            <a:r>
              <a:rPr lang="en-US" sz="2000" dirty="0"/>
              <a:t> statement to return ONE value</a:t>
            </a:r>
            <a:br>
              <a:rPr lang="en-US" sz="2000" dirty="0"/>
            </a:br>
            <a:endParaRPr lang="en-US" sz="2000" dirty="0"/>
          </a:p>
          <a:p>
            <a:pPr eaLnBrk="1" hangingPunct="1"/>
            <a:r>
              <a:rPr lang="en-US" sz="2000" dirty="0"/>
              <a:t>A void-function implements a subtask that ...</a:t>
            </a:r>
          </a:p>
          <a:p>
            <a:pPr lvl="1" eaLnBrk="1" hangingPunct="1"/>
            <a:r>
              <a:rPr lang="en-US" sz="2000" dirty="0"/>
              <a:t>Either does not give back any value to the calling function</a:t>
            </a:r>
          </a:p>
          <a:p>
            <a:pPr lvl="2" eaLnBrk="1" hangingPunct="1"/>
            <a:r>
              <a:rPr lang="en-US" sz="1800" dirty="0"/>
              <a:t>It may have </a:t>
            </a:r>
            <a:r>
              <a:rPr lang="en-US" sz="1800" b="1" dirty="0"/>
              <a:t>NO</a:t>
            </a:r>
            <a:r>
              <a:rPr lang="en-US" sz="1800" dirty="0"/>
              <a:t> </a:t>
            </a:r>
            <a:r>
              <a:rPr lang="en-US" sz="1800" b="1" dirty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return</a:t>
            </a:r>
            <a:r>
              <a:rPr lang="en-US" sz="1800" dirty="0"/>
              <a:t> statement or </a:t>
            </a:r>
          </a:p>
          <a:p>
            <a:pPr lvl="2" eaLnBrk="1" hangingPunct="1"/>
            <a:r>
              <a:rPr lang="en-US" sz="1800" dirty="0"/>
              <a:t>It may use </a:t>
            </a:r>
            <a:r>
              <a:rPr lang="en-US" b="1" dirty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return</a:t>
            </a:r>
            <a:r>
              <a:rPr lang="en-US" sz="1800" dirty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; </a:t>
            </a:r>
            <a:r>
              <a:rPr lang="en-US" sz="1800" dirty="0">
                <a:cs typeface="Consolas" pitchFamily="49" charset="0"/>
              </a:rPr>
              <a:t>with </a:t>
            </a:r>
            <a:r>
              <a:rPr lang="en-US" sz="1800" b="1" dirty="0">
                <a:cs typeface="Consolas" pitchFamily="49" charset="0"/>
              </a:rPr>
              <a:t>NO</a:t>
            </a:r>
            <a:r>
              <a:rPr lang="en-US" sz="1800" dirty="0">
                <a:cs typeface="Consolas" pitchFamily="49" charset="0"/>
              </a:rPr>
              <a:t> expression.</a:t>
            </a:r>
          </a:p>
          <a:p>
            <a:pPr lvl="1" eaLnBrk="1" hangingPunct="1"/>
            <a:r>
              <a:rPr lang="en-US" sz="2000" dirty="0"/>
              <a:t>or gives back multiple values to the calling function, via the </a:t>
            </a:r>
            <a:r>
              <a:rPr lang="en-US" sz="2000" dirty="0">
                <a:solidFill>
                  <a:srgbClr val="0000CC"/>
                </a:solidFill>
              </a:rPr>
              <a:t>call-by-reference</a:t>
            </a:r>
            <a:r>
              <a:rPr lang="en-US" sz="2000" dirty="0"/>
              <a:t> parameters</a:t>
            </a:r>
          </a:p>
          <a:p>
            <a:pPr lvl="1" eaLnBrk="1" hangingPunct="1"/>
            <a:endParaRPr lang="en-US" sz="2000" dirty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50088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1638DE51-74D8-4DE8-A8C7-8046E182F407}" type="slidenum">
              <a:rPr lang="en-US"/>
              <a:pPr/>
              <a:t>78</a:t>
            </a:fld>
            <a:endParaRPr lang="en-CA"/>
          </a:p>
        </p:txBody>
      </p:sp>
    </p:spTree>
  </p:cSld>
  <p:clrMapOvr>
    <a:masterClrMapping/>
  </p:clrMapOvr>
  <p:transition spd="med">
    <p:wipe dir="r"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void-Function Definition</a:t>
            </a:r>
          </a:p>
        </p:txBody>
      </p:sp>
      <p:sp>
        <p:nvSpPr>
          <p:cNvPr id="56323" name="Rectangle 4"/>
          <p:cNvSpPr>
            <a:spLocks noGrp="1" noChangeArrowheads="1"/>
          </p:cNvSpPr>
          <p:nvPr>
            <p:ph idx="1"/>
          </p:nvPr>
        </p:nvSpPr>
        <p:spPr>
          <a:xfrm>
            <a:off x="228600" y="1295400"/>
            <a:ext cx="8610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/>
              <a:t>Differences between </a:t>
            </a:r>
            <a:r>
              <a:rPr lang="en-US" sz="2000" b="1" dirty="0"/>
              <a:t>void-function</a:t>
            </a:r>
            <a:r>
              <a:rPr lang="en-US" sz="2000" dirty="0"/>
              <a:t> definitions and the definitions of functions that return </a:t>
            </a:r>
            <a:r>
              <a:rPr lang="en-US" sz="2000" b="1" dirty="0"/>
              <a:t>one</a:t>
            </a:r>
            <a:r>
              <a:rPr lang="en-US" sz="2000" dirty="0"/>
              <a:t> value thru return statement.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Keyword </a:t>
            </a:r>
            <a:r>
              <a:rPr lang="en-US" sz="2000" dirty="0">
                <a:solidFill>
                  <a:srgbClr val="0000CC"/>
                </a:solidFill>
              </a:rPr>
              <a:t>void</a:t>
            </a:r>
            <a:r>
              <a:rPr lang="en-US" sz="2000" dirty="0"/>
              <a:t> replaces the type of the value returned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/>
              <a:t>void means that no value is returned by the function thru return statement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The return statement does not include an expression, or can be removed in some situations.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Example:</a:t>
            </a:r>
            <a:br>
              <a:rPr lang="en-US" sz="2000" dirty="0"/>
            </a:br>
            <a:r>
              <a:rPr lang="en-US" sz="2000" dirty="0">
                <a:solidFill>
                  <a:srgbClr val="0000CC"/>
                </a:solidFill>
                <a:latin typeface="Consolas" pitchFamily="49" charset="0"/>
              </a:rPr>
              <a:t>void </a:t>
            </a:r>
            <a:r>
              <a:rPr lang="en-US" sz="2000" dirty="0" err="1">
                <a:solidFill>
                  <a:srgbClr val="0000CC"/>
                </a:solidFill>
                <a:latin typeface="Consolas" pitchFamily="49" charset="0"/>
              </a:rPr>
              <a:t>show_results</a:t>
            </a:r>
            <a:r>
              <a:rPr lang="en-US" sz="2000" dirty="0">
                <a:solidFill>
                  <a:srgbClr val="0000CC"/>
                </a:solidFill>
                <a:latin typeface="Consolas" pitchFamily="49" charset="0"/>
              </a:rPr>
              <a:t>(double </a:t>
            </a:r>
            <a:r>
              <a:rPr lang="en-US" sz="2000" dirty="0" err="1">
                <a:solidFill>
                  <a:srgbClr val="0000CC"/>
                </a:solidFill>
                <a:latin typeface="Consolas" pitchFamily="49" charset="0"/>
              </a:rPr>
              <a:t>f_degrees</a:t>
            </a:r>
            <a:r>
              <a:rPr lang="en-US" sz="2000" dirty="0">
                <a:solidFill>
                  <a:srgbClr val="0000CC"/>
                </a:solidFill>
                <a:latin typeface="Consolas" pitchFamily="49" charset="0"/>
              </a:rPr>
              <a:t>, double </a:t>
            </a:r>
            <a:r>
              <a:rPr lang="en-US" sz="2000" dirty="0" err="1">
                <a:solidFill>
                  <a:srgbClr val="0000CC"/>
                </a:solidFill>
                <a:latin typeface="Consolas" pitchFamily="49" charset="0"/>
              </a:rPr>
              <a:t>c_degrees</a:t>
            </a:r>
            <a:r>
              <a:rPr lang="en-US" sz="2000" dirty="0">
                <a:solidFill>
                  <a:srgbClr val="0000CC"/>
                </a:solidFill>
                <a:latin typeface="Consolas" pitchFamily="49" charset="0"/>
              </a:rPr>
              <a:t>)</a:t>
            </a:r>
            <a:br>
              <a:rPr lang="en-US" sz="2000" dirty="0">
                <a:solidFill>
                  <a:srgbClr val="0000CC"/>
                </a:solidFill>
                <a:latin typeface="Consolas" pitchFamily="49" charset="0"/>
              </a:rPr>
            </a:br>
            <a:r>
              <a:rPr lang="en-US" sz="2000" dirty="0">
                <a:solidFill>
                  <a:srgbClr val="0000CC"/>
                </a:solidFill>
                <a:latin typeface="Consolas" pitchFamily="49" charset="0"/>
              </a:rPr>
              <a:t> {</a:t>
            </a:r>
            <a:br>
              <a:rPr lang="en-US" sz="2000" dirty="0">
                <a:solidFill>
                  <a:srgbClr val="0000CC"/>
                </a:solidFill>
                <a:latin typeface="Consolas" pitchFamily="49" charset="0"/>
              </a:rPr>
            </a:br>
            <a:r>
              <a:rPr lang="en-US" sz="2000" dirty="0">
                <a:solidFill>
                  <a:srgbClr val="0000CC"/>
                </a:solidFill>
                <a:latin typeface="Consolas" pitchFamily="49" charset="0"/>
              </a:rPr>
              <a:t>      using namespace std;</a:t>
            </a:r>
            <a:br>
              <a:rPr lang="en-US" sz="2000" dirty="0">
                <a:solidFill>
                  <a:srgbClr val="0000CC"/>
                </a:solidFill>
                <a:latin typeface="Consolas" pitchFamily="49" charset="0"/>
              </a:rPr>
            </a:br>
            <a:r>
              <a:rPr lang="en-US" sz="2000" dirty="0">
                <a:solidFill>
                  <a:srgbClr val="0000CC"/>
                </a:solidFill>
                <a:latin typeface="Consolas" pitchFamily="49" charset="0"/>
              </a:rPr>
              <a:t>      </a:t>
            </a:r>
            <a:r>
              <a:rPr lang="en-US" sz="2000" dirty="0" err="1">
                <a:solidFill>
                  <a:srgbClr val="0000CC"/>
                </a:solidFill>
                <a:latin typeface="Consolas" pitchFamily="49" charset="0"/>
              </a:rPr>
              <a:t>cout</a:t>
            </a:r>
            <a:r>
              <a:rPr lang="en-US" sz="2000" dirty="0">
                <a:solidFill>
                  <a:srgbClr val="0000CC"/>
                </a:solidFill>
                <a:latin typeface="Consolas" pitchFamily="49" charset="0"/>
              </a:rPr>
              <a:t> &lt;&lt; </a:t>
            </a:r>
            <a:r>
              <a:rPr lang="en-US" sz="2000" dirty="0" err="1">
                <a:solidFill>
                  <a:srgbClr val="0000CC"/>
                </a:solidFill>
                <a:latin typeface="Consolas" pitchFamily="49" charset="0"/>
              </a:rPr>
              <a:t>f_degrees</a:t>
            </a:r>
            <a:br>
              <a:rPr lang="en-US" sz="2000" dirty="0">
                <a:solidFill>
                  <a:srgbClr val="0000CC"/>
                </a:solidFill>
                <a:latin typeface="Consolas" pitchFamily="49" charset="0"/>
              </a:rPr>
            </a:br>
            <a:r>
              <a:rPr lang="en-US" sz="2000" dirty="0">
                <a:solidFill>
                  <a:srgbClr val="0000CC"/>
                </a:solidFill>
                <a:latin typeface="Consolas" pitchFamily="49" charset="0"/>
              </a:rPr>
              <a:t>          &lt;&lt;“ degrees Fahrenheit is </a:t>
            </a:r>
            <a:r>
              <a:rPr lang="en-US" sz="2000" dirty="0" err="1">
                <a:solidFill>
                  <a:srgbClr val="0000CC"/>
                </a:solidFill>
                <a:latin typeface="Consolas" pitchFamily="49" charset="0"/>
              </a:rPr>
              <a:t>euivalent</a:t>
            </a:r>
            <a:r>
              <a:rPr lang="en-US" sz="2000" dirty="0">
                <a:solidFill>
                  <a:srgbClr val="0000CC"/>
                </a:solidFill>
                <a:latin typeface="Consolas" pitchFamily="49" charset="0"/>
              </a:rPr>
              <a:t> to “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>
                <a:solidFill>
                  <a:srgbClr val="0000CC"/>
                </a:solidFill>
                <a:latin typeface="Consolas" pitchFamily="49" charset="0"/>
              </a:rPr>
              <a:t>			&lt;&lt; </a:t>
            </a:r>
            <a:r>
              <a:rPr lang="en-US" sz="2000" dirty="0" err="1">
                <a:solidFill>
                  <a:srgbClr val="0000CC"/>
                </a:solidFill>
                <a:latin typeface="Consolas" pitchFamily="49" charset="0"/>
              </a:rPr>
              <a:t>endl</a:t>
            </a:r>
            <a:br>
              <a:rPr lang="en-US" sz="2000" dirty="0">
                <a:solidFill>
                  <a:srgbClr val="0000CC"/>
                </a:solidFill>
                <a:latin typeface="Consolas" pitchFamily="49" charset="0"/>
              </a:rPr>
            </a:br>
            <a:r>
              <a:rPr lang="en-US" sz="2000" dirty="0">
                <a:solidFill>
                  <a:srgbClr val="0000CC"/>
                </a:solidFill>
                <a:latin typeface="Consolas" pitchFamily="49" charset="0"/>
              </a:rPr>
              <a:t>           &lt;&lt; </a:t>
            </a:r>
            <a:r>
              <a:rPr lang="en-US" sz="2000" dirty="0" err="1">
                <a:solidFill>
                  <a:srgbClr val="0000CC"/>
                </a:solidFill>
                <a:latin typeface="Consolas" pitchFamily="49" charset="0"/>
              </a:rPr>
              <a:t>c_degrees</a:t>
            </a:r>
            <a:r>
              <a:rPr lang="en-US" sz="2000" dirty="0">
                <a:solidFill>
                  <a:srgbClr val="0000CC"/>
                </a:solidFill>
                <a:latin typeface="Consolas" pitchFamily="49" charset="0"/>
              </a:rPr>
              <a:t> &lt;&lt; “ degrees Celsius.” &lt;&lt; </a:t>
            </a:r>
            <a:r>
              <a:rPr lang="en-US" sz="2000" dirty="0" err="1">
                <a:solidFill>
                  <a:srgbClr val="0000CC"/>
                </a:solidFill>
                <a:latin typeface="Consolas" pitchFamily="49" charset="0"/>
              </a:rPr>
              <a:t>endl</a:t>
            </a:r>
            <a:r>
              <a:rPr lang="en-US" sz="2000" dirty="0">
                <a:solidFill>
                  <a:srgbClr val="0000CC"/>
                </a:solidFill>
                <a:latin typeface="Consolas" pitchFamily="49" charset="0"/>
              </a:rPr>
              <a:t>;</a:t>
            </a:r>
            <a:br>
              <a:rPr lang="en-US" sz="2000" dirty="0">
                <a:solidFill>
                  <a:srgbClr val="0000CC"/>
                </a:solidFill>
                <a:latin typeface="Consolas" pitchFamily="49" charset="0"/>
              </a:rPr>
            </a:br>
            <a:r>
              <a:rPr lang="en-US" sz="2000" dirty="0">
                <a:solidFill>
                  <a:srgbClr val="0000CC"/>
                </a:solidFill>
                <a:latin typeface="Consolas" pitchFamily="49" charset="0"/>
              </a:rPr>
              <a:t>       return;</a:t>
            </a:r>
            <a:br>
              <a:rPr lang="en-US" sz="2000" dirty="0">
                <a:solidFill>
                  <a:srgbClr val="0000CC"/>
                </a:solidFill>
                <a:latin typeface="Consolas" pitchFamily="49" charset="0"/>
              </a:rPr>
            </a:br>
            <a:r>
              <a:rPr lang="en-US" sz="2000" dirty="0">
                <a:solidFill>
                  <a:srgbClr val="0000CC"/>
                </a:solidFill>
                <a:latin typeface="Consolas" pitchFamily="49" charset="0"/>
              </a:rPr>
              <a:t>}</a:t>
            </a: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50088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49E9AE65-D118-4177-952E-85D94B06F129}" type="slidenum">
              <a:rPr lang="en-US"/>
              <a:pPr/>
              <a:t>79</a:t>
            </a:fld>
            <a:endParaRPr lang="en-CA"/>
          </a:p>
        </p:txBody>
      </p:sp>
    </p:spTree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Content Placeholder 3" descr="function_example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303213"/>
            <a:ext cx="6477000" cy="6327775"/>
          </a:xfrm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562600" y="2157413"/>
            <a:ext cx="3581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/>
              <a:t>1. Before the function is called, values of </a:t>
            </a:r>
            <a:r>
              <a:rPr lang="en-US" sz="2000" b="1" dirty="0"/>
              <a:t>number</a:t>
            </a:r>
            <a:r>
              <a:rPr lang="en-US" sz="2000" dirty="0"/>
              <a:t> and </a:t>
            </a:r>
            <a:r>
              <a:rPr lang="en-US" sz="2000" b="1" dirty="0"/>
              <a:t>price</a:t>
            </a:r>
            <a:r>
              <a:rPr lang="en-US" sz="2000" dirty="0"/>
              <a:t> are set to 2 and 10.10, by </a:t>
            </a:r>
            <a:r>
              <a:rPr lang="en-US" sz="2000" b="1" dirty="0" err="1"/>
              <a:t>cin</a:t>
            </a:r>
            <a:r>
              <a:rPr lang="en-US" sz="2000" dirty="0"/>
              <a:t> statements.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334000" y="4648200"/>
            <a:ext cx="35814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2. The function call executes and the value of </a:t>
            </a:r>
            <a:r>
              <a:rPr lang="en-US" sz="2000" b="1"/>
              <a:t>number</a:t>
            </a:r>
            <a:r>
              <a:rPr lang="en-US" sz="2000"/>
              <a:t> (which is 2) plugged in for </a:t>
            </a:r>
            <a:r>
              <a:rPr lang="en-US" sz="2000" b="1"/>
              <a:t>number_par </a:t>
            </a:r>
            <a:r>
              <a:rPr lang="en-US" sz="2000"/>
              <a:t>and value of </a:t>
            </a:r>
            <a:r>
              <a:rPr lang="en-US" sz="2000" b="1"/>
              <a:t>price</a:t>
            </a:r>
            <a:r>
              <a:rPr lang="en-US" sz="2000"/>
              <a:t> (which is 10.10) plugged in for </a:t>
            </a:r>
            <a:r>
              <a:rPr lang="en-US" sz="2000" b="1"/>
              <a:t>price_par</a:t>
            </a:r>
            <a:r>
              <a:rPr lang="en-US" sz="2000"/>
              <a:t>.</a:t>
            </a:r>
          </a:p>
        </p:txBody>
      </p:sp>
      <p:cxnSp>
        <p:nvCxnSpPr>
          <p:cNvPr id="17" name="Straight Arrow Connector 16"/>
          <p:cNvCxnSpPr>
            <a:cxnSpLocks noChangeShapeType="1"/>
          </p:cNvCxnSpPr>
          <p:nvPr/>
        </p:nvCxnSpPr>
        <p:spPr bwMode="auto">
          <a:xfrm>
            <a:off x="2667000" y="3810000"/>
            <a:ext cx="0" cy="1143000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prstDash val="dash"/>
            <a:round/>
            <a:headEnd/>
            <a:tailEnd type="arrow" w="med" len="med"/>
          </a:ln>
        </p:spPr>
      </p:cxnSp>
      <p:cxnSp>
        <p:nvCxnSpPr>
          <p:cNvPr id="25" name="Straight Arrow Connector 24"/>
          <p:cNvCxnSpPr>
            <a:cxnSpLocks noChangeShapeType="1"/>
          </p:cNvCxnSpPr>
          <p:nvPr/>
        </p:nvCxnSpPr>
        <p:spPr bwMode="auto">
          <a:xfrm>
            <a:off x="3200400" y="3810000"/>
            <a:ext cx="1066800" cy="1219200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prstDash val="dash"/>
            <a:round/>
            <a:headEnd/>
            <a:tailEnd type="arrow" w="med" len="med"/>
          </a:ln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50088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2F72484D-32D4-4189-B6B6-C449E7751E35}" type="slidenum">
              <a:rPr lang="en-US"/>
              <a:pPr/>
              <a:t>80</a:t>
            </a:fld>
            <a:endParaRPr lang="en-CA"/>
          </a:p>
        </p:txBody>
      </p:sp>
      <p:pic>
        <p:nvPicPr>
          <p:cNvPr id="57347" name="Picture 4" descr="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638300"/>
            <a:ext cx="6456363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>
    <p:wipe dir="r"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Calling a void-Function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A void-function call </a:t>
            </a:r>
            <a:endParaRPr lang="en-US" sz="2400" dirty="0">
              <a:solidFill>
                <a:srgbClr val="0000CC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does not need to be part of another statement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it ends with a semi-colon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Example:</a:t>
            </a:r>
            <a:br>
              <a:rPr lang="en-US" sz="2400" dirty="0"/>
            </a:br>
            <a:r>
              <a:rPr lang="en-US" sz="2400" dirty="0"/>
              <a:t>                   </a:t>
            </a:r>
            <a:r>
              <a:rPr lang="en-US" sz="2400" b="1" dirty="0" err="1">
                <a:solidFill>
                  <a:srgbClr val="0000CC"/>
                </a:solidFill>
                <a:latin typeface="Consolas" pitchFamily="49" charset="0"/>
              </a:rPr>
              <a:t>show_results</a:t>
            </a:r>
            <a:r>
              <a:rPr lang="en-US" sz="2400" b="1" dirty="0">
                <a:solidFill>
                  <a:srgbClr val="0000CC"/>
                </a:solidFill>
                <a:latin typeface="Consolas" pitchFamily="49" charset="0"/>
              </a:rPr>
              <a:t>(32.5, 0.3);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    </a:t>
            </a:r>
            <a:r>
              <a:rPr lang="en-US" sz="2400" dirty="0">
                <a:solidFill>
                  <a:srgbClr val="C00000"/>
                </a:solidFill>
              </a:rPr>
              <a:t>NOT:      </a:t>
            </a:r>
            <a:r>
              <a:rPr lang="en-US" sz="2400" b="1" dirty="0" err="1">
                <a:solidFill>
                  <a:srgbClr val="0000CC"/>
                </a:solidFill>
                <a:latin typeface="Consolas" pitchFamily="49" charset="0"/>
              </a:rPr>
              <a:t>cout</a:t>
            </a:r>
            <a:r>
              <a:rPr lang="en-US" sz="2400" b="1" dirty="0">
                <a:solidFill>
                  <a:srgbClr val="0000CC"/>
                </a:solidFill>
                <a:latin typeface="Consolas" pitchFamily="49" charset="0"/>
              </a:rPr>
              <a:t> &lt;&lt; </a:t>
            </a:r>
            <a:r>
              <a:rPr lang="en-US" sz="2400" b="1" dirty="0" err="1">
                <a:solidFill>
                  <a:srgbClr val="0000CC"/>
                </a:solidFill>
                <a:latin typeface="Consolas" pitchFamily="49" charset="0"/>
              </a:rPr>
              <a:t>show_results</a:t>
            </a:r>
            <a:r>
              <a:rPr lang="en-US" sz="2400" b="1" dirty="0">
                <a:solidFill>
                  <a:srgbClr val="0000CC"/>
                </a:solidFill>
                <a:latin typeface="Consolas" pitchFamily="49" charset="0"/>
              </a:rPr>
              <a:t>(32.5, 0.3);</a:t>
            </a:r>
            <a:br>
              <a:rPr lang="en-US" sz="2400" dirty="0"/>
            </a:b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50088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007934E4-57E0-41F2-8E4D-5997E1E2687B}" type="slidenum">
              <a:rPr lang="en-US"/>
              <a:pPr/>
              <a:t>81</a:t>
            </a:fld>
            <a:endParaRPr lang="en-CA"/>
          </a:p>
        </p:txBody>
      </p:sp>
    </p:spTree>
  </p:cSld>
  <p:clrMapOvr>
    <a:masterClrMapping/>
  </p:clrMapOvr>
  <p:transition spd="med">
    <p:wipe dir="r"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void-Function Calls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/>
              <a:t>Mechanism is nearly the same as the function </a:t>
            </a:r>
            <a:br>
              <a:rPr lang="en-US" sz="2400"/>
            </a:br>
            <a:r>
              <a:rPr lang="en-US" sz="2400"/>
              <a:t>calls we have seen</a:t>
            </a:r>
          </a:p>
          <a:p>
            <a:pPr lvl="1" eaLnBrk="1" hangingPunct="1"/>
            <a:r>
              <a:rPr lang="en-US" sz="2400"/>
              <a:t>Argument values are </a:t>
            </a:r>
            <a:r>
              <a:rPr lang="en-US" sz="2400">
                <a:solidFill>
                  <a:srgbClr val="C00000"/>
                </a:solidFill>
              </a:rPr>
              <a:t>substituted for</a:t>
            </a:r>
            <a:r>
              <a:rPr lang="en-US" sz="2400"/>
              <a:t> (or plugged in) the formal parameters </a:t>
            </a:r>
          </a:p>
          <a:p>
            <a:pPr lvl="2" eaLnBrk="1" hangingPunct="1"/>
            <a:r>
              <a:rPr lang="en-US" sz="2000"/>
              <a:t>It is fairly common to have no parameters in void-functions</a:t>
            </a:r>
          </a:p>
          <a:p>
            <a:pPr lvl="3" eaLnBrk="1" hangingPunct="1"/>
            <a:r>
              <a:rPr lang="en-US" sz="1800"/>
              <a:t>In this case there will be no arguments in the function call</a:t>
            </a:r>
          </a:p>
          <a:p>
            <a:pPr lvl="1" eaLnBrk="1" hangingPunct="1"/>
            <a:r>
              <a:rPr lang="en-US" sz="2400"/>
              <a:t>Statements in function body are executed</a:t>
            </a:r>
          </a:p>
          <a:p>
            <a:pPr lvl="1" eaLnBrk="1" hangingPunct="1"/>
            <a:r>
              <a:rPr lang="en-US" sz="2400"/>
              <a:t>Optional </a:t>
            </a:r>
            <a:r>
              <a:rPr lang="en-US" sz="2400" b="1">
                <a:solidFill>
                  <a:srgbClr val="0000CC"/>
                </a:solidFill>
                <a:latin typeface="Consolas" pitchFamily="49" charset="0"/>
              </a:rPr>
              <a:t>return</a:t>
            </a:r>
            <a:r>
              <a:rPr lang="en-US" sz="2400"/>
              <a:t> statement ends the function</a:t>
            </a:r>
          </a:p>
          <a:p>
            <a:pPr lvl="2" eaLnBrk="1" hangingPunct="1"/>
            <a:r>
              <a:rPr lang="en-US" sz="2000"/>
              <a:t>Return statement does not include a value to return</a:t>
            </a:r>
          </a:p>
          <a:p>
            <a:pPr lvl="2" eaLnBrk="1" hangingPunct="1"/>
            <a:r>
              <a:rPr lang="en-US" sz="2000"/>
              <a:t>Return statement is implicit if it is not included</a:t>
            </a: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229600" y="6400800"/>
            <a:ext cx="725488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C0AF085B-789D-4061-8223-B3ACB9A272C0}" type="slidenum">
              <a:rPr lang="en-US"/>
              <a:pPr/>
              <a:t>82</a:t>
            </a:fld>
            <a:endParaRPr lang="en-CA"/>
          </a:p>
        </p:txBody>
      </p:sp>
    </p:spTree>
  </p:cSld>
  <p:clrMapOvr>
    <a:masterClrMapping/>
  </p:clrMapOvr>
  <p:transition spd="med">
    <p:wipe dir="r"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077200" y="6400800"/>
            <a:ext cx="874713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8909E00F-091B-4760-800C-3DDF1BFD1E62}" type="slidenum">
              <a:rPr lang="en-US"/>
              <a:pPr/>
              <a:t>83</a:t>
            </a:fld>
            <a:endParaRPr lang="en-CA" dirty="0"/>
          </a:p>
        </p:txBody>
      </p:sp>
      <p:sp>
        <p:nvSpPr>
          <p:cNvPr id="60419" name="Rectangle 6"/>
          <p:cNvSpPr>
            <a:spLocks noChangeArrowheads="1"/>
          </p:cNvSpPr>
          <p:nvPr/>
        </p:nvSpPr>
        <p:spPr bwMode="auto">
          <a:xfrm>
            <a:off x="0" y="0"/>
            <a:ext cx="5372100" cy="152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0420" name="Picture 4" descr="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" y="152401"/>
            <a:ext cx="5857875" cy="629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>
    <p:wipe dir="r"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153400" y="6400800"/>
            <a:ext cx="801688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72A76364-8B7F-4FB3-83A3-ABF00DE8476F}" type="slidenum">
              <a:rPr lang="en-US"/>
              <a:pPr/>
              <a:t>84</a:t>
            </a:fld>
            <a:endParaRPr lang="en-CA"/>
          </a:p>
        </p:txBody>
      </p:sp>
      <p:pic>
        <p:nvPicPr>
          <p:cNvPr id="61443" name="Picture 4" descr="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28600"/>
            <a:ext cx="71628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4" name="Rectangle 7"/>
          <p:cNvSpPr>
            <a:spLocks noChangeArrowheads="1"/>
          </p:cNvSpPr>
          <p:nvPr/>
        </p:nvSpPr>
        <p:spPr bwMode="auto">
          <a:xfrm>
            <a:off x="1066800" y="2895600"/>
            <a:ext cx="4648200" cy="6096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 advClick="0">
    <p:wipe dir="r"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void-Functions: Why use a </a:t>
            </a:r>
            <a:r>
              <a:rPr lang="en-US" b="1">
                <a:solidFill>
                  <a:srgbClr val="C00000"/>
                </a:solidFill>
                <a:latin typeface="Consolas" pitchFamily="49" charset="0"/>
              </a:rPr>
              <a:t>return</a:t>
            </a:r>
            <a:r>
              <a:rPr lang="en-US"/>
              <a:t>?</a:t>
            </a:r>
          </a:p>
        </p:txBody>
      </p:sp>
      <p:sp>
        <p:nvSpPr>
          <p:cNvPr id="62467" name="Rectangle 4"/>
          <p:cNvSpPr>
            <a:spLocks noGrp="1" noChangeArrowheads="1"/>
          </p:cNvSpPr>
          <p:nvPr>
            <p:ph idx="1"/>
          </p:nvPr>
        </p:nvSpPr>
        <p:spPr>
          <a:xfrm>
            <a:off x="228600" y="1676400"/>
            <a:ext cx="8610600" cy="4572000"/>
          </a:xfrm>
        </p:spPr>
        <p:txBody>
          <a:bodyPr/>
          <a:lstStyle/>
          <a:p>
            <a:pPr eaLnBrk="1" hangingPunct="1"/>
            <a:r>
              <a:rPr lang="en-US" dirty="0"/>
              <a:t>A function that has no return value uses </a:t>
            </a:r>
            <a:r>
              <a:rPr lang="en-US" dirty="0">
                <a:solidFill>
                  <a:srgbClr val="0000CC"/>
                </a:solidFill>
              </a:rPr>
              <a:t>void as the return-type</a:t>
            </a:r>
          </a:p>
          <a:p>
            <a:pPr eaLnBrk="1" hangingPunct="1"/>
            <a:r>
              <a:rPr lang="en-US" dirty="0"/>
              <a:t>Is a </a:t>
            </a:r>
            <a:r>
              <a:rPr lang="en-US" dirty="0">
                <a:solidFill>
                  <a:srgbClr val="0000CC"/>
                </a:solidFill>
                <a:latin typeface="Consolas" pitchFamily="49" charset="0"/>
                <a:cs typeface="Consolas" pitchFamily="49" charset="0"/>
              </a:rPr>
              <a:t>return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/>
              <a:t>statement ever needed in a</a:t>
            </a:r>
            <a:br>
              <a:rPr lang="en-US" dirty="0"/>
            </a:br>
            <a:r>
              <a:rPr lang="en-US" dirty="0"/>
              <a:t>void-function since no value is returned?</a:t>
            </a:r>
          </a:p>
          <a:p>
            <a:pPr lvl="1" eaLnBrk="1" hangingPunct="1"/>
            <a:r>
              <a:rPr lang="en-US" dirty="0"/>
              <a:t>Yes for some scenarios, e.g. </a:t>
            </a:r>
          </a:p>
          <a:p>
            <a:pPr lvl="2" eaLnBrk="1" hangingPunct="1"/>
            <a:r>
              <a:rPr lang="en-US" dirty="0"/>
              <a:t>a branch of an if-else statement requires </a:t>
            </a:r>
            <a:br>
              <a:rPr lang="en-US" dirty="0"/>
            </a:br>
            <a:r>
              <a:rPr lang="en-US" dirty="0"/>
              <a:t>that the function ends to avoid producing more </a:t>
            </a:r>
            <a:br>
              <a:rPr lang="en-US" dirty="0"/>
            </a:br>
            <a:r>
              <a:rPr lang="en-US" dirty="0"/>
              <a:t>output, or creating a mathematical error.</a:t>
            </a:r>
          </a:p>
          <a:p>
            <a:pPr lvl="3" eaLnBrk="1" hangingPunct="1"/>
            <a:r>
              <a:rPr lang="en-US" dirty="0"/>
              <a:t>void-function in the example on next page (Display 5.3), avoids division by zero with a return statement</a:t>
            </a: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50088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92A0D193-815D-4337-8FD2-5FDF0AEDBE50}" type="slidenum">
              <a:rPr lang="en-US"/>
              <a:pPr/>
              <a:t>85</a:t>
            </a:fld>
            <a:endParaRPr lang="en-CA"/>
          </a:p>
        </p:txBody>
      </p:sp>
    </p:spTree>
  </p:cSld>
  <p:clrMapOvr>
    <a:masterClrMapping/>
  </p:clrMapOvr>
  <p:transition spd="med">
    <p:wipe dir="r"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001000" y="6400800"/>
            <a:ext cx="954088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DFA0F194-6B8D-4285-82CC-2413F9C8FC9E}" type="slidenum">
              <a:rPr lang="en-US"/>
              <a:pPr/>
              <a:t>86</a:t>
            </a:fld>
            <a:endParaRPr lang="en-CA"/>
          </a:p>
        </p:txBody>
      </p:sp>
      <p:pic>
        <p:nvPicPr>
          <p:cNvPr id="63491" name="Picture 4" descr="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533400"/>
            <a:ext cx="6503988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>
    <p:wipe dir="r"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5DFE3-20B9-4013-A129-ABC60ACEB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– label parts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57235-6F10-4418-A6FE-42BAD9EE08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513" y="1295400"/>
            <a:ext cx="8294687" cy="49530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----A----- function (-------B-------); </a:t>
            </a:r>
            <a:r>
              <a:rPr lang="en-US" sz="2400" dirty="0">
                <a:solidFill>
                  <a:srgbClr val="C00000"/>
                </a:solidFill>
                <a:sym typeface="Wingdings" panose="05000000000000000000" pitchFamily="2" charset="2"/>
              </a:rPr>
              <a:t></a:t>
            </a:r>
            <a:r>
              <a:rPr lang="en-US" sz="2400" dirty="0"/>
              <a:t> // -----C----</a:t>
            </a:r>
          </a:p>
          <a:p>
            <a:pPr marL="0" indent="0">
              <a:buNone/>
            </a:pPr>
            <a:r>
              <a:rPr lang="en-US" sz="2400" dirty="0"/>
              <a:t>int main()</a:t>
            </a:r>
          </a:p>
          <a:p>
            <a:pPr marL="0" indent="0">
              <a:buNone/>
            </a:pPr>
            <a:r>
              <a:rPr lang="en-US" sz="2400" dirty="0"/>
              <a:t>{</a:t>
            </a:r>
          </a:p>
          <a:p>
            <a:pPr marL="0" indent="0">
              <a:buNone/>
            </a:pPr>
            <a:r>
              <a:rPr lang="en-US" sz="2400" dirty="0"/>
              <a:t>      --A-- result;</a:t>
            </a:r>
          </a:p>
          <a:p>
            <a:pPr marL="0" indent="0">
              <a:buNone/>
            </a:pPr>
            <a:r>
              <a:rPr lang="en-US" sz="2400" dirty="0"/>
              <a:t>    </a:t>
            </a:r>
          </a:p>
          <a:p>
            <a:pPr marL="0" indent="0">
              <a:buNone/>
            </a:pPr>
            <a:r>
              <a:rPr lang="en-US" sz="2400" dirty="0"/>
              <a:t>      result = function(------D------);  </a:t>
            </a:r>
            <a:r>
              <a:rPr lang="en-US" sz="2400" dirty="0">
                <a:solidFill>
                  <a:srgbClr val="C00000"/>
                </a:solidFill>
                <a:sym typeface="Wingdings" panose="05000000000000000000" pitchFamily="2" charset="2"/>
              </a:rPr>
              <a:t></a:t>
            </a:r>
            <a:r>
              <a:rPr lang="en-US" sz="2400" dirty="0"/>
              <a:t>// ------E------</a:t>
            </a:r>
          </a:p>
          <a:p>
            <a:pPr marL="0" indent="0">
              <a:buNone/>
            </a:pPr>
            <a:r>
              <a:rPr lang="en-US" sz="2400" dirty="0"/>
              <a:t>}</a:t>
            </a:r>
          </a:p>
          <a:p>
            <a:pPr marL="0" indent="0">
              <a:buNone/>
            </a:pPr>
            <a:r>
              <a:rPr lang="en-US" sz="2400" dirty="0"/>
              <a:t>----A----- function (-------B-------) </a:t>
            </a:r>
            <a:r>
              <a:rPr lang="en-US" sz="2400" dirty="0">
                <a:solidFill>
                  <a:srgbClr val="C00000"/>
                </a:solidFill>
                <a:sym typeface="Wingdings" panose="05000000000000000000" pitchFamily="2" charset="2"/>
              </a:rPr>
              <a:t></a:t>
            </a:r>
            <a:r>
              <a:rPr lang="en-US" sz="2400" dirty="0"/>
              <a:t>// ----F----</a:t>
            </a:r>
          </a:p>
          <a:p>
            <a:pPr marL="0" indent="0">
              <a:buNone/>
            </a:pPr>
            <a:r>
              <a:rPr lang="en-US" sz="2400" dirty="0"/>
              <a:t>{</a:t>
            </a:r>
          </a:p>
          <a:p>
            <a:pPr marL="0" indent="0">
              <a:buNone/>
            </a:pPr>
            <a:r>
              <a:rPr lang="en-US" sz="2400" dirty="0"/>
              <a:t>	-----G-------;                                 ----H-----</a:t>
            </a:r>
          </a:p>
          <a:p>
            <a:pPr marL="0" indent="0">
              <a:buNone/>
            </a:pPr>
            <a:r>
              <a:rPr lang="en-US" sz="2400" dirty="0"/>
              <a:t>}</a:t>
            </a: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B86349B5-5767-432F-8738-145534D7A7FA}"/>
              </a:ext>
            </a:extLst>
          </p:cNvPr>
          <p:cNvSpPr>
            <a:spLocks/>
          </p:cNvSpPr>
          <p:nvPr/>
        </p:nvSpPr>
        <p:spPr bwMode="auto">
          <a:xfrm>
            <a:off x="5583608" y="4419600"/>
            <a:ext cx="533400" cy="1828800"/>
          </a:xfrm>
          <a:prstGeom prst="rightBrace">
            <a:avLst>
              <a:gd name="adj1" fmla="val 8329"/>
              <a:gd name="adj2" fmla="val 58257"/>
            </a:avLst>
          </a:prstGeom>
          <a:noFill/>
          <a:ln w="25400" algn="ctr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5A13A4-648C-4734-9566-D01ED0CE5901}"/>
              </a:ext>
            </a:extLst>
          </p:cNvPr>
          <p:cNvSpPr txBox="1"/>
          <p:nvPr/>
        </p:nvSpPr>
        <p:spPr>
          <a:xfrm>
            <a:off x="6705600" y="1905000"/>
            <a:ext cx="1676400" cy="40011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CC"/>
                </a:solidFill>
              </a:rPr>
              <a:t>Return-type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10C2E6-06A2-4B08-97FB-34BEAE59F1EC}"/>
              </a:ext>
            </a:extLst>
          </p:cNvPr>
          <p:cNvSpPr txBox="1"/>
          <p:nvPr/>
        </p:nvSpPr>
        <p:spPr>
          <a:xfrm>
            <a:off x="6200862" y="2998113"/>
            <a:ext cx="1804333" cy="40011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CC"/>
                </a:solidFill>
              </a:rPr>
              <a:t>Parameter-list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583234-055A-497D-99A7-F310C878C8C6}"/>
              </a:ext>
            </a:extLst>
          </p:cNvPr>
          <p:cNvSpPr txBox="1"/>
          <p:nvPr/>
        </p:nvSpPr>
        <p:spPr>
          <a:xfrm>
            <a:off x="6248400" y="814145"/>
            <a:ext cx="1905000" cy="40011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CC"/>
                </a:solidFill>
              </a:rPr>
              <a:t>Function call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4FE290-1F13-46F9-8F04-39CAAA1C9736}"/>
              </a:ext>
            </a:extLst>
          </p:cNvPr>
          <p:cNvSpPr txBox="1"/>
          <p:nvPr/>
        </p:nvSpPr>
        <p:spPr>
          <a:xfrm>
            <a:off x="6330891" y="4811924"/>
            <a:ext cx="1740017" cy="40011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CC"/>
                </a:solidFill>
              </a:rPr>
              <a:t>Argument-list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8127B5-BE41-438C-9680-7E83732CF6A9}"/>
              </a:ext>
            </a:extLst>
          </p:cNvPr>
          <p:cNvSpPr txBox="1"/>
          <p:nvPr/>
        </p:nvSpPr>
        <p:spPr>
          <a:xfrm>
            <a:off x="3380833" y="5210731"/>
            <a:ext cx="2306902" cy="40011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CC"/>
                </a:solidFill>
              </a:rPr>
              <a:t>Function prototype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72D871-533D-4F3E-B24C-FB56F7FFCC9C}"/>
              </a:ext>
            </a:extLst>
          </p:cNvPr>
          <p:cNvSpPr txBox="1"/>
          <p:nvPr/>
        </p:nvSpPr>
        <p:spPr>
          <a:xfrm>
            <a:off x="2971800" y="1861641"/>
            <a:ext cx="2057400" cy="40011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CC"/>
                </a:solidFill>
              </a:rPr>
              <a:t>Function header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8EEA38-7238-4647-BC7F-0760D337C7A0}"/>
              </a:ext>
            </a:extLst>
          </p:cNvPr>
          <p:cNvSpPr txBox="1"/>
          <p:nvPr/>
        </p:nvSpPr>
        <p:spPr>
          <a:xfrm>
            <a:off x="2956107" y="2970226"/>
            <a:ext cx="1920693" cy="40011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CC"/>
                </a:solidFill>
              </a:rPr>
              <a:t>Function  body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A08F71-B80F-465E-A5A7-B5F819DAFCE7}"/>
              </a:ext>
            </a:extLst>
          </p:cNvPr>
          <p:cNvSpPr txBox="1"/>
          <p:nvPr/>
        </p:nvSpPr>
        <p:spPr>
          <a:xfrm>
            <a:off x="6019800" y="2415783"/>
            <a:ext cx="2362200" cy="40011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CC"/>
                </a:solidFill>
              </a:rPr>
              <a:t>Function definition</a:t>
            </a:r>
          </a:p>
        </p:txBody>
      </p:sp>
    </p:spTree>
    <p:extLst>
      <p:ext uri="{BB962C8B-B14F-4D97-AF65-F5344CB8AC3E}">
        <p14:creationId xmlns:p14="http://schemas.microsoft.com/office/powerpoint/2010/main" val="26823759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5DFE3-20B9-4013-A129-ABC60ACEB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– label parts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57235-6F10-4418-A6FE-42BAD9EE08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513" y="1295400"/>
            <a:ext cx="8294687" cy="49530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----A----- function (-------B-------); </a:t>
            </a:r>
            <a:r>
              <a:rPr lang="en-US" sz="2400" dirty="0">
                <a:solidFill>
                  <a:srgbClr val="C00000"/>
                </a:solidFill>
                <a:sym typeface="Wingdings" panose="05000000000000000000" pitchFamily="2" charset="2"/>
              </a:rPr>
              <a:t></a:t>
            </a:r>
            <a:r>
              <a:rPr lang="en-US" sz="2400" dirty="0"/>
              <a:t> // -----C----</a:t>
            </a:r>
          </a:p>
          <a:p>
            <a:pPr marL="0" indent="0">
              <a:buNone/>
            </a:pPr>
            <a:r>
              <a:rPr lang="en-US" sz="2400" dirty="0"/>
              <a:t>int main()</a:t>
            </a:r>
          </a:p>
          <a:p>
            <a:pPr marL="0" indent="0">
              <a:buNone/>
            </a:pPr>
            <a:r>
              <a:rPr lang="en-US" sz="2400" dirty="0"/>
              <a:t>{</a:t>
            </a:r>
          </a:p>
          <a:p>
            <a:pPr marL="0" indent="0">
              <a:buNone/>
            </a:pPr>
            <a:r>
              <a:rPr lang="en-US" sz="2400" dirty="0"/>
              <a:t>      --A-- result;</a:t>
            </a:r>
          </a:p>
          <a:p>
            <a:pPr marL="0" indent="0">
              <a:buNone/>
            </a:pPr>
            <a:r>
              <a:rPr lang="en-US" sz="2400" dirty="0"/>
              <a:t>    </a:t>
            </a:r>
          </a:p>
          <a:p>
            <a:pPr marL="0" indent="0">
              <a:buNone/>
            </a:pPr>
            <a:r>
              <a:rPr lang="en-US" sz="2400" dirty="0"/>
              <a:t>      result = function(------D------);  </a:t>
            </a:r>
            <a:r>
              <a:rPr lang="en-US" sz="2400" dirty="0">
                <a:solidFill>
                  <a:srgbClr val="C00000"/>
                </a:solidFill>
                <a:sym typeface="Wingdings" panose="05000000000000000000" pitchFamily="2" charset="2"/>
              </a:rPr>
              <a:t></a:t>
            </a:r>
            <a:r>
              <a:rPr lang="en-US" sz="2400" dirty="0"/>
              <a:t>// ------E------</a:t>
            </a:r>
          </a:p>
          <a:p>
            <a:pPr marL="0" indent="0">
              <a:buNone/>
            </a:pPr>
            <a:r>
              <a:rPr lang="en-US" sz="2400" dirty="0"/>
              <a:t>}</a:t>
            </a:r>
          </a:p>
          <a:p>
            <a:pPr marL="0" indent="0">
              <a:buNone/>
            </a:pPr>
            <a:r>
              <a:rPr lang="en-US" sz="2400" dirty="0"/>
              <a:t>----A----- function (-------B-------) </a:t>
            </a:r>
            <a:r>
              <a:rPr lang="en-US" sz="2400" dirty="0">
                <a:solidFill>
                  <a:srgbClr val="C00000"/>
                </a:solidFill>
                <a:sym typeface="Wingdings" panose="05000000000000000000" pitchFamily="2" charset="2"/>
              </a:rPr>
              <a:t></a:t>
            </a:r>
            <a:r>
              <a:rPr lang="en-US" sz="2400" dirty="0"/>
              <a:t>// ----F----</a:t>
            </a:r>
          </a:p>
          <a:p>
            <a:pPr marL="0" indent="0">
              <a:buNone/>
            </a:pPr>
            <a:r>
              <a:rPr lang="en-US" sz="2400" dirty="0"/>
              <a:t>{</a:t>
            </a:r>
          </a:p>
          <a:p>
            <a:pPr marL="0" indent="0">
              <a:buNone/>
            </a:pPr>
            <a:r>
              <a:rPr lang="en-US" sz="2400" dirty="0"/>
              <a:t>	-----G-------;                                 ----H-----</a:t>
            </a:r>
          </a:p>
          <a:p>
            <a:pPr marL="0" indent="0">
              <a:buNone/>
            </a:pPr>
            <a:r>
              <a:rPr lang="en-US" sz="2400" dirty="0"/>
              <a:t>}</a:t>
            </a: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B86349B5-5767-432F-8738-145534D7A7FA}"/>
              </a:ext>
            </a:extLst>
          </p:cNvPr>
          <p:cNvSpPr>
            <a:spLocks/>
          </p:cNvSpPr>
          <p:nvPr/>
        </p:nvSpPr>
        <p:spPr bwMode="auto">
          <a:xfrm>
            <a:off x="5583608" y="4419600"/>
            <a:ext cx="533400" cy="1828800"/>
          </a:xfrm>
          <a:prstGeom prst="rightBrace">
            <a:avLst>
              <a:gd name="adj1" fmla="val 8329"/>
              <a:gd name="adj2" fmla="val 58257"/>
            </a:avLst>
          </a:prstGeom>
          <a:noFill/>
          <a:ln w="25400" algn="ctr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5A13A4-648C-4734-9566-D01ED0CE5901}"/>
              </a:ext>
            </a:extLst>
          </p:cNvPr>
          <p:cNvSpPr txBox="1"/>
          <p:nvPr/>
        </p:nvSpPr>
        <p:spPr>
          <a:xfrm>
            <a:off x="360098" y="1295400"/>
            <a:ext cx="1676400" cy="40011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CC"/>
                </a:solidFill>
              </a:rPr>
              <a:t>Return-type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10C2E6-06A2-4B08-97FB-34BEAE59F1EC}"/>
              </a:ext>
            </a:extLst>
          </p:cNvPr>
          <p:cNvSpPr txBox="1"/>
          <p:nvPr/>
        </p:nvSpPr>
        <p:spPr>
          <a:xfrm>
            <a:off x="3599959" y="1327777"/>
            <a:ext cx="1804333" cy="40011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CC"/>
                </a:solidFill>
              </a:rPr>
              <a:t>Parameter-list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583234-055A-497D-99A7-F310C878C8C6}"/>
              </a:ext>
            </a:extLst>
          </p:cNvPr>
          <p:cNvSpPr txBox="1"/>
          <p:nvPr/>
        </p:nvSpPr>
        <p:spPr>
          <a:xfrm>
            <a:off x="6449037" y="3556197"/>
            <a:ext cx="1905000" cy="40011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CC"/>
                </a:solidFill>
              </a:rPr>
              <a:t>Function call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4FE290-1F13-46F9-8F04-39CAAA1C9736}"/>
              </a:ext>
            </a:extLst>
          </p:cNvPr>
          <p:cNvSpPr txBox="1"/>
          <p:nvPr/>
        </p:nvSpPr>
        <p:spPr>
          <a:xfrm>
            <a:off x="3664275" y="3571845"/>
            <a:ext cx="1740017" cy="40011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CC"/>
                </a:solidFill>
              </a:rPr>
              <a:t>Argument-list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8127B5-BE41-438C-9680-7E83732CF6A9}"/>
              </a:ext>
            </a:extLst>
          </p:cNvPr>
          <p:cNvSpPr txBox="1"/>
          <p:nvPr/>
        </p:nvSpPr>
        <p:spPr>
          <a:xfrm>
            <a:off x="6477000" y="1327777"/>
            <a:ext cx="2306902" cy="40011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CC"/>
                </a:solidFill>
              </a:rPr>
              <a:t>Function prototype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72D871-533D-4F3E-B24C-FB56F7FFCC9C}"/>
              </a:ext>
            </a:extLst>
          </p:cNvPr>
          <p:cNvSpPr txBox="1"/>
          <p:nvPr/>
        </p:nvSpPr>
        <p:spPr>
          <a:xfrm>
            <a:off x="6361097" y="4372424"/>
            <a:ext cx="2057400" cy="40011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CC"/>
                </a:solidFill>
              </a:rPr>
              <a:t>Function header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8EEA38-7238-4647-BC7F-0760D337C7A0}"/>
              </a:ext>
            </a:extLst>
          </p:cNvPr>
          <p:cNvSpPr txBox="1"/>
          <p:nvPr/>
        </p:nvSpPr>
        <p:spPr>
          <a:xfrm>
            <a:off x="1319099" y="5326134"/>
            <a:ext cx="1920693" cy="40011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CC"/>
                </a:solidFill>
              </a:rPr>
              <a:t>Function  body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A08F71-B80F-465E-A5A7-B5F819DAFCE7}"/>
              </a:ext>
            </a:extLst>
          </p:cNvPr>
          <p:cNvSpPr txBox="1"/>
          <p:nvPr/>
        </p:nvSpPr>
        <p:spPr>
          <a:xfrm>
            <a:off x="6317294" y="5310412"/>
            <a:ext cx="2362200" cy="40011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CC"/>
                </a:solidFill>
              </a:rPr>
              <a:t>Function definition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3C9A84-71D2-470F-ADF1-2B86070D7456}"/>
              </a:ext>
            </a:extLst>
          </p:cNvPr>
          <p:cNvSpPr txBox="1"/>
          <p:nvPr/>
        </p:nvSpPr>
        <p:spPr>
          <a:xfrm>
            <a:off x="3578989" y="4414926"/>
            <a:ext cx="1804333" cy="40011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CC"/>
                </a:solidFill>
              </a:rPr>
              <a:t>Parameter-list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B0C5EC-F552-48B7-AF33-DF474D240A39}"/>
              </a:ext>
            </a:extLst>
          </p:cNvPr>
          <p:cNvSpPr txBox="1"/>
          <p:nvPr/>
        </p:nvSpPr>
        <p:spPr>
          <a:xfrm>
            <a:off x="385351" y="4383521"/>
            <a:ext cx="1676400" cy="40011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CC"/>
                </a:solidFill>
              </a:rPr>
              <a:t>Return-type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1731284-B82F-4E64-845F-8377E6E4CBA7}"/>
              </a:ext>
            </a:extLst>
          </p:cNvPr>
          <p:cNvSpPr txBox="1"/>
          <p:nvPr/>
        </p:nvSpPr>
        <p:spPr>
          <a:xfrm>
            <a:off x="427909" y="2653096"/>
            <a:ext cx="1540778" cy="40011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CC"/>
                </a:solidFill>
              </a:rPr>
              <a:t>Return-type</a:t>
            </a:r>
          </a:p>
        </p:txBody>
      </p:sp>
    </p:spTree>
    <p:extLst>
      <p:ext uri="{BB962C8B-B14F-4D97-AF65-F5344CB8AC3E}">
        <p14:creationId xmlns:p14="http://schemas.microsoft.com/office/powerpoint/2010/main" val="29962719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73455-544F-4CC0-8149-317F2A10C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Tracing functions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537B8A95-F7B5-4148-9075-850D67FE64F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44513" y="1700244"/>
            <a:ext cx="4671472" cy="452431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void Sum(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int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a,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int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b,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int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&amp; c)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{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     a = b + c;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>
                <a:solidFill>
                  <a:srgbClr val="000000"/>
                </a:solidFill>
                <a:latin typeface="Arial Unicode MS"/>
              </a:rPr>
              <a:t>     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b = a + c;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>
                <a:solidFill>
                  <a:srgbClr val="000000"/>
                </a:solidFill>
                <a:latin typeface="Arial Unicode MS"/>
              </a:rPr>
              <a:t>     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c = a + b;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}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int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main() {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>
                <a:solidFill>
                  <a:srgbClr val="000000"/>
                </a:solidFill>
                <a:latin typeface="Arial Unicode MS"/>
              </a:rPr>
              <a:t>   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int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x=2, y=3;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>
                <a:solidFill>
                  <a:srgbClr val="000000"/>
                </a:solidFill>
                <a:latin typeface="Arial Unicode MS"/>
              </a:rPr>
              <a:t>    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Sum(x, y, y);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>
                <a:solidFill>
                  <a:srgbClr val="000000"/>
                </a:solidFill>
                <a:latin typeface="Arial Unicode MS"/>
              </a:rPr>
              <a:t>    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cout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&lt;&lt; x &lt;&lt; " " &lt;&lt; y &lt;&lt;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endl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>
                <a:solidFill>
                  <a:srgbClr val="000000"/>
                </a:solidFill>
                <a:latin typeface="Arial Unicode MS"/>
              </a:rPr>
              <a:t>    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return 0;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}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83389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Content Placeholder 3" descr="function_example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303213"/>
            <a:ext cx="5973763" cy="6327775"/>
          </a:xfrm>
        </p:spPr>
      </p:pic>
      <p:sp>
        <p:nvSpPr>
          <p:cNvPr id="13315" name="TextBox 11"/>
          <p:cNvSpPr txBox="1">
            <a:spLocks noChangeArrowheads="1"/>
          </p:cNvSpPr>
          <p:nvPr/>
        </p:nvSpPr>
        <p:spPr bwMode="auto">
          <a:xfrm>
            <a:off x="5562600" y="1752600"/>
            <a:ext cx="33528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3. The body of the function executes with </a:t>
            </a:r>
            <a:r>
              <a:rPr lang="en-US" sz="2000" b="1"/>
              <a:t>number_par</a:t>
            </a:r>
            <a:r>
              <a:rPr lang="en-US" sz="2000"/>
              <a:t> set to 2 and </a:t>
            </a:r>
            <a:r>
              <a:rPr lang="en-US" sz="2000" b="1"/>
              <a:t>price_par </a:t>
            </a:r>
            <a:r>
              <a:rPr lang="en-US" sz="2000"/>
              <a:t>set to 10.10, producing the value 20.20 in </a:t>
            </a:r>
            <a:r>
              <a:rPr lang="en-US" sz="2000" b="1"/>
              <a:t>subtotal</a:t>
            </a:r>
            <a:r>
              <a:rPr lang="en-US" sz="2000"/>
              <a:t>.</a:t>
            </a:r>
          </a:p>
        </p:txBody>
      </p:sp>
      <p:cxnSp>
        <p:nvCxnSpPr>
          <p:cNvPr id="13316" name="Straight Arrow Connector 21"/>
          <p:cNvCxnSpPr>
            <a:cxnSpLocks noChangeShapeType="1"/>
            <a:stCxn id="13315" idx="1"/>
          </p:cNvCxnSpPr>
          <p:nvPr/>
        </p:nvCxnSpPr>
        <p:spPr bwMode="auto">
          <a:xfrm flipH="1">
            <a:off x="3657600" y="2568575"/>
            <a:ext cx="1905000" cy="33750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3317" name="TextBox 22"/>
          <p:cNvSpPr txBox="1">
            <a:spLocks noChangeArrowheads="1"/>
          </p:cNvSpPr>
          <p:nvPr/>
        </p:nvSpPr>
        <p:spPr bwMode="auto">
          <a:xfrm>
            <a:off x="5334000" y="3962400"/>
            <a:ext cx="3581400" cy="25542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4. When the </a:t>
            </a:r>
            <a:r>
              <a:rPr lang="en-US" sz="2000" b="1"/>
              <a:t>return</a:t>
            </a:r>
            <a:r>
              <a:rPr lang="en-US" sz="2000"/>
              <a:t> statement is executed, the value of the expression after </a:t>
            </a:r>
            <a:r>
              <a:rPr lang="en-US" sz="2000" b="1"/>
              <a:t>return</a:t>
            </a:r>
            <a:r>
              <a:rPr lang="en-US" sz="2000"/>
              <a:t> is evaluated and returned by the function in this case. </a:t>
            </a:r>
          </a:p>
          <a:p>
            <a:r>
              <a:rPr lang="en-US" sz="2000" b="1"/>
              <a:t>(subtotal + subtotal * TAX_RATE) </a:t>
            </a:r>
            <a:r>
              <a:rPr lang="en-US" sz="2000"/>
              <a:t>is </a:t>
            </a:r>
          </a:p>
          <a:p>
            <a:r>
              <a:rPr lang="en-US" sz="2000" b="1"/>
              <a:t>(20.20+20.20*0.05) </a:t>
            </a:r>
            <a:r>
              <a:rPr lang="en-US" sz="2000"/>
              <a:t>or </a:t>
            </a:r>
            <a:r>
              <a:rPr lang="en-US" sz="2000" b="1"/>
              <a:t>21.21</a:t>
            </a:r>
            <a:r>
              <a:rPr lang="en-US" sz="2000"/>
              <a:t>.</a:t>
            </a:r>
          </a:p>
        </p:txBody>
      </p:sp>
      <p:cxnSp>
        <p:nvCxnSpPr>
          <p:cNvPr id="13318" name="Straight Arrow Connector 27"/>
          <p:cNvCxnSpPr>
            <a:cxnSpLocks noChangeShapeType="1"/>
            <a:stCxn id="13317" idx="1"/>
          </p:cNvCxnSpPr>
          <p:nvPr/>
        </p:nvCxnSpPr>
        <p:spPr bwMode="auto">
          <a:xfrm flipH="1">
            <a:off x="4191000" y="5240338"/>
            <a:ext cx="1143000" cy="10080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ransition spd="med"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73455-544F-4CC0-8149-317F2A10C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Tracing functions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635441B-E7A7-42A0-9DBE-27A74D06AA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513" y="1524000"/>
            <a:ext cx="8294687" cy="47244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void Mystery(</a:t>
            </a:r>
            <a:r>
              <a:rPr lang="en-US" sz="2000" dirty="0" err="1"/>
              <a:t>int</a:t>
            </a:r>
            <a:r>
              <a:rPr lang="en-US" sz="2000" dirty="0"/>
              <a:t> &amp; a, </a:t>
            </a:r>
            <a:r>
              <a:rPr lang="en-US" sz="2000" dirty="0" err="1"/>
              <a:t>int</a:t>
            </a:r>
            <a:r>
              <a:rPr lang="en-US" sz="2000" dirty="0"/>
              <a:t> &amp; b, </a:t>
            </a:r>
            <a:r>
              <a:rPr lang="en-US" sz="2000" dirty="0" err="1"/>
              <a:t>int</a:t>
            </a:r>
            <a:r>
              <a:rPr lang="en-US" sz="2000" dirty="0"/>
              <a:t> c)</a:t>
            </a:r>
          </a:p>
          <a:p>
            <a:pPr marL="0" indent="0">
              <a:buNone/>
            </a:pPr>
            <a:r>
              <a:rPr lang="en-US" sz="2000" dirty="0"/>
              <a:t>{</a:t>
            </a:r>
          </a:p>
          <a:p>
            <a:pPr marL="0" indent="0">
              <a:buNone/>
            </a:pPr>
            <a:r>
              <a:rPr lang="en-US" sz="2000" dirty="0"/>
              <a:t>	c = b + a;</a:t>
            </a:r>
          </a:p>
          <a:p>
            <a:pPr marL="0" indent="0">
              <a:buNone/>
            </a:pPr>
            <a:r>
              <a:rPr lang="en-US" sz="2000" dirty="0"/>
              <a:t>	a = c - a;</a:t>
            </a:r>
          </a:p>
          <a:p>
            <a:pPr marL="0" indent="0">
              <a:buNone/>
            </a:pPr>
            <a:r>
              <a:rPr lang="en-US" sz="2000" dirty="0"/>
              <a:t>	b = c - b;</a:t>
            </a:r>
          </a:p>
          <a:p>
            <a:pPr marL="0" indent="0">
              <a:buNone/>
            </a:pPr>
            <a:r>
              <a:rPr lang="en-US" sz="2000" dirty="0"/>
              <a:t>}</a:t>
            </a:r>
          </a:p>
          <a:p>
            <a:pPr marL="0" indent="0">
              <a:buNone/>
            </a:pPr>
            <a:r>
              <a:rPr lang="en-US" sz="2000" dirty="0"/>
              <a:t>void Print() {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err="1"/>
              <a:t>int</a:t>
            </a:r>
            <a:r>
              <a:rPr lang="en-US" sz="2000" dirty="0"/>
              <a:t> x = 0, y = 1, z = 2;</a:t>
            </a:r>
          </a:p>
          <a:p>
            <a:pPr marL="0" indent="0">
              <a:buNone/>
            </a:pPr>
            <a:r>
              <a:rPr lang="en-US" sz="2000" dirty="0"/>
              <a:t>	Mystery(x, y, z);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err="1"/>
              <a:t>cout</a:t>
            </a:r>
            <a:r>
              <a:rPr lang="en-US" sz="2000" dirty="0"/>
              <a:t> &lt;&lt; x &lt;&lt; “ “ &lt;&lt; y &lt;&lt; “ “ &lt;&lt; z;</a:t>
            </a:r>
          </a:p>
          <a:p>
            <a:pPr marL="0" indent="0">
              <a:buNone/>
            </a:pPr>
            <a:r>
              <a:rPr lang="en-US" sz="2000" dirty="0"/>
              <a:t>	Mystery(x, y, z);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err="1"/>
              <a:t>cout</a:t>
            </a:r>
            <a:r>
              <a:rPr lang="en-US" sz="2000" dirty="0"/>
              <a:t> &lt;&lt; x &lt;&lt; “ “ &lt;&lt; y &lt;&lt; “ “ &lt;&lt; z &lt;&lt; </a:t>
            </a:r>
            <a:r>
              <a:rPr lang="en-US" sz="2000" dirty="0" err="1"/>
              <a:t>endl</a:t>
            </a:r>
            <a:r>
              <a:rPr lang="en-US" sz="2000" dirty="0"/>
              <a:t>;</a:t>
            </a:r>
          </a:p>
          <a:p>
            <a:pPr marL="0" indent="0">
              <a:buNone/>
            </a:pPr>
            <a:r>
              <a:rPr lang="en-US" sz="20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051971585"/>
      </p:ext>
    </p:extLst>
  </p:cSld>
  <p:clrMapOvr>
    <a:masterClrMapping/>
  </p:clrMapOvr>
  <p:transition spd="med"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itle 1">
            <a:extLst>
              <a:ext uri="{FF2B5EF4-FFF2-40B4-BE49-F238E27FC236}">
                <a16:creationId xmlns:a16="http://schemas.microsoft.com/office/drawing/2014/main" id="{3CFDEB81-8F10-4876-BC77-3794A33F024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6.16</a:t>
            </a:r>
          </a:p>
        </p:txBody>
      </p:sp>
      <p:sp>
        <p:nvSpPr>
          <p:cNvPr id="124931" name="Subtitle 2">
            <a:extLst>
              <a:ext uri="{FF2B5EF4-FFF2-40B4-BE49-F238E27FC236}">
                <a16:creationId xmlns:a16="http://schemas.microsoft.com/office/drawing/2014/main" id="{2AA10705-BF3A-4CCE-AEE3-E65922B2A78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Stubs and Drivers</a:t>
            </a:r>
          </a:p>
        </p:txBody>
      </p:sp>
    </p:spTree>
  </p:cSld>
  <p:clrMapOvr>
    <a:masterClrMapping/>
  </p:clrMapOvr>
  <p:transition spd="med"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Main Function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/>
              <a:t>The main function in a program is used like a</a:t>
            </a:r>
            <a:br>
              <a:rPr lang="en-US" sz="2400" dirty="0"/>
            </a:br>
            <a:r>
              <a:rPr lang="en-US" sz="2400" dirty="0"/>
              <a:t>void function…do you have to end the program</a:t>
            </a:r>
            <a:br>
              <a:rPr lang="en-US" sz="2400" dirty="0"/>
            </a:br>
            <a:r>
              <a:rPr lang="en-US" sz="2400" dirty="0"/>
              <a:t>with a  return-statement?</a:t>
            </a:r>
          </a:p>
          <a:p>
            <a:pPr lvl="1" eaLnBrk="1" hangingPunct="1"/>
            <a:r>
              <a:rPr lang="en-US" sz="2400" dirty="0"/>
              <a:t>Because the main function is defined to return a </a:t>
            </a:r>
            <a:br>
              <a:rPr lang="en-US" sz="2400" dirty="0"/>
            </a:br>
            <a:r>
              <a:rPr lang="en-US" sz="2400" dirty="0"/>
              <a:t>value of type int, the return is needed</a:t>
            </a:r>
          </a:p>
          <a:p>
            <a:pPr lvl="1" eaLnBrk="1" hangingPunct="1"/>
            <a:r>
              <a:rPr lang="en-US" sz="2400" dirty="0"/>
              <a:t>C++ standard says the return 0 can be omitted, but </a:t>
            </a:r>
            <a:br>
              <a:rPr lang="en-US" sz="2400" dirty="0"/>
            </a:br>
            <a:r>
              <a:rPr lang="en-US" sz="2400" dirty="0"/>
              <a:t>some compilers still require it</a:t>
            </a:r>
          </a:p>
          <a:p>
            <a:pPr lvl="1" eaLnBrk="1" hangingPunct="1"/>
            <a:r>
              <a:rPr lang="en-US" sz="2400" dirty="0"/>
              <a:t>g++ does not.</a:t>
            </a: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50088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33167878-EF67-4BA5-BDEE-F6216B3A18BE}" type="slidenum">
              <a:rPr lang="en-US"/>
              <a:pPr/>
              <a:t>92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40278466"/>
      </p:ext>
    </p:extLst>
  </p:cSld>
  <p:clrMapOvr>
    <a:masterClrMapping/>
  </p:clrMapOvr>
  <p:transition spd="med">
    <p:wipe dir="r"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Use Pseudocode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 err="1"/>
              <a:t>Pseudocode</a:t>
            </a:r>
            <a:r>
              <a:rPr lang="en-US" dirty="0"/>
              <a:t> is a mixture of English and the </a:t>
            </a:r>
            <a:br>
              <a:rPr lang="en-US" dirty="0"/>
            </a:br>
            <a:r>
              <a:rPr lang="en-US" dirty="0"/>
              <a:t>programming language in use</a:t>
            </a:r>
          </a:p>
          <a:p>
            <a:pPr eaLnBrk="1" hangingPunct="1"/>
            <a:r>
              <a:rPr lang="en-US" b="1" dirty="0" err="1"/>
              <a:t>Pseudocode</a:t>
            </a:r>
            <a:r>
              <a:rPr lang="en-US" dirty="0"/>
              <a:t> simplifies </a:t>
            </a:r>
            <a:r>
              <a:rPr lang="en-US" b="1" dirty="0"/>
              <a:t>algorithm</a:t>
            </a:r>
            <a:r>
              <a:rPr lang="en-US" dirty="0"/>
              <a:t> design by </a:t>
            </a:r>
            <a:br>
              <a:rPr lang="en-US" dirty="0"/>
            </a:br>
            <a:r>
              <a:rPr lang="en-US" dirty="0"/>
              <a:t>allowing you to ignore the specific syntax of </a:t>
            </a:r>
            <a:br>
              <a:rPr lang="en-US" dirty="0"/>
            </a:br>
            <a:r>
              <a:rPr lang="en-US" dirty="0"/>
              <a:t>the programming language as you work out </a:t>
            </a:r>
            <a:br>
              <a:rPr lang="en-US" dirty="0"/>
            </a:br>
            <a:r>
              <a:rPr lang="en-US" dirty="0"/>
              <a:t>the details of the </a:t>
            </a:r>
            <a:r>
              <a:rPr lang="en-US" b="1" dirty="0"/>
              <a:t>algorithm</a:t>
            </a:r>
          </a:p>
          <a:p>
            <a:pPr lvl="1" eaLnBrk="1" hangingPunct="1"/>
            <a:r>
              <a:rPr lang="en-US" dirty="0"/>
              <a:t>If the step is obvious, use C++</a:t>
            </a:r>
          </a:p>
          <a:p>
            <a:pPr lvl="1" eaLnBrk="1" hangingPunct="1"/>
            <a:r>
              <a:rPr lang="en-US" dirty="0"/>
              <a:t>If the step is difficult to express in C++, use English  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50088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2A38A1C6-406C-4BA6-8682-1F417A48BE50}" type="slidenum">
              <a:rPr lang="en-US"/>
              <a:pPr/>
              <a:t>93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63291250"/>
      </p:ext>
    </p:extLst>
  </p:cSld>
  <p:clrMapOvr>
    <a:masterClrMapping/>
  </p:clrMapOvr>
  <p:transition spd="med">
    <p:wipe dir="r"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Program Testing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95400"/>
            <a:ext cx="89154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Programs that compile and run can still produce errors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Testing increases confidence that the program</a:t>
            </a:r>
            <a:br>
              <a:rPr lang="en-US" sz="2400" dirty="0"/>
            </a:br>
            <a:r>
              <a:rPr lang="en-US" sz="2400" dirty="0"/>
              <a:t>works correctly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Run the program with data that has known output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/>
              <a:t>You may have determined this output with pencil and paper</a:t>
            </a:r>
            <a:br>
              <a:rPr lang="en-US" sz="2000" dirty="0"/>
            </a:br>
            <a:r>
              <a:rPr lang="en-US" sz="2000" dirty="0"/>
              <a:t>or a calculator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Run the program on several different sets of data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/>
              <a:t>Your first set of data may produce correct results in</a:t>
            </a:r>
            <a:br>
              <a:rPr lang="en-US" sz="2000" dirty="0"/>
            </a:br>
            <a:r>
              <a:rPr lang="en-US" sz="2000" dirty="0"/>
              <a:t>spite of a logical error in the code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800" dirty="0"/>
              <a:t>Remember the integer division problem?  If there is no fractional </a:t>
            </a:r>
            <a:br>
              <a:rPr lang="en-US" sz="1800" dirty="0"/>
            </a:br>
            <a:r>
              <a:rPr lang="en-US" sz="1800" dirty="0"/>
              <a:t>remainder,  integer division will give apparently correct results</a:t>
            </a:r>
          </a:p>
          <a:p>
            <a:pPr lvl="1" eaLnBrk="1" hangingPunct="1">
              <a:lnSpc>
                <a:spcPct val="90000"/>
              </a:lnSpc>
            </a:pPr>
            <a:endParaRPr lang="en-US" sz="2400" dirty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50088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8545460B-5DA2-409A-BA77-2C17619FCCD8}" type="slidenum">
              <a:rPr lang="en-US"/>
              <a:pPr/>
              <a:t>94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64319439"/>
      </p:ext>
    </p:extLst>
  </p:cSld>
  <p:clrMapOvr>
    <a:masterClrMapping/>
  </p:clrMapOvr>
  <p:transition spd="med">
    <p:wipe dir="r"/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>
            <a:extLst>
              <a:ext uri="{FF2B5EF4-FFF2-40B4-BE49-F238E27FC236}">
                <a16:creationId xmlns:a16="http://schemas.microsoft.com/office/drawing/2014/main" id="{7A1E27E2-8CD1-4F4C-B277-ED4E0D2621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Stubs and Drivers</a:t>
            </a:r>
          </a:p>
        </p:txBody>
      </p:sp>
      <p:sp>
        <p:nvSpPr>
          <p:cNvPr id="125955" name="Rectangle 3">
            <a:extLst>
              <a:ext uri="{FF2B5EF4-FFF2-40B4-BE49-F238E27FC236}">
                <a16:creationId xmlns:a16="http://schemas.microsoft.com/office/drawing/2014/main" id="{AB020094-A506-42DA-AD77-EE68F186B49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524000"/>
            <a:ext cx="80010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Useful for testing and debugging program and function logic and design</a:t>
            </a:r>
            <a:endParaRPr lang="en-US" altLang="en-US" u="sng"/>
          </a:p>
          <a:p>
            <a:pPr>
              <a:lnSpc>
                <a:spcPct val="90000"/>
              </a:lnSpc>
            </a:pPr>
            <a:r>
              <a:rPr lang="en-US" altLang="en-US" u="sng"/>
              <a:t>Stub</a:t>
            </a:r>
            <a:r>
              <a:rPr lang="en-US" altLang="en-US"/>
              <a:t>: A dummy function used in place of an actual function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Usually displays a message indicating it was called.  May also display parameters</a:t>
            </a:r>
          </a:p>
          <a:p>
            <a:pPr>
              <a:lnSpc>
                <a:spcPct val="90000"/>
              </a:lnSpc>
            </a:pPr>
            <a:r>
              <a:rPr lang="en-US" altLang="en-US" u="sng"/>
              <a:t>Driver</a:t>
            </a:r>
            <a:r>
              <a:rPr lang="en-US" altLang="en-US"/>
              <a:t>: A function that tests another function by calling it</a:t>
            </a:r>
            <a:endParaRPr lang="en-US" altLang="en-US" u="sng"/>
          </a:p>
          <a:p>
            <a:pPr lvl="1">
              <a:lnSpc>
                <a:spcPct val="90000"/>
              </a:lnSpc>
            </a:pPr>
            <a:r>
              <a:rPr lang="en-US" altLang="en-US"/>
              <a:t>Various arguments are passed and return values are tested</a:t>
            </a:r>
          </a:p>
        </p:txBody>
      </p:sp>
    </p:spTree>
    <p:extLst>
      <p:ext uri="{BB962C8B-B14F-4D97-AF65-F5344CB8AC3E}">
        <p14:creationId xmlns:p14="http://schemas.microsoft.com/office/powerpoint/2010/main" val="2304589529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77162</TotalTime>
  <Words>5300</Words>
  <Application>Microsoft Office PowerPoint</Application>
  <PresentationFormat>Letter Paper (8.5x11 in)</PresentationFormat>
  <Paragraphs>958</Paragraphs>
  <Slides>95</Slides>
  <Notes>68</Notes>
  <HiddenSlides>10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95</vt:i4>
      </vt:variant>
    </vt:vector>
  </HeadingPairs>
  <TitlesOfParts>
    <vt:vector size="106" baseType="lpstr">
      <vt:lpstr>Arial</vt:lpstr>
      <vt:lpstr>Arial Unicode MS</vt:lpstr>
      <vt:lpstr>Calibri</vt:lpstr>
      <vt:lpstr>Cambria</vt:lpstr>
      <vt:lpstr>Comic Sans MS</vt:lpstr>
      <vt:lpstr>Consolas</vt:lpstr>
      <vt:lpstr>Courier New</vt:lpstr>
      <vt:lpstr>Tahoma</vt:lpstr>
      <vt:lpstr>Times</vt:lpstr>
      <vt:lpstr>Wingdings</vt:lpstr>
      <vt:lpstr>2_Blends</vt:lpstr>
      <vt:lpstr>Functions Review</vt:lpstr>
      <vt:lpstr>PowerPoint Presentation</vt:lpstr>
      <vt:lpstr>Example: Add sales tax to bulk order</vt:lpstr>
      <vt:lpstr>PowerPoint Presentation</vt:lpstr>
      <vt:lpstr>Programmer-Defined Functions</vt:lpstr>
      <vt:lpstr>Function Call</vt:lpstr>
      <vt:lpstr>Function Call Details</vt:lpstr>
      <vt:lpstr>PowerPoint Presentation</vt:lpstr>
      <vt:lpstr>PowerPoint Presentation</vt:lpstr>
      <vt:lpstr>The return Statement</vt:lpstr>
      <vt:lpstr>PowerPoint Presentation</vt:lpstr>
      <vt:lpstr>PowerPoint Presentation</vt:lpstr>
      <vt:lpstr>PowerPoint Presentation</vt:lpstr>
      <vt:lpstr>Declare before you Use</vt:lpstr>
      <vt:lpstr>Placing Prototypes &amp; Definitions</vt:lpstr>
      <vt:lpstr>Function Declarations</vt:lpstr>
      <vt:lpstr>Order of Arguments</vt:lpstr>
      <vt:lpstr>Automatic Type Conversion</vt:lpstr>
      <vt:lpstr>Function Definition Syntax</vt:lpstr>
      <vt:lpstr>Formal Parameter Names</vt:lpstr>
      <vt:lpstr>PowerPoint Presentation</vt:lpstr>
      <vt:lpstr>How do the parameters get set</vt:lpstr>
      <vt:lpstr>Function Stack</vt:lpstr>
      <vt:lpstr>PowerPoint Presentation</vt:lpstr>
      <vt:lpstr>Program in memory</vt:lpstr>
      <vt:lpstr>Quick review questions</vt:lpstr>
      <vt:lpstr>PowerPoint Presentation</vt:lpstr>
      <vt:lpstr>Call-by-reference Example Program</vt:lpstr>
      <vt:lpstr>Call-by-Reference Parameters</vt:lpstr>
      <vt:lpstr>PowerPoint Presentation</vt:lpstr>
      <vt:lpstr>PowerPoint Presentation</vt:lpstr>
      <vt:lpstr>PowerPoint Presentation</vt:lpstr>
      <vt:lpstr>PowerPoint Presentation</vt:lpstr>
      <vt:lpstr>Example:  swap_values</vt:lpstr>
      <vt:lpstr>Example:  swap_values</vt:lpstr>
      <vt:lpstr>Example:  swap_values</vt:lpstr>
      <vt:lpstr>Example:  swap_values</vt:lpstr>
      <vt:lpstr>Call-By-Reference Details</vt:lpstr>
      <vt:lpstr>Mixed Parameter Lists</vt:lpstr>
      <vt:lpstr>PowerPoint Presentation</vt:lpstr>
      <vt:lpstr>Inadvertent Local Variables</vt:lpstr>
      <vt:lpstr>PowerPoint Presentation</vt:lpstr>
      <vt:lpstr>Choosing Parameter Types</vt:lpstr>
      <vt:lpstr>Functions as a black box</vt:lpstr>
      <vt:lpstr>PowerPoint Presentation</vt:lpstr>
      <vt:lpstr>Global Constants</vt:lpstr>
      <vt:lpstr>PowerPoint Presentation</vt:lpstr>
      <vt:lpstr>Global Variables</vt:lpstr>
      <vt:lpstr>Local variables in a function</vt:lpstr>
      <vt:lpstr>Block Scope</vt:lpstr>
      <vt:lpstr>PowerPoint Presentation</vt:lpstr>
      <vt:lpstr>Example: From the textbook</vt:lpstr>
      <vt:lpstr>Now that we have the logic</vt:lpstr>
      <vt:lpstr>Functions – what’s needed?</vt:lpstr>
      <vt:lpstr>Formal Parameters are Local Variables</vt:lpstr>
      <vt:lpstr>PowerPoint Presentation</vt:lpstr>
      <vt:lpstr>PowerPoint Presentation</vt:lpstr>
      <vt:lpstr>PowerPoint Presentation</vt:lpstr>
      <vt:lpstr>Default Arguments</vt:lpstr>
      <vt:lpstr>Default Arguments in Program</vt:lpstr>
      <vt:lpstr>Default Arguments in Program</vt:lpstr>
      <vt:lpstr>Default Arguments</vt:lpstr>
      <vt:lpstr>PowerPoint Presentation</vt:lpstr>
      <vt:lpstr>Overloading Function Names</vt:lpstr>
      <vt:lpstr>PowerPoint Presentation</vt:lpstr>
      <vt:lpstr>Overloading Examples</vt:lpstr>
      <vt:lpstr>Overloading Details</vt:lpstr>
      <vt:lpstr>Case Study – Buying Pizza (ch 4)</vt:lpstr>
      <vt:lpstr>PowerPoint Presentation</vt:lpstr>
      <vt:lpstr>Overloading Example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Function contains code to do some subtask</vt:lpstr>
      <vt:lpstr>void-Function Definition</vt:lpstr>
      <vt:lpstr>PowerPoint Presentation</vt:lpstr>
      <vt:lpstr>Calling a void-Function</vt:lpstr>
      <vt:lpstr>void-Function Calls</vt:lpstr>
      <vt:lpstr>PowerPoint Presentation</vt:lpstr>
      <vt:lpstr>PowerPoint Presentation</vt:lpstr>
      <vt:lpstr>void-Functions: Why use a return?</vt:lpstr>
      <vt:lpstr>PowerPoint Presentation</vt:lpstr>
      <vt:lpstr>Functions – label parts</vt:lpstr>
      <vt:lpstr>Functions – label parts</vt:lpstr>
      <vt:lpstr>Program Tracing functions</vt:lpstr>
      <vt:lpstr>Program Tracing functions</vt:lpstr>
      <vt:lpstr>6.16</vt:lpstr>
      <vt:lpstr>The Main Function</vt:lpstr>
      <vt:lpstr>Use Pseudocode</vt:lpstr>
      <vt:lpstr>Program Testing</vt:lpstr>
      <vt:lpstr>Stubs and Drivers</vt:lpstr>
    </vt:vector>
  </TitlesOfParts>
  <Company>Addison Wesley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Honggang Zhang</dc:creator>
  <cp:lastModifiedBy>Julie A. Harazduk</cp:lastModifiedBy>
  <cp:revision>641</cp:revision>
  <cp:lastPrinted>2001-11-04T00:51:13Z</cp:lastPrinted>
  <dcterms:created xsi:type="dcterms:W3CDTF">2005-02-25T19:46:41Z</dcterms:created>
  <dcterms:modified xsi:type="dcterms:W3CDTF">2022-09-08T19:13:51Z</dcterms:modified>
</cp:coreProperties>
</file>