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919" r:id="rId2"/>
    <p:sldId id="461" r:id="rId3"/>
    <p:sldId id="915" r:id="rId4"/>
    <p:sldId id="462" r:id="rId5"/>
    <p:sldId id="463" r:id="rId6"/>
    <p:sldId id="891" r:id="rId7"/>
    <p:sldId id="834" r:id="rId8"/>
    <p:sldId id="832" r:id="rId9"/>
    <p:sldId id="841" r:id="rId10"/>
    <p:sldId id="839" r:id="rId11"/>
    <p:sldId id="833" r:id="rId12"/>
    <p:sldId id="464" r:id="rId13"/>
    <p:sldId id="470" r:id="rId14"/>
    <p:sldId id="471" r:id="rId15"/>
    <p:sldId id="472" r:id="rId16"/>
    <p:sldId id="473" r:id="rId17"/>
    <p:sldId id="474" r:id="rId18"/>
    <p:sldId id="842" r:id="rId19"/>
    <p:sldId id="916" r:id="rId20"/>
    <p:sldId id="686" r:id="rId21"/>
    <p:sldId id="475" r:id="rId22"/>
    <p:sldId id="476" r:id="rId23"/>
    <p:sldId id="477" r:id="rId24"/>
    <p:sldId id="478" r:id="rId25"/>
    <p:sldId id="479" r:id="rId26"/>
    <p:sldId id="566" r:id="rId27"/>
    <p:sldId id="481" r:id="rId28"/>
    <p:sldId id="482" r:id="rId29"/>
    <p:sldId id="483" r:id="rId30"/>
    <p:sldId id="917" r:id="rId31"/>
    <p:sldId id="918" r:id="rId32"/>
    <p:sldId id="484" r:id="rId33"/>
    <p:sldId id="920" r:id="rId34"/>
    <p:sldId id="843" r:id="rId35"/>
    <p:sldId id="849" r:id="rId36"/>
    <p:sldId id="851" r:id="rId37"/>
    <p:sldId id="852" r:id="rId38"/>
    <p:sldId id="853" r:id="rId39"/>
    <p:sldId id="854" r:id="rId40"/>
    <p:sldId id="855" r:id="rId41"/>
    <p:sldId id="856" r:id="rId42"/>
    <p:sldId id="857" r:id="rId43"/>
    <p:sldId id="858" r:id="rId44"/>
    <p:sldId id="859" r:id="rId45"/>
    <p:sldId id="860" r:id="rId46"/>
    <p:sldId id="861" r:id="rId47"/>
    <p:sldId id="866" r:id="rId48"/>
    <p:sldId id="867" r:id="rId49"/>
    <p:sldId id="887" r:id="rId50"/>
    <p:sldId id="888" r:id="rId51"/>
    <p:sldId id="862" r:id="rId52"/>
    <p:sldId id="864" r:id="rId53"/>
    <p:sldId id="865" r:id="rId54"/>
    <p:sldId id="868" r:id="rId55"/>
    <p:sldId id="869" r:id="rId56"/>
    <p:sldId id="870" r:id="rId57"/>
    <p:sldId id="889" r:id="rId58"/>
    <p:sldId id="890" r:id="rId59"/>
    <p:sldId id="871" r:id="rId60"/>
    <p:sldId id="899" r:id="rId61"/>
    <p:sldId id="900" r:id="rId62"/>
    <p:sldId id="901" r:id="rId63"/>
    <p:sldId id="902" r:id="rId64"/>
    <p:sldId id="914" r:id="rId65"/>
    <p:sldId id="903" r:id="rId66"/>
    <p:sldId id="904" r:id="rId67"/>
    <p:sldId id="905" r:id="rId68"/>
    <p:sldId id="906" r:id="rId69"/>
    <p:sldId id="907" r:id="rId70"/>
    <p:sldId id="921" r:id="rId71"/>
    <p:sldId id="922" r:id="rId72"/>
    <p:sldId id="892" r:id="rId73"/>
    <p:sldId id="893" r:id="rId74"/>
    <p:sldId id="894" r:id="rId75"/>
    <p:sldId id="896" r:id="rId76"/>
    <p:sldId id="897" r:id="rId77"/>
    <p:sldId id="895" r:id="rId78"/>
    <p:sldId id="317" r:id="rId79"/>
    <p:sldId id="318" r:id="rId80"/>
    <p:sldId id="319" r:id="rId81"/>
    <p:sldId id="320" r:id="rId82"/>
  </p:sldIdLst>
  <p:sldSz cx="9144000" cy="6858000" type="screen4x3"/>
  <p:notesSz cx="7315200" cy="9601200"/>
  <p:custDataLst>
    <p:tags r:id="rId8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00"/>
    <a:srgbClr val="DDDDDD"/>
    <a:srgbClr val="FFCCFF"/>
    <a:srgbClr val="4D4D4D"/>
    <a:srgbClr val="FF3300"/>
    <a:srgbClr val="C0C0C0"/>
    <a:srgbClr val="EAEAEA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9094" autoAdjust="0"/>
  </p:normalViewPr>
  <p:slideViewPr>
    <p:cSldViewPr snapToGrid="0">
      <p:cViewPr varScale="1">
        <p:scale>
          <a:sx n="91" d="100"/>
          <a:sy n="91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427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427" y="912017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6988A36-0C19-49C3-9FCD-F0A0D5A7E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1576"/>
            <a:ext cx="5365352" cy="431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CEFAEDD-5430-44E8-A24A-D8BFE29C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B1A0-6E04-4AAF-88FA-A79A65F9BD50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3BED5-94DD-4D6D-9C31-D067109FBDDE}" type="slidenum">
              <a:rPr lang="en-US" smtClean="0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6F6F8-20D3-45E6-A634-AF8785981762}" type="slidenum">
              <a:rPr lang="en-US" smtClean="0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61B104-8760-474F-923D-DC2B1A2B3F3E}" type="slidenum">
              <a:rPr lang="en-US" smtClean="0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F39559-510E-4A70-913A-3FA191D04864}" type="slidenum">
              <a:rPr lang="en-US" smtClean="0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97985-3A9C-4AFA-8501-15FF8081C45F}" type="slidenum">
              <a:rPr lang="en-US" smtClean="0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642E2-B5A1-4831-9118-A3092702D54C}" type="slidenum">
              <a:rPr lang="en-US" smtClean="0">
                <a:latin typeface="Times New Roman" charset="0"/>
              </a:rPr>
              <a:pPr/>
              <a:t>16</a:t>
            </a:fld>
            <a:endParaRPr lang="en-US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D6C06-8411-4750-90F0-E1FAA36E37F7}" type="slidenum">
              <a:rPr lang="en-US" smtClean="0">
                <a:latin typeface="Times New Roman" charset="0"/>
              </a:rPr>
              <a:pPr/>
              <a:t>17</a:t>
            </a:fld>
            <a:endParaRPr lang="en-US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A296C-C5B9-49DA-9B82-80B06FF5FEE0}" type="slidenum">
              <a:rPr lang="en-CA" smtClean="0">
                <a:latin typeface="Times New Roman" charset="0"/>
              </a:rPr>
              <a:pPr/>
              <a:t>18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D47B5-35D4-44E3-8225-9657FAF085B7}" type="slidenum">
              <a:rPr lang="en-US" smtClean="0">
                <a:latin typeface="Times New Roman" charset="0"/>
              </a:rPr>
              <a:pPr/>
              <a:t>21</a:t>
            </a:fld>
            <a:endParaRPr lang="en-US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11563-3DE5-45D3-91BB-F9A84180675E}" type="slidenum">
              <a:rPr lang="en-US" smtClean="0">
                <a:latin typeface="Times New Roman" charset="0"/>
              </a:rPr>
              <a:pPr/>
              <a:t>22</a:t>
            </a:fld>
            <a:endParaRPr lang="en-US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B1A0-6E04-4AAF-88FA-A79A65F9BD50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136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F22B9-DB5C-43E0-9434-665849209E1B}" type="slidenum">
              <a:rPr lang="en-US" smtClean="0">
                <a:latin typeface="Times New Roman" charset="0"/>
              </a:rPr>
              <a:pPr/>
              <a:t>23</a:t>
            </a:fld>
            <a:endParaRPr lang="en-US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8A474-3D21-4D0A-8DFF-E43ADEB5E1EF}" type="slidenum">
              <a:rPr lang="en-US" smtClean="0">
                <a:latin typeface="Times New Roman" charset="0"/>
              </a:rPr>
              <a:pPr/>
              <a:t>24</a:t>
            </a:fld>
            <a:endParaRPr lang="en-US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A7DD9-6847-4FD8-94BC-1C17D7F60B00}" type="slidenum">
              <a:rPr lang="en-US" smtClean="0">
                <a:latin typeface="Times New Roman" charset="0"/>
              </a:rPr>
              <a:pPr/>
              <a:t>25</a:t>
            </a:fld>
            <a:endParaRPr lang="en-US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4CBF9A-9929-48A0-ADB2-99EC6E7794C6}" type="slidenum">
              <a:rPr lang="en-US" smtClean="0">
                <a:latin typeface="Times New Roman" charset="0"/>
              </a:rPr>
              <a:pPr/>
              <a:t>26</a:t>
            </a:fld>
            <a:endParaRPr lang="en-US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6D6B2-9711-4E7C-8B93-F7008FE8850E}" type="slidenum">
              <a:rPr lang="en-US" smtClean="0">
                <a:latin typeface="Times New Roman" charset="0"/>
              </a:rPr>
              <a:pPr/>
              <a:t>27</a:t>
            </a:fld>
            <a:endParaRPr lang="en-US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125FB1-4C39-486B-B97C-086BAF0F4D6D}" type="slidenum">
              <a:rPr lang="en-US" smtClean="0">
                <a:latin typeface="Times New Roman" charset="0"/>
              </a:rPr>
              <a:pPr/>
              <a:t>28</a:t>
            </a:fld>
            <a:endParaRPr lang="en-US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A5BB3-2921-471F-8329-079E55F57D37}" type="slidenum">
              <a:rPr lang="en-US" smtClean="0">
                <a:latin typeface="Times New Roman" charset="0"/>
              </a:rPr>
              <a:pPr/>
              <a:t>29</a:t>
            </a:fld>
            <a:endParaRPr lang="en-US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7760B-F5E8-4A92-B553-D3C48382B41B}" type="slidenum">
              <a:rPr lang="en-US" smtClean="0">
                <a:latin typeface="Times New Roman" charset="0"/>
              </a:rPr>
              <a:pPr/>
              <a:t>32</a:t>
            </a:fld>
            <a:endParaRPr lang="en-US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5FAFC-04FD-4331-9703-94F3D98CC679}" type="slidenum">
              <a:rPr lang="en-CA" smtClean="0">
                <a:latin typeface="Times New Roman" charset="0"/>
              </a:rPr>
              <a:pPr/>
              <a:t>34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E0-3055-4F6F-A9D2-BB044150993A}" type="slidenum">
              <a:rPr lang="en-CA" smtClean="0">
                <a:latin typeface="Times New Roman" charset="0"/>
              </a:rPr>
              <a:pPr/>
              <a:t>35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287B5-B229-4F1C-8680-817C1839076C}" type="slidenum">
              <a:rPr lang="en-US" smtClean="0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1DC0CD-8CEA-4757-A425-5DA80F697CED}" type="slidenum">
              <a:rPr lang="en-CA" smtClean="0">
                <a:latin typeface="Times New Roman" charset="0"/>
              </a:rPr>
              <a:pPr/>
              <a:t>36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8ADEB-E153-40AD-B630-ECF84961E33B}" type="slidenum">
              <a:rPr lang="en-CA" smtClean="0">
                <a:latin typeface="Times New Roman" charset="0"/>
              </a:rPr>
              <a:pPr/>
              <a:t>37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CAE7FC-5DEF-43AF-9ADC-3276078D748C}" type="slidenum">
              <a:rPr lang="en-CA"/>
              <a:pPr/>
              <a:t>38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014E7-7910-4E58-A3D3-0473DFD18E06}" type="slidenum">
              <a:rPr lang="en-CA"/>
              <a:pPr/>
              <a:t>39</a:t>
            </a:fld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BEE4D-DA9F-49B1-BA0D-513FF4964CB1}" type="slidenum">
              <a:rPr lang="en-CA"/>
              <a:pPr/>
              <a:t>40</a:t>
            </a:fld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7625F9-EDD9-467E-B7DE-9DC72AB23639}" type="slidenum">
              <a:rPr lang="en-CA"/>
              <a:pPr/>
              <a:t>41</a:t>
            </a:fld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EC587-91BE-44D3-A0CC-BF5D2A347522}" type="slidenum">
              <a:rPr lang="en-CA"/>
              <a:pPr/>
              <a:t>42</a:t>
            </a:fld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A08FA7-5723-4D5C-9FAC-ABC78E683501}" type="slidenum">
              <a:rPr lang="en-CA"/>
              <a:pPr/>
              <a:t>43</a:t>
            </a:fld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A94914-29E4-4496-933A-A8935FC4AF57}" type="slidenum">
              <a:rPr lang="en-CA"/>
              <a:pPr/>
              <a:t>44</a:t>
            </a:fld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BFEFC-89A3-47B0-868D-576EBE66C917}" type="slidenum">
              <a:rPr lang="en-CA"/>
              <a:pPr/>
              <a:t>45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69FCA-9C96-4A5B-8963-F536327C40E9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21CA3-C186-4AF9-A9E1-9544B7AB4B64}" type="slidenum">
              <a:rPr lang="en-CA"/>
              <a:pPr/>
              <a:t>46</a:t>
            </a:fld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0C932-A55F-405A-BA07-E170E6054BD4}" type="slidenum">
              <a:rPr lang="en-CA"/>
              <a:pPr/>
              <a:t>47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84819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E8E4D-B372-4AF1-BAD4-C0F221CD5BA2}" type="slidenum">
              <a:rPr lang="en-CA"/>
              <a:pPr/>
              <a:t>48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033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ED7C18-20B2-44AB-A156-2CD15C6F7003}" type="slidenum">
              <a:rPr lang="en-CA"/>
              <a:pPr/>
              <a:t>49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87688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44959-6A84-4CAD-83FE-E6D961F31E13}" type="slidenum">
              <a:rPr lang="en-CA"/>
              <a:pPr/>
              <a:t>50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51098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E4D01-5541-4941-A6F7-C73A5C390CA3}" type="slidenum">
              <a:rPr lang="en-CA"/>
              <a:pPr/>
              <a:t>51</a:t>
            </a:fld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07735C-1EB4-4EB0-85E2-A804485B2A3B}" type="slidenum">
              <a:rPr lang="en-CA"/>
              <a:pPr/>
              <a:t>52</a:t>
            </a:fld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A0405-557C-4664-91F4-610593553848}" type="slidenum">
              <a:rPr lang="en-CA"/>
              <a:pPr/>
              <a:t>53</a:t>
            </a:fld>
            <a:endParaRPr lang="en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456860-3E5E-4A3C-9329-7B759AFCF1F3}" type="slidenum">
              <a:rPr lang="en-CA"/>
              <a:pPr/>
              <a:t>54</a:t>
            </a:fld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645A2-FD52-4CBC-9CAA-5372C4158B14}" type="slidenum">
              <a:rPr lang="en-CA"/>
              <a:pPr/>
              <a:t>55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5BEB1-A2C7-418E-8BD1-A8454015DA0A}" type="slidenum">
              <a:rPr lang="en-CA" smtClean="0">
                <a:latin typeface="Times New Roman" charset="0"/>
              </a:rPr>
              <a:pPr/>
              <a:t>6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A33847-2F9A-451F-B145-AE54E103B8BC}" type="slidenum">
              <a:rPr lang="en-CA"/>
              <a:pPr/>
              <a:t>56</a:t>
            </a:fld>
            <a:endParaRPr lang="en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3D709-3052-4EE6-BC4A-3E7FBA790D7A}" type="slidenum">
              <a:rPr lang="en-CA"/>
              <a:pPr/>
              <a:t>57</a:t>
            </a:fld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6040FC-18F5-44EE-B1CC-DA5F868A61B2}" type="slidenum">
              <a:rPr lang="en-CA"/>
              <a:pPr/>
              <a:t>58</a:t>
            </a:fld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C043A-3B99-41C5-8B98-070BECF64D17}" type="slidenum">
              <a:rPr lang="en-CA"/>
              <a:pPr/>
              <a:t>59</a:t>
            </a:fld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DFD2FA-FCD8-428D-9268-10AE211656DA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35398-4D95-4340-BF35-0BB7A002793A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106919-1F5B-49B2-B7B6-CD4610B050BD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C9344-5A3E-4782-B1EF-40EA4D858A36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05B85-56F3-4BC9-B643-35BBBBA56CBB}" type="slidenum">
              <a:rPr lang="en-CA"/>
              <a:pPr/>
              <a:t>64</a:t>
            </a:fld>
            <a:endParaRPr lang="en-CA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E92E8-7073-469D-BEF2-93A6A3A69629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B682D-3F29-41DC-A704-3A9194F90406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65A43-34BA-49CF-80EF-5CCF5AF08DF6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F5DC7-1CCB-4E10-B44F-E2AF82B17089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3642B-C215-4D07-A1B8-DBCDF55D44F3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15D51-103B-4472-906B-904D70B808B9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063C1B-F412-4447-9F83-2C7BE741E942}" type="slidenum">
              <a:rPr lang="en-CA"/>
              <a:pPr/>
              <a:t>72</a:t>
            </a:fld>
            <a:endParaRPr lang="en-CA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D8A1EC-02D0-4FE5-99D9-E7CE038B1FFD}" type="slidenum">
              <a:rPr lang="en-CA"/>
              <a:pPr/>
              <a:t>73</a:t>
            </a:fld>
            <a:endParaRPr lang="en-CA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98C73D-1707-4C67-B24F-EFA75BEEF246}" type="slidenum">
              <a:rPr lang="en-CA"/>
              <a:pPr/>
              <a:t>74</a:t>
            </a:fld>
            <a:endParaRPr lang="en-CA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5AC61-7541-4D73-B5F7-ECBFFAD63A5D}" type="slidenum">
              <a:rPr lang="en-CA"/>
              <a:pPr/>
              <a:t>75</a:t>
            </a:fld>
            <a:endParaRPr lang="en-CA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9841F-9488-4285-86B1-D5AA2DA468DA}" type="slidenum">
              <a:rPr lang="en-CA"/>
              <a:pPr/>
              <a:t>76</a:t>
            </a:fld>
            <a:endParaRPr lang="en-CA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6693F-2C56-44DB-B9A5-73E1932DB07C}" type="slidenum">
              <a:rPr lang="en-CA"/>
              <a:pPr/>
              <a:t>77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2CD33-9A1B-4939-A79D-146EC03E84D5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E4C6A-24E9-42CA-995E-A605CF1F7465}" type="slidenum">
              <a:rPr lang="en-CA" smtClean="0">
                <a:latin typeface="Times New Roman" charset="0"/>
              </a:rPr>
              <a:pPr/>
              <a:t>9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900DA-72BA-4D97-AF0B-699672B8BF0A}" type="slidenum">
              <a:rPr lang="en-CA" smtClean="0">
                <a:latin typeface="Times New Roman" charset="0"/>
              </a:rPr>
              <a:pPr/>
              <a:t>10</a:t>
            </a:fld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76296D5F-D48A-4CC2-8269-DEEF53133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A62A5CB-DEE2-40E9-9D49-6790AEC38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EA7E601-6ECE-444A-AC1B-735A74B5E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78197ADD-2BF8-4AB9-A018-2DFAF0C55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EFD7075-74B7-4C5D-BEF3-0EE3E9DDD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E0F0689-57F9-46B5-A970-D3A85FF69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C419D4C-8E80-4F43-B358-BCB3B5EE2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574C551-E2BA-42FC-B2BF-F66A03F78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ACD7A89-A1A8-453B-A8AD-D909A4187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B6A4A7EE-67AE-41BE-A08A-B6DABE432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2C4513B-9D53-4AE0-BE45-DBDD52B47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E4BC6FA-ABB1-4E5F-8D0D-2433147F7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5411-01EF-485C-9F17-23071E3E5F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AA9E6-844C-4ED2-859C-2DD15D0F86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9 </a:t>
            </a:r>
            <a:r>
              <a:rPr lang="en-US" dirty="0" err="1"/>
              <a:t>Savitch</a:t>
            </a:r>
            <a:endParaRPr lang="en-US" dirty="0"/>
          </a:p>
          <a:p>
            <a:r>
              <a:rPr lang="en-US" dirty="0"/>
              <a:t>Chapter 9 Gaddis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06D4D-5C74-451E-849F-E7B9BE92CE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161F311-F156-4AFE-BD80-2F33F408EF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Dereferencing Operator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C++ also uses the * operator with pointers</a:t>
            </a:r>
          </a:p>
          <a:p>
            <a:pPr lvl="1" eaLnBrk="1" hangingPunct="1"/>
            <a:r>
              <a:rPr lang="en-US" dirty="0"/>
              <a:t>The phrase "The variable pointed to by p" is </a:t>
            </a:r>
            <a:br>
              <a:rPr lang="en-US" dirty="0"/>
            </a:br>
            <a:r>
              <a:rPr lang="en-US" dirty="0"/>
              <a:t>translated into C++ as </a:t>
            </a:r>
            <a:r>
              <a:rPr lang="en-US" dirty="0">
                <a:solidFill>
                  <a:srgbClr val="FF0000"/>
                </a:solidFill>
              </a:rPr>
              <a:t>*p</a:t>
            </a:r>
          </a:p>
          <a:p>
            <a:pPr lvl="1" eaLnBrk="1" hangingPunct="1"/>
            <a:r>
              <a:rPr lang="en-US" dirty="0"/>
              <a:t>Here the * is the </a:t>
            </a:r>
            <a:r>
              <a:rPr lang="en-US" b="1" dirty="0"/>
              <a:t>dereferencing</a:t>
            </a:r>
            <a:r>
              <a:rPr lang="en-US" dirty="0"/>
              <a:t> operator</a:t>
            </a:r>
          </a:p>
          <a:p>
            <a:pPr lvl="2" eaLnBrk="1" hangingPunct="1"/>
            <a:r>
              <a:rPr lang="en-US" dirty="0"/>
              <a:t>p is said to be </a:t>
            </a:r>
            <a:r>
              <a:rPr lang="en-US" b="1" dirty="0" err="1"/>
              <a:t>dereferenced</a:t>
            </a:r>
            <a:endParaRPr lang="en-US" b="1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24CE5D2-2FBD-452E-A323-64DDF09A9D9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pointer operations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830" y="1284923"/>
            <a:ext cx="7772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&amp;</a:t>
            </a:r>
            <a:r>
              <a:rPr lang="en-US" sz="2400" dirty="0"/>
              <a:t>  address-of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	</a:t>
            </a:r>
            <a:r>
              <a:rPr lang="en-US" sz="2000" dirty="0"/>
              <a:t>example: </a:t>
            </a:r>
            <a:r>
              <a:rPr lang="en-US" sz="2000" dirty="0" err="1"/>
              <a:t>int</a:t>
            </a:r>
            <a:r>
              <a:rPr lang="en-US" sz="2000" dirty="0"/>
              <a:t> *p; </a:t>
            </a:r>
            <a:r>
              <a:rPr lang="en-US" sz="2000" dirty="0" err="1"/>
              <a:t>int</a:t>
            </a:r>
            <a:r>
              <a:rPr lang="en-US" sz="2000" dirty="0"/>
              <a:t> a=10; p=&amp;a;</a:t>
            </a:r>
          </a:p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*</a:t>
            </a:r>
            <a:r>
              <a:rPr lang="en-US" sz="2400" dirty="0"/>
              <a:t>  variable that is pointed to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(</a:t>
            </a:r>
            <a:r>
              <a:rPr lang="en-US" sz="2400" dirty="0">
                <a:solidFill>
                  <a:schemeClr val="accent2"/>
                </a:solidFill>
              </a:rPr>
              <a:t>*</a:t>
            </a:r>
            <a:r>
              <a:rPr lang="en-US" sz="2400" dirty="0"/>
              <a:t> also called </a:t>
            </a:r>
            <a:r>
              <a:rPr lang="en-US" sz="2400" dirty="0">
                <a:solidFill>
                  <a:srgbClr val="FF3300"/>
                </a:solidFill>
              </a:rPr>
              <a:t>dereferencing</a:t>
            </a:r>
            <a:r>
              <a:rPr lang="en-US" sz="2400" dirty="0"/>
              <a:t> operation)</a:t>
            </a:r>
          </a:p>
          <a:p>
            <a:pPr>
              <a:buFont typeface="ZapfDingbats" pitchFamily="82" charset="2"/>
              <a:buNone/>
            </a:pPr>
            <a:r>
              <a:rPr lang="en-US" sz="2000" dirty="0"/>
              <a:t>	example: *p=5;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they are used to move back and forth between </a:t>
            </a:r>
            <a:r>
              <a:rPr lang="en-US" sz="2400" dirty="0">
                <a:solidFill>
                  <a:srgbClr val="C00000"/>
                </a:solidFill>
              </a:rPr>
              <a:t>variables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C00000"/>
                </a:solidFill>
              </a:rPr>
              <a:t>pointers to those variables</a:t>
            </a:r>
            <a:r>
              <a:rPr lang="en-US" sz="2400" dirty="0"/>
              <a:t>.</a:t>
            </a:r>
          </a:p>
          <a:p>
            <a:pPr>
              <a:buFont typeface="ZapfDingbats" pitchFamily="82" charset="2"/>
              <a:buNone/>
            </a:pPr>
            <a:endParaRPr lang="en-US" sz="2400" dirty="0"/>
          </a:p>
          <a:p>
            <a:pPr>
              <a:buFont typeface="ZapfDingbats" pitchFamily="82" charset="2"/>
              <a:buNone/>
            </a:pPr>
            <a:r>
              <a:rPr lang="en-US" sz="2400" dirty="0"/>
              <a:t>Problem?</a:t>
            </a:r>
          </a:p>
          <a:p>
            <a:pPr>
              <a:buFont typeface="ZapfDingbats" pitchFamily="82" charset="2"/>
              <a:buNone/>
            </a:pPr>
            <a:r>
              <a:rPr lang="en-US" sz="2000" dirty="0">
                <a:solidFill>
                  <a:schemeClr val="accent2"/>
                </a:solidFill>
              </a:rPr>
              <a:t>int *</a:t>
            </a:r>
            <a:r>
              <a:rPr lang="en-US" sz="2000" dirty="0" err="1">
                <a:solidFill>
                  <a:schemeClr val="accent2"/>
                </a:solidFill>
              </a:rPr>
              <a:t>aptr</a:t>
            </a:r>
            <a:r>
              <a:rPr lang="en-US" sz="2000" dirty="0">
                <a:solidFill>
                  <a:schemeClr val="accent2"/>
                </a:solidFill>
              </a:rPr>
              <a:t>;</a:t>
            </a:r>
          </a:p>
          <a:p>
            <a:pPr>
              <a:buFont typeface="ZapfDingbats" pitchFamily="82" charset="2"/>
              <a:buNone/>
            </a:pPr>
            <a:r>
              <a:rPr lang="en-US" sz="2000" dirty="0">
                <a:solidFill>
                  <a:schemeClr val="accent2"/>
                </a:solidFill>
              </a:rPr>
              <a:t>*</a:t>
            </a:r>
            <a:r>
              <a:rPr lang="en-US" sz="2000" dirty="0" err="1">
                <a:solidFill>
                  <a:schemeClr val="accent2"/>
                </a:solidFill>
              </a:rPr>
              <a:t>aptr</a:t>
            </a:r>
            <a:r>
              <a:rPr lang="en-US" sz="2000" dirty="0">
                <a:solidFill>
                  <a:schemeClr val="accent2"/>
                </a:solidFill>
              </a:rPr>
              <a:t>=5; //the variable pointed to by </a:t>
            </a:r>
            <a:r>
              <a:rPr lang="en-US" sz="2000" dirty="0" err="1">
                <a:solidFill>
                  <a:schemeClr val="accent2"/>
                </a:solidFill>
              </a:rPr>
              <a:t>aptr</a:t>
            </a:r>
            <a:r>
              <a:rPr lang="en-US" sz="2000" dirty="0">
                <a:solidFill>
                  <a:schemeClr val="accent2"/>
                </a:solidFill>
              </a:rPr>
              <a:t> has to be valid</a:t>
            </a:r>
          </a:p>
          <a:p>
            <a:pPr>
              <a:buFont typeface="ZapfDingbats" pitchFamily="82" charset="2"/>
              <a:buNone/>
            </a:pP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 *p=NULL; &lt;=&gt; </a:t>
            </a: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 *p; p=NULL;</a:t>
            </a:r>
          </a:p>
          <a:p>
            <a:pPr>
              <a:buFont typeface="ZapfDingbats" pitchFamily="82" charset="2"/>
              <a:buNone/>
            </a:pPr>
            <a:endParaRPr lang="en-US" sz="2400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3B25709-0E5E-4E34-A11F-11C007BEEC2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pointers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42313" cy="481965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en-US" sz="2400" dirty="0"/>
              <a:t>Allow one to refer to a large data structure in a </a:t>
            </a:r>
            <a:r>
              <a:rPr lang="en-US" sz="2400" dirty="0">
                <a:solidFill>
                  <a:srgbClr val="C00000"/>
                </a:solidFill>
              </a:rPr>
              <a:t>compact</a:t>
            </a:r>
            <a:r>
              <a:rPr lang="en-US" sz="2400" dirty="0"/>
              <a:t> way. Passing around the address is efficient.</a:t>
            </a:r>
          </a:p>
          <a:p>
            <a:pPr lvl="1">
              <a:lnSpc>
                <a:spcPct val="115000"/>
              </a:lnSpc>
              <a:spcBef>
                <a:spcPct val="30000"/>
              </a:spcBef>
            </a:pPr>
            <a:r>
              <a:rPr lang="en-US" sz="2000" dirty="0"/>
              <a:t>Each pointer (or memory address) typically fits in four or eight bytes of memory! </a:t>
            </a:r>
            <a:r>
              <a:rPr lang="en-US" sz="2000" dirty="0">
                <a:solidFill>
                  <a:srgbClr val="00B0F0"/>
                </a:solidFill>
              </a:rPr>
              <a:t>(32-bit is 4 bytes; 64-bit is 8 bytes)</a:t>
            </a:r>
          </a:p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en-US" sz="2400" dirty="0"/>
              <a:t>Different parts of a program can </a:t>
            </a:r>
            <a:r>
              <a:rPr lang="en-US" sz="2400" dirty="0">
                <a:solidFill>
                  <a:srgbClr val="C00000"/>
                </a:solidFill>
              </a:rPr>
              <a:t>share</a:t>
            </a:r>
            <a:r>
              <a:rPr lang="en-US" sz="2400" dirty="0"/>
              <a:t> the same data: </a:t>
            </a:r>
          </a:p>
          <a:p>
            <a:pPr lvl="1">
              <a:lnSpc>
                <a:spcPct val="115000"/>
              </a:lnSpc>
              <a:spcBef>
                <a:spcPct val="30000"/>
              </a:spcBef>
              <a:buFont typeface="ZapfDingbats" pitchFamily="82" charset="2"/>
              <a:buNone/>
            </a:pPr>
            <a:r>
              <a:rPr lang="en-US" sz="2000" dirty="0"/>
              <a:t>passing parameters by reference (passing address between different functions) can change the original argument.</a:t>
            </a:r>
          </a:p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en-US" sz="2400" dirty="0"/>
              <a:t>One can </a:t>
            </a:r>
            <a:r>
              <a:rPr lang="en-US" sz="2400" dirty="0">
                <a:solidFill>
                  <a:srgbClr val="C00000"/>
                </a:solidFill>
              </a:rPr>
              <a:t>reserve</a:t>
            </a:r>
            <a:r>
              <a:rPr lang="en-US" sz="2400" dirty="0"/>
              <a:t> new memory in a running program: </a:t>
            </a:r>
            <a:r>
              <a:rPr lang="en-US" sz="2400" dirty="0">
                <a:solidFill>
                  <a:srgbClr val="C00000"/>
                </a:solidFill>
              </a:rPr>
              <a:t>dynamic</a:t>
            </a:r>
            <a:r>
              <a:rPr lang="en-US" sz="2400" dirty="0"/>
              <a:t> memory allocation</a:t>
            </a:r>
          </a:p>
          <a:p>
            <a:pPr>
              <a:lnSpc>
                <a:spcPct val="115000"/>
              </a:lnSpc>
              <a:spcBef>
                <a:spcPct val="30000"/>
              </a:spcBef>
            </a:pPr>
            <a:r>
              <a:rPr lang="en-US" sz="2400" dirty="0"/>
              <a:t>Build complicated data structures by </a:t>
            </a:r>
            <a:r>
              <a:rPr lang="en-US" sz="2400" dirty="0">
                <a:solidFill>
                  <a:srgbClr val="C00000"/>
                </a:solidFill>
              </a:rPr>
              <a:t>linking</a:t>
            </a:r>
            <a:r>
              <a:rPr lang="en-US" sz="2400" dirty="0"/>
              <a:t> different data items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02D961C-22FB-49E2-8B23-B216A4528BB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Initialize a pointer variable?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/>
              <a:t>Lets assume a variable named </a:t>
            </a:r>
            <a:r>
              <a:rPr lang="en-US" dirty="0">
                <a:solidFill>
                  <a:schemeClr val="accent2"/>
                </a:solidFill>
              </a:rPr>
              <a:t>array</a:t>
            </a:r>
            <a:r>
              <a:rPr lang="en-US" dirty="0"/>
              <a:t> is a pointer variable, then …</a:t>
            </a:r>
          </a:p>
          <a:p>
            <a:pPr lvl="1">
              <a:buFont typeface="ZapfDingbats" pitchFamily="82" charset="2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 dirty="0" err="1">
                <a:solidFill>
                  <a:schemeClr val="accent2"/>
                </a:solidFill>
              </a:rPr>
              <a:t>int</a:t>
            </a:r>
            <a:r>
              <a:rPr lang="en-US" dirty="0">
                <a:solidFill>
                  <a:schemeClr val="accent2"/>
                </a:solidFill>
              </a:rPr>
              <a:t> *p=array;</a:t>
            </a:r>
          </a:p>
          <a:p>
            <a:pPr lvl="1">
              <a:buFont typeface="ZapfDingbats" pitchFamily="82" charset="2"/>
              <a:buNone/>
            </a:pPr>
            <a:endParaRPr lang="en-US" dirty="0"/>
          </a:p>
          <a:p>
            <a:pPr lvl="1">
              <a:buFont typeface="ZapfDingbats" pitchFamily="82" charset="2"/>
              <a:buNone/>
            </a:pPr>
            <a:r>
              <a:rPr lang="en-US" dirty="0"/>
              <a:t>or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>
              <a:buFont typeface="ZapfDingbats" pitchFamily="82" charset="2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 dirty="0" err="1">
                <a:solidFill>
                  <a:schemeClr val="accent2"/>
                </a:solidFill>
              </a:rPr>
              <a:t>int</a:t>
            </a:r>
            <a:r>
              <a:rPr lang="en-US" dirty="0">
                <a:solidFill>
                  <a:schemeClr val="accent2"/>
                </a:solidFill>
              </a:rPr>
              <a:t> *p; </a:t>
            </a:r>
          </a:p>
          <a:p>
            <a:pPr lvl="1">
              <a:buFont typeface="ZapfDingbats" pitchFamily="82" charset="2"/>
              <a:buNone/>
            </a:pPr>
            <a:r>
              <a:rPr lang="en-US" dirty="0">
                <a:solidFill>
                  <a:schemeClr val="accent2"/>
                </a:solidFill>
              </a:rPr>
              <a:t>p=array;</a:t>
            </a:r>
          </a:p>
          <a:p>
            <a:pPr>
              <a:buFont typeface="ZapfDingbats" pitchFamily="8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15AD2C71-26BF-40B1-8259-F5DD2BCB7F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2463" y="1600200"/>
            <a:ext cx="3843337" cy="43211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/>
              <a:t>int x, y;</a:t>
            </a:r>
          </a:p>
          <a:p>
            <a:pPr>
              <a:buFont typeface="ZapfDingbats" pitchFamily="82" charset="2"/>
              <a:buNone/>
            </a:pPr>
            <a:r>
              <a:rPr lang="en-US"/>
              <a:t>int *p1, *p2;</a:t>
            </a:r>
          </a:p>
          <a:p>
            <a:pPr>
              <a:buFont typeface="ZapfDingbats" pitchFamily="82" charset="2"/>
              <a:buNone/>
            </a:pPr>
            <a:endParaRPr 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028700" y="31242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028700" y="37226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028700" y="43116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027113" y="49101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33363" y="32416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44475" y="387350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23838" y="44608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46063" y="510381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063875" y="32416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074988" y="387350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054350" y="44608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076575" y="51038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4F2B6BE-64E9-4B7F-8C1B-47E9F1B4739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2463" y="1600200"/>
            <a:ext cx="3843337" cy="43211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 err="1"/>
              <a:t>int</a:t>
            </a:r>
            <a:r>
              <a:rPr lang="en-US" dirty="0"/>
              <a:t> x, y;</a:t>
            </a:r>
          </a:p>
          <a:p>
            <a:pPr>
              <a:buFont typeface="ZapfDingbats" pitchFamily="82" charset="2"/>
              <a:buNone/>
            </a:pPr>
            <a:r>
              <a:rPr lang="en-US" dirty="0" err="1"/>
              <a:t>int</a:t>
            </a:r>
            <a:r>
              <a:rPr lang="en-US" dirty="0"/>
              <a:t> *p1, *p2;</a:t>
            </a:r>
          </a:p>
          <a:p>
            <a:pPr>
              <a:buFont typeface="ZapfDingbats" pitchFamily="82" charset="2"/>
              <a:buNone/>
            </a:pPr>
            <a:r>
              <a:rPr lang="en-US" dirty="0"/>
              <a:t>x=-42;</a:t>
            </a:r>
          </a:p>
          <a:p>
            <a:pPr>
              <a:buFont typeface="ZapfDingbats" pitchFamily="82" charset="2"/>
              <a:buNone/>
            </a:pPr>
            <a:r>
              <a:rPr lang="en-US" dirty="0"/>
              <a:t>y=163;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1028700" y="31242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-42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028700" y="37226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028700" y="43116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1027113" y="49101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233363" y="32416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244475" y="387350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223838" y="44608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246063" y="510381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3063875" y="32416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3074988" y="387350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3054350" y="44608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3076575" y="51038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9B630CD-1AF3-4C16-92ED-E46392D7DAA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2463" y="1600200"/>
            <a:ext cx="3843337" cy="43211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/>
              <a:t>int x, y;</a:t>
            </a:r>
          </a:p>
          <a:p>
            <a:pPr>
              <a:buFont typeface="ZapfDingbats" pitchFamily="82" charset="2"/>
              <a:buNone/>
            </a:pPr>
            <a:r>
              <a:rPr lang="en-US"/>
              <a:t>int *p1, *p2;</a:t>
            </a:r>
          </a:p>
          <a:p>
            <a:pPr>
              <a:buFont typeface="ZapfDingbats" pitchFamily="82" charset="2"/>
              <a:buNone/>
            </a:pPr>
            <a:r>
              <a:rPr lang="en-US"/>
              <a:t>x=-42;</a:t>
            </a:r>
          </a:p>
          <a:p>
            <a:pPr>
              <a:buFont typeface="ZapfDingbats" pitchFamily="82" charset="2"/>
              <a:buNone/>
            </a:pPr>
            <a:r>
              <a:rPr lang="en-US"/>
              <a:t>y=163;</a:t>
            </a:r>
          </a:p>
          <a:p>
            <a:pPr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p1=&amp;x;</a:t>
            </a:r>
          </a:p>
          <a:p>
            <a:pPr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p2=&amp;y;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028700" y="31242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-42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028700" y="37226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028700" y="43116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1000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1027113" y="49101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1004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233363" y="32416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44475" y="387350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223838" y="44608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246063" y="510381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3063875" y="32416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3074988" y="387350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3054350" y="44608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3076575" y="51038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77DCE77-9A84-4DA2-B968-67DAD475965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0463" y="641350"/>
            <a:ext cx="5203825" cy="52800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err="1"/>
              <a:t>int</a:t>
            </a:r>
            <a:r>
              <a:rPr lang="en-US" sz="2400" dirty="0"/>
              <a:t> x, y;</a:t>
            </a:r>
          </a:p>
          <a:p>
            <a:pPr>
              <a:buFont typeface="ZapfDingbats" pitchFamily="82" charset="2"/>
              <a:buNone/>
            </a:pPr>
            <a:r>
              <a:rPr lang="en-US" sz="2400" dirty="0" err="1"/>
              <a:t>int</a:t>
            </a:r>
            <a:r>
              <a:rPr lang="en-US" sz="2400" dirty="0"/>
              <a:t> *p1, *p2;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x=-42;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y=163;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p1=&amp;x;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p2=&amp;y;</a:t>
            </a:r>
          </a:p>
          <a:p>
            <a:pPr>
              <a:buFont typeface="ZapfDingbats" pitchFamily="82" charset="2"/>
              <a:buNone/>
            </a:pPr>
            <a:endParaRPr lang="en-US" sz="2400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400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*p1</a:t>
            </a:r>
            <a:r>
              <a:rPr lang="en-US" sz="2400" dirty="0"/>
              <a:t>=17; </a:t>
            </a:r>
          </a:p>
          <a:p>
            <a:pPr>
              <a:buFont typeface="ZapfDingbats" pitchFamily="82" charset="2"/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dirty="0">
                <a:solidFill>
                  <a:srgbClr val="C00000"/>
                </a:solidFill>
              </a:rPr>
              <a:t>//*p1 is another name of for x</a:t>
            </a:r>
          </a:p>
        </p:txBody>
      </p:sp>
      <p:sp>
        <p:nvSpPr>
          <p:cNvPr id="18437" name="Rectangle 16"/>
          <p:cNvSpPr>
            <a:spLocks noChangeArrowheads="1"/>
          </p:cNvSpPr>
          <p:nvPr/>
        </p:nvSpPr>
        <p:spPr bwMode="auto">
          <a:xfrm>
            <a:off x="1017588" y="12954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-42</a:t>
            </a:r>
          </a:p>
        </p:txBody>
      </p:sp>
      <p:sp>
        <p:nvSpPr>
          <p:cNvPr id="18438" name="Rectangle 17"/>
          <p:cNvSpPr>
            <a:spLocks noChangeArrowheads="1"/>
          </p:cNvSpPr>
          <p:nvPr/>
        </p:nvSpPr>
        <p:spPr bwMode="auto">
          <a:xfrm>
            <a:off x="1017588" y="18938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1017588" y="24828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1000</a:t>
            </a:r>
          </a:p>
        </p:txBody>
      </p:sp>
      <p:sp>
        <p:nvSpPr>
          <p:cNvPr id="18440" name="Rectangle 19"/>
          <p:cNvSpPr>
            <a:spLocks noChangeArrowheads="1"/>
          </p:cNvSpPr>
          <p:nvPr/>
        </p:nvSpPr>
        <p:spPr bwMode="auto">
          <a:xfrm>
            <a:off x="1016000" y="30813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1004</a:t>
            </a:r>
          </a:p>
        </p:txBody>
      </p:sp>
      <p:sp>
        <p:nvSpPr>
          <p:cNvPr id="18441" name="Text Box 20"/>
          <p:cNvSpPr txBox="1">
            <a:spLocks noChangeArrowheads="1"/>
          </p:cNvSpPr>
          <p:nvPr/>
        </p:nvSpPr>
        <p:spPr bwMode="auto">
          <a:xfrm>
            <a:off x="222250" y="14128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18442" name="Text Box 21"/>
          <p:cNvSpPr txBox="1">
            <a:spLocks noChangeArrowheads="1"/>
          </p:cNvSpPr>
          <p:nvPr/>
        </p:nvSpPr>
        <p:spPr bwMode="auto">
          <a:xfrm>
            <a:off x="233363" y="204470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212725" y="263207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18444" name="Text Box 23"/>
          <p:cNvSpPr txBox="1">
            <a:spLocks noChangeArrowheads="1"/>
          </p:cNvSpPr>
          <p:nvPr/>
        </p:nvSpPr>
        <p:spPr bwMode="auto">
          <a:xfrm>
            <a:off x="234950" y="32750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18445" name="Text Box 24"/>
          <p:cNvSpPr txBox="1">
            <a:spLocks noChangeArrowheads="1"/>
          </p:cNvSpPr>
          <p:nvPr/>
        </p:nvSpPr>
        <p:spPr bwMode="auto">
          <a:xfrm>
            <a:off x="3052763" y="14128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18446" name="Text Box 25"/>
          <p:cNvSpPr txBox="1">
            <a:spLocks noChangeArrowheads="1"/>
          </p:cNvSpPr>
          <p:nvPr/>
        </p:nvSpPr>
        <p:spPr bwMode="auto">
          <a:xfrm>
            <a:off x="3063875" y="204470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18447" name="Text Box 26"/>
          <p:cNvSpPr txBox="1">
            <a:spLocks noChangeArrowheads="1"/>
          </p:cNvSpPr>
          <p:nvPr/>
        </p:nvSpPr>
        <p:spPr bwMode="auto">
          <a:xfrm>
            <a:off x="3043238" y="263207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18448" name="Text Box 27"/>
          <p:cNvSpPr txBox="1">
            <a:spLocks noChangeArrowheads="1"/>
          </p:cNvSpPr>
          <p:nvPr/>
        </p:nvSpPr>
        <p:spPr bwMode="auto">
          <a:xfrm>
            <a:off x="3065463" y="327501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33375" y="3787775"/>
            <a:ext cx="3559175" cy="2886075"/>
            <a:chOff x="210" y="2386"/>
            <a:chExt cx="2242" cy="1818"/>
          </a:xfrm>
        </p:grpSpPr>
        <p:sp>
          <p:nvSpPr>
            <p:cNvPr id="18450" name="Rectangle 4"/>
            <p:cNvSpPr>
              <a:spLocks noChangeArrowheads="1"/>
            </p:cNvSpPr>
            <p:nvPr/>
          </p:nvSpPr>
          <p:spPr bwMode="auto">
            <a:xfrm>
              <a:off x="717" y="2702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17</a:t>
              </a:r>
            </a:p>
          </p:txBody>
        </p:sp>
        <p:sp>
          <p:nvSpPr>
            <p:cNvPr id="18451" name="Rectangle 5"/>
            <p:cNvSpPr>
              <a:spLocks noChangeArrowheads="1"/>
            </p:cNvSpPr>
            <p:nvPr/>
          </p:nvSpPr>
          <p:spPr bwMode="auto">
            <a:xfrm>
              <a:off x="717" y="3079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163</a:t>
              </a:r>
            </a:p>
          </p:txBody>
        </p:sp>
        <p:sp>
          <p:nvSpPr>
            <p:cNvPr id="18452" name="Rectangle 6"/>
            <p:cNvSpPr>
              <a:spLocks noChangeArrowheads="1"/>
            </p:cNvSpPr>
            <p:nvPr/>
          </p:nvSpPr>
          <p:spPr bwMode="auto">
            <a:xfrm>
              <a:off x="717" y="3450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1000</a:t>
              </a:r>
            </a:p>
          </p:txBody>
        </p:sp>
        <p:sp>
          <p:nvSpPr>
            <p:cNvPr id="18453" name="Rectangle 7"/>
            <p:cNvSpPr>
              <a:spLocks noChangeArrowheads="1"/>
            </p:cNvSpPr>
            <p:nvPr/>
          </p:nvSpPr>
          <p:spPr bwMode="auto">
            <a:xfrm>
              <a:off x="716" y="3827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1004</a:t>
              </a:r>
            </a:p>
          </p:txBody>
        </p:sp>
        <p:sp>
          <p:nvSpPr>
            <p:cNvPr id="18454" name="Text Box 8"/>
            <p:cNvSpPr txBox="1">
              <a:spLocks noChangeArrowheads="1"/>
            </p:cNvSpPr>
            <p:nvPr/>
          </p:nvSpPr>
          <p:spPr bwMode="auto">
            <a:xfrm>
              <a:off x="216" y="277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1000</a:t>
              </a:r>
            </a:p>
          </p:txBody>
        </p:sp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>
              <a:off x="223" y="317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1004</a:t>
              </a:r>
            </a:p>
          </p:txBody>
        </p:sp>
        <p:sp>
          <p:nvSpPr>
            <p:cNvPr id="18456" name="Text Box 10"/>
            <p:cNvSpPr txBox="1">
              <a:spLocks noChangeArrowheads="1"/>
            </p:cNvSpPr>
            <p:nvPr/>
          </p:nvSpPr>
          <p:spPr bwMode="auto">
            <a:xfrm>
              <a:off x="210" y="354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1008</a:t>
              </a:r>
            </a:p>
          </p:txBody>
        </p:sp>
        <p:sp>
          <p:nvSpPr>
            <p:cNvPr id="18457" name="Text Box 11"/>
            <p:cNvSpPr txBox="1">
              <a:spLocks noChangeArrowheads="1"/>
            </p:cNvSpPr>
            <p:nvPr/>
          </p:nvSpPr>
          <p:spPr bwMode="auto">
            <a:xfrm>
              <a:off x="224" y="3949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1012</a:t>
              </a:r>
            </a:p>
          </p:txBody>
        </p:sp>
        <p:sp>
          <p:nvSpPr>
            <p:cNvPr id="18458" name="Text Box 12"/>
            <p:cNvSpPr txBox="1">
              <a:spLocks noChangeArrowheads="1"/>
            </p:cNvSpPr>
            <p:nvPr/>
          </p:nvSpPr>
          <p:spPr bwMode="auto">
            <a:xfrm>
              <a:off x="1999" y="277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</a:p>
          </p:txBody>
        </p:sp>
        <p:sp>
          <p:nvSpPr>
            <p:cNvPr id="18459" name="Text Box 13"/>
            <p:cNvSpPr txBox="1">
              <a:spLocks noChangeArrowheads="1"/>
            </p:cNvSpPr>
            <p:nvPr/>
          </p:nvSpPr>
          <p:spPr bwMode="auto">
            <a:xfrm>
              <a:off x="2006" y="317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</a:p>
          </p:txBody>
        </p:sp>
        <p:sp>
          <p:nvSpPr>
            <p:cNvPr id="18460" name="Text Box 14"/>
            <p:cNvSpPr txBox="1">
              <a:spLocks noChangeArrowheads="1"/>
            </p:cNvSpPr>
            <p:nvPr/>
          </p:nvSpPr>
          <p:spPr bwMode="auto">
            <a:xfrm>
              <a:off x="1993" y="354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p1</a:t>
              </a:r>
            </a:p>
          </p:txBody>
        </p:sp>
        <p:sp>
          <p:nvSpPr>
            <p:cNvPr id="18461" name="Text Box 15"/>
            <p:cNvSpPr txBox="1">
              <a:spLocks noChangeArrowheads="1"/>
            </p:cNvSpPr>
            <p:nvPr/>
          </p:nvSpPr>
          <p:spPr bwMode="auto">
            <a:xfrm>
              <a:off x="2007" y="3949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p2</a:t>
              </a:r>
            </a:p>
          </p:txBody>
        </p:sp>
        <p:sp>
          <p:nvSpPr>
            <p:cNvPr id="18462" name="AutoShape 28"/>
            <p:cNvSpPr>
              <a:spLocks noChangeArrowheads="1"/>
            </p:cNvSpPr>
            <p:nvPr/>
          </p:nvSpPr>
          <p:spPr bwMode="auto">
            <a:xfrm>
              <a:off x="1241" y="2386"/>
              <a:ext cx="220" cy="240"/>
            </a:xfrm>
            <a:prstGeom prst="downArrow">
              <a:avLst>
                <a:gd name="adj1" fmla="val 50000"/>
                <a:gd name="adj2" fmla="val 2727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Pointer Example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/>
              <a:t>	v1 = 0;</a:t>
            </a:r>
            <a:br>
              <a:rPr lang="en-US" dirty="0"/>
            </a:br>
            <a:r>
              <a:rPr lang="en-US" dirty="0"/>
              <a:t>p1 = &amp;v1;</a:t>
            </a:r>
            <a:br>
              <a:rPr lang="en-US" dirty="0"/>
            </a:br>
            <a:endParaRPr lang="en-US" dirty="0"/>
          </a:p>
          <a:p>
            <a:pPr eaLnBrk="1" hangingPunct="1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*p1; //same as </a:t>
            </a:r>
            <a:r>
              <a:rPr lang="en-US" dirty="0" err="1"/>
              <a:t>cout</a:t>
            </a:r>
            <a:r>
              <a:rPr lang="en-US" dirty="0"/>
              <a:t>&lt;&lt;v1;</a:t>
            </a:r>
          </a:p>
          <a:p>
            <a:pPr eaLnBrk="1" hangingPunct="1"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&lt;&lt;p1;</a:t>
            </a:r>
          </a:p>
          <a:p>
            <a:pPr eaLnBrk="1" hangingPunct="1">
              <a:buNone/>
            </a:pPr>
            <a:r>
              <a:rPr lang="en-US" dirty="0"/>
              <a:t>	*p1 = 42;</a:t>
            </a:r>
          </a:p>
          <a:p>
            <a:pPr eaLnBrk="1" hangingPunct="1">
              <a:buNone/>
            </a:pPr>
            <a:br>
              <a:rPr lang="en-US" dirty="0"/>
            </a:br>
            <a:r>
              <a:rPr lang="en-US" dirty="0" err="1"/>
              <a:t>cout</a:t>
            </a:r>
            <a:r>
              <a:rPr lang="en-US" dirty="0"/>
              <a:t> &lt;&lt; v1 &lt;&lt; </a:t>
            </a:r>
            <a:r>
              <a:rPr lang="en-US" dirty="0" err="1"/>
              <a:t>endl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cout</a:t>
            </a:r>
            <a:r>
              <a:rPr lang="en-US" dirty="0"/>
              <a:t> &lt;&lt; *p1 &lt;&lt; </a:t>
            </a:r>
            <a:r>
              <a:rPr lang="en-US" dirty="0" err="1"/>
              <a:t>endl</a:t>
            </a:r>
            <a:r>
              <a:rPr lang="en-US" dirty="0"/>
              <a:t>;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2430C-9BCA-4A7F-B6C6-9A6ED522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0FD99-481D-4BF9-838D-3A85416E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output:</a:t>
            </a:r>
            <a:br>
              <a:rPr lang="en-US" dirty="0"/>
            </a:br>
            <a:r>
              <a:rPr lang="en-US" dirty="0"/>
              <a:t>                 42</a:t>
            </a:r>
            <a:br>
              <a:rPr lang="en-US" dirty="0"/>
            </a:br>
            <a:r>
              <a:rPr lang="en-US" dirty="0"/>
              <a:t> 		   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E3BDE-5FDA-4E7C-AA26-AC7DEB335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5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7E8BD75-5D49-4E8D-9979-838D3A0694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454" y="118374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have we learned about when we learned about function parameters?</a:t>
            </a:r>
          </a:p>
          <a:p>
            <a:pPr marL="0" indent="0">
              <a:buNone/>
            </a:pPr>
            <a:endParaRPr lang="en-US" dirty="0">
              <a:solidFill>
                <a:srgbClr val="C0C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8B10A9C-3402-4CF6-8B0A-23FB2F91BA9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032250" y="4471988"/>
            <a:ext cx="457200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accent2"/>
                </a:solidFill>
              </a:rPr>
              <a:t>68</a:t>
            </a:r>
          </a:p>
          <a:p>
            <a:r>
              <a:rPr lang="fr-FR">
                <a:solidFill>
                  <a:schemeClr val="accent2"/>
                </a:solidFill>
              </a:rPr>
              <a:t>68</a:t>
            </a:r>
          </a:p>
          <a:p>
            <a:r>
              <a:rPr lang="fr-FR">
                <a:solidFill>
                  <a:schemeClr val="accent2"/>
                </a:solidFill>
              </a:rPr>
              <a:t>0x44</a:t>
            </a:r>
          </a:p>
          <a:p>
            <a:r>
              <a:rPr lang="fr-FR">
                <a:solidFill>
                  <a:schemeClr val="accent2"/>
                </a:solidFill>
              </a:rPr>
              <a:t>0xbfcc8b0c</a:t>
            </a:r>
          </a:p>
          <a:p>
            <a:r>
              <a:rPr lang="fr-FR">
                <a:solidFill>
                  <a:schemeClr val="accent2"/>
                </a:solidFill>
              </a:rPr>
              <a:t>3217853196</a:t>
            </a:r>
          </a:p>
          <a:p>
            <a:r>
              <a:rPr lang="fr-FR">
                <a:solidFill>
                  <a:schemeClr val="accent2"/>
                </a:solidFill>
              </a:rPr>
              <a:t>12</a:t>
            </a:r>
          </a:p>
          <a:p>
            <a:r>
              <a:rPr lang="fr-FR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28650" y="58738"/>
            <a:ext cx="83010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*p;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= 68;</a:t>
            </a:r>
          </a:p>
          <a:p>
            <a:r>
              <a:rPr lang="en-US" dirty="0"/>
              <a:t>    p = &amp;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*p);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("%p\n", *p); /*value pointed to by p   */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("%p\n",  p); /*value of p, i.e., address of value pointed to by p */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("%u\n",  p); /*value of p, i.e., address of value pointed to by p  */</a:t>
            </a:r>
          </a:p>
          <a:p>
            <a:endParaRPr lang="en-US" dirty="0"/>
          </a:p>
          <a:p>
            <a:r>
              <a:rPr lang="en-US" dirty="0"/>
              <a:t>    *p = 12;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("%d\n", *p);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49190" y="537210"/>
            <a:ext cx="2983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/>
              <a:t> function is a function similar to </a:t>
            </a:r>
            <a:r>
              <a:rPr lang="en-US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cout</a:t>
            </a:r>
            <a:endParaRPr lang="en-US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F56D936-EB2D-4297-90AD-584A92CADCA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0463" y="641350"/>
            <a:ext cx="5203825" cy="5280025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int x, y;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int *p1, *p2;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x=-42;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y=163;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p1=&amp;x;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p2=&amp;y;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/>
              <a:t>*p1=17; /* another name of for x*/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>
                <a:solidFill>
                  <a:srgbClr val="FF3300"/>
                </a:solidFill>
              </a:rPr>
              <a:t>p1=p2</a:t>
            </a:r>
            <a:r>
              <a:rPr lang="en-US" sz="2400"/>
              <a:t>; /* pointer assignment, now two pointers point to the same lacation*/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/>
          </a:p>
        </p:txBody>
      </p:sp>
      <p:sp>
        <p:nvSpPr>
          <p:cNvPr id="21509" name="Rectangle 16"/>
          <p:cNvSpPr>
            <a:spLocks noChangeArrowheads="1"/>
          </p:cNvSpPr>
          <p:nvPr/>
        </p:nvSpPr>
        <p:spPr bwMode="auto">
          <a:xfrm>
            <a:off x="1050925" y="12636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17</a:t>
            </a:r>
          </a:p>
        </p:txBody>
      </p:sp>
      <p:sp>
        <p:nvSpPr>
          <p:cNvPr id="21510" name="Rectangle 17"/>
          <p:cNvSpPr>
            <a:spLocks noChangeArrowheads="1"/>
          </p:cNvSpPr>
          <p:nvPr/>
        </p:nvSpPr>
        <p:spPr bwMode="auto">
          <a:xfrm>
            <a:off x="1050925" y="18621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1511" name="Rectangle 18"/>
          <p:cNvSpPr>
            <a:spLocks noChangeArrowheads="1"/>
          </p:cNvSpPr>
          <p:nvPr/>
        </p:nvSpPr>
        <p:spPr bwMode="auto">
          <a:xfrm>
            <a:off x="1050925" y="24511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1000</a:t>
            </a:r>
          </a:p>
        </p:txBody>
      </p:sp>
      <p:sp>
        <p:nvSpPr>
          <p:cNvPr id="21512" name="Rectangle 19"/>
          <p:cNvSpPr>
            <a:spLocks noChangeArrowheads="1"/>
          </p:cNvSpPr>
          <p:nvPr/>
        </p:nvSpPr>
        <p:spPr bwMode="auto">
          <a:xfrm>
            <a:off x="1049338" y="30495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1004</a:t>
            </a:r>
          </a:p>
        </p:txBody>
      </p:sp>
      <p:sp>
        <p:nvSpPr>
          <p:cNvPr id="21513" name="Text Box 20"/>
          <p:cNvSpPr txBox="1">
            <a:spLocks noChangeArrowheads="1"/>
          </p:cNvSpPr>
          <p:nvPr/>
        </p:nvSpPr>
        <p:spPr bwMode="auto">
          <a:xfrm>
            <a:off x="255588" y="13811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1514" name="Text Box 21"/>
          <p:cNvSpPr txBox="1">
            <a:spLocks noChangeArrowheads="1"/>
          </p:cNvSpPr>
          <p:nvPr/>
        </p:nvSpPr>
        <p:spPr bwMode="auto">
          <a:xfrm>
            <a:off x="266700" y="201295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1515" name="Text Box 22"/>
          <p:cNvSpPr txBox="1">
            <a:spLocks noChangeArrowheads="1"/>
          </p:cNvSpPr>
          <p:nvPr/>
        </p:nvSpPr>
        <p:spPr bwMode="auto">
          <a:xfrm>
            <a:off x="246063" y="26003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1516" name="Text Box 23"/>
          <p:cNvSpPr txBox="1">
            <a:spLocks noChangeArrowheads="1"/>
          </p:cNvSpPr>
          <p:nvPr/>
        </p:nvSpPr>
        <p:spPr bwMode="auto">
          <a:xfrm>
            <a:off x="268288" y="32432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1517" name="Text Box 24"/>
          <p:cNvSpPr txBox="1">
            <a:spLocks noChangeArrowheads="1"/>
          </p:cNvSpPr>
          <p:nvPr/>
        </p:nvSpPr>
        <p:spPr bwMode="auto">
          <a:xfrm>
            <a:off x="3086100" y="13811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1518" name="Text Box 25"/>
          <p:cNvSpPr txBox="1">
            <a:spLocks noChangeArrowheads="1"/>
          </p:cNvSpPr>
          <p:nvPr/>
        </p:nvSpPr>
        <p:spPr bwMode="auto">
          <a:xfrm>
            <a:off x="3097213" y="201295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21519" name="Text Box 26"/>
          <p:cNvSpPr txBox="1">
            <a:spLocks noChangeArrowheads="1"/>
          </p:cNvSpPr>
          <p:nvPr/>
        </p:nvSpPr>
        <p:spPr bwMode="auto">
          <a:xfrm>
            <a:off x="3076575" y="26003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3098800" y="324326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55588" y="3765550"/>
            <a:ext cx="3559175" cy="2940050"/>
            <a:chOff x="161" y="2372"/>
            <a:chExt cx="2242" cy="1852"/>
          </a:xfrm>
        </p:grpSpPr>
        <p:sp>
          <p:nvSpPr>
            <p:cNvPr id="21522" name="Rectangle 4"/>
            <p:cNvSpPr>
              <a:spLocks noChangeArrowheads="1"/>
            </p:cNvSpPr>
            <p:nvPr/>
          </p:nvSpPr>
          <p:spPr bwMode="auto">
            <a:xfrm>
              <a:off x="668" y="2722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1523" name="Rectangle 5"/>
            <p:cNvSpPr>
              <a:spLocks noChangeArrowheads="1"/>
            </p:cNvSpPr>
            <p:nvPr/>
          </p:nvSpPr>
          <p:spPr bwMode="auto">
            <a:xfrm>
              <a:off x="668" y="3099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163</a:t>
              </a:r>
            </a:p>
          </p:txBody>
        </p:sp>
        <p:sp>
          <p:nvSpPr>
            <p:cNvPr id="21524" name="Rectangle 6"/>
            <p:cNvSpPr>
              <a:spLocks noChangeArrowheads="1"/>
            </p:cNvSpPr>
            <p:nvPr/>
          </p:nvSpPr>
          <p:spPr bwMode="auto">
            <a:xfrm>
              <a:off x="668" y="3470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3300"/>
                  </a:solidFill>
                </a:rPr>
                <a:t>1004</a:t>
              </a:r>
            </a:p>
          </p:txBody>
        </p:sp>
        <p:sp>
          <p:nvSpPr>
            <p:cNvPr id="21525" name="Rectangle 7"/>
            <p:cNvSpPr>
              <a:spLocks noChangeArrowheads="1"/>
            </p:cNvSpPr>
            <p:nvPr/>
          </p:nvSpPr>
          <p:spPr bwMode="auto">
            <a:xfrm>
              <a:off x="667" y="3847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1004</a:t>
              </a:r>
            </a:p>
          </p:txBody>
        </p:sp>
        <p:sp>
          <p:nvSpPr>
            <p:cNvPr id="21526" name="Text Box 8"/>
            <p:cNvSpPr txBox="1">
              <a:spLocks noChangeArrowheads="1"/>
            </p:cNvSpPr>
            <p:nvPr/>
          </p:nvSpPr>
          <p:spPr bwMode="auto">
            <a:xfrm>
              <a:off x="167" y="279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1000</a:t>
              </a:r>
            </a:p>
          </p:txBody>
        </p:sp>
        <p:sp>
          <p:nvSpPr>
            <p:cNvPr id="21527" name="Text Box 9"/>
            <p:cNvSpPr txBox="1">
              <a:spLocks noChangeArrowheads="1"/>
            </p:cNvSpPr>
            <p:nvPr/>
          </p:nvSpPr>
          <p:spPr bwMode="auto">
            <a:xfrm>
              <a:off x="174" y="319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1004</a:t>
              </a:r>
            </a:p>
          </p:txBody>
        </p:sp>
        <p:sp>
          <p:nvSpPr>
            <p:cNvPr id="21528" name="Text Box 10"/>
            <p:cNvSpPr txBox="1">
              <a:spLocks noChangeArrowheads="1"/>
            </p:cNvSpPr>
            <p:nvPr/>
          </p:nvSpPr>
          <p:spPr bwMode="auto">
            <a:xfrm>
              <a:off x="161" y="356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1008</a:t>
              </a:r>
            </a:p>
          </p:txBody>
        </p:sp>
        <p:sp>
          <p:nvSpPr>
            <p:cNvPr id="21529" name="Text Box 11"/>
            <p:cNvSpPr txBox="1">
              <a:spLocks noChangeArrowheads="1"/>
            </p:cNvSpPr>
            <p:nvPr/>
          </p:nvSpPr>
          <p:spPr bwMode="auto">
            <a:xfrm>
              <a:off x="175" y="3969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1012</a:t>
              </a:r>
            </a:p>
          </p:txBody>
        </p:sp>
        <p:sp>
          <p:nvSpPr>
            <p:cNvPr id="21530" name="Text Box 12"/>
            <p:cNvSpPr txBox="1">
              <a:spLocks noChangeArrowheads="1"/>
            </p:cNvSpPr>
            <p:nvPr/>
          </p:nvSpPr>
          <p:spPr bwMode="auto">
            <a:xfrm>
              <a:off x="1950" y="279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</a:p>
          </p:txBody>
        </p:sp>
        <p:sp>
          <p:nvSpPr>
            <p:cNvPr id="21531" name="Text Box 13"/>
            <p:cNvSpPr txBox="1">
              <a:spLocks noChangeArrowheads="1"/>
            </p:cNvSpPr>
            <p:nvPr/>
          </p:nvSpPr>
          <p:spPr bwMode="auto">
            <a:xfrm>
              <a:off x="1957" y="319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</a:p>
          </p:txBody>
        </p:sp>
        <p:sp>
          <p:nvSpPr>
            <p:cNvPr id="21532" name="Text Box 14"/>
            <p:cNvSpPr txBox="1">
              <a:spLocks noChangeArrowheads="1"/>
            </p:cNvSpPr>
            <p:nvPr/>
          </p:nvSpPr>
          <p:spPr bwMode="auto">
            <a:xfrm>
              <a:off x="1944" y="3564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p1</a:t>
              </a:r>
            </a:p>
          </p:txBody>
        </p:sp>
        <p:sp>
          <p:nvSpPr>
            <p:cNvPr id="21533" name="Text Box 15"/>
            <p:cNvSpPr txBox="1">
              <a:spLocks noChangeArrowheads="1"/>
            </p:cNvSpPr>
            <p:nvPr/>
          </p:nvSpPr>
          <p:spPr bwMode="auto">
            <a:xfrm>
              <a:off x="1958" y="3969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p2</a:t>
              </a:r>
            </a:p>
          </p:txBody>
        </p:sp>
        <p:sp>
          <p:nvSpPr>
            <p:cNvPr id="21534" name="AutoShape 28"/>
            <p:cNvSpPr>
              <a:spLocks noChangeArrowheads="1"/>
            </p:cNvSpPr>
            <p:nvPr/>
          </p:nvSpPr>
          <p:spPr bwMode="auto">
            <a:xfrm>
              <a:off x="1172" y="2372"/>
              <a:ext cx="220" cy="240"/>
            </a:xfrm>
            <a:prstGeom prst="downArrow">
              <a:avLst>
                <a:gd name="adj1" fmla="val 50000"/>
                <a:gd name="adj2" fmla="val 2727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1D02302-BBC6-4625-917D-8E8EF3B9483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0463" y="641350"/>
            <a:ext cx="5203825" cy="5280025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 err="1"/>
              <a:t>int</a:t>
            </a:r>
            <a:r>
              <a:rPr lang="en-US" sz="2400" dirty="0"/>
              <a:t> x, y;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 err="1"/>
              <a:t>int</a:t>
            </a:r>
            <a:r>
              <a:rPr lang="en-US" sz="2400" dirty="0"/>
              <a:t> *p1, *p2;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/>
              <a:t>x=-42;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/>
              <a:t>y=163;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/>
              <a:t>p1=&amp;x;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/>
              <a:t>p2=&amp;y;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/>
              <a:t>*p1=17; /* another name of for x*/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*p1=*p2</a:t>
            </a:r>
            <a:r>
              <a:rPr lang="en-US" sz="2400" dirty="0"/>
              <a:t>; /*value assignment*/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//think of *p1 as another name of the variable p1 points to.</a:t>
            </a:r>
          </a:p>
        </p:txBody>
      </p:sp>
      <p:sp>
        <p:nvSpPr>
          <p:cNvPr id="22533" name="Rectangle 29"/>
          <p:cNvSpPr>
            <a:spLocks noChangeArrowheads="1"/>
          </p:cNvSpPr>
          <p:nvPr/>
        </p:nvSpPr>
        <p:spPr bwMode="auto">
          <a:xfrm>
            <a:off x="1050925" y="12636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22534" name="Rectangle 30"/>
          <p:cNvSpPr>
            <a:spLocks noChangeArrowheads="1"/>
          </p:cNvSpPr>
          <p:nvPr/>
        </p:nvSpPr>
        <p:spPr bwMode="auto">
          <a:xfrm>
            <a:off x="1050925" y="186213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2535" name="Rectangle 31"/>
          <p:cNvSpPr>
            <a:spLocks noChangeArrowheads="1"/>
          </p:cNvSpPr>
          <p:nvPr/>
        </p:nvSpPr>
        <p:spPr bwMode="auto">
          <a:xfrm>
            <a:off x="1050925" y="24511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1000</a:t>
            </a:r>
          </a:p>
        </p:txBody>
      </p:sp>
      <p:sp>
        <p:nvSpPr>
          <p:cNvPr id="22536" name="Rectangle 32"/>
          <p:cNvSpPr>
            <a:spLocks noChangeArrowheads="1"/>
          </p:cNvSpPr>
          <p:nvPr/>
        </p:nvSpPr>
        <p:spPr bwMode="auto">
          <a:xfrm>
            <a:off x="1049338" y="30495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1004</a:t>
            </a:r>
          </a:p>
        </p:txBody>
      </p:sp>
      <p:sp>
        <p:nvSpPr>
          <p:cNvPr id="22537" name="Text Box 33"/>
          <p:cNvSpPr txBox="1">
            <a:spLocks noChangeArrowheads="1"/>
          </p:cNvSpPr>
          <p:nvPr/>
        </p:nvSpPr>
        <p:spPr bwMode="auto">
          <a:xfrm>
            <a:off x="255588" y="13811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2538" name="Text Box 34"/>
          <p:cNvSpPr txBox="1">
            <a:spLocks noChangeArrowheads="1"/>
          </p:cNvSpPr>
          <p:nvPr/>
        </p:nvSpPr>
        <p:spPr bwMode="auto">
          <a:xfrm>
            <a:off x="266700" y="2012950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2539" name="Text Box 35"/>
          <p:cNvSpPr txBox="1">
            <a:spLocks noChangeArrowheads="1"/>
          </p:cNvSpPr>
          <p:nvPr/>
        </p:nvSpPr>
        <p:spPr bwMode="auto">
          <a:xfrm>
            <a:off x="246063" y="26003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2540" name="Text Box 36"/>
          <p:cNvSpPr txBox="1">
            <a:spLocks noChangeArrowheads="1"/>
          </p:cNvSpPr>
          <p:nvPr/>
        </p:nvSpPr>
        <p:spPr bwMode="auto">
          <a:xfrm>
            <a:off x="268288" y="32432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2541" name="Text Box 37"/>
          <p:cNvSpPr txBox="1">
            <a:spLocks noChangeArrowheads="1"/>
          </p:cNvSpPr>
          <p:nvPr/>
        </p:nvSpPr>
        <p:spPr bwMode="auto">
          <a:xfrm>
            <a:off x="3086100" y="13811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2542" name="Text Box 38"/>
          <p:cNvSpPr txBox="1">
            <a:spLocks noChangeArrowheads="1"/>
          </p:cNvSpPr>
          <p:nvPr/>
        </p:nvSpPr>
        <p:spPr bwMode="auto">
          <a:xfrm>
            <a:off x="3097213" y="2012950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22543" name="Text Box 39"/>
          <p:cNvSpPr txBox="1">
            <a:spLocks noChangeArrowheads="1"/>
          </p:cNvSpPr>
          <p:nvPr/>
        </p:nvSpPr>
        <p:spPr bwMode="auto">
          <a:xfrm>
            <a:off x="3076575" y="26003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22544" name="Text Box 40"/>
          <p:cNvSpPr txBox="1">
            <a:spLocks noChangeArrowheads="1"/>
          </p:cNvSpPr>
          <p:nvPr/>
        </p:nvSpPr>
        <p:spPr bwMode="auto">
          <a:xfrm>
            <a:off x="3098800" y="324326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34950" y="3765550"/>
            <a:ext cx="3559175" cy="2863850"/>
            <a:chOff x="148" y="2372"/>
            <a:chExt cx="2242" cy="1804"/>
          </a:xfrm>
        </p:grpSpPr>
        <p:sp>
          <p:nvSpPr>
            <p:cNvPr id="22546" name="Rectangle 4"/>
            <p:cNvSpPr>
              <a:spLocks noChangeArrowheads="1"/>
            </p:cNvSpPr>
            <p:nvPr/>
          </p:nvSpPr>
          <p:spPr bwMode="auto">
            <a:xfrm>
              <a:off x="655" y="2674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</a:rPr>
                <a:t>163</a:t>
              </a:r>
            </a:p>
          </p:txBody>
        </p:sp>
        <p:sp>
          <p:nvSpPr>
            <p:cNvPr id="22547" name="Rectangle 5"/>
            <p:cNvSpPr>
              <a:spLocks noChangeArrowheads="1"/>
            </p:cNvSpPr>
            <p:nvPr/>
          </p:nvSpPr>
          <p:spPr bwMode="auto">
            <a:xfrm>
              <a:off x="655" y="3051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163</a:t>
              </a:r>
            </a:p>
          </p:txBody>
        </p:sp>
        <p:sp>
          <p:nvSpPr>
            <p:cNvPr id="22548" name="Rectangle 6"/>
            <p:cNvSpPr>
              <a:spLocks noChangeArrowheads="1"/>
            </p:cNvSpPr>
            <p:nvPr/>
          </p:nvSpPr>
          <p:spPr bwMode="auto">
            <a:xfrm>
              <a:off x="655" y="3422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1000</a:t>
              </a:r>
            </a:p>
          </p:txBody>
        </p:sp>
        <p:sp>
          <p:nvSpPr>
            <p:cNvPr id="22549" name="Rectangle 7"/>
            <p:cNvSpPr>
              <a:spLocks noChangeArrowheads="1"/>
            </p:cNvSpPr>
            <p:nvPr/>
          </p:nvSpPr>
          <p:spPr bwMode="auto">
            <a:xfrm>
              <a:off x="654" y="3799"/>
              <a:ext cx="1220" cy="3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1004</a:t>
              </a:r>
            </a:p>
          </p:txBody>
        </p:sp>
        <p:sp>
          <p:nvSpPr>
            <p:cNvPr id="22550" name="Text Box 8"/>
            <p:cNvSpPr txBox="1">
              <a:spLocks noChangeArrowheads="1"/>
            </p:cNvSpPr>
            <p:nvPr/>
          </p:nvSpPr>
          <p:spPr bwMode="auto">
            <a:xfrm>
              <a:off x="154" y="2748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1000</a:t>
              </a:r>
            </a:p>
          </p:txBody>
        </p:sp>
        <p:sp>
          <p:nvSpPr>
            <p:cNvPr id="22551" name="Text Box 9"/>
            <p:cNvSpPr txBox="1">
              <a:spLocks noChangeArrowheads="1"/>
            </p:cNvSpPr>
            <p:nvPr/>
          </p:nvSpPr>
          <p:spPr bwMode="auto">
            <a:xfrm>
              <a:off x="161" y="314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1004</a:t>
              </a:r>
            </a:p>
          </p:txBody>
        </p:sp>
        <p:sp>
          <p:nvSpPr>
            <p:cNvPr id="22552" name="Text Box 10"/>
            <p:cNvSpPr txBox="1">
              <a:spLocks noChangeArrowheads="1"/>
            </p:cNvSpPr>
            <p:nvPr/>
          </p:nvSpPr>
          <p:spPr bwMode="auto">
            <a:xfrm>
              <a:off x="148" y="351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1008</a:t>
              </a:r>
            </a:p>
          </p:txBody>
        </p:sp>
        <p:sp>
          <p:nvSpPr>
            <p:cNvPr id="22553" name="Text Box 11"/>
            <p:cNvSpPr txBox="1">
              <a:spLocks noChangeArrowheads="1"/>
            </p:cNvSpPr>
            <p:nvPr/>
          </p:nvSpPr>
          <p:spPr bwMode="auto">
            <a:xfrm>
              <a:off x="162" y="3921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1012</a:t>
              </a:r>
            </a:p>
          </p:txBody>
        </p:sp>
        <p:sp>
          <p:nvSpPr>
            <p:cNvPr id="22554" name="Text Box 12"/>
            <p:cNvSpPr txBox="1">
              <a:spLocks noChangeArrowheads="1"/>
            </p:cNvSpPr>
            <p:nvPr/>
          </p:nvSpPr>
          <p:spPr bwMode="auto">
            <a:xfrm>
              <a:off x="1937" y="2748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</a:p>
          </p:txBody>
        </p:sp>
        <p:sp>
          <p:nvSpPr>
            <p:cNvPr id="22555" name="Text Box 13"/>
            <p:cNvSpPr txBox="1">
              <a:spLocks noChangeArrowheads="1"/>
            </p:cNvSpPr>
            <p:nvPr/>
          </p:nvSpPr>
          <p:spPr bwMode="auto">
            <a:xfrm>
              <a:off x="1944" y="314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</a:p>
          </p:txBody>
        </p:sp>
        <p:sp>
          <p:nvSpPr>
            <p:cNvPr id="22556" name="Text Box 14"/>
            <p:cNvSpPr txBox="1">
              <a:spLocks noChangeArrowheads="1"/>
            </p:cNvSpPr>
            <p:nvPr/>
          </p:nvSpPr>
          <p:spPr bwMode="auto">
            <a:xfrm>
              <a:off x="1931" y="3516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p1</a:t>
              </a:r>
            </a:p>
          </p:txBody>
        </p:sp>
        <p:sp>
          <p:nvSpPr>
            <p:cNvPr id="22557" name="Text Box 15"/>
            <p:cNvSpPr txBox="1">
              <a:spLocks noChangeArrowheads="1"/>
            </p:cNvSpPr>
            <p:nvPr/>
          </p:nvSpPr>
          <p:spPr bwMode="auto">
            <a:xfrm>
              <a:off x="1945" y="3921"/>
              <a:ext cx="4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p2</a:t>
              </a:r>
            </a:p>
          </p:txBody>
        </p:sp>
        <p:sp>
          <p:nvSpPr>
            <p:cNvPr id="22558" name="AutoShape 41"/>
            <p:cNvSpPr>
              <a:spLocks noChangeArrowheads="1"/>
            </p:cNvSpPr>
            <p:nvPr/>
          </p:nvSpPr>
          <p:spPr bwMode="auto">
            <a:xfrm>
              <a:off x="1172" y="2372"/>
              <a:ext cx="220" cy="240"/>
            </a:xfrm>
            <a:prstGeom prst="downArrow">
              <a:avLst>
                <a:gd name="adj1" fmla="val 50000"/>
                <a:gd name="adj2" fmla="val 2727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AC5C00D-4539-432C-855C-1427C33C4ED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pointer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assign NULL constant to a pointer variable to indicate that it does not point to any valid data</a:t>
            </a:r>
          </a:p>
          <a:p>
            <a:r>
              <a:rPr lang="en-US"/>
              <a:t>internally, NULL is value 0.</a:t>
            </a:r>
          </a:p>
          <a:p>
            <a:endParaRPr lang="en-US"/>
          </a:p>
          <a:p>
            <a:pPr>
              <a:buFont typeface="ZapfDingbats" pitchFamily="82" charset="2"/>
              <a:buNone/>
            </a:pPr>
            <a:r>
              <a:rPr lang="en-US"/>
              <a:t>Recall our example…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	int *p;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	char *cptr;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(initially, p and cptr contain some garbage values,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so, a good practice is: int *p=NULL;)</a:t>
            </a:r>
            <a:endParaRPr lang="en-US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D152A2F-57B6-47D0-98EE-8B2BA865F22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Passing pointers as parameters behave like pass by reference.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103" y="1665923"/>
            <a:ext cx="7837487" cy="362585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/>
              <a:t>Suppose we want to set </a:t>
            </a:r>
            <a:r>
              <a:rPr lang="en-US" dirty="0">
                <a:solidFill>
                  <a:schemeClr val="accent2"/>
                </a:solidFill>
              </a:rPr>
              <a:t>x</a:t>
            </a:r>
            <a:r>
              <a:rPr lang="en-US" sz="2000" dirty="0"/>
              <a:t> (defined in main() function) to zero, 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/>
              <a:t>compare the following code: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err="1">
                <a:latin typeface="Verdana" pitchFamily="34" charset="0"/>
              </a:rPr>
              <a:t>int</a:t>
            </a:r>
            <a:r>
              <a:rPr lang="en-US" sz="2000" dirty="0">
                <a:latin typeface="Verdana" pitchFamily="34" charset="0"/>
              </a:rPr>
              <a:t> x=7;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</a:rPr>
              <a:t>/*pass by value*/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void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(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int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var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) {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	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var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=0;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}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(x);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endParaRPr lang="en-US" sz="2000" dirty="0">
              <a:latin typeface="Verdana" pitchFamily="34" charset="0"/>
              <a:ea typeface="SimSun" pitchFamily="2" charset="-122"/>
            </a:endParaRP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/*pass by reference*/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void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int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*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ip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) {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	*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ip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=0;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}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(&amp;x);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solidFill>
                  <a:schemeClr val="accent2"/>
                </a:solidFill>
                <a:latin typeface="Verdana" pitchFamily="34" charset="0"/>
                <a:ea typeface="SimSun" pitchFamily="2" charset="-122"/>
              </a:rPr>
              <a:t>//we are still copying the value of “&amp;x” into local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solidFill>
                  <a:schemeClr val="accent2"/>
                </a:solidFill>
                <a:latin typeface="Verdana" pitchFamily="34" charset="0"/>
                <a:ea typeface="SimSun" pitchFamily="2" charset="-122"/>
              </a:rPr>
              <a:t>//variable </a:t>
            </a:r>
            <a:r>
              <a:rPr lang="en-US" sz="2000" dirty="0" err="1">
                <a:solidFill>
                  <a:schemeClr val="accent2"/>
                </a:solidFill>
                <a:latin typeface="Verdana" pitchFamily="34" charset="0"/>
                <a:ea typeface="SimSun" pitchFamily="2" charset="-122"/>
              </a:rPr>
              <a:t>ip</a:t>
            </a:r>
            <a:r>
              <a:rPr lang="en-US" sz="2000" dirty="0">
                <a:solidFill>
                  <a:schemeClr val="accent2"/>
                </a:solidFill>
                <a:latin typeface="Verdana" pitchFamily="34" charset="0"/>
                <a:ea typeface="SimSun" pitchFamily="2" charset="-122"/>
              </a:rPr>
              <a:t> in function </a:t>
            </a:r>
            <a:r>
              <a:rPr lang="en-US" sz="2000" dirty="0" err="1">
                <a:solidFill>
                  <a:schemeClr val="accent2"/>
                </a:solidFill>
                <a:latin typeface="Verdana" pitchFamily="34" charset="0"/>
                <a:ea typeface="SimSun" pitchFamily="2" charset="-122"/>
              </a:rPr>
              <a:t>SetToZero</a:t>
            </a:r>
            <a:endParaRPr lang="en-US" sz="2000" dirty="0">
              <a:solidFill>
                <a:schemeClr val="accent2"/>
              </a:solidFill>
              <a:latin typeface="Verdana" pitchFamily="34" charset="0"/>
              <a:ea typeface="SimSun" pitchFamily="2" charset="-122"/>
            </a:endParaRP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endParaRPr lang="en-US" sz="2000" dirty="0">
              <a:latin typeface="Verdana" pitchFamily="34" charset="0"/>
              <a:ea typeface="SimSun" pitchFamily="2" charset="-122"/>
            </a:endParaRP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05E4FC2-CE57-4465-87CE-669E0EB92F8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869950" y="77311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869950" y="13716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869950" y="196056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868363" y="25590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74613" y="8905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85725" y="15224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65088" y="21097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87313" y="27527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2905125" y="890588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25612" name="Rectangle 18"/>
          <p:cNvSpPr>
            <a:spLocks noChangeArrowheads="1"/>
          </p:cNvSpPr>
          <p:nvPr/>
        </p:nvSpPr>
        <p:spPr bwMode="auto">
          <a:xfrm>
            <a:off x="879475" y="38227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5613" name="Rectangle 19"/>
          <p:cNvSpPr>
            <a:spLocks noChangeArrowheads="1"/>
          </p:cNvSpPr>
          <p:nvPr/>
        </p:nvSpPr>
        <p:spPr bwMode="auto">
          <a:xfrm>
            <a:off x="877888" y="44211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14" name="Text Box 20"/>
          <p:cNvSpPr txBox="1">
            <a:spLocks noChangeArrowheads="1"/>
          </p:cNvSpPr>
          <p:nvPr/>
        </p:nvSpPr>
        <p:spPr bwMode="auto">
          <a:xfrm>
            <a:off x="74613" y="39719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1208</a:t>
            </a:r>
          </a:p>
        </p:txBody>
      </p:sp>
      <p:sp>
        <p:nvSpPr>
          <p:cNvPr id="25615" name="Text Box 21"/>
          <p:cNvSpPr txBox="1">
            <a:spLocks noChangeArrowheads="1"/>
          </p:cNvSpPr>
          <p:nvPr/>
        </p:nvSpPr>
        <p:spPr bwMode="auto">
          <a:xfrm>
            <a:off x="96838" y="46148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1212</a:t>
            </a:r>
          </a:p>
        </p:txBody>
      </p:sp>
      <p:sp>
        <p:nvSpPr>
          <p:cNvPr id="25616" name="Text Box 22"/>
          <p:cNvSpPr txBox="1">
            <a:spLocks noChangeArrowheads="1"/>
          </p:cNvSpPr>
          <p:nvPr/>
        </p:nvSpPr>
        <p:spPr bwMode="auto">
          <a:xfrm>
            <a:off x="2905125" y="39719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var</a:t>
            </a:r>
          </a:p>
        </p:txBody>
      </p:sp>
      <p:sp>
        <p:nvSpPr>
          <p:cNvPr id="25617" name="Rectangle 24"/>
          <p:cNvSpPr>
            <a:spLocks noChangeArrowheads="1"/>
          </p:cNvSpPr>
          <p:nvPr/>
        </p:nvSpPr>
        <p:spPr bwMode="auto">
          <a:xfrm>
            <a:off x="5618163" y="446088"/>
            <a:ext cx="3081337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main ()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x=163;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(x);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void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(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var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) {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var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=0;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5618" name="Line 25"/>
          <p:cNvSpPr>
            <a:spLocks noChangeShapeType="1"/>
          </p:cNvSpPr>
          <p:nvPr/>
        </p:nvSpPr>
        <p:spPr bwMode="auto">
          <a:xfrm flipH="1">
            <a:off x="1724025" y="3254375"/>
            <a:ext cx="9525" cy="5334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9" name="AutoShape 32"/>
          <p:cNvSpPr>
            <a:spLocks/>
          </p:cNvSpPr>
          <p:nvPr/>
        </p:nvSpPr>
        <p:spPr bwMode="auto">
          <a:xfrm>
            <a:off x="3257550" y="795338"/>
            <a:ext cx="609600" cy="2339975"/>
          </a:xfrm>
          <a:prstGeom prst="rightBrace">
            <a:avLst>
              <a:gd name="adj1" fmla="val 319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Text Box 33"/>
          <p:cNvSpPr txBox="1">
            <a:spLocks noChangeArrowheads="1"/>
          </p:cNvSpPr>
          <p:nvPr/>
        </p:nvSpPr>
        <p:spPr bwMode="auto">
          <a:xfrm>
            <a:off x="3992563" y="788988"/>
            <a:ext cx="139541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  <a:p>
            <a:pPr>
              <a:spcBef>
                <a:spcPct val="50000"/>
              </a:spcBef>
            </a:pPr>
            <a:r>
              <a:rPr lang="en-US"/>
              <a:t>for  </a:t>
            </a:r>
            <a:r>
              <a:rPr lang="en-US">
                <a:solidFill>
                  <a:schemeClr val="accent2"/>
                </a:solidFill>
              </a:rPr>
              <a:t>main() </a:t>
            </a:r>
            <a:r>
              <a:rPr lang="en-US"/>
              <a:t>in our computer’s memory</a:t>
            </a:r>
          </a:p>
        </p:txBody>
      </p:sp>
      <p:sp>
        <p:nvSpPr>
          <p:cNvPr id="25621" name="AutoShape 34"/>
          <p:cNvSpPr>
            <a:spLocks/>
          </p:cNvSpPr>
          <p:nvPr/>
        </p:nvSpPr>
        <p:spPr bwMode="auto">
          <a:xfrm>
            <a:off x="3236913" y="3852863"/>
            <a:ext cx="609600" cy="1185862"/>
          </a:xfrm>
          <a:prstGeom prst="rightBrace">
            <a:avLst>
              <a:gd name="adj1" fmla="val 16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35"/>
          <p:cNvSpPr txBox="1">
            <a:spLocks noChangeArrowheads="1"/>
          </p:cNvSpPr>
          <p:nvPr/>
        </p:nvSpPr>
        <p:spPr bwMode="auto">
          <a:xfrm>
            <a:off x="3846513" y="4027488"/>
            <a:ext cx="15446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  <a:p>
            <a:pPr>
              <a:spcBef>
                <a:spcPct val="50000"/>
              </a:spcBef>
            </a:pPr>
            <a:r>
              <a:rPr lang="en-US"/>
              <a:t>for </a:t>
            </a:r>
            <a:r>
              <a:rPr lang="en-US">
                <a:solidFill>
                  <a:schemeClr val="accent2"/>
                </a:solidFill>
              </a:rPr>
              <a:t>SetToZero() </a:t>
            </a:r>
            <a:r>
              <a:rPr lang="en-US"/>
              <a:t>in our computer’s memory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9CA288B-813D-4142-8910-8D9075D0419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869950" y="77311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869950" y="13716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869950" y="196056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868363" y="25590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74613" y="8905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85725" y="15224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6633" name="Text Box 11"/>
          <p:cNvSpPr txBox="1">
            <a:spLocks noChangeArrowheads="1"/>
          </p:cNvSpPr>
          <p:nvPr/>
        </p:nvSpPr>
        <p:spPr bwMode="auto">
          <a:xfrm>
            <a:off x="65088" y="21097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6634" name="Text Box 12"/>
          <p:cNvSpPr txBox="1">
            <a:spLocks noChangeArrowheads="1"/>
          </p:cNvSpPr>
          <p:nvPr/>
        </p:nvSpPr>
        <p:spPr bwMode="auto">
          <a:xfrm>
            <a:off x="87313" y="27527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2905125" y="890588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26636" name="Rectangle 18"/>
          <p:cNvSpPr>
            <a:spLocks noChangeArrowheads="1"/>
          </p:cNvSpPr>
          <p:nvPr/>
        </p:nvSpPr>
        <p:spPr bwMode="auto">
          <a:xfrm>
            <a:off x="879475" y="38227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6637" name="Rectangle 19"/>
          <p:cNvSpPr>
            <a:spLocks noChangeArrowheads="1"/>
          </p:cNvSpPr>
          <p:nvPr/>
        </p:nvSpPr>
        <p:spPr bwMode="auto">
          <a:xfrm>
            <a:off x="877888" y="44211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38" name="Text Box 20"/>
          <p:cNvSpPr txBox="1">
            <a:spLocks noChangeArrowheads="1"/>
          </p:cNvSpPr>
          <p:nvPr/>
        </p:nvSpPr>
        <p:spPr bwMode="auto">
          <a:xfrm>
            <a:off x="74613" y="39719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1208</a:t>
            </a:r>
          </a:p>
        </p:txBody>
      </p:sp>
      <p:sp>
        <p:nvSpPr>
          <p:cNvPr id="26639" name="Text Box 21"/>
          <p:cNvSpPr txBox="1">
            <a:spLocks noChangeArrowheads="1"/>
          </p:cNvSpPr>
          <p:nvPr/>
        </p:nvSpPr>
        <p:spPr bwMode="auto">
          <a:xfrm>
            <a:off x="96838" y="46148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1212</a:t>
            </a:r>
          </a:p>
        </p:txBody>
      </p:sp>
      <p:sp>
        <p:nvSpPr>
          <p:cNvPr id="26640" name="Text Box 22"/>
          <p:cNvSpPr txBox="1">
            <a:spLocks noChangeArrowheads="1"/>
          </p:cNvSpPr>
          <p:nvPr/>
        </p:nvSpPr>
        <p:spPr bwMode="auto">
          <a:xfrm>
            <a:off x="2905125" y="39719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00000"/>
                </a:solidFill>
              </a:rPr>
              <a:t>var</a:t>
            </a:r>
          </a:p>
        </p:txBody>
      </p:sp>
      <p:sp>
        <p:nvSpPr>
          <p:cNvPr id="26641" name="Rectangle 24"/>
          <p:cNvSpPr>
            <a:spLocks noChangeArrowheads="1"/>
          </p:cNvSpPr>
          <p:nvPr/>
        </p:nvSpPr>
        <p:spPr bwMode="auto">
          <a:xfrm>
            <a:off x="5299075" y="412750"/>
            <a:ext cx="308133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main ()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x=163;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(x);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void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(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var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) {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 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var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=0;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6642" name="Line 25"/>
          <p:cNvSpPr>
            <a:spLocks noChangeShapeType="1"/>
          </p:cNvSpPr>
          <p:nvPr/>
        </p:nvSpPr>
        <p:spPr bwMode="auto">
          <a:xfrm flipH="1">
            <a:off x="1724025" y="3254375"/>
            <a:ext cx="9525" cy="5334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643" name="AutoShape 32"/>
          <p:cNvSpPr>
            <a:spLocks/>
          </p:cNvSpPr>
          <p:nvPr/>
        </p:nvSpPr>
        <p:spPr bwMode="auto">
          <a:xfrm>
            <a:off x="3257550" y="795338"/>
            <a:ext cx="609600" cy="2339975"/>
          </a:xfrm>
          <a:prstGeom prst="rightBrace">
            <a:avLst>
              <a:gd name="adj1" fmla="val 319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Text Box 33"/>
          <p:cNvSpPr txBox="1">
            <a:spLocks noChangeArrowheads="1"/>
          </p:cNvSpPr>
          <p:nvPr/>
        </p:nvSpPr>
        <p:spPr bwMode="auto">
          <a:xfrm>
            <a:off x="3965575" y="1730375"/>
            <a:ext cx="10985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  <p:sp>
        <p:nvSpPr>
          <p:cNvPr id="26645" name="AutoShape 34"/>
          <p:cNvSpPr>
            <a:spLocks/>
          </p:cNvSpPr>
          <p:nvPr/>
        </p:nvSpPr>
        <p:spPr bwMode="auto">
          <a:xfrm>
            <a:off x="3236913" y="3852863"/>
            <a:ext cx="609600" cy="1185862"/>
          </a:xfrm>
          <a:prstGeom prst="rightBrace">
            <a:avLst>
              <a:gd name="adj1" fmla="val 16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Text Box 35"/>
          <p:cNvSpPr txBox="1">
            <a:spLocks noChangeArrowheads="1"/>
          </p:cNvSpPr>
          <p:nvPr/>
        </p:nvSpPr>
        <p:spPr bwMode="auto">
          <a:xfrm>
            <a:off x="3846513" y="4027488"/>
            <a:ext cx="10985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7BD3B34-D0AA-482F-AE1A-85207814F97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869950" y="77311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163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869950" y="13716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869950" y="196056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868363" y="25590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74613" y="8905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85725" y="15224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65088" y="21097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87313" y="27527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2905125" y="890588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879475" y="38227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1000</a:t>
            </a:r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877888" y="44211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74613" y="39719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1208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96838" y="46148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1212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2905125" y="39719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ip</a:t>
            </a:r>
          </a:p>
        </p:txBody>
      </p:sp>
      <p:sp>
        <p:nvSpPr>
          <p:cNvPr id="27665" name="Rectangle 16"/>
          <p:cNvSpPr>
            <a:spLocks noChangeArrowheads="1"/>
          </p:cNvSpPr>
          <p:nvPr/>
        </p:nvSpPr>
        <p:spPr bwMode="auto">
          <a:xfrm>
            <a:off x="5299075" y="1031875"/>
            <a:ext cx="308133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main ()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x=163;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(&amp;x);  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void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*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ip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*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ip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=0;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7666" name="Line 17"/>
          <p:cNvSpPr>
            <a:spLocks noChangeShapeType="1"/>
          </p:cNvSpPr>
          <p:nvPr/>
        </p:nvSpPr>
        <p:spPr bwMode="auto">
          <a:xfrm flipH="1">
            <a:off x="1724025" y="3254375"/>
            <a:ext cx="9525" cy="5334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7" name="AutoShape 18"/>
          <p:cNvSpPr>
            <a:spLocks/>
          </p:cNvSpPr>
          <p:nvPr/>
        </p:nvSpPr>
        <p:spPr bwMode="auto">
          <a:xfrm>
            <a:off x="3562350" y="817563"/>
            <a:ext cx="609600" cy="2339975"/>
          </a:xfrm>
          <a:prstGeom prst="rightBrace">
            <a:avLst>
              <a:gd name="adj1" fmla="val 319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4270375" y="1752600"/>
            <a:ext cx="10985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  <p:sp>
        <p:nvSpPr>
          <p:cNvPr id="27669" name="AutoShape 20"/>
          <p:cNvSpPr>
            <a:spLocks/>
          </p:cNvSpPr>
          <p:nvPr/>
        </p:nvSpPr>
        <p:spPr bwMode="auto">
          <a:xfrm>
            <a:off x="3541713" y="3875088"/>
            <a:ext cx="609600" cy="1185862"/>
          </a:xfrm>
          <a:prstGeom prst="rightBrace">
            <a:avLst>
              <a:gd name="adj1" fmla="val 16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Text Box 21"/>
          <p:cNvSpPr txBox="1">
            <a:spLocks noChangeArrowheads="1"/>
          </p:cNvSpPr>
          <p:nvPr/>
        </p:nvSpPr>
        <p:spPr bwMode="auto">
          <a:xfrm>
            <a:off x="4151313" y="4049713"/>
            <a:ext cx="10985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  <p:sp>
        <p:nvSpPr>
          <p:cNvPr id="27671" name="Freeform 28"/>
          <p:cNvSpPr>
            <a:spLocks/>
          </p:cNvSpPr>
          <p:nvPr/>
        </p:nvSpPr>
        <p:spPr bwMode="auto">
          <a:xfrm>
            <a:off x="2820988" y="1284288"/>
            <a:ext cx="766762" cy="2763837"/>
          </a:xfrm>
          <a:custGeom>
            <a:avLst/>
            <a:gdLst>
              <a:gd name="T0" fmla="*/ 0 w 319"/>
              <a:gd name="T1" fmla="*/ 2147483647 h 1872"/>
              <a:gd name="T2" fmla="*/ 2147483647 w 319"/>
              <a:gd name="T3" fmla="*/ 2147483647 h 1872"/>
              <a:gd name="T4" fmla="*/ 2147483647 w 319"/>
              <a:gd name="T5" fmla="*/ 0 h 1872"/>
              <a:gd name="T6" fmla="*/ 0 60000 65536"/>
              <a:gd name="T7" fmla="*/ 0 60000 65536"/>
              <a:gd name="T8" fmla="*/ 0 60000 65536"/>
              <a:gd name="T9" fmla="*/ 0 w 319"/>
              <a:gd name="T10" fmla="*/ 0 h 1872"/>
              <a:gd name="T11" fmla="*/ 319 w 319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1872">
                <a:moveTo>
                  <a:pt x="0" y="1872"/>
                </a:moveTo>
                <a:cubicBezTo>
                  <a:pt x="156" y="1483"/>
                  <a:pt x="313" y="1094"/>
                  <a:pt x="316" y="782"/>
                </a:cubicBezTo>
                <a:cubicBezTo>
                  <a:pt x="319" y="470"/>
                  <a:pt x="68" y="127"/>
                  <a:pt x="21" y="0"/>
                </a:cubicBezTo>
              </a:path>
            </a:pathLst>
          </a:cu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68BD2896-27E2-46EA-8ED1-A4050ACA7AA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869950" y="77311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869950" y="13716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869950" y="1960563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868363" y="255905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74613" y="8905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1000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85725" y="1522413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1004</a:t>
            </a: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65088" y="2109788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1008</a:t>
            </a:r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87313" y="27527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1012</a:t>
            </a:r>
          </a:p>
        </p:txBody>
      </p:sp>
      <p:sp>
        <p:nvSpPr>
          <p:cNvPr id="28683" name="Text Box 10"/>
          <p:cNvSpPr txBox="1">
            <a:spLocks noChangeArrowheads="1"/>
          </p:cNvSpPr>
          <p:nvPr/>
        </p:nvSpPr>
        <p:spPr bwMode="auto">
          <a:xfrm>
            <a:off x="2905125" y="890588"/>
            <a:ext cx="70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8684" name="Rectangle 11"/>
          <p:cNvSpPr>
            <a:spLocks noChangeArrowheads="1"/>
          </p:cNvSpPr>
          <p:nvPr/>
        </p:nvSpPr>
        <p:spPr bwMode="auto">
          <a:xfrm>
            <a:off x="879475" y="3822700"/>
            <a:ext cx="1936750" cy="59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1000</a:t>
            </a:r>
          </a:p>
        </p:txBody>
      </p:sp>
      <p:sp>
        <p:nvSpPr>
          <p:cNvPr id="28685" name="Rectangle 12"/>
          <p:cNvSpPr>
            <a:spLocks noChangeArrowheads="1"/>
          </p:cNvSpPr>
          <p:nvPr/>
        </p:nvSpPr>
        <p:spPr bwMode="auto">
          <a:xfrm>
            <a:off x="877888" y="4421188"/>
            <a:ext cx="1936750" cy="598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686" name="Text Box 13"/>
          <p:cNvSpPr txBox="1">
            <a:spLocks noChangeArrowheads="1"/>
          </p:cNvSpPr>
          <p:nvPr/>
        </p:nvSpPr>
        <p:spPr bwMode="auto">
          <a:xfrm>
            <a:off x="74613" y="3971925"/>
            <a:ext cx="706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1208</a:t>
            </a:r>
          </a:p>
        </p:txBody>
      </p: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96838" y="4614863"/>
            <a:ext cx="70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1212</a:t>
            </a:r>
          </a:p>
        </p:txBody>
      </p:sp>
      <p:sp>
        <p:nvSpPr>
          <p:cNvPr id="794639" name="Text Box 15"/>
          <p:cNvSpPr txBox="1">
            <a:spLocks noChangeArrowheads="1"/>
          </p:cNvSpPr>
          <p:nvPr/>
        </p:nvSpPr>
        <p:spPr bwMode="auto">
          <a:xfrm>
            <a:off x="2905125" y="3971925"/>
            <a:ext cx="706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ip</a:t>
            </a:r>
          </a:p>
        </p:txBody>
      </p:sp>
      <p:sp>
        <p:nvSpPr>
          <p:cNvPr id="28689" name="Rectangle 16"/>
          <p:cNvSpPr>
            <a:spLocks noChangeArrowheads="1"/>
          </p:cNvSpPr>
          <p:nvPr/>
        </p:nvSpPr>
        <p:spPr bwMode="auto">
          <a:xfrm>
            <a:off x="5299075" y="1031875"/>
            <a:ext cx="308133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main ()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x=163;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(&amp;x); 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…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void 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SetToZero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int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*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ip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) 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{</a:t>
            </a:r>
          </a:p>
          <a:p>
            <a:pPr lvl="1"/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*</a:t>
            </a:r>
            <a:r>
              <a:rPr lang="en-US" dirty="0" err="1">
                <a:solidFill>
                  <a:schemeClr val="accent2"/>
                </a:solidFill>
                <a:latin typeface="Verdana" pitchFamily="34" charset="0"/>
              </a:rPr>
              <a:t>ip</a:t>
            </a:r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=0;</a:t>
            </a: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}</a:t>
            </a:r>
          </a:p>
          <a:p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 flipH="1">
            <a:off x="1724025" y="3254375"/>
            <a:ext cx="9525" cy="5334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691" name="AutoShape 18"/>
          <p:cNvSpPr>
            <a:spLocks/>
          </p:cNvSpPr>
          <p:nvPr/>
        </p:nvSpPr>
        <p:spPr bwMode="auto">
          <a:xfrm>
            <a:off x="3562350" y="817563"/>
            <a:ext cx="609600" cy="2339975"/>
          </a:xfrm>
          <a:prstGeom prst="rightBrace">
            <a:avLst>
              <a:gd name="adj1" fmla="val 319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Text Box 19"/>
          <p:cNvSpPr txBox="1">
            <a:spLocks noChangeArrowheads="1"/>
          </p:cNvSpPr>
          <p:nvPr/>
        </p:nvSpPr>
        <p:spPr bwMode="auto">
          <a:xfrm>
            <a:off x="4270375" y="1752600"/>
            <a:ext cx="10985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  <p:sp>
        <p:nvSpPr>
          <p:cNvPr id="794644" name="AutoShape 20"/>
          <p:cNvSpPr>
            <a:spLocks/>
          </p:cNvSpPr>
          <p:nvPr/>
        </p:nvSpPr>
        <p:spPr bwMode="auto">
          <a:xfrm>
            <a:off x="3541713" y="3875088"/>
            <a:ext cx="609600" cy="1185862"/>
          </a:xfrm>
          <a:prstGeom prst="rightBrace">
            <a:avLst>
              <a:gd name="adj1" fmla="val 162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Text Box 21"/>
          <p:cNvSpPr txBox="1">
            <a:spLocks noChangeArrowheads="1"/>
          </p:cNvSpPr>
          <p:nvPr/>
        </p:nvSpPr>
        <p:spPr bwMode="auto">
          <a:xfrm>
            <a:off x="4151313" y="4049713"/>
            <a:ext cx="10985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</a:t>
            </a:r>
          </a:p>
          <a:p>
            <a:pPr>
              <a:spcBef>
                <a:spcPct val="50000"/>
              </a:spcBef>
            </a:pPr>
            <a:r>
              <a:rPr lang="en-US"/>
              <a:t>frame</a:t>
            </a:r>
          </a:p>
        </p:txBody>
      </p:sp>
      <p:sp>
        <p:nvSpPr>
          <p:cNvPr id="794646" name="Freeform 22"/>
          <p:cNvSpPr>
            <a:spLocks/>
          </p:cNvSpPr>
          <p:nvPr/>
        </p:nvSpPr>
        <p:spPr bwMode="auto">
          <a:xfrm>
            <a:off x="2820988" y="1284288"/>
            <a:ext cx="766762" cy="2763837"/>
          </a:xfrm>
          <a:custGeom>
            <a:avLst/>
            <a:gdLst>
              <a:gd name="T0" fmla="*/ 0 w 319"/>
              <a:gd name="T1" fmla="*/ 2147483647 h 1872"/>
              <a:gd name="T2" fmla="*/ 2147483647 w 319"/>
              <a:gd name="T3" fmla="*/ 2147483647 h 1872"/>
              <a:gd name="T4" fmla="*/ 2147483647 w 319"/>
              <a:gd name="T5" fmla="*/ 0 h 1872"/>
              <a:gd name="T6" fmla="*/ 0 60000 65536"/>
              <a:gd name="T7" fmla="*/ 0 60000 65536"/>
              <a:gd name="T8" fmla="*/ 0 60000 65536"/>
              <a:gd name="T9" fmla="*/ 0 w 319"/>
              <a:gd name="T10" fmla="*/ 0 h 1872"/>
              <a:gd name="T11" fmla="*/ 319 w 319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1872">
                <a:moveTo>
                  <a:pt x="0" y="1872"/>
                </a:moveTo>
                <a:cubicBezTo>
                  <a:pt x="156" y="1483"/>
                  <a:pt x="313" y="1094"/>
                  <a:pt x="316" y="782"/>
                </a:cubicBezTo>
                <a:cubicBezTo>
                  <a:pt x="319" y="470"/>
                  <a:pt x="68" y="127"/>
                  <a:pt x="21" y="0"/>
                </a:cubicBezTo>
              </a:path>
            </a:pathLst>
          </a:cu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94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794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94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794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39" grpId="0"/>
      <p:bldP spid="794644" grpId="0" animBg="1"/>
      <p:bldP spid="794645" grpId="0"/>
      <p:bldP spid="79464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6F7AA8EB-CCA2-4888-9969-8C36D6A546C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" y="228600"/>
            <a:ext cx="8892540" cy="1143000"/>
          </a:xfrm>
        </p:spPr>
        <p:txBody>
          <a:bodyPr/>
          <a:lstStyle/>
          <a:p>
            <a:r>
              <a:rPr lang="en-US" sz="3200" dirty="0"/>
              <a:t>Passing parameters by reference via pointers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909638"/>
            <a:ext cx="7837487" cy="362585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/>
              <a:t>Suppose we want to set x to zero, 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/>
              <a:t>compare the following code: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void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(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int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var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) {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	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var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=0;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}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(x);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/* has no effect on x*/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endParaRPr lang="en-US" sz="2000" dirty="0">
              <a:latin typeface="Verdana" pitchFamily="34" charset="0"/>
              <a:ea typeface="SimSun" pitchFamily="2" charset="-122"/>
            </a:endParaRP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void 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int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*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ip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) {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	*</a:t>
            </a:r>
            <a:r>
              <a:rPr lang="en-US" sz="2000" dirty="0" err="1">
                <a:latin typeface="Verdana" pitchFamily="34" charset="0"/>
                <a:ea typeface="SimSun" pitchFamily="2" charset="-122"/>
              </a:rPr>
              <a:t>ip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=0;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}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 err="1">
                <a:latin typeface="Verdana" pitchFamily="34" charset="0"/>
                <a:ea typeface="SimSun" pitchFamily="2" charset="-122"/>
              </a:rPr>
              <a:t>SetToZero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(&amp;x);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2000" dirty="0">
                <a:latin typeface="Verdana" pitchFamily="34" charset="0"/>
                <a:ea typeface="SimSun" pitchFamily="2" charset="-122"/>
              </a:rPr>
              <a:t>/* x is set to zero, </a:t>
            </a:r>
            <a:r>
              <a:rPr lang="en-US" sz="2000" dirty="0">
                <a:solidFill>
                  <a:srgbClr val="FF3300"/>
                </a:solidFill>
                <a:latin typeface="Verdana" pitchFamily="34" charset="0"/>
                <a:ea typeface="SimSun" pitchFamily="2" charset="-122"/>
              </a:rPr>
              <a:t>call by reference</a:t>
            </a:r>
            <a:r>
              <a:rPr lang="en-US" sz="2000" dirty="0">
                <a:latin typeface="Verdana" pitchFamily="34" charset="0"/>
                <a:ea typeface="SimSun" pitchFamily="2" charset="-122"/>
              </a:rPr>
              <a:t> */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endParaRPr lang="en-US" sz="2000" dirty="0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5181600" y="1884363"/>
            <a:ext cx="1797050" cy="13382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SetToZero(x);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7227888" y="1971675"/>
            <a:ext cx="1752600" cy="8493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var=x;</a:t>
            </a:r>
          </a:p>
          <a:p>
            <a:r>
              <a:rPr lang="en-US"/>
              <a:t>var=0;</a:t>
            </a: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6880225" y="2211388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 flipH="1">
            <a:off x="6705600" y="2841625"/>
            <a:ext cx="522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5334000" y="1535113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frame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7270750" y="1579563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frame</a:t>
            </a:r>
          </a:p>
        </p:txBody>
      </p:sp>
      <p:sp>
        <p:nvSpPr>
          <p:cNvPr id="29707" name="Rectangle 10"/>
          <p:cNvSpPr>
            <a:spLocks noChangeArrowheads="1"/>
          </p:cNvSpPr>
          <p:nvPr/>
        </p:nvSpPr>
        <p:spPr bwMode="auto">
          <a:xfrm>
            <a:off x="5149850" y="3908425"/>
            <a:ext cx="1797050" cy="1338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SetToZero(&amp;x);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8" name="Rectangle 11"/>
          <p:cNvSpPr>
            <a:spLocks noChangeArrowheads="1"/>
          </p:cNvSpPr>
          <p:nvPr/>
        </p:nvSpPr>
        <p:spPr bwMode="auto">
          <a:xfrm>
            <a:off x="7196138" y="3995738"/>
            <a:ext cx="1752600" cy="8493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ip=&amp;x;</a:t>
            </a:r>
          </a:p>
          <a:p>
            <a:r>
              <a:rPr lang="en-US"/>
              <a:t>*ip=0;</a:t>
            </a:r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>
            <a:off x="6848475" y="4235450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 flipH="1">
            <a:off x="6673850" y="4865688"/>
            <a:ext cx="522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5302250" y="3559175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frame</a:t>
            </a:r>
          </a:p>
        </p:txBody>
      </p:sp>
      <p:sp>
        <p:nvSpPr>
          <p:cNvPr id="29712" name="Text Box 15"/>
          <p:cNvSpPr txBox="1">
            <a:spLocks noChangeArrowheads="1"/>
          </p:cNvSpPr>
          <p:nvPr/>
        </p:nvSpPr>
        <p:spPr bwMode="auto">
          <a:xfrm>
            <a:off x="7239000" y="3603625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 frame</a:t>
            </a:r>
          </a:p>
        </p:txBody>
      </p:sp>
      <p:sp>
        <p:nvSpPr>
          <p:cNvPr id="29713" name="TextBox 16"/>
          <p:cNvSpPr txBox="1">
            <a:spLocks noChangeArrowheads="1"/>
          </p:cNvSpPr>
          <p:nvPr/>
        </p:nvSpPr>
        <p:spPr bwMode="auto">
          <a:xfrm>
            <a:off x="3411538" y="5392738"/>
            <a:ext cx="5732462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Call by reference</a:t>
            </a:r>
          </a:p>
          <a:p>
            <a:r>
              <a:rPr lang="en-US" dirty="0"/>
              <a:t>equivalently, this means: </a:t>
            </a:r>
          </a:p>
          <a:p>
            <a:r>
              <a:rPr lang="en-US" dirty="0">
                <a:solidFill>
                  <a:srgbClr val="C00000"/>
                </a:solidFill>
              </a:rPr>
              <a:t>copy the pointer (to that variable) into the pointer parameter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7E8BD75-5D49-4E8D-9979-838D3A0694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454" y="118374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have we learned about when we learned about function parameters?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Call-by-Value – also known as scalars (</a:t>
            </a:r>
            <a:r>
              <a:rPr lang="en-US" dirty="0" err="1"/>
              <a:t>eg.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, double, char, float)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Call-by-Reference – which “refer” to the location of the variable (aka alias)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Arrays – which is neither “by-value” nor “by-reference” but they behave like “reference”</a:t>
            </a:r>
          </a:p>
          <a:p>
            <a:r>
              <a:rPr lang="en-US" dirty="0"/>
              <a:t>What can we learn from array parameters?</a:t>
            </a:r>
          </a:p>
          <a:p>
            <a:pPr marL="0" indent="0">
              <a:buNone/>
            </a:pPr>
            <a:endParaRPr lang="en-US" dirty="0">
              <a:solidFill>
                <a:srgbClr val="C0C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88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93FF9-60B0-40F5-87C9-5E8089D3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convert swap to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1D795-FCEE-439B-9396-5033A1B9B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write it as a function with references</a:t>
            </a:r>
          </a:p>
          <a:p>
            <a:r>
              <a:rPr lang="en-US" dirty="0"/>
              <a:t>Change the parameters to pointers</a:t>
            </a:r>
          </a:p>
          <a:p>
            <a:r>
              <a:rPr lang="en-US" dirty="0"/>
              <a:t>Change the code to use pointers</a:t>
            </a:r>
          </a:p>
          <a:p>
            <a:r>
              <a:rPr lang="en-US" dirty="0"/>
              <a:t>What’s the difference?</a:t>
            </a:r>
          </a:p>
          <a:p>
            <a:r>
              <a:rPr lang="en-US" dirty="0"/>
              <a:t>Are references clearer or pointers?</a:t>
            </a:r>
          </a:p>
          <a:p>
            <a:pPr lvl="1"/>
            <a:r>
              <a:rPr lang="en-US" dirty="0"/>
              <a:t>Google C++ standard bans call-by-reference claiming it is unclear when reading code that has reference parameters. It’s not obvious.</a:t>
            </a:r>
          </a:p>
          <a:p>
            <a:pPr lvl="1"/>
            <a:r>
              <a:rPr lang="en-US" dirty="0"/>
              <a:t>But, references were added to avoid problems!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6F203-A391-44C8-A3F0-528E90AD6F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B978-BCF7-4364-BF93-7B88BEA5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vs.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18EE1-F40A-4684-AF7D-117133003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References are assigned for the life of the reference. Can’t be changed.</a:t>
            </a:r>
          </a:p>
          <a:p>
            <a:pPr lvl="1"/>
            <a:r>
              <a:rPr lang="en-US" dirty="0"/>
              <a:t>How would one change a reference?</a:t>
            </a:r>
          </a:p>
          <a:p>
            <a:pPr marL="457200" lvl="1" indent="0">
              <a:buNone/>
            </a:pPr>
            <a:r>
              <a:rPr lang="en-US" dirty="0"/>
              <a:t>int x, y,</a:t>
            </a:r>
          </a:p>
          <a:p>
            <a:pPr marL="457200" lvl="1" indent="0">
              <a:buNone/>
            </a:pPr>
            <a:r>
              <a:rPr lang="en-US" dirty="0"/>
              <a:t>int&amp; z = x; // references must be assigned</a:t>
            </a:r>
          </a:p>
          <a:p>
            <a:pPr marL="457200" lvl="1" indent="0">
              <a:buNone/>
            </a:pPr>
            <a:r>
              <a:rPr lang="en-US" dirty="0"/>
              <a:t>z = y;        // this assigns the value of y to x</a:t>
            </a:r>
          </a:p>
          <a:p>
            <a:r>
              <a:rPr lang="en-US" dirty="0"/>
              <a:t>Pointers can be changed by reassigning them.</a:t>
            </a:r>
          </a:p>
          <a:p>
            <a:pPr marL="457200" lvl="1" indent="0">
              <a:buNone/>
            </a:pPr>
            <a:r>
              <a:rPr lang="en-US" dirty="0"/>
              <a:t>int v, w;</a:t>
            </a:r>
          </a:p>
          <a:p>
            <a:pPr marL="457200" lvl="1" indent="0">
              <a:buNone/>
            </a:pPr>
            <a:r>
              <a:rPr lang="en-US" dirty="0"/>
              <a:t>int* p = &amp;v;  *p = 5;  p = &amp;w;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0B342-7EF6-48B0-A62F-416FF2C3C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4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AAC63DF-5688-4FC0-BC11-C64324F10E9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Let’s </a:t>
            </a:r>
            <a:r>
              <a:rPr lang="en-US"/>
              <a:t>do this in lab</a:t>
            </a:r>
            <a:endParaRPr lang="en-US" dirty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316038"/>
            <a:ext cx="8361362" cy="5411787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write a program to solve quadratic equation: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	ax^2 + bx + c = 0;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program structure: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</a:rPr>
              <a:t>input phase:</a:t>
            </a:r>
            <a:r>
              <a:rPr lang="en-US" sz="1800"/>
              <a:t> accept values of coefficients from users;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</a:rPr>
              <a:t>computation phase:</a:t>
            </a:r>
            <a:r>
              <a:rPr lang="en-US" sz="1800"/>
              <a:t> solve the equation based on those coefficients;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</a:rPr>
              <a:t>output phase:</a:t>
            </a:r>
            <a:r>
              <a:rPr lang="en-US" sz="1800"/>
              <a:t> display the roots of the equation on the screen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  <a:latin typeface="Verdana" pitchFamily="34" charset="0"/>
              </a:rPr>
              <a:t>static void GetCoefficients(double *pa, double *pb, double *pc);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  <a:latin typeface="Verdana" pitchFamily="34" charset="0"/>
              </a:rPr>
              <a:t>static void SolveQuadratic(double a, double b, double c,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  <a:latin typeface="Verdana" pitchFamily="34" charset="0"/>
              </a:rPr>
              <a:t>                           double *px1, double *px2);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>
                <a:solidFill>
                  <a:schemeClr val="accent2"/>
                </a:solidFill>
                <a:latin typeface="Verdana" pitchFamily="34" charset="0"/>
              </a:rPr>
              <a:t>static void DisplayRoots(double x1, double x2);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three values passed from phase 1 to phase 2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two values passed from phase 2 to phase 3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/>
              <a:t>need to pass parameters by reference!</a:t>
            </a:r>
          </a:p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B091-0752-476A-91AC-BE992B363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268CA-1705-4F48-B0B8-AA1BA1DC8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63899-8996-4DFD-9813-E9D5DB46E3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5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new Operator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Using pointers, variables can be manipulated even if there is no identifier (or name) for them</a:t>
            </a:r>
          </a:p>
          <a:p>
            <a:pPr lvl="1" eaLnBrk="1" hangingPunct="1"/>
            <a:r>
              <a:rPr lang="en-US" dirty="0"/>
              <a:t>To create a pointer to a new "nameless" variable of type </a:t>
            </a:r>
            <a:r>
              <a:rPr lang="en-US" dirty="0" err="1"/>
              <a:t>int</a:t>
            </a:r>
            <a:r>
              <a:rPr lang="en-US" dirty="0"/>
              <a:t>:</a:t>
            </a:r>
          </a:p>
          <a:p>
            <a:pPr lvl="1" eaLnBrk="1" hangingPunct="1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*p1;</a:t>
            </a:r>
            <a:b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      p1 = new </a:t>
            </a:r>
            <a:r>
              <a:rPr lang="en-US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eaLnBrk="1" hangingPunct="1"/>
            <a:r>
              <a:rPr lang="en-US" dirty="0"/>
              <a:t>The new variable is referred to as *p1 </a:t>
            </a:r>
          </a:p>
          <a:p>
            <a:pPr lvl="1" eaLnBrk="1" hangingPunct="1"/>
            <a:r>
              <a:rPr lang="en-US" dirty="0"/>
              <a:t>*p1 can be used anyplace an integer variable can</a:t>
            </a:r>
            <a:br>
              <a:rPr lang="en-US" dirty="0"/>
            </a:b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      </a:t>
            </a:r>
            <a:r>
              <a:rPr lang="en-US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cin</a:t>
            </a: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&gt;&gt; *p1;</a:t>
            </a:r>
            <a:b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      *p1 = *p1 + 7;</a:t>
            </a:r>
          </a:p>
        </p:txBody>
      </p:sp>
    </p:spTree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Dynamic Variables</a:t>
            </a:r>
          </a:p>
        </p:txBody>
      </p:sp>
      <p:sp>
        <p:nvSpPr>
          <p:cNvPr id="3277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Variables created using the new operator are called dynamic variables</a:t>
            </a:r>
          </a:p>
          <a:p>
            <a:pPr lvl="1" eaLnBrk="1" hangingPunct="1"/>
            <a:r>
              <a:rPr lang="en-US" dirty="0"/>
              <a:t>Dynamic variables are created and destroyed while the program is running</a:t>
            </a:r>
          </a:p>
          <a:p>
            <a:pPr lvl="1" eaLnBrk="1" hangingPunct="1"/>
            <a:r>
              <a:rPr lang="en-US" dirty="0"/>
              <a:t>Additional examples of pointers and dynamic </a:t>
            </a:r>
            <a:br>
              <a:rPr lang="en-US" dirty="0"/>
            </a:br>
            <a:r>
              <a:rPr lang="en-US" dirty="0"/>
              <a:t>variables are shown in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 illustration of the code in Display 9.2 is </a:t>
            </a:r>
            <a:br>
              <a:rPr lang="en-US" dirty="0"/>
            </a:br>
            <a:r>
              <a:rPr lang="en-US" dirty="0"/>
              <a:t>seen in </a:t>
            </a:r>
          </a:p>
        </p:txBody>
      </p:sp>
      <p:sp>
        <p:nvSpPr>
          <p:cNvPr id="32772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444490" y="3898583"/>
            <a:ext cx="2054225" cy="528637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9.2</a:t>
            </a:r>
          </a:p>
        </p:txBody>
      </p:sp>
      <p:sp>
        <p:nvSpPr>
          <p:cNvPr id="32773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43200" y="5414963"/>
            <a:ext cx="2054225" cy="528637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9.3</a:t>
            </a:r>
          </a:p>
        </p:txBody>
      </p:sp>
    </p:spTree>
  </p:cSld>
  <p:clrMapOvr>
    <a:masterClrMapping/>
  </p:clrMapOvr>
  <p:transition spd="med"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>
          <a:xfrm>
            <a:off x="4876800" y="228600"/>
            <a:ext cx="3478213" cy="992188"/>
          </a:xfrm>
        </p:spPr>
        <p:txBody>
          <a:bodyPr/>
          <a:lstStyle/>
          <a:p>
            <a:pPr eaLnBrk="1" hangingPunct="1"/>
            <a:r>
              <a:rPr lang="en-US"/>
              <a:t>Display 9.2</a:t>
            </a:r>
            <a:br>
              <a:rPr lang="en-US"/>
            </a:br>
            <a:endParaRPr lang="en-US"/>
          </a:p>
        </p:txBody>
      </p:sp>
      <p:sp>
        <p:nvSpPr>
          <p:cNvPr id="3481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/>
          <a:p>
            <a:pPr algn="l"/>
            <a:r>
              <a:rPr lang="en-US" sz="1400">
                <a:latin typeface="Times New Roman" charset="0"/>
              </a:rPr>
              <a:t>Slide 9- </a:t>
            </a:r>
            <a:fld id="{306C1EB5-73BF-4BC2-A01B-AF3FBA9EF34C}" type="slidenum">
              <a:rPr lang="en-US" sz="1400" smtClean="0">
                <a:latin typeface="Times New Roman" charset="0"/>
              </a:rPr>
              <a:pPr algn="l"/>
              <a:t>36</a:t>
            </a:fld>
            <a:endParaRPr lang="en-CA" sz="1400">
              <a:latin typeface="Times New Roman" charset="0"/>
            </a:endParaRPr>
          </a:p>
        </p:txBody>
      </p:sp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0" y="0"/>
            <a:ext cx="4494213" cy="1519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4821" name="Picture 4" descr="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09550"/>
            <a:ext cx="4060825" cy="62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>
          <a:xfrm>
            <a:off x="6892925" y="193675"/>
            <a:ext cx="2251075" cy="1143000"/>
          </a:xfrm>
        </p:spPr>
        <p:txBody>
          <a:bodyPr/>
          <a:lstStyle/>
          <a:p>
            <a:pPr eaLnBrk="1" hangingPunct="1"/>
            <a:r>
              <a:rPr lang="en-US"/>
              <a:t>Display 9.3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/>
          <a:p>
            <a:pPr algn="l"/>
            <a:r>
              <a:rPr lang="en-US" sz="1400">
                <a:latin typeface="Times New Roman" charset="0"/>
              </a:rPr>
              <a:t>Slide 9- </a:t>
            </a:r>
            <a:fld id="{412B8958-BE01-45E3-BEFB-1C0A89942AFB}" type="slidenum">
              <a:rPr lang="en-US" sz="1400" smtClean="0">
                <a:latin typeface="Times New Roman" charset="0"/>
              </a:rPr>
              <a:pPr algn="l"/>
              <a:t>37</a:t>
            </a:fld>
            <a:endParaRPr lang="en-CA" sz="1400">
              <a:latin typeface="Times New Roman" charset="0"/>
            </a:endParaRPr>
          </a:p>
        </p:txBody>
      </p:sp>
      <p:pic>
        <p:nvPicPr>
          <p:cNvPr id="35844" name="Picture 6" descr="D09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325" y="76200"/>
            <a:ext cx="584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Caution! Pointer Assignments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idx="1"/>
          </p:nvPr>
        </p:nvSpPr>
        <p:spPr>
          <a:xfrm>
            <a:off x="325925" y="1573040"/>
            <a:ext cx="8305800" cy="4648200"/>
          </a:xfrm>
        </p:spPr>
        <p:txBody>
          <a:bodyPr/>
          <a:lstStyle/>
          <a:p>
            <a:pPr eaLnBrk="1" hangingPunct="1"/>
            <a:r>
              <a:rPr lang="en-US" sz="2400" dirty="0"/>
              <a:t>Some care is required making assignments to </a:t>
            </a:r>
            <a:br>
              <a:rPr lang="en-US" sz="2400" dirty="0"/>
            </a:br>
            <a:r>
              <a:rPr lang="en-US" sz="2400" dirty="0"/>
              <a:t>pointer variables</a:t>
            </a:r>
          </a:p>
          <a:p>
            <a:pPr lvl="1" eaLnBrk="1" hangingPunct="1"/>
            <a:r>
              <a:rPr lang="en-US" sz="2400" dirty="0"/>
              <a:t>p1= p3; // changes the location that p1 "points" to</a:t>
            </a:r>
            <a:br>
              <a:rPr lang="en-US" sz="2400" dirty="0"/>
            </a:br>
            <a:endParaRPr lang="en-US" sz="2400" dirty="0"/>
          </a:p>
          <a:p>
            <a:pPr lvl="1" eaLnBrk="1" hangingPunct="1"/>
            <a:r>
              <a:rPr lang="en-US" sz="2400" dirty="0"/>
              <a:t>*p1 = *p3; // changes the value at the location that</a:t>
            </a:r>
            <a:br>
              <a:rPr lang="en-US" sz="2400" dirty="0"/>
            </a:br>
            <a:r>
              <a:rPr lang="en-US" sz="2400" dirty="0"/>
              <a:t>                 // p1 "points" to</a:t>
            </a:r>
          </a:p>
        </p:txBody>
      </p:sp>
    </p:spTree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Memory Management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An area of memory called the </a:t>
            </a:r>
            <a:r>
              <a:rPr lang="en-US" b="1" dirty="0" err="1"/>
              <a:t>freestore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reserved for dynamic variables</a:t>
            </a:r>
          </a:p>
          <a:p>
            <a:pPr lvl="1" eaLnBrk="1" hangingPunct="1"/>
            <a:r>
              <a:rPr lang="en-US" dirty="0"/>
              <a:t>New dynamic variables use memory in the </a:t>
            </a:r>
            <a:r>
              <a:rPr lang="en-US" dirty="0" err="1"/>
              <a:t>freestore</a:t>
            </a:r>
            <a:endParaRPr lang="en-US" dirty="0"/>
          </a:p>
          <a:p>
            <a:pPr lvl="1" eaLnBrk="1" hangingPunct="1"/>
            <a:r>
              <a:rPr lang="en-US" dirty="0"/>
              <a:t>If all of the </a:t>
            </a:r>
            <a:r>
              <a:rPr lang="en-US" dirty="0" err="1"/>
              <a:t>freestore</a:t>
            </a:r>
            <a:r>
              <a:rPr lang="en-US" dirty="0"/>
              <a:t> is used, calls to new will fail</a:t>
            </a:r>
          </a:p>
          <a:p>
            <a:pPr eaLnBrk="1" hangingPunct="1"/>
            <a:r>
              <a:rPr lang="en-US" dirty="0"/>
              <a:t>Unneeded memory can be recycled</a:t>
            </a:r>
          </a:p>
          <a:p>
            <a:pPr lvl="1" eaLnBrk="1" hangingPunct="1"/>
            <a:r>
              <a:rPr lang="en-US" dirty="0"/>
              <a:t>When variables are no longer needed, they can be deleted and the memory they used is returned to the </a:t>
            </a:r>
            <a:r>
              <a:rPr lang="en-US" dirty="0" err="1"/>
              <a:t>freestore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C1F2D86-109B-46E8-A40F-C14E3A18C76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is stored in memory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67688" cy="50847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/>
              <a:t>every variable has a </a:t>
            </a:r>
            <a:r>
              <a:rPr lang="en-US" sz="2400" dirty="0">
                <a:solidFill>
                  <a:schemeClr val="accent2"/>
                </a:solidFill>
              </a:rPr>
              <a:t>memory address, </a:t>
            </a:r>
            <a:r>
              <a:rPr lang="en-US" sz="2400" dirty="0"/>
              <a:t>whether a byte is needed or 4 (char vs int)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when a variable is </a:t>
            </a:r>
            <a:r>
              <a:rPr lang="en-US" sz="2400" b="1" dirty="0"/>
              <a:t>defined</a:t>
            </a:r>
            <a:r>
              <a:rPr lang="en-US" sz="2400" dirty="0"/>
              <a:t>, it’s memory address cannot be predicted. It is determined by the system.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example: </a:t>
            </a: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 temp;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C00000"/>
                </a:solidFill>
              </a:rPr>
              <a:t>any data value </a:t>
            </a:r>
            <a:r>
              <a:rPr lang="en-US" sz="2400" dirty="0"/>
              <a:t>requiring multiple bytes is stored consecutively in memory and identified by the address of the first byte.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to find the amount of memory (number of bytes) assigned to a </a:t>
            </a:r>
            <a:r>
              <a:rPr lang="en-US" sz="2400" dirty="0">
                <a:solidFill>
                  <a:srgbClr val="C00000"/>
                </a:solidFill>
              </a:rPr>
              <a:t>variable</a:t>
            </a:r>
            <a:r>
              <a:rPr lang="en-US" sz="2400" dirty="0"/>
              <a:t> or a data </a:t>
            </a:r>
            <a:r>
              <a:rPr lang="en-US" sz="2400" dirty="0">
                <a:solidFill>
                  <a:srgbClr val="C00000"/>
                </a:solidFill>
              </a:rPr>
              <a:t>type</a:t>
            </a:r>
            <a:r>
              <a:rPr lang="en-US" sz="2400" dirty="0"/>
              <a:t>? Use</a:t>
            </a:r>
          </a:p>
          <a:p>
            <a:pPr lvl="1">
              <a:lnSpc>
                <a:spcPct val="110000"/>
              </a:lnSpc>
            </a:pPr>
            <a:r>
              <a:rPr lang="en-US" sz="2000" dirty="0" err="1">
                <a:solidFill>
                  <a:schemeClr val="accent2"/>
                </a:solidFill>
              </a:rPr>
              <a:t>sizeof</a:t>
            </a:r>
            <a:r>
              <a:rPr lang="en-US" sz="2000" dirty="0">
                <a:solidFill>
                  <a:schemeClr val="accent2"/>
                </a:solidFill>
              </a:rPr>
              <a:t>(</a:t>
            </a:r>
            <a:r>
              <a:rPr lang="en-US" sz="2000" dirty="0" err="1">
                <a:solidFill>
                  <a:schemeClr val="accent2"/>
                </a:solidFill>
              </a:rPr>
              <a:t>int</a:t>
            </a:r>
            <a:r>
              <a:rPr lang="en-US" sz="2000" dirty="0">
                <a:solidFill>
                  <a:schemeClr val="accent2"/>
                </a:solidFill>
              </a:rPr>
              <a:t>),</a:t>
            </a:r>
            <a:r>
              <a:rPr lang="en-US" sz="2000" dirty="0"/>
              <a:t> or </a:t>
            </a:r>
            <a:r>
              <a:rPr lang="en-US" sz="2000" dirty="0" err="1">
                <a:solidFill>
                  <a:schemeClr val="accent2"/>
                </a:solidFill>
              </a:rPr>
              <a:t>sizeof</a:t>
            </a:r>
            <a:r>
              <a:rPr lang="en-US" sz="2000" dirty="0">
                <a:solidFill>
                  <a:schemeClr val="accent2"/>
                </a:solidFill>
              </a:rPr>
              <a:t> x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delete Operator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When dynamic variables are no longer needed, </a:t>
            </a:r>
            <a:br>
              <a:rPr lang="en-US" dirty="0"/>
            </a:br>
            <a:r>
              <a:rPr lang="en-US" dirty="0"/>
              <a:t>delete them to return memory to the </a:t>
            </a:r>
            <a:r>
              <a:rPr lang="en-US" dirty="0" err="1"/>
              <a:t>freestore</a:t>
            </a:r>
            <a:endParaRPr lang="en-US" dirty="0"/>
          </a:p>
          <a:p>
            <a:pPr lvl="1" eaLnBrk="1" hangingPunct="1"/>
            <a:r>
              <a:rPr lang="en-US" dirty="0"/>
              <a:t>Example:         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delete p;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value of p is now undefined and the memory used by the variable that p pointed to is back in the </a:t>
            </a:r>
            <a:r>
              <a:rPr lang="en-US" dirty="0" err="1"/>
              <a:t>freestore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Dangling Pointers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Using delete on a pointer variable destroys the dynamic variable pointed to</a:t>
            </a:r>
          </a:p>
          <a:p>
            <a:pPr eaLnBrk="1" hangingPunct="1"/>
            <a:r>
              <a:rPr lang="en-US" dirty="0"/>
              <a:t>If another pointer variable was pointing to the dynamic variable, that variable is also undefined</a:t>
            </a:r>
          </a:p>
          <a:p>
            <a:pPr eaLnBrk="1" hangingPunct="1"/>
            <a:r>
              <a:rPr lang="en-US" dirty="0"/>
              <a:t>Undefined pointer variables are called</a:t>
            </a:r>
            <a:br>
              <a:rPr lang="en-US" dirty="0"/>
            </a:br>
            <a:r>
              <a:rPr lang="en-US" dirty="0"/>
              <a:t>dangling pointers </a:t>
            </a:r>
          </a:p>
          <a:p>
            <a:pPr lvl="1" eaLnBrk="1" hangingPunct="1"/>
            <a:r>
              <a:rPr lang="en-US" dirty="0"/>
              <a:t>Dereferencing a dangling pointer (*p) is usually</a:t>
            </a:r>
            <a:br>
              <a:rPr lang="en-US" dirty="0"/>
            </a:br>
            <a:r>
              <a:rPr lang="en-US" dirty="0" err="1"/>
              <a:t>disasterous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None/>
            </a:pPr>
            <a:r>
              <a:rPr lang="en-US" dirty="0"/>
              <a:t>STOPPED HERE</a:t>
            </a:r>
          </a:p>
        </p:txBody>
      </p:sp>
    </p:spTree>
  </p:cSld>
  <p:clrMapOvr>
    <a:masterClrMapping/>
  </p:clrMapOvr>
  <p:transition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Automatic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33410" cy="4648200"/>
          </a:xfrm>
        </p:spPr>
        <p:txBody>
          <a:bodyPr/>
          <a:lstStyle/>
          <a:p>
            <a:pPr eaLnBrk="1" hangingPunct="1"/>
            <a:r>
              <a:rPr lang="en-US" dirty="0"/>
              <a:t>Variables declared in a function are created by C++ when calling the function, and they are destroyed when the function call ends</a:t>
            </a:r>
          </a:p>
          <a:p>
            <a:pPr lvl="1" eaLnBrk="1" hangingPunct="1"/>
            <a:r>
              <a:rPr lang="en-US" dirty="0"/>
              <a:t>These are called </a:t>
            </a:r>
            <a:r>
              <a:rPr lang="en-US" b="1" dirty="0"/>
              <a:t>automatic variables </a:t>
            </a:r>
            <a:r>
              <a:rPr lang="en-US" dirty="0"/>
              <a:t>because their creation and destruction is controlled automatically</a:t>
            </a:r>
          </a:p>
          <a:p>
            <a:pPr eaLnBrk="1" hangingPunct="1"/>
            <a:r>
              <a:rPr lang="en-US" dirty="0"/>
              <a:t>The programmer manually controls creation and destruction of </a:t>
            </a:r>
            <a:r>
              <a:rPr lang="en-US" dirty="0" err="1"/>
              <a:t>dymamic</a:t>
            </a:r>
            <a:r>
              <a:rPr lang="en-US" dirty="0"/>
              <a:t> variables with operators </a:t>
            </a:r>
            <a:r>
              <a:rPr lang="en-US" b="1" dirty="0"/>
              <a:t>new</a:t>
            </a:r>
            <a:r>
              <a:rPr lang="en-US" dirty="0"/>
              <a:t> and </a:t>
            </a:r>
            <a:r>
              <a:rPr lang="en-US" b="1" dirty="0"/>
              <a:t>delete </a:t>
            </a:r>
          </a:p>
        </p:txBody>
      </p:sp>
    </p:spTree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Global Variables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Variables declared outside any function definition are global variables</a:t>
            </a:r>
          </a:p>
          <a:p>
            <a:pPr lvl="1" eaLnBrk="1" hangingPunct="1"/>
            <a:r>
              <a:rPr lang="en-US" dirty="0"/>
              <a:t>Global variables are available to all parts of a program</a:t>
            </a:r>
          </a:p>
          <a:p>
            <a:pPr lvl="1" eaLnBrk="1" hangingPunct="1"/>
            <a:r>
              <a:rPr lang="en-US" dirty="0"/>
              <a:t>Global variables are not generally used</a:t>
            </a:r>
          </a:p>
        </p:txBody>
      </p:sp>
    </p:spTree>
  </p:cSld>
  <p:clrMapOvr>
    <a:masterClrMapping/>
  </p:clrMapOvr>
  <p:transition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 Definitions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70570" cy="4648200"/>
          </a:xfrm>
        </p:spPr>
        <p:txBody>
          <a:bodyPr/>
          <a:lstStyle/>
          <a:p>
            <a:pPr eaLnBrk="1" hangingPunct="1"/>
            <a:r>
              <a:rPr lang="en-US" dirty="0"/>
              <a:t>A name can be assigned to a type definition, then used to declare variables</a:t>
            </a:r>
          </a:p>
          <a:p>
            <a:pPr eaLnBrk="1" hangingPunct="1"/>
            <a:r>
              <a:rPr lang="en-US" dirty="0"/>
              <a:t>The keyword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dirty="0"/>
              <a:t> is used to define new </a:t>
            </a:r>
            <a:br>
              <a:rPr lang="en-US" dirty="0"/>
            </a:br>
            <a:r>
              <a:rPr lang="en-US" dirty="0"/>
              <a:t>type names</a:t>
            </a:r>
          </a:p>
          <a:p>
            <a:pPr lvl="1" eaLnBrk="1" hangingPunct="1"/>
            <a:r>
              <a:rPr lang="en-US" dirty="0"/>
              <a:t>Syntax:  </a:t>
            </a:r>
          </a:p>
          <a:p>
            <a:pPr lvl="1" eaLnBrk="1" hangingPunct="1"/>
            <a:endParaRPr lang="en-US" dirty="0"/>
          </a:p>
          <a:p>
            <a:pPr lvl="1" eaLnBrk="1" hangingPunct="1">
              <a:buNone/>
            </a:pP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Known_Type_Definition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New_Type_Name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  <a:b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endParaRPr lang="en-US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lvl="2" eaLnBrk="1" hangingPunct="1"/>
            <a:r>
              <a:rPr lang="en-US" dirty="0" err="1">
                <a:latin typeface="Consolas" pitchFamily="49" charset="0"/>
                <a:cs typeface="Consolas" pitchFamily="49" charset="0"/>
              </a:rPr>
              <a:t>Known_Type_Definition</a:t>
            </a:r>
            <a:r>
              <a:rPr lang="en-US" dirty="0"/>
              <a:t> can be any type</a:t>
            </a:r>
          </a:p>
        </p:txBody>
      </p:sp>
    </p:spTree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Pointer Types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To avoid mistakes using pointers, define a </a:t>
            </a:r>
            <a:br>
              <a:rPr lang="en-US" sz="2400" dirty="0"/>
            </a:br>
            <a:r>
              <a:rPr lang="en-US" sz="2400" dirty="0"/>
              <a:t>pointer type name</a:t>
            </a:r>
          </a:p>
          <a:p>
            <a:pPr lvl="1" eaLnBrk="1" hangingPunct="1"/>
            <a:r>
              <a:rPr lang="en-US" sz="2400" dirty="0"/>
              <a:t>Example:      </a:t>
            </a:r>
          </a:p>
          <a:p>
            <a:pPr lvl="1" eaLnBrk="1" hangingPunct="1">
              <a:buNone/>
            </a:pPr>
            <a:endParaRPr lang="en-US" sz="2400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*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eaLnBrk="1" hangingPunct="1">
              <a:buNone/>
            </a:pPr>
            <a:endParaRPr lang="en-US" dirty="0"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en-US" sz="2400" dirty="0"/>
              <a:t>Defines a new type,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sz="2400" dirty="0"/>
              <a:t>, for pointer variables containing pointers to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/>
              <a:t> variables</a:t>
            </a:r>
          </a:p>
          <a:p>
            <a:pPr lvl="1" eaLnBrk="1" hangingPunct="1">
              <a:buNone/>
            </a:pP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p;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/>
              <a:t>is equivalent to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*p; </a:t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  <p:transition spd="med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Multiple Declarations Again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60020" y="1600200"/>
            <a:ext cx="8812530" cy="4648200"/>
          </a:xfrm>
        </p:spPr>
        <p:txBody>
          <a:bodyPr/>
          <a:lstStyle/>
          <a:p>
            <a:pPr eaLnBrk="1" hangingPunct="1"/>
            <a:r>
              <a:rPr lang="en-US" dirty="0"/>
              <a:t>Using our new pointer type defined as </a:t>
            </a:r>
            <a:br>
              <a:rPr lang="en-US" dirty="0"/>
            </a:br>
            <a:r>
              <a:rPr lang="en-US" dirty="0"/>
              <a:t>          	   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*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  <a:br>
              <a:rPr lang="en-US" dirty="0"/>
            </a:br>
            <a:endParaRPr lang="en-US" dirty="0"/>
          </a:p>
          <a:p>
            <a:pPr eaLnBrk="1" hangingPunct="1">
              <a:buNone/>
            </a:pPr>
            <a:r>
              <a:rPr lang="en-US" dirty="0"/>
              <a:t>	Then, we can prevent this error in pointer declaration:</a:t>
            </a:r>
            <a:br>
              <a:rPr lang="en-US" dirty="0"/>
            </a:b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*P1, P2;//Only P1 is a pointer variable</a:t>
            </a:r>
          </a:p>
          <a:p>
            <a:pPr eaLnBrk="1" hangingPunct="1">
              <a:buNone/>
            </a:pPr>
            <a:r>
              <a:rPr lang="en-US" dirty="0"/>
              <a:t>   	    with </a:t>
            </a:r>
          </a:p>
          <a:p>
            <a:pPr eaLnBrk="1" hangingPunct="1">
              <a:buNone/>
            </a:pPr>
            <a:br>
              <a:rPr lang="en-US" dirty="0"/>
            </a:b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P1, P2; </a:t>
            </a:r>
          </a:p>
          <a:p>
            <a:pPr eaLnBrk="1" hangingPunct="1">
              <a:buNone/>
            </a:pP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// P1 and P2 are pointer variables</a:t>
            </a:r>
            <a:endParaRPr lang="en-US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Pointer Variables and Array Variables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variables are actually pointer variables that point to the first indexed variable</a:t>
            </a:r>
          </a:p>
          <a:p>
            <a:pPr lvl="1" eaLnBrk="1" hangingPunct="1"/>
            <a:r>
              <a:rPr lang="en-US" dirty="0"/>
              <a:t>Example: 	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a[10];</a:t>
            </a:r>
            <a:b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			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*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  <a:b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p;</a:t>
            </a:r>
          </a:p>
          <a:p>
            <a:pPr lvl="2" eaLnBrk="1" hangingPunct="1">
              <a:buNone/>
            </a:pPr>
            <a:r>
              <a:rPr lang="en-US" dirty="0"/>
              <a:t>Variables a and p are the same kind of variable</a:t>
            </a:r>
          </a:p>
          <a:p>
            <a:pPr eaLnBrk="1" hangingPunct="1"/>
            <a:r>
              <a:rPr lang="en-US" dirty="0"/>
              <a:t>Since a is a pointer variable that points to a[0],</a:t>
            </a:r>
            <a:br>
              <a:rPr lang="en-US" dirty="0"/>
            </a:br>
            <a:r>
              <a:rPr lang="en-US" dirty="0"/>
              <a:t>                      		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p = a;</a:t>
            </a:r>
            <a:br>
              <a:rPr lang="en-US" dirty="0"/>
            </a:br>
            <a:r>
              <a:rPr lang="en-US" dirty="0"/>
              <a:t>causes p to point to the same location as a</a:t>
            </a:r>
          </a:p>
        </p:txBody>
      </p:sp>
    </p:spTree>
    <p:extLst>
      <p:ext uri="{BB962C8B-B14F-4D97-AF65-F5344CB8AC3E}">
        <p14:creationId xmlns:p14="http://schemas.microsoft.com/office/powerpoint/2010/main" val="3621440998"/>
      </p:ext>
    </p:extLst>
  </p:cSld>
  <p:clrMapOvr>
    <a:masterClrMapping/>
  </p:clrMapOvr>
  <p:transition spd="med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Pointer Variables As Array Variables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294688" cy="4572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dirty="0"/>
              <a:t>Continuing the previous example:</a:t>
            </a:r>
            <a:br>
              <a:rPr lang="en-US" dirty="0"/>
            </a:br>
            <a:r>
              <a:rPr lang="en-US" dirty="0"/>
              <a:t>Pointer variable p can be used as if it were an </a:t>
            </a:r>
            <a:br>
              <a:rPr lang="en-US" dirty="0"/>
            </a:br>
            <a:r>
              <a:rPr lang="en-US" dirty="0"/>
              <a:t>array variable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/>
            <a:r>
              <a:rPr lang="en-US" dirty="0"/>
              <a:t>Example: 	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p[0], p[1], …p[9]  </a:t>
            </a:r>
            <a:br>
              <a:rPr lang="en-US" dirty="0"/>
            </a:br>
            <a:r>
              <a:rPr lang="en-US" dirty="0"/>
              <a:t>			are all legal ways to use p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Variable 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 can be used as a pointer variable </a:t>
            </a:r>
            <a:br>
              <a:rPr lang="en-US" dirty="0"/>
            </a:br>
            <a:r>
              <a:rPr lang="en-US" dirty="0"/>
              <a:t>except the pointer value in 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a</a:t>
            </a:r>
            <a:r>
              <a:rPr lang="en-US" dirty="0"/>
              <a:t> cannot be changed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This is not legal:     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p2;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… // p2 is assigned a value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a = p2  // attempt to change a</a:t>
            </a:r>
          </a:p>
        </p:txBody>
      </p:sp>
      <p:sp>
        <p:nvSpPr>
          <p:cNvPr id="540674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900863" y="2514600"/>
            <a:ext cx="2054225" cy="528638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9.4</a:t>
            </a:r>
          </a:p>
        </p:txBody>
      </p:sp>
      <p:sp>
        <p:nvSpPr>
          <p:cNvPr id="6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96100" y="3124200"/>
            <a:ext cx="2063750" cy="523875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9.5</a:t>
            </a:r>
          </a:p>
        </p:txBody>
      </p:sp>
    </p:spTree>
    <p:extLst>
      <p:ext uri="{BB962C8B-B14F-4D97-AF65-F5344CB8AC3E}">
        <p14:creationId xmlns:p14="http://schemas.microsoft.com/office/powerpoint/2010/main" val="147721140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>
          <a:xfrm>
            <a:off x="6381750" y="1977390"/>
            <a:ext cx="2590800" cy="992188"/>
          </a:xfrm>
        </p:spPr>
        <p:txBody>
          <a:bodyPr/>
          <a:lstStyle/>
          <a:p>
            <a:pPr eaLnBrk="1" hangingPunct="1"/>
            <a:r>
              <a:rPr lang="en-US" dirty="0"/>
              <a:t>Display 9.4</a:t>
            </a:r>
            <a:br>
              <a:rPr lang="en-US" dirty="0"/>
            </a:br>
            <a:endParaRPr lang="en-US" dirty="0"/>
          </a:p>
        </p:txBody>
      </p:sp>
      <p:sp>
        <p:nvSpPr>
          <p:cNvPr id="471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Slide 9- </a:t>
            </a:r>
            <a:fld id="{AEACE580-2A67-496C-8D44-4CA7E69AC0C9}" type="slidenum">
              <a:rPr lang="en-US">
                <a:solidFill>
                  <a:schemeClr val="tx1"/>
                </a:solidFill>
              </a:rPr>
              <a:pPr/>
              <a:t>49</a:t>
            </a:fld>
            <a:endParaRPr lang="en-CA">
              <a:solidFill>
                <a:schemeClr val="tx1"/>
              </a:solidFill>
            </a:endParaRPr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0" y="0"/>
            <a:ext cx="5899150" cy="1519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7111" name="Picture 4" descr="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68580"/>
            <a:ext cx="6023524" cy="645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9955455"/>
      </p:ext>
    </p:extLst>
  </p:cSld>
  <p:clrMapOvr>
    <a:masterClrMapping/>
  </p:clrMapOvr>
  <p:transition spd="med" advClick="0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A2033DE-5C9E-4384-97AB-21B48B0D1C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45870"/>
            <a:ext cx="8048625" cy="4745038"/>
          </a:xfrm>
        </p:spPr>
        <p:txBody>
          <a:bodyPr/>
          <a:lstStyle/>
          <a:p>
            <a:pPr marL="342900" lvl="1" indent="-342900">
              <a:buSzPct val="85000"/>
              <a:buFont typeface="ZapfDingbats" pitchFamily="82" charset="2"/>
              <a:buChar char="r"/>
              <a:defRPr/>
            </a:pPr>
            <a:r>
              <a:rPr lang="en-US" sz="2800" dirty="0">
                <a:solidFill>
                  <a:srgbClr val="C00000"/>
                </a:solidFill>
              </a:rPr>
              <a:t>Pointer</a:t>
            </a:r>
            <a:r>
              <a:rPr lang="en-US" sz="2800" dirty="0"/>
              <a:t>: a pointer is the memory address of a variable </a:t>
            </a:r>
          </a:p>
          <a:p>
            <a:pPr marL="742950" lvl="2" indent="-342900">
              <a:buSzPct val="85000"/>
              <a:buFont typeface="ZapfDingbats" pitchFamily="82" charset="2"/>
              <a:buChar char="r"/>
              <a:defRPr/>
            </a:pPr>
            <a:r>
              <a:rPr lang="en-US" dirty="0"/>
              <a:t>An address of a variable is stored in memory as a pointer</a:t>
            </a:r>
          </a:p>
          <a:p>
            <a:pPr marL="742950" lvl="2" indent="-342900">
              <a:buSzPct val="85000"/>
              <a:buFont typeface="ZapfDingbats" pitchFamily="82" charset="2"/>
              <a:buChar char="r"/>
              <a:defRPr/>
            </a:pPr>
            <a:r>
              <a:rPr lang="en-US" dirty="0"/>
              <a:t>Pointers "point" to a variable similarly to references</a:t>
            </a:r>
          </a:p>
          <a:p>
            <a:pPr eaLnBrk="1" hangingPunct="1">
              <a:defRPr/>
            </a:pPr>
            <a:r>
              <a:rPr lang="en-US" dirty="0"/>
              <a:t>References are memory addresses that can’t be changed once assigned to an address.</a:t>
            </a:r>
          </a:p>
          <a:p>
            <a:pPr lvl="1" eaLnBrk="1" hangingPunct="1">
              <a:defRPr/>
            </a:pPr>
            <a:r>
              <a:rPr lang="en-US" sz="2000" dirty="0"/>
              <a:t>When a variable is used as a call-by-reference </a:t>
            </a:r>
            <a:br>
              <a:rPr lang="en-US" sz="2000" dirty="0"/>
            </a:br>
            <a:r>
              <a:rPr lang="en-US" sz="2000" dirty="0"/>
              <a:t>argument, its address is passed. It is bound to that address forever.</a:t>
            </a:r>
          </a:p>
          <a:p>
            <a:pPr>
              <a:defRPr/>
            </a:pPr>
            <a:r>
              <a:rPr lang="en-US" dirty="0"/>
              <a:t>Pointers can be changed by being assigned to a different address!</a:t>
            </a:r>
            <a:endParaRPr lang="en-US" sz="3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Slide 9- </a:t>
            </a:r>
            <a:fld id="{202B78CF-9F2A-4649-9304-0128F7B1DB83}" type="slidenum">
              <a:rPr lang="en-US">
                <a:solidFill>
                  <a:schemeClr val="tx1"/>
                </a:solidFill>
              </a:rPr>
              <a:pPr/>
              <a:t>50</a:t>
            </a:fld>
            <a:endParaRPr lang="en-CA">
              <a:solidFill>
                <a:schemeClr val="tx1"/>
              </a:solidFill>
            </a:endParaRP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0" y="0"/>
            <a:ext cx="5899150" cy="1519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8135" name="Picture 2" descr="Pink tissue pap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6861810" cy="6709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43182847"/>
      </p:ext>
    </p:extLst>
  </p:cSld>
  <p:clrMapOvr>
    <a:masterClrMapping/>
  </p:clrMapOvr>
  <p:transition spd="med" advClick="0"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Pointer Reference Parameters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A second advantage in using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sz="2400" dirty="0"/>
              <a:t> to </a:t>
            </a:r>
            <a:br>
              <a:rPr lang="en-US" sz="2400" dirty="0"/>
            </a:br>
            <a:r>
              <a:rPr lang="en-US" sz="2400" dirty="0"/>
              <a:t>define a pointer type is seen in parameter lists</a:t>
            </a:r>
          </a:p>
          <a:p>
            <a:pPr lvl="1" eaLnBrk="1" hangingPunct="1"/>
            <a:r>
              <a:rPr lang="en-US" sz="2400" dirty="0"/>
              <a:t>Example:  </a:t>
            </a:r>
          </a:p>
          <a:p>
            <a:pPr lvl="1" eaLnBrk="1" hangingPunct="1">
              <a:buNone/>
            </a:pPr>
            <a:endParaRPr lang="en-US" sz="2400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sample_function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IntPtr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&amp;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pointer_var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);</a:t>
            </a:r>
            <a:b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br>
              <a:rPr lang="en-US" sz="2400" dirty="0"/>
            </a:br>
            <a:r>
              <a:rPr lang="en-US" sz="2400" dirty="0"/>
              <a:t>                 is less confusing than</a:t>
            </a:r>
            <a:br>
              <a:rPr lang="en-US" sz="2400" dirty="0"/>
            </a:br>
            <a:r>
              <a:rPr lang="en-US" sz="2400" dirty="0"/>
              <a:t>         </a:t>
            </a:r>
            <a:endParaRPr lang="en-US" dirty="0"/>
          </a:p>
          <a:p>
            <a:pPr lvl="1" eaLnBrk="1" hangingPunct="1">
              <a:buNone/>
            </a:pP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sample_function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*&amp; </a:t>
            </a:r>
            <a:r>
              <a:rPr lang="en-US" sz="24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pointer_var</a:t>
            </a:r>
            <a:r>
              <a:rPr lang="en-US" sz="24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</p:spTree>
  </p:cSld>
  <p:clrMapOvr>
    <a:masterClrMapping/>
  </p:clrMapOvr>
  <p:transition spd="med"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 descr="Pink tissue paper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Dynamic Arrays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Dynamic Arrays</a:t>
            </a:r>
          </a:p>
        </p:txBody>
      </p:sp>
      <p:sp>
        <p:nvSpPr>
          <p:cNvPr id="3072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 dynamic array is an array whose size is </a:t>
            </a:r>
            <a:br>
              <a:rPr lang="en-US" dirty="0"/>
            </a:br>
            <a:r>
              <a:rPr lang="en-US" dirty="0"/>
              <a:t>determined when the program is running, not at the time when you write the program</a:t>
            </a:r>
          </a:p>
        </p:txBody>
      </p:sp>
    </p:spTree>
  </p:cSld>
  <p:clrMapOvr>
    <a:masterClrMapping/>
  </p:clrMapOvr>
  <p:transition spd="med"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Creating Dynamic Arrays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21970" y="138303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/>
              <a:t>Normal arrays require that the programmer determine the size of the array when the program is written</a:t>
            </a:r>
          </a:p>
          <a:p>
            <a:pPr lvl="1" eaLnBrk="1" hangingPunct="1"/>
            <a:r>
              <a:rPr lang="en-US" dirty="0"/>
              <a:t>What if the programmer estimates too large?</a:t>
            </a:r>
          </a:p>
          <a:p>
            <a:pPr lvl="2" eaLnBrk="1" hangingPunct="1"/>
            <a:r>
              <a:rPr lang="en-US" dirty="0"/>
              <a:t>Memory is wasted</a:t>
            </a:r>
          </a:p>
          <a:p>
            <a:pPr lvl="1" eaLnBrk="1" hangingPunct="1"/>
            <a:r>
              <a:rPr lang="en-US" dirty="0"/>
              <a:t>What if the programmer estimates too small?</a:t>
            </a:r>
          </a:p>
          <a:p>
            <a:pPr lvl="2" eaLnBrk="1" hangingPunct="1"/>
            <a:r>
              <a:rPr lang="en-US" dirty="0"/>
              <a:t>The program may not work in some situations</a:t>
            </a:r>
          </a:p>
          <a:p>
            <a:pPr eaLnBrk="1" hangingPunct="1"/>
            <a:r>
              <a:rPr lang="en-US" dirty="0"/>
              <a:t>Dynamic arrays can be created with just the right size while the program is running</a:t>
            </a:r>
          </a:p>
        </p:txBody>
      </p:sp>
    </p:spTree>
  </p:cSld>
  <p:clrMapOvr>
    <a:masterClrMapping/>
  </p:clrMapOvr>
  <p:transition spd="med"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Creating Dynamic Arrays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732520" cy="4572000"/>
          </a:xfrm>
        </p:spPr>
        <p:txBody>
          <a:bodyPr/>
          <a:lstStyle/>
          <a:p>
            <a:pPr eaLnBrk="1" hangingPunct="1"/>
            <a:r>
              <a:rPr lang="en-US" dirty="0"/>
              <a:t>Dynamic arrays are created using the 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operator</a:t>
            </a:r>
          </a:p>
          <a:p>
            <a:pPr lvl="1" eaLnBrk="1" hangingPunct="1"/>
            <a:r>
              <a:rPr lang="en-US" dirty="0"/>
              <a:t>Example:  To create an array of 10 elements of </a:t>
            </a:r>
            <a:br>
              <a:rPr lang="en-US" dirty="0"/>
            </a:br>
            <a:r>
              <a:rPr lang="en-US" dirty="0"/>
              <a:t>                  type double:</a:t>
            </a:r>
            <a:br>
              <a:rPr lang="en-US" dirty="0"/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double*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DoublePtr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		 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DoublePtr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d;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	  d = new double[10]; 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2" eaLnBrk="1" hangingPunct="1">
              <a:buNone/>
            </a:pPr>
            <a:r>
              <a:rPr lang="en-US" sz="28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800" dirty="0"/>
              <a:t> can now be used as if it were an ordinary array! </a:t>
            </a:r>
            <a:r>
              <a:rPr lang="en-US" dirty="0"/>
              <a:t>                        </a:t>
            </a:r>
          </a:p>
        </p:txBody>
      </p:sp>
    </p:spTree>
  </p:cSld>
  <p:clrMapOvr>
    <a:masterClrMapping/>
  </p:clrMapOvr>
  <p:transition spd="med"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Dynamic Arrays (cont.)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>
          <a:xfrm>
            <a:off x="544513" y="1600200"/>
            <a:ext cx="8294687" cy="4572000"/>
          </a:xfrm>
        </p:spPr>
        <p:txBody>
          <a:bodyPr/>
          <a:lstStyle/>
          <a:p>
            <a:pPr eaLnBrk="1" hangingPunct="1"/>
            <a:r>
              <a:rPr lang="en-US" dirty="0"/>
              <a:t>Pointer variable d is a pointer to d[0]</a:t>
            </a:r>
          </a:p>
          <a:p>
            <a:pPr eaLnBrk="1" hangingPunct="1"/>
            <a:r>
              <a:rPr lang="en-US" dirty="0"/>
              <a:t>When finished with the array, it should be </a:t>
            </a:r>
            <a:br>
              <a:rPr lang="en-US" dirty="0"/>
            </a:br>
            <a:r>
              <a:rPr lang="en-US" dirty="0"/>
              <a:t>deleted to return memory to the </a:t>
            </a:r>
            <a:r>
              <a:rPr lang="en-US" dirty="0" err="1"/>
              <a:t>freestore</a:t>
            </a:r>
            <a:endParaRPr lang="en-US" dirty="0"/>
          </a:p>
          <a:p>
            <a:pPr lvl="1" eaLnBrk="1" hangingPunct="1"/>
            <a:r>
              <a:rPr lang="en-US" dirty="0"/>
              <a:t>Example:           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delete [ ] d;</a:t>
            </a:r>
          </a:p>
          <a:p>
            <a:pPr lvl="2" eaLnBrk="1" hangingPunct="1"/>
            <a:r>
              <a:rPr lang="en-US" dirty="0"/>
              <a:t>The brackets tell C++ a dynamic array is being deleted so it must check the size to know how many indexed variables to remove</a:t>
            </a:r>
          </a:p>
          <a:p>
            <a:pPr lvl="2" eaLnBrk="1" hangingPunct="1"/>
            <a:r>
              <a:rPr lang="en-US" dirty="0"/>
              <a:t>If forget to write the brackets,                                                      it would tell                                              the computer to                                                       remove only one variable</a:t>
            </a:r>
          </a:p>
        </p:txBody>
      </p:sp>
      <p:sp>
        <p:nvSpPr>
          <p:cNvPr id="543746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199188" y="4733925"/>
            <a:ext cx="2589212" cy="528638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9.6 (1)</a:t>
            </a:r>
          </a:p>
        </p:txBody>
      </p:sp>
      <p:sp>
        <p:nvSpPr>
          <p:cNvPr id="543747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199188" y="5414963"/>
            <a:ext cx="2589212" cy="528637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9.6 (2)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6" grpId="0" animBg="1"/>
      <p:bldP spid="54374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title"/>
          </p:nvPr>
        </p:nvSpPr>
        <p:spPr>
          <a:xfrm>
            <a:off x="5970270" y="662940"/>
            <a:ext cx="2922270" cy="1540828"/>
          </a:xfrm>
        </p:spPr>
        <p:txBody>
          <a:bodyPr/>
          <a:lstStyle/>
          <a:p>
            <a:pPr eaLnBrk="1" hangingPunct="1"/>
            <a:r>
              <a:rPr lang="en-US" dirty="0"/>
              <a:t>Display 9.6  (1/2)</a:t>
            </a:r>
            <a:br>
              <a:rPr lang="en-US" dirty="0"/>
            </a:br>
            <a:endParaRPr lang="en-US" dirty="0"/>
          </a:p>
        </p:txBody>
      </p:sp>
      <p:sp>
        <p:nvSpPr>
          <p:cNvPr id="49156" name="Rectangle 6"/>
          <p:cNvSpPr>
            <a:spLocks noChangeArrowheads="1"/>
          </p:cNvSpPr>
          <p:nvPr/>
        </p:nvSpPr>
        <p:spPr bwMode="auto">
          <a:xfrm>
            <a:off x="0" y="180975"/>
            <a:ext cx="5254625" cy="1419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9159" name="Picture 8" descr="Pink tissue pap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50" y="206006"/>
            <a:ext cx="5501640" cy="647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Display 9.6</a:t>
            </a:r>
            <a:br>
              <a:rPr lang="en-US"/>
            </a:br>
            <a:r>
              <a:rPr lang="en-US"/>
              <a:t>(2/2)</a:t>
            </a:r>
          </a:p>
        </p:txBody>
      </p:sp>
      <p:pic>
        <p:nvPicPr>
          <p:cNvPr id="50182" name="Picture 7" descr="Pink tissue pap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8" y="1571625"/>
            <a:ext cx="819943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Pointer Arithmetic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94688" cy="4572000"/>
          </a:xfrm>
        </p:spPr>
        <p:txBody>
          <a:bodyPr/>
          <a:lstStyle/>
          <a:p>
            <a:pPr eaLnBrk="1" hangingPunct="1"/>
            <a:r>
              <a:rPr lang="en-US" dirty="0"/>
              <a:t>Arithmetic can be performed on the addresses contained in pointers</a:t>
            </a:r>
          </a:p>
          <a:p>
            <a:pPr lvl="1" eaLnBrk="1" hangingPunct="1"/>
            <a:r>
              <a:rPr lang="en-US" dirty="0"/>
              <a:t>Recall the dynamic array of doubles, d, declared previously; </a:t>
            </a:r>
          </a:p>
          <a:p>
            <a:pPr lvl="1" eaLnBrk="1" hangingPunct="1"/>
            <a:r>
              <a:rPr lang="en-US" dirty="0"/>
              <a:t>Recall that d points to d[0]</a:t>
            </a:r>
          </a:p>
          <a:p>
            <a:pPr lvl="1" eaLnBrk="1" hangingPunct="1"/>
            <a:r>
              <a:rPr lang="en-US" dirty="0"/>
              <a:t>The expression d+1 evaluates to the address of d[1] and d+2 evaluates to the address of d[2]</a:t>
            </a:r>
          </a:p>
          <a:p>
            <a:pPr lvl="2" eaLnBrk="1" hangingPunct="1"/>
            <a:r>
              <a:rPr lang="en-US" dirty="0"/>
              <a:t>Notice that adding one adds enough bytes for one</a:t>
            </a:r>
            <a:br>
              <a:rPr lang="en-US" dirty="0"/>
            </a:br>
            <a:r>
              <a:rPr lang="en-US" dirty="0"/>
              <a:t>variable of the type stored in the array           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Declaring Pointers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Pointer variables must be declared to have a pointer type</a:t>
            </a:r>
          </a:p>
          <a:p>
            <a:pPr lvl="1" eaLnBrk="1" hangingPunct="1"/>
            <a:r>
              <a:rPr lang="en-US" dirty="0"/>
              <a:t>Example:  To declare a pointer variable p that can "point" to a variable of type double: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			</a:t>
            </a:r>
            <a:r>
              <a:rPr lang="en-US" dirty="0">
                <a:solidFill>
                  <a:srgbClr val="FF0000"/>
                </a:solidFill>
              </a:rPr>
              <a:t>double  *p;</a:t>
            </a:r>
          </a:p>
          <a:p>
            <a:pPr lvl="1" eaLnBrk="1" hangingPunct="1"/>
            <a:r>
              <a:rPr lang="en-US" dirty="0"/>
              <a:t>The asterisk identifies p as a pointer variable</a:t>
            </a:r>
          </a:p>
          <a:p>
            <a:pPr marL="2286000" lvl="5" indent="0" eaLnBrk="1" hangingPunct="1">
              <a:buNone/>
            </a:pPr>
            <a:r>
              <a:rPr lang="en-US" dirty="0"/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double  </a:t>
            </a:r>
            <a:r>
              <a:rPr lang="en-US" sz="2400" dirty="0" err="1">
                <a:solidFill>
                  <a:srgbClr val="FF0000"/>
                </a:solidFill>
                <a:latin typeface="+mj-lt"/>
              </a:rPr>
              <a:t>dValue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;</a:t>
            </a:r>
            <a:endParaRPr lang="en-US" sz="2400" dirty="0">
              <a:latin typeface="+mj-lt"/>
            </a:endParaRPr>
          </a:p>
          <a:p>
            <a:pPr lvl="1" eaLnBrk="1" hangingPunct="1"/>
            <a:r>
              <a:rPr lang="en-US" dirty="0"/>
              <a:t>How do you get the address of a variable?</a:t>
            </a:r>
          </a:p>
          <a:p>
            <a:pPr marL="2286000" lvl="5" indent="0" eaLnBrk="1" hangingPunct="1">
              <a:buNone/>
            </a:pPr>
            <a:r>
              <a:rPr lang="en-US" sz="2400" dirty="0">
                <a:solidFill>
                  <a:srgbClr val="FF0000"/>
                </a:solidFill>
                <a:latin typeface="Comic Sans MS (Body)"/>
              </a:rPr>
              <a:t>double  *p = &amp;</a:t>
            </a:r>
            <a:r>
              <a:rPr lang="en-US" sz="2400" dirty="0" err="1">
                <a:solidFill>
                  <a:srgbClr val="FF0000"/>
                </a:solidFill>
                <a:latin typeface="Comic Sans MS (Body)"/>
              </a:rPr>
              <a:t>dValue</a:t>
            </a:r>
            <a:r>
              <a:rPr lang="en-US" sz="2400" dirty="0">
                <a:solidFill>
                  <a:srgbClr val="FF0000"/>
                </a:solidFill>
                <a:latin typeface="Comic Sans MS (Body)"/>
              </a:rPr>
              <a:t>; </a:t>
            </a:r>
          </a:p>
        </p:txBody>
      </p:sp>
    </p:spTree>
  </p:cSld>
  <p:clrMapOvr>
    <a:masterClrMapping/>
  </p:clrMapOvr>
  <p:transition spd="med"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FD09CC0-9B2A-413B-8FFE-D2F426A10189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 and arrays</a:t>
            </a:r>
          </a:p>
        </p:txBody>
      </p:sp>
      <p:graphicFrame>
        <p:nvGraphicFramePr>
          <p:cNvPr id="744534" name="Group 86"/>
          <p:cNvGraphicFramePr>
            <a:graphicFrameLocks noGrp="1"/>
          </p:cNvGraphicFramePr>
          <p:nvPr>
            <p:ph idx="1"/>
          </p:nvPr>
        </p:nvGraphicFramePr>
        <p:xfrm>
          <a:off x="512763" y="1557338"/>
          <a:ext cx="4321175" cy="3776664"/>
        </p:xfrm>
        <a:graphic>
          <a:graphicData uri="http://schemas.openxmlformats.org/drawingml/2006/table">
            <a:tbl>
              <a:tblPr/>
              <a:tblGrid>
                <a:gridCol w="957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1016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4535" name="Text Box 87"/>
          <p:cNvSpPr txBox="1">
            <a:spLocks noChangeArrowheads="1"/>
          </p:cNvSpPr>
          <p:nvPr/>
        </p:nvSpPr>
        <p:spPr bwMode="auto">
          <a:xfrm>
            <a:off x="4452938" y="1687513"/>
            <a:ext cx="35814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double list[3];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&amp;list[1]</a:t>
            </a:r>
            <a:r>
              <a:rPr lang="en-US" sz="2400"/>
              <a:t> ? </a:t>
            </a:r>
          </a:p>
          <a:p>
            <a:pPr>
              <a:spcBef>
                <a:spcPct val="50000"/>
              </a:spcBef>
            </a:pPr>
            <a:r>
              <a:rPr lang="en-US" sz="2400"/>
              <a:t>1008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how does the system find out this address?</a:t>
            </a:r>
          </a:p>
          <a:p>
            <a:pPr>
              <a:spcBef>
                <a:spcPct val="50000"/>
              </a:spcBef>
            </a:pPr>
            <a:r>
              <a:rPr lang="en-US" sz="2400"/>
              <a:t>1000+1*8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45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4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DC16A55-2B92-45F5-8961-042C2114682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arithmetic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4163" y="1600200"/>
            <a:ext cx="4059237" cy="4648200"/>
          </a:xfrm>
        </p:spPr>
        <p:txBody>
          <a:bodyPr/>
          <a:lstStyle/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rgbClr val="C00000"/>
                </a:solidFill>
              </a:rPr>
              <a:t>pointer arithmetic </a:t>
            </a:r>
            <a:r>
              <a:rPr lang="en-US" sz="2000"/>
              <a:t>must take into account the size of the </a:t>
            </a:r>
            <a:r>
              <a:rPr lang="en-US" sz="2000">
                <a:solidFill>
                  <a:schemeClr val="accent2"/>
                </a:solidFill>
              </a:rPr>
              <a:t>base type</a:t>
            </a:r>
            <a:r>
              <a:rPr lang="en-US" sz="2000"/>
              <a:t>.</a:t>
            </a:r>
          </a:p>
          <a:p>
            <a:pPr lvl="1">
              <a:buFont typeface="ZapfDingbats" pitchFamily="82" charset="2"/>
              <a:buNone/>
            </a:pPr>
            <a:endParaRPr lang="en-US" sz="2000"/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double list[3]={1.0, 1.1, 1.2};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double *p;</a:t>
            </a:r>
          </a:p>
          <a:p>
            <a:pPr lvl="1">
              <a:buFont typeface="ZapfDingbats" pitchFamily="82" charset="2"/>
              <a:buNone/>
            </a:pPr>
            <a:endParaRPr lang="en-US" sz="2000">
              <a:solidFill>
                <a:schemeClr val="accent2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 sz="2000"/>
              <a:t>what’s in </a:t>
            </a:r>
            <a:r>
              <a:rPr lang="en-US" sz="2000">
                <a:solidFill>
                  <a:schemeClr val="accent2"/>
                </a:solidFill>
              </a:rPr>
              <a:t>p</a:t>
            </a:r>
            <a:r>
              <a:rPr lang="en-US" sz="2000"/>
              <a:t> after the following operations?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p=&amp;list[0];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p=p+2; /*recall each double value takes 8 bytes*/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p=p-1;</a:t>
            </a:r>
          </a:p>
          <a:p>
            <a:pPr lvl="1">
              <a:buFont typeface="ZapfDingbats" pitchFamily="82" charset="2"/>
              <a:buNone/>
            </a:pPr>
            <a:endParaRPr lang="en-US" sz="2000">
              <a:solidFill>
                <a:schemeClr val="accent2"/>
              </a:solidFill>
            </a:endParaRPr>
          </a:p>
        </p:txBody>
      </p:sp>
      <p:graphicFrame>
        <p:nvGraphicFramePr>
          <p:cNvPr id="747559" name="Group 39"/>
          <p:cNvGraphicFramePr>
            <a:graphicFrameLocks noGrp="1"/>
          </p:cNvGraphicFramePr>
          <p:nvPr>
            <p:ph sz="half" idx="2"/>
          </p:nvPr>
        </p:nvGraphicFramePr>
        <p:xfrm>
          <a:off x="4746625" y="1600200"/>
          <a:ext cx="4049713" cy="4202113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1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list[1]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1016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29" name="TextBox 5"/>
          <p:cNvSpPr txBox="1">
            <a:spLocks noChangeArrowheads="1"/>
          </p:cNvSpPr>
          <p:nvPr/>
        </p:nvSpPr>
        <p:spPr bwMode="auto">
          <a:xfrm>
            <a:off x="2808288" y="5962650"/>
            <a:ext cx="4635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Here, implicitly the compiler knows the base type that p is pointing to.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BD9722E-CF9C-4D4B-9635-A27AF84EC823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arithmetic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4163" y="1600200"/>
            <a:ext cx="4059237" cy="4648200"/>
          </a:xfrm>
        </p:spPr>
        <p:txBody>
          <a:bodyPr/>
          <a:lstStyle/>
          <a:p>
            <a:pPr lvl="1">
              <a:buFont typeface="ZapfDingbats" pitchFamily="82" charset="2"/>
              <a:buNone/>
            </a:pPr>
            <a:r>
              <a:rPr lang="en-US" sz="2000"/>
              <a:t>pointer arithmetic must take into account the size of the </a:t>
            </a:r>
            <a:r>
              <a:rPr lang="en-US" sz="2000">
                <a:solidFill>
                  <a:schemeClr val="accent2"/>
                </a:solidFill>
              </a:rPr>
              <a:t>base type</a:t>
            </a:r>
            <a:r>
              <a:rPr lang="en-US" sz="2000"/>
              <a:t>.</a:t>
            </a:r>
          </a:p>
          <a:p>
            <a:pPr lvl="1">
              <a:buFont typeface="ZapfDingbats" pitchFamily="82" charset="2"/>
              <a:buNone/>
            </a:pPr>
            <a:endParaRPr lang="en-US" sz="2000"/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chemeClr val="accent2"/>
                </a:solidFill>
              </a:rPr>
              <a:t>p=&amp;list[0];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rgbClr val="FF6600"/>
                </a:solidFill>
              </a:rPr>
              <a:t>p=p+2; /*recall each double value takes 8 bytes*/</a:t>
            </a:r>
          </a:p>
          <a:p>
            <a:pPr lvl="1">
              <a:buFont typeface="ZapfDingbats" pitchFamily="82" charset="2"/>
              <a:buNone/>
            </a:pPr>
            <a:r>
              <a:rPr lang="en-US" sz="2000">
                <a:solidFill>
                  <a:srgbClr val="009900"/>
                </a:solidFill>
              </a:rPr>
              <a:t>p=p-1;</a:t>
            </a:r>
          </a:p>
          <a:p>
            <a:pPr lvl="1">
              <a:buFont typeface="ZapfDingbats" pitchFamily="82" charset="2"/>
              <a:buNone/>
            </a:pPr>
            <a:endParaRPr lang="en-US" sz="2000">
              <a:solidFill>
                <a:srgbClr val="009900"/>
              </a:solidFill>
            </a:endParaRPr>
          </a:p>
        </p:txBody>
      </p:sp>
      <p:graphicFrame>
        <p:nvGraphicFramePr>
          <p:cNvPr id="798724" name="Group 4"/>
          <p:cNvGraphicFramePr>
            <a:graphicFrameLocks noGrp="1"/>
          </p:cNvGraphicFramePr>
          <p:nvPr>
            <p:ph sz="half" idx="2"/>
          </p:nvPr>
        </p:nvGraphicFramePr>
        <p:xfrm>
          <a:off x="4746625" y="1600200"/>
          <a:ext cx="4049713" cy="4202113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1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list[0]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1008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list[1]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1016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list[2]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53" name="Freeform 36"/>
          <p:cNvSpPr>
            <a:spLocks/>
          </p:cNvSpPr>
          <p:nvPr/>
        </p:nvSpPr>
        <p:spPr bwMode="auto">
          <a:xfrm>
            <a:off x="6911975" y="1568450"/>
            <a:ext cx="1778000" cy="3940175"/>
          </a:xfrm>
          <a:custGeom>
            <a:avLst/>
            <a:gdLst>
              <a:gd name="T0" fmla="*/ 0 w 1436"/>
              <a:gd name="T1" fmla="*/ 2147483647 h 2161"/>
              <a:gd name="T2" fmla="*/ 2147483647 w 1436"/>
              <a:gd name="T3" fmla="*/ 2147483647 h 2161"/>
              <a:gd name="T4" fmla="*/ 2147483647 w 1436"/>
              <a:gd name="T5" fmla="*/ 2147483647 h 2161"/>
              <a:gd name="T6" fmla="*/ 2147483647 w 1436"/>
              <a:gd name="T7" fmla="*/ 2147483647 h 2161"/>
              <a:gd name="T8" fmla="*/ 0 60000 65536"/>
              <a:gd name="T9" fmla="*/ 0 60000 65536"/>
              <a:gd name="T10" fmla="*/ 0 60000 65536"/>
              <a:gd name="T11" fmla="*/ 0 60000 65536"/>
              <a:gd name="T12" fmla="*/ 0 w 1436"/>
              <a:gd name="T13" fmla="*/ 0 h 2161"/>
              <a:gd name="T14" fmla="*/ 1436 w 1436"/>
              <a:gd name="T15" fmla="*/ 2161 h 21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6" h="2161">
                <a:moveTo>
                  <a:pt x="0" y="2161"/>
                </a:moveTo>
                <a:cubicBezTo>
                  <a:pt x="510" y="2131"/>
                  <a:pt x="1020" y="2101"/>
                  <a:pt x="1228" y="1790"/>
                </a:cubicBezTo>
                <a:cubicBezTo>
                  <a:pt x="1436" y="1479"/>
                  <a:pt x="1415" y="592"/>
                  <a:pt x="1248" y="296"/>
                </a:cubicBezTo>
                <a:cubicBezTo>
                  <a:pt x="1081" y="0"/>
                  <a:pt x="397" y="61"/>
                  <a:pt x="227" y="14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8757" name="Freeform 37"/>
          <p:cNvSpPr>
            <a:spLocks/>
          </p:cNvSpPr>
          <p:nvPr/>
        </p:nvSpPr>
        <p:spPr bwMode="auto">
          <a:xfrm>
            <a:off x="6934200" y="3975100"/>
            <a:ext cx="1766888" cy="1544638"/>
          </a:xfrm>
          <a:custGeom>
            <a:avLst/>
            <a:gdLst>
              <a:gd name="T0" fmla="*/ 0 w 1436"/>
              <a:gd name="T1" fmla="*/ 2147483647 h 2161"/>
              <a:gd name="T2" fmla="*/ 2147483647 w 1436"/>
              <a:gd name="T3" fmla="*/ 2147483647 h 2161"/>
              <a:gd name="T4" fmla="*/ 2147483647 w 1436"/>
              <a:gd name="T5" fmla="*/ 2147483647 h 2161"/>
              <a:gd name="T6" fmla="*/ 2147483647 w 1436"/>
              <a:gd name="T7" fmla="*/ 2147483647 h 2161"/>
              <a:gd name="T8" fmla="*/ 0 60000 65536"/>
              <a:gd name="T9" fmla="*/ 0 60000 65536"/>
              <a:gd name="T10" fmla="*/ 0 60000 65536"/>
              <a:gd name="T11" fmla="*/ 0 60000 65536"/>
              <a:gd name="T12" fmla="*/ 0 w 1436"/>
              <a:gd name="T13" fmla="*/ 0 h 2161"/>
              <a:gd name="T14" fmla="*/ 1436 w 1436"/>
              <a:gd name="T15" fmla="*/ 2161 h 21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6" h="2161">
                <a:moveTo>
                  <a:pt x="0" y="2161"/>
                </a:moveTo>
                <a:cubicBezTo>
                  <a:pt x="510" y="2131"/>
                  <a:pt x="1020" y="2101"/>
                  <a:pt x="1228" y="1790"/>
                </a:cubicBezTo>
                <a:cubicBezTo>
                  <a:pt x="1436" y="1479"/>
                  <a:pt x="1415" y="592"/>
                  <a:pt x="1248" y="296"/>
                </a:cubicBezTo>
                <a:cubicBezTo>
                  <a:pt x="1081" y="0"/>
                  <a:pt x="397" y="61"/>
                  <a:pt x="227" y="14"/>
                </a:cubicBezTo>
              </a:path>
            </a:pathLst>
          </a:custGeom>
          <a:noFill/>
          <a:ln w="9525">
            <a:solidFill>
              <a:srgbClr val="FF6600"/>
            </a:solidFill>
            <a:round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8758" name="Freeform 38"/>
          <p:cNvSpPr>
            <a:spLocks/>
          </p:cNvSpPr>
          <p:nvPr/>
        </p:nvSpPr>
        <p:spPr bwMode="auto">
          <a:xfrm>
            <a:off x="6934200" y="2787650"/>
            <a:ext cx="1766888" cy="2732088"/>
          </a:xfrm>
          <a:custGeom>
            <a:avLst/>
            <a:gdLst>
              <a:gd name="T0" fmla="*/ 0 w 1436"/>
              <a:gd name="T1" fmla="*/ 2147483647 h 2161"/>
              <a:gd name="T2" fmla="*/ 2147483647 w 1436"/>
              <a:gd name="T3" fmla="*/ 2147483647 h 2161"/>
              <a:gd name="T4" fmla="*/ 2147483647 w 1436"/>
              <a:gd name="T5" fmla="*/ 2147483647 h 2161"/>
              <a:gd name="T6" fmla="*/ 2147483647 w 1436"/>
              <a:gd name="T7" fmla="*/ 2147483647 h 2161"/>
              <a:gd name="T8" fmla="*/ 0 60000 65536"/>
              <a:gd name="T9" fmla="*/ 0 60000 65536"/>
              <a:gd name="T10" fmla="*/ 0 60000 65536"/>
              <a:gd name="T11" fmla="*/ 0 60000 65536"/>
              <a:gd name="T12" fmla="*/ 0 w 1436"/>
              <a:gd name="T13" fmla="*/ 0 h 2161"/>
              <a:gd name="T14" fmla="*/ 1436 w 1436"/>
              <a:gd name="T15" fmla="*/ 2161 h 21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6" h="2161">
                <a:moveTo>
                  <a:pt x="0" y="2161"/>
                </a:moveTo>
                <a:cubicBezTo>
                  <a:pt x="510" y="2131"/>
                  <a:pt x="1020" y="2101"/>
                  <a:pt x="1228" y="1790"/>
                </a:cubicBezTo>
                <a:cubicBezTo>
                  <a:pt x="1436" y="1479"/>
                  <a:pt x="1415" y="592"/>
                  <a:pt x="1248" y="296"/>
                </a:cubicBezTo>
                <a:cubicBezTo>
                  <a:pt x="1081" y="0"/>
                  <a:pt x="397" y="61"/>
                  <a:pt x="227" y="14"/>
                </a:cubicBezTo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 type="triangle" w="lg" len="lg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7" grpId="0" animBg="1"/>
      <p:bldP spid="79875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48CF4B98-3443-4BA6-84A6-278BB2F9238B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arithmetic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makes no sense to use </a:t>
            </a:r>
            <a:r>
              <a:rPr lang="en-US">
                <a:solidFill>
                  <a:srgbClr val="FF6600"/>
                </a:solidFill>
              </a:rPr>
              <a:t>*, /, %</a:t>
            </a:r>
            <a:r>
              <a:rPr lang="en-US"/>
              <a:t> in pointer arithmetic</a:t>
            </a:r>
          </a:p>
          <a:p>
            <a:r>
              <a:rPr lang="en-US"/>
              <a:t>one </a:t>
            </a:r>
            <a:r>
              <a:rPr lang="en-US">
                <a:solidFill>
                  <a:schemeClr val="accent2"/>
                </a:solidFill>
              </a:rPr>
              <a:t>cannot</a:t>
            </a:r>
            <a:r>
              <a:rPr lang="en-US"/>
              <a:t> add two pointers together: </a:t>
            </a:r>
            <a:r>
              <a:rPr lang="en-US">
                <a:solidFill>
                  <a:schemeClr val="accent2"/>
                </a:solidFill>
              </a:rPr>
              <a:t>p1+p2 is illegal</a:t>
            </a:r>
          </a:p>
          <a:p>
            <a:r>
              <a:rPr lang="en-US"/>
              <a:t>but one can subtract one pointer from another pointer: </a:t>
            </a:r>
            <a:r>
              <a:rPr lang="en-US">
                <a:solidFill>
                  <a:schemeClr val="accent2"/>
                </a:solidFill>
              </a:rPr>
              <a:t>p1-p2</a:t>
            </a:r>
            <a:r>
              <a:rPr lang="en-US"/>
              <a:t> is legal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Pointer Arthmetic Operations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44513" y="1447800"/>
            <a:ext cx="8294687" cy="4572000"/>
          </a:xfrm>
        </p:spPr>
        <p:txBody>
          <a:bodyPr/>
          <a:lstStyle/>
          <a:p>
            <a:pPr lvl="1" eaLnBrk="1" hangingPunct="1"/>
            <a:r>
              <a:rPr lang="en-US" dirty="0"/>
              <a:t>The ++ and - - operators can be used</a:t>
            </a:r>
          </a:p>
          <a:p>
            <a:pPr lvl="1" eaLnBrk="1" hangingPunct="1"/>
            <a:r>
              <a:rPr lang="en-US" dirty="0"/>
              <a:t>Two pointers of the same type can be subtracted to obtain the number of indexed variables between</a:t>
            </a:r>
          </a:p>
          <a:p>
            <a:pPr lvl="2" eaLnBrk="1" hangingPunct="1"/>
            <a:r>
              <a:rPr lang="en-US" dirty="0"/>
              <a:t>The pointers should be in the same array!</a:t>
            </a:r>
          </a:p>
          <a:p>
            <a:pPr lvl="1" eaLnBrk="1" hangingPunct="1"/>
            <a:r>
              <a:rPr lang="en-US" dirty="0"/>
              <a:t>This code  shows one way to use pointer </a:t>
            </a:r>
            <a:br>
              <a:rPr lang="en-US" dirty="0"/>
            </a:br>
            <a:r>
              <a:rPr lang="en-US" dirty="0"/>
              <a:t>arithmetic:</a:t>
            </a:r>
            <a:br>
              <a:rPr lang="en-US" dirty="0"/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for (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array_size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++)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cout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&lt;&lt; *(d +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) &lt;&lt; "  " ;</a:t>
            </a:r>
            <a:b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// same as 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cout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&lt;&lt; d[</a:t>
            </a:r>
            <a:r>
              <a:rPr lang="en-US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] &lt;&lt; "  " ;</a:t>
            </a:r>
          </a:p>
        </p:txBody>
      </p:sp>
    </p:spTree>
  </p:cSld>
  <p:clrMapOvr>
    <a:masterClrMapping/>
  </p:clrMapOvr>
  <p:transition spd="med"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942B998-B9D0-44D5-A7C6-03ADF6AED7FA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 pointer operations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assignment of pointers of the same type</a:t>
            </a:r>
          </a:p>
          <a:p>
            <a:r>
              <a:rPr lang="en-US"/>
              <a:t>add or substract a pointer and an integer</a:t>
            </a:r>
          </a:p>
          <a:p>
            <a:r>
              <a:rPr lang="en-US"/>
              <a:t>substract or compare two pointers to members of the same array</a:t>
            </a:r>
          </a:p>
          <a:p>
            <a:r>
              <a:rPr lang="en-US"/>
              <a:t>assign or compare to zero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85F973F-7CC6-4881-9B65-51A979CDF066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arithmetic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*p++ is equivalent to *(p++); </a:t>
            </a:r>
          </a:p>
          <a:p>
            <a:pPr lvl="1">
              <a:buNone/>
            </a:pPr>
            <a:r>
              <a:rPr lang="en-US" dirty="0"/>
              <a:t>recall that ++ has higher precedence over *, then this statement means what? </a:t>
            </a:r>
          </a:p>
          <a:p>
            <a:pPr lvl="1">
              <a:buNone/>
            </a:pPr>
            <a:r>
              <a:rPr lang="en-US" dirty="0">
                <a:solidFill>
                  <a:srgbClr val="C00000"/>
                </a:solidFill>
              </a:rPr>
              <a:t>1. dereference p; 2. increment 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66A5DA0-82F3-4610-9C20-09DD14EA662B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relationship between pointers and arrays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array name is a pointer to the first elem in the array. 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intList[5]; /* </a:t>
            </a:r>
            <a:r>
              <a:rPr lang="en-US">
                <a:solidFill>
                  <a:srgbClr val="C00000"/>
                </a:solidFill>
              </a:rPr>
              <a:t>intList</a:t>
            </a:r>
            <a:r>
              <a:rPr lang="en-US">
                <a:solidFill>
                  <a:schemeClr val="accent2"/>
                </a:solidFill>
              </a:rPr>
              <a:t> same as </a:t>
            </a:r>
            <a:r>
              <a:rPr lang="en-US">
                <a:solidFill>
                  <a:srgbClr val="C00000"/>
                </a:solidFill>
              </a:rPr>
              <a:t>&amp;intList[0] </a:t>
            </a:r>
            <a:r>
              <a:rPr lang="en-US">
                <a:solidFill>
                  <a:schemeClr val="accent2"/>
                </a:solidFill>
              </a:rPr>
              <a:t>*/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endParaRPr lang="en-US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/>
              <a:t>array name and pointer are treated the same when passing parameters in function calls.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sum=sumIntegerArray(intList, 5);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/>
              <a:t>these two prototypes are the same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sumIntegerArray(int array[], int n);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sumIntegerArray(int *array, int n);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E29357A-B7BC-4219-90BD-DDE91E7DF16D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differences between pointers and arrays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709738"/>
            <a:ext cx="7772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/>
              <a:t>declarations</a:t>
            </a:r>
          </a:p>
          <a:p>
            <a:pPr>
              <a:buFont typeface="ZapfDingbats" pitchFamily="82" charset="2"/>
              <a:buNone/>
            </a:pPr>
            <a:endParaRPr lang="en-US"/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array[5]; </a:t>
            </a:r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/*memory has been allocated for 5 integers*/</a:t>
            </a:r>
          </a:p>
          <a:p>
            <a:pPr lvl="1">
              <a:buFont typeface="ZapfDingbats" pitchFamily="82" charset="2"/>
              <a:buNone/>
            </a:pPr>
            <a:endParaRPr lang="en-US">
              <a:solidFill>
                <a:schemeClr val="accent2"/>
              </a:solidFill>
            </a:endParaRPr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*p; </a:t>
            </a:r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/*memory has been allocated for 1 pointer to integer, but content or value of this pointer is some garbage number initially. */</a:t>
            </a:r>
          </a:p>
          <a:p>
            <a:pPr>
              <a:buFont typeface="ZapfDingbats" pitchFamily="82" charset="2"/>
              <a:buNone/>
            </a:pP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4FD282B-9CDE-47A6-BABC-D259DE27D1B7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differences between pointers and arrays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709738"/>
            <a:ext cx="77724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n-US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/>
              <a:t>pointer is a variable, but array name is not a variable!</a:t>
            </a:r>
          </a:p>
          <a:p>
            <a:pPr lvl="1">
              <a:buFont typeface="ZapfDingbats" pitchFamily="82" charset="2"/>
              <a:buNone/>
            </a:pPr>
            <a:endParaRPr lang="en-US"/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 intList[5];</a:t>
            </a:r>
            <a:r>
              <a:rPr lang="en-US"/>
              <a:t> 	</a:t>
            </a:r>
          </a:p>
          <a:p>
            <a:pPr lvl="1">
              <a:buFont typeface="ZapfDingbats" pitchFamily="82" charset="2"/>
              <a:buNone/>
            </a:pPr>
            <a:endParaRPr lang="en-US"/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intList=p; </a:t>
            </a:r>
            <a:r>
              <a:rPr lang="en-US">
                <a:solidFill>
                  <a:srgbClr val="FF3300"/>
                </a:solidFill>
              </a:rPr>
              <a:t>/*incorrect uses*/</a:t>
            </a:r>
          </a:p>
          <a:p>
            <a:pPr lvl="1">
              <a:buFont typeface="ZapfDingbats" pitchFamily="82" charset="2"/>
              <a:buNone/>
            </a:pPr>
            <a:r>
              <a:rPr lang="en-US">
                <a:solidFill>
                  <a:schemeClr val="accent2"/>
                </a:solidFill>
              </a:rPr>
              <a:t>intList++; </a:t>
            </a:r>
            <a:r>
              <a:rPr lang="en-US">
                <a:solidFill>
                  <a:srgbClr val="FF3300"/>
                </a:solidFill>
              </a:rPr>
              <a:t>/*incorrect uses*/</a:t>
            </a:r>
          </a:p>
          <a:p>
            <a:pPr lvl="1">
              <a:buFont typeface="ZapfDingbats" pitchFamily="82" charset="2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9D16AB3-B54C-443E-A473-B1CCD8018F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Terminology: </a:t>
            </a:r>
            <a:r>
              <a:rPr lang="en-US" dirty="0" err="1"/>
              <a:t>Lvalues</a:t>
            </a:r>
            <a:r>
              <a:rPr lang="en-US" dirty="0"/>
              <a:t> &amp; </a:t>
            </a:r>
            <a:r>
              <a:rPr lang="en-US" dirty="0" err="1"/>
              <a:t>rvalues</a:t>
            </a:r>
            <a:endParaRPr 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/>
              <a:t>pointer value is the address of an </a:t>
            </a:r>
            <a:r>
              <a:rPr lang="en-US" dirty="0" err="1">
                <a:solidFill>
                  <a:srgbClr val="C00000"/>
                </a:solidFill>
              </a:rPr>
              <a:t>lvalue</a:t>
            </a:r>
            <a:r>
              <a:rPr lang="en-US" dirty="0"/>
              <a:t>.</a:t>
            </a:r>
          </a:p>
          <a:p>
            <a:pPr>
              <a:buFont typeface="ZapfDingbats" pitchFamily="82" charset="2"/>
              <a:buNone/>
            </a:pPr>
            <a:r>
              <a:rPr lang="en-US" dirty="0"/>
              <a:t>	a variable, a reference, or any assignable thing including pointers.</a:t>
            </a:r>
          </a:p>
          <a:p>
            <a:pPr>
              <a:buFont typeface="ZapfDingbats" pitchFamily="82" charset="2"/>
              <a:buNone/>
            </a:pPr>
            <a:r>
              <a:rPr lang="en-US" dirty="0" err="1">
                <a:solidFill>
                  <a:srgbClr val="C00000"/>
                </a:solidFill>
              </a:rPr>
              <a:t>lvalue</a:t>
            </a:r>
            <a:r>
              <a:rPr lang="en-US" dirty="0"/>
              <a:t>: any expression that refers to an </a:t>
            </a:r>
            <a:r>
              <a:rPr lang="en-US" dirty="0">
                <a:solidFill>
                  <a:schemeClr val="accent2"/>
                </a:solidFill>
              </a:rPr>
              <a:t>internal memory location capable of storing data</a:t>
            </a:r>
            <a:r>
              <a:rPr lang="en-US" dirty="0"/>
              <a:t>. It can appear on the left hand side of an assignment. </a:t>
            </a:r>
          </a:p>
          <a:p>
            <a:pPr>
              <a:buFont typeface="ZapfDingbats" pitchFamily="82" charset="2"/>
              <a:buNone/>
            </a:pPr>
            <a:r>
              <a:rPr lang="en-US" dirty="0"/>
              <a:t>Example: x=1.0;</a:t>
            </a:r>
          </a:p>
          <a:p>
            <a:pPr>
              <a:buFont typeface="ZapfDingbats" pitchFamily="82" charset="2"/>
              <a:buNone/>
            </a:pPr>
            <a:endParaRPr lang="en-US" dirty="0"/>
          </a:p>
          <a:p>
            <a:pPr>
              <a:buNone/>
            </a:pPr>
            <a:r>
              <a:rPr lang="en-US" dirty="0" err="1">
                <a:solidFill>
                  <a:srgbClr val="C00000"/>
                </a:solidFill>
              </a:rPr>
              <a:t>rvalue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/>
              <a:t> includes all </a:t>
            </a:r>
            <a:r>
              <a:rPr lang="en-US" dirty="0" err="1"/>
              <a:t>lvalues</a:t>
            </a:r>
            <a:r>
              <a:rPr lang="en-US" dirty="0"/>
              <a:t> plus expressions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2384-0B11-45E8-97FD-4CE5AB40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6D898-8D7E-4849-B9E8-1B34A826E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multidimension arrays are just arrays of arrays: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a[4][5];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4B497-C470-4D59-975E-3EECFFCFD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pic>
        <p:nvPicPr>
          <p:cNvPr id="7" name="Picture 10" descr="Image result for image of two dimensional array in memory C++">
            <a:extLst>
              <a:ext uri="{FF2B5EF4-FFF2-40B4-BE49-F238E27FC236}">
                <a16:creationId xmlns:a16="http://schemas.microsoft.com/office/drawing/2014/main" id="{F0E2E410-E4FE-4992-A725-94BCD2AFE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" y="2533650"/>
            <a:ext cx="76200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4058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61A9-8106-4A22-9C58-9F9AC8B9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dynamic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891F7-3E15-465B-B062-E13C71B58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a pointer can point to a static array declared as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a[5], *p = a;</a:t>
            </a:r>
          </a:p>
          <a:p>
            <a:r>
              <a:rPr lang="en-US" dirty="0"/>
              <a:t>So,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</a:t>
            </a:r>
            <a:r>
              <a:rPr lang="en-US" dirty="0"/>
              <a:t> is the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[] </a:t>
            </a:r>
            <a:r>
              <a:rPr lang="en-US" dirty="0"/>
              <a:t>because they are interchangeable.</a:t>
            </a:r>
          </a:p>
          <a:p>
            <a:r>
              <a:rPr lang="en-US" dirty="0"/>
              <a:t>For a 2 dimensional array declared as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a[4][5], **p = a;</a:t>
            </a:r>
            <a:endParaRPr lang="en-US" dirty="0"/>
          </a:p>
          <a:p>
            <a:r>
              <a:rPr lang="en-US" dirty="0"/>
              <a:t>Because,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**</a:t>
            </a:r>
            <a:r>
              <a:rPr lang="en-US" dirty="0"/>
              <a:t> is the same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[][] </a:t>
            </a:r>
            <a:r>
              <a:rPr lang="en-US" dirty="0"/>
              <a:t> they also are interchangeable.</a:t>
            </a:r>
          </a:p>
          <a:p>
            <a:r>
              <a:rPr lang="en-US" dirty="0"/>
              <a:t>You can substitute * for [] </a:t>
            </a:r>
            <a:r>
              <a:rPr lang="en-US"/>
              <a:t>in general.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6E445-D2A9-4800-97E0-58B0E1F6EE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9644503-7477-4953-B920-4773CF6C30D2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05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Multidimensional Dynamic Arrays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44513" y="1600200"/>
            <a:ext cx="8294687" cy="4572000"/>
          </a:xfrm>
        </p:spPr>
        <p:txBody>
          <a:bodyPr/>
          <a:lstStyle/>
          <a:p>
            <a:pPr eaLnBrk="1" hangingPunct="1"/>
            <a:r>
              <a:rPr lang="en-US" sz="2600" dirty="0"/>
              <a:t>To create a 3x4 multidimensional dynamic array</a:t>
            </a:r>
          </a:p>
          <a:p>
            <a:pPr lvl="1" eaLnBrk="1" hangingPunct="1"/>
            <a:r>
              <a:rPr lang="en-US" sz="2600" dirty="0"/>
              <a:t>View multidimensional arrays as arrays of arrays</a:t>
            </a:r>
          </a:p>
          <a:p>
            <a:pPr lvl="1" eaLnBrk="1" hangingPunct="1"/>
            <a:r>
              <a:rPr lang="en-US" sz="2600" dirty="0"/>
              <a:t>First create a one-dimensional dynamic array</a:t>
            </a:r>
          </a:p>
          <a:p>
            <a:pPr lvl="2" eaLnBrk="1" hangingPunct="1"/>
            <a:r>
              <a:rPr lang="en-US" dirty="0"/>
              <a:t>Start with a new definition:   </a:t>
            </a:r>
            <a:br>
              <a:rPr lang="en-US" dirty="0"/>
            </a:br>
            <a:r>
              <a:rPr lang="en-US" dirty="0"/>
              <a:t>  		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typedef int*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lvl="2" eaLnBrk="1" hangingPunct="1"/>
            <a:r>
              <a:rPr lang="en-US" dirty="0"/>
              <a:t>Now create a dynamic  array of pointers named m:  </a:t>
            </a:r>
            <a:br>
              <a:rPr lang="en-US" dirty="0"/>
            </a:br>
            <a:r>
              <a:rPr lang="en-US" dirty="0"/>
              <a:t> 		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*m = new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[3];</a:t>
            </a:r>
          </a:p>
          <a:p>
            <a:pPr lvl="1" eaLnBrk="1" hangingPunct="1"/>
            <a:r>
              <a:rPr lang="en-US" sz="2600" dirty="0"/>
              <a:t>For each pointer in m, create a dynamic array of </a:t>
            </a:r>
            <a:r>
              <a:rPr lang="en-US" sz="2600" dirty="0" err="1"/>
              <a:t>int's</a:t>
            </a:r>
            <a:endParaRPr lang="en-US" sz="2600" dirty="0"/>
          </a:p>
          <a:p>
            <a:pPr lvl="2" eaLnBrk="1" hangingPunct="1"/>
            <a:r>
              <a:rPr lang="en-US" dirty="0"/>
              <a:t> 		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for (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&lt;3;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++)</a:t>
            </a:r>
            <a:b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		m[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] = new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[4];</a:t>
            </a:r>
          </a:p>
        </p:txBody>
      </p:sp>
    </p:spTree>
  </p:cSld>
  <p:clrMapOvr>
    <a:masterClrMapping/>
  </p:clrMapOvr>
  <p:transition spd="med">
    <p:wipe dir="r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9"/>
          <p:cNvSpPr>
            <a:spLocks noGrp="1" noChangeArrowheads="1"/>
          </p:cNvSpPr>
          <p:nvPr>
            <p:ph type="body" idx="4294967295"/>
          </p:nvPr>
        </p:nvSpPr>
        <p:spPr>
          <a:xfrm>
            <a:off x="849313" y="1676400"/>
            <a:ext cx="8294687" cy="4572000"/>
          </a:xfrm>
        </p:spPr>
        <p:txBody>
          <a:bodyPr/>
          <a:lstStyle/>
          <a:p>
            <a:pPr eaLnBrk="1" hangingPunct="1"/>
            <a:r>
              <a:rPr lang="en-US" dirty="0"/>
              <a:t>The dynamic array created on the previous slide could be visualized like this:</a:t>
            </a:r>
          </a:p>
        </p:txBody>
      </p:sp>
      <p:sp>
        <p:nvSpPr>
          <p:cNvPr id="39939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Multidimensial </a:t>
            </a:r>
            <a:br>
              <a:rPr lang="en-US"/>
            </a:br>
            <a:r>
              <a:rPr lang="en-US"/>
              <a:t>Dynamic Array</a:t>
            </a:r>
          </a:p>
        </p:txBody>
      </p:sp>
      <p:graphicFrame>
        <p:nvGraphicFramePr>
          <p:cNvPr id="547842" name="Group 2"/>
          <p:cNvGraphicFramePr>
            <a:graphicFrameLocks noGrp="1"/>
          </p:cNvGraphicFramePr>
          <p:nvPr>
            <p:ph idx="1"/>
          </p:nvPr>
        </p:nvGraphicFramePr>
        <p:xfrm>
          <a:off x="2559050" y="2800350"/>
          <a:ext cx="3054350" cy="742950"/>
        </p:xfrm>
        <a:graphic>
          <a:graphicData uri="http://schemas.openxmlformats.org/drawingml/2006/table">
            <a:tbl>
              <a:tblPr/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7854" name="Text Box 14"/>
          <p:cNvSpPr txBox="1">
            <a:spLocks noChangeArrowheads="1"/>
          </p:cNvSpPr>
          <p:nvPr/>
        </p:nvSpPr>
        <p:spPr bwMode="auto">
          <a:xfrm>
            <a:off x="790575" y="2871788"/>
            <a:ext cx="4810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>
                <a:solidFill>
                  <a:schemeClr val="tx2"/>
                </a:solidFill>
              </a:rPr>
              <a:t>m</a:t>
            </a:r>
          </a:p>
        </p:txBody>
      </p:sp>
      <p:sp>
        <p:nvSpPr>
          <p:cNvPr id="547855" name="Rectangle 15"/>
          <p:cNvSpPr>
            <a:spLocks noChangeArrowheads="1"/>
          </p:cNvSpPr>
          <p:nvPr/>
        </p:nvSpPr>
        <p:spPr bwMode="auto">
          <a:xfrm>
            <a:off x="1258888" y="2724150"/>
            <a:ext cx="457200" cy="666750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856" name="Line 16"/>
          <p:cNvSpPr>
            <a:spLocks noChangeShapeType="1"/>
          </p:cNvSpPr>
          <p:nvPr/>
        </p:nvSpPr>
        <p:spPr bwMode="auto">
          <a:xfrm>
            <a:off x="1638300" y="3067050"/>
            <a:ext cx="781050" cy="190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47869" name="Group 29"/>
          <p:cNvGraphicFramePr>
            <a:graphicFrameLocks noGrp="1"/>
          </p:cNvGraphicFramePr>
          <p:nvPr/>
        </p:nvGraphicFramePr>
        <p:xfrm>
          <a:off x="3630613" y="3844925"/>
          <a:ext cx="833437" cy="2174875"/>
        </p:xfrm>
        <a:graphic>
          <a:graphicData uri="http://schemas.openxmlformats.org/drawingml/2006/table">
            <a:tbl>
              <a:tblPr/>
              <a:tblGrid>
                <a:gridCol w="83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47881" name="Group 41"/>
          <p:cNvGraphicFramePr>
            <a:graphicFrameLocks noGrp="1"/>
          </p:cNvGraphicFramePr>
          <p:nvPr/>
        </p:nvGraphicFramePr>
        <p:xfrm>
          <a:off x="4683125" y="3844925"/>
          <a:ext cx="833438" cy="2174875"/>
        </p:xfrm>
        <a:graphic>
          <a:graphicData uri="http://schemas.openxmlformats.org/drawingml/2006/table">
            <a:tbl>
              <a:tblPr/>
              <a:tblGrid>
                <a:gridCol w="83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7905" name="Line 65"/>
          <p:cNvSpPr>
            <a:spLocks noChangeShapeType="1"/>
          </p:cNvSpPr>
          <p:nvPr/>
        </p:nvSpPr>
        <p:spPr bwMode="auto">
          <a:xfrm>
            <a:off x="2952750" y="3124200"/>
            <a:ext cx="0" cy="685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06" name="Line 66"/>
          <p:cNvSpPr>
            <a:spLocks noChangeShapeType="1"/>
          </p:cNvSpPr>
          <p:nvPr/>
        </p:nvSpPr>
        <p:spPr bwMode="auto">
          <a:xfrm>
            <a:off x="4019550" y="3124200"/>
            <a:ext cx="0" cy="685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07" name="Line 67"/>
          <p:cNvSpPr>
            <a:spLocks noChangeShapeType="1"/>
          </p:cNvSpPr>
          <p:nvPr/>
        </p:nvSpPr>
        <p:spPr bwMode="auto">
          <a:xfrm>
            <a:off x="4991100" y="3124200"/>
            <a:ext cx="0" cy="685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09" name="Text Box 69"/>
          <p:cNvSpPr txBox="1">
            <a:spLocks noChangeArrowheads="1"/>
          </p:cNvSpPr>
          <p:nvPr/>
        </p:nvSpPr>
        <p:spPr bwMode="auto">
          <a:xfrm>
            <a:off x="6404205" y="2928939"/>
            <a:ext cx="2053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400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</a:t>
            </a:r>
            <a:endParaRPr lang="en-US" sz="2400" b="1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7910" name="Line 70"/>
          <p:cNvSpPr>
            <a:spLocks noChangeShapeType="1"/>
          </p:cNvSpPr>
          <p:nvPr/>
        </p:nvSpPr>
        <p:spPr bwMode="auto">
          <a:xfrm flipH="1">
            <a:off x="5698672" y="3178629"/>
            <a:ext cx="636814" cy="8164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11" name="Text Box 71"/>
          <p:cNvSpPr txBox="1">
            <a:spLocks noChangeArrowheads="1"/>
          </p:cNvSpPr>
          <p:nvPr/>
        </p:nvSpPr>
        <p:spPr bwMode="auto">
          <a:xfrm>
            <a:off x="838200" y="4716463"/>
            <a:ext cx="7651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000" b="1">
                <a:solidFill>
                  <a:schemeClr val="tx2"/>
                </a:solidFill>
              </a:rPr>
              <a:t> int's</a:t>
            </a:r>
          </a:p>
        </p:txBody>
      </p:sp>
      <p:sp>
        <p:nvSpPr>
          <p:cNvPr id="547912" name="Line 72"/>
          <p:cNvSpPr>
            <a:spLocks noChangeShapeType="1"/>
          </p:cNvSpPr>
          <p:nvPr/>
        </p:nvSpPr>
        <p:spPr bwMode="auto">
          <a:xfrm flipV="1">
            <a:off x="1695450" y="4114800"/>
            <a:ext cx="704850" cy="7810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13" name="Line 73"/>
          <p:cNvSpPr>
            <a:spLocks noChangeShapeType="1"/>
          </p:cNvSpPr>
          <p:nvPr/>
        </p:nvSpPr>
        <p:spPr bwMode="auto">
          <a:xfrm flipV="1">
            <a:off x="1676400" y="4629150"/>
            <a:ext cx="742950" cy="2762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14" name="Line 74"/>
          <p:cNvSpPr>
            <a:spLocks noChangeShapeType="1"/>
          </p:cNvSpPr>
          <p:nvPr/>
        </p:nvSpPr>
        <p:spPr bwMode="auto">
          <a:xfrm>
            <a:off x="1704975" y="4905375"/>
            <a:ext cx="714375" cy="1809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15" name="Line 75"/>
          <p:cNvSpPr>
            <a:spLocks noChangeShapeType="1"/>
          </p:cNvSpPr>
          <p:nvPr/>
        </p:nvSpPr>
        <p:spPr bwMode="auto">
          <a:xfrm>
            <a:off x="1695450" y="4905375"/>
            <a:ext cx="742950" cy="6953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7916" name="Text Box 76"/>
          <p:cNvSpPr txBox="1">
            <a:spLocks noChangeArrowheads="1"/>
          </p:cNvSpPr>
          <p:nvPr/>
        </p:nvSpPr>
        <p:spPr bwMode="auto">
          <a:xfrm>
            <a:off x="0" y="3798888"/>
            <a:ext cx="201850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000" b="1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</a:t>
            </a:r>
            <a:r>
              <a:rPr lang="en-US" sz="2000" b="1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*</a:t>
            </a:r>
            <a:endParaRPr lang="en-US" sz="2800" b="1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7917" name="Line 77"/>
          <p:cNvSpPr>
            <a:spLocks noChangeShapeType="1"/>
          </p:cNvSpPr>
          <p:nvPr/>
        </p:nvSpPr>
        <p:spPr bwMode="auto">
          <a:xfrm flipV="1">
            <a:off x="1466850" y="3390900"/>
            <a:ext cx="0" cy="4191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" name="Group 29"/>
          <p:cNvGraphicFramePr>
            <a:graphicFrameLocks noGrp="1"/>
          </p:cNvGraphicFramePr>
          <p:nvPr/>
        </p:nvGraphicFramePr>
        <p:xfrm>
          <a:off x="2557463" y="3844925"/>
          <a:ext cx="833437" cy="2174875"/>
        </p:xfrm>
        <a:graphic>
          <a:graphicData uri="http://schemas.openxmlformats.org/drawingml/2006/table">
            <a:tbl>
              <a:tblPr/>
              <a:tblGrid>
                <a:gridCol w="83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4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4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5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4" grpId="0" autoUpdateAnimBg="0"/>
      <p:bldP spid="547855" grpId="0" animBg="1"/>
      <p:bldP spid="547856" grpId="0" animBg="1"/>
      <p:bldP spid="547905" grpId="0" animBg="1"/>
      <p:bldP spid="547906" grpId="0" animBg="1"/>
      <p:bldP spid="547907" grpId="0" animBg="1"/>
      <p:bldP spid="547909" grpId="0" autoUpdateAnimBg="0"/>
      <p:bldP spid="547910" grpId="0" animBg="1"/>
      <p:bldP spid="547911" grpId="0" autoUpdateAnimBg="0"/>
      <p:bldP spid="547912" grpId="0" animBg="1"/>
      <p:bldP spid="547913" grpId="0" animBg="1"/>
      <p:bldP spid="547914" grpId="0" animBg="1"/>
      <p:bldP spid="547915" grpId="0" animBg="1"/>
      <p:bldP spid="547916" grpId="0" autoUpdateAnimBg="0"/>
      <p:bldP spid="54791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Deleting</a:t>
            </a:r>
            <a:br>
              <a:rPr lang="en-US"/>
            </a:br>
            <a:r>
              <a:rPr lang="en-US"/>
              <a:t>Multidimensional Arrays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>
          <a:xfrm>
            <a:off x="544513" y="1676400"/>
            <a:ext cx="8599487" cy="4572000"/>
          </a:xfrm>
        </p:spPr>
        <p:txBody>
          <a:bodyPr/>
          <a:lstStyle/>
          <a:p>
            <a:pPr eaLnBrk="1" hangingPunct="1"/>
            <a:r>
              <a:rPr lang="en-US" sz="2400" dirty="0"/>
              <a:t>To delete a multidimensional dynamic array</a:t>
            </a:r>
          </a:p>
          <a:p>
            <a:pPr lvl="1" eaLnBrk="1" hangingPunct="1"/>
            <a:r>
              <a:rPr lang="en-US" sz="2400" dirty="0"/>
              <a:t>Each call to new that created an array must have a corresponding call to delete[ ]</a:t>
            </a:r>
          </a:p>
          <a:p>
            <a:pPr lvl="1" eaLnBrk="1" hangingPunct="1"/>
            <a:r>
              <a:rPr lang="en-US" sz="2400" dirty="0"/>
              <a:t>Example:  To delete the dynamic array created </a:t>
            </a:r>
            <a:br>
              <a:rPr lang="en-US" sz="2400" dirty="0"/>
            </a:br>
            <a:r>
              <a:rPr lang="en-US" sz="2400" dirty="0"/>
              <a:t>                  on a previous slide</a:t>
            </a:r>
          </a:p>
          <a:p>
            <a:pPr lvl="1" eaLnBrk="1" hangingPunct="1">
              <a:buNone/>
            </a:pPr>
            <a:endParaRPr lang="en-US" sz="2000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for ( 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&lt; 3; 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++)</a:t>
            </a:r>
            <a:b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delete [ ] m[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]; //delete the arrays of 4 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int's</a:t>
            </a:r>
            <a:b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endParaRPr lang="en-US" sz="2000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  <a:p>
            <a:pPr lvl="1" eaLnBrk="1" hangingPunct="1">
              <a:buNone/>
            </a:pPr>
            <a:r>
              <a:rPr lang="en-US" sz="2000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delete [ ] m; // delete the array of </a:t>
            </a:r>
            <a:r>
              <a:rPr lang="en-US" sz="2000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IntArrayPtr's</a:t>
            </a:r>
            <a:endParaRPr lang="en-US" sz="2000" dirty="0">
              <a:solidFill>
                <a:schemeClr val="accent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8866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95688" y="5872163"/>
            <a:ext cx="2605087" cy="523875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9.7 (1)</a:t>
            </a:r>
          </a:p>
        </p:txBody>
      </p:sp>
      <p:sp>
        <p:nvSpPr>
          <p:cNvPr id="548867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29363" y="5872163"/>
            <a:ext cx="2605087" cy="523875"/>
          </a:xfrm>
          <a:prstGeom prst="rect">
            <a:avLst/>
          </a:prstGeom>
          <a:solidFill>
            <a:srgbClr val="F8BE1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 b="1">
                <a:solidFill>
                  <a:schemeClr val="tx2"/>
                </a:solidFill>
              </a:rPr>
              <a:t>Display 9.7 (2)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6" grpId="0" animBg="1"/>
      <p:bldP spid="54886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title"/>
          </p:nvPr>
        </p:nvSpPr>
        <p:spPr>
          <a:xfrm>
            <a:off x="5530850" y="1066800"/>
            <a:ext cx="3613150" cy="992188"/>
          </a:xfrm>
        </p:spPr>
        <p:txBody>
          <a:bodyPr/>
          <a:lstStyle/>
          <a:p>
            <a:pPr eaLnBrk="1" hangingPunct="1"/>
            <a:r>
              <a:rPr lang="en-US" dirty="0"/>
              <a:t>Display 9.7 (1/2)</a:t>
            </a:r>
            <a:br>
              <a:rPr lang="en-US" dirty="0"/>
            </a:br>
            <a:endParaRPr lang="en-US" dirty="0"/>
          </a:p>
        </p:txBody>
      </p:sp>
      <p:sp>
        <p:nvSpPr>
          <p:cNvPr id="51204" name="Rectangle 6"/>
          <p:cNvSpPr>
            <a:spLocks noChangeArrowheads="1"/>
          </p:cNvSpPr>
          <p:nvPr/>
        </p:nvSpPr>
        <p:spPr bwMode="auto">
          <a:xfrm>
            <a:off x="0" y="601663"/>
            <a:ext cx="5499100" cy="99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1207" name="Picture 4" descr="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69925"/>
            <a:ext cx="5205413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wipe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Display 9.7</a:t>
            </a:r>
            <a:br>
              <a:rPr lang="en-US"/>
            </a:br>
            <a:r>
              <a:rPr lang="en-US"/>
              <a:t>(2/2)</a:t>
            </a:r>
          </a:p>
        </p:txBody>
      </p:sp>
      <p:sp>
        <p:nvSpPr>
          <p:cNvPr id="52228" name="AutoShape 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35600" y="704850"/>
            <a:ext cx="1270000" cy="584200"/>
          </a:xfrm>
          <a:prstGeom prst="leftArrow">
            <a:avLst>
              <a:gd name="adj1" fmla="val 63046"/>
              <a:gd name="adj2" fmla="val 43478"/>
            </a:avLst>
          </a:prstGeom>
          <a:solidFill>
            <a:srgbClr val="F8BE1A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>
                <a:solidFill>
                  <a:schemeClr val="tx2"/>
                </a:solidFill>
              </a:rPr>
              <a:t>Back</a:t>
            </a:r>
          </a:p>
        </p:txBody>
      </p:sp>
      <p:sp>
        <p:nvSpPr>
          <p:cNvPr id="52229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88200" y="685800"/>
            <a:ext cx="1066800" cy="635000"/>
          </a:xfrm>
          <a:prstGeom prst="rightArrow">
            <a:avLst>
              <a:gd name="adj1" fmla="val 57843"/>
              <a:gd name="adj2" fmla="val 43999"/>
            </a:avLst>
          </a:prstGeom>
          <a:solidFill>
            <a:srgbClr val="F8BE1A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r>
              <a:rPr lang="en-US" sz="2800">
                <a:solidFill>
                  <a:schemeClr val="tx2"/>
                </a:solidFill>
              </a:rPr>
              <a:t>Next</a:t>
            </a:r>
          </a:p>
        </p:txBody>
      </p:sp>
      <p:pic>
        <p:nvPicPr>
          <p:cNvPr id="52230" name="Picture 4" descr="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1388" y="1609725"/>
            <a:ext cx="7167562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Section 9.2 Exercises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44513" y="1524000"/>
            <a:ext cx="8294687" cy="4572000"/>
          </a:xfrm>
        </p:spPr>
        <p:txBody>
          <a:bodyPr/>
          <a:lstStyle/>
          <a:p>
            <a:pPr eaLnBrk="1" hangingPunct="1"/>
            <a:r>
              <a:rPr lang="en-US" dirty="0"/>
              <a:t>Can you</a:t>
            </a:r>
          </a:p>
          <a:p>
            <a:pPr lvl="1" eaLnBrk="1" hangingPunct="1"/>
            <a:r>
              <a:rPr lang="en-US" dirty="0"/>
              <a:t>Write a definition for pointer variables that will be used to point to dynamic arrays?  The array elements are of type char.  Call the type </a:t>
            </a:r>
            <a:r>
              <a:rPr lang="en-US" dirty="0" err="1"/>
              <a:t>CharArray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1" eaLnBrk="1" hangingPunct="1"/>
            <a:r>
              <a:rPr lang="en-US" dirty="0"/>
              <a:t>Write code to fill array "entry" with 10 numbers </a:t>
            </a:r>
            <a:br>
              <a:rPr lang="en-US" dirty="0"/>
            </a:br>
            <a:r>
              <a:rPr lang="en-US" dirty="0"/>
              <a:t>typed at the keyboard? 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* entry;</a:t>
            </a:r>
            <a:b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            entry = new </a:t>
            </a:r>
            <a:r>
              <a:rPr lang="en-US" dirty="0" err="1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[10];</a:t>
            </a:r>
          </a:p>
        </p:txBody>
      </p:sp>
    </p:spTree>
  </p:cSld>
  <p:clrMapOvr>
    <a:masterClrMapping/>
  </p:clrMapOvr>
  <p:transition spd="med"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A92F8955-EF61-4207-91AD-DEA302F25A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9.10</a:t>
            </a:r>
          </a:p>
        </p:txBody>
      </p:sp>
      <p:sp>
        <p:nvSpPr>
          <p:cNvPr id="80899" name="Subtitle 2">
            <a:extLst>
              <a:ext uri="{FF2B5EF4-FFF2-40B4-BE49-F238E27FC236}">
                <a16:creationId xmlns:a16="http://schemas.microsoft.com/office/drawing/2014/main" id="{6DC876EE-91AD-4050-8E6D-5C79FAFC4AB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Using Smart Pointers to Avoid Memory Leaks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>
            <a:extLst>
              <a:ext uri="{FF2B5EF4-FFF2-40B4-BE49-F238E27FC236}">
                <a16:creationId xmlns:a16="http://schemas.microsoft.com/office/drawing/2014/main" id="{C366CF54-EDAC-4422-BED5-749B5A62A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Smart Pointers to Avoid Memory Leaks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B23EAF34-D92F-4D14-BB71-13FD12915C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In C++ 11, you can use </a:t>
            </a:r>
            <a:r>
              <a:rPr lang="en-US" altLang="en-US" sz="2400" i="1" dirty="0"/>
              <a:t>smart pointers </a:t>
            </a:r>
            <a:r>
              <a:rPr lang="en-US" altLang="en-US" sz="2400" dirty="0"/>
              <a:t>to dynamically allocate memory and not worry about deleting the memory when you are finished using it.</a:t>
            </a:r>
          </a:p>
          <a:p>
            <a:r>
              <a:rPr lang="en-US" altLang="en-US" sz="2400" dirty="0"/>
              <a:t>Three types of smart pointer: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/>
              <a:t>Must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altLang="en-US" sz="2400" dirty="0"/>
              <a:t> the memory header file: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 this book, we introduce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altLang="en-US" sz="2400" dirty="0"/>
              <a:t>: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25277723-DBD7-4B79-8C7C-EDDD975EA2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44833" y="3120232"/>
            <a:ext cx="177808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altLang="en-US" sz="18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A3966C11-7D8B-4444-AFF6-41B37EB9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635" y="4876800"/>
            <a:ext cx="2528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&lt;memory&gt;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D6F40BC6-D098-4318-B1E5-35DBC34D3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9667" y="5780713"/>
            <a:ext cx="445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 new int 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C65709D-564B-42C8-9496-9EF75571658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pointer variables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1600200"/>
            <a:ext cx="881697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Examples of declaring pointers: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2"/>
                </a:solidFill>
              </a:rPr>
              <a:t>int</a:t>
            </a:r>
            <a:r>
              <a:rPr lang="en-US" sz="2400" dirty="0">
                <a:solidFill>
                  <a:schemeClr val="accent2"/>
                </a:solidFill>
              </a:rPr>
              <a:t> *p;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	char *</a:t>
            </a:r>
            <a:r>
              <a:rPr lang="en-US" sz="2400" dirty="0" err="1">
                <a:solidFill>
                  <a:schemeClr val="accent2"/>
                </a:solidFill>
              </a:rPr>
              <a:t>cptr</a:t>
            </a:r>
            <a:r>
              <a:rPr lang="en-US" sz="2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/>
              <a:t>(initially, p and </a:t>
            </a:r>
            <a:r>
              <a:rPr lang="en-US" sz="2400" dirty="0" err="1"/>
              <a:t>cptr</a:t>
            </a:r>
            <a:r>
              <a:rPr lang="en-US" sz="2400" dirty="0"/>
              <a:t> contain some garbage values,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/>
              <a:t>so, a good practice is: </a:t>
            </a:r>
            <a:r>
              <a:rPr lang="en-US" sz="2400" dirty="0" err="1"/>
              <a:t>int</a:t>
            </a:r>
            <a:r>
              <a:rPr lang="en-US" sz="2400" dirty="0"/>
              <a:t> *p=NULL;)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/>
              <a:t>Note: pointers to different data types are different!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sz="2400" dirty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/>
              <a:t>Difference?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int</a:t>
            </a:r>
            <a:r>
              <a:rPr lang="en-US" sz="2400" dirty="0">
                <a:solidFill>
                  <a:schemeClr val="accent2"/>
                </a:solidFill>
              </a:rPr>
              <a:t> *p1, *p2;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 err="1">
                <a:solidFill>
                  <a:schemeClr val="accent2"/>
                </a:solidFill>
              </a:rPr>
              <a:t>int</a:t>
            </a:r>
            <a:r>
              <a:rPr lang="en-US" sz="2400" dirty="0">
                <a:solidFill>
                  <a:schemeClr val="accent2"/>
                </a:solidFill>
              </a:rPr>
              <a:t> *p1, p2;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2">
            <a:extLst>
              <a:ext uri="{FF2B5EF4-FFF2-40B4-BE49-F238E27FC236}">
                <a16:creationId xmlns:a16="http://schemas.microsoft.com/office/drawing/2014/main" id="{848A494B-F0EC-441D-B687-83A7AEC90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Smart Pointers to Avoid Memory Leaks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767AE-595E-4BDE-8144-CD05FE93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sz="1400" dirty="0"/>
          </a:p>
          <a:p>
            <a:pPr>
              <a:defRPr/>
            </a:pPr>
            <a:r>
              <a:rPr lang="en-US" sz="2000" dirty="0"/>
              <a:t>The notation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dirty="0"/>
              <a:t>indicates that the pointer can point to an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.</a:t>
            </a:r>
          </a:p>
          <a:p>
            <a:pPr>
              <a:defRPr/>
            </a:pPr>
            <a:r>
              <a:rPr lang="en-US" sz="2000" dirty="0"/>
              <a:t>The name of the pointer is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/>
              <a:t> .</a:t>
            </a:r>
          </a:p>
          <a:p>
            <a:pPr>
              <a:defRPr/>
            </a:pPr>
            <a:r>
              <a:rPr lang="en-US" sz="2000" dirty="0"/>
              <a:t>The expression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dirty="0"/>
              <a:t>allocates a chunk of memory to hold an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.</a:t>
            </a:r>
          </a:p>
          <a:p>
            <a:pPr>
              <a:defRPr/>
            </a:pPr>
            <a:r>
              <a:rPr lang="en-US" sz="2000" dirty="0"/>
              <a:t>The address of the chunk of memory will be assigned 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/>
              <a:t>.</a:t>
            </a:r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E2829A48-8A6D-4FAF-855B-01DC24917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1600200"/>
            <a:ext cx="66198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48C9F170-49C8-44A2-AB5C-8983F2632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Using Smart Pointers in Program 9-17</a:t>
            </a:r>
          </a:p>
        </p:txBody>
      </p:sp>
      <p:pic>
        <p:nvPicPr>
          <p:cNvPr id="83971" name="Picture 2">
            <a:extLst>
              <a:ext uri="{FF2B5EF4-FFF2-40B4-BE49-F238E27FC236}">
                <a16:creationId xmlns:a16="http://schemas.microsoft.com/office/drawing/2014/main" id="{00AD9F74-FF6E-4E2B-A4F7-2F4436AD1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1600200"/>
            <a:ext cx="656272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“address of” Operator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915400" cy="4572000"/>
          </a:xfrm>
        </p:spPr>
        <p:txBody>
          <a:bodyPr/>
          <a:lstStyle/>
          <a:p>
            <a:pPr eaLnBrk="1" hangingPunct="1"/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</a:rPr>
              <a:t>&amp;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operator can be used to get the address of a variable which can be assigned to a pointer variable</a:t>
            </a:r>
          </a:p>
          <a:p>
            <a:pPr lvl="1" eaLnBrk="1" hangingPunct="1"/>
            <a:r>
              <a:rPr lang="en-US" dirty="0"/>
              <a:t>Example:            </a:t>
            </a:r>
          </a:p>
          <a:p>
            <a:pPr lvl="1" eaLnBrk="1" hangingPunct="1"/>
            <a:endParaRPr lang="en-US" dirty="0"/>
          </a:p>
          <a:p>
            <a:pPr lvl="1" eaLnBrk="1" hangingPunct="1">
              <a:buNone/>
            </a:pPr>
            <a:r>
              <a:rPr lang="en-US" dirty="0"/>
              <a:t>p1 = &amp;v1;</a:t>
            </a:r>
          </a:p>
          <a:p>
            <a:pPr lvl="1" eaLnBrk="1" hangingPunct="1">
              <a:buNone/>
            </a:pPr>
            <a:endParaRPr lang="en-US" dirty="0"/>
          </a:p>
          <a:p>
            <a:pPr lvl="1" eaLnBrk="1" hangingPunct="1">
              <a:buNone/>
            </a:pPr>
            <a:r>
              <a:rPr lang="en-US" dirty="0"/>
              <a:t>p1 is now a pointer to v1</a:t>
            </a:r>
          </a:p>
          <a:p>
            <a:pPr lvl="1" eaLnBrk="1" hangingPunct="1">
              <a:buNone/>
            </a:pPr>
            <a:r>
              <a:rPr lang="en-US" dirty="0"/>
              <a:t>v1  can be called </a:t>
            </a:r>
            <a:r>
              <a:rPr lang="en-US" dirty="0">
                <a:solidFill>
                  <a:srgbClr val="FF0000"/>
                </a:solidFill>
              </a:rPr>
              <a:t>v1</a:t>
            </a:r>
            <a:r>
              <a:rPr lang="en-US" dirty="0"/>
              <a:t> or "</a:t>
            </a:r>
            <a:r>
              <a:rPr lang="en-US" dirty="0">
                <a:solidFill>
                  <a:srgbClr val="FF0000"/>
                </a:solidFill>
              </a:rPr>
              <a:t>the variable pointed to by p1</a:t>
            </a:r>
            <a:r>
              <a:rPr lang="en-US" dirty="0"/>
              <a:t>"</a:t>
            </a:r>
          </a:p>
        </p:txBody>
      </p:sp>
    </p:spTree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51833</TotalTime>
  <Words>4560</Words>
  <Application>Microsoft Office PowerPoint</Application>
  <PresentationFormat>On-screen Show (4:3)</PresentationFormat>
  <Paragraphs>888</Paragraphs>
  <Slides>81</Slides>
  <Notes>69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91" baseType="lpstr">
      <vt:lpstr>Arial</vt:lpstr>
      <vt:lpstr>Comic Sans MS</vt:lpstr>
      <vt:lpstr>Comic Sans MS (Body)</vt:lpstr>
      <vt:lpstr>Consolas</vt:lpstr>
      <vt:lpstr>Courier New</vt:lpstr>
      <vt:lpstr>Times New Roman</vt:lpstr>
      <vt:lpstr>Verdana</vt:lpstr>
      <vt:lpstr>Wingdings</vt:lpstr>
      <vt:lpstr>ZapfDingbats</vt:lpstr>
      <vt:lpstr>Default Design</vt:lpstr>
      <vt:lpstr>Pointers</vt:lpstr>
      <vt:lpstr>PowerPoint Presentation</vt:lpstr>
      <vt:lpstr>PowerPoint Presentation</vt:lpstr>
      <vt:lpstr>Data is stored in memory</vt:lpstr>
      <vt:lpstr>Pointers</vt:lpstr>
      <vt:lpstr>Declaring Pointers</vt:lpstr>
      <vt:lpstr>Terminology: Lvalues &amp; rvalues</vt:lpstr>
      <vt:lpstr>Declaring pointer variables</vt:lpstr>
      <vt:lpstr>The “address of” Operator</vt:lpstr>
      <vt:lpstr>The Dereferencing Operator</vt:lpstr>
      <vt:lpstr>Fundamental pointer operations</vt:lpstr>
      <vt:lpstr>Why pointers</vt:lpstr>
      <vt:lpstr>Initialize a pointer variable?</vt:lpstr>
      <vt:lpstr>Example</vt:lpstr>
      <vt:lpstr>Example</vt:lpstr>
      <vt:lpstr>Example</vt:lpstr>
      <vt:lpstr>Example</vt:lpstr>
      <vt:lpstr>A Pointer Example</vt:lpstr>
      <vt:lpstr>PowerPoint Presentation</vt:lpstr>
      <vt:lpstr>PowerPoint Presentation</vt:lpstr>
      <vt:lpstr>example</vt:lpstr>
      <vt:lpstr>example</vt:lpstr>
      <vt:lpstr>NULL pointer</vt:lpstr>
      <vt:lpstr>Passing pointers as parameters behave like pass by reference.</vt:lpstr>
      <vt:lpstr>PowerPoint Presentation</vt:lpstr>
      <vt:lpstr>PowerPoint Presentation</vt:lpstr>
      <vt:lpstr>PowerPoint Presentation</vt:lpstr>
      <vt:lpstr>PowerPoint Presentation</vt:lpstr>
      <vt:lpstr>Passing parameters by reference via pointers</vt:lpstr>
      <vt:lpstr>Let’s convert swap to pointers</vt:lpstr>
      <vt:lpstr>References vs. Pointers</vt:lpstr>
      <vt:lpstr>Example: Let’s do this in lab</vt:lpstr>
      <vt:lpstr>So far…</vt:lpstr>
      <vt:lpstr>The new Operator</vt:lpstr>
      <vt:lpstr>Dynamic Variables</vt:lpstr>
      <vt:lpstr>Display 9.2 </vt:lpstr>
      <vt:lpstr>Display 9.3</vt:lpstr>
      <vt:lpstr>Caution! Pointer Assignments</vt:lpstr>
      <vt:lpstr>Basic Memory Management</vt:lpstr>
      <vt:lpstr>The delete Operator</vt:lpstr>
      <vt:lpstr>Dangling Pointers</vt:lpstr>
      <vt:lpstr>Automatic Variables</vt:lpstr>
      <vt:lpstr>Global Variables</vt:lpstr>
      <vt:lpstr>Type Definitions</vt:lpstr>
      <vt:lpstr>Defining Pointer Types</vt:lpstr>
      <vt:lpstr>Multiple Declarations Again</vt:lpstr>
      <vt:lpstr>Pointer Variables and Array Variables</vt:lpstr>
      <vt:lpstr>Pointer Variables As Array Variables</vt:lpstr>
      <vt:lpstr>Display 9.4 </vt:lpstr>
      <vt:lpstr>PowerPoint Presentation</vt:lpstr>
      <vt:lpstr>Pointer Reference Parameters</vt:lpstr>
      <vt:lpstr>PowerPoint Presentation</vt:lpstr>
      <vt:lpstr>Dynamic Arrays</vt:lpstr>
      <vt:lpstr>Creating Dynamic Arrays</vt:lpstr>
      <vt:lpstr>Creating Dynamic Arrays</vt:lpstr>
      <vt:lpstr>Dynamic Arrays (cont.)</vt:lpstr>
      <vt:lpstr>Display 9.6  (1/2) </vt:lpstr>
      <vt:lpstr>Display 9.6 (2/2)</vt:lpstr>
      <vt:lpstr>Pointer Arithmetic</vt:lpstr>
      <vt:lpstr>pointers and arrays</vt:lpstr>
      <vt:lpstr>pointer arithmetic</vt:lpstr>
      <vt:lpstr>pointer arithmetic</vt:lpstr>
      <vt:lpstr>pointer arithmetic</vt:lpstr>
      <vt:lpstr>Pointer Arthmetic Operations</vt:lpstr>
      <vt:lpstr>valid pointer operations</vt:lpstr>
      <vt:lpstr>pointer arithmetic</vt:lpstr>
      <vt:lpstr>relationship between pointers and arrays</vt:lpstr>
      <vt:lpstr>differences between pointers and arrays</vt:lpstr>
      <vt:lpstr>differences between pointers and arrays</vt:lpstr>
      <vt:lpstr>Multidimensional Arrays</vt:lpstr>
      <vt:lpstr>Multidimensional dynamic arrays</vt:lpstr>
      <vt:lpstr>Multidimensional Dynamic Arrays</vt:lpstr>
      <vt:lpstr>A Multidimensial  Dynamic Array</vt:lpstr>
      <vt:lpstr>Deleting Multidimensional Arrays</vt:lpstr>
      <vt:lpstr>Display 9.7 (1/2) </vt:lpstr>
      <vt:lpstr>Display 9.7 (2/2)</vt:lpstr>
      <vt:lpstr>Section 9.2 Exercises</vt:lpstr>
      <vt:lpstr>9.10</vt:lpstr>
      <vt:lpstr>Using Smart Pointers to Avoid Memory Leaks</vt:lpstr>
      <vt:lpstr>Using Smart Pointers to Avoid Memory Leaks</vt:lpstr>
      <vt:lpstr>Using Smart Pointers in Program 9-17</vt:lpstr>
    </vt:vector>
  </TitlesOfParts>
  <Company>University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CMPSC 132/601 Computer Science II (Intermediate Programming)</dc:title>
  <dc:creator>hgz</dc:creator>
  <cp:lastModifiedBy>Julie A. Harazduk</cp:lastModifiedBy>
  <cp:revision>1460</cp:revision>
  <dcterms:created xsi:type="dcterms:W3CDTF">1999-10-08T19:08:27Z</dcterms:created>
  <dcterms:modified xsi:type="dcterms:W3CDTF">2020-02-12T17:57:09Z</dcterms:modified>
</cp:coreProperties>
</file>