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Lst>
  <p:notesMasterIdLst>
    <p:notesMasterId r:id="rId169"/>
  </p:notesMasterIdLst>
  <p:handoutMasterIdLst>
    <p:handoutMasterId r:id="rId170"/>
  </p:handoutMasterIdLst>
  <p:sldIdLst>
    <p:sldId id="523" r:id="rId2"/>
    <p:sldId id="524" r:id="rId3"/>
    <p:sldId id="525" r:id="rId4"/>
    <p:sldId id="526" r:id="rId5"/>
    <p:sldId id="300" r:id="rId6"/>
    <p:sldId id="422" r:id="rId7"/>
    <p:sldId id="423" r:id="rId8"/>
    <p:sldId id="383" r:id="rId9"/>
    <p:sldId id="384" r:id="rId10"/>
    <p:sldId id="304" r:id="rId11"/>
    <p:sldId id="305" r:id="rId12"/>
    <p:sldId id="306" r:id="rId13"/>
    <p:sldId id="307" r:id="rId14"/>
    <p:sldId id="308" r:id="rId15"/>
    <p:sldId id="309" r:id="rId16"/>
    <p:sldId id="411" r:id="rId17"/>
    <p:sldId id="412" r:id="rId18"/>
    <p:sldId id="413" r:id="rId19"/>
    <p:sldId id="310" r:id="rId20"/>
    <p:sldId id="311" r:id="rId21"/>
    <p:sldId id="424" r:id="rId22"/>
    <p:sldId id="312" r:id="rId23"/>
    <p:sldId id="313" r:id="rId24"/>
    <p:sldId id="315" r:id="rId25"/>
    <p:sldId id="316" r:id="rId26"/>
    <p:sldId id="317" r:id="rId27"/>
    <p:sldId id="318" r:id="rId28"/>
    <p:sldId id="474" r:id="rId29"/>
    <p:sldId id="475" r:id="rId30"/>
    <p:sldId id="503" r:id="rId31"/>
    <p:sldId id="502" r:id="rId32"/>
    <p:sldId id="292" r:id="rId33"/>
    <p:sldId id="501" r:id="rId34"/>
    <p:sldId id="301" r:id="rId35"/>
    <p:sldId id="302" r:id="rId36"/>
    <p:sldId id="303" r:id="rId37"/>
    <p:sldId id="386" r:id="rId38"/>
    <p:sldId id="319" r:id="rId39"/>
    <p:sldId id="320" r:id="rId40"/>
    <p:sldId id="321" r:id="rId41"/>
    <p:sldId id="500" r:id="rId42"/>
    <p:sldId id="435" r:id="rId43"/>
    <p:sldId id="322" r:id="rId44"/>
    <p:sldId id="323" r:id="rId45"/>
    <p:sldId id="324" r:id="rId46"/>
    <p:sldId id="325" r:id="rId47"/>
    <p:sldId id="326" r:id="rId48"/>
    <p:sldId id="414" r:id="rId49"/>
    <p:sldId id="415" r:id="rId50"/>
    <p:sldId id="329" r:id="rId51"/>
    <p:sldId id="328" r:id="rId52"/>
    <p:sldId id="330" r:id="rId53"/>
    <p:sldId id="331" r:id="rId54"/>
    <p:sldId id="332" r:id="rId55"/>
    <p:sldId id="333" r:id="rId56"/>
    <p:sldId id="334" r:id="rId57"/>
    <p:sldId id="416" r:id="rId58"/>
    <p:sldId id="417" r:id="rId59"/>
    <p:sldId id="506" r:id="rId60"/>
    <p:sldId id="335" r:id="rId61"/>
    <p:sldId id="504" r:id="rId62"/>
    <p:sldId id="505" r:id="rId63"/>
    <p:sldId id="336" r:id="rId64"/>
    <p:sldId id="338" r:id="rId65"/>
    <p:sldId id="486" r:id="rId66"/>
    <p:sldId id="337" r:id="rId67"/>
    <p:sldId id="487" r:id="rId68"/>
    <p:sldId id="327" r:id="rId69"/>
    <p:sldId id="484" r:id="rId70"/>
    <p:sldId id="515" r:id="rId71"/>
    <p:sldId id="527" r:id="rId72"/>
    <p:sldId id="272" r:id="rId73"/>
    <p:sldId id="274" r:id="rId74"/>
    <p:sldId id="297" r:id="rId75"/>
    <p:sldId id="509" r:id="rId76"/>
    <p:sldId id="298" r:id="rId77"/>
    <p:sldId id="299" r:id="rId78"/>
    <p:sldId id="507" r:id="rId79"/>
    <p:sldId id="508" r:id="rId80"/>
    <p:sldId id="444" r:id="rId81"/>
    <p:sldId id="510" r:id="rId82"/>
    <p:sldId id="511" r:id="rId83"/>
    <p:sldId id="512" r:id="rId84"/>
    <p:sldId id="514" r:id="rId85"/>
    <p:sldId id="275" r:id="rId86"/>
    <p:sldId id="276" r:id="rId87"/>
    <p:sldId id="277" r:id="rId88"/>
    <p:sldId id="278" r:id="rId89"/>
    <p:sldId id="279" r:id="rId90"/>
    <p:sldId id="280" r:id="rId91"/>
    <p:sldId id="281" r:id="rId92"/>
    <p:sldId id="282" r:id="rId93"/>
    <p:sldId id="283" r:id="rId94"/>
    <p:sldId id="284" r:id="rId95"/>
    <p:sldId id="516" r:id="rId96"/>
    <p:sldId id="517" r:id="rId97"/>
    <p:sldId id="513" r:id="rId98"/>
    <p:sldId id="528" r:id="rId99"/>
    <p:sldId id="522" r:id="rId100"/>
    <p:sldId id="518" r:id="rId101"/>
    <p:sldId id="519" r:id="rId102"/>
    <p:sldId id="520" r:id="rId103"/>
    <p:sldId id="353" r:id="rId104"/>
    <p:sldId id="537" r:id="rId105"/>
    <p:sldId id="538" r:id="rId106"/>
    <p:sldId id="497" r:id="rId107"/>
    <p:sldId id="498" r:id="rId108"/>
    <p:sldId id="533" r:id="rId109"/>
    <p:sldId id="531" r:id="rId110"/>
    <p:sldId id="532" r:id="rId111"/>
    <p:sldId id="534" r:id="rId112"/>
    <p:sldId id="536" r:id="rId113"/>
    <p:sldId id="535" r:id="rId114"/>
    <p:sldId id="499" r:id="rId115"/>
    <p:sldId id="540" r:id="rId116"/>
    <p:sldId id="539" r:id="rId117"/>
    <p:sldId id="529" r:id="rId118"/>
    <p:sldId id="530" r:id="rId119"/>
    <p:sldId id="476" r:id="rId120"/>
    <p:sldId id="477" r:id="rId121"/>
    <p:sldId id="478" r:id="rId122"/>
    <p:sldId id="479" r:id="rId123"/>
    <p:sldId id="480" r:id="rId124"/>
    <p:sldId id="481" r:id="rId125"/>
    <p:sldId id="482" r:id="rId126"/>
    <p:sldId id="485" r:id="rId127"/>
    <p:sldId id="385" r:id="rId128"/>
    <p:sldId id="265" r:id="rId129"/>
    <p:sldId id="266" r:id="rId130"/>
    <p:sldId id="267" r:id="rId131"/>
    <p:sldId id="354" r:id="rId132"/>
    <p:sldId id="263" r:id="rId133"/>
    <p:sldId id="355" r:id="rId134"/>
    <p:sldId id="268" r:id="rId135"/>
    <p:sldId id="356" r:id="rId136"/>
    <p:sldId id="357" r:id="rId137"/>
    <p:sldId id="358" r:id="rId138"/>
    <p:sldId id="359" r:id="rId139"/>
    <p:sldId id="455" r:id="rId140"/>
    <p:sldId id="456" r:id="rId141"/>
    <p:sldId id="457" r:id="rId142"/>
    <p:sldId id="428" r:id="rId143"/>
    <p:sldId id="429" r:id="rId144"/>
    <p:sldId id="430" r:id="rId145"/>
    <p:sldId id="360" r:id="rId146"/>
    <p:sldId id="361" r:id="rId147"/>
    <p:sldId id="362" r:id="rId148"/>
    <p:sldId id="488" r:id="rId149"/>
    <p:sldId id="490" r:id="rId150"/>
    <p:sldId id="489" r:id="rId151"/>
    <p:sldId id="492" r:id="rId152"/>
    <p:sldId id="491" r:id="rId153"/>
    <p:sldId id="493" r:id="rId154"/>
    <p:sldId id="389" r:id="rId155"/>
    <p:sldId id="390" r:id="rId156"/>
    <p:sldId id="391" r:id="rId157"/>
    <p:sldId id="434" r:id="rId158"/>
    <p:sldId id="397" r:id="rId159"/>
    <p:sldId id="541" r:id="rId160"/>
    <p:sldId id="494" r:id="rId161"/>
    <p:sldId id="495" r:id="rId162"/>
    <p:sldId id="410" r:id="rId163"/>
    <p:sldId id="542" r:id="rId164"/>
    <p:sldId id="431" r:id="rId165"/>
    <p:sldId id="432" r:id="rId166"/>
    <p:sldId id="433" r:id="rId167"/>
    <p:sldId id="404" r:id="rId168"/>
  </p:sldIdLst>
  <p:sldSz cx="9144000" cy="6858000" type="letter"/>
  <p:notesSz cx="7315200" cy="9601200"/>
  <p:defaultTextStyle>
    <a:defPPr>
      <a:defRPr lang="en-CA"/>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36">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00FF"/>
    <a:srgbClr val="0000CC"/>
    <a:srgbClr val="A50021"/>
    <a:srgbClr val="00B6F6"/>
    <a:srgbClr val="0099CC"/>
    <a:srgbClr val="B2B2B2"/>
    <a:srgbClr val="7376B1"/>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8548" autoAdjust="0"/>
  </p:normalViewPr>
  <p:slideViewPr>
    <p:cSldViewPr snapToObjects="1">
      <p:cViewPr varScale="1">
        <p:scale>
          <a:sx n="91" d="100"/>
          <a:sy n="91" d="100"/>
        </p:scale>
        <p:origin x="1238" y="62"/>
      </p:cViewPr>
      <p:guideLst>
        <p:guide orient="horz" pos="336"/>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p:scale>
          <a:sx n="100" d="100"/>
          <a:sy n="100" d="100"/>
        </p:scale>
        <p:origin x="-780" y="21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0" Type="http://schemas.openxmlformats.org/officeDocument/2006/relationships/handoutMaster" Target="handoutMasters/handout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29A2C9-0615-469C-A8E4-72D7163FA7F1}"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31B39B5E-2DEC-4C22-B4FB-2643EC3E3E0B}">
      <dgm:prSet phldrT="[Text]"/>
      <dgm:spPr>
        <a:ln>
          <a:solidFill>
            <a:schemeClr val="tx2">
              <a:lumMod val="60000"/>
              <a:lumOff val="40000"/>
            </a:schemeClr>
          </a:solidFill>
        </a:ln>
      </dgm:spPr>
      <dgm:t>
        <a:bodyPr/>
        <a:lstStyle/>
        <a:p>
          <a:r>
            <a:rPr lang="en-US" dirty="0"/>
            <a:t>Base class A</a:t>
          </a:r>
        </a:p>
      </dgm:t>
    </dgm:pt>
    <dgm:pt modelId="{BA64629C-5DBB-45E2-BE54-3C7BE7B8E75D}" type="parTrans" cxnId="{4A1E0893-A436-4D87-947D-758CD20220CD}">
      <dgm:prSet/>
      <dgm:spPr/>
      <dgm:t>
        <a:bodyPr/>
        <a:lstStyle/>
        <a:p>
          <a:endParaRPr lang="en-US"/>
        </a:p>
      </dgm:t>
    </dgm:pt>
    <dgm:pt modelId="{3E1CFEF3-A733-455E-B438-F76BB08BF7EB}" type="sibTrans" cxnId="{4A1E0893-A436-4D87-947D-758CD20220CD}">
      <dgm:prSet/>
      <dgm:spPr/>
      <dgm:t>
        <a:bodyPr/>
        <a:lstStyle/>
        <a:p>
          <a:endParaRPr lang="en-US"/>
        </a:p>
      </dgm:t>
    </dgm:pt>
    <dgm:pt modelId="{E51E4EA6-BB46-45AE-99DB-0BC4C72F0434}">
      <dgm:prSet phldrT="[Text]"/>
      <dgm:spPr>
        <a:ln>
          <a:solidFill>
            <a:schemeClr val="tx2">
              <a:lumMod val="60000"/>
              <a:lumOff val="40000"/>
            </a:schemeClr>
          </a:solidFill>
        </a:ln>
      </dgm:spPr>
      <dgm:t>
        <a:bodyPr/>
        <a:lstStyle/>
        <a:p>
          <a:r>
            <a:rPr lang="en-US" dirty="0"/>
            <a:t>Derived class B</a:t>
          </a:r>
        </a:p>
      </dgm:t>
    </dgm:pt>
    <dgm:pt modelId="{940912F5-588E-4C2B-9B95-F82E08253D4B}" type="parTrans" cxnId="{9A6BCF12-A1E2-49E8-BD05-C7D5D727F780}">
      <dgm:prSet/>
      <dgm:spPr>
        <a:ln>
          <a:solidFill>
            <a:schemeClr val="tx2">
              <a:lumMod val="60000"/>
              <a:lumOff val="40000"/>
            </a:schemeClr>
          </a:solidFill>
        </a:ln>
      </dgm:spPr>
      <dgm:t>
        <a:bodyPr/>
        <a:lstStyle/>
        <a:p>
          <a:endParaRPr lang="en-US"/>
        </a:p>
      </dgm:t>
    </dgm:pt>
    <dgm:pt modelId="{8E107688-3E1B-4EB8-B72F-EC9F1550DDFF}" type="sibTrans" cxnId="{9A6BCF12-A1E2-49E8-BD05-C7D5D727F780}">
      <dgm:prSet/>
      <dgm:spPr/>
      <dgm:t>
        <a:bodyPr/>
        <a:lstStyle/>
        <a:p>
          <a:endParaRPr lang="en-US"/>
        </a:p>
      </dgm:t>
    </dgm:pt>
    <dgm:pt modelId="{A2388BA2-279C-4F55-81D1-8BC80A617024}">
      <dgm:prSet phldrT="[Text]"/>
      <dgm:spPr>
        <a:ln>
          <a:solidFill>
            <a:schemeClr val="tx2">
              <a:lumMod val="60000"/>
              <a:lumOff val="40000"/>
            </a:schemeClr>
          </a:solidFill>
        </a:ln>
      </dgm:spPr>
      <dgm:t>
        <a:bodyPr/>
        <a:lstStyle/>
        <a:p>
          <a:r>
            <a:rPr lang="en-US" dirty="0"/>
            <a:t>Subclass D</a:t>
          </a:r>
        </a:p>
      </dgm:t>
    </dgm:pt>
    <dgm:pt modelId="{C0C6204D-557F-4997-9584-F0A3A2D88527}" type="parTrans" cxnId="{5E988277-5ACC-40F3-B064-C2986BF07677}">
      <dgm:prSet/>
      <dgm:spPr>
        <a:ln>
          <a:solidFill>
            <a:schemeClr val="tx2">
              <a:lumMod val="60000"/>
              <a:lumOff val="40000"/>
            </a:schemeClr>
          </a:solidFill>
        </a:ln>
      </dgm:spPr>
      <dgm:t>
        <a:bodyPr/>
        <a:lstStyle/>
        <a:p>
          <a:endParaRPr lang="en-US"/>
        </a:p>
      </dgm:t>
    </dgm:pt>
    <dgm:pt modelId="{6B2150D1-40F3-4366-8FB9-C56CCF0F6AE6}" type="sibTrans" cxnId="{5E988277-5ACC-40F3-B064-C2986BF07677}">
      <dgm:prSet/>
      <dgm:spPr/>
      <dgm:t>
        <a:bodyPr/>
        <a:lstStyle/>
        <a:p>
          <a:endParaRPr lang="en-US"/>
        </a:p>
      </dgm:t>
    </dgm:pt>
    <dgm:pt modelId="{E900AF58-EA59-4168-BD14-16F0F13D3EE1}">
      <dgm:prSet phldrT="[Text]"/>
      <dgm:spPr>
        <a:ln>
          <a:solidFill>
            <a:schemeClr val="tx2">
              <a:lumMod val="60000"/>
              <a:lumOff val="40000"/>
            </a:schemeClr>
          </a:solidFill>
        </a:ln>
      </dgm:spPr>
      <dgm:t>
        <a:bodyPr/>
        <a:lstStyle/>
        <a:p>
          <a:r>
            <a:rPr lang="en-US" dirty="0"/>
            <a:t>Derived class C</a:t>
          </a:r>
        </a:p>
      </dgm:t>
    </dgm:pt>
    <dgm:pt modelId="{F8DE9537-0080-4BBD-9CE7-AD6560F6451B}" type="parTrans" cxnId="{991D2754-E880-420C-B7DF-4C6009BF448D}">
      <dgm:prSet/>
      <dgm:spPr>
        <a:ln>
          <a:solidFill>
            <a:schemeClr val="tx2">
              <a:lumMod val="60000"/>
              <a:lumOff val="40000"/>
            </a:schemeClr>
          </a:solidFill>
        </a:ln>
      </dgm:spPr>
      <dgm:t>
        <a:bodyPr/>
        <a:lstStyle/>
        <a:p>
          <a:endParaRPr lang="en-US"/>
        </a:p>
      </dgm:t>
    </dgm:pt>
    <dgm:pt modelId="{8EF1374E-444E-4A6B-8CFB-A2EB2748EB13}" type="sibTrans" cxnId="{991D2754-E880-420C-B7DF-4C6009BF448D}">
      <dgm:prSet/>
      <dgm:spPr/>
      <dgm:t>
        <a:bodyPr/>
        <a:lstStyle/>
        <a:p>
          <a:endParaRPr lang="en-US"/>
        </a:p>
      </dgm:t>
    </dgm:pt>
    <dgm:pt modelId="{28CB2BD0-B2C9-4FF9-BC99-E6DA4F61CA65}">
      <dgm:prSet phldrT="[Text]"/>
      <dgm:spPr>
        <a:ln>
          <a:solidFill>
            <a:schemeClr val="tx2">
              <a:lumMod val="60000"/>
              <a:lumOff val="40000"/>
            </a:schemeClr>
          </a:solidFill>
        </a:ln>
      </dgm:spPr>
      <dgm:t>
        <a:bodyPr/>
        <a:lstStyle/>
        <a:p>
          <a:r>
            <a:rPr lang="en-US" dirty="0"/>
            <a:t>Subclass E</a:t>
          </a:r>
        </a:p>
      </dgm:t>
    </dgm:pt>
    <dgm:pt modelId="{813894BF-5D7C-498C-8A08-0BB9C2CA5850}" type="parTrans" cxnId="{BA78389F-DF36-4271-96D4-825643239246}">
      <dgm:prSet/>
      <dgm:spPr>
        <a:ln>
          <a:solidFill>
            <a:schemeClr val="tx2">
              <a:lumMod val="60000"/>
              <a:lumOff val="40000"/>
            </a:schemeClr>
          </a:solidFill>
        </a:ln>
      </dgm:spPr>
      <dgm:t>
        <a:bodyPr/>
        <a:lstStyle/>
        <a:p>
          <a:endParaRPr lang="en-US"/>
        </a:p>
      </dgm:t>
    </dgm:pt>
    <dgm:pt modelId="{31525C6B-2C96-4589-B330-FED9912F66F0}" type="sibTrans" cxnId="{BA78389F-DF36-4271-96D4-825643239246}">
      <dgm:prSet/>
      <dgm:spPr/>
      <dgm:t>
        <a:bodyPr/>
        <a:lstStyle/>
        <a:p>
          <a:endParaRPr lang="en-US"/>
        </a:p>
      </dgm:t>
    </dgm:pt>
    <dgm:pt modelId="{CEBA8FFD-BC11-4842-8892-2B3C557C6BDA}" type="pres">
      <dgm:prSet presAssocID="{FF29A2C9-0615-469C-A8E4-72D7163FA7F1}" presName="hierChild1" presStyleCnt="0">
        <dgm:presLayoutVars>
          <dgm:chPref val="1"/>
          <dgm:dir/>
          <dgm:animOne val="branch"/>
          <dgm:animLvl val="lvl"/>
          <dgm:resizeHandles/>
        </dgm:presLayoutVars>
      </dgm:prSet>
      <dgm:spPr/>
    </dgm:pt>
    <dgm:pt modelId="{CFC6B297-36F6-4575-AFD5-8186BC41334A}" type="pres">
      <dgm:prSet presAssocID="{31B39B5E-2DEC-4C22-B4FB-2643EC3E3E0B}" presName="hierRoot1" presStyleCnt="0"/>
      <dgm:spPr/>
    </dgm:pt>
    <dgm:pt modelId="{2AB9C7E7-86BB-4214-8F49-722FB8DE932C}" type="pres">
      <dgm:prSet presAssocID="{31B39B5E-2DEC-4C22-B4FB-2643EC3E3E0B}" presName="composite" presStyleCnt="0"/>
      <dgm:spPr/>
    </dgm:pt>
    <dgm:pt modelId="{772CFF01-A6A6-4373-9845-1C6158B9AEF4}" type="pres">
      <dgm:prSet presAssocID="{31B39B5E-2DEC-4C22-B4FB-2643EC3E3E0B}" presName="background" presStyleLbl="node0" presStyleIdx="0" presStyleCnt="1"/>
      <dgm:spPr>
        <a:solidFill>
          <a:schemeClr val="tx2">
            <a:lumMod val="40000"/>
            <a:lumOff val="60000"/>
          </a:schemeClr>
        </a:solidFill>
      </dgm:spPr>
    </dgm:pt>
    <dgm:pt modelId="{243B68B5-FA2E-4FBB-9CA6-188A084949D9}" type="pres">
      <dgm:prSet presAssocID="{31B39B5E-2DEC-4C22-B4FB-2643EC3E3E0B}" presName="text" presStyleLbl="fgAcc0" presStyleIdx="0" presStyleCnt="1">
        <dgm:presLayoutVars>
          <dgm:chPref val="3"/>
        </dgm:presLayoutVars>
      </dgm:prSet>
      <dgm:spPr/>
    </dgm:pt>
    <dgm:pt modelId="{72921A7B-FF5D-423B-BFB9-AB4411E87C24}" type="pres">
      <dgm:prSet presAssocID="{31B39B5E-2DEC-4C22-B4FB-2643EC3E3E0B}" presName="hierChild2" presStyleCnt="0"/>
      <dgm:spPr/>
    </dgm:pt>
    <dgm:pt modelId="{1B0D0D52-4B0B-44CC-AFEB-71A0F1EA33F9}" type="pres">
      <dgm:prSet presAssocID="{940912F5-588E-4C2B-9B95-F82E08253D4B}" presName="Name10" presStyleLbl="parChTrans1D2" presStyleIdx="0" presStyleCnt="2"/>
      <dgm:spPr/>
    </dgm:pt>
    <dgm:pt modelId="{F9A7D2E4-A7D0-4A11-A146-A97F62212A54}" type="pres">
      <dgm:prSet presAssocID="{E51E4EA6-BB46-45AE-99DB-0BC4C72F0434}" presName="hierRoot2" presStyleCnt="0"/>
      <dgm:spPr/>
    </dgm:pt>
    <dgm:pt modelId="{4AE985D3-0770-4A93-B04C-1972475CF5D4}" type="pres">
      <dgm:prSet presAssocID="{E51E4EA6-BB46-45AE-99DB-0BC4C72F0434}" presName="composite2" presStyleCnt="0"/>
      <dgm:spPr/>
    </dgm:pt>
    <dgm:pt modelId="{274FCE94-06F0-4DCD-ABB4-0C78B79D59C9}" type="pres">
      <dgm:prSet presAssocID="{E51E4EA6-BB46-45AE-99DB-0BC4C72F0434}" presName="background2" presStyleLbl="node2" presStyleIdx="0" presStyleCnt="2"/>
      <dgm:spPr>
        <a:solidFill>
          <a:schemeClr val="tx2">
            <a:lumMod val="40000"/>
            <a:lumOff val="60000"/>
          </a:schemeClr>
        </a:solidFill>
      </dgm:spPr>
    </dgm:pt>
    <dgm:pt modelId="{8CA2F0F5-D439-45D4-BCA0-BDD5885C7B10}" type="pres">
      <dgm:prSet presAssocID="{E51E4EA6-BB46-45AE-99DB-0BC4C72F0434}" presName="text2" presStyleLbl="fgAcc2" presStyleIdx="0" presStyleCnt="2">
        <dgm:presLayoutVars>
          <dgm:chPref val="3"/>
        </dgm:presLayoutVars>
      </dgm:prSet>
      <dgm:spPr/>
    </dgm:pt>
    <dgm:pt modelId="{42551EF1-FBE1-4DE8-802C-A552785827C2}" type="pres">
      <dgm:prSet presAssocID="{E51E4EA6-BB46-45AE-99DB-0BC4C72F0434}" presName="hierChild3" presStyleCnt="0"/>
      <dgm:spPr/>
    </dgm:pt>
    <dgm:pt modelId="{6BF1503B-F388-4F86-BDBA-FCFEEF75128E}" type="pres">
      <dgm:prSet presAssocID="{C0C6204D-557F-4997-9584-F0A3A2D88527}" presName="Name17" presStyleLbl="parChTrans1D3" presStyleIdx="0" presStyleCnt="2"/>
      <dgm:spPr/>
    </dgm:pt>
    <dgm:pt modelId="{CCB1F94C-D7DE-4A09-B0F8-ED49FD90C153}" type="pres">
      <dgm:prSet presAssocID="{A2388BA2-279C-4F55-81D1-8BC80A617024}" presName="hierRoot3" presStyleCnt="0"/>
      <dgm:spPr/>
    </dgm:pt>
    <dgm:pt modelId="{248DAA6D-73C4-467E-A21B-217E9F0F45D5}" type="pres">
      <dgm:prSet presAssocID="{A2388BA2-279C-4F55-81D1-8BC80A617024}" presName="composite3" presStyleCnt="0"/>
      <dgm:spPr/>
    </dgm:pt>
    <dgm:pt modelId="{F4F36BD6-54AF-419B-A2D4-CC63923D1784}" type="pres">
      <dgm:prSet presAssocID="{A2388BA2-279C-4F55-81D1-8BC80A617024}" presName="background3" presStyleLbl="node3" presStyleIdx="0" presStyleCnt="2"/>
      <dgm:spPr>
        <a:solidFill>
          <a:schemeClr val="tx2">
            <a:lumMod val="40000"/>
            <a:lumOff val="60000"/>
          </a:schemeClr>
        </a:solidFill>
      </dgm:spPr>
    </dgm:pt>
    <dgm:pt modelId="{70E7B5FF-ADDE-417E-A4DF-9C6230675D40}" type="pres">
      <dgm:prSet presAssocID="{A2388BA2-279C-4F55-81D1-8BC80A617024}" presName="text3" presStyleLbl="fgAcc3" presStyleIdx="0" presStyleCnt="2">
        <dgm:presLayoutVars>
          <dgm:chPref val="3"/>
        </dgm:presLayoutVars>
      </dgm:prSet>
      <dgm:spPr/>
    </dgm:pt>
    <dgm:pt modelId="{4DA156DE-DA1B-4D68-85EA-1553BB35AC32}" type="pres">
      <dgm:prSet presAssocID="{A2388BA2-279C-4F55-81D1-8BC80A617024}" presName="hierChild4" presStyleCnt="0"/>
      <dgm:spPr/>
    </dgm:pt>
    <dgm:pt modelId="{9BEB2C83-D14C-434D-A5FA-0531FD32DE62}" type="pres">
      <dgm:prSet presAssocID="{F8DE9537-0080-4BBD-9CE7-AD6560F6451B}" presName="Name10" presStyleLbl="parChTrans1D2" presStyleIdx="1" presStyleCnt="2"/>
      <dgm:spPr/>
    </dgm:pt>
    <dgm:pt modelId="{9561F7CD-6669-4ED5-B254-83BCB0D7FCFE}" type="pres">
      <dgm:prSet presAssocID="{E900AF58-EA59-4168-BD14-16F0F13D3EE1}" presName="hierRoot2" presStyleCnt="0"/>
      <dgm:spPr/>
    </dgm:pt>
    <dgm:pt modelId="{67BE28FA-DA30-40E1-9E76-C7691FAE7B38}" type="pres">
      <dgm:prSet presAssocID="{E900AF58-EA59-4168-BD14-16F0F13D3EE1}" presName="composite2" presStyleCnt="0"/>
      <dgm:spPr/>
    </dgm:pt>
    <dgm:pt modelId="{B5029840-33E4-4E48-A6C2-DD36AF81C49A}" type="pres">
      <dgm:prSet presAssocID="{E900AF58-EA59-4168-BD14-16F0F13D3EE1}" presName="background2" presStyleLbl="node2" presStyleIdx="1" presStyleCnt="2"/>
      <dgm:spPr>
        <a:solidFill>
          <a:schemeClr val="tx2">
            <a:lumMod val="40000"/>
            <a:lumOff val="60000"/>
          </a:schemeClr>
        </a:solidFill>
      </dgm:spPr>
    </dgm:pt>
    <dgm:pt modelId="{49B1C0D6-E3D3-4171-9386-D61B18084536}" type="pres">
      <dgm:prSet presAssocID="{E900AF58-EA59-4168-BD14-16F0F13D3EE1}" presName="text2" presStyleLbl="fgAcc2" presStyleIdx="1" presStyleCnt="2">
        <dgm:presLayoutVars>
          <dgm:chPref val="3"/>
        </dgm:presLayoutVars>
      </dgm:prSet>
      <dgm:spPr/>
    </dgm:pt>
    <dgm:pt modelId="{E0715B12-8153-4CC7-9E2E-67E7EF05B54D}" type="pres">
      <dgm:prSet presAssocID="{E900AF58-EA59-4168-BD14-16F0F13D3EE1}" presName="hierChild3" presStyleCnt="0"/>
      <dgm:spPr/>
    </dgm:pt>
    <dgm:pt modelId="{B4768E3B-E23D-4CF9-ADE2-89F566E7FAF2}" type="pres">
      <dgm:prSet presAssocID="{813894BF-5D7C-498C-8A08-0BB9C2CA5850}" presName="Name17" presStyleLbl="parChTrans1D3" presStyleIdx="1" presStyleCnt="2"/>
      <dgm:spPr/>
    </dgm:pt>
    <dgm:pt modelId="{4EC6BEE4-2682-41B9-A668-0D907D27FA24}" type="pres">
      <dgm:prSet presAssocID="{28CB2BD0-B2C9-4FF9-BC99-E6DA4F61CA65}" presName="hierRoot3" presStyleCnt="0"/>
      <dgm:spPr/>
    </dgm:pt>
    <dgm:pt modelId="{755DE5E5-A822-4E64-A02F-32EB48432830}" type="pres">
      <dgm:prSet presAssocID="{28CB2BD0-B2C9-4FF9-BC99-E6DA4F61CA65}" presName="composite3" presStyleCnt="0"/>
      <dgm:spPr/>
    </dgm:pt>
    <dgm:pt modelId="{BBA7394D-D5C2-4AFD-8A9D-40422C68B447}" type="pres">
      <dgm:prSet presAssocID="{28CB2BD0-B2C9-4FF9-BC99-E6DA4F61CA65}" presName="background3" presStyleLbl="node3" presStyleIdx="1" presStyleCnt="2"/>
      <dgm:spPr>
        <a:solidFill>
          <a:schemeClr val="tx2">
            <a:lumMod val="40000"/>
            <a:lumOff val="60000"/>
          </a:schemeClr>
        </a:solidFill>
      </dgm:spPr>
    </dgm:pt>
    <dgm:pt modelId="{B85927A7-8EEB-47D1-A26F-3E0F082A1348}" type="pres">
      <dgm:prSet presAssocID="{28CB2BD0-B2C9-4FF9-BC99-E6DA4F61CA65}" presName="text3" presStyleLbl="fgAcc3" presStyleIdx="1" presStyleCnt="2">
        <dgm:presLayoutVars>
          <dgm:chPref val="3"/>
        </dgm:presLayoutVars>
      </dgm:prSet>
      <dgm:spPr/>
    </dgm:pt>
    <dgm:pt modelId="{74206628-F636-41F3-91DF-8FAA5A44878A}" type="pres">
      <dgm:prSet presAssocID="{28CB2BD0-B2C9-4FF9-BC99-E6DA4F61CA65}" presName="hierChild4" presStyleCnt="0"/>
      <dgm:spPr/>
    </dgm:pt>
  </dgm:ptLst>
  <dgm:cxnLst>
    <dgm:cxn modelId="{9A6BCF12-A1E2-49E8-BD05-C7D5D727F780}" srcId="{31B39B5E-2DEC-4C22-B4FB-2643EC3E3E0B}" destId="{E51E4EA6-BB46-45AE-99DB-0BC4C72F0434}" srcOrd="0" destOrd="0" parTransId="{940912F5-588E-4C2B-9B95-F82E08253D4B}" sibTransId="{8E107688-3E1B-4EB8-B72F-EC9F1550DDFF}"/>
    <dgm:cxn modelId="{8FAEA11B-EC3D-4217-A749-F093B79F88AA}" type="presOf" srcId="{28CB2BD0-B2C9-4FF9-BC99-E6DA4F61CA65}" destId="{B85927A7-8EEB-47D1-A26F-3E0F082A1348}" srcOrd="0" destOrd="0" presId="urn:microsoft.com/office/officeart/2005/8/layout/hierarchy1"/>
    <dgm:cxn modelId="{7A750242-7C45-47D2-A11E-2EFC63388DF2}" type="presOf" srcId="{940912F5-588E-4C2B-9B95-F82E08253D4B}" destId="{1B0D0D52-4B0B-44CC-AFEB-71A0F1EA33F9}" srcOrd="0" destOrd="0" presId="urn:microsoft.com/office/officeart/2005/8/layout/hierarchy1"/>
    <dgm:cxn modelId="{FB0E4853-2611-4715-9B2B-CED02BFD0DD7}" type="presOf" srcId="{813894BF-5D7C-498C-8A08-0BB9C2CA5850}" destId="{B4768E3B-E23D-4CF9-ADE2-89F566E7FAF2}" srcOrd="0" destOrd="0" presId="urn:microsoft.com/office/officeart/2005/8/layout/hierarchy1"/>
    <dgm:cxn modelId="{991D2754-E880-420C-B7DF-4C6009BF448D}" srcId="{31B39B5E-2DEC-4C22-B4FB-2643EC3E3E0B}" destId="{E900AF58-EA59-4168-BD14-16F0F13D3EE1}" srcOrd="1" destOrd="0" parTransId="{F8DE9537-0080-4BBD-9CE7-AD6560F6451B}" sibTransId="{8EF1374E-444E-4A6B-8CFB-A2EB2748EB13}"/>
    <dgm:cxn modelId="{5E988277-5ACC-40F3-B064-C2986BF07677}" srcId="{E51E4EA6-BB46-45AE-99DB-0BC4C72F0434}" destId="{A2388BA2-279C-4F55-81D1-8BC80A617024}" srcOrd="0" destOrd="0" parTransId="{C0C6204D-557F-4997-9584-F0A3A2D88527}" sibTransId="{6B2150D1-40F3-4366-8FB9-C56CCF0F6AE6}"/>
    <dgm:cxn modelId="{DDCEF481-AAB5-4027-8021-6919C04DC599}" type="presOf" srcId="{E900AF58-EA59-4168-BD14-16F0F13D3EE1}" destId="{49B1C0D6-E3D3-4171-9386-D61B18084536}" srcOrd="0" destOrd="0" presId="urn:microsoft.com/office/officeart/2005/8/layout/hierarchy1"/>
    <dgm:cxn modelId="{7A82D984-D239-46B7-8954-0DA10B0903B0}" type="presOf" srcId="{F8DE9537-0080-4BBD-9CE7-AD6560F6451B}" destId="{9BEB2C83-D14C-434D-A5FA-0531FD32DE62}" srcOrd="0" destOrd="0" presId="urn:microsoft.com/office/officeart/2005/8/layout/hierarchy1"/>
    <dgm:cxn modelId="{4A1E0893-A436-4D87-947D-758CD20220CD}" srcId="{FF29A2C9-0615-469C-A8E4-72D7163FA7F1}" destId="{31B39B5E-2DEC-4C22-B4FB-2643EC3E3E0B}" srcOrd="0" destOrd="0" parTransId="{BA64629C-5DBB-45E2-BE54-3C7BE7B8E75D}" sibTransId="{3E1CFEF3-A733-455E-B438-F76BB08BF7EB}"/>
    <dgm:cxn modelId="{BA78389F-DF36-4271-96D4-825643239246}" srcId="{E900AF58-EA59-4168-BD14-16F0F13D3EE1}" destId="{28CB2BD0-B2C9-4FF9-BC99-E6DA4F61CA65}" srcOrd="0" destOrd="0" parTransId="{813894BF-5D7C-498C-8A08-0BB9C2CA5850}" sibTransId="{31525C6B-2C96-4589-B330-FED9912F66F0}"/>
    <dgm:cxn modelId="{05A9B4A1-020B-4835-B5DA-2EFA43BA165D}" type="presOf" srcId="{A2388BA2-279C-4F55-81D1-8BC80A617024}" destId="{70E7B5FF-ADDE-417E-A4DF-9C6230675D40}" srcOrd="0" destOrd="0" presId="urn:microsoft.com/office/officeart/2005/8/layout/hierarchy1"/>
    <dgm:cxn modelId="{76F3D2B4-CDA1-4287-89EA-E9713E8EDC67}" type="presOf" srcId="{FF29A2C9-0615-469C-A8E4-72D7163FA7F1}" destId="{CEBA8FFD-BC11-4842-8892-2B3C557C6BDA}" srcOrd="0" destOrd="0" presId="urn:microsoft.com/office/officeart/2005/8/layout/hierarchy1"/>
    <dgm:cxn modelId="{E102B4DB-A3A8-4615-98D2-07FC6D1D6F38}" type="presOf" srcId="{31B39B5E-2DEC-4C22-B4FB-2643EC3E3E0B}" destId="{243B68B5-FA2E-4FBB-9CA6-188A084949D9}" srcOrd="0" destOrd="0" presId="urn:microsoft.com/office/officeart/2005/8/layout/hierarchy1"/>
    <dgm:cxn modelId="{6B1AB5E3-8348-4D7A-BEF1-59C0202003BC}" type="presOf" srcId="{E51E4EA6-BB46-45AE-99DB-0BC4C72F0434}" destId="{8CA2F0F5-D439-45D4-BCA0-BDD5885C7B10}" srcOrd="0" destOrd="0" presId="urn:microsoft.com/office/officeart/2005/8/layout/hierarchy1"/>
    <dgm:cxn modelId="{E2E008EE-0E04-4085-8387-906B221A2859}" type="presOf" srcId="{C0C6204D-557F-4997-9584-F0A3A2D88527}" destId="{6BF1503B-F388-4F86-BDBA-FCFEEF75128E}" srcOrd="0" destOrd="0" presId="urn:microsoft.com/office/officeart/2005/8/layout/hierarchy1"/>
    <dgm:cxn modelId="{333952C0-5988-43D0-A38F-D0AF3458F784}" type="presParOf" srcId="{CEBA8FFD-BC11-4842-8892-2B3C557C6BDA}" destId="{CFC6B297-36F6-4575-AFD5-8186BC41334A}" srcOrd="0" destOrd="0" presId="urn:microsoft.com/office/officeart/2005/8/layout/hierarchy1"/>
    <dgm:cxn modelId="{51BB1A78-4379-4CB9-A8A1-528DD9FFAE28}" type="presParOf" srcId="{CFC6B297-36F6-4575-AFD5-8186BC41334A}" destId="{2AB9C7E7-86BB-4214-8F49-722FB8DE932C}" srcOrd="0" destOrd="0" presId="urn:microsoft.com/office/officeart/2005/8/layout/hierarchy1"/>
    <dgm:cxn modelId="{8C371EC6-B1A1-4523-A97D-FF2EF9AB6A23}" type="presParOf" srcId="{2AB9C7E7-86BB-4214-8F49-722FB8DE932C}" destId="{772CFF01-A6A6-4373-9845-1C6158B9AEF4}" srcOrd="0" destOrd="0" presId="urn:microsoft.com/office/officeart/2005/8/layout/hierarchy1"/>
    <dgm:cxn modelId="{2D12A2D7-6C72-4223-A051-E454EB1209FE}" type="presParOf" srcId="{2AB9C7E7-86BB-4214-8F49-722FB8DE932C}" destId="{243B68B5-FA2E-4FBB-9CA6-188A084949D9}" srcOrd="1" destOrd="0" presId="urn:microsoft.com/office/officeart/2005/8/layout/hierarchy1"/>
    <dgm:cxn modelId="{525DC9D5-8DCB-4BF6-AEFC-C85B264EE56B}" type="presParOf" srcId="{CFC6B297-36F6-4575-AFD5-8186BC41334A}" destId="{72921A7B-FF5D-423B-BFB9-AB4411E87C24}" srcOrd="1" destOrd="0" presId="urn:microsoft.com/office/officeart/2005/8/layout/hierarchy1"/>
    <dgm:cxn modelId="{C1453853-9810-43A4-B1B5-CF67ED24D756}" type="presParOf" srcId="{72921A7B-FF5D-423B-BFB9-AB4411E87C24}" destId="{1B0D0D52-4B0B-44CC-AFEB-71A0F1EA33F9}" srcOrd="0" destOrd="0" presId="urn:microsoft.com/office/officeart/2005/8/layout/hierarchy1"/>
    <dgm:cxn modelId="{C2E64EE0-2A37-4595-91C7-A9E4827A2DD9}" type="presParOf" srcId="{72921A7B-FF5D-423B-BFB9-AB4411E87C24}" destId="{F9A7D2E4-A7D0-4A11-A146-A97F62212A54}" srcOrd="1" destOrd="0" presId="urn:microsoft.com/office/officeart/2005/8/layout/hierarchy1"/>
    <dgm:cxn modelId="{4E8CEF66-1B50-4687-A218-E84C0D3A97AE}" type="presParOf" srcId="{F9A7D2E4-A7D0-4A11-A146-A97F62212A54}" destId="{4AE985D3-0770-4A93-B04C-1972475CF5D4}" srcOrd="0" destOrd="0" presId="urn:microsoft.com/office/officeart/2005/8/layout/hierarchy1"/>
    <dgm:cxn modelId="{CD479648-AA3F-4F7B-A4D1-60EA57A47314}" type="presParOf" srcId="{4AE985D3-0770-4A93-B04C-1972475CF5D4}" destId="{274FCE94-06F0-4DCD-ABB4-0C78B79D59C9}" srcOrd="0" destOrd="0" presId="urn:microsoft.com/office/officeart/2005/8/layout/hierarchy1"/>
    <dgm:cxn modelId="{822C76E6-D615-42DB-A214-FCDFEFFF2430}" type="presParOf" srcId="{4AE985D3-0770-4A93-B04C-1972475CF5D4}" destId="{8CA2F0F5-D439-45D4-BCA0-BDD5885C7B10}" srcOrd="1" destOrd="0" presId="urn:microsoft.com/office/officeart/2005/8/layout/hierarchy1"/>
    <dgm:cxn modelId="{C54F6617-C70F-4234-9398-AB0891D4F7B9}" type="presParOf" srcId="{F9A7D2E4-A7D0-4A11-A146-A97F62212A54}" destId="{42551EF1-FBE1-4DE8-802C-A552785827C2}" srcOrd="1" destOrd="0" presId="urn:microsoft.com/office/officeart/2005/8/layout/hierarchy1"/>
    <dgm:cxn modelId="{0ACE1BF1-5B37-4675-9367-DAD8DE3DB26D}" type="presParOf" srcId="{42551EF1-FBE1-4DE8-802C-A552785827C2}" destId="{6BF1503B-F388-4F86-BDBA-FCFEEF75128E}" srcOrd="0" destOrd="0" presId="urn:microsoft.com/office/officeart/2005/8/layout/hierarchy1"/>
    <dgm:cxn modelId="{A0925CDD-2BC9-4A09-85C2-62C703FEADEE}" type="presParOf" srcId="{42551EF1-FBE1-4DE8-802C-A552785827C2}" destId="{CCB1F94C-D7DE-4A09-B0F8-ED49FD90C153}" srcOrd="1" destOrd="0" presId="urn:microsoft.com/office/officeart/2005/8/layout/hierarchy1"/>
    <dgm:cxn modelId="{A76C82A1-C8A2-4B14-AE9C-A7314A92DE4E}" type="presParOf" srcId="{CCB1F94C-D7DE-4A09-B0F8-ED49FD90C153}" destId="{248DAA6D-73C4-467E-A21B-217E9F0F45D5}" srcOrd="0" destOrd="0" presId="urn:microsoft.com/office/officeart/2005/8/layout/hierarchy1"/>
    <dgm:cxn modelId="{763ED0B0-93AE-46A5-8257-8C258D4E6432}" type="presParOf" srcId="{248DAA6D-73C4-467E-A21B-217E9F0F45D5}" destId="{F4F36BD6-54AF-419B-A2D4-CC63923D1784}" srcOrd="0" destOrd="0" presId="urn:microsoft.com/office/officeart/2005/8/layout/hierarchy1"/>
    <dgm:cxn modelId="{861CB91E-7C22-48CB-B943-7305D59DDFD8}" type="presParOf" srcId="{248DAA6D-73C4-467E-A21B-217E9F0F45D5}" destId="{70E7B5FF-ADDE-417E-A4DF-9C6230675D40}" srcOrd="1" destOrd="0" presId="urn:microsoft.com/office/officeart/2005/8/layout/hierarchy1"/>
    <dgm:cxn modelId="{4F44F495-5020-4D61-856E-F787F88D5BAB}" type="presParOf" srcId="{CCB1F94C-D7DE-4A09-B0F8-ED49FD90C153}" destId="{4DA156DE-DA1B-4D68-85EA-1553BB35AC32}" srcOrd="1" destOrd="0" presId="urn:microsoft.com/office/officeart/2005/8/layout/hierarchy1"/>
    <dgm:cxn modelId="{9F9FF164-0863-4E19-82CC-47FF8A8DD60D}" type="presParOf" srcId="{72921A7B-FF5D-423B-BFB9-AB4411E87C24}" destId="{9BEB2C83-D14C-434D-A5FA-0531FD32DE62}" srcOrd="2" destOrd="0" presId="urn:microsoft.com/office/officeart/2005/8/layout/hierarchy1"/>
    <dgm:cxn modelId="{4E39D053-C96C-49C8-AE74-E3A3905AD3C2}" type="presParOf" srcId="{72921A7B-FF5D-423B-BFB9-AB4411E87C24}" destId="{9561F7CD-6669-4ED5-B254-83BCB0D7FCFE}" srcOrd="3" destOrd="0" presId="urn:microsoft.com/office/officeart/2005/8/layout/hierarchy1"/>
    <dgm:cxn modelId="{7847B1F0-F826-4E70-B61B-B14DDD18E8B1}" type="presParOf" srcId="{9561F7CD-6669-4ED5-B254-83BCB0D7FCFE}" destId="{67BE28FA-DA30-40E1-9E76-C7691FAE7B38}" srcOrd="0" destOrd="0" presId="urn:microsoft.com/office/officeart/2005/8/layout/hierarchy1"/>
    <dgm:cxn modelId="{2673642D-2FD3-49F8-A4DC-7A7B8A6663F6}" type="presParOf" srcId="{67BE28FA-DA30-40E1-9E76-C7691FAE7B38}" destId="{B5029840-33E4-4E48-A6C2-DD36AF81C49A}" srcOrd="0" destOrd="0" presId="urn:microsoft.com/office/officeart/2005/8/layout/hierarchy1"/>
    <dgm:cxn modelId="{ED2485BC-DC62-436C-A60B-64BD079CBC6F}" type="presParOf" srcId="{67BE28FA-DA30-40E1-9E76-C7691FAE7B38}" destId="{49B1C0D6-E3D3-4171-9386-D61B18084536}" srcOrd="1" destOrd="0" presId="urn:microsoft.com/office/officeart/2005/8/layout/hierarchy1"/>
    <dgm:cxn modelId="{AACF0408-D04C-47EF-9E2B-7917D9EEE6EF}" type="presParOf" srcId="{9561F7CD-6669-4ED5-B254-83BCB0D7FCFE}" destId="{E0715B12-8153-4CC7-9E2E-67E7EF05B54D}" srcOrd="1" destOrd="0" presId="urn:microsoft.com/office/officeart/2005/8/layout/hierarchy1"/>
    <dgm:cxn modelId="{156757EB-0C79-467A-8097-D9B91256B117}" type="presParOf" srcId="{E0715B12-8153-4CC7-9E2E-67E7EF05B54D}" destId="{B4768E3B-E23D-4CF9-ADE2-89F566E7FAF2}" srcOrd="0" destOrd="0" presId="urn:microsoft.com/office/officeart/2005/8/layout/hierarchy1"/>
    <dgm:cxn modelId="{A68EFE0A-5CC9-4B4C-99E8-745ECCCBC981}" type="presParOf" srcId="{E0715B12-8153-4CC7-9E2E-67E7EF05B54D}" destId="{4EC6BEE4-2682-41B9-A668-0D907D27FA24}" srcOrd="1" destOrd="0" presId="urn:microsoft.com/office/officeart/2005/8/layout/hierarchy1"/>
    <dgm:cxn modelId="{50DD6C20-5BBB-497F-8CD9-C3BACA57A11B}" type="presParOf" srcId="{4EC6BEE4-2682-41B9-A668-0D907D27FA24}" destId="{755DE5E5-A822-4E64-A02F-32EB48432830}" srcOrd="0" destOrd="0" presId="urn:microsoft.com/office/officeart/2005/8/layout/hierarchy1"/>
    <dgm:cxn modelId="{E5D7F3E0-E02A-4D70-8261-3AA41B2E5330}" type="presParOf" srcId="{755DE5E5-A822-4E64-A02F-32EB48432830}" destId="{BBA7394D-D5C2-4AFD-8A9D-40422C68B447}" srcOrd="0" destOrd="0" presId="urn:microsoft.com/office/officeart/2005/8/layout/hierarchy1"/>
    <dgm:cxn modelId="{07B7B6E1-AF71-4EB6-A429-BB18142F2D9F}" type="presParOf" srcId="{755DE5E5-A822-4E64-A02F-32EB48432830}" destId="{B85927A7-8EEB-47D1-A26F-3E0F082A1348}" srcOrd="1" destOrd="0" presId="urn:microsoft.com/office/officeart/2005/8/layout/hierarchy1"/>
    <dgm:cxn modelId="{4324D7E1-7C05-4747-B9A1-6CC618B4BF29}" type="presParOf" srcId="{4EC6BEE4-2682-41B9-A668-0D907D27FA24}" destId="{74206628-F636-41F3-91DF-8FAA5A44878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29A2C9-0615-469C-A8E4-72D7163FA7F1}"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31B39B5E-2DEC-4C22-B4FB-2643EC3E3E0B}">
      <dgm:prSet phldrT="[Text]"/>
      <dgm:spPr>
        <a:ln>
          <a:solidFill>
            <a:schemeClr val="tx2">
              <a:lumMod val="60000"/>
              <a:lumOff val="40000"/>
            </a:schemeClr>
          </a:solidFill>
        </a:ln>
      </dgm:spPr>
      <dgm:t>
        <a:bodyPr/>
        <a:lstStyle/>
        <a:p>
          <a:r>
            <a:rPr lang="en-US" dirty="0"/>
            <a:t> Shape</a:t>
          </a:r>
        </a:p>
      </dgm:t>
    </dgm:pt>
    <dgm:pt modelId="{BA64629C-5DBB-45E2-BE54-3C7BE7B8E75D}" type="parTrans" cxnId="{4A1E0893-A436-4D87-947D-758CD20220CD}">
      <dgm:prSet/>
      <dgm:spPr/>
      <dgm:t>
        <a:bodyPr/>
        <a:lstStyle/>
        <a:p>
          <a:endParaRPr lang="en-US"/>
        </a:p>
      </dgm:t>
    </dgm:pt>
    <dgm:pt modelId="{3E1CFEF3-A733-455E-B438-F76BB08BF7EB}" type="sibTrans" cxnId="{4A1E0893-A436-4D87-947D-758CD20220CD}">
      <dgm:prSet/>
      <dgm:spPr/>
      <dgm:t>
        <a:bodyPr/>
        <a:lstStyle/>
        <a:p>
          <a:endParaRPr lang="en-US"/>
        </a:p>
      </dgm:t>
    </dgm:pt>
    <dgm:pt modelId="{E51E4EA6-BB46-45AE-99DB-0BC4C72F0434}">
      <dgm:prSet phldrT="[Text]"/>
      <dgm:spPr>
        <a:ln>
          <a:solidFill>
            <a:schemeClr val="tx2">
              <a:lumMod val="60000"/>
              <a:lumOff val="40000"/>
            </a:schemeClr>
          </a:solidFill>
        </a:ln>
      </dgm:spPr>
      <dgm:t>
        <a:bodyPr/>
        <a:lstStyle/>
        <a:p>
          <a:r>
            <a:rPr lang="en-US" dirty="0"/>
            <a:t> Rectangle</a:t>
          </a:r>
        </a:p>
      </dgm:t>
    </dgm:pt>
    <dgm:pt modelId="{940912F5-588E-4C2B-9B95-F82E08253D4B}" type="parTrans" cxnId="{9A6BCF12-A1E2-49E8-BD05-C7D5D727F780}">
      <dgm:prSet/>
      <dgm:spPr>
        <a:ln>
          <a:solidFill>
            <a:schemeClr val="tx2">
              <a:lumMod val="60000"/>
              <a:lumOff val="40000"/>
            </a:schemeClr>
          </a:solidFill>
        </a:ln>
      </dgm:spPr>
      <dgm:t>
        <a:bodyPr/>
        <a:lstStyle/>
        <a:p>
          <a:endParaRPr lang="en-US"/>
        </a:p>
      </dgm:t>
    </dgm:pt>
    <dgm:pt modelId="{8E107688-3E1B-4EB8-B72F-EC9F1550DDFF}" type="sibTrans" cxnId="{9A6BCF12-A1E2-49E8-BD05-C7D5D727F780}">
      <dgm:prSet/>
      <dgm:spPr/>
      <dgm:t>
        <a:bodyPr/>
        <a:lstStyle/>
        <a:p>
          <a:endParaRPr lang="en-US"/>
        </a:p>
      </dgm:t>
    </dgm:pt>
    <dgm:pt modelId="{E900AF58-EA59-4168-BD14-16F0F13D3EE1}">
      <dgm:prSet phldrT="[Text]"/>
      <dgm:spPr>
        <a:ln>
          <a:solidFill>
            <a:schemeClr val="tx2">
              <a:lumMod val="60000"/>
              <a:lumOff val="40000"/>
            </a:schemeClr>
          </a:solidFill>
        </a:ln>
      </dgm:spPr>
      <dgm:t>
        <a:bodyPr/>
        <a:lstStyle/>
        <a:p>
          <a:r>
            <a:rPr lang="en-US" dirty="0"/>
            <a:t>Ellipse</a:t>
          </a:r>
        </a:p>
      </dgm:t>
    </dgm:pt>
    <dgm:pt modelId="{F8DE9537-0080-4BBD-9CE7-AD6560F6451B}" type="parTrans" cxnId="{991D2754-E880-420C-B7DF-4C6009BF448D}">
      <dgm:prSet/>
      <dgm:spPr>
        <a:ln>
          <a:solidFill>
            <a:schemeClr val="tx2">
              <a:lumMod val="60000"/>
              <a:lumOff val="40000"/>
            </a:schemeClr>
          </a:solidFill>
        </a:ln>
      </dgm:spPr>
      <dgm:t>
        <a:bodyPr/>
        <a:lstStyle/>
        <a:p>
          <a:endParaRPr lang="en-US"/>
        </a:p>
      </dgm:t>
    </dgm:pt>
    <dgm:pt modelId="{8EF1374E-444E-4A6B-8CFB-A2EB2748EB13}" type="sibTrans" cxnId="{991D2754-E880-420C-B7DF-4C6009BF448D}">
      <dgm:prSet/>
      <dgm:spPr/>
      <dgm:t>
        <a:bodyPr/>
        <a:lstStyle/>
        <a:p>
          <a:endParaRPr lang="en-US"/>
        </a:p>
      </dgm:t>
    </dgm:pt>
    <dgm:pt modelId="{28CB2BD0-B2C9-4FF9-BC99-E6DA4F61CA65}">
      <dgm:prSet phldrT="[Text]"/>
      <dgm:spPr>
        <a:ln>
          <a:solidFill>
            <a:schemeClr val="tx2">
              <a:lumMod val="60000"/>
              <a:lumOff val="40000"/>
            </a:schemeClr>
          </a:solidFill>
        </a:ln>
      </dgm:spPr>
      <dgm:t>
        <a:bodyPr/>
        <a:lstStyle/>
        <a:p>
          <a:r>
            <a:rPr lang="en-US" dirty="0"/>
            <a:t>Circle</a:t>
          </a:r>
        </a:p>
      </dgm:t>
    </dgm:pt>
    <dgm:pt modelId="{813894BF-5D7C-498C-8A08-0BB9C2CA5850}" type="parTrans" cxnId="{BA78389F-DF36-4271-96D4-825643239246}">
      <dgm:prSet/>
      <dgm:spPr>
        <a:ln>
          <a:solidFill>
            <a:schemeClr val="tx2">
              <a:lumMod val="60000"/>
              <a:lumOff val="40000"/>
            </a:schemeClr>
          </a:solidFill>
        </a:ln>
      </dgm:spPr>
      <dgm:t>
        <a:bodyPr/>
        <a:lstStyle/>
        <a:p>
          <a:endParaRPr lang="en-US"/>
        </a:p>
      </dgm:t>
    </dgm:pt>
    <dgm:pt modelId="{31525C6B-2C96-4589-B330-FED9912F66F0}" type="sibTrans" cxnId="{BA78389F-DF36-4271-96D4-825643239246}">
      <dgm:prSet/>
      <dgm:spPr/>
      <dgm:t>
        <a:bodyPr/>
        <a:lstStyle/>
        <a:p>
          <a:endParaRPr lang="en-US"/>
        </a:p>
      </dgm:t>
    </dgm:pt>
    <dgm:pt modelId="{A2388BA2-279C-4F55-81D1-8BC80A617024}">
      <dgm:prSet phldrT="[Text]"/>
      <dgm:spPr>
        <a:ln>
          <a:solidFill>
            <a:schemeClr val="tx2">
              <a:lumMod val="60000"/>
              <a:lumOff val="40000"/>
            </a:schemeClr>
          </a:solidFill>
        </a:ln>
      </dgm:spPr>
      <dgm:t>
        <a:bodyPr/>
        <a:lstStyle/>
        <a:p>
          <a:r>
            <a:rPr lang="en-US" dirty="0"/>
            <a:t>Square</a:t>
          </a:r>
        </a:p>
      </dgm:t>
    </dgm:pt>
    <dgm:pt modelId="{6B2150D1-40F3-4366-8FB9-C56CCF0F6AE6}" type="sibTrans" cxnId="{5E988277-5ACC-40F3-B064-C2986BF07677}">
      <dgm:prSet/>
      <dgm:spPr/>
      <dgm:t>
        <a:bodyPr/>
        <a:lstStyle/>
        <a:p>
          <a:endParaRPr lang="en-US"/>
        </a:p>
      </dgm:t>
    </dgm:pt>
    <dgm:pt modelId="{C0C6204D-557F-4997-9584-F0A3A2D88527}" type="parTrans" cxnId="{5E988277-5ACC-40F3-B064-C2986BF07677}">
      <dgm:prSet/>
      <dgm:spPr>
        <a:ln>
          <a:solidFill>
            <a:schemeClr val="tx2">
              <a:lumMod val="60000"/>
              <a:lumOff val="40000"/>
            </a:schemeClr>
          </a:solidFill>
        </a:ln>
      </dgm:spPr>
      <dgm:t>
        <a:bodyPr/>
        <a:lstStyle/>
        <a:p>
          <a:endParaRPr lang="en-US"/>
        </a:p>
      </dgm:t>
    </dgm:pt>
    <dgm:pt modelId="{CEBA8FFD-BC11-4842-8892-2B3C557C6BDA}" type="pres">
      <dgm:prSet presAssocID="{FF29A2C9-0615-469C-A8E4-72D7163FA7F1}" presName="hierChild1" presStyleCnt="0">
        <dgm:presLayoutVars>
          <dgm:chPref val="1"/>
          <dgm:dir/>
          <dgm:animOne val="branch"/>
          <dgm:animLvl val="lvl"/>
          <dgm:resizeHandles/>
        </dgm:presLayoutVars>
      </dgm:prSet>
      <dgm:spPr/>
    </dgm:pt>
    <dgm:pt modelId="{CFC6B297-36F6-4575-AFD5-8186BC41334A}" type="pres">
      <dgm:prSet presAssocID="{31B39B5E-2DEC-4C22-B4FB-2643EC3E3E0B}" presName="hierRoot1" presStyleCnt="0"/>
      <dgm:spPr/>
    </dgm:pt>
    <dgm:pt modelId="{2AB9C7E7-86BB-4214-8F49-722FB8DE932C}" type="pres">
      <dgm:prSet presAssocID="{31B39B5E-2DEC-4C22-B4FB-2643EC3E3E0B}" presName="composite" presStyleCnt="0"/>
      <dgm:spPr/>
    </dgm:pt>
    <dgm:pt modelId="{772CFF01-A6A6-4373-9845-1C6158B9AEF4}" type="pres">
      <dgm:prSet presAssocID="{31B39B5E-2DEC-4C22-B4FB-2643EC3E3E0B}" presName="background" presStyleLbl="node0" presStyleIdx="0" presStyleCnt="1"/>
      <dgm:spPr>
        <a:solidFill>
          <a:schemeClr val="tx2">
            <a:lumMod val="40000"/>
            <a:lumOff val="60000"/>
          </a:schemeClr>
        </a:solidFill>
      </dgm:spPr>
    </dgm:pt>
    <dgm:pt modelId="{243B68B5-FA2E-4FBB-9CA6-188A084949D9}" type="pres">
      <dgm:prSet presAssocID="{31B39B5E-2DEC-4C22-B4FB-2643EC3E3E0B}" presName="text" presStyleLbl="fgAcc0" presStyleIdx="0" presStyleCnt="1">
        <dgm:presLayoutVars>
          <dgm:chPref val="3"/>
        </dgm:presLayoutVars>
      </dgm:prSet>
      <dgm:spPr/>
    </dgm:pt>
    <dgm:pt modelId="{72921A7B-FF5D-423B-BFB9-AB4411E87C24}" type="pres">
      <dgm:prSet presAssocID="{31B39B5E-2DEC-4C22-B4FB-2643EC3E3E0B}" presName="hierChild2" presStyleCnt="0"/>
      <dgm:spPr/>
    </dgm:pt>
    <dgm:pt modelId="{1B0D0D52-4B0B-44CC-AFEB-71A0F1EA33F9}" type="pres">
      <dgm:prSet presAssocID="{940912F5-588E-4C2B-9B95-F82E08253D4B}" presName="Name10" presStyleLbl="parChTrans1D2" presStyleIdx="0" presStyleCnt="2"/>
      <dgm:spPr/>
    </dgm:pt>
    <dgm:pt modelId="{F9A7D2E4-A7D0-4A11-A146-A97F62212A54}" type="pres">
      <dgm:prSet presAssocID="{E51E4EA6-BB46-45AE-99DB-0BC4C72F0434}" presName="hierRoot2" presStyleCnt="0"/>
      <dgm:spPr/>
    </dgm:pt>
    <dgm:pt modelId="{4AE985D3-0770-4A93-B04C-1972475CF5D4}" type="pres">
      <dgm:prSet presAssocID="{E51E4EA6-BB46-45AE-99DB-0BC4C72F0434}" presName="composite2" presStyleCnt="0"/>
      <dgm:spPr/>
    </dgm:pt>
    <dgm:pt modelId="{274FCE94-06F0-4DCD-ABB4-0C78B79D59C9}" type="pres">
      <dgm:prSet presAssocID="{E51E4EA6-BB46-45AE-99DB-0BC4C72F0434}" presName="background2" presStyleLbl="node2" presStyleIdx="0" presStyleCnt="2"/>
      <dgm:spPr>
        <a:solidFill>
          <a:schemeClr val="tx2">
            <a:lumMod val="40000"/>
            <a:lumOff val="60000"/>
          </a:schemeClr>
        </a:solidFill>
      </dgm:spPr>
    </dgm:pt>
    <dgm:pt modelId="{8CA2F0F5-D439-45D4-BCA0-BDD5885C7B10}" type="pres">
      <dgm:prSet presAssocID="{E51E4EA6-BB46-45AE-99DB-0BC4C72F0434}" presName="text2" presStyleLbl="fgAcc2" presStyleIdx="0" presStyleCnt="2">
        <dgm:presLayoutVars>
          <dgm:chPref val="3"/>
        </dgm:presLayoutVars>
      </dgm:prSet>
      <dgm:spPr/>
    </dgm:pt>
    <dgm:pt modelId="{42551EF1-FBE1-4DE8-802C-A552785827C2}" type="pres">
      <dgm:prSet presAssocID="{E51E4EA6-BB46-45AE-99DB-0BC4C72F0434}" presName="hierChild3" presStyleCnt="0"/>
      <dgm:spPr/>
    </dgm:pt>
    <dgm:pt modelId="{6BF1503B-F388-4F86-BDBA-FCFEEF75128E}" type="pres">
      <dgm:prSet presAssocID="{C0C6204D-557F-4997-9584-F0A3A2D88527}" presName="Name17" presStyleLbl="parChTrans1D3" presStyleIdx="0" presStyleCnt="2"/>
      <dgm:spPr/>
    </dgm:pt>
    <dgm:pt modelId="{CCB1F94C-D7DE-4A09-B0F8-ED49FD90C153}" type="pres">
      <dgm:prSet presAssocID="{A2388BA2-279C-4F55-81D1-8BC80A617024}" presName="hierRoot3" presStyleCnt="0"/>
      <dgm:spPr/>
    </dgm:pt>
    <dgm:pt modelId="{248DAA6D-73C4-467E-A21B-217E9F0F45D5}" type="pres">
      <dgm:prSet presAssocID="{A2388BA2-279C-4F55-81D1-8BC80A617024}" presName="composite3" presStyleCnt="0"/>
      <dgm:spPr/>
    </dgm:pt>
    <dgm:pt modelId="{F4F36BD6-54AF-419B-A2D4-CC63923D1784}" type="pres">
      <dgm:prSet presAssocID="{A2388BA2-279C-4F55-81D1-8BC80A617024}" presName="background3" presStyleLbl="node3" presStyleIdx="0" presStyleCnt="2"/>
      <dgm:spPr>
        <a:solidFill>
          <a:schemeClr val="tx2">
            <a:lumMod val="40000"/>
            <a:lumOff val="60000"/>
          </a:schemeClr>
        </a:solidFill>
      </dgm:spPr>
    </dgm:pt>
    <dgm:pt modelId="{70E7B5FF-ADDE-417E-A4DF-9C6230675D40}" type="pres">
      <dgm:prSet presAssocID="{A2388BA2-279C-4F55-81D1-8BC80A617024}" presName="text3" presStyleLbl="fgAcc3" presStyleIdx="0" presStyleCnt="2">
        <dgm:presLayoutVars>
          <dgm:chPref val="3"/>
        </dgm:presLayoutVars>
      </dgm:prSet>
      <dgm:spPr/>
    </dgm:pt>
    <dgm:pt modelId="{4DA156DE-DA1B-4D68-85EA-1553BB35AC32}" type="pres">
      <dgm:prSet presAssocID="{A2388BA2-279C-4F55-81D1-8BC80A617024}" presName="hierChild4" presStyleCnt="0"/>
      <dgm:spPr/>
    </dgm:pt>
    <dgm:pt modelId="{9BEB2C83-D14C-434D-A5FA-0531FD32DE62}" type="pres">
      <dgm:prSet presAssocID="{F8DE9537-0080-4BBD-9CE7-AD6560F6451B}" presName="Name10" presStyleLbl="parChTrans1D2" presStyleIdx="1" presStyleCnt="2"/>
      <dgm:spPr/>
    </dgm:pt>
    <dgm:pt modelId="{9561F7CD-6669-4ED5-B254-83BCB0D7FCFE}" type="pres">
      <dgm:prSet presAssocID="{E900AF58-EA59-4168-BD14-16F0F13D3EE1}" presName="hierRoot2" presStyleCnt="0"/>
      <dgm:spPr/>
    </dgm:pt>
    <dgm:pt modelId="{67BE28FA-DA30-40E1-9E76-C7691FAE7B38}" type="pres">
      <dgm:prSet presAssocID="{E900AF58-EA59-4168-BD14-16F0F13D3EE1}" presName="composite2" presStyleCnt="0"/>
      <dgm:spPr/>
    </dgm:pt>
    <dgm:pt modelId="{B5029840-33E4-4E48-A6C2-DD36AF81C49A}" type="pres">
      <dgm:prSet presAssocID="{E900AF58-EA59-4168-BD14-16F0F13D3EE1}" presName="background2" presStyleLbl="node2" presStyleIdx="1" presStyleCnt="2"/>
      <dgm:spPr>
        <a:solidFill>
          <a:schemeClr val="tx2">
            <a:lumMod val="40000"/>
            <a:lumOff val="60000"/>
          </a:schemeClr>
        </a:solidFill>
      </dgm:spPr>
    </dgm:pt>
    <dgm:pt modelId="{49B1C0D6-E3D3-4171-9386-D61B18084536}" type="pres">
      <dgm:prSet presAssocID="{E900AF58-EA59-4168-BD14-16F0F13D3EE1}" presName="text2" presStyleLbl="fgAcc2" presStyleIdx="1" presStyleCnt="2">
        <dgm:presLayoutVars>
          <dgm:chPref val="3"/>
        </dgm:presLayoutVars>
      </dgm:prSet>
      <dgm:spPr/>
    </dgm:pt>
    <dgm:pt modelId="{E0715B12-8153-4CC7-9E2E-67E7EF05B54D}" type="pres">
      <dgm:prSet presAssocID="{E900AF58-EA59-4168-BD14-16F0F13D3EE1}" presName="hierChild3" presStyleCnt="0"/>
      <dgm:spPr/>
    </dgm:pt>
    <dgm:pt modelId="{B4768E3B-E23D-4CF9-ADE2-89F566E7FAF2}" type="pres">
      <dgm:prSet presAssocID="{813894BF-5D7C-498C-8A08-0BB9C2CA5850}" presName="Name17" presStyleLbl="parChTrans1D3" presStyleIdx="1" presStyleCnt="2"/>
      <dgm:spPr/>
    </dgm:pt>
    <dgm:pt modelId="{4EC6BEE4-2682-41B9-A668-0D907D27FA24}" type="pres">
      <dgm:prSet presAssocID="{28CB2BD0-B2C9-4FF9-BC99-E6DA4F61CA65}" presName="hierRoot3" presStyleCnt="0"/>
      <dgm:spPr/>
    </dgm:pt>
    <dgm:pt modelId="{755DE5E5-A822-4E64-A02F-32EB48432830}" type="pres">
      <dgm:prSet presAssocID="{28CB2BD0-B2C9-4FF9-BC99-E6DA4F61CA65}" presName="composite3" presStyleCnt="0"/>
      <dgm:spPr/>
    </dgm:pt>
    <dgm:pt modelId="{BBA7394D-D5C2-4AFD-8A9D-40422C68B447}" type="pres">
      <dgm:prSet presAssocID="{28CB2BD0-B2C9-4FF9-BC99-E6DA4F61CA65}" presName="background3" presStyleLbl="node3" presStyleIdx="1" presStyleCnt="2"/>
      <dgm:spPr>
        <a:solidFill>
          <a:schemeClr val="tx2">
            <a:lumMod val="40000"/>
            <a:lumOff val="60000"/>
          </a:schemeClr>
        </a:solidFill>
      </dgm:spPr>
    </dgm:pt>
    <dgm:pt modelId="{B85927A7-8EEB-47D1-A26F-3E0F082A1348}" type="pres">
      <dgm:prSet presAssocID="{28CB2BD0-B2C9-4FF9-BC99-E6DA4F61CA65}" presName="text3" presStyleLbl="fgAcc3" presStyleIdx="1" presStyleCnt="2">
        <dgm:presLayoutVars>
          <dgm:chPref val="3"/>
        </dgm:presLayoutVars>
      </dgm:prSet>
      <dgm:spPr/>
    </dgm:pt>
    <dgm:pt modelId="{74206628-F636-41F3-91DF-8FAA5A44878A}" type="pres">
      <dgm:prSet presAssocID="{28CB2BD0-B2C9-4FF9-BC99-E6DA4F61CA65}" presName="hierChild4" presStyleCnt="0"/>
      <dgm:spPr/>
    </dgm:pt>
  </dgm:ptLst>
  <dgm:cxnLst>
    <dgm:cxn modelId="{9A6BCF12-A1E2-49E8-BD05-C7D5D727F780}" srcId="{31B39B5E-2DEC-4C22-B4FB-2643EC3E3E0B}" destId="{E51E4EA6-BB46-45AE-99DB-0BC4C72F0434}" srcOrd="0" destOrd="0" parTransId="{940912F5-588E-4C2B-9B95-F82E08253D4B}" sibTransId="{8E107688-3E1B-4EB8-B72F-EC9F1550DDFF}"/>
    <dgm:cxn modelId="{8FAEA11B-EC3D-4217-A749-F093B79F88AA}" type="presOf" srcId="{28CB2BD0-B2C9-4FF9-BC99-E6DA4F61CA65}" destId="{B85927A7-8EEB-47D1-A26F-3E0F082A1348}" srcOrd="0" destOrd="0" presId="urn:microsoft.com/office/officeart/2005/8/layout/hierarchy1"/>
    <dgm:cxn modelId="{7A750242-7C45-47D2-A11E-2EFC63388DF2}" type="presOf" srcId="{940912F5-588E-4C2B-9B95-F82E08253D4B}" destId="{1B0D0D52-4B0B-44CC-AFEB-71A0F1EA33F9}" srcOrd="0" destOrd="0" presId="urn:microsoft.com/office/officeart/2005/8/layout/hierarchy1"/>
    <dgm:cxn modelId="{FB0E4853-2611-4715-9B2B-CED02BFD0DD7}" type="presOf" srcId="{813894BF-5D7C-498C-8A08-0BB9C2CA5850}" destId="{B4768E3B-E23D-4CF9-ADE2-89F566E7FAF2}" srcOrd="0" destOrd="0" presId="urn:microsoft.com/office/officeart/2005/8/layout/hierarchy1"/>
    <dgm:cxn modelId="{991D2754-E880-420C-B7DF-4C6009BF448D}" srcId="{31B39B5E-2DEC-4C22-B4FB-2643EC3E3E0B}" destId="{E900AF58-EA59-4168-BD14-16F0F13D3EE1}" srcOrd="1" destOrd="0" parTransId="{F8DE9537-0080-4BBD-9CE7-AD6560F6451B}" sibTransId="{8EF1374E-444E-4A6B-8CFB-A2EB2748EB13}"/>
    <dgm:cxn modelId="{5E988277-5ACC-40F3-B064-C2986BF07677}" srcId="{E51E4EA6-BB46-45AE-99DB-0BC4C72F0434}" destId="{A2388BA2-279C-4F55-81D1-8BC80A617024}" srcOrd="0" destOrd="0" parTransId="{C0C6204D-557F-4997-9584-F0A3A2D88527}" sibTransId="{6B2150D1-40F3-4366-8FB9-C56CCF0F6AE6}"/>
    <dgm:cxn modelId="{DDCEF481-AAB5-4027-8021-6919C04DC599}" type="presOf" srcId="{E900AF58-EA59-4168-BD14-16F0F13D3EE1}" destId="{49B1C0D6-E3D3-4171-9386-D61B18084536}" srcOrd="0" destOrd="0" presId="urn:microsoft.com/office/officeart/2005/8/layout/hierarchy1"/>
    <dgm:cxn modelId="{7A82D984-D239-46B7-8954-0DA10B0903B0}" type="presOf" srcId="{F8DE9537-0080-4BBD-9CE7-AD6560F6451B}" destId="{9BEB2C83-D14C-434D-A5FA-0531FD32DE62}" srcOrd="0" destOrd="0" presId="urn:microsoft.com/office/officeart/2005/8/layout/hierarchy1"/>
    <dgm:cxn modelId="{4A1E0893-A436-4D87-947D-758CD20220CD}" srcId="{FF29A2C9-0615-469C-A8E4-72D7163FA7F1}" destId="{31B39B5E-2DEC-4C22-B4FB-2643EC3E3E0B}" srcOrd="0" destOrd="0" parTransId="{BA64629C-5DBB-45E2-BE54-3C7BE7B8E75D}" sibTransId="{3E1CFEF3-A733-455E-B438-F76BB08BF7EB}"/>
    <dgm:cxn modelId="{BA78389F-DF36-4271-96D4-825643239246}" srcId="{E900AF58-EA59-4168-BD14-16F0F13D3EE1}" destId="{28CB2BD0-B2C9-4FF9-BC99-E6DA4F61CA65}" srcOrd="0" destOrd="0" parTransId="{813894BF-5D7C-498C-8A08-0BB9C2CA5850}" sibTransId="{31525C6B-2C96-4589-B330-FED9912F66F0}"/>
    <dgm:cxn modelId="{05A9B4A1-020B-4835-B5DA-2EFA43BA165D}" type="presOf" srcId="{A2388BA2-279C-4F55-81D1-8BC80A617024}" destId="{70E7B5FF-ADDE-417E-A4DF-9C6230675D40}" srcOrd="0" destOrd="0" presId="urn:microsoft.com/office/officeart/2005/8/layout/hierarchy1"/>
    <dgm:cxn modelId="{76F3D2B4-CDA1-4287-89EA-E9713E8EDC67}" type="presOf" srcId="{FF29A2C9-0615-469C-A8E4-72D7163FA7F1}" destId="{CEBA8FFD-BC11-4842-8892-2B3C557C6BDA}" srcOrd="0" destOrd="0" presId="urn:microsoft.com/office/officeart/2005/8/layout/hierarchy1"/>
    <dgm:cxn modelId="{E102B4DB-A3A8-4615-98D2-07FC6D1D6F38}" type="presOf" srcId="{31B39B5E-2DEC-4C22-B4FB-2643EC3E3E0B}" destId="{243B68B5-FA2E-4FBB-9CA6-188A084949D9}" srcOrd="0" destOrd="0" presId="urn:microsoft.com/office/officeart/2005/8/layout/hierarchy1"/>
    <dgm:cxn modelId="{6B1AB5E3-8348-4D7A-BEF1-59C0202003BC}" type="presOf" srcId="{E51E4EA6-BB46-45AE-99DB-0BC4C72F0434}" destId="{8CA2F0F5-D439-45D4-BCA0-BDD5885C7B10}" srcOrd="0" destOrd="0" presId="urn:microsoft.com/office/officeart/2005/8/layout/hierarchy1"/>
    <dgm:cxn modelId="{E2E008EE-0E04-4085-8387-906B221A2859}" type="presOf" srcId="{C0C6204D-557F-4997-9584-F0A3A2D88527}" destId="{6BF1503B-F388-4F86-BDBA-FCFEEF75128E}" srcOrd="0" destOrd="0" presId="urn:microsoft.com/office/officeart/2005/8/layout/hierarchy1"/>
    <dgm:cxn modelId="{333952C0-5988-43D0-A38F-D0AF3458F784}" type="presParOf" srcId="{CEBA8FFD-BC11-4842-8892-2B3C557C6BDA}" destId="{CFC6B297-36F6-4575-AFD5-8186BC41334A}" srcOrd="0" destOrd="0" presId="urn:microsoft.com/office/officeart/2005/8/layout/hierarchy1"/>
    <dgm:cxn modelId="{51BB1A78-4379-4CB9-A8A1-528DD9FFAE28}" type="presParOf" srcId="{CFC6B297-36F6-4575-AFD5-8186BC41334A}" destId="{2AB9C7E7-86BB-4214-8F49-722FB8DE932C}" srcOrd="0" destOrd="0" presId="urn:microsoft.com/office/officeart/2005/8/layout/hierarchy1"/>
    <dgm:cxn modelId="{8C371EC6-B1A1-4523-A97D-FF2EF9AB6A23}" type="presParOf" srcId="{2AB9C7E7-86BB-4214-8F49-722FB8DE932C}" destId="{772CFF01-A6A6-4373-9845-1C6158B9AEF4}" srcOrd="0" destOrd="0" presId="urn:microsoft.com/office/officeart/2005/8/layout/hierarchy1"/>
    <dgm:cxn modelId="{2D12A2D7-6C72-4223-A051-E454EB1209FE}" type="presParOf" srcId="{2AB9C7E7-86BB-4214-8F49-722FB8DE932C}" destId="{243B68B5-FA2E-4FBB-9CA6-188A084949D9}" srcOrd="1" destOrd="0" presId="urn:microsoft.com/office/officeart/2005/8/layout/hierarchy1"/>
    <dgm:cxn modelId="{525DC9D5-8DCB-4BF6-AEFC-C85B264EE56B}" type="presParOf" srcId="{CFC6B297-36F6-4575-AFD5-8186BC41334A}" destId="{72921A7B-FF5D-423B-BFB9-AB4411E87C24}" srcOrd="1" destOrd="0" presId="urn:microsoft.com/office/officeart/2005/8/layout/hierarchy1"/>
    <dgm:cxn modelId="{C1453853-9810-43A4-B1B5-CF67ED24D756}" type="presParOf" srcId="{72921A7B-FF5D-423B-BFB9-AB4411E87C24}" destId="{1B0D0D52-4B0B-44CC-AFEB-71A0F1EA33F9}" srcOrd="0" destOrd="0" presId="urn:microsoft.com/office/officeart/2005/8/layout/hierarchy1"/>
    <dgm:cxn modelId="{C2E64EE0-2A37-4595-91C7-A9E4827A2DD9}" type="presParOf" srcId="{72921A7B-FF5D-423B-BFB9-AB4411E87C24}" destId="{F9A7D2E4-A7D0-4A11-A146-A97F62212A54}" srcOrd="1" destOrd="0" presId="urn:microsoft.com/office/officeart/2005/8/layout/hierarchy1"/>
    <dgm:cxn modelId="{4E8CEF66-1B50-4687-A218-E84C0D3A97AE}" type="presParOf" srcId="{F9A7D2E4-A7D0-4A11-A146-A97F62212A54}" destId="{4AE985D3-0770-4A93-B04C-1972475CF5D4}" srcOrd="0" destOrd="0" presId="urn:microsoft.com/office/officeart/2005/8/layout/hierarchy1"/>
    <dgm:cxn modelId="{CD479648-AA3F-4F7B-A4D1-60EA57A47314}" type="presParOf" srcId="{4AE985D3-0770-4A93-B04C-1972475CF5D4}" destId="{274FCE94-06F0-4DCD-ABB4-0C78B79D59C9}" srcOrd="0" destOrd="0" presId="urn:microsoft.com/office/officeart/2005/8/layout/hierarchy1"/>
    <dgm:cxn modelId="{822C76E6-D615-42DB-A214-FCDFEFFF2430}" type="presParOf" srcId="{4AE985D3-0770-4A93-B04C-1972475CF5D4}" destId="{8CA2F0F5-D439-45D4-BCA0-BDD5885C7B10}" srcOrd="1" destOrd="0" presId="urn:microsoft.com/office/officeart/2005/8/layout/hierarchy1"/>
    <dgm:cxn modelId="{C54F6617-C70F-4234-9398-AB0891D4F7B9}" type="presParOf" srcId="{F9A7D2E4-A7D0-4A11-A146-A97F62212A54}" destId="{42551EF1-FBE1-4DE8-802C-A552785827C2}" srcOrd="1" destOrd="0" presId="urn:microsoft.com/office/officeart/2005/8/layout/hierarchy1"/>
    <dgm:cxn modelId="{0ACE1BF1-5B37-4675-9367-DAD8DE3DB26D}" type="presParOf" srcId="{42551EF1-FBE1-4DE8-802C-A552785827C2}" destId="{6BF1503B-F388-4F86-BDBA-FCFEEF75128E}" srcOrd="0" destOrd="0" presId="urn:microsoft.com/office/officeart/2005/8/layout/hierarchy1"/>
    <dgm:cxn modelId="{A0925CDD-2BC9-4A09-85C2-62C703FEADEE}" type="presParOf" srcId="{42551EF1-FBE1-4DE8-802C-A552785827C2}" destId="{CCB1F94C-D7DE-4A09-B0F8-ED49FD90C153}" srcOrd="1" destOrd="0" presId="urn:microsoft.com/office/officeart/2005/8/layout/hierarchy1"/>
    <dgm:cxn modelId="{A76C82A1-C8A2-4B14-AE9C-A7314A92DE4E}" type="presParOf" srcId="{CCB1F94C-D7DE-4A09-B0F8-ED49FD90C153}" destId="{248DAA6D-73C4-467E-A21B-217E9F0F45D5}" srcOrd="0" destOrd="0" presId="urn:microsoft.com/office/officeart/2005/8/layout/hierarchy1"/>
    <dgm:cxn modelId="{763ED0B0-93AE-46A5-8257-8C258D4E6432}" type="presParOf" srcId="{248DAA6D-73C4-467E-A21B-217E9F0F45D5}" destId="{F4F36BD6-54AF-419B-A2D4-CC63923D1784}" srcOrd="0" destOrd="0" presId="urn:microsoft.com/office/officeart/2005/8/layout/hierarchy1"/>
    <dgm:cxn modelId="{861CB91E-7C22-48CB-B943-7305D59DDFD8}" type="presParOf" srcId="{248DAA6D-73C4-467E-A21B-217E9F0F45D5}" destId="{70E7B5FF-ADDE-417E-A4DF-9C6230675D40}" srcOrd="1" destOrd="0" presId="urn:microsoft.com/office/officeart/2005/8/layout/hierarchy1"/>
    <dgm:cxn modelId="{4F44F495-5020-4D61-856E-F787F88D5BAB}" type="presParOf" srcId="{CCB1F94C-D7DE-4A09-B0F8-ED49FD90C153}" destId="{4DA156DE-DA1B-4D68-85EA-1553BB35AC32}" srcOrd="1" destOrd="0" presId="urn:microsoft.com/office/officeart/2005/8/layout/hierarchy1"/>
    <dgm:cxn modelId="{9F9FF164-0863-4E19-82CC-47FF8A8DD60D}" type="presParOf" srcId="{72921A7B-FF5D-423B-BFB9-AB4411E87C24}" destId="{9BEB2C83-D14C-434D-A5FA-0531FD32DE62}" srcOrd="2" destOrd="0" presId="urn:microsoft.com/office/officeart/2005/8/layout/hierarchy1"/>
    <dgm:cxn modelId="{4E39D053-C96C-49C8-AE74-E3A3905AD3C2}" type="presParOf" srcId="{72921A7B-FF5D-423B-BFB9-AB4411E87C24}" destId="{9561F7CD-6669-4ED5-B254-83BCB0D7FCFE}" srcOrd="3" destOrd="0" presId="urn:microsoft.com/office/officeart/2005/8/layout/hierarchy1"/>
    <dgm:cxn modelId="{7847B1F0-F826-4E70-B61B-B14DDD18E8B1}" type="presParOf" srcId="{9561F7CD-6669-4ED5-B254-83BCB0D7FCFE}" destId="{67BE28FA-DA30-40E1-9E76-C7691FAE7B38}" srcOrd="0" destOrd="0" presId="urn:microsoft.com/office/officeart/2005/8/layout/hierarchy1"/>
    <dgm:cxn modelId="{2673642D-2FD3-49F8-A4DC-7A7B8A6663F6}" type="presParOf" srcId="{67BE28FA-DA30-40E1-9E76-C7691FAE7B38}" destId="{B5029840-33E4-4E48-A6C2-DD36AF81C49A}" srcOrd="0" destOrd="0" presId="urn:microsoft.com/office/officeart/2005/8/layout/hierarchy1"/>
    <dgm:cxn modelId="{ED2485BC-DC62-436C-A60B-64BD079CBC6F}" type="presParOf" srcId="{67BE28FA-DA30-40E1-9E76-C7691FAE7B38}" destId="{49B1C0D6-E3D3-4171-9386-D61B18084536}" srcOrd="1" destOrd="0" presId="urn:microsoft.com/office/officeart/2005/8/layout/hierarchy1"/>
    <dgm:cxn modelId="{AACF0408-D04C-47EF-9E2B-7917D9EEE6EF}" type="presParOf" srcId="{9561F7CD-6669-4ED5-B254-83BCB0D7FCFE}" destId="{E0715B12-8153-4CC7-9E2E-67E7EF05B54D}" srcOrd="1" destOrd="0" presId="urn:microsoft.com/office/officeart/2005/8/layout/hierarchy1"/>
    <dgm:cxn modelId="{156757EB-0C79-467A-8097-D9B91256B117}" type="presParOf" srcId="{E0715B12-8153-4CC7-9E2E-67E7EF05B54D}" destId="{B4768E3B-E23D-4CF9-ADE2-89F566E7FAF2}" srcOrd="0" destOrd="0" presId="urn:microsoft.com/office/officeart/2005/8/layout/hierarchy1"/>
    <dgm:cxn modelId="{A68EFE0A-5CC9-4B4C-99E8-745ECCCBC981}" type="presParOf" srcId="{E0715B12-8153-4CC7-9E2E-67E7EF05B54D}" destId="{4EC6BEE4-2682-41B9-A668-0D907D27FA24}" srcOrd="1" destOrd="0" presId="urn:microsoft.com/office/officeart/2005/8/layout/hierarchy1"/>
    <dgm:cxn modelId="{50DD6C20-5BBB-497F-8CD9-C3BACA57A11B}" type="presParOf" srcId="{4EC6BEE4-2682-41B9-A668-0D907D27FA24}" destId="{755DE5E5-A822-4E64-A02F-32EB48432830}" srcOrd="0" destOrd="0" presId="urn:microsoft.com/office/officeart/2005/8/layout/hierarchy1"/>
    <dgm:cxn modelId="{E5D7F3E0-E02A-4D70-8261-3AA41B2E5330}" type="presParOf" srcId="{755DE5E5-A822-4E64-A02F-32EB48432830}" destId="{BBA7394D-D5C2-4AFD-8A9D-40422C68B447}" srcOrd="0" destOrd="0" presId="urn:microsoft.com/office/officeart/2005/8/layout/hierarchy1"/>
    <dgm:cxn modelId="{07B7B6E1-AF71-4EB6-A429-BB18142F2D9F}" type="presParOf" srcId="{755DE5E5-A822-4E64-A02F-32EB48432830}" destId="{B85927A7-8EEB-47D1-A26F-3E0F082A1348}" srcOrd="1" destOrd="0" presId="urn:microsoft.com/office/officeart/2005/8/layout/hierarchy1"/>
    <dgm:cxn modelId="{4324D7E1-7C05-4747-B9A1-6CC618B4BF29}" type="presParOf" srcId="{4EC6BEE4-2682-41B9-A668-0D907D27FA24}" destId="{74206628-F636-41F3-91DF-8FAA5A44878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768E3B-E23D-4CF9-ADE2-89F566E7FAF2}">
      <dsp:nvSpPr>
        <dsp:cNvPr id="0" name=""/>
        <dsp:cNvSpPr/>
      </dsp:nvSpPr>
      <dsp:spPr>
        <a:xfrm>
          <a:off x="3872924" y="2446862"/>
          <a:ext cx="91440" cy="455782"/>
        </a:xfrm>
        <a:custGeom>
          <a:avLst/>
          <a:gdLst/>
          <a:ahLst/>
          <a:cxnLst/>
          <a:rect l="0" t="0" r="0" b="0"/>
          <a:pathLst>
            <a:path>
              <a:moveTo>
                <a:pt x="45720" y="0"/>
              </a:moveTo>
              <a:lnTo>
                <a:pt x="45720" y="455782"/>
              </a:lnTo>
            </a:path>
          </a:pathLst>
        </a:custGeom>
        <a:noFill/>
        <a:ln w="25400" cap="flat" cmpd="sng" algn="ctr">
          <a:solidFill>
            <a:schemeClr val="tx2">
              <a:lumMod val="60000"/>
              <a:lumOff val="40000"/>
            </a:schemeClr>
          </a:solidFill>
          <a:prstDash val="solid"/>
        </a:ln>
        <a:effectLst/>
      </dsp:spPr>
      <dsp:style>
        <a:lnRef idx="2">
          <a:scrgbClr r="0" g="0" b="0"/>
        </a:lnRef>
        <a:fillRef idx="0">
          <a:scrgbClr r="0" g="0" b="0"/>
        </a:fillRef>
        <a:effectRef idx="0">
          <a:scrgbClr r="0" g="0" b="0"/>
        </a:effectRef>
        <a:fontRef idx="minor"/>
      </dsp:style>
    </dsp:sp>
    <dsp:sp modelId="{9BEB2C83-D14C-434D-A5FA-0531FD32DE62}">
      <dsp:nvSpPr>
        <dsp:cNvPr id="0" name=""/>
        <dsp:cNvSpPr/>
      </dsp:nvSpPr>
      <dsp:spPr>
        <a:xfrm>
          <a:off x="2960935" y="995933"/>
          <a:ext cx="957708" cy="455782"/>
        </a:xfrm>
        <a:custGeom>
          <a:avLst/>
          <a:gdLst/>
          <a:ahLst/>
          <a:cxnLst/>
          <a:rect l="0" t="0" r="0" b="0"/>
          <a:pathLst>
            <a:path>
              <a:moveTo>
                <a:pt x="0" y="0"/>
              </a:moveTo>
              <a:lnTo>
                <a:pt x="0" y="310602"/>
              </a:lnTo>
              <a:lnTo>
                <a:pt x="957708" y="310602"/>
              </a:lnTo>
              <a:lnTo>
                <a:pt x="957708" y="455782"/>
              </a:lnTo>
            </a:path>
          </a:pathLst>
        </a:custGeom>
        <a:noFill/>
        <a:ln w="25400" cap="flat" cmpd="sng" algn="ctr">
          <a:solidFill>
            <a:schemeClr val="tx2">
              <a:lumMod val="60000"/>
              <a:lumOff val="40000"/>
            </a:schemeClr>
          </a:solidFill>
          <a:prstDash val="solid"/>
        </a:ln>
        <a:effectLst/>
      </dsp:spPr>
      <dsp:style>
        <a:lnRef idx="2">
          <a:scrgbClr r="0" g="0" b="0"/>
        </a:lnRef>
        <a:fillRef idx="0">
          <a:scrgbClr r="0" g="0" b="0"/>
        </a:fillRef>
        <a:effectRef idx="0">
          <a:scrgbClr r="0" g="0" b="0"/>
        </a:effectRef>
        <a:fontRef idx="minor"/>
      </dsp:style>
    </dsp:sp>
    <dsp:sp modelId="{6BF1503B-F388-4F86-BDBA-FCFEEF75128E}">
      <dsp:nvSpPr>
        <dsp:cNvPr id="0" name=""/>
        <dsp:cNvSpPr/>
      </dsp:nvSpPr>
      <dsp:spPr>
        <a:xfrm>
          <a:off x="1957506" y="2446862"/>
          <a:ext cx="91440" cy="455782"/>
        </a:xfrm>
        <a:custGeom>
          <a:avLst/>
          <a:gdLst/>
          <a:ahLst/>
          <a:cxnLst/>
          <a:rect l="0" t="0" r="0" b="0"/>
          <a:pathLst>
            <a:path>
              <a:moveTo>
                <a:pt x="45720" y="0"/>
              </a:moveTo>
              <a:lnTo>
                <a:pt x="45720" y="455782"/>
              </a:lnTo>
            </a:path>
          </a:pathLst>
        </a:custGeom>
        <a:noFill/>
        <a:ln w="25400" cap="flat" cmpd="sng" algn="ctr">
          <a:solidFill>
            <a:schemeClr val="tx2">
              <a:lumMod val="60000"/>
              <a:lumOff val="40000"/>
            </a:schemeClr>
          </a:solidFill>
          <a:prstDash val="solid"/>
        </a:ln>
        <a:effectLst/>
      </dsp:spPr>
      <dsp:style>
        <a:lnRef idx="2">
          <a:scrgbClr r="0" g="0" b="0"/>
        </a:lnRef>
        <a:fillRef idx="0">
          <a:scrgbClr r="0" g="0" b="0"/>
        </a:fillRef>
        <a:effectRef idx="0">
          <a:scrgbClr r="0" g="0" b="0"/>
        </a:effectRef>
        <a:fontRef idx="minor"/>
      </dsp:style>
    </dsp:sp>
    <dsp:sp modelId="{1B0D0D52-4B0B-44CC-AFEB-71A0F1EA33F9}">
      <dsp:nvSpPr>
        <dsp:cNvPr id="0" name=""/>
        <dsp:cNvSpPr/>
      </dsp:nvSpPr>
      <dsp:spPr>
        <a:xfrm>
          <a:off x="2003226" y="995933"/>
          <a:ext cx="957708" cy="455782"/>
        </a:xfrm>
        <a:custGeom>
          <a:avLst/>
          <a:gdLst/>
          <a:ahLst/>
          <a:cxnLst/>
          <a:rect l="0" t="0" r="0" b="0"/>
          <a:pathLst>
            <a:path>
              <a:moveTo>
                <a:pt x="957708" y="0"/>
              </a:moveTo>
              <a:lnTo>
                <a:pt x="957708" y="310602"/>
              </a:lnTo>
              <a:lnTo>
                <a:pt x="0" y="310602"/>
              </a:lnTo>
              <a:lnTo>
                <a:pt x="0" y="455782"/>
              </a:lnTo>
            </a:path>
          </a:pathLst>
        </a:custGeom>
        <a:noFill/>
        <a:ln w="25400" cap="flat" cmpd="sng" algn="ctr">
          <a:solidFill>
            <a:schemeClr val="tx2">
              <a:lumMod val="60000"/>
              <a:lumOff val="40000"/>
            </a:schemeClr>
          </a:solidFill>
          <a:prstDash val="solid"/>
        </a:ln>
        <a:effectLst/>
      </dsp:spPr>
      <dsp:style>
        <a:lnRef idx="2">
          <a:scrgbClr r="0" g="0" b="0"/>
        </a:lnRef>
        <a:fillRef idx="0">
          <a:scrgbClr r="0" g="0" b="0"/>
        </a:fillRef>
        <a:effectRef idx="0">
          <a:scrgbClr r="0" g="0" b="0"/>
        </a:effectRef>
        <a:fontRef idx="minor"/>
      </dsp:style>
    </dsp:sp>
    <dsp:sp modelId="{772CFF01-A6A6-4373-9845-1C6158B9AEF4}">
      <dsp:nvSpPr>
        <dsp:cNvPr id="0" name=""/>
        <dsp:cNvSpPr/>
      </dsp:nvSpPr>
      <dsp:spPr>
        <a:xfrm>
          <a:off x="2177355" y="786"/>
          <a:ext cx="1567160" cy="995146"/>
        </a:xfrm>
        <a:prstGeom prst="roundRect">
          <a:avLst>
            <a:gd name="adj" fmla="val 10000"/>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3B68B5-FA2E-4FBB-9CA6-188A084949D9}">
      <dsp:nvSpPr>
        <dsp:cNvPr id="0" name=""/>
        <dsp:cNvSpPr/>
      </dsp:nvSpPr>
      <dsp:spPr>
        <a:xfrm>
          <a:off x="2351484" y="166208"/>
          <a:ext cx="1567160" cy="995146"/>
        </a:xfrm>
        <a:prstGeom prst="roundRect">
          <a:avLst>
            <a:gd name="adj" fmla="val 10000"/>
          </a:avLst>
        </a:prstGeom>
        <a:solidFill>
          <a:schemeClr val="lt1">
            <a:alpha val="90000"/>
            <a:hueOff val="0"/>
            <a:satOff val="0"/>
            <a:lumOff val="0"/>
            <a:alphaOff val="0"/>
          </a:schemeClr>
        </a:solidFill>
        <a:ln w="254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Base class A</a:t>
          </a:r>
        </a:p>
      </dsp:txBody>
      <dsp:txXfrm>
        <a:off x="2380631" y="195355"/>
        <a:ext cx="1508866" cy="936852"/>
      </dsp:txXfrm>
    </dsp:sp>
    <dsp:sp modelId="{274FCE94-06F0-4DCD-ABB4-0C78B79D59C9}">
      <dsp:nvSpPr>
        <dsp:cNvPr id="0" name=""/>
        <dsp:cNvSpPr/>
      </dsp:nvSpPr>
      <dsp:spPr>
        <a:xfrm>
          <a:off x="1219646" y="1451715"/>
          <a:ext cx="1567160" cy="995146"/>
        </a:xfrm>
        <a:prstGeom prst="roundRect">
          <a:avLst>
            <a:gd name="adj" fmla="val 10000"/>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A2F0F5-D439-45D4-BCA0-BDD5885C7B10}">
      <dsp:nvSpPr>
        <dsp:cNvPr id="0" name=""/>
        <dsp:cNvSpPr/>
      </dsp:nvSpPr>
      <dsp:spPr>
        <a:xfrm>
          <a:off x="1393775" y="1617137"/>
          <a:ext cx="1567160" cy="995146"/>
        </a:xfrm>
        <a:prstGeom prst="roundRect">
          <a:avLst>
            <a:gd name="adj" fmla="val 10000"/>
          </a:avLst>
        </a:prstGeom>
        <a:solidFill>
          <a:schemeClr val="lt1">
            <a:alpha val="90000"/>
            <a:hueOff val="0"/>
            <a:satOff val="0"/>
            <a:lumOff val="0"/>
            <a:alphaOff val="0"/>
          </a:schemeClr>
        </a:solidFill>
        <a:ln w="254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Derived class B</a:t>
          </a:r>
        </a:p>
      </dsp:txBody>
      <dsp:txXfrm>
        <a:off x="1422922" y="1646284"/>
        <a:ext cx="1508866" cy="936852"/>
      </dsp:txXfrm>
    </dsp:sp>
    <dsp:sp modelId="{F4F36BD6-54AF-419B-A2D4-CC63923D1784}">
      <dsp:nvSpPr>
        <dsp:cNvPr id="0" name=""/>
        <dsp:cNvSpPr/>
      </dsp:nvSpPr>
      <dsp:spPr>
        <a:xfrm>
          <a:off x="1219646" y="2902644"/>
          <a:ext cx="1567160" cy="995146"/>
        </a:xfrm>
        <a:prstGeom prst="roundRect">
          <a:avLst>
            <a:gd name="adj" fmla="val 10000"/>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E7B5FF-ADDE-417E-A4DF-9C6230675D40}">
      <dsp:nvSpPr>
        <dsp:cNvPr id="0" name=""/>
        <dsp:cNvSpPr/>
      </dsp:nvSpPr>
      <dsp:spPr>
        <a:xfrm>
          <a:off x="1393775" y="3068066"/>
          <a:ext cx="1567160" cy="995146"/>
        </a:xfrm>
        <a:prstGeom prst="roundRect">
          <a:avLst>
            <a:gd name="adj" fmla="val 10000"/>
          </a:avLst>
        </a:prstGeom>
        <a:solidFill>
          <a:schemeClr val="lt1">
            <a:alpha val="90000"/>
            <a:hueOff val="0"/>
            <a:satOff val="0"/>
            <a:lumOff val="0"/>
            <a:alphaOff val="0"/>
          </a:schemeClr>
        </a:solidFill>
        <a:ln w="254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Subclass D</a:t>
          </a:r>
        </a:p>
      </dsp:txBody>
      <dsp:txXfrm>
        <a:off x="1422922" y="3097213"/>
        <a:ext cx="1508866" cy="936852"/>
      </dsp:txXfrm>
    </dsp:sp>
    <dsp:sp modelId="{B5029840-33E4-4E48-A6C2-DD36AF81C49A}">
      <dsp:nvSpPr>
        <dsp:cNvPr id="0" name=""/>
        <dsp:cNvSpPr/>
      </dsp:nvSpPr>
      <dsp:spPr>
        <a:xfrm>
          <a:off x="3135064" y="1451715"/>
          <a:ext cx="1567160" cy="995146"/>
        </a:xfrm>
        <a:prstGeom prst="roundRect">
          <a:avLst>
            <a:gd name="adj" fmla="val 10000"/>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B1C0D6-E3D3-4171-9386-D61B18084536}">
      <dsp:nvSpPr>
        <dsp:cNvPr id="0" name=""/>
        <dsp:cNvSpPr/>
      </dsp:nvSpPr>
      <dsp:spPr>
        <a:xfrm>
          <a:off x="3309193" y="1617137"/>
          <a:ext cx="1567160" cy="995146"/>
        </a:xfrm>
        <a:prstGeom prst="roundRect">
          <a:avLst>
            <a:gd name="adj" fmla="val 10000"/>
          </a:avLst>
        </a:prstGeom>
        <a:solidFill>
          <a:schemeClr val="lt1">
            <a:alpha val="90000"/>
            <a:hueOff val="0"/>
            <a:satOff val="0"/>
            <a:lumOff val="0"/>
            <a:alphaOff val="0"/>
          </a:schemeClr>
        </a:solidFill>
        <a:ln w="254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Derived class C</a:t>
          </a:r>
        </a:p>
      </dsp:txBody>
      <dsp:txXfrm>
        <a:off x="3338340" y="1646284"/>
        <a:ext cx="1508866" cy="936852"/>
      </dsp:txXfrm>
    </dsp:sp>
    <dsp:sp modelId="{BBA7394D-D5C2-4AFD-8A9D-40422C68B447}">
      <dsp:nvSpPr>
        <dsp:cNvPr id="0" name=""/>
        <dsp:cNvSpPr/>
      </dsp:nvSpPr>
      <dsp:spPr>
        <a:xfrm>
          <a:off x="3135064" y="2902644"/>
          <a:ext cx="1567160" cy="995146"/>
        </a:xfrm>
        <a:prstGeom prst="roundRect">
          <a:avLst>
            <a:gd name="adj" fmla="val 10000"/>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5927A7-8EEB-47D1-A26F-3E0F082A1348}">
      <dsp:nvSpPr>
        <dsp:cNvPr id="0" name=""/>
        <dsp:cNvSpPr/>
      </dsp:nvSpPr>
      <dsp:spPr>
        <a:xfrm>
          <a:off x="3309193" y="3068066"/>
          <a:ext cx="1567160" cy="995146"/>
        </a:xfrm>
        <a:prstGeom prst="roundRect">
          <a:avLst>
            <a:gd name="adj" fmla="val 10000"/>
          </a:avLst>
        </a:prstGeom>
        <a:solidFill>
          <a:schemeClr val="lt1">
            <a:alpha val="90000"/>
            <a:hueOff val="0"/>
            <a:satOff val="0"/>
            <a:lumOff val="0"/>
            <a:alphaOff val="0"/>
          </a:schemeClr>
        </a:solidFill>
        <a:ln w="254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Subclass E</a:t>
          </a:r>
        </a:p>
      </dsp:txBody>
      <dsp:txXfrm>
        <a:off x="3338340" y="3097213"/>
        <a:ext cx="1508866" cy="9368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768E3B-E23D-4CF9-ADE2-89F566E7FAF2}">
      <dsp:nvSpPr>
        <dsp:cNvPr id="0" name=""/>
        <dsp:cNvSpPr/>
      </dsp:nvSpPr>
      <dsp:spPr>
        <a:xfrm>
          <a:off x="3872924" y="2446862"/>
          <a:ext cx="91440" cy="455782"/>
        </a:xfrm>
        <a:custGeom>
          <a:avLst/>
          <a:gdLst/>
          <a:ahLst/>
          <a:cxnLst/>
          <a:rect l="0" t="0" r="0" b="0"/>
          <a:pathLst>
            <a:path>
              <a:moveTo>
                <a:pt x="45720" y="0"/>
              </a:moveTo>
              <a:lnTo>
                <a:pt x="45720" y="455782"/>
              </a:lnTo>
            </a:path>
          </a:pathLst>
        </a:custGeom>
        <a:noFill/>
        <a:ln w="25400" cap="flat" cmpd="sng" algn="ctr">
          <a:solidFill>
            <a:schemeClr val="tx2">
              <a:lumMod val="60000"/>
              <a:lumOff val="40000"/>
            </a:schemeClr>
          </a:solidFill>
          <a:prstDash val="solid"/>
        </a:ln>
        <a:effectLst/>
      </dsp:spPr>
      <dsp:style>
        <a:lnRef idx="2">
          <a:scrgbClr r="0" g="0" b="0"/>
        </a:lnRef>
        <a:fillRef idx="0">
          <a:scrgbClr r="0" g="0" b="0"/>
        </a:fillRef>
        <a:effectRef idx="0">
          <a:scrgbClr r="0" g="0" b="0"/>
        </a:effectRef>
        <a:fontRef idx="minor"/>
      </dsp:style>
    </dsp:sp>
    <dsp:sp modelId="{9BEB2C83-D14C-434D-A5FA-0531FD32DE62}">
      <dsp:nvSpPr>
        <dsp:cNvPr id="0" name=""/>
        <dsp:cNvSpPr/>
      </dsp:nvSpPr>
      <dsp:spPr>
        <a:xfrm>
          <a:off x="2960935" y="995933"/>
          <a:ext cx="957708" cy="455782"/>
        </a:xfrm>
        <a:custGeom>
          <a:avLst/>
          <a:gdLst/>
          <a:ahLst/>
          <a:cxnLst/>
          <a:rect l="0" t="0" r="0" b="0"/>
          <a:pathLst>
            <a:path>
              <a:moveTo>
                <a:pt x="0" y="0"/>
              </a:moveTo>
              <a:lnTo>
                <a:pt x="0" y="310602"/>
              </a:lnTo>
              <a:lnTo>
                <a:pt x="957708" y="310602"/>
              </a:lnTo>
              <a:lnTo>
                <a:pt x="957708" y="455782"/>
              </a:lnTo>
            </a:path>
          </a:pathLst>
        </a:custGeom>
        <a:noFill/>
        <a:ln w="25400" cap="flat" cmpd="sng" algn="ctr">
          <a:solidFill>
            <a:schemeClr val="tx2">
              <a:lumMod val="60000"/>
              <a:lumOff val="40000"/>
            </a:schemeClr>
          </a:solidFill>
          <a:prstDash val="solid"/>
        </a:ln>
        <a:effectLst/>
      </dsp:spPr>
      <dsp:style>
        <a:lnRef idx="2">
          <a:scrgbClr r="0" g="0" b="0"/>
        </a:lnRef>
        <a:fillRef idx="0">
          <a:scrgbClr r="0" g="0" b="0"/>
        </a:fillRef>
        <a:effectRef idx="0">
          <a:scrgbClr r="0" g="0" b="0"/>
        </a:effectRef>
        <a:fontRef idx="minor"/>
      </dsp:style>
    </dsp:sp>
    <dsp:sp modelId="{6BF1503B-F388-4F86-BDBA-FCFEEF75128E}">
      <dsp:nvSpPr>
        <dsp:cNvPr id="0" name=""/>
        <dsp:cNvSpPr/>
      </dsp:nvSpPr>
      <dsp:spPr>
        <a:xfrm>
          <a:off x="1957506" y="2446862"/>
          <a:ext cx="91440" cy="455782"/>
        </a:xfrm>
        <a:custGeom>
          <a:avLst/>
          <a:gdLst/>
          <a:ahLst/>
          <a:cxnLst/>
          <a:rect l="0" t="0" r="0" b="0"/>
          <a:pathLst>
            <a:path>
              <a:moveTo>
                <a:pt x="45720" y="0"/>
              </a:moveTo>
              <a:lnTo>
                <a:pt x="45720" y="455782"/>
              </a:lnTo>
            </a:path>
          </a:pathLst>
        </a:custGeom>
        <a:noFill/>
        <a:ln w="25400" cap="flat" cmpd="sng" algn="ctr">
          <a:solidFill>
            <a:schemeClr val="tx2">
              <a:lumMod val="60000"/>
              <a:lumOff val="40000"/>
            </a:schemeClr>
          </a:solidFill>
          <a:prstDash val="solid"/>
        </a:ln>
        <a:effectLst/>
      </dsp:spPr>
      <dsp:style>
        <a:lnRef idx="2">
          <a:scrgbClr r="0" g="0" b="0"/>
        </a:lnRef>
        <a:fillRef idx="0">
          <a:scrgbClr r="0" g="0" b="0"/>
        </a:fillRef>
        <a:effectRef idx="0">
          <a:scrgbClr r="0" g="0" b="0"/>
        </a:effectRef>
        <a:fontRef idx="minor"/>
      </dsp:style>
    </dsp:sp>
    <dsp:sp modelId="{1B0D0D52-4B0B-44CC-AFEB-71A0F1EA33F9}">
      <dsp:nvSpPr>
        <dsp:cNvPr id="0" name=""/>
        <dsp:cNvSpPr/>
      </dsp:nvSpPr>
      <dsp:spPr>
        <a:xfrm>
          <a:off x="2003226" y="995933"/>
          <a:ext cx="957708" cy="455782"/>
        </a:xfrm>
        <a:custGeom>
          <a:avLst/>
          <a:gdLst/>
          <a:ahLst/>
          <a:cxnLst/>
          <a:rect l="0" t="0" r="0" b="0"/>
          <a:pathLst>
            <a:path>
              <a:moveTo>
                <a:pt x="957708" y="0"/>
              </a:moveTo>
              <a:lnTo>
                <a:pt x="957708" y="310602"/>
              </a:lnTo>
              <a:lnTo>
                <a:pt x="0" y="310602"/>
              </a:lnTo>
              <a:lnTo>
                <a:pt x="0" y="455782"/>
              </a:lnTo>
            </a:path>
          </a:pathLst>
        </a:custGeom>
        <a:noFill/>
        <a:ln w="25400" cap="flat" cmpd="sng" algn="ctr">
          <a:solidFill>
            <a:schemeClr val="tx2">
              <a:lumMod val="60000"/>
              <a:lumOff val="40000"/>
            </a:schemeClr>
          </a:solidFill>
          <a:prstDash val="solid"/>
        </a:ln>
        <a:effectLst/>
      </dsp:spPr>
      <dsp:style>
        <a:lnRef idx="2">
          <a:scrgbClr r="0" g="0" b="0"/>
        </a:lnRef>
        <a:fillRef idx="0">
          <a:scrgbClr r="0" g="0" b="0"/>
        </a:fillRef>
        <a:effectRef idx="0">
          <a:scrgbClr r="0" g="0" b="0"/>
        </a:effectRef>
        <a:fontRef idx="minor"/>
      </dsp:style>
    </dsp:sp>
    <dsp:sp modelId="{772CFF01-A6A6-4373-9845-1C6158B9AEF4}">
      <dsp:nvSpPr>
        <dsp:cNvPr id="0" name=""/>
        <dsp:cNvSpPr/>
      </dsp:nvSpPr>
      <dsp:spPr>
        <a:xfrm>
          <a:off x="2177355" y="786"/>
          <a:ext cx="1567160" cy="995146"/>
        </a:xfrm>
        <a:prstGeom prst="roundRect">
          <a:avLst>
            <a:gd name="adj" fmla="val 10000"/>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3B68B5-FA2E-4FBB-9CA6-188A084949D9}">
      <dsp:nvSpPr>
        <dsp:cNvPr id="0" name=""/>
        <dsp:cNvSpPr/>
      </dsp:nvSpPr>
      <dsp:spPr>
        <a:xfrm>
          <a:off x="2351484" y="166208"/>
          <a:ext cx="1567160" cy="995146"/>
        </a:xfrm>
        <a:prstGeom prst="roundRect">
          <a:avLst>
            <a:gd name="adj" fmla="val 10000"/>
          </a:avLst>
        </a:prstGeom>
        <a:solidFill>
          <a:schemeClr val="lt1">
            <a:alpha val="90000"/>
            <a:hueOff val="0"/>
            <a:satOff val="0"/>
            <a:lumOff val="0"/>
            <a:alphaOff val="0"/>
          </a:schemeClr>
        </a:solidFill>
        <a:ln w="254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 Shape</a:t>
          </a:r>
        </a:p>
      </dsp:txBody>
      <dsp:txXfrm>
        <a:off x="2380631" y="195355"/>
        <a:ext cx="1508866" cy="936852"/>
      </dsp:txXfrm>
    </dsp:sp>
    <dsp:sp modelId="{274FCE94-06F0-4DCD-ABB4-0C78B79D59C9}">
      <dsp:nvSpPr>
        <dsp:cNvPr id="0" name=""/>
        <dsp:cNvSpPr/>
      </dsp:nvSpPr>
      <dsp:spPr>
        <a:xfrm>
          <a:off x="1219646" y="1451715"/>
          <a:ext cx="1567160" cy="995146"/>
        </a:xfrm>
        <a:prstGeom prst="roundRect">
          <a:avLst>
            <a:gd name="adj" fmla="val 10000"/>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A2F0F5-D439-45D4-BCA0-BDD5885C7B10}">
      <dsp:nvSpPr>
        <dsp:cNvPr id="0" name=""/>
        <dsp:cNvSpPr/>
      </dsp:nvSpPr>
      <dsp:spPr>
        <a:xfrm>
          <a:off x="1393775" y="1617137"/>
          <a:ext cx="1567160" cy="995146"/>
        </a:xfrm>
        <a:prstGeom prst="roundRect">
          <a:avLst>
            <a:gd name="adj" fmla="val 10000"/>
          </a:avLst>
        </a:prstGeom>
        <a:solidFill>
          <a:schemeClr val="lt1">
            <a:alpha val="90000"/>
            <a:hueOff val="0"/>
            <a:satOff val="0"/>
            <a:lumOff val="0"/>
            <a:alphaOff val="0"/>
          </a:schemeClr>
        </a:solidFill>
        <a:ln w="254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 Rectangle</a:t>
          </a:r>
        </a:p>
      </dsp:txBody>
      <dsp:txXfrm>
        <a:off x="1422922" y="1646284"/>
        <a:ext cx="1508866" cy="936852"/>
      </dsp:txXfrm>
    </dsp:sp>
    <dsp:sp modelId="{F4F36BD6-54AF-419B-A2D4-CC63923D1784}">
      <dsp:nvSpPr>
        <dsp:cNvPr id="0" name=""/>
        <dsp:cNvSpPr/>
      </dsp:nvSpPr>
      <dsp:spPr>
        <a:xfrm>
          <a:off x="1219646" y="2902644"/>
          <a:ext cx="1567160" cy="995146"/>
        </a:xfrm>
        <a:prstGeom prst="roundRect">
          <a:avLst>
            <a:gd name="adj" fmla="val 10000"/>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E7B5FF-ADDE-417E-A4DF-9C6230675D40}">
      <dsp:nvSpPr>
        <dsp:cNvPr id="0" name=""/>
        <dsp:cNvSpPr/>
      </dsp:nvSpPr>
      <dsp:spPr>
        <a:xfrm>
          <a:off x="1393775" y="3068066"/>
          <a:ext cx="1567160" cy="995146"/>
        </a:xfrm>
        <a:prstGeom prst="roundRect">
          <a:avLst>
            <a:gd name="adj" fmla="val 10000"/>
          </a:avLst>
        </a:prstGeom>
        <a:solidFill>
          <a:schemeClr val="lt1">
            <a:alpha val="90000"/>
            <a:hueOff val="0"/>
            <a:satOff val="0"/>
            <a:lumOff val="0"/>
            <a:alphaOff val="0"/>
          </a:schemeClr>
        </a:solidFill>
        <a:ln w="254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Square</a:t>
          </a:r>
        </a:p>
      </dsp:txBody>
      <dsp:txXfrm>
        <a:off x="1422922" y="3097213"/>
        <a:ext cx="1508866" cy="936852"/>
      </dsp:txXfrm>
    </dsp:sp>
    <dsp:sp modelId="{B5029840-33E4-4E48-A6C2-DD36AF81C49A}">
      <dsp:nvSpPr>
        <dsp:cNvPr id="0" name=""/>
        <dsp:cNvSpPr/>
      </dsp:nvSpPr>
      <dsp:spPr>
        <a:xfrm>
          <a:off x="3135064" y="1451715"/>
          <a:ext cx="1567160" cy="995146"/>
        </a:xfrm>
        <a:prstGeom prst="roundRect">
          <a:avLst>
            <a:gd name="adj" fmla="val 10000"/>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B1C0D6-E3D3-4171-9386-D61B18084536}">
      <dsp:nvSpPr>
        <dsp:cNvPr id="0" name=""/>
        <dsp:cNvSpPr/>
      </dsp:nvSpPr>
      <dsp:spPr>
        <a:xfrm>
          <a:off x="3309193" y="1617137"/>
          <a:ext cx="1567160" cy="995146"/>
        </a:xfrm>
        <a:prstGeom prst="roundRect">
          <a:avLst>
            <a:gd name="adj" fmla="val 10000"/>
          </a:avLst>
        </a:prstGeom>
        <a:solidFill>
          <a:schemeClr val="lt1">
            <a:alpha val="90000"/>
            <a:hueOff val="0"/>
            <a:satOff val="0"/>
            <a:lumOff val="0"/>
            <a:alphaOff val="0"/>
          </a:schemeClr>
        </a:solidFill>
        <a:ln w="254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Ellipse</a:t>
          </a:r>
        </a:p>
      </dsp:txBody>
      <dsp:txXfrm>
        <a:off x="3338340" y="1646284"/>
        <a:ext cx="1508866" cy="936852"/>
      </dsp:txXfrm>
    </dsp:sp>
    <dsp:sp modelId="{BBA7394D-D5C2-4AFD-8A9D-40422C68B447}">
      <dsp:nvSpPr>
        <dsp:cNvPr id="0" name=""/>
        <dsp:cNvSpPr/>
      </dsp:nvSpPr>
      <dsp:spPr>
        <a:xfrm>
          <a:off x="3135064" y="2902644"/>
          <a:ext cx="1567160" cy="995146"/>
        </a:xfrm>
        <a:prstGeom prst="roundRect">
          <a:avLst>
            <a:gd name="adj" fmla="val 10000"/>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5927A7-8EEB-47D1-A26F-3E0F082A1348}">
      <dsp:nvSpPr>
        <dsp:cNvPr id="0" name=""/>
        <dsp:cNvSpPr/>
      </dsp:nvSpPr>
      <dsp:spPr>
        <a:xfrm>
          <a:off x="3309193" y="3068066"/>
          <a:ext cx="1567160" cy="995146"/>
        </a:xfrm>
        <a:prstGeom prst="roundRect">
          <a:avLst>
            <a:gd name="adj" fmla="val 10000"/>
          </a:avLst>
        </a:prstGeom>
        <a:solidFill>
          <a:schemeClr val="lt1">
            <a:alpha val="90000"/>
            <a:hueOff val="0"/>
            <a:satOff val="0"/>
            <a:lumOff val="0"/>
            <a:alphaOff val="0"/>
          </a:schemeClr>
        </a:solidFill>
        <a:ln w="254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Circle</a:t>
          </a:r>
        </a:p>
      </dsp:txBody>
      <dsp:txXfrm>
        <a:off x="3338340" y="3097213"/>
        <a:ext cx="1508866" cy="93685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latin typeface="Tahoma" pitchFamily="34" charset="0"/>
              </a:defRPr>
            </a:lvl1pPr>
          </a:lstStyle>
          <a:p>
            <a:endParaRPr lang="en-US"/>
          </a:p>
        </p:txBody>
      </p:sp>
      <p:sp>
        <p:nvSpPr>
          <p:cNvPr id="60419" name="Rectangle 3"/>
          <p:cNvSpPr>
            <a:spLocks noGrp="1" noChangeArrowheads="1"/>
          </p:cNvSpPr>
          <p:nvPr>
            <p:ph type="dt" sz="quarter" idx="1"/>
          </p:nvPr>
        </p:nvSpPr>
        <p:spPr bwMode="auto">
          <a:xfrm>
            <a:off x="414528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atin typeface="Tahoma" pitchFamily="34" charset="0"/>
              </a:defRPr>
            </a:lvl1pPr>
          </a:lstStyle>
          <a:p>
            <a:endParaRPr lang="en-US"/>
          </a:p>
        </p:txBody>
      </p:sp>
      <p:sp>
        <p:nvSpPr>
          <p:cNvPr id="60420" name="Rectangle 4"/>
          <p:cNvSpPr>
            <a:spLocks noGrp="1" noChangeArrowheads="1"/>
          </p:cNvSpPr>
          <p:nvPr>
            <p:ph type="ftr" sz="quarter" idx="2"/>
          </p:nvPr>
        </p:nvSpPr>
        <p:spPr bwMode="auto">
          <a:xfrm>
            <a:off x="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a:latin typeface="Tahoma" pitchFamily="34" charset="0"/>
              </a:defRPr>
            </a:lvl1pPr>
          </a:lstStyle>
          <a:p>
            <a:endParaRPr lang="en-US"/>
          </a:p>
        </p:txBody>
      </p:sp>
      <p:sp>
        <p:nvSpPr>
          <p:cNvPr id="60421" name="Rectangle 5"/>
          <p:cNvSpPr>
            <a:spLocks noGrp="1" noChangeArrowheads="1"/>
          </p:cNvSpPr>
          <p:nvPr>
            <p:ph type="sldNum" sz="quarter" idx="3"/>
          </p:nvPr>
        </p:nvSpPr>
        <p:spPr bwMode="auto">
          <a:xfrm>
            <a:off x="414528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atin typeface="Tahoma" pitchFamily="34" charset="0"/>
              </a:defRPr>
            </a:lvl1pPr>
          </a:lstStyle>
          <a:p>
            <a:fld id="{CD0B4E33-910E-4635-ADB4-4B4A33FB083D}" type="slidenum">
              <a:rPr lang="en-CA"/>
              <a:pPr/>
              <a:t>‹#›</a:t>
            </a:fld>
            <a:endParaRPr lang="en-C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latin typeface="Tahoma" pitchFamily="34" charset="0"/>
              </a:defRPr>
            </a:lvl1pPr>
          </a:lstStyle>
          <a:p>
            <a:endParaRPr lang="en-US"/>
          </a:p>
        </p:txBody>
      </p:sp>
      <p:sp>
        <p:nvSpPr>
          <p:cNvPr id="61443" name="Rectangle 3"/>
          <p:cNvSpPr>
            <a:spLocks noGrp="1" noChangeArrowheads="1"/>
          </p:cNvSpPr>
          <p:nvPr>
            <p:ph type="dt" idx="1"/>
          </p:nvPr>
        </p:nvSpPr>
        <p:spPr bwMode="auto">
          <a:xfrm>
            <a:off x="414528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atin typeface="Tahoma" pitchFamily="34" charset="0"/>
              </a:defRPr>
            </a:lvl1pPr>
          </a:lstStyle>
          <a:p>
            <a:endParaRPr lang="en-US"/>
          </a:p>
        </p:txBody>
      </p:sp>
      <p:sp>
        <p:nvSpPr>
          <p:cNvPr id="10035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61445" name="Rectangle 5"/>
          <p:cNvSpPr>
            <a:spLocks noGrp="1" noChangeArrowheads="1"/>
          </p:cNvSpPr>
          <p:nvPr>
            <p:ph type="body" sz="quarter" idx="3"/>
          </p:nvPr>
        </p:nvSpPr>
        <p:spPr bwMode="auto">
          <a:xfrm>
            <a:off x="975360" y="4560570"/>
            <a:ext cx="536448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61446" name="Rectangle 6"/>
          <p:cNvSpPr>
            <a:spLocks noGrp="1" noChangeArrowheads="1"/>
          </p:cNvSpPr>
          <p:nvPr>
            <p:ph type="ftr" sz="quarter" idx="4"/>
          </p:nvPr>
        </p:nvSpPr>
        <p:spPr bwMode="auto">
          <a:xfrm>
            <a:off x="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a:latin typeface="Tahoma" pitchFamily="34" charset="0"/>
              </a:defRPr>
            </a:lvl1pPr>
          </a:lstStyle>
          <a:p>
            <a:endParaRPr lang="en-US"/>
          </a:p>
        </p:txBody>
      </p:sp>
      <p:sp>
        <p:nvSpPr>
          <p:cNvPr id="61447" name="Rectangle 7"/>
          <p:cNvSpPr>
            <a:spLocks noGrp="1" noChangeArrowheads="1"/>
          </p:cNvSpPr>
          <p:nvPr>
            <p:ph type="sldNum" sz="quarter" idx="5"/>
          </p:nvPr>
        </p:nvSpPr>
        <p:spPr bwMode="auto">
          <a:xfrm>
            <a:off x="414528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atin typeface="Tahoma" pitchFamily="34" charset="0"/>
              </a:defRPr>
            </a:lvl1pPr>
          </a:lstStyle>
          <a:p>
            <a:fld id="{4BFB89C1-02E7-473E-9EBA-AD4BD47714F0}" type="slidenum">
              <a:rPr lang="en-CA"/>
              <a:pPr/>
              <a:t>‹#›</a:t>
            </a:fld>
            <a:endParaRPr lang="en-CA"/>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ern="1200">
        <a:solidFill>
          <a:schemeClr val="tx1"/>
        </a:solidFill>
        <a:latin typeface="Arial" charset="0"/>
        <a:ea typeface="+mn-ea"/>
        <a:cs typeface="+mn-cs"/>
      </a:defRPr>
    </a:lvl1pPr>
    <a:lvl2pPr marL="457200" algn="l" rtl="0" eaLnBrk="0" fontAlgn="base" hangingPunct="0">
      <a:spcBef>
        <a:spcPct val="30000"/>
      </a:spcBef>
      <a:spcAft>
        <a:spcPct val="0"/>
      </a:spcAft>
      <a:defRPr sz="16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pPr eaLnBrk="1" hangingPunct="1"/>
            <a:endParaRPr lang="en-US"/>
          </a:p>
        </p:txBody>
      </p:sp>
      <p:sp>
        <p:nvSpPr>
          <p:cNvPr id="102404" name="Slide Number Placeholder 3"/>
          <p:cNvSpPr>
            <a:spLocks noGrp="1"/>
          </p:cNvSpPr>
          <p:nvPr>
            <p:ph type="sldNum" sz="quarter" idx="5"/>
          </p:nvPr>
        </p:nvSpPr>
        <p:spPr>
          <a:noFill/>
        </p:spPr>
        <p:txBody>
          <a:bodyPr/>
          <a:lstStyle/>
          <a:p>
            <a:fld id="{3EA03242-44F9-482F-93BD-643531AAC43B}" type="slidenum">
              <a:rPr lang="en-CA"/>
              <a:pPr/>
              <a:t>5</a:t>
            </a:fld>
            <a:endParaRPr lang="en-CA"/>
          </a:p>
        </p:txBody>
      </p:sp>
    </p:spTree>
    <p:extLst>
      <p:ext uri="{BB962C8B-B14F-4D97-AF65-F5344CB8AC3E}">
        <p14:creationId xmlns:p14="http://schemas.microsoft.com/office/powerpoint/2010/main" val="2669514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p:spPr>
        <p:txBody>
          <a:bodyPr/>
          <a:lstStyle/>
          <a:p>
            <a:pPr eaLnBrk="1" hangingPunct="1"/>
            <a:endParaRPr lang="en-US"/>
          </a:p>
        </p:txBody>
      </p:sp>
      <p:sp>
        <p:nvSpPr>
          <p:cNvPr id="111620" name="Slide Number Placeholder 3"/>
          <p:cNvSpPr>
            <a:spLocks noGrp="1"/>
          </p:cNvSpPr>
          <p:nvPr>
            <p:ph type="sldNum" sz="quarter" idx="5"/>
          </p:nvPr>
        </p:nvSpPr>
        <p:spPr>
          <a:noFill/>
        </p:spPr>
        <p:txBody>
          <a:bodyPr/>
          <a:lstStyle/>
          <a:p>
            <a:fld id="{C4F9EAE1-B5B7-4376-AB71-BBA61A061597}" type="slidenum">
              <a:rPr lang="en-CA"/>
              <a:pPr/>
              <a:t>15</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ln/>
        </p:spPr>
        <p:txBody>
          <a:bodyPr/>
          <a:lstStyle/>
          <a:p>
            <a:pPr eaLnBrk="1" hangingPunct="1"/>
            <a:endParaRPr lang="en-US"/>
          </a:p>
        </p:txBody>
      </p:sp>
      <p:sp>
        <p:nvSpPr>
          <p:cNvPr id="175108" name="Slide Number Placeholder 3"/>
          <p:cNvSpPr>
            <a:spLocks noGrp="1"/>
          </p:cNvSpPr>
          <p:nvPr>
            <p:ph type="sldNum" sz="quarter" idx="5"/>
          </p:nvPr>
        </p:nvSpPr>
        <p:spPr>
          <a:noFill/>
        </p:spPr>
        <p:txBody>
          <a:bodyPr/>
          <a:lstStyle/>
          <a:p>
            <a:fld id="{CC364C27-B0D2-4FEC-89AD-3907FBA35168}" type="slidenum">
              <a:rPr lang="en-CA"/>
              <a:pPr/>
              <a:t>16</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ln/>
        </p:spPr>
        <p:txBody>
          <a:bodyPr/>
          <a:lstStyle/>
          <a:p>
            <a:pPr eaLnBrk="1" hangingPunct="1"/>
            <a:endParaRPr lang="en-US"/>
          </a:p>
        </p:txBody>
      </p:sp>
      <p:sp>
        <p:nvSpPr>
          <p:cNvPr id="176132" name="Slide Number Placeholder 3"/>
          <p:cNvSpPr>
            <a:spLocks noGrp="1"/>
          </p:cNvSpPr>
          <p:nvPr>
            <p:ph type="sldNum" sz="quarter" idx="5"/>
          </p:nvPr>
        </p:nvSpPr>
        <p:spPr>
          <a:noFill/>
        </p:spPr>
        <p:txBody>
          <a:bodyPr/>
          <a:lstStyle/>
          <a:p>
            <a:fld id="{521D879B-208E-4190-9567-B74F1B2C362D}" type="slidenum">
              <a:rPr lang="en-CA"/>
              <a:pPr/>
              <a:t>17</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ln/>
        </p:spPr>
        <p:txBody>
          <a:bodyPr/>
          <a:lstStyle/>
          <a:p>
            <a:pPr eaLnBrk="1" hangingPunct="1"/>
            <a:endParaRPr lang="en-US"/>
          </a:p>
        </p:txBody>
      </p:sp>
      <p:sp>
        <p:nvSpPr>
          <p:cNvPr id="177156" name="Slide Number Placeholder 3"/>
          <p:cNvSpPr>
            <a:spLocks noGrp="1"/>
          </p:cNvSpPr>
          <p:nvPr>
            <p:ph type="sldNum" sz="quarter" idx="5"/>
          </p:nvPr>
        </p:nvSpPr>
        <p:spPr>
          <a:noFill/>
        </p:spPr>
        <p:txBody>
          <a:bodyPr/>
          <a:lstStyle/>
          <a:p>
            <a:fld id="{2051F7F3-8389-4035-BC3E-19E80E017FF2}" type="slidenum">
              <a:rPr lang="en-CA"/>
              <a:pPr/>
              <a:t>18</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p:spPr>
        <p:txBody>
          <a:bodyPr/>
          <a:lstStyle/>
          <a:p>
            <a:pPr eaLnBrk="1" hangingPunct="1"/>
            <a:endParaRPr lang="en-US"/>
          </a:p>
        </p:txBody>
      </p:sp>
      <p:sp>
        <p:nvSpPr>
          <p:cNvPr id="112644" name="Slide Number Placeholder 3"/>
          <p:cNvSpPr>
            <a:spLocks noGrp="1"/>
          </p:cNvSpPr>
          <p:nvPr>
            <p:ph type="sldNum" sz="quarter" idx="5"/>
          </p:nvPr>
        </p:nvSpPr>
        <p:spPr>
          <a:noFill/>
        </p:spPr>
        <p:txBody>
          <a:bodyPr/>
          <a:lstStyle/>
          <a:p>
            <a:fld id="{D4EE422F-FFF6-4EBD-9255-334FB766BC14}" type="slidenum">
              <a:rPr lang="en-CA"/>
              <a:pPr/>
              <a:t>19</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p:spPr>
        <p:txBody>
          <a:bodyPr/>
          <a:lstStyle/>
          <a:p>
            <a:pPr eaLnBrk="1" hangingPunct="1"/>
            <a:endParaRPr lang="en-US"/>
          </a:p>
        </p:txBody>
      </p:sp>
      <p:sp>
        <p:nvSpPr>
          <p:cNvPr id="113668" name="Slide Number Placeholder 3"/>
          <p:cNvSpPr>
            <a:spLocks noGrp="1"/>
          </p:cNvSpPr>
          <p:nvPr>
            <p:ph type="sldNum" sz="quarter" idx="5"/>
          </p:nvPr>
        </p:nvSpPr>
        <p:spPr>
          <a:noFill/>
        </p:spPr>
        <p:txBody>
          <a:bodyPr/>
          <a:lstStyle/>
          <a:p>
            <a:fld id="{AE000BF8-8F69-46CF-8581-40BF40F5194D}" type="slidenum">
              <a:rPr lang="en-CA"/>
              <a:pPr/>
              <a:t>20</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p:spPr>
        <p:txBody>
          <a:bodyPr/>
          <a:lstStyle/>
          <a:p>
            <a:pPr eaLnBrk="1" hangingPunct="1"/>
            <a:endParaRPr lang="en-US"/>
          </a:p>
        </p:txBody>
      </p:sp>
      <p:sp>
        <p:nvSpPr>
          <p:cNvPr id="116740" name="Slide Number Placeholder 3"/>
          <p:cNvSpPr>
            <a:spLocks noGrp="1"/>
          </p:cNvSpPr>
          <p:nvPr>
            <p:ph type="sldNum" sz="quarter" idx="5"/>
          </p:nvPr>
        </p:nvSpPr>
        <p:spPr>
          <a:noFill/>
        </p:spPr>
        <p:txBody>
          <a:bodyPr/>
          <a:lstStyle/>
          <a:p>
            <a:fld id="{1FD9DE76-6F57-4BDF-BBE4-2CCA2A704073}" type="slidenum">
              <a:rPr lang="en-CA"/>
              <a:pPr/>
              <a:t>21</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p:spPr>
        <p:txBody>
          <a:bodyPr/>
          <a:lstStyle/>
          <a:p>
            <a:pPr eaLnBrk="1" hangingPunct="1"/>
            <a:endParaRPr lang="en-US"/>
          </a:p>
        </p:txBody>
      </p:sp>
      <p:sp>
        <p:nvSpPr>
          <p:cNvPr id="114692" name="Slide Number Placeholder 3"/>
          <p:cNvSpPr>
            <a:spLocks noGrp="1"/>
          </p:cNvSpPr>
          <p:nvPr>
            <p:ph type="sldNum" sz="quarter" idx="5"/>
          </p:nvPr>
        </p:nvSpPr>
        <p:spPr>
          <a:noFill/>
        </p:spPr>
        <p:txBody>
          <a:bodyPr/>
          <a:lstStyle/>
          <a:p>
            <a:fld id="{9760E038-9234-43B2-9598-7E6771644353}" type="slidenum">
              <a:rPr lang="en-CA"/>
              <a:pPr/>
              <a:t>22</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p:spPr>
        <p:txBody>
          <a:bodyPr/>
          <a:lstStyle/>
          <a:p>
            <a:pPr eaLnBrk="1" hangingPunct="1"/>
            <a:endParaRPr lang="en-US"/>
          </a:p>
        </p:txBody>
      </p:sp>
      <p:sp>
        <p:nvSpPr>
          <p:cNvPr id="115716" name="Slide Number Placeholder 3"/>
          <p:cNvSpPr>
            <a:spLocks noGrp="1"/>
          </p:cNvSpPr>
          <p:nvPr>
            <p:ph type="sldNum" sz="quarter" idx="5"/>
          </p:nvPr>
        </p:nvSpPr>
        <p:spPr>
          <a:noFill/>
        </p:spPr>
        <p:txBody>
          <a:bodyPr/>
          <a:lstStyle/>
          <a:p>
            <a:fld id="{50B7AB9C-AED1-43BA-950B-BE028C326C50}" type="slidenum">
              <a:rPr lang="en-CA"/>
              <a:pPr/>
              <a:t>23</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p:spPr>
        <p:txBody>
          <a:bodyPr/>
          <a:lstStyle/>
          <a:p>
            <a:pPr eaLnBrk="1" hangingPunct="1"/>
            <a:endParaRPr lang="en-US"/>
          </a:p>
        </p:txBody>
      </p:sp>
      <p:sp>
        <p:nvSpPr>
          <p:cNvPr id="117764" name="Slide Number Placeholder 3"/>
          <p:cNvSpPr>
            <a:spLocks noGrp="1"/>
          </p:cNvSpPr>
          <p:nvPr>
            <p:ph type="sldNum" sz="quarter" idx="5"/>
          </p:nvPr>
        </p:nvSpPr>
        <p:spPr>
          <a:noFill/>
        </p:spPr>
        <p:txBody>
          <a:bodyPr/>
          <a:lstStyle/>
          <a:p>
            <a:fld id="{0C22C6F1-FCCC-4C35-B2B4-B43E5C386B38}" type="slidenum">
              <a:rPr lang="en-CA"/>
              <a:pPr/>
              <a:t>24</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p:spPr>
        <p:txBody>
          <a:bodyPr/>
          <a:lstStyle/>
          <a:p>
            <a:pPr eaLnBrk="1" hangingPunct="1"/>
            <a:endParaRPr lang="en-US"/>
          </a:p>
        </p:txBody>
      </p:sp>
      <p:sp>
        <p:nvSpPr>
          <p:cNvPr id="105476" name="Slide Number Placeholder 3"/>
          <p:cNvSpPr>
            <a:spLocks noGrp="1"/>
          </p:cNvSpPr>
          <p:nvPr>
            <p:ph type="sldNum" sz="quarter" idx="5"/>
          </p:nvPr>
        </p:nvSpPr>
        <p:spPr>
          <a:noFill/>
        </p:spPr>
        <p:txBody>
          <a:bodyPr/>
          <a:lstStyle/>
          <a:p>
            <a:fld id="{FD237B1C-AE69-4EC6-8012-2223F903F14D}" type="slidenum">
              <a:rPr lang="en-CA"/>
              <a:pPr/>
              <a:t>6</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p:spPr>
        <p:txBody>
          <a:bodyPr/>
          <a:lstStyle/>
          <a:p>
            <a:pPr eaLnBrk="1" hangingPunct="1"/>
            <a:endParaRPr lang="en-US"/>
          </a:p>
        </p:txBody>
      </p:sp>
      <p:sp>
        <p:nvSpPr>
          <p:cNvPr id="118788" name="Slide Number Placeholder 3"/>
          <p:cNvSpPr>
            <a:spLocks noGrp="1"/>
          </p:cNvSpPr>
          <p:nvPr>
            <p:ph type="sldNum" sz="quarter" idx="5"/>
          </p:nvPr>
        </p:nvSpPr>
        <p:spPr>
          <a:noFill/>
        </p:spPr>
        <p:txBody>
          <a:bodyPr/>
          <a:lstStyle/>
          <a:p>
            <a:fld id="{00EA7472-52D8-4856-9E6F-040C98A035CB}" type="slidenum">
              <a:rPr lang="en-CA"/>
              <a:pPr/>
              <a:t>25</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p:spPr>
        <p:txBody>
          <a:bodyPr/>
          <a:lstStyle/>
          <a:p>
            <a:pPr eaLnBrk="1" hangingPunct="1"/>
            <a:endParaRPr lang="en-US"/>
          </a:p>
        </p:txBody>
      </p:sp>
      <p:sp>
        <p:nvSpPr>
          <p:cNvPr id="119812" name="Slide Number Placeholder 3"/>
          <p:cNvSpPr>
            <a:spLocks noGrp="1"/>
          </p:cNvSpPr>
          <p:nvPr>
            <p:ph type="sldNum" sz="quarter" idx="5"/>
          </p:nvPr>
        </p:nvSpPr>
        <p:spPr>
          <a:noFill/>
        </p:spPr>
        <p:txBody>
          <a:bodyPr/>
          <a:lstStyle/>
          <a:p>
            <a:fld id="{C54B1869-04B4-4AFB-B0D4-5EC145F3B2E4}" type="slidenum">
              <a:rPr lang="en-CA"/>
              <a:pPr/>
              <a:t>26</a:t>
            </a:fld>
            <a:endParaRPr lang="en-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p:spPr>
        <p:txBody>
          <a:bodyPr/>
          <a:lstStyle/>
          <a:p>
            <a:pPr eaLnBrk="1" hangingPunct="1"/>
            <a:endParaRPr lang="en-US"/>
          </a:p>
        </p:txBody>
      </p:sp>
      <p:sp>
        <p:nvSpPr>
          <p:cNvPr id="120836" name="Slide Number Placeholder 3"/>
          <p:cNvSpPr>
            <a:spLocks noGrp="1"/>
          </p:cNvSpPr>
          <p:nvPr>
            <p:ph type="sldNum" sz="quarter" idx="5"/>
          </p:nvPr>
        </p:nvSpPr>
        <p:spPr>
          <a:noFill/>
        </p:spPr>
        <p:txBody>
          <a:bodyPr/>
          <a:lstStyle/>
          <a:p>
            <a:fld id="{04C30020-A9DB-4FA3-BD2C-5B98FBE78D31}" type="slidenum">
              <a:rPr lang="en-CA"/>
              <a:pPr/>
              <a:t>27</a:t>
            </a:fld>
            <a:endParaRPr lang="en-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BE38D2AF-8819-48DD-B466-3BDAD726DDC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1AE274D-D0FF-4AD5-9767-D4485D15A286}" type="slidenum">
              <a:rPr lang="en-CA" altLang="en-US" smtClean="0"/>
              <a:pPr/>
              <a:t>32</a:t>
            </a:fld>
            <a:endParaRPr lang="en-CA" altLang="en-US"/>
          </a:p>
        </p:txBody>
      </p:sp>
      <p:sp>
        <p:nvSpPr>
          <p:cNvPr id="53251" name="Rectangle 2">
            <a:extLst>
              <a:ext uri="{FF2B5EF4-FFF2-40B4-BE49-F238E27FC236}">
                <a16:creationId xmlns:a16="http://schemas.microsoft.com/office/drawing/2014/main" id="{11622AA8-D8E8-48A6-892A-1C83940C690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a:extLst>
              <a:ext uri="{FF2B5EF4-FFF2-40B4-BE49-F238E27FC236}">
                <a16:creationId xmlns:a16="http://schemas.microsoft.com/office/drawing/2014/main" id="{E8EF1ABE-30F2-4BBA-8760-CA275160C5D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754924F3-73F7-4A55-A9DE-CB31A221E1E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8DFA3EE-72C5-47C5-A089-9F5E07EACBC4}" type="slidenum">
              <a:rPr lang="en-CA" altLang="en-US" smtClean="0"/>
              <a:pPr/>
              <a:t>34</a:t>
            </a:fld>
            <a:endParaRPr lang="en-CA" altLang="en-US"/>
          </a:p>
        </p:txBody>
      </p:sp>
      <p:sp>
        <p:nvSpPr>
          <p:cNvPr id="65539" name="Rectangle 2">
            <a:extLst>
              <a:ext uri="{FF2B5EF4-FFF2-40B4-BE49-F238E27FC236}">
                <a16:creationId xmlns:a16="http://schemas.microsoft.com/office/drawing/2014/main" id="{D5274A1A-7D1E-4FEC-9289-E1AF6A15BF7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a:extLst>
              <a:ext uri="{FF2B5EF4-FFF2-40B4-BE49-F238E27FC236}">
                <a16:creationId xmlns:a16="http://schemas.microsoft.com/office/drawing/2014/main" id="{AAE1A369-793E-4129-BC26-088A86BE024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84D00266-A44F-4343-BD33-603528CEEE6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7FC2810-1624-4737-B29C-8FAD2FC48C51}" type="slidenum">
              <a:rPr lang="en-CA" altLang="en-US" smtClean="0"/>
              <a:pPr/>
              <a:t>35</a:t>
            </a:fld>
            <a:endParaRPr lang="en-CA" altLang="en-US"/>
          </a:p>
        </p:txBody>
      </p:sp>
      <p:sp>
        <p:nvSpPr>
          <p:cNvPr id="67587" name="Rectangle 2">
            <a:extLst>
              <a:ext uri="{FF2B5EF4-FFF2-40B4-BE49-F238E27FC236}">
                <a16:creationId xmlns:a16="http://schemas.microsoft.com/office/drawing/2014/main" id="{9EB47FFE-BDE0-4057-BB42-12C1EA48F33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a:extLst>
              <a:ext uri="{FF2B5EF4-FFF2-40B4-BE49-F238E27FC236}">
                <a16:creationId xmlns:a16="http://schemas.microsoft.com/office/drawing/2014/main" id="{BA18ED98-7B0A-45C2-89CB-EAD9A27D859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p:spPr>
        <p:txBody>
          <a:bodyPr/>
          <a:lstStyle/>
          <a:p>
            <a:pPr eaLnBrk="1" hangingPunct="1"/>
            <a:endParaRPr lang="en-US"/>
          </a:p>
        </p:txBody>
      </p:sp>
      <p:sp>
        <p:nvSpPr>
          <p:cNvPr id="121860" name="Slide Number Placeholder 3"/>
          <p:cNvSpPr>
            <a:spLocks noGrp="1"/>
          </p:cNvSpPr>
          <p:nvPr>
            <p:ph type="sldNum" sz="quarter" idx="5"/>
          </p:nvPr>
        </p:nvSpPr>
        <p:spPr>
          <a:noFill/>
        </p:spPr>
        <p:txBody>
          <a:bodyPr/>
          <a:lstStyle/>
          <a:p>
            <a:fld id="{C364C29F-DEAD-47A1-A372-387EB09E685B}" type="slidenum">
              <a:rPr lang="en-CA"/>
              <a:pPr/>
              <a:t>37</a:t>
            </a:fld>
            <a:endParaRPr lang="en-C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p:spPr>
        <p:txBody>
          <a:bodyPr/>
          <a:lstStyle/>
          <a:p>
            <a:pPr eaLnBrk="1" hangingPunct="1"/>
            <a:endParaRPr lang="en-US"/>
          </a:p>
        </p:txBody>
      </p:sp>
      <p:sp>
        <p:nvSpPr>
          <p:cNvPr id="122884" name="Slide Number Placeholder 3"/>
          <p:cNvSpPr>
            <a:spLocks noGrp="1"/>
          </p:cNvSpPr>
          <p:nvPr>
            <p:ph type="sldNum" sz="quarter" idx="5"/>
          </p:nvPr>
        </p:nvSpPr>
        <p:spPr>
          <a:noFill/>
        </p:spPr>
        <p:txBody>
          <a:bodyPr/>
          <a:lstStyle/>
          <a:p>
            <a:fld id="{B4E3267C-A4F3-456A-954C-48E539E8C434}" type="slidenum">
              <a:rPr lang="en-CA"/>
              <a:pPr/>
              <a:t>38</a:t>
            </a:fld>
            <a:endParaRPr lang="en-C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pPr eaLnBrk="1" hangingPunct="1"/>
            <a:endParaRPr lang="en-US"/>
          </a:p>
        </p:txBody>
      </p:sp>
      <p:sp>
        <p:nvSpPr>
          <p:cNvPr id="123908" name="Slide Number Placeholder 3"/>
          <p:cNvSpPr>
            <a:spLocks noGrp="1"/>
          </p:cNvSpPr>
          <p:nvPr>
            <p:ph type="sldNum" sz="quarter" idx="5"/>
          </p:nvPr>
        </p:nvSpPr>
        <p:spPr>
          <a:noFill/>
        </p:spPr>
        <p:txBody>
          <a:bodyPr/>
          <a:lstStyle/>
          <a:p>
            <a:fld id="{5A2F5BBF-7B48-4E14-9EE0-83CBD7AA901E}" type="slidenum">
              <a:rPr lang="en-CA"/>
              <a:pPr/>
              <a:t>39</a:t>
            </a:fld>
            <a:endParaRPr lang="en-C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p:spPr>
        <p:txBody>
          <a:bodyPr/>
          <a:lstStyle/>
          <a:p>
            <a:pPr eaLnBrk="1" hangingPunct="1"/>
            <a:endParaRPr lang="en-US"/>
          </a:p>
        </p:txBody>
      </p:sp>
      <p:sp>
        <p:nvSpPr>
          <p:cNvPr id="124932" name="Slide Number Placeholder 3"/>
          <p:cNvSpPr>
            <a:spLocks noGrp="1"/>
          </p:cNvSpPr>
          <p:nvPr>
            <p:ph type="sldNum" sz="quarter" idx="5"/>
          </p:nvPr>
        </p:nvSpPr>
        <p:spPr>
          <a:noFill/>
        </p:spPr>
        <p:txBody>
          <a:bodyPr/>
          <a:lstStyle/>
          <a:p>
            <a:fld id="{9FAFAF58-1BD4-4F28-9D1E-B0C3172BDC25}" type="slidenum">
              <a:rPr lang="en-CA"/>
              <a:pPr/>
              <a:t>40</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pPr eaLnBrk="1" hangingPunct="1"/>
            <a:endParaRPr lang="en-US"/>
          </a:p>
        </p:txBody>
      </p:sp>
      <p:sp>
        <p:nvSpPr>
          <p:cNvPr id="106500" name="Slide Number Placeholder 3"/>
          <p:cNvSpPr>
            <a:spLocks noGrp="1"/>
          </p:cNvSpPr>
          <p:nvPr>
            <p:ph type="sldNum" sz="quarter" idx="5"/>
          </p:nvPr>
        </p:nvSpPr>
        <p:spPr>
          <a:noFill/>
        </p:spPr>
        <p:txBody>
          <a:bodyPr/>
          <a:lstStyle/>
          <a:p>
            <a:fld id="{818F9FCB-D42E-48F3-917E-9D4978F700CF}" type="slidenum">
              <a:rPr lang="en-CA"/>
              <a:pPr/>
              <a:t>7</a:t>
            </a:fld>
            <a:endParaRPr lang="en-C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p:spPr>
        <p:txBody>
          <a:bodyPr/>
          <a:lstStyle/>
          <a:p>
            <a:pPr eaLnBrk="1" hangingPunct="1"/>
            <a:endParaRPr lang="en-US"/>
          </a:p>
        </p:txBody>
      </p:sp>
      <p:sp>
        <p:nvSpPr>
          <p:cNvPr id="137220" name="Slide Number Placeholder 3"/>
          <p:cNvSpPr>
            <a:spLocks noGrp="1"/>
          </p:cNvSpPr>
          <p:nvPr>
            <p:ph type="sldNum" sz="quarter" idx="5"/>
          </p:nvPr>
        </p:nvSpPr>
        <p:spPr>
          <a:noFill/>
        </p:spPr>
        <p:txBody>
          <a:bodyPr/>
          <a:lstStyle/>
          <a:p>
            <a:fld id="{BB94F5E7-2A51-4E12-B4E2-F3ACA2E20B72}" type="slidenum">
              <a:rPr lang="en-CA"/>
              <a:pPr/>
              <a:t>42</a:t>
            </a:fld>
            <a:endParaRPr lang="en-C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p:spPr>
        <p:txBody>
          <a:bodyPr/>
          <a:lstStyle/>
          <a:p>
            <a:pPr eaLnBrk="1" hangingPunct="1"/>
            <a:endParaRPr lang="en-US"/>
          </a:p>
        </p:txBody>
      </p:sp>
      <p:sp>
        <p:nvSpPr>
          <p:cNvPr id="125956" name="Slide Number Placeholder 3"/>
          <p:cNvSpPr>
            <a:spLocks noGrp="1"/>
          </p:cNvSpPr>
          <p:nvPr>
            <p:ph type="sldNum" sz="quarter" idx="5"/>
          </p:nvPr>
        </p:nvSpPr>
        <p:spPr>
          <a:noFill/>
        </p:spPr>
        <p:txBody>
          <a:bodyPr/>
          <a:lstStyle/>
          <a:p>
            <a:fld id="{2DCBB81C-2C41-45AB-BE60-2D9F4CDBD5EC}" type="slidenum">
              <a:rPr lang="en-CA"/>
              <a:pPr/>
              <a:t>43</a:t>
            </a:fld>
            <a:endParaRPr lang="en-CA"/>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p:spPr>
        <p:txBody>
          <a:bodyPr/>
          <a:lstStyle/>
          <a:p>
            <a:pPr eaLnBrk="1" hangingPunct="1"/>
            <a:endParaRPr lang="en-US"/>
          </a:p>
        </p:txBody>
      </p:sp>
      <p:sp>
        <p:nvSpPr>
          <p:cNvPr id="126980" name="Slide Number Placeholder 3"/>
          <p:cNvSpPr>
            <a:spLocks noGrp="1"/>
          </p:cNvSpPr>
          <p:nvPr>
            <p:ph type="sldNum" sz="quarter" idx="5"/>
          </p:nvPr>
        </p:nvSpPr>
        <p:spPr>
          <a:noFill/>
        </p:spPr>
        <p:txBody>
          <a:bodyPr/>
          <a:lstStyle/>
          <a:p>
            <a:fld id="{5C4A34CD-77A5-4449-B80A-1A0EA7E6B3CA}" type="slidenum">
              <a:rPr lang="en-CA"/>
              <a:pPr/>
              <a:t>44</a:t>
            </a:fld>
            <a:endParaRPr lang="en-CA"/>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p:spPr>
        <p:txBody>
          <a:bodyPr/>
          <a:lstStyle/>
          <a:p>
            <a:pPr eaLnBrk="1" hangingPunct="1"/>
            <a:endParaRPr lang="en-US"/>
          </a:p>
        </p:txBody>
      </p:sp>
      <p:sp>
        <p:nvSpPr>
          <p:cNvPr id="128004" name="Slide Number Placeholder 3"/>
          <p:cNvSpPr>
            <a:spLocks noGrp="1"/>
          </p:cNvSpPr>
          <p:nvPr>
            <p:ph type="sldNum" sz="quarter" idx="5"/>
          </p:nvPr>
        </p:nvSpPr>
        <p:spPr>
          <a:noFill/>
        </p:spPr>
        <p:txBody>
          <a:bodyPr/>
          <a:lstStyle/>
          <a:p>
            <a:fld id="{9DFEF10C-A026-4636-A0EC-37F68CF21D64}" type="slidenum">
              <a:rPr lang="en-CA"/>
              <a:pPr/>
              <a:t>45</a:t>
            </a:fld>
            <a:endParaRPr lang="en-CA"/>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p:spPr>
        <p:txBody>
          <a:bodyPr/>
          <a:lstStyle/>
          <a:p>
            <a:pPr eaLnBrk="1" hangingPunct="1"/>
            <a:endParaRPr lang="en-US"/>
          </a:p>
        </p:txBody>
      </p:sp>
      <p:sp>
        <p:nvSpPr>
          <p:cNvPr id="129028" name="Slide Number Placeholder 3"/>
          <p:cNvSpPr>
            <a:spLocks noGrp="1"/>
          </p:cNvSpPr>
          <p:nvPr>
            <p:ph type="sldNum" sz="quarter" idx="5"/>
          </p:nvPr>
        </p:nvSpPr>
        <p:spPr>
          <a:noFill/>
        </p:spPr>
        <p:txBody>
          <a:bodyPr/>
          <a:lstStyle/>
          <a:p>
            <a:fld id="{46C8E2F9-6E13-4F1B-AC44-FD3802B0DA19}" type="slidenum">
              <a:rPr lang="en-CA"/>
              <a:pPr/>
              <a:t>46</a:t>
            </a:fld>
            <a:endParaRPr lang="en-CA"/>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p:spPr>
        <p:txBody>
          <a:bodyPr/>
          <a:lstStyle/>
          <a:p>
            <a:pPr eaLnBrk="1" hangingPunct="1"/>
            <a:endParaRPr lang="en-US"/>
          </a:p>
        </p:txBody>
      </p:sp>
      <p:sp>
        <p:nvSpPr>
          <p:cNvPr id="130052" name="Slide Number Placeholder 3"/>
          <p:cNvSpPr>
            <a:spLocks noGrp="1"/>
          </p:cNvSpPr>
          <p:nvPr>
            <p:ph type="sldNum" sz="quarter" idx="5"/>
          </p:nvPr>
        </p:nvSpPr>
        <p:spPr>
          <a:noFill/>
        </p:spPr>
        <p:txBody>
          <a:bodyPr/>
          <a:lstStyle/>
          <a:p>
            <a:fld id="{CDA79707-90EB-4666-8AAB-7EE4F0EC4B83}" type="slidenum">
              <a:rPr lang="en-CA"/>
              <a:pPr/>
              <a:t>47</a:t>
            </a:fld>
            <a:endParaRPr lang="en-CA"/>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a:ln/>
        </p:spPr>
        <p:txBody>
          <a:bodyPr/>
          <a:lstStyle/>
          <a:p>
            <a:pPr eaLnBrk="1" hangingPunct="1"/>
            <a:endParaRPr lang="en-US"/>
          </a:p>
        </p:txBody>
      </p:sp>
      <p:sp>
        <p:nvSpPr>
          <p:cNvPr id="178180" name="Slide Number Placeholder 3"/>
          <p:cNvSpPr>
            <a:spLocks noGrp="1"/>
          </p:cNvSpPr>
          <p:nvPr>
            <p:ph type="sldNum" sz="quarter" idx="5"/>
          </p:nvPr>
        </p:nvSpPr>
        <p:spPr>
          <a:noFill/>
        </p:spPr>
        <p:txBody>
          <a:bodyPr/>
          <a:lstStyle/>
          <a:p>
            <a:fld id="{1401499E-61CF-4EEA-882E-1F5CD713F83A}" type="slidenum">
              <a:rPr lang="en-CA"/>
              <a:pPr/>
              <a:t>48</a:t>
            </a:fld>
            <a:endParaRPr lang="en-CA"/>
          </a:p>
        </p:txBody>
      </p:sp>
    </p:spTree>
    <p:extLst>
      <p:ext uri="{BB962C8B-B14F-4D97-AF65-F5344CB8AC3E}">
        <p14:creationId xmlns:p14="http://schemas.microsoft.com/office/powerpoint/2010/main" val="30456770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a:ln/>
        </p:spPr>
        <p:txBody>
          <a:bodyPr/>
          <a:lstStyle/>
          <a:p>
            <a:pPr eaLnBrk="1" hangingPunct="1"/>
            <a:endParaRPr lang="en-US"/>
          </a:p>
        </p:txBody>
      </p:sp>
      <p:sp>
        <p:nvSpPr>
          <p:cNvPr id="179204" name="Slide Number Placeholder 3"/>
          <p:cNvSpPr>
            <a:spLocks noGrp="1"/>
          </p:cNvSpPr>
          <p:nvPr>
            <p:ph type="sldNum" sz="quarter" idx="5"/>
          </p:nvPr>
        </p:nvSpPr>
        <p:spPr>
          <a:noFill/>
        </p:spPr>
        <p:txBody>
          <a:bodyPr/>
          <a:lstStyle/>
          <a:p>
            <a:fld id="{4BC6501E-630D-49F7-86DD-1407EF956A4F}" type="slidenum">
              <a:rPr lang="en-CA"/>
              <a:pPr/>
              <a:t>49</a:t>
            </a:fld>
            <a:endParaRPr lang="en-CA"/>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p:spPr>
        <p:txBody>
          <a:bodyPr/>
          <a:lstStyle/>
          <a:p>
            <a:pPr eaLnBrk="1" hangingPunct="1"/>
            <a:endParaRPr lang="en-US"/>
          </a:p>
        </p:txBody>
      </p:sp>
      <p:sp>
        <p:nvSpPr>
          <p:cNvPr id="133124" name="Slide Number Placeholder 3"/>
          <p:cNvSpPr>
            <a:spLocks noGrp="1"/>
          </p:cNvSpPr>
          <p:nvPr>
            <p:ph type="sldNum" sz="quarter" idx="5"/>
          </p:nvPr>
        </p:nvSpPr>
        <p:spPr>
          <a:noFill/>
        </p:spPr>
        <p:txBody>
          <a:bodyPr/>
          <a:lstStyle/>
          <a:p>
            <a:fld id="{8A9C5D86-528A-4B5D-BF70-32D6565CC7BE}" type="slidenum">
              <a:rPr lang="en-CA"/>
              <a:pPr/>
              <a:t>50</a:t>
            </a:fld>
            <a:endParaRPr lang="en-CA"/>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p:spPr>
        <p:txBody>
          <a:bodyPr/>
          <a:lstStyle/>
          <a:p>
            <a:pPr eaLnBrk="1" hangingPunct="1"/>
            <a:endParaRPr lang="en-US"/>
          </a:p>
        </p:txBody>
      </p:sp>
      <p:sp>
        <p:nvSpPr>
          <p:cNvPr id="132100" name="Slide Number Placeholder 3"/>
          <p:cNvSpPr>
            <a:spLocks noGrp="1"/>
          </p:cNvSpPr>
          <p:nvPr>
            <p:ph type="sldNum" sz="quarter" idx="5"/>
          </p:nvPr>
        </p:nvSpPr>
        <p:spPr>
          <a:noFill/>
        </p:spPr>
        <p:txBody>
          <a:bodyPr/>
          <a:lstStyle/>
          <a:p>
            <a:fld id="{7192CC2A-B502-4E75-8345-07B0700138FF}" type="slidenum">
              <a:rPr lang="en-CA"/>
              <a:pPr/>
              <a:t>51</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pPr eaLnBrk="1" hangingPunct="1"/>
            <a:endParaRPr lang="en-US"/>
          </a:p>
        </p:txBody>
      </p:sp>
      <p:sp>
        <p:nvSpPr>
          <p:cNvPr id="103428" name="Slide Number Placeholder 3"/>
          <p:cNvSpPr>
            <a:spLocks noGrp="1"/>
          </p:cNvSpPr>
          <p:nvPr>
            <p:ph type="sldNum" sz="quarter" idx="5"/>
          </p:nvPr>
        </p:nvSpPr>
        <p:spPr>
          <a:noFill/>
        </p:spPr>
        <p:txBody>
          <a:bodyPr/>
          <a:lstStyle/>
          <a:p>
            <a:fld id="{88324B51-BF36-450F-904F-32141894813B}" type="slidenum">
              <a:rPr lang="en-CA"/>
              <a:pPr/>
              <a:t>8</a:t>
            </a:fld>
            <a:endParaRPr lang="en-CA"/>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p:spPr>
        <p:txBody>
          <a:bodyPr/>
          <a:lstStyle/>
          <a:p>
            <a:pPr eaLnBrk="1" hangingPunct="1"/>
            <a:endParaRPr lang="en-US"/>
          </a:p>
        </p:txBody>
      </p:sp>
      <p:sp>
        <p:nvSpPr>
          <p:cNvPr id="134148" name="Slide Number Placeholder 3"/>
          <p:cNvSpPr>
            <a:spLocks noGrp="1"/>
          </p:cNvSpPr>
          <p:nvPr>
            <p:ph type="sldNum" sz="quarter" idx="5"/>
          </p:nvPr>
        </p:nvSpPr>
        <p:spPr>
          <a:noFill/>
        </p:spPr>
        <p:txBody>
          <a:bodyPr/>
          <a:lstStyle/>
          <a:p>
            <a:fld id="{6CC82367-58AC-48EA-924A-88DBF079FB4B}" type="slidenum">
              <a:rPr lang="en-CA"/>
              <a:pPr/>
              <a:t>52</a:t>
            </a:fld>
            <a:endParaRPr lang="en-CA"/>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p:spPr>
        <p:txBody>
          <a:bodyPr/>
          <a:lstStyle/>
          <a:p>
            <a:pPr eaLnBrk="1" hangingPunct="1"/>
            <a:endParaRPr lang="en-US"/>
          </a:p>
        </p:txBody>
      </p:sp>
      <p:sp>
        <p:nvSpPr>
          <p:cNvPr id="135172" name="Slide Number Placeholder 3"/>
          <p:cNvSpPr>
            <a:spLocks noGrp="1"/>
          </p:cNvSpPr>
          <p:nvPr>
            <p:ph type="sldNum" sz="quarter" idx="5"/>
          </p:nvPr>
        </p:nvSpPr>
        <p:spPr>
          <a:noFill/>
        </p:spPr>
        <p:txBody>
          <a:bodyPr/>
          <a:lstStyle/>
          <a:p>
            <a:fld id="{D59D1CF7-A3A7-462A-AB5E-DAEFB2DAC9C0}" type="slidenum">
              <a:rPr lang="en-CA"/>
              <a:pPr/>
              <a:t>53</a:t>
            </a:fld>
            <a:endParaRPr lang="en-CA"/>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p:spPr>
        <p:txBody>
          <a:bodyPr/>
          <a:lstStyle/>
          <a:p>
            <a:pPr eaLnBrk="1" hangingPunct="1"/>
            <a:endParaRPr lang="en-US"/>
          </a:p>
        </p:txBody>
      </p:sp>
      <p:sp>
        <p:nvSpPr>
          <p:cNvPr id="136196" name="Slide Number Placeholder 3"/>
          <p:cNvSpPr>
            <a:spLocks noGrp="1"/>
          </p:cNvSpPr>
          <p:nvPr>
            <p:ph type="sldNum" sz="quarter" idx="5"/>
          </p:nvPr>
        </p:nvSpPr>
        <p:spPr>
          <a:noFill/>
        </p:spPr>
        <p:txBody>
          <a:bodyPr/>
          <a:lstStyle/>
          <a:p>
            <a:fld id="{102F14F9-0698-4027-9606-60C41D812F5A}" type="slidenum">
              <a:rPr lang="en-CA"/>
              <a:pPr/>
              <a:t>54</a:t>
            </a:fld>
            <a:endParaRPr lang="en-CA"/>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p:spPr>
        <p:txBody>
          <a:bodyPr/>
          <a:lstStyle/>
          <a:p>
            <a:pPr eaLnBrk="1" hangingPunct="1"/>
            <a:endParaRPr lang="en-US"/>
          </a:p>
        </p:txBody>
      </p:sp>
      <p:sp>
        <p:nvSpPr>
          <p:cNvPr id="137220" name="Slide Number Placeholder 3"/>
          <p:cNvSpPr>
            <a:spLocks noGrp="1"/>
          </p:cNvSpPr>
          <p:nvPr>
            <p:ph type="sldNum" sz="quarter" idx="5"/>
          </p:nvPr>
        </p:nvSpPr>
        <p:spPr>
          <a:noFill/>
        </p:spPr>
        <p:txBody>
          <a:bodyPr/>
          <a:lstStyle/>
          <a:p>
            <a:fld id="{BB94F5E7-2A51-4E12-B4E2-F3ACA2E20B72}" type="slidenum">
              <a:rPr lang="en-CA"/>
              <a:pPr/>
              <a:t>55</a:t>
            </a:fld>
            <a:endParaRPr lang="en-CA"/>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p:spPr>
        <p:txBody>
          <a:bodyPr/>
          <a:lstStyle/>
          <a:p>
            <a:pPr eaLnBrk="1" hangingPunct="1"/>
            <a:endParaRPr lang="en-US"/>
          </a:p>
        </p:txBody>
      </p:sp>
      <p:sp>
        <p:nvSpPr>
          <p:cNvPr id="138244" name="Slide Number Placeholder 3"/>
          <p:cNvSpPr>
            <a:spLocks noGrp="1"/>
          </p:cNvSpPr>
          <p:nvPr>
            <p:ph type="sldNum" sz="quarter" idx="5"/>
          </p:nvPr>
        </p:nvSpPr>
        <p:spPr>
          <a:noFill/>
        </p:spPr>
        <p:txBody>
          <a:bodyPr/>
          <a:lstStyle/>
          <a:p>
            <a:fld id="{00ACD4D6-7F2E-48F9-878E-F0B4D26B8770}" type="slidenum">
              <a:rPr lang="en-CA"/>
              <a:pPr/>
              <a:t>56</a:t>
            </a:fld>
            <a:endParaRPr lang="en-CA"/>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p:spPr>
        <p:txBody>
          <a:bodyPr/>
          <a:lstStyle/>
          <a:p>
            <a:pPr eaLnBrk="1" hangingPunct="1"/>
            <a:endParaRPr lang="en-US"/>
          </a:p>
        </p:txBody>
      </p:sp>
      <p:sp>
        <p:nvSpPr>
          <p:cNvPr id="180228" name="Slide Number Placeholder 3"/>
          <p:cNvSpPr>
            <a:spLocks noGrp="1"/>
          </p:cNvSpPr>
          <p:nvPr>
            <p:ph type="sldNum" sz="quarter" idx="5"/>
          </p:nvPr>
        </p:nvSpPr>
        <p:spPr>
          <a:noFill/>
        </p:spPr>
        <p:txBody>
          <a:bodyPr/>
          <a:lstStyle/>
          <a:p>
            <a:fld id="{DDBE5AD9-DF46-4EAC-88D2-E2EC5E8F23C6}" type="slidenum">
              <a:rPr lang="en-CA"/>
              <a:pPr/>
              <a:t>57</a:t>
            </a:fld>
            <a:endParaRPr lang="en-CA"/>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p:spPr>
        <p:txBody>
          <a:bodyPr/>
          <a:lstStyle/>
          <a:p>
            <a:pPr eaLnBrk="1" hangingPunct="1"/>
            <a:endParaRPr lang="en-US"/>
          </a:p>
        </p:txBody>
      </p:sp>
      <p:sp>
        <p:nvSpPr>
          <p:cNvPr id="181252" name="Slide Number Placeholder 3"/>
          <p:cNvSpPr>
            <a:spLocks noGrp="1"/>
          </p:cNvSpPr>
          <p:nvPr>
            <p:ph type="sldNum" sz="quarter" idx="5"/>
          </p:nvPr>
        </p:nvSpPr>
        <p:spPr>
          <a:noFill/>
        </p:spPr>
        <p:txBody>
          <a:bodyPr/>
          <a:lstStyle/>
          <a:p>
            <a:fld id="{1C34604B-4911-49F2-9DAD-78385BFA518A}" type="slidenum">
              <a:rPr lang="en-CA"/>
              <a:pPr/>
              <a:t>58</a:t>
            </a:fld>
            <a:endParaRPr lang="en-CA"/>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p:spPr>
        <p:txBody>
          <a:bodyPr/>
          <a:lstStyle/>
          <a:p>
            <a:pPr eaLnBrk="1" hangingPunct="1"/>
            <a:endParaRPr lang="en-US"/>
          </a:p>
        </p:txBody>
      </p:sp>
      <p:sp>
        <p:nvSpPr>
          <p:cNvPr id="133124" name="Slide Number Placeholder 3"/>
          <p:cNvSpPr>
            <a:spLocks noGrp="1"/>
          </p:cNvSpPr>
          <p:nvPr>
            <p:ph type="sldNum" sz="quarter" idx="5"/>
          </p:nvPr>
        </p:nvSpPr>
        <p:spPr>
          <a:noFill/>
        </p:spPr>
        <p:txBody>
          <a:bodyPr/>
          <a:lstStyle/>
          <a:p>
            <a:fld id="{8A9C5D86-528A-4B5D-BF70-32D6565CC7BE}" type="slidenum">
              <a:rPr lang="en-CA"/>
              <a:pPr/>
              <a:t>59</a:t>
            </a:fld>
            <a:endParaRPr lang="en-CA"/>
          </a:p>
        </p:txBody>
      </p:sp>
    </p:spTree>
    <p:extLst>
      <p:ext uri="{BB962C8B-B14F-4D97-AF65-F5344CB8AC3E}">
        <p14:creationId xmlns:p14="http://schemas.microsoft.com/office/powerpoint/2010/main" val="20275411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p:spPr>
        <p:txBody>
          <a:bodyPr/>
          <a:lstStyle/>
          <a:p>
            <a:pPr eaLnBrk="1" hangingPunct="1"/>
            <a:endParaRPr lang="en-US"/>
          </a:p>
        </p:txBody>
      </p:sp>
      <p:sp>
        <p:nvSpPr>
          <p:cNvPr id="139268" name="Slide Number Placeholder 3"/>
          <p:cNvSpPr>
            <a:spLocks noGrp="1"/>
          </p:cNvSpPr>
          <p:nvPr>
            <p:ph type="sldNum" sz="quarter" idx="5"/>
          </p:nvPr>
        </p:nvSpPr>
        <p:spPr>
          <a:noFill/>
        </p:spPr>
        <p:txBody>
          <a:bodyPr/>
          <a:lstStyle/>
          <a:p>
            <a:fld id="{1C60C480-9472-4478-B7D2-FC9346D5AA35}" type="slidenum">
              <a:rPr lang="en-CA"/>
              <a:pPr/>
              <a:t>60</a:t>
            </a:fld>
            <a:endParaRPr lang="en-CA"/>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p:spPr>
        <p:txBody>
          <a:bodyPr/>
          <a:lstStyle/>
          <a:p>
            <a:pPr eaLnBrk="1" hangingPunct="1"/>
            <a:endParaRPr lang="en-US"/>
          </a:p>
        </p:txBody>
      </p:sp>
      <p:sp>
        <p:nvSpPr>
          <p:cNvPr id="140292" name="Slide Number Placeholder 3"/>
          <p:cNvSpPr>
            <a:spLocks noGrp="1"/>
          </p:cNvSpPr>
          <p:nvPr>
            <p:ph type="sldNum" sz="quarter" idx="5"/>
          </p:nvPr>
        </p:nvSpPr>
        <p:spPr>
          <a:noFill/>
        </p:spPr>
        <p:txBody>
          <a:bodyPr/>
          <a:lstStyle/>
          <a:p>
            <a:fld id="{4BAF2E9A-2658-47DB-87D0-22E596C3643C}" type="slidenum">
              <a:rPr lang="en-CA"/>
              <a:pPr/>
              <a:t>63</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p:spPr>
        <p:txBody>
          <a:bodyPr/>
          <a:lstStyle/>
          <a:p>
            <a:pPr eaLnBrk="1" hangingPunct="1"/>
            <a:endParaRPr lang="en-US"/>
          </a:p>
        </p:txBody>
      </p:sp>
      <p:sp>
        <p:nvSpPr>
          <p:cNvPr id="104452" name="Slide Number Placeholder 3"/>
          <p:cNvSpPr>
            <a:spLocks noGrp="1"/>
          </p:cNvSpPr>
          <p:nvPr>
            <p:ph type="sldNum" sz="quarter" idx="5"/>
          </p:nvPr>
        </p:nvSpPr>
        <p:spPr>
          <a:noFill/>
        </p:spPr>
        <p:txBody>
          <a:bodyPr/>
          <a:lstStyle/>
          <a:p>
            <a:fld id="{4337B073-6D56-40C2-AF40-9C17379ED447}" type="slidenum">
              <a:rPr lang="en-CA"/>
              <a:pPr/>
              <a:t>9</a:t>
            </a:fld>
            <a:endParaRPr lang="en-CA"/>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p:spPr>
        <p:txBody>
          <a:bodyPr/>
          <a:lstStyle/>
          <a:p>
            <a:pPr eaLnBrk="1" hangingPunct="1"/>
            <a:endParaRPr lang="en-US"/>
          </a:p>
        </p:txBody>
      </p:sp>
      <p:sp>
        <p:nvSpPr>
          <p:cNvPr id="142340" name="Slide Number Placeholder 3"/>
          <p:cNvSpPr>
            <a:spLocks noGrp="1"/>
          </p:cNvSpPr>
          <p:nvPr>
            <p:ph type="sldNum" sz="quarter" idx="5"/>
          </p:nvPr>
        </p:nvSpPr>
        <p:spPr>
          <a:noFill/>
        </p:spPr>
        <p:txBody>
          <a:bodyPr/>
          <a:lstStyle/>
          <a:p>
            <a:fld id="{46A1C12B-D8EA-49C8-9B2B-9094623B2F49}" type="slidenum">
              <a:rPr lang="en-CA"/>
              <a:pPr/>
              <a:t>64</a:t>
            </a:fld>
            <a:endParaRPr lang="en-CA"/>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p:spPr>
        <p:txBody>
          <a:bodyPr/>
          <a:lstStyle/>
          <a:p>
            <a:pPr eaLnBrk="1" hangingPunct="1"/>
            <a:endParaRPr lang="en-US"/>
          </a:p>
        </p:txBody>
      </p:sp>
      <p:sp>
        <p:nvSpPr>
          <p:cNvPr id="141316" name="Slide Number Placeholder 3"/>
          <p:cNvSpPr>
            <a:spLocks noGrp="1"/>
          </p:cNvSpPr>
          <p:nvPr>
            <p:ph type="sldNum" sz="quarter" idx="5"/>
          </p:nvPr>
        </p:nvSpPr>
        <p:spPr>
          <a:noFill/>
        </p:spPr>
        <p:txBody>
          <a:bodyPr/>
          <a:lstStyle/>
          <a:p>
            <a:fld id="{B8AD7003-030C-4176-BDB8-25D42443FD03}" type="slidenum">
              <a:rPr lang="en-CA"/>
              <a:pPr/>
              <a:t>66</a:t>
            </a:fld>
            <a:endParaRPr lang="en-CA"/>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p:spPr>
        <p:txBody>
          <a:bodyPr/>
          <a:lstStyle/>
          <a:p>
            <a:pPr eaLnBrk="1" hangingPunct="1"/>
            <a:endParaRPr lang="en-US"/>
          </a:p>
        </p:txBody>
      </p:sp>
      <p:sp>
        <p:nvSpPr>
          <p:cNvPr id="131076" name="Slide Number Placeholder 3"/>
          <p:cNvSpPr>
            <a:spLocks noGrp="1"/>
          </p:cNvSpPr>
          <p:nvPr>
            <p:ph type="sldNum" sz="quarter" idx="5"/>
          </p:nvPr>
        </p:nvSpPr>
        <p:spPr>
          <a:noFill/>
        </p:spPr>
        <p:txBody>
          <a:bodyPr/>
          <a:lstStyle/>
          <a:p>
            <a:fld id="{C2AB558B-A6C4-43B5-9466-93D6BE008962}" type="slidenum">
              <a:rPr lang="en-CA"/>
              <a:pPr/>
              <a:t>68</a:t>
            </a:fld>
            <a:endParaRPr lang="en-CA"/>
          </a:p>
        </p:txBody>
      </p:sp>
    </p:spTree>
    <p:extLst>
      <p:ext uri="{BB962C8B-B14F-4D97-AF65-F5344CB8AC3E}">
        <p14:creationId xmlns:p14="http://schemas.microsoft.com/office/powerpoint/2010/main" val="65400691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6C61085A-F700-4E40-A8B2-B9FD07D333C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7030895-1D6D-4F09-9460-666EB920991F}" type="slidenum">
              <a:rPr lang="en-CA" altLang="en-US" smtClean="0"/>
              <a:pPr/>
              <a:t>72</a:t>
            </a:fld>
            <a:endParaRPr lang="en-CA" altLang="en-US"/>
          </a:p>
        </p:txBody>
      </p:sp>
      <p:sp>
        <p:nvSpPr>
          <p:cNvPr id="24579" name="Rectangle 2">
            <a:extLst>
              <a:ext uri="{FF2B5EF4-FFF2-40B4-BE49-F238E27FC236}">
                <a16:creationId xmlns:a16="http://schemas.microsoft.com/office/drawing/2014/main" id="{99B496A5-F6E6-412C-A103-66AC1EEB403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0" name="Rectangle 3">
            <a:extLst>
              <a:ext uri="{FF2B5EF4-FFF2-40B4-BE49-F238E27FC236}">
                <a16:creationId xmlns:a16="http://schemas.microsoft.com/office/drawing/2014/main" id="{CE473BE1-37DD-41AF-A4D8-A02F9C9BAA5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D12C49BF-F0E0-466F-898D-A1AAEB8C357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B660B03-EB7C-488A-B608-A8EB86D510A0}" type="slidenum">
              <a:rPr lang="en-CA" altLang="en-US" smtClean="0"/>
              <a:pPr/>
              <a:t>73</a:t>
            </a:fld>
            <a:endParaRPr lang="en-CA" altLang="en-US"/>
          </a:p>
        </p:txBody>
      </p:sp>
      <p:sp>
        <p:nvSpPr>
          <p:cNvPr id="28675" name="Rectangle 2">
            <a:extLst>
              <a:ext uri="{FF2B5EF4-FFF2-40B4-BE49-F238E27FC236}">
                <a16:creationId xmlns:a16="http://schemas.microsoft.com/office/drawing/2014/main" id="{336AD648-6C10-45E0-9341-C1C95DC1489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a:extLst>
              <a:ext uri="{FF2B5EF4-FFF2-40B4-BE49-F238E27FC236}">
                <a16:creationId xmlns:a16="http://schemas.microsoft.com/office/drawing/2014/main" id="{0201F907-0851-46C4-87C1-865FB6038D0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76DC27AA-CA12-4706-ADAC-EFCB5E8BA1C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F225DEF-87C9-49A8-8E29-F1446A725C4F}" type="slidenum">
              <a:rPr lang="en-CA" altLang="en-US" smtClean="0"/>
              <a:pPr/>
              <a:t>74</a:t>
            </a:fld>
            <a:endParaRPr lang="en-CA" altLang="en-US"/>
          </a:p>
        </p:txBody>
      </p:sp>
      <p:sp>
        <p:nvSpPr>
          <p:cNvPr id="61443" name="Rectangle 2">
            <a:extLst>
              <a:ext uri="{FF2B5EF4-FFF2-40B4-BE49-F238E27FC236}">
                <a16:creationId xmlns:a16="http://schemas.microsoft.com/office/drawing/2014/main" id="{F803A338-E37F-4B1B-A5F2-0BF3337DE05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a:extLst>
              <a:ext uri="{FF2B5EF4-FFF2-40B4-BE49-F238E27FC236}">
                <a16:creationId xmlns:a16="http://schemas.microsoft.com/office/drawing/2014/main" id="{539EC4FA-5851-4FDA-9209-96E66214EA1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5B0951FC-178B-44FF-A357-E84077CDE69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BE39A9D-B1FB-43E1-8EC0-9F404548B14C}" type="slidenum">
              <a:rPr lang="en-CA" altLang="en-US" smtClean="0"/>
              <a:pPr/>
              <a:t>82</a:t>
            </a:fld>
            <a:endParaRPr lang="en-CA" altLang="en-US"/>
          </a:p>
        </p:txBody>
      </p:sp>
      <p:sp>
        <p:nvSpPr>
          <p:cNvPr id="70659" name="Rectangle 2">
            <a:extLst>
              <a:ext uri="{FF2B5EF4-FFF2-40B4-BE49-F238E27FC236}">
                <a16:creationId xmlns:a16="http://schemas.microsoft.com/office/drawing/2014/main" id="{F07C175E-BD13-4913-9718-70687AA746C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Rectangle 3">
            <a:extLst>
              <a:ext uri="{FF2B5EF4-FFF2-40B4-BE49-F238E27FC236}">
                <a16:creationId xmlns:a16="http://schemas.microsoft.com/office/drawing/2014/main" id="{8B682314-940B-4E67-977A-A1A68A373FD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D50ECA23-3FF1-4724-9971-B05202D195D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5A954B5-9DD1-47D2-A7B8-760A88A505BD}" type="slidenum">
              <a:rPr lang="en-CA" altLang="en-US" smtClean="0"/>
              <a:pPr/>
              <a:t>83</a:t>
            </a:fld>
            <a:endParaRPr lang="en-CA" altLang="en-US"/>
          </a:p>
        </p:txBody>
      </p:sp>
      <p:sp>
        <p:nvSpPr>
          <p:cNvPr id="72707" name="Rectangle 2">
            <a:extLst>
              <a:ext uri="{FF2B5EF4-FFF2-40B4-BE49-F238E27FC236}">
                <a16:creationId xmlns:a16="http://schemas.microsoft.com/office/drawing/2014/main" id="{65FE44EF-1EAF-4574-94A7-96F3FE8009D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a:extLst>
              <a:ext uri="{FF2B5EF4-FFF2-40B4-BE49-F238E27FC236}">
                <a16:creationId xmlns:a16="http://schemas.microsoft.com/office/drawing/2014/main" id="{15CCA31D-021D-43FA-9657-FAE834531C5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00016FD2-AD75-4EBB-B8D3-14C71E39826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6A74FA3-F3D0-497C-A5E4-9FFC999A980C}" type="slidenum">
              <a:rPr lang="en-CA" altLang="en-US" smtClean="0"/>
              <a:pPr/>
              <a:t>86</a:t>
            </a:fld>
            <a:endParaRPr lang="en-CA" altLang="en-US"/>
          </a:p>
        </p:txBody>
      </p:sp>
      <p:sp>
        <p:nvSpPr>
          <p:cNvPr id="31747" name="Rectangle 2">
            <a:extLst>
              <a:ext uri="{FF2B5EF4-FFF2-40B4-BE49-F238E27FC236}">
                <a16:creationId xmlns:a16="http://schemas.microsoft.com/office/drawing/2014/main" id="{2801FB10-DF7E-4499-8F0B-5325B3CB760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a:extLst>
              <a:ext uri="{FF2B5EF4-FFF2-40B4-BE49-F238E27FC236}">
                <a16:creationId xmlns:a16="http://schemas.microsoft.com/office/drawing/2014/main" id="{FE75D005-4468-4B64-B6D4-B38D52E2775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DE1DE7A4-6CBE-4CF4-91D2-7BC2565E5F1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1CE7AD3-0870-4F20-8AD3-00E282B236E6}" type="slidenum">
              <a:rPr lang="en-CA" altLang="en-US" smtClean="0"/>
              <a:pPr/>
              <a:t>87</a:t>
            </a:fld>
            <a:endParaRPr lang="en-CA" altLang="en-US"/>
          </a:p>
        </p:txBody>
      </p:sp>
      <p:sp>
        <p:nvSpPr>
          <p:cNvPr id="33795" name="Rectangle 2">
            <a:extLst>
              <a:ext uri="{FF2B5EF4-FFF2-40B4-BE49-F238E27FC236}">
                <a16:creationId xmlns:a16="http://schemas.microsoft.com/office/drawing/2014/main" id="{ED0CDD70-1DC1-4556-82D5-73767A71033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3">
            <a:extLst>
              <a:ext uri="{FF2B5EF4-FFF2-40B4-BE49-F238E27FC236}">
                <a16:creationId xmlns:a16="http://schemas.microsoft.com/office/drawing/2014/main" id="{5009BDF8-EC2B-4438-B19F-5F4D0AEAA95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p:spPr>
        <p:txBody>
          <a:bodyPr/>
          <a:lstStyle/>
          <a:p>
            <a:pPr eaLnBrk="1" hangingPunct="1"/>
            <a:endParaRPr lang="en-US"/>
          </a:p>
        </p:txBody>
      </p:sp>
      <p:sp>
        <p:nvSpPr>
          <p:cNvPr id="107524" name="Slide Number Placeholder 3"/>
          <p:cNvSpPr>
            <a:spLocks noGrp="1"/>
          </p:cNvSpPr>
          <p:nvPr>
            <p:ph type="sldNum" sz="quarter" idx="5"/>
          </p:nvPr>
        </p:nvSpPr>
        <p:spPr>
          <a:noFill/>
        </p:spPr>
        <p:txBody>
          <a:bodyPr/>
          <a:lstStyle/>
          <a:p>
            <a:fld id="{B1758869-5AFA-42F3-81C8-66D09BF1175F}" type="slidenum">
              <a:rPr lang="en-CA"/>
              <a:pPr/>
              <a:t>10</a:t>
            </a:fld>
            <a:endParaRPr lang="en-CA"/>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206469DB-04A0-4ACF-8284-6D70979EDA4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65DEBAA-21E8-4F4F-8D50-28964B647123}" type="slidenum">
              <a:rPr lang="en-CA" altLang="en-US" smtClean="0"/>
              <a:pPr/>
              <a:t>89</a:t>
            </a:fld>
            <a:endParaRPr lang="en-CA" altLang="en-US"/>
          </a:p>
        </p:txBody>
      </p:sp>
      <p:sp>
        <p:nvSpPr>
          <p:cNvPr id="36867" name="Rectangle 2">
            <a:extLst>
              <a:ext uri="{FF2B5EF4-FFF2-40B4-BE49-F238E27FC236}">
                <a16:creationId xmlns:a16="http://schemas.microsoft.com/office/drawing/2014/main" id="{15651ED6-EAA8-4286-87A0-A930A0EFC32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Rectangle 3">
            <a:extLst>
              <a:ext uri="{FF2B5EF4-FFF2-40B4-BE49-F238E27FC236}">
                <a16:creationId xmlns:a16="http://schemas.microsoft.com/office/drawing/2014/main" id="{F2CE2816-36A4-4A96-8A13-D1BF6E47DC5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C8FF8504-26D5-456F-B1A5-A73969D6BA7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2B59076-9F6C-42F4-AE86-3D1CB65BD428}" type="slidenum">
              <a:rPr lang="en-CA" altLang="en-US" smtClean="0"/>
              <a:pPr/>
              <a:t>96</a:t>
            </a:fld>
            <a:endParaRPr lang="en-CA" altLang="en-US"/>
          </a:p>
        </p:txBody>
      </p:sp>
      <p:sp>
        <p:nvSpPr>
          <p:cNvPr id="84995" name="Rectangle 2">
            <a:extLst>
              <a:ext uri="{FF2B5EF4-FFF2-40B4-BE49-F238E27FC236}">
                <a16:creationId xmlns:a16="http://schemas.microsoft.com/office/drawing/2014/main" id="{05F34205-7B71-47B9-A376-B953A3E8376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6" name="Rectangle 3">
            <a:extLst>
              <a:ext uri="{FF2B5EF4-FFF2-40B4-BE49-F238E27FC236}">
                <a16:creationId xmlns:a16="http://schemas.microsoft.com/office/drawing/2014/main" id="{E1EFE46C-CA3B-4304-A647-91795903A1D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p:spPr>
        <p:txBody>
          <a:bodyPr/>
          <a:lstStyle/>
          <a:p>
            <a:pPr eaLnBrk="1" hangingPunct="1"/>
            <a:endParaRPr lang="en-US"/>
          </a:p>
        </p:txBody>
      </p:sp>
      <p:sp>
        <p:nvSpPr>
          <p:cNvPr id="157700" name="Slide Number Placeholder 3"/>
          <p:cNvSpPr>
            <a:spLocks noGrp="1"/>
          </p:cNvSpPr>
          <p:nvPr>
            <p:ph type="sldNum" sz="quarter" idx="5"/>
          </p:nvPr>
        </p:nvSpPr>
        <p:spPr>
          <a:noFill/>
        </p:spPr>
        <p:txBody>
          <a:bodyPr/>
          <a:lstStyle/>
          <a:p>
            <a:fld id="{EB85B888-BDC5-4505-B20A-1C1D75028E03}" type="slidenum">
              <a:rPr lang="en-CA"/>
              <a:pPr/>
              <a:t>103</a:t>
            </a:fld>
            <a:endParaRPr lang="en-CA"/>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p:spPr>
        <p:txBody>
          <a:bodyPr/>
          <a:lstStyle/>
          <a:p>
            <a:pPr eaLnBrk="1" hangingPunct="1"/>
            <a:endParaRPr lang="en-US"/>
          </a:p>
        </p:txBody>
      </p:sp>
      <p:sp>
        <p:nvSpPr>
          <p:cNvPr id="158724" name="Slide Number Placeholder 3"/>
          <p:cNvSpPr>
            <a:spLocks noGrp="1"/>
          </p:cNvSpPr>
          <p:nvPr>
            <p:ph type="sldNum" sz="quarter" idx="5"/>
          </p:nvPr>
        </p:nvSpPr>
        <p:spPr>
          <a:noFill/>
        </p:spPr>
        <p:txBody>
          <a:bodyPr/>
          <a:lstStyle/>
          <a:p>
            <a:fld id="{B1A57D2F-F3E3-490C-AAB9-05116E1420DE}" type="slidenum">
              <a:rPr lang="en-CA"/>
              <a:pPr/>
              <a:t>127</a:t>
            </a:fld>
            <a:endParaRPr lang="en-CA"/>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C76EAD65-BEA4-491A-840D-D11D12757C4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D872310-F97C-4355-A71E-729B8CF5CFF0}" type="slidenum">
              <a:rPr lang="en-CA" altLang="en-US" smtClean="0"/>
              <a:pPr/>
              <a:t>128</a:t>
            </a:fld>
            <a:endParaRPr lang="en-CA" altLang="en-US"/>
          </a:p>
        </p:txBody>
      </p:sp>
      <p:sp>
        <p:nvSpPr>
          <p:cNvPr id="12291" name="Rectangle 2">
            <a:extLst>
              <a:ext uri="{FF2B5EF4-FFF2-40B4-BE49-F238E27FC236}">
                <a16:creationId xmlns:a16="http://schemas.microsoft.com/office/drawing/2014/main" id="{170E879A-0AFA-4BF3-9B48-FA1BDCB72FC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2" name="Rectangle 3">
            <a:extLst>
              <a:ext uri="{FF2B5EF4-FFF2-40B4-BE49-F238E27FC236}">
                <a16:creationId xmlns:a16="http://schemas.microsoft.com/office/drawing/2014/main" id="{3E2B2302-26A7-4C69-929F-A8A65FF64C9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413000786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7A9A7827-7366-492A-AD9B-5A7C3E9A0FE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2997D61-8457-43FA-8721-29E814A749D0}" type="slidenum">
              <a:rPr lang="en-CA" altLang="en-US" smtClean="0"/>
              <a:pPr/>
              <a:t>130</a:t>
            </a:fld>
            <a:endParaRPr lang="en-CA" altLang="en-US"/>
          </a:p>
        </p:txBody>
      </p:sp>
      <p:sp>
        <p:nvSpPr>
          <p:cNvPr id="15363" name="Rectangle 2">
            <a:extLst>
              <a:ext uri="{FF2B5EF4-FFF2-40B4-BE49-F238E27FC236}">
                <a16:creationId xmlns:a16="http://schemas.microsoft.com/office/drawing/2014/main" id="{129D2C74-8BA4-4E8B-9960-0ABA0999869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4" name="Rectangle 3">
            <a:extLst>
              <a:ext uri="{FF2B5EF4-FFF2-40B4-BE49-F238E27FC236}">
                <a16:creationId xmlns:a16="http://schemas.microsoft.com/office/drawing/2014/main" id="{B7FE42EC-1DB9-4888-B8A6-0AA6978699A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58950168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p:spPr>
        <p:txBody>
          <a:bodyPr/>
          <a:lstStyle/>
          <a:p>
            <a:pPr eaLnBrk="1" hangingPunct="1"/>
            <a:endParaRPr lang="en-US"/>
          </a:p>
        </p:txBody>
      </p:sp>
      <p:sp>
        <p:nvSpPr>
          <p:cNvPr id="159748" name="Slide Number Placeholder 3"/>
          <p:cNvSpPr>
            <a:spLocks noGrp="1"/>
          </p:cNvSpPr>
          <p:nvPr>
            <p:ph type="sldNum" sz="quarter" idx="5"/>
          </p:nvPr>
        </p:nvSpPr>
        <p:spPr>
          <a:noFill/>
        </p:spPr>
        <p:txBody>
          <a:bodyPr/>
          <a:lstStyle/>
          <a:p>
            <a:fld id="{EC406727-B5F1-47D8-B78E-C7F33DED2C31}" type="slidenum">
              <a:rPr lang="en-CA"/>
              <a:pPr/>
              <a:t>131</a:t>
            </a:fld>
            <a:endParaRPr lang="en-CA"/>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528C2284-BCF8-480E-A447-5B90DCD965A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AA147CF-78DB-4B40-AA02-6756868484A3}" type="slidenum">
              <a:rPr lang="en-CA" altLang="en-US" smtClean="0"/>
              <a:pPr/>
              <a:t>132</a:t>
            </a:fld>
            <a:endParaRPr lang="en-CA" altLang="en-US"/>
          </a:p>
        </p:txBody>
      </p:sp>
      <p:sp>
        <p:nvSpPr>
          <p:cNvPr id="8195" name="Rectangle 2">
            <a:extLst>
              <a:ext uri="{FF2B5EF4-FFF2-40B4-BE49-F238E27FC236}">
                <a16:creationId xmlns:a16="http://schemas.microsoft.com/office/drawing/2014/main" id="{D6CF6196-05C1-47F6-9B5C-A80F62E1A1D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6" name="Rectangle 3">
            <a:extLst>
              <a:ext uri="{FF2B5EF4-FFF2-40B4-BE49-F238E27FC236}">
                <a16:creationId xmlns:a16="http://schemas.microsoft.com/office/drawing/2014/main" id="{3F23762E-2053-4465-A586-6AB87A13B24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10650842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p:spPr>
        <p:txBody>
          <a:bodyPr/>
          <a:lstStyle/>
          <a:p>
            <a:pPr eaLnBrk="1" hangingPunct="1"/>
            <a:endParaRPr lang="en-US"/>
          </a:p>
        </p:txBody>
      </p:sp>
      <p:sp>
        <p:nvSpPr>
          <p:cNvPr id="160772" name="Slide Number Placeholder 3"/>
          <p:cNvSpPr>
            <a:spLocks noGrp="1"/>
          </p:cNvSpPr>
          <p:nvPr>
            <p:ph type="sldNum" sz="quarter" idx="5"/>
          </p:nvPr>
        </p:nvSpPr>
        <p:spPr>
          <a:noFill/>
        </p:spPr>
        <p:txBody>
          <a:bodyPr/>
          <a:lstStyle/>
          <a:p>
            <a:fld id="{512500E8-7423-498B-B5A9-27ECC39364BF}" type="slidenum">
              <a:rPr lang="en-CA"/>
              <a:pPr/>
              <a:t>133</a:t>
            </a:fld>
            <a:endParaRPr lang="en-CA"/>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616C3A2B-E2A0-4CC2-AAF2-F5F49D003A9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AB53A48-FA79-4528-BBA4-4DC77021AAA9}" type="slidenum">
              <a:rPr lang="en-CA" altLang="en-US" smtClean="0"/>
              <a:pPr/>
              <a:t>134</a:t>
            </a:fld>
            <a:endParaRPr lang="en-CA" altLang="en-US"/>
          </a:p>
        </p:txBody>
      </p:sp>
      <p:sp>
        <p:nvSpPr>
          <p:cNvPr id="17411" name="Rectangle 2">
            <a:extLst>
              <a:ext uri="{FF2B5EF4-FFF2-40B4-BE49-F238E27FC236}">
                <a16:creationId xmlns:a16="http://schemas.microsoft.com/office/drawing/2014/main" id="{B92FB8A7-94D7-467A-908F-12FA392D177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2" name="Rectangle 3">
            <a:extLst>
              <a:ext uri="{FF2B5EF4-FFF2-40B4-BE49-F238E27FC236}">
                <a16:creationId xmlns:a16="http://schemas.microsoft.com/office/drawing/2014/main" id="{D952758C-41BA-47E5-98BD-0B64697EF82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69405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pPr eaLnBrk="1" hangingPunct="1"/>
            <a:endParaRPr lang="en-US"/>
          </a:p>
        </p:txBody>
      </p:sp>
      <p:sp>
        <p:nvSpPr>
          <p:cNvPr id="108548" name="Slide Number Placeholder 3"/>
          <p:cNvSpPr>
            <a:spLocks noGrp="1"/>
          </p:cNvSpPr>
          <p:nvPr>
            <p:ph type="sldNum" sz="quarter" idx="5"/>
          </p:nvPr>
        </p:nvSpPr>
        <p:spPr>
          <a:noFill/>
        </p:spPr>
        <p:txBody>
          <a:bodyPr/>
          <a:lstStyle/>
          <a:p>
            <a:fld id="{21853B53-ABB6-441E-923C-AFCC90ADF507}" type="slidenum">
              <a:rPr lang="en-CA"/>
              <a:pPr/>
              <a:t>12</a:t>
            </a:fld>
            <a:endParaRPr lang="en-CA"/>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p:spPr>
        <p:txBody>
          <a:bodyPr/>
          <a:lstStyle/>
          <a:p>
            <a:pPr eaLnBrk="1" hangingPunct="1"/>
            <a:endParaRPr lang="en-US"/>
          </a:p>
        </p:txBody>
      </p:sp>
      <p:sp>
        <p:nvSpPr>
          <p:cNvPr id="161796" name="Slide Number Placeholder 3"/>
          <p:cNvSpPr>
            <a:spLocks noGrp="1"/>
          </p:cNvSpPr>
          <p:nvPr>
            <p:ph type="sldNum" sz="quarter" idx="5"/>
          </p:nvPr>
        </p:nvSpPr>
        <p:spPr>
          <a:noFill/>
        </p:spPr>
        <p:txBody>
          <a:bodyPr/>
          <a:lstStyle/>
          <a:p>
            <a:fld id="{7C331870-07DC-4FFA-91EA-1CE203CC6B91}" type="slidenum">
              <a:rPr lang="en-CA"/>
              <a:pPr/>
              <a:t>135</a:t>
            </a:fld>
            <a:endParaRPr lang="en-CA"/>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pPr eaLnBrk="1" hangingPunct="1"/>
            <a:endParaRPr lang="en-US"/>
          </a:p>
        </p:txBody>
      </p:sp>
      <p:sp>
        <p:nvSpPr>
          <p:cNvPr id="162820" name="Slide Number Placeholder 3"/>
          <p:cNvSpPr>
            <a:spLocks noGrp="1"/>
          </p:cNvSpPr>
          <p:nvPr>
            <p:ph type="sldNum" sz="quarter" idx="5"/>
          </p:nvPr>
        </p:nvSpPr>
        <p:spPr>
          <a:noFill/>
        </p:spPr>
        <p:txBody>
          <a:bodyPr/>
          <a:lstStyle/>
          <a:p>
            <a:fld id="{A1D9911C-C329-4E3D-A7F7-B3CFE38F8BB5}" type="slidenum">
              <a:rPr lang="en-CA"/>
              <a:pPr/>
              <a:t>136</a:t>
            </a:fld>
            <a:endParaRPr lang="en-CA"/>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a:ln/>
        </p:spPr>
        <p:txBody>
          <a:bodyPr/>
          <a:lstStyle/>
          <a:p>
            <a:pPr eaLnBrk="1" hangingPunct="1"/>
            <a:endParaRPr lang="en-US"/>
          </a:p>
        </p:txBody>
      </p:sp>
      <p:sp>
        <p:nvSpPr>
          <p:cNvPr id="163844" name="Slide Number Placeholder 3"/>
          <p:cNvSpPr>
            <a:spLocks noGrp="1"/>
          </p:cNvSpPr>
          <p:nvPr>
            <p:ph type="sldNum" sz="quarter" idx="5"/>
          </p:nvPr>
        </p:nvSpPr>
        <p:spPr>
          <a:noFill/>
        </p:spPr>
        <p:txBody>
          <a:bodyPr/>
          <a:lstStyle/>
          <a:p>
            <a:fld id="{ED27BA0D-CA7D-4AE3-BCD7-4E99DB6B4D6F}" type="slidenum">
              <a:rPr lang="en-CA"/>
              <a:pPr/>
              <a:t>137</a:t>
            </a:fld>
            <a:endParaRPr lang="en-CA"/>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ln/>
        </p:spPr>
        <p:txBody>
          <a:bodyPr/>
          <a:lstStyle/>
          <a:p>
            <a:pPr eaLnBrk="1" hangingPunct="1"/>
            <a:endParaRPr lang="en-US"/>
          </a:p>
        </p:txBody>
      </p:sp>
      <p:sp>
        <p:nvSpPr>
          <p:cNvPr id="164868" name="Slide Number Placeholder 3"/>
          <p:cNvSpPr>
            <a:spLocks noGrp="1"/>
          </p:cNvSpPr>
          <p:nvPr>
            <p:ph type="sldNum" sz="quarter" idx="5"/>
          </p:nvPr>
        </p:nvSpPr>
        <p:spPr>
          <a:noFill/>
        </p:spPr>
        <p:txBody>
          <a:bodyPr/>
          <a:lstStyle/>
          <a:p>
            <a:fld id="{98078D0E-F382-425B-98A5-C4776CB886D6}" type="slidenum">
              <a:rPr lang="en-CA"/>
              <a:pPr/>
              <a:t>138</a:t>
            </a:fld>
            <a:endParaRPr lang="en-CA"/>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ln/>
        </p:spPr>
      </p:sp>
      <p:sp>
        <p:nvSpPr>
          <p:cNvPr id="186371" name="Notes Placeholder 2"/>
          <p:cNvSpPr>
            <a:spLocks noGrp="1"/>
          </p:cNvSpPr>
          <p:nvPr>
            <p:ph type="body" idx="1"/>
          </p:nvPr>
        </p:nvSpPr>
        <p:spPr>
          <a:noFill/>
          <a:ln/>
        </p:spPr>
        <p:txBody>
          <a:bodyPr/>
          <a:lstStyle/>
          <a:p>
            <a:pPr eaLnBrk="1" hangingPunct="1"/>
            <a:endParaRPr lang="en-US"/>
          </a:p>
        </p:txBody>
      </p:sp>
      <p:sp>
        <p:nvSpPr>
          <p:cNvPr id="186372" name="Slide Number Placeholder 3"/>
          <p:cNvSpPr>
            <a:spLocks noGrp="1"/>
          </p:cNvSpPr>
          <p:nvPr>
            <p:ph type="sldNum" sz="quarter" idx="5"/>
          </p:nvPr>
        </p:nvSpPr>
        <p:spPr>
          <a:noFill/>
        </p:spPr>
        <p:txBody>
          <a:bodyPr/>
          <a:lstStyle/>
          <a:p>
            <a:fld id="{4072CC17-9EB7-4605-97BB-EB3850C7DD14}" type="slidenum">
              <a:rPr lang="en-CA"/>
              <a:pPr/>
              <a:t>139</a:t>
            </a:fld>
            <a:endParaRPr lang="en-CA"/>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ln/>
        </p:spPr>
      </p:sp>
      <p:sp>
        <p:nvSpPr>
          <p:cNvPr id="187395" name="Notes Placeholder 2"/>
          <p:cNvSpPr>
            <a:spLocks noGrp="1"/>
          </p:cNvSpPr>
          <p:nvPr>
            <p:ph type="body" idx="1"/>
          </p:nvPr>
        </p:nvSpPr>
        <p:spPr>
          <a:noFill/>
          <a:ln/>
        </p:spPr>
        <p:txBody>
          <a:bodyPr/>
          <a:lstStyle/>
          <a:p>
            <a:pPr eaLnBrk="1" hangingPunct="1"/>
            <a:endParaRPr lang="en-US"/>
          </a:p>
        </p:txBody>
      </p:sp>
      <p:sp>
        <p:nvSpPr>
          <p:cNvPr id="187396" name="Slide Number Placeholder 3"/>
          <p:cNvSpPr>
            <a:spLocks noGrp="1"/>
          </p:cNvSpPr>
          <p:nvPr>
            <p:ph type="sldNum" sz="quarter" idx="5"/>
          </p:nvPr>
        </p:nvSpPr>
        <p:spPr>
          <a:noFill/>
        </p:spPr>
        <p:txBody>
          <a:bodyPr/>
          <a:lstStyle/>
          <a:p>
            <a:fld id="{01EBD711-FB63-41CB-920C-9E37455CED27}" type="slidenum">
              <a:rPr lang="en-CA"/>
              <a:pPr/>
              <a:t>140</a:t>
            </a:fld>
            <a:endParaRPr lang="en-CA"/>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ln/>
        </p:spPr>
      </p:sp>
      <p:sp>
        <p:nvSpPr>
          <p:cNvPr id="188419" name="Notes Placeholder 2"/>
          <p:cNvSpPr>
            <a:spLocks noGrp="1"/>
          </p:cNvSpPr>
          <p:nvPr>
            <p:ph type="body" idx="1"/>
          </p:nvPr>
        </p:nvSpPr>
        <p:spPr>
          <a:noFill/>
          <a:ln/>
        </p:spPr>
        <p:txBody>
          <a:bodyPr/>
          <a:lstStyle/>
          <a:p>
            <a:pPr eaLnBrk="1" hangingPunct="1"/>
            <a:endParaRPr lang="en-US"/>
          </a:p>
        </p:txBody>
      </p:sp>
      <p:sp>
        <p:nvSpPr>
          <p:cNvPr id="188420" name="Slide Number Placeholder 3"/>
          <p:cNvSpPr>
            <a:spLocks noGrp="1"/>
          </p:cNvSpPr>
          <p:nvPr>
            <p:ph type="sldNum" sz="quarter" idx="5"/>
          </p:nvPr>
        </p:nvSpPr>
        <p:spPr>
          <a:noFill/>
        </p:spPr>
        <p:txBody>
          <a:bodyPr/>
          <a:lstStyle/>
          <a:p>
            <a:fld id="{52079E28-C7ED-426C-8E6B-3B85B979375B}" type="slidenum">
              <a:rPr lang="en-CA"/>
              <a:pPr/>
              <a:t>141</a:t>
            </a:fld>
            <a:endParaRPr lang="en-CA"/>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189443" name="Notes Placeholder 2"/>
          <p:cNvSpPr>
            <a:spLocks noGrp="1"/>
          </p:cNvSpPr>
          <p:nvPr>
            <p:ph type="body" idx="1"/>
          </p:nvPr>
        </p:nvSpPr>
        <p:spPr>
          <a:noFill/>
          <a:ln/>
        </p:spPr>
        <p:txBody>
          <a:bodyPr/>
          <a:lstStyle/>
          <a:p>
            <a:pPr eaLnBrk="1" hangingPunct="1"/>
            <a:endParaRPr lang="en-US"/>
          </a:p>
        </p:txBody>
      </p:sp>
      <p:sp>
        <p:nvSpPr>
          <p:cNvPr id="189444" name="Slide Number Placeholder 3"/>
          <p:cNvSpPr>
            <a:spLocks noGrp="1"/>
          </p:cNvSpPr>
          <p:nvPr>
            <p:ph type="sldNum" sz="quarter" idx="5"/>
          </p:nvPr>
        </p:nvSpPr>
        <p:spPr>
          <a:noFill/>
        </p:spPr>
        <p:txBody>
          <a:bodyPr/>
          <a:lstStyle/>
          <a:p>
            <a:fld id="{D355FEFB-A12D-4487-AE68-05831E6DC7D1}" type="slidenum">
              <a:rPr lang="en-CA"/>
              <a:pPr/>
              <a:t>142</a:t>
            </a:fld>
            <a:endParaRPr lang="en-CA"/>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ln/>
        </p:spPr>
      </p:sp>
      <p:sp>
        <p:nvSpPr>
          <p:cNvPr id="190467" name="Notes Placeholder 2"/>
          <p:cNvSpPr>
            <a:spLocks noGrp="1"/>
          </p:cNvSpPr>
          <p:nvPr>
            <p:ph type="body" idx="1"/>
          </p:nvPr>
        </p:nvSpPr>
        <p:spPr>
          <a:noFill/>
          <a:ln/>
        </p:spPr>
        <p:txBody>
          <a:bodyPr/>
          <a:lstStyle/>
          <a:p>
            <a:pPr eaLnBrk="1" hangingPunct="1"/>
            <a:endParaRPr lang="en-US"/>
          </a:p>
        </p:txBody>
      </p:sp>
      <p:sp>
        <p:nvSpPr>
          <p:cNvPr id="190468" name="Slide Number Placeholder 3"/>
          <p:cNvSpPr>
            <a:spLocks noGrp="1"/>
          </p:cNvSpPr>
          <p:nvPr>
            <p:ph type="sldNum" sz="quarter" idx="5"/>
          </p:nvPr>
        </p:nvSpPr>
        <p:spPr>
          <a:noFill/>
        </p:spPr>
        <p:txBody>
          <a:bodyPr/>
          <a:lstStyle/>
          <a:p>
            <a:fld id="{CD164A10-02A7-48CD-A579-FD3F2BAA299C}" type="slidenum">
              <a:rPr lang="en-CA"/>
              <a:pPr/>
              <a:t>143</a:t>
            </a:fld>
            <a:endParaRPr lang="en-CA"/>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p:spPr>
        <p:txBody>
          <a:bodyPr/>
          <a:lstStyle/>
          <a:p>
            <a:pPr eaLnBrk="1" hangingPunct="1"/>
            <a:endParaRPr lang="en-US"/>
          </a:p>
        </p:txBody>
      </p:sp>
      <p:sp>
        <p:nvSpPr>
          <p:cNvPr id="191492" name="Slide Number Placeholder 3"/>
          <p:cNvSpPr>
            <a:spLocks noGrp="1"/>
          </p:cNvSpPr>
          <p:nvPr>
            <p:ph type="sldNum" sz="quarter" idx="5"/>
          </p:nvPr>
        </p:nvSpPr>
        <p:spPr>
          <a:noFill/>
        </p:spPr>
        <p:txBody>
          <a:bodyPr/>
          <a:lstStyle/>
          <a:p>
            <a:fld id="{696F1C72-875E-4F0E-BDEA-D7B1DE468C29}" type="slidenum">
              <a:rPr lang="en-CA"/>
              <a:pPr/>
              <a:t>144</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p:spPr>
        <p:txBody>
          <a:bodyPr/>
          <a:lstStyle/>
          <a:p>
            <a:pPr eaLnBrk="1" hangingPunct="1"/>
            <a:endParaRPr lang="en-US"/>
          </a:p>
        </p:txBody>
      </p:sp>
      <p:sp>
        <p:nvSpPr>
          <p:cNvPr id="109572" name="Slide Number Placeholder 3"/>
          <p:cNvSpPr>
            <a:spLocks noGrp="1"/>
          </p:cNvSpPr>
          <p:nvPr>
            <p:ph type="sldNum" sz="quarter" idx="5"/>
          </p:nvPr>
        </p:nvSpPr>
        <p:spPr>
          <a:noFill/>
        </p:spPr>
        <p:txBody>
          <a:bodyPr/>
          <a:lstStyle/>
          <a:p>
            <a:fld id="{13B35634-2722-43DA-8007-3E2FE3FCEEEF}" type="slidenum">
              <a:rPr lang="en-CA"/>
              <a:pPr/>
              <a:t>13</a:t>
            </a:fld>
            <a:endParaRPr lang="en-CA"/>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ln/>
        </p:spPr>
        <p:txBody>
          <a:bodyPr/>
          <a:lstStyle/>
          <a:p>
            <a:pPr eaLnBrk="1" hangingPunct="1"/>
            <a:endParaRPr lang="en-US"/>
          </a:p>
        </p:txBody>
      </p:sp>
      <p:sp>
        <p:nvSpPr>
          <p:cNvPr id="165892" name="Slide Number Placeholder 3"/>
          <p:cNvSpPr>
            <a:spLocks noGrp="1"/>
          </p:cNvSpPr>
          <p:nvPr>
            <p:ph type="sldNum" sz="quarter" idx="5"/>
          </p:nvPr>
        </p:nvSpPr>
        <p:spPr>
          <a:noFill/>
        </p:spPr>
        <p:txBody>
          <a:bodyPr/>
          <a:lstStyle/>
          <a:p>
            <a:fld id="{56DB3336-039C-4923-BA1A-1A4D7F2BEB6C}" type="slidenum">
              <a:rPr lang="en-CA"/>
              <a:pPr/>
              <a:t>145</a:t>
            </a:fld>
            <a:endParaRPr lang="en-CA"/>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p:spPr>
        <p:txBody>
          <a:bodyPr/>
          <a:lstStyle/>
          <a:p>
            <a:pPr eaLnBrk="1" hangingPunct="1"/>
            <a:endParaRPr lang="en-US"/>
          </a:p>
        </p:txBody>
      </p:sp>
      <p:sp>
        <p:nvSpPr>
          <p:cNvPr id="166916" name="Slide Number Placeholder 3"/>
          <p:cNvSpPr>
            <a:spLocks noGrp="1"/>
          </p:cNvSpPr>
          <p:nvPr>
            <p:ph type="sldNum" sz="quarter" idx="5"/>
          </p:nvPr>
        </p:nvSpPr>
        <p:spPr>
          <a:noFill/>
        </p:spPr>
        <p:txBody>
          <a:bodyPr/>
          <a:lstStyle/>
          <a:p>
            <a:fld id="{9E1C6264-042A-4C47-A79B-68F061B41E32}" type="slidenum">
              <a:rPr lang="en-CA"/>
              <a:pPr/>
              <a:t>146</a:t>
            </a:fld>
            <a:endParaRPr lang="en-CA"/>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p:spPr>
        <p:txBody>
          <a:bodyPr/>
          <a:lstStyle/>
          <a:p>
            <a:pPr eaLnBrk="1" hangingPunct="1"/>
            <a:endParaRPr lang="en-US"/>
          </a:p>
        </p:txBody>
      </p:sp>
      <p:sp>
        <p:nvSpPr>
          <p:cNvPr id="167940" name="Slide Number Placeholder 3"/>
          <p:cNvSpPr>
            <a:spLocks noGrp="1"/>
          </p:cNvSpPr>
          <p:nvPr>
            <p:ph type="sldNum" sz="quarter" idx="5"/>
          </p:nvPr>
        </p:nvSpPr>
        <p:spPr>
          <a:noFill/>
        </p:spPr>
        <p:txBody>
          <a:bodyPr/>
          <a:lstStyle/>
          <a:p>
            <a:fld id="{616E9FD9-F60F-424B-A72F-A88EFCC55204}" type="slidenum">
              <a:rPr lang="en-CA"/>
              <a:pPr/>
              <a:t>147</a:t>
            </a:fld>
            <a:endParaRPr lang="en-CA"/>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a:ln/>
        </p:spPr>
        <p:txBody>
          <a:bodyPr/>
          <a:lstStyle/>
          <a:p>
            <a:pPr eaLnBrk="1" hangingPunct="1"/>
            <a:endParaRPr lang="en-US"/>
          </a:p>
        </p:txBody>
      </p:sp>
      <p:sp>
        <p:nvSpPr>
          <p:cNvPr id="168964" name="Slide Number Placeholder 3"/>
          <p:cNvSpPr>
            <a:spLocks noGrp="1"/>
          </p:cNvSpPr>
          <p:nvPr>
            <p:ph type="sldNum" sz="quarter" idx="5"/>
          </p:nvPr>
        </p:nvSpPr>
        <p:spPr>
          <a:noFill/>
        </p:spPr>
        <p:txBody>
          <a:bodyPr/>
          <a:lstStyle/>
          <a:p>
            <a:fld id="{DB64E3ED-A374-47DB-B1EA-EE94B3BCA416}" type="slidenum">
              <a:rPr lang="en-CA"/>
              <a:pPr/>
              <a:t>154</a:t>
            </a:fld>
            <a:endParaRPr lang="en-CA"/>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ln/>
        </p:spPr>
        <p:txBody>
          <a:bodyPr/>
          <a:lstStyle/>
          <a:p>
            <a:pPr eaLnBrk="1" hangingPunct="1"/>
            <a:endParaRPr lang="en-US"/>
          </a:p>
        </p:txBody>
      </p:sp>
      <p:sp>
        <p:nvSpPr>
          <p:cNvPr id="169988" name="Slide Number Placeholder 3"/>
          <p:cNvSpPr>
            <a:spLocks noGrp="1"/>
          </p:cNvSpPr>
          <p:nvPr>
            <p:ph type="sldNum" sz="quarter" idx="5"/>
          </p:nvPr>
        </p:nvSpPr>
        <p:spPr>
          <a:noFill/>
        </p:spPr>
        <p:txBody>
          <a:bodyPr/>
          <a:lstStyle/>
          <a:p>
            <a:fld id="{4D461F8A-169D-4A31-A901-6CDF5B51553B}" type="slidenum">
              <a:rPr lang="en-CA"/>
              <a:pPr/>
              <a:t>155</a:t>
            </a:fld>
            <a:endParaRPr lang="en-CA"/>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p:spPr>
        <p:txBody>
          <a:bodyPr/>
          <a:lstStyle/>
          <a:p>
            <a:pPr eaLnBrk="1" hangingPunct="1"/>
            <a:endParaRPr lang="en-US"/>
          </a:p>
        </p:txBody>
      </p:sp>
      <p:sp>
        <p:nvSpPr>
          <p:cNvPr id="171012" name="Slide Number Placeholder 3"/>
          <p:cNvSpPr>
            <a:spLocks noGrp="1"/>
          </p:cNvSpPr>
          <p:nvPr>
            <p:ph type="sldNum" sz="quarter" idx="5"/>
          </p:nvPr>
        </p:nvSpPr>
        <p:spPr>
          <a:noFill/>
        </p:spPr>
        <p:txBody>
          <a:bodyPr/>
          <a:lstStyle/>
          <a:p>
            <a:fld id="{AC8DEDC1-DE98-4A21-BF96-4B1D7775A70A}" type="slidenum">
              <a:rPr lang="en-CA"/>
              <a:pPr/>
              <a:t>156</a:t>
            </a:fld>
            <a:endParaRPr lang="en-CA"/>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192515" name="Notes Placeholder 2"/>
          <p:cNvSpPr>
            <a:spLocks noGrp="1"/>
          </p:cNvSpPr>
          <p:nvPr>
            <p:ph type="body" idx="1"/>
          </p:nvPr>
        </p:nvSpPr>
        <p:spPr>
          <a:noFill/>
          <a:ln/>
        </p:spPr>
        <p:txBody>
          <a:bodyPr/>
          <a:lstStyle/>
          <a:p>
            <a:pPr eaLnBrk="1" hangingPunct="1"/>
            <a:endParaRPr lang="en-US"/>
          </a:p>
        </p:txBody>
      </p:sp>
      <p:sp>
        <p:nvSpPr>
          <p:cNvPr id="192516" name="Slide Number Placeholder 3"/>
          <p:cNvSpPr>
            <a:spLocks noGrp="1"/>
          </p:cNvSpPr>
          <p:nvPr>
            <p:ph type="sldNum" sz="quarter" idx="5"/>
          </p:nvPr>
        </p:nvSpPr>
        <p:spPr>
          <a:noFill/>
        </p:spPr>
        <p:txBody>
          <a:bodyPr/>
          <a:lstStyle/>
          <a:p>
            <a:fld id="{C09DC18C-10F0-4405-9D79-62018BC6A0A1}" type="slidenum">
              <a:rPr lang="en-CA">
                <a:solidFill>
                  <a:srgbClr val="000000"/>
                </a:solidFill>
              </a:rPr>
              <a:pPr/>
              <a:t>157</a:t>
            </a:fld>
            <a:endParaRPr lang="en-CA">
              <a:solidFill>
                <a:srgbClr val="000000"/>
              </a:solidFill>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p:spPr>
        <p:txBody>
          <a:bodyPr/>
          <a:lstStyle/>
          <a:p>
            <a:pPr eaLnBrk="1" hangingPunct="1"/>
            <a:endParaRPr lang="en-US"/>
          </a:p>
        </p:txBody>
      </p:sp>
      <p:sp>
        <p:nvSpPr>
          <p:cNvPr id="172036" name="Slide Number Placeholder 3"/>
          <p:cNvSpPr>
            <a:spLocks noGrp="1"/>
          </p:cNvSpPr>
          <p:nvPr>
            <p:ph type="sldNum" sz="quarter" idx="5"/>
          </p:nvPr>
        </p:nvSpPr>
        <p:spPr>
          <a:noFill/>
        </p:spPr>
        <p:txBody>
          <a:bodyPr/>
          <a:lstStyle/>
          <a:p>
            <a:fld id="{F91F2CF0-2F76-4B07-BB7F-D290EF2D8010}" type="slidenum">
              <a:rPr lang="en-CA"/>
              <a:pPr/>
              <a:t>158</a:t>
            </a:fld>
            <a:endParaRPr lang="en-CA"/>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189443" name="Notes Placeholder 2"/>
          <p:cNvSpPr>
            <a:spLocks noGrp="1"/>
          </p:cNvSpPr>
          <p:nvPr>
            <p:ph type="body" idx="1"/>
          </p:nvPr>
        </p:nvSpPr>
        <p:spPr>
          <a:noFill/>
          <a:ln/>
        </p:spPr>
        <p:txBody>
          <a:bodyPr/>
          <a:lstStyle/>
          <a:p>
            <a:pPr eaLnBrk="1" hangingPunct="1"/>
            <a:endParaRPr lang="en-US"/>
          </a:p>
        </p:txBody>
      </p:sp>
      <p:sp>
        <p:nvSpPr>
          <p:cNvPr id="189444" name="Slide Number Placeholder 3"/>
          <p:cNvSpPr>
            <a:spLocks noGrp="1"/>
          </p:cNvSpPr>
          <p:nvPr>
            <p:ph type="sldNum" sz="quarter" idx="5"/>
          </p:nvPr>
        </p:nvSpPr>
        <p:spPr>
          <a:noFill/>
        </p:spPr>
        <p:txBody>
          <a:bodyPr/>
          <a:lstStyle/>
          <a:p>
            <a:fld id="{D355FEFB-A12D-4487-AE68-05831E6DC7D1}" type="slidenum">
              <a:rPr lang="en-CA"/>
              <a:pPr/>
              <a:t>163</a:t>
            </a:fld>
            <a:endParaRPr lang="en-CA"/>
          </a:p>
        </p:txBody>
      </p:sp>
    </p:spTree>
    <p:extLst>
      <p:ext uri="{BB962C8B-B14F-4D97-AF65-F5344CB8AC3E}">
        <p14:creationId xmlns:p14="http://schemas.microsoft.com/office/powerpoint/2010/main" val="67167603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a:ln/>
        </p:spPr>
      </p:sp>
      <p:sp>
        <p:nvSpPr>
          <p:cNvPr id="193539" name="Notes Placeholder 2"/>
          <p:cNvSpPr>
            <a:spLocks noGrp="1"/>
          </p:cNvSpPr>
          <p:nvPr>
            <p:ph type="body" idx="1"/>
          </p:nvPr>
        </p:nvSpPr>
        <p:spPr>
          <a:noFill/>
          <a:ln/>
        </p:spPr>
        <p:txBody>
          <a:bodyPr/>
          <a:lstStyle/>
          <a:p>
            <a:pPr eaLnBrk="1" hangingPunct="1"/>
            <a:endParaRPr lang="en-US"/>
          </a:p>
        </p:txBody>
      </p:sp>
      <p:sp>
        <p:nvSpPr>
          <p:cNvPr id="193540" name="Slide Number Placeholder 3"/>
          <p:cNvSpPr>
            <a:spLocks noGrp="1"/>
          </p:cNvSpPr>
          <p:nvPr>
            <p:ph type="sldNum" sz="quarter" idx="5"/>
          </p:nvPr>
        </p:nvSpPr>
        <p:spPr>
          <a:noFill/>
        </p:spPr>
        <p:txBody>
          <a:bodyPr/>
          <a:lstStyle/>
          <a:p>
            <a:fld id="{C83CAB64-8DCF-4DC2-B48F-FE793B50AAD9}" type="slidenum">
              <a:rPr lang="en-CA"/>
              <a:pPr/>
              <a:t>164</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pPr eaLnBrk="1" hangingPunct="1"/>
            <a:endParaRPr lang="en-US"/>
          </a:p>
        </p:txBody>
      </p:sp>
      <p:sp>
        <p:nvSpPr>
          <p:cNvPr id="110596" name="Slide Number Placeholder 3"/>
          <p:cNvSpPr>
            <a:spLocks noGrp="1"/>
          </p:cNvSpPr>
          <p:nvPr>
            <p:ph type="sldNum" sz="quarter" idx="5"/>
          </p:nvPr>
        </p:nvSpPr>
        <p:spPr>
          <a:noFill/>
        </p:spPr>
        <p:txBody>
          <a:bodyPr/>
          <a:lstStyle/>
          <a:p>
            <a:fld id="{D2FD5839-0690-429C-979C-6455F9A9CA4B}" type="slidenum">
              <a:rPr lang="en-CA"/>
              <a:pPr/>
              <a:t>14</a:t>
            </a:fld>
            <a:endParaRPr lang="en-CA"/>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ln/>
        </p:spPr>
      </p:sp>
      <p:sp>
        <p:nvSpPr>
          <p:cNvPr id="194563" name="Notes Placeholder 2"/>
          <p:cNvSpPr>
            <a:spLocks noGrp="1"/>
          </p:cNvSpPr>
          <p:nvPr>
            <p:ph type="body" idx="1"/>
          </p:nvPr>
        </p:nvSpPr>
        <p:spPr>
          <a:noFill/>
          <a:ln/>
        </p:spPr>
        <p:txBody>
          <a:bodyPr/>
          <a:lstStyle/>
          <a:p>
            <a:pPr eaLnBrk="1" hangingPunct="1"/>
            <a:endParaRPr lang="en-US"/>
          </a:p>
        </p:txBody>
      </p:sp>
      <p:sp>
        <p:nvSpPr>
          <p:cNvPr id="194564" name="Slide Number Placeholder 3"/>
          <p:cNvSpPr>
            <a:spLocks noGrp="1"/>
          </p:cNvSpPr>
          <p:nvPr>
            <p:ph type="sldNum" sz="quarter" idx="5"/>
          </p:nvPr>
        </p:nvSpPr>
        <p:spPr>
          <a:noFill/>
        </p:spPr>
        <p:txBody>
          <a:bodyPr/>
          <a:lstStyle/>
          <a:p>
            <a:fld id="{358324E0-5A0A-4B0C-ABAF-1E6D8D5C2F76}" type="slidenum">
              <a:rPr lang="en-CA"/>
              <a:pPr/>
              <a:t>165</a:t>
            </a:fld>
            <a:endParaRPr lang="en-CA"/>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195587" name="Notes Placeholder 2"/>
          <p:cNvSpPr>
            <a:spLocks noGrp="1"/>
          </p:cNvSpPr>
          <p:nvPr>
            <p:ph type="body" idx="1"/>
          </p:nvPr>
        </p:nvSpPr>
        <p:spPr>
          <a:noFill/>
          <a:ln/>
        </p:spPr>
        <p:txBody>
          <a:bodyPr/>
          <a:lstStyle/>
          <a:p>
            <a:pPr eaLnBrk="1" hangingPunct="1"/>
            <a:endParaRPr lang="en-US"/>
          </a:p>
        </p:txBody>
      </p:sp>
      <p:sp>
        <p:nvSpPr>
          <p:cNvPr id="195588" name="Slide Number Placeholder 3"/>
          <p:cNvSpPr>
            <a:spLocks noGrp="1"/>
          </p:cNvSpPr>
          <p:nvPr>
            <p:ph type="sldNum" sz="quarter" idx="5"/>
          </p:nvPr>
        </p:nvSpPr>
        <p:spPr>
          <a:noFill/>
        </p:spPr>
        <p:txBody>
          <a:bodyPr/>
          <a:lstStyle/>
          <a:p>
            <a:fld id="{32D684FF-226C-4E98-9E27-73D7B39B9E14}" type="slidenum">
              <a:rPr lang="en-CA"/>
              <a:pPr/>
              <a:t>166</a:t>
            </a:fld>
            <a:endParaRPr lang="en-CA"/>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p:spPr>
        <p:txBody>
          <a:bodyPr/>
          <a:lstStyle/>
          <a:p>
            <a:pPr eaLnBrk="1" hangingPunct="1"/>
            <a:endParaRPr lang="en-US"/>
          </a:p>
        </p:txBody>
      </p:sp>
      <p:sp>
        <p:nvSpPr>
          <p:cNvPr id="173060" name="Slide Number Placeholder 3"/>
          <p:cNvSpPr>
            <a:spLocks noGrp="1"/>
          </p:cNvSpPr>
          <p:nvPr>
            <p:ph type="sldNum" sz="quarter" idx="5"/>
          </p:nvPr>
        </p:nvSpPr>
        <p:spPr>
          <a:noFill/>
        </p:spPr>
        <p:txBody>
          <a:bodyPr/>
          <a:lstStyle/>
          <a:p>
            <a:fld id="{B7CC1EBE-E5EC-407F-83CE-988AE9B89431}" type="slidenum">
              <a:rPr lang="en-CA"/>
              <a:pPr/>
              <a:t>167</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le Slide">
    <p:spTree>
      <p:nvGrpSpPr>
        <p:cNvPr id="1" name=""/>
        <p:cNvGrpSpPr/>
        <p:nvPr/>
      </p:nvGrpSpPr>
      <p:grpSpPr>
        <a:xfrm>
          <a:off x="0" y="0"/>
          <a:ext cx="0" cy="0"/>
          <a:chOff x="0" y="0"/>
          <a:chExt cx="0" cy="0"/>
        </a:xfrm>
      </p:grpSpPr>
      <p:sp>
        <p:nvSpPr>
          <p:cNvPr id="4134" name="Rectangle 38" descr="Pink tissue paper"/>
          <p:cNvSpPr>
            <a:spLocks noGrp="1" noChangeArrowheads="1"/>
          </p:cNvSpPr>
          <p:nvPr>
            <p:ph type="subTitle" sz="quarter" idx="1"/>
          </p:nvPr>
        </p:nvSpPr>
        <p:spPr>
          <a:xfrm>
            <a:off x="1981200" y="2590800"/>
            <a:ext cx="6629400" cy="1905000"/>
          </a:xfrm>
        </p:spPr>
        <p:txBody>
          <a:bodyPr/>
          <a:lstStyle>
            <a:lvl1pPr marL="0" indent="0" algn="r">
              <a:buFont typeface="Wingdings" pitchFamily="2" charset="2"/>
              <a:buNone/>
              <a:defRPr sz="3600">
                <a:solidFill>
                  <a:schemeClr val="tx1">
                    <a:lumMod val="95000"/>
                    <a:lumOff val="5000"/>
                  </a:schemeClr>
                </a:solidFill>
              </a:defRPr>
            </a:lvl1pPr>
          </a:lstStyle>
          <a:p>
            <a:r>
              <a:rPr lang="en-US" dirty="0"/>
              <a:t>Click to edit Master subtitle style</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44513" y="1676400"/>
            <a:ext cx="407035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7263" y="1676400"/>
            <a:ext cx="4071937"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83AB4B-6C5A-44B0-84A5-98C1E8AB46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96175" y="228600"/>
            <a:ext cx="1190625" cy="1487488"/>
          </a:xfrm>
          <a:prstGeom prst="rect">
            <a:avLst/>
          </a:prstGeom>
          <a:ln>
            <a:solidFill>
              <a:schemeClr val="bg2">
                <a:lumMod val="60000"/>
                <a:lumOff val="40000"/>
              </a:schemeClr>
            </a:solidFill>
          </a:ln>
          <a:effectLst>
            <a:outerShdw blurRad="50800" dist="38100" dir="2700000" algn="tl" rotWithShape="0">
              <a:prstClr val="black">
                <a:alpha val="40000"/>
              </a:prstClr>
            </a:outerShdw>
          </a:effectLst>
        </p:spPr>
      </p:pic>
      <p:sp>
        <p:nvSpPr>
          <p:cNvPr id="11266" name="Rectangle 2"/>
          <p:cNvSpPr>
            <a:spLocks noGrp="1" noChangeArrowheads="1"/>
          </p:cNvSpPr>
          <p:nvPr>
            <p:ph type="ctrTitle"/>
          </p:nvPr>
        </p:nvSpPr>
        <p:spPr>
          <a:xfrm>
            <a:off x="685800" y="2130425"/>
            <a:ext cx="7772400" cy="1470025"/>
          </a:xfrm>
        </p:spPr>
        <p:txBody>
          <a:bodyPr/>
          <a:lstStyle>
            <a:lvl1pPr algn="ctr">
              <a:defRPr sz="8000">
                <a:solidFill>
                  <a:srgbClr val="0488AE"/>
                </a:solidFill>
              </a:defRPr>
            </a:lvl1pPr>
          </a:lstStyle>
          <a:p>
            <a:r>
              <a:rPr lang="en-US" dirty="0"/>
              <a:t>Section #</a:t>
            </a:r>
          </a:p>
        </p:txBody>
      </p:sp>
      <p:sp>
        <p:nvSpPr>
          <p:cNvPr id="11267" name="Rectangle 3"/>
          <p:cNvSpPr>
            <a:spLocks noGrp="1" noChangeArrowheads="1"/>
          </p:cNvSpPr>
          <p:nvPr>
            <p:ph type="subTitle" idx="1"/>
          </p:nvPr>
        </p:nvSpPr>
        <p:spPr>
          <a:xfrm>
            <a:off x="1371600" y="4267200"/>
            <a:ext cx="6400800" cy="1752600"/>
          </a:xfrm>
        </p:spPr>
        <p:txBody>
          <a:bodyPr/>
          <a:lstStyle>
            <a:lvl1pPr marL="0" indent="0" algn="ctr">
              <a:buFontTx/>
              <a:buNone/>
              <a:defRPr/>
            </a:lvl1pPr>
          </a:lstStyle>
          <a:p>
            <a:r>
              <a:rPr lang="en-US"/>
              <a:t>Click to edit Master subtitle style</a:t>
            </a:r>
          </a:p>
        </p:txBody>
      </p:sp>
      <p:sp>
        <p:nvSpPr>
          <p:cNvPr id="5" name="Slide Number Placeholder 4">
            <a:extLst>
              <a:ext uri="{FF2B5EF4-FFF2-40B4-BE49-F238E27FC236}">
                <a16:creationId xmlns:a16="http://schemas.microsoft.com/office/drawing/2014/main" id="{821F8853-FA2D-47F2-9C24-68CE5E93A6A4}"/>
              </a:ext>
            </a:extLst>
          </p:cNvPr>
          <p:cNvSpPr>
            <a:spLocks noGrp="1" noChangeArrowheads="1"/>
          </p:cNvSpPr>
          <p:nvPr>
            <p:ph type="sldNum" sz="quarter" idx="10"/>
          </p:nvPr>
        </p:nvSpPr>
        <p:spPr>
          <a:xfrm>
            <a:off x="6934200" y="6245225"/>
            <a:ext cx="1752600" cy="476250"/>
          </a:xfrm>
        </p:spPr>
        <p:txBody>
          <a:bodyPr/>
          <a:lstStyle>
            <a:lvl1pPr>
              <a:defRPr/>
            </a:lvl1pPr>
          </a:lstStyle>
          <a:p>
            <a:pPr>
              <a:defRPr/>
            </a:pPr>
            <a:fld id="{6DE2DF3E-567B-4CB5-8599-A6A4FE629C7E}" type="slidenum">
              <a:rPr lang="en-US" altLang="en-US"/>
              <a:pPr>
                <a:defRPr/>
              </a:pPr>
              <a:t>‹#›</a:t>
            </a:fld>
            <a:endParaRPr lang="en-US" altLang="en-US"/>
          </a:p>
        </p:txBody>
      </p:sp>
    </p:spTree>
    <p:extLst>
      <p:ext uri="{BB962C8B-B14F-4D97-AF65-F5344CB8AC3E}">
        <p14:creationId xmlns:p14="http://schemas.microsoft.com/office/powerpoint/2010/main" val="3774492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1FF1411A-4135-4853-BE93-832AE1CE63D9}"/>
              </a:ext>
            </a:extLst>
          </p:cNvPr>
          <p:cNvSpPr>
            <a:spLocks noGrp="1" noChangeArrowheads="1"/>
          </p:cNvSpPr>
          <p:nvPr>
            <p:ph type="sldNum" sz="quarter" idx="10"/>
          </p:nvPr>
        </p:nvSpPr>
        <p:spPr>
          <a:ln/>
        </p:spPr>
        <p:txBody>
          <a:bodyPr/>
          <a:lstStyle>
            <a:lvl1pPr>
              <a:defRPr/>
            </a:lvl1pPr>
          </a:lstStyle>
          <a:p>
            <a:pPr>
              <a:defRPr/>
            </a:pPr>
            <a:fld id="{FFE670EA-D6EE-4B72-A618-C2C5DBF4945E}" type="slidenum">
              <a:rPr lang="en-US" altLang="en-US"/>
              <a:pPr>
                <a:defRPr/>
              </a:pPr>
              <a:t>‹#›</a:t>
            </a:fld>
            <a:endParaRPr lang="en-US" altLang="en-US"/>
          </a:p>
        </p:txBody>
      </p:sp>
    </p:spTree>
    <p:extLst>
      <p:ext uri="{BB962C8B-B14F-4D97-AF65-F5344CB8AC3E}">
        <p14:creationId xmlns:p14="http://schemas.microsoft.com/office/powerpoint/2010/main" val="2603024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2_Title Slide">
    <p:spTree>
      <p:nvGrpSpPr>
        <p:cNvPr id="1" name=""/>
        <p:cNvGrpSpPr/>
        <p:nvPr/>
      </p:nvGrpSpPr>
      <p:grpSpPr>
        <a:xfrm>
          <a:off x="0" y="0"/>
          <a:ext cx="0" cy="0"/>
          <a:chOff x="0" y="0"/>
          <a:chExt cx="0" cy="0"/>
        </a:xfrm>
      </p:grpSpPr>
      <p:sp>
        <p:nvSpPr>
          <p:cNvPr id="5" name="Shape 5"/>
          <p:cNvSpPr>
            <a:spLocks noGrp="1"/>
          </p:cNvSpPr>
          <p:nvPr>
            <p:ph type="title"/>
          </p:nvPr>
        </p:nvSpPr>
        <p:spPr>
          <a:xfrm>
            <a:off x="304800" y="0"/>
            <a:ext cx="7086600" cy="2590800"/>
          </a:xfrm>
          <a:prstGeom prst="rect">
            <a:avLst/>
          </a:prstGeom>
        </p:spPr>
        <p:txBody>
          <a:bodyPr anchor="ctr"/>
          <a:lstStyle>
            <a:lvl1pPr>
              <a:defRPr sz="6600"/>
            </a:lvl1pPr>
          </a:lstStyle>
          <a:p>
            <a:pPr lvl="0">
              <a:defRPr sz="1800">
                <a:solidFill>
                  <a:srgbClr val="000000"/>
                </a:solidFill>
              </a:defRPr>
            </a:pPr>
            <a:r>
              <a:rPr sz="6600">
                <a:solidFill>
                  <a:srgbClr val="0000CC"/>
                </a:solidFill>
              </a:rPr>
              <a:t>Click to edit Master title style</a:t>
            </a:r>
          </a:p>
        </p:txBody>
      </p:sp>
      <p:sp>
        <p:nvSpPr>
          <p:cNvPr id="6" name="Shape 6"/>
          <p:cNvSpPr>
            <a:spLocks noGrp="1"/>
          </p:cNvSpPr>
          <p:nvPr>
            <p:ph type="body" idx="1"/>
          </p:nvPr>
        </p:nvSpPr>
        <p:spPr>
          <a:xfrm>
            <a:off x="1981200" y="2590800"/>
            <a:ext cx="6629400" cy="3619500"/>
          </a:xfrm>
          <a:prstGeom prst="rect">
            <a:avLst/>
          </a:prstGeom>
        </p:spPr>
        <p:txBody>
          <a:bodyPr/>
          <a:lstStyle>
            <a:lvl1pPr marL="0" indent="0" algn="r">
              <a:spcBef>
                <a:spcPts val="800"/>
              </a:spcBef>
              <a:buClrTx/>
              <a:buSzTx/>
              <a:buFontTx/>
              <a:buNone/>
              <a:defRPr sz="3600">
                <a:solidFill>
                  <a:srgbClr val="0000CC"/>
                </a:solidFill>
              </a:defRPr>
            </a:lvl1pPr>
          </a:lstStyle>
          <a:p>
            <a:pPr lvl="0">
              <a:defRPr sz="1800">
                <a:solidFill>
                  <a:srgbClr val="000000"/>
                </a:solidFill>
              </a:defRPr>
            </a:pPr>
            <a:r>
              <a:rPr sz="3600">
                <a:solidFill>
                  <a:srgbClr val="0000CC"/>
                </a:solidFill>
              </a:rPr>
              <a:t>Click to edit Master subtitle style</a:t>
            </a:r>
          </a:p>
        </p:txBody>
      </p:sp>
    </p:spTree>
    <p:extLst>
      <p:ext uri="{BB962C8B-B14F-4D97-AF65-F5344CB8AC3E}">
        <p14:creationId xmlns:p14="http://schemas.microsoft.com/office/powerpoint/2010/main" val="1394736549"/>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Rectangle 9"/>
          <p:cNvSpPr>
            <a:spLocks noGrp="1" noChangeArrowheads="1"/>
          </p:cNvSpPr>
          <p:nvPr>
            <p:ph type="title"/>
          </p:nvPr>
        </p:nvSpPr>
        <p:spPr bwMode="auto">
          <a:xfrm>
            <a:off x="533400" y="303213"/>
            <a:ext cx="8305800" cy="9921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30" name="Rectangle 21"/>
          <p:cNvSpPr>
            <a:spLocks noGrp="1" noChangeArrowheads="1"/>
          </p:cNvSpPr>
          <p:nvPr>
            <p:ph type="body" idx="1"/>
          </p:nvPr>
        </p:nvSpPr>
        <p:spPr bwMode="auto">
          <a:xfrm>
            <a:off x="544513" y="1676400"/>
            <a:ext cx="8294687" cy="4572000"/>
          </a:xfrm>
          <a:prstGeom prst="rect">
            <a:avLst/>
          </a:prstGeom>
          <a:noFill/>
          <a:ln w="9525">
            <a:noFill/>
            <a:miter lim="800000"/>
            <a:headEnd/>
            <a:tailEnd/>
          </a:ln>
        </p:spPr>
        <p:txBody>
          <a:bodyPr vert="horz" wrap="square" lIns="91440" tIns="45720" rIns="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768" r:id="rId1"/>
    <p:sldLayoutId id="2147483758" r:id="rId2"/>
    <p:sldLayoutId id="2147483759" r:id="rId3"/>
    <p:sldLayoutId id="2147483760" r:id="rId4"/>
    <p:sldLayoutId id="2147483761" r:id="rId5"/>
    <p:sldLayoutId id="2147483762" r:id="rId6"/>
    <p:sldLayoutId id="2147483769" r:id="rId7"/>
    <p:sldLayoutId id="2147483770" r:id="rId8"/>
    <p:sldLayoutId id="2147483771" r:id="rId9"/>
  </p:sldLayoutIdLst>
  <p:transition spd="med"/>
  <p:hf hdr="0" ftr="0" dt="0"/>
  <p:txStyles>
    <p:titleStyle>
      <a:lvl1pPr algn="l" rtl="0" eaLnBrk="0" fontAlgn="base" hangingPunct="0">
        <a:spcBef>
          <a:spcPct val="0"/>
        </a:spcBef>
        <a:spcAft>
          <a:spcPct val="0"/>
        </a:spcAft>
        <a:defRPr sz="3600">
          <a:solidFill>
            <a:schemeClr val="tx1">
              <a:lumMod val="95000"/>
              <a:lumOff val="5000"/>
            </a:schemeClr>
          </a:solidFill>
          <a:latin typeface="Comic Sans MS" pitchFamily="66" charset="0"/>
          <a:ea typeface="+mj-ea"/>
          <a:cs typeface="Consolas" pitchFamily="49" charset="0"/>
        </a:defRPr>
      </a:lvl1pPr>
      <a:lvl2pPr algn="l" rtl="0" eaLnBrk="0" fontAlgn="base" hangingPunct="0">
        <a:spcBef>
          <a:spcPct val="0"/>
        </a:spcBef>
        <a:spcAft>
          <a:spcPct val="0"/>
        </a:spcAft>
        <a:defRPr sz="3600">
          <a:solidFill>
            <a:schemeClr val="bg1"/>
          </a:solidFill>
          <a:latin typeface="Arial" charset="0"/>
        </a:defRPr>
      </a:lvl2pPr>
      <a:lvl3pPr algn="l" rtl="0" eaLnBrk="0" fontAlgn="base" hangingPunct="0">
        <a:spcBef>
          <a:spcPct val="0"/>
        </a:spcBef>
        <a:spcAft>
          <a:spcPct val="0"/>
        </a:spcAft>
        <a:defRPr sz="3600">
          <a:solidFill>
            <a:schemeClr val="bg1"/>
          </a:solidFill>
          <a:latin typeface="Arial" charset="0"/>
        </a:defRPr>
      </a:lvl3pPr>
      <a:lvl4pPr algn="l" rtl="0" eaLnBrk="0" fontAlgn="base" hangingPunct="0">
        <a:spcBef>
          <a:spcPct val="0"/>
        </a:spcBef>
        <a:spcAft>
          <a:spcPct val="0"/>
        </a:spcAft>
        <a:defRPr sz="3600">
          <a:solidFill>
            <a:schemeClr val="bg1"/>
          </a:solidFill>
          <a:latin typeface="Arial" charset="0"/>
        </a:defRPr>
      </a:lvl4pPr>
      <a:lvl5pPr algn="l" rtl="0" eaLnBrk="0" fontAlgn="base" hangingPunct="0">
        <a:spcBef>
          <a:spcPct val="0"/>
        </a:spcBef>
        <a:spcAft>
          <a:spcPct val="0"/>
        </a:spcAft>
        <a:defRPr sz="3600">
          <a:solidFill>
            <a:schemeClr val="bg1"/>
          </a:solidFill>
          <a:latin typeface="Arial" charset="0"/>
        </a:defRPr>
      </a:lvl5pPr>
      <a:lvl6pPr marL="457200" algn="l" rtl="0" fontAlgn="base">
        <a:spcBef>
          <a:spcPct val="0"/>
        </a:spcBef>
        <a:spcAft>
          <a:spcPct val="0"/>
        </a:spcAft>
        <a:defRPr sz="3600">
          <a:solidFill>
            <a:srgbClr val="A50021"/>
          </a:solidFill>
          <a:latin typeface="Arial" charset="0"/>
        </a:defRPr>
      </a:lvl6pPr>
      <a:lvl7pPr marL="914400" algn="l" rtl="0" fontAlgn="base">
        <a:spcBef>
          <a:spcPct val="0"/>
        </a:spcBef>
        <a:spcAft>
          <a:spcPct val="0"/>
        </a:spcAft>
        <a:defRPr sz="3600">
          <a:solidFill>
            <a:srgbClr val="A50021"/>
          </a:solidFill>
          <a:latin typeface="Arial" charset="0"/>
        </a:defRPr>
      </a:lvl7pPr>
      <a:lvl8pPr marL="1371600" algn="l" rtl="0" fontAlgn="base">
        <a:spcBef>
          <a:spcPct val="0"/>
        </a:spcBef>
        <a:spcAft>
          <a:spcPct val="0"/>
        </a:spcAft>
        <a:defRPr sz="3600">
          <a:solidFill>
            <a:srgbClr val="A50021"/>
          </a:solidFill>
          <a:latin typeface="Arial" charset="0"/>
        </a:defRPr>
      </a:lvl8pPr>
      <a:lvl9pPr marL="1828800" algn="l" rtl="0" fontAlgn="base">
        <a:spcBef>
          <a:spcPct val="0"/>
        </a:spcBef>
        <a:spcAft>
          <a:spcPct val="0"/>
        </a:spcAft>
        <a:defRPr sz="3600">
          <a:solidFill>
            <a:srgbClr val="A50021"/>
          </a:solidFill>
          <a:latin typeface="Arial" charset="0"/>
        </a:defRPr>
      </a:lvl9pPr>
    </p:titleStyle>
    <p:bodyStyle>
      <a:lvl1pPr marL="342900" indent="-342900" algn="l" rtl="0" eaLnBrk="0" fontAlgn="base" hangingPunct="0">
        <a:spcBef>
          <a:spcPct val="20000"/>
        </a:spcBef>
        <a:spcAft>
          <a:spcPct val="0"/>
        </a:spcAft>
        <a:buClr>
          <a:srgbClr val="0000CC"/>
        </a:buClr>
        <a:buSzPct val="60000"/>
        <a:buFont typeface="Wingdings" pitchFamily="2" charset="2"/>
        <a:buChar char="q"/>
        <a:defRPr sz="2800">
          <a:solidFill>
            <a:schemeClr val="tx1"/>
          </a:solidFill>
          <a:latin typeface="Comic Sans MS" pitchFamily="66" charset="0"/>
          <a:ea typeface="+mn-ea"/>
          <a:cs typeface="+mn-cs"/>
        </a:defRPr>
      </a:lvl1pPr>
      <a:lvl2pPr marL="742950" indent="-285750" algn="l" rtl="0" eaLnBrk="0" fontAlgn="base" hangingPunct="0">
        <a:spcBef>
          <a:spcPct val="20000"/>
        </a:spcBef>
        <a:spcAft>
          <a:spcPct val="0"/>
        </a:spcAft>
        <a:buClr>
          <a:srgbClr val="0000CC"/>
        </a:buClr>
        <a:buSzPct val="55000"/>
        <a:buFont typeface="Wingdings" pitchFamily="2" charset="2"/>
        <a:buChar char="n"/>
        <a:defRPr sz="2800">
          <a:solidFill>
            <a:schemeClr val="tx1"/>
          </a:solidFill>
          <a:latin typeface="Comic Sans MS" pitchFamily="66" charset="0"/>
        </a:defRPr>
      </a:lvl2pPr>
      <a:lvl3pPr marL="1143000" indent="-228600" algn="l" rtl="0" eaLnBrk="0" fontAlgn="base" hangingPunct="0">
        <a:spcBef>
          <a:spcPct val="20000"/>
        </a:spcBef>
        <a:spcAft>
          <a:spcPct val="0"/>
        </a:spcAft>
        <a:buClr>
          <a:srgbClr val="0000CC"/>
        </a:buClr>
        <a:buSzPct val="50000"/>
        <a:buFont typeface="Wingdings" pitchFamily="2" charset="2"/>
        <a:buChar char="n"/>
        <a:defRPr sz="2400">
          <a:solidFill>
            <a:schemeClr val="tx1"/>
          </a:solidFill>
          <a:latin typeface="Comic Sans MS" pitchFamily="66" charset="0"/>
        </a:defRPr>
      </a:lvl3pPr>
      <a:lvl4pPr marL="1600200" indent="-228600" algn="l" rtl="0" eaLnBrk="0" fontAlgn="base" hangingPunct="0">
        <a:spcBef>
          <a:spcPct val="20000"/>
        </a:spcBef>
        <a:spcAft>
          <a:spcPct val="0"/>
        </a:spcAft>
        <a:buClr>
          <a:srgbClr val="0000CC"/>
        </a:buClr>
        <a:buSzPct val="55000"/>
        <a:buFont typeface="Wingdings" pitchFamily="2" charset="2"/>
        <a:buChar char="n"/>
        <a:defRPr sz="2000">
          <a:solidFill>
            <a:schemeClr val="tx1"/>
          </a:solidFill>
          <a:latin typeface="Comic Sans MS" pitchFamily="66" charset="0"/>
        </a:defRPr>
      </a:lvl4pPr>
      <a:lvl5pPr marL="2057400" indent="-228600" algn="l" rtl="0" eaLnBrk="0" fontAlgn="base" hangingPunct="0">
        <a:spcBef>
          <a:spcPct val="20000"/>
        </a:spcBef>
        <a:spcAft>
          <a:spcPct val="0"/>
        </a:spcAft>
        <a:buClr>
          <a:srgbClr val="0000CC"/>
        </a:buClr>
        <a:buSzPct val="50000"/>
        <a:buFont typeface="Wingdings" pitchFamily="2" charset="2"/>
        <a:buChar char="n"/>
        <a:defRPr sz="2000">
          <a:solidFill>
            <a:schemeClr val="tx1"/>
          </a:solidFill>
          <a:latin typeface="Comic Sans MS" pitchFamily="66" charset="0"/>
        </a:defRPr>
      </a:lvl5pPr>
      <a:lvl6pPr marL="2514600" indent="-228600" algn="l" rtl="0" fontAlgn="base">
        <a:spcBef>
          <a:spcPct val="20000"/>
        </a:spcBef>
        <a:spcAft>
          <a:spcPct val="0"/>
        </a:spcAft>
        <a:buClr>
          <a:srgbClr val="A5002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rgbClr val="A5002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rgbClr val="A5002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rgbClr val="A5002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slide" Target="slide158.xml"/><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slide" Target="slide162.xml"/></Relationships>
</file>

<file path=ppt/slides/_rels/slide1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135.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slide" Target="slide136.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6.xml"/><Relationship Id="rId1" Type="http://schemas.openxmlformats.org/officeDocument/2006/relationships/slideLayout" Target="../slideLayouts/slideLayout6.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2.xml.rels><?xml version="1.0" encoding="UTF-8" standalone="yes"?>
<Relationships xmlns="http://schemas.openxmlformats.org/package/2006/relationships"><Relationship Id="rId2" Type="http://schemas.openxmlformats.org/officeDocument/2006/relationships/slide" Target="slide166.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8.xml"/><Relationship Id="rId1" Type="http://schemas.openxmlformats.org/officeDocument/2006/relationships/slideLayout" Target="../slideLayouts/slideLayout6.xml"/></Relationships>
</file>

<file path=ppt/slides/_rels/slide16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9.xml"/><Relationship Id="rId1" Type="http://schemas.openxmlformats.org/officeDocument/2006/relationships/slideLayout" Target="../slideLayouts/slideLayout6.xml"/></Relationships>
</file>

<file path=ppt/slides/_rels/slide16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0.xml"/><Relationship Id="rId1" Type="http://schemas.openxmlformats.org/officeDocument/2006/relationships/slideLayout" Target="../slideLayouts/slideLayout6.xml"/></Relationships>
</file>

<file path=ppt/slides/_rels/slide16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1.xml"/><Relationship Id="rId1" Type="http://schemas.openxmlformats.org/officeDocument/2006/relationships/slideLayout" Target="../slideLayouts/slideLayout6.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slide" Target="slide138.xm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slide" Target="slide145.xml"/></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slide" Target="slide146.xm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slide" Target="slide147.xml"/></Relationships>
</file>

<file path=ppt/slides/_rels/slide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9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9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9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F5CAE-A64F-4A20-9236-0AF8F7561829}"/>
              </a:ext>
            </a:extLst>
          </p:cNvPr>
          <p:cNvSpPr>
            <a:spLocks noGrp="1"/>
          </p:cNvSpPr>
          <p:nvPr>
            <p:ph type="title"/>
          </p:nvPr>
        </p:nvSpPr>
        <p:spPr/>
        <p:txBody>
          <a:bodyPr/>
          <a:lstStyle/>
          <a:p>
            <a:r>
              <a:rPr lang="en-US" dirty="0"/>
              <a:t>11.0</a:t>
            </a:r>
          </a:p>
        </p:txBody>
      </p:sp>
      <p:sp>
        <p:nvSpPr>
          <p:cNvPr id="3" name="Text Placeholder 2">
            <a:extLst>
              <a:ext uri="{FF2B5EF4-FFF2-40B4-BE49-F238E27FC236}">
                <a16:creationId xmlns:a16="http://schemas.microsoft.com/office/drawing/2014/main" id="{22DDD696-34E3-4B53-8482-8F2A4939094F}"/>
              </a:ext>
            </a:extLst>
          </p:cNvPr>
          <p:cNvSpPr>
            <a:spLocks noGrp="1"/>
          </p:cNvSpPr>
          <p:nvPr>
            <p:ph type="body" idx="1"/>
          </p:nvPr>
        </p:nvSpPr>
        <p:spPr/>
        <p:txBody>
          <a:bodyPr/>
          <a:lstStyle/>
          <a:p>
            <a:r>
              <a:rPr lang="en-US" dirty="0"/>
              <a:t>Class parameters, </a:t>
            </a:r>
            <a:r>
              <a:rPr lang="en-US" dirty="0" err="1"/>
              <a:t>const</a:t>
            </a:r>
            <a:endParaRPr lang="en-US" dirty="0"/>
          </a:p>
        </p:txBody>
      </p:sp>
    </p:spTree>
    <p:extLst>
      <p:ext uri="{BB962C8B-B14F-4D97-AF65-F5344CB8AC3E}">
        <p14:creationId xmlns:p14="http://schemas.microsoft.com/office/powerpoint/2010/main" val="3351017577"/>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title"/>
          </p:nvPr>
        </p:nvSpPr>
        <p:spPr/>
        <p:txBody>
          <a:bodyPr/>
          <a:lstStyle/>
          <a:p>
            <a:pPr eaLnBrk="1" hangingPunct="1"/>
            <a:r>
              <a:rPr lang="en-US"/>
              <a:t>Structures</a:t>
            </a:r>
          </a:p>
        </p:txBody>
      </p:sp>
      <p:sp>
        <p:nvSpPr>
          <p:cNvPr id="9219" name="Rectangle 4"/>
          <p:cNvSpPr>
            <a:spLocks noGrp="1" noChangeArrowheads="1"/>
          </p:cNvSpPr>
          <p:nvPr>
            <p:ph idx="1"/>
          </p:nvPr>
        </p:nvSpPr>
        <p:spPr/>
        <p:txBody>
          <a:bodyPr/>
          <a:lstStyle/>
          <a:p>
            <a:pPr eaLnBrk="1" hangingPunct="1"/>
            <a:r>
              <a:rPr lang="en-US" sz="2400" dirty="0"/>
              <a:t>A structure can be viewed as an object</a:t>
            </a:r>
          </a:p>
          <a:p>
            <a:pPr lvl="1" eaLnBrk="1" hangingPunct="1"/>
            <a:r>
              <a:rPr lang="en-US" sz="2400" dirty="0"/>
              <a:t>Used when multiple values are needed to describe an object.  Examples?</a:t>
            </a:r>
          </a:p>
          <a:p>
            <a:pPr lvl="1" eaLnBrk="1" hangingPunct="1"/>
            <a:r>
              <a:rPr lang="en-US" sz="2400" dirty="0"/>
              <a:t>Doesn’t need to contain member functions (The structures used here have no member functions)</a:t>
            </a:r>
          </a:p>
          <a:p>
            <a:pPr lvl="1" eaLnBrk="1" hangingPunct="1"/>
            <a:r>
              <a:rPr lang="en-US" sz="2400" dirty="0"/>
              <a:t>Contains multiple values of possibly different types</a:t>
            </a:r>
          </a:p>
          <a:p>
            <a:pPr lvl="2" eaLnBrk="1" hangingPunct="1"/>
            <a:r>
              <a:rPr lang="en-US" sz="2000" dirty="0"/>
              <a:t>The multiple values are logically related as a single item</a:t>
            </a:r>
          </a:p>
          <a:p>
            <a:pPr lvl="2" eaLnBrk="1" hangingPunct="1"/>
            <a:r>
              <a:rPr lang="en-US" sz="2000" dirty="0"/>
              <a:t>Example:    A bank Certificate of Deposit (CD) </a:t>
            </a:r>
            <a:br>
              <a:rPr lang="en-US" sz="2000" dirty="0"/>
            </a:br>
            <a:r>
              <a:rPr lang="en-US" sz="2000" dirty="0"/>
              <a:t>                    has the following values: </a:t>
            </a:r>
            <a:br>
              <a:rPr lang="en-US" sz="2000" dirty="0"/>
            </a:br>
            <a:r>
              <a:rPr lang="en-US" sz="2000" dirty="0"/>
              <a:t>   		  	a balance</a:t>
            </a:r>
            <a:br>
              <a:rPr lang="en-US" sz="2000" dirty="0"/>
            </a:br>
            <a:r>
              <a:rPr lang="en-US" sz="2000" dirty="0"/>
              <a:t> 		  	an interest rate</a:t>
            </a:r>
            <a:br>
              <a:rPr lang="en-US" sz="2000" dirty="0"/>
            </a:br>
            <a:r>
              <a:rPr lang="en-US" sz="2000" dirty="0"/>
              <a:t>			a term (months to maturity)</a:t>
            </a:r>
          </a:p>
          <a:p>
            <a:pPr lvl="1" eaLnBrk="1" hangingPunct="1"/>
            <a:endParaRPr lang="en-US" sz="2400" dirty="0"/>
          </a:p>
        </p:txBody>
      </p:sp>
    </p:spTree>
  </p:cSld>
  <p:clrMapOvr>
    <a:masterClrMapping/>
  </p:clrMapOvr>
  <p:transition spd="med">
    <p:wipe dir="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5">
            <a:extLst>
              <a:ext uri="{FF2B5EF4-FFF2-40B4-BE49-F238E27FC236}">
                <a16:creationId xmlns:a16="http://schemas.microsoft.com/office/drawing/2014/main" id="{29AE7FD6-0D93-4C79-804B-125AAAF3E9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5413" y="476250"/>
            <a:ext cx="6353175" cy="590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9" name="Text Box 3">
            <a:extLst>
              <a:ext uri="{FF2B5EF4-FFF2-40B4-BE49-F238E27FC236}">
                <a16:creationId xmlns:a16="http://schemas.microsoft.com/office/drawing/2014/main" id="{90330C8D-CAEB-445B-8985-4D66481D0BEF}"/>
              </a:ext>
            </a:extLst>
          </p:cNvPr>
          <p:cNvSpPr txBox="1">
            <a:spLocks noChangeArrowheads="1"/>
          </p:cNvSpPr>
          <p:nvPr/>
        </p:nvSpPr>
        <p:spPr bwMode="auto">
          <a:xfrm>
            <a:off x="6553200" y="6019800"/>
            <a:ext cx="1905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i="1"/>
              <a:t>Continues...</a:t>
            </a:r>
          </a:p>
        </p:txBody>
      </p:sp>
    </p:spTree>
  </p:cSld>
  <p:clrMapOvr>
    <a:masterClrMapping/>
  </p:clrMapOvr>
  <p:transition spd="med"/>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5">
            <a:extLst>
              <a:ext uri="{FF2B5EF4-FFF2-40B4-BE49-F238E27FC236}">
                <a16:creationId xmlns:a16="http://schemas.microsoft.com/office/drawing/2014/main" id="{E0809E3D-B627-41B4-ABE8-62E1804F37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0175" y="381000"/>
            <a:ext cx="634365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BC8B2B61-D927-4DD7-AB74-D870064463BC}"/>
              </a:ext>
            </a:extLst>
          </p:cNvPr>
          <p:cNvSpPr>
            <a:spLocks noGrp="1" noChangeArrowheads="1"/>
          </p:cNvSpPr>
          <p:nvPr>
            <p:ph type="ctrTitle"/>
          </p:nvPr>
        </p:nvSpPr>
        <p:spPr/>
        <p:txBody>
          <a:bodyPr/>
          <a:lstStyle/>
          <a:p>
            <a:r>
              <a:rPr lang="en-US" altLang="en-US"/>
              <a:t>3.11</a:t>
            </a:r>
          </a:p>
        </p:txBody>
      </p:sp>
      <p:sp>
        <p:nvSpPr>
          <p:cNvPr id="95235" name="Subtitle 2">
            <a:extLst>
              <a:ext uri="{FF2B5EF4-FFF2-40B4-BE49-F238E27FC236}">
                <a16:creationId xmlns:a16="http://schemas.microsoft.com/office/drawing/2014/main" id="{4F136050-D338-4ECD-BE6B-74006FF0E510}"/>
              </a:ext>
            </a:extLst>
          </p:cNvPr>
          <p:cNvSpPr>
            <a:spLocks noGrp="1" noChangeArrowheads="1"/>
          </p:cNvSpPr>
          <p:nvPr>
            <p:ph type="subTitle" idx="1"/>
          </p:nvPr>
        </p:nvSpPr>
        <p:spPr/>
        <p:txBody>
          <a:bodyPr/>
          <a:lstStyle/>
          <a:p>
            <a:r>
              <a:rPr lang="en-US" altLang="en-US"/>
              <a:t>Using Private Member Functions</a:t>
            </a:r>
          </a:p>
          <a:p>
            <a:endParaRPr lang="en-US" altLang="en-US"/>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dirty="0"/>
              <a:t>Section 10.2 Exercises</a:t>
            </a:r>
          </a:p>
        </p:txBody>
      </p:sp>
      <p:sp>
        <p:nvSpPr>
          <p:cNvPr id="60419" name="Rectangle 3"/>
          <p:cNvSpPr>
            <a:spLocks noGrp="1" noChangeArrowheads="1"/>
          </p:cNvSpPr>
          <p:nvPr>
            <p:ph idx="1"/>
          </p:nvPr>
        </p:nvSpPr>
        <p:spPr>
          <a:xfrm>
            <a:off x="544513" y="1676400"/>
            <a:ext cx="8294687" cy="4572000"/>
          </a:xfrm>
        </p:spPr>
        <p:txBody>
          <a:bodyPr/>
          <a:lstStyle/>
          <a:p>
            <a:pPr eaLnBrk="1" hangingPunct="1"/>
            <a:r>
              <a:rPr lang="en-US" sz="2400" dirty="0"/>
              <a:t>Can you answer the following:</a:t>
            </a:r>
          </a:p>
          <a:p>
            <a:pPr lvl="1" eaLnBrk="1" hangingPunct="1"/>
            <a:r>
              <a:rPr lang="en-US" sz="2400" dirty="0"/>
              <a:t>Describe the difference between a class and</a:t>
            </a:r>
            <a:br>
              <a:rPr lang="en-US" sz="2400" dirty="0"/>
            </a:br>
            <a:r>
              <a:rPr lang="en-US" sz="2400" dirty="0"/>
              <a:t> a structure?</a:t>
            </a:r>
            <a:br>
              <a:rPr lang="en-US" sz="2400" dirty="0"/>
            </a:br>
            <a:endParaRPr lang="en-US" sz="2400" dirty="0"/>
          </a:p>
          <a:p>
            <a:pPr lvl="1" eaLnBrk="1" hangingPunct="1"/>
            <a:r>
              <a:rPr lang="en-US" sz="2400" dirty="0"/>
              <a:t>Explain why member variables are usually private?</a:t>
            </a:r>
            <a:br>
              <a:rPr lang="en-US" sz="2400" dirty="0"/>
            </a:br>
            <a:endParaRPr lang="en-US" sz="2400" dirty="0"/>
          </a:p>
          <a:p>
            <a:pPr lvl="1" eaLnBrk="1" hangingPunct="1"/>
            <a:r>
              <a:rPr lang="en-US" sz="2400" dirty="0"/>
              <a:t>Describe the purpose and usage of a constructor?  </a:t>
            </a:r>
            <a:br>
              <a:rPr lang="en-US" sz="2400" dirty="0"/>
            </a:br>
            <a:endParaRPr lang="en-US" sz="2400" dirty="0"/>
          </a:p>
          <a:p>
            <a:pPr lvl="1" eaLnBrk="1" hangingPunct="1"/>
            <a:r>
              <a:rPr lang="en-US" sz="2400" dirty="0"/>
              <a:t>Use an initialization section in a constructor?</a:t>
            </a:r>
          </a:p>
          <a:p>
            <a:pPr lvl="1" eaLnBrk="1" hangingPunct="1"/>
            <a:endParaRPr lang="en-US" sz="2400" dirty="0"/>
          </a:p>
          <a:p>
            <a:pPr lvl="1" eaLnBrk="1" hangingPunct="1"/>
            <a:r>
              <a:rPr lang="en-US" sz="2400" dirty="0"/>
              <a:t>What is the purpose of a default constructor and when is one supplied automatically in a class.</a:t>
            </a:r>
          </a:p>
        </p:txBody>
      </p:sp>
    </p:spTree>
  </p:cSld>
  <p:clrMapOvr>
    <a:masterClrMapping/>
  </p:clrMapOvr>
  <p:transition spd="med">
    <p:wipe dir="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940A2-D08A-4B0F-99FA-8A6CA684CBFB}"/>
              </a:ext>
            </a:extLst>
          </p:cNvPr>
          <p:cNvSpPr>
            <a:spLocks noGrp="1"/>
          </p:cNvSpPr>
          <p:nvPr>
            <p:ph type="title"/>
          </p:nvPr>
        </p:nvSpPr>
        <p:spPr/>
        <p:txBody>
          <a:bodyPr/>
          <a:lstStyle/>
          <a:p>
            <a:r>
              <a:rPr lang="en-US" dirty="0"/>
              <a:t>Answers to Exercises</a:t>
            </a:r>
          </a:p>
        </p:txBody>
      </p:sp>
      <p:sp>
        <p:nvSpPr>
          <p:cNvPr id="3" name="Content Placeholder 2">
            <a:extLst>
              <a:ext uri="{FF2B5EF4-FFF2-40B4-BE49-F238E27FC236}">
                <a16:creationId xmlns:a16="http://schemas.microsoft.com/office/drawing/2014/main" id="{9D082ED6-694D-4C0F-BD4E-19E24A02A0EF}"/>
              </a:ext>
            </a:extLst>
          </p:cNvPr>
          <p:cNvSpPr>
            <a:spLocks noGrp="1"/>
          </p:cNvSpPr>
          <p:nvPr>
            <p:ph idx="1"/>
          </p:nvPr>
        </p:nvSpPr>
        <p:spPr/>
        <p:txBody>
          <a:bodyPr/>
          <a:lstStyle/>
          <a:p>
            <a:r>
              <a:rPr lang="en-US" sz="2400" dirty="0"/>
              <a:t>Describe the difference between a class and</a:t>
            </a:r>
            <a:br>
              <a:rPr lang="en-US" sz="2400" dirty="0"/>
            </a:br>
            <a:r>
              <a:rPr lang="en-US" sz="2400" dirty="0"/>
              <a:t> a structure?</a:t>
            </a:r>
          </a:p>
          <a:p>
            <a:pPr lvl="1"/>
            <a:r>
              <a:rPr lang="en-US" sz="2400" dirty="0"/>
              <a:t>structs are public by default; classes are private by default. </a:t>
            </a:r>
          </a:p>
          <a:p>
            <a:r>
              <a:rPr lang="en-US" sz="2400" dirty="0"/>
              <a:t>Explain why member variables are usually private?</a:t>
            </a:r>
          </a:p>
          <a:p>
            <a:pPr lvl="1"/>
            <a:r>
              <a:rPr lang="en-US" sz="2400" dirty="0"/>
              <a:t>Protect programs from class changes and objects from internal corruption.</a:t>
            </a:r>
          </a:p>
          <a:p>
            <a:r>
              <a:rPr lang="en-US" sz="2400" dirty="0"/>
              <a:t>Describe purpose and usage of a constructor?</a:t>
            </a:r>
          </a:p>
          <a:p>
            <a:pPr lvl="1"/>
            <a:r>
              <a:rPr lang="en-US" sz="2400" dirty="0"/>
              <a:t>Constructors are invoked when an object is created.</a:t>
            </a:r>
          </a:p>
          <a:p>
            <a:pPr lvl="1"/>
            <a:r>
              <a:rPr lang="en-US" sz="2400" dirty="0"/>
              <a:t>Used to declare variables.</a:t>
            </a:r>
          </a:p>
          <a:p>
            <a:pPr marL="0" indent="0">
              <a:buNone/>
            </a:pPr>
            <a:endParaRPr lang="en-US" dirty="0"/>
          </a:p>
        </p:txBody>
      </p:sp>
    </p:spTree>
    <p:extLst>
      <p:ext uri="{BB962C8B-B14F-4D97-AF65-F5344CB8AC3E}">
        <p14:creationId xmlns:p14="http://schemas.microsoft.com/office/powerpoint/2010/main" val="1075930766"/>
      </p:ext>
    </p:extLst>
  </p:cSld>
  <p:clrMapOvr>
    <a:masterClrMapping/>
  </p:clrMapOvr>
  <p:transition spd="med"/>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E8521-4ADF-4ECF-AEB7-44502CE38E11}"/>
              </a:ext>
            </a:extLst>
          </p:cNvPr>
          <p:cNvSpPr>
            <a:spLocks noGrp="1"/>
          </p:cNvSpPr>
          <p:nvPr>
            <p:ph type="title"/>
          </p:nvPr>
        </p:nvSpPr>
        <p:spPr/>
        <p:txBody>
          <a:bodyPr/>
          <a:lstStyle/>
          <a:p>
            <a:r>
              <a:rPr lang="en-US" dirty="0"/>
              <a:t>Answers to </a:t>
            </a:r>
            <a:r>
              <a:rPr lang="en-US" dirty="0" err="1"/>
              <a:t>Exercisess</a:t>
            </a:r>
            <a:endParaRPr lang="en-US" dirty="0"/>
          </a:p>
        </p:txBody>
      </p:sp>
      <p:sp>
        <p:nvSpPr>
          <p:cNvPr id="3" name="Content Placeholder 2">
            <a:extLst>
              <a:ext uri="{FF2B5EF4-FFF2-40B4-BE49-F238E27FC236}">
                <a16:creationId xmlns:a16="http://schemas.microsoft.com/office/drawing/2014/main" id="{E7CEFE9C-1DA6-4EF3-B211-AF44DA1114BC}"/>
              </a:ext>
            </a:extLst>
          </p:cNvPr>
          <p:cNvSpPr>
            <a:spLocks noGrp="1"/>
          </p:cNvSpPr>
          <p:nvPr>
            <p:ph idx="1"/>
          </p:nvPr>
        </p:nvSpPr>
        <p:spPr/>
        <p:txBody>
          <a:bodyPr/>
          <a:lstStyle/>
          <a:p>
            <a:r>
              <a:rPr lang="en-US" sz="2400" dirty="0"/>
              <a:t>Use initialization section in a constructor?</a:t>
            </a:r>
          </a:p>
          <a:p>
            <a:pPr lvl="1"/>
            <a:r>
              <a:rPr lang="en-US" sz="2400" dirty="0"/>
              <a:t>(See slide 98, see slide 111)</a:t>
            </a:r>
          </a:p>
          <a:p>
            <a:pPr marL="457200" lvl="1" indent="0">
              <a:buNone/>
            </a:pPr>
            <a:r>
              <a:rPr lang="en-US" sz="2400" dirty="0" err="1"/>
              <a:t>DayOfYear</a:t>
            </a:r>
            <a:r>
              <a:rPr lang="en-US" sz="2400" dirty="0"/>
              <a:t>::</a:t>
            </a:r>
            <a:r>
              <a:rPr lang="en-US" sz="2400" dirty="0" err="1"/>
              <a:t>DayOfYear</a:t>
            </a:r>
            <a:r>
              <a:rPr lang="en-US" sz="2400" dirty="0"/>
              <a:t>(int m, int d) : month(m), day(d) { }</a:t>
            </a:r>
          </a:p>
          <a:p>
            <a:pPr marL="457200" lvl="1" indent="0">
              <a:buNone/>
            </a:pPr>
            <a:r>
              <a:rPr lang="en-US" sz="2400" dirty="0" err="1"/>
              <a:t>DayOfYear</a:t>
            </a:r>
            <a:r>
              <a:rPr lang="en-US" sz="2400" dirty="0"/>
              <a:t>::</a:t>
            </a:r>
            <a:r>
              <a:rPr lang="en-US" sz="2400" dirty="0" err="1"/>
              <a:t>DayOfYear</a:t>
            </a:r>
            <a:r>
              <a:rPr lang="en-US" sz="2400" dirty="0"/>
              <a:t>() : month(1), day(1) { }</a:t>
            </a:r>
          </a:p>
          <a:p>
            <a:r>
              <a:rPr lang="en-US" sz="2400" dirty="0"/>
              <a:t>What is the purpose and when is a default constructor provided automatically?</a:t>
            </a:r>
          </a:p>
          <a:p>
            <a:pPr lvl="1"/>
            <a:r>
              <a:rPr lang="en-US" sz="2400" dirty="0"/>
              <a:t>If a class does not provide a constructor, a default constructor will automatically be provided that does nothing.</a:t>
            </a:r>
          </a:p>
          <a:p>
            <a:pPr lvl="1"/>
            <a:r>
              <a:rPr lang="en-US" sz="2400" dirty="0"/>
              <a:t>A default constructor is needed to declare objects.</a:t>
            </a:r>
          </a:p>
          <a:p>
            <a:endParaRPr lang="en-US" dirty="0"/>
          </a:p>
        </p:txBody>
      </p:sp>
    </p:spTree>
    <p:extLst>
      <p:ext uri="{BB962C8B-B14F-4D97-AF65-F5344CB8AC3E}">
        <p14:creationId xmlns:p14="http://schemas.microsoft.com/office/powerpoint/2010/main" val="2341276068"/>
      </p:ext>
    </p:extLst>
  </p:cSld>
  <p:clrMapOvr>
    <a:masterClrMapping/>
  </p:clrMapOvr>
  <p:transition spd="med"/>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5E00A-60C7-417A-BE98-7874574C53A8}"/>
              </a:ext>
            </a:extLst>
          </p:cNvPr>
          <p:cNvSpPr>
            <a:spLocks noGrp="1"/>
          </p:cNvSpPr>
          <p:nvPr>
            <p:ph type="title"/>
          </p:nvPr>
        </p:nvSpPr>
        <p:spPr/>
        <p:txBody>
          <a:bodyPr/>
          <a:lstStyle/>
          <a:p>
            <a:r>
              <a:rPr lang="en-US" dirty="0"/>
              <a:t>As practice consider the following</a:t>
            </a:r>
          </a:p>
        </p:txBody>
      </p:sp>
      <p:sp>
        <p:nvSpPr>
          <p:cNvPr id="3" name="Content Placeholder 2">
            <a:extLst>
              <a:ext uri="{FF2B5EF4-FFF2-40B4-BE49-F238E27FC236}">
                <a16:creationId xmlns:a16="http://schemas.microsoft.com/office/drawing/2014/main" id="{BB18E124-616E-4033-B734-653F7F68E051}"/>
              </a:ext>
            </a:extLst>
          </p:cNvPr>
          <p:cNvSpPr>
            <a:spLocks noGrp="1"/>
          </p:cNvSpPr>
          <p:nvPr>
            <p:ph idx="1"/>
          </p:nvPr>
        </p:nvSpPr>
        <p:spPr>
          <a:xfrm>
            <a:off x="564160" y="1524000"/>
            <a:ext cx="8294687" cy="4572000"/>
          </a:xfrm>
        </p:spPr>
        <p:txBody>
          <a:bodyPr/>
          <a:lstStyle/>
          <a:p>
            <a:pPr marL="0" indent="0">
              <a:buNone/>
            </a:pPr>
            <a:r>
              <a:rPr lang="en-US" sz="2400" dirty="0"/>
              <a:t>Take our </a:t>
            </a:r>
            <a:r>
              <a:rPr lang="en-US" sz="2400" dirty="0" err="1">
                <a:solidFill>
                  <a:srgbClr val="0000CC"/>
                </a:solidFill>
              </a:rPr>
              <a:t>DayOfYear</a:t>
            </a:r>
            <a:r>
              <a:rPr lang="en-US" sz="2400" dirty="0"/>
              <a:t> class and </a:t>
            </a:r>
            <a:r>
              <a:rPr lang="en-US" sz="2400" dirty="0">
                <a:solidFill>
                  <a:srgbClr val="C00000"/>
                </a:solidFill>
              </a:rPr>
              <a:t>add two constructors</a:t>
            </a:r>
            <a:r>
              <a:rPr lang="en-US" sz="2400" dirty="0"/>
              <a:t>: one that takes the month and day to initialize both data members and a default constructor.</a:t>
            </a:r>
          </a:p>
          <a:p>
            <a:pPr marL="0" indent="0">
              <a:buNone/>
            </a:pPr>
            <a:endParaRPr lang="en-US" sz="2400" dirty="0"/>
          </a:p>
          <a:p>
            <a:pPr marL="0" indent="0">
              <a:buNone/>
            </a:pPr>
            <a:r>
              <a:rPr lang="en-US" sz="2400" dirty="0"/>
              <a:t>Even though, we already added a member function called </a:t>
            </a:r>
            <a:r>
              <a:rPr lang="en-US" sz="2400" dirty="0" err="1">
                <a:solidFill>
                  <a:srgbClr val="0000CC"/>
                </a:solidFill>
              </a:rPr>
              <a:t>isEquals</a:t>
            </a:r>
            <a:r>
              <a:rPr lang="en-US" sz="2400" dirty="0">
                <a:solidFill>
                  <a:srgbClr val="0000CC"/>
                </a:solidFill>
              </a:rPr>
              <a:t>, </a:t>
            </a:r>
            <a:r>
              <a:rPr lang="en-US" sz="2400" dirty="0">
                <a:solidFill>
                  <a:srgbClr val="C00000"/>
                </a:solidFill>
              </a:rPr>
              <a:t>try it on your own</a:t>
            </a:r>
            <a:r>
              <a:rPr lang="en-US" sz="2400" dirty="0"/>
              <a:t>. Remember it takes a </a:t>
            </a:r>
            <a:r>
              <a:rPr lang="en-US" sz="2400" dirty="0" err="1">
                <a:solidFill>
                  <a:srgbClr val="0000FF"/>
                </a:solidFill>
              </a:rPr>
              <a:t>DayOfYear</a:t>
            </a:r>
            <a:r>
              <a:rPr lang="en-US" sz="2400" dirty="0"/>
              <a:t> object as parameter.</a:t>
            </a:r>
          </a:p>
          <a:p>
            <a:pPr marL="0" indent="0">
              <a:buNone/>
            </a:pPr>
            <a:endParaRPr lang="en-US" sz="2400" dirty="0"/>
          </a:p>
          <a:p>
            <a:pPr marL="0" indent="0">
              <a:buNone/>
            </a:pPr>
            <a:r>
              <a:rPr lang="en-US" sz="2400" dirty="0"/>
              <a:t>Add a member function called </a:t>
            </a:r>
            <a:r>
              <a:rPr lang="en-US" sz="2400" dirty="0" err="1">
                <a:solidFill>
                  <a:srgbClr val="0000CC"/>
                </a:solidFill>
              </a:rPr>
              <a:t>isAfter</a:t>
            </a:r>
            <a:r>
              <a:rPr lang="en-US" sz="2400" dirty="0"/>
              <a:t> that compares the invoking object to an object passed in as a parameter. </a:t>
            </a:r>
            <a:r>
              <a:rPr lang="en-US" sz="2400" dirty="0">
                <a:solidFill>
                  <a:srgbClr val="C00000"/>
                </a:solidFill>
              </a:rPr>
              <a:t>if the calling object is later in the year, then return true. Otherwise false.</a:t>
            </a:r>
          </a:p>
          <a:p>
            <a:pPr marL="0" indent="0">
              <a:buNone/>
            </a:pPr>
            <a:endParaRPr lang="en-US" dirty="0"/>
          </a:p>
        </p:txBody>
      </p:sp>
    </p:spTree>
    <p:extLst>
      <p:ext uri="{BB962C8B-B14F-4D97-AF65-F5344CB8AC3E}">
        <p14:creationId xmlns:p14="http://schemas.microsoft.com/office/powerpoint/2010/main" val="1027208627"/>
      </p:ext>
    </p:extLst>
  </p:cSld>
  <p:clrMapOvr>
    <a:masterClrMapping/>
  </p:clrMapOvr>
  <p:transition spd="med"/>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BD892-9BA4-462B-B862-C1B60972C132}"/>
              </a:ext>
            </a:extLst>
          </p:cNvPr>
          <p:cNvSpPr>
            <a:spLocks noGrp="1"/>
          </p:cNvSpPr>
          <p:nvPr>
            <p:ph type="title"/>
          </p:nvPr>
        </p:nvSpPr>
        <p:spPr/>
        <p:txBody>
          <a:bodyPr/>
          <a:lstStyle/>
          <a:p>
            <a:r>
              <a:rPr lang="en-US" sz="2800" dirty="0">
                <a:latin typeface="Courier New" panose="02070309020205020404" pitchFamily="49" charset="0"/>
                <a:cs typeface="Courier New" panose="02070309020205020404" pitchFamily="49" charset="0"/>
              </a:rPr>
              <a:t>class </a:t>
            </a:r>
            <a:r>
              <a:rPr lang="en-US" sz="2800" dirty="0" err="1">
                <a:latin typeface="Courier New" panose="02070309020205020404" pitchFamily="49" charset="0"/>
                <a:cs typeface="Courier New" panose="02070309020205020404" pitchFamily="49" charset="0"/>
              </a:rPr>
              <a:t>DayOfYear</a:t>
            </a:r>
            <a:r>
              <a:rPr lang="en-US" sz="2800" dirty="0">
                <a:latin typeface="Courier New" panose="02070309020205020404" pitchFamily="49" charset="0"/>
                <a:cs typeface="Courier New" panose="02070309020205020404" pitchFamily="49" charset="0"/>
              </a:rPr>
              <a:t> {</a:t>
            </a:r>
            <a:br>
              <a:rPr lang="en-US" sz="2800" dirty="0">
                <a:latin typeface="Courier New" panose="02070309020205020404" pitchFamily="49" charset="0"/>
                <a:cs typeface="Courier New" panose="02070309020205020404" pitchFamily="49" charset="0"/>
              </a:rPr>
            </a:br>
            <a:r>
              <a:rPr lang="en-US" sz="2800" dirty="0">
                <a:latin typeface="Courier New" panose="02070309020205020404" pitchFamily="49" charset="0"/>
                <a:cs typeface="Courier New" panose="02070309020205020404" pitchFamily="49" charset="0"/>
              </a:rPr>
              <a:t>   public:</a:t>
            </a:r>
          </a:p>
        </p:txBody>
      </p:sp>
      <p:sp>
        <p:nvSpPr>
          <p:cNvPr id="3" name="Content Placeholder 2">
            <a:extLst>
              <a:ext uri="{FF2B5EF4-FFF2-40B4-BE49-F238E27FC236}">
                <a16:creationId xmlns:a16="http://schemas.microsoft.com/office/drawing/2014/main" id="{1EE67CC6-6A17-4841-A43D-02EC0793A5EB}"/>
              </a:ext>
            </a:extLst>
          </p:cNvPr>
          <p:cNvSpPr>
            <a:spLocks noGrp="1"/>
          </p:cNvSpPr>
          <p:nvPr>
            <p:ph idx="1"/>
          </p:nvPr>
        </p:nvSpPr>
        <p:spPr>
          <a:xfrm>
            <a:off x="544513" y="1295400"/>
            <a:ext cx="8294687" cy="4953000"/>
          </a:xfrm>
        </p:spPr>
        <p:txBody>
          <a:bodyPr/>
          <a:lstStyle/>
          <a:p>
            <a:pPr marL="0" indent="0">
              <a:buNone/>
            </a:pPr>
            <a:r>
              <a:rPr lang="en-US" dirty="0">
                <a:latin typeface="Courier New" panose="02070309020205020404" pitchFamily="49" charset="0"/>
                <a:cs typeface="Courier New" panose="02070309020205020404" pitchFamily="49" charset="0"/>
              </a:rPr>
              <a:t>	int </a:t>
            </a:r>
            <a:r>
              <a:rPr lang="en-US" dirty="0" err="1">
                <a:latin typeface="Courier New" panose="02070309020205020404" pitchFamily="49" charset="0"/>
                <a:cs typeface="Courier New" panose="02070309020205020404" pitchFamily="49" charset="0"/>
              </a:rPr>
              <a:t>getMonth</a:t>
            </a:r>
            <a:r>
              <a:rPr lang="en-US" dirty="0">
                <a:latin typeface="Courier New" panose="02070309020205020404" pitchFamily="49" charset="0"/>
                <a:cs typeface="Courier New" panose="02070309020205020404" pitchFamily="49" charset="0"/>
              </a:rPr>
              <a:t>();</a:t>
            </a:r>
          </a:p>
          <a:p>
            <a:pPr marL="0" indent="0">
              <a:buNone/>
            </a:pPr>
            <a:r>
              <a:rPr lang="en-US" dirty="0">
                <a:latin typeface="Courier New" panose="02070309020205020404" pitchFamily="49" charset="0"/>
                <a:cs typeface="Courier New" panose="02070309020205020404" pitchFamily="49" charset="0"/>
              </a:rPr>
              <a:t>	int </a:t>
            </a:r>
            <a:r>
              <a:rPr lang="en-US" dirty="0" err="1">
                <a:latin typeface="Courier New" panose="02070309020205020404" pitchFamily="49" charset="0"/>
                <a:cs typeface="Courier New" panose="02070309020205020404" pitchFamily="49" charset="0"/>
              </a:rPr>
              <a:t>getDay</a:t>
            </a:r>
            <a:r>
              <a:rPr lang="en-US" dirty="0">
                <a:latin typeface="Courier New" panose="02070309020205020404" pitchFamily="49" charset="0"/>
                <a:cs typeface="Courier New" panose="02070309020205020404" pitchFamily="49" charset="0"/>
              </a:rPr>
              <a:t>();</a:t>
            </a:r>
          </a:p>
          <a:p>
            <a:pPr marL="0" indent="0">
              <a:buNone/>
            </a:pPr>
            <a:r>
              <a:rPr lang="en-US" dirty="0">
                <a:latin typeface="Courier New" panose="02070309020205020404" pitchFamily="49" charset="0"/>
                <a:cs typeface="Courier New" panose="02070309020205020404" pitchFamily="49" charset="0"/>
              </a:rPr>
              <a:t>	void output(</a:t>
            </a:r>
            <a:r>
              <a:rPr lang="en-US" dirty="0" err="1">
                <a:latin typeface="Courier New" panose="02070309020205020404" pitchFamily="49" charset="0"/>
                <a:cs typeface="Courier New" panose="02070309020205020404" pitchFamily="49" charset="0"/>
              </a:rPr>
              <a:t>ostream</a:t>
            </a:r>
            <a:r>
              <a:rPr lang="en-US" dirty="0">
                <a:latin typeface="Courier New" panose="02070309020205020404" pitchFamily="49" charset="0"/>
                <a:cs typeface="Courier New" panose="02070309020205020404" pitchFamily="49" charset="0"/>
              </a:rPr>
              <a:t>&amp; outs);</a:t>
            </a:r>
          </a:p>
          <a:p>
            <a:pPr marL="0" indent="0">
              <a:buNone/>
            </a:pPr>
            <a:r>
              <a:rPr lang="en-US" dirty="0">
                <a:latin typeface="Courier New" panose="02070309020205020404" pitchFamily="49" charset="0"/>
                <a:cs typeface="Courier New" panose="02070309020205020404" pitchFamily="49" charset="0"/>
              </a:rPr>
              <a:t>	void input(</a:t>
            </a:r>
            <a:r>
              <a:rPr lang="en-US" dirty="0" err="1">
                <a:latin typeface="Courier New" panose="02070309020205020404" pitchFamily="49" charset="0"/>
                <a:cs typeface="Courier New" panose="02070309020205020404" pitchFamily="49" charset="0"/>
              </a:rPr>
              <a:t>istream</a:t>
            </a:r>
            <a:r>
              <a:rPr lang="en-US" dirty="0">
                <a:latin typeface="Courier New" panose="02070309020205020404" pitchFamily="49" charset="0"/>
                <a:cs typeface="Courier New" panose="02070309020205020404" pitchFamily="49" charset="0"/>
              </a:rPr>
              <a:t>&amp; ins);</a:t>
            </a:r>
          </a:p>
          <a:p>
            <a:pPr marL="0" indent="0">
              <a:buNone/>
            </a:pPr>
            <a:r>
              <a:rPr lang="en-US" dirty="0">
                <a:latin typeface="Courier New" panose="02070309020205020404" pitchFamily="49" charset="0"/>
                <a:cs typeface="Courier New" panose="02070309020205020404" pitchFamily="49" charset="0"/>
              </a:rPr>
              <a:t>   private:</a:t>
            </a:r>
          </a:p>
          <a:p>
            <a:pPr marL="0" indent="0">
              <a:buNone/>
            </a:pPr>
            <a:r>
              <a:rPr lang="en-US" dirty="0">
                <a:latin typeface="Courier New" panose="02070309020205020404" pitchFamily="49" charset="0"/>
                <a:cs typeface="Courier New" panose="02070309020205020404" pitchFamily="49" charset="0"/>
              </a:rPr>
              <a:t>	void </a:t>
            </a:r>
            <a:r>
              <a:rPr lang="en-US" dirty="0" err="1">
                <a:latin typeface="Courier New" panose="02070309020205020404" pitchFamily="49" charset="0"/>
                <a:cs typeface="Courier New" panose="02070309020205020404" pitchFamily="49" charset="0"/>
              </a:rPr>
              <a:t>check_date</a:t>
            </a:r>
            <a:r>
              <a:rPr lang="en-US" dirty="0">
                <a:latin typeface="Courier New" panose="02070309020205020404" pitchFamily="49" charset="0"/>
                <a:cs typeface="Courier New" panose="02070309020205020404" pitchFamily="49" charset="0"/>
              </a:rPr>
              <a:t>();</a:t>
            </a:r>
          </a:p>
          <a:p>
            <a:pPr marL="0" indent="0">
              <a:buNone/>
            </a:pPr>
            <a:r>
              <a:rPr lang="en-US" dirty="0">
                <a:latin typeface="Courier New" panose="02070309020205020404" pitchFamily="49" charset="0"/>
                <a:cs typeface="Courier New" panose="02070309020205020404" pitchFamily="49" charset="0"/>
              </a:rPr>
              <a:t>	int month;</a:t>
            </a:r>
          </a:p>
          <a:p>
            <a:pPr marL="0" indent="0">
              <a:buNone/>
            </a:pPr>
            <a:r>
              <a:rPr lang="en-US" dirty="0">
                <a:latin typeface="Courier New" panose="02070309020205020404" pitchFamily="49" charset="0"/>
                <a:cs typeface="Courier New" panose="02070309020205020404" pitchFamily="49" charset="0"/>
              </a:rPr>
              <a:t>	int day;</a:t>
            </a:r>
          </a:p>
          <a:p>
            <a:pPr marL="0" indent="0">
              <a:buNone/>
            </a:pPr>
            <a:r>
              <a:rPr lang="en-US"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978842418"/>
      </p:ext>
    </p:extLst>
  </p:cSld>
  <p:clrMapOvr>
    <a:masterClrMapping/>
  </p:clrMapOvr>
  <p:transition spd="med"/>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F04C6-33D2-462C-8283-DA63D0D2D5E0}"/>
              </a:ext>
            </a:extLst>
          </p:cNvPr>
          <p:cNvSpPr>
            <a:spLocks noGrp="1"/>
          </p:cNvSpPr>
          <p:nvPr>
            <p:ph type="title"/>
          </p:nvPr>
        </p:nvSpPr>
        <p:spPr/>
        <p:txBody>
          <a:bodyPr/>
          <a:lstStyle/>
          <a:p>
            <a:r>
              <a:rPr lang="en-US" dirty="0"/>
              <a:t>Start with the class </a:t>
            </a:r>
            <a:r>
              <a:rPr lang="en-US" dirty="0" err="1"/>
              <a:t>DayOfYear</a:t>
            </a:r>
            <a:endParaRPr lang="en-US" dirty="0"/>
          </a:p>
        </p:txBody>
      </p:sp>
      <p:sp>
        <p:nvSpPr>
          <p:cNvPr id="3" name="Content Placeholder 2">
            <a:extLst>
              <a:ext uri="{FF2B5EF4-FFF2-40B4-BE49-F238E27FC236}">
                <a16:creationId xmlns:a16="http://schemas.microsoft.com/office/drawing/2014/main" id="{5CFC19D2-5BF1-4C3A-A0BE-F43B7C0E463D}"/>
              </a:ext>
            </a:extLst>
          </p:cNvPr>
          <p:cNvSpPr>
            <a:spLocks noGrp="1"/>
          </p:cNvSpPr>
          <p:nvPr>
            <p:ph idx="1"/>
          </p:nvPr>
        </p:nvSpPr>
        <p:spPr/>
        <p:txBody>
          <a:bodyPr/>
          <a:lstStyle/>
          <a:p>
            <a:r>
              <a:rPr lang="en-US" dirty="0"/>
              <a:t>On the previous slide is the class </a:t>
            </a:r>
            <a:r>
              <a:rPr lang="en-US" dirty="0" err="1"/>
              <a:t>DayOfYear</a:t>
            </a:r>
            <a:r>
              <a:rPr lang="en-US" dirty="0"/>
              <a:t> before you make your changes.</a:t>
            </a:r>
          </a:p>
          <a:p>
            <a:r>
              <a:rPr lang="en-US" dirty="0"/>
              <a:t>The slides that follow show changes</a:t>
            </a:r>
          </a:p>
          <a:p>
            <a:pPr lvl="1"/>
            <a:r>
              <a:rPr lang="en-US" dirty="0"/>
              <a:t>Add the two constructors </a:t>
            </a:r>
            <a:r>
              <a:rPr lang="en-US" u="sng" dirty="0">
                <a:solidFill>
                  <a:srgbClr val="0000FF"/>
                </a:solidFill>
              </a:rPr>
              <a:t>OR</a:t>
            </a:r>
          </a:p>
          <a:p>
            <a:pPr lvl="1"/>
            <a:r>
              <a:rPr lang="en-US" dirty="0"/>
              <a:t>Add one constructor with default values.</a:t>
            </a:r>
          </a:p>
          <a:p>
            <a:pPr lvl="2"/>
            <a:r>
              <a:rPr lang="en-US" dirty="0"/>
              <a:t>But this is equivalent to 3 constructors:</a:t>
            </a:r>
          </a:p>
          <a:p>
            <a:pPr lvl="2"/>
            <a:r>
              <a:rPr lang="en-US" dirty="0" err="1"/>
              <a:t>DayOfYear</a:t>
            </a:r>
            <a:r>
              <a:rPr lang="en-US" dirty="0"/>
              <a:t>();             // default month = 1, day=1</a:t>
            </a:r>
          </a:p>
          <a:p>
            <a:pPr lvl="2"/>
            <a:r>
              <a:rPr lang="en-US" dirty="0" err="1"/>
              <a:t>DayOfYear</a:t>
            </a:r>
            <a:r>
              <a:rPr lang="en-US" dirty="0"/>
              <a:t>(int mon); // default day = 1</a:t>
            </a:r>
          </a:p>
          <a:p>
            <a:pPr lvl="2"/>
            <a:r>
              <a:rPr lang="en-US" dirty="0" err="1"/>
              <a:t>DayOfYear</a:t>
            </a:r>
            <a:r>
              <a:rPr lang="en-US" dirty="0"/>
              <a:t>(int mon, int day); </a:t>
            </a:r>
          </a:p>
          <a:p>
            <a:endParaRPr lang="en-US" dirty="0"/>
          </a:p>
        </p:txBody>
      </p:sp>
    </p:spTree>
    <p:extLst>
      <p:ext uri="{BB962C8B-B14F-4D97-AF65-F5344CB8AC3E}">
        <p14:creationId xmlns:p14="http://schemas.microsoft.com/office/powerpoint/2010/main" val="4096246282"/>
      </p:ext>
    </p:extLst>
  </p:cSld>
  <p:clrMapOvr>
    <a:masterClrMapping/>
  </p:clrMapOvr>
  <p:transition spd="med"/>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A46E2-D53C-4A10-B736-9EACE11B1E6D}"/>
              </a:ext>
            </a:extLst>
          </p:cNvPr>
          <p:cNvSpPr>
            <a:spLocks noGrp="1"/>
          </p:cNvSpPr>
          <p:nvPr>
            <p:ph type="title"/>
          </p:nvPr>
        </p:nvSpPr>
        <p:spPr/>
        <p:txBody>
          <a:bodyPr/>
          <a:lstStyle/>
          <a:p>
            <a:r>
              <a:rPr lang="en-US" sz="2800" dirty="0">
                <a:latin typeface="Courier New" panose="02070309020205020404" pitchFamily="49" charset="0"/>
                <a:cs typeface="Courier New" panose="02070309020205020404" pitchFamily="49" charset="0"/>
              </a:rPr>
              <a:t>class </a:t>
            </a:r>
            <a:r>
              <a:rPr lang="en-US" sz="2800" dirty="0" err="1">
                <a:latin typeface="Courier New" panose="02070309020205020404" pitchFamily="49" charset="0"/>
                <a:cs typeface="Courier New" panose="02070309020205020404" pitchFamily="49" charset="0"/>
              </a:rPr>
              <a:t>DayOfYear</a:t>
            </a:r>
            <a:r>
              <a:rPr lang="en-US" sz="2800" dirty="0">
                <a:latin typeface="Courier New" panose="02070309020205020404" pitchFamily="49" charset="0"/>
                <a:cs typeface="Courier New" panose="02070309020205020404" pitchFamily="49" charset="0"/>
              </a:rPr>
              <a:t> {</a:t>
            </a:r>
            <a:br>
              <a:rPr lang="en-US" sz="2800" dirty="0">
                <a:latin typeface="Courier New" panose="02070309020205020404" pitchFamily="49" charset="0"/>
                <a:cs typeface="Courier New" panose="02070309020205020404" pitchFamily="49" charset="0"/>
              </a:rPr>
            </a:br>
            <a:r>
              <a:rPr lang="en-US" sz="2800" dirty="0">
                <a:latin typeface="Courier New" panose="02070309020205020404" pitchFamily="49" charset="0"/>
                <a:cs typeface="Courier New" panose="02070309020205020404" pitchFamily="49" charset="0"/>
              </a:rPr>
              <a:t>   public:</a:t>
            </a:r>
            <a:endParaRPr lang="en-US" sz="2800" dirty="0"/>
          </a:p>
        </p:txBody>
      </p:sp>
      <p:sp>
        <p:nvSpPr>
          <p:cNvPr id="3" name="Content Placeholder 2">
            <a:extLst>
              <a:ext uri="{FF2B5EF4-FFF2-40B4-BE49-F238E27FC236}">
                <a16:creationId xmlns:a16="http://schemas.microsoft.com/office/drawing/2014/main" id="{76B922B5-C379-4C93-B548-8082C4611C88}"/>
              </a:ext>
            </a:extLst>
          </p:cNvPr>
          <p:cNvSpPr>
            <a:spLocks noGrp="1"/>
          </p:cNvSpPr>
          <p:nvPr>
            <p:ph idx="1"/>
          </p:nvPr>
        </p:nvSpPr>
        <p:spPr>
          <a:xfrm>
            <a:off x="544513" y="1219200"/>
            <a:ext cx="8294687" cy="5029200"/>
          </a:xfrm>
        </p:spPr>
        <p:txBody>
          <a:bodyPr/>
          <a:lstStyle/>
          <a:p>
            <a:pPr marL="0" indent="0">
              <a:buNone/>
            </a:pPr>
            <a:r>
              <a:rPr lang="en-US" dirty="0">
                <a:latin typeface="Courier New" panose="02070309020205020404" pitchFamily="49" charset="0"/>
                <a:cs typeface="Courier New" panose="02070309020205020404" pitchFamily="49" charset="0"/>
              </a:rPr>
              <a:t>    </a:t>
            </a:r>
            <a:r>
              <a:rPr lang="en-US" dirty="0" err="1">
                <a:solidFill>
                  <a:srgbClr val="0000FF"/>
                </a:solidFill>
                <a:latin typeface="Courier New" panose="02070309020205020404" pitchFamily="49" charset="0"/>
                <a:cs typeface="Courier New" panose="02070309020205020404" pitchFamily="49" charset="0"/>
              </a:rPr>
              <a:t>DayOfYear</a:t>
            </a:r>
            <a:r>
              <a:rPr lang="en-US" dirty="0">
                <a:solidFill>
                  <a:srgbClr val="0000FF"/>
                </a:solidFill>
                <a:latin typeface="Courier New" panose="02070309020205020404" pitchFamily="49" charset="0"/>
                <a:cs typeface="Courier New" panose="02070309020205020404" pitchFamily="49" charset="0"/>
              </a:rPr>
              <a:t>();</a:t>
            </a:r>
          </a:p>
          <a:p>
            <a:pPr marL="0" indent="0">
              <a:buNone/>
            </a:pPr>
            <a:r>
              <a:rPr lang="en-US" dirty="0">
                <a:latin typeface="Courier New" panose="02070309020205020404" pitchFamily="49" charset="0"/>
                <a:cs typeface="Courier New" panose="02070309020205020404" pitchFamily="49" charset="0"/>
              </a:rPr>
              <a:t>    </a:t>
            </a:r>
            <a:r>
              <a:rPr lang="en-US" dirty="0" err="1">
                <a:solidFill>
                  <a:srgbClr val="0000FF"/>
                </a:solidFill>
                <a:latin typeface="Courier New" panose="02070309020205020404" pitchFamily="49" charset="0"/>
                <a:cs typeface="Courier New" panose="02070309020205020404" pitchFamily="49" charset="0"/>
              </a:rPr>
              <a:t>DayOfYear</a:t>
            </a:r>
            <a:r>
              <a:rPr lang="en-US" dirty="0">
                <a:solidFill>
                  <a:srgbClr val="0000FF"/>
                </a:solidFill>
                <a:latin typeface="Courier New" panose="02070309020205020404" pitchFamily="49" charset="0"/>
                <a:cs typeface="Courier New" panose="02070309020205020404" pitchFamily="49" charset="0"/>
              </a:rPr>
              <a:t>(int mon, int day);</a:t>
            </a:r>
          </a:p>
          <a:p>
            <a:pPr marL="0" indent="0">
              <a:buNone/>
            </a:pPr>
            <a:r>
              <a:rPr lang="en-US" dirty="0">
                <a:latin typeface="Courier New" panose="02070309020205020404" pitchFamily="49" charset="0"/>
                <a:cs typeface="Courier New" panose="02070309020205020404" pitchFamily="49" charset="0"/>
              </a:rPr>
              <a:t>    int </a:t>
            </a:r>
            <a:r>
              <a:rPr lang="en-US" dirty="0" err="1">
                <a:latin typeface="Courier New" panose="02070309020205020404" pitchFamily="49" charset="0"/>
                <a:cs typeface="Courier New" panose="02070309020205020404" pitchFamily="49" charset="0"/>
              </a:rPr>
              <a:t>getMonth</a:t>
            </a:r>
            <a:r>
              <a:rPr lang="en-US" dirty="0">
                <a:latin typeface="Courier New" panose="02070309020205020404" pitchFamily="49" charset="0"/>
                <a:cs typeface="Courier New" panose="02070309020205020404" pitchFamily="49" charset="0"/>
              </a:rPr>
              <a:t>();</a:t>
            </a:r>
          </a:p>
          <a:p>
            <a:pPr marL="0" indent="0">
              <a:buNone/>
            </a:pPr>
            <a:r>
              <a:rPr lang="en-US" dirty="0">
                <a:latin typeface="Courier New" panose="02070309020205020404" pitchFamily="49" charset="0"/>
                <a:cs typeface="Courier New" panose="02070309020205020404" pitchFamily="49" charset="0"/>
              </a:rPr>
              <a:t>	int </a:t>
            </a:r>
            <a:r>
              <a:rPr lang="en-US" dirty="0" err="1">
                <a:latin typeface="Courier New" panose="02070309020205020404" pitchFamily="49" charset="0"/>
                <a:cs typeface="Courier New" panose="02070309020205020404" pitchFamily="49" charset="0"/>
              </a:rPr>
              <a:t>getDay</a:t>
            </a:r>
            <a:r>
              <a:rPr lang="en-US" dirty="0">
                <a:latin typeface="Courier New" panose="02070309020205020404" pitchFamily="49" charset="0"/>
                <a:cs typeface="Courier New" panose="02070309020205020404" pitchFamily="49" charset="0"/>
              </a:rPr>
              <a:t>();</a:t>
            </a:r>
          </a:p>
          <a:p>
            <a:pPr marL="0" indent="0">
              <a:buNone/>
            </a:pPr>
            <a:r>
              <a:rPr lang="en-US" dirty="0">
                <a:latin typeface="Courier New" panose="02070309020205020404" pitchFamily="49" charset="0"/>
                <a:cs typeface="Courier New" panose="02070309020205020404" pitchFamily="49" charset="0"/>
              </a:rPr>
              <a:t>	void output(</a:t>
            </a:r>
            <a:r>
              <a:rPr lang="en-US" dirty="0" err="1">
                <a:latin typeface="Courier New" panose="02070309020205020404" pitchFamily="49" charset="0"/>
                <a:cs typeface="Courier New" panose="02070309020205020404" pitchFamily="49" charset="0"/>
              </a:rPr>
              <a:t>ostream</a:t>
            </a:r>
            <a:r>
              <a:rPr lang="en-US" dirty="0">
                <a:latin typeface="Courier New" panose="02070309020205020404" pitchFamily="49" charset="0"/>
                <a:cs typeface="Courier New" panose="02070309020205020404" pitchFamily="49" charset="0"/>
              </a:rPr>
              <a:t>&amp; outs);</a:t>
            </a:r>
          </a:p>
          <a:p>
            <a:pPr marL="0" indent="0">
              <a:buNone/>
            </a:pPr>
            <a:r>
              <a:rPr lang="en-US" dirty="0">
                <a:latin typeface="Courier New" panose="02070309020205020404" pitchFamily="49" charset="0"/>
                <a:cs typeface="Courier New" panose="02070309020205020404" pitchFamily="49" charset="0"/>
              </a:rPr>
              <a:t>	void input(</a:t>
            </a:r>
            <a:r>
              <a:rPr lang="en-US" dirty="0" err="1">
                <a:latin typeface="Courier New" panose="02070309020205020404" pitchFamily="49" charset="0"/>
                <a:cs typeface="Courier New" panose="02070309020205020404" pitchFamily="49" charset="0"/>
              </a:rPr>
              <a:t>istream</a:t>
            </a:r>
            <a:r>
              <a:rPr lang="en-US" dirty="0">
                <a:latin typeface="Courier New" panose="02070309020205020404" pitchFamily="49" charset="0"/>
                <a:cs typeface="Courier New" panose="02070309020205020404" pitchFamily="49" charset="0"/>
              </a:rPr>
              <a:t>&amp; ins);</a:t>
            </a:r>
          </a:p>
          <a:p>
            <a:pPr marL="0" indent="0">
              <a:buNone/>
            </a:pPr>
            <a:r>
              <a:rPr lang="en-US" dirty="0">
                <a:latin typeface="Courier New" panose="02070309020205020404" pitchFamily="49" charset="0"/>
                <a:cs typeface="Courier New" panose="02070309020205020404" pitchFamily="49" charset="0"/>
              </a:rPr>
              <a:t>   private:</a:t>
            </a:r>
          </a:p>
          <a:p>
            <a:pPr marL="0" indent="0">
              <a:buNone/>
            </a:pPr>
            <a:r>
              <a:rPr lang="en-US" dirty="0">
                <a:latin typeface="Courier New" panose="02070309020205020404" pitchFamily="49" charset="0"/>
                <a:cs typeface="Courier New" panose="02070309020205020404" pitchFamily="49" charset="0"/>
              </a:rPr>
              <a:t>	void </a:t>
            </a:r>
            <a:r>
              <a:rPr lang="en-US" dirty="0" err="1">
                <a:latin typeface="Courier New" panose="02070309020205020404" pitchFamily="49" charset="0"/>
                <a:cs typeface="Courier New" panose="02070309020205020404" pitchFamily="49" charset="0"/>
              </a:rPr>
              <a:t>check_date</a:t>
            </a:r>
            <a:r>
              <a:rPr lang="en-US" dirty="0">
                <a:latin typeface="Courier New" panose="02070309020205020404" pitchFamily="49" charset="0"/>
                <a:cs typeface="Courier New" panose="02070309020205020404" pitchFamily="49" charset="0"/>
              </a:rPr>
              <a:t>();</a:t>
            </a:r>
          </a:p>
          <a:p>
            <a:pPr marL="0" indent="0">
              <a:buNone/>
            </a:pPr>
            <a:r>
              <a:rPr lang="en-US" dirty="0">
                <a:latin typeface="Courier New" panose="02070309020205020404" pitchFamily="49" charset="0"/>
                <a:cs typeface="Courier New" panose="02070309020205020404" pitchFamily="49" charset="0"/>
              </a:rPr>
              <a:t>	int </a:t>
            </a:r>
            <a:r>
              <a:rPr lang="en-US" dirty="0" err="1">
                <a:latin typeface="Courier New" panose="02070309020205020404" pitchFamily="49" charset="0"/>
                <a:cs typeface="Courier New" panose="02070309020205020404" pitchFamily="49" charset="0"/>
              </a:rPr>
              <a:t>month,day</a:t>
            </a:r>
            <a:r>
              <a:rPr lang="en-US" dirty="0">
                <a:latin typeface="Courier New" panose="02070309020205020404" pitchFamily="49" charset="0"/>
                <a:cs typeface="Courier New" panose="02070309020205020404" pitchFamily="49" charset="0"/>
              </a:rPr>
              <a:t>;</a:t>
            </a:r>
          </a:p>
          <a:p>
            <a:pPr marL="0" indent="0">
              <a:buNone/>
            </a:pPr>
            <a:r>
              <a:rPr lang="en-US" dirty="0">
                <a:latin typeface="Courier New" panose="02070309020205020404" pitchFamily="49" charset="0"/>
                <a:cs typeface="Courier New" panose="02070309020205020404" pitchFamily="49" charset="0"/>
              </a:rPr>
              <a:t>};</a:t>
            </a:r>
            <a:endParaRPr lang="en-US" dirty="0"/>
          </a:p>
        </p:txBody>
      </p:sp>
    </p:spTree>
    <p:extLst>
      <p:ext uri="{BB962C8B-B14F-4D97-AF65-F5344CB8AC3E}">
        <p14:creationId xmlns:p14="http://schemas.microsoft.com/office/powerpoint/2010/main" val="30829723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p:txBody>
          <a:bodyPr/>
          <a:lstStyle/>
          <a:p>
            <a:pPr eaLnBrk="1" hangingPunct="1"/>
            <a:r>
              <a:rPr lang="en-US"/>
              <a:t>The CD Definition</a:t>
            </a:r>
          </a:p>
        </p:txBody>
      </p:sp>
      <p:sp>
        <p:nvSpPr>
          <p:cNvPr id="10243" name="Rectangle 5"/>
          <p:cNvSpPr>
            <a:spLocks noGrp="1" noChangeArrowheads="1"/>
          </p:cNvSpPr>
          <p:nvPr>
            <p:ph idx="1"/>
          </p:nvPr>
        </p:nvSpPr>
        <p:spPr/>
        <p:txBody>
          <a:bodyPr/>
          <a:lstStyle/>
          <a:p>
            <a:pPr eaLnBrk="1" hangingPunct="1"/>
            <a:r>
              <a:rPr lang="en-US" sz="2000" dirty="0"/>
              <a:t>The Certificate of Deposit structure can be</a:t>
            </a:r>
            <a:br>
              <a:rPr lang="en-US" sz="2000" dirty="0"/>
            </a:br>
            <a:r>
              <a:rPr lang="en-US" sz="2000" dirty="0"/>
              <a:t>defined as		</a:t>
            </a:r>
            <a:br>
              <a:rPr lang="en-US" sz="2000" dirty="0"/>
            </a:br>
            <a:r>
              <a:rPr lang="en-US" sz="2000" dirty="0">
                <a:solidFill>
                  <a:srgbClr val="0000CC"/>
                </a:solidFill>
                <a:latin typeface="Consolas" pitchFamily="49" charset="0"/>
                <a:cs typeface="Consolas" pitchFamily="49" charset="0"/>
              </a:rPr>
              <a:t>			</a:t>
            </a:r>
            <a:r>
              <a:rPr lang="en-US" sz="2000" dirty="0" err="1">
                <a:solidFill>
                  <a:srgbClr val="0000CC"/>
                </a:solidFill>
                <a:latin typeface="Consolas" pitchFamily="49" charset="0"/>
                <a:cs typeface="Consolas" pitchFamily="49" charset="0"/>
              </a:rPr>
              <a:t>struct</a:t>
            </a:r>
            <a:r>
              <a:rPr lang="en-US" sz="2000" dirty="0">
                <a:solidFill>
                  <a:srgbClr val="0000CC"/>
                </a:solidFill>
                <a:latin typeface="Consolas" pitchFamily="49" charset="0"/>
                <a:cs typeface="Consolas" pitchFamily="49" charset="0"/>
              </a:rPr>
              <a:t> </a:t>
            </a:r>
            <a:r>
              <a:rPr lang="en-US" sz="2000" dirty="0" err="1">
                <a:solidFill>
                  <a:srgbClr val="0000CC"/>
                </a:solidFill>
                <a:latin typeface="Consolas" pitchFamily="49" charset="0"/>
                <a:cs typeface="Consolas" pitchFamily="49" charset="0"/>
              </a:rPr>
              <a:t>CDAccount</a:t>
            </a:r>
            <a:br>
              <a:rPr lang="en-US" sz="2000" dirty="0">
                <a:solidFill>
                  <a:srgbClr val="0000CC"/>
                </a:solidFill>
                <a:latin typeface="Consolas" pitchFamily="49" charset="0"/>
                <a:cs typeface="Consolas" pitchFamily="49" charset="0"/>
              </a:rPr>
            </a:br>
            <a:r>
              <a:rPr lang="en-US" sz="2000" dirty="0">
                <a:solidFill>
                  <a:srgbClr val="0000CC"/>
                </a:solidFill>
                <a:latin typeface="Consolas" pitchFamily="49" charset="0"/>
                <a:cs typeface="Consolas" pitchFamily="49" charset="0"/>
              </a:rPr>
              <a:t> 			{</a:t>
            </a:r>
            <a:br>
              <a:rPr lang="en-US" sz="2000" dirty="0">
                <a:solidFill>
                  <a:srgbClr val="0000CC"/>
                </a:solidFill>
                <a:latin typeface="Consolas" pitchFamily="49" charset="0"/>
                <a:cs typeface="Consolas" pitchFamily="49" charset="0"/>
              </a:rPr>
            </a:br>
            <a:r>
              <a:rPr lang="en-US" sz="2000" dirty="0">
                <a:solidFill>
                  <a:srgbClr val="0000CC"/>
                </a:solidFill>
                <a:latin typeface="Consolas" pitchFamily="49" charset="0"/>
                <a:cs typeface="Consolas" pitchFamily="49" charset="0"/>
              </a:rPr>
              <a:t> 				double balance;</a:t>
            </a:r>
            <a:br>
              <a:rPr lang="en-US" sz="2000" dirty="0">
                <a:solidFill>
                  <a:srgbClr val="0000CC"/>
                </a:solidFill>
                <a:latin typeface="Consolas" pitchFamily="49" charset="0"/>
                <a:cs typeface="Consolas" pitchFamily="49" charset="0"/>
              </a:rPr>
            </a:br>
            <a:r>
              <a:rPr lang="en-US" sz="2000" dirty="0">
                <a:solidFill>
                  <a:srgbClr val="0000CC"/>
                </a:solidFill>
                <a:latin typeface="Consolas" pitchFamily="49" charset="0"/>
                <a:cs typeface="Consolas" pitchFamily="49" charset="0"/>
              </a:rPr>
              <a:t>				double </a:t>
            </a:r>
            <a:r>
              <a:rPr lang="en-US" sz="2000" dirty="0" err="1">
                <a:solidFill>
                  <a:srgbClr val="0000CC"/>
                </a:solidFill>
                <a:latin typeface="Consolas" pitchFamily="49" charset="0"/>
                <a:cs typeface="Consolas" pitchFamily="49" charset="0"/>
              </a:rPr>
              <a:t>interest_rate</a:t>
            </a:r>
            <a:r>
              <a:rPr lang="en-US" sz="2000" dirty="0">
                <a:solidFill>
                  <a:srgbClr val="0000CC"/>
                </a:solidFill>
                <a:latin typeface="Consolas" pitchFamily="49" charset="0"/>
                <a:cs typeface="Consolas" pitchFamily="49" charset="0"/>
              </a:rPr>
              <a:t>;</a:t>
            </a:r>
            <a:br>
              <a:rPr lang="en-US" sz="2000" dirty="0">
                <a:solidFill>
                  <a:srgbClr val="0000CC"/>
                </a:solidFill>
                <a:latin typeface="Consolas" pitchFamily="49" charset="0"/>
                <a:cs typeface="Consolas" pitchFamily="49" charset="0"/>
              </a:rPr>
            </a:br>
            <a:r>
              <a:rPr lang="en-US" sz="2000" dirty="0">
                <a:solidFill>
                  <a:srgbClr val="0000CC"/>
                </a:solidFill>
                <a:latin typeface="Consolas" pitchFamily="49" charset="0"/>
                <a:cs typeface="Consolas" pitchFamily="49" charset="0"/>
              </a:rPr>
              <a:t> 				</a:t>
            </a:r>
            <a:r>
              <a:rPr lang="en-US" sz="2000" dirty="0" err="1">
                <a:solidFill>
                  <a:srgbClr val="0000CC"/>
                </a:solidFill>
                <a:latin typeface="Consolas" pitchFamily="49" charset="0"/>
                <a:cs typeface="Consolas" pitchFamily="49" charset="0"/>
              </a:rPr>
              <a:t>int</a:t>
            </a:r>
            <a:r>
              <a:rPr lang="en-US" sz="2000" dirty="0">
                <a:solidFill>
                  <a:srgbClr val="0000CC"/>
                </a:solidFill>
                <a:latin typeface="Consolas" pitchFamily="49" charset="0"/>
                <a:cs typeface="Consolas" pitchFamily="49" charset="0"/>
              </a:rPr>
              <a:t> term;  //months to maturity</a:t>
            </a:r>
            <a:br>
              <a:rPr lang="en-US" sz="2000" dirty="0">
                <a:solidFill>
                  <a:srgbClr val="0000CC"/>
                </a:solidFill>
                <a:latin typeface="Consolas" pitchFamily="49" charset="0"/>
                <a:cs typeface="Consolas" pitchFamily="49" charset="0"/>
              </a:rPr>
            </a:br>
            <a:r>
              <a:rPr lang="en-US" sz="2000" dirty="0">
                <a:solidFill>
                  <a:srgbClr val="0000CC"/>
                </a:solidFill>
                <a:latin typeface="Consolas" pitchFamily="49" charset="0"/>
                <a:cs typeface="Consolas" pitchFamily="49" charset="0"/>
              </a:rPr>
              <a:t>			};</a:t>
            </a:r>
          </a:p>
          <a:p>
            <a:pPr eaLnBrk="1" hangingPunct="1"/>
            <a:r>
              <a:rPr lang="en-US" sz="2000" dirty="0"/>
              <a:t>Keyword </a:t>
            </a:r>
            <a:r>
              <a:rPr lang="en-US" sz="2000" dirty="0" err="1">
                <a:solidFill>
                  <a:srgbClr val="0000CC"/>
                </a:solidFill>
                <a:latin typeface="Consolas" pitchFamily="49" charset="0"/>
                <a:cs typeface="Consolas" pitchFamily="49" charset="0"/>
              </a:rPr>
              <a:t>struct</a:t>
            </a:r>
            <a:r>
              <a:rPr lang="en-US" sz="2000" dirty="0"/>
              <a:t> begins a structure definition</a:t>
            </a:r>
          </a:p>
          <a:p>
            <a:pPr eaLnBrk="1" hangingPunct="1"/>
            <a:r>
              <a:rPr lang="en-US" sz="2000" dirty="0" err="1">
                <a:solidFill>
                  <a:srgbClr val="0000CC"/>
                </a:solidFill>
                <a:latin typeface="Consolas" pitchFamily="49" charset="0"/>
                <a:cs typeface="Consolas" pitchFamily="49" charset="0"/>
              </a:rPr>
              <a:t>CDAccount</a:t>
            </a:r>
            <a:r>
              <a:rPr lang="en-US" sz="2000" dirty="0"/>
              <a:t> is the structure tag </a:t>
            </a:r>
          </a:p>
          <a:p>
            <a:pPr eaLnBrk="1" hangingPunct="1"/>
            <a:r>
              <a:rPr lang="en-US" sz="2000" dirty="0"/>
              <a:t>Member names are identifiers declared in the braces</a:t>
            </a:r>
          </a:p>
        </p:txBody>
      </p:sp>
      <p:grpSp>
        <p:nvGrpSpPr>
          <p:cNvPr id="10245" name="Group 6"/>
          <p:cNvGrpSpPr>
            <a:grpSpLocks/>
          </p:cNvGrpSpPr>
          <p:nvPr/>
        </p:nvGrpSpPr>
        <p:grpSpPr bwMode="auto">
          <a:xfrm>
            <a:off x="3657600" y="3810000"/>
            <a:ext cx="5232400" cy="457200"/>
            <a:chOff x="2304" y="2400"/>
            <a:chExt cx="3296" cy="288"/>
          </a:xfrm>
        </p:grpSpPr>
        <p:sp>
          <p:nvSpPr>
            <p:cNvPr id="10246" name="Line 3"/>
            <p:cNvSpPr>
              <a:spLocks noChangeShapeType="1"/>
            </p:cNvSpPr>
            <p:nvPr/>
          </p:nvSpPr>
          <p:spPr bwMode="auto">
            <a:xfrm flipH="1">
              <a:off x="2304" y="2543"/>
              <a:ext cx="708" cy="0"/>
            </a:xfrm>
            <a:prstGeom prst="line">
              <a:avLst/>
            </a:prstGeom>
            <a:noFill/>
            <a:ln w="57150">
              <a:solidFill>
                <a:schemeClr val="tx2"/>
              </a:solidFill>
              <a:round/>
              <a:headEnd/>
              <a:tailEnd type="triangle" w="med" len="med"/>
            </a:ln>
          </p:spPr>
          <p:txBody>
            <a:bodyPr wrap="none" anchor="ctr"/>
            <a:lstStyle/>
            <a:p>
              <a:endParaRPr lang="en-US"/>
            </a:p>
          </p:txBody>
        </p:sp>
        <p:sp>
          <p:nvSpPr>
            <p:cNvPr id="10247" name="Text Box 2"/>
            <p:cNvSpPr txBox="1">
              <a:spLocks noChangeArrowheads="1"/>
            </p:cNvSpPr>
            <p:nvPr/>
          </p:nvSpPr>
          <p:spPr bwMode="auto">
            <a:xfrm>
              <a:off x="3030" y="2400"/>
              <a:ext cx="2570" cy="288"/>
            </a:xfrm>
            <a:prstGeom prst="rect">
              <a:avLst/>
            </a:prstGeom>
            <a:noFill/>
            <a:ln w="9525" algn="ctr">
              <a:noFill/>
              <a:miter lim="800000"/>
              <a:headEnd/>
              <a:tailEnd/>
            </a:ln>
          </p:spPr>
          <p:txBody>
            <a:bodyPr wrap="none">
              <a:spAutoFit/>
            </a:bodyPr>
            <a:lstStyle/>
            <a:p>
              <a:pPr algn="ctr">
                <a:spcBef>
                  <a:spcPct val="20000"/>
                </a:spcBef>
                <a:buClr>
                  <a:srgbClr val="CC0000"/>
                </a:buClr>
                <a:buFont typeface="Wingdings" pitchFamily="2" charset="2"/>
                <a:buNone/>
              </a:pPr>
              <a:r>
                <a:rPr lang="en-US" b="1">
                  <a:solidFill>
                    <a:schemeClr val="tx2"/>
                  </a:solidFill>
                </a:rPr>
                <a:t>Remember this semicolon!</a:t>
              </a:r>
            </a:p>
          </p:txBody>
        </p:sp>
      </p:grpSp>
    </p:spTree>
  </p:cSld>
  <p:clrMapOvr>
    <a:masterClrMapping/>
  </p:clrMapOvr>
  <p:transition spd="med">
    <p:wipe dir="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A46E2-D53C-4A10-B736-9EACE11B1E6D}"/>
              </a:ext>
            </a:extLst>
          </p:cNvPr>
          <p:cNvSpPr>
            <a:spLocks noGrp="1"/>
          </p:cNvSpPr>
          <p:nvPr>
            <p:ph type="title"/>
          </p:nvPr>
        </p:nvSpPr>
        <p:spPr/>
        <p:txBody>
          <a:bodyPr/>
          <a:lstStyle/>
          <a:p>
            <a:r>
              <a:rPr lang="en-US" sz="2800" dirty="0">
                <a:latin typeface="Courier New" panose="02070309020205020404" pitchFamily="49" charset="0"/>
                <a:cs typeface="Courier New" panose="02070309020205020404" pitchFamily="49" charset="0"/>
              </a:rPr>
              <a:t>class </a:t>
            </a:r>
            <a:r>
              <a:rPr lang="en-US" sz="2800" dirty="0" err="1">
                <a:latin typeface="Courier New" panose="02070309020205020404" pitchFamily="49" charset="0"/>
                <a:cs typeface="Courier New" panose="02070309020205020404" pitchFamily="49" charset="0"/>
              </a:rPr>
              <a:t>DayOfYear</a:t>
            </a:r>
            <a:r>
              <a:rPr lang="en-US" sz="2800" dirty="0">
                <a:latin typeface="Courier New" panose="02070309020205020404" pitchFamily="49" charset="0"/>
                <a:cs typeface="Courier New" panose="02070309020205020404" pitchFamily="49" charset="0"/>
              </a:rPr>
              <a:t> {</a:t>
            </a:r>
            <a:br>
              <a:rPr lang="en-US" sz="2800" dirty="0">
                <a:latin typeface="Courier New" panose="02070309020205020404" pitchFamily="49" charset="0"/>
                <a:cs typeface="Courier New" panose="02070309020205020404" pitchFamily="49" charset="0"/>
              </a:rPr>
            </a:br>
            <a:r>
              <a:rPr lang="en-US" sz="2800" dirty="0">
                <a:latin typeface="Courier New" panose="02070309020205020404" pitchFamily="49" charset="0"/>
                <a:cs typeface="Courier New" panose="02070309020205020404" pitchFamily="49" charset="0"/>
              </a:rPr>
              <a:t>   public:</a:t>
            </a:r>
            <a:endParaRPr lang="en-US" sz="2800" dirty="0"/>
          </a:p>
        </p:txBody>
      </p:sp>
      <p:sp>
        <p:nvSpPr>
          <p:cNvPr id="3" name="Content Placeholder 2">
            <a:extLst>
              <a:ext uri="{FF2B5EF4-FFF2-40B4-BE49-F238E27FC236}">
                <a16:creationId xmlns:a16="http://schemas.microsoft.com/office/drawing/2014/main" id="{76B922B5-C379-4C93-B548-8082C4611C88}"/>
              </a:ext>
            </a:extLst>
          </p:cNvPr>
          <p:cNvSpPr>
            <a:spLocks noGrp="1"/>
          </p:cNvSpPr>
          <p:nvPr>
            <p:ph idx="1"/>
          </p:nvPr>
        </p:nvSpPr>
        <p:spPr>
          <a:xfrm>
            <a:off x="544513" y="1219200"/>
            <a:ext cx="8294687" cy="5029200"/>
          </a:xfrm>
        </p:spPr>
        <p:txBody>
          <a:bodyPr/>
          <a:lstStyle/>
          <a:p>
            <a:pPr marL="0" indent="0">
              <a:buNone/>
            </a:pPr>
            <a:r>
              <a:rPr lang="en-US" dirty="0">
                <a:solidFill>
                  <a:srgbClr val="0000FF"/>
                </a:solidFill>
                <a:latin typeface="Courier New" panose="02070309020205020404" pitchFamily="49" charset="0"/>
                <a:cs typeface="Courier New" panose="02070309020205020404" pitchFamily="49" charset="0"/>
              </a:rPr>
              <a:t>    </a:t>
            </a:r>
            <a:r>
              <a:rPr lang="en-US" dirty="0" err="1">
                <a:solidFill>
                  <a:srgbClr val="0000FF"/>
                </a:solidFill>
                <a:latin typeface="Courier New" panose="02070309020205020404" pitchFamily="49" charset="0"/>
                <a:cs typeface="Courier New" panose="02070309020205020404" pitchFamily="49" charset="0"/>
              </a:rPr>
              <a:t>DayOfYear</a:t>
            </a:r>
            <a:r>
              <a:rPr lang="en-US" dirty="0">
                <a:solidFill>
                  <a:srgbClr val="0000FF"/>
                </a:solidFill>
                <a:latin typeface="Courier New" panose="02070309020205020404" pitchFamily="49" charset="0"/>
                <a:cs typeface="Courier New" panose="02070309020205020404" pitchFamily="49" charset="0"/>
              </a:rPr>
              <a:t>(int mon=1, int day=1);</a:t>
            </a:r>
          </a:p>
          <a:p>
            <a:pPr marL="0" indent="0">
              <a:buNone/>
            </a:pPr>
            <a:r>
              <a:rPr lang="en-US" dirty="0">
                <a:latin typeface="Courier New" panose="02070309020205020404" pitchFamily="49" charset="0"/>
                <a:cs typeface="Courier New" panose="02070309020205020404" pitchFamily="49" charset="0"/>
              </a:rPr>
              <a:t>    int </a:t>
            </a:r>
            <a:r>
              <a:rPr lang="en-US" dirty="0" err="1">
                <a:latin typeface="Courier New" panose="02070309020205020404" pitchFamily="49" charset="0"/>
                <a:cs typeface="Courier New" panose="02070309020205020404" pitchFamily="49" charset="0"/>
              </a:rPr>
              <a:t>getMonth</a:t>
            </a:r>
            <a:r>
              <a:rPr lang="en-US" dirty="0">
                <a:latin typeface="Courier New" panose="02070309020205020404" pitchFamily="49" charset="0"/>
                <a:cs typeface="Courier New" panose="02070309020205020404" pitchFamily="49" charset="0"/>
              </a:rPr>
              <a:t>();</a:t>
            </a:r>
          </a:p>
          <a:p>
            <a:pPr marL="0" indent="0">
              <a:buNone/>
            </a:pPr>
            <a:r>
              <a:rPr lang="en-US" dirty="0">
                <a:latin typeface="Courier New" panose="02070309020205020404" pitchFamily="49" charset="0"/>
                <a:cs typeface="Courier New" panose="02070309020205020404" pitchFamily="49" charset="0"/>
              </a:rPr>
              <a:t>	int </a:t>
            </a:r>
            <a:r>
              <a:rPr lang="en-US" dirty="0" err="1">
                <a:latin typeface="Courier New" panose="02070309020205020404" pitchFamily="49" charset="0"/>
                <a:cs typeface="Courier New" panose="02070309020205020404" pitchFamily="49" charset="0"/>
              </a:rPr>
              <a:t>getDay</a:t>
            </a:r>
            <a:r>
              <a:rPr lang="en-US" dirty="0">
                <a:latin typeface="Courier New" panose="02070309020205020404" pitchFamily="49" charset="0"/>
                <a:cs typeface="Courier New" panose="02070309020205020404" pitchFamily="49" charset="0"/>
              </a:rPr>
              <a:t>();</a:t>
            </a:r>
          </a:p>
          <a:p>
            <a:pPr marL="0" indent="0">
              <a:buNone/>
            </a:pPr>
            <a:r>
              <a:rPr lang="en-US" dirty="0">
                <a:latin typeface="Courier New" panose="02070309020205020404" pitchFamily="49" charset="0"/>
                <a:cs typeface="Courier New" panose="02070309020205020404" pitchFamily="49" charset="0"/>
              </a:rPr>
              <a:t>	void output(</a:t>
            </a:r>
            <a:r>
              <a:rPr lang="en-US" dirty="0" err="1">
                <a:latin typeface="Courier New" panose="02070309020205020404" pitchFamily="49" charset="0"/>
                <a:cs typeface="Courier New" panose="02070309020205020404" pitchFamily="49" charset="0"/>
              </a:rPr>
              <a:t>ostream</a:t>
            </a:r>
            <a:r>
              <a:rPr lang="en-US" dirty="0">
                <a:latin typeface="Courier New" panose="02070309020205020404" pitchFamily="49" charset="0"/>
                <a:cs typeface="Courier New" panose="02070309020205020404" pitchFamily="49" charset="0"/>
              </a:rPr>
              <a:t>&amp; outs);</a:t>
            </a:r>
          </a:p>
          <a:p>
            <a:pPr marL="0" indent="0">
              <a:buNone/>
            </a:pPr>
            <a:r>
              <a:rPr lang="en-US" dirty="0">
                <a:latin typeface="Courier New" panose="02070309020205020404" pitchFamily="49" charset="0"/>
                <a:cs typeface="Courier New" panose="02070309020205020404" pitchFamily="49" charset="0"/>
              </a:rPr>
              <a:t>	void input(</a:t>
            </a:r>
            <a:r>
              <a:rPr lang="en-US" dirty="0" err="1">
                <a:latin typeface="Courier New" panose="02070309020205020404" pitchFamily="49" charset="0"/>
                <a:cs typeface="Courier New" panose="02070309020205020404" pitchFamily="49" charset="0"/>
              </a:rPr>
              <a:t>istream</a:t>
            </a:r>
            <a:r>
              <a:rPr lang="en-US" dirty="0">
                <a:latin typeface="Courier New" panose="02070309020205020404" pitchFamily="49" charset="0"/>
                <a:cs typeface="Courier New" panose="02070309020205020404" pitchFamily="49" charset="0"/>
              </a:rPr>
              <a:t>&amp; ins);</a:t>
            </a:r>
          </a:p>
          <a:p>
            <a:pPr marL="0" indent="0">
              <a:buNone/>
            </a:pPr>
            <a:r>
              <a:rPr lang="en-US" dirty="0">
                <a:latin typeface="Courier New" panose="02070309020205020404" pitchFamily="49" charset="0"/>
                <a:cs typeface="Courier New" panose="02070309020205020404" pitchFamily="49" charset="0"/>
              </a:rPr>
              <a:t>   private:</a:t>
            </a:r>
          </a:p>
          <a:p>
            <a:pPr marL="0" indent="0">
              <a:buNone/>
            </a:pPr>
            <a:r>
              <a:rPr lang="en-US" dirty="0">
                <a:latin typeface="Courier New" panose="02070309020205020404" pitchFamily="49" charset="0"/>
                <a:cs typeface="Courier New" panose="02070309020205020404" pitchFamily="49" charset="0"/>
              </a:rPr>
              <a:t>	void </a:t>
            </a:r>
            <a:r>
              <a:rPr lang="en-US" dirty="0" err="1">
                <a:latin typeface="Courier New" panose="02070309020205020404" pitchFamily="49" charset="0"/>
                <a:cs typeface="Courier New" panose="02070309020205020404" pitchFamily="49" charset="0"/>
              </a:rPr>
              <a:t>check_date</a:t>
            </a:r>
            <a:r>
              <a:rPr lang="en-US" dirty="0">
                <a:latin typeface="Courier New" panose="02070309020205020404" pitchFamily="49" charset="0"/>
                <a:cs typeface="Courier New" panose="02070309020205020404" pitchFamily="49" charset="0"/>
              </a:rPr>
              <a:t>();</a:t>
            </a:r>
          </a:p>
          <a:p>
            <a:pPr marL="0" indent="0">
              <a:buNone/>
            </a:pPr>
            <a:r>
              <a:rPr lang="en-US" dirty="0">
                <a:latin typeface="Courier New" panose="02070309020205020404" pitchFamily="49" charset="0"/>
                <a:cs typeface="Courier New" panose="02070309020205020404" pitchFamily="49" charset="0"/>
              </a:rPr>
              <a:t>	int </a:t>
            </a:r>
            <a:r>
              <a:rPr lang="en-US" dirty="0" err="1">
                <a:latin typeface="Courier New" panose="02070309020205020404" pitchFamily="49" charset="0"/>
                <a:cs typeface="Courier New" panose="02070309020205020404" pitchFamily="49" charset="0"/>
              </a:rPr>
              <a:t>month,day</a:t>
            </a:r>
            <a:r>
              <a:rPr lang="en-US" dirty="0">
                <a:latin typeface="Courier New" panose="02070309020205020404" pitchFamily="49" charset="0"/>
                <a:cs typeface="Courier New" panose="02070309020205020404" pitchFamily="49" charset="0"/>
              </a:rPr>
              <a:t>;</a:t>
            </a:r>
          </a:p>
          <a:p>
            <a:pPr marL="0" indent="0">
              <a:buNone/>
            </a:pPr>
            <a:r>
              <a:rPr lang="en-US" dirty="0">
                <a:latin typeface="Courier New" panose="02070309020205020404" pitchFamily="49" charset="0"/>
                <a:cs typeface="Courier New" panose="02070309020205020404" pitchFamily="49" charset="0"/>
              </a:rPr>
              <a:t>};</a:t>
            </a:r>
            <a:endParaRPr lang="en-US" dirty="0"/>
          </a:p>
        </p:txBody>
      </p:sp>
    </p:spTree>
    <p:extLst>
      <p:ext uri="{BB962C8B-B14F-4D97-AF65-F5344CB8AC3E}">
        <p14:creationId xmlns:p14="http://schemas.microsoft.com/office/powerpoint/2010/main" val="1234657795"/>
      </p:ext>
    </p:extLst>
  </p:cSld>
  <p:clrMapOvr>
    <a:masterClrMapping/>
  </p:clrMapOvr>
  <p:transition spd="med"/>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E636A-3953-43D2-B63C-4306044A7481}"/>
              </a:ext>
            </a:extLst>
          </p:cNvPr>
          <p:cNvSpPr>
            <a:spLocks noGrp="1"/>
          </p:cNvSpPr>
          <p:nvPr>
            <p:ph type="title"/>
          </p:nvPr>
        </p:nvSpPr>
        <p:spPr/>
        <p:txBody>
          <a:bodyPr/>
          <a:lstStyle/>
          <a:p>
            <a:r>
              <a:rPr lang="en-US" dirty="0"/>
              <a:t>Implementation of Constructor</a:t>
            </a:r>
          </a:p>
        </p:txBody>
      </p:sp>
      <p:sp>
        <p:nvSpPr>
          <p:cNvPr id="3" name="Content Placeholder 2">
            <a:extLst>
              <a:ext uri="{FF2B5EF4-FFF2-40B4-BE49-F238E27FC236}">
                <a16:creationId xmlns:a16="http://schemas.microsoft.com/office/drawing/2014/main" id="{E50C6DBD-E454-49E7-85F1-852C73C991D9}"/>
              </a:ext>
            </a:extLst>
          </p:cNvPr>
          <p:cNvSpPr>
            <a:spLocks noGrp="1"/>
          </p:cNvSpPr>
          <p:nvPr>
            <p:ph idx="1"/>
          </p:nvPr>
        </p:nvSpPr>
        <p:spPr/>
        <p:txBody>
          <a:bodyPr/>
          <a:lstStyle/>
          <a:p>
            <a:pPr marL="0" indent="0">
              <a:buNone/>
            </a:pPr>
            <a:r>
              <a:rPr lang="en-US" dirty="0">
                <a:latin typeface="Courier New" panose="02070309020205020404" pitchFamily="49" charset="0"/>
                <a:cs typeface="Courier New" panose="02070309020205020404" pitchFamily="49" charset="0"/>
              </a:rPr>
              <a:t>// Set data members in initialization</a:t>
            </a:r>
          </a:p>
          <a:p>
            <a:pPr marL="0" indent="0">
              <a:buNone/>
            </a:pPr>
            <a:r>
              <a:rPr lang="en-US" dirty="0">
                <a:latin typeface="Courier New" panose="02070309020205020404" pitchFamily="49" charset="0"/>
                <a:cs typeface="Courier New" panose="02070309020205020404" pitchFamily="49" charset="0"/>
              </a:rPr>
              <a:t>// section, </a:t>
            </a:r>
            <a:r>
              <a:rPr lang="en-US" dirty="0" err="1">
                <a:latin typeface="Courier New" panose="02070309020205020404" pitchFamily="49" charset="0"/>
                <a:cs typeface="Courier New" panose="02070309020205020404" pitchFamily="49" charset="0"/>
              </a:rPr>
              <a:t>check_date</a:t>
            </a:r>
            <a:r>
              <a:rPr lang="en-US" dirty="0">
                <a:latin typeface="Courier New" panose="02070309020205020404" pitchFamily="49" charset="0"/>
                <a:cs typeface="Courier New" panose="02070309020205020404" pitchFamily="49" charset="0"/>
              </a:rPr>
              <a:t>() exits if not</a:t>
            </a:r>
          </a:p>
          <a:p>
            <a:pPr marL="0" indent="0">
              <a:buNone/>
            </a:pPr>
            <a:r>
              <a:rPr lang="en-US" dirty="0">
                <a:latin typeface="Courier New" panose="02070309020205020404" pitchFamily="49" charset="0"/>
                <a:cs typeface="Courier New" panose="02070309020205020404" pitchFamily="49" charset="0"/>
              </a:rPr>
              <a:t>// valid</a:t>
            </a:r>
          </a:p>
          <a:p>
            <a:pPr marL="0" indent="0">
              <a:buNone/>
            </a:pPr>
            <a:r>
              <a:rPr lang="en-US" dirty="0" err="1">
                <a:latin typeface="Courier New" panose="02070309020205020404" pitchFamily="49" charset="0"/>
                <a:cs typeface="Courier New" panose="02070309020205020404" pitchFamily="49" charset="0"/>
              </a:rPr>
              <a:t>DayOfYear</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DayOfYear</a:t>
            </a:r>
            <a:r>
              <a:rPr lang="en-US" dirty="0">
                <a:latin typeface="Courier New" panose="02070309020205020404" pitchFamily="49" charset="0"/>
                <a:cs typeface="Courier New" panose="02070309020205020404" pitchFamily="49" charset="0"/>
              </a:rPr>
              <a:t>(int m, int d) : month(m), day(d)</a:t>
            </a:r>
          </a:p>
          <a:p>
            <a:pPr marL="0" indent="0">
              <a:buNone/>
            </a:pPr>
            <a:r>
              <a:rPr lang="en-US" dirty="0">
                <a:latin typeface="Courier New" panose="02070309020205020404" pitchFamily="49" charset="0"/>
                <a:cs typeface="Courier New" panose="02070309020205020404" pitchFamily="49" charset="0"/>
              </a:rPr>
              <a:t>{</a:t>
            </a:r>
          </a:p>
          <a:p>
            <a:pPr marL="0" indent="0">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check_date</a:t>
            </a:r>
            <a:r>
              <a:rPr lang="en-US" dirty="0">
                <a:latin typeface="Courier New" panose="02070309020205020404" pitchFamily="49" charset="0"/>
                <a:cs typeface="Courier New" panose="02070309020205020404" pitchFamily="49" charset="0"/>
              </a:rPr>
              <a:t>();</a:t>
            </a:r>
          </a:p>
          <a:p>
            <a:pPr marL="0" indent="0">
              <a:buNone/>
            </a:pPr>
            <a:r>
              <a:rPr lang="en-US" dirty="0">
                <a:latin typeface="Courier New" panose="02070309020205020404" pitchFamily="49" charset="0"/>
                <a:cs typeface="Courier New" panose="02070309020205020404" pitchFamily="49" charset="0"/>
              </a:rPr>
              <a:t>}</a:t>
            </a:r>
          </a:p>
          <a:p>
            <a:pPr marL="0" indent="0">
              <a:buNone/>
            </a:pPr>
            <a:r>
              <a:rPr lang="en-US" dirty="0"/>
              <a:t>Not necessary to use initialization section!</a:t>
            </a:r>
          </a:p>
          <a:p>
            <a:pPr marL="0" indent="0">
              <a:buNone/>
            </a:pPr>
            <a:endParaRPr lang="en-US" dirty="0"/>
          </a:p>
        </p:txBody>
      </p:sp>
    </p:spTree>
    <p:extLst>
      <p:ext uri="{BB962C8B-B14F-4D97-AF65-F5344CB8AC3E}">
        <p14:creationId xmlns:p14="http://schemas.microsoft.com/office/powerpoint/2010/main" val="2902833260"/>
      </p:ext>
    </p:extLst>
  </p:cSld>
  <p:clrMapOvr>
    <a:masterClrMapping/>
  </p:clrMapOvr>
  <p:transition spd="med"/>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730EB-F524-4175-AAD2-4F9F939BEB29}"/>
              </a:ext>
            </a:extLst>
          </p:cNvPr>
          <p:cNvSpPr>
            <a:spLocks noGrp="1"/>
          </p:cNvSpPr>
          <p:nvPr>
            <p:ph type="title"/>
          </p:nvPr>
        </p:nvSpPr>
        <p:spPr/>
        <p:txBody>
          <a:bodyPr/>
          <a:lstStyle/>
          <a:p>
            <a:r>
              <a:rPr lang="en-US" dirty="0"/>
              <a:t>Overloaded constructors</a:t>
            </a:r>
          </a:p>
        </p:txBody>
      </p:sp>
      <p:sp>
        <p:nvSpPr>
          <p:cNvPr id="3" name="Content Placeholder 2">
            <a:extLst>
              <a:ext uri="{FF2B5EF4-FFF2-40B4-BE49-F238E27FC236}">
                <a16:creationId xmlns:a16="http://schemas.microsoft.com/office/drawing/2014/main" id="{6F279F01-837A-439F-A53F-9066EC1016E2}"/>
              </a:ext>
            </a:extLst>
          </p:cNvPr>
          <p:cNvSpPr>
            <a:spLocks noGrp="1"/>
          </p:cNvSpPr>
          <p:nvPr>
            <p:ph idx="1"/>
          </p:nvPr>
        </p:nvSpPr>
        <p:spPr/>
        <p:txBody>
          <a:bodyPr/>
          <a:lstStyle/>
          <a:p>
            <a:r>
              <a:rPr lang="en-US" dirty="0"/>
              <a:t>Remember Rectangle class with the following constructors:</a:t>
            </a:r>
          </a:p>
          <a:p>
            <a:pPr marL="457200" lvl="1" indent="0">
              <a:buNone/>
            </a:pPr>
            <a:r>
              <a:rPr lang="en-US" dirty="0"/>
              <a:t>Rectangle();</a:t>
            </a:r>
          </a:p>
          <a:p>
            <a:pPr marL="457200" lvl="1" indent="0">
              <a:buNone/>
            </a:pPr>
            <a:r>
              <a:rPr lang="en-US" dirty="0"/>
              <a:t>Rectangle(double side);</a:t>
            </a:r>
          </a:p>
          <a:p>
            <a:pPr marL="457200" lvl="1" indent="0">
              <a:buNone/>
            </a:pPr>
            <a:r>
              <a:rPr lang="en-US" dirty="0"/>
              <a:t>Rectangle(double w, double l);</a:t>
            </a:r>
          </a:p>
          <a:p>
            <a:r>
              <a:rPr lang="en-US" dirty="0"/>
              <a:t>What if we added? </a:t>
            </a:r>
          </a:p>
          <a:p>
            <a:pPr marL="457200" lvl="1" indent="0">
              <a:buNone/>
            </a:pPr>
            <a:r>
              <a:rPr lang="en-US" dirty="0"/>
              <a:t>Rectangle(double w); // Compiler error</a:t>
            </a:r>
          </a:p>
          <a:p>
            <a:pPr marL="457200" lvl="1" indent="0">
              <a:buNone/>
            </a:pPr>
            <a:r>
              <a:rPr lang="en-US" dirty="0">
                <a:solidFill>
                  <a:srgbClr val="C00000"/>
                </a:solidFill>
              </a:rPr>
              <a:t>Overloaded functions must have different number and/or types of parameters!!!</a:t>
            </a:r>
          </a:p>
        </p:txBody>
      </p:sp>
    </p:spTree>
    <p:extLst>
      <p:ext uri="{BB962C8B-B14F-4D97-AF65-F5344CB8AC3E}">
        <p14:creationId xmlns:p14="http://schemas.microsoft.com/office/powerpoint/2010/main" val="1654693257"/>
      </p:ext>
    </p:extLst>
  </p:cSld>
  <p:clrMapOvr>
    <a:masterClrMapping/>
  </p:clrMapOvr>
  <p:transition spd="med"/>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D4A88-BA7E-47D9-94F3-EDFAC2F5476C}"/>
              </a:ext>
            </a:extLst>
          </p:cNvPr>
          <p:cNvSpPr>
            <a:spLocks noGrp="1"/>
          </p:cNvSpPr>
          <p:nvPr>
            <p:ph type="title"/>
          </p:nvPr>
        </p:nvSpPr>
        <p:spPr/>
        <p:txBody>
          <a:bodyPr/>
          <a:lstStyle/>
          <a:p>
            <a:r>
              <a:rPr lang="en-US" dirty="0" err="1"/>
              <a:t>isAfter</a:t>
            </a:r>
            <a:r>
              <a:rPr lang="en-US" dirty="0"/>
              <a:t>() member function</a:t>
            </a:r>
          </a:p>
        </p:txBody>
      </p:sp>
      <p:sp>
        <p:nvSpPr>
          <p:cNvPr id="3" name="Content Placeholder 2">
            <a:extLst>
              <a:ext uri="{FF2B5EF4-FFF2-40B4-BE49-F238E27FC236}">
                <a16:creationId xmlns:a16="http://schemas.microsoft.com/office/drawing/2014/main" id="{10EB9A07-DB08-4158-A8A1-4AC6E75C8CD6}"/>
              </a:ext>
            </a:extLst>
          </p:cNvPr>
          <p:cNvSpPr>
            <a:spLocks noGrp="1"/>
          </p:cNvSpPr>
          <p:nvPr>
            <p:ph idx="1"/>
          </p:nvPr>
        </p:nvSpPr>
        <p:spPr/>
        <p:txBody>
          <a:bodyPr/>
          <a:lstStyle/>
          <a:p>
            <a:r>
              <a:rPr lang="en-US" dirty="0"/>
              <a:t>It’s tempting to pass an int month and int day, but let’s compare to another </a:t>
            </a:r>
            <a:r>
              <a:rPr lang="en-US" dirty="0" err="1"/>
              <a:t>DayOfYear</a:t>
            </a:r>
            <a:r>
              <a:rPr lang="en-US" dirty="0"/>
              <a:t>!</a:t>
            </a:r>
          </a:p>
          <a:p>
            <a:pPr marL="0" indent="0">
              <a:buNone/>
            </a:pPr>
            <a:r>
              <a:rPr lang="en-US" sz="2400" b="1" dirty="0">
                <a:latin typeface="Courier New" panose="02070309020205020404" pitchFamily="49" charset="0"/>
                <a:cs typeface="Courier New" panose="02070309020205020404" pitchFamily="49" charset="0"/>
              </a:rPr>
              <a:t>// Add to public part of class</a:t>
            </a:r>
          </a:p>
          <a:p>
            <a:pPr marL="0" indent="0">
              <a:buNone/>
            </a:pPr>
            <a:r>
              <a:rPr lang="en-US" sz="2400" dirty="0">
                <a:latin typeface="Courier New" panose="02070309020205020404" pitchFamily="49" charset="0"/>
                <a:cs typeface="Courier New" panose="02070309020205020404" pitchFamily="49" charset="0"/>
              </a:rPr>
              <a:t>   bool </a:t>
            </a:r>
            <a:r>
              <a:rPr lang="en-US" sz="2400" dirty="0" err="1">
                <a:latin typeface="Courier New" panose="02070309020205020404" pitchFamily="49" charset="0"/>
                <a:cs typeface="Courier New" panose="02070309020205020404" pitchFamily="49" charset="0"/>
              </a:rPr>
              <a:t>isAfter</a:t>
            </a:r>
            <a:r>
              <a:rPr lang="en-US" sz="2400" dirty="0">
                <a:latin typeface="Courier New" panose="02070309020205020404" pitchFamily="49" charset="0"/>
                <a:cs typeface="Courier New" panose="02070309020205020404" pitchFamily="49" charset="0"/>
              </a:rPr>
              <a:t>(</a:t>
            </a:r>
            <a:r>
              <a:rPr lang="en-US" sz="2400" dirty="0" err="1">
                <a:latin typeface="Courier New" panose="02070309020205020404" pitchFamily="49" charset="0"/>
                <a:cs typeface="Courier New" panose="02070309020205020404" pitchFamily="49" charset="0"/>
              </a:rPr>
              <a:t>DayOfYear</a:t>
            </a:r>
            <a:r>
              <a:rPr lang="en-US" sz="2400" dirty="0">
                <a:latin typeface="Courier New" panose="02070309020205020404" pitchFamily="49" charset="0"/>
                <a:cs typeface="Courier New" panose="02070309020205020404" pitchFamily="49" charset="0"/>
              </a:rPr>
              <a:t> d);</a:t>
            </a:r>
          </a:p>
          <a:p>
            <a:pPr marL="0" indent="0">
              <a:buNone/>
            </a:pPr>
            <a:r>
              <a:rPr lang="en-US" sz="2400" b="1" dirty="0">
                <a:latin typeface="Courier New" panose="02070309020205020404" pitchFamily="49" charset="0"/>
                <a:cs typeface="Courier New" panose="02070309020205020404" pitchFamily="49" charset="0"/>
              </a:rPr>
              <a:t>// Implementation outside of the class</a:t>
            </a:r>
          </a:p>
          <a:p>
            <a:pPr marL="0" indent="0">
              <a:buNone/>
            </a:pPr>
            <a:r>
              <a:rPr lang="en-US" sz="2400" dirty="0">
                <a:latin typeface="Courier New" panose="02070309020205020404" pitchFamily="49" charset="0"/>
                <a:cs typeface="Courier New" panose="02070309020205020404" pitchFamily="49" charset="0"/>
              </a:rPr>
              <a:t>   bool </a:t>
            </a:r>
            <a:r>
              <a:rPr lang="en-US" sz="2400" dirty="0" err="1">
                <a:latin typeface="Courier New" panose="02070309020205020404" pitchFamily="49" charset="0"/>
                <a:cs typeface="Courier New" panose="02070309020205020404" pitchFamily="49" charset="0"/>
              </a:rPr>
              <a:t>DayOfYear</a:t>
            </a:r>
            <a:r>
              <a:rPr lang="en-US" sz="2400" dirty="0">
                <a:latin typeface="Courier New" panose="02070309020205020404" pitchFamily="49" charset="0"/>
                <a:cs typeface="Courier New" panose="02070309020205020404" pitchFamily="49" charset="0"/>
              </a:rPr>
              <a:t>::</a:t>
            </a:r>
            <a:r>
              <a:rPr lang="en-US" sz="2400" dirty="0" err="1">
                <a:latin typeface="Courier New" panose="02070309020205020404" pitchFamily="49" charset="0"/>
                <a:cs typeface="Courier New" panose="02070309020205020404" pitchFamily="49" charset="0"/>
              </a:rPr>
              <a:t>isAfter</a:t>
            </a:r>
            <a:r>
              <a:rPr lang="en-US" sz="2400" dirty="0">
                <a:latin typeface="Courier New" panose="02070309020205020404" pitchFamily="49" charset="0"/>
                <a:cs typeface="Courier New" panose="02070309020205020404" pitchFamily="49" charset="0"/>
              </a:rPr>
              <a:t>(</a:t>
            </a:r>
            <a:r>
              <a:rPr lang="en-US" sz="2400" dirty="0" err="1">
                <a:latin typeface="Courier New" panose="02070309020205020404" pitchFamily="49" charset="0"/>
                <a:cs typeface="Courier New" panose="02070309020205020404" pitchFamily="49" charset="0"/>
              </a:rPr>
              <a:t>DayOfYear</a:t>
            </a:r>
            <a:r>
              <a:rPr lang="en-US" sz="2400" dirty="0">
                <a:latin typeface="Courier New" panose="02070309020205020404" pitchFamily="49" charset="0"/>
                <a:cs typeface="Courier New" panose="02070309020205020404" pitchFamily="49" charset="0"/>
              </a:rPr>
              <a:t> d)</a:t>
            </a:r>
          </a:p>
          <a:p>
            <a:pPr marL="0" indent="0">
              <a:buNone/>
            </a:pPr>
            <a:r>
              <a:rPr lang="en-US" sz="2400" dirty="0">
                <a:latin typeface="Courier New" panose="02070309020205020404" pitchFamily="49" charset="0"/>
                <a:cs typeface="Courier New" panose="02070309020205020404" pitchFamily="49" charset="0"/>
              </a:rPr>
              <a:t>  {</a:t>
            </a:r>
          </a:p>
          <a:p>
            <a:pPr marL="0" indent="0">
              <a:buNone/>
            </a:pPr>
            <a:r>
              <a:rPr lang="en-US" sz="2400" dirty="0">
                <a:latin typeface="Courier New" panose="02070309020205020404" pitchFamily="49" charset="0"/>
                <a:cs typeface="Courier New" panose="02070309020205020404" pitchFamily="49" charset="0"/>
              </a:rPr>
              <a:t>	return (</a:t>
            </a:r>
            <a:r>
              <a:rPr lang="en-US" sz="2400" dirty="0" err="1">
                <a:latin typeface="Courier New" panose="02070309020205020404" pitchFamily="49" charset="0"/>
                <a:cs typeface="Courier New" panose="02070309020205020404" pitchFamily="49" charset="0"/>
              </a:rPr>
              <a:t>getMonth</a:t>
            </a:r>
            <a:r>
              <a:rPr lang="en-US" sz="2400" dirty="0">
                <a:latin typeface="Courier New" panose="02070309020205020404" pitchFamily="49" charset="0"/>
                <a:cs typeface="Courier New" panose="02070309020205020404" pitchFamily="49" charset="0"/>
              </a:rPr>
              <a:t>() &gt; </a:t>
            </a:r>
            <a:r>
              <a:rPr lang="en-US" sz="2400" dirty="0" err="1">
                <a:latin typeface="Courier New" panose="02070309020205020404" pitchFamily="49" charset="0"/>
                <a:cs typeface="Courier New" panose="02070309020205020404" pitchFamily="49" charset="0"/>
              </a:rPr>
              <a:t>d.getMonth</a:t>
            </a:r>
            <a:r>
              <a:rPr lang="en-US" sz="2400" dirty="0">
                <a:latin typeface="Courier New" panose="02070309020205020404" pitchFamily="49" charset="0"/>
                <a:cs typeface="Courier New" panose="02070309020205020404" pitchFamily="49" charset="0"/>
              </a:rPr>
              <a:t>() ||</a:t>
            </a:r>
          </a:p>
          <a:p>
            <a:pPr marL="0" indent="0">
              <a:buNone/>
            </a:pP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getMonth</a:t>
            </a:r>
            <a:r>
              <a:rPr lang="en-US" sz="2400" dirty="0">
                <a:latin typeface="Courier New" panose="02070309020205020404" pitchFamily="49" charset="0"/>
                <a:cs typeface="Courier New" panose="02070309020205020404" pitchFamily="49" charset="0"/>
              </a:rPr>
              <a:t>() == </a:t>
            </a:r>
            <a:r>
              <a:rPr lang="en-US" sz="2400" dirty="0" err="1">
                <a:latin typeface="Courier New" panose="02070309020205020404" pitchFamily="49" charset="0"/>
                <a:cs typeface="Courier New" panose="02070309020205020404" pitchFamily="49" charset="0"/>
              </a:rPr>
              <a:t>d.getMonth</a:t>
            </a:r>
            <a:r>
              <a:rPr lang="en-US" sz="2400" dirty="0">
                <a:latin typeface="Courier New" panose="02070309020205020404" pitchFamily="49" charset="0"/>
                <a:cs typeface="Courier New" panose="02070309020205020404" pitchFamily="49" charset="0"/>
              </a:rPr>
              <a:t>() &amp;&amp;</a:t>
            </a:r>
          </a:p>
          <a:p>
            <a:pPr marL="0" indent="0">
              <a:buNone/>
            </a:pP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getDay</a:t>
            </a:r>
            <a:r>
              <a:rPr lang="en-US" sz="2400" dirty="0">
                <a:latin typeface="Courier New" panose="02070309020205020404" pitchFamily="49" charset="0"/>
                <a:cs typeface="Courier New" panose="02070309020205020404" pitchFamily="49" charset="0"/>
              </a:rPr>
              <a:t>() &gt; </a:t>
            </a:r>
            <a:r>
              <a:rPr lang="en-US" sz="2400" dirty="0" err="1">
                <a:latin typeface="Courier New" panose="02070309020205020404" pitchFamily="49" charset="0"/>
                <a:cs typeface="Courier New" panose="02070309020205020404" pitchFamily="49" charset="0"/>
              </a:rPr>
              <a:t>d.getDay</a:t>
            </a:r>
            <a:r>
              <a:rPr lang="en-US" sz="2400" dirty="0">
                <a:latin typeface="Courier New" panose="02070309020205020404" pitchFamily="49" charset="0"/>
                <a:cs typeface="Courier New" panose="02070309020205020404" pitchFamily="49" charset="0"/>
              </a:rPr>
              <a:t>()));</a:t>
            </a:r>
          </a:p>
          <a:p>
            <a:pPr marL="0" indent="0">
              <a:buNone/>
            </a:pPr>
            <a:r>
              <a:rPr lang="en-US" sz="2400" dirty="0">
                <a:latin typeface="Courier New" panose="02070309020205020404" pitchFamily="49" charset="0"/>
                <a:cs typeface="Courier New" panose="02070309020205020404" pitchFamily="49" charset="0"/>
              </a:rPr>
              <a:t>  }</a:t>
            </a:r>
          </a:p>
        </p:txBody>
      </p:sp>
    </p:spTree>
    <p:extLst>
      <p:ext uri="{BB962C8B-B14F-4D97-AF65-F5344CB8AC3E}">
        <p14:creationId xmlns:p14="http://schemas.microsoft.com/office/powerpoint/2010/main" val="3205127436"/>
      </p:ext>
    </p:extLst>
  </p:cSld>
  <p:clrMapOvr>
    <a:masterClrMapping/>
  </p:clrMapOvr>
  <p:transition spd="med"/>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C24B24-3F0C-4CA8-A89A-D61B4CC68AD9}"/>
              </a:ext>
            </a:extLst>
          </p:cNvPr>
          <p:cNvSpPr>
            <a:spLocks noGrp="1"/>
          </p:cNvSpPr>
          <p:nvPr>
            <p:ph idx="1"/>
          </p:nvPr>
        </p:nvSpPr>
        <p:spPr>
          <a:xfrm>
            <a:off x="544513" y="381000"/>
            <a:ext cx="8294687" cy="5867400"/>
          </a:xfrm>
        </p:spPr>
        <p:txBody>
          <a:bodyPr/>
          <a:lstStyle/>
          <a:p>
            <a:pPr marL="0" indent="0">
              <a:buNone/>
            </a:pPr>
            <a:r>
              <a:rPr lang="en-US" b="1" dirty="0"/>
              <a:t>Practice Finding the errors.</a:t>
            </a:r>
          </a:p>
          <a:p>
            <a:pPr marL="0" indent="0">
              <a:buNone/>
            </a:pPr>
            <a:r>
              <a:rPr lang="en-US" sz="2000" b="1" dirty="0">
                <a:latin typeface="Courier New" panose="02070309020205020404" pitchFamily="49" charset="0"/>
                <a:cs typeface="Courier New" panose="02070309020205020404" pitchFamily="49" charset="0"/>
              </a:rPr>
              <a:t>class Automobile {</a:t>
            </a:r>
          </a:p>
          <a:p>
            <a:pPr marL="0" indent="0">
              <a:buNone/>
            </a:pPr>
            <a:r>
              <a:rPr lang="en-US" sz="2000" b="1" dirty="0">
                <a:latin typeface="Courier New" panose="02070309020205020404" pitchFamily="49" charset="0"/>
                <a:cs typeface="Courier New" panose="02070309020205020404" pitchFamily="49" charset="0"/>
              </a:rPr>
              <a:t>  public:</a:t>
            </a:r>
          </a:p>
          <a:p>
            <a:pPr marL="0" indent="0">
              <a:buNone/>
            </a:pPr>
            <a:r>
              <a:rPr lang="en-US" sz="2000" b="1" dirty="0">
                <a:latin typeface="Courier New" panose="02070309020205020404" pitchFamily="49" charset="0"/>
                <a:cs typeface="Courier New" panose="02070309020205020404" pitchFamily="49" charset="0"/>
              </a:rPr>
              <a:t>	void </a:t>
            </a:r>
            <a:r>
              <a:rPr lang="en-US" sz="2000" b="1" dirty="0" err="1">
                <a:latin typeface="Courier New" panose="02070309020205020404" pitchFamily="49" charset="0"/>
                <a:cs typeface="Courier New" panose="02070309020205020404" pitchFamily="49" charset="0"/>
              </a:rPr>
              <a:t>setPrice</a:t>
            </a:r>
            <a:r>
              <a:rPr lang="en-US" sz="2000" b="1" dirty="0">
                <a:latin typeface="Courier New" panose="02070309020205020404" pitchFamily="49" charset="0"/>
                <a:cs typeface="Courier New" panose="02070309020205020404" pitchFamily="49" charset="0"/>
              </a:rPr>
              <a:t>(double price);</a:t>
            </a:r>
          </a:p>
          <a:p>
            <a:pPr marL="0" indent="0">
              <a:buNone/>
            </a:pPr>
            <a:r>
              <a:rPr lang="en-US" sz="2000" b="1" dirty="0">
                <a:latin typeface="Courier New" panose="02070309020205020404" pitchFamily="49" charset="0"/>
                <a:cs typeface="Courier New" panose="02070309020205020404" pitchFamily="49" charset="0"/>
              </a:rPr>
              <a:t>	void </a:t>
            </a:r>
            <a:r>
              <a:rPr lang="en-US" sz="2000" b="1" dirty="0" err="1">
                <a:latin typeface="Courier New" panose="02070309020205020404" pitchFamily="49" charset="0"/>
                <a:cs typeface="Courier New" panose="02070309020205020404" pitchFamily="49" charset="0"/>
              </a:rPr>
              <a:t>setProfit</a:t>
            </a:r>
            <a:r>
              <a:rPr lang="en-US" sz="2000" b="1" dirty="0">
                <a:latin typeface="Courier New" panose="02070309020205020404" pitchFamily="49" charset="0"/>
                <a:cs typeface="Courier New" panose="02070309020205020404" pitchFamily="49" charset="0"/>
              </a:rPr>
              <a:t>(double profit);</a:t>
            </a:r>
          </a:p>
          <a:p>
            <a:pPr marL="0" indent="0">
              <a:buNone/>
            </a:pPr>
            <a:r>
              <a:rPr lang="en-US" sz="2000" b="1" dirty="0">
                <a:latin typeface="Courier New" panose="02070309020205020404" pitchFamily="49" charset="0"/>
                <a:cs typeface="Courier New" panose="02070309020205020404" pitchFamily="49" charset="0"/>
              </a:rPr>
              <a:t>	double </a:t>
            </a:r>
            <a:r>
              <a:rPr lang="en-US" sz="2000" b="1" dirty="0" err="1">
                <a:latin typeface="Courier New" panose="02070309020205020404" pitchFamily="49" charset="0"/>
                <a:cs typeface="Courier New" panose="02070309020205020404" pitchFamily="49" charset="0"/>
              </a:rPr>
              <a:t>get_price</a:t>
            </a:r>
            <a:r>
              <a:rPr lang="en-US" sz="2000" b="1" dirty="0">
                <a:latin typeface="Courier New" panose="02070309020205020404" pitchFamily="49" charset="0"/>
                <a:cs typeface="Courier New" panose="02070309020205020404" pitchFamily="49" charset="0"/>
              </a:rPr>
              <a:t>();</a:t>
            </a:r>
          </a:p>
          <a:p>
            <a:pPr marL="0" indent="0">
              <a:buNone/>
            </a:pPr>
            <a:r>
              <a:rPr lang="en-US" sz="2000" b="1" dirty="0">
                <a:latin typeface="Courier New" panose="02070309020205020404" pitchFamily="49" charset="0"/>
                <a:cs typeface="Courier New" panose="02070309020205020404" pitchFamily="49" charset="0"/>
              </a:rPr>
              <a:t>  private:</a:t>
            </a:r>
          </a:p>
          <a:p>
            <a:pPr marL="0" indent="0">
              <a:buNone/>
            </a:pPr>
            <a:r>
              <a:rPr lang="en-US" sz="2000" b="1" dirty="0">
                <a:latin typeface="Courier New" panose="02070309020205020404" pitchFamily="49" charset="0"/>
                <a:cs typeface="Courier New" panose="02070309020205020404" pitchFamily="49" charset="0"/>
              </a:rPr>
              <a:t>	double </a:t>
            </a:r>
            <a:r>
              <a:rPr lang="en-US" sz="2000" b="1" dirty="0" err="1">
                <a:latin typeface="Courier New" panose="02070309020205020404" pitchFamily="49" charset="0"/>
                <a:cs typeface="Courier New" panose="02070309020205020404" pitchFamily="49" charset="0"/>
              </a:rPr>
              <a:t>get_profit</a:t>
            </a:r>
            <a:r>
              <a:rPr lang="en-US" sz="2000" b="1" dirty="0">
                <a:latin typeface="Courier New" panose="02070309020205020404" pitchFamily="49" charset="0"/>
                <a:cs typeface="Courier New" panose="02070309020205020404" pitchFamily="49" charset="0"/>
              </a:rPr>
              <a:t>();</a:t>
            </a:r>
          </a:p>
          <a:p>
            <a:pPr marL="0" indent="0">
              <a:buNone/>
            </a:pPr>
            <a:r>
              <a:rPr lang="en-US" sz="2000" b="1" dirty="0">
                <a:latin typeface="Courier New" panose="02070309020205020404" pitchFamily="49" charset="0"/>
                <a:cs typeface="Courier New" panose="02070309020205020404" pitchFamily="49" charset="0"/>
              </a:rPr>
              <a:t>	double price;</a:t>
            </a:r>
          </a:p>
          <a:p>
            <a:pPr marL="0" indent="0">
              <a:buNone/>
            </a:pPr>
            <a:r>
              <a:rPr lang="en-US" sz="2000" b="1" dirty="0">
                <a:latin typeface="Courier New" panose="02070309020205020404" pitchFamily="49" charset="0"/>
                <a:cs typeface="Courier New" panose="02070309020205020404" pitchFamily="49" charset="0"/>
              </a:rPr>
              <a:t>	double profit;</a:t>
            </a:r>
          </a:p>
          <a:p>
            <a:pPr marL="0" indent="0">
              <a:buNone/>
            </a:pPr>
            <a:r>
              <a:rPr lang="en-US" sz="2000" b="1" dirty="0">
                <a:latin typeface="Courier New" panose="02070309020205020404" pitchFamily="49" charset="0"/>
                <a:cs typeface="Courier New" panose="02070309020205020404" pitchFamily="49" charset="0"/>
              </a:rPr>
              <a:t>}; Automobile jaguar, </a:t>
            </a:r>
            <a:r>
              <a:rPr lang="en-US" sz="2000" b="1" dirty="0" err="1">
                <a:latin typeface="Courier New" panose="02070309020205020404" pitchFamily="49" charset="0"/>
                <a:cs typeface="Courier New" panose="02070309020205020404" pitchFamily="49" charset="0"/>
              </a:rPr>
              <a:t>hyundai</a:t>
            </a:r>
            <a:r>
              <a:rPr lang="en-US" sz="2000" b="1" dirty="0">
                <a:latin typeface="Courier New" panose="02070309020205020404" pitchFamily="49" charset="0"/>
                <a:cs typeface="Courier New" panose="02070309020205020404" pitchFamily="49" charset="0"/>
              </a:rPr>
              <a:t>;</a:t>
            </a:r>
          </a:p>
          <a:p>
            <a:pPr marL="0" indent="0">
              <a:buNone/>
            </a:pPr>
            <a:r>
              <a:rPr lang="en-US" sz="2000" dirty="0" err="1"/>
              <a:t>hyundai.price</a:t>
            </a:r>
            <a:r>
              <a:rPr lang="en-US" sz="2000" dirty="0"/>
              <a:t>=4999.99; </a:t>
            </a:r>
            <a:r>
              <a:rPr lang="en-US" sz="2000" dirty="0" err="1"/>
              <a:t>jaquar.set_price</a:t>
            </a:r>
            <a:r>
              <a:rPr lang="en-US" sz="2000" dirty="0"/>
              <a:t>(59,000.00);</a:t>
            </a:r>
          </a:p>
          <a:p>
            <a:pPr marL="0" indent="0">
              <a:buNone/>
            </a:pPr>
            <a:r>
              <a:rPr lang="en-US" sz="2000" dirty="0"/>
              <a:t>double </a:t>
            </a:r>
            <a:r>
              <a:rPr lang="en-US" sz="2000" dirty="0" err="1"/>
              <a:t>a_price</a:t>
            </a:r>
            <a:r>
              <a:rPr lang="en-US" sz="2000" dirty="0"/>
              <a:t> = </a:t>
            </a:r>
            <a:r>
              <a:rPr lang="en-US" sz="2000" dirty="0" err="1"/>
              <a:t>jaguar.get_price</a:t>
            </a:r>
            <a:r>
              <a:rPr lang="en-US" sz="2000" dirty="0"/>
              <a:t>(), </a:t>
            </a:r>
            <a:r>
              <a:rPr lang="en-US" sz="2000" dirty="0" err="1"/>
              <a:t>a_profit</a:t>
            </a:r>
            <a:r>
              <a:rPr lang="en-US" sz="2000" dirty="0"/>
              <a:t> = </a:t>
            </a:r>
            <a:r>
              <a:rPr lang="en-US" sz="2000" dirty="0" err="1"/>
              <a:t>hyundai.get_profit</a:t>
            </a:r>
            <a:r>
              <a:rPr lang="en-US" sz="2000" dirty="0"/>
              <a:t>();</a:t>
            </a:r>
          </a:p>
          <a:p>
            <a:pPr marL="0" indent="0">
              <a:buNone/>
            </a:pPr>
            <a:r>
              <a:rPr lang="en-US" sz="2000" dirty="0"/>
              <a:t>if (</a:t>
            </a:r>
            <a:r>
              <a:rPr lang="en-US" sz="2000" dirty="0" err="1"/>
              <a:t>hyundai</a:t>
            </a:r>
            <a:r>
              <a:rPr lang="en-US" sz="2000" dirty="0"/>
              <a:t> == jaguar)</a:t>
            </a:r>
          </a:p>
          <a:p>
            <a:pPr marL="0" indent="0">
              <a:buNone/>
            </a:pPr>
            <a:r>
              <a:rPr lang="en-US" sz="2000" dirty="0"/>
              <a:t>	</a:t>
            </a:r>
            <a:r>
              <a:rPr lang="en-US" sz="2000" dirty="0" err="1"/>
              <a:t>cout</a:t>
            </a:r>
            <a:r>
              <a:rPr lang="en-US" sz="2000" dirty="0"/>
              <a:t> &lt;&lt; “Want to swap cars?” &lt;&lt; </a:t>
            </a:r>
            <a:r>
              <a:rPr lang="en-US" sz="2000" dirty="0" err="1"/>
              <a:t>endl</a:t>
            </a:r>
            <a:r>
              <a:rPr lang="en-US" sz="2000" dirty="0"/>
              <a:t>;</a:t>
            </a:r>
          </a:p>
          <a:p>
            <a:pPr marL="0" indent="0">
              <a:buNone/>
            </a:pPr>
            <a:r>
              <a:rPr lang="en-US" sz="2000" dirty="0" err="1"/>
              <a:t>hyundai</a:t>
            </a:r>
            <a:r>
              <a:rPr lang="en-US" sz="2000" dirty="0"/>
              <a:t> = jaguar;</a:t>
            </a:r>
          </a:p>
          <a:p>
            <a:pPr marL="0" indent="0">
              <a:buNone/>
            </a:pPr>
            <a:endParaRPr lang="en-US" sz="2000" dirty="0"/>
          </a:p>
          <a:p>
            <a:pPr marL="0" indent="0">
              <a:buNone/>
            </a:pPr>
            <a:endParaRPr lang="en-US" dirty="0"/>
          </a:p>
        </p:txBody>
      </p:sp>
    </p:spTree>
    <p:extLst>
      <p:ext uri="{BB962C8B-B14F-4D97-AF65-F5344CB8AC3E}">
        <p14:creationId xmlns:p14="http://schemas.microsoft.com/office/powerpoint/2010/main" val="1278802808"/>
      </p:ext>
    </p:extLst>
  </p:cSld>
  <p:clrMapOvr>
    <a:masterClrMapping/>
  </p:clrMapOvr>
  <p:transition spd="med"/>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3A79E-319A-4785-B617-32970F23EDDC}"/>
              </a:ext>
            </a:extLst>
          </p:cNvPr>
          <p:cNvSpPr>
            <a:spLocks noGrp="1"/>
          </p:cNvSpPr>
          <p:nvPr>
            <p:ph type="title"/>
          </p:nvPr>
        </p:nvSpPr>
        <p:spPr/>
        <p:txBody>
          <a:bodyPr/>
          <a:lstStyle/>
          <a:p>
            <a:r>
              <a:rPr lang="en-US" dirty="0"/>
              <a:t>See Errors</a:t>
            </a:r>
          </a:p>
        </p:txBody>
      </p:sp>
      <p:sp>
        <p:nvSpPr>
          <p:cNvPr id="3" name="Content Placeholder 2">
            <a:extLst>
              <a:ext uri="{FF2B5EF4-FFF2-40B4-BE49-F238E27FC236}">
                <a16:creationId xmlns:a16="http://schemas.microsoft.com/office/drawing/2014/main" id="{BA238047-7EAA-4D06-AB2C-0B919C4D0E1F}"/>
              </a:ext>
            </a:extLst>
          </p:cNvPr>
          <p:cNvSpPr>
            <a:spLocks noGrp="1"/>
          </p:cNvSpPr>
          <p:nvPr>
            <p:ph idx="1"/>
          </p:nvPr>
        </p:nvSpPr>
        <p:spPr/>
        <p:txBody>
          <a:bodyPr/>
          <a:lstStyle/>
          <a:p>
            <a:r>
              <a:rPr lang="en-US" dirty="0"/>
              <a:t>If a data member or member function is private, it cannot be accessed outside of the class.</a:t>
            </a:r>
          </a:p>
          <a:p>
            <a:pPr lvl="1"/>
            <a:r>
              <a:rPr lang="en-US" dirty="0">
                <a:solidFill>
                  <a:srgbClr val="C00000"/>
                </a:solidFill>
              </a:rPr>
              <a:t>Errors are in red.</a:t>
            </a:r>
          </a:p>
          <a:p>
            <a:pPr marL="457200" lvl="1" indent="0">
              <a:buNone/>
            </a:pPr>
            <a:endParaRPr lang="en-US" dirty="0"/>
          </a:p>
        </p:txBody>
      </p:sp>
    </p:spTree>
    <p:extLst>
      <p:ext uri="{BB962C8B-B14F-4D97-AF65-F5344CB8AC3E}">
        <p14:creationId xmlns:p14="http://schemas.microsoft.com/office/powerpoint/2010/main" val="3640012338"/>
      </p:ext>
    </p:extLst>
  </p:cSld>
  <p:clrMapOvr>
    <a:masterClrMapping/>
  </p:clrMapOvr>
  <p:transition spd="med"/>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C24B24-3F0C-4CA8-A89A-D61B4CC68AD9}"/>
              </a:ext>
            </a:extLst>
          </p:cNvPr>
          <p:cNvSpPr>
            <a:spLocks noGrp="1"/>
          </p:cNvSpPr>
          <p:nvPr>
            <p:ph idx="1"/>
          </p:nvPr>
        </p:nvSpPr>
        <p:spPr>
          <a:xfrm>
            <a:off x="544513" y="381000"/>
            <a:ext cx="8294687" cy="5867400"/>
          </a:xfrm>
        </p:spPr>
        <p:txBody>
          <a:bodyPr/>
          <a:lstStyle/>
          <a:p>
            <a:pPr marL="0" indent="0">
              <a:buNone/>
            </a:pPr>
            <a:r>
              <a:rPr lang="en-US" b="1" dirty="0"/>
              <a:t>Practice Finding the errors.</a:t>
            </a:r>
          </a:p>
          <a:p>
            <a:pPr marL="0" indent="0">
              <a:buNone/>
            </a:pPr>
            <a:r>
              <a:rPr lang="en-US" sz="2000" b="1" dirty="0">
                <a:latin typeface="Courier New" panose="02070309020205020404" pitchFamily="49" charset="0"/>
                <a:cs typeface="Courier New" panose="02070309020205020404" pitchFamily="49" charset="0"/>
              </a:rPr>
              <a:t>class Automobile {</a:t>
            </a:r>
          </a:p>
          <a:p>
            <a:pPr marL="0" indent="0">
              <a:buNone/>
            </a:pPr>
            <a:r>
              <a:rPr lang="en-US" sz="2000" b="1" dirty="0">
                <a:latin typeface="Courier New" panose="02070309020205020404" pitchFamily="49" charset="0"/>
                <a:cs typeface="Courier New" panose="02070309020205020404" pitchFamily="49" charset="0"/>
              </a:rPr>
              <a:t>  public:</a:t>
            </a:r>
          </a:p>
          <a:p>
            <a:pPr marL="0" indent="0">
              <a:buNone/>
            </a:pPr>
            <a:r>
              <a:rPr lang="en-US" sz="2000" b="1" dirty="0">
                <a:latin typeface="Courier New" panose="02070309020205020404" pitchFamily="49" charset="0"/>
                <a:cs typeface="Courier New" panose="02070309020205020404" pitchFamily="49" charset="0"/>
              </a:rPr>
              <a:t>	void </a:t>
            </a:r>
            <a:r>
              <a:rPr lang="en-US" sz="2000" b="1" dirty="0" err="1">
                <a:latin typeface="Courier New" panose="02070309020205020404" pitchFamily="49" charset="0"/>
                <a:cs typeface="Courier New" panose="02070309020205020404" pitchFamily="49" charset="0"/>
              </a:rPr>
              <a:t>set_price</a:t>
            </a:r>
            <a:r>
              <a:rPr lang="en-US" sz="2000" b="1" dirty="0">
                <a:latin typeface="Courier New" panose="02070309020205020404" pitchFamily="49" charset="0"/>
                <a:cs typeface="Courier New" panose="02070309020205020404" pitchFamily="49" charset="0"/>
              </a:rPr>
              <a:t>(double price);</a:t>
            </a:r>
          </a:p>
          <a:p>
            <a:pPr marL="0" indent="0">
              <a:buNone/>
            </a:pPr>
            <a:r>
              <a:rPr lang="en-US" sz="2000" b="1" dirty="0">
                <a:latin typeface="Courier New" panose="02070309020205020404" pitchFamily="49" charset="0"/>
                <a:cs typeface="Courier New" panose="02070309020205020404" pitchFamily="49" charset="0"/>
              </a:rPr>
              <a:t>	void </a:t>
            </a:r>
            <a:r>
              <a:rPr lang="en-US" sz="2000" b="1" dirty="0" err="1">
                <a:latin typeface="Courier New" panose="02070309020205020404" pitchFamily="49" charset="0"/>
                <a:cs typeface="Courier New" panose="02070309020205020404" pitchFamily="49" charset="0"/>
              </a:rPr>
              <a:t>set_profit</a:t>
            </a:r>
            <a:r>
              <a:rPr lang="en-US" sz="2000" b="1" dirty="0">
                <a:latin typeface="Courier New" panose="02070309020205020404" pitchFamily="49" charset="0"/>
                <a:cs typeface="Courier New" panose="02070309020205020404" pitchFamily="49" charset="0"/>
              </a:rPr>
              <a:t>(double profit);</a:t>
            </a:r>
          </a:p>
          <a:p>
            <a:pPr marL="0" indent="0">
              <a:buNone/>
            </a:pPr>
            <a:r>
              <a:rPr lang="en-US" sz="2000" b="1" dirty="0">
                <a:latin typeface="Courier New" panose="02070309020205020404" pitchFamily="49" charset="0"/>
                <a:cs typeface="Courier New" panose="02070309020205020404" pitchFamily="49" charset="0"/>
              </a:rPr>
              <a:t>	double </a:t>
            </a:r>
            <a:r>
              <a:rPr lang="en-US" sz="2000" b="1" dirty="0" err="1">
                <a:latin typeface="Courier New" panose="02070309020205020404" pitchFamily="49" charset="0"/>
                <a:cs typeface="Courier New" panose="02070309020205020404" pitchFamily="49" charset="0"/>
              </a:rPr>
              <a:t>get_price</a:t>
            </a:r>
            <a:r>
              <a:rPr lang="en-US" sz="2000" b="1" dirty="0">
                <a:latin typeface="Courier New" panose="02070309020205020404" pitchFamily="49" charset="0"/>
                <a:cs typeface="Courier New" panose="02070309020205020404" pitchFamily="49" charset="0"/>
              </a:rPr>
              <a:t>();</a:t>
            </a:r>
          </a:p>
          <a:p>
            <a:pPr marL="0" indent="0">
              <a:buNone/>
            </a:pPr>
            <a:r>
              <a:rPr lang="en-US" sz="2000" b="1" dirty="0">
                <a:latin typeface="Courier New" panose="02070309020205020404" pitchFamily="49" charset="0"/>
                <a:cs typeface="Courier New" panose="02070309020205020404" pitchFamily="49" charset="0"/>
              </a:rPr>
              <a:t>  private:</a:t>
            </a:r>
          </a:p>
          <a:p>
            <a:pPr marL="0" indent="0">
              <a:buNone/>
            </a:pPr>
            <a:r>
              <a:rPr lang="en-US" sz="2000" b="1" dirty="0">
                <a:latin typeface="Courier New" panose="02070309020205020404" pitchFamily="49" charset="0"/>
                <a:cs typeface="Courier New" panose="02070309020205020404" pitchFamily="49" charset="0"/>
              </a:rPr>
              <a:t>	double </a:t>
            </a:r>
            <a:r>
              <a:rPr lang="en-US" sz="2000" b="1" dirty="0" err="1">
                <a:latin typeface="Courier New" panose="02070309020205020404" pitchFamily="49" charset="0"/>
                <a:cs typeface="Courier New" panose="02070309020205020404" pitchFamily="49" charset="0"/>
              </a:rPr>
              <a:t>get_profit</a:t>
            </a:r>
            <a:r>
              <a:rPr lang="en-US" sz="2000" b="1" dirty="0">
                <a:latin typeface="Courier New" panose="02070309020205020404" pitchFamily="49" charset="0"/>
                <a:cs typeface="Courier New" panose="02070309020205020404" pitchFamily="49" charset="0"/>
              </a:rPr>
              <a:t>();</a:t>
            </a:r>
          </a:p>
          <a:p>
            <a:pPr marL="0" indent="0">
              <a:buNone/>
            </a:pPr>
            <a:r>
              <a:rPr lang="en-US" sz="2000" b="1" dirty="0">
                <a:latin typeface="Courier New" panose="02070309020205020404" pitchFamily="49" charset="0"/>
                <a:cs typeface="Courier New" panose="02070309020205020404" pitchFamily="49" charset="0"/>
              </a:rPr>
              <a:t>	double price;</a:t>
            </a:r>
          </a:p>
          <a:p>
            <a:pPr marL="0" indent="0">
              <a:buNone/>
            </a:pPr>
            <a:r>
              <a:rPr lang="en-US" sz="2000" b="1" dirty="0">
                <a:latin typeface="Courier New" panose="02070309020205020404" pitchFamily="49" charset="0"/>
                <a:cs typeface="Courier New" panose="02070309020205020404" pitchFamily="49" charset="0"/>
              </a:rPr>
              <a:t>	double profit;</a:t>
            </a:r>
          </a:p>
          <a:p>
            <a:pPr marL="0" indent="0">
              <a:buNone/>
            </a:pPr>
            <a:r>
              <a:rPr lang="en-US" sz="2000" b="1" dirty="0">
                <a:latin typeface="Courier New" panose="02070309020205020404" pitchFamily="49" charset="0"/>
                <a:cs typeface="Courier New" panose="02070309020205020404" pitchFamily="49" charset="0"/>
              </a:rPr>
              <a:t>}; Automobile jaguar, </a:t>
            </a:r>
            <a:r>
              <a:rPr lang="en-US" sz="2000" b="1" dirty="0" err="1">
                <a:latin typeface="Courier New" panose="02070309020205020404" pitchFamily="49" charset="0"/>
                <a:cs typeface="Courier New" panose="02070309020205020404" pitchFamily="49" charset="0"/>
              </a:rPr>
              <a:t>hyundai</a:t>
            </a:r>
            <a:r>
              <a:rPr lang="en-US" sz="2000" b="1" dirty="0">
                <a:latin typeface="Courier New" panose="02070309020205020404" pitchFamily="49" charset="0"/>
                <a:cs typeface="Courier New" panose="02070309020205020404" pitchFamily="49" charset="0"/>
              </a:rPr>
              <a:t>;</a:t>
            </a:r>
          </a:p>
          <a:p>
            <a:pPr marL="0" indent="0">
              <a:buNone/>
            </a:pPr>
            <a:r>
              <a:rPr lang="en-US" sz="2000" dirty="0" err="1">
                <a:solidFill>
                  <a:srgbClr val="C00000"/>
                </a:solidFill>
              </a:rPr>
              <a:t>hyundai.price</a:t>
            </a:r>
            <a:r>
              <a:rPr lang="en-US" sz="2000" dirty="0">
                <a:solidFill>
                  <a:srgbClr val="C00000"/>
                </a:solidFill>
              </a:rPr>
              <a:t>=4999.99</a:t>
            </a:r>
            <a:r>
              <a:rPr lang="en-US" sz="2000" dirty="0"/>
              <a:t>; </a:t>
            </a:r>
            <a:r>
              <a:rPr lang="en-US" sz="2000" dirty="0" err="1"/>
              <a:t>jaquar.set_price</a:t>
            </a:r>
            <a:r>
              <a:rPr lang="en-US" sz="2000" dirty="0"/>
              <a:t>(59,000.00);</a:t>
            </a:r>
          </a:p>
          <a:p>
            <a:pPr marL="0" indent="0">
              <a:buNone/>
            </a:pPr>
            <a:r>
              <a:rPr lang="en-US" sz="2000" dirty="0"/>
              <a:t>double </a:t>
            </a:r>
            <a:r>
              <a:rPr lang="en-US" sz="2000" dirty="0" err="1"/>
              <a:t>a_price</a:t>
            </a:r>
            <a:r>
              <a:rPr lang="en-US" sz="2000" dirty="0"/>
              <a:t> = </a:t>
            </a:r>
            <a:r>
              <a:rPr lang="en-US" sz="2000" dirty="0" err="1"/>
              <a:t>jaguar.get_price</a:t>
            </a:r>
            <a:r>
              <a:rPr lang="en-US" sz="2000" dirty="0"/>
              <a:t>(), </a:t>
            </a:r>
            <a:r>
              <a:rPr lang="en-US" sz="2000" dirty="0" err="1"/>
              <a:t>a_profit</a:t>
            </a:r>
            <a:r>
              <a:rPr lang="en-US" sz="2000" dirty="0"/>
              <a:t> = </a:t>
            </a:r>
            <a:r>
              <a:rPr lang="en-US" sz="2000" dirty="0" err="1">
                <a:solidFill>
                  <a:srgbClr val="C00000"/>
                </a:solidFill>
              </a:rPr>
              <a:t>hyundai.get_profit</a:t>
            </a:r>
            <a:r>
              <a:rPr lang="en-US" sz="2000" dirty="0">
                <a:solidFill>
                  <a:srgbClr val="C00000"/>
                </a:solidFill>
              </a:rPr>
              <a:t>();</a:t>
            </a:r>
          </a:p>
          <a:p>
            <a:pPr marL="0" indent="0">
              <a:buNone/>
            </a:pPr>
            <a:r>
              <a:rPr lang="en-US" sz="2000" dirty="0"/>
              <a:t>if (</a:t>
            </a:r>
            <a:r>
              <a:rPr lang="en-US" sz="2000" dirty="0" err="1">
                <a:solidFill>
                  <a:srgbClr val="C00000"/>
                </a:solidFill>
              </a:rPr>
              <a:t>hyundai</a:t>
            </a:r>
            <a:r>
              <a:rPr lang="en-US" sz="2000" dirty="0">
                <a:solidFill>
                  <a:srgbClr val="C00000"/>
                </a:solidFill>
              </a:rPr>
              <a:t> == jaguar</a:t>
            </a:r>
            <a:r>
              <a:rPr lang="en-US" sz="2000" dirty="0"/>
              <a:t>) // No operator == exists for Automobile</a:t>
            </a:r>
          </a:p>
          <a:p>
            <a:pPr marL="0" indent="0">
              <a:buNone/>
            </a:pPr>
            <a:r>
              <a:rPr lang="en-US" sz="2000" dirty="0"/>
              <a:t>	</a:t>
            </a:r>
            <a:r>
              <a:rPr lang="en-US" sz="2000" dirty="0" err="1"/>
              <a:t>cout</a:t>
            </a:r>
            <a:r>
              <a:rPr lang="en-US" sz="2000" dirty="0"/>
              <a:t> &lt;&lt; “Want to swap cars?” &lt;&lt; </a:t>
            </a:r>
            <a:r>
              <a:rPr lang="en-US" sz="2000" dirty="0" err="1"/>
              <a:t>endl</a:t>
            </a:r>
            <a:r>
              <a:rPr lang="en-US" sz="2000" dirty="0"/>
              <a:t>;</a:t>
            </a:r>
          </a:p>
          <a:p>
            <a:pPr marL="0" indent="0">
              <a:buNone/>
            </a:pPr>
            <a:r>
              <a:rPr lang="en-US" sz="2000" dirty="0" err="1"/>
              <a:t>hyundai</a:t>
            </a:r>
            <a:r>
              <a:rPr lang="en-US" sz="2000" dirty="0"/>
              <a:t> = jaguar;</a:t>
            </a:r>
          </a:p>
          <a:p>
            <a:pPr marL="0" indent="0">
              <a:buNone/>
            </a:pPr>
            <a:endParaRPr lang="en-US" sz="2000" dirty="0"/>
          </a:p>
          <a:p>
            <a:pPr marL="0" indent="0">
              <a:buNone/>
            </a:pPr>
            <a:endParaRPr lang="en-US" dirty="0"/>
          </a:p>
        </p:txBody>
      </p:sp>
    </p:spTree>
    <p:extLst>
      <p:ext uri="{BB962C8B-B14F-4D97-AF65-F5344CB8AC3E}">
        <p14:creationId xmlns:p14="http://schemas.microsoft.com/office/powerpoint/2010/main" val="1226934266"/>
      </p:ext>
    </p:extLst>
  </p:cSld>
  <p:clrMapOvr>
    <a:masterClrMapping/>
  </p:clrMapOvr>
  <p:transition spd="med"/>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6CA67-BED1-44F1-977C-93940F5070F3}"/>
              </a:ext>
            </a:extLst>
          </p:cNvPr>
          <p:cNvSpPr>
            <a:spLocks noGrp="1"/>
          </p:cNvSpPr>
          <p:nvPr>
            <p:ph type="title"/>
          </p:nvPr>
        </p:nvSpPr>
        <p:spPr/>
        <p:txBody>
          <a:bodyPr/>
          <a:lstStyle/>
          <a:p>
            <a:r>
              <a:rPr lang="en-US" dirty="0"/>
              <a:t>Consider a </a:t>
            </a:r>
            <a:r>
              <a:rPr lang="en-US" dirty="0" err="1"/>
              <a:t>BankAccount</a:t>
            </a:r>
            <a:r>
              <a:rPr lang="en-US" dirty="0"/>
              <a:t> class</a:t>
            </a:r>
          </a:p>
        </p:txBody>
      </p:sp>
      <p:sp>
        <p:nvSpPr>
          <p:cNvPr id="3" name="Content Placeholder 2">
            <a:extLst>
              <a:ext uri="{FF2B5EF4-FFF2-40B4-BE49-F238E27FC236}">
                <a16:creationId xmlns:a16="http://schemas.microsoft.com/office/drawing/2014/main" id="{D25918A9-17A2-4E73-AB3C-7F4F41392F72}"/>
              </a:ext>
            </a:extLst>
          </p:cNvPr>
          <p:cNvSpPr>
            <a:spLocks noGrp="1"/>
          </p:cNvSpPr>
          <p:nvPr>
            <p:ph idx="1"/>
          </p:nvPr>
        </p:nvSpPr>
        <p:spPr/>
        <p:txBody>
          <a:bodyPr/>
          <a:lstStyle/>
          <a:p>
            <a:r>
              <a:rPr lang="en-US" dirty="0"/>
              <a:t>First ask, what is it?</a:t>
            </a:r>
          </a:p>
          <a:p>
            <a:pPr lvl="1"/>
            <a:r>
              <a:rPr lang="en-US" dirty="0"/>
              <a:t>Answering “what it is?” gives us the data</a:t>
            </a:r>
          </a:p>
          <a:p>
            <a:pPr lvl="1"/>
            <a:r>
              <a:rPr lang="en-US" dirty="0"/>
              <a:t>Could be several data representations</a:t>
            </a:r>
          </a:p>
          <a:p>
            <a:pPr marL="457200" lvl="1" indent="0">
              <a:buNone/>
            </a:pPr>
            <a:r>
              <a:rPr lang="en-US" dirty="0"/>
              <a:t>E.g.  a </a:t>
            </a:r>
            <a:r>
              <a:rPr lang="en-US" dirty="0">
                <a:solidFill>
                  <a:srgbClr val="FF0000"/>
                </a:solidFill>
              </a:rPr>
              <a:t>rational</a:t>
            </a:r>
            <a:r>
              <a:rPr lang="en-US" dirty="0"/>
              <a:t> number could be…</a:t>
            </a:r>
          </a:p>
          <a:p>
            <a:pPr marL="457200" lvl="1" indent="0">
              <a:buNone/>
            </a:pPr>
            <a:r>
              <a:rPr lang="en-US" dirty="0"/>
              <a:t>	3.1459  or 2/3 but is a fraction.</a:t>
            </a:r>
          </a:p>
          <a:p>
            <a:pPr marL="457200" lvl="1" indent="0">
              <a:buNone/>
            </a:pPr>
            <a:endParaRPr lang="en-US" dirty="0"/>
          </a:p>
          <a:p>
            <a:r>
              <a:rPr lang="en-US" dirty="0"/>
              <a:t>Then ask, what does it do?</a:t>
            </a:r>
          </a:p>
          <a:p>
            <a:pPr lvl="1"/>
            <a:r>
              <a:rPr lang="en-US" dirty="0"/>
              <a:t>Answering “what it does?” gives us the functions.</a:t>
            </a:r>
          </a:p>
          <a:p>
            <a:endParaRPr lang="en-US" dirty="0"/>
          </a:p>
        </p:txBody>
      </p:sp>
    </p:spTree>
    <p:extLst>
      <p:ext uri="{BB962C8B-B14F-4D97-AF65-F5344CB8AC3E}">
        <p14:creationId xmlns:p14="http://schemas.microsoft.com/office/powerpoint/2010/main" val="2455688360"/>
      </p:ext>
    </p:extLst>
  </p:cSld>
  <p:clrMapOvr>
    <a:masterClrMapping/>
  </p:clrMapOvr>
  <p:transition spd="med"/>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20611-47C3-405E-95DB-8710FDFE3883}"/>
              </a:ext>
            </a:extLst>
          </p:cNvPr>
          <p:cNvSpPr>
            <a:spLocks noGrp="1"/>
          </p:cNvSpPr>
          <p:nvPr>
            <p:ph type="title"/>
          </p:nvPr>
        </p:nvSpPr>
        <p:spPr/>
        <p:txBody>
          <a:bodyPr/>
          <a:lstStyle/>
          <a:p>
            <a:r>
              <a:rPr lang="en-US" dirty="0" err="1"/>
              <a:t>BankAccount</a:t>
            </a:r>
            <a:endParaRPr lang="en-US" dirty="0"/>
          </a:p>
        </p:txBody>
      </p:sp>
      <p:sp>
        <p:nvSpPr>
          <p:cNvPr id="3" name="Content Placeholder 2">
            <a:extLst>
              <a:ext uri="{FF2B5EF4-FFF2-40B4-BE49-F238E27FC236}">
                <a16:creationId xmlns:a16="http://schemas.microsoft.com/office/drawing/2014/main" id="{90FFCF72-F149-4B8E-8C9F-98D152EF7B8A}"/>
              </a:ext>
            </a:extLst>
          </p:cNvPr>
          <p:cNvSpPr>
            <a:spLocks noGrp="1"/>
          </p:cNvSpPr>
          <p:nvPr>
            <p:ph idx="1"/>
          </p:nvPr>
        </p:nvSpPr>
        <p:spPr/>
        <p:txBody>
          <a:bodyPr/>
          <a:lstStyle/>
          <a:p>
            <a:r>
              <a:rPr lang="en-US" dirty="0"/>
              <a:t>What it is? </a:t>
            </a:r>
          </a:p>
          <a:p>
            <a:pPr lvl="1"/>
            <a:r>
              <a:rPr lang="en-US" dirty="0"/>
              <a:t>A balance </a:t>
            </a:r>
            <a:r>
              <a:rPr lang="en-US" sz="2400" dirty="0"/>
              <a:t>(but that balance can be expressed as…)</a:t>
            </a:r>
          </a:p>
          <a:p>
            <a:pPr lvl="2"/>
            <a:r>
              <a:rPr lang="en-US" dirty="0"/>
              <a:t>double balance; // Fractional cents problem</a:t>
            </a:r>
          </a:p>
          <a:p>
            <a:pPr lvl="2"/>
            <a:r>
              <a:rPr lang="en-US" dirty="0"/>
              <a:t>int cents;          // More exact</a:t>
            </a:r>
          </a:p>
          <a:p>
            <a:pPr lvl="2"/>
            <a:r>
              <a:rPr lang="en-US" dirty="0"/>
              <a:t>int dollars, int cents; // Multiple components</a:t>
            </a:r>
          </a:p>
          <a:p>
            <a:pPr lvl="1"/>
            <a:r>
              <a:rPr lang="en-US" dirty="0"/>
              <a:t>An interest rate</a:t>
            </a:r>
          </a:p>
          <a:p>
            <a:pPr lvl="1"/>
            <a:r>
              <a:rPr lang="en-US" dirty="0"/>
              <a:t>An account number</a:t>
            </a:r>
          </a:p>
          <a:p>
            <a:pPr lvl="2"/>
            <a:r>
              <a:rPr lang="en-US" dirty="0"/>
              <a:t>unsigned long </a:t>
            </a:r>
            <a:r>
              <a:rPr lang="en-US" dirty="0" err="1"/>
              <a:t>acctNumber</a:t>
            </a:r>
            <a:r>
              <a:rPr lang="en-US" dirty="0"/>
              <a:t>;</a:t>
            </a:r>
          </a:p>
          <a:p>
            <a:pPr lvl="2"/>
            <a:r>
              <a:rPr lang="en-US" dirty="0"/>
              <a:t>string </a:t>
            </a:r>
            <a:r>
              <a:rPr lang="en-US" dirty="0" err="1"/>
              <a:t>acctNumber</a:t>
            </a:r>
            <a:r>
              <a:rPr lang="en-US" dirty="0"/>
              <a:t>;  // Mix of chars, digits</a:t>
            </a:r>
          </a:p>
          <a:p>
            <a:pPr marL="914400" lvl="2" indent="0">
              <a:buNone/>
            </a:pPr>
            <a:endParaRPr lang="en-US" dirty="0"/>
          </a:p>
        </p:txBody>
      </p:sp>
    </p:spTree>
    <p:extLst>
      <p:ext uri="{BB962C8B-B14F-4D97-AF65-F5344CB8AC3E}">
        <p14:creationId xmlns:p14="http://schemas.microsoft.com/office/powerpoint/2010/main" val="1522832137"/>
      </p:ext>
    </p:extLst>
  </p:cSld>
  <p:clrMapOvr>
    <a:masterClrMapping/>
  </p:clrMapOvr>
  <p:transition spd="med"/>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AA892-5D14-4BE8-B338-3FEA12BC175E}"/>
              </a:ext>
            </a:extLst>
          </p:cNvPr>
          <p:cNvSpPr>
            <a:spLocks noGrp="1"/>
          </p:cNvSpPr>
          <p:nvPr>
            <p:ph type="title"/>
          </p:nvPr>
        </p:nvSpPr>
        <p:spPr/>
        <p:txBody>
          <a:bodyPr/>
          <a:lstStyle/>
          <a:p>
            <a:r>
              <a:rPr lang="en-US" dirty="0" err="1">
                <a:solidFill>
                  <a:srgbClr val="0000CC"/>
                </a:solidFill>
              </a:rPr>
              <a:t>BankAccount</a:t>
            </a:r>
            <a:endParaRPr lang="en-US" dirty="0">
              <a:solidFill>
                <a:srgbClr val="0000CC"/>
              </a:solidFill>
            </a:endParaRPr>
          </a:p>
        </p:txBody>
      </p:sp>
      <p:sp>
        <p:nvSpPr>
          <p:cNvPr id="3" name="Content Placeholder 2">
            <a:extLst>
              <a:ext uri="{FF2B5EF4-FFF2-40B4-BE49-F238E27FC236}">
                <a16:creationId xmlns:a16="http://schemas.microsoft.com/office/drawing/2014/main" id="{D9F65FB1-AA0A-4DF7-B59A-B445C9416189}"/>
              </a:ext>
            </a:extLst>
          </p:cNvPr>
          <p:cNvSpPr>
            <a:spLocks noGrp="1"/>
          </p:cNvSpPr>
          <p:nvPr>
            <p:ph idx="1"/>
          </p:nvPr>
        </p:nvSpPr>
        <p:spPr/>
        <p:txBody>
          <a:bodyPr/>
          <a:lstStyle/>
          <a:p>
            <a:r>
              <a:rPr lang="en-US" dirty="0"/>
              <a:t>When a </a:t>
            </a:r>
            <a:r>
              <a:rPr lang="en-US" dirty="0" err="1"/>
              <a:t>BankAccount</a:t>
            </a:r>
            <a:r>
              <a:rPr lang="en-US" dirty="0"/>
              <a:t> is created, there is an initial deposit. </a:t>
            </a:r>
          </a:p>
          <a:p>
            <a:pPr lvl="1"/>
            <a:r>
              <a:rPr lang="en-US" dirty="0" err="1"/>
              <a:t>BankAccount</a:t>
            </a:r>
            <a:r>
              <a:rPr lang="en-US" dirty="0"/>
              <a:t>(int dollars = 0, int cents = 0);</a:t>
            </a:r>
          </a:p>
          <a:p>
            <a:r>
              <a:rPr lang="en-US" dirty="0"/>
              <a:t>Typical banking functions include:</a:t>
            </a:r>
          </a:p>
          <a:p>
            <a:pPr lvl="1"/>
            <a:r>
              <a:rPr lang="en-US" dirty="0" err="1"/>
              <a:t>makeDeposit</a:t>
            </a:r>
            <a:r>
              <a:rPr lang="en-US" dirty="0"/>
              <a:t>(double amount)</a:t>
            </a:r>
          </a:p>
          <a:p>
            <a:pPr lvl="1"/>
            <a:r>
              <a:rPr lang="en-US" dirty="0" err="1"/>
              <a:t>makeWithdrawl</a:t>
            </a:r>
            <a:r>
              <a:rPr lang="en-US" dirty="0"/>
              <a:t>(double amount)</a:t>
            </a:r>
          </a:p>
          <a:p>
            <a:pPr lvl="1"/>
            <a:r>
              <a:rPr lang="en-US" dirty="0" err="1"/>
              <a:t>makeTransfer</a:t>
            </a:r>
            <a:r>
              <a:rPr lang="en-US" dirty="0"/>
              <a:t>(double </a:t>
            </a:r>
            <a:r>
              <a:rPr lang="en-US" dirty="0" err="1"/>
              <a:t>amnt</a:t>
            </a:r>
            <a:r>
              <a:rPr lang="en-US" dirty="0"/>
              <a:t>, </a:t>
            </a:r>
            <a:r>
              <a:rPr lang="en-US" dirty="0" err="1"/>
              <a:t>BankAccount</a:t>
            </a:r>
            <a:r>
              <a:rPr lang="en-US" dirty="0"/>
              <a:t> </a:t>
            </a:r>
            <a:r>
              <a:rPr lang="en-US" dirty="0" err="1"/>
              <a:t>ba</a:t>
            </a:r>
            <a:r>
              <a:rPr lang="en-US" dirty="0"/>
              <a:t>)</a:t>
            </a:r>
          </a:p>
          <a:p>
            <a:pPr lvl="1"/>
            <a:r>
              <a:rPr lang="en-US" dirty="0" err="1"/>
              <a:t>addAccruedInterest</a:t>
            </a:r>
            <a:r>
              <a:rPr lang="en-US" dirty="0"/>
              <a:t>(double rate)</a:t>
            </a:r>
          </a:p>
          <a:p>
            <a:pPr lvl="1"/>
            <a:r>
              <a:rPr lang="en-US" dirty="0" err="1"/>
              <a:t>issueMonthlyStatement</a:t>
            </a:r>
            <a:r>
              <a:rPr lang="en-US" dirty="0"/>
              <a:t>()</a:t>
            </a:r>
          </a:p>
          <a:p>
            <a:pPr lvl="1"/>
            <a:endParaRPr lang="en-US" dirty="0"/>
          </a:p>
        </p:txBody>
      </p:sp>
    </p:spTree>
    <p:extLst>
      <p:ext uri="{BB962C8B-B14F-4D97-AF65-F5344CB8AC3E}">
        <p14:creationId xmlns:p14="http://schemas.microsoft.com/office/powerpoint/2010/main" val="383547751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t>Using the Structure</a:t>
            </a:r>
          </a:p>
        </p:txBody>
      </p:sp>
      <p:sp>
        <p:nvSpPr>
          <p:cNvPr id="11267" name="Rectangle 3"/>
          <p:cNvSpPr>
            <a:spLocks noGrp="1" noChangeArrowheads="1"/>
          </p:cNvSpPr>
          <p:nvPr>
            <p:ph idx="1"/>
          </p:nvPr>
        </p:nvSpPr>
        <p:spPr/>
        <p:txBody>
          <a:bodyPr/>
          <a:lstStyle/>
          <a:p>
            <a:pPr eaLnBrk="1" hangingPunct="1"/>
            <a:r>
              <a:rPr lang="en-US" sz="2400" b="1" dirty="0"/>
              <a:t>Structure definition is generally placed outside</a:t>
            </a:r>
            <a:br>
              <a:rPr lang="en-US" sz="2400" b="1" dirty="0"/>
            </a:br>
            <a:r>
              <a:rPr lang="en-US" sz="2400" b="1" dirty="0"/>
              <a:t>any function definition in the global space.</a:t>
            </a:r>
          </a:p>
          <a:p>
            <a:pPr lvl="1" eaLnBrk="1" hangingPunct="1"/>
            <a:r>
              <a:rPr lang="en-US" sz="2400" dirty="0"/>
              <a:t>This makes the structure type available to all code </a:t>
            </a:r>
            <a:br>
              <a:rPr lang="en-US" sz="2400" dirty="0"/>
            </a:br>
            <a:r>
              <a:rPr lang="en-US" sz="2400" dirty="0"/>
              <a:t>that follows the structure definition</a:t>
            </a:r>
          </a:p>
          <a:p>
            <a:pPr eaLnBrk="1" hangingPunct="1"/>
            <a:r>
              <a:rPr lang="en-US" sz="2400" dirty="0"/>
              <a:t>To declare two variables of type </a:t>
            </a:r>
            <a:r>
              <a:rPr lang="en-US" sz="2400" dirty="0" err="1"/>
              <a:t>CDAccount</a:t>
            </a:r>
            <a:r>
              <a:rPr lang="en-US" sz="2400" dirty="0"/>
              <a:t>:</a:t>
            </a:r>
            <a:br>
              <a:rPr lang="en-US" sz="2400" dirty="0"/>
            </a:br>
            <a:br>
              <a:rPr lang="en-US" sz="2400" dirty="0"/>
            </a:br>
            <a:r>
              <a:rPr lang="en-US" sz="2400" dirty="0">
                <a:solidFill>
                  <a:srgbClr val="0000CC"/>
                </a:solidFill>
                <a:latin typeface="Consolas" pitchFamily="49" charset="0"/>
                <a:cs typeface="Consolas" pitchFamily="49" charset="0"/>
              </a:rPr>
              <a:t> 	</a:t>
            </a:r>
            <a:r>
              <a:rPr lang="en-US" sz="2400" dirty="0" err="1">
                <a:solidFill>
                  <a:srgbClr val="0000CC"/>
                </a:solidFill>
                <a:latin typeface="Consolas" pitchFamily="49" charset="0"/>
                <a:cs typeface="Consolas" pitchFamily="49" charset="0"/>
              </a:rPr>
              <a:t>CDAccount</a:t>
            </a:r>
            <a:r>
              <a:rPr lang="en-US" sz="2400" dirty="0">
                <a:solidFill>
                  <a:srgbClr val="0000CC"/>
                </a:solidFill>
                <a:latin typeface="Consolas" pitchFamily="49" charset="0"/>
                <a:cs typeface="Consolas" pitchFamily="49" charset="0"/>
              </a:rPr>
              <a:t>  </a:t>
            </a:r>
            <a:r>
              <a:rPr lang="en-US" sz="2400" dirty="0" err="1">
                <a:solidFill>
                  <a:srgbClr val="0000CC"/>
                </a:solidFill>
                <a:latin typeface="Consolas" pitchFamily="49" charset="0"/>
                <a:cs typeface="Consolas" pitchFamily="49" charset="0"/>
              </a:rPr>
              <a:t>my_account</a:t>
            </a:r>
            <a:r>
              <a:rPr lang="en-US" sz="2400" dirty="0">
                <a:solidFill>
                  <a:srgbClr val="0000CC"/>
                </a:solidFill>
                <a:latin typeface="Consolas" pitchFamily="49" charset="0"/>
                <a:cs typeface="Consolas" pitchFamily="49" charset="0"/>
              </a:rPr>
              <a:t>, </a:t>
            </a:r>
            <a:r>
              <a:rPr lang="en-US" sz="2400" dirty="0" err="1">
                <a:solidFill>
                  <a:srgbClr val="0000CC"/>
                </a:solidFill>
                <a:latin typeface="Consolas" pitchFamily="49" charset="0"/>
                <a:cs typeface="Consolas" pitchFamily="49" charset="0"/>
              </a:rPr>
              <a:t>your_account</a:t>
            </a:r>
            <a:r>
              <a:rPr lang="en-US" sz="2400" dirty="0">
                <a:solidFill>
                  <a:srgbClr val="0000CC"/>
                </a:solidFill>
                <a:latin typeface="Consolas" pitchFamily="49" charset="0"/>
                <a:cs typeface="Consolas" pitchFamily="49" charset="0"/>
              </a:rPr>
              <a:t>;</a:t>
            </a:r>
          </a:p>
          <a:p>
            <a:pPr eaLnBrk="1" hangingPunct="1"/>
            <a:endParaRPr lang="en-US" sz="2400" dirty="0"/>
          </a:p>
          <a:p>
            <a:pPr lvl="1" eaLnBrk="1" hangingPunct="1"/>
            <a:r>
              <a:rPr lang="en-US" sz="2400" dirty="0" err="1">
                <a:solidFill>
                  <a:srgbClr val="0000CC"/>
                </a:solidFill>
                <a:latin typeface="Consolas" pitchFamily="49" charset="0"/>
                <a:cs typeface="Consolas" pitchFamily="49" charset="0"/>
              </a:rPr>
              <a:t>My_account</a:t>
            </a:r>
            <a:r>
              <a:rPr lang="en-US" sz="2400" dirty="0"/>
              <a:t> and </a:t>
            </a:r>
            <a:r>
              <a:rPr lang="en-US" sz="2400" dirty="0" err="1">
                <a:solidFill>
                  <a:srgbClr val="0000CC"/>
                </a:solidFill>
                <a:latin typeface="Consolas" pitchFamily="49" charset="0"/>
                <a:cs typeface="Consolas" pitchFamily="49" charset="0"/>
              </a:rPr>
              <a:t>your_account</a:t>
            </a:r>
            <a:r>
              <a:rPr lang="en-US" sz="2400" dirty="0"/>
              <a:t> contain distinct </a:t>
            </a:r>
            <a:br>
              <a:rPr lang="en-US" sz="2400" dirty="0"/>
            </a:br>
            <a:r>
              <a:rPr lang="en-US" sz="2400" dirty="0"/>
              <a:t>member variables  </a:t>
            </a:r>
            <a:r>
              <a:rPr lang="en-US" sz="2400" dirty="0">
                <a:solidFill>
                  <a:srgbClr val="0000CC"/>
                </a:solidFill>
                <a:latin typeface="Consolas" pitchFamily="49" charset="0"/>
                <a:cs typeface="Consolas" pitchFamily="49" charset="0"/>
              </a:rPr>
              <a:t>balance</a:t>
            </a:r>
            <a:r>
              <a:rPr lang="en-US" sz="2400" dirty="0"/>
              <a:t>, </a:t>
            </a:r>
            <a:r>
              <a:rPr lang="en-US" sz="2400" dirty="0" err="1">
                <a:solidFill>
                  <a:srgbClr val="0000CC"/>
                </a:solidFill>
                <a:latin typeface="Consolas" pitchFamily="49" charset="0"/>
                <a:cs typeface="Consolas" pitchFamily="49" charset="0"/>
              </a:rPr>
              <a:t>interest_rate</a:t>
            </a:r>
            <a:r>
              <a:rPr lang="en-US" sz="2400" dirty="0"/>
              <a:t>,  and </a:t>
            </a:r>
            <a:r>
              <a:rPr lang="en-US" sz="2400" dirty="0">
                <a:solidFill>
                  <a:srgbClr val="0000CC"/>
                </a:solidFill>
                <a:latin typeface="Consolas" pitchFamily="49" charset="0"/>
                <a:cs typeface="Consolas" pitchFamily="49" charset="0"/>
              </a:rPr>
              <a:t>term</a:t>
            </a:r>
          </a:p>
        </p:txBody>
      </p:sp>
    </p:spTree>
  </p:cSld>
  <p:clrMapOvr>
    <a:masterClrMapping/>
  </p:clrMapOvr>
  <p:transition spd="med">
    <p:wipe dir="r"/>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099C4-D608-4E5E-AD0D-74AA053BFEEB}"/>
              </a:ext>
            </a:extLst>
          </p:cNvPr>
          <p:cNvSpPr>
            <a:spLocks noGrp="1"/>
          </p:cNvSpPr>
          <p:nvPr>
            <p:ph type="title"/>
          </p:nvPr>
        </p:nvSpPr>
        <p:spPr/>
        <p:txBody>
          <a:bodyPr/>
          <a:lstStyle/>
          <a:p>
            <a:r>
              <a:rPr lang="en-US" dirty="0" err="1">
                <a:solidFill>
                  <a:srgbClr val="0000CC"/>
                </a:solidFill>
              </a:rPr>
              <a:t>BankAccount</a:t>
            </a:r>
            <a:r>
              <a:rPr lang="en-US" dirty="0">
                <a:solidFill>
                  <a:srgbClr val="0000CC"/>
                </a:solidFill>
              </a:rPr>
              <a:t> </a:t>
            </a:r>
            <a:r>
              <a:rPr lang="en-US" dirty="0" err="1">
                <a:solidFill>
                  <a:srgbClr val="0000CC"/>
                </a:solidFill>
              </a:rPr>
              <a:t>con’t</a:t>
            </a:r>
            <a:endParaRPr lang="en-US" dirty="0">
              <a:solidFill>
                <a:srgbClr val="0000CC"/>
              </a:solidFill>
            </a:endParaRPr>
          </a:p>
        </p:txBody>
      </p:sp>
      <p:sp>
        <p:nvSpPr>
          <p:cNvPr id="3" name="Content Placeholder 2">
            <a:extLst>
              <a:ext uri="{FF2B5EF4-FFF2-40B4-BE49-F238E27FC236}">
                <a16:creationId xmlns:a16="http://schemas.microsoft.com/office/drawing/2014/main" id="{C1470F41-6672-4722-8CDE-D6C2552B3ABE}"/>
              </a:ext>
            </a:extLst>
          </p:cNvPr>
          <p:cNvSpPr>
            <a:spLocks noGrp="1"/>
          </p:cNvSpPr>
          <p:nvPr>
            <p:ph idx="1"/>
          </p:nvPr>
        </p:nvSpPr>
        <p:spPr/>
        <p:txBody>
          <a:bodyPr/>
          <a:lstStyle/>
          <a:p>
            <a:r>
              <a:rPr lang="en-US" dirty="0"/>
              <a:t>In order to issue a monthly statement, we need to keep track of transactions.</a:t>
            </a:r>
          </a:p>
          <a:p>
            <a:r>
              <a:rPr lang="en-US" dirty="0"/>
              <a:t>An easy way to do that is to create a Transaction structure that is used by the </a:t>
            </a:r>
            <a:r>
              <a:rPr lang="en-US" dirty="0" err="1"/>
              <a:t>BankAccount</a:t>
            </a:r>
            <a:r>
              <a:rPr lang="en-US" dirty="0"/>
              <a:t> object.</a:t>
            </a:r>
          </a:p>
          <a:p>
            <a:r>
              <a:rPr lang="en-US" dirty="0"/>
              <a:t>Private data for </a:t>
            </a:r>
            <a:r>
              <a:rPr lang="en-US" dirty="0" err="1"/>
              <a:t>BankAccount</a:t>
            </a:r>
            <a:r>
              <a:rPr lang="en-US" dirty="0"/>
              <a:t> includes:</a:t>
            </a:r>
          </a:p>
          <a:p>
            <a:pPr lvl="1"/>
            <a:r>
              <a:rPr lang="en-US" dirty="0"/>
              <a:t>double balance;</a:t>
            </a:r>
          </a:p>
          <a:p>
            <a:pPr lvl="1"/>
            <a:r>
              <a:rPr lang="en-US" dirty="0"/>
              <a:t>double </a:t>
            </a:r>
            <a:r>
              <a:rPr lang="en-US" dirty="0" err="1"/>
              <a:t>interest_rate</a:t>
            </a:r>
            <a:r>
              <a:rPr lang="en-US" dirty="0"/>
              <a:t>;</a:t>
            </a:r>
          </a:p>
          <a:p>
            <a:pPr lvl="1"/>
            <a:r>
              <a:rPr lang="en-US" dirty="0"/>
              <a:t>vector &lt;Transaction&gt; transactions;</a:t>
            </a:r>
          </a:p>
          <a:p>
            <a:pPr marL="457200" lvl="1" indent="0">
              <a:buNone/>
            </a:pPr>
            <a:endParaRPr lang="en-US" dirty="0"/>
          </a:p>
        </p:txBody>
      </p:sp>
    </p:spTree>
    <p:extLst>
      <p:ext uri="{BB962C8B-B14F-4D97-AF65-F5344CB8AC3E}">
        <p14:creationId xmlns:p14="http://schemas.microsoft.com/office/powerpoint/2010/main" val="1103085753"/>
      </p:ext>
    </p:extLst>
  </p:cSld>
  <p:clrMapOvr>
    <a:masterClrMapping/>
  </p:clrMapOvr>
  <p:transition spd="med"/>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DA94C-5419-4FA7-81D5-5D8134777F6D}"/>
              </a:ext>
            </a:extLst>
          </p:cNvPr>
          <p:cNvSpPr>
            <a:spLocks noGrp="1"/>
          </p:cNvSpPr>
          <p:nvPr>
            <p:ph type="title"/>
          </p:nvPr>
        </p:nvSpPr>
        <p:spPr/>
        <p:txBody>
          <a:bodyPr/>
          <a:lstStyle/>
          <a:p>
            <a:r>
              <a:rPr lang="en-US" dirty="0">
                <a:solidFill>
                  <a:srgbClr val="0000CC"/>
                </a:solidFill>
              </a:rPr>
              <a:t>struct transaction</a:t>
            </a:r>
          </a:p>
        </p:txBody>
      </p:sp>
      <p:sp>
        <p:nvSpPr>
          <p:cNvPr id="3" name="Content Placeholder 2">
            <a:extLst>
              <a:ext uri="{FF2B5EF4-FFF2-40B4-BE49-F238E27FC236}">
                <a16:creationId xmlns:a16="http://schemas.microsoft.com/office/drawing/2014/main" id="{334BE863-4A5B-4D5E-9130-B47C80FC30CB}"/>
              </a:ext>
            </a:extLst>
          </p:cNvPr>
          <p:cNvSpPr>
            <a:spLocks noGrp="1"/>
          </p:cNvSpPr>
          <p:nvPr>
            <p:ph idx="1"/>
          </p:nvPr>
        </p:nvSpPr>
        <p:spPr/>
        <p:txBody>
          <a:bodyPr/>
          <a:lstStyle/>
          <a:p>
            <a:r>
              <a:rPr lang="en-US" dirty="0"/>
              <a:t>Every transaction has a dollar amount.</a:t>
            </a:r>
          </a:p>
          <a:p>
            <a:r>
              <a:rPr lang="en-US" dirty="0"/>
              <a:t>Every transaction has a date (and time).</a:t>
            </a:r>
          </a:p>
          <a:p>
            <a:r>
              <a:rPr lang="en-US" dirty="0"/>
              <a:t>Every transaction has a type. </a:t>
            </a:r>
          </a:p>
          <a:p>
            <a:pPr lvl="1"/>
            <a:r>
              <a:rPr lang="en-US" dirty="0"/>
              <a:t>We’ll use a similar construct as </a:t>
            </a:r>
            <a:r>
              <a:rPr lang="en-US" dirty="0" err="1"/>
              <a:t>wage_status</a:t>
            </a:r>
            <a:r>
              <a:rPr lang="en-US" dirty="0"/>
              <a:t> in a previous example.</a:t>
            </a:r>
          </a:p>
          <a:p>
            <a:r>
              <a:rPr lang="en-US" dirty="0"/>
              <a:t>There are 5 different transaction types:</a:t>
            </a:r>
          </a:p>
          <a:p>
            <a:pPr lvl="1"/>
            <a:r>
              <a:rPr lang="en-US" dirty="0"/>
              <a:t>Deposits			Transfers</a:t>
            </a:r>
          </a:p>
          <a:p>
            <a:pPr lvl="1"/>
            <a:r>
              <a:rPr lang="en-US" dirty="0" err="1"/>
              <a:t>Withdrawls</a:t>
            </a:r>
            <a:r>
              <a:rPr lang="en-US" dirty="0"/>
              <a:t>			Overdraft</a:t>
            </a:r>
          </a:p>
          <a:p>
            <a:pPr lvl="1"/>
            <a:r>
              <a:rPr lang="en-US" dirty="0"/>
              <a:t>Interest payments</a:t>
            </a:r>
          </a:p>
        </p:txBody>
      </p:sp>
    </p:spTree>
    <p:extLst>
      <p:ext uri="{BB962C8B-B14F-4D97-AF65-F5344CB8AC3E}">
        <p14:creationId xmlns:p14="http://schemas.microsoft.com/office/powerpoint/2010/main" val="3252438466"/>
      </p:ext>
    </p:extLst>
  </p:cSld>
  <p:clrMapOvr>
    <a:masterClrMapping/>
  </p:clrMapOvr>
  <p:transition spd="med"/>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75141-A346-4FD7-9F5E-421EC9B8F2F7}"/>
              </a:ext>
            </a:extLst>
          </p:cNvPr>
          <p:cNvSpPr>
            <a:spLocks noGrp="1"/>
          </p:cNvSpPr>
          <p:nvPr>
            <p:ph type="title"/>
          </p:nvPr>
        </p:nvSpPr>
        <p:spPr/>
        <p:txBody>
          <a:bodyPr/>
          <a:lstStyle/>
          <a:p>
            <a:r>
              <a:rPr lang="en-US" dirty="0">
                <a:solidFill>
                  <a:srgbClr val="0000CC"/>
                </a:solidFill>
              </a:rPr>
              <a:t>Struct transaction</a:t>
            </a:r>
          </a:p>
        </p:txBody>
      </p:sp>
      <p:sp>
        <p:nvSpPr>
          <p:cNvPr id="3" name="Content Placeholder 2">
            <a:extLst>
              <a:ext uri="{FF2B5EF4-FFF2-40B4-BE49-F238E27FC236}">
                <a16:creationId xmlns:a16="http://schemas.microsoft.com/office/drawing/2014/main" id="{E2764B1B-52DD-405C-B533-89432AB5BF76}"/>
              </a:ext>
            </a:extLst>
          </p:cNvPr>
          <p:cNvSpPr>
            <a:spLocks noGrp="1"/>
          </p:cNvSpPr>
          <p:nvPr>
            <p:ph idx="1"/>
          </p:nvPr>
        </p:nvSpPr>
        <p:spPr/>
        <p:txBody>
          <a:bodyPr/>
          <a:lstStyle/>
          <a:p>
            <a:r>
              <a:rPr lang="en-US" dirty="0"/>
              <a:t>Here’s the struct that represents Transaction type in our </a:t>
            </a:r>
            <a:r>
              <a:rPr lang="en-US" dirty="0" err="1"/>
              <a:t>BankAccount</a:t>
            </a:r>
            <a:r>
              <a:rPr lang="en-US" dirty="0"/>
              <a:t> application.</a:t>
            </a:r>
          </a:p>
          <a:p>
            <a:r>
              <a:rPr lang="en-US" dirty="0" err="1">
                <a:solidFill>
                  <a:srgbClr val="0000CC"/>
                </a:solidFill>
              </a:rPr>
              <a:t>struct</a:t>
            </a:r>
            <a:r>
              <a:rPr lang="en-US" dirty="0">
                <a:solidFill>
                  <a:srgbClr val="0000CC"/>
                </a:solidFill>
              </a:rPr>
              <a:t> Transaction {</a:t>
            </a:r>
          </a:p>
          <a:p>
            <a:pPr marL="0" indent="0">
              <a:buNone/>
            </a:pPr>
            <a:r>
              <a:rPr lang="en-US" dirty="0">
                <a:solidFill>
                  <a:srgbClr val="0000CC"/>
                </a:solidFill>
              </a:rPr>
              <a:t>      char    type;		// ‘D’, ‘W’, ‘O’, ‘I’, ‘T’</a:t>
            </a:r>
          </a:p>
          <a:p>
            <a:pPr marL="457200" lvl="1" indent="0">
              <a:buNone/>
            </a:pPr>
            <a:r>
              <a:rPr lang="en-US" dirty="0">
                <a:solidFill>
                  <a:srgbClr val="0000CC"/>
                </a:solidFill>
              </a:rPr>
              <a:t>  double amount;</a:t>
            </a:r>
          </a:p>
          <a:p>
            <a:pPr marL="457200" lvl="1" indent="0">
              <a:buNone/>
            </a:pPr>
            <a:r>
              <a:rPr lang="en-US" dirty="0">
                <a:solidFill>
                  <a:srgbClr val="0000CC"/>
                </a:solidFill>
              </a:rPr>
              <a:t>  Date    </a:t>
            </a:r>
            <a:r>
              <a:rPr lang="en-US" dirty="0" err="1">
                <a:solidFill>
                  <a:srgbClr val="0000CC"/>
                </a:solidFill>
              </a:rPr>
              <a:t>date</a:t>
            </a:r>
            <a:r>
              <a:rPr lang="en-US" dirty="0">
                <a:solidFill>
                  <a:srgbClr val="0000CC"/>
                </a:solidFill>
              </a:rPr>
              <a:t>;	// Date struct or class</a:t>
            </a:r>
          </a:p>
          <a:p>
            <a:pPr marL="457200" lvl="1" indent="0">
              <a:buNone/>
            </a:pPr>
            <a:r>
              <a:rPr lang="en-US" dirty="0">
                <a:solidFill>
                  <a:srgbClr val="0000CC"/>
                </a:solidFill>
              </a:rPr>
              <a:t>};</a:t>
            </a:r>
          </a:p>
          <a:p>
            <a:r>
              <a:rPr lang="en-US" dirty="0"/>
              <a:t>In order to issue a monthly statement, we need to keep a list of Transactions.</a:t>
            </a:r>
          </a:p>
          <a:p>
            <a:pPr marL="0" indent="0">
              <a:buNone/>
            </a:pPr>
            <a:endParaRPr lang="en-US" dirty="0"/>
          </a:p>
          <a:p>
            <a:pPr marL="457200" lvl="1" indent="0">
              <a:buNone/>
            </a:pPr>
            <a:endParaRPr lang="en-US" dirty="0"/>
          </a:p>
        </p:txBody>
      </p:sp>
    </p:spTree>
    <p:extLst>
      <p:ext uri="{BB962C8B-B14F-4D97-AF65-F5344CB8AC3E}">
        <p14:creationId xmlns:p14="http://schemas.microsoft.com/office/powerpoint/2010/main" val="727728515"/>
      </p:ext>
    </p:extLst>
  </p:cSld>
  <p:clrMapOvr>
    <a:masterClrMapping/>
  </p:clrMapOvr>
  <p:transition spd="med"/>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90805-F593-4E94-981C-C01B3167EC97}"/>
              </a:ext>
            </a:extLst>
          </p:cNvPr>
          <p:cNvSpPr>
            <a:spLocks noGrp="1"/>
          </p:cNvSpPr>
          <p:nvPr>
            <p:ph type="title"/>
          </p:nvPr>
        </p:nvSpPr>
        <p:spPr/>
        <p:txBody>
          <a:bodyPr/>
          <a:lstStyle/>
          <a:p>
            <a:r>
              <a:rPr lang="en-US" dirty="0">
                <a:solidFill>
                  <a:srgbClr val="0000CC"/>
                </a:solidFill>
              </a:rPr>
              <a:t>struct Transaction</a:t>
            </a:r>
          </a:p>
        </p:txBody>
      </p:sp>
      <p:sp>
        <p:nvSpPr>
          <p:cNvPr id="3" name="Content Placeholder 2">
            <a:extLst>
              <a:ext uri="{FF2B5EF4-FFF2-40B4-BE49-F238E27FC236}">
                <a16:creationId xmlns:a16="http://schemas.microsoft.com/office/drawing/2014/main" id="{6780DE58-4EEE-4BD4-A263-2816FA6AD064}"/>
              </a:ext>
            </a:extLst>
          </p:cNvPr>
          <p:cNvSpPr>
            <a:spLocks noGrp="1"/>
          </p:cNvSpPr>
          <p:nvPr>
            <p:ph idx="1"/>
          </p:nvPr>
        </p:nvSpPr>
        <p:spPr/>
        <p:txBody>
          <a:bodyPr/>
          <a:lstStyle/>
          <a:p>
            <a:r>
              <a:rPr lang="en-US" dirty="0"/>
              <a:t>How do we keep track of transactions for the month?</a:t>
            </a:r>
          </a:p>
          <a:p>
            <a:pPr lvl="1"/>
            <a:r>
              <a:rPr lang="en-US" dirty="0">
                <a:solidFill>
                  <a:srgbClr val="0000CC"/>
                </a:solidFill>
              </a:rPr>
              <a:t>vector&lt;Transaction&gt; transactions;</a:t>
            </a:r>
          </a:p>
          <a:p>
            <a:pPr lvl="1"/>
            <a:r>
              <a:rPr lang="en-US" dirty="0"/>
              <a:t>Write a method to </a:t>
            </a:r>
            <a:r>
              <a:rPr lang="en-US" dirty="0" err="1"/>
              <a:t>shrink_wrap</a:t>
            </a:r>
            <a:r>
              <a:rPr lang="en-US" dirty="0"/>
              <a:t> or initialize a transaction to be stored in transactions.</a:t>
            </a:r>
          </a:p>
          <a:p>
            <a:r>
              <a:rPr lang="en-US" dirty="0"/>
              <a:t>How do we get a month’s worth of transactions?</a:t>
            </a:r>
          </a:p>
          <a:p>
            <a:pPr lvl="1"/>
            <a:r>
              <a:rPr lang="en-US" dirty="0"/>
              <a:t>Write a method to start at the end and go backwards until we hit the previous month.</a:t>
            </a:r>
          </a:p>
          <a:p>
            <a:endParaRPr lang="en-US" dirty="0"/>
          </a:p>
        </p:txBody>
      </p:sp>
    </p:spTree>
    <p:extLst>
      <p:ext uri="{BB962C8B-B14F-4D97-AF65-F5344CB8AC3E}">
        <p14:creationId xmlns:p14="http://schemas.microsoft.com/office/powerpoint/2010/main" val="3185860271"/>
      </p:ext>
    </p:extLst>
  </p:cSld>
  <p:clrMapOvr>
    <a:masterClrMapping/>
  </p:clrMapOvr>
  <p:transition spd="med"/>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CB855-6E9B-48B0-B977-0E6258EB7C99}"/>
              </a:ext>
            </a:extLst>
          </p:cNvPr>
          <p:cNvSpPr>
            <a:spLocks noGrp="1"/>
          </p:cNvSpPr>
          <p:nvPr>
            <p:ph type="title"/>
          </p:nvPr>
        </p:nvSpPr>
        <p:spPr/>
        <p:txBody>
          <a:bodyPr/>
          <a:lstStyle/>
          <a:p>
            <a:r>
              <a:rPr lang="en-US" dirty="0">
                <a:solidFill>
                  <a:srgbClr val="0000CC"/>
                </a:solidFill>
              </a:rPr>
              <a:t>Class </a:t>
            </a:r>
            <a:r>
              <a:rPr lang="en-US" dirty="0" err="1">
                <a:solidFill>
                  <a:srgbClr val="0000CC"/>
                </a:solidFill>
              </a:rPr>
              <a:t>BankAccount</a:t>
            </a:r>
            <a:endParaRPr lang="en-US" dirty="0">
              <a:solidFill>
                <a:srgbClr val="0000CC"/>
              </a:solidFill>
            </a:endParaRPr>
          </a:p>
        </p:txBody>
      </p:sp>
      <p:sp>
        <p:nvSpPr>
          <p:cNvPr id="3" name="Content Placeholder 2">
            <a:extLst>
              <a:ext uri="{FF2B5EF4-FFF2-40B4-BE49-F238E27FC236}">
                <a16:creationId xmlns:a16="http://schemas.microsoft.com/office/drawing/2014/main" id="{AE64C5AD-E7BD-4EC0-96B5-C3C78285635E}"/>
              </a:ext>
            </a:extLst>
          </p:cNvPr>
          <p:cNvSpPr>
            <a:spLocks noGrp="1"/>
          </p:cNvSpPr>
          <p:nvPr>
            <p:ph idx="1"/>
          </p:nvPr>
        </p:nvSpPr>
        <p:spPr>
          <a:xfrm>
            <a:off x="544513" y="1295400"/>
            <a:ext cx="8294687" cy="4953000"/>
          </a:xfrm>
        </p:spPr>
        <p:txBody>
          <a:bodyPr/>
          <a:lstStyle/>
          <a:p>
            <a:r>
              <a:rPr lang="en-US" dirty="0"/>
              <a:t>Remember that we want </a:t>
            </a:r>
            <a:r>
              <a:rPr lang="en-US" dirty="0" err="1"/>
              <a:t>BankAccount</a:t>
            </a:r>
            <a:r>
              <a:rPr lang="en-US" dirty="0"/>
              <a:t> to support normal banking functions such as:</a:t>
            </a:r>
          </a:p>
          <a:p>
            <a:pPr lvl="1"/>
            <a:r>
              <a:rPr lang="en-US" dirty="0" err="1"/>
              <a:t>makeDeposit</a:t>
            </a:r>
            <a:r>
              <a:rPr lang="en-US" dirty="0"/>
              <a:t>(double amount)</a:t>
            </a:r>
          </a:p>
          <a:p>
            <a:pPr lvl="1"/>
            <a:r>
              <a:rPr lang="en-US" dirty="0" err="1"/>
              <a:t>makeWithdrawl</a:t>
            </a:r>
            <a:r>
              <a:rPr lang="en-US" dirty="0"/>
              <a:t>(double amount)</a:t>
            </a:r>
          </a:p>
          <a:p>
            <a:pPr lvl="1"/>
            <a:r>
              <a:rPr lang="en-US" dirty="0" err="1"/>
              <a:t>makeTransfer</a:t>
            </a:r>
            <a:r>
              <a:rPr lang="en-US" dirty="0"/>
              <a:t>(double </a:t>
            </a:r>
            <a:r>
              <a:rPr lang="en-US" dirty="0" err="1"/>
              <a:t>amnt</a:t>
            </a:r>
            <a:r>
              <a:rPr lang="en-US" dirty="0"/>
              <a:t>, </a:t>
            </a:r>
            <a:r>
              <a:rPr lang="en-US" dirty="0" err="1"/>
              <a:t>BankAccount</a:t>
            </a:r>
            <a:r>
              <a:rPr lang="en-US" dirty="0"/>
              <a:t> </a:t>
            </a:r>
            <a:r>
              <a:rPr lang="en-US" dirty="0" err="1"/>
              <a:t>ba</a:t>
            </a:r>
            <a:r>
              <a:rPr lang="en-US" dirty="0"/>
              <a:t>)</a:t>
            </a:r>
          </a:p>
          <a:p>
            <a:pPr lvl="1"/>
            <a:r>
              <a:rPr lang="en-US" dirty="0" err="1"/>
              <a:t>addAccruedInterest</a:t>
            </a:r>
            <a:r>
              <a:rPr lang="en-US" dirty="0"/>
              <a:t>(double rate)</a:t>
            </a:r>
          </a:p>
          <a:p>
            <a:pPr lvl="1"/>
            <a:r>
              <a:rPr lang="en-US" dirty="0" err="1"/>
              <a:t>issueMonthlyStatement</a:t>
            </a:r>
            <a:r>
              <a:rPr lang="en-US" dirty="0"/>
              <a:t>(</a:t>
            </a:r>
            <a:r>
              <a:rPr lang="en-US" dirty="0" err="1"/>
              <a:t>DayOfYear</a:t>
            </a:r>
            <a:r>
              <a:rPr lang="en-US" dirty="0"/>
              <a:t> from)</a:t>
            </a:r>
          </a:p>
          <a:p>
            <a:pPr lvl="1"/>
            <a:r>
              <a:rPr lang="en-US" sz="2400" dirty="0" err="1"/>
              <a:t>getBalance</a:t>
            </a:r>
            <a:r>
              <a:rPr lang="en-US" sz="2400" dirty="0"/>
              <a:t>(), </a:t>
            </a:r>
            <a:r>
              <a:rPr lang="en-US" sz="2400" dirty="0" err="1"/>
              <a:t>getInterestRate</a:t>
            </a:r>
            <a:r>
              <a:rPr lang="en-US" sz="2400" dirty="0"/>
              <a:t>(), </a:t>
            </a:r>
            <a:r>
              <a:rPr lang="en-US" sz="2400" dirty="0" err="1"/>
              <a:t>getAccountNum</a:t>
            </a:r>
            <a:r>
              <a:rPr lang="en-US" sz="2400" dirty="0"/>
              <a:t>()</a:t>
            </a:r>
          </a:p>
          <a:p>
            <a:r>
              <a:rPr lang="en-US" dirty="0"/>
              <a:t>Each banking function will be represented by a member function.</a:t>
            </a:r>
          </a:p>
        </p:txBody>
      </p:sp>
    </p:spTree>
    <p:extLst>
      <p:ext uri="{BB962C8B-B14F-4D97-AF65-F5344CB8AC3E}">
        <p14:creationId xmlns:p14="http://schemas.microsoft.com/office/powerpoint/2010/main" val="3826267311"/>
      </p:ext>
    </p:extLst>
  </p:cSld>
  <p:clrMapOvr>
    <a:masterClrMapping/>
  </p:clrMapOvr>
  <p:transition spd="med"/>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C4245-C5D7-492D-BC6B-710BB0C19928}"/>
              </a:ext>
            </a:extLst>
          </p:cNvPr>
          <p:cNvSpPr>
            <a:spLocks noGrp="1"/>
          </p:cNvSpPr>
          <p:nvPr>
            <p:ph type="title"/>
          </p:nvPr>
        </p:nvSpPr>
        <p:spPr/>
        <p:txBody>
          <a:bodyPr/>
          <a:lstStyle/>
          <a:p>
            <a:r>
              <a:rPr lang="en-US" sz="2800" dirty="0"/>
              <a:t>Class </a:t>
            </a:r>
            <a:r>
              <a:rPr lang="en-US" sz="2800" dirty="0" err="1"/>
              <a:t>BankAccount</a:t>
            </a:r>
            <a:r>
              <a:rPr lang="en-US" sz="2800" dirty="0"/>
              <a:t> and struct Transaction</a:t>
            </a:r>
          </a:p>
        </p:txBody>
      </p:sp>
      <p:sp>
        <p:nvSpPr>
          <p:cNvPr id="3" name="Content Placeholder 2">
            <a:extLst>
              <a:ext uri="{FF2B5EF4-FFF2-40B4-BE49-F238E27FC236}">
                <a16:creationId xmlns:a16="http://schemas.microsoft.com/office/drawing/2014/main" id="{1F6570D9-1EB8-4D6B-9940-994D30987AEB}"/>
              </a:ext>
            </a:extLst>
          </p:cNvPr>
          <p:cNvSpPr>
            <a:spLocks noGrp="1"/>
          </p:cNvSpPr>
          <p:nvPr>
            <p:ph idx="1"/>
          </p:nvPr>
        </p:nvSpPr>
        <p:spPr>
          <a:xfrm>
            <a:off x="544513" y="1295400"/>
            <a:ext cx="8294687" cy="5029200"/>
          </a:xfrm>
        </p:spPr>
        <p:txBody>
          <a:bodyPr/>
          <a:lstStyle/>
          <a:p>
            <a:pPr marL="0" indent="0">
              <a:buNone/>
            </a:pPr>
            <a:r>
              <a:rPr lang="en-US" sz="1600" dirty="0"/>
              <a:t>/*</a:t>
            </a:r>
          </a:p>
          <a:p>
            <a:pPr marL="0" indent="0">
              <a:buNone/>
            </a:pPr>
            <a:r>
              <a:rPr lang="en-US" sz="1600" dirty="0"/>
              <a:t> * </a:t>
            </a:r>
            <a:r>
              <a:rPr lang="en-US" sz="1600" dirty="0" err="1"/>
              <a:t>BankAccount</a:t>
            </a:r>
            <a:r>
              <a:rPr lang="en-US" sz="1600" dirty="0"/>
              <a:t> class</a:t>
            </a:r>
          </a:p>
          <a:p>
            <a:pPr marL="0" indent="0">
              <a:buNone/>
            </a:pPr>
            <a:r>
              <a:rPr lang="en-US" sz="1600" dirty="0"/>
              <a:t> *    keeps the data along with all of the functions that apply to a </a:t>
            </a:r>
            <a:r>
              <a:rPr lang="en-US" sz="1600" dirty="0" err="1"/>
              <a:t>BankAccount</a:t>
            </a:r>
            <a:r>
              <a:rPr lang="en-US" sz="1600" dirty="0"/>
              <a:t>.</a:t>
            </a:r>
          </a:p>
          <a:p>
            <a:pPr marL="0" indent="0">
              <a:buNone/>
            </a:pPr>
            <a:r>
              <a:rPr lang="en-US" sz="1600" dirty="0"/>
              <a:t> */</a:t>
            </a:r>
          </a:p>
          <a:p>
            <a:pPr marL="0" indent="0">
              <a:buNone/>
            </a:pPr>
            <a:r>
              <a:rPr lang="en-US" sz="1600" dirty="0">
                <a:solidFill>
                  <a:srgbClr val="00B0F0"/>
                </a:solidFill>
              </a:rPr>
              <a:t>class</a:t>
            </a:r>
            <a:r>
              <a:rPr lang="en-US" sz="1600" dirty="0"/>
              <a:t> </a:t>
            </a:r>
            <a:r>
              <a:rPr lang="en-US" sz="1600" dirty="0" err="1"/>
              <a:t>BankAccount</a:t>
            </a:r>
            <a:r>
              <a:rPr lang="en-US" sz="1600" dirty="0"/>
              <a:t> {</a:t>
            </a:r>
          </a:p>
          <a:p>
            <a:pPr marL="0" indent="0">
              <a:buNone/>
            </a:pPr>
            <a:r>
              <a:rPr lang="en-US" sz="1600" dirty="0">
                <a:solidFill>
                  <a:srgbClr val="00B0F0"/>
                </a:solidFill>
              </a:rPr>
              <a:t>public:</a:t>
            </a:r>
          </a:p>
          <a:p>
            <a:pPr marL="0" indent="0">
              <a:buNone/>
            </a:pPr>
            <a:r>
              <a:rPr lang="en-US" sz="1600" dirty="0"/>
              <a:t>    </a:t>
            </a:r>
            <a:r>
              <a:rPr lang="en-US" sz="1600" dirty="0" err="1"/>
              <a:t>BankAccount</a:t>
            </a:r>
            <a:r>
              <a:rPr lang="en-US" sz="1600" dirty="0"/>
              <a:t>(int dollars = 0, int cents = 0); // Includes default constructor</a:t>
            </a:r>
          </a:p>
          <a:p>
            <a:pPr marL="0" indent="0">
              <a:buNone/>
            </a:pPr>
            <a:r>
              <a:rPr lang="en-US" sz="1600" dirty="0"/>
              <a:t>// Constants that apply to the whole class</a:t>
            </a:r>
          </a:p>
          <a:p>
            <a:pPr marL="0" indent="0">
              <a:buNone/>
            </a:pPr>
            <a:r>
              <a:rPr lang="en-US" sz="1600" dirty="0"/>
              <a:t>    </a:t>
            </a:r>
            <a:r>
              <a:rPr lang="en-US" sz="1600" dirty="0">
                <a:solidFill>
                  <a:srgbClr val="7030A0"/>
                </a:solidFill>
              </a:rPr>
              <a:t>static</a:t>
            </a:r>
            <a:r>
              <a:rPr lang="en-US" sz="1600" dirty="0">
                <a:solidFill>
                  <a:srgbClr val="00B0F0"/>
                </a:solidFill>
              </a:rPr>
              <a:t> </a:t>
            </a:r>
            <a:r>
              <a:rPr lang="en-US" sz="1600" dirty="0" err="1">
                <a:solidFill>
                  <a:srgbClr val="7030A0"/>
                </a:solidFill>
              </a:rPr>
              <a:t>const</a:t>
            </a:r>
            <a:r>
              <a:rPr lang="en-US" sz="1600" dirty="0">
                <a:solidFill>
                  <a:srgbClr val="00B0F0"/>
                </a:solidFill>
              </a:rPr>
              <a:t> </a:t>
            </a:r>
            <a:r>
              <a:rPr lang="en-US" sz="1600" dirty="0">
                <a:solidFill>
                  <a:srgbClr val="7030A0"/>
                </a:solidFill>
              </a:rPr>
              <a:t>char</a:t>
            </a:r>
            <a:r>
              <a:rPr lang="en-US" sz="1600" dirty="0">
                <a:solidFill>
                  <a:srgbClr val="00B0F0"/>
                </a:solidFill>
              </a:rPr>
              <a:t> </a:t>
            </a:r>
            <a:r>
              <a:rPr lang="en-US" sz="1600" dirty="0"/>
              <a:t>DEPOSIT = 'D';</a:t>
            </a:r>
          </a:p>
          <a:p>
            <a:pPr marL="0" indent="0">
              <a:buNone/>
            </a:pPr>
            <a:r>
              <a:rPr lang="en-US" sz="1600" dirty="0"/>
              <a:t>    </a:t>
            </a:r>
            <a:r>
              <a:rPr lang="en-US" sz="1600" dirty="0">
                <a:solidFill>
                  <a:srgbClr val="7030A0"/>
                </a:solidFill>
              </a:rPr>
              <a:t>static</a:t>
            </a:r>
            <a:r>
              <a:rPr lang="en-US" sz="1600" dirty="0">
                <a:solidFill>
                  <a:srgbClr val="00B0F0"/>
                </a:solidFill>
              </a:rPr>
              <a:t> </a:t>
            </a:r>
            <a:r>
              <a:rPr lang="en-US" sz="1600" dirty="0" err="1">
                <a:solidFill>
                  <a:srgbClr val="7030A0"/>
                </a:solidFill>
              </a:rPr>
              <a:t>const</a:t>
            </a:r>
            <a:r>
              <a:rPr lang="en-US" sz="1600" dirty="0">
                <a:solidFill>
                  <a:srgbClr val="00B0F0"/>
                </a:solidFill>
              </a:rPr>
              <a:t> </a:t>
            </a:r>
            <a:r>
              <a:rPr lang="en-US" sz="1600" dirty="0">
                <a:solidFill>
                  <a:srgbClr val="7030A0"/>
                </a:solidFill>
              </a:rPr>
              <a:t>char</a:t>
            </a:r>
            <a:r>
              <a:rPr lang="en-US" sz="1600" dirty="0">
                <a:solidFill>
                  <a:srgbClr val="00B0F0"/>
                </a:solidFill>
              </a:rPr>
              <a:t> </a:t>
            </a:r>
            <a:r>
              <a:rPr lang="en-US" sz="1600" dirty="0"/>
              <a:t>WITHDRAWL = 'W’;</a:t>
            </a:r>
          </a:p>
          <a:p>
            <a:pPr marL="0" indent="0">
              <a:buNone/>
            </a:pPr>
            <a:r>
              <a:rPr lang="en-US" sz="1600" dirty="0"/>
              <a:t>    </a:t>
            </a:r>
            <a:r>
              <a:rPr lang="en-US" sz="1600" dirty="0">
                <a:solidFill>
                  <a:srgbClr val="7030A0"/>
                </a:solidFill>
              </a:rPr>
              <a:t>static</a:t>
            </a:r>
            <a:r>
              <a:rPr lang="en-US" sz="1600" dirty="0">
                <a:solidFill>
                  <a:srgbClr val="00B0F0"/>
                </a:solidFill>
              </a:rPr>
              <a:t> </a:t>
            </a:r>
            <a:r>
              <a:rPr lang="en-US" sz="1600" dirty="0" err="1">
                <a:solidFill>
                  <a:srgbClr val="7030A0"/>
                </a:solidFill>
              </a:rPr>
              <a:t>const</a:t>
            </a:r>
            <a:r>
              <a:rPr lang="en-US" sz="1600" dirty="0">
                <a:solidFill>
                  <a:srgbClr val="00B0F0"/>
                </a:solidFill>
              </a:rPr>
              <a:t> </a:t>
            </a:r>
            <a:r>
              <a:rPr lang="en-US" sz="1600" dirty="0">
                <a:solidFill>
                  <a:srgbClr val="7030A0"/>
                </a:solidFill>
              </a:rPr>
              <a:t>char</a:t>
            </a:r>
            <a:r>
              <a:rPr lang="en-US" sz="1600" dirty="0">
                <a:solidFill>
                  <a:srgbClr val="00B0F0"/>
                </a:solidFill>
              </a:rPr>
              <a:t> </a:t>
            </a:r>
            <a:r>
              <a:rPr lang="en-US" sz="1600" dirty="0"/>
              <a:t>INTEREST = 'I';</a:t>
            </a:r>
          </a:p>
          <a:p>
            <a:pPr marL="0" indent="0">
              <a:buNone/>
            </a:pPr>
            <a:r>
              <a:rPr lang="en-US" sz="1600" dirty="0"/>
              <a:t>    </a:t>
            </a:r>
            <a:r>
              <a:rPr lang="en-US" sz="1600" dirty="0">
                <a:solidFill>
                  <a:srgbClr val="7030A0"/>
                </a:solidFill>
              </a:rPr>
              <a:t>static</a:t>
            </a:r>
            <a:r>
              <a:rPr lang="en-US" sz="1600" dirty="0">
                <a:solidFill>
                  <a:srgbClr val="00B0F0"/>
                </a:solidFill>
              </a:rPr>
              <a:t> </a:t>
            </a:r>
            <a:r>
              <a:rPr lang="en-US" sz="1600" dirty="0" err="1">
                <a:solidFill>
                  <a:srgbClr val="7030A0"/>
                </a:solidFill>
              </a:rPr>
              <a:t>const</a:t>
            </a:r>
            <a:r>
              <a:rPr lang="en-US" sz="1600" dirty="0">
                <a:solidFill>
                  <a:srgbClr val="00B0F0"/>
                </a:solidFill>
              </a:rPr>
              <a:t> </a:t>
            </a:r>
            <a:r>
              <a:rPr lang="en-US" sz="1600" dirty="0">
                <a:solidFill>
                  <a:srgbClr val="7030A0"/>
                </a:solidFill>
              </a:rPr>
              <a:t>char</a:t>
            </a:r>
            <a:r>
              <a:rPr lang="en-US" sz="1600" dirty="0">
                <a:solidFill>
                  <a:srgbClr val="00B0F0"/>
                </a:solidFill>
              </a:rPr>
              <a:t> </a:t>
            </a:r>
            <a:r>
              <a:rPr lang="en-US" sz="1600" dirty="0"/>
              <a:t>OVERDRAFT = ‘O’;</a:t>
            </a:r>
          </a:p>
          <a:p>
            <a:pPr marL="0" indent="0">
              <a:buNone/>
            </a:pPr>
            <a:r>
              <a:rPr lang="en-US" sz="1600" dirty="0"/>
              <a:t>    </a:t>
            </a:r>
            <a:r>
              <a:rPr lang="en-US" sz="1600" dirty="0">
                <a:solidFill>
                  <a:srgbClr val="7030A0"/>
                </a:solidFill>
              </a:rPr>
              <a:t>static</a:t>
            </a:r>
            <a:r>
              <a:rPr lang="en-US" sz="1600" dirty="0"/>
              <a:t> </a:t>
            </a:r>
            <a:r>
              <a:rPr lang="en-US" sz="1600" dirty="0" err="1">
                <a:solidFill>
                  <a:srgbClr val="7030A0"/>
                </a:solidFill>
              </a:rPr>
              <a:t>const</a:t>
            </a:r>
            <a:r>
              <a:rPr lang="en-US" sz="1600" dirty="0"/>
              <a:t> </a:t>
            </a:r>
            <a:r>
              <a:rPr lang="en-US" sz="1600" dirty="0">
                <a:solidFill>
                  <a:srgbClr val="7030A0"/>
                </a:solidFill>
              </a:rPr>
              <a:t>char</a:t>
            </a:r>
            <a:r>
              <a:rPr lang="en-US" sz="1600" dirty="0"/>
              <a:t> TRANSFER = ‘T’;</a:t>
            </a:r>
          </a:p>
          <a:p>
            <a:pPr marL="0" indent="0">
              <a:buNone/>
            </a:pPr>
            <a:r>
              <a:rPr lang="en-US" sz="1600" dirty="0"/>
              <a:t>// Accessors/Mutators (setters/getters)</a:t>
            </a:r>
          </a:p>
          <a:p>
            <a:pPr marL="0" indent="0">
              <a:buNone/>
            </a:pPr>
            <a:r>
              <a:rPr lang="en-US" sz="1600" dirty="0">
                <a:solidFill>
                  <a:srgbClr val="7030A0"/>
                </a:solidFill>
              </a:rPr>
              <a:t>    void</a:t>
            </a:r>
            <a:r>
              <a:rPr lang="en-US" sz="1600" dirty="0"/>
              <a:t> set(</a:t>
            </a:r>
            <a:r>
              <a:rPr lang="en-US" sz="1600" dirty="0">
                <a:solidFill>
                  <a:srgbClr val="7030A0"/>
                </a:solidFill>
              </a:rPr>
              <a:t>double</a:t>
            </a:r>
            <a:r>
              <a:rPr lang="en-US" sz="1600" dirty="0">
                <a:solidFill>
                  <a:srgbClr val="00B0F0"/>
                </a:solidFill>
              </a:rPr>
              <a:t> </a:t>
            </a:r>
            <a:r>
              <a:rPr lang="en-US" sz="1600" dirty="0"/>
              <a:t>balance, </a:t>
            </a:r>
            <a:r>
              <a:rPr lang="en-US" sz="1600" dirty="0">
                <a:solidFill>
                  <a:srgbClr val="7030A0"/>
                </a:solidFill>
              </a:rPr>
              <a:t>double</a:t>
            </a:r>
            <a:r>
              <a:rPr lang="en-US" sz="1600" dirty="0"/>
              <a:t> </a:t>
            </a:r>
            <a:r>
              <a:rPr lang="en-US" sz="1600" dirty="0" err="1"/>
              <a:t>interest_rate</a:t>
            </a:r>
            <a:r>
              <a:rPr lang="en-US" sz="1600" dirty="0"/>
              <a:t>);</a:t>
            </a:r>
          </a:p>
          <a:p>
            <a:pPr marL="0" indent="0">
              <a:buNone/>
            </a:pPr>
            <a:r>
              <a:rPr lang="en-US" sz="1600" dirty="0"/>
              <a:t>    </a:t>
            </a:r>
            <a:r>
              <a:rPr lang="en-US" sz="1600" dirty="0">
                <a:solidFill>
                  <a:srgbClr val="7030A0"/>
                </a:solidFill>
              </a:rPr>
              <a:t>double</a:t>
            </a:r>
            <a:r>
              <a:rPr lang="en-US" sz="1600" dirty="0"/>
              <a:t> </a:t>
            </a:r>
            <a:r>
              <a:rPr lang="en-US" sz="1600" dirty="0" err="1"/>
              <a:t>getBalance</a:t>
            </a:r>
            <a:r>
              <a:rPr lang="en-US" sz="1600" dirty="0"/>
              <a:t>();</a:t>
            </a:r>
          </a:p>
          <a:p>
            <a:pPr marL="0" indent="0">
              <a:buNone/>
            </a:pPr>
            <a:r>
              <a:rPr lang="en-US" sz="1600" dirty="0"/>
              <a:t>    </a:t>
            </a:r>
            <a:r>
              <a:rPr lang="en-US" sz="1600" dirty="0">
                <a:solidFill>
                  <a:srgbClr val="7030A0"/>
                </a:solidFill>
              </a:rPr>
              <a:t>double</a:t>
            </a:r>
            <a:r>
              <a:rPr lang="en-US" sz="1600" dirty="0"/>
              <a:t> </a:t>
            </a:r>
            <a:r>
              <a:rPr lang="en-US" sz="1600" dirty="0" err="1"/>
              <a:t>getInterestRate</a:t>
            </a:r>
            <a:r>
              <a:rPr lang="en-US" sz="1600" dirty="0"/>
              <a:t>();</a:t>
            </a:r>
          </a:p>
        </p:txBody>
      </p:sp>
    </p:spTree>
    <p:extLst>
      <p:ext uri="{BB962C8B-B14F-4D97-AF65-F5344CB8AC3E}">
        <p14:creationId xmlns:p14="http://schemas.microsoft.com/office/powerpoint/2010/main" val="4043718276"/>
      </p:ext>
    </p:extLst>
  </p:cSld>
  <p:clrMapOvr>
    <a:masterClrMapping/>
  </p:clrMapOvr>
  <p:transition spd="med"/>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C4245-C5D7-492D-BC6B-710BB0C19928}"/>
              </a:ext>
            </a:extLst>
          </p:cNvPr>
          <p:cNvSpPr>
            <a:spLocks noGrp="1"/>
          </p:cNvSpPr>
          <p:nvPr>
            <p:ph type="title"/>
          </p:nvPr>
        </p:nvSpPr>
        <p:spPr/>
        <p:txBody>
          <a:bodyPr/>
          <a:lstStyle/>
          <a:p>
            <a:r>
              <a:rPr lang="en-US" sz="2800" dirty="0"/>
              <a:t>Class </a:t>
            </a:r>
            <a:r>
              <a:rPr lang="en-US" sz="2800" dirty="0" err="1"/>
              <a:t>BankAccount</a:t>
            </a:r>
            <a:r>
              <a:rPr lang="en-US" sz="2800" dirty="0"/>
              <a:t> and struct Transaction</a:t>
            </a:r>
          </a:p>
        </p:txBody>
      </p:sp>
      <p:sp>
        <p:nvSpPr>
          <p:cNvPr id="3" name="Content Placeholder 2">
            <a:extLst>
              <a:ext uri="{FF2B5EF4-FFF2-40B4-BE49-F238E27FC236}">
                <a16:creationId xmlns:a16="http://schemas.microsoft.com/office/drawing/2014/main" id="{1F6570D9-1EB8-4D6B-9940-994D30987AEB}"/>
              </a:ext>
            </a:extLst>
          </p:cNvPr>
          <p:cNvSpPr>
            <a:spLocks noGrp="1"/>
          </p:cNvSpPr>
          <p:nvPr>
            <p:ph idx="1"/>
          </p:nvPr>
        </p:nvSpPr>
        <p:spPr>
          <a:xfrm>
            <a:off x="544513" y="1295400"/>
            <a:ext cx="8294687" cy="5029200"/>
          </a:xfrm>
        </p:spPr>
        <p:txBody>
          <a:bodyPr/>
          <a:lstStyle/>
          <a:p>
            <a:pPr marL="0" indent="0">
              <a:buNone/>
            </a:pPr>
            <a:r>
              <a:rPr lang="en-US" sz="1600" dirty="0"/>
              <a:t>    unsigned long </a:t>
            </a:r>
            <a:r>
              <a:rPr lang="en-US" sz="1600" dirty="0" err="1"/>
              <a:t>getAccountNum</a:t>
            </a:r>
            <a:r>
              <a:rPr lang="en-US" sz="1600" dirty="0"/>
              <a:t>();    </a:t>
            </a:r>
          </a:p>
          <a:p>
            <a:pPr marL="0" indent="0">
              <a:buNone/>
            </a:pPr>
            <a:r>
              <a:rPr lang="en-US" sz="1600" dirty="0"/>
              <a:t>// Public method interface</a:t>
            </a:r>
          </a:p>
          <a:p>
            <a:pPr marL="0" indent="0">
              <a:buNone/>
            </a:pPr>
            <a:r>
              <a:rPr lang="en-US" sz="1600" dirty="0"/>
              <a:t>    </a:t>
            </a:r>
            <a:r>
              <a:rPr lang="en-US" sz="1600" dirty="0">
                <a:solidFill>
                  <a:srgbClr val="7030A0"/>
                </a:solidFill>
              </a:rPr>
              <a:t>double</a:t>
            </a:r>
            <a:r>
              <a:rPr lang="en-US" sz="1600" dirty="0"/>
              <a:t> </a:t>
            </a:r>
            <a:r>
              <a:rPr lang="en-US" sz="1600" dirty="0" err="1"/>
              <a:t>makeDeposit</a:t>
            </a:r>
            <a:r>
              <a:rPr lang="en-US" sz="1600" dirty="0"/>
              <a:t>(double deposit);</a:t>
            </a:r>
          </a:p>
          <a:p>
            <a:pPr marL="0" indent="0">
              <a:buNone/>
            </a:pPr>
            <a:r>
              <a:rPr lang="en-US" sz="1600" dirty="0"/>
              <a:t>    </a:t>
            </a:r>
            <a:r>
              <a:rPr lang="en-US" sz="1600" dirty="0">
                <a:solidFill>
                  <a:srgbClr val="7030A0"/>
                </a:solidFill>
              </a:rPr>
              <a:t>double</a:t>
            </a:r>
            <a:r>
              <a:rPr lang="en-US" sz="1600" dirty="0"/>
              <a:t> </a:t>
            </a:r>
            <a:r>
              <a:rPr lang="en-US" sz="1600" dirty="0" err="1"/>
              <a:t>makeWithdrawl</a:t>
            </a:r>
            <a:r>
              <a:rPr lang="en-US" sz="1600" dirty="0"/>
              <a:t>(</a:t>
            </a:r>
            <a:r>
              <a:rPr lang="en-US" sz="1600" dirty="0">
                <a:solidFill>
                  <a:srgbClr val="7030A0"/>
                </a:solidFill>
              </a:rPr>
              <a:t>double</a:t>
            </a:r>
            <a:r>
              <a:rPr lang="en-US" sz="1600" dirty="0"/>
              <a:t> </a:t>
            </a:r>
            <a:r>
              <a:rPr lang="en-US" sz="1600" dirty="0" err="1"/>
              <a:t>withdrawl</a:t>
            </a:r>
            <a:r>
              <a:rPr lang="en-US" sz="1600" dirty="0"/>
              <a:t>);</a:t>
            </a:r>
          </a:p>
          <a:p>
            <a:pPr marL="0" indent="0">
              <a:buNone/>
            </a:pPr>
            <a:r>
              <a:rPr lang="en-US" sz="1600" dirty="0"/>
              <a:t>    </a:t>
            </a:r>
            <a:r>
              <a:rPr lang="en-US" sz="1600" dirty="0">
                <a:solidFill>
                  <a:srgbClr val="7030A0"/>
                </a:solidFill>
              </a:rPr>
              <a:t>double</a:t>
            </a:r>
            <a:r>
              <a:rPr lang="en-US" sz="1600" dirty="0"/>
              <a:t> </a:t>
            </a:r>
            <a:r>
              <a:rPr lang="en-US" sz="1600" dirty="0" err="1"/>
              <a:t>makeTransfer</a:t>
            </a:r>
            <a:r>
              <a:rPr lang="en-US" sz="1600" dirty="0"/>
              <a:t>(</a:t>
            </a:r>
            <a:r>
              <a:rPr lang="en-US" sz="1600" dirty="0">
                <a:solidFill>
                  <a:srgbClr val="7030A0"/>
                </a:solidFill>
              </a:rPr>
              <a:t>double</a:t>
            </a:r>
            <a:r>
              <a:rPr lang="en-US" sz="1600" dirty="0"/>
              <a:t> transfer, </a:t>
            </a:r>
            <a:r>
              <a:rPr lang="en-US" sz="1600" dirty="0" err="1"/>
              <a:t>BankAccount</a:t>
            </a:r>
            <a:r>
              <a:rPr lang="en-US" sz="1600" dirty="0"/>
              <a:t> </a:t>
            </a:r>
            <a:r>
              <a:rPr lang="en-US" sz="1600" dirty="0" err="1"/>
              <a:t>toAcct</a:t>
            </a:r>
            <a:r>
              <a:rPr lang="en-US" sz="1600" dirty="0"/>
              <a:t>);</a:t>
            </a:r>
          </a:p>
          <a:p>
            <a:pPr marL="0" indent="0">
              <a:buNone/>
            </a:pPr>
            <a:r>
              <a:rPr lang="en-US" sz="1600" dirty="0"/>
              <a:t>    </a:t>
            </a:r>
            <a:r>
              <a:rPr lang="en-US" sz="1600" dirty="0">
                <a:solidFill>
                  <a:srgbClr val="7030A0"/>
                </a:solidFill>
              </a:rPr>
              <a:t>double</a:t>
            </a:r>
            <a:r>
              <a:rPr lang="en-US" sz="1600" dirty="0"/>
              <a:t> </a:t>
            </a:r>
            <a:r>
              <a:rPr lang="en-US" sz="1600" dirty="0" err="1"/>
              <a:t>addAccruedInterest</a:t>
            </a:r>
            <a:r>
              <a:rPr lang="en-US" sz="1600" dirty="0"/>
              <a:t>();</a:t>
            </a:r>
          </a:p>
          <a:p>
            <a:pPr marL="0" indent="0">
              <a:buNone/>
            </a:pPr>
            <a:r>
              <a:rPr lang="en-US" sz="1600" dirty="0"/>
              <a:t>    void </a:t>
            </a:r>
            <a:r>
              <a:rPr lang="en-US" sz="1600" dirty="0" err="1"/>
              <a:t>issueMonthlyStatement</a:t>
            </a:r>
            <a:r>
              <a:rPr lang="en-US" sz="1600" dirty="0"/>
              <a:t>(</a:t>
            </a:r>
            <a:r>
              <a:rPr lang="en-US" sz="1600" dirty="0" err="1"/>
              <a:t>DayOfYear</a:t>
            </a:r>
            <a:r>
              <a:rPr lang="en-US" sz="1600" dirty="0"/>
              <a:t> from, </a:t>
            </a:r>
            <a:r>
              <a:rPr lang="en-US" sz="1600" dirty="0" err="1"/>
              <a:t>DayOfYear</a:t>
            </a:r>
            <a:r>
              <a:rPr lang="en-US" sz="1600" dirty="0"/>
              <a:t> until);</a:t>
            </a:r>
          </a:p>
          <a:p>
            <a:pPr marL="0" indent="0">
              <a:buNone/>
            </a:pPr>
            <a:r>
              <a:rPr lang="en-US" sz="1600" dirty="0">
                <a:solidFill>
                  <a:srgbClr val="00B6F6"/>
                </a:solidFill>
              </a:rPr>
              <a:t>private:</a:t>
            </a:r>
          </a:p>
          <a:p>
            <a:pPr marL="0" indent="0">
              <a:buNone/>
            </a:pPr>
            <a:r>
              <a:rPr lang="en-US" sz="1600" dirty="0"/>
              <a:t>// Private utility methods</a:t>
            </a:r>
          </a:p>
          <a:p>
            <a:pPr marL="0" indent="0">
              <a:buNone/>
            </a:pPr>
            <a:r>
              <a:rPr lang="en-US" sz="1600" dirty="0"/>
              <a:t>    Transaction </a:t>
            </a:r>
            <a:r>
              <a:rPr lang="en-US" sz="1600" dirty="0" err="1"/>
              <a:t>shrink_wrap</a:t>
            </a:r>
            <a:r>
              <a:rPr lang="en-US" sz="1600" dirty="0"/>
              <a:t>(</a:t>
            </a:r>
            <a:r>
              <a:rPr lang="en-US" sz="1600" dirty="0">
                <a:solidFill>
                  <a:srgbClr val="7030A0"/>
                </a:solidFill>
              </a:rPr>
              <a:t>char</a:t>
            </a:r>
            <a:r>
              <a:rPr lang="en-US" sz="1600" dirty="0"/>
              <a:t> type, </a:t>
            </a:r>
            <a:r>
              <a:rPr lang="en-US" sz="1600" dirty="0">
                <a:solidFill>
                  <a:srgbClr val="7030A0"/>
                </a:solidFill>
              </a:rPr>
              <a:t>double</a:t>
            </a:r>
            <a:r>
              <a:rPr lang="en-US" sz="1600" dirty="0"/>
              <a:t> amount, </a:t>
            </a:r>
            <a:r>
              <a:rPr lang="en-US" sz="1600" dirty="0" err="1"/>
              <a:t>time_t</a:t>
            </a:r>
            <a:r>
              <a:rPr lang="en-US" sz="1600" dirty="0"/>
              <a:t> date=0);</a:t>
            </a:r>
          </a:p>
          <a:p>
            <a:pPr marL="0" indent="0">
              <a:buNone/>
            </a:pPr>
            <a:r>
              <a:rPr lang="en-US" sz="1600" dirty="0"/>
              <a:t>    </a:t>
            </a:r>
            <a:r>
              <a:rPr lang="en-US" sz="1600" dirty="0">
                <a:solidFill>
                  <a:srgbClr val="7030A0"/>
                </a:solidFill>
              </a:rPr>
              <a:t>void</a:t>
            </a:r>
            <a:r>
              <a:rPr lang="en-US" sz="1600" dirty="0"/>
              <a:t> </a:t>
            </a:r>
            <a:r>
              <a:rPr lang="en-US" sz="1600" dirty="0" err="1"/>
              <a:t>record_transaction</a:t>
            </a:r>
            <a:r>
              <a:rPr lang="en-US" sz="1600" dirty="0"/>
              <a:t>(</a:t>
            </a:r>
            <a:r>
              <a:rPr lang="en-US" sz="1600" dirty="0">
                <a:solidFill>
                  <a:srgbClr val="7030A0"/>
                </a:solidFill>
              </a:rPr>
              <a:t>unsigned</a:t>
            </a:r>
            <a:r>
              <a:rPr lang="en-US" sz="1600" dirty="0"/>
              <a:t> </a:t>
            </a:r>
            <a:r>
              <a:rPr lang="en-US" sz="1600" dirty="0">
                <a:solidFill>
                  <a:srgbClr val="7030A0"/>
                </a:solidFill>
              </a:rPr>
              <a:t>long</a:t>
            </a:r>
            <a:r>
              <a:rPr lang="en-US" sz="1600" dirty="0"/>
              <a:t> account, </a:t>
            </a:r>
            <a:r>
              <a:rPr lang="en-US" sz="1600" dirty="0">
                <a:solidFill>
                  <a:srgbClr val="7030A0"/>
                </a:solidFill>
              </a:rPr>
              <a:t>char</a:t>
            </a:r>
            <a:r>
              <a:rPr lang="en-US" sz="1600" dirty="0"/>
              <a:t> type, </a:t>
            </a:r>
            <a:r>
              <a:rPr lang="en-US" sz="1600" dirty="0">
                <a:solidFill>
                  <a:srgbClr val="7030A0"/>
                </a:solidFill>
              </a:rPr>
              <a:t>double</a:t>
            </a:r>
            <a:r>
              <a:rPr lang="en-US" sz="1600" dirty="0"/>
              <a:t> amount, Date td);</a:t>
            </a:r>
          </a:p>
          <a:p>
            <a:pPr marL="0" indent="0">
              <a:buNone/>
            </a:pPr>
            <a:r>
              <a:rPr lang="en-US" sz="1600" dirty="0"/>
              <a:t>// Instance variables</a:t>
            </a:r>
          </a:p>
          <a:p>
            <a:pPr marL="0" indent="0">
              <a:buNone/>
            </a:pPr>
            <a:r>
              <a:rPr lang="en-US" sz="1600" dirty="0"/>
              <a:t>    </a:t>
            </a:r>
            <a:r>
              <a:rPr lang="en-US" sz="1600" dirty="0">
                <a:solidFill>
                  <a:srgbClr val="7030A0"/>
                </a:solidFill>
              </a:rPr>
              <a:t>unsigned</a:t>
            </a:r>
            <a:r>
              <a:rPr lang="en-US" sz="1600" dirty="0"/>
              <a:t> </a:t>
            </a:r>
            <a:r>
              <a:rPr lang="en-US" sz="1600" dirty="0">
                <a:solidFill>
                  <a:srgbClr val="7030A0"/>
                </a:solidFill>
              </a:rPr>
              <a:t>long</a:t>
            </a:r>
            <a:r>
              <a:rPr lang="en-US" sz="1600" dirty="0"/>
              <a:t> </a:t>
            </a:r>
            <a:r>
              <a:rPr lang="en-US" sz="1600" dirty="0" err="1"/>
              <a:t>account_num</a:t>
            </a:r>
            <a:r>
              <a:rPr lang="en-US" sz="1600" dirty="0"/>
              <a:t>;	// Accommodates a long number</a:t>
            </a:r>
          </a:p>
          <a:p>
            <a:pPr marL="0" indent="0">
              <a:buNone/>
            </a:pPr>
            <a:r>
              <a:rPr lang="en-US" sz="1600" dirty="0"/>
              <a:t>    </a:t>
            </a:r>
            <a:r>
              <a:rPr lang="en-US" sz="1600" dirty="0">
                <a:solidFill>
                  <a:srgbClr val="7030A0"/>
                </a:solidFill>
              </a:rPr>
              <a:t>int </a:t>
            </a:r>
            <a:r>
              <a:rPr lang="en-US" sz="1600" dirty="0"/>
              <a:t>cents;</a:t>
            </a:r>
            <a:r>
              <a:rPr lang="en-US" sz="1600" dirty="0">
                <a:solidFill>
                  <a:srgbClr val="7030A0"/>
                </a:solidFill>
              </a:rPr>
              <a:t>                                          </a:t>
            </a:r>
            <a:r>
              <a:rPr lang="en-US" sz="1600" dirty="0"/>
              <a:t>// No danger of fractional cents.</a:t>
            </a:r>
          </a:p>
          <a:p>
            <a:pPr marL="0" indent="0">
              <a:buNone/>
            </a:pPr>
            <a:r>
              <a:rPr lang="en-US" sz="1600" dirty="0"/>
              <a:t>    </a:t>
            </a:r>
            <a:r>
              <a:rPr lang="en-US" sz="1600" dirty="0">
                <a:solidFill>
                  <a:srgbClr val="7030A0"/>
                </a:solidFill>
              </a:rPr>
              <a:t>double</a:t>
            </a:r>
            <a:r>
              <a:rPr lang="en-US" sz="1600" dirty="0"/>
              <a:t> </a:t>
            </a:r>
            <a:r>
              <a:rPr lang="en-US" sz="1600" dirty="0" err="1"/>
              <a:t>interest_rate</a:t>
            </a:r>
            <a:r>
              <a:rPr lang="en-US" sz="1600" dirty="0"/>
              <a:t>;</a:t>
            </a:r>
          </a:p>
          <a:p>
            <a:pPr marL="0" indent="0">
              <a:buNone/>
            </a:pPr>
            <a:r>
              <a:rPr lang="en-US" sz="1600" dirty="0"/>
              <a:t>    vector&lt;Transaction&gt; transactions;	// Audit trail of all transactions.</a:t>
            </a:r>
          </a:p>
          <a:p>
            <a:pPr marL="0" indent="0">
              <a:buNone/>
            </a:pPr>
            <a:r>
              <a:rPr lang="en-US" sz="1600" dirty="0"/>
              <a:t>};</a:t>
            </a:r>
          </a:p>
        </p:txBody>
      </p:sp>
    </p:spTree>
    <p:extLst>
      <p:ext uri="{BB962C8B-B14F-4D97-AF65-F5344CB8AC3E}">
        <p14:creationId xmlns:p14="http://schemas.microsoft.com/office/powerpoint/2010/main" val="1158648346"/>
      </p:ext>
    </p:extLst>
  </p:cSld>
  <p:clrMapOvr>
    <a:masterClrMapping/>
  </p:clrMapOvr>
  <p:transition spd="med"/>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descr="Pink tissue paper"/>
          <p:cNvSpPr>
            <a:spLocks noGrp="1" noChangeArrowheads="1"/>
          </p:cNvSpPr>
          <p:nvPr>
            <p:ph type="ctrTitle" sz="quarter" idx="4294967295"/>
          </p:nvPr>
        </p:nvSpPr>
        <p:spPr>
          <a:xfrm>
            <a:off x="304800" y="152400"/>
            <a:ext cx="7086600" cy="2286000"/>
          </a:xfrm>
        </p:spPr>
        <p:txBody>
          <a:bodyPr/>
          <a:lstStyle/>
          <a:p>
            <a:pPr eaLnBrk="1" hangingPunct="1"/>
            <a:r>
              <a:rPr lang="en-US"/>
              <a:t>10.3</a:t>
            </a:r>
          </a:p>
        </p:txBody>
      </p:sp>
      <p:sp>
        <p:nvSpPr>
          <p:cNvPr id="61444" name="Rectangle 3" descr="Pink tissue paper"/>
          <p:cNvSpPr>
            <a:spLocks noGrp="1" noChangeArrowheads="1"/>
          </p:cNvSpPr>
          <p:nvPr>
            <p:ph type="subTitle" sz="quarter" idx="1"/>
          </p:nvPr>
        </p:nvSpPr>
        <p:spPr/>
        <p:txBody>
          <a:bodyPr/>
          <a:lstStyle/>
          <a:p>
            <a:pPr eaLnBrk="1" hangingPunct="1">
              <a:defRPr/>
            </a:pPr>
            <a:r>
              <a:rPr lang="en-US"/>
              <a:t>Abstract Data Types</a:t>
            </a:r>
          </a:p>
        </p:txBody>
      </p:sp>
    </p:spTree>
  </p:cSld>
  <p:clrMapOvr>
    <a:masterClrMapping/>
  </p:clrMapOvr>
  <p:transition spd="med"/>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8C3FA2E5-9ABB-4DC7-892D-7B468108A978}"/>
              </a:ext>
            </a:extLst>
          </p:cNvPr>
          <p:cNvSpPr>
            <a:spLocks noGrp="1" noChangeArrowheads="1"/>
          </p:cNvSpPr>
          <p:nvPr>
            <p:ph type="title"/>
          </p:nvPr>
        </p:nvSpPr>
        <p:spPr/>
        <p:txBody>
          <a:bodyPr/>
          <a:lstStyle/>
          <a:p>
            <a:r>
              <a:rPr lang="en-US" altLang="en-US"/>
              <a:t>Object-Oriented Programming</a:t>
            </a:r>
            <a:br>
              <a:rPr lang="en-US" altLang="en-US"/>
            </a:br>
            <a:r>
              <a:rPr lang="en-US" altLang="en-US"/>
              <a:t>Terminology</a:t>
            </a:r>
          </a:p>
        </p:txBody>
      </p:sp>
      <p:sp>
        <p:nvSpPr>
          <p:cNvPr id="11267" name="Rectangle 3">
            <a:extLst>
              <a:ext uri="{FF2B5EF4-FFF2-40B4-BE49-F238E27FC236}">
                <a16:creationId xmlns:a16="http://schemas.microsoft.com/office/drawing/2014/main" id="{CAEF1638-ED15-4B6A-BAF2-C043518CE47C}"/>
              </a:ext>
            </a:extLst>
          </p:cNvPr>
          <p:cNvSpPr>
            <a:spLocks noGrp="1" noChangeArrowheads="1"/>
          </p:cNvSpPr>
          <p:nvPr>
            <p:ph idx="1"/>
          </p:nvPr>
        </p:nvSpPr>
        <p:spPr/>
        <p:txBody>
          <a:bodyPr/>
          <a:lstStyle/>
          <a:p>
            <a:pPr>
              <a:spcBef>
                <a:spcPct val="60000"/>
              </a:spcBef>
            </a:pPr>
            <a:r>
              <a:rPr lang="en-US" altLang="en-US" u="sng" dirty="0">
                <a:solidFill>
                  <a:srgbClr val="0000FF"/>
                </a:solidFill>
              </a:rPr>
              <a:t>class</a:t>
            </a:r>
            <a:r>
              <a:rPr lang="en-US" altLang="en-US" dirty="0">
                <a:solidFill>
                  <a:srgbClr val="0000FF"/>
                </a:solidFill>
              </a:rPr>
              <a:t>:</a:t>
            </a:r>
            <a:r>
              <a:rPr lang="en-US" altLang="en-US" dirty="0"/>
              <a:t> like a </a:t>
            </a:r>
            <a:r>
              <a:rPr lang="en-US" altLang="en-US" dirty="0">
                <a:latin typeface="Courier New" panose="02070309020205020404" pitchFamily="49" charset="0"/>
              </a:rPr>
              <a:t>struct</a:t>
            </a:r>
            <a:r>
              <a:rPr lang="en-US" altLang="en-US" dirty="0"/>
              <a:t> (allows bundling of related variables),  but variables and functions in the class can have different properties than in a </a:t>
            </a:r>
            <a:r>
              <a:rPr lang="en-US" altLang="en-US" dirty="0">
                <a:latin typeface="Courier New" panose="02070309020205020404" pitchFamily="49" charset="0"/>
              </a:rPr>
              <a:t>struct</a:t>
            </a:r>
            <a:endParaRPr lang="en-US" altLang="en-US" dirty="0"/>
          </a:p>
          <a:p>
            <a:pPr>
              <a:spcBef>
                <a:spcPct val="60000"/>
              </a:spcBef>
            </a:pPr>
            <a:r>
              <a:rPr lang="en-US" altLang="en-US" u="sng" dirty="0">
                <a:solidFill>
                  <a:srgbClr val="0000FF"/>
                </a:solidFill>
              </a:rPr>
              <a:t>object</a:t>
            </a:r>
            <a:r>
              <a:rPr lang="en-US" altLang="en-US" dirty="0">
                <a:solidFill>
                  <a:srgbClr val="0000FF"/>
                </a:solidFill>
              </a:rPr>
              <a:t>:</a:t>
            </a:r>
            <a:r>
              <a:rPr lang="en-US" altLang="en-US" dirty="0"/>
              <a:t> an instance of a </a:t>
            </a:r>
            <a:r>
              <a:rPr lang="en-US" altLang="en-US" dirty="0">
                <a:latin typeface="Courier New" panose="02070309020205020404" pitchFamily="49" charset="0"/>
              </a:rPr>
              <a:t>class</a:t>
            </a:r>
            <a:r>
              <a:rPr lang="en-US" altLang="en-US" dirty="0"/>
              <a:t>, in the same way that a variable can be an instance of a </a:t>
            </a:r>
            <a:r>
              <a:rPr lang="en-US" altLang="en-US" dirty="0">
                <a:latin typeface="Courier New" panose="02070309020205020404" pitchFamily="49" charset="0"/>
              </a:rPr>
              <a:t>struct</a:t>
            </a:r>
            <a:endParaRPr lang="en-US" altLang="en-US" dirty="0"/>
          </a:p>
        </p:txBody>
      </p:sp>
    </p:spTree>
    <p:extLst>
      <p:ext uri="{BB962C8B-B14F-4D97-AF65-F5344CB8AC3E}">
        <p14:creationId xmlns:p14="http://schemas.microsoft.com/office/powerpoint/2010/main" val="2391695732"/>
      </p:ext>
    </p:extLst>
  </p:cSld>
  <p:clrMapOvr>
    <a:masterClrMapping/>
  </p:clrMapOvr>
  <p:transition spd="med"/>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1303sowc copy">
            <a:extLst>
              <a:ext uri="{FF2B5EF4-FFF2-40B4-BE49-F238E27FC236}">
                <a16:creationId xmlns:a16="http://schemas.microsoft.com/office/drawing/2014/main" id="{00AF63DE-C8CC-4DBC-BF7D-FB9AA016B4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609850"/>
            <a:ext cx="4343400" cy="342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3">
            <a:extLst>
              <a:ext uri="{FF2B5EF4-FFF2-40B4-BE49-F238E27FC236}">
                <a16:creationId xmlns:a16="http://schemas.microsoft.com/office/drawing/2014/main" id="{6A2F6C1F-D905-4708-A8E2-5FCC56046850}"/>
              </a:ext>
            </a:extLst>
          </p:cNvPr>
          <p:cNvSpPr>
            <a:spLocks noGrp="1" noChangeArrowheads="1"/>
          </p:cNvSpPr>
          <p:nvPr>
            <p:ph type="title"/>
          </p:nvPr>
        </p:nvSpPr>
        <p:spPr>
          <a:xfrm>
            <a:off x="304800" y="152400"/>
            <a:ext cx="8229600" cy="1143000"/>
          </a:xfrm>
        </p:spPr>
        <p:txBody>
          <a:bodyPr/>
          <a:lstStyle/>
          <a:p>
            <a:r>
              <a:rPr lang="en-US" altLang="en-US"/>
              <a:t>Classes and Objects</a:t>
            </a:r>
          </a:p>
        </p:txBody>
      </p:sp>
      <p:sp>
        <p:nvSpPr>
          <p:cNvPr id="13316" name="Rectangle 4">
            <a:extLst>
              <a:ext uri="{FF2B5EF4-FFF2-40B4-BE49-F238E27FC236}">
                <a16:creationId xmlns:a16="http://schemas.microsoft.com/office/drawing/2014/main" id="{3696532E-41EE-48D8-B745-7E56C4432AF9}"/>
              </a:ext>
            </a:extLst>
          </p:cNvPr>
          <p:cNvSpPr>
            <a:spLocks noGrp="1" noChangeArrowheads="1"/>
          </p:cNvSpPr>
          <p:nvPr>
            <p:ph idx="1"/>
          </p:nvPr>
        </p:nvSpPr>
        <p:spPr>
          <a:xfrm>
            <a:off x="304800" y="1417638"/>
            <a:ext cx="8229600" cy="4525962"/>
          </a:xfrm>
        </p:spPr>
        <p:txBody>
          <a:bodyPr/>
          <a:lstStyle/>
          <a:p>
            <a:r>
              <a:rPr lang="en-US" altLang="en-US" dirty="0"/>
              <a:t>A Class is like a blueprint and objects are like houses (instances) built from the blueprint</a:t>
            </a:r>
          </a:p>
        </p:txBody>
      </p:sp>
    </p:spTree>
    <p:extLst>
      <p:ext uri="{BB962C8B-B14F-4D97-AF65-F5344CB8AC3E}">
        <p14:creationId xmlns:p14="http://schemas.microsoft.com/office/powerpoint/2010/main" val="7972625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t>The Structure Value</a:t>
            </a:r>
          </a:p>
        </p:txBody>
      </p:sp>
      <p:sp>
        <p:nvSpPr>
          <p:cNvPr id="12291" name="Rectangle 3"/>
          <p:cNvSpPr>
            <a:spLocks noGrp="1" noChangeArrowheads="1"/>
          </p:cNvSpPr>
          <p:nvPr>
            <p:ph idx="1"/>
          </p:nvPr>
        </p:nvSpPr>
        <p:spPr/>
        <p:txBody>
          <a:bodyPr/>
          <a:lstStyle/>
          <a:p>
            <a:pPr eaLnBrk="1" hangingPunct="1"/>
            <a:r>
              <a:rPr lang="en-US" dirty="0"/>
              <a:t>The Value of a Structure</a:t>
            </a:r>
          </a:p>
          <a:p>
            <a:pPr lvl="1" eaLnBrk="1" hangingPunct="1"/>
            <a:r>
              <a:rPr lang="en-US" dirty="0"/>
              <a:t>Consists of the values of the member variables of the structure </a:t>
            </a:r>
            <a:br>
              <a:rPr lang="en-US" dirty="0"/>
            </a:br>
            <a:endParaRPr lang="en-US" dirty="0"/>
          </a:p>
          <a:p>
            <a:pPr eaLnBrk="1" hangingPunct="1"/>
            <a:r>
              <a:rPr lang="en-US" dirty="0"/>
              <a:t>The value of an object of type </a:t>
            </a:r>
            <a:r>
              <a:rPr lang="en-US" dirty="0" err="1">
                <a:solidFill>
                  <a:srgbClr val="0000CC"/>
                </a:solidFill>
                <a:latin typeface="Consolas" pitchFamily="49" charset="0"/>
                <a:cs typeface="Consolas" pitchFamily="49" charset="0"/>
              </a:rPr>
              <a:t>CDAccount</a:t>
            </a:r>
            <a:endParaRPr lang="en-US" dirty="0">
              <a:solidFill>
                <a:srgbClr val="0000CC"/>
              </a:solidFill>
              <a:latin typeface="Consolas" pitchFamily="49" charset="0"/>
              <a:cs typeface="Consolas" pitchFamily="49" charset="0"/>
            </a:endParaRPr>
          </a:p>
          <a:p>
            <a:pPr lvl="1" eaLnBrk="1" hangingPunct="1"/>
            <a:r>
              <a:rPr lang="en-US" dirty="0"/>
              <a:t>Consists of the values of the member variables</a:t>
            </a:r>
            <a:br>
              <a:rPr lang="en-US" dirty="0"/>
            </a:br>
            <a:r>
              <a:rPr lang="en-US" dirty="0">
                <a:solidFill>
                  <a:srgbClr val="0000CC"/>
                </a:solidFill>
                <a:latin typeface="Consolas" pitchFamily="49" charset="0"/>
                <a:cs typeface="Consolas" pitchFamily="49" charset="0"/>
              </a:rPr>
              <a:t> 	balance</a:t>
            </a:r>
            <a:br>
              <a:rPr lang="en-US" dirty="0">
                <a:solidFill>
                  <a:srgbClr val="0000CC"/>
                </a:solidFill>
                <a:latin typeface="Consolas" pitchFamily="49" charset="0"/>
                <a:cs typeface="Consolas" pitchFamily="49" charset="0"/>
              </a:rPr>
            </a:br>
            <a:r>
              <a:rPr lang="en-US" dirty="0">
                <a:solidFill>
                  <a:srgbClr val="0000CC"/>
                </a:solidFill>
                <a:latin typeface="Consolas" pitchFamily="49" charset="0"/>
                <a:cs typeface="Consolas" pitchFamily="49" charset="0"/>
              </a:rPr>
              <a:t> 	</a:t>
            </a:r>
            <a:r>
              <a:rPr lang="en-US" dirty="0" err="1">
                <a:solidFill>
                  <a:srgbClr val="0000CC"/>
                </a:solidFill>
                <a:latin typeface="Consolas" pitchFamily="49" charset="0"/>
                <a:cs typeface="Consolas" pitchFamily="49" charset="0"/>
              </a:rPr>
              <a:t>interest_rate</a:t>
            </a:r>
            <a:br>
              <a:rPr lang="en-US" dirty="0">
                <a:solidFill>
                  <a:srgbClr val="0000CC"/>
                </a:solidFill>
                <a:latin typeface="Consolas" pitchFamily="49" charset="0"/>
                <a:cs typeface="Consolas" pitchFamily="49" charset="0"/>
              </a:rPr>
            </a:br>
            <a:r>
              <a:rPr lang="en-US" dirty="0">
                <a:solidFill>
                  <a:srgbClr val="0000CC"/>
                </a:solidFill>
                <a:latin typeface="Consolas" pitchFamily="49" charset="0"/>
                <a:cs typeface="Consolas" pitchFamily="49" charset="0"/>
              </a:rPr>
              <a:t>		term</a:t>
            </a:r>
          </a:p>
        </p:txBody>
      </p:sp>
    </p:spTree>
  </p:cSld>
  <p:clrMapOvr>
    <a:masterClrMapping/>
  </p:clrMapOvr>
  <p:transition spd="med">
    <p:wipe dir="r"/>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C6BE80FF-FB5E-4303-950C-EB09C08B449B}"/>
              </a:ext>
            </a:extLst>
          </p:cNvPr>
          <p:cNvSpPr>
            <a:spLocks noGrp="1" noChangeArrowheads="1"/>
          </p:cNvSpPr>
          <p:nvPr>
            <p:ph type="title"/>
          </p:nvPr>
        </p:nvSpPr>
        <p:spPr/>
        <p:txBody>
          <a:bodyPr/>
          <a:lstStyle/>
          <a:p>
            <a:r>
              <a:rPr lang="en-US" altLang="en-US"/>
              <a:t>Object-Oriented Programming</a:t>
            </a:r>
            <a:br>
              <a:rPr lang="en-US" altLang="en-US"/>
            </a:br>
            <a:r>
              <a:rPr lang="en-US" altLang="en-US"/>
              <a:t>Terminology</a:t>
            </a:r>
          </a:p>
        </p:txBody>
      </p:sp>
      <p:sp>
        <p:nvSpPr>
          <p:cNvPr id="14339" name="Rectangle 3">
            <a:extLst>
              <a:ext uri="{FF2B5EF4-FFF2-40B4-BE49-F238E27FC236}">
                <a16:creationId xmlns:a16="http://schemas.microsoft.com/office/drawing/2014/main" id="{10934B33-2C5B-4768-9C1D-18DA6F1AC9FC}"/>
              </a:ext>
            </a:extLst>
          </p:cNvPr>
          <p:cNvSpPr>
            <a:spLocks noGrp="1" noChangeArrowheads="1"/>
          </p:cNvSpPr>
          <p:nvPr>
            <p:ph idx="1"/>
          </p:nvPr>
        </p:nvSpPr>
        <p:spPr/>
        <p:txBody>
          <a:bodyPr/>
          <a:lstStyle/>
          <a:p>
            <a:r>
              <a:rPr lang="en-US" altLang="en-US" u="sng" dirty="0">
                <a:solidFill>
                  <a:srgbClr val="0000FF"/>
                </a:solidFill>
              </a:rPr>
              <a:t>properties</a:t>
            </a:r>
            <a:r>
              <a:rPr lang="en-US" altLang="en-US" dirty="0">
                <a:solidFill>
                  <a:srgbClr val="0000FF"/>
                </a:solidFill>
              </a:rPr>
              <a:t>:</a:t>
            </a:r>
            <a:r>
              <a:rPr lang="en-US" altLang="en-US" dirty="0"/>
              <a:t> data members of a class aka instance variables.</a:t>
            </a:r>
          </a:p>
          <a:p>
            <a:r>
              <a:rPr lang="en-US" altLang="en-US" u="sng" dirty="0">
                <a:solidFill>
                  <a:srgbClr val="0000FF"/>
                </a:solidFill>
              </a:rPr>
              <a:t>methods</a:t>
            </a:r>
            <a:r>
              <a:rPr lang="en-US" altLang="en-US" dirty="0"/>
              <a:t> or </a:t>
            </a:r>
            <a:r>
              <a:rPr lang="en-US" altLang="en-US" u="sng" dirty="0">
                <a:solidFill>
                  <a:srgbClr val="0000FF"/>
                </a:solidFill>
              </a:rPr>
              <a:t>behaviors</a:t>
            </a:r>
            <a:r>
              <a:rPr lang="en-US" altLang="en-US" dirty="0"/>
              <a:t>: member functions of a class are known as methods.</a:t>
            </a:r>
          </a:p>
          <a:p>
            <a:pPr marL="0" indent="0">
              <a:buNone/>
            </a:pPr>
            <a:endParaRPr lang="en-US" altLang="en-US" dirty="0">
              <a:latin typeface="Courier New" panose="02070309020205020404" pitchFamily="49" charset="0"/>
            </a:endParaRPr>
          </a:p>
          <a:p>
            <a:r>
              <a:rPr lang="en-US" altLang="en-US" u="sng" dirty="0">
                <a:solidFill>
                  <a:srgbClr val="0000FF"/>
                </a:solidFill>
              </a:rPr>
              <a:t>invoking object </a:t>
            </a:r>
            <a:r>
              <a:rPr lang="en-US" altLang="en-US" dirty="0"/>
              <a:t>is the calling object. </a:t>
            </a:r>
          </a:p>
          <a:p>
            <a:pPr lvl="1"/>
            <a:r>
              <a:rPr lang="en-US" altLang="en-US" dirty="0"/>
              <a:t>When a method is invoked there is always an invoking object that is copied into a special pointer known as the </a:t>
            </a:r>
            <a:r>
              <a:rPr lang="en-US" altLang="en-US" b="1" dirty="0">
                <a:solidFill>
                  <a:srgbClr val="0000FF"/>
                </a:solidFill>
              </a:rPr>
              <a:t>this</a:t>
            </a:r>
            <a:r>
              <a:rPr lang="en-US" altLang="en-US" dirty="0"/>
              <a:t> pointer</a:t>
            </a:r>
          </a:p>
        </p:txBody>
      </p:sp>
    </p:spTree>
    <p:extLst>
      <p:ext uri="{BB962C8B-B14F-4D97-AF65-F5344CB8AC3E}">
        <p14:creationId xmlns:p14="http://schemas.microsoft.com/office/powerpoint/2010/main" val="1606854478"/>
      </p:ext>
    </p:extLst>
  </p:cSld>
  <p:clrMapOvr>
    <a:masterClrMapping/>
  </p:clrMapOvr>
  <p:transition spd="med"/>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noChangeArrowheads="1"/>
          </p:cNvSpPr>
          <p:nvPr>
            <p:ph type="title"/>
          </p:nvPr>
        </p:nvSpPr>
        <p:spPr/>
        <p:txBody>
          <a:bodyPr/>
          <a:lstStyle/>
          <a:p>
            <a:pPr eaLnBrk="1" hangingPunct="1"/>
            <a:r>
              <a:rPr lang="en-US"/>
              <a:t>Abstract Data Types</a:t>
            </a:r>
          </a:p>
        </p:txBody>
      </p:sp>
      <p:sp>
        <p:nvSpPr>
          <p:cNvPr id="62467" name="Rectangle 4"/>
          <p:cNvSpPr>
            <a:spLocks noGrp="1" noChangeArrowheads="1"/>
          </p:cNvSpPr>
          <p:nvPr>
            <p:ph idx="1"/>
          </p:nvPr>
        </p:nvSpPr>
        <p:spPr/>
        <p:txBody>
          <a:bodyPr/>
          <a:lstStyle/>
          <a:p>
            <a:pPr eaLnBrk="1" hangingPunct="1"/>
            <a:r>
              <a:rPr lang="en-US" dirty="0"/>
              <a:t>A data type consists of a collection of values</a:t>
            </a:r>
            <a:br>
              <a:rPr lang="en-US" dirty="0"/>
            </a:br>
            <a:r>
              <a:rPr lang="en-US" dirty="0"/>
              <a:t>together with a set of basic operations </a:t>
            </a:r>
            <a:br>
              <a:rPr lang="en-US" dirty="0"/>
            </a:br>
            <a:r>
              <a:rPr lang="en-US" dirty="0"/>
              <a:t>defined on the values</a:t>
            </a:r>
          </a:p>
          <a:p>
            <a:pPr lvl="1" eaLnBrk="1" hangingPunct="1"/>
            <a:r>
              <a:rPr lang="en-US" dirty="0"/>
              <a:t>example: </a:t>
            </a:r>
            <a:r>
              <a:rPr lang="en-US" dirty="0" err="1"/>
              <a:t>int</a:t>
            </a:r>
            <a:r>
              <a:rPr lang="en-US" dirty="0"/>
              <a:t> type and its associated valid operations</a:t>
            </a:r>
          </a:p>
          <a:p>
            <a:pPr eaLnBrk="1" hangingPunct="1"/>
            <a:r>
              <a:rPr lang="en-US" dirty="0"/>
              <a:t>A data type is an </a:t>
            </a:r>
            <a:r>
              <a:rPr lang="en-US" b="1" dirty="0"/>
              <a:t>Abstract Data Type (ADT)</a:t>
            </a:r>
            <a:br>
              <a:rPr lang="en-US" dirty="0"/>
            </a:br>
            <a:r>
              <a:rPr lang="en-US" dirty="0"/>
              <a:t>if programmers using the type do not have</a:t>
            </a:r>
            <a:br>
              <a:rPr lang="en-US" dirty="0"/>
            </a:br>
            <a:r>
              <a:rPr lang="en-US" dirty="0"/>
              <a:t>access to the details of how the values and</a:t>
            </a:r>
            <a:br>
              <a:rPr lang="en-US" dirty="0"/>
            </a:br>
            <a:r>
              <a:rPr lang="en-US" dirty="0"/>
              <a:t>operations are implemented</a:t>
            </a:r>
          </a:p>
          <a:p>
            <a:pPr lvl="1" eaLnBrk="1" hangingPunct="1"/>
            <a:r>
              <a:rPr lang="en-US" dirty="0"/>
              <a:t>example: </a:t>
            </a:r>
            <a:r>
              <a:rPr lang="en-US" dirty="0" err="1"/>
              <a:t>int</a:t>
            </a:r>
            <a:r>
              <a:rPr lang="en-US" dirty="0"/>
              <a:t>, double</a:t>
            </a:r>
          </a:p>
        </p:txBody>
      </p:sp>
    </p:spTree>
  </p:cSld>
  <p:clrMapOvr>
    <a:masterClrMapping/>
  </p:clrMapOvr>
  <p:transition spd="med">
    <p:wipe dir="r"/>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06199F08-3E6B-435D-A364-C737633EF5F7}"/>
              </a:ext>
            </a:extLst>
          </p:cNvPr>
          <p:cNvSpPr>
            <a:spLocks noGrp="1" noChangeArrowheads="1"/>
          </p:cNvSpPr>
          <p:nvPr>
            <p:ph type="title"/>
          </p:nvPr>
        </p:nvSpPr>
        <p:spPr/>
        <p:txBody>
          <a:bodyPr/>
          <a:lstStyle/>
          <a:p>
            <a:r>
              <a:rPr lang="en-US" altLang="en-US"/>
              <a:t>Procedural and Object-Oriented Programming</a:t>
            </a:r>
          </a:p>
        </p:txBody>
      </p:sp>
      <p:sp>
        <p:nvSpPr>
          <p:cNvPr id="7171" name="Rectangle 3">
            <a:extLst>
              <a:ext uri="{FF2B5EF4-FFF2-40B4-BE49-F238E27FC236}">
                <a16:creationId xmlns:a16="http://schemas.microsoft.com/office/drawing/2014/main" id="{D653E140-EB5C-4E90-92DA-A48F26A9389E}"/>
              </a:ext>
            </a:extLst>
          </p:cNvPr>
          <p:cNvSpPr>
            <a:spLocks noGrp="1" noChangeArrowheads="1"/>
          </p:cNvSpPr>
          <p:nvPr>
            <p:ph idx="1"/>
          </p:nvPr>
        </p:nvSpPr>
        <p:spPr/>
        <p:txBody>
          <a:bodyPr/>
          <a:lstStyle/>
          <a:p>
            <a:pPr>
              <a:spcBef>
                <a:spcPct val="60000"/>
              </a:spcBef>
            </a:pPr>
            <a:r>
              <a:rPr lang="en-US" altLang="en-US" u="sng"/>
              <a:t>Procedural programming</a:t>
            </a:r>
            <a:r>
              <a:rPr lang="en-US" altLang="en-US"/>
              <a:t> focuses on the process/actions that occur in a program</a:t>
            </a:r>
            <a:br>
              <a:rPr lang="en-US" altLang="en-US"/>
            </a:br>
            <a:endParaRPr lang="en-US" altLang="en-US"/>
          </a:p>
          <a:p>
            <a:pPr>
              <a:spcBef>
                <a:spcPct val="60000"/>
              </a:spcBef>
            </a:pPr>
            <a:r>
              <a:rPr lang="en-US" altLang="en-US" u="sng"/>
              <a:t>Object-Oriented programming</a:t>
            </a:r>
            <a:r>
              <a:rPr lang="en-US" altLang="en-US"/>
              <a:t> is based on the data and the functions that operate on it.  Objects are instances of ADTs that represent the data and its functions</a:t>
            </a:r>
            <a:endParaRPr lang="en-US" altLang="en-US" u="sng"/>
          </a:p>
        </p:txBody>
      </p:sp>
    </p:spTree>
    <p:extLst>
      <p:ext uri="{BB962C8B-B14F-4D97-AF65-F5344CB8AC3E}">
        <p14:creationId xmlns:p14="http://schemas.microsoft.com/office/powerpoint/2010/main" val="775618732"/>
      </p:ext>
    </p:extLst>
  </p:cSld>
  <p:clrMapOvr>
    <a:masterClrMapping/>
  </p:clrMapOvr>
  <p:transition spd="med"/>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dirty="0"/>
              <a:t>Classes To Produce ADTs</a:t>
            </a:r>
          </a:p>
        </p:txBody>
      </p:sp>
      <p:sp>
        <p:nvSpPr>
          <p:cNvPr id="63491" name="Rectangle 3"/>
          <p:cNvSpPr>
            <a:spLocks noGrp="1" noChangeArrowheads="1"/>
          </p:cNvSpPr>
          <p:nvPr>
            <p:ph idx="1"/>
          </p:nvPr>
        </p:nvSpPr>
        <p:spPr/>
        <p:txBody>
          <a:bodyPr/>
          <a:lstStyle/>
          <a:p>
            <a:pPr eaLnBrk="1" hangingPunct="1"/>
            <a:r>
              <a:rPr lang="en-US" sz="2400" dirty="0"/>
              <a:t>To define a class so it is an ADT</a:t>
            </a:r>
          </a:p>
          <a:p>
            <a:pPr lvl="1" eaLnBrk="1" hangingPunct="1"/>
            <a:r>
              <a:rPr lang="en-US" sz="2400" dirty="0"/>
              <a:t>Separate the specification of </a:t>
            </a:r>
            <a:r>
              <a:rPr lang="en-US" sz="2400" dirty="0">
                <a:solidFill>
                  <a:srgbClr val="FF0000"/>
                </a:solidFill>
              </a:rPr>
              <a:t>how the type is used</a:t>
            </a:r>
            <a:br>
              <a:rPr lang="en-US" sz="2400" dirty="0"/>
            </a:br>
            <a:r>
              <a:rPr lang="en-US" sz="2400" dirty="0"/>
              <a:t>by a programmer from the details of </a:t>
            </a:r>
            <a:r>
              <a:rPr lang="en-US" sz="2400" dirty="0">
                <a:solidFill>
                  <a:srgbClr val="0000CC"/>
                </a:solidFill>
              </a:rPr>
              <a:t>how the type</a:t>
            </a:r>
            <a:br>
              <a:rPr lang="en-US" sz="2400" dirty="0">
                <a:solidFill>
                  <a:srgbClr val="0000CC"/>
                </a:solidFill>
              </a:rPr>
            </a:br>
            <a:r>
              <a:rPr lang="en-US" sz="2400" dirty="0">
                <a:solidFill>
                  <a:srgbClr val="0000CC"/>
                </a:solidFill>
              </a:rPr>
              <a:t>is implemented</a:t>
            </a:r>
          </a:p>
          <a:p>
            <a:pPr lvl="1" eaLnBrk="1" hangingPunct="1"/>
            <a:r>
              <a:rPr lang="en-US" sz="2400" dirty="0"/>
              <a:t>Make all member variables </a:t>
            </a:r>
            <a:r>
              <a:rPr lang="en-US" sz="2400" b="1" dirty="0"/>
              <a:t>private</a:t>
            </a:r>
            <a:r>
              <a:rPr lang="en-US" sz="2400" dirty="0"/>
              <a:t> members</a:t>
            </a:r>
          </a:p>
          <a:p>
            <a:pPr lvl="1" eaLnBrk="1" hangingPunct="1"/>
            <a:r>
              <a:rPr lang="en-US" sz="2400" dirty="0"/>
              <a:t>Helper functions should be private members </a:t>
            </a:r>
          </a:p>
          <a:p>
            <a:pPr lvl="1" eaLnBrk="1" hangingPunct="1"/>
            <a:r>
              <a:rPr lang="en-US" sz="2400" dirty="0"/>
              <a:t>Basic operations a programmer needs should be </a:t>
            </a:r>
            <a:br>
              <a:rPr lang="en-US" sz="2400" dirty="0"/>
            </a:br>
            <a:r>
              <a:rPr lang="en-US" sz="2400" b="1" dirty="0"/>
              <a:t>public</a:t>
            </a:r>
            <a:r>
              <a:rPr lang="en-US" sz="2400" dirty="0"/>
              <a:t> member functions</a:t>
            </a:r>
          </a:p>
          <a:p>
            <a:pPr lvl="1" eaLnBrk="1" hangingPunct="1"/>
            <a:r>
              <a:rPr lang="en-US" sz="2400" dirty="0"/>
              <a:t>Fully specify how to use each public function</a:t>
            </a:r>
          </a:p>
        </p:txBody>
      </p:sp>
    </p:spTree>
  </p:cSld>
  <p:clrMapOvr>
    <a:masterClrMapping/>
  </p:clrMapOvr>
  <p:transition spd="med">
    <p:wipe dir="r"/>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8764700B-099A-4092-B2D3-4E84B77F92E5}"/>
              </a:ext>
            </a:extLst>
          </p:cNvPr>
          <p:cNvSpPr>
            <a:spLocks noGrp="1" noChangeArrowheads="1"/>
          </p:cNvSpPr>
          <p:nvPr>
            <p:ph type="title"/>
          </p:nvPr>
        </p:nvSpPr>
        <p:spPr/>
        <p:txBody>
          <a:bodyPr/>
          <a:lstStyle/>
          <a:p>
            <a:r>
              <a:rPr lang="en-US" altLang="en-US"/>
              <a:t>More on Objects</a:t>
            </a:r>
          </a:p>
        </p:txBody>
      </p:sp>
      <p:sp>
        <p:nvSpPr>
          <p:cNvPr id="16387" name="Rectangle 3">
            <a:extLst>
              <a:ext uri="{FF2B5EF4-FFF2-40B4-BE49-F238E27FC236}">
                <a16:creationId xmlns:a16="http://schemas.microsoft.com/office/drawing/2014/main" id="{6745F44F-9B80-4C86-86C5-C5AD619CC43A}"/>
              </a:ext>
            </a:extLst>
          </p:cNvPr>
          <p:cNvSpPr>
            <a:spLocks noGrp="1" noChangeArrowheads="1"/>
          </p:cNvSpPr>
          <p:nvPr>
            <p:ph idx="1"/>
          </p:nvPr>
        </p:nvSpPr>
        <p:spPr/>
        <p:txBody>
          <a:bodyPr/>
          <a:lstStyle/>
          <a:p>
            <a:pPr>
              <a:lnSpc>
                <a:spcPct val="85000"/>
              </a:lnSpc>
            </a:pPr>
            <a:r>
              <a:rPr lang="en-US" altLang="en-US" sz="2800" u="sng" dirty="0">
                <a:solidFill>
                  <a:srgbClr val="0000FF"/>
                </a:solidFill>
              </a:rPr>
              <a:t>data hiding</a:t>
            </a:r>
            <a:r>
              <a:rPr lang="en-US" altLang="en-US" sz="2800" dirty="0">
                <a:solidFill>
                  <a:srgbClr val="0000FF"/>
                </a:solidFill>
              </a:rPr>
              <a:t>:</a:t>
            </a:r>
            <a:r>
              <a:rPr lang="en-US" altLang="en-US" sz="2800" dirty="0"/>
              <a:t> restricting access to certain members of an object</a:t>
            </a:r>
          </a:p>
          <a:p>
            <a:pPr lvl="1">
              <a:lnSpc>
                <a:spcPct val="85000"/>
              </a:lnSpc>
            </a:pPr>
            <a:r>
              <a:rPr lang="en-US" altLang="en-US" dirty="0"/>
              <a:t>Protects programs from changes in classes.</a:t>
            </a:r>
          </a:p>
          <a:p>
            <a:pPr lvl="1">
              <a:lnSpc>
                <a:spcPct val="85000"/>
              </a:lnSpc>
            </a:pPr>
            <a:r>
              <a:rPr lang="en-US" altLang="en-US" dirty="0"/>
              <a:t>Protects objects from data corruption.</a:t>
            </a:r>
          </a:p>
          <a:p>
            <a:pPr marL="457200" lvl="1" indent="0">
              <a:lnSpc>
                <a:spcPct val="85000"/>
              </a:lnSpc>
              <a:buNone/>
            </a:pPr>
            <a:endParaRPr lang="en-US" altLang="en-US" dirty="0"/>
          </a:p>
          <a:p>
            <a:pPr>
              <a:lnSpc>
                <a:spcPct val="85000"/>
              </a:lnSpc>
            </a:pPr>
            <a:r>
              <a:rPr lang="en-US" altLang="en-US" sz="2800" u="sng" dirty="0">
                <a:solidFill>
                  <a:srgbClr val="0000FF"/>
                </a:solidFill>
              </a:rPr>
              <a:t>public interface</a:t>
            </a:r>
            <a:r>
              <a:rPr lang="en-US" altLang="en-US" sz="2800" dirty="0"/>
              <a:t>: members of an object that are available outside of the object.  This allows the object to provide access to some data and functions without sharing its internal details and design, and provides some protection from data corruption</a:t>
            </a:r>
          </a:p>
        </p:txBody>
      </p:sp>
    </p:spTree>
    <p:extLst>
      <p:ext uri="{BB962C8B-B14F-4D97-AF65-F5344CB8AC3E}">
        <p14:creationId xmlns:p14="http://schemas.microsoft.com/office/powerpoint/2010/main" val="2933225412"/>
      </p:ext>
    </p:extLst>
  </p:cSld>
  <p:clrMapOvr>
    <a:masterClrMapping/>
  </p:clrMapOvr>
  <p:transition spd="med"/>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a:t>ADT Interface</a:t>
            </a:r>
          </a:p>
        </p:txBody>
      </p:sp>
      <p:sp>
        <p:nvSpPr>
          <p:cNvPr id="64515" name="Rectangle 3"/>
          <p:cNvSpPr>
            <a:spLocks noGrp="1" noChangeArrowheads="1"/>
          </p:cNvSpPr>
          <p:nvPr>
            <p:ph idx="1"/>
          </p:nvPr>
        </p:nvSpPr>
        <p:spPr/>
        <p:txBody>
          <a:bodyPr/>
          <a:lstStyle/>
          <a:p>
            <a:pPr eaLnBrk="1" hangingPunct="1"/>
            <a:r>
              <a:rPr lang="en-US" dirty="0"/>
              <a:t>The </a:t>
            </a:r>
            <a:r>
              <a:rPr lang="en-US" dirty="0">
                <a:solidFill>
                  <a:srgbClr val="0000CC"/>
                </a:solidFill>
              </a:rPr>
              <a:t>ADT interface </a:t>
            </a:r>
            <a:r>
              <a:rPr lang="en-US" dirty="0"/>
              <a:t>tells how to use the ADT in</a:t>
            </a:r>
            <a:br>
              <a:rPr lang="en-US" dirty="0"/>
            </a:br>
            <a:r>
              <a:rPr lang="en-US" dirty="0"/>
              <a:t>a program</a:t>
            </a:r>
          </a:p>
          <a:p>
            <a:pPr lvl="1" eaLnBrk="1" hangingPunct="1"/>
            <a:r>
              <a:rPr lang="en-US" dirty="0"/>
              <a:t>The interface consists of </a:t>
            </a:r>
          </a:p>
          <a:p>
            <a:pPr lvl="2" eaLnBrk="1" hangingPunct="1"/>
            <a:r>
              <a:rPr lang="en-US" dirty="0"/>
              <a:t>The public member functions’ declarations or prototypes</a:t>
            </a:r>
          </a:p>
          <a:p>
            <a:pPr lvl="2" eaLnBrk="1" hangingPunct="1"/>
            <a:r>
              <a:rPr lang="en-US" dirty="0"/>
              <a:t>The comments that explain how to use those functions</a:t>
            </a:r>
          </a:p>
          <a:p>
            <a:pPr lvl="1" eaLnBrk="1" hangingPunct="1"/>
            <a:r>
              <a:rPr lang="en-US" dirty="0"/>
              <a:t>The interface should be all that is needed to know how to use the ADT in a program</a:t>
            </a:r>
          </a:p>
        </p:txBody>
      </p:sp>
    </p:spTree>
  </p:cSld>
  <p:clrMapOvr>
    <a:masterClrMapping/>
  </p:clrMapOvr>
  <p:transition spd="med">
    <p:wipe dir="r"/>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a:t>ADT Implementation</a:t>
            </a:r>
          </a:p>
        </p:txBody>
      </p:sp>
      <p:sp>
        <p:nvSpPr>
          <p:cNvPr id="65539" name="Rectangle 3"/>
          <p:cNvSpPr>
            <a:spLocks noGrp="1" noChangeArrowheads="1"/>
          </p:cNvSpPr>
          <p:nvPr>
            <p:ph idx="1"/>
          </p:nvPr>
        </p:nvSpPr>
        <p:spPr/>
        <p:txBody>
          <a:bodyPr/>
          <a:lstStyle/>
          <a:p>
            <a:pPr eaLnBrk="1" hangingPunct="1"/>
            <a:r>
              <a:rPr lang="en-US" sz="2400" dirty="0"/>
              <a:t>The </a:t>
            </a:r>
            <a:r>
              <a:rPr lang="en-US" sz="2400" dirty="0">
                <a:solidFill>
                  <a:srgbClr val="0000CC"/>
                </a:solidFill>
              </a:rPr>
              <a:t>ADT implementation </a:t>
            </a:r>
            <a:r>
              <a:rPr lang="en-US" sz="2400" dirty="0"/>
              <a:t>tells how the interface is </a:t>
            </a:r>
            <a:r>
              <a:rPr lang="en-US" sz="2400" b="1" dirty="0"/>
              <a:t>realized</a:t>
            </a:r>
            <a:r>
              <a:rPr lang="en-US" sz="2400" dirty="0"/>
              <a:t> in C++</a:t>
            </a:r>
          </a:p>
          <a:p>
            <a:pPr lvl="1" eaLnBrk="1" hangingPunct="1"/>
            <a:r>
              <a:rPr lang="en-US" sz="2400" dirty="0"/>
              <a:t>The </a:t>
            </a:r>
            <a:r>
              <a:rPr lang="en-US" sz="2400" b="1" dirty="0"/>
              <a:t>implementation</a:t>
            </a:r>
            <a:r>
              <a:rPr lang="en-US" sz="2400" dirty="0"/>
              <a:t> consists of </a:t>
            </a:r>
          </a:p>
          <a:p>
            <a:pPr lvl="2" eaLnBrk="1" hangingPunct="1"/>
            <a:r>
              <a:rPr lang="en-US" dirty="0">
                <a:solidFill>
                  <a:srgbClr val="0000CC"/>
                </a:solidFill>
              </a:rPr>
              <a:t>The private members of the class</a:t>
            </a:r>
          </a:p>
          <a:p>
            <a:pPr lvl="2" eaLnBrk="1" hangingPunct="1"/>
            <a:r>
              <a:rPr lang="en-US" dirty="0">
                <a:solidFill>
                  <a:srgbClr val="0000CC"/>
                </a:solidFill>
              </a:rPr>
              <a:t>The definitions of public and private member functions</a:t>
            </a:r>
          </a:p>
          <a:p>
            <a:pPr lvl="1" eaLnBrk="1" hangingPunct="1"/>
            <a:r>
              <a:rPr lang="en-US" sz="2400" dirty="0"/>
              <a:t>The implementation of a class’s interface is needed to run a program that uses the class. </a:t>
            </a:r>
          </a:p>
          <a:p>
            <a:pPr lvl="1" eaLnBrk="1" hangingPunct="1"/>
            <a:r>
              <a:rPr lang="en-US" sz="2400" dirty="0"/>
              <a:t>The implementation is not needed to write the </a:t>
            </a:r>
            <a:br>
              <a:rPr lang="en-US" sz="2400" dirty="0"/>
            </a:br>
            <a:r>
              <a:rPr lang="en-US" sz="2400" dirty="0"/>
              <a:t>main part of a program or any non-member functions</a:t>
            </a:r>
          </a:p>
        </p:txBody>
      </p:sp>
    </p:spTree>
  </p:cSld>
  <p:clrMapOvr>
    <a:masterClrMapping/>
  </p:clrMapOvr>
  <p:transition spd="med">
    <p:wipe dir="r"/>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a:t>ADT Benefits</a:t>
            </a:r>
          </a:p>
        </p:txBody>
      </p:sp>
      <p:sp>
        <p:nvSpPr>
          <p:cNvPr id="66563" name="Rectangle 3"/>
          <p:cNvSpPr>
            <a:spLocks noGrp="1" noChangeArrowheads="1"/>
          </p:cNvSpPr>
          <p:nvPr>
            <p:ph idx="1"/>
          </p:nvPr>
        </p:nvSpPr>
        <p:spPr/>
        <p:txBody>
          <a:bodyPr/>
          <a:lstStyle/>
          <a:p>
            <a:pPr eaLnBrk="1" hangingPunct="1">
              <a:lnSpc>
                <a:spcPct val="90000"/>
              </a:lnSpc>
            </a:pPr>
            <a:r>
              <a:rPr lang="en-US" dirty="0"/>
              <a:t>Changing an ADT implementation does not require changing a program that uses the ADT</a:t>
            </a:r>
          </a:p>
          <a:p>
            <a:pPr eaLnBrk="1" hangingPunct="1">
              <a:lnSpc>
                <a:spcPct val="90000"/>
              </a:lnSpc>
            </a:pPr>
            <a:r>
              <a:rPr lang="en-US" dirty="0"/>
              <a:t>ADT’s make it easier to divide work among </a:t>
            </a:r>
            <a:br>
              <a:rPr lang="en-US" dirty="0"/>
            </a:br>
            <a:r>
              <a:rPr lang="en-US" dirty="0"/>
              <a:t>different programmers</a:t>
            </a:r>
          </a:p>
          <a:p>
            <a:pPr lvl="1" eaLnBrk="1" hangingPunct="1">
              <a:lnSpc>
                <a:spcPct val="90000"/>
              </a:lnSpc>
            </a:pPr>
            <a:r>
              <a:rPr lang="en-US" dirty="0"/>
              <a:t>One or more can write the ADT</a:t>
            </a:r>
          </a:p>
          <a:p>
            <a:pPr lvl="1" eaLnBrk="1" hangingPunct="1">
              <a:lnSpc>
                <a:spcPct val="90000"/>
              </a:lnSpc>
            </a:pPr>
            <a:r>
              <a:rPr lang="en-US" dirty="0"/>
              <a:t>One or more can write code that uses the ADT</a:t>
            </a:r>
          </a:p>
          <a:p>
            <a:pPr eaLnBrk="1" hangingPunct="1">
              <a:lnSpc>
                <a:spcPct val="90000"/>
              </a:lnSpc>
            </a:pPr>
            <a:r>
              <a:rPr lang="en-US" dirty="0"/>
              <a:t>Writing and using ADTs breaks the larger </a:t>
            </a:r>
            <a:br>
              <a:rPr lang="en-US" dirty="0"/>
            </a:br>
            <a:r>
              <a:rPr lang="en-US" dirty="0"/>
              <a:t>programming task into smaller tasks</a:t>
            </a:r>
          </a:p>
        </p:txBody>
      </p:sp>
    </p:spTree>
  </p:cSld>
  <p:clrMapOvr>
    <a:masterClrMapping/>
  </p:clrMapOvr>
  <p:transition spd="med">
    <p:wipe dir="r"/>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6"/>
          <p:cNvSpPr>
            <a:spLocks noGrp="1" noChangeArrowheads="1"/>
          </p:cNvSpPr>
          <p:nvPr>
            <p:ph type="title"/>
          </p:nvPr>
        </p:nvSpPr>
        <p:spPr/>
        <p:txBody>
          <a:bodyPr/>
          <a:lstStyle/>
          <a:p>
            <a:pPr eaLnBrk="1" hangingPunct="1"/>
            <a:r>
              <a:rPr lang="en-US"/>
              <a:t>Program Example</a:t>
            </a:r>
            <a:br>
              <a:rPr lang="en-US"/>
            </a:br>
            <a:r>
              <a:rPr lang="en-US"/>
              <a:t>The BankAccount ADT</a:t>
            </a:r>
          </a:p>
        </p:txBody>
      </p:sp>
      <p:sp>
        <p:nvSpPr>
          <p:cNvPr id="67587" name="Rectangle 7"/>
          <p:cNvSpPr>
            <a:spLocks noGrp="1" noChangeArrowheads="1"/>
          </p:cNvSpPr>
          <p:nvPr>
            <p:ph idx="1"/>
          </p:nvPr>
        </p:nvSpPr>
        <p:spPr>
          <a:xfrm>
            <a:off x="544513" y="1600200"/>
            <a:ext cx="8294687" cy="4572000"/>
          </a:xfrm>
        </p:spPr>
        <p:txBody>
          <a:bodyPr/>
          <a:lstStyle/>
          <a:p>
            <a:pPr eaLnBrk="1" hangingPunct="1"/>
            <a:r>
              <a:rPr lang="en-US" sz="2400" dirty="0"/>
              <a:t>In the version of the </a:t>
            </a:r>
            <a:r>
              <a:rPr lang="en-US" sz="2400" dirty="0" err="1">
                <a:solidFill>
                  <a:srgbClr val="0000CC"/>
                </a:solidFill>
                <a:latin typeface="Consolas" pitchFamily="49" charset="0"/>
                <a:cs typeface="Consolas" pitchFamily="49" charset="0"/>
              </a:rPr>
              <a:t>BankAccount</a:t>
            </a:r>
            <a:r>
              <a:rPr lang="en-US" sz="2400" dirty="0"/>
              <a:t> ADT shown in Display 10.7.</a:t>
            </a:r>
          </a:p>
          <a:p>
            <a:pPr lvl="1" eaLnBrk="1" hangingPunct="1"/>
            <a:r>
              <a:rPr lang="en-US" sz="2400" dirty="0"/>
              <a:t>Data is stored as three member variables</a:t>
            </a:r>
          </a:p>
          <a:p>
            <a:pPr marL="1085850" lvl="2" eaLnBrk="1" hangingPunct="1"/>
            <a:r>
              <a:rPr lang="en-US" sz="2000" dirty="0"/>
              <a:t>The dollars part of the account balance</a:t>
            </a:r>
          </a:p>
          <a:p>
            <a:pPr marL="1085850" lvl="2" eaLnBrk="1" hangingPunct="1"/>
            <a:r>
              <a:rPr lang="en-US" sz="2000" dirty="0"/>
              <a:t>The cents part of the account balance</a:t>
            </a:r>
          </a:p>
          <a:p>
            <a:pPr marL="1085850" lvl="2" eaLnBrk="1" hangingPunct="1"/>
            <a:r>
              <a:rPr lang="en-US" sz="2000" dirty="0"/>
              <a:t>The interest rate</a:t>
            </a:r>
          </a:p>
          <a:p>
            <a:pPr lvl="1" eaLnBrk="1" hangingPunct="1"/>
            <a:r>
              <a:rPr lang="en-US" sz="2400" dirty="0"/>
              <a:t>This version stores the interest rate as a fraction</a:t>
            </a:r>
          </a:p>
          <a:p>
            <a:pPr lvl="1" eaLnBrk="1" hangingPunct="1"/>
            <a:r>
              <a:rPr lang="en-US" sz="2400" dirty="0"/>
              <a:t>The public portion of the class definition remains</a:t>
            </a:r>
            <a:br>
              <a:rPr lang="en-US" sz="2400" dirty="0"/>
            </a:br>
            <a:r>
              <a:rPr lang="en-US" sz="2400" dirty="0"/>
              <a:t>unchanged from the version of Display 10.6 </a:t>
            </a:r>
          </a:p>
        </p:txBody>
      </p:sp>
      <p:sp>
        <p:nvSpPr>
          <p:cNvPr id="574466" name="Text Box 2">
            <a:hlinkClick r:id="rId3" action="ppaction://hlinksldjump"/>
          </p:cNvPr>
          <p:cNvSpPr txBox="1">
            <a:spLocks noChangeArrowheads="1"/>
          </p:cNvSpPr>
          <p:nvPr/>
        </p:nvSpPr>
        <p:spPr bwMode="auto">
          <a:xfrm>
            <a:off x="4191000" y="5788025"/>
            <a:ext cx="2440092" cy="584775"/>
          </a:xfrm>
          <a:prstGeom prst="rect">
            <a:avLst/>
          </a:prstGeom>
          <a:solidFill>
            <a:schemeClr val="accent2"/>
          </a:solidFill>
          <a:ln w="9525" algn="ctr">
            <a:solidFill>
              <a:schemeClr val="tx2"/>
            </a:solidFill>
            <a:miter lim="800000"/>
            <a:headEnd/>
            <a:tailEnd/>
          </a:ln>
        </p:spPr>
        <p:txBody>
          <a:bodyPr wrap="none">
            <a:spAutoFit/>
          </a:bodyPr>
          <a:lstStyle/>
          <a:p>
            <a:pPr marL="342900" indent="-342900">
              <a:spcBef>
                <a:spcPct val="20000"/>
              </a:spcBef>
              <a:buClr>
                <a:schemeClr val="folHlink"/>
              </a:buClr>
              <a:buSzPct val="60000"/>
              <a:buFont typeface="Wingdings" pitchFamily="2" charset="2"/>
              <a:buNone/>
            </a:pPr>
            <a:r>
              <a:rPr lang="en-US" sz="3200" dirty="0">
                <a:solidFill>
                  <a:schemeClr val="tx2"/>
                </a:solidFill>
              </a:rPr>
              <a:t>Display 10.7</a:t>
            </a:r>
          </a:p>
        </p:txBody>
      </p:sp>
      <p:sp>
        <p:nvSpPr>
          <p:cNvPr id="574467" name="Text Box 3">
            <a:hlinkClick r:id="rId4" action="ppaction://hlinksldjump"/>
          </p:cNvPr>
          <p:cNvSpPr txBox="1">
            <a:spLocks noChangeArrowheads="1"/>
          </p:cNvSpPr>
          <p:nvPr/>
        </p:nvSpPr>
        <p:spPr bwMode="auto">
          <a:xfrm>
            <a:off x="1371600" y="5788025"/>
            <a:ext cx="2440092" cy="584775"/>
          </a:xfrm>
          <a:prstGeom prst="rect">
            <a:avLst/>
          </a:prstGeom>
          <a:solidFill>
            <a:schemeClr val="accent2"/>
          </a:solidFill>
          <a:ln w="9525" algn="ctr">
            <a:solidFill>
              <a:schemeClr val="tx2"/>
            </a:solidFill>
            <a:miter lim="800000"/>
            <a:headEnd/>
            <a:tailEnd/>
          </a:ln>
        </p:spPr>
        <p:txBody>
          <a:bodyPr wrap="none">
            <a:spAutoFit/>
          </a:bodyPr>
          <a:lstStyle/>
          <a:p>
            <a:pPr marL="342900" indent="-342900">
              <a:spcBef>
                <a:spcPct val="20000"/>
              </a:spcBef>
              <a:buClr>
                <a:schemeClr val="folHlink"/>
              </a:buClr>
              <a:buSzPct val="60000"/>
              <a:buFont typeface="Wingdings" pitchFamily="2" charset="2"/>
              <a:buNone/>
            </a:pPr>
            <a:r>
              <a:rPr lang="en-US" sz="3200" dirty="0">
                <a:solidFill>
                  <a:schemeClr val="tx2"/>
                </a:solidFill>
              </a:rPr>
              <a:t>Display 10.6</a:t>
            </a:r>
          </a:p>
        </p:txBody>
      </p:sp>
      <p:sp>
        <p:nvSpPr>
          <p:cNvPr id="7" name="TextBox 6"/>
          <p:cNvSpPr txBox="1"/>
          <p:nvPr/>
        </p:nvSpPr>
        <p:spPr>
          <a:xfrm>
            <a:off x="762000" y="5326360"/>
            <a:ext cx="7467600" cy="461665"/>
          </a:xfrm>
          <a:prstGeom prst="rect">
            <a:avLst/>
          </a:prstGeom>
          <a:noFill/>
        </p:spPr>
        <p:txBody>
          <a:bodyPr wrap="square" rtlCol="0">
            <a:spAutoFit/>
          </a:bodyPr>
          <a:lstStyle/>
          <a:p>
            <a:r>
              <a:rPr lang="en-US" dirty="0">
                <a:solidFill>
                  <a:srgbClr val="FF0000"/>
                </a:solidFill>
              </a:rPr>
              <a:t>Same interface, different implementation</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574466"/>
                                        </p:tgtEl>
                                        <p:attrNameLst>
                                          <p:attrName>style.visibility</p:attrName>
                                        </p:attrNameLst>
                                      </p:cBhvr>
                                      <p:to>
                                        <p:strVal val="visible"/>
                                      </p:to>
                                    </p:set>
                                    <p:anim calcmode="lin" valueType="num">
                                      <p:cBhvr additive="base">
                                        <p:cTn id="7" dur="500" fill="hold"/>
                                        <p:tgtEl>
                                          <p:spTgt spid="574466"/>
                                        </p:tgtEl>
                                        <p:attrNameLst>
                                          <p:attrName>ppt_x</p:attrName>
                                        </p:attrNameLst>
                                      </p:cBhvr>
                                      <p:tavLst>
                                        <p:tav tm="0">
                                          <p:val>
                                            <p:strVal val="#ppt_x"/>
                                          </p:val>
                                        </p:tav>
                                        <p:tav tm="100000">
                                          <p:val>
                                            <p:strVal val="#ppt_x"/>
                                          </p:val>
                                        </p:tav>
                                      </p:tavLst>
                                    </p:anim>
                                    <p:anim calcmode="lin" valueType="num">
                                      <p:cBhvr additive="base">
                                        <p:cTn id="8" dur="500" fill="hold"/>
                                        <p:tgtEl>
                                          <p:spTgt spid="57446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74467"/>
                                        </p:tgtEl>
                                        <p:attrNameLst>
                                          <p:attrName>style.visibility</p:attrName>
                                        </p:attrNameLst>
                                      </p:cBhvr>
                                      <p:to>
                                        <p:strVal val="visible"/>
                                      </p:to>
                                    </p:set>
                                    <p:anim calcmode="lin" valueType="num">
                                      <p:cBhvr additive="base">
                                        <p:cTn id="11" dur="500" fill="hold"/>
                                        <p:tgtEl>
                                          <p:spTgt spid="574467"/>
                                        </p:tgtEl>
                                        <p:attrNameLst>
                                          <p:attrName>ppt_x</p:attrName>
                                        </p:attrNameLst>
                                      </p:cBhvr>
                                      <p:tavLst>
                                        <p:tav tm="0">
                                          <p:val>
                                            <p:strVal val="#ppt_x"/>
                                          </p:val>
                                        </p:tav>
                                        <p:tav tm="100000">
                                          <p:val>
                                            <p:strVal val="#ppt_x"/>
                                          </p:val>
                                        </p:tav>
                                      </p:tavLst>
                                    </p:anim>
                                    <p:anim calcmode="lin" valueType="num">
                                      <p:cBhvr additive="base">
                                        <p:cTn id="12" dur="500" fill="hold"/>
                                        <p:tgtEl>
                                          <p:spTgt spid="5744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4466" grpId="0" animBg="1"/>
      <p:bldP spid="574467"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4"/>
          <p:cNvSpPr>
            <a:spLocks noGrp="1" noChangeArrowheads="1"/>
          </p:cNvSpPr>
          <p:nvPr>
            <p:ph type="title"/>
          </p:nvPr>
        </p:nvSpPr>
        <p:spPr/>
        <p:txBody>
          <a:bodyPr/>
          <a:lstStyle/>
          <a:p>
            <a:pPr eaLnBrk="1" hangingPunct="1"/>
            <a:r>
              <a:rPr lang="en-US"/>
              <a:t>Display 10.6 </a:t>
            </a:r>
            <a:br>
              <a:rPr lang="en-US"/>
            </a:br>
            <a:r>
              <a:rPr lang="en-US"/>
              <a:t>(1/3)</a:t>
            </a:r>
          </a:p>
        </p:txBody>
      </p:sp>
      <p:pic>
        <p:nvPicPr>
          <p:cNvPr id="90118" name="Picture 5" descr="D10_06a"/>
          <p:cNvPicPr>
            <a:picLocks noChangeAspect="1" noChangeArrowheads="1"/>
          </p:cNvPicPr>
          <p:nvPr/>
        </p:nvPicPr>
        <p:blipFill>
          <a:blip r:embed="rId3" cstate="print"/>
          <a:srcRect/>
          <a:stretch>
            <a:fillRect/>
          </a:stretch>
        </p:blipFill>
        <p:spPr bwMode="auto">
          <a:xfrm>
            <a:off x="381000" y="1828800"/>
            <a:ext cx="8337550" cy="4471988"/>
          </a:xfrm>
          <a:prstGeom prst="rect">
            <a:avLst/>
          </a:prstGeom>
          <a:noFill/>
          <a:ln w="9525">
            <a:noFill/>
            <a:miter lim="800000"/>
            <a:headEnd/>
            <a:tailEnd/>
          </a:ln>
        </p:spPr>
      </p:pic>
    </p:spTree>
  </p:cSld>
  <p:clrMapOvr>
    <a:masterClrMapping/>
  </p:clrMapOvr>
  <p:transition spd="med" advClick="0">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t>Specifying Member Variables</a:t>
            </a:r>
          </a:p>
        </p:txBody>
      </p:sp>
      <p:sp>
        <p:nvSpPr>
          <p:cNvPr id="13315" name="Rectangle 3"/>
          <p:cNvSpPr>
            <a:spLocks noGrp="1" noChangeArrowheads="1"/>
          </p:cNvSpPr>
          <p:nvPr>
            <p:ph idx="1"/>
          </p:nvPr>
        </p:nvSpPr>
        <p:spPr>
          <a:xfrm>
            <a:off x="544513" y="1447800"/>
            <a:ext cx="8294687" cy="4572000"/>
          </a:xfrm>
        </p:spPr>
        <p:txBody>
          <a:bodyPr/>
          <a:lstStyle/>
          <a:p>
            <a:pPr eaLnBrk="1" hangingPunct="1">
              <a:lnSpc>
                <a:spcPct val="90000"/>
              </a:lnSpc>
            </a:pPr>
            <a:r>
              <a:rPr lang="en-US" sz="2400" dirty="0">
                <a:solidFill>
                  <a:srgbClr val="FF0000"/>
                </a:solidFill>
              </a:rPr>
              <a:t>Member variables </a:t>
            </a:r>
            <a:r>
              <a:rPr lang="en-US" sz="2400" dirty="0"/>
              <a:t>are specific to the </a:t>
            </a:r>
            <a:br>
              <a:rPr lang="en-US" sz="2400" dirty="0"/>
            </a:br>
            <a:r>
              <a:rPr lang="en-US" sz="2400" dirty="0">
                <a:solidFill>
                  <a:srgbClr val="FF0000"/>
                </a:solidFill>
              </a:rPr>
              <a:t>structure variable </a:t>
            </a:r>
            <a:r>
              <a:rPr lang="en-US" sz="2400" dirty="0"/>
              <a:t>in which they are declared</a:t>
            </a:r>
            <a:br>
              <a:rPr lang="en-US" sz="2400" dirty="0"/>
            </a:br>
            <a:endParaRPr lang="en-US" sz="2400" dirty="0"/>
          </a:p>
          <a:p>
            <a:pPr lvl="1" eaLnBrk="1" hangingPunct="1">
              <a:lnSpc>
                <a:spcPct val="90000"/>
              </a:lnSpc>
            </a:pPr>
            <a:r>
              <a:rPr lang="en-US" sz="2400" dirty="0"/>
              <a:t>Syntax to specify a member variable:</a:t>
            </a:r>
            <a:br>
              <a:rPr lang="en-US" sz="2400" dirty="0"/>
            </a:br>
            <a:r>
              <a:rPr lang="en-US" sz="2400" dirty="0">
                <a:solidFill>
                  <a:srgbClr val="0000CC"/>
                </a:solidFill>
                <a:latin typeface="Consolas" pitchFamily="49" charset="0"/>
                <a:cs typeface="Consolas" pitchFamily="49" charset="0"/>
              </a:rPr>
              <a:t> </a:t>
            </a:r>
            <a:r>
              <a:rPr lang="en-US" sz="2400" dirty="0" err="1">
                <a:solidFill>
                  <a:srgbClr val="0000CC"/>
                </a:solidFill>
                <a:latin typeface="Consolas" pitchFamily="49" charset="0"/>
                <a:cs typeface="Consolas" pitchFamily="49" charset="0"/>
              </a:rPr>
              <a:t>Structure_Variable_Name.Member_Variable_Name</a:t>
            </a:r>
            <a:br>
              <a:rPr lang="en-US" sz="2400" dirty="0"/>
            </a:br>
            <a:endParaRPr lang="en-US" sz="2400" dirty="0"/>
          </a:p>
          <a:p>
            <a:pPr lvl="1" eaLnBrk="1" hangingPunct="1">
              <a:lnSpc>
                <a:spcPct val="90000"/>
              </a:lnSpc>
            </a:pPr>
            <a:r>
              <a:rPr lang="en-US" sz="2400" dirty="0"/>
              <a:t>Given the declaration:</a:t>
            </a:r>
            <a:br>
              <a:rPr lang="en-US" sz="2400" dirty="0"/>
            </a:br>
            <a:r>
              <a:rPr lang="en-US" sz="2400" dirty="0"/>
              <a:t> 		</a:t>
            </a:r>
            <a:r>
              <a:rPr lang="en-US" sz="2400" dirty="0" err="1">
                <a:solidFill>
                  <a:srgbClr val="0000CC"/>
                </a:solidFill>
                <a:latin typeface="Consolas" pitchFamily="49" charset="0"/>
                <a:cs typeface="Consolas" pitchFamily="49" charset="0"/>
              </a:rPr>
              <a:t>CDAccount</a:t>
            </a:r>
            <a:r>
              <a:rPr lang="en-US" sz="2400" dirty="0">
                <a:solidFill>
                  <a:srgbClr val="0000CC"/>
                </a:solidFill>
                <a:latin typeface="Consolas" pitchFamily="49" charset="0"/>
                <a:cs typeface="Consolas" pitchFamily="49" charset="0"/>
              </a:rPr>
              <a:t>  </a:t>
            </a:r>
            <a:r>
              <a:rPr lang="en-US" sz="2400" dirty="0" err="1">
                <a:solidFill>
                  <a:srgbClr val="0000CC"/>
                </a:solidFill>
                <a:latin typeface="Consolas" pitchFamily="49" charset="0"/>
                <a:cs typeface="Consolas" pitchFamily="49" charset="0"/>
              </a:rPr>
              <a:t>my_account</a:t>
            </a:r>
            <a:r>
              <a:rPr lang="en-US" sz="2400" dirty="0">
                <a:solidFill>
                  <a:srgbClr val="0000CC"/>
                </a:solidFill>
                <a:latin typeface="Consolas" pitchFamily="49" charset="0"/>
                <a:cs typeface="Consolas" pitchFamily="49" charset="0"/>
              </a:rPr>
              <a:t>, </a:t>
            </a:r>
            <a:r>
              <a:rPr lang="en-US" sz="2400" dirty="0" err="1">
                <a:solidFill>
                  <a:srgbClr val="0000CC"/>
                </a:solidFill>
                <a:latin typeface="Consolas" pitchFamily="49" charset="0"/>
                <a:cs typeface="Consolas" pitchFamily="49" charset="0"/>
              </a:rPr>
              <a:t>your_account</a:t>
            </a:r>
            <a:r>
              <a:rPr lang="en-US" sz="2400" dirty="0">
                <a:solidFill>
                  <a:srgbClr val="0000CC"/>
                </a:solidFill>
                <a:latin typeface="Consolas" pitchFamily="49" charset="0"/>
                <a:cs typeface="Consolas" pitchFamily="49" charset="0"/>
              </a:rPr>
              <a:t>;</a:t>
            </a:r>
            <a:br>
              <a:rPr lang="en-US" sz="2400" dirty="0"/>
            </a:br>
            <a:endParaRPr lang="en-US" sz="2400" dirty="0"/>
          </a:p>
          <a:p>
            <a:pPr lvl="2" eaLnBrk="1" hangingPunct="1">
              <a:lnSpc>
                <a:spcPct val="90000"/>
              </a:lnSpc>
            </a:pPr>
            <a:r>
              <a:rPr lang="en-US" sz="2000" dirty="0"/>
              <a:t>Use the dot operator to specify a member variable</a:t>
            </a:r>
            <a:br>
              <a:rPr lang="en-US" sz="2000" dirty="0"/>
            </a:br>
            <a:r>
              <a:rPr lang="en-US" dirty="0">
                <a:solidFill>
                  <a:srgbClr val="0000CC"/>
                </a:solidFill>
                <a:latin typeface="Consolas" pitchFamily="49" charset="0"/>
                <a:cs typeface="Consolas" pitchFamily="49" charset="0"/>
              </a:rPr>
              <a:t>		</a:t>
            </a:r>
            <a:r>
              <a:rPr lang="en-US" dirty="0" err="1">
                <a:solidFill>
                  <a:srgbClr val="0000CC"/>
                </a:solidFill>
                <a:latin typeface="Consolas" pitchFamily="49" charset="0"/>
                <a:cs typeface="Consolas" pitchFamily="49" charset="0"/>
              </a:rPr>
              <a:t>my_account.balance</a:t>
            </a:r>
            <a:br>
              <a:rPr lang="en-US" dirty="0">
                <a:solidFill>
                  <a:srgbClr val="0000CC"/>
                </a:solidFill>
                <a:latin typeface="Consolas" pitchFamily="49" charset="0"/>
                <a:cs typeface="Consolas" pitchFamily="49" charset="0"/>
              </a:rPr>
            </a:br>
            <a:r>
              <a:rPr lang="en-US" dirty="0">
                <a:solidFill>
                  <a:srgbClr val="0000CC"/>
                </a:solidFill>
                <a:latin typeface="Consolas" pitchFamily="49" charset="0"/>
                <a:cs typeface="Consolas" pitchFamily="49" charset="0"/>
              </a:rPr>
              <a:t> 		</a:t>
            </a:r>
            <a:r>
              <a:rPr lang="en-US" dirty="0" err="1">
                <a:solidFill>
                  <a:srgbClr val="0000CC"/>
                </a:solidFill>
                <a:latin typeface="Consolas" pitchFamily="49" charset="0"/>
                <a:cs typeface="Consolas" pitchFamily="49" charset="0"/>
              </a:rPr>
              <a:t>my_account.interest_rate</a:t>
            </a:r>
            <a:br>
              <a:rPr lang="en-US" dirty="0">
                <a:solidFill>
                  <a:srgbClr val="0000CC"/>
                </a:solidFill>
                <a:latin typeface="Consolas" pitchFamily="49" charset="0"/>
                <a:cs typeface="Consolas" pitchFamily="49" charset="0"/>
              </a:rPr>
            </a:br>
            <a:r>
              <a:rPr lang="en-US" dirty="0">
                <a:solidFill>
                  <a:srgbClr val="0000CC"/>
                </a:solidFill>
                <a:latin typeface="Consolas" pitchFamily="49" charset="0"/>
                <a:cs typeface="Consolas" pitchFamily="49" charset="0"/>
              </a:rPr>
              <a:t>		</a:t>
            </a:r>
            <a:r>
              <a:rPr lang="en-US" dirty="0" err="1">
                <a:solidFill>
                  <a:srgbClr val="0000CC"/>
                </a:solidFill>
                <a:latin typeface="Consolas" pitchFamily="49" charset="0"/>
                <a:cs typeface="Consolas" pitchFamily="49" charset="0"/>
              </a:rPr>
              <a:t>my_account.term</a:t>
            </a:r>
            <a:endParaRPr lang="en-US" sz="2000" dirty="0">
              <a:solidFill>
                <a:srgbClr val="0000CC"/>
              </a:solidFill>
              <a:latin typeface="Consolas" pitchFamily="49" charset="0"/>
              <a:cs typeface="Consolas" pitchFamily="49" charset="0"/>
            </a:endParaRPr>
          </a:p>
        </p:txBody>
      </p:sp>
    </p:spTree>
  </p:cSld>
  <p:clrMapOvr>
    <a:masterClrMapping/>
  </p:clrMapOvr>
  <p:transition spd="med">
    <p:wipe dir="r"/>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5"/>
          <p:cNvSpPr>
            <a:spLocks noGrp="1" noChangeArrowheads="1"/>
          </p:cNvSpPr>
          <p:nvPr>
            <p:ph type="title"/>
          </p:nvPr>
        </p:nvSpPr>
        <p:spPr>
          <a:xfrm>
            <a:off x="6172200" y="2286000"/>
            <a:ext cx="2271712" cy="992188"/>
          </a:xfrm>
        </p:spPr>
        <p:txBody>
          <a:bodyPr/>
          <a:lstStyle/>
          <a:p>
            <a:pPr eaLnBrk="1" hangingPunct="1"/>
            <a:r>
              <a:rPr lang="en-US" dirty="0"/>
              <a:t>Display 10.6 (2/3)</a:t>
            </a:r>
            <a:br>
              <a:rPr lang="en-US" dirty="0"/>
            </a:br>
            <a:endParaRPr lang="en-US" dirty="0"/>
          </a:p>
        </p:txBody>
      </p:sp>
      <p:sp>
        <p:nvSpPr>
          <p:cNvPr id="91140" name="Rectangle 7"/>
          <p:cNvSpPr>
            <a:spLocks noChangeArrowheads="1"/>
          </p:cNvSpPr>
          <p:nvPr/>
        </p:nvSpPr>
        <p:spPr bwMode="auto">
          <a:xfrm>
            <a:off x="0" y="381000"/>
            <a:ext cx="5151438" cy="1066800"/>
          </a:xfrm>
          <a:prstGeom prst="rect">
            <a:avLst/>
          </a:prstGeom>
          <a:solidFill>
            <a:schemeClr val="bg1"/>
          </a:solidFill>
          <a:ln w="9525">
            <a:noFill/>
            <a:miter lim="800000"/>
            <a:headEnd/>
            <a:tailEnd/>
          </a:ln>
        </p:spPr>
        <p:txBody>
          <a:bodyPr wrap="none" anchor="ctr"/>
          <a:lstStyle/>
          <a:p>
            <a:endParaRPr lang="en-US"/>
          </a:p>
        </p:txBody>
      </p:sp>
      <p:pic>
        <p:nvPicPr>
          <p:cNvPr id="91143" name="Picture 10" descr="D10_06b"/>
          <p:cNvPicPr>
            <a:picLocks noChangeAspect="1" noChangeArrowheads="1"/>
          </p:cNvPicPr>
          <p:nvPr/>
        </p:nvPicPr>
        <p:blipFill>
          <a:blip r:embed="rId3" cstate="print"/>
          <a:srcRect/>
          <a:stretch>
            <a:fillRect/>
          </a:stretch>
        </p:blipFill>
        <p:spPr bwMode="auto">
          <a:xfrm>
            <a:off x="0" y="89170"/>
            <a:ext cx="5526087" cy="6768830"/>
          </a:xfrm>
          <a:prstGeom prst="rect">
            <a:avLst/>
          </a:prstGeom>
          <a:noFill/>
          <a:ln w="9525">
            <a:noFill/>
            <a:miter lim="800000"/>
            <a:headEnd/>
            <a:tailEnd/>
          </a:ln>
        </p:spPr>
      </p:pic>
    </p:spTree>
  </p:cSld>
  <p:clrMapOvr>
    <a:masterClrMapping/>
  </p:clrMapOvr>
  <p:transition spd="med" advClick="0">
    <p:wipe dir="r"/>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5"/>
          <p:cNvSpPr>
            <a:spLocks noGrp="1" noChangeArrowheads="1"/>
          </p:cNvSpPr>
          <p:nvPr>
            <p:ph type="title"/>
          </p:nvPr>
        </p:nvSpPr>
        <p:spPr>
          <a:xfrm>
            <a:off x="152400" y="2743200"/>
            <a:ext cx="1746250" cy="992187"/>
          </a:xfrm>
        </p:spPr>
        <p:txBody>
          <a:bodyPr/>
          <a:lstStyle/>
          <a:p>
            <a:pPr eaLnBrk="1" hangingPunct="1"/>
            <a:r>
              <a:rPr lang="en-US" dirty="0"/>
              <a:t>Display 10.6 </a:t>
            </a:r>
            <a:br>
              <a:rPr lang="en-US" dirty="0"/>
            </a:br>
            <a:r>
              <a:rPr lang="en-US" dirty="0"/>
              <a:t>(3/3)</a:t>
            </a:r>
          </a:p>
        </p:txBody>
      </p:sp>
      <p:pic>
        <p:nvPicPr>
          <p:cNvPr id="92166" name="Picture 6" descr="D10_06c"/>
          <p:cNvPicPr>
            <a:picLocks noChangeAspect="1" noChangeArrowheads="1"/>
          </p:cNvPicPr>
          <p:nvPr/>
        </p:nvPicPr>
        <p:blipFill>
          <a:blip r:embed="rId3" cstate="print"/>
          <a:srcRect/>
          <a:stretch>
            <a:fillRect/>
          </a:stretch>
        </p:blipFill>
        <p:spPr bwMode="auto">
          <a:xfrm>
            <a:off x="1898650" y="315388"/>
            <a:ext cx="6559550" cy="6237812"/>
          </a:xfrm>
          <a:prstGeom prst="rect">
            <a:avLst/>
          </a:prstGeom>
          <a:noFill/>
          <a:ln w="9525">
            <a:noFill/>
            <a:miter lim="800000"/>
            <a:headEnd/>
            <a:tailEnd/>
          </a:ln>
        </p:spPr>
      </p:pic>
    </p:spTree>
  </p:cSld>
  <p:clrMapOvr>
    <a:masterClrMapping/>
  </p:clrMapOvr>
  <p:transition spd="med" advClick="0">
    <p:wipe dir="r"/>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5"/>
          <p:cNvSpPr>
            <a:spLocks noGrp="1" noChangeArrowheads="1"/>
          </p:cNvSpPr>
          <p:nvPr>
            <p:ph type="title"/>
          </p:nvPr>
        </p:nvSpPr>
        <p:spPr>
          <a:xfrm>
            <a:off x="5638800" y="2057400"/>
            <a:ext cx="2971800" cy="992188"/>
          </a:xfrm>
        </p:spPr>
        <p:txBody>
          <a:bodyPr/>
          <a:lstStyle/>
          <a:p>
            <a:pPr eaLnBrk="1" hangingPunct="1"/>
            <a:r>
              <a:rPr lang="en-US" dirty="0"/>
              <a:t>Display 10.7 (1/3)</a:t>
            </a:r>
            <a:br>
              <a:rPr lang="en-US" dirty="0"/>
            </a:br>
            <a:endParaRPr lang="en-US" dirty="0"/>
          </a:p>
        </p:txBody>
      </p:sp>
      <p:sp>
        <p:nvSpPr>
          <p:cNvPr id="93188" name="Rectangle 6"/>
          <p:cNvSpPr>
            <a:spLocks noChangeArrowheads="1"/>
          </p:cNvSpPr>
          <p:nvPr/>
        </p:nvSpPr>
        <p:spPr bwMode="auto">
          <a:xfrm>
            <a:off x="0" y="304800"/>
            <a:ext cx="5164138" cy="1319213"/>
          </a:xfrm>
          <a:prstGeom prst="rect">
            <a:avLst/>
          </a:prstGeom>
          <a:solidFill>
            <a:schemeClr val="bg1"/>
          </a:solidFill>
          <a:ln w="9525">
            <a:noFill/>
            <a:miter lim="800000"/>
            <a:headEnd/>
            <a:tailEnd/>
          </a:ln>
        </p:spPr>
        <p:txBody>
          <a:bodyPr wrap="none" anchor="ctr"/>
          <a:lstStyle/>
          <a:p>
            <a:endParaRPr lang="en-US"/>
          </a:p>
        </p:txBody>
      </p:sp>
      <p:pic>
        <p:nvPicPr>
          <p:cNvPr id="93191" name="Picture 7" descr="D10_07a"/>
          <p:cNvPicPr>
            <a:picLocks noChangeAspect="1" noChangeArrowheads="1"/>
          </p:cNvPicPr>
          <p:nvPr/>
        </p:nvPicPr>
        <p:blipFill>
          <a:blip r:embed="rId3" cstate="print"/>
          <a:srcRect/>
          <a:stretch>
            <a:fillRect/>
          </a:stretch>
        </p:blipFill>
        <p:spPr bwMode="auto">
          <a:xfrm>
            <a:off x="74613" y="358775"/>
            <a:ext cx="5027612" cy="6172200"/>
          </a:xfrm>
          <a:prstGeom prst="rect">
            <a:avLst/>
          </a:prstGeom>
          <a:noFill/>
          <a:ln w="9525">
            <a:noFill/>
            <a:miter lim="800000"/>
            <a:headEnd/>
            <a:tailEnd/>
          </a:ln>
        </p:spPr>
      </p:pic>
    </p:spTree>
  </p:cSld>
  <p:clrMapOvr>
    <a:masterClrMapping/>
  </p:clrMapOvr>
  <p:transition spd="med" advClick="0">
    <p:wipe dir="r"/>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5"/>
          <p:cNvSpPr>
            <a:spLocks noGrp="1" noChangeArrowheads="1"/>
          </p:cNvSpPr>
          <p:nvPr>
            <p:ph type="title"/>
          </p:nvPr>
        </p:nvSpPr>
        <p:spPr>
          <a:xfrm>
            <a:off x="5867401" y="1981200"/>
            <a:ext cx="3087688" cy="992187"/>
          </a:xfrm>
        </p:spPr>
        <p:txBody>
          <a:bodyPr/>
          <a:lstStyle/>
          <a:p>
            <a:pPr eaLnBrk="1" hangingPunct="1"/>
            <a:r>
              <a:rPr lang="en-US" dirty="0"/>
              <a:t>Display 10.7 (2/3)</a:t>
            </a:r>
            <a:br>
              <a:rPr lang="en-US" dirty="0"/>
            </a:br>
            <a:endParaRPr lang="en-US" dirty="0"/>
          </a:p>
        </p:txBody>
      </p:sp>
      <p:sp>
        <p:nvSpPr>
          <p:cNvPr id="94212" name="Rectangle 6"/>
          <p:cNvSpPr>
            <a:spLocks noChangeArrowheads="1"/>
          </p:cNvSpPr>
          <p:nvPr/>
        </p:nvSpPr>
        <p:spPr bwMode="auto">
          <a:xfrm>
            <a:off x="0" y="257175"/>
            <a:ext cx="5273675" cy="1495425"/>
          </a:xfrm>
          <a:prstGeom prst="rect">
            <a:avLst/>
          </a:prstGeom>
          <a:solidFill>
            <a:schemeClr val="bg1"/>
          </a:solidFill>
          <a:ln w="9525">
            <a:noFill/>
            <a:miter lim="800000"/>
            <a:headEnd/>
            <a:tailEnd/>
          </a:ln>
        </p:spPr>
        <p:txBody>
          <a:bodyPr wrap="none" anchor="ctr"/>
          <a:lstStyle/>
          <a:p>
            <a:endParaRPr lang="en-US"/>
          </a:p>
        </p:txBody>
      </p:sp>
      <p:pic>
        <p:nvPicPr>
          <p:cNvPr id="94215" name="Picture 7" descr="D10_07b"/>
          <p:cNvPicPr>
            <a:picLocks noChangeAspect="1" noChangeArrowheads="1"/>
          </p:cNvPicPr>
          <p:nvPr/>
        </p:nvPicPr>
        <p:blipFill>
          <a:blip r:embed="rId3" cstate="print"/>
          <a:srcRect/>
          <a:stretch>
            <a:fillRect/>
          </a:stretch>
        </p:blipFill>
        <p:spPr bwMode="auto">
          <a:xfrm>
            <a:off x="115888" y="257175"/>
            <a:ext cx="5294312" cy="6547831"/>
          </a:xfrm>
          <a:prstGeom prst="rect">
            <a:avLst/>
          </a:prstGeom>
          <a:noFill/>
          <a:ln w="9525">
            <a:noFill/>
            <a:miter lim="800000"/>
            <a:headEnd/>
            <a:tailEnd/>
          </a:ln>
        </p:spPr>
      </p:pic>
    </p:spTree>
  </p:cSld>
  <p:clrMapOvr>
    <a:masterClrMapping/>
  </p:clrMapOvr>
  <p:transition spd="med" advClick="0">
    <p:wipe dir="r"/>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5"/>
          <p:cNvSpPr>
            <a:spLocks noGrp="1" noChangeArrowheads="1"/>
          </p:cNvSpPr>
          <p:nvPr>
            <p:ph type="title"/>
          </p:nvPr>
        </p:nvSpPr>
        <p:spPr>
          <a:xfrm>
            <a:off x="6429375" y="4343400"/>
            <a:ext cx="2714625" cy="992187"/>
          </a:xfrm>
        </p:spPr>
        <p:txBody>
          <a:bodyPr/>
          <a:lstStyle/>
          <a:p>
            <a:pPr eaLnBrk="1" hangingPunct="1"/>
            <a:r>
              <a:rPr lang="en-US" dirty="0"/>
              <a:t>Display 10.7 (3/3)</a:t>
            </a:r>
            <a:br>
              <a:rPr lang="en-US" dirty="0"/>
            </a:br>
            <a:endParaRPr lang="en-US" dirty="0"/>
          </a:p>
        </p:txBody>
      </p:sp>
      <p:sp>
        <p:nvSpPr>
          <p:cNvPr id="95236" name="Rectangle 2"/>
          <p:cNvSpPr>
            <a:spLocks noChangeArrowheads="1"/>
          </p:cNvSpPr>
          <p:nvPr/>
        </p:nvSpPr>
        <p:spPr bwMode="auto">
          <a:xfrm>
            <a:off x="0" y="685800"/>
            <a:ext cx="5486400" cy="1495425"/>
          </a:xfrm>
          <a:prstGeom prst="rect">
            <a:avLst/>
          </a:prstGeom>
          <a:solidFill>
            <a:schemeClr val="bg1"/>
          </a:solidFill>
          <a:ln w="9525">
            <a:noFill/>
            <a:miter lim="800000"/>
            <a:headEnd/>
            <a:tailEnd/>
          </a:ln>
        </p:spPr>
        <p:txBody>
          <a:bodyPr wrap="none" anchor="ctr"/>
          <a:lstStyle/>
          <a:p>
            <a:endParaRPr lang="en-US"/>
          </a:p>
        </p:txBody>
      </p:sp>
      <p:pic>
        <p:nvPicPr>
          <p:cNvPr id="95239" name="Picture 7" descr="D10_07c"/>
          <p:cNvPicPr>
            <a:picLocks noChangeAspect="1" noChangeArrowheads="1"/>
          </p:cNvPicPr>
          <p:nvPr/>
        </p:nvPicPr>
        <p:blipFill>
          <a:blip r:embed="rId3" cstate="print"/>
          <a:srcRect/>
          <a:stretch>
            <a:fillRect/>
          </a:stretch>
        </p:blipFill>
        <p:spPr bwMode="auto">
          <a:xfrm>
            <a:off x="104775" y="152400"/>
            <a:ext cx="5786272" cy="6359525"/>
          </a:xfrm>
          <a:prstGeom prst="rect">
            <a:avLst/>
          </a:prstGeom>
          <a:noFill/>
          <a:ln w="9525">
            <a:noFill/>
            <a:miter lim="800000"/>
            <a:headEnd/>
            <a:tailEnd/>
          </a:ln>
        </p:spPr>
      </p:pic>
    </p:spTree>
  </p:cSld>
  <p:clrMapOvr>
    <a:masterClrMapping/>
  </p:clrMapOvr>
  <p:transition spd="med" advClick="0">
    <p:wipe dir="r"/>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a:t>Interface Preservation</a:t>
            </a:r>
          </a:p>
        </p:txBody>
      </p:sp>
      <p:sp>
        <p:nvSpPr>
          <p:cNvPr id="68611" name="Rectangle 3"/>
          <p:cNvSpPr>
            <a:spLocks noGrp="1" noChangeArrowheads="1"/>
          </p:cNvSpPr>
          <p:nvPr>
            <p:ph idx="1"/>
          </p:nvPr>
        </p:nvSpPr>
        <p:spPr>
          <a:xfrm>
            <a:off x="304801" y="1676400"/>
            <a:ext cx="8534400" cy="4572000"/>
          </a:xfrm>
        </p:spPr>
        <p:txBody>
          <a:bodyPr/>
          <a:lstStyle/>
          <a:p>
            <a:pPr eaLnBrk="1" hangingPunct="1"/>
            <a:r>
              <a:rPr lang="en-US" dirty="0"/>
              <a:t>To preserve the interface of an ADT so that </a:t>
            </a:r>
            <a:br>
              <a:rPr lang="en-US" dirty="0"/>
            </a:br>
            <a:r>
              <a:rPr lang="en-US" dirty="0"/>
              <a:t>programs using it do not need to be changed</a:t>
            </a:r>
          </a:p>
          <a:p>
            <a:pPr lvl="1" eaLnBrk="1" hangingPunct="1"/>
            <a:r>
              <a:rPr lang="en-US" dirty="0"/>
              <a:t>Public member declarations cannot be changed</a:t>
            </a:r>
          </a:p>
          <a:p>
            <a:pPr lvl="1" eaLnBrk="1" hangingPunct="1"/>
            <a:r>
              <a:rPr lang="en-US" dirty="0"/>
              <a:t>Public member </a:t>
            </a:r>
            <a:r>
              <a:rPr lang="en-US" b="1" dirty="0"/>
              <a:t>definitions</a:t>
            </a:r>
            <a:r>
              <a:rPr lang="en-US" dirty="0"/>
              <a:t> (i.e., </a:t>
            </a:r>
            <a:r>
              <a:rPr lang="en-US" b="1" dirty="0"/>
              <a:t>implementation</a:t>
            </a:r>
            <a:r>
              <a:rPr lang="en-US" dirty="0"/>
              <a:t> or realization) can be changed</a:t>
            </a:r>
          </a:p>
          <a:p>
            <a:pPr lvl="1" eaLnBrk="1" hangingPunct="1"/>
            <a:r>
              <a:rPr lang="en-US" dirty="0"/>
              <a:t>Private member functions can be added, deleted, or changed</a:t>
            </a:r>
          </a:p>
        </p:txBody>
      </p:sp>
    </p:spTree>
  </p:cSld>
  <p:clrMapOvr>
    <a:masterClrMapping/>
  </p:clrMapOvr>
  <p:transition spd="med">
    <p:wipe dir="r"/>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t>Information Hiding</a:t>
            </a:r>
          </a:p>
        </p:txBody>
      </p:sp>
      <p:sp>
        <p:nvSpPr>
          <p:cNvPr id="69635" name="Rectangle 3"/>
          <p:cNvSpPr>
            <a:spLocks noGrp="1" noChangeArrowheads="1"/>
          </p:cNvSpPr>
          <p:nvPr>
            <p:ph idx="1"/>
          </p:nvPr>
        </p:nvSpPr>
        <p:spPr>
          <a:xfrm>
            <a:off x="228601" y="1676400"/>
            <a:ext cx="8610600" cy="4572000"/>
          </a:xfrm>
        </p:spPr>
        <p:txBody>
          <a:bodyPr/>
          <a:lstStyle/>
          <a:p>
            <a:pPr eaLnBrk="1" hangingPunct="1"/>
            <a:r>
              <a:rPr lang="en-US" sz="2400" dirty="0"/>
              <a:t>Information hiding was referred to earlier as </a:t>
            </a:r>
            <a:br>
              <a:rPr lang="en-US" sz="2400" dirty="0"/>
            </a:br>
            <a:r>
              <a:rPr lang="en-US" sz="2400" dirty="0"/>
              <a:t>writing functions so they can be used like </a:t>
            </a:r>
            <a:br>
              <a:rPr lang="en-US" sz="2400" dirty="0"/>
            </a:br>
            <a:r>
              <a:rPr lang="en-US" sz="2400" dirty="0"/>
              <a:t>black boxes</a:t>
            </a:r>
          </a:p>
          <a:p>
            <a:pPr eaLnBrk="1" hangingPunct="1"/>
            <a:r>
              <a:rPr lang="en-US" sz="2400" dirty="0"/>
              <a:t>ADT’s does information hiding because</a:t>
            </a:r>
          </a:p>
          <a:p>
            <a:pPr lvl="1" eaLnBrk="1" hangingPunct="1"/>
            <a:r>
              <a:rPr lang="en-US" sz="2400" dirty="0"/>
              <a:t>The interface is all that is needed to use the ADT</a:t>
            </a:r>
          </a:p>
          <a:p>
            <a:pPr lvl="1" eaLnBrk="1" hangingPunct="1"/>
            <a:r>
              <a:rPr lang="en-US" sz="2400" dirty="0"/>
              <a:t>Implementation details of the ADT are not needed </a:t>
            </a:r>
            <a:br>
              <a:rPr lang="en-US" sz="2400" dirty="0"/>
            </a:br>
            <a:r>
              <a:rPr lang="en-US" sz="2400" dirty="0"/>
              <a:t>to know how to use the ADT</a:t>
            </a:r>
          </a:p>
          <a:p>
            <a:pPr lvl="1" eaLnBrk="1" hangingPunct="1"/>
            <a:r>
              <a:rPr lang="en-US" sz="2400" dirty="0"/>
              <a:t>Implementation details of the data values are not</a:t>
            </a:r>
            <a:br>
              <a:rPr lang="en-US" sz="2400" dirty="0"/>
            </a:br>
            <a:r>
              <a:rPr lang="en-US" sz="2400" dirty="0"/>
              <a:t>needed to know how to use the ADT</a:t>
            </a:r>
          </a:p>
        </p:txBody>
      </p:sp>
    </p:spTree>
  </p:cSld>
  <p:clrMapOvr>
    <a:masterClrMapping/>
  </p:clrMapOvr>
  <p:transition spd="med">
    <p:wipe dir="r"/>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dirty="0"/>
              <a:t>Section 10.3 Exercises</a:t>
            </a:r>
          </a:p>
        </p:txBody>
      </p:sp>
      <p:sp>
        <p:nvSpPr>
          <p:cNvPr id="70659" name="Rectangle 3"/>
          <p:cNvSpPr>
            <a:spLocks noGrp="1" noChangeArrowheads="1"/>
          </p:cNvSpPr>
          <p:nvPr>
            <p:ph idx="1"/>
          </p:nvPr>
        </p:nvSpPr>
        <p:spPr/>
        <p:txBody>
          <a:bodyPr/>
          <a:lstStyle/>
          <a:p>
            <a:pPr eaLnBrk="1" hangingPunct="1"/>
            <a:r>
              <a:rPr lang="en-US"/>
              <a:t>Can you</a:t>
            </a:r>
          </a:p>
          <a:p>
            <a:pPr lvl="1" eaLnBrk="1" hangingPunct="1"/>
            <a:r>
              <a:rPr lang="en-US"/>
              <a:t>Describe an ADT?</a:t>
            </a:r>
            <a:br>
              <a:rPr lang="en-US"/>
            </a:br>
            <a:endParaRPr lang="en-US"/>
          </a:p>
          <a:p>
            <a:pPr lvl="1" eaLnBrk="1" hangingPunct="1"/>
            <a:r>
              <a:rPr lang="en-US"/>
              <a:t>Describe how to implement an ADT in C++?</a:t>
            </a:r>
            <a:br>
              <a:rPr lang="en-US"/>
            </a:br>
            <a:endParaRPr lang="en-US"/>
          </a:p>
          <a:p>
            <a:pPr lvl="1" eaLnBrk="1" hangingPunct="1"/>
            <a:r>
              <a:rPr lang="en-US"/>
              <a:t>Define the interface of an ADT?</a:t>
            </a:r>
            <a:br>
              <a:rPr lang="en-US"/>
            </a:br>
            <a:endParaRPr lang="en-US"/>
          </a:p>
          <a:p>
            <a:pPr lvl="1" eaLnBrk="1" hangingPunct="1"/>
            <a:r>
              <a:rPr lang="en-US"/>
              <a:t>Define the implementation of an ADT?</a:t>
            </a:r>
          </a:p>
        </p:txBody>
      </p:sp>
    </p:spTree>
  </p:cSld>
  <p:clrMapOvr>
    <a:masterClrMapping/>
  </p:clrMapOvr>
  <p:transition spd="med">
    <p:wipe dir="r"/>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DC2F6-0264-4FD6-A172-D05B04CB986C}"/>
              </a:ext>
            </a:extLst>
          </p:cNvPr>
          <p:cNvSpPr>
            <a:spLocks noGrp="1"/>
          </p:cNvSpPr>
          <p:nvPr>
            <p:ph type="title"/>
          </p:nvPr>
        </p:nvSpPr>
        <p:spPr/>
        <p:txBody>
          <a:bodyPr/>
          <a:lstStyle/>
          <a:p>
            <a:r>
              <a:rPr lang="en-US" dirty="0"/>
              <a:t>Another example</a:t>
            </a:r>
          </a:p>
        </p:txBody>
      </p:sp>
      <p:sp>
        <p:nvSpPr>
          <p:cNvPr id="3" name="Content Placeholder 2">
            <a:extLst>
              <a:ext uri="{FF2B5EF4-FFF2-40B4-BE49-F238E27FC236}">
                <a16:creationId xmlns:a16="http://schemas.microsoft.com/office/drawing/2014/main" id="{5F5A0E86-4876-4524-B0B6-B56BC055591A}"/>
              </a:ext>
            </a:extLst>
          </p:cNvPr>
          <p:cNvSpPr>
            <a:spLocks noGrp="1"/>
          </p:cNvSpPr>
          <p:nvPr>
            <p:ph idx="1"/>
          </p:nvPr>
        </p:nvSpPr>
        <p:spPr/>
        <p:txBody>
          <a:bodyPr/>
          <a:lstStyle/>
          <a:p>
            <a:r>
              <a:rPr lang="en-US" sz="2400" dirty="0"/>
              <a:t>Let’s create an ADT called Rectangle.</a:t>
            </a:r>
          </a:p>
          <a:p>
            <a:pPr marL="0" indent="0">
              <a:buNone/>
            </a:pPr>
            <a:endParaRPr lang="en-US" sz="2400" dirty="0"/>
          </a:p>
          <a:p>
            <a:r>
              <a:rPr lang="en-US" sz="2400" dirty="0"/>
              <a:t>When we define an ADT we have to think about what it needs to do and what it needs to be.</a:t>
            </a:r>
          </a:p>
          <a:p>
            <a:pPr marL="0" indent="0">
              <a:buNone/>
            </a:pPr>
            <a:endParaRPr lang="en-US" sz="2400" dirty="0"/>
          </a:p>
          <a:p>
            <a:r>
              <a:rPr lang="en-US" sz="2400" dirty="0"/>
              <a:t>What an ADT needs to be is defined by the member variables.</a:t>
            </a:r>
          </a:p>
          <a:p>
            <a:pPr marL="0" indent="0">
              <a:buNone/>
            </a:pPr>
            <a:endParaRPr lang="en-US" sz="2400" dirty="0"/>
          </a:p>
          <a:p>
            <a:r>
              <a:rPr lang="en-US" sz="2400" dirty="0"/>
              <a:t>What an ADT needs to do is defined by the member functions.</a:t>
            </a:r>
          </a:p>
          <a:p>
            <a:pPr marL="0" indent="0">
              <a:buNone/>
            </a:pPr>
            <a:r>
              <a:rPr lang="en-US" sz="2400" dirty="0"/>
              <a:t>	</a:t>
            </a:r>
          </a:p>
        </p:txBody>
      </p:sp>
    </p:spTree>
    <p:extLst>
      <p:ext uri="{BB962C8B-B14F-4D97-AF65-F5344CB8AC3E}">
        <p14:creationId xmlns:p14="http://schemas.microsoft.com/office/powerpoint/2010/main" val="3129435840"/>
      </p:ext>
    </p:extLst>
  </p:cSld>
  <p:clrMapOvr>
    <a:masterClrMapping/>
  </p:clrMapOvr>
  <p:transition spd="med"/>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C47F0-53A9-4BD7-BF8A-7714115DF9AD}"/>
              </a:ext>
            </a:extLst>
          </p:cNvPr>
          <p:cNvSpPr>
            <a:spLocks noGrp="1"/>
          </p:cNvSpPr>
          <p:nvPr>
            <p:ph type="title"/>
          </p:nvPr>
        </p:nvSpPr>
        <p:spPr/>
        <p:txBody>
          <a:bodyPr/>
          <a:lstStyle/>
          <a:p>
            <a:r>
              <a:rPr lang="en-US" dirty="0"/>
              <a:t>A Rectangle needs to be…</a:t>
            </a:r>
          </a:p>
        </p:txBody>
      </p:sp>
      <p:sp>
        <p:nvSpPr>
          <p:cNvPr id="3" name="Content Placeholder 2">
            <a:extLst>
              <a:ext uri="{FF2B5EF4-FFF2-40B4-BE49-F238E27FC236}">
                <a16:creationId xmlns:a16="http://schemas.microsoft.com/office/drawing/2014/main" id="{C0FA9FC3-C6DD-41C7-90DE-8E5AB1E97495}"/>
              </a:ext>
            </a:extLst>
          </p:cNvPr>
          <p:cNvSpPr>
            <a:spLocks noGrp="1"/>
          </p:cNvSpPr>
          <p:nvPr>
            <p:ph idx="1"/>
          </p:nvPr>
        </p:nvSpPr>
        <p:spPr/>
        <p:txBody>
          <a:bodyPr/>
          <a:lstStyle/>
          <a:p>
            <a:r>
              <a:rPr lang="en-US" dirty="0"/>
              <a:t>A shape with a positive, non-zero length and a height.</a:t>
            </a:r>
          </a:p>
          <a:p>
            <a:pPr marL="0" indent="0">
              <a:buNone/>
            </a:pPr>
            <a:endParaRPr lang="en-US" dirty="0"/>
          </a:p>
          <a:p>
            <a:r>
              <a:rPr lang="en-US" dirty="0"/>
              <a:t>A shape that can have equal length and height which makes it the special case of a Square.</a:t>
            </a:r>
          </a:p>
          <a:p>
            <a:pPr marL="0" indent="0">
              <a:buNone/>
            </a:pPr>
            <a:endParaRPr lang="en-US" dirty="0"/>
          </a:p>
          <a:p>
            <a:r>
              <a:rPr lang="en-US" dirty="0"/>
              <a:t>A shape that can be drawn needs a position and orientation (angle).</a:t>
            </a:r>
          </a:p>
          <a:p>
            <a:endParaRPr lang="en-US" dirty="0"/>
          </a:p>
          <a:p>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84900962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Grp="1" noChangeArrowheads="1"/>
          </p:cNvSpPr>
          <p:nvPr>
            <p:ph type="title"/>
          </p:nvPr>
        </p:nvSpPr>
        <p:spPr/>
        <p:txBody>
          <a:bodyPr/>
          <a:lstStyle/>
          <a:p>
            <a:pPr eaLnBrk="1" hangingPunct="1"/>
            <a:r>
              <a:rPr lang="en-US"/>
              <a:t>Using Member Variables</a:t>
            </a:r>
          </a:p>
        </p:txBody>
      </p:sp>
      <p:sp>
        <p:nvSpPr>
          <p:cNvPr id="14339" name="Rectangle 6"/>
          <p:cNvSpPr>
            <a:spLocks noGrp="1" noChangeArrowheads="1"/>
          </p:cNvSpPr>
          <p:nvPr>
            <p:ph idx="1"/>
          </p:nvPr>
        </p:nvSpPr>
        <p:spPr/>
        <p:txBody>
          <a:bodyPr/>
          <a:lstStyle/>
          <a:p>
            <a:pPr eaLnBrk="1" hangingPunct="1"/>
            <a:r>
              <a:rPr lang="en-US" sz="2400" dirty="0"/>
              <a:t>Member variables can be used just as any other</a:t>
            </a:r>
            <a:br>
              <a:rPr lang="en-US" sz="2400" dirty="0"/>
            </a:br>
            <a:r>
              <a:rPr lang="en-US" sz="2400" dirty="0"/>
              <a:t>variable of the same type</a:t>
            </a:r>
          </a:p>
          <a:p>
            <a:pPr lvl="1" eaLnBrk="1" hangingPunct="1"/>
            <a:r>
              <a:rPr lang="en-US" sz="2400" dirty="0" err="1">
                <a:solidFill>
                  <a:srgbClr val="0000CC"/>
                </a:solidFill>
                <a:latin typeface="Consolas" pitchFamily="49" charset="0"/>
                <a:cs typeface="Consolas" pitchFamily="49" charset="0"/>
              </a:rPr>
              <a:t>my_account.balance</a:t>
            </a:r>
            <a:r>
              <a:rPr lang="en-US" sz="2400" dirty="0">
                <a:solidFill>
                  <a:srgbClr val="0000CC"/>
                </a:solidFill>
                <a:latin typeface="Consolas" pitchFamily="49" charset="0"/>
                <a:cs typeface="Consolas" pitchFamily="49" charset="0"/>
              </a:rPr>
              <a:t> = 1000;</a:t>
            </a:r>
            <a:br>
              <a:rPr lang="en-US" sz="2400" dirty="0">
                <a:solidFill>
                  <a:srgbClr val="0000CC"/>
                </a:solidFill>
                <a:latin typeface="Consolas" pitchFamily="49" charset="0"/>
                <a:cs typeface="Consolas" pitchFamily="49" charset="0"/>
              </a:rPr>
            </a:br>
            <a:r>
              <a:rPr lang="en-US" sz="2400" dirty="0" err="1">
                <a:solidFill>
                  <a:srgbClr val="0000CC"/>
                </a:solidFill>
                <a:latin typeface="Consolas" pitchFamily="49" charset="0"/>
                <a:cs typeface="Consolas" pitchFamily="49" charset="0"/>
              </a:rPr>
              <a:t>your_account.balance</a:t>
            </a:r>
            <a:r>
              <a:rPr lang="en-US" sz="2400" dirty="0">
                <a:solidFill>
                  <a:srgbClr val="0000CC"/>
                </a:solidFill>
                <a:latin typeface="Consolas" pitchFamily="49" charset="0"/>
                <a:cs typeface="Consolas" pitchFamily="49" charset="0"/>
              </a:rPr>
              <a:t> = 2500;</a:t>
            </a:r>
          </a:p>
          <a:p>
            <a:pPr lvl="2" eaLnBrk="1" hangingPunct="1"/>
            <a:r>
              <a:rPr lang="en-US" sz="2000" dirty="0"/>
              <a:t>Notice that </a:t>
            </a:r>
            <a:r>
              <a:rPr lang="en-US" sz="2000" dirty="0" err="1">
                <a:solidFill>
                  <a:srgbClr val="0000CC"/>
                </a:solidFill>
                <a:latin typeface="Consolas" pitchFamily="49" charset="0"/>
                <a:cs typeface="Consolas" pitchFamily="49" charset="0"/>
              </a:rPr>
              <a:t>my_account.balance</a:t>
            </a:r>
            <a:r>
              <a:rPr lang="en-US" sz="2000" dirty="0"/>
              <a:t> and </a:t>
            </a:r>
            <a:r>
              <a:rPr lang="en-US" sz="2000" dirty="0" err="1">
                <a:solidFill>
                  <a:srgbClr val="0000CC"/>
                </a:solidFill>
                <a:latin typeface="Consolas" pitchFamily="49" charset="0"/>
                <a:cs typeface="Consolas" pitchFamily="49" charset="0"/>
              </a:rPr>
              <a:t>your_account.balance</a:t>
            </a:r>
            <a:br>
              <a:rPr lang="en-US" sz="2000" dirty="0"/>
            </a:br>
            <a:r>
              <a:rPr lang="en-US" sz="2000" dirty="0"/>
              <a:t> are different variables!</a:t>
            </a:r>
          </a:p>
          <a:p>
            <a:pPr lvl="1" eaLnBrk="1" hangingPunct="1"/>
            <a:r>
              <a:rPr lang="en-US" sz="2400" dirty="0" err="1">
                <a:solidFill>
                  <a:srgbClr val="0000CC"/>
                </a:solidFill>
                <a:latin typeface="Consolas" pitchFamily="49" charset="0"/>
                <a:cs typeface="Consolas" pitchFamily="49" charset="0"/>
              </a:rPr>
              <a:t>my_account.balance</a:t>
            </a:r>
            <a:r>
              <a:rPr lang="en-US" sz="2400" dirty="0">
                <a:solidFill>
                  <a:srgbClr val="0000CC"/>
                </a:solidFill>
                <a:latin typeface="Consolas" pitchFamily="49" charset="0"/>
                <a:cs typeface="Consolas" pitchFamily="49" charset="0"/>
              </a:rPr>
              <a:t> = </a:t>
            </a:r>
            <a:r>
              <a:rPr lang="en-US" sz="2400" dirty="0" err="1">
                <a:solidFill>
                  <a:srgbClr val="0000CC"/>
                </a:solidFill>
                <a:latin typeface="Consolas" pitchFamily="49" charset="0"/>
                <a:cs typeface="Consolas" pitchFamily="49" charset="0"/>
              </a:rPr>
              <a:t>my_account.balance</a:t>
            </a:r>
            <a:r>
              <a:rPr lang="en-US" sz="2400" dirty="0">
                <a:solidFill>
                  <a:srgbClr val="0000CC"/>
                </a:solidFill>
                <a:latin typeface="Consolas" pitchFamily="49" charset="0"/>
                <a:cs typeface="Consolas" pitchFamily="49" charset="0"/>
              </a:rPr>
              <a:t> + interest;</a:t>
            </a:r>
            <a:r>
              <a:rPr lang="en-US" sz="2400" dirty="0"/>
              <a:t>		</a:t>
            </a:r>
          </a:p>
        </p:txBody>
      </p:sp>
      <p:sp>
        <p:nvSpPr>
          <p:cNvPr id="523266" name="Text Box 2">
            <a:hlinkClick r:id="rId3" action="ppaction://hlinksldjump"/>
          </p:cNvPr>
          <p:cNvSpPr txBox="1">
            <a:spLocks noChangeArrowheads="1"/>
          </p:cNvSpPr>
          <p:nvPr/>
        </p:nvSpPr>
        <p:spPr bwMode="auto">
          <a:xfrm>
            <a:off x="6149975" y="2208213"/>
            <a:ext cx="2787650" cy="528637"/>
          </a:xfrm>
          <a:prstGeom prst="rect">
            <a:avLst/>
          </a:prstGeom>
          <a:solidFill>
            <a:srgbClr val="F8BE1A"/>
          </a:solidFill>
          <a:ln w="9525" algn="ctr">
            <a:solidFill>
              <a:schemeClr val="tx2"/>
            </a:solidFill>
            <a:miter lim="800000"/>
            <a:headEnd/>
            <a:tailEnd/>
          </a:ln>
        </p:spPr>
        <p:txBody>
          <a:bodyPr wrap="none">
            <a:spAutoFit/>
          </a:bodyPr>
          <a:lstStyle/>
          <a:p>
            <a:pPr algn="ctr">
              <a:spcBef>
                <a:spcPct val="20000"/>
              </a:spcBef>
              <a:buClr>
                <a:srgbClr val="CC0000"/>
              </a:buClr>
              <a:buFont typeface="Wingdings" pitchFamily="2" charset="2"/>
              <a:buNone/>
            </a:pPr>
            <a:r>
              <a:rPr lang="en-US" sz="2800" b="1">
                <a:solidFill>
                  <a:schemeClr val="tx2"/>
                </a:solidFill>
              </a:rPr>
              <a:t>Display 10.1 (1)</a:t>
            </a:r>
          </a:p>
        </p:txBody>
      </p:sp>
      <p:sp>
        <p:nvSpPr>
          <p:cNvPr id="523267" name="Text Box 3">
            <a:hlinkClick r:id="rId4" action="ppaction://hlinksldjump"/>
          </p:cNvPr>
          <p:cNvSpPr txBox="1">
            <a:spLocks noChangeArrowheads="1"/>
          </p:cNvSpPr>
          <p:nvPr/>
        </p:nvSpPr>
        <p:spPr bwMode="auto">
          <a:xfrm>
            <a:off x="6149975" y="2747963"/>
            <a:ext cx="2787650" cy="528637"/>
          </a:xfrm>
          <a:prstGeom prst="rect">
            <a:avLst/>
          </a:prstGeom>
          <a:solidFill>
            <a:srgbClr val="F8BE1A"/>
          </a:solidFill>
          <a:ln w="9525" algn="ctr">
            <a:solidFill>
              <a:schemeClr val="tx2"/>
            </a:solidFill>
            <a:miter lim="800000"/>
            <a:headEnd/>
            <a:tailEnd/>
          </a:ln>
        </p:spPr>
        <p:txBody>
          <a:bodyPr wrap="none">
            <a:spAutoFit/>
          </a:bodyPr>
          <a:lstStyle/>
          <a:p>
            <a:pPr algn="ctr">
              <a:spcBef>
                <a:spcPct val="20000"/>
              </a:spcBef>
              <a:buClr>
                <a:srgbClr val="CC0000"/>
              </a:buClr>
              <a:buFont typeface="Wingdings" pitchFamily="2" charset="2"/>
              <a:buNone/>
            </a:pPr>
            <a:r>
              <a:rPr lang="en-US" sz="2800" b="1">
                <a:solidFill>
                  <a:schemeClr val="tx2"/>
                </a:solidFill>
              </a:rPr>
              <a:t>Display 10.1 (2)</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523266"/>
                                        </p:tgtEl>
                                        <p:attrNameLst>
                                          <p:attrName>style.visibility</p:attrName>
                                        </p:attrNameLst>
                                      </p:cBhvr>
                                      <p:to>
                                        <p:strVal val="visible"/>
                                      </p:to>
                                    </p:set>
                                    <p:anim calcmode="lin" valueType="num">
                                      <p:cBhvr additive="base">
                                        <p:cTn id="7" dur="500" fill="hold"/>
                                        <p:tgtEl>
                                          <p:spTgt spid="523266"/>
                                        </p:tgtEl>
                                        <p:attrNameLst>
                                          <p:attrName>ppt_x</p:attrName>
                                        </p:attrNameLst>
                                      </p:cBhvr>
                                      <p:tavLst>
                                        <p:tav tm="0">
                                          <p:val>
                                            <p:strVal val="#ppt_x"/>
                                          </p:val>
                                        </p:tav>
                                        <p:tav tm="100000">
                                          <p:val>
                                            <p:strVal val="#ppt_x"/>
                                          </p:val>
                                        </p:tav>
                                      </p:tavLst>
                                    </p:anim>
                                    <p:anim calcmode="lin" valueType="num">
                                      <p:cBhvr additive="base">
                                        <p:cTn id="8" dur="500" fill="hold"/>
                                        <p:tgtEl>
                                          <p:spTgt spid="52326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23267"/>
                                        </p:tgtEl>
                                        <p:attrNameLst>
                                          <p:attrName>style.visibility</p:attrName>
                                        </p:attrNameLst>
                                      </p:cBhvr>
                                      <p:to>
                                        <p:strVal val="visible"/>
                                      </p:to>
                                    </p:set>
                                    <p:anim calcmode="lin" valueType="num">
                                      <p:cBhvr additive="base">
                                        <p:cTn id="11" dur="500" fill="hold"/>
                                        <p:tgtEl>
                                          <p:spTgt spid="523267"/>
                                        </p:tgtEl>
                                        <p:attrNameLst>
                                          <p:attrName>ppt_x</p:attrName>
                                        </p:attrNameLst>
                                      </p:cBhvr>
                                      <p:tavLst>
                                        <p:tav tm="0">
                                          <p:val>
                                            <p:strVal val="#ppt_x"/>
                                          </p:val>
                                        </p:tav>
                                        <p:tav tm="100000">
                                          <p:val>
                                            <p:strVal val="#ppt_x"/>
                                          </p:val>
                                        </p:tav>
                                      </p:tavLst>
                                    </p:anim>
                                    <p:anim calcmode="lin" valueType="num">
                                      <p:cBhvr additive="base">
                                        <p:cTn id="12" dur="500" fill="hold"/>
                                        <p:tgtEl>
                                          <p:spTgt spid="5232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3266" grpId="0" animBg="1"/>
      <p:bldP spid="523267"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92AA8-9C6B-44C0-8B42-964C6EF1C079}"/>
              </a:ext>
            </a:extLst>
          </p:cNvPr>
          <p:cNvSpPr>
            <a:spLocks noGrp="1"/>
          </p:cNvSpPr>
          <p:nvPr>
            <p:ph type="title"/>
          </p:nvPr>
        </p:nvSpPr>
        <p:spPr/>
        <p:txBody>
          <a:bodyPr/>
          <a:lstStyle/>
          <a:p>
            <a:r>
              <a:rPr lang="en-US" dirty="0"/>
              <a:t>Rectangle</a:t>
            </a:r>
          </a:p>
        </p:txBody>
      </p:sp>
      <p:sp>
        <p:nvSpPr>
          <p:cNvPr id="3" name="Content Placeholder 2">
            <a:extLst>
              <a:ext uri="{FF2B5EF4-FFF2-40B4-BE49-F238E27FC236}">
                <a16:creationId xmlns:a16="http://schemas.microsoft.com/office/drawing/2014/main" id="{A4B6DB76-D280-4D06-81D0-28E74B526261}"/>
              </a:ext>
            </a:extLst>
          </p:cNvPr>
          <p:cNvSpPr>
            <a:spLocks noGrp="1"/>
          </p:cNvSpPr>
          <p:nvPr>
            <p:ph idx="1"/>
          </p:nvPr>
        </p:nvSpPr>
        <p:spPr/>
        <p:txBody>
          <a:bodyPr/>
          <a:lstStyle/>
          <a:p>
            <a:r>
              <a:rPr lang="en-US" dirty="0"/>
              <a:t>What kinds of things do you do with a Rectangle?</a:t>
            </a:r>
          </a:p>
          <a:p>
            <a:pPr lvl="1"/>
            <a:r>
              <a:rPr lang="en-US" dirty="0"/>
              <a:t>Get length and height</a:t>
            </a:r>
          </a:p>
          <a:p>
            <a:pPr lvl="1"/>
            <a:r>
              <a:rPr lang="en-US" dirty="0"/>
              <a:t>Calculate Perimeter</a:t>
            </a:r>
          </a:p>
          <a:p>
            <a:pPr lvl="1"/>
            <a:r>
              <a:rPr lang="en-US" dirty="0"/>
              <a:t>Calculate Area</a:t>
            </a:r>
          </a:p>
          <a:p>
            <a:pPr lvl="1"/>
            <a:r>
              <a:rPr lang="en-US" dirty="0" err="1"/>
              <a:t>isSquare</a:t>
            </a:r>
            <a:endParaRPr lang="en-US" dirty="0"/>
          </a:p>
          <a:p>
            <a:pPr lvl="1"/>
            <a:r>
              <a:rPr lang="en-US" dirty="0" err="1"/>
              <a:t>hasSamePerimeter</a:t>
            </a:r>
            <a:endParaRPr lang="en-US" dirty="0"/>
          </a:p>
          <a:p>
            <a:pPr lvl="1"/>
            <a:r>
              <a:rPr lang="en-US" dirty="0" err="1"/>
              <a:t>hasSameArea</a:t>
            </a:r>
            <a:endParaRPr lang="en-US" dirty="0"/>
          </a:p>
          <a:p>
            <a:pPr lvl="1"/>
            <a:r>
              <a:rPr lang="en-US" dirty="0"/>
              <a:t>Draw, Move, Rotate… // drawing program.</a:t>
            </a:r>
          </a:p>
          <a:p>
            <a:pPr marL="457200" lvl="1" indent="0">
              <a:buNone/>
            </a:pPr>
            <a:endParaRPr lang="en-US" dirty="0"/>
          </a:p>
          <a:p>
            <a:endParaRPr lang="en-US" dirty="0"/>
          </a:p>
        </p:txBody>
      </p:sp>
    </p:spTree>
    <p:extLst>
      <p:ext uri="{BB962C8B-B14F-4D97-AF65-F5344CB8AC3E}">
        <p14:creationId xmlns:p14="http://schemas.microsoft.com/office/powerpoint/2010/main" val="204686804"/>
      </p:ext>
    </p:extLst>
  </p:cSld>
  <p:clrMapOvr>
    <a:masterClrMapping/>
  </p:clrMapOvr>
  <p:transition spd="med"/>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C43B2-30DA-47E2-BC09-B1B8F0B29691}"/>
              </a:ext>
            </a:extLst>
          </p:cNvPr>
          <p:cNvSpPr>
            <a:spLocks noGrp="1"/>
          </p:cNvSpPr>
          <p:nvPr>
            <p:ph type="title"/>
          </p:nvPr>
        </p:nvSpPr>
        <p:spPr/>
        <p:txBody>
          <a:bodyPr/>
          <a:lstStyle/>
          <a:p>
            <a:r>
              <a:rPr lang="en-US" dirty="0"/>
              <a:t>Rectangle constructors</a:t>
            </a:r>
          </a:p>
        </p:txBody>
      </p:sp>
      <p:sp>
        <p:nvSpPr>
          <p:cNvPr id="3" name="Content Placeholder 2">
            <a:extLst>
              <a:ext uri="{FF2B5EF4-FFF2-40B4-BE49-F238E27FC236}">
                <a16:creationId xmlns:a16="http://schemas.microsoft.com/office/drawing/2014/main" id="{9CDE37DE-8AC0-4A1D-98C1-559264C34B02}"/>
              </a:ext>
            </a:extLst>
          </p:cNvPr>
          <p:cNvSpPr>
            <a:spLocks noGrp="1"/>
          </p:cNvSpPr>
          <p:nvPr>
            <p:ph idx="1"/>
          </p:nvPr>
        </p:nvSpPr>
        <p:spPr/>
        <p:txBody>
          <a:bodyPr/>
          <a:lstStyle/>
          <a:p>
            <a:r>
              <a:rPr lang="en-US" dirty="0"/>
              <a:t>Define a default constructor</a:t>
            </a:r>
          </a:p>
          <a:p>
            <a:endParaRPr lang="en-US" dirty="0"/>
          </a:p>
          <a:p>
            <a:r>
              <a:rPr lang="en-US" dirty="0"/>
              <a:t>Define a constructor for the special case of square.</a:t>
            </a:r>
          </a:p>
          <a:p>
            <a:endParaRPr lang="en-US" dirty="0"/>
          </a:p>
          <a:p>
            <a:r>
              <a:rPr lang="en-US" dirty="0"/>
              <a:t>Define a constructor for initializing both dimensions at creation.</a:t>
            </a:r>
          </a:p>
        </p:txBody>
      </p:sp>
    </p:spTree>
    <p:extLst>
      <p:ext uri="{BB962C8B-B14F-4D97-AF65-F5344CB8AC3E}">
        <p14:creationId xmlns:p14="http://schemas.microsoft.com/office/powerpoint/2010/main" val="1955626173"/>
      </p:ext>
    </p:extLst>
  </p:cSld>
  <p:clrMapOvr>
    <a:masterClrMapping/>
  </p:clrMapOvr>
  <p:transition spd="med"/>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47626-B22C-4242-8FFF-7C0745BCC457}"/>
              </a:ext>
            </a:extLst>
          </p:cNvPr>
          <p:cNvSpPr>
            <a:spLocks noGrp="1"/>
          </p:cNvSpPr>
          <p:nvPr>
            <p:ph type="title"/>
          </p:nvPr>
        </p:nvSpPr>
        <p:spPr/>
        <p:txBody>
          <a:bodyPr/>
          <a:lstStyle/>
          <a:p>
            <a:r>
              <a:rPr lang="en-US" dirty="0"/>
              <a:t>Class Rectangle – public part</a:t>
            </a:r>
          </a:p>
        </p:txBody>
      </p:sp>
      <p:sp>
        <p:nvSpPr>
          <p:cNvPr id="3" name="Content Placeholder 2">
            <a:extLst>
              <a:ext uri="{FF2B5EF4-FFF2-40B4-BE49-F238E27FC236}">
                <a16:creationId xmlns:a16="http://schemas.microsoft.com/office/drawing/2014/main" id="{B7C33760-CCAA-45E2-AE80-89B7CDC27C2D}"/>
              </a:ext>
            </a:extLst>
          </p:cNvPr>
          <p:cNvSpPr>
            <a:spLocks noGrp="1"/>
          </p:cNvSpPr>
          <p:nvPr>
            <p:ph idx="1"/>
          </p:nvPr>
        </p:nvSpPr>
        <p:spPr/>
        <p:txBody>
          <a:bodyPr/>
          <a:lstStyle/>
          <a:p>
            <a:pPr marL="0" indent="0">
              <a:buNone/>
            </a:pPr>
            <a:r>
              <a:rPr lang="en-US" sz="2000" dirty="0"/>
              <a:t>class Rectangle {</a:t>
            </a:r>
          </a:p>
          <a:p>
            <a:pPr marL="0" indent="0">
              <a:buNone/>
            </a:pPr>
            <a:r>
              <a:rPr lang="en-US" sz="2000" dirty="0"/>
              <a:t>   public:</a:t>
            </a:r>
          </a:p>
          <a:p>
            <a:pPr marL="0" indent="0">
              <a:buNone/>
            </a:pPr>
            <a:r>
              <a:rPr lang="en-US" sz="2000" dirty="0"/>
              <a:t>	Rectangle();				//default constructor</a:t>
            </a:r>
          </a:p>
          <a:p>
            <a:pPr marL="0" indent="0">
              <a:buNone/>
            </a:pPr>
            <a:r>
              <a:rPr lang="en-US" sz="2000" dirty="0"/>
              <a:t>	Rectangle(</a:t>
            </a:r>
            <a:r>
              <a:rPr lang="en-US" sz="2000" dirty="0" err="1"/>
              <a:t>int</a:t>
            </a:r>
            <a:r>
              <a:rPr lang="en-US" sz="2000" dirty="0"/>
              <a:t> side);			// Square</a:t>
            </a:r>
          </a:p>
          <a:p>
            <a:pPr marL="0" indent="0">
              <a:buNone/>
            </a:pPr>
            <a:r>
              <a:rPr lang="en-US" sz="2000" dirty="0"/>
              <a:t>	Rectangle(</a:t>
            </a:r>
            <a:r>
              <a:rPr lang="en-US" sz="2000" dirty="0" err="1"/>
              <a:t>int</a:t>
            </a:r>
            <a:r>
              <a:rPr lang="en-US" sz="2000" dirty="0"/>
              <a:t> length, </a:t>
            </a:r>
            <a:r>
              <a:rPr lang="en-US" sz="2000" dirty="0" err="1"/>
              <a:t>int</a:t>
            </a:r>
            <a:r>
              <a:rPr lang="en-US" sz="2000" dirty="0"/>
              <a:t> height);</a:t>
            </a:r>
          </a:p>
          <a:p>
            <a:pPr marL="0" indent="0">
              <a:buNone/>
            </a:pPr>
            <a:r>
              <a:rPr lang="en-US" sz="2000" dirty="0"/>
              <a:t>	</a:t>
            </a:r>
            <a:r>
              <a:rPr lang="en-US" sz="2000" dirty="0" err="1"/>
              <a:t>int</a:t>
            </a:r>
            <a:r>
              <a:rPr lang="en-US" sz="2000" dirty="0"/>
              <a:t> </a:t>
            </a:r>
            <a:r>
              <a:rPr lang="en-US" sz="2000" dirty="0" err="1"/>
              <a:t>get_length</a:t>
            </a:r>
            <a:r>
              <a:rPr lang="en-US" sz="2000" dirty="0"/>
              <a:t>();			// length accessor</a:t>
            </a:r>
          </a:p>
          <a:p>
            <a:pPr marL="0" indent="0">
              <a:buNone/>
            </a:pPr>
            <a:r>
              <a:rPr lang="en-US" sz="2000" dirty="0"/>
              <a:t>	</a:t>
            </a:r>
            <a:r>
              <a:rPr lang="en-US" sz="2000" dirty="0" err="1"/>
              <a:t>int</a:t>
            </a:r>
            <a:r>
              <a:rPr lang="en-US" sz="2000" dirty="0"/>
              <a:t> </a:t>
            </a:r>
            <a:r>
              <a:rPr lang="en-US" sz="2000" dirty="0" err="1"/>
              <a:t>get_height</a:t>
            </a:r>
            <a:r>
              <a:rPr lang="en-US" sz="2000" dirty="0"/>
              <a:t>();			// height accessor</a:t>
            </a:r>
          </a:p>
          <a:p>
            <a:pPr marL="0" indent="0">
              <a:buNone/>
            </a:pPr>
            <a:r>
              <a:rPr lang="en-US" sz="2000" dirty="0"/>
              <a:t>	</a:t>
            </a:r>
            <a:r>
              <a:rPr lang="en-US" sz="2000" dirty="0" err="1"/>
              <a:t>int</a:t>
            </a:r>
            <a:r>
              <a:rPr lang="en-US" sz="2000" dirty="0"/>
              <a:t> </a:t>
            </a:r>
            <a:r>
              <a:rPr lang="en-US" sz="2000" dirty="0" err="1"/>
              <a:t>calculatePerimeter</a:t>
            </a:r>
            <a:r>
              <a:rPr lang="en-US" sz="2000" dirty="0"/>
              <a:t>();</a:t>
            </a:r>
          </a:p>
          <a:p>
            <a:pPr marL="0" indent="0">
              <a:buNone/>
            </a:pPr>
            <a:r>
              <a:rPr lang="en-US" sz="2000" dirty="0"/>
              <a:t>	</a:t>
            </a:r>
            <a:r>
              <a:rPr lang="en-US" sz="2000" dirty="0" err="1"/>
              <a:t>int</a:t>
            </a:r>
            <a:r>
              <a:rPr lang="en-US" sz="2000" dirty="0"/>
              <a:t> </a:t>
            </a:r>
            <a:r>
              <a:rPr lang="en-US" sz="2000" dirty="0" err="1"/>
              <a:t>calculateArea</a:t>
            </a:r>
            <a:r>
              <a:rPr lang="en-US" sz="2000" dirty="0"/>
              <a:t>();</a:t>
            </a:r>
          </a:p>
          <a:p>
            <a:pPr marL="0" indent="0">
              <a:buNone/>
            </a:pPr>
            <a:r>
              <a:rPr lang="en-US" sz="2000" dirty="0"/>
              <a:t>	bool </a:t>
            </a:r>
            <a:r>
              <a:rPr lang="en-US" sz="2000" dirty="0" err="1"/>
              <a:t>hasSameArea</a:t>
            </a:r>
            <a:r>
              <a:rPr lang="en-US" sz="2000" dirty="0"/>
              <a:t>(</a:t>
            </a:r>
            <a:r>
              <a:rPr lang="en-US" sz="2000" dirty="0" err="1"/>
              <a:t>const</a:t>
            </a:r>
            <a:r>
              <a:rPr lang="en-US" sz="2000" dirty="0"/>
              <a:t> Rectangle&amp; r);</a:t>
            </a:r>
          </a:p>
          <a:p>
            <a:pPr marL="0" indent="0">
              <a:buNone/>
            </a:pPr>
            <a:r>
              <a:rPr lang="en-US" sz="2000" dirty="0"/>
              <a:t>	bool </a:t>
            </a:r>
            <a:r>
              <a:rPr lang="en-US" sz="2000" dirty="0" err="1"/>
              <a:t>hasSamePerimeter</a:t>
            </a:r>
            <a:r>
              <a:rPr lang="en-US" sz="2000" dirty="0"/>
              <a:t>(</a:t>
            </a:r>
            <a:r>
              <a:rPr lang="en-US" sz="2000" dirty="0" err="1"/>
              <a:t>const</a:t>
            </a:r>
            <a:r>
              <a:rPr lang="en-US" sz="2000" dirty="0"/>
              <a:t> Rectangle&amp; r);</a:t>
            </a:r>
          </a:p>
          <a:p>
            <a:pPr marL="0" indent="0">
              <a:buNone/>
            </a:pPr>
            <a:r>
              <a:rPr lang="en-US" sz="2000" dirty="0"/>
              <a:t>	bool </a:t>
            </a:r>
            <a:r>
              <a:rPr lang="en-US" sz="2000" dirty="0" err="1"/>
              <a:t>isSquare</a:t>
            </a:r>
            <a:r>
              <a:rPr lang="en-US" sz="2000" dirty="0"/>
              <a:t>();</a:t>
            </a:r>
          </a:p>
          <a:p>
            <a:pPr marL="0" indent="0">
              <a:buNone/>
            </a:pPr>
            <a:endParaRPr lang="en-US" dirty="0"/>
          </a:p>
        </p:txBody>
      </p:sp>
    </p:spTree>
    <p:extLst>
      <p:ext uri="{BB962C8B-B14F-4D97-AF65-F5344CB8AC3E}">
        <p14:creationId xmlns:p14="http://schemas.microsoft.com/office/powerpoint/2010/main" val="1028355388"/>
      </p:ext>
    </p:extLst>
  </p:cSld>
  <p:clrMapOvr>
    <a:masterClrMapping/>
  </p:clrMapOvr>
  <p:transition spd="med"/>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8AAED-3B68-45E9-ABE8-7D79A80836F5}"/>
              </a:ext>
            </a:extLst>
          </p:cNvPr>
          <p:cNvSpPr>
            <a:spLocks noGrp="1"/>
          </p:cNvSpPr>
          <p:nvPr>
            <p:ph type="title"/>
          </p:nvPr>
        </p:nvSpPr>
        <p:spPr/>
        <p:txBody>
          <a:bodyPr/>
          <a:lstStyle/>
          <a:p>
            <a:r>
              <a:rPr lang="en-US" dirty="0"/>
              <a:t>class Rectangle - private</a:t>
            </a:r>
          </a:p>
        </p:txBody>
      </p:sp>
      <p:sp>
        <p:nvSpPr>
          <p:cNvPr id="3" name="Content Placeholder 2">
            <a:extLst>
              <a:ext uri="{FF2B5EF4-FFF2-40B4-BE49-F238E27FC236}">
                <a16:creationId xmlns:a16="http://schemas.microsoft.com/office/drawing/2014/main" id="{DD266242-EC0E-45ED-8DA6-8D3DFDA7CC0D}"/>
              </a:ext>
            </a:extLst>
          </p:cNvPr>
          <p:cNvSpPr>
            <a:spLocks noGrp="1"/>
          </p:cNvSpPr>
          <p:nvPr>
            <p:ph idx="1"/>
          </p:nvPr>
        </p:nvSpPr>
        <p:spPr/>
        <p:txBody>
          <a:bodyPr/>
          <a:lstStyle/>
          <a:p>
            <a:pPr marL="0" indent="0">
              <a:buNone/>
            </a:pPr>
            <a:r>
              <a:rPr lang="en-US" sz="2400" dirty="0"/>
              <a:t>class Rectangle {</a:t>
            </a:r>
          </a:p>
          <a:p>
            <a:pPr marL="0" indent="0">
              <a:buNone/>
            </a:pPr>
            <a:r>
              <a:rPr lang="en-US" sz="2400" dirty="0"/>
              <a:t>  public:</a:t>
            </a:r>
          </a:p>
          <a:p>
            <a:pPr marL="0" indent="0">
              <a:buNone/>
            </a:pPr>
            <a:r>
              <a:rPr lang="en-US" sz="2400" dirty="0"/>
              <a:t>	// see previous slide</a:t>
            </a:r>
          </a:p>
          <a:p>
            <a:pPr marL="0" indent="0">
              <a:buNone/>
            </a:pPr>
            <a:r>
              <a:rPr lang="en-US" sz="2400" dirty="0"/>
              <a:t>	void input(</a:t>
            </a:r>
            <a:r>
              <a:rPr lang="en-US" sz="2400" dirty="0" err="1"/>
              <a:t>const</a:t>
            </a:r>
            <a:r>
              <a:rPr lang="en-US" sz="2400" dirty="0"/>
              <a:t> </a:t>
            </a:r>
            <a:r>
              <a:rPr lang="en-US" sz="2400" dirty="0" err="1"/>
              <a:t>istream</a:t>
            </a:r>
            <a:r>
              <a:rPr lang="en-US" sz="2400" dirty="0"/>
              <a:t>&amp; in);</a:t>
            </a:r>
          </a:p>
          <a:p>
            <a:pPr marL="0" indent="0">
              <a:buNone/>
            </a:pPr>
            <a:r>
              <a:rPr lang="en-US" sz="2400" dirty="0"/>
              <a:t>	void output(</a:t>
            </a:r>
            <a:r>
              <a:rPr lang="en-US" sz="2400" dirty="0" err="1"/>
              <a:t>const</a:t>
            </a:r>
            <a:r>
              <a:rPr lang="en-US" sz="2400" dirty="0"/>
              <a:t> </a:t>
            </a:r>
            <a:r>
              <a:rPr lang="en-US" sz="2400" dirty="0" err="1"/>
              <a:t>ostream</a:t>
            </a:r>
            <a:r>
              <a:rPr lang="en-US" sz="2400" dirty="0"/>
              <a:t>&amp; out);</a:t>
            </a:r>
          </a:p>
          <a:p>
            <a:pPr marL="0" indent="0">
              <a:buNone/>
            </a:pPr>
            <a:r>
              <a:rPr lang="en-US" sz="2400" dirty="0"/>
              <a:t>  private:</a:t>
            </a:r>
          </a:p>
          <a:p>
            <a:pPr marL="0" indent="0">
              <a:buNone/>
            </a:pPr>
            <a:r>
              <a:rPr lang="en-US" sz="2400" dirty="0"/>
              <a:t>	</a:t>
            </a:r>
            <a:r>
              <a:rPr lang="en-US" sz="2400" dirty="0" err="1"/>
              <a:t>int</a:t>
            </a:r>
            <a:r>
              <a:rPr lang="en-US" sz="2400" dirty="0"/>
              <a:t> length;			// member variables</a:t>
            </a:r>
          </a:p>
          <a:p>
            <a:pPr marL="0" indent="0">
              <a:buNone/>
            </a:pPr>
            <a:r>
              <a:rPr lang="en-US" sz="2400" dirty="0"/>
              <a:t>	</a:t>
            </a:r>
            <a:r>
              <a:rPr lang="en-US" sz="2400" dirty="0" err="1"/>
              <a:t>int</a:t>
            </a:r>
            <a:r>
              <a:rPr lang="en-US" sz="2400" dirty="0"/>
              <a:t> height;</a:t>
            </a:r>
          </a:p>
          <a:p>
            <a:pPr marL="0" indent="0">
              <a:buNone/>
            </a:pPr>
            <a:r>
              <a:rPr lang="en-US" sz="2400" dirty="0"/>
              <a:t>	bool </a:t>
            </a:r>
            <a:r>
              <a:rPr lang="en-US" sz="2400" dirty="0" err="1"/>
              <a:t>check_dimensions</a:t>
            </a:r>
            <a:r>
              <a:rPr lang="en-US" sz="2400" dirty="0"/>
              <a:t>();</a:t>
            </a:r>
          </a:p>
          <a:p>
            <a:pPr marL="0" indent="0">
              <a:buNone/>
            </a:pPr>
            <a:r>
              <a:rPr lang="en-US" sz="2400" dirty="0"/>
              <a:t>};</a:t>
            </a:r>
          </a:p>
          <a:p>
            <a:pPr marL="0" indent="0">
              <a:buNone/>
            </a:pPr>
            <a:endParaRPr lang="en-US" dirty="0"/>
          </a:p>
        </p:txBody>
      </p:sp>
    </p:spTree>
    <p:extLst>
      <p:ext uri="{BB962C8B-B14F-4D97-AF65-F5344CB8AC3E}">
        <p14:creationId xmlns:p14="http://schemas.microsoft.com/office/powerpoint/2010/main" val="65998930"/>
      </p:ext>
    </p:extLst>
  </p:cSld>
  <p:clrMapOvr>
    <a:masterClrMapping/>
  </p:clrMapOvr>
  <p:transition spd="med"/>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descr="Pink tissue paper"/>
          <p:cNvSpPr>
            <a:spLocks noGrp="1" noChangeArrowheads="1"/>
          </p:cNvSpPr>
          <p:nvPr>
            <p:ph type="ctrTitle" sz="quarter" idx="4294967295"/>
          </p:nvPr>
        </p:nvSpPr>
        <p:spPr>
          <a:xfrm>
            <a:off x="304800" y="152400"/>
            <a:ext cx="7086600" cy="2286000"/>
          </a:xfrm>
        </p:spPr>
        <p:txBody>
          <a:bodyPr/>
          <a:lstStyle/>
          <a:p>
            <a:pPr eaLnBrk="1" hangingPunct="1"/>
            <a:r>
              <a:rPr lang="en-US"/>
              <a:t>10.4</a:t>
            </a:r>
          </a:p>
        </p:txBody>
      </p:sp>
      <p:sp>
        <p:nvSpPr>
          <p:cNvPr id="71684" name="Rectangle 3" descr="Pink tissue paper"/>
          <p:cNvSpPr>
            <a:spLocks noGrp="1" noChangeArrowheads="1"/>
          </p:cNvSpPr>
          <p:nvPr>
            <p:ph type="subTitle" sz="quarter" idx="1"/>
          </p:nvPr>
        </p:nvSpPr>
        <p:spPr/>
        <p:txBody>
          <a:bodyPr/>
          <a:lstStyle/>
          <a:p>
            <a:pPr eaLnBrk="1" hangingPunct="1">
              <a:defRPr/>
            </a:pPr>
            <a:r>
              <a:rPr lang="en-US"/>
              <a:t>Introduction to Inheritance</a:t>
            </a:r>
          </a:p>
        </p:txBody>
      </p:sp>
    </p:spTree>
  </p:cSld>
  <p:clrMapOvr>
    <a:masterClrMapping/>
  </p:clrMapOvr>
  <p:transition spd="med"/>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a:spLocks noGrp="1" noChangeArrowheads="1"/>
          </p:cNvSpPr>
          <p:nvPr>
            <p:ph type="title"/>
          </p:nvPr>
        </p:nvSpPr>
        <p:spPr/>
        <p:txBody>
          <a:bodyPr/>
          <a:lstStyle/>
          <a:p>
            <a:pPr eaLnBrk="1" hangingPunct="1"/>
            <a:r>
              <a:rPr lang="en-US"/>
              <a:t>Inheritance</a:t>
            </a:r>
          </a:p>
        </p:txBody>
      </p:sp>
      <p:sp>
        <p:nvSpPr>
          <p:cNvPr id="72707" name="Rectangle 4"/>
          <p:cNvSpPr>
            <a:spLocks noGrp="1" noChangeArrowheads="1"/>
          </p:cNvSpPr>
          <p:nvPr>
            <p:ph idx="1"/>
          </p:nvPr>
        </p:nvSpPr>
        <p:spPr/>
        <p:txBody>
          <a:bodyPr/>
          <a:lstStyle/>
          <a:p>
            <a:pPr eaLnBrk="1" hangingPunct="1"/>
            <a:r>
              <a:rPr lang="en-US" sz="2400" dirty="0"/>
              <a:t>Inheritance refers to derived classes</a:t>
            </a:r>
          </a:p>
          <a:p>
            <a:pPr lvl="1" eaLnBrk="1" hangingPunct="1"/>
            <a:r>
              <a:rPr lang="en-US" sz="2400" dirty="0"/>
              <a:t>Derived classes are obtained from another class </a:t>
            </a:r>
            <a:br>
              <a:rPr lang="en-US" sz="2400" dirty="0"/>
            </a:br>
            <a:r>
              <a:rPr lang="en-US" sz="2400" dirty="0"/>
              <a:t>by adding features</a:t>
            </a:r>
          </a:p>
          <a:p>
            <a:pPr lvl="1" eaLnBrk="1" hangingPunct="1"/>
            <a:r>
              <a:rPr lang="en-US" sz="2400" dirty="0"/>
              <a:t>A derived class inherits the member functions and variables from its parent class without having to re-write them</a:t>
            </a:r>
          </a:p>
          <a:p>
            <a:pPr lvl="1" eaLnBrk="1" hangingPunct="1"/>
            <a:r>
              <a:rPr lang="en-US" sz="2400" dirty="0"/>
              <a:t>Using inheritance establishes an </a:t>
            </a:r>
            <a:r>
              <a:rPr lang="en-US" sz="2400" b="1" dirty="0">
                <a:solidFill>
                  <a:srgbClr val="0033CC"/>
                </a:solidFill>
              </a:rPr>
              <a:t>Is-A</a:t>
            </a:r>
            <a:r>
              <a:rPr lang="en-US" sz="2400" dirty="0"/>
              <a:t> relationship where is the derived class </a:t>
            </a:r>
            <a:r>
              <a:rPr lang="en-US" sz="2400" b="1" dirty="0">
                <a:solidFill>
                  <a:srgbClr val="0033CC"/>
                </a:solidFill>
              </a:rPr>
              <a:t>Is-A</a:t>
            </a:r>
            <a:r>
              <a:rPr lang="en-US" sz="2400" dirty="0"/>
              <a:t> more specific version of the parent class.</a:t>
            </a:r>
          </a:p>
        </p:txBody>
      </p:sp>
    </p:spTree>
  </p:cSld>
  <p:clrMapOvr>
    <a:masterClrMapping/>
  </p:clrMapOvr>
  <p:transition spd="med">
    <p:wipe dir="r"/>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a:t>Inheritance Example</a:t>
            </a:r>
          </a:p>
        </p:txBody>
      </p:sp>
      <p:sp>
        <p:nvSpPr>
          <p:cNvPr id="73731" name="Rectangle 3"/>
          <p:cNvSpPr>
            <a:spLocks noGrp="1" noChangeArrowheads="1"/>
          </p:cNvSpPr>
          <p:nvPr>
            <p:ph idx="1"/>
          </p:nvPr>
        </p:nvSpPr>
        <p:spPr>
          <a:xfrm>
            <a:off x="527050" y="1524000"/>
            <a:ext cx="3646488" cy="4572000"/>
          </a:xfrm>
        </p:spPr>
        <p:txBody>
          <a:bodyPr/>
          <a:lstStyle/>
          <a:p>
            <a:pPr eaLnBrk="1" hangingPunct="1"/>
            <a:r>
              <a:rPr lang="en-US" sz="2400" dirty="0"/>
              <a:t>Natural hierarchy of bank accounts</a:t>
            </a:r>
          </a:p>
          <a:p>
            <a:pPr eaLnBrk="1" hangingPunct="1"/>
            <a:r>
              <a:rPr lang="en-US" sz="2400" dirty="0"/>
              <a:t>Most general: A Bank Account stores a balance</a:t>
            </a:r>
          </a:p>
          <a:p>
            <a:pPr eaLnBrk="1" hangingPunct="1"/>
            <a:r>
              <a:rPr lang="en-US" sz="2400" dirty="0"/>
              <a:t>A Checking Account “</a:t>
            </a:r>
            <a:r>
              <a:rPr lang="en-US" sz="2400" b="1" dirty="0">
                <a:solidFill>
                  <a:srgbClr val="0033CC"/>
                </a:solidFill>
              </a:rPr>
              <a:t>IS A</a:t>
            </a:r>
            <a:r>
              <a:rPr lang="en-US" sz="2400" dirty="0"/>
              <a:t>” Bank Account that allows customers to write checks</a:t>
            </a:r>
          </a:p>
          <a:p>
            <a:pPr eaLnBrk="1" hangingPunct="1"/>
            <a:r>
              <a:rPr lang="en-US" sz="2400" dirty="0"/>
              <a:t>A Savings Account “</a:t>
            </a:r>
            <a:r>
              <a:rPr lang="en-US" sz="2400" b="1" dirty="0">
                <a:solidFill>
                  <a:srgbClr val="0033CC"/>
                </a:solidFill>
              </a:rPr>
              <a:t>IS A</a:t>
            </a:r>
            <a:r>
              <a:rPr lang="en-US" sz="2400" dirty="0"/>
              <a:t>” Bank Account without checks but higher interest</a:t>
            </a:r>
          </a:p>
        </p:txBody>
      </p:sp>
      <p:pic>
        <p:nvPicPr>
          <p:cNvPr id="73733" name="Picture 3" descr="Pink tissue paper"/>
          <p:cNvPicPr>
            <a:picLocks noChangeAspect="1" noChangeArrowheads="1"/>
          </p:cNvPicPr>
          <p:nvPr/>
        </p:nvPicPr>
        <p:blipFill>
          <a:blip r:embed="rId3" cstate="print"/>
          <a:srcRect/>
          <a:stretch>
            <a:fillRect/>
          </a:stretch>
        </p:blipFill>
        <p:spPr bwMode="auto">
          <a:xfrm>
            <a:off x="4132263" y="1905000"/>
            <a:ext cx="4865687" cy="2471738"/>
          </a:xfrm>
          <a:prstGeom prst="rect">
            <a:avLst/>
          </a:prstGeom>
          <a:noFill/>
          <a:ln w="9525">
            <a:noFill/>
            <a:miter lim="800000"/>
            <a:headEnd/>
            <a:tailEnd/>
          </a:ln>
          <a:effectLst/>
        </p:spPr>
      </p:pic>
      <p:sp>
        <p:nvSpPr>
          <p:cNvPr id="73734" name="TextBox 2"/>
          <p:cNvSpPr txBox="1">
            <a:spLocks noChangeArrowheads="1"/>
          </p:cNvSpPr>
          <p:nvPr/>
        </p:nvSpPr>
        <p:spPr bwMode="auto">
          <a:xfrm>
            <a:off x="4852988" y="4495800"/>
            <a:ext cx="3810000" cy="1938338"/>
          </a:xfrm>
          <a:prstGeom prst="rect">
            <a:avLst/>
          </a:prstGeom>
          <a:noFill/>
          <a:ln w="9525">
            <a:noFill/>
            <a:miter lim="800000"/>
            <a:headEnd/>
            <a:tailEnd/>
          </a:ln>
        </p:spPr>
        <p:txBody>
          <a:bodyPr>
            <a:spAutoFit/>
          </a:bodyPr>
          <a:lstStyle/>
          <a:p>
            <a:r>
              <a:rPr lang="en-US" b="1"/>
              <a:t>Accounts are more specific as we go down the hierarchy</a:t>
            </a:r>
          </a:p>
          <a:p>
            <a:endParaRPr lang="en-US" b="1"/>
          </a:p>
          <a:p>
            <a:r>
              <a:rPr lang="en-US" b="1"/>
              <a:t>Each box can be a class</a:t>
            </a:r>
          </a:p>
        </p:txBody>
      </p:sp>
    </p:spTree>
  </p:cSld>
  <p:clrMapOvr>
    <a:masterClrMapping/>
  </p:clrMapOvr>
  <p:transition spd="med">
    <p:wipe dir="r"/>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5"/>
          <p:cNvSpPr>
            <a:spLocks noGrp="1" noChangeArrowheads="1"/>
          </p:cNvSpPr>
          <p:nvPr>
            <p:ph type="title"/>
          </p:nvPr>
        </p:nvSpPr>
        <p:spPr/>
        <p:txBody>
          <a:bodyPr/>
          <a:lstStyle/>
          <a:p>
            <a:pPr eaLnBrk="1" hangingPunct="1"/>
            <a:r>
              <a:rPr lang="en-US"/>
              <a:t>Display 10.8</a:t>
            </a:r>
          </a:p>
        </p:txBody>
      </p:sp>
      <p:pic>
        <p:nvPicPr>
          <p:cNvPr id="96262" name="Picture 3" descr="Pink tissue paper"/>
          <p:cNvPicPr>
            <a:picLocks noChangeAspect="1" noChangeArrowheads="1"/>
          </p:cNvPicPr>
          <p:nvPr/>
        </p:nvPicPr>
        <p:blipFill>
          <a:blip r:embed="rId3" cstate="print"/>
          <a:srcRect/>
          <a:stretch>
            <a:fillRect/>
          </a:stretch>
        </p:blipFill>
        <p:spPr bwMode="auto">
          <a:xfrm>
            <a:off x="1223963" y="2133600"/>
            <a:ext cx="6694487" cy="3400425"/>
          </a:xfrm>
          <a:prstGeom prst="rect">
            <a:avLst/>
          </a:prstGeom>
          <a:noFill/>
          <a:ln w="9525">
            <a:noFill/>
            <a:miter lim="800000"/>
            <a:headEnd/>
            <a:tailEnd/>
          </a:ln>
          <a:effectLst/>
        </p:spPr>
      </p:pic>
    </p:spTree>
  </p:cSld>
  <p:clrMapOvr>
    <a:masterClrMapping/>
  </p:clrMapOvr>
  <p:transition spd="med" advClick="0">
    <p:wipe dir="r"/>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dirty="0">
                <a:solidFill>
                  <a:srgbClr val="0000FF"/>
                </a:solidFill>
              </a:rPr>
              <a:t>Inheritance Relationships</a:t>
            </a:r>
          </a:p>
        </p:txBody>
      </p:sp>
      <p:sp>
        <p:nvSpPr>
          <p:cNvPr id="74755" name="Rectangle 3"/>
          <p:cNvSpPr>
            <a:spLocks noGrp="1" noChangeArrowheads="1"/>
          </p:cNvSpPr>
          <p:nvPr>
            <p:ph idx="1"/>
          </p:nvPr>
        </p:nvSpPr>
        <p:spPr>
          <a:xfrm>
            <a:off x="533400" y="1600200"/>
            <a:ext cx="8294688" cy="4572000"/>
          </a:xfrm>
        </p:spPr>
        <p:txBody>
          <a:bodyPr/>
          <a:lstStyle/>
          <a:p>
            <a:pPr eaLnBrk="1" hangingPunct="1"/>
            <a:r>
              <a:rPr lang="en-US"/>
              <a:t>The more specific class is a </a:t>
            </a:r>
            <a:r>
              <a:rPr lang="en-US" b="1"/>
              <a:t>derived</a:t>
            </a:r>
            <a:r>
              <a:rPr lang="en-US"/>
              <a:t> or </a:t>
            </a:r>
            <a:r>
              <a:rPr lang="en-US" b="1"/>
              <a:t>child</a:t>
            </a:r>
            <a:r>
              <a:rPr lang="en-US"/>
              <a:t> class</a:t>
            </a:r>
          </a:p>
          <a:p>
            <a:pPr eaLnBrk="1" hangingPunct="1"/>
            <a:r>
              <a:rPr lang="en-US"/>
              <a:t>The more general class is the </a:t>
            </a:r>
            <a:r>
              <a:rPr lang="en-US" b="1"/>
              <a:t>base</a:t>
            </a:r>
            <a:r>
              <a:rPr lang="en-US"/>
              <a:t>, </a:t>
            </a:r>
            <a:r>
              <a:rPr lang="en-US" b="1"/>
              <a:t>super</a:t>
            </a:r>
            <a:r>
              <a:rPr lang="en-US"/>
              <a:t>, or </a:t>
            </a:r>
            <a:r>
              <a:rPr lang="en-US" b="1"/>
              <a:t>parent</a:t>
            </a:r>
            <a:r>
              <a:rPr lang="en-US"/>
              <a:t> class</a:t>
            </a:r>
          </a:p>
          <a:p>
            <a:pPr eaLnBrk="1" hangingPunct="1"/>
            <a:r>
              <a:rPr lang="en-US"/>
              <a:t>If class B is derived from class A</a:t>
            </a:r>
          </a:p>
          <a:p>
            <a:pPr lvl="1" eaLnBrk="1" hangingPunct="1"/>
            <a:r>
              <a:rPr lang="en-US"/>
              <a:t>Class B is a derived class of class A</a:t>
            </a:r>
          </a:p>
          <a:p>
            <a:pPr lvl="1" eaLnBrk="1" hangingPunct="1"/>
            <a:r>
              <a:rPr lang="en-US"/>
              <a:t>Class B is a child of class A</a:t>
            </a:r>
          </a:p>
          <a:p>
            <a:pPr lvl="1" eaLnBrk="1" hangingPunct="1"/>
            <a:r>
              <a:rPr lang="en-US"/>
              <a:t>Class A is the parent of class B</a:t>
            </a:r>
          </a:p>
          <a:p>
            <a:pPr lvl="1" eaLnBrk="1" hangingPunct="1"/>
            <a:r>
              <a:rPr lang="en-US"/>
              <a:t>Class B inherits the member functions and variables of class A</a:t>
            </a:r>
          </a:p>
        </p:txBody>
      </p:sp>
    </p:spTree>
  </p:cSld>
  <p:clrMapOvr>
    <a:masterClrMapping/>
  </p:clrMapOvr>
  <p:transition spd="med">
    <p:wipe dir="r"/>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1F47A-991E-4417-945A-32E587310100}"/>
              </a:ext>
            </a:extLst>
          </p:cNvPr>
          <p:cNvSpPr>
            <a:spLocks noGrp="1"/>
          </p:cNvSpPr>
          <p:nvPr>
            <p:ph type="title"/>
          </p:nvPr>
        </p:nvSpPr>
        <p:spPr/>
        <p:txBody>
          <a:bodyPr/>
          <a:lstStyle/>
          <a:p>
            <a:r>
              <a:rPr lang="en-US" dirty="0"/>
              <a:t>Is-A is different from Has-A</a:t>
            </a:r>
          </a:p>
        </p:txBody>
      </p:sp>
      <p:sp>
        <p:nvSpPr>
          <p:cNvPr id="3" name="Content Placeholder 2">
            <a:extLst>
              <a:ext uri="{FF2B5EF4-FFF2-40B4-BE49-F238E27FC236}">
                <a16:creationId xmlns:a16="http://schemas.microsoft.com/office/drawing/2014/main" id="{639F0965-EFDB-4A79-9BB0-7A8A3768394D}"/>
              </a:ext>
            </a:extLst>
          </p:cNvPr>
          <p:cNvSpPr>
            <a:spLocks noGrp="1"/>
          </p:cNvSpPr>
          <p:nvPr>
            <p:ph idx="1"/>
          </p:nvPr>
        </p:nvSpPr>
        <p:spPr/>
        <p:txBody>
          <a:bodyPr/>
          <a:lstStyle/>
          <a:p>
            <a:r>
              <a:rPr lang="en-US" dirty="0"/>
              <a:t>When an object is a more specific version of another object, use inheritance.</a:t>
            </a:r>
          </a:p>
          <a:p>
            <a:pPr lvl="1"/>
            <a:r>
              <a:rPr lang="en-US" dirty="0" err="1"/>
              <a:t>SavingsAccount</a:t>
            </a:r>
            <a:r>
              <a:rPr lang="en-US" dirty="0"/>
              <a:t> is-a </a:t>
            </a:r>
            <a:r>
              <a:rPr lang="en-US" dirty="0" err="1"/>
              <a:t>BankAccount</a:t>
            </a:r>
            <a:endParaRPr lang="en-US" dirty="0"/>
          </a:p>
          <a:p>
            <a:pPr lvl="1"/>
            <a:r>
              <a:rPr lang="en-US" dirty="0" err="1"/>
              <a:t>SalariedEmployee</a:t>
            </a:r>
            <a:r>
              <a:rPr lang="en-US" dirty="0"/>
              <a:t> is-an Employee</a:t>
            </a:r>
          </a:p>
          <a:p>
            <a:r>
              <a:rPr lang="en-US" dirty="0"/>
              <a:t>When an object is a part (component) of another object, use composition.</a:t>
            </a:r>
          </a:p>
          <a:p>
            <a:pPr lvl="1"/>
            <a:r>
              <a:rPr lang="en-US" dirty="0" err="1"/>
              <a:t>BankAccount</a:t>
            </a:r>
            <a:r>
              <a:rPr lang="en-US" dirty="0"/>
              <a:t> has-a balance (Money)</a:t>
            </a:r>
          </a:p>
          <a:p>
            <a:pPr lvl="1"/>
            <a:r>
              <a:rPr lang="en-US" dirty="0"/>
              <a:t>Employee has-a </a:t>
            </a:r>
            <a:r>
              <a:rPr lang="en-US" dirty="0" err="1"/>
              <a:t>startDate</a:t>
            </a:r>
            <a:r>
              <a:rPr lang="en-US" dirty="0"/>
              <a:t> (Date)</a:t>
            </a:r>
          </a:p>
          <a:p>
            <a:pPr lvl="1"/>
            <a:endParaRPr lang="en-US" dirty="0"/>
          </a:p>
        </p:txBody>
      </p:sp>
    </p:spTree>
    <p:extLst>
      <p:ext uri="{BB962C8B-B14F-4D97-AF65-F5344CB8AC3E}">
        <p14:creationId xmlns:p14="http://schemas.microsoft.com/office/powerpoint/2010/main" val="183037967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5"/>
          <p:cNvSpPr>
            <a:spLocks noGrp="1" noChangeArrowheads="1"/>
          </p:cNvSpPr>
          <p:nvPr>
            <p:ph type="title"/>
          </p:nvPr>
        </p:nvSpPr>
        <p:spPr>
          <a:xfrm>
            <a:off x="6554788" y="1293812"/>
            <a:ext cx="2589212" cy="992188"/>
          </a:xfrm>
        </p:spPr>
        <p:txBody>
          <a:bodyPr/>
          <a:lstStyle/>
          <a:p>
            <a:pPr eaLnBrk="1" hangingPunct="1"/>
            <a:r>
              <a:rPr lang="en-US" dirty="0"/>
              <a:t>Display 10.1  (1/2)</a:t>
            </a:r>
          </a:p>
        </p:txBody>
      </p:sp>
      <p:sp>
        <p:nvSpPr>
          <p:cNvPr id="78852" name="Rectangle 6"/>
          <p:cNvSpPr>
            <a:spLocks noChangeArrowheads="1"/>
          </p:cNvSpPr>
          <p:nvPr/>
        </p:nvSpPr>
        <p:spPr bwMode="auto">
          <a:xfrm>
            <a:off x="0" y="0"/>
            <a:ext cx="5035550" cy="1519238"/>
          </a:xfrm>
          <a:prstGeom prst="rect">
            <a:avLst/>
          </a:prstGeom>
          <a:solidFill>
            <a:schemeClr val="bg1"/>
          </a:solidFill>
          <a:ln w="9525">
            <a:noFill/>
            <a:miter lim="800000"/>
            <a:headEnd/>
            <a:tailEnd/>
          </a:ln>
        </p:spPr>
        <p:txBody>
          <a:bodyPr wrap="none" anchor="ctr"/>
          <a:lstStyle/>
          <a:p>
            <a:endParaRPr lang="en-US"/>
          </a:p>
        </p:txBody>
      </p:sp>
      <p:pic>
        <p:nvPicPr>
          <p:cNvPr id="78855" name="Picture 4" descr="06"/>
          <p:cNvPicPr>
            <a:picLocks noChangeAspect="1" noChangeArrowheads="1"/>
          </p:cNvPicPr>
          <p:nvPr/>
        </p:nvPicPr>
        <p:blipFill>
          <a:blip r:embed="rId3" cstate="print"/>
          <a:srcRect/>
          <a:stretch>
            <a:fillRect/>
          </a:stretch>
        </p:blipFill>
        <p:spPr bwMode="auto">
          <a:xfrm>
            <a:off x="152400" y="223838"/>
            <a:ext cx="4767263" cy="6238875"/>
          </a:xfrm>
          <a:prstGeom prst="rect">
            <a:avLst/>
          </a:prstGeom>
          <a:noFill/>
          <a:ln w="9525">
            <a:noFill/>
            <a:miter lim="800000"/>
            <a:headEnd/>
            <a:tailEnd/>
          </a:ln>
        </p:spPr>
      </p:pic>
    </p:spTree>
  </p:cSld>
  <p:clrMapOvr>
    <a:masterClrMapping/>
  </p:clrMapOvr>
  <p:transition spd="med" advClick="0">
    <p:wipe dir="r"/>
  </p:transition>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D0234-3595-4AC0-BBB0-2ABB6CFE7208}"/>
              </a:ext>
            </a:extLst>
          </p:cNvPr>
          <p:cNvSpPr>
            <a:spLocks noGrp="1"/>
          </p:cNvSpPr>
          <p:nvPr>
            <p:ph type="title"/>
          </p:nvPr>
        </p:nvSpPr>
        <p:spPr/>
        <p:txBody>
          <a:bodyPr/>
          <a:lstStyle/>
          <a:p>
            <a:r>
              <a:rPr lang="en-US" dirty="0"/>
              <a:t>Inheritance hierarchy</a:t>
            </a:r>
          </a:p>
        </p:txBody>
      </p:sp>
      <p:graphicFrame>
        <p:nvGraphicFramePr>
          <p:cNvPr id="3" name="Diagram 2">
            <a:extLst>
              <a:ext uri="{FF2B5EF4-FFF2-40B4-BE49-F238E27FC236}">
                <a16:creationId xmlns:a16="http://schemas.microsoft.com/office/drawing/2014/main" id="{2A5862AE-6297-46AC-917F-ACF71CE88AED}"/>
              </a:ext>
            </a:extLst>
          </p:cNvPr>
          <p:cNvGraphicFramePr/>
          <p:nvPr>
            <p:extLst>
              <p:ext uri="{D42A27DB-BD31-4B8C-83A1-F6EECF244321}">
                <p14:modId xmlns:p14="http://schemas.microsoft.com/office/powerpoint/2010/main" val="3378730106"/>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22A1BEED-76AF-4C51-A829-21F641508498}"/>
              </a:ext>
            </a:extLst>
          </p:cNvPr>
          <p:cNvSpPr txBox="1"/>
          <p:nvPr/>
        </p:nvSpPr>
        <p:spPr>
          <a:xfrm>
            <a:off x="1600200" y="1750367"/>
            <a:ext cx="2000869" cy="830997"/>
          </a:xfrm>
          <a:prstGeom prst="rect">
            <a:avLst/>
          </a:prstGeom>
          <a:noFill/>
        </p:spPr>
        <p:txBody>
          <a:bodyPr wrap="none" rtlCol="0">
            <a:spAutoFit/>
          </a:bodyPr>
          <a:lstStyle/>
          <a:p>
            <a:r>
              <a:rPr lang="en-US" dirty="0">
                <a:solidFill>
                  <a:srgbClr val="FF0000"/>
                </a:solidFill>
              </a:rPr>
              <a:t>More general</a:t>
            </a:r>
          </a:p>
          <a:p>
            <a:r>
              <a:rPr lang="en-US" dirty="0">
                <a:solidFill>
                  <a:srgbClr val="FF0000"/>
                </a:solidFill>
              </a:rPr>
              <a:t>Super class</a:t>
            </a:r>
          </a:p>
        </p:txBody>
      </p:sp>
      <p:sp>
        <p:nvSpPr>
          <p:cNvPr id="5" name="TextBox 4">
            <a:extLst>
              <a:ext uri="{FF2B5EF4-FFF2-40B4-BE49-F238E27FC236}">
                <a16:creationId xmlns:a16="http://schemas.microsoft.com/office/drawing/2014/main" id="{D7CA4E5D-BDB7-4C29-ADC0-0212CA9BA3FC}"/>
              </a:ext>
            </a:extLst>
          </p:cNvPr>
          <p:cNvSpPr txBox="1"/>
          <p:nvPr/>
        </p:nvSpPr>
        <p:spPr>
          <a:xfrm>
            <a:off x="6726803" y="4419600"/>
            <a:ext cx="1212191" cy="830997"/>
          </a:xfrm>
          <a:prstGeom prst="rect">
            <a:avLst/>
          </a:prstGeom>
          <a:noFill/>
        </p:spPr>
        <p:txBody>
          <a:bodyPr wrap="none" rtlCol="0">
            <a:spAutoFit/>
          </a:bodyPr>
          <a:lstStyle/>
          <a:p>
            <a:r>
              <a:rPr lang="en-US" dirty="0">
                <a:solidFill>
                  <a:srgbClr val="FF0000"/>
                </a:solidFill>
              </a:rPr>
              <a:t>More</a:t>
            </a:r>
          </a:p>
          <a:p>
            <a:r>
              <a:rPr lang="en-US" dirty="0">
                <a:solidFill>
                  <a:srgbClr val="FF0000"/>
                </a:solidFill>
              </a:rPr>
              <a:t>specific</a:t>
            </a:r>
          </a:p>
        </p:txBody>
      </p:sp>
      <p:sp>
        <p:nvSpPr>
          <p:cNvPr id="6" name="TextBox 5">
            <a:extLst>
              <a:ext uri="{FF2B5EF4-FFF2-40B4-BE49-F238E27FC236}">
                <a16:creationId xmlns:a16="http://schemas.microsoft.com/office/drawing/2014/main" id="{C5C3AD95-220F-4D10-AA93-5A252C030833}"/>
              </a:ext>
            </a:extLst>
          </p:cNvPr>
          <p:cNvSpPr txBox="1"/>
          <p:nvPr/>
        </p:nvSpPr>
        <p:spPr>
          <a:xfrm>
            <a:off x="5827098" y="1750367"/>
            <a:ext cx="1879041" cy="461665"/>
          </a:xfrm>
          <a:prstGeom prst="rect">
            <a:avLst/>
          </a:prstGeom>
          <a:noFill/>
        </p:spPr>
        <p:txBody>
          <a:bodyPr wrap="none" rtlCol="0">
            <a:spAutoFit/>
          </a:bodyPr>
          <a:lstStyle/>
          <a:p>
            <a:r>
              <a:rPr lang="en-US" dirty="0">
                <a:solidFill>
                  <a:srgbClr val="FF0000"/>
                </a:solidFill>
              </a:rPr>
              <a:t>Parent class</a:t>
            </a:r>
          </a:p>
        </p:txBody>
      </p:sp>
      <p:sp>
        <p:nvSpPr>
          <p:cNvPr id="7" name="TextBox 6">
            <a:extLst>
              <a:ext uri="{FF2B5EF4-FFF2-40B4-BE49-F238E27FC236}">
                <a16:creationId xmlns:a16="http://schemas.microsoft.com/office/drawing/2014/main" id="{B29B6731-7244-43F7-AB2D-338B020D733D}"/>
              </a:ext>
            </a:extLst>
          </p:cNvPr>
          <p:cNvSpPr txBox="1"/>
          <p:nvPr/>
        </p:nvSpPr>
        <p:spPr>
          <a:xfrm>
            <a:off x="1676400" y="4495800"/>
            <a:ext cx="888385" cy="830997"/>
          </a:xfrm>
          <a:prstGeom prst="rect">
            <a:avLst/>
          </a:prstGeom>
          <a:noFill/>
        </p:spPr>
        <p:txBody>
          <a:bodyPr wrap="none" rtlCol="0">
            <a:spAutoFit/>
          </a:bodyPr>
          <a:lstStyle/>
          <a:p>
            <a:r>
              <a:rPr lang="en-US" dirty="0">
                <a:solidFill>
                  <a:srgbClr val="FF0000"/>
                </a:solidFill>
              </a:rPr>
              <a:t>Child</a:t>
            </a:r>
          </a:p>
          <a:p>
            <a:r>
              <a:rPr lang="en-US" dirty="0">
                <a:solidFill>
                  <a:srgbClr val="FF0000"/>
                </a:solidFill>
              </a:rPr>
              <a:t>class</a:t>
            </a:r>
          </a:p>
        </p:txBody>
      </p:sp>
    </p:spTree>
    <p:extLst>
      <p:ext uri="{BB962C8B-B14F-4D97-AF65-F5344CB8AC3E}">
        <p14:creationId xmlns:p14="http://schemas.microsoft.com/office/powerpoint/2010/main" val="1735627835"/>
      </p:ext>
    </p:extLst>
  </p:cSld>
  <p:clrMapOvr>
    <a:masterClrMapping/>
  </p:clrMapOvr>
  <p:transition spd="med"/>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D0234-3595-4AC0-BBB0-2ABB6CFE7208}"/>
              </a:ext>
            </a:extLst>
          </p:cNvPr>
          <p:cNvSpPr>
            <a:spLocks noGrp="1"/>
          </p:cNvSpPr>
          <p:nvPr>
            <p:ph type="title"/>
          </p:nvPr>
        </p:nvSpPr>
        <p:spPr/>
        <p:txBody>
          <a:bodyPr/>
          <a:lstStyle/>
          <a:p>
            <a:r>
              <a:rPr lang="en-US" sz="2800" dirty="0">
                <a:solidFill>
                  <a:srgbClr val="0000FF"/>
                </a:solidFill>
              </a:rPr>
              <a:t>Inheritance hierarchy – general to specific</a:t>
            </a:r>
          </a:p>
        </p:txBody>
      </p:sp>
      <p:graphicFrame>
        <p:nvGraphicFramePr>
          <p:cNvPr id="3" name="Diagram 2">
            <a:extLst>
              <a:ext uri="{FF2B5EF4-FFF2-40B4-BE49-F238E27FC236}">
                <a16:creationId xmlns:a16="http://schemas.microsoft.com/office/drawing/2014/main" id="{2A5862AE-6297-46AC-917F-ACF71CE88AED}"/>
              </a:ext>
            </a:extLst>
          </p:cNvPr>
          <p:cNvGraphicFramePr/>
          <p:nvPr>
            <p:extLst>
              <p:ext uri="{D42A27DB-BD31-4B8C-83A1-F6EECF244321}">
                <p14:modId xmlns:p14="http://schemas.microsoft.com/office/powerpoint/2010/main" val="279127114"/>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22A1BEED-76AF-4C51-A829-21F641508498}"/>
              </a:ext>
            </a:extLst>
          </p:cNvPr>
          <p:cNvSpPr txBox="1"/>
          <p:nvPr/>
        </p:nvSpPr>
        <p:spPr>
          <a:xfrm>
            <a:off x="1600200" y="1750367"/>
            <a:ext cx="2000869" cy="830997"/>
          </a:xfrm>
          <a:prstGeom prst="rect">
            <a:avLst/>
          </a:prstGeom>
          <a:noFill/>
        </p:spPr>
        <p:txBody>
          <a:bodyPr wrap="none" rtlCol="0">
            <a:spAutoFit/>
          </a:bodyPr>
          <a:lstStyle/>
          <a:p>
            <a:r>
              <a:rPr lang="en-US" dirty="0">
                <a:solidFill>
                  <a:srgbClr val="FF0000"/>
                </a:solidFill>
              </a:rPr>
              <a:t>More general</a:t>
            </a:r>
          </a:p>
          <a:p>
            <a:r>
              <a:rPr lang="en-US" dirty="0">
                <a:solidFill>
                  <a:srgbClr val="FF0000"/>
                </a:solidFill>
              </a:rPr>
              <a:t>Super class</a:t>
            </a:r>
          </a:p>
        </p:txBody>
      </p:sp>
      <p:sp>
        <p:nvSpPr>
          <p:cNvPr id="5" name="TextBox 4">
            <a:extLst>
              <a:ext uri="{FF2B5EF4-FFF2-40B4-BE49-F238E27FC236}">
                <a16:creationId xmlns:a16="http://schemas.microsoft.com/office/drawing/2014/main" id="{D7CA4E5D-BDB7-4C29-ADC0-0212CA9BA3FC}"/>
              </a:ext>
            </a:extLst>
          </p:cNvPr>
          <p:cNvSpPr txBox="1"/>
          <p:nvPr/>
        </p:nvSpPr>
        <p:spPr>
          <a:xfrm>
            <a:off x="6592014" y="4572000"/>
            <a:ext cx="1212191" cy="830997"/>
          </a:xfrm>
          <a:prstGeom prst="rect">
            <a:avLst/>
          </a:prstGeom>
          <a:noFill/>
        </p:spPr>
        <p:txBody>
          <a:bodyPr wrap="none" rtlCol="0">
            <a:spAutoFit/>
          </a:bodyPr>
          <a:lstStyle/>
          <a:p>
            <a:r>
              <a:rPr lang="en-US" dirty="0">
                <a:solidFill>
                  <a:srgbClr val="FF0000"/>
                </a:solidFill>
              </a:rPr>
              <a:t>More</a:t>
            </a:r>
          </a:p>
          <a:p>
            <a:r>
              <a:rPr lang="en-US" dirty="0">
                <a:solidFill>
                  <a:srgbClr val="FF0000"/>
                </a:solidFill>
              </a:rPr>
              <a:t>specific</a:t>
            </a:r>
          </a:p>
        </p:txBody>
      </p:sp>
      <p:sp>
        <p:nvSpPr>
          <p:cNvPr id="6" name="TextBox 5">
            <a:extLst>
              <a:ext uri="{FF2B5EF4-FFF2-40B4-BE49-F238E27FC236}">
                <a16:creationId xmlns:a16="http://schemas.microsoft.com/office/drawing/2014/main" id="{C5C3AD95-220F-4D10-AA93-5A252C030833}"/>
              </a:ext>
            </a:extLst>
          </p:cNvPr>
          <p:cNvSpPr txBox="1"/>
          <p:nvPr/>
        </p:nvSpPr>
        <p:spPr>
          <a:xfrm>
            <a:off x="5833724" y="1828800"/>
            <a:ext cx="1879041" cy="461665"/>
          </a:xfrm>
          <a:prstGeom prst="rect">
            <a:avLst/>
          </a:prstGeom>
          <a:noFill/>
        </p:spPr>
        <p:txBody>
          <a:bodyPr wrap="none" rtlCol="0">
            <a:spAutoFit/>
          </a:bodyPr>
          <a:lstStyle/>
          <a:p>
            <a:r>
              <a:rPr lang="en-US" dirty="0">
                <a:solidFill>
                  <a:srgbClr val="FF0000"/>
                </a:solidFill>
              </a:rPr>
              <a:t>Parent class</a:t>
            </a:r>
          </a:p>
        </p:txBody>
      </p:sp>
      <p:sp>
        <p:nvSpPr>
          <p:cNvPr id="7" name="TextBox 6">
            <a:extLst>
              <a:ext uri="{FF2B5EF4-FFF2-40B4-BE49-F238E27FC236}">
                <a16:creationId xmlns:a16="http://schemas.microsoft.com/office/drawing/2014/main" id="{B29B6731-7244-43F7-AB2D-338B020D733D}"/>
              </a:ext>
            </a:extLst>
          </p:cNvPr>
          <p:cNvSpPr txBox="1"/>
          <p:nvPr/>
        </p:nvSpPr>
        <p:spPr>
          <a:xfrm>
            <a:off x="1676400" y="4495800"/>
            <a:ext cx="888385" cy="830997"/>
          </a:xfrm>
          <a:prstGeom prst="rect">
            <a:avLst/>
          </a:prstGeom>
          <a:noFill/>
        </p:spPr>
        <p:txBody>
          <a:bodyPr wrap="none" rtlCol="0">
            <a:spAutoFit/>
          </a:bodyPr>
          <a:lstStyle/>
          <a:p>
            <a:r>
              <a:rPr lang="en-US" dirty="0">
                <a:solidFill>
                  <a:srgbClr val="FF0000"/>
                </a:solidFill>
              </a:rPr>
              <a:t>Child</a:t>
            </a:r>
          </a:p>
          <a:p>
            <a:r>
              <a:rPr lang="en-US" dirty="0">
                <a:solidFill>
                  <a:srgbClr val="FF0000"/>
                </a:solidFill>
              </a:rPr>
              <a:t>class</a:t>
            </a:r>
          </a:p>
        </p:txBody>
      </p:sp>
    </p:spTree>
    <p:extLst>
      <p:ext uri="{BB962C8B-B14F-4D97-AF65-F5344CB8AC3E}">
        <p14:creationId xmlns:p14="http://schemas.microsoft.com/office/powerpoint/2010/main" val="1600184640"/>
      </p:ext>
    </p:extLst>
  </p:cSld>
  <p:clrMapOvr>
    <a:masterClrMapping/>
  </p:clrMapOvr>
  <p:transition spd="med"/>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dirty="0"/>
              <a:t>Define Derived Classes</a:t>
            </a:r>
          </a:p>
        </p:txBody>
      </p:sp>
      <p:sp>
        <p:nvSpPr>
          <p:cNvPr id="75779" name="Content Placeholder 2"/>
          <p:cNvSpPr>
            <a:spLocks noGrp="1"/>
          </p:cNvSpPr>
          <p:nvPr>
            <p:ph idx="1"/>
          </p:nvPr>
        </p:nvSpPr>
        <p:spPr/>
        <p:txBody>
          <a:bodyPr/>
          <a:lstStyle/>
          <a:p>
            <a:r>
              <a:rPr lang="en-US" sz="2400" dirty="0"/>
              <a:t>Give the class name as normal, but add a colon and then the name of the base class</a:t>
            </a:r>
          </a:p>
          <a:p>
            <a:endParaRPr lang="en-US" sz="2400" dirty="0"/>
          </a:p>
          <a:p>
            <a:endParaRPr lang="en-US" sz="2400" dirty="0"/>
          </a:p>
          <a:p>
            <a:endParaRPr lang="en-US" sz="2400" dirty="0"/>
          </a:p>
          <a:p>
            <a:endParaRPr lang="en-US" sz="2400" dirty="0"/>
          </a:p>
          <a:p>
            <a:r>
              <a:rPr lang="en-US" sz="2400" dirty="0"/>
              <a:t>Objects of type </a:t>
            </a:r>
            <a:r>
              <a:rPr lang="en-US" sz="2400" dirty="0" err="1">
                <a:solidFill>
                  <a:srgbClr val="0000CC"/>
                </a:solidFill>
                <a:latin typeface="Consolas" pitchFamily="49" charset="0"/>
                <a:cs typeface="Consolas" pitchFamily="49" charset="0"/>
              </a:rPr>
              <a:t>SavingsAccount</a:t>
            </a:r>
            <a:r>
              <a:rPr lang="en-US" sz="2400" dirty="0"/>
              <a:t> can access member functions defined in </a:t>
            </a:r>
            <a:r>
              <a:rPr lang="en-US" sz="2400" dirty="0" err="1">
                <a:solidFill>
                  <a:srgbClr val="0000CC"/>
                </a:solidFill>
                <a:latin typeface="Consolas" pitchFamily="49" charset="0"/>
                <a:cs typeface="Consolas" pitchFamily="49" charset="0"/>
              </a:rPr>
              <a:t>SavingsAccount</a:t>
            </a:r>
            <a:r>
              <a:rPr lang="en-US" sz="2400" dirty="0"/>
              <a:t> or </a:t>
            </a:r>
            <a:r>
              <a:rPr lang="en-US" sz="2400" dirty="0" err="1">
                <a:solidFill>
                  <a:srgbClr val="0000CC"/>
                </a:solidFill>
                <a:latin typeface="Consolas" pitchFamily="49" charset="0"/>
                <a:cs typeface="Consolas" pitchFamily="49" charset="0"/>
              </a:rPr>
              <a:t>BankAccount</a:t>
            </a:r>
            <a:endParaRPr lang="en-US" sz="2400" dirty="0">
              <a:solidFill>
                <a:srgbClr val="0000CC"/>
              </a:solidFill>
              <a:latin typeface="Consolas" pitchFamily="49" charset="0"/>
              <a:cs typeface="Consolas" pitchFamily="49" charset="0"/>
            </a:endParaRPr>
          </a:p>
        </p:txBody>
      </p:sp>
      <p:sp>
        <p:nvSpPr>
          <p:cNvPr id="75781" name="TextBox 4"/>
          <p:cNvSpPr txBox="1">
            <a:spLocks noChangeArrowheads="1"/>
          </p:cNvSpPr>
          <p:nvPr/>
        </p:nvSpPr>
        <p:spPr bwMode="auto">
          <a:xfrm>
            <a:off x="1398588" y="2667000"/>
            <a:ext cx="5968301" cy="1323439"/>
          </a:xfrm>
          <a:prstGeom prst="rect">
            <a:avLst/>
          </a:prstGeom>
          <a:noFill/>
          <a:ln w="9525">
            <a:noFill/>
            <a:miter lim="800000"/>
            <a:headEnd/>
            <a:tailEnd/>
          </a:ln>
        </p:spPr>
        <p:txBody>
          <a:bodyPr wrap="none">
            <a:spAutoFit/>
          </a:bodyPr>
          <a:lstStyle/>
          <a:p>
            <a:r>
              <a:rPr lang="en-US" sz="2000" dirty="0">
                <a:solidFill>
                  <a:srgbClr val="0000CC"/>
                </a:solidFill>
                <a:latin typeface="Consolas" pitchFamily="49" charset="0"/>
                <a:cs typeface="Consolas" pitchFamily="49" charset="0"/>
              </a:rPr>
              <a:t>class </a:t>
            </a:r>
            <a:r>
              <a:rPr lang="en-US" sz="2000" dirty="0" err="1">
                <a:solidFill>
                  <a:srgbClr val="0000CC"/>
                </a:solidFill>
                <a:latin typeface="Consolas" pitchFamily="49" charset="0"/>
                <a:cs typeface="Consolas" pitchFamily="49" charset="0"/>
              </a:rPr>
              <a:t>SavingsAccount</a:t>
            </a:r>
            <a:r>
              <a:rPr lang="en-US" sz="2000" dirty="0">
                <a:solidFill>
                  <a:srgbClr val="0000CC"/>
                </a:solidFill>
                <a:latin typeface="Consolas" pitchFamily="49" charset="0"/>
                <a:cs typeface="Consolas" pitchFamily="49" charset="0"/>
              </a:rPr>
              <a:t> : public </a:t>
            </a:r>
            <a:r>
              <a:rPr lang="en-US" sz="2000" dirty="0" err="1">
                <a:solidFill>
                  <a:srgbClr val="0000CC"/>
                </a:solidFill>
                <a:latin typeface="Consolas" pitchFamily="49" charset="0"/>
                <a:cs typeface="Consolas" pitchFamily="49" charset="0"/>
              </a:rPr>
              <a:t>BankAccount</a:t>
            </a:r>
            <a:endParaRPr lang="en-US" sz="2000" dirty="0">
              <a:solidFill>
                <a:srgbClr val="0000CC"/>
              </a:solidFill>
              <a:latin typeface="Consolas" pitchFamily="49" charset="0"/>
              <a:cs typeface="Consolas" pitchFamily="49" charset="0"/>
            </a:endParaRPr>
          </a:p>
          <a:p>
            <a:r>
              <a:rPr lang="en-US" sz="2000" dirty="0">
                <a:solidFill>
                  <a:srgbClr val="0000CC"/>
                </a:solidFill>
                <a:latin typeface="Consolas" pitchFamily="49" charset="0"/>
                <a:cs typeface="Consolas" pitchFamily="49" charset="0"/>
              </a:rPr>
              <a:t>{</a:t>
            </a:r>
          </a:p>
          <a:p>
            <a:r>
              <a:rPr lang="en-US" sz="2000" dirty="0">
                <a:solidFill>
                  <a:srgbClr val="0000CC"/>
                </a:solidFill>
                <a:latin typeface="Consolas" pitchFamily="49" charset="0"/>
                <a:cs typeface="Consolas" pitchFamily="49" charset="0"/>
              </a:rPr>
              <a:t>  …</a:t>
            </a:r>
          </a:p>
          <a:p>
            <a:r>
              <a:rPr lang="en-US" sz="2000" dirty="0">
                <a:solidFill>
                  <a:srgbClr val="0000CC"/>
                </a:solidFill>
                <a:latin typeface="Consolas" pitchFamily="49" charset="0"/>
                <a:cs typeface="Consolas" pitchFamily="49" charset="0"/>
              </a:rPr>
              <a:t>}</a:t>
            </a:r>
          </a:p>
        </p:txBody>
      </p:sp>
      <p:sp>
        <p:nvSpPr>
          <p:cNvPr id="6" name="Text Box 2">
            <a:hlinkClick r:id="rId2" action="ppaction://hlinksldjump"/>
          </p:cNvPr>
          <p:cNvSpPr txBox="1">
            <a:spLocks noChangeArrowheads="1"/>
          </p:cNvSpPr>
          <p:nvPr/>
        </p:nvSpPr>
        <p:spPr bwMode="auto">
          <a:xfrm>
            <a:off x="2514600" y="5534025"/>
            <a:ext cx="3417888" cy="584200"/>
          </a:xfrm>
          <a:prstGeom prst="rect">
            <a:avLst/>
          </a:prstGeom>
          <a:solidFill>
            <a:schemeClr val="accent2"/>
          </a:solidFill>
          <a:ln w="9525" algn="ctr">
            <a:solidFill>
              <a:schemeClr val="tx2"/>
            </a:solidFill>
            <a:miter lim="800000"/>
            <a:headEnd/>
            <a:tailEnd/>
          </a:ln>
        </p:spPr>
        <p:txBody>
          <a:bodyPr wrap="none">
            <a:spAutoFit/>
          </a:bodyPr>
          <a:lstStyle/>
          <a:p>
            <a:pPr marL="342900" indent="-342900">
              <a:spcBef>
                <a:spcPct val="20000"/>
              </a:spcBef>
              <a:buClr>
                <a:schemeClr val="folHlink"/>
              </a:buClr>
              <a:buSzPct val="60000"/>
              <a:buFont typeface="Wingdings" pitchFamily="2" charset="2"/>
              <a:buNone/>
            </a:pPr>
            <a:r>
              <a:rPr lang="en-US" sz="3200">
                <a:solidFill>
                  <a:schemeClr val="tx2"/>
                </a:solidFill>
              </a:rPr>
              <a:t>Display 10.9 (1-3)</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5"/>
          <p:cNvSpPr>
            <a:spLocks noGrp="1" noChangeArrowheads="1"/>
          </p:cNvSpPr>
          <p:nvPr>
            <p:ph type="title"/>
          </p:nvPr>
        </p:nvSpPr>
        <p:spPr>
          <a:xfrm>
            <a:off x="5638800" y="2057400"/>
            <a:ext cx="2971800" cy="992188"/>
          </a:xfrm>
        </p:spPr>
        <p:txBody>
          <a:bodyPr/>
          <a:lstStyle/>
          <a:p>
            <a:pPr eaLnBrk="1" hangingPunct="1"/>
            <a:r>
              <a:rPr lang="en-US" dirty="0"/>
              <a:t>Display 10.7 (1/3)</a:t>
            </a:r>
            <a:br>
              <a:rPr lang="en-US" dirty="0"/>
            </a:br>
            <a:endParaRPr lang="en-US" dirty="0"/>
          </a:p>
        </p:txBody>
      </p:sp>
      <p:sp>
        <p:nvSpPr>
          <p:cNvPr id="93188" name="Rectangle 6"/>
          <p:cNvSpPr>
            <a:spLocks noChangeArrowheads="1"/>
          </p:cNvSpPr>
          <p:nvPr/>
        </p:nvSpPr>
        <p:spPr bwMode="auto">
          <a:xfrm>
            <a:off x="0" y="304800"/>
            <a:ext cx="5164138" cy="1319213"/>
          </a:xfrm>
          <a:prstGeom prst="rect">
            <a:avLst/>
          </a:prstGeom>
          <a:solidFill>
            <a:schemeClr val="bg1"/>
          </a:solidFill>
          <a:ln w="9525">
            <a:noFill/>
            <a:miter lim="800000"/>
            <a:headEnd/>
            <a:tailEnd/>
          </a:ln>
        </p:spPr>
        <p:txBody>
          <a:bodyPr wrap="none" anchor="ctr"/>
          <a:lstStyle/>
          <a:p>
            <a:endParaRPr lang="en-US"/>
          </a:p>
        </p:txBody>
      </p:sp>
      <p:pic>
        <p:nvPicPr>
          <p:cNvPr id="93191" name="Picture 7" descr="D10_07a"/>
          <p:cNvPicPr>
            <a:picLocks noChangeAspect="1" noChangeArrowheads="1"/>
          </p:cNvPicPr>
          <p:nvPr/>
        </p:nvPicPr>
        <p:blipFill>
          <a:blip r:embed="rId3" cstate="print"/>
          <a:srcRect/>
          <a:stretch>
            <a:fillRect/>
          </a:stretch>
        </p:blipFill>
        <p:spPr bwMode="auto">
          <a:xfrm>
            <a:off x="74613" y="358775"/>
            <a:ext cx="5027612" cy="6172200"/>
          </a:xfrm>
          <a:prstGeom prst="rect">
            <a:avLst/>
          </a:prstGeom>
          <a:noFill/>
          <a:ln w="9525">
            <a:noFill/>
            <a:miter lim="800000"/>
            <a:headEnd/>
            <a:tailEnd/>
          </a:ln>
        </p:spPr>
      </p:pic>
    </p:spTree>
    <p:extLst>
      <p:ext uri="{BB962C8B-B14F-4D97-AF65-F5344CB8AC3E}">
        <p14:creationId xmlns:p14="http://schemas.microsoft.com/office/powerpoint/2010/main" val="3937446833"/>
      </p:ext>
    </p:extLst>
  </p:cSld>
  <p:clrMapOvr>
    <a:masterClrMapping/>
  </p:clrMapOvr>
  <p:transition spd="med" advClick="0">
    <p:wipe dir="r"/>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Rectangle 6"/>
          <p:cNvSpPr>
            <a:spLocks noChangeArrowheads="1"/>
          </p:cNvSpPr>
          <p:nvPr/>
        </p:nvSpPr>
        <p:spPr bwMode="auto">
          <a:xfrm>
            <a:off x="0" y="304800"/>
            <a:ext cx="5164138" cy="1319213"/>
          </a:xfrm>
          <a:prstGeom prst="rect">
            <a:avLst/>
          </a:prstGeom>
          <a:solidFill>
            <a:schemeClr val="bg1"/>
          </a:solidFill>
          <a:ln w="9525">
            <a:noFill/>
            <a:miter lim="800000"/>
            <a:headEnd/>
            <a:tailEnd/>
          </a:ln>
        </p:spPr>
        <p:txBody>
          <a:bodyPr wrap="none" anchor="ctr"/>
          <a:lstStyle/>
          <a:p>
            <a:endParaRPr lang="en-US"/>
          </a:p>
        </p:txBody>
      </p:sp>
      <p:pic>
        <p:nvPicPr>
          <p:cNvPr id="97287" name="Picture 2" descr="Pink tissue paper"/>
          <p:cNvPicPr>
            <a:picLocks noChangeAspect="1" noChangeArrowheads="1"/>
          </p:cNvPicPr>
          <p:nvPr/>
        </p:nvPicPr>
        <p:blipFill>
          <a:blip r:embed="rId3" cstate="print"/>
          <a:srcRect/>
          <a:stretch>
            <a:fillRect/>
          </a:stretch>
        </p:blipFill>
        <p:spPr bwMode="auto">
          <a:xfrm>
            <a:off x="231775" y="80814"/>
            <a:ext cx="8478211" cy="6624786"/>
          </a:xfrm>
          <a:prstGeom prst="rect">
            <a:avLst/>
          </a:prstGeom>
          <a:noFill/>
          <a:ln w="9525">
            <a:noFill/>
            <a:miter lim="800000"/>
            <a:headEnd/>
            <a:tailEnd/>
          </a:ln>
          <a:effectLst/>
        </p:spPr>
      </p:pic>
      <p:sp>
        <p:nvSpPr>
          <p:cNvPr id="97282" name="Rectangle 5"/>
          <p:cNvSpPr>
            <a:spLocks noGrp="1" noChangeArrowheads="1"/>
          </p:cNvSpPr>
          <p:nvPr>
            <p:ph type="title"/>
          </p:nvPr>
        </p:nvSpPr>
        <p:spPr>
          <a:xfrm>
            <a:off x="5181600" y="3581400"/>
            <a:ext cx="2971800" cy="1752600"/>
          </a:xfrm>
        </p:spPr>
        <p:txBody>
          <a:bodyPr/>
          <a:lstStyle/>
          <a:p>
            <a:pPr eaLnBrk="1" hangingPunct="1"/>
            <a:r>
              <a:rPr lang="en-US" dirty="0"/>
              <a:t>Display 10.9 (1/3)</a:t>
            </a:r>
          </a:p>
        </p:txBody>
      </p:sp>
    </p:spTree>
  </p:cSld>
  <p:clrMapOvr>
    <a:masterClrMapping/>
  </p:clrMapOvr>
  <p:transition spd="med" advClick="0">
    <p:wipe dir="r"/>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Rectangle 6"/>
          <p:cNvSpPr>
            <a:spLocks noChangeArrowheads="1"/>
          </p:cNvSpPr>
          <p:nvPr/>
        </p:nvSpPr>
        <p:spPr bwMode="auto">
          <a:xfrm>
            <a:off x="0" y="304800"/>
            <a:ext cx="5164138" cy="1319213"/>
          </a:xfrm>
          <a:prstGeom prst="rect">
            <a:avLst/>
          </a:prstGeom>
          <a:solidFill>
            <a:schemeClr val="bg1"/>
          </a:solidFill>
          <a:ln w="9525">
            <a:noFill/>
            <a:miter lim="800000"/>
            <a:headEnd/>
            <a:tailEnd/>
          </a:ln>
        </p:spPr>
        <p:txBody>
          <a:bodyPr wrap="none" anchor="ctr"/>
          <a:lstStyle/>
          <a:p>
            <a:endParaRPr lang="en-US"/>
          </a:p>
        </p:txBody>
      </p:sp>
      <p:pic>
        <p:nvPicPr>
          <p:cNvPr id="98311" name="Picture 2" descr="Pink tissue paper"/>
          <p:cNvPicPr>
            <a:picLocks noChangeAspect="1" noChangeArrowheads="1"/>
          </p:cNvPicPr>
          <p:nvPr/>
        </p:nvPicPr>
        <p:blipFill>
          <a:blip r:embed="rId3" cstate="print"/>
          <a:srcRect/>
          <a:stretch>
            <a:fillRect/>
          </a:stretch>
        </p:blipFill>
        <p:spPr bwMode="auto">
          <a:xfrm>
            <a:off x="0" y="83403"/>
            <a:ext cx="9143999" cy="5430647"/>
          </a:xfrm>
          <a:prstGeom prst="rect">
            <a:avLst/>
          </a:prstGeom>
          <a:noFill/>
          <a:ln w="9525">
            <a:noFill/>
            <a:miter lim="800000"/>
            <a:headEnd/>
            <a:tailEnd/>
          </a:ln>
          <a:effectLst/>
        </p:spPr>
      </p:pic>
      <p:sp>
        <p:nvSpPr>
          <p:cNvPr id="98306" name="Rectangle 5"/>
          <p:cNvSpPr>
            <a:spLocks noGrp="1" noChangeArrowheads="1"/>
          </p:cNvSpPr>
          <p:nvPr>
            <p:ph type="title"/>
          </p:nvPr>
        </p:nvSpPr>
        <p:spPr>
          <a:xfrm>
            <a:off x="638969" y="304800"/>
            <a:ext cx="5867400" cy="687388"/>
          </a:xfrm>
        </p:spPr>
        <p:txBody>
          <a:bodyPr/>
          <a:lstStyle/>
          <a:p>
            <a:pPr eaLnBrk="1" hangingPunct="1"/>
            <a:r>
              <a:rPr lang="en-US" dirty="0"/>
              <a:t>Display 10.9 (2/3)</a:t>
            </a:r>
          </a:p>
        </p:txBody>
      </p:sp>
      <p:sp>
        <p:nvSpPr>
          <p:cNvPr id="5" name="Rectangle 4"/>
          <p:cNvSpPr/>
          <p:nvPr/>
        </p:nvSpPr>
        <p:spPr>
          <a:xfrm>
            <a:off x="638969" y="5791200"/>
            <a:ext cx="7438231" cy="830997"/>
          </a:xfrm>
          <a:prstGeom prst="rect">
            <a:avLst/>
          </a:prstGeom>
        </p:spPr>
        <p:txBody>
          <a:bodyPr wrap="square">
            <a:spAutoFit/>
          </a:bodyPr>
          <a:lstStyle/>
          <a:p>
            <a:r>
              <a:rPr lang="en-US" dirty="0">
                <a:solidFill>
                  <a:srgbClr val="FF0000"/>
                </a:solidFill>
              </a:rPr>
              <a:t>For more information on type casting, </a:t>
            </a:r>
          </a:p>
          <a:p>
            <a:r>
              <a:rPr lang="en-US" dirty="0">
                <a:solidFill>
                  <a:srgbClr val="FF0000"/>
                </a:solidFill>
              </a:rPr>
              <a:t>http://www.cplusplus.com/doc/tutorial/typecasting/</a:t>
            </a:r>
          </a:p>
        </p:txBody>
      </p:sp>
    </p:spTree>
  </p:cSld>
  <p:clrMapOvr>
    <a:masterClrMapping/>
  </p:clrMapOvr>
  <p:transition spd="med" advClick="0">
    <p:wipe dir="r"/>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2" name="Rectangle 6"/>
          <p:cNvSpPr>
            <a:spLocks noChangeArrowheads="1"/>
          </p:cNvSpPr>
          <p:nvPr/>
        </p:nvSpPr>
        <p:spPr bwMode="auto">
          <a:xfrm>
            <a:off x="0" y="304800"/>
            <a:ext cx="5164138" cy="1319213"/>
          </a:xfrm>
          <a:prstGeom prst="rect">
            <a:avLst/>
          </a:prstGeom>
          <a:solidFill>
            <a:schemeClr val="bg1"/>
          </a:solidFill>
          <a:ln w="9525">
            <a:noFill/>
            <a:miter lim="800000"/>
            <a:headEnd/>
            <a:tailEnd/>
          </a:ln>
        </p:spPr>
        <p:txBody>
          <a:bodyPr wrap="none" anchor="ctr"/>
          <a:lstStyle/>
          <a:p>
            <a:endParaRPr lang="en-US"/>
          </a:p>
        </p:txBody>
      </p:sp>
      <p:pic>
        <p:nvPicPr>
          <p:cNvPr id="99335" name="Picture 2" descr="Pink tissue paper"/>
          <p:cNvPicPr>
            <a:picLocks noChangeAspect="1" noChangeArrowheads="1"/>
          </p:cNvPicPr>
          <p:nvPr/>
        </p:nvPicPr>
        <p:blipFill>
          <a:blip r:embed="rId3" cstate="print"/>
          <a:srcRect/>
          <a:stretch>
            <a:fillRect/>
          </a:stretch>
        </p:blipFill>
        <p:spPr bwMode="auto">
          <a:xfrm>
            <a:off x="487363" y="609601"/>
            <a:ext cx="8505588" cy="5778500"/>
          </a:xfrm>
          <a:prstGeom prst="rect">
            <a:avLst/>
          </a:prstGeom>
          <a:noFill/>
          <a:ln w="9525">
            <a:noFill/>
            <a:miter lim="800000"/>
            <a:headEnd/>
            <a:tailEnd/>
          </a:ln>
          <a:effectLst/>
        </p:spPr>
      </p:pic>
      <p:sp>
        <p:nvSpPr>
          <p:cNvPr id="99330" name="Rectangle 5"/>
          <p:cNvSpPr>
            <a:spLocks noGrp="1" noChangeArrowheads="1"/>
          </p:cNvSpPr>
          <p:nvPr>
            <p:ph type="title"/>
          </p:nvPr>
        </p:nvSpPr>
        <p:spPr>
          <a:xfrm>
            <a:off x="4953000" y="4724400"/>
            <a:ext cx="3886200" cy="763588"/>
          </a:xfrm>
        </p:spPr>
        <p:txBody>
          <a:bodyPr/>
          <a:lstStyle/>
          <a:p>
            <a:pPr eaLnBrk="1" hangingPunct="1"/>
            <a:r>
              <a:rPr lang="en-US" dirty="0"/>
              <a:t>Display 10.9(3/3)</a:t>
            </a:r>
          </a:p>
        </p:txBody>
      </p:sp>
    </p:spTree>
  </p:cSld>
  <p:clrMapOvr>
    <a:masterClrMapping/>
  </p:clrMapOvr>
  <p:transition spd="med" advClick="0">
    <p:wipe dir="r"/>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dirty="0"/>
              <a:t>Section 10.4 Exercises</a:t>
            </a:r>
          </a:p>
        </p:txBody>
      </p:sp>
      <p:sp>
        <p:nvSpPr>
          <p:cNvPr id="76803" name="Rectangle 3"/>
          <p:cNvSpPr>
            <a:spLocks noGrp="1" noChangeArrowheads="1"/>
          </p:cNvSpPr>
          <p:nvPr>
            <p:ph idx="1"/>
          </p:nvPr>
        </p:nvSpPr>
        <p:spPr/>
        <p:txBody>
          <a:bodyPr/>
          <a:lstStyle/>
          <a:p>
            <a:pPr eaLnBrk="1" hangingPunct="1"/>
            <a:r>
              <a:rPr lang="en-US" sz="2400"/>
              <a:t>Can you</a:t>
            </a:r>
          </a:p>
          <a:p>
            <a:pPr lvl="1" eaLnBrk="1" hangingPunct="1"/>
            <a:r>
              <a:rPr lang="en-US" sz="2400"/>
              <a:t>Define object?</a:t>
            </a:r>
          </a:p>
          <a:p>
            <a:pPr lvl="1" eaLnBrk="1" hangingPunct="1"/>
            <a:r>
              <a:rPr lang="en-US" sz="2400"/>
              <a:t>Define class?</a:t>
            </a:r>
          </a:p>
          <a:p>
            <a:pPr lvl="1" eaLnBrk="1" hangingPunct="1"/>
            <a:r>
              <a:rPr lang="en-US" sz="2400"/>
              <a:t>Describe the relationship between parent and child</a:t>
            </a:r>
            <a:br>
              <a:rPr lang="en-US" sz="2400"/>
            </a:br>
            <a:r>
              <a:rPr lang="en-US" sz="2400"/>
              <a:t>classes?</a:t>
            </a:r>
          </a:p>
          <a:p>
            <a:pPr lvl="1" eaLnBrk="1" hangingPunct="1"/>
            <a:r>
              <a:rPr lang="en-US" sz="2400"/>
              <a:t>Describe the benefit of inheritance?</a:t>
            </a:r>
          </a:p>
        </p:txBody>
      </p:sp>
    </p:spTree>
  </p:cSld>
  <p:clrMapOvr>
    <a:masterClrMapping/>
  </p:clrMapOvr>
  <p:transition spd="med">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5"/>
          <p:cNvSpPr>
            <a:spLocks noGrp="1" noChangeArrowheads="1"/>
          </p:cNvSpPr>
          <p:nvPr>
            <p:ph type="title"/>
          </p:nvPr>
        </p:nvSpPr>
        <p:spPr/>
        <p:txBody>
          <a:bodyPr/>
          <a:lstStyle/>
          <a:p>
            <a:pPr eaLnBrk="1" hangingPunct="1"/>
            <a:r>
              <a:rPr lang="en-US"/>
              <a:t>Display 10.1</a:t>
            </a:r>
            <a:br>
              <a:rPr lang="en-US"/>
            </a:br>
            <a:r>
              <a:rPr lang="en-US"/>
              <a:t>(2/2)</a:t>
            </a:r>
          </a:p>
        </p:txBody>
      </p:sp>
      <p:pic>
        <p:nvPicPr>
          <p:cNvPr id="79878" name="Picture 4" descr="06"/>
          <p:cNvPicPr>
            <a:picLocks noChangeAspect="1" noChangeArrowheads="1"/>
          </p:cNvPicPr>
          <p:nvPr/>
        </p:nvPicPr>
        <p:blipFill>
          <a:blip r:embed="rId3" cstate="print"/>
          <a:srcRect/>
          <a:stretch>
            <a:fillRect/>
          </a:stretch>
        </p:blipFill>
        <p:spPr bwMode="auto">
          <a:xfrm>
            <a:off x="2035175" y="1533525"/>
            <a:ext cx="5538788" cy="4914900"/>
          </a:xfrm>
          <a:prstGeom prst="rect">
            <a:avLst/>
          </a:prstGeom>
          <a:noFill/>
          <a:ln w="9525">
            <a:noFill/>
            <a:miter lim="800000"/>
            <a:headEnd/>
            <a:tailEnd/>
          </a:ln>
        </p:spPr>
      </p:pic>
    </p:spTree>
  </p:cSld>
  <p:clrMapOvr>
    <a:masterClrMapping/>
  </p:clrMapOvr>
  <p:transition spd="med" advClick="0">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5"/>
          <p:cNvSpPr>
            <a:spLocks noGrp="1" noChangeArrowheads="1"/>
          </p:cNvSpPr>
          <p:nvPr>
            <p:ph type="title"/>
          </p:nvPr>
        </p:nvSpPr>
        <p:spPr>
          <a:xfrm>
            <a:off x="533400" y="76200"/>
            <a:ext cx="8305800" cy="609600"/>
          </a:xfrm>
        </p:spPr>
        <p:txBody>
          <a:bodyPr/>
          <a:lstStyle/>
          <a:p>
            <a:pPr eaLnBrk="1" hangingPunct="1"/>
            <a:r>
              <a:rPr lang="en-US" dirty="0"/>
              <a:t>Display 10.2</a:t>
            </a:r>
          </a:p>
        </p:txBody>
      </p:sp>
      <p:pic>
        <p:nvPicPr>
          <p:cNvPr id="80902" name="Picture 4" descr="06"/>
          <p:cNvPicPr>
            <a:picLocks noChangeAspect="1" noChangeArrowheads="1"/>
          </p:cNvPicPr>
          <p:nvPr/>
        </p:nvPicPr>
        <p:blipFill>
          <a:blip r:embed="rId3" cstate="print"/>
          <a:srcRect/>
          <a:stretch>
            <a:fillRect/>
          </a:stretch>
        </p:blipFill>
        <p:spPr bwMode="auto">
          <a:xfrm>
            <a:off x="1865313" y="685800"/>
            <a:ext cx="6592887" cy="5867400"/>
          </a:xfrm>
          <a:prstGeom prst="rect">
            <a:avLst/>
          </a:prstGeom>
          <a:noFill/>
          <a:ln w="9525">
            <a:noFill/>
            <a:miter lim="800000"/>
            <a:headEnd/>
            <a:tailEnd/>
          </a:ln>
        </p:spPr>
      </p:pic>
    </p:spTree>
  </p:cSld>
  <p:clrMapOvr>
    <a:masterClrMapping/>
  </p:clrMapOvr>
  <p:transition spd="med" advClick="0">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p:txBody>
          <a:bodyPr/>
          <a:lstStyle/>
          <a:p>
            <a:pPr eaLnBrk="1" hangingPunct="1"/>
            <a:r>
              <a:rPr lang="en-US"/>
              <a:t>Duplicate Names</a:t>
            </a:r>
          </a:p>
        </p:txBody>
      </p:sp>
      <p:sp>
        <p:nvSpPr>
          <p:cNvPr id="15363" name="Rectangle 5"/>
          <p:cNvSpPr>
            <a:spLocks noGrp="1" noChangeArrowheads="1"/>
          </p:cNvSpPr>
          <p:nvPr>
            <p:ph idx="1"/>
          </p:nvPr>
        </p:nvSpPr>
        <p:spPr/>
        <p:txBody>
          <a:bodyPr/>
          <a:lstStyle/>
          <a:p>
            <a:pPr eaLnBrk="1" hangingPunct="1"/>
            <a:r>
              <a:rPr lang="en-US" sz="2400" dirty="0"/>
              <a:t>Member variable names duplicated between </a:t>
            </a:r>
            <a:br>
              <a:rPr lang="en-US" sz="2400" dirty="0"/>
            </a:br>
            <a:r>
              <a:rPr lang="en-US" sz="2400" dirty="0"/>
              <a:t>structure types are not a problem. </a:t>
            </a:r>
            <a:br>
              <a:rPr lang="en-US" sz="2400" dirty="0"/>
            </a:br>
            <a:br>
              <a:rPr lang="en-US" sz="2400" dirty="0"/>
            </a:br>
            <a:br>
              <a:rPr lang="en-US" sz="2400" dirty="0"/>
            </a:br>
            <a:br>
              <a:rPr lang="en-US" sz="2400" dirty="0"/>
            </a:br>
            <a:br>
              <a:rPr lang="en-US" sz="2400" dirty="0"/>
            </a:br>
            <a:endParaRPr lang="en-US" sz="2400" dirty="0"/>
          </a:p>
          <a:p>
            <a:pPr eaLnBrk="1" hangingPunct="1">
              <a:buFont typeface="Wingdings" pitchFamily="2" charset="2"/>
              <a:buNone/>
            </a:pPr>
            <a:br>
              <a:rPr lang="en-US" sz="2400" dirty="0"/>
            </a:br>
            <a:endParaRPr lang="en-US" sz="2400" dirty="0"/>
          </a:p>
          <a:p>
            <a:pPr eaLnBrk="1" hangingPunct="1"/>
            <a:r>
              <a:rPr lang="en-US" sz="2400" dirty="0" err="1">
                <a:solidFill>
                  <a:srgbClr val="0000CC"/>
                </a:solidFill>
                <a:latin typeface="Consolas" pitchFamily="49" charset="0"/>
                <a:cs typeface="Consolas" pitchFamily="49" charset="0"/>
              </a:rPr>
              <a:t>super_grow.quantity</a:t>
            </a:r>
            <a:r>
              <a:rPr lang="en-US" sz="2400" dirty="0">
                <a:solidFill>
                  <a:srgbClr val="0000CC"/>
                </a:solidFill>
                <a:latin typeface="Consolas" pitchFamily="49" charset="0"/>
                <a:cs typeface="Consolas" pitchFamily="49" charset="0"/>
              </a:rPr>
              <a:t> </a:t>
            </a:r>
            <a:r>
              <a:rPr lang="en-US" sz="2400" dirty="0"/>
              <a:t>and </a:t>
            </a:r>
            <a:r>
              <a:rPr lang="en-US" sz="2400" dirty="0" err="1">
                <a:solidFill>
                  <a:srgbClr val="0000CC"/>
                </a:solidFill>
                <a:latin typeface="Consolas" pitchFamily="49" charset="0"/>
                <a:cs typeface="Consolas" pitchFamily="49" charset="0"/>
              </a:rPr>
              <a:t>apples.quantity</a:t>
            </a:r>
            <a:r>
              <a:rPr lang="en-US" sz="2400" dirty="0"/>
              <a:t> are </a:t>
            </a:r>
            <a:br>
              <a:rPr lang="en-US" sz="2400" dirty="0"/>
            </a:br>
            <a:r>
              <a:rPr lang="en-US" sz="2400" dirty="0"/>
              <a:t>different variables stored in different locations</a:t>
            </a:r>
          </a:p>
        </p:txBody>
      </p:sp>
      <p:sp>
        <p:nvSpPr>
          <p:cNvPr id="524290" name="Text Box 2"/>
          <p:cNvSpPr txBox="1">
            <a:spLocks noChangeArrowheads="1"/>
          </p:cNvSpPr>
          <p:nvPr/>
        </p:nvSpPr>
        <p:spPr bwMode="auto">
          <a:xfrm>
            <a:off x="504825" y="2524125"/>
            <a:ext cx="4291013" cy="2657475"/>
          </a:xfrm>
          <a:prstGeom prst="rect">
            <a:avLst/>
          </a:prstGeom>
          <a:noFill/>
          <a:ln w="9525" algn="ctr">
            <a:solidFill>
              <a:schemeClr val="tx2"/>
            </a:solidFill>
            <a:miter lim="800000"/>
            <a:headEnd/>
            <a:tailEnd/>
          </a:ln>
        </p:spPr>
        <p:txBody>
          <a:bodyPr wrap="none">
            <a:spAutoFit/>
          </a:bodyPr>
          <a:lstStyle/>
          <a:p>
            <a:pPr>
              <a:spcBef>
                <a:spcPct val="20000"/>
              </a:spcBef>
              <a:buClr>
                <a:srgbClr val="CC0000"/>
              </a:buClr>
              <a:buFont typeface="Wingdings" pitchFamily="2" charset="2"/>
              <a:buNone/>
            </a:pPr>
            <a:r>
              <a:rPr lang="en-US" b="1"/>
              <a:t>struct FertilizerStock</a:t>
            </a:r>
            <a:br>
              <a:rPr lang="en-US" b="1"/>
            </a:br>
            <a:r>
              <a:rPr lang="en-US" b="1"/>
              <a:t>{</a:t>
            </a:r>
            <a:br>
              <a:rPr lang="en-US" b="1"/>
            </a:br>
            <a:r>
              <a:rPr lang="en-US" b="1"/>
              <a:t>    double </a:t>
            </a:r>
            <a:r>
              <a:rPr lang="en-US" b="1">
                <a:solidFill>
                  <a:schemeClr val="hlink"/>
                </a:solidFill>
              </a:rPr>
              <a:t>quantity</a:t>
            </a:r>
            <a:r>
              <a:rPr lang="en-US" b="1"/>
              <a:t>;</a:t>
            </a:r>
            <a:br>
              <a:rPr lang="en-US" b="1"/>
            </a:br>
            <a:r>
              <a:rPr lang="en-US" b="1"/>
              <a:t>    double nitrogen_content;</a:t>
            </a:r>
            <a:br>
              <a:rPr lang="en-US" b="1"/>
            </a:br>
            <a:r>
              <a:rPr lang="en-US" b="1"/>
              <a:t>};</a:t>
            </a:r>
            <a:br>
              <a:rPr lang="en-US" b="1"/>
            </a:br>
            <a:br>
              <a:rPr lang="en-US" b="1"/>
            </a:br>
            <a:r>
              <a:rPr lang="en-US" b="1"/>
              <a:t>FertilizerStock  super_grow;</a:t>
            </a:r>
          </a:p>
        </p:txBody>
      </p:sp>
      <p:sp>
        <p:nvSpPr>
          <p:cNvPr id="524291" name="Text Box 3"/>
          <p:cNvSpPr txBox="1">
            <a:spLocks noChangeArrowheads="1"/>
          </p:cNvSpPr>
          <p:nvPr/>
        </p:nvSpPr>
        <p:spPr bwMode="auto">
          <a:xfrm>
            <a:off x="5132388" y="2524125"/>
            <a:ext cx="3840162" cy="2657475"/>
          </a:xfrm>
          <a:prstGeom prst="rect">
            <a:avLst/>
          </a:prstGeom>
          <a:noFill/>
          <a:ln w="9525" algn="ctr">
            <a:solidFill>
              <a:schemeClr val="tx2"/>
            </a:solidFill>
            <a:miter lim="800000"/>
            <a:headEnd/>
            <a:tailEnd/>
          </a:ln>
        </p:spPr>
        <p:txBody>
          <a:bodyPr>
            <a:spAutoFit/>
          </a:bodyPr>
          <a:lstStyle/>
          <a:p>
            <a:pPr>
              <a:spcBef>
                <a:spcPct val="20000"/>
              </a:spcBef>
              <a:buClr>
                <a:srgbClr val="CC0000"/>
              </a:buClr>
              <a:buFont typeface="Wingdings" pitchFamily="2" charset="2"/>
              <a:buNone/>
            </a:pPr>
            <a:r>
              <a:rPr lang="en-US" b="1"/>
              <a:t>struct CropYield</a:t>
            </a:r>
            <a:br>
              <a:rPr lang="en-US" b="1"/>
            </a:br>
            <a:r>
              <a:rPr lang="en-US" b="1"/>
              <a:t>{</a:t>
            </a:r>
            <a:br>
              <a:rPr lang="en-US" b="1"/>
            </a:br>
            <a:r>
              <a:rPr lang="en-US" b="1"/>
              <a:t>   int </a:t>
            </a:r>
            <a:r>
              <a:rPr lang="en-US" b="1">
                <a:solidFill>
                  <a:schemeClr val="hlink"/>
                </a:solidFill>
              </a:rPr>
              <a:t>quantity</a:t>
            </a:r>
            <a:r>
              <a:rPr lang="en-US" b="1"/>
              <a:t>;</a:t>
            </a:r>
            <a:br>
              <a:rPr lang="en-US" b="1"/>
            </a:br>
            <a:r>
              <a:rPr lang="en-US" b="1"/>
              <a:t>   double size;</a:t>
            </a:r>
            <a:br>
              <a:rPr lang="en-US" b="1"/>
            </a:br>
            <a:r>
              <a:rPr lang="en-US" b="1"/>
              <a:t>};</a:t>
            </a:r>
            <a:br>
              <a:rPr lang="en-US" b="1"/>
            </a:br>
            <a:br>
              <a:rPr lang="en-US" b="1"/>
            </a:br>
            <a:r>
              <a:rPr lang="en-US" b="1"/>
              <a:t>CropYield  apples;</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24290"/>
                                        </p:tgtEl>
                                        <p:attrNameLst>
                                          <p:attrName>style.visibility</p:attrName>
                                        </p:attrNameLst>
                                      </p:cBhvr>
                                      <p:to>
                                        <p:strVal val="visible"/>
                                      </p:to>
                                    </p:set>
                                    <p:animEffect transition="in" filter="blinds(horizontal)">
                                      <p:cBhvr>
                                        <p:cTn id="7" dur="500"/>
                                        <p:tgtEl>
                                          <p:spTgt spid="52429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24291"/>
                                        </p:tgtEl>
                                        <p:attrNameLst>
                                          <p:attrName>style.visibility</p:attrName>
                                        </p:attrNameLst>
                                      </p:cBhvr>
                                      <p:to>
                                        <p:strVal val="visible"/>
                                      </p:to>
                                    </p:set>
                                    <p:animEffect transition="in" filter="blinds(horizontal)">
                                      <p:cBhvr>
                                        <p:cTn id="10" dur="500"/>
                                        <p:tgtEl>
                                          <p:spTgt spid="524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4290" grpId="0" animBg="1"/>
      <p:bldP spid="52429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A2468-B791-4A2B-94BA-D79E50898EBC}"/>
              </a:ext>
            </a:extLst>
          </p:cNvPr>
          <p:cNvSpPr>
            <a:spLocks noGrp="1"/>
          </p:cNvSpPr>
          <p:nvPr>
            <p:ph type="title"/>
          </p:nvPr>
        </p:nvSpPr>
        <p:spPr>
          <a:xfrm>
            <a:off x="304800" y="0"/>
            <a:ext cx="7086600" cy="1600200"/>
          </a:xfrm>
        </p:spPr>
        <p:txBody>
          <a:bodyPr/>
          <a:lstStyle/>
          <a:p>
            <a:r>
              <a:rPr lang="en-US" sz="3600" dirty="0"/>
              <a:t>Parameter passing efficiency</a:t>
            </a:r>
          </a:p>
        </p:txBody>
      </p:sp>
      <p:sp>
        <p:nvSpPr>
          <p:cNvPr id="3" name="Text Placeholder 2">
            <a:extLst>
              <a:ext uri="{FF2B5EF4-FFF2-40B4-BE49-F238E27FC236}">
                <a16:creationId xmlns:a16="http://schemas.microsoft.com/office/drawing/2014/main" id="{60FF61B5-185E-4666-BAE0-A09807CEAF62}"/>
              </a:ext>
            </a:extLst>
          </p:cNvPr>
          <p:cNvSpPr>
            <a:spLocks noGrp="1"/>
          </p:cNvSpPr>
          <p:nvPr>
            <p:ph type="body" idx="1"/>
          </p:nvPr>
        </p:nvSpPr>
        <p:spPr>
          <a:xfrm>
            <a:off x="914400" y="1600200"/>
            <a:ext cx="7696200" cy="4610100"/>
          </a:xfrm>
        </p:spPr>
        <p:txBody>
          <a:bodyPr/>
          <a:lstStyle/>
          <a:p>
            <a:pPr eaLnBrk="1" hangingPunct="1"/>
            <a:r>
              <a:rPr lang="en-US" altLang="en-US" sz="2400" dirty="0"/>
              <a:t>A call-by-value parameter less efficient than a</a:t>
            </a:r>
            <a:br>
              <a:rPr lang="en-US" altLang="en-US" sz="2400" dirty="0"/>
            </a:br>
            <a:r>
              <a:rPr lang="en-US" altLang="en-US" sz="2400" dirty="0"/>
              <a:t>call-by-reference parameter</a:t>
            </a:r>
          </a:p>
          <a:p>
            <a:pPr lvl="1" eaLnBrk="1" hangingPunct="1"/>
            <a:r>
              <a:rPr lang="en-US" altLang="en-US" sz="2400" dirty="0"/>
              <a:t>The parameter is a local variable initialized to the value of the argument</a:t>
            </a:r>
          </a:p>
          <a:p>
            <a:pPr lvl="2" eaLnBrk="1" hangingPunct="1"/>
            <a:r>
              <a:rPr lang="en-US" altLang="en-US" sz="2000" dirty="0"/>
              <a:t>This results in two copies of the argument </a:t>
            </a:r>
          </a:p>
          <a:p>
            <a:pPr lvl="2" eaLnBrk="1" hangingPunct="1"/>
            <a:r>
              <a:rPr lang="en-US" altLang="en-US" sz="2000" dirty="0"/>
              <a:t>For vectors and strings, it means dynamic allocation and copying the values. Expensive!!</a:t>
            </a:r>
          </a:p>
          <a:p>
            <a:pPr eaLnBrk="1" hangingPunct="1"/>
            <a:r>
              <a:rPr lang="en-US" altLang="en-US" sz="2400" dirty="0"/>
              <a:t>A call-by-reference parameter is more efficient</a:t>
            </a:r>
          </a:p>
          <a:p>
            <a:pPr lvl="1" eaLnBrk="1" hangingPunct="1"/>
            <a:r>
              <a:rPr lang="en-US" altLang="en-US" sz="2400" dirty="0"/>
              <a:t>The parameter is a placeholder replaced by the </a:t>
            </a:r>
            <a:br>
              <a:rPr lang="en-US" altLang="en-US" sz="2400" dirty="0"/>
            </a:br>
            <a:r>
              <a:rPr lang="en-US" altLang="en-US" sz="2400" dirty="0"/>
              <a:t>argument</a:t>
            </a:r>
          </a:p>
          <a:p>
            <a:pPr lvl="2" eaLnBrk="1" hangingPunct="1"/>
            <a:r>
              <a:rPr lang="en-US" altLang="en-US" sz="2000" dirty="0"/>
              <a:t>There is only one copy of the argument </a:t>
            </a:r>
          </a:p>
          <a:p>
            <a:endParaRPr lang="en-US" dirty="0"/>
          </a:p>
        </p:txBody>
      </p:sp>
    </p:spTree>
    <p:extLst>
      <p:ext uri="{BB962C8B-B14F-4D97-AF65-F5344CB8AC3E}">
        <p14:creationId xmlns:p14="http://schemas.microsoft.com/office/powerpoint/2010/main" val="3325337279"/>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t>Structures as Arguments</a:t>
            </a:r>
          </a:p>
        </p:txBody>
      </p:sp>
      <p:sp>
        <p:nvSpPr>
          <p:cNvPr id="16387" name="Rectangle 3"/>
          <p:cNvSpPr>
            <a:spLocks noGrp="1" noChangeArrowheads="1"/>
          </p:cNvSpPr>
          <p:nvPr>
            <p:ph idx="1"/>
          </p:nvPr>
        </p:nvSpPr>
        <p:spPr>
          <a:xfrm>
            <a:off x="152400" y="1676400"/>
            <a:ext cx="8991599" cy="4572000"/>
          </a:xfrm>
        </p:spPr>
        <p:txBody>
          <a:bodyPr/>
          <a:lstStyle/>
          <a:p>
            <a:pPr eaLnBrk="1" hangingPunct="1"/>
            <a:r>
              <a:rPr lang="en-US" dirty="0"/>
              <a:t>Structures can be arguments in function calls</a:t>
            </a:r>
          </a:p>
          <a:p>
            <a:pPr lvl="1" eaLnBrk="1" hangingPunct="1"/>
            <a:r>
              <a:rPr lang="en-US" dirty="0"/>
              <a:t>The formal parameter can be call-by-value</a:t>
            </a:r>
          </a:p>
          <a:p>
            <a:pPr lvl="1" eaLnBrk="1" hangingPunct="1"/>
            <a:r>
              <a:rPr lang="en-US" dirty="0"/>
              <a:t>The formal parameter can be call-by-reference</a:t>
            </a:r>
          </a:p>
          <a:p>
            <a:pPr eaLnBrk="1" hangingPunct="1"/>
            <a:r>
              <a:rPr lang="en-US" dirty="0"/>
              <a:t>Example:</a:t>
            </a:r>
            <a:br>
              <a:rPr lang="en-US" dirty="0"/>
            </a:br>
            <a:r>
              <a:rPr lang="en-US" dirty="0">
                <a:solidFill>
                  <a:srgbClr val="0000CC"/>
                </a:solidFill>
                <a:latin typeface="Consolas" pitchFamily="49" charset="0"/>
                <a:cs typeface="Consolas" pitchFamily="49" charset="0"/>
              </a:rPr>
              <a:t>void </a:t>
            </a:r>
            <a:r>
              <a:rPr lang="en-US" dirty="0" err="1">
                <a:solidFill>
                  <a:srgbClr val="0000CC"/>
                </a:solidFill>
                <a:latin typeface="Consolas" pitchFamily="49" charset="0"/>
                <a:cs typeface="Consolas" pitchFamily="49" charset="0"/>
              </a:rPr>
              <a:t>get_data</a:t>
            </a:r>
            <a:r>
              <a:rPr lang="en-US" dirty="0">
                <a:solidFill>
                  <a:srgbClr val="0000CC"/>
                </a:solidFill>
                <a:latin typeface="Consolas" pitchFamily="49" charset="0"/>
                <a:cs typeface="Consolas" pitchFamily="49" charset="0"/>
              </a:rPr>
              <a:t>(</a:t>
            </a:r>
            <a:r>
              <a:rPr lang="en-US" dirty="0" err="1">
                <a:solidFill>
                  <a:srgbClr val="0000CC"/>
                </a:solidFill>
                <a:latin typeface="Consolas" pitchFamily="49" charset="0"/>
                <a:cs typeface="Consolas" pitchFamily="49" charset="0"/>
              </a:rPr>
              <a:t>CDAccount</a:t>
            </a:r>
            <a:r>
              <a:rPr lang="en-US" dirty="0">
                <a:solidFill>
                  <a:srgbClr val="0000CC"/>
                </a:solidFill>
                <a:latin typeface="Consolas" pitchFamily="49" charset="0"/>
                <a:cs typeface="Consolas" pitchFamily="49" charset="0"/>
              </a:rPr>
              <a:t>&amp; </a:t>
            </a:r>
            <a:r>
              <a:rPr lang="en-US" dirty="0" err="1">
                <a:solidFill>
                  <a:srgbClr val="0000CC"/>
                </a:solidFill>
                <a:latin typeface="Consolas" pitchFamily="49" charset="0"/>
                <a:cs typeface="Consolas" pitchFamily="49" charset="0"/>
              </a:rPr>
              <a:t>the_account</a:t>
            </a:r>
            <a:r>
              <a:rPr lang="en-US" dirty="0">
                <a:solidFill>
                  <a:srgbClr val="0000CC"/>
                </a:solidFill>
                <a:latin typeface="Consolas" pitchFamily="49" charset="0"/>
                <a:cs typeface="Consolas" pitchFamily="49" charset="0"/>
              </a:rPr>
              <a:t>);</a:t>
            </a:r>
          </a:p>
          <a:p>
            <a:pPr lvl="1" eaLnBrk="1" hangingPunct="1"/>
            <a:r>
              <a:rPr lang="en-US" dirty="0"/>
              <a:t>Uses the structure type </a:t>
            </a:r>
            <a:r>
              <a:rPr lang="en-US" dirty="0" err="1">
                <a:solidFill>
                  <a:srgbClr val="0000CC"/>
                </a:solidFill>
                <a:latin typeface="Consolas" pitchFamily="49" charset="0"/>
                <a:cs typeface="Consolas" pitchFamily="49" charset="0"/>
              </a:rPr>
              <a:t>CDAccount</a:t>
            </a:r>
            <a:r>
              <a:rPr lang="en-US" dirty="0"/>
              <a:t> we saw earlier as the type for a call-by-reference parameter</a:t>
            </a:r>
          </a:p>
        </p:txBody>
      </p:sp>
    </p:spTree>
  </p:cSld>
  <p:clrMapOvr>
    <a:masterClrMapping/>
  </p:clrMapOvr>
  <p:transition spd="med">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t>Assignment and Structures</a:t>
            </a:r>
          </a:p>
        </p:txBody>
      </p:sp>
      <p:sp>
        <p:nvSpPr>
          <p:cNvPr id="19459" name="Rectangle 3"/>
          <p:cNvSpPr>
            <a:spLocks noGrp="1" noChangeArrowheads="1"/>
          </p:cNvSpPr>
          <p:nvPr>
            <p:ph idx="1"/>
          </p:nvPr>
        </p:nvSpPr>
        <p:spPr/>
        <p:txBody>
          <a:bodyPr/>
          <a:lstStyle/>
          <a:p>
            <a:pPr eaLnBrk="1" hangingPunct="1"/>
            <a:r>
              <a:rPr lang="en-US" sz="2400" dirty="0"/>
              <a:t>The assignment operator can be used to assign</a:t>
            </a:r>
            <a:br>
              <a:rPr lang="en-US" sz="2400" dirty="0"/>
            </a:br>
            <a:r>
              <a:rPr lang="en-US" sz="2400" dirty="0"/>
              <a:t>values to structure types</a:t>
            </a:r>
          </a:p>
          <a:p>
            <a:pPr eaLnBrk="1" hangingPunct="1"/>
            <a:r>
              <a:rPr lang="en-US" sz="2400" dirty="0"/>
              <a:t>Using the </a:t>
            </a:r>
            <a:r>
              <a:rPr lang="en-US" sz="2400" dirty="0" err="1"/>
              <a:t>CDAccount</a:t>
            </a:r>
            <a:r>
              <a:rPr lang="en-US" sz="2400" dirty="0"/>
              <a:t> structure again:</a:t>
            </a:r>
            <a:br>
              <a:rPr lang="en-US" sz="2400" dirty="0"/>
            </a:br>
            <a:r>
              <a:rPr lang="en-US" sz="2400" dirty="0">
                <a:solidFill>
                  <a:srgbClr val="0000CC"/>
                </a:solidFill>
                <a:latin typeface="Consolas" pitchFamily="49" charset="0"/>
                <a:cs typeface="Consolas" pitchFamily="49" charset="0"/>
              </a:rPr>
              <a:t>	</a:t>
            </a:r>
            <a:r>
              <a:rPr lang="en-US" sz="2400" dirty="0" err="1">
                <a:solidFill>
                  <a:srgbClr val="0000CC"/>
                </a:solidFill>
                <a:latin typeface="Consolas" pitchFamily="49" charset="0"/>
                <a:cs typeface="Consolas" pitchFamily="49" charset="0"/>
              </a:rPr>
              <a:t>CDAccount</a:t>
            </a:r>
            <a:r>
              <a:rPr lang="en-US" sz="2400" dirty="0">
                <a:solidFill>
                  <a:srgbClr val="0000CC"/>
                </a:solidFill>
                <a:latin typeface="Consolas" pitchFamily="49" charset="0"/>
                <a:cs typeface="Consolas" pitchFamily="49" charset="0"/>
              </a:rPr>
              <a:t> </a:t>
            </a:r>
            <a:r>
              <a:rPr lang="en-US" sz="2400" dirty="0" err="1">
                <a:solidFill>
                  <a:srgbClr val="0000CC"/>
                </a:solidFill>
                <a:latin typeface="Consolas" pitchFamily="49" charset="0"/>
                <a:cs typeface="Consolas" pitchFamily="49" charset="0"/>
              </a:rPr>
              <a:t>my_account</a:t>
            </a:r>
            <a:r>
              <a:rPr lang="en-US" sz="2400" dirty="0">
                <a:solidFill>
                  <a:srgbClr val="0000CC"/>
                </a:solidFill>
                <a:latin typeface="Consolas" pitchFamily="49" charset="0"/>
                <a:cs typeface="Consolas" pitchFamily="49" charset="0"/>
              </a:rPr>
              <a:t>, </a:t>
            </a:r>
            <a:r>
              <a:rPr lang="en-US" sz="2400" dirty="0" err="1">
                <a:solidFill>
                  <a:srgbClr val="0000CC"/>
                </a:solidFill>
                <a:latin typeface="Consolas" pitchFamily="49" charset="0"/>
                <a:cs typeface="Consolas" pitchFamily="49" charset="0"/>
              </a:rPr>
              <a:t>your_account</a:t>
            </a:r>
            <a:r>
              <a:rPr lang="en-US" sz="2400" dirty="0">
                <a:solidFill>
                  <a:srgbClr val="0000CC"/>
                </a:solidFill>
                <a:latin typeface="Consolas" pitchFamily="49" charset="0"/>
                <a:cs typeface="Consolas" pitchFamily="49" charset="0"/>
              </a:rPr>
              <a:t>;</a:t>
            </a:r>
            <a:br>
              <a:rPr lang="en-US" sz="2400" dirty="0">
                <a:solidFill>
                  <a:srgbClr val="0000CC"/>
                </a:solidFill>
                <a:latin typeface="Consolas" pitchFamily="49" charset="0"/>
                <a:cs typeface="Consolas" pitchFamily="49" charset="0"/>
              </a:rPr>
            </a:br>
            <a:r>
              <a:rPr lang="en-US" sz="2400" dirty="0">
                <a:solidFill>
                  <a:srgbClr val="0000CC"/>
                </a:solidFill>
                <a:latin typeface="Consolas" pitchFamily="49" charset="0"/>
                <a:cs typeface="Consolas" pitchFamily="49" charset="0"/>
              </a:rPr>
              <a:t>	</a:t>
            </a:r>
            <a:r>
              <a:rPr lang="en-US" sz="2400" dirty="0" err="1">
                <a:solidFill>
                  <a:srgbClr val="0000CC"/>
                </a:solidFill>
                <a:latin typeface="Consolas" pitchFamily="49" charset="0"/>
                <a:cs typeface="Consolas" pitchFamily="49" charset="0"/>
              </a:rPr>
              <a:t>my_account.balance</a:t>
            </a:r>
            <a:r>
              <a:rPr lang="en-US" sz="2400" dirty="0">
                <a:solidFill>
                  <a:srgbClr val="0000CC"/>
                </a:solidFill>
                <a:latin typeface="Consolas" pitchFamily="49" charset="0"/>
                <a:cs typeface="Consolas" pitchFamily="49" charset="0"/>
              </a:rPr>
              <a:t> = 1000.00;</a:t>
            </a:r>
            <a:br>
              <a:rPr lang="en-US" sz="2400" dirty="0">
                <a:solidFill>
                  <a:srgbClr val="0000CC"/>
                </a:solidFill>
                <a:latin typeface="Consolas" pitchFamily="49" charset="0"/>
                <a:cs typeface="Consolas" pitchFamily="49" charset="0"/>
              </a:rPr>
            </a:br>
            <a:r>
              <a:rPr lang="en-US" sz="2400" dirty="0">
                <a:solidFill>
                  <a:srgbClr val="0000CC"/>
                </a:solidFill>
                <a:latin typeface="Consolas" pitchFamily="49" charset="0"/>
                <a:cs typeface="Consolas" pitchFamily="49" charset="0"/>
              </a:rPr>
              <a:t>	</a:t>
            </a:r>
            <a:r>
              <a:rPr lang="en-US" sz="2400" dirty="0" err="1">
                <a:solidFill>
                  <a:srgbClr val="0000CC"/>
                </a:solidFill>
                <a:latin typeface="Consolas" pitchFamily="49" charset="0"/>
                <a:cs typeface="Consolas" pitchFamily="49" charset="0"/>
              </a:rPr>
              <a:t>my_account.interest_rate</a:t>
            </a:r>
            <a:r>
              <a:rPr lang="en-US" sz="2400" dirty="0">
                <a:solidFill>
                  <a:srgbClr val="0000CC"/>
                </a:solidFill>
                <a:latin typeface="Consolas" pitchFamily="49" charset="0"/>
                <a:cs typeface="Consolas" pitchFamily="49" charset="0"/>
              </a:rPr>
              <a:t> = 5.1;</a:t>
            </a:r>
            <a:br>
              <a:rPr lang="en-US" sz="2400" dirty="0">
                <a:solidFill>
                  <a:srgbClr val="0000CC"/>
                </a:solidFill>
                <a:latin typeface="Consolas" pitchFamily="49" charset="0"/>
                <a:cs typeface="Consolas" pitchFamily="49" charset="0"/>
              </a:rPr>
            </a:br>
            <a:r>
              <a:rPr lang="en-US" sz="2400" dirty="0">
                <a:solidFill>
                  <a:srgbClr val="0000CC"/>
                </a:solidFill>
                <a:latin typeface="Consolas" pitchFamily="49" charset="0"/>
                <a:cs typeface="Consolas" pitchFamily="49" charset="0"/>
              </a:rPr>
              <a:t>	</a:t>
            </a:r>
            <a:r>
              <a:rPr lang="en-US" sz="2400" dirty="0" err="1">
                <a:solidFill>
                  <a:srgbClr val="0000CC"/>
                </a:solidFill>
                <a:latin typeface="Consolas" pitchFamily="49" charset="0"/>
                <a:cs typeface="Consolas" pitchFamily="49" charset="0"/>
              </a:rPr>
              <a:t>my_account.term</a:t>
            </a:r>
            <a:r>
              <a:rPr lang="en-US" sz="2400" dirty="0">
                <a:solidFill>
                  <a:srgbClr val="0000CC"/>
                </a:solidFill>
                <a:latin typeface="Consolas" pitchFamily="49" charset="0"/>
                <a:cs typeface="Consolas" pitchFamily="49" charset="0"/>
              </a:rPr>
              <a:t> = 12;</a:t>
            </a:r>
            <a:br>
              <a:rPr lang="en-US" sz="2400" dirty="0">
                <a:solidFill>
                  <a:srgbClr val="0000CC"/>
                </a:solidFill>
                <a:latin typeface="Consolas" pitchFamily="49" charset="0"/>
                <a:cs typeface="Consolas" pitchFamily="49" charset="0"/>
              </a:rPr>
            </a:br>
            <a:r>
              <a:rPr lang="en-US" sz="2400" dirty="0">
                <a:solidFill>
                  <a:srgbClr val="0000CC"/>
                </a:solidFill>
                <a:latin typeface="Consolas" pitchFamily="49" charset="0"/>
                <a:cs typeface="Consolas" pitchFamily="49" charset="0"/>
              </a:rPr>
              <a:t>	</a:t>
            </a:r>
            <a:r>
              <a:rPr lang="en-US" sz="2400" dirty="0" err="1">
                <a:solidFill>
                  <a:srgbClr val="0000CC"/>
                </a:solidFill>
                <a:latin typeface="Consolas" pitchFamily="49" charset="0"/>
                <a:cs typeface="Consolas" pitchFamily="49" charset="0"/>
              </a:rPr>
              <a:t>your_account</a:t>
            </a:r>
            <a:r>
              <a:rPr lang="en-US" sz="2400" dirty="0">
                <a:solidFill>
                  <a:srgbClr val="0000CC"/>
                </a:solidFill>
                <a:latin typeface="Consolas" pitchFamily="49" charset="0"/>
                <a:cs typeface="Consolas" pitchFamily="49" charset="0"/>
              </a:rPr>
              <a:t> = </a:t>
            </a:r>
            <a:r>
              <a:rPr lang="en-US" sz="2400" dirty="0" err="1">
                <a:solidFill>
                  <a:srgbClr val="0000CC"/>
                </a:solidFill>
                <a:latin typeface="Consolas" pitchFamily="49" charset="0"/>
                <a:cs typeface="Consolas" pitchFamily="49" charset="0"/>
              </a:rPr>
              <a:t>my_account</a:t>
            </a:r>
            <a:r>
              <a:rPr lang="en-US" sz="2400" dirty="0">
                <a:solidFill>
                  <a:srgbClr val="0000CC"/>
                </a:solidFill>
                <a:latin typeface="Consolas" pitchFamily="49" charset="0"/>
                <a:cs typeface="Consolas" pitchFamily="49" charset="0"/>
              </a:rPr>
              <a:t>;</a:t>
            </a:r>
          </a:p>
          <a:p>
            <a:pPr lvl="1" eaLnBrk="1" hangingPunct="1"/>
            <a:r>
              <a:rPr lang="en-US" sz="2400" dirty="0"/>
              <a:t>Assigns all member variables in </a:t>
            </a:r>
            <a:r>
              <a:rPr lang="en-US" sz="2400" dirty="0" err="1">
                <a:solidFill>
                  <a:srgbClr val="0000CC"/>
                </a:solidFill>
                <a:latin typeface="Consolas" pitchFamily="49" charset="0"/>
                <a:cs typeface="Consolas" pitchFamily="49" charset="0"/>
              </a:rPr>
              <a:t>your_account</a:t>
            </a:r>
            <a:r>
              <a:rPr lang="en-US" sz="2400" dirty="0"/>
              <a:t> the </a:t>
            </a:r>
            <a:br>
              <a:rPr lang="en-US" sz="2400" dirty="0"/>
            </a:br>
            <a:r>
              <a:rPr lang="en-US" sz="2400" dirty="0"/>
              <a:t>corresponding values in </a:t>
            </a:r>
            <a:r>
              <a:rPr lang="en-US" sz="2400" dirty="0" err="1">
                <a:solidFill>
                  <a:srgbClr val="0000CC"/>
                </a:solidFill>
                <a:latin typeface="Consolas" pitchFamily="49" charset="0"/>
                <a:cs typeface="Consolas" pitchFamily="49" charset="0"/>
              </a:rPr>
              <a:t>my_account</a:t>
            </a:r>
            <a:endParaRPr lang="en-US" sz="2400" dirty="0">
              <a:solidFill>
                <a:srgbClr val="0000CC"/>
              </a:solidFill>
              <a:latin typeface="Consolas" pitchFamily="49" charset="0"/>
              <a:cs typeface="Consolas" pitchFamily="49" charset="0"/>
            </a:endParaRPr>
          </a:p>
        </p:txBody>
      </p:sp>
    </p:spTree>
  </p:cSld>
  <p:clrMapOvr>
    <a:masterClrMapping/>
  </p:clrMapOvr>
  <p:transition spd="med">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t>Structures as Return Types</a:t>
            </a:r>
          </a:p>
        </p:txBody>
      </p:sp>
      <p:sp>
        <p:nvSpPr>
          <p:cNvPr id="17411" name="Rectangle 3"/>
          <p:cNvSpPr>
            <a:spLocks noGrp="1" noChangeArrowheads="1"/>
          </p:cNvSpPr>
          <p:nvPr>
            <p:ph idx="1"/>
          </p:nvPr>
        </p:nvSpPr>
        <p:spPr/>
        <p:txBody>
          <a:bodyPr/>
          <a:lstStyle/>
          <a:p>
            <a:pPr eaLnBrk="1" hangingPunct="1">
              <a:lnSpc>
                <a:spcPct val="90000"/>
              </a:lnSpc>
            </a:pPr>
            <a:r>
              <a:rPr lang="en-US" sz="2400" dirty="0"/>
              <a:t>Structures can be the type of a value returned by</a:t>
            </a:r>
            <a:br>
              <a:rPr lang="en-US" sz="2400" dirty="0"/>
            </a:br>
            <a:r>
              <a:rPr lang="en-US" sz="2400" dirty="0"/>
              <a:t>a function. </a:t>
            </a:r>
          </a:p>
          <a:p>
            <a:pPr eaLnBrk="1" hangingPunct="1">
              <a:lnSpc>
                <a:spcPct val="90000"/>
              </a:lnSpc>
            </a:pPr>
            <a:r>
              <a:rPr lang="en-US" sz="2400" dirty="0"/>
              <a:t>Example:</a:t>
            </a:r>
            <a:br>
              <a:rPr lang="en-US" sz="2400" dirty="0"/>
            </a:br>
            <a:r>
              <a:rPr lang="en-US" sz="2400" dirty="0" err="1">
                <a:solidFill>
                  <a:srgbClr val="0000CC"/>
                </a:solidFill>
                <a:latin typeface="Consolas" pitchFamily="49" charset="0"/>
                <a:cs typeface="Consolas" pitchFamily="49" charset="0"/>
              </a:rPr>
              <a:t>CDAccount</a:t>
            </a:r>
            <a:r>
              <a:rPr lang="en-US" sz="2400" dirty="0">
                <a:solidFill>
                  <a:srgbClr val="0000CC"/>
                </a:solidFill>
                <a:latin typeface="Consolas" pitchFamily="49" charset="0"/>
                <a:cs typeface="Consolas" pitchFamily="49" charset="0"/>
              </a:rPr>
              <a:t> </a:t>
            </a:r>
            <a:r>
              <a:rPr lang="en-US" sz="2400" dirty="0" err="1">
                <a:solidFill>
                  <a:srgbClr val="0000CC"/>
                </a:solidFill>
                <a:latin typeface="Consolas" pitchFamily="49" charset="0"/>
                <a:cs typeface="Consolas" pitchFamily="49" charset="0"/>
              </a:rPr>
              <a:t>shrink_wrap</a:t>
            </a:r>
            <a:r>
              <a:rPr lang="en-US" sz="2400" dirty="0">
                <a:solidFill>
                  <a:srgbClr val="0000CC"/>
                </a:solidFill>
                <a:latin typeface="Consolas" pitchFamily="49" charset="0"/>
                <a:cs typeface="Consolas" pitchFamily="49" charset="0"/>
              </a:rPr>
              <a:t>(double </a:t>
            </a:r>
            <a:r>
              <a:rPr lang="en-US" sz="2400" dirty="0" err="1">
                <a:solidFill>
                  <a:srgbClr val="0000CC"/>
                </a:solidFill>
                <a:latin typeface="Consolas" pitchFamily="49" charset="0"/>
                <a:cs typeface="Consolas" pitchFamily="49" charset="0"/>
              </a:rPr>
              <a:t>the_balance</a:t>
            </a:r>
            <a:r>
              <a:rPr lang="en-US" sz="2400" dirty="0">
                <a:solidFill>
                  <a:srgbClr val="0000CC"/>
                </a:solidFill>
                <a:latin typeface="Consolas" pitchFamily="49" charset="0"/>
                <a:cs typeface="Consolas" pitchFamily="49" charset="0"/>
              </a:rPr>
              <a:t>,</a:t>
            </a:r>
            <a:br>
              <a:rPr lang="en-US" sz="2400" dirty="0">
                <a:solidFill>
                  <a:srgbClr val="0000CC"/>
                </a:solidFill>
                <a:latin typeface="Consolas" pitchFamily="49" charset="0"/>
                <a:cs typeface="Consolas" pitchFamily="49" charset="0"/>
              </a:rPr>
            </a:br>
            <a:r>
              <a:rPr lang="en-US" sz="2400" dirty="0">
                <a:solidFill>
                  <a:srgbClr val="0000CC"/>
                </a:solidFill>
                <a:latin typeface="Consolas" pitchFamily="49" charset="0"/>
                <a:cs typeface="Consolas" pitchFamily="49" charset="0"/>
              </a:rPr>
              <a:t> 				 double </a:t>
            </a:r>
            <a:r>
              <a:rPr lang="en-US" sz="2400" dirty="0" err="1">
                <a:solidFill>
                  <a:srgbClr val="0000CC"/>
                </a:solidFill>
                <a:latin typeface="Consolas" pitchFamily="49" charset="0"/>
                <a:cs typeface="Consolas" pitchFamily="49" charset="0"/>
              </a:rPr>
              <a:t>the_rate</a:t>
            </a:r>
            <a:r>
              <a:rPr lang="en-US" sz="2400" dirty="0">
                <a:solidFill>
                  <a:srgbClr val="0000CC"/>
                </a:solidFill>
                <a:latin typeface="Consolas" pitchFamily="49" charset="0"/>
                <a:cs typeface="Consolas" pitchFamily="49" charset="0"/>
              </a:rPr>
              <a:t>, </a:t>
            </a:r>
            <a:br>
              <a:rPr lang="en-US" sz="2400" dirty="0">
                <a:solidFill>
                  <a:srgbClr val="0000CC"/>
                </a:solidFill>
                <a:latin typeface="Consolas" pitchFamily="49" charset="0"/>
                <a:cs typeface="Consolas" pitchFamily="49" charset="0"/>
              </a:rPr>
            </a:br>
            <a:r>
              <a:rPr lang="en-US" sz="2400" dirty="0">
                <a:solidFill>
                  <a:srgbClr val="0000CC"/>
                </a:solidFill>
                <a:latin typeface="Consolas" pitchFamily="49" charset="0"/>
                <a:cs typeface="Consolas" pitchFamily="49" charset="0"/>
              </a:rPr>
              <a:t> 				 </a:t>
            </a:r>
            <a:r>
              <a:rPr lang="en-US" sz="2400" dirty="0" err="1">
                <a:solidFill>
                  <a:srgbClr val="0000CC"/>
                </a:solidFill>
                <a:latin typeface="Consolas" pitchFamily="49" charset="0"/>
                <a:cs typeface="Consolas" pitchFamily="49" charset="0"/>
              </a:rPr>
              <a:t>int</a:t>
            </a:r>
            <a:r>
              <a:rPr lang="en-US" sz="2400" dirty="0">
                <a:solidFill>
                  <a:srgbClr val="0000CC"/>
                </a:solidFill>
                <a:latin typeface="Consolas" pitchFamily="49" charset="0"/>
                <a:cs typeface="Consolas" pitchFamily="49" charset="0"/>
              </a:rPr>
              <a:t> </a:t>
            </a:r>
            <a:r>
              <a:rPr lang="en-US" sz="2400" dirty="0" err="1">
                <a:solidFill>
                  <a:srgbClr val="0000CC"/>
                </a:solidFill>
                <a:latin typeface="Consolas" pitchFamily="49" charset="0"/>
                <a:cs typeface="Consolas" pitchFamily="49" charset="0"/>
              </a:rPr>
              <a:t>the_term</a:t>
            </a:r>
            <a:r>
              <a:rPr lang="en-US" sz="2400" dirty="0">
                <a:solidFill>
                  <a:srgbClr val="0000CC"/>
                </a:solidFill>
                <a:latin typeface="Consolas" pitchFamily="49" charset="0"/>
                <a:cs typeface="Consolas" pitchFamily="49" charset="0"/>
              </a:rPr>
              <a:t>)</a:t>
            </a:r>
            <a:br>
              <a:rPr lang="en-US" sz="2400" dirty="0">
                <a:solidFill>
                  <a:srgbClr val="0000CC"/>
                </a:solidFill>
                <a:latin typeface="Consolas" pitchFamily="49" charset="0"/>
                <a:cs typeface="Consolas" pitchFamily="49" charset="0"/>
              </a:rPr>
            </a:br>
            <a:r>
              <a:rPr lang="en-US" sz="2400" dirty="0">
                <a:solidFill>
                  <a:srgbClr val="0000CC"/>
                </a:solidFill>
                <a:latin typeface="Consolas" pitchFamily="49" charset="0"/>
                <a:cs typeface="Consolas" pitchFamily="49" charset="0"/>
              </a:rPr>
              <a:t>{  </a:t>
            </a:r>
            <a:br>
              <a:rPr lang="en-US" sz="2400" dirty="0">
                <a:solidFill>
                  <a:srgbClr val="0000CC"/>
                </a:solidFill>
                <a:latin typeface="Consolas" pitchFamily="49" charset="0"/>
                <a:cs typeface="Consolas" pitchFamily="49" charset="0"/>
              </a:rPr>
            </a:br>
            <a:r>
              <a:rPr lang="en-US" sz="2400" dirty="0">
                <a:solidFill>
                  <a:srgbClr val="0000CC"/>
                </a:solidFill>
                <a:latin typeface="Consolas" pitchFamily="49" charset="0"/>
                <a:cs typeface="Consolas" pitchFamily="49" charset="0"/>
              </a:rPr>
              <a:t>    </a:t>
            </a:r>
            <a:r>
              <a:rPr lang="en-US" sz="2400" dirty="0" err="1">
                <a:solidFill>
                  <a:srgbClr val="0000CC"/>
                </a:solidFill>
                <a:latin typeface="Consolas" pitchFamily="49" charset="0"/>
                <a:cs typeface="Consolas" pitchFamily="49" charset="0"/>
              </a:rPr>
              <a:t>CDAccount</a:t>
            </a:r>
            <a:r>
              <a:rPr lang="en-US" sz="2400" dirty="0">
                <a:solidFill>
                  <a:srgbClr val="0000CC"/>
                </a:solidFill>
                <a:latin typeface="Consolas" pitchFamily="49" charset="0"/>
                <a:cs typeface="Consolas" pitchFamily="49" charset="0"/>
              </a:rPr>
              <a:t> temp;</a:t>
            </a:r>
            <a:br>
              <a:rPr lang="en-US" sz="2400" dirty="0">
                <a:solidFill>
                  <a:srgbClr val="0000CC"/>
                </a:solidFill>
                <a:latin typeface="Consolas" pitchFamily="49" charset="0"/>
                <a:cs typeface="Consolas" pitchFamily="49" charset="0"/>
              </a:rPr>
            </a:br>
            <a:r>
              <a:rPr lang="en-US" sz="2400" dirty="0">
                <a:solidFill>
                  <a:srgbClr val="0000CC"/>
                </a:solidFill>
                <a:latin typeface="Consolas" pitchFamily="49" charset="0"/>
                <a:cs typeface="Consolas" pitchFamily="49" charset="0"/>
              </a:rPr>
              <a:t>    </a:t>
            </a:r>
            <a:r>
              <a:rPr lang="en-US" sz="2400" dirty="0" err="1">
                <a:solidFill>
                  <a:srgbClr val="0000CC"/>
                </a:solidFill>
                <a:latin typeface="Consolas" pitchFamily="49" charset="0"/>
                <a:cs typeface="Consolas" pitchFamily="49" charset="0"/>
              </a:rPr>
              <a:t>temp.balance</a:t>
            </a:r>
            <a:r>
              <a:rPr lang="en-US" sz="2400" dirty="0">
                <a:solidFill>
                  <a:srgbClr val="0000CC"/>
                </a:solidFill>
                <a:latin typeface="Consolas" pitchFamily="49" charset="0"/>
                <a:cs typeface="Consolas" pitchFamily="49" charset="0"/>
              </a:rPr>
              <a:t> = </a:t>
            </a:r>
            <a:r>
              <a:rPr lang="en-US" sz="2400" dirty="0" err="1">
                <a:solidFill>
                  <a:srgbClr val="0000CC"/>
                </a:solidFill>
                <a:latin typeface="Consolas" pitchFamily="49" charset="0"/>
                <a:cs typeface="Consolas" pitchFamily="49" charset="0"/>
              </a:rPr>
              <a:t>the_balance</a:t>
            </a:r>
            <a:r>
              <a:rPr lang="en-US" sz="2400" dirty="0">
                <a:solidFill>
                  <a:srgbClr val="0000CC"/>
                </a:solidFill>
                <a:latin typeface="Consolas" pitchFamily="49" charset="0"/>
                <a:cs typeface="Consolas" pitchFamily="49" charset="0"/>
              </a:rPr>
              <a:t>;</a:t>
            </a:r>
            <a:br>
              <a:rPr lang="en-US" sz="2400" dirty="0">
                <a:solidFill>
                  <a:srgbClr val="0000CC"/>
                </a:solidFill>
                <a:latin typeface="Consolas" pitchFamily="49" charset="0"/>
                <a:cs typeface="Consolas" pitchFamily="49" charset="0"/>
              </a:rPr>
            </a:br>
            <a:r>
              <a:rPr lang="en-US" sz="2400" dirty="0">
                <a:solidFill>
                  <a:srgbClr val="0000CC"/>
                </a:solidFill>
                <a:latin typeface="Consolas" pitchFamily="49" charset="0"/>
                <a:cs typeface="Consolas" pitchFamily="49" charset="0"/>
              </a:rPr>
              <a:t>    </a:t>
            </a:r>
            <a:r>
              <a:rPr lang="en-US" sz="2400" dirty="0" err="1">
                <a:solidFill>
                  <a:srgbClr val="0000CC"/>
                </a:solidFill>
                <a:latin typeface="Consolas" pitchFamily="49" charset="0"/>
                <a:cs typeface="Consolas" pitchFamily="49" charset="0"/>
              </a:rPr>
              <a:t>temp.interest_rate</a:t>
            </a:r>
            <a:r>
              <a:rPr lang="en-US" sz="2400" dirty="0">
                <a:solidFill>
                  <a:srgbClr val="0000CC"/>
                </a:solidFill>
                <a:latin typeface="Consolas" pitchFamily="49" charset="0"/>
                <a:cs typeface="Consolas" pitchFamily="49" charset="0"/>
              </a:rPr>
              <a:t> = </a:t>
            </a:r>
            <a:r>
              <a:rPr lang="en-US" sz="2400" dirty="0" err="1">
                <a:solidFill>
                  <a:srgbClr val="0000CC"/>
                </a:solidFill>
                <a:latin typeface="Consolas" pitchFamily="49" charset="0"/>
                <a:cs typeface="Consolas" pitchFamily="49" charset="0"/>
              </a:rPr>
              <a:t>the_rate</a:t>
            </a:r>
            <a:r>
              <a:rPr lang="en-US" sz="2400" dirty="0">
                <a:solidFill>
                  <a:srgbClr val="0000CC"/>
                </a:solidFill>
                <a:latin typeface="Consolas" pitchFamily="49" charset="0"/>
                <a:cs typeface="Consolas" pitchFamily="49" charset="0"/>
              </a:rPr>
              <a:t>;</a:t>
            </a:r>
            <a:br>
              <a:rPr lang="en-US" sz="2400" dirty="0">
                <a:solidFill>
                  <a:srgbClr val="0000CC"/>
                </a:solidFill>
                <a:latin typeface="Consolas" pitchFamily="49" charset="0"/>
                <a:cs typeface="Consolas" pitchFamily="49" charset="0"/>
              </a:rPr>
            </a:br>
            <a:r>
              <a:rPr lang="en-US" sz="2400" dirty="0">
                <a:solidFill>
                  <a:srgbClr val="0000CC"/>
                </a:solidFill>
                <a:latin typeface="Consolas" pitchFamily="49" charset="0"/>
                <a:cs typeface="Consolas" pitchFamily="49" charset="0"/>
              </a:rPr>
              <a:t>    </a:t>
            </a:r>
            <a:r>
              <a:rPr lang="en-US" sz="2400" dirty="0" err="1">
                <a:solidFill>
                  <a:srgbClr val="0000CC"/>
                </a:solidFill>
                <a:latin typeface="Consolas" pitchFamily="49" charset="0"/>
                <a:cs typeface="Consolas" pitchFamily="49" charset="0"/>
              </a:rPr>
              <a:t>temp.term</a:t>
            </a:r>
            <a:r>
              <a:rPr lang="en-US" sz="2400" dirty="0">
                <a:solidFill>
                  <a:srgbClr val="0000CC"/>
                </a:solidFill>
                <a:latin typeface="Consolas" pitchFamily="49" charset="0"/>
                <a:cs typeface="Consolas" pitchFamily="49" charset="0"/>
              </a:rPr>
              <a:t> = </a:t>
            </a:r>
            <a:r>
              <a:rPr lang="en-US" sz="2400" dirty="0" err="1">
                <a:solidFill>
                  <a:srgbClr val="0000CC"/>
                </a:solidFill>
                <a:latin typeface="Consolas" pitchFamily="49" charset="0"/>
                <a:cs typeface="Consolas" pitchFamily="49" charset="0"/>
              </a:rPr>
              <a:t>the_term</a:t>
            </a:r>
            <a:r>
              <a:rPr lang="en-US" sz="2400" dirty="0">
                <a:solidFill>
                  <a:srgbClr val="0000CC"/>
                </a:solidFill>
                <a:latin typeface="Consolas" pitchFamily="49" charset="0"/>
                <a:cs typeface="Consolas" pitchFamily="49" charset="0"/>
              </a:rPr>
              <a:t>;</a:t>
            </a:r>
            <a:br>
              <a:rPr lang="en-US" sz="2400" dirty="0">
                <a:solidFill>
                  <a:srgbClr val="0000CC"/>
                </a:solidFill>
                <a:latin typeface="Consolas" pitchFamily="49" charset="0"/>
                <a:cs typeface="Consolas" pitchFamily="49" charset="0"/>
              </a:rPr>
            </a:br>
            <a:r>
              <a:rPr lang="en-US" sz="2400" dirty="0">
                <a:solidFill>
                  <a:srgbClr val="0000CC"/>
                </a:solidFill>
                <a:latin typeface="Consolas" pitchFamily="49" charset="0"/>
                <a:cs typeface="Consolas" pitchFamily="49" charset="0"/>
              </a:rPr>
              <a:t>    return temp;</a:t>
            </a:r>
            <a:br>
              <a:rPr lang="en-US" sz="2400" dirty="0">
                <a:solidFill>
                  <a:srgbClr val="0000CC"/>
                </a:solidFill>
                <a:latin typeface="Consolas" pitchFamily="49" charset="0"/>
                <a:cs typeface="Consolas" pitchFamily="49" charset="0"/>
              </a:rPr>
            </a:br>
            <a:r>
              <a:rPr lang="en-US" sz="2400" dirty="0">
                <a:solidFill>
                  <a:srgbClr val="0000CC"/>
                </a:solidFill>
                <a:latin typeface="Consolas" pitchFamily="49" charset="0"/>
                <a:cs typeface="Consolas" pitchFamily="49" charset="0"/>
              </a:rPr>
              <a:t>}</a:t>
            </a:r>
          </a:p>
          <a:p>
            <a:pPr eaLnBrk="1" hangingPunct="1">
              <a:lnSpc>
                <a:spcPct val="90000"/>
              </a:lnSpc>
              <a:buNone/>
            </a:pPr>
            <a:endParaRPr lang="en-US" sz="2400" dirty="0">
              <a:solidFill>
                <a:srgbClr val="0000CC"/>
              </a:solidFill>
              <a:latin typeface="Consolas" pitchFamily="49" charset="0"/>
              <a:cs typeface="Consolas" pitchFamily="49" charset="0"/>
            </a:endParaRPr>
          </a:p>
        </p:txBody>
      </p:sp>
    </p:spTree>
  </p:cSld>
  <p:clrMapOvr>
    <a:masterClrMapping/>
  </p:clrMapOvr>
  <p:transition spd="med">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t>Using Function shrink_wrap</a:t>
            </a:r>
          </a:p>
        </p:txBody>
      </p:sp>
      <p:sp>
        <p:nvSpPr>
          <p:cNvPr id="18435" name="Rectangle 3"/>
          <p:cNvSpPr>
            <a:spLocks noGrp="1" noChangeArrowheads="1"/>
          </p:cNvSpPr>
          <p:nvPr>
            <p:ph idx="1"/>
          </p:nvPr>
        </p:nvSpPr>
        <p:spPr>
          <a:xfrm>
            <a:off x="152400" y="1676400"/>
            <a:ext cx="8991599" cy="4572000"/>
          </a:xfrm>
        </p:spPr>
        <p:txBody>
          <a:bodyPr/>
          <a:lstStyle/>
          <a:p>
            <a:pPr eaLnBrk="1" hangingPunct="1">
              <a:lnSpc>
                <a:spcPct val="90000"/>
              </a:lnSpc>
            </a:pPr>
            <a:r>
              <a:rPr lang="en-US" dirty="0" err="1">
                <a:solidFill>
                  <a:srgbClr val="0000CC"/>
                </a:solidFill>
                <a:latin typeface="Consolas" pitchFamily="49" charset="0"/>
                <a:cs typeface="Consolas" pitchFamily="49" charset="0"/>
              </a:rPr>
              <a:t>shrink_wrap</a:t>
            </a:r>
            <a:r>
              <a:rPr lang="en-US" dirty="0"/>
              <a:t> builds a complete structure value</a:t>
            </a:r>
            <a:br>
              <a:rPr lang="en-US" dirty="0"/>
            </a:br>
            <a:r>
              <a:rPr lang="en-US" dirty="0"/>
              <a:t>in </a:t>
            </a:r>
            <a:r>
              <a:rPr lang="en-US" dirty="0">
                <a:solidFill>
                  <a:srgbClr val="0000CC"/>
                </a:solidFill>
                <a:latin typeface="Consolas" pitchFamily="49" charset="0"/>
                <a:cs typeface="Consolas" pitchFamily="49" charset="0"/>
              </a:rPr>
              <a:t>temp</a:t>
            </a:r>
            <a:r>
              <a:rPr lang="en-US" dirty="0"/>
              <a:t>, which is returned by the function</a:t>
            </a:r>
          </a:p>
          <a:p>
            <a:pPr eaLnBrk="1" hangingPunct="1">
              <a:lnSpc>
                <a:spcPct val="90000"/>
              </a:lnSpc>
            </a:pPr>
            <a:r>
              <a:rPr lang="en-US" dirty="0"/>
              <a:t>We can use </a:t>
            </a:r>
            <a:r>
              <a:rPr lang="en-US" dirty="0" err="1">
                <a:solidFill>
                  <a:srgbClr val="0000CC"/>
                </a:solidFill>
                <a:latin typeface="Consolas" pitchFamily="49" charset="0"/>
                <a:cs typeface="Consolas" pitchFamily="49" charset="0"/>
              </a:rPr>
              <a:t>shrink_wrap</a:t>
            </a:r>
            <a:r>
              <a:rPr lang="en-US" dirty="0"/>
              <a:t> to give a variable of </a:t>
            </a:r>
            <a:br>
              <a:rPr lang="en-US" dirty="0"/>
            </a:br>
            <a:r>
              <a:rPr lang="en-US" dirty="0"/>
              <a:t>type </a:t>
            </a:r>
            <a:r>
              <a:rPr lang="en-US" dirty="0" err="1">
                <a:solidFill>
                  <a:srgbClr val="0000CC"/>
                </a:solidFill>
                <a:latin typeface="Consolas" pitchFamily="49" charset="0"/>
                <a:cs typeface="Consolas" pitchFamily="49" charset="0"/>
              </a:rPr>
              <a:t>CDAccount</a:t>
            </a:r>
            <a:r>
              <a:rPr lang="en-US" dirty="0"/>
              <a:t> a value in this way:</a:t>
            </a:r>
            <a:br>
              <a:rPr lang="en-US" dirty="0"/>
            </a:br>
            <a:endParaRPr lang="en-US" dirty="0"/>
          </a:p>
          <a:p>
            <a:pPr eaLnBrk="1" hangingPunct="1">
              <a:lnSpc>
                <a:spcPct val="90000"/>
              </a:lnSpc>
              <a:buNone/>
            </a:pPr>
            <a:r>
              <a:rPr lang="en-US" dirty="0" err="1">
                <a:solidFill>
                  <a:srgbClr val="0000CC"/>
                </a:solidFill>
                <a:latin typeface="Consolas" pitchFamily="49" charset="0"/>
                <a:cs typeface="Consolas" pitchFamily="49" charset="0"/>
              </a:rPr>
              <a:t>CDAccount</a:t>
            </a:r>
            <a:r>
              <a:rPr lang="en-US" dirty="0">
                <a:solidFill>
                  <a:srgbClr val="0000CC"/>
                </a:solidFill>
                <a:latin typeface="Consolas" pitchFamily="49" charset="0"/>
                <a:cs typeface="Consolas" pitchFamily="49" charset="0"/>
              </a:rPr>
              <a:t>  </a:t>
            </a:r>
            <a:r>
              <a:rPr lang="en-US" dirty="0" err="1">
                <a:solidFill>
                  <a:srgbClr val="0000CC"/>
                </a:solidFill>
                <a:latin typeface="Consolas" pitchFamily="49" charset="0"/>
                <a:cs typeface="Consolas" pitchFamily="49" charset="0"/>
              </a:rPr>
              <a:t>new_account</a:t>
            </a:r>
            <a:r>
              <a:rPr lang="en-US" dirty="0">
                <a:solidFill>
                  <a:srgbClr val="0000CC"/>
                </a:solidFill>
                <a:latin typeface="Consolas" pitchFamily="49" charset="0"/>
                <a:cs typeface="Consolas" pitchFamily="49" charset="0"/>
              </a:rPr>
              <a:t>;</a:t>
            </a:r>
          </a:p>
          <a:p>
            <a:pPr eaLnBrk="1" hangingPunct="1">
              <a:lnSpc>
                <a:spcPct val="90000"/>
              </a:lnSpc>
              <a:buNone/>
            </a:pPr>
            <a:r>
              <a:rPr lang="en-US" dirty="0" err="1">
                <a:solidFill>
                  <a:srgbClr val="0000CC"/>
                </a:solidFill>
                <a:latin typeface="Consolas" pitchFamily="49" charset="0"/>
                <a:cs typeface="Consolas" pitchFamily="49" charset="0"/>
              </a:rPr>
              <a:t>new_account</a:t>
            </a:r>
            <a:r>
              <a:rPr lang="en-US" dirty="0">
                <a:solidFill>
                  <a:srgbClr val="0000CC"/>
                </a:solidFill>
                <a:latin typeface="Consolas" pitchFamily="49" charset="0"/>
                <a:cs typeface="Consolas" pitchFamily="49" charset="0"/>
              </a:rPr>
              <a:t> = </a:t>
            </a:r>
            <a:r>
              <a:rPr lang="en-US" dirty="0" err="1">
                <a:solidFill>
                  <a:srgbClr val="0000CC"/>
                </a:solidFill>
                <a:latin typeface="Consolas" pitchFamily="49" charset="0"/>
                <a:cs typeface="Consolas" pitchFamily="49" charset="0"/>
              </a:rPr>
              <a:t>shrink_wrap</a:t>
            </a:r>
            <a:r>
              <a:rPr lang="en-US" dirty="0">
                <a:solidFill>
                  <a:srgbClr val="0000CC"/>
                </a:solidFill>
                <a:latin typeface="Consolas" pitchFamily="49" charset="0"/>
                <a:cs typeface="Consolas" pitchFamily="49" charset="0"/>
              </a:rPr>
              <a:t>(1000.00, 5.1, 11);</a:t>
            </a:r>
          </a:p>
        </p:txBody>
      </p:sp>
      <p:sp>
        <p:nvSpPr>
          <p:cNvPr id="4" name="TextBox 3"/>
          <p:cNvSpPr txBox="1"/>
          <p:nvPr/>
        </p:nvSpPr>
        <p:spPr>
          <a:xfrm>
            <a:off x="914400" y="5410200"/>
            <a:ext cx="6324600" cy="1200329"/>
          </a:xfrm>
          <a:prstGeom prst="rect">
            <a:avLst/>
          </a:prstGeom>
          <a:noFill/>
        </p:spPr>
        <p:txBody>
          <a:bodyPr wrap="square" rtlCol="0">
            <a:spAutoFit/>
          </a:bodyPr>
          <a:lstStyle/>
          <a:p>
            <a:r>
              <a:rPr lang="en-US" dirty="0"/>
              <a:t>The above assignment operator copies the whole structure content (given by the return statement) into </a:t>
            </a:r>
            <a:r>
              <a:rPr lang="en-US" dirty="0" err="1"/>
              <a:t>new_account</a:t>
            </a:r>
            <a:r>
              <a:rPr lang="en-US" dirty="0"/>
              <a:t>.</a:t>
            </a:r>
          </a:p>
        </p:txBody>
      </p:sp>
    </p:spTree>
  </p:cSld>
  <p:clrMapOvr>
    <a:masterClrMapping/>
  </p:clrMapOvr>
  <p:transition spd="med">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p:txBody>
          <a:bodyPr/>
          <a:lstStyle/>
          <a:p>
            <a:pPr eaLnBrk="1" hangingPunct="1"/>
            <a:r>
              <a:rPr lang="en-US"/>
              <a:t>Hierarchical Structures</a:t>
            </a:r>
          </a:p>
        </p:txBody>
      </p:sp>
      <p:sp>
        <p:nvSpPr>
          <p:cNvPr id="20483" name="Rectangle 5"/>
          <p:cNvSpPr>
            <a:spLocks noGrp="1" noChangeArrowheads="1"/>
          </p:cNvSpPr>
          <p:nvPr>
            <p:ph idx="1"/>
          </p:nvPr>
        </p:nvSpPr>
        <p:spPr/>
        <p:txBody>
          <a:bodyPr/>
          <a:lstStyle/>
          <a:p>
            <a:pPr eaLnBrk="1" hangingPunct="1">
              <a:lnSpc>
                <a:spcPct val="90000"/>
              </a:lnSpc>
            </a:pPr>
            <a:r>
              <a:rPr lang="en-US" dirty="0"/>
              <a:t>Structures can contain member variables that are also structures</a:t>
            </a:r>
            <a:br>
              <a:rPr lang="en-US" dirty="0"/>
            </a:br>
            <a:br>
              <a:rPr lang="en-US" dirty="0"/>
            </a:br>
            <a:br>
              <a:rPr lang="en-US" dirty="0"/>
            </a:br>
            <a:br>
              <a:rPr lang="en-US" dirty="0"/>
            </a:br>
            <a:br>
              <a:rPr lang="en-US" dirty="0"/>
            </a:br>
            <a:br>
              <a:rPr lang="en-US" dirty="0"/>
            </a:br>
            <a:br>
              <a:rPr lang="en-US" dirty="0"/>
            </a:br>
            <a:endParaRPr lang="en-US" dirty="0"/>
          </a:p>
          <a:p>
            <a:pPr eaLnBrk="1" hangingPunct="1">
              <a:lnSpc>
                <a:spcPct val="90000"/>
              </a:lnSpc>
            </a:pPr>
            <a:r>
              <a:rPr lang="en-US" dirty="0" err="1">
                <a:solidFill>
                  <a:srgbClr val="0000CC"/>
                </a:solidFill>
                <a:latin typeface="Consolas" pitchFamily="49" charset="0"/>
                <a:cs typeface="Consolas" pitchFamily="49" charset="0"/>
              </a:rPr>
              <a:t>struct</a:t>
            </a:r>
            <a:r>
              <a:rPr lang="en-US" dirty="0">
                <a:solidFill>
                  <a:srgbClr val="0000CC"/>
                </a:solidFill>
                <a:latin typeface="Consolas" pitchFamily="49" charset="0"/>
                <a:cs typeface="Consolas" pitchFamily="49" charset="0"/>
              </a:rPr>
              <a:t> </a:t>
            </a:r>
            <a:r>
              <a:rPr lang="en-US" dirty="0" err="1">
                <a:solidFill>
                  <a:srgbClr val="0000CC"/>
                </a:solidFill>
                <a:latin typeface="Consolas" pitchFamily="49" charset="0"/>
                <a:cs typeface="Consolas" pitchFamily="49" charset="0"/>
              </a:rPr>
              <a:t>PersonInfo</a:t>
            </a:r>
            <a:r>
              <a:rPr lang="en-US" dirty="0">
                <a:solidFill>
                  <a:srgbClr val="0000CC"/>
                </a:solidFill>
                <a:latin typeface="Consolas" pitchFamily="49" charset="0"/>
                <a:cs typeface="Consolas" pitchFamily="49" charset="0"/>
              </a:rPr>
              <a:t> </a:t>
            </a:r>
            <a:r>
              <a:rPr lang="en-US" dirty="0"/>
              <a:t>contains a </a:t>
            </a:r>
            <a:r>
              <a:rPr lang="en-US" dirty="0">
                <a:solidFill>
                  <a:srgbClr val="0000CC"/>
                </a:solidFill>
                <a:latin typeface="Consolas" pitchFamily="49" charset="0"/>
                <a:cs typeface="Consolas" pitchFamily="49" charset="0"/>
              </a:rPr>
              <a:t>Date</a:t>
            </a:r>
            <a:r>
              <a:rPr lang="en-US" dirty="0"/>
              <a:t> structure</a:t>
            </a:r>
          </a:p>
        </p:txBody>
      </p:sp>
      <p:sp>
        <p:nvSpPr>
          <p:cNvPr id="529410" name="Text Box 2"/>
          <p:cNvSpPr txBox="1">
            <a:spLocks noChangeArrowheads="1"/>
          </p:cNvSpPr>
          <p:nvPr/>
        </p:nvSpPr>
        <p:spPr bwMode="auto">
          <a:xfrm>
            <a:off x="965200" y="2695575"/>
            <a:ext cx="3067050" cy="2438400"/>
          </a:xfrm>
          <a:prstGeom prst="rect">
            <a:avLst/>
          </a:prstGeom>
          <a:noFill/>
          <a:ln w="9525" algn="ctr">
            <a:solidFill>
              <a:schemeClr val="tx2"/>
            </a:solidFill>
            <a:miter lim="800000"/>
            <a:headEnd/>
            <a:tailEnd/>
          </a:ln>
        </p:spPr>
        <p:txBody>
          <a:bodyPr>
            <a:spAutoFit/>
          </a:bodyPr>
          <a:lstStyle/>
          <a:p>
            <a:pPr>
              <a:spcBef>
                <a:spcPct val="20000"/>
              </a:spcBef>
              <a:buClr>
                <a:srgbClr val="CC0000"/>
              </a:buClr>
              <a:buFont typeface="Wingdings" pitchFamily="2" charset="2"/>
              <a:buNone/>
            </a:pPr>
            <a:r>
              <a:rPr lang="en-US" b="1" dirty="0" err="1"/>
              <a:t>struct</a:t>
            </a:r>
            <a:r>
              <a:rPr lang="en-US" b="1" dirty="0"/>
              <a:t> </a:t>
            </a:r>
            <a:r>
              <a:rPr lang="en-US" b="1" dirty="0">
                <a:solidFill>
                  <a:schemeClr val="hlink"/>
                </a:solidFill>
              </a:rPr>
              <a:t>Date</a:t>
            </a:r>
            <a:br>
              <a:rPr lang="en-US" b="1" dirty="0"/>
            </a:br>
            <a:r>
              <a:rPr lang="en-US" b="1" dirty="0"/>
              <a:t>{</a:t>
            </a:r>
            <a:br>
              <a:rPr lang="en-US" b="1" dirty="0"/>
            </a:br>
            <a:r>
              <a:rPr lang="en-US" b="1" dirty="0"/>
              <a:t>   </a:t>
            </a:r>
            <a:r>
              <a:rPr lang="en-US" b="1" dirty="0" err="1"/>
              <a:t>int</a:t>
            </a:r>
            <a:r>
              <a:rPr lang="en-US" b="1" dirty="0"/>
              <a:t> month;</a:t>
            </a:r>
          </a:p>
          <a:p>
            <a:pPr>
              <a:spcBef>
                <a:spcPct val="20000"/>
              </a:spcBef>
              <a:buClr>
                <a:srgbClr val="CC0000"/>
              </a:buClr>
              <a:buFont typeface="Wingdings" pitchFamily="2" charset="2"/>
              <a:buNone/>
            </a:pPr>
            <a:r>
              <a:rPr lang="en-US" b="1" dirty="0"/>
              <a:t>   </a:t>
            </a:r>
            <a:r>
              <a:rPr lang="en-US" b="1" dirty="0" err="1"/>
              <a:t>int</a:t>
            </a:r>
            <a:r>
              <a:rPr lang="en-US" b="1" dirty="0"/>
              <a:t> day;</a:t>
            </a:r>
          </a:p>
          <a:p>
            <a:pPr>
              <a:spcBef>
                <a:spcPct val="20000"/>
              </a:spcBef>
              <a:buClr>
                <a:srgbClr val="CC0000"/>
              </a:buClr>
              <a:buFont typeface="Wingdings" pitchFamily="2" charset="2"/>
              <a:buNone/>
            </a:pPr>
            <a:r>
              <a:rPr lang="en-US" b="1" dirty="0"/>
              <a:t>   </a:t>
            </a:r>
            <a:r>
              <a:rPr lang="en-US" b="1" dirty="0" err="1"/>
              <a:t>int</a:t>
            </a:r>
            <a:r>
              <a:rPr lang="en-US" b="1" dirty="0"/>
              <a:t> year;</a:t>
            </a:r>
            <a:br>
              <a:rPr lang="en-US" b="1" dirty="0"/>
            </a:br>
            <a:r>
              <a:rPr lang="en-US" b="1" dirty="0"/>
              <a:t>};</a:t>
            </a:r>
          </a:p>
        </p:txBody>
      </p:sp>
      <p:sp>
        <p:nvSpPr>
          <p:cNvPr id="529411" name="Text Box 3"/>
          <p:cNvSpPr txBox="1">
            <a:spLocks noChangeArrowheads="1"/>
          </p:cNvSpPr>
          <p:nvPr/>
        </p:nvSpPr>
        <p:spPr bwMode="auto">
          <a:xfrm>
            <a:off x="5026025" y="2447925"/>
            <a:ext cx="3211513" cy="2657475"/>
          </a:xfrm>
          <a:prstGeom prst="rect">
            <a:avLst/>
          </a:prstGeom>
          <a:noFill/>
          <a:ln w="9525" algn="ctr">
            <a:solidFill>
              <a:schemeClr val="tx2"/>
            </a:solidFill>
            <a:miter lim="800000"/>
            <a:headEnd/>
            <a:tailEnd/>
          </a:ln>
        </p:spPr>
        <p:txBody>
          <a:bodyPr>
            <a:spAutoFit/>
          </a:bodyPr>
          <a:lstStyle/>
          <a:p>
            <a:pPr>
              <a:spcBef>
                <a:spcPct val="20000"/>
              </a:spcBef>
              <a:buClr>
                <a:srgbClr val="CC0000"/>
              </a:buClr>
              <a:buFont typeface="Wingdings" pitchFamily="2" charset="2"/>
              <a:buNone/>
            </a:pPr>
            <a:r>
              <a:rPr lang="en-US" b="1"/>
              <a:t>struct PersonInfo</a:t>
            </a:r>
            <a:br>
              <a:rPr lang="en-US" b="1"/>
            </a:br>
            <a:r>
              <a:rPr lang="en-US" b="1"/>
              <a:t>{</a:t>
            </a:r>
            <a:br>
              <a:rPr lang="en-US" b="1"/>
            </a:br>
            <a:r>
              <a:rPr lang="en-US" b="1"/>
              <a:t>    double height;</a:t>
            </a:r>
            <a:br>
              <a:rPr lang="en-US" b="1"/>
            </a:br>
            <a:r>
              <a:rPr lang="en-US" b="1"/>
              <a:t>    int weight;</a:t>
            </a:r>
            <a:br>
              <a:rPr lang="en-US" b="1"/>
            </a:br>
            <a:r>
              <a:rPr lang="en-US" b="1"/>
              <a:t>    </a:t>
            </a:r>
            <a:r>
              <a:rPr lang="en-US" b="1">
                <a:solidFill>
                  <a:schemeClr val="hlink"/>
                </a:solidFill>
              </a:rPr>
              <a:t>Date birthday</a:t>
            </a:r>
            <a:r>
              <a:rPr lang="en-US" b="1"/>
              <a:t>;</a:t>
            </a:r>
            <a:br>
              <a:rPr lang="en-US" b="1"/>
            </a:br>
            <a:r>
              <a:rPr lang="en-US" b="1"/>
              <a:t>};</a:t>
            </a:r>
            <a:br>
              <a:rPr lang="en-US" b="1"/>
            </a:br>
            <a:endParaRPr lang="en-US" b="1"/>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29410"/>
                                        </p:tgtEl>
                                        <p:attrNameLst>
                                          <p:attrName>style.visibility</p:attrName>
                                        </p:attrNameLst>
                                      </p:cBhvr>
                                      <p:to>
                                        <p:strVal val="visible"/>
                                      </p:to>
                                    </p:set>
                                    <p:animEffect transition="in" filter="blinds(horizontal)">
                                      <p:cBhvr>
                                        <p:cTn id="7" dur="500"/>
                                        <p:tgtEl>
                                          <p:spTgt spid="5294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29411"/>
                                        </p:tgtEl>
                                        <p:attrNameLst>
                                          <p:attrName>style.visibility</p:attrName>
                                        </p:attrNameLst>
                                      </p:cBhvr>
                                      <p:to>
                                        <p:strVal val="visible"/>
                                      </p:to>
                                    </p:set>
                                    <p:animEffect transition="in" filter="blinds(horizontal)">
                                      <p:cBhvr>
                                        <p:cTn id="10" dur="500"/>
                                        <p:tgtEl>
                                          <p:spTgt spid="529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9410" grpId="0" animBg="1"/>
      <p:bldP spid="5294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t>Using PersonInfo</a:t>
            </a:r>
          </a:p>
        </p:txBody>
      </p:sp>
      <p:sp>
        <p:nvSpPr>
          <p:cNvPr id="21508" name="Rectangle 3"/>
          <p:cNvSpPr>
            <a:spLocks noGrp="1" noChangeArrowheads="1"/>
          </p:cNvSpPr>
          <p:nvPr>
            <p:ph idx="1"/>
          </p:nvPr>
        </p:nvSpPr>
        <p:spPr/>
        <p:txBody>
          <a:bodyPr/>
          <a:lstStyle/>
          <a:p>
            <a:pPr eaLnBrk="1" hangingPunct="1">
              <a:lnSpc>
                <a:spcPct val="90000"/>
              </a:lnSpc>
            </a:pPr>
            <a:r>
              <a:rPr lang="en-US" sz="2400" dirty="0"/>
              <a:t>A variable of type </a:t>
            </a:r>
            <a:r>
              <a:rPr lang="en-US" sz="2400" dirty="0" err="1">
                <a:solidFill>
                  <a:srgbClr val="0000CC"/>
                </a:solidFill>
                <a:latin typeface="Consolas" pitchFamily="49" charset="0"/>
                <a:cs typeface="Consolas" pitchFamily="49" charset="0"/>
              </a:rPr>
              <a:t>PersonInfo</a:t>
            </a:r>
            <a:r>
              <a:rPr lang="en-US" sz="2400" dirty="0"/>
              <a:t> is declared by</a:t>
            </a:r>
          </a:p>
          <a:p>
            <a:pPr eaLnBrk="1" hangingPunct="1">
              <a:lnSpc>
                <a:spcPct val="90000"/>
              </a:lnSpc>
              <a:buFont typeface="Wingdings" pitchFamily="2" charset="2"/>
              <a:buNone/>
            </a:pPr>
            <a:br>
              <a:rPr lang="en-US" sz="2400" dirty="0"/>
            </a:br>
            <a:r>
              <a:rPr lang="en-US" sz="2400" dirty="0"/>
              <a:t>          		</a:t>
            </a:r>
            <a:r>
              <a:rPr lang="en-US" sz="2400" dirty="0" err="1">
                <a:solidFill>
                  <a:srgbClr val="0000CC"/>
                </a:solidFill>
                <a:latin typeface="Consolas" pitchFamily="49" charset="0"/>
                <a:cs typeface="Consolas" pitchFamily="49" charset="0"/>
              </a:rPr>
              <a:t>PersonInfo</a:t>
            </a:r>
            <a:r>
              <a:rPr lang="en-US" sz="2400" dirty="0">
                <a:solidFill>
                  <a:srgbClr val="0000CC"/>
                </a:solidFill>
                <a:latin typeface="Consolas" pitchFamily="49" charset="0"/>
                <a:cs typeface="Consolas" pitchFamily="49" charset="0"/>
              </a:rPr>
              <a:t> person1;</a:t>
            </a:r>
          </a:p>
          <a:p>
            <a:pPr eaLnBrk="1" hangingPunct="1">
              <a:lnSpc>
                <a:spcPct val="90000"/>
              </a:lnSpc>
              <a:buFont typeface="Wingdings" pitchFamily="2" charset="2"/>
              <a:buNone/>
            </a:pPr>
            <a:endParaRPr lang="en-US" sz="2400" dirty="0"/>
          </a:p>
          <a:p>
            <a:pPr eaLnBrk="1" hangingPunct="1">
              <a:lnSpc>
                <a:spcPct val="90000"/>
              </a:lnSpc>
            </a:pPr>
            <a:r>
              <a:rPr lang="en-US" sz="2400" dirty="0"/>
              <a:t>To display the birth year of </a:t>
            </a:r>
            <a:r>
              <a:rPr lang="en-US" sz="2400" dirty="0">
                <a:solidFill>
                  <a:srgbClr val="0000CC"/>
                </a:solidFill>
                <a:latin typeface="Consolas" pitchFamily="49" charset="0"/>
                <a:cs typeface="Consolas" pitchFamily="49" charset="0"/>
              </a:rPr>
              <a:t>person1</a:t>
            </a:r>
            <a:r>
              <a:rPr lang="en-US" sz="2400" dirty="0"/>
              <a:t>,  first access the</a:t>
            </a:r>
            <a:br>
              <a:rPr lang="en-US" sz="2400" dirty="0"/>
            </a:br>
            <a:r>
              <a:rPr lang="en-US" sz="2400" dirty="0"/>
              <a:t> </a:t>
            </a:r>
            <a:r>
              <a:rPr lang="en-US" sz="2400" dirty="0">
                <a:solidFill>
                  <a:srgbClr val="0000CC"/>
                </a:solidFill>
                <a:latin typeface="Consolas" pitchFamily="49" charset="0"/>
                <a:cs typeface="Consolas" pitchFamily="49" charset="0"/>
              </a:rPr>
              <a:t>birthday</a:t>
            </a:r>
            <a:r>
              <a:rPr lang="en-US" sz="2400" dirty="0"/>
              <a:t> member of </a:t>
            </a:r>
            <a:r>
              <a:rPr lang="en-US" sz="2400" dirty="0">
                <a:solidFill>
                  <a:srgbClr val="0000CC"/>
                </a:solidFill>
                <a:latin typeface="Consolas" pitchFamily="49" charset="0"/>
                <a:cs typeface="Consolas" pitchFamily="49" charset="0"/>
              </a:rPr>
              <a:t>person1</a:t>
            </a:r>
            <a:br>
              <a:rPr lang="en-US" sz="2400" dirty="0"/>
            </a:br>
            <a:br>
              <a:rPr lang="en-US" sz="2400" dirty="0"/>
            </a:br>
            <a:r>
              <a:rPr lang="en-US" sz="2400" dirty="0"/>
              <a:t>                      </a:t>
            </a:r>
            <a:r>
              <a:rPr lang="en-US" sz="2400" dirty="0" err="1">
                <a:solidFill>
                  <a:srgbClr val="0000CC"/>
                </a:solidFill>
                <a:latin typeface="Consolas" pitchFamily="49" charset="0"/>
                <a:cs typeface="Consolas" pitchFamily="49" charset="0"/>
              </a:rPr>
              <a:t>cout</a:t>
            </a:r>
            <a:r>
              <a:rPr lang="en-US" sz="2400" dirty="0">
                <a:solidFill>
                  <a:srgbClr val="0000CC"/>
                </a:solidFill>
                <a:latin typeface="Consolas" pitchFamily="49" charset="0"/>
                <a:cs typeface="Consolas" pitchFamily="49" charset="0"/>
              </a:rPr>
              <a:t> &lt;&lt;  person1.birthday…</a:t>
            </a:r>
            <a:br>
              <a:rPr lang="en-US" sz="2400" dirty="0"/>
            </a:br>
            <a:endParaRPr lang="en-US" sz="2400" dirty="0"/>
          </a:p>
          <a:p>
            <a:pPr eaLnBrk="1" hangingPunct="1">
              <a:lnSpc>
                <a:spcPct val="90000"/>
              </a:lnSpc>
            </a:pPr>
            <a:r>
              <a:rPr lang="en-US" sz="2400" dirty="0"/>
              <a:t>But we want the year, so we now specify the </a:t>
            </a:r>
            <a:br>
              <a:rPr lang="en-US" sz="2400" dirty="0"/>
            </a:br>
            <a:r>
              <a:rPr lang="en-US" sz="2400" dirty="0"/>
              <a:t>year member of the birthday member</a:t>
            </a:r>
            <a:br>
              <a:rPr lang="en-US" sz="2400" dirty="0"/>
            </a:br>
            <a:br>
              <a:rPr lang="en-US" sz="2400" dirty="0"/>
            </a:br>
            <a:r>
              <a:rPr lang="en-US" sz="2400" dirty="0"/>
              <a:t>            	    </a:t>
            </a:r>
            <a:r>
              <a:rPr lang="en-US" sz="2400" dirty="0" err="1">
                <a:solidFill>
                  <a:srgbClr val="0000CC"/>
                </a:solidFill>
                <a:latin typeface="Consolas" pitchFamily="49" charset="0"/>
                <a:cs typeface="Consolas" pitchFamily="49" charset="0"/>
              </a:rPr>
              <a:t>cout</a:t>
            </a:r>
            <a:r>
              <a:rPr lang="en-US" sz="2400" dirty="0">
                <a:solidFill>
                  <a:srgbClr val="0000CC"/>
                </a:solidFill>
                <a:latin typeface="Consolas" pitchFamily="49" charset="0"/>
                <a:cs typeface="Consolas" pitchFamily="49" charset="0"/>
              </a:rPr>
              <a:t> &lt;&lt; person1.birthday.year;</a:t>
            </a:r>
          </a:p>
        </p:txBody>
      </p:sp>
    </p:spTree>
  </p:cSld>
  <p:clrMapOvr>
    <a:masterClrMapping/>
  </p:clrMapOvr>
  <p:transition spd="med">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8"/>
          <p:cNvSpPr>
            <a:spLocks noGrp="1" noChangeArrowheads="1"/>
          </p:cNvSpPr>
          <p:nvPr>
            <p:ph type="title"/>
          </p:nvPr>
        </p:nvSpPr>
        <p:spPr/>
        <p:txBody>
          <a:bodyPr/>
          <a:lstStyle/>
          <a:p>
            <a:pPr eaLnBrk="1" hangingPunct="1"/>
            <a:r>
              <a:rPr lang="en-US"/>
              <a:t>Initializing Classes</a:t>
            </a:r>
          </a:p>
        </p:txBody>
      </p:sp>
      <p:sp>
        <p:nvSpPr>
          <p:cNvPr id="22531" name="Rectangle 9"/>
          <p:cNvSpPr>
            <a:spLocks noGrp="1" noChangeArrowheads="1"/>
          </p:cNvSpPr>
          <p:nvPr>
            <p:ph idx="1"/>
          </p:nvPr>
        </p:nvSpPr>
        <p:spPr>
          <a:xfrm>
            <a:off x="544513" y="1676400"/>
            <a:ext cx="8599487" cy="4572000"/>
          </a:xfrm>
        </p:spPr>
        <p:txBody>
          <a:bodyPr/>
          <a:lstStyle/>
          <a:p>
            <a:pPr eaLnBrk="1" hangingPunct="1">
              <a:lnSpc>
                <a:spcPct val="90000"/>
              </a:lnSpc>
            </a:pPr>
            <a:r>
              <a:rPr lang="en-US" dirty="0"/>
              <a:t>A structure can be initialized when declared</a:t>
            </a:r>
          </a:p>
          <a:p>
            <a:pPr eaLnBrk="1" hangingPunct="1">
              <a:lnSpc>
                <a:spcPct val="90000"/>
              </a:lnSpc>
            </a:pPr>
            <a:r>
              <a:rPr lang="en-US" dirty="0"/>
              <a:t>Example:</a:t>
            </a:r>
            <a:br>
              <a:rPr lang="en-US" dirty="0"/>
            </a:br>
            <a:r>
              <a:rPr lang="en-US" dirty="0">
                <a:solidFill>
                  <a:srgbClr val="0000CC"/>
                </a:solidFill>
                <a:latin typeface="Consolas" pitchFamily="49" charset="0"/>
                <a:cs typeface="Consolas" pitchFamily="49" charset="0"/>
              </a:rPr>
              <a:t> 		</a:t>
            </a:r>
            <a:r>
              <a:rPr lang="en-US" dirty="0" err="1">
                <a:solidFill>
                  <a:srgbClr val="0000CC"/>
                </a:solidFill>
                <a:latin typeface="Consolas" pitchFamily="49" charset="0"/>
                <a:cs typeface="Consolas" pitchFamily="49" charset="0"/>
              </a:rPr>
              <a:t>struct</a:t>
            </a:r>
            <a:r>
              <a:rPr lang="en-US" dirty="0">
                <a:solidFill>
                  <a:srgbClr val="0000CC"/>
                </a:solidFill>
                <a:latin typeface="Consolas" pitchFamily="49" charset="0"/>
                <a:cs typeface="Consolas" pitchFamily="49" charset="0"/>
              </a:rPr>
              <a:t> Date</a:t>
            </a:r>
            <a:br>
              <a:rPr lang="en-US" dirty="0">
                <a:solidFill>
                  <a:srgbClr val="0000CC"/>
                </a:solidFill>
                <a:latin typeface="Consolas" pitchFamily="49" charset="0"/>
                <a:cs typeface="Consolas" pitchFamily="49" charset="0"/>
              </a:rPr>
            </a:br>
            <a:r>
              <a:rPr lang="en-US" dirty="0">
                <a:solidFill>
                  <a:srgbClr val="0000CC"/>
                </a:solidFill>
                <a:latin typeface="Consolas" pitchFamily="49" charset="0"/>
                <a:cs typeface="Consolas" pitchFamily="49" charset="0"/>
              </a:rPr>
              <a:t>		{</a:t>
            </a:r>
            <a:br>
              <a:rPr lang="en-US" dirty="0">
                <a:solidFill>
                  <a:srgbClr val="0000CC"/>
                </a:solidFill>
                <a:latin typeface="Consolas" pitchFamily="49" charset="0"/>
                <a:cs typeface="Consolas" pitchFamily="49" charset="0"/>
              </a:rPr>
            </a:br>
            <a:r>
              <a:rPr lang="en-US" dirty="0">
                <a:solidFill>
                  <a:srgbClr val="0000CC"/>
                </a:solidFill>
                <a:latin typeface="Consolas" pitchFamily="49" charset="0"/>
                <a:cs typeface="Consolas" pitchFamily="49" charset="0"/>
              </a:rPr>
              <a:t> 			</a:t>
            </a:r>
            <a:r>
              <a:rPr lang="en-US" dirty="0" err="1">
                <a:solidFill>
                  <a:srgbClr val="0000CC"/>
                </a:solidFill>
                <a:latin typeface="Consolas" pitchFamily="49" charset="0"/>
                <a:cs typeface="Consolas" pitchFamily="49" charset="0"/>
              </a:rPr>
              <a:t>int</a:t>
            </a:r>
            <a:r>
              <a:rPr lang="en-US" dirty="0">
                <a:solidFill>
                  <a:srgbClr val="0000CC"/>
                </a:solidFill>
                <a:latin typeface="Consolas" pitchFamily="49" charset="0"/>
                <a:cs typeface="Consolas" pitchFamily="49" charset="0"/>
              </a:rPr>
              <a:t> month;</a:t>
            </a:r>
            <a:br>
              <a:rPr lang="en-US" dirty="0">
                <a:solidFill>
                  <a:srgbClr val="0000CC"/>
                </a:solidFill>
                <a:latin typeface="Consolas" pitchFamily="49" charset="0"/>
                <a:cs typeface="Consolas" pitchFamily="49" charset="0"/>
              </a:rPr>
            </a:br>
            <a:r>
              <a:rPr lang="en-US" dirty="0">
                <a:solidFill>
                  <a:srgbClr val="0000CC"/>
                </a:solidFill>
                <a:latin typeface="Consolas" pitchFamily="49" charset="0"/>
                <a:cs typeface="Consolas" pitchFamily="49" charset="0"/>
              </a:rPr>
              <a:t> 			</a:t>
            </a:r>
            <a:r>
              <a:rPr lang="en-US" dirty="0" err="1">
                <a:solidFill>
                  <a:srgbClr val="0000CC"/>
                </a:solidFill>
                <a:latin typeface="Consolas" pitchFamily="49" charset="0"/>
                <a:cs typeface="Consolas" pitchFamily="49" charset="0"/>
              </a:rPr>
              <a:t>int</a:t>
            </a:r>
            <a:r>
              <a:rPr lang="en-US" dirty="0">
                <a:solidFill>
                  <a:srgbClr val="0000CC"/>
                </a:solidFill>
                <a:latin typeface="Consolas" pitchFamily="49" charset="0"/>
                <a:cs typeface="Consolas" pitchFamily="49" charset="0"/>
              </a:rPr>
              <a:t> day;</a:t>
            </a:r>
            <a:br>
              <a:rPr lang="en-US" dirty="0">
                <a:solidFill>
                  <a:srgbClr val="0000CC"/>
                </a:solidFill>
                <a:latin typeface="Consolas" pitchFamily="49" charset="0"/>
                <a:cs typeface="Consolas" pitchFamily="49" charset="0"/>
              </a:rPr>
            </a:br>
            <a:r>
              <a:rPr lang="en-US" dirty="0">
                <a:solidFill>
                  <a:srgbClr val="0000CC"/>
                </a:solidFill>
                <a:latin typeface="Consolas" pitchFamily="49" charset="0"/>
                <a:cs typeface="Consolas" pitchFamily="49" charset="0"/>
              </a:rPr>
              <a:t> 			</a:t>
            </a:r>
            <a:r>
              <a:rPr lang="en-US" dirty="0" err="1">
                <a:solidFill>
                  <a:srgbClr val="0000CC"/>
                </a:solidFill>
                <a:latin typeface="Consolas" pitchFamily="49" charset="0"/>
                <a:cs typeface="Consolas" pitchFamily="49" charset="0"/>
              </a:rPr>
              <a:t>int</a:t>
            </a:r>
            <a:r>
              <a:rPr lang="en-US" dirty="0">
                <a:solidFill>
                  <a:srgbClr val="0000CC"/>
                </a:solidFill>
                <a:latin typeface="Consolas" pitchFamily="49" charset="0"/>
                <a:cs typeface="Consolas" pitchFamily="49" charset="0"/>
              </a:rPr>
              <a:t> year;</a:t>
            </a:r>
            <a:br>
              <a:rPr lang="en-US" dirty="0">
                <a:solidFill>
                  <a:srgbClr val="0000CC"/>
                </a:solidFill>
                <a:latin typeface="Consolas" pitchFamily="49" charset="0"/>
                <a:cs typeface="Consolas" pitchFamily="49" charset="0"/>
              </a:rPr>
            </a:br>
            <a:r>
              <a:rPr lang="en-US" dirty="0">
                <a:solidFill>
                  <a:srgbClr val="0000CC"/>
                </a:solidFill>
                <a:latin typeface="Consolas" pitchFamily="49" charset="0"/>
                <a:cs typeface="Consolas" pitchFamily="49" charset="0"/>
              </a:rPr>
              <a:t>		};</a:t>
            </a:r>
          </a:p>
          <a:p>
            <a:pPr eaLnBrk="1" hangingPunct="1">
              <a:lnSpc>
                <a:spcPct val="90000"/>
              </a:lnSpc>
              <a:buNone/>
            </a:pPr>
            <a:r>
              <a:rPr lang="en-US" dirty="0"/>
              <a:t>Can be initialized in this way</a:t>
            </a:r>
            <a:br>
              <a:rPr lang="en-US" dirty="0"/>
            </a:br>
            <a:r>
              <a:rPr lang="en-US" dirty="0"/>
              <a:t>                </a:t>
            </a:r>
            <a:r>
              <a:rPr lang="en-US" dirty="0">
                <a:solidFill>
                  <a:srgbClr val="0000CC"/>
                </a:solidFill>
                <a:latin typeface="Consolas" pitchFamily="49" charset="0"/>
                <a:cs typeface="Consolas" pitchFamily="49" charset="0"/>
              </a:rPr>
              <a:t>Date  </a:t>
            </a:r>
            <a:r>
              <a:rPr lang="en-US" dirty="0" err="1">
                <a:solidFill>
                  <a:srgbClr val="0000CC"/>
                </a:solidFill>
                <a:latin typeface="Consolas" pitchFamily="49" charset="0"/>
                <a:cs typeface="Consolas" pitchFamily="49" charset="0"/>
              </a:rPr>
              <a:t>due_date</a:t>
            </a:r>
            <a:r>
              <a:rPr lang="en-US" dirty="0">
                <a:solidFill>
                  <a:srgbClr val="0000CC"/>
                </a:solidFill>
                <a:latin typeface="Consolas" pitchFamily="49" charset="0"/>
                <a:cs typeface="Consolas" pitchFamily="49" charset="0"/>
              </a:rPr>
              <a:t> = {12, 31, 2004};</a:t>
            </a:r>
          </a:p>
        </p:txBody>
      </p:sp>
      <p:grpSp>
        <p:nvGrpSpPr>
          <p:cNvPr id="22533" name="Group 10"/>
          <p:cNvGrpSpPr>
            <a:grpSpLocks/>
          </p:cNvGrpSpPr>
          <p:nvPr/>
        </p:nvGrpSpPr>
        <p:grpSpPr bwMode="auto">
          <a:xfrm>
            <a:off x="5295900" y="3581400"/>
            <a:ext cx="1257300" cy="1752600"/>
            <a:chOff x="3036" y="2100"/>
            <a:chExt cx="792" cy="1104"/>
          </a:xfrm>
        </p:grpSpPr>
        <p:sp>
          <p:nvSpPr>
            <p:cNvPr id="22540" name="Line 2"/>
            <p:cNvSpPr>
              <a:spLocks noChangeShapeType="1"/>
            </p:cNvSpPr>
            <p:nvPr/>
          </p:nvSpPr>
          <p:spPr bwMode="auto">
            <a:xfrm flipV="1">
              <a:off x="3816" y="2100"/>
              <a:ext cx="0" cy="1104"/>
            </a:xfrm>
            <a:prstGeom prst="line">
              <a:avLst/>
            </a:prstGeom>
            <a:noFill/>
            <a:ln w="57150">
              <a:solidFill>
                <a:schemeClr val="tx2"/>
              </a:solidFill>
              <a:round/>
              <a:headEnd/>
              <a:tailEnd/>
            </a:ln>
          </p:spPr>
          <p:txBody>
            <a:bodyPr wrap="none" anchor="ctr"/>
            <a:lstStyle/>
            <a:p>
              <a:endParaRPr lang="en-US"/>
            </a:p>
          </p:txBody>
        </p:sp>
        <p:sp>
          <p:nvSpPr>
            <p:cNvPr id="22541" name="Line 3"/>
            <p:cNvSpPr>
              <a:spLocks noChangeShapeType="1"/>
            </p:cNvSpPr>
            <p:nvPr/>
          </p:nvSpPr>
          <p:spPr bwMode="auto">
            <a:xfrm flipH="1" flipV="1">
              <a:off x="3036" y="2100"/>
              <a:ext cx="792" cy="0"/>
            </a:xfrm>
            <a:prstGeom prst="line">
              <a:avLst/>
            </a:prstGeom>
            <a:noFill/>
            <a:ln w="57150">
              <a:solidFill>
                <a:schemeClr val="tx2"/>
              </a:solidFill>
              <a:round/>
              <a:headEnd/>
              <a:tailEnd type="triangle" w="med" len="med"/>
            </a:ln>
          </p:spPr>
          <p:txBody>
            <a:bodyPr wrap="none" anchor="ctr"/>
            <a:lstStyle/>
            <a:p>
              <a:endParaRPr lang="en-US"/>
            </a:p>
          </p:txBody>
        </p:sp>
      </p:grpSp>
      <p:grpSp>
        <p:nvGrpSpPr>
          <p:cNvPr id="22534" name="Group 11"/>
          <p:cNvGrpSpPr>
            <a:grpSpLocks/>
          </p:cNvGrpSpPr>
          <p:nvPr/>
        </p:nvGrpSpPr>
        <p:grpSpPr bwMode="auto">
          <a:xfrm>
            <a:off x="5276850" y="3886200"/>
            <a:ext cx="1809750" cy="1466850"/>
            <a:chOff x="3048" y="2292"/>
            <a:chExt cx="1140" cy="924"/>
          </a:xfrm>
        </p:grpSpPr>
        <p:sp>
          <p:nvSpPr>
            <p:cNvPr id="22538" name="Line 4"/>
            <p:cNvSpPr>
              <a:spLocks noChangeShapeType="1"/>
            </p:cNvSpPr>
            <p:nvPr/>
          </p:nvSpPr>
          <p:spPr bwMode="auto">
            <a:xfrm flipV="1">
              <a:off x="4176" y="2292"/>
              <a:ext cx="0" cy="924"/>
            </a:xfrm>
            <a:prstGeom prst="line">
              <a:avLst/>
            </a:prstGeom>
            <a:noFill/>
            <a:ln w="57150">
              <a:solidFill>
                <a:schemeClr val="tx2"/>
              </a:solidFill>
              <a:round/>
              <a:headEnd/>
              <a:tailEnd/>
            </a:ln>
          </p:spPr>
          <p:txBody>
            <a:bodyPr wrap="none" anchor="ctr"/>
            <a:lstStyle/>
            <a:p>
              <a:endParaRPr lang="en-US"/>
            </a:p>
          </p:txBody>
        </p:sp>
        <p:sp>
          <p:nvSpPr>
            <p:cNvPr id="22539" name="Line 5"/>
            <p:cNvSpPr>
              <a:spLocks noChangeShapeType="1"/>
            </p:cNvSpPr>
            <p:nvPr/>
          </p:nvSpPr>
          <p:spPr bwMode="auto">
            <a:xfrm flipH="1">
              <a:off x="3048" y="2292"/>
              <a:ext cx="1140" cy="0"/>
            </a:xfrm>
            <a:prstGeom prst="line">
              <a:avLst/>
            </a:prstGeom>
            <a:noFill/>
            <a:ln w="57150">
              <a:solidFill>
                <a:schemeClr val="tx2"/>
              </a:solidFill>
              <a:round/>
              <a:headEnd/>
              <a:tailEnd type="triangle" w="med" len="med"/>
            </a:ln>
          </p:spPr>
          <p:txBody>
            <a:bodyPr wrap="none" anchor="ctr"/>
            <a:lstStyle/>
            <a:p>
              <a:endParaRPr lang="en-US"/>
            </a:p>
          </p:txBody>
        </p:sp>
      </p:grpSp>
      <p:grpSp>
        <p:nvGrpSpPr>
          <p:cNvPr id="22535" name="Group 12"/>
          <p:cNvGrpSpPr>
            <a:grpSpLocks/>
          </p:cNvGrpSpPr>
          <p:nvPr/>
        </p:nvGrpSpPr>
        <p:grpSpPr bwMode="auto">
          <a:xfrm>
            <a:off x="5276850" y="4286250"/>
            <a:ext cx="2495550" cy="1047750"/>
            <a:chOff x="3036" y="2532"/>
            <a:chExt cx="1572" cy="660"/>
          </a:xfrm>
        </p:grpSpPr>
        <p:sp>
          <p:nvSpPr>
            <p:cNvPr id="22536" name="Line 6"/>
            <p:cNvSpPr>
              <a:spLocks noChangeShapeType="1"/>
            </p:cNvSpPr>
            <p:nvPr/>
          </p:nvSpPr>
          <p:spPr bwMode="auto">
            <a:xfrm flipV="1">
              <a:off x="4608" y="2532"/>
              <a:ext cx="0" cy="660"/>
            </a:xfrm>
            <a:prstGeom prst="line">
              <a:avLst/>
            </a:prstGeom>
            <a:noFill/>
            <a:ln w="57150">
              <a:solidFill>
                <a:schemeClr val="tx2"/>
              </a:solidFill>
              <a:round/>
              <a:headEnd/>
              <a:tailEnd/>
            </a:ln>
          </p:spPr>
          <p:txBody>
            <a:bodyPr wrap="none" anchor="ctr"/>
            <a:lstStyle/>
            <a:p>
              <a:endParaRPr lang="en-US"/>
            </a:p>
          </p:txBody>
        </p:sp>
        <p:sp>
          <p:nvSpPr>
            <p:cNvPr id="22537" name="Line 7"/>
            <p:cNvSpPr>
              <a:spLocks noChangeShapeType="1"/>
            </p:cNvSpPr>
            <p:nvPr/>
          </p:nvSpPr>
          <p:spPr bwMode="auto">
            <a:xfrm flipH="1" flipV="1">
              <a:off x="3036" y="2544"/>
              <a:ext cx="1560" cy="0"/>
            </a:xfrm>
            <a:prstGeom prst="line">
              <a:avLst/>
            </a:prstGeom>
            <a:noFill/>
            <a:ln w="57150">
              <a:solidFill>
                <a:schemeClr val="tx2"/>
              </a:solidFill>
              <a:round/>
              <a:headEnd/>
              <a:tailEnd type="triangle" w="med" len="med"/>
            </a:ln>
          </p:spPr>
          <p:txBody>
            <a:bodyPr wrap="none" anchor="ctr"/>
            <a:lstStyle/>
            <a:p>
              <a:endParaRPr lang="en-US"/>
            </a:p>
          </p:txBody>
        </p:sp>
      </p:grpSp>
      <p:sp>
        <p:nvSpPr>
          <p:cNvPr id="13" name="TextBox 12"/>
          <p:cNvSpPr txBox="1"/>
          <p:nvPr/>
        </p:nvSpPr>
        <p:spPr>
          <a:xfrm>
            <a:off x="914400" y="6169967"/>
            <a:ext cx="4552849" cy="461665"/>
          </a:xfrm>
          <a:prstGeom prst="rect">
            <a:avLst/>
          </a:prstGeom>
          <a:noFill/>
        </p:spPr>
        <p:txBody>
          <a:bodyPr wrap="none" rtlCol="0">
            <a:spAutoFit/>
          </a:bodyPr>
          <a:lstStyle/>
          <a:p>
            <a:r>
              <a:rPr lang="en-US" dirty="0"/>
              <a:t>Compare with array initialization</a:t>
            </a:r>
          </a:p>
        </p:txBody>
      </p:sp>
    </p:spTree>
  </p:cSld>
  <p:clrMapOvr>
    <a:masterClrMapping/>
  </p:clrMapOvr>
  <p:transition spd="med">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dirty="0"/>
              <a:t>Section 10.1 Exercise</a:t>
            </a:r>
          </a:p>
        </p:txBody>
      </p:sp>
      <p:sp>
        <p:nvSpPr>
          <p:cNvPr id="23555" name="Rectangle 3"/>
          <p:cNvSpPr>
            <a:spLocks noGrp="1" noChangeArrowheads="1"/>
          </p:cNvSpPr>
          <p:nvPr>
            <p:ph idx="1"/>
          </p:nvPr>
        </p:nvSpPr>
        <p:spPr/>
        <p:txBody>
          <a:bodyPr/>
          <a:lstStyle/>
          <a:p>
            <a:pPr eaLnBrk="1" hangingPunct="1"/>
            <a:r>
              <a:rPr lang="en-US" dirty="0"/>
              <a:t>Can you</a:t>
            </a:r>
            <a:br>
              <a:rPr lang="en-US" dirty="0"/>
            </a:br>
            <a:endParaRPr lang="en-US" dirty="0"/>
          </a:p>
          <a:p>
            <a:pPr lvl="1" eaLnBrk="1" hangingPunct="1"/>
            <a:r>
              <a:rPr lang="en-US" dirty="0"/>
              <a:t>Write a definition for a structure type for records consisting of a person’s wage rate, accrued vacation (in whole days), and status (hourly or salaried). Represent the status as one of the two character values ‘H’ and ‘S’.  Call the type </a:t>
            </a:r>
            <a:r>
              <a:rPr lang="en-US" dirty="0" err="1"/>
              <a:t>EmployeeRecord</a:t>
            </a:r>
            <a:r>
              <a:rPr lang="en-US" dirty="0"/>
              <a:t>.</a:t>
            </a:r>
          </a:p>
        </p:txBody>
      </p:sp>
    </p:spTree>
  </p:cSld>
  <p:clrMapOvr>
    <a:masterClrMapping/>
  </p:clrMapOvr>
  <p:transition spd="med">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28905-7A3B-4014-A969-7B40DD2B3CA1}"/>
              </a:ext>
            </a:extLst>
          </p:cNvPr>
          <p:cNvSpPr>
            <a:spLocks noGrp="1"/>
          </p:cNvSpPr>
          <p:nvPr>
            <p:ph type="title"/>
          </p:nvPr>
        </p:nvSpPr>
        <p:spPr/>
        <p:txBody>
          <a:bodyPr/>
          <a:lstStyle/>
          <a:p>
            <a:r>
              <a:rPr lang="en-US" dirty="0"/>
              <a:t>Structure </a:t>
            </a:r>
            <a:r>
              <a:rPr lang="en-US" dirty="0" err="1"/>
              <a:t>EmployeeRecord</a:t>
            </a:r>
            <a:endParaRPr lang="en-US" dirty="0"/>
          </a:p>
        </p:txBody>
      </p:sp>
      <p:sp>
        <p:nvSpPr>
          <p:cNvPr id="3" name="Content Placeholder 2">
            <a:extLst>
              <a:ext uri="{FF2B5EF4-FFF2-40B4-BE49-F238E27FC236}">
                <a16:creationId xmlns:a16="http://schemas.microsoft.com/office/drawing/2014/main" id="{179D926A-A220-44ED-A7AD-C8B79A078505}"/>
              </a:ext>
            </a:extLst>
          </p:cNvPr>
          <p:cNvSpPr>
            <a:spLocks noGrp="1"/>
          </p:cNvSpPr>
          <p:nvPr>
            <p:ph idx="1"/>
          </p:nvPr>
        </p:nvSpPr>
        <p:spPr/>
        <p:txBody>
          <a:bodyPr/>
          <a:lstStyle/>
          <a:p>
            <a:r>
              <a:rPr lang="en-US" dirty="0"/>
              <a:t>Define a structure called </a:t>
            </a:r>
            <a:r>
              <a:rPr lang="en-US" dirty="0" err="1"/>
              <a:t>EmployeeRecord</a:t>
            </a:r>
            <a:r>
              <a:rPr lang="en-US" dirty="0"/>
              <a:t> that has the following fields:</a:t>
            </a:r>
          </a:p>
          <a:p>
            <a:pPr lvl="1"/>
            <a:r>
              <a:rPr lang="en-US" dirty="0"/>
              <a:t>A wage rate – to hold a monetary value</a:t>
            </a:r>
          </a:p>
          <a:p>
            <a:pPr lvl="1"/>
            <a:r>
              <a:rPr lang="en-US" dirty="0"/>
              <a:t>Accrued vacation – in whole days</a:t>
            </a:r>
          </a:p>
          <a:p>
            <a:pPr lvl="1"/>
            <a:r>
              <a:rPr lang="en-US" dirty="0"/>
              <a:t>A wage status for hourly vs salaried</a:t>
            </a:r>
          </a:p>
          <a:p>
            <a:pPr marL="457200" lvl="1" indent="0">
              <a:buNone/>
            </a:pPr>
            <a:endParaRPr lang="en-US" dirty="0"/>
          </a:p>
          <a:p>
            <a:r>
              <a:rPr lang="en-US" dirty="0"/>
              <a:t>What types do these fields have?</a:t>
            </a:r>
          </a:p>
          <a:p>
            <a:endParaRPr lang="en-US" dirty="0"/>
          </a:p>
        </p:txBody>
      </p:sp>
    </p:spTree>
    <p:extLst>
      <p:ext uri="{BB962C8B-B14F-4D97-AF65-F5344CB8AC3E}">
        <p14:creationId xmlns:p14="http://schemas.microsoft.com/office/powerpoint/2010/main" val="199036623"/>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B61DE-0DED-440F-BEC7-1E4F3E06B9BA}"/>
              </a:ext>
            </a:extLst>
          </p:cNvPr>
          <p:cNvSpPr>
            <a:spLocks noGrp="1"/>
          </p:cNvSpPr>
          <p:nvPr>
            <p:ph type="title"/>
          </p:nvPr>
        </p:nvSpPr>
        <p:spPr/>
        <p:txBody>
          <a:bodyPr/>
          <a:lstStyle/>
          <a:p>
            <a:r>
              <a:rPr lang="en-US" dirty="0"/>
              <a:t>Struct </a:t>
            </a:r>
            <a:r>
              <a:rPr lang="en-US" dirty="0" err="1"/>
              <a:t>EmployeeRecord</a:t>
            </a:r>
            <a:endParaRPr lang="en-US" dirty="0"/>
          </a:p>
        </p:txBody>
      </p:sp>
      <p:sp>
        <p:nvSpPr>
          <p:cNvPr id="3" name="Content Placeholder 2">
            <a:extLst>
              <a:ext uri="{FF2B5EF4-FFF2-40B4-BE49-F238E27FC236}">
                <a16:creationId xmlns:a16="http://schemas.microsoft.com/office/drawing/2014/main" id="{7B5F44EF-E10B-44C2-B063-1A65B94479B8}"/>
              </a:ext>
            </a:extLst>
          </p:cNvPr>
          <p:cNvSpPr>
            <a:spLocks noGrp="1"/>
          </p:cNvSpPr>
          <p:nvPr>
            <p:ph idx="1"/>
          </p:nvPr>
        </p:nvSpPr>
        <p:spPr/>
        <p:txBody>
          <a:bodyPr/>
          <a:lstStyle/>
          <a:p>
            <a:r>
              <a:rPr lang="en-US" dirty="0"/>
              <a:t>Now we can definition the </a:t>
            </a:r>
            <a:r>
              <a:rPr lang="en-US" dirty="0" err="1"/>
              <a:t>EmployeeRecord</a:t>
            </a:r>
            <a:endParaRPr lang="en-US" dirty="0"/>
          </a:p>
          <a:p>
            <a:endParaRPr lang="en-US" dirty="0"/>
          </a:p>
          <a:p>
            <a:pPr marL="457200" lvl="1" indent="0">
              <a:buNone/>
            </a:pPr>
            <a:r>
              <a:rPr lang="en-US" sz="2400" dirty="0"/>
              <a:t>	</a:t>
            </a:r>
            <a:r>
              <a:rPr lang="en-US" sz="2000" dirty="0">
                <a:latin typeface="Consolas" panose="020B0609020204030204" pitchFamily="49" charset="0"/>
              </a:rPr>
              <a:t>struct </a:t>
            </a:r>
            <a:r>
              <a:rPr lang="en-US" sz="2000" dirty="0" err="1">
                <a:latin typeface="Consolas" panose="020B0609020204030204" pitchFamily="49" charset="0"/>
              </a:rPr>
              <a:t>EmployeeRecord</a:t>
            </a:r>
            <a:r>
              <a:rPr lang="en-US" sz="2000" dirty="0">
                <a:latin typeface="Consolas" panose="020B0609020204030204" pitchFamily="49" charset="0"/>
              </a:rPr>
              <a:t> {</a:t>
            </a:r>
          </a:p>
          <a:p>
            <a:pPr marL="457200" lvl="1" indent="0">
              <a:buNone/>
            </a:pPr>
            <a:r>
              <a:rPr lang="en-US" sz="2000" dirty="0">
                <a:latin typeface="Consolas" panose="020B0609020204030204" pitchFamily="49" charset="0"/>
              </a:rPr>
              <a:t>		double </a:t>
            </a:r>
            <a:r>
              <a:rPr lang="en-US" sz="2000" dirty="0" err="1">
                <a:latin typeface="Consolas" panose="020B0609020204030204" pitchFamily="49" charset="0"/>
              </a:rPr>
              <a:t>wage_rate</a:t>
            </a:r>
            <a:r>
              <a:rPr lang="en-US" sz="2000" dirty="0">
                <a:latin typeface="Consolas" panose="020B0609020204030204" pitchFamily="49" charset="0"/>
              </a:rPr>
              <a:t>;	// hourly or annual rate</a:t>
            </a:r>
          </a:p>
          <a:p>
            <a:pPr marL="457200" lvl="1" indent="0">
              <a:buNone/>
            </a:pPr>
            <a:r>
              <a:rPr lang="en-US" sz="2000" dirty="0">
                <a:latin typeface="Consolas" panose="020B0609020204030204" pitchFamily="49" charset="0"/>
              </a:rPr>
              <a:t>		</a:t>
            </a:r>
            <a:r>
              <a:rPr lang="en-US" sz="2000" dirty="0" err="1">
                <a:latin typeface="Consolas" panose="020B0609020204030204" pitchFamily="49" charset="0"/>
              </a:rPr>
              <a:t>int</a:t>
            </a:r>
            <a:r>
              <a:rPr lang="en-US" sz="2000" dirty="0">
                <a:latin typeface="Consolas" panose="020B0609020204030204" pitchFamily="49" charset="0"/>
              </a:rPr>
              <a:t>    </a:t>
            </a:r>
            <a:r>
              <a:rPr lang="en-US" sz="2000" dirty="0" err="1">
                <a:latin typeface="Consolas" panose="020B0609020204030204" pitchFamily="49" charset="0"/>
              </a:rPr>
              <a:t>accrued_vacation</a:t>
            </a:r>
            <a:r>
              <a:rPr lang="en-US" sz="2000" dirty="0">
                <a:latin typeface="Consolas" panose="020B0609020204030204" pitchFamily="49" charset="0"/>
              </a:rPr>
              <a:t>; // in whole days</a:t>
            </a:r>
          </a:p>
          <a:p>
            <a:pPr marL="457200" lvl="1" indent="0">
              <a:buNone/>
            </a:pPr>
            <a:r>
              <a:rPr lang="en-US" sz="2000" dirty="0">
                <a:latin typeface="Consolas" panose="020B0609020204030204" pitchFamily="49" charset="0"/>
              </a:rPr>
              <a:t>		char </a:t>
            </a:r>
            <a:r>
              <a:rPr lang="en-US" sz="2000" dirty="0" err="1">
                <a:latin typeface="Consolas" panose="020B0609020204030204" pitchFamily="49" charset="0"/>
              </a:rPr>
              <a:t>wage_status</a:t>
            </a:r>
            <a:r>
              <a:rPr lang="en-US" sz="2000" dirty="0">
                <a:latin typeface="Consolas" panose="020B0609020204030204" pitchFamily="49" charset="0"/>
              </a:rPr>
              <a:t>; // ‘H’ = hourly; ‘S’=annual</a:t>
            </a:r>
          </a:p>
          <a:p>
            <a:pPr marL="457200" lvl="1" indent="0">
              <a:buNone/>
            </a:pPr>
            <a:r>
              <a:rPr lang="en-US" sz="2000" dirty="0">
                <a:latin typeface="Consolas" panose="020B0609020204030204" pitchFamily="49" charset="0"/>
              </a:rPr>
              <a:t>	};</a:t>
            </a:r>
          </a:p>
          <a:p>
            <a:pPr marL="457200" lvl="1" indent="0">
              <a:buNone/>
            </a:pPr>
            <a:endParaRPr lang="en-US" sz="2400" dirty="0"/>
          </a:p>
        </p:txBody>
      </p:sp>
    </p:spTree>
    <p:extLst>
      <p:ext uri="{BB962C8B-B14F-4D97-AF65-F5344CB8AC3E}">
        <p14:creationId xmlns:p14="http://schemas.microsoft.com/office/powerpoint/2010/main" val="71516081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C375F-E413-4735-A904-70342E2FC4EC}"/>
              </a:ext>
            </a:extLst>
          </p:cNvPr>
          <p:cNvSpPr>
            <a:spLocks noGrp="1"/>
          </p:cNvSpPr>
          <p:nvPr>
            <p:ph type="title"/>
          </p:nvPr>
        </p:nvSpPr>
        <p:spPr/>
        <p:txBody>
          <a:bodyPr/>
          <a:lstStyle/>
          <a:p>
            <a:r>
              <a:rPr lang="en-US" dirty="0"/>
              <a:t>Class Parameters</a:t>
            </a:r>
          </a:p>
        </p:txBody>
      </p:sp>
      <p:sp>
        <p:nvSpPr>
          <p:cNvPr id="3" name="Text Placeholder 2">
            <a:extLst>
              <a:ext uri="{FF2B5EF4-FFF2-40B4-BE49-F238E27FC236}">
                <a16:creationId xmlns:a16="http://schemas.microsoft.com/office/drawing/2014/main" id="{902FC4E5-8D9A-4329-BF66-7F8C05D94E74}"/>
              </a:ext>
            </a:extLst>
          </p:cNvPr>
          <p:cNvSpPr>
            <a:spLocks noGrp="1"/>
          </p:cNvSpPr>
          <p:nvPr>
            <p:ph type="body" idx="1"/>
          </p:nvPr>
        </p:nvSpPr>
        <p:spPr/>
        <p:txBody>
          <a:bodyPr/>
          <a:lstStyle/>
          <a:p>
            <a:pPr eaLnBrk="1" hangingPunct="1"/>
            <a:r>
              <a:rPr lang="en-US" altLang="en-US" dirty="0"/>
              <a:t>It can be much more efficient to use </a:t>
            </a:r>
            <a:br>
              <a:rPr lang="en-US" altLang="en-US" dirty="0"/>
            </a:br>
            <a:r>
              <a:rPr lang="en-US" altLang="en-US" dirty="0"/>
              <a:t>call-by-reference parameters when the parameter</a:t>
            </a:r>
            <a:br>
              <a:rPr lang="en-US" altLang="en-US" dirty="0"/>
            </a:br>
            <a:r>
              <a:rPr lang="en-US" altLang="en-US" dirty="0"/>
              <a:t>is of a class type</a:t>
            </a:r>
          </a:p>
          <a:p>
            <a:pPr eaLnBrk="1" hangingPunct="1"/>
            <a:r>
              <a:rPr lang="en-US" altLang="en-US" dirty="0"/>
              <a:t>When using a call-by-reference parameter </a:t>
            </a:r>
          </a:p>
          <a:p>
            <a:pPr lvl="1" eaLnBrk="1" hangingPunct="1"/>
            <a:r>
              <a:rPr lang="en-US" altLang="en-US" dirty="0"/>
              <a:t>If the function does not change the value of the </a:t>
            </a:r>
            <a:br>
              <a:rPr lang="en-US" altLang="en-US" dirty="0"/>
            </a:br>
            <a:r>
              <a:rPr lang="en-US" altLang="en-US" dirty="0"/>
              <a:t>parameter, mark the parameter so the compiler </a:t>
            </a:r>
            <a:br>
              <a:rPr lang="en-US" altLang="en-US" dirty="0"/>
            </a:br>
            <a:r>
              <a:rPr lang="en-US" altLang="en-US" dirty="0"/>
              <a:t>knows it should not be changed</a:t>
            </a:r>
          </a:p>
          <a:p>
            <a:endParaRPr lang="en-US" dirty="0"/>
          </a:p>
        </p:txBody>
      </p:sp>
    </p:spTree>
    <p:extLst>
      <p:ext uri="{BB962C8B-B14F-4D97-AF65-F5344CB8AC3E}">
        <p14:creationId xmlns:p14="http://schemas.microsoft.com/office/powerpoint/2010/main" val="2360278648"/>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FE6EB-4568-4DD0-9F9A-41B226AD9B9F}"/>
              </a:ext>
            </a:extLst>
          </p:cNvPr>
          <p:cNvSpPr>
            <a:spLocks noGrp="1"/>
          </p:cNvSpPr>
          <p:nvPr>
            <p:ph type="title"/>
          </p:nvPr>
        </p:nvSpPr>
        <p:spPr/>
        <p:txBody>
          <a:bodyPr/>
          <a:lstStyle/>
          <a:p>
            <a:r>
              <a:rPr lang="en-US" dirty="0"/>
              <a:t>Structs (and Classes) as parameters</a:t>
            </a:r>
          </a:p>
        </p:txBody>
      </p:sp>
      <p:sp>
        <p:nvSpPr>
          <p:cNvPr id="3" name="Text Placeholder 2">
            <a:extLst>
              <a:ext uri="{FF2B5EF4-FFF2-40B4-BE49-F238E27FC236}">
                <a16:creationId xmlns:a16="http://schemas.microsoft.com/office/drawing/2014/main" id="{54FC3905-1DFF-48EA-8351-7E9E6467766E}"/>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8389262"/>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F6008-E415-4D41-8407-29AD2F6A7386}"/>
              </a:ext>
            </a:extLst>
          </p:cNvPr>
          <p:cNvSpPr>
            <a:spLocks noGrp="1"/>
          </p:cNvSpPr>
          <p:nvPr>
            <p:ph type="title"/>
          </p:nvPr>
        </p:nvSpPr>
        <p:spPr/>
        <p:txBody>
          <a:bodyPr/>
          <a:lstStyle/>
          <a:p>
            <a:r>
              <a:rPr lang="en-US" dirty="0"/>
              <a:t>Passing structs as arguments</a:t>
            </a:r>
          </a:p>
        </p:txBody>
      </p:sp>
      <p:sp>
        <p:nvSpPr>
          <p:cNvPr id="3" name="Content Placeholder 2">
            <a:extLst>
              <a:ext uri="{FF2B5EF4-FFF2-40B4-BE49-F238E27FC236}">
                <a16:creationId xmlns:a16="http://schemas.microsoft.com/office/drawing/2014/main" id="{BB2B4283-3C81-4915-916E-1C659193F239}"/>
              </a:ext>
            </a:extLst>
          </p:cNvPr>
          <p:cNvSpPr>
            <a:spLocks noGrp="1"/>
          </p:cNvSpPr>
          <p:nvPr>
            <p:ph idx="1"/>
          </p:nvPr>
        </p:nvSpPr>
        <p:spPr/>
        <p:txBody>
          <a:bodyPr/>
          <a:lstStyle/>
          <a:p>
            <a:r>
              <a:rPr lang="en-US" dirty="0"/>
              <a:t>Pass-by-values copies the struct member by member onto the stack into the parameters. 	- waste of time and space.</a:t>
            </a:r>
          </a:p>
          <a:p>
            <a:r>
              <a:rPr lang="en-US" dirty="0"/>
              <a:t>Pass-by-reference copies only the address of the object onto the stack but the argument can be changed.</a:t>
            </a:r>
          </a:p>
          <a:p>
            <a:pPr marL="457200" lvl="1" indent="0">
              <a:buNone/>
            </a:pPr>
            <a:r>
              <a:rPr lang="en-US" dirty="0"/>
              <a:t>	- dangerous unless change is expected.</a:t>
            </a:r>
          </a:p>
          <a:p>
            <a:r>
              <a:rPr lang="en-US" dirty="0"/>
              <a:t>We want an efficient way to pass objects (structs and classes) as arguments.</a:t>
            </a:r>
          </a:p>
        </p:txBody>
      </p:sp>
    </p:spTree>
    <p:extLst>
      <p:ext uri="{BB962C8B-B14F-4D97-AF65-F5344CB8AC3E}">
        <p14:creationId xmlns:p14="http://schemas.microsoft.com/office/powerpoint/2010/main" val="2295672832"/>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1E76128D-B37D-4EB9-A6F3-26514E90E640}"/>
              </a:ext>
            </a:extLst>
          </p:cNvPr>
          <p:cNvSpPr>
            <a:spLocks noGrp="1" noChangeArrowheads="1"/>
          </p:cNvSpPr>
          <p:nvPr>
            <p:ph type="title"/>
          </p:nvPr>
        </p:nvSpPr>
        <p:spPr/>
        <p:txBody>
          <a:bodyPr/>
          <a:lstStyle/>
          <a:p>
            <a:r>
              <a:rPr lang="en-US" altLang="en-US" dirty="0"/>
              <a:t>Struct as Function Arguments</a:t>
            </a:r>
          </a:p>
        </p:txBody>
      </p:sp>
      <p:sp>
        <p:nvSpPr>
          <p:cNvPr id="52227" name="Rectangle 3">
            <a:extLst>
              <a:ext uri="{FF2B5EF4-FFF2-40B4-BE49-F238E27FC236}">
                <a16:creationId xmlns:a16="http://schemas.microsoft.com/office/drawing/2014/main" id="{52920AC4-A2B9-4C37-A55D-6D18133FF605}"/>
              </a:ext>
            </a:extLst>
          </p:cNvPr>
          <p:cNvSpPr>
            <a:spLocks noGrp="1" noChangeArrowheads="1"/>
          </p:cNvSpPr>
          <p:nvPr>
            <p:ph idx="1"/>
          </p:nvPr>
        </p:nvSpPr>
        <p:spPr>
          <a:xfrm>
            <a:off x="457200" y="1447801"/>
            <a:ext cx="8153400" cy="4724400"/>
          </a:xfrm>
        </p:spPr>
        <p:txBody>
          <a:bodyPr/>
          <a:lstStyle/>
          <a:p>
            <a:pPr>
              <a:lnSpc>
                <a:spcPct val="85000"/>
              </a:lnSpc>
            </a:pPr>
            <a:r>
              <a:rPr lang="en-US" altLang="en-US" dirty="0"/>
              <a:t>Using value parameter for structure can slow down a program, waste space with object copy</a:t>
            </a:r>
            <a:endParaRPr lang="en-US" altLang="en-US" dirty="0">
              <a:latin typeface="Courier New" panose="02070309020205020404" pitchFamily="49" charset="0"/>
            </a:endParaRPr>
          </a:p>
          <a:p>
            <a:pPr>
              <a:lnSpc>
                <a:spcPct val="85000"/>
              </a:lnSpc>
            </a:pPr>
            <a:r>
              <a:rPr lang="en-US" altLang="en-US" dirty="0"/>
              <a:t>Using a reference parameter will speed up program, but function may change data in structure</a:t>
            </a:r>
            <a:endParaRPr lang="en-US" altLang="en-US" dirty="0">
              <a:latin typeface="Courier New" panose="02070309020205020404" pitchFamily="49" charset="0"/>
            </a:endParaRPr>
          </a:p>
          <a:p>
            <a:pPr>
              <a:lnSpc>
                <a:spcPct val="85000"/>
              </a:lnSpc>
            </a:pPr>
            <a:r>
              <a:rPr lang="en-US" altLang="en-US" dirty="0"/>
              <a:t>Using a </a:t>
            </a:r>
            <a:r>
              <a:rPr lang="en-US" altLang="en-US" dirty="0">
                <a:latin typeface="Courier New" panose="02070309020205020404" pitchFamily="49" charset="0"/>
              </a:rPr>
              <a:t>const</a:t>
            </a:r>
            <a:r>
              <a:rPr lang="en-US" altLang="en-US" dirty="0"/>
              <a:t> reference parameter allows read-only access to reference parameter, does not waste space, speed</a:t>
            </a:r>
          </a:p>
          <a:p>
            <a:pPr marL="0" indent="0">
              <a:lnSpc>
                <a:spcPct val="85000"/>
              </a:lnSpc>
              <a:buNone/>
            </a:pPr>
            <a:r>
              <a:rPr lang="en-US" altLang="en-US" dirty="0"/>
              <a:t>    </a:t>
            </a:r>
            <a:r>
              <a:rPr lang="en-US" altLang="en-US" dirty="0">
                <a:latin typeface="Consolas" panose="020B0609020204030204" pitchFamily="49" charset="0"/>
              </a:rPr>
              <a:t>void </a:t>
            </a:r>
            <a:r>
              <a:rPr lang="en-US" altLang="en-US" dirty="0" err="1">
                <a:latin typeface="Consolas" panose="020B0609020204030204" pitchFamily="49" charset="0"/>
              </a:rPr>
              <a:t>displayDate</a:t>
            </a:r>
            <a:r>
              <a:rPr lang="en-US" altLang="en-US" dirty="0">
                <a:latin typeface="Consolas" panose="020B0609020204030204" pitchFamily="49" charset="0"/>
              </a:rPr>
              <a:t>(const Date&amp; date) {</a:t>
            </a:r>
          </a:p>
          <a:p>
            <a:pPr marL="0" indent="0">
              <a:lnSpc>
                <a:spcPct val="85000"/>
              </a:lnSpc>
              <a:buNone/>
            </a:pPr>
            <a:r>
              <a:rPr lang="en-US" altLang="en-US" dirty="0">
                <a:latin typeface="Consolas" panose="020B0609020204030204" pitchFamily="49" charset="0"/>
              </a:rPr>
              <a:t>      </a:t>
            </a:r>
            <a:r>
              <a:rPr lang="en-US" altLang="en-US" dirty="0" err="1">
                <a:latin typeface="Consolas" panose="020B0609020204030204" pitchFamily="49" charset="0"/>
              </a:rPr>
              <a:t>cout</a:t>
            </a:r>
            <a:r>
              <a:rPr lang="en-US" altLang="en-US" dirty="0">
                <a:latin typeface="Consolas" panose="020B0609020204030204" pitchFamily="49" charset="0"/>
              </a:rPr>
              <a:t> &lt;&lt; </a:t>
            </a:r>
            <a:r>
              <a:rPr lang="en-US" altLang="en-US" dirty="0" err="1">
                <a:latin typeface="Consolas" panose="020B0609020204030204" pitchFamily="49" charset="0"/>
              </a:rPr>
              <a:t>date.month</a:t>
            </a:r>
            <a:r>
              <a:rPr lang="en-US" altLang="en-US" dirty="0">
                <a:latin typeface="Consolas" panose="020B0609020204030204" pitchFamily="49" charset="0"/>
              </a:rPr>
              <a:t> &lt;&lt; ‘/’ &lt;&lt;</a:t>
            </a:r>
          </a:p>
          <a:p>
            <a:pPr marL="0" indent="0">
              <a:lnSpc>
                <a:spcPct val="85000"/>
              </a:lnSpc>
              <a:buNone/>
            </a:pPr>
            <a:r>
              <a:rPr lang="en-US" altLang="en-US" dirty="0">
                <a:latin typeface="Consolas" panose="020B0609020204030204" pitchFamily="49" charset="0"/>
              </a:rPr>
              <a:t>           </a:t>
            </a:r>
            <a:r>
              <a:rPr lang="en-US" altLang="en-US" dirty="0" err="1">
                <a:latin typeface="Consolas" panose="020B0609020204030204" pitchFamily="49" charset="0"/>
              </a:rPr>
              <a:t>date.day</a:t>
            </a:r>
            <a:r>
              <a:rPr lang="en-US" altLang="en-US" dirty="0">
                <a:latin typeface="Consolas" panose="020B0609020204030204" pitchFamily="49" charset="0"/>
              </a:rPr>
              <a:t> &lt;&lt; ‘/’ &lt;&lt; </a:t>
            </a:r>
            <a:r>
              <a:rPr lang="en-US" altLang="en-US" dirty="0" err="1">
                <a:latin typeface="Consolas" panose="020B0609020204030204" pitchFamily="49" charset="0"/>
              </a:rPr>
              <a:t>date.year</a:t>
            </a:r>
            <a:r>
              <a:rPr lang="en-US" altLang="en-US" dirty="0">
                <a:latin typeface="Consolas" panose="020B0609020204030204" pitchFamily="49" charset="0"/>
              </a:rPr>
              <a:t>;</a:t>
            </a:r>
          </a:p>
          <a:p>
            <a:pPr marL="0" indent="0">
              <a:lnSpc>
                <a:spcPct val="85000"/>
              </a:lnSpc>
              <a:buNone/>
            </a:pPr>
            <a:r>
              <a:rPr lang="en-US" altLang="en-US" dirty="0">
                <a:latin typeface="Consolas" panose="020B0609020204030204" pitchFamily="49" charset="0"/>
              </a:rPr>
              <a:t>  }</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C68E59B9-FE51-4C91-ADEA-F06BED5D9D78}"/>
              </a:ext>
            </a:extLst>
          </p:cNvPr>
          <p:cNvSpPr>
            <a:spLocks noGrp="1" noChangeArrowheads="1"/>
          </p:cNvSpPr>
          <p:nvPr>
            <p:ph type="ctrTitle"/>
          </p:nvPr>
        </p:nvSpPr>
        <p:spPr/>
        <p:txBody>
          <a:bodyPr/>
          <a:lstStyle/>
          <a:p>
            <a:r>
              <a:rPr lang="en-US" altLang="en-US"/>
              <a:t>11.9</a:t>
            </a:r>
          </a:p>
        </p:txBody>
      </p:sp>
      <p:sp>
        <p:nvSpPr>
          <p:cNvPr id="63491" name="Subtitle 2">
            <a:extLst>
              <a:ext uri="{FF2B5EF4-FFF2-40B4-BE49-F238E27FC236}">
                <a16:creationId xmlns:a16="http://schemas.microsoft.com/office/drawing/2014/main" id="{E3679A3D-D183-4E12-B145-37B542B057C0}"/>
              </a:ext>
            </a:extLst>
          </p:cNvPr>
          <p:cNvSpPr>
            <a:spLocks noGrp="1" noChangeArrowheads="1"/>
          </p:cNvSpPr>
          <p:nvPr>
            <p:ph type="subTitle" idx="1"/>
          </p:nvPr>
        </p:nvSpPr>
        <p:spPr/>
        <p:txBody>
          <a:bodyPr/>
          <a:lstStyle/>
          <a:p>
            <a:r>
              <a:rPr lang="en-US" altLang="en-US"/>
              <a:t>Pointers to Structures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7F8B69F8-5E05-45BF-BAAB-A82086A32E9C}"/>
              </a:ext>
            </a:extLst>
          </p:cNvPr>
          <p:cNvSpPr>
            <a:spLocks noGrp="1" noChangeArrowheads="1"/>
          </p:cNvSpPr>
          <p:nvPr>
            <p:ph type="title"/>
          </p:nvPr>
        </p:nvSpPr>
        <p:spPr/>
        <p:txBody>
          <a:bodyPr/>
          <a:lstStyle/>
          <a:p>
            <a:r>
              <a:rPr lang="en-US" altLang="en-US"/>
              <a:t>Pointers to Structures</a:t>
            </a:r>
          </a:p>
        </p:txBody>
      </p:sp>
      <p:sp>
        <p:nvSpPr>
          <p:cNvPr id="64515" name="Rectangle 3">
            <a:extLst>
              <a:ext uri="{FF2B5EF4-FFF2-40B4-BE49-F238E27FC236}">
                <a16:creationId xmlns:a16="http://schemas.microsoft.com/office/drawing/2014/main" id="{68E969AE-44FC-4C88-BB8E-59D863DA35E2}"/>
              </a:ext>
            </a:extLst>
          </p:cNvPr>
          <p:cNvSpPr>
            <a:spLocks noGrp="1" noChangeArrowheads="1"/>
          </p:cNvSpPr>
          <p:nvPr>
            <p:ph idx="1"/>
          </p:nvPr>
        </p:nvSpPr>
        <p:spPr/>
        <p:txBody>
          <a:bodyPr/>
          <a:lstStyle/>
          <a:p>
            <a:pPr>
              <a:lnSpc>
                <a:spcPct val="90000"/>
              </a:lnSpc>
            </a:pPr>
            <a:r>
              <a:rPr lang="en-US" altLang="en-US"/>
              <a:t>A structure variable has an address</a:t>
            </a:r>
          </a:p>
          <a:p>
            <a:pPr>
              <a:lnSpc>
                <a:spcPct val="90000"/>
              </a:lnSpc>
            </a:pPr>
            <a:r>
              <a:rPr lang="en-US" altLang="en-US"/>
              <a:t>Pointers to structures are variables that can hold the address of a structure:</a:t>
            </a:r>
          </a:p>
          <a:p>
            <a:pPr lvl="1">
              <a:lnSpc>
                <a:spcPct val="90000"/>
              </a:lnSpc>
              <a:buClr>
                <a:srgbClr val="3333CC"/>
              </a:buClr>
              <a:buFontTx/>
              <a:buNone/>
            </a:pPr>
            <a:r>
              <a:rPr lang="en-US" altLang="en-US">
                <a:latin typeface="Courier New" panose="02070309020205020404" pitchFamily="49" charset="0"/>
              </a:rPr>
              <a:t>Student *stuPtr;</a:t>
            </a:r>
          </a:p>
          <a:p>
            <a:pPr>
              <a:lnSpc>
                <a:spcPct val="90000"/>
              </a:lnSpc>
            </a:pPr>
            <a:r>
              <a:rPr lang="en-US" altLang="en-US"/>
              <a:t>Can use </a:t>
            </a:r>
            <a:r>
              <a:rPr lang="en-US" altLang="en-US">
                <a:latin typeface="Courier New" panose="02070309020205020404" pitchFamily="49" charset="0"/>
              </a:rPr>
              <a:t>&amp;</a:t>
            </a:r>
            <a:r>
              <a:rPr lang="en-US" altLang="en-US"/>
              <a:t> operator to assign address:</a:t>
            </a:r>
          </a:p>
          <a:p>
            <a:pPr lvl="1">
              <a:lnSpc>
                <a:spcPct val="90000"/>
              </a:lnSpc>
              <a:buClr>
                <a:srgbClr val="3333CC"/>
              </a:buClr>
              <a:buFontTx/>
              <a:buNone/>
            </a:pPr>
            <a:r>
              <a:rPr lang="en-US" altLang="en-US">
                <a:latin typeface="Courier New" panose="02070309020205020404" pitchFamily="49" charset="0"/>
              </a:rPr>
              <a:t>stuPtr = &amp; stu1;</a:t>
            </a:r>
          </a:p>
          <a:p>
            <a:pPr>
              <a:lnSpc>
                <a:spcPct val="90000"/>
              </a:lnSpc>
            </a:pPr>
            <a:r>
              <a:rPr lang="en-US" altLang="en-US"/>
              <a:t>Structure pointer can be a function parameter</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0AF88B50-77CC-4BCB-B32E-1E7367FBF6B7}"/>
              </a:ext>
            </a:extLst>
          </p:cNvPr>
          <p:cNvSpPr>
            <a:spLocks noGrp="1" noChangeArrowheads="1"/>
          </p:cNvSpPr>
          <p:nvPr>
            <p:ph type="title"/>
          </p:nvPr>
        </p:nvSpPr>
        <p:spPr/>
        <p:txBody>
          <a:bodyPr/>
          <a:lstStyle/>
          <a:p>
            <a:r>
              <a:rPr lang="en-US" altLang="en-US"/>
              <a:t>Accessing Structure Members via Pointer Variables</a:t>
            </a:r>
          </a:p>
        </p:txBody>
      </p:sp>
      <p:sp>
        <p:nvSpPr>
          <p:cNvPr id="66563" name="Rectangle 3">
            <a:extLst>
              <a:ext uri="{FF2B5EF4-FFF2-40B4-BE49-F238E27FC236}">
                <a16:creationId xmlns:a16="http://schemas.microsoft.com/office/drawing/2014/main" id="{68EBC7CE-7E85-4527-AED0-45A07F2A86D1}"/>
              </a:ext>
            </a:extLst>
          </p:cNvPr>
          <p:cNvSpPr>
            <a:spLocks noGrp="1" noChangeArrowheads="1"/>
          </p:cNvSpPr>
          <p:nvPr>
            <p:ph idx="1"/>
          </p:nvPr>
        </p:nvSpPr>
        <p:spPr/>
        <p:txBody>
          <a:bodyPr/>
          <a:lstStyle/>
          <a:p>
            <a:r>
              <a:rPr lang="en-US" altLang="en-US"/>
              <a:t>Must use </a:t>
            </a:r>
            <a:r>
              <a:rPr lang="en-US" altLang="en-US">
                <a:latin typeface="Courier New" panose="02070309020205020404" pitchFamily="49" charset="0"/>
              </a:rPr>
              <a:t>()</a:t>
            </a:r>
            <a:r>
              <a:rPr lang="en-US" altLang="en-US"/>
              <a:t> to dereference pointer variable, not field within structure:</a:t>
            </a:r>
          </a:p>
          <a:p>
            <a:pPr lvl="1">
              <a:buClr>
                <a:schemeClr val="tx1"/>
              </a:buClr>
              <a:buFontTx/>
              <a:buNone/>
            </a:pPr>
            <a:r>
              <a:rPr lang="en-US" altLang="en-US">
                <a:latin typeface="Courier New" panose="02070309020205020404" pitchFamily="49" charset="0"/>
              </a:rPr>
              <a:t>cout &lt;&lt; (*stuPtr).studentID;</a:t>
            </a:r>
            <a:br>
              <a:rPr lang="en-US" altLang="en-US">
                <a:latin typeface="Courier New" panose="02070309020205020404" pitchFamily="49" charset="0"/>
              </a:rPr>
            </a:br>
            <a:endParaRPr lang="en-US" altLang="en-US">
              <a:latin typeface="Courier New" panose="02070309020205020404" pitchFamily="49" charset="0"/>
            </a:endParaRPr>
          </a:p>
          <a:p>
            <a:r>
              <a:rPr lang="en-US" altLang="en-US"/>
              <a:t>Can use structure pointer operator to eliminate </a:t>
            </a:r>
            <a:r>
              <a:rPr lang="en-US" altLang="en-US">
                <a:latin typeface="Courier New" panose="02070309020205020404" pitchFamily="49" charset="0"/>
              </a:rPr>
              <a:t>()</a:t>
            </a:r>
            <a:r>
              <a:rPr lang="en-US" altLang="en-US"/>
              <a:t> and use clearer notation:</a:t>
            </a:r>
          </a:p>
          <a:p>
            <a:pPr lvl="1">
              <a:buClr>
                <a:schemeClr val="tx1"/>
              </a:buClr>
              <a:buFontTx/>
              <a:buNone/>
            </a:pPr>
            <a:r>
              <a:rPr lang="en-US" altLang="en-US">
                <a:latin typeface="Courier New" panose="02070309020205020404" pitchFamily="49" charset="0"/>
              </a:rPr>
              <a:t>cout &lt;&lt; stuPtr-&gt;studentID;</a:t>
            </a:r>
            <a:endParaRPr lang="en-US" altLang="en-US"/>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5EE6347D-0D4D-4AD9-BB23-AF079550D714}"/>
              </a:ext>
            </a:extLst>
          </p:cNvPr>
          <p:cNvSpPr>
            <a:spLocks noGrp="1" noChangeArrowheads="1"/>
          </p:cNvSpPr>
          <p:nvPr>
            <p:ph type="title"/>
          </p:nvPr>
        </p:nvSpPr>
        <p:spPr/>
        <p:txBody>
          <a:bodyPr/>
          <a:lstStyle/>
          <a:p>
            <a:r>
              <a:rPr lang="en-US" altLang="en-US"/>
              <a:t>From Program 11-8</a:t>
            </a:r>
          </a:p>
        </p:txBody>
      </p:sp>
      <p:pic>
        <p:nvPicPr>
          <p:cNvPr id="68611" name="Picture 5">
            <a:extLst>
              <a:ext uri="{FF2B5EF4-FFF2-40B4-BE49-F238E27FC236}">
                <a16:creationId xmlns:a16="http://schemas.microsoft.com/office/drawing/2014/main" id="{99B6D5F4-69C4-4DFA-945C-86C2D1A0BF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5475" y="1528763"/>
            <a:ext cx="5353050"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descr="Pink tissue paper"/>
          <p:cNvSpPr>
            <a:spLocks noGrp="1" noChangeArrowheads="1"/>
          </p:cNvSpPr>
          <p:nvPr>
            <p:ph type="ctrTitle" sz="quarter" idx="4294967295"/>
          </p:nvPr>
        </p:nvSpPr>
        <p:spPr>
          <a:xfrm>
            <a:off x="304800" y="152400"/>
            <a:ext cx="7086600" cy="2286000"/>
          </a:xfrm>
        </p:spPr>
        <p:txBody>
          <a:bodyPr/>
          <a:lstStyle/>
          <a:p>
            <a:pPr eaLnBrk="1" hangingPunct="1"/>
            <a:r>
              <a:rPr lang="en-US"/>
              <a:t>10.2</a:t>
            </a:r>
          </a:p>
        </p:txBody>
      </p:sp>
      <p:sp>
        <p:nvSpPr>
          <p:cNvPr id="24580" name="Rectangle 3" descr="Pink tissue paper"/>
          <p:cNvSpPr>
            <a:spLocks noGrp="1" noChangeArrowheads="1"/>
          </p:cNvSpPr>
          <p:nvPr>
            <p:ph type="subTitle" sz="quarter" idx="1"/>
          </p:nvPr>
        </p:nvSpPr>
        <p:spPr/>
        <p:txBody>
          <a:bodyPr/>
          <a:lstStyle/>
          <a:p>
            <a:pPr eaLnBrk="1" hangingPunct="1">
              <a:defRPr/>
            </a:pPr>
            <a:r>
              <a:rPr lang="en-US"/>
              <a:t>Classes</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title"/>
          </p:nvPr>
        </p:nvSpPr>
        <p:spPr/>
        <p:txBody>
          <a:bodyPr/>
          <a:lstStyle/>
          <a:p>
            <a:pPr eaLnBrk="1" hangingPunct="1"/>
            <a:r>
              <a:rPr lang="en-US"/>
              <a:t>Classes</a:t>
            </a:r>
          </a:p>
        </p:txBody>
      </p:sp>
      <p:sp>
        <p:nvSpPr>
          <p:cNvPr id="25603" name="Rectangle 4"/>
          <p:cNvSpPr>
            <a:spLocks noGrp="1" noChangeArrowheads="1"/>
          </p:cNvSpPr>
          <p:nvPr>
            <p:ph idx="1"/>
          </p:nvPr>
        </p:nvSpPr>
        <p:spPr/>
        <p:txBody>
          <a:bodyPr/>
          <a:lstStyle/>
          <a:p>
            <a:pPr eaLnBrk="1" hangingPunct="1"/>
            <a:r>
              <a:rPr lang="en-US" dirty="0"/>
              <a:t>A class is a data type whose variables are called objects.</a:t>
            </a:r>
          </a:p>
          <a:p>
            <a:pPr lvl="1" eaLnBrk="1" hangingPunct="1"/>
            <a:r>
              <a:rPr lang="en-US" dirty="0"/>
              <a:t>The definition of a class includes</a:t>
            </a:r>
          </a:p>
          <a:p>
            <a:pPr lvl="2" eaLnBrk="1" hangingPunct="1"/>
            <a:r>
              <a:rPr lang="en-US" dirty="0"/>
              <a:t>Description of the kinds of values of the member</a:t>
            </a:r>
            <a:br>
              <a:rPr lang="en-US" dirty="0"/>
            </a:br>
            <a:r>
              <a:rPr lang="en-US" dirty="0"/>
              <a:t>variables</a:t>
            </a:r>
          </a:p>
          <a:p>
            <a:pPr lvl="2" eaLnBrk="1" hangingPunct="1"/>
            <a:r>
              <a:rPr lang="en-US" dirty="0"/>
              <a:t>Description of the member functions</a:t>
            </a:r>
          </a:p>
          <a:p>
            <a:pPr lvl="1" eaLnBrk="1" hangingPunct="1"/>
            <a:r>
              <a:rPr lang="en-US" dirty="0"/>
              <a:t>A class description is like a structure definition except that members are </a:t>
            </a:r>
            <a:r>
              <a:rPr lang="en-US" b="1" dirty="0"/>
              <a:t>private </a:t>
            </a:r>
            <a:r>
              <a:rPr lang="en-US" dirty="0"/>
              <a:t>by default…</a:t>
            </a:r>
          </a:p>
        </p:txBody>
      </p:sp>
    </p:spTree>
  </p:cSld>
  <p:clrMapOvr>
    <a:masterClrMapping/>
  </p:clrMapOvr>
  <p:transition spd="med">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t>A Class Example</a:t>
            </a:r>
          </a:p>
        </p:txBody>
      </p:sp>
      <p:sp>
        <p:nvSpPr>
          <p:cNvPr id="26627" name="Rectangle 3"/>
          <p:cNvSpPr>
            <a:spLocks noGrp="1" noChangeArrowheads="1"/>
          </p:cNvSpPr>
          <p:nvPr>
            <p:ph idx="1"/>
          </p:nvPr>
        </p:nvSpPr>
        <p:spPr/>
        <p:txBody>
          <a:bodyPr/>
          <a:lstStyle/>
          <a:p>
            <a:pPr eaLnBrk="1" hangingPunct="1"/>
            <a:r>
              <a:rPr lang="en-US" sz="2400" dirty="0"/>
              <a:t>To create a new type named </a:t>
            </a:r>
            <a:r>
              <a:rPr lang="en-US" sz="2400" dirty="0" err="1">
                <a:solidFill>
                  <a:srgbClr val="0000CC"/>
                </a:solidFill>
                <a:latin typeface="Consolas" pitchFamily="49" charset="0"/>
                <a:cs typeface="Consolas" pitchFamily="49" charset="0"/>
              </a:rPr>
              <a:t>DayOfYear</a:t>
            </a:r>
            <a:r>
              <a:rPr lang="en-US" sz="2400" dirty="0"/>
              <a:t> as </a:t>
            </a:r>
            <a:br>
              <a:rPr lang="en-US" sz="2400" dirty="0"/>
            </a:br>
            <a:r>
              <a:rPr lang="en-US" sz="2400" dirty="0"/>
              <a:t>a class definition</a:t>
            </a:r>
          </a:p>
          <a:p>
            <a:pPr lvl="1" eaLnBrk="1" hangingPunct="1"/>
            <a:r>
              <a:rPr lang="en-US" sz="2400" dirty="0"/>
              <a:t>Decide on the values to represent</a:t>
            </a:r>
          </a:p>
          <a:p>
            <a:pPr lvl="1" eaLnBrk="1" hangingPunct="1"/>
            <a:r>
              <a:rPr lang="en-US" sz="2400" dirty="0"/>
              <a:t>This example’s values are dates such as July 4</a:t>
            </a:r>
            <a:br>
              <a:rPr lang="en-US" sz="2400" dirty="0"/>
            </a:br>
            <a:r>
              <a:rPr lang="en-US" sz="2400" dirty="0"/>
              <a:t>using an integer for the number of the </a:t>
            </a:r>
            <a:r>
              <a:rPr lang="en-US" sz="2400" dirty="0">
                <a:solidFill>
                  <a:srgbClr val="0000CC"/>
                </a:solidFill>
                <a:latin typeface="Consolas" pitchFamily="49" charset="0"/>
                <a:cs typeface="Consolas" pitchFamily="49" charset="0"/>
              </a:rPr>
              <a:t>month</a:t>
            </a:r>
            <a:r>
              <a:rPr lang="en-US" sz="2400" dirty="0"/>
              <a:t>	</a:t>
            </a:r>
          </a:p>
          <a:p>
            <a:pPr lvl="2" eaLnBrk="1" hangingPunct="1"/>
            <a:r>
              <a:rPr lang="en-US" sz="2000" dirty="0"/>
              <a:t>Member variable </a:t>
            </a:r>
            <a:r>
              <a:rPr lang="en-US" sz="2000" dirty="0">
                <a:solidFill>
                  <a:srgbClr val="0000CC"/>
                </a:solidFill>
                <a:latin typeface="Consolas" pitchFamily="49" charset="0"/>
                <a:cs typeface="Consolas" pitchFamily="49" charset="0"/>
              </a:rPr>
              <a:t>month</a:t>
            </a:r>
            <a:r>
              <a:rPr lang="en-US" sz="2000" dirty="0"/>
              <a:t> is an </a:t>
            </a:r>
            <a:r>
              <a:rPr lang="en-US" sz="2000" dirty="0" err="1"/>
              <a:t>int</a:t>
            </a:r>
            <a:r>
              <a:rPr lang="en-US" sz="2000" dirty="0"/>
              <a:t> (Jan = 1, Feb = 2, etc.)</a:t>
            </a:r>
          </a:p>
          <a:p>
            <a:pPr lvl="2" eaLnBrk="1" hangingPunct="1"/>
            <a:r>
              <a:rPr lang="en-US" sz="2000" dirty="0"/>
              <a:t>Member variable </a:t>
            </a:r>
            <a:r>
              <a:rPr lang="en-US" sz="2000" dirty="0">
                <a:solidFill>
                  <a:srgbClr val="0000CC"/>
                </a:solidFill>
                <a:latin typeface="Consolas" pitchFamily="49" charset="0"/>
                <a:cs typeface="Consolas" pitchFamily="49" charset="0"/>
              </a:rPr>
              <a:t>day</a:t>
            </a:r>
            <a:r>
              <a:rPr lang="en-US" sz="2000" dirty="0"/>
              <a:t> is an </a:t>
            </a:r>
            <a:r>
              <a:rPr lang="en-US" sz="2000" dirty="0" err="1"/>
              <a:t>int</a:t>
            </a:r>
            <a:endParaRPr lang="en-US" sz="2000" dirty="0"/>
          </a:p>
          <a:p>
            <a:pPr lvl="1" eaLnBrk="1" hangingPunct="1"/>
            <a:r>
              <a:rPr lang="en-US" sz="2400" dirty="0"/>
              <a:t>Decide on the member functions needed</a:t>
            </a:r>
          </a:p>
          <a:p>
            <a:pPr lvl="1" eaLnBrk="1" hangingPunct="1"/>
            <a:r>
              <a:rPr lang="en-US" sz="2400" dirty="0"/>
              <a:t>We use just one member function named </a:t>
            </a:r>
            <a:r>
              <a:rPr lang="en-US" sz="2400" dirty="0">
                <a:solidFill>
                  <a:srgbClr val="0000CC"/>
                </a:solidFill>
                <a:latin typeface="Consolas" pitchFamily="49" charset="0"/>
                <a:cs typeface="Consolas" pitchFamily="49" charset="0"/>
              </a:rPr>
              <a:t>output</a:t>
            </a:r>
            <a:r>
              <a:rPr lang="en-US" sz="2400" dirty="0"/>
              <a:t>	</a:t>
            </a:r>
          </a:p>
        </p:txBody>
      </p:sp>
    </p:spTree>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E9249-D70D-4A23-BCB1-DC27E4696E9A}"/>
              </a:ext>
            </a:extLst>
          </p:cNvPr>
          <p:cNvSpPr>
            <a:spLocks noGrp="1"/>
          </p:cNvSpPr>
          <p:nvPr>
            <p:ph type="title"/>
          </p:nvPr>
        </p:nvSpPr>
        <p:spPr/>
        <p:txBody>
          <a:bodyPr/>
          <a:lstStyle/>
          <a:p>
            <a:r>
              <a:rPr lang="en-US" dirty="0" err="1"/>
              <a:t>const</a:t>
            </a:r>
            <a:r>
              <a:rPr lang="en-US" dirty="0"/>
              <a:t> Parameter Modifier</a:t>
            </a:r>
          </a:p>
        </p:txBody>
      </p:sp>
      <p:sp>
        <p:nvSpPr>
          <p:cNvPr id="3" name="Text Placeholder 2">
            <a:extLst>
              <a:ext uri="{FF2B5EF4-FFF2-40B4-BE49-F238E27FC236}">
                <a16:creationId xmlns:a16="http://schemas.microsoft.com/office/drawing/2014/main" id="{8317E624-431E-435F-9A6E-380EFDF6A441}"/>
              </a:ext>
            </a:extLst>
          </p:cNvPr>
          <p:cNvSpPr>
            <a:spLocks noGrp="1"/>
          </p:cNvSpPr>
          <p:nvPr>
            <p:ph type="body" idx="1"/>
          </p:nvPr>
        </p:nvSpPr>
        <p:spPr/>
        <p:txBody>
          <a:bodyPr/>
          <a:lstStyle/>
          <a:p>
            <a:pPr eaLnBrk="1" hangingPunct="1"/>
            <a:r>
              <a:rPr lang="en-US" altLang="en-US" dirty="0"/>
              <a:t>To mark a call-by-reference parameter so it </a:t>
            </a:r>
            <a:br>
              <a:rPr lang="en-US" altLang="en-US" dirty="0"/>
            </a:br>
            <a:r>
              <a:rPr lang="en-US" altLang="en-US" dirty="0"/>
              <a:t>cannot be changed:</a:t>
            </a:r>
          </a:p>
          <a:p>
            <a:pPr lvl="1" eaLnBrk="1" hangingPunct="1"/>
            <a:r>
              <a:rPr lang="en-US" altLang="en-US" dirty="0"/>
              <a:t>Use the modifier </a:t>
            </a:r>
            <a:r>
              <a:rPr lang="en-US" altLang="en-US" dirty="0" err="1"/>
              <a:t>const</a:t>
            </a:r>
            <a:r>
              <a:rPr lang="en-US" altLang="en-US" dirty="0"/>
              <a:t> before the parameter type</a:t>
            </a:r>
          </a:p>
          <a:p>
            <a:pPr lvl="1" eaLnBrk="1" hangingPunct="1"/>
            <a:r>
              <a:rPr lang="en-US" altLang="en-US" dirty="0"/>
              <a:t>The parameter becomes a constant parameter</a:t>
            </a:r>
          </a:p>
          <a:p>
            <a:pPr lvl="1" eaLnBrk="1" hangingPunct="1"/>
            <a:r>
              <a:rPr lang="en-US" altLang="en-US" dirty="0" err="1"/>
              <a:t>const</a:t>
            </a:r>
            <a:r>
              <a:rPr lang="en-US" altLang="en-US" dirty="0"/>
              <a:t> used in the function declaration and definition</a:t>
            </a:r>
            <a:br>
              <a:rPr lang="en-US" altLang="en-US" dirty="0"/>
            </a:br>
            <a:endParaRPr lang="en-US" dirty="0"/>
          </a:p>
        </p:txBody>
      </p:sp>
    </p:spTree>
    <p:extLst>
      <p:ext uri="{BB962C8B-B14F-4D97-AF65-F5344CB8AC3E}">
        <p14:creationId xmlns:p14="http://schemas.microsoft.com/office/powerpoint/2010/main" val="1599313053"/>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p:txBody>
          <a:bodyPr/>
          <a:lstStyle/>
          <a:p>
            <a:pPr eaLnBrk="1" hangingPunct="1"/>
            <a:r>
              <a:rPr lang="en-US"/>
              <a:t>Class DayOfYear Definition</a:t>
            </a:r>
          </a:p>
        </p:txBody>
      </p:sp>
      <p:sp>
        <p:nvSpPr>
          <p:cNvPr id="27651" name="Rectangle 5"/>
          <p:cNvSpPr>
            <a:spLocks noGrp="1" noChangeArrowheads="1"/>
          </p:cNvSpPr>
          <p:nvPr>
            <p:ph idx="1"/>
          </p:nvPr>
        </p:nvSpPr>
        <p:spPr>
          <a:xfrm>
            <a:off x="304800" y="1676400"/>
            <a:ext cx="8294688" cy="4572000"/>
          </a:xfrm>
        </p:spPr>
        <p:txBody>
          <a:bodyPr/>
          <a:lstStyle/>
          <a:p>
            <a:pPr lvl="1" eaLnBrk="1" hangingPunct="1">
              <a:buNone/>
            </a:pPr>
            <a:r>
              <a:rPr lang="en-US" dirty="0"/>
              <a:t>	</a:t>
            </a:r>
            <a:r>
              <a:rPr lang="en-US" dirty="0">
                <a:solidFill>
                  <a:srgbClr val="0000CC"/>
                </a:solidFill>
                <a:latin typeface="Consolas" pitchFamily="49" charset="0"/>
                <a:cs typeface="Consolas" pitchFamily="49" charset="0"/>
              </a:rPr>
              <a:t>		class </a:t>
            </a:r>
            <a:r>
              <a:rPr lang="en-US" dirty="0" err="1">
                <a:solidFill>
                  <a:srgbClr val="0000CC"/>
                </a:solidFill>
                <a:latin typeface="Consolas" pitchFamily="49" charset="0"/>
                <a:cs typeface="Consolas" pitchFamily="49" charset="0"/>
              </a:rPr>
              <a:t>DayOfYear</a:t>
            </a:r>
            <a:br>
              <a:rPr lang="en-US" dirty="0">
                <a:solidFill>
                  <a:srgbClr val="0000CC"/>
                </a:solidFill>
                <a:latin typeface="Consolas" pitchFamily="49" charset="0"/>
                <a:cs typeface="Consolas" pitchFamily="49" charset="0"/>
              </a:rPr>
            </a:br>
            <a:r>
              <a:rPr lang="en-US" dirty="0">
                <a:solidFill>
                  <a:srgbClr val="0000CC"/>
                </a:solidFill>
                <a:latin typeface="Consolas" pitchFamily="49" charset="0"/>
                <a:cs typeface="Consolas" pitchFamily="49" charset="0"/>
              </a:rPr>
              <a:t>		{</a:t>
            </a:r>
            <a:br>
              <a:rPr lang="en-US" dirty="0">
                <a:solidFill>
                  <a:srgbClr val="0000CC"/>
                </a:solidFill>
                <a:latin typeface="Consolas" pitchFamily="49" charset="0"/>
                <a:cs typeface="Consolas" pitchFamily="49" charset="0"/>
              </a:rPr>
            </a:br>
            <a:r>
              <a:rPr lang="en-US" dirty="0">
                <a:solidFill>
                  <a:srgbClr val="0000CC"/>
                </a:solidFill>
                <a:latin typeface="Consolas" pitchFamily="49" charset="0"/>
                <a:cs typeface="Consolas" pitchFamily="49" charset="0"/>
              </a:rPr>
              <a:t>	  		public:</a:t>
            </a:r>
            <a:br>
              <a:rPr lang="en-US" dirty="0">
                <a:solidFill>
                  <a:srgbClr val="0000CC"/>
                </a:solidFill>
                <a:latin typeface="Consolas" pitchFamily="49" charset="0"/>
                <a:cs typeface="Consolas" pitchFamily="49" charset="0"/>
              </a:rPr>
            </a:br>
            <a:r>
              <a:rPr lang="en-US" dirty="0">
                <a:solidFill>
                  <a:srgbClr val="0000CC"/>
                </a:solidFill>
                <a:latin typeface="Consolas" pitchFamily="49" charset="0"/>
                <a:cs typeface="Consolas" pitchFamily="49" charset="0"/>
              </a:rPr>
              <a:t>           	 void output( );</a:t>
            </a:r>
            <a:br>
              <a:rPr lang="en-US" dirty="0">
                <a:solidFill>
                  <a:srgbClr val="0000CC"/>
                </a:solidFill>
                <a:latin typeface="Consolas" pitchFamily="49" charset="0"/>
                <a:cs typeface="Consolas" pitchFamily="49" charset="0"/>
              </a:rPr>
            </a:br>
            <a:r>
              <a:rPr lang="en-US" dirty="0">
                <a:solidFill>
                  <a:srgbClr val="0000CC"/>
                </a:solidFill>
                <a:latin typeface="Consolas" pitchFamily="49" charset="0"/>
                <a:cs typeface="Consolas" pitchFamily="49" charset="0"/>
              </a:rPr>
              <a:t>   	 	      </a:t>
            </a:r>
            <a:r>
              <a:rPr lang="en-US" dirty="0" err="1">
                <a:solidFill>
                  <a:srgbClr val="0000CC"/>
                </a:solidFill>
                <a:latin typeface="Consolas" pitchFamily="49" charset="0"/>
                <a:cs typeface="Consolas" pitchFamily="49" charset="0"/>
              </a:rPr>
              <a:t>int</a:t>
            </a:r>
            <a:r>
              <a:rPr lang="en-US" dirty="0">
                <a:solidFill>
                  <a:srgbClr val="0000CC"/>
                </a:solidFill>
                <a:latin typeface="Consolas" pitchFamily="49" charset="0"/>
                <a:cs typeface="Consolas" pitchFamily="49" charset="0"/>
              </a:rPr>
              <a:t> month;</a:t>
            </a:r>
            <a:br>
              <a:rPr lang="en-US" dirty="0">
                <a:solidFill>
                  <a:srgbClr val="0000CC"/>
                </a:solidFill>
                <a:latin typeface="Consolas" pitchFamily="49" charset="0"/>
                <a:cs typeface="Consolas" pitchFamily="49" charset="0"/>
              </a:rPr>
            </a:br>
            <a:r>
              <a:rPr lang="en-US" dirty="0">
                <a:solidFill>
                  <a:srgbClr val="0000CC"/>
                </a:solidFill>
                <a:latin typeface="Consolas" pitchFamily="49" charset="0"/>
                <a:cs typeface="Consolas" pitchFamily="49" charset="0"/>
              </a:rPr>
              <a:t>   	 	      </a:t>
            </a:r>
            <a:r>
              <a:rPr lang="en-US" dirty="0" err="1">
                <a:solidFill>
                  <a:srgbClr val="0000CC"/>
                </a:solidFill>
                <a:latin typeface="Consolas" pitchFamily="49" charset="0"/>
                <a:cs typeface="Consolas" pitchFamily="49" charset="0"/>
              </a:rPr>
              <a:t>int</a:t>
            </a:r>
            <a:r>
              <a:rPr lang="en-US" dirty="0">
                <a:solidFill>
                  <a:srgbClr val="0000CC"/>
                </a:solidFill>
                <a:latin typeface="Consolas" pitchFamily="49" charset="0"/>
                <a:cs typeface="Consolas" pitchFamily="49" charset="0"/>
              </a:rPr>
              <a:t> day;</a:t>
            </a:r>
            <a:br>
              <a:rPr lang="en-US" dirty="0">
                <a:solidFill>
                  <a:srgbClr val="0000CC"/>
                </a:solidFill>
                <a:latin typeface="Consolas" pitchFamily="49" charset="0"/>
                <a:cs typeface="Consolas" pitchFamily="49" charset="0"/>
              </a:rPr>
            </a:br>
            <a:r>
              <a:rPr lang="en-US" dirty="0">
                <a:solidFill>
                  <a:srgbClr val="0000CC"/>
                </a:solidFill>
                <a:latin typeface="Consolas" pitchFamily="49" charset="0"/>
                <a:cs typeface="Consolas" pitchFamily="49" charset="0"/>
              </a:rPr>
              <a:t>		};</a:t>
            </a:r>
          </a:p>
        </p:txBody>
      </p:sp>
      <p:sp>
        <p:nvSpPr>
          <p:cNvPr id="535554" name="Text Box 2"/>
          <p:cNvSpPr txBox="1">
            <a:spLocks noChangeArrowheads="1"/>
          </p:cNvSpPr>
          <p:nvPr/>
        </p:nvSpPr>
        <p:spPr bwMode="auto">
          <a:xfrm>
            <a:off x="4603750" y="4554538"/>
            <a:ext cx="4311650" cy="466725"/>
          </a:xfrm>
          <a:prstGeom prst="rect">
            <a:avLst/>
          </a:prstGeom>
          <a:noFill/>
          <a:ln w="9525" algn="ctr">
            <a:solidFill>
              <a:schemeClr val="tx2"/>
            </a:solidFill>
            <a:miter lim="800000"/>
            <a:headEnd/>
            <a:tailEnd/>
          </a:ln>
        </p:spPr>
        <p:txBody>
          <a:bodyPr wrap="none">
            <a:spAutoFit/>
          </a:bodyPr>
          <a:lstStyle/>
          <a:p>
            <a:pPr algn="ctr">
              <a:spcBef>
                <a:spcPct val="20000"/>
              </a:spcBef>
              <a:buClr>
                <a:srgbClr val="CC0000"/>
              </a:buClr>
              <a:buFont typeface="Wingdings" pitchFamily="2" charset="2"/>
              <a:buNone/>
            </a:pPr>
            <a:r>
              <a:rPr lang="en-US">
                <a:solidFill>
                  <a:schemeClr val="tx2"/>
                </a:solidFill>
              </a:rPr>
              <a:t>Member Function </a:t>
            </a:r>
            <a:r>
              <a:rPr lang="en-US" b="1">
                <a:solidFill>
                  <a:schemeClr val="tx2"/>
                </a:solidFill>
              </a:rPr>
              <a:t>Declaration</a:t>
            </a:r>
          </a:p>
        </p:txBody>
      </p:sp>
      <p:sp>
        <p:nvSpPr>
          <p:cNvPr id="535555" name="Line 3"/>
          <p:cNvSpPr>
            <a:spLocks noChangeShapeType="1"/>
          </p:cNvSpPr>
          <p:nvPr/>
        </p:nvSpPr>
        <p:spPr bwMode="auto">
          <a:xfrm flipH="1" flipV="1">
            <a:off x="6049963" y="3429000"/>
            <a:ext cx="685800" cy="1123950"/>
          </a:xfrm>
          <a:prstGeom prst="line">
            <a:avLst/>
          </a:prstGeom>
          <a:noFill/>
          <a:ln w="57150">
            <a:solidFill>
              <a:schemeClr val="tx2"/>
            </a:solidFill>
            <a:round/>
            <a:headEnd/>
            <a:tailEnd type="triangle" w="med" len="med"/>
          </a:ln>
        </p:spPr>
        <p:txBody>
          <a:bodyPr wrap="none" anchor="ctr"/>
          <a:lstStyle/>
          <a:p>
            <a:endParaRPr lang="en-US"/>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35555"/>
                                        </p:tgtEl>
                                        <p:attrNameLst>
                                          <p:attrName>style.visibility</p:attrName>
                                        </p:attrNameLst>
                                      </p:cBhvr>
                                      <p:to>
                                        <p:strVal val="visible"/>
                                      </p:to>
                                    </p:set>
                                    <p:animEffect transition="in" filter="blinds(horizontal)">
                                      <p:cBhvr>
                                        <p:cTn id="7" dur="1000"/>
                                        <p:tgtEl>
                                          <p:spTgt spid="53555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35554"/>
                                        </p:tgtEl>
                                        <p:attrNameLst>
                                          <p:attrName>style.visibility</p:attrName>
                                        </p:attrNameLst>
                                      </p:cBhvr>
                                      <p:to>
                                        <p:strVal val="visible"/>
                                      </p:to>
                                    </p:set>
                                    <p:animEffect transition="in" filter="blinds(horizontal)">
                                      <p:cBhvr>
                                        <p:cTn id="10" dur="1000"/>
                                        <p:tgtEl>
                                          <p:spTgt spid="535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5554" grpId="0" animBg="1"/>
      <p:bldP spid="53555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639D2-0BBA-46C4-808A-AA8FC7F91FF7}"/>
              </a:ext>
            </a:extLst>
          </p:cNvPr>
          <p:cNvSpPr>
            <a:spLocks noGrp="1"/>
          </p:cNvSpPr>
          <p:nvPr>
            <p:ph type="title"/>
          </p:nvPr>
        </p:nvSpPr>
        <p:spPr/>
        <p:txBody>
          <a:bodyPr/>
          <a:lstStyle/>
          <a:p>
            <a:r>
              <a:rPr lang="en-US" dirty="0"/>
              <a:t>Struct vs Class – the true difference!</a:t>
            </a:r>
          </a:p>
        </p:txBody>
      </p:sp>
      <p:sp>
        <p:nvSpPr>
          <p:cNvPr id="3" name="Content Placeholder 2">
            <a:extLst>
              <a:ext uri="{FF2B5EF4-FFF2-40B4-BE49-F238E27FC236}">
                <a16:creationId xmlns:a16="http://schemas.microsoft.com/office/drawing/2014/main" id="{B2389ED0-A28C-4783-AEE8-F369D1EB5EEE}"/>
              </a:ext>
            </a:extLst>
          </p:cNvPr>
          <p:cNvSpPr>
            <a:spLocks noGrp="1"/>
          </p:cNvSpPr>
          <p:nvPr>
            <p:ph idx="1"/>
          </p:nvPr>
        </p:nvSpPr>
        <p:spPr>
          <a:xfrm>
            <a:off x="544513" y="1676400"/>
            <a:ext cx="8294687" cy="4724400"/>
          </a:xfrm>
        </p:spPr>
        <p:txBody>
          <a:bodyPr/>
          <a:lstStyle/>
          <a:p>
            <a:r>
              <a:rPr lang="en-US" dirty="0"/>
              <a:t>Structs have </a:t>
            </a:r>
            <a:r>
              <a:rPr lang="en-US" dirty="0">
                <a:solidFill>
                  <a:srgbClr val="0000FF"/>
                </a:solidFill>
              </a:rPr>
              <a:t>public</a:t>
            </a:r>
            <a:r>
              <a:rPr lang="en-US" dirty="0"/>
              <a:t> data members and functions by default</a:t>
            </a:r>
          </a:p>
          <a:p>
            <a:pPr lvl="1"/>
            <a:r>
              <a:rPr lang="en-US" dirty="0"/>
              <a:t>Access struct members directly using the ‘.’ (dot) operator:</a:t>
            </a:r>
          </a:p>
          <a:p>
            <a:pPr marL="0" indent="0">
              <a:buNone/>
            </a:pPr>
            <a:r>
              <a:rPr lang="en-US" dirty="0"/>
              <a:t>	</a:t>
            </a:r>
            <a:r>
              <a:rPr lang="en-US" sz="2400" dirty="0" err="1">
                <a:latin typeface="Consolas" panose="020B0609020204030204" pitchFamily="49" charset="0"/>
              </a:rPr>
              <a:t>cout</a:t>
            </a:r>
            <a:r>
              <a:rPr lang="en-US" sz="2400" dirty="0">
                <a:latin typeface="Consolas" panose="020B0609020204030204" pitchFamily="49" charset="0"/>
              </a:rPr>
              <a:t> &lt;&lt; </a:t>
            </a:r>
            <a:r>
              <a:rPr lang="en-US" sz="2400" dirty="0" err="1">
                <a:latin typeface="Consolas" panose="020B0609020204030204" pitchFamily="49" charset="0"/>
              </a:rPr>
              <a:t>bday.month</a:t>
            </a:r>
            <a:r>
              <a:rPr lang="en-US" sz="2400" dirty="0">
                <a:latin typeface="Consolas" panose="020B0609020204030204" pitchFamily="49" charset="0"/>
              </a:rPr>
              <a:t> &lt;&lt; “/” &lt;&lt; </a:t>
            </a:r>
            <a:r>
              <a:rPr lang="en-US" sz="2400" dirty="0" err="1">
                <a:latin typeface="Consolas" panose="020B0609020204030204" pitchFamily="49" charset="0"/>
              </a:rPr>
              <a:t>bday.year</a:t>
            </a:r>
            <a:r>
              <a:rPr lang="en-US" sz="2400" dirty="0">
                <a:latin typeface="Consolas" panose="020B0609020204030204" pitchFamily="49" charset="0"/>
              </a:rPr>
              <a:t>;</a:t>
            </a:r>
          </a:p>
          <a:p>
            <a:r>
              <a:rPr lang="en-US" dirty="0"/>
              <a:t>Classes have </a:t>
            </a:r>
            <a:r>
              <a:rPr lang="en-US" dirty="0">
                <a:solidFill>
                  <a:srgbClr val="0000FF"/>
                </a:solidFill>
              </a:rPr>
              <a:t>private</a:t>
            </a:r>
            <a:r>
              <a:rPr lang="en-US" dirty="0"/>
              <a:t> data members and functions by default.</a:t>
            </a:r>
          </a:p>
          <a:p>
            <a:pPr lvl="1"/>
            <a:r>
              <a:rPr lang="en-US" dirty="0"/>
              <a:t>Access class members using member functions called with the ‘.’ (dot) operator</a:t>
            </a:r>
          </a:p>
          <a:p>
            <a:pPr marL="457200" lvl="1" indent="0">
              <a:buNone/>
            </a:pPr>
            <a:r>
              <a:rPr lang="en-US" dirty="0"/>
              <a:t>	</a:t>
            </a:r>
            <a:r>
              <a:rPr lang="en-US" sz="2400" dirty="0" err="1">
                <a:latin typeface="Consolas" panose="020B0609020204030204" pitchFamily="49" charset="0"/>
              </a:rPr>
              <a:t>bday.output</a:t>
            </a:r>
            <a:r>
              <a:rPr lang="en-US" sz="2400" dirty="0">
                <a:latin typeface="Consolas" panose="020B0609020204030204" pitchFamily="49" charset="0"/>
              </a:rPr>
              <a:t>();</a:t>
            </a:r>
          </a:p>
        </p:txBody>
      </p:sp>
    </p:spTree>
    <p:extLst>
      <p:ext uri="{BB962C8B-B14F-4D97-AF65-F5344CB8AC3E}">
        <p14:creationId xmlns:p14="http://schemas.microsoft.com/office/powerpoint/2010/main" val="1481677470"/>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dirty="0"/>
              <a:t>Public or Private Members</a:t>
            </a:r>
          </a:p>
        </p:txBody>
      </p:sp>
      <p:sp>
        <p:nvSpPr>
          <p:cNvPr id="39939" name="Rectangle 3"/>
          <p:cNvSpPr>
            <a:spLocks noGrp="1" noChangeArrowheads="1"/>
          </p:cNvSpPr>
          <p:nvPr>
            <p:ph idx="1"/>
          </p:nvPr>
        </p:nvSpPr>
        <p:spPr/>
        <p:txBody>
          <a:bodyPr/>
          <a:lstStyle/>
          <a:p>
            <a:pPr eaLnBrk="1" hangingPunct="1"/>
            <a:r>
              <a:rPr lang="en-US" sz="2400" dirty="0"/>
              <a:t>The keyword </a:t>
            </a:r>
            <a:r>
              <a:rPr lang="en-US" sz="2400" dirty="0">
                <a:solidFill>
                  <a:srgbClr val="0000CC"/>
                </a:solidFill>
                <a:latin typeface="Consolas" pitchFamily="49" charset="0"/>
                <a:cs typeface="Consolas" pitchFamily="49" charset="0"/>
              </a:rPr>
              <a:t>public</a:t>
            </a:r>
            <a:r>
              <a:rPr lang="en-US" sz="2400" dirty="0"/>
              <a:t> identifies the members of </a:t>
            </a:r>
            <a:br>
              <a:rPr lang="en-US" sz="2400" dirty="0"/>
            </a:br>
            <a:r>
              <a:rPr lang="en-US" sz="2400" dirty="0"/>
              <a:t>a class that can be accessed from outside the </a:t>
            </a:r>
            <a:br>
              <a:rPr lang="en-US" sz="2400" dirty="0"/>
            </a:br>
            <a:r>
              <a:rPr lang="en-US" sz="2400" dirty="0"/>
              <a:t>class</a:t>
            </a:r>
          </a:p>
          <a:p>
            <a:pPr lvl="1" eaLnBrk="1" hangingPunct="1"/>
            <a:r>
              <a:rPr lang="en-US" sz="2400" dirty="0"/>
              <a:t>Members that follow the keyword </a:t>
            </a:r>
            <a:r>
              <a:rPr lang="en-US" sz="2400" dirty="0">
                <a:solidFill>
                  <a:srgbClr val="0000CC"/>
                </a:solidFill>
                <a:latin typeface="Consolas" pitchFamily="49" charset="0"/>
                <a:cs typeface="Consolas" pitchFamily="49" charset="0"/>
              </a:rPr>
              <a:t>public</a:t>
            </a:r>
            <a:r>
              <a:rPr lang="en-US" sz="2400" dirty="0"/>
              <a:t> are public </a:t>
            </a:r>
            <a:br>
              <a:rPr lang="en-US" sz="2400" dirty="0"/>
            </a:br>
            <a:r>
              <a:rPr lang="en-US" sz="2400" dirty="0"/>
              <a:t>members of the class </a:t>
            </a:r>
            <a:r>
              <a:rPr lang="en-US" sz="2400" dirty="0">
                <a:solidFill>
                  <a:srgbClr val="0099CC"/>
                </a:solidFill>
              </a:rPr>
              <a:t>(can be accessed by anyone)</a:t>
            </a:r>
          </a:p>
          <a:p>
            <a:pPr eaLnBrk="1" hangingPunct="1"/>
            <a:r>
              <a:rPr lang="en-US" sz="2400" dirty="0"/>
              <a:t>The keyword </a:t>
            </a:r>
            <a:r>
              <a:rPr lang="en-US" sz="2400" dirty="0">
                <a:solidFill>
                  <a:srgbClr val="0000CC"/>
                </a:solidFill>
                <a:latin typeface="Consolas" pitchFamily="49" charset="0"/>
                <a:cs typeface="Consolas" pitchFamily="49" charset="0"/>
              </a:rPr>
              <a:t>private</a:t>
            </a:r>
            <a:r>
              <a:rPr lang="en-US" sz="2400" dirty="0"/>
              <a:t> identifies the members of </a:t>
            </a:r>
            <a:br>
              <a:rPr lang="en-US" sz="2400" dirty="0"/>
            </a:br>
            <a:r>
              <a:rPr lang="en-US" sz="2400" dirty="0"/>
              <a:t>a class that can be accessed only by member </a:t>
            </a:r>
            <a:br>
              <a:rPr lang="en-US" sz="2400" dirty="0"/>
            </a:br>
            <a:r>
              <a:rPr lang="en-US" sz="2400" dirty="0"/>
              <a:t>functions of the class </a:t>
            </a:r>
            <a:r>
              <a:rPr lang="en-US" sz="2400" dirty="0">
                <a:solidFill>
                  <a:srgbClr val="0099CC"/>
                </a:solidFill>
              </a:rPr>
              <a:t>(can only be accessed by class)</a:t>
            </a:r>
          </a:p>
          <a:p>
            <a:pPr lvl="1" eaLnBrk="1" hangingPunct="1"/>
            <a:r>
              <a:rPr lang="en-US" sz="2400" dirty="0"/>
              <a:t>Members that follow the keyword </a:t>
            </a:r>
            <a:r>
              <a:rPr lang="en-US" sz="2400" dirty="0">
                <a:solidFill>
                  <a:srgbClr val="0000CC"/>
                </a:solidFill>
                <a:latin typeface="Consolas" pitchFamily="49" charset="0"/>
                <a:cs typeface="Consolas" pitchFamily="49" charset="0"/>
              </a:rPr>
              <a:t>private</a:t>
            </a:r>
            <a:r>
              <a:rPr lang="en-US" sz="2400" dirty="0"/>
              <a:t> are </a:t>
            </a:r>
            <a:br>
              <a:rPr lang="en-US" sz="2400" dirty="0"/>
            </a:br>
            <a:r>
              <a:rPr lang="en-US" sz="2400" dirty="0"/>
              <a:t>private members of the class	</a:t>
            </a:r>
          </a:p>
        </p:txBody>
      </p:sp>
    </p:spTree>
  </p:cSld>
  <p:clrMapOvr>
    <a:masterClrMapping/>
  </p:clrMapOvr>
  <p:transition spd="med">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t>Defining a Member Function</a:t>
            </a:r>
          </a:p>
        </p:txBody>
      </p:sp>
      <p:sp>
        <p:nvSpPr>
          <p:cNvPr id="28675" name="Rectangle 3"/>
          <p:cNvSpPr>
            <a:spLocks noGrp="1" noChangeArrowheads="1"/>
          </p:cNvSpPr>
          <p:nvPr>
            <p:ph idx="1"/>
          </p:nvPr>
        </p:nvSpPr>
        <p:spPr/>
        <p:txBody>
          <a:bodyPr/>
          <a:lstStyle/>
          <a:p>
            <a:pPr eaLnBrk="1" hangingPunct="1"/>
            <a:r>
              <a:rPr lang="en-US" sz="2400" dirty="0"/>
              <a:t>Member functions are </a:t>
            </a:r>
            <a:r>
              <a:rPr lang="en-US" sz="2400" b="1" dirty="0"/>
              <a:t>declared</a:t>
            </a:r>
            <a:r>
              <a:rPr lang="en-US" sz="2400" dirty="0"/>
              <a:t> in the class</a:t>
            </a:r>
            <a:br>
              <a:rPr lang="en-US" sz="2400" dirty="0"/>
            </a:br>
            <a:r>
              <a:rPr lang="en-US" sz="2400" dirty="0"/>
              <a:t>declaration </a:t>
            </a:r>
          </a:p>
          <a:p>
            <a:pPr eaLnBrk="1" hangingPunct="1"/>
            <a:r>
              <a:rPr lang="en-US" sz="2400" dirty="0"/>
              <a:t>Member function </a:t>
            </a:r>
            <a:r>
              <a:rPr lang="en-US" sz="2400" b="1" dirty="0"/>
              <a:t>definitions</a:t>
            </a:r>
            <a:r>
              <a:rPr lang="en-US" sz="2400" dirty="0"/>
              <a:t> identify the class</a:t>
            </a:r>
            <a:br>
              <a:rPr lang="en-US" sz="2400" dirty="0"/>
            </a:br>
            <a:r>
              <a:rPr lang="en-US" sz="2400" dirty="0"/>
              <a:t>in which the function is a member</a:t>
            </a:r>
          </a:p>
          <a:p>
            <a:pPr lvl="1" eaLnBrk="1" hangingPunct="1">
              <a:buNone/>
            </a:pPr>
            <a:r>
              <a:rPr lang="en-US" sz="2400" dirty="0">
                <a:solidFill>
                  <a:srgbClr val="0000CC"/>
                </a:solidFill>
                <a:latin typeface="Consolas" pitchFamily="49" charset="0"/>
                <a:cs typeface="Consolas" pitchFamily="49" charset="0"/>
              </a:rPr>
              <a:t>     	void </a:t>
            </a:r>
            <a:r>
              <a:rPr lang="en-US" sz="2400" dirty="0" err="1">
                <a:solidFill>
                  <a:srgbClr val="0000CC"/>
                </a:solidFill>
                <a:latin typeface="Consolas" pitchFamily="49" charset="0"/>
                <a:cs typeface="Consolas" pitchFamily="49" charset="0"/>
              </a:rPr>
              <a:t>DayOfYear</a:t>
            </a:r>
            <a:r>
              <a:rPr lang="en-US" sz="2400" dirty="0">
                <a:solidFill>
                  <a:srgbClr val="0000CC"/>
                </a:solidFill>
                <a:latin typeface="Consolas" pitchFamily="49" charset="0"/>
                <a:cs typeface="Consolas" pitchFamily="49" charset="0"/>
              </a:rPr>
              <a:t>::output()</a:t>
            </a:r>
            <a:br>
              <a:rPr lang="en-US" sz="2400" dirty="0">
                <a:solidFill>
                  <a:srgbClr val="0000CC"/>
                </a:solidFill>
                <a:latin typeface="Consolas" pitchFamily="49" charset="0"/>
                <a:cs typeface="Consolas" pitchFamily="49" charset="0"/>
              </a:rPr>
            </a:br>
            <a:r>
              <a:rPr lang="en-US" sz="2400" dirty="0">
                <a:solidFill>
                  <a:srgbClr val="0000CC"/>
                </a:solidFill>
                <a:latin typeface="Consolas" pitchFamily="49" charset="0"/>
                <a:cs typeface="Consolas" pitchFamily="49" charset="0"/>
              </a:rPr>
              <a:t>		{</a:t>
            </a:r>
            <a:br>
              <a:rPr lang="en-US" sz="2400" dirty="0">
                <a:solidFill>
                  <a:srgbClr val="0000CC"/>
                </a:solidFill>
                <a:latin typeface="Consolas" pitchFamily="49" charset="0"/>
                <a:cs typeface="Consolas" pitchFamily="49" charset="0"/>
              </a:rPr>
            </a:br>
            <a:r>
              <a:rPr lang="en-US" sz="2400" dirty="0">
                <a:solidFill>
                  <a:srgbClr val="0000CC"/>
                </a:solidFill>
                <a:latin typeface="Consolas" pitchFamily="49" charset="0"/>
                <a:cs typeface="Consolas" pitchFamily="49" charset="0"/>
              </a:rPr>
              <a:t> 			</a:t>
            </a:r>
            <a:r>
              <a:rPr lang="en-US" sz="2400" dirty="0" err="1">
                <a:solidFill>
                  <a:srgbClr val="0000CC"/>
                </a:solidFill>
                <a:latin typeface="Consolas" pitchFamily="49" charset="0"/>
                <a:cs typeface="Consolas" pitchFamily="49" charset="0"/>
              </a:rPr>
              <a:t>cout</a:t>
            </a:r>
            <a:r>
              <a:rPr lang="en-US" sz="2400" dirty="0">
                <a:solidFill>
                  <a:srgbClr val="0000CC"/>
                </a:solidFill>
                <a:latin typeface="Consolas" pitchFamily="49" charset="0"/>
                <a:cs typeface="Consolas" pitchFamily="49" charset="0"/>
              </a:rPr>
              <a:t> &lt;&lt; “month = “ &lt;&lt; month</a:t>
            </a:r>
            <a:br>
              <a:rPr lang="en-US" sz="2400" dirty="0">
                <a:solidFill>
                  <a:srgbClr val="0000CC"/>
                </a:solidFill>
                <a:latin typeface="Consolas" pitchFamily="49" charset="0"/>
                <a:cs typeface="Consolas" pitchFamily="49" charset="0"/>
              </a:rPr>
            </a:br>
            <a:r>
              <a:rPr lang="en-US" sz="2400" dirty="0">
                <a:solidFill>
                  <a:srgbClr val="0000CC"/>
                </a:solidFill>
                <a:latin typeface="Consolas" pitchFamily="49" charset="0"/>
                <a:cs typeface="Consolas" pitchFamily="49" charset="0"/>
              </a:rPr>
              <a:t> 				&lt;&lt;  “,  day = “ &lt;&lt; day</a:t>
            </a:r>
            <a:br>
              <a:rPr lang="en-US" sz="2400" dirty="0">
                <a:solidFill>
                  <a:srgbClr val="0000CC"/>
                </a:solidFill>
                <a:latin typeface="Consolas" pitchFamily="49" charset="0"/>
                <a:cs typeface="Consolas" pitchFamily="49" charset="0"/>
              </a:rPr>
            </a:br>
            <a:r>
              <a:rPr lang="en-US" sz="2400" dirty="0">
                <a:solidFill>
                  <a:srgbClr val="0000CC"/>
                </a:solidFill>
                <a:latin typeface="Consolas" pitchFamily="49" charset="0"/>
                <a:cs typeface="Consolas" pitchFamily="49" charset="0"/>
              </a:rPr>
              <a:t>				&lt;&lt; </a:t>
            </a:r>
            <a:r>
              <a:rPr lang="en-US" sz="2400" dirty="0" err="1">
                <a:solidFill>
                  <a:srgbClr val="0000CC"/>
                </a:solidFill>
                <a:latin typeface="Consolas" pitchFamily="49" charset="0"/>
                <a:cs typeface="Consolas" pitchFamily="49" charset="0"/>
              </a:rPr>
              <a:t>endl</a:t>
            </a:r>
            <a:r>
              <a:rPr lang="en-US" sz="2400" dirty="0">
                <a:solidFill>
                  <a:srgbClr val="0000CC"/>
                </a:solidFill>
                <a:latin typeface="Consolas" pitchFamily="49" charset="0"/>
                <a:cs typeface="Consolas" pitchFamily="49" charset="0"/>
              </a:rPr>
              <a:t>;</a:t>
            </a:r>
            <a:br>
              <a:rPr lang="en-US" sz="2400" dirty="0">
                <a:solidFill>
                  <a:srgbClr val="0000CC"/>
                </a:solidFill>
                <a:latin typeface="Consolas" pitchFamily="49" charset="0"/>
                <a:cs typeface="Consolas" pitchFamily="49" charset="0"/>
              </a:rPr>
            </a:br>
            <a:r>
              <a:rPr lang="en-US" sz="2400" dirty="0">
                <a:solidFill>
                  <a:srgbClr val="0000CC"/>
                </a:solidFill>
                <a:latin typeface="Consolas" pitchFamily="49" charset="0"/>
                <a:cs typeface="Consolas" pitchFamily="49" charset="0"/>
              </a:rPr>
              <a:t> 		} </a:t>
            </a:r>
          </a:p>
        </p:txBody>
      </p:sp>
    </p:spTree>
  </p:cSld>
  <p:clrMapOvr>
    <a:masterClrMapping/>
  </p:clrMapOvr>
  <p:transition spd="med">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t>Member Function Definition</a:t>
            </a:r>
          </a:p>
        </p:txBody>
      </p:sp>
      <p:sp>
        <p:nvSpPr>
          <p:cNvPr id="29699" name="Rectangle 3"/>
          <p:cNvSpPr>
            <a:spLocks noGrp="1" noChangeArrowheads="1"/>
          </p:cNvSpPr>
          <p:nvPr>
            <p:ph idx="1"/>
          </p:nvPr>
        </p:nvSpPr>
        <p:spPr>
          <a:xfrm>
            <a:off x="544513" y="1676400"/>
            <a:ext cx="8599487" cy="4572000"/>
          </a:xfrm>
        </p:spPr>
        <p:txBody>
          <a:bodyPr/>
          <a:lstStyle/>
          <a:p>
            <a:pPr eaLnBrk="1" hangingPunct="1"/>
            <a:r>
              <a:rPr lang="en-US" sz="2400" dirty="0"/>
              <a:t>Member function definition syntax:</a:t>
            </a:r>
            <a:br>
              <a:rPr lang="en-US" sz="2400" dirty="0"/>
            </a:br>
            <a:r>
              <a:rPr lang="en-US" sz="2000" dirty="0" err="1">
                <a:solidFill>
                  <a:srgbClr val="0000CC"/>
                </a:solidFill>
                <a:latin typeface="Consolas" pitchFamily="49" charset="0"/>
                <a:cs typeface="Consolas" pitchFamily="49" charset="0"/>
              </a:rPr>
              <a:t>Returned_Type</a:t>
            </a:r>
            <a:r>
              <a:rPr lang="en-US" sz="2000" dirty="0"/>
              <a:t> </a:t>
            </a:r>
            <a:r>
              <a:rPr lang="en-US" sz="2000" dirty="0" err="1">
                <a:solidFill>
                  <a:srgbClr val="0000CC"/>
                </a:solidFill>
                <a:latin typeface="Consolas" pitchFamily="49" charset="0"/>
                <a:cs typeface="Consolas" pitchFamily="49" charset="0"/>
              </a:rPr>
              <a:t>Class_Name</a:t>
            </a:r>
            <a:r>
              <a:rPr lang="en-US" sz="2000" dirty="0">
                <a:solidFill>
                  <a:srgbClr val="0000CC"/>
                </a:solidFill>
                <a:latin typeface="Consolas" pitchFamily="49" charset="0"/>
                <a:cs typeface="Consolas" pitchFamily="49" charset="0"/>
              </a:rPr>
              <a:t>::</a:t>
            </a:r>
            <a:r>
              <a:rPr lang="en-US" sz="2000" dirty="0" err="1">
                <a:solidFill>
                  <a:srgbClr val="0000CC"/>
                </a:solidFill>
                <a:latin typeface="Consolas" pitchFamily="49" charset="0"/>
                <a:cs typeface="Consolas" pitchFamily="49" charset="0"/>
              </a:rPr>
              <a:t>Function_Name</a:t>
            </a:r>
            <a:r>
              <a:rPr lang="en-US" sz="2000" dirty="0">
                <a:solidFill>
                  <a:srgbClr val="0000CC"/>
                </a:solidFill>
                <a:latin typeface="Consolas" pitchFamily="49" charset="0"/>
                <a:cs typeface="Consolas" pitchFamily="49" charset="0"/>
              </a:rPr>
              <a:t>(</a:t>
            </a:r>
            <a:r>
              <a:rPr lang="en-US" sz="2000" dirty="0" err="1">
                <a:solidFill>
                  <a:srgbClr val="0000CC"/>
                </a:solidFill>
                <a:latin typeface="Consolas" pitchFamily="49" charset="0"/>
                <a:cs typeface="Consolas" pitchFamily="49" charset="0"/>
              </a:rPr>
              <a:t>Parameter_List</a:t>
            </a:r>
            <a:r>
              <a:rPr lang="en-US" sz="2000" dirty="0">
                <a:solidFill>
                  <a:srgbClr val="0000CC"/>
                </a:solidFill>
                <a:latin typeface="Consolas" pitchFamily="49" charset="0"/>
                <a:cs typeface="Consolas" pitchFamily="49" charset="0"/>
              </a:rPr>
              <a:t>)</a:t>
            </a:r>
            <a:br>
              <a:rPr lang="en-US" sz="2000" dirty="0">
                <a:solidFill>
                  <a:srgbClr val="0000CC"/>
                </a:solidFill>
                <a:latin typeface="Consolas" pitchFamily="49" charset="0"/>
                <a:cs typeface="Consolas" pitchFamily="49" charset="0"/>
              </a:rPr>
            </a:br>
            <a:r>
              <a:rPr lang="en-US" sz="2000" dirty="0">
                <a:solidFill>
                  <a:srgbClr val="0000CC"/>
                </a:solidFill>
                <a:latin typeface="Consolas" pitchFamily="49" charset="0"/>
                <a:cs typeface="Consolas" pitchFamily="49" charset="0"/>
              </a:rPr>
              <a:t>{</a:t>
            </a:r>
            <a:br>
              <a:rPr lang="en-US" sz="2000" dirty="0">
                <a:solidFill>
                  <a:srgbClr val="0000CC"/>
                </a:solidFill>
                <a:latin typeface="Consolas" pitchFamily="49" charset="0"/>
                <a:cs typeface="Consolas" pitchFamily="49" charset="0"/>
              </a:rPr>
            </a:br>
            <a:r>
              <a:rPr lang="en-US" sz="2000" dirty="0">
                <a:solidFill>
                  <a:srgbClr val="0000CC"/>
                </a:solidFill>
                <a:latin typeface="Consolas" pitchFamily="49" charset="0"/>
                <a:cs typeface="Consolas" pitchFamily="49" charset="0"/>
              </a:rPr>
              <a:t>          Function Body Statements</a:t>
            </a:r>
            <a:br>
              <a:rPr lang="en-US" sz="2000" dirty="0">
                <a:solidFill>
                  <a:srgbClr val="0000CC"/>
                </a:solidFill>
                <a:latin typeface="Consolas" pitchFamily="49" charset="0"/>
                <a:cs typeface="Consolas" pitchFamily="49" charset="0"/>
              </a:rPr>
            </a:br>
            <a:r>
              <a:rPr lang="en-US" sz="2000" dirty="0">
                <a:solidFill>
                  <a:srgbClr val="0000CC"/>
                </a:solidFill>
                <a:latin typeface="Consolas" pitchFamily="49" charset="0"/>
                <a:cs typeface="Consolas" pitchFamily="49" charset="0"/>
              </a:rPr>
              <a:t>}</a:t>
            </a:r>
            <a:endParaRPr lang="en-US" sz="2400" dirty="0">
              <a:solidFill>
                <a:srgbClr val="0000CC"/>
              </a:solidFill>
              <a:latin typeface="Consolas" pitchFamily="49" charset="0"/>
              <a:cs typeface="Consolas" pitchFamily="49" charset="0"/>
            </a:endParaRPr>
          </a:p>
          <a:p>
            <a:pPr lvl="1" eaLnBrk="1" hangingPunct="1"/>
            <a:r>
              <a:rPr lang="en-US" sz="2400" dirty="0"/>
              <a:t>Example: </a:t>
            </a:r>
          </a:p>
          <a:p>
            <a:pPr lvl="1" eaLnBrk="1" hangingPunct="1">
              <a:buNone/>
            </a:pPr>
            <a:r>
              <a:rPr lang="en-US" sz="2400" dirty="0">
                <a:solidFill>
                  <a:srgbClr val="0000CC"/>
                </a:solidFill>
                <a:latin typeface="Consolas" pitchFamily="49" charset="0"/>
                <a:cs typeface="Consolas" pitchFamily="49" charset="0"/>
              </a:rPr>
              <a:t>void </a:t>
            </a:r>
            <a:r>
              <a:rPr lang="en-US" sz="2400" dirty="0" err="1">
                <a:solidFill>
                  <a:srgbClr val="0000CC"/>
                </a:solidFill>
                <a:latin typeface="Consolas" pitchFamily="49" charset="0"/>
                <a:cs typeface="Consolas" pitchFamily="49" charset="0"/>
              </a:rPr>
              <a:t>DayOfYear</a:t>
            </a:r>
            <a:r>
              <a:rPr lang="en-US" sz="2400" dirty="0">
                <a:solidFill>
                  <a:srgbClr val="0000CC"/>
                </a:solidFill>
                <a:latin typeface="Consolas" pitchFamily="49" charset="0"/>
                <a:cs typeface="Consolas" pitchFamily="49" charset="0"/>
              </a:rPr>
              <a:t>::output( )</a:t>
            </a:r>
          </a:p>
          <a:p>
            <a:pPr lvl="1" eaLnBrk="1" hangingPunct="1">
              <a:buNone/>
            </a:pPr>
            <a:r>
              <a:rPr lang="en-US" sz="2400" dirty="0">
                <a:solidFill>
                  <a:srgbClr val="0000CC"/>
                </a:solidFill>
                <a:latin typeface="Consolas" pitchFamily="49" charset="0"/>
                <a:cs typeface="Consolas" pitchFamily="49" charset="0"/>
              </a:rPr>
              <a:t>{</a:t>
            </a:r>
            <a:br>
              <a:rPr lang="en-US" sz="2400" dirty="0">
                <a:solidFill>
                  <a:srgbClr val="0000CC"/>
                </a:solidFill>
                <a:latin typeface="Consolas" pitchFamily="49" charset="0"/>
                <a:cs typeface="Consolas" pitchFamily="49" charset="0"/>
              </a:rPr>
            </a:br>
            <a:r>
              <a:rPr lang="en-US" sz="2400" dirty="0">
                <a:solidFill>
                  <a:srgbClr val="0000CC"/>
                </a:solidFill>
                <a:latin typeface="Consolas" pitchFamily="49" charset="0"/>
                <a:cs typeface="Consolas" pitchFamily="49" charset="0"/>
              </a:rPr>
              <a:t> </a:t>
            </a:r>
            <a:r>
              <a:rPr lang="en-US" sz="2400" dirty="0" err="1">
                <a:solidFill>
                  <a:srgbClr val="0000CC"/>
                </a:solidFill>
                <a:latin typeface="Consolas" pitchFamily="49" charset="0"/>
                <a:cs typeface="Consolas" pitchFamily="49" charset="0"/>
              </a:rPr>
              <a:t>cout</a:t>
            </a:r>
            <a:r>
              <a:rPr lang="en-US" sz="2400" dirty="0">
                <a:solidFill>
                  <a:srgbClr val="0000CC"/>
                </a:solidFill>
                <a:latin typeface="Consolas" pitchFamily="49" charset="0"/>
                <a:cs typeface="Consolas" pitchFamily="49" charset="0"/>
              </a:rPr>
              <a:t> &lt;&lt; “month = “ &lt;&lt; month</a:t>
            </a:r>
            <a:br>
              <a:rPr lang="en-US" sz="2400" dirty="0">
                <a:solidFill>
                  <a:srgbClr val="0000CC"/>
                </a:solidFill>
                <a:latin typeface="Consolas" pitchFamily="49" charset="0"/>
                <a:cs typeface="Consolas" pitchFamily="49" charset="0"/>
              </a:rPr>
            </a:br>
            <a:r>
              <a:rPr lang="en-US" sz="2400" dirty="0">
                <a:solidFill>
                  <a:srgbClr val="0000CC"/>
                </a:solidFill>
                <a:latin typeface="Consolas" pitchFamily="49" charset="0"/>
                <a:cs typeface="Consolas" pitchFamily="49" charset="0"/>
              </a:rPr>
              <a:t>  &lt;&lt; “, day = “ &lt;&lt; day &lt;&lt; </a:t>
            </a:r>
            <a:r>
              <a:rPr lang="en-US" sz="2400" dirty="0" err="1">
                <a:solidFill>
                  <a:srgbClr val="0000CC"/>
                </a:solidFill>
                <a:latin typeface="Consolas" pitchFamily="49" charset="0"/>
                <a:cs typeface="Consolas" pitchFamily="49" charset="0"/>
              </a:rPr>
              <a:t>endl</a:t>
            </a:r>
            <a:r>
              <a:rPr lang="en-US" sz="2400" dirty="0">
                <a:solidFill>
                  <a:srgbClr val="0000CC"/>
                </a:solidFill>
                <a:latin typeface="Consolas" pitchFamily="49" charset="0"/>
                <a:cs typeface="Consolas" pitchFamily="49" charset="0"/>
              </a:rPr>
              <a:t>;</a:t>
            </a:r>
          </a:p>
          <a:p>
            <a:pPr lvl="1" eaLnBrk="1" hangingPunct="1">
              <a:buNone/>
            </a:pPr>
            <a:r>
              <a:rPr lang="en-US" sz="2400" dirty="0">
                <a:solidFill>
                  <a:srgbClr val="0000CC"/>
                </a:solidFill>
                <a:latin typeface="Consolas" pitchFamily="49" charset="0"/>
                <a:cs typeface="Consolas" pitchFamily="49" charset="0"/>
              </a:rPr>
              <a:t>}</a:t>
            </a:r>
          </a:p>
        </p:txBody>
      </p:sp>
    </p:spTree>
  </p:cSld>
  <p:clrMapOvr>
    <a:masterClrMapping/>
  </p:clrMapOvr>
  <p:transition spd="med">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dirty="0"/>
              <a:t>The ‘</a:t>
            </a:r>
            <a:r>
              <a:rPr lang="en-US" dirty="0">
                <a:solidFill>
                  <a:srgbClr val="0000CC"/>
                </a:solidFill>
                <a:latin typeface="Consolas" pitchFamily="49" charset="0"/>
              </a:rPr>
              <a:t>::</a:t>
            </a:r>
            <a:r>
              <a:rPr lang="en-US" dirty="0"/>
              <a:t>’ Operator </a:t>
            </a:r>
          </a:p>
        </p:txBody>
      </p:sp>
      <p:sp>
        <p:nvSpPr>
          <p:cNvPr id="30723" name="Rectangle 3"/>
          <p:cNvSpPr>
            <a:spLocks noGrp="1" noChangeArrowheads="1"/>
          </p:cNvSpPr>
          <p:nvPr>
            <p:ph idx="1"/>
          </p:nvPr>
        </p:nvSpPr>
        <p:spPr/>
        <p:txBody>
          <a:bodyPr/>
          <a:lstStyle/>
          <a:p>
            <a:pPr eaLnBrk="1" hangingPunct="1">
              <a:lnSpc>
                <a:spcPct val="90000"/>
              </a:lnSpc>
            </a:pPr>
            <a:r>
              <a:rPr lang="en-US" dirty="0"/>
              <a:t>‘</a:t>
            </a:r>
            <a:r>
              <a:rPr lang="en-US" dirty="0">
                <a:solidFill>
                  <a:srgbClr val="0000CC"/>
                </a:solidFill>
                <a:latin typeface="Consolas" pitchFamily="49" charset="0"/>
                <a:cs typeface="Consolas" pitchFamily="49" charset="0"/>
              </a:rPr>
              <a:t>::</a:t>
            </a:r>
            <a:r>
              <a:rPr lang="en-US" dirty="0"/>
              <a:t>’  is the </a:t>
            </a:r>
            <a:r>
              <a:rPr lang="en-US" b="1" dirty="0"/>
              <a:t>scope resolution </a:t>
            </a:r>
            <a:r>
              <a:rPr lang="en-US" dirty="0"/>
              <a:t>operator</a:t>
            </a:r>
          </a:p>
          <a:p>
            <a:pPr lvl="1" eaLnBrk="1" hangingPunct="1">
              <a:lnSpc>
                <a:spcPct val="90000"/>
              </a:lnSpc>
            </a:pPr>
            <a:r>
              <a:rPr lang="en-US" dirty="0"/>
              <a:t>Tells the class a member function is a member of</a:t>
            </a:r>
            <a:br>
              <a:rPr lang="en-US" dirty="0"/>
            </a:br>
            <a:endParaRPr lang="en-US" dirty="0"/>
          </a:p>
          <a:p>
            <a:pPr lvl="1" eaLnBrk="1" hangingPunct="1">
              <a:lnSpc>
                <a:spcPct val="90000"/>
              </a:lnSpc>
            </a:pPr>
            <a:r>
              <a:rPr lang="en-US" dirty="0">
                <a:solidFill>
                  <a:srgbClr val="0000CC"/>
                </a:solidFill>
                <a:latin typeface="Consolas" pitchFamily="49" charset="0"/>
                <a:cs typeface="Consolas" pitchFamily="49" charset="0"/>
              </a:rPr>
              <a:t>void </a:t>
            </a:r>
            <a:r>
              <a:rPr lang="en-US" dirty="0" err="1">
                <a:solidFill>
                  <a:srgbClr val="0000CC"/>
                </a:solidFill>
                <a:latin typeface="Consolas" pitchFamily="49" charset="0"/>
                <a:cs typeface="Consolas" pitchFamily="49" charset="0"/>
              </a:rPr>
              <a:t>DayOfYear</a:t>
            </a:r>
            <a:r>
              <a:rPr lang="en-US" dirty="0">
                <a:solidFill>
                  <a:srgbClr val="0000CC"/>
                </a:solidFill>
                <a:latin typeface="Consolas" pitchFamily="49" charset="0"/>
                <a:cs typeface="Consolas" pitchFamily="49" charset="0"/>
              </a:rPr>
              <a:t>::output( )  </a:t>
            </a:r>
            <a:r>
              <a:rPr lang="en-US" dirty="0"/>
              <a:t>indicates that function </a:t>
            </a:r>
            <a:r>
              <a:rPr lang="en-US" dirty="0">
                <a:solidFill>
                  <a:srgbClr val="0000CC"/>
                </a:solidFill>
                <a:latin typeface="Consolas" pitchFamily="49" charset="0"/>
                <a:cs typeface="Consolas" pitchFamily="49" charset="0"/>
              </a:rPr>
              <a:t>output</a:t>
            </a:r>
            <a:r>
              <a:rPr lang="en-US" dirty="0"/>
              <a:t> is a member of the            </a:t>
            </a:r>
            <a:r>
              <a:rPr lang="en-US" dirty="0" err="1">
                <a:solidFill>
                  <a:srgbClr val="0000CC"/>
                </a:solidFill>
                <a:latin typeface="Consolas" pitchFamily="49" charset="0"/>
                <a:cs typeface="Consolas" pitchFamily="49" charset="0"/>
              </a:rPr>
              <a:t>DayOfYear</a:t>
            </a:r>
            <a:r>
              <a:rPr lang="en-US" dirty="0"/>
              <a:t> class</a:t>
            </a:r>
            <a:br>
              <a:rPr lang="en-US" dirty="0"/>
            </a:br>
            <a:endParaRPr lang="en-US" dirty="0"/>
          </a:p>
          <a:p>
            <a:pPr lvl="1" eaLnBrk="1" hangingPunct="1">
              <a:lnSpc>
                <a:spcPct val="90000"/>
              </a:lnSpc>
            </a:pPr>
            <a:r>
              <a:rPr lang="en-US" dirty="0"/>
              <a:t>The class name that precedes ‘</a:t>
            </a:r>
            <a:r>
              <a:rPr lang="en-US" dirty="0">
                <a:solidFill>
                  <a:srgbClr val="0000CC"/>
                </a:solidFill>
                <a:latin typeface="Consolas" pitchFamily="49" charset="0"/>
                <a:cs typeface="Consolas" pitchFamily="49" charset="0"/>
              </a:rPr>
              <a:t>::</a:t>
            </a:r>
            <a:r>
              <a:rPr lang="en-US" dirty="0"/>
              <a:t>’ is a type qualifier</a:t>
            </a:r>
          </a:p>
        </p:txBody>
      </p:sp>
    </p:spTree>
  </p:cSld>
  <p:clrMapOvr>
    <a:masterClrMapping/>
  </p:clrMapOvr>
  <p:transition spd="med">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dirty="0"/>
              <a:t>‘::’ and ‘.’</a:t>
            </a:r>
          </a:p>
        </p:txBody>
      </p:sp>
      <p:sp>
        <p:nvSpPr>
          <p:cNvPr id="31747" name="Rectangle 3"/>
          <p:cNvSpPr>
            <a:spLocks noGrp="1" noChangeArrowheads="1"/>
          </p:cNvSpPr>
          <p:nvPr>
            <p:ph idx="1"/>
          </p:nvPr>
        </p:nvSpPr>
        <p:spPr/>
        <p:txBody>
          <a:bodyPr/>
          <a:lstStyle/>
          <a:p>
            <a:pPr eaLnBrk="1" hangingPunct="1">
              <a:buNone/>
            </a:pPr>
            <a:r>
              <a:rPr lang="en-US" sz="3200" b="1" dirty="0">
                <a:solidFill>
                  <a:srgbClr val="0000CC"/>
                </a:solidFill>
              </a:rPr>
              <a:t>::</a:t>
            </a:r>
            <a:r>
              <a:rPr lang="en-US" sz="2400" dirty="0"/>
              <a:t>   used with </a:t>
            </a:r>
            <a:r>
              <a:rPr lang="en-US" sz="2400" b="1" dirty="0"/>
              <a:t>classes</a:t>
            </a:r>
            <a:r>
              <a:rPr lang="en-US" sz="2400" dirty="0"/>
              <a:t> to identify a member 	</a:t>
            </a:r>
            <a:br>
              <a:rPr lang="en-US" sz="2400" dirty="0"/>
            </a:br>
            <a:r>
              <a:rPr lang="en-US" sz="2400" dirty="0">
                <a:solidFill>
                  <a:srgbClr val="0000CC"/>
                </a:solidFill>
                <a:latin typeface="Consolas" pitchFamily="49" charset="0"/>
                <a:cs typeface="Consolas" pitchFamily="49" charset="0"/>
              </a:rPr>
              <a:t> void </a:t>
            </a:r>
            <a:r>
              <a:rPr lang="en-US" sz="2400" dirty="0" err="1">
                <a:solidFill>
                  <a:srgbClr val="0000CC"/>
                </a:solidFill>
                <a:latin typeface="Consolas" pitchFamily="49" charset="0"/>
                <a:cs typeface="Consolas" pitchFamily="49" charset="0"/>
              </a:rPr>
              <a:t>DayOfYear</a:t>
            </a:r>
            <a:r>
              <a:rPr lang="en-US" sz="2400" dirty="0">
                <a:solidFill>
                  <a:srgbClr val="0000CC"/>
                </a:solidFill>
                <a:latin typeface="Consolas" pitchFamily="49" charset="0"/>
                <a:cs typeface="Consolas" pitchFamily="49" charset="0"/>
              </a:rPr>
              <a:t>::output( )</a:t>
            </a:r>
            <a:br>
              <a:rPr lang="en-US" sz="2400" dirty="0">
                <a:solidFill>
                  <a:srgbClr val="0000CC"/>
                </a:solidFill>
                <a:latin typeface="Consolas" pitchFamily="49" charset="0"/>
                <a:cs typeface="Consolas" pitchFamily="49" charset="0"/>
              </a:rPr>
            </a:br>
            <a:r>
              <a:rPr lang="en-US" sz="2400" dirty="0">
                <a:solidFill>
                  <a:srgbClr val="0000CC"/>
                </a:solidFill>
                <a:latin typeface="Consolas" pitchFamily="49" charset="0"/>
                <a:cs typeface="Consolas" pitchFamily="49" charset="0"/>
              </a:rPr>
              <a:t> {</a:t>
            </a:r>
            <a:br>
              <a:rPr lang="en-US" sz="2400" dirty="0">
                <a:solidFill>
                  <a:srgbClr val="0000CC"/>
                </a:solidFill>
                <a:latin typeface="Consolas" pitchFamily="49" charset="0"/>
                <a:cs typeface="Consolas" pitchFamily="49" charset="0"/>
              </a:rPr>
            </a:br>
            <a:r>
              <a:rPr lang="en-US" sz="2400" dirty="0">
                <a:solidFill>
                  <a:srgbClr val="0000CC"/>
                </a:solidFill>
                <a:latin typeface="Consolas" pitchFamily="49" charset="0"/>
                <a:cs typeface="Consolas" pitchFamily="49" charset="0"/>
              </a:rPr>
              <a:t>  // function body</a:t>
            </a:r>
            <a:br>
              <a:rPr lang="en-US" sz="2400" dirty="0">
                <a:solidFill>
                  <a:srgbClr val="0000CC"/>
                </a:solidFill>
                <a:latin typeface="Consolas" pitchFamily="49" charset="0"/>
                <a:cs typeface="Consolas" pitchFamily="49" charset="0"/>
              </a:rPr>
            </a:br>
            <a:r>
              <a:rPr lang="en-US" sz="2400" dirty="0">
                <a:solidFill>
                  <a:srgbClr val="0000CC"/>
                </a:solidFill>
                <a:latin typeface="Consolas" pitchFamily="49" charset="0"/>
                <a:cs typeface="Consolas" pitchFamily="49" charset="0"/>
              </a:rPr>
              <a:t> }</a:t>
            </a:r>
            <a:br>
              <a:rPr lang="en-US" sz="2400" dirty="0"/>
            </a:br>
            <a:r>
              <a:rPr lang="en-US" sz="2400" dirty="0"/>
              <a:t>	     		 		               </a:t>
            </a:r>
          </a:p>
          <a:p>
            <a:pPr eaLnBrk="1" hangingPunct="1">
              <a:buNone/>
            </a:pPr>
            <a:r>
              <a:rPr lang="en-US" sz="4400" b="1" dirty="0">
                <a:solidFill>
                  <a:srgbClr val="0000CC"/>
                </a:solidFill>
              </a:rPr>
              <a:t>.</a:t>
            </a:r>
            <a:r>
              <a:rPr lang="en-US" sz="2400" dirty="0"/>
              <a:t>  used with </a:t>
            </a:r>
            <a:r>
              <a:rPr lang="en-US" sz="2400" b="1" dirty="0"/>
              <a:t>variables (or objects)</a:t>
            </a:r>
            <a:r>
              <a:rPr lang="en-US" sz="2400" dirty="0"/>
              <a:t> to identify a member</a:t>
            </a:r>
            <a:br>
              <a:rPr lang="en-US" sz="2400" dirty="0"/>
            </a:br>
            <a:r>
              <a:rPr lang="en-US" sz="2400" dirty="0">
                <a:solidFill>
                  <a:srgbClr val="0000CC"/>
                </a:solidFill>
                <a:latin typeface="Consolas" pitchFamily="49" charset="0"/>
                <a:cs typeface="Consolas" pitchFamily="49" charset="0"/>
              </a:rPr>
              <a:t> 			</a:t>
            </a:r>
            <a:r>
              <a:rPr lang="en-US" sz="2400" dirty="0" err="1">
                <a:solidFill>
                  <a:srgbClr val="0000CC"/>
                </a:solidFill>
                <a:latin typeface="Consolas" pitchFamily="49" charset="0"/>
                <a:cs typeface="Consolas" pitchFamily="49" charset="0"/>
              </a:rPr>
              <a:t>DayOfYear</a:t>
            </a:r>
            <a:r>
              <a:rPr lang="en-US" sz="2400" dirty="0">
                <a:solidFill>
                  <a:srgbClr val="0000CC"/>
                </a:solidFill>
                <a:latin typeface="Consolas" pitchFamily="49" charset="0"/>
                <a:cs typeface="Consolas" pitchFamily="49" charset="0"/>
              </a:rPr>
              <a:t> birthday;</a:t>
            </a:r>
            <a:br>
              <a:rPr lang="en-US" sz="2400" dirty="0">
                <a:solidFill>
                  <a:srgbClr val="0000CC"/>
                </a:solidFill>
                <a:latin typeface="Consolas" pitchFamily="49" charset="0"/>
                <a:cs typeface="Consolas" pitchFamily="49" charset="0"/>
              </a:rPr>
            </a:br>
            <a:r>
              <a:rPr lang="en-US" sz="2400" dirty="0">
                <a:solidFill>
                  <a:srgbClr val="0000CC"/>
                </a:solidFill>
                <a:latin typeface="Consolas" pitchFamily="49" charset="0"/>
                <a:cs typeface="Consolas" pitchFamily="49" charset="0"/>
              </a:rPr>
              <a:t>			</a:t>
            </a:r>
            <a:r>
              <a:rPr lang="en-US" sz="2400" dirty="0" err="1">
                <a:solidFill>
                  <a:srgbClr val="0000CC"/>
                </a:solidFill>
                <a:latin typeface="Consolas" pitchFamily="49" charset="0"/>
                <a:cs typeface="Consolas" pitchFamily="49" charset="0"/>
              </a:rPr>
              <a:t>birthday.output</a:t>
            </a:r>
            <a:r>
              <a:rPr lang="en-US" sz="2400" dirty="0">
                <a:solidFill>
                  <a:srgbClr val="0000CC"/>
                </a:solidFill>
                <a:latin typeface="Consolas" pitchFamily="49" charset="0"/>
                <a:cs typeface="Consolas" pitchFamily="49" charset="0"/>
              </a:rPr>
              <a:t>( );</a:t>
            </a:r>
          </a:p>
          <a:p>
            <a:pPr eaLnBrk="1" hangingPunct="1"/>
            <a:endParaRPr lang="en-US" sz="2400" dirty="0"/>
          </a:p>
        </p:txBody>
      </p:sp>
    </p:spTree>
  </p:cSld>
  <p:clrMapOvr>
    <a:masterClrMapping/>
  </p:clrMapOvr>
  <p:transition spd="med">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title"/>
          </p:nvPr>
        </p:nvSpPr>
        <p:spPr/>
        <p:txBody>
          <a:bodyPr/>
          <a:lstStyle/>
          <a:p>
            <a:pPr eaLnBrk="1" hangingPunct="1"/>
            <a:r>
              <a:rPr lang="en-US"/>
              <a:t>Calling Member Functions</a:t>
            </a:r>
          </a:p>
        </p:txBody>
      </p:sp>
      <p:sp>
        <p:nvSpPr>
          <p:cNvPr id="32771" name="Rectangle 5"/>
          <p:cNvSpPr>
            <a:spLocks noGrp="1" noChangeArrowheads="1"/>
          </p:cNvSpPr>
          <p:nvPr>
            <p:ph idx="1"/>
          </p:nvPr>
        </p:nvSpPr>
        <p:spPr/>
        <p:txBody>
          <a:bodyPr/>
          <a:lstStyle/>
          <a:p>
            <a:pPr eaLnBrk="1" hangingPunct="1">
              <a:lnSpc>
                <a:spcPct val="90000"/>
              </a:lnSpc>
            </a:pPr>
            <a:r>
              <a:rPr lang="en-US" dirty="0"/>
              <a:t>Calling the </a:t>
            </a:r>
            <a:r>
              <a:rPr lang="en-US" dirty="0" err="1">
                <a:solidFill>
                  <a:srgbClr val="0000CC"/>
                </a:solidFill>
                <a:latin typeface="Consolas" pitchFamily="49" charset="0"/>
                <a:cs typeface="Consolas" pitchFamily="49" charset="0"/>
              </a:rPr>
              <a:t>DayOfYear</a:t>
            </a:r>
            <a:r>
              <a:rPr lang="en-US" dirty="0"/>
              <a:t> member function </a:t>
            </a:r>
            <a:r>
              <a:rPr lang="en-US" dirty="0">
                <a:solidFill>
                  <a:srgbClr val="0000CC"/>
                </a:solidFill>
                <a:latin typeface="Consolas" pitchFamily="49" charset="0"/>
                <a:cs typeface="Consolas" pitchFamily="49" charset="0"/>
              </a:rPr>
              <a:t>output</a:t>
            </a:r>
            <a:br>
              <a:rPr lang="en-US" dirty="0"/>
            </a:br>
            <a:r>
              <a:rPr lang="en-US" dirty="0"/>
              <a:t>is done in this way:</a:t>
            </a:r>
            <a:br>
              <a:rPr lang="en-US" dirty="0"/>
            </a:br>
            <a:r>
              <a:rPr lang="en-US" dirty="0">
                <a:solidFill>
                  <a:srgbClr val="0000CC"/>
                </a:solidFill>
                <a:latin typeface="Consolas" pitchFamily="49" charset="0"/>
                <a:cs typeface="Consolas" pitchFamily="49" charset="0"/>
              </a:rPr>
              <a:t>		</a:t>
            </a:r>
            <a:r>
              <a:rPr lang="en-US" dirty="0" err="1">
                <a:solidFill>
                  <a:srgbClr val="0000CC"/>
                </a:solidFill>
                <a:latin typeface="Consolas" pitchFamily="49" charset="0"/>
                <a:cs typeface="Consolas" pitchFamily="49" charset="0"/>
              </a:rPr>
              <a:t>DayOfYear</a:t>
            </a:r>
            <a:r>
              <a:rPr lang="en-US" dirty="0">
                <a:solidFill>
                  <a:srgbClr val="0000CC"/>
                </a:solidFill>
                <a:latin typeface="Consolas" pitchFamily="49" charset="0"/>
                <a:cs typeface="Consolas" pitchFamily="49" charset="0"/>
              </a:rPr>
              <a:t> today, birthday;</a:t>
            </a:r>
            <a:br>
              <a:rPr lang="en-US" dirty="0">
                <a:solidFill>
                  <a:srgbClr val="0000CC"/>
                </a:solidFill>
                <a:latin typeface="Consolas" pitchFamily="49" charset="0"/>
                <a:cs typeface="Consolas" pitchFamily="49" charset="0"/>
              </a:rPr>
            </a:br>
            <a:r>
              <a:rPr lang="en-US" dirty="0">
                <a:solidFill>
                  <a:srgbClr val="0000CC"/>
                </a:solidFill>
                <a:latin typeface="Consolas" pitchFamily="49" charset="0"/>
                <a:cs typeface="Consolas" pitchFamily="49" charset="0"/>
              </a:rPr>
              <a:t>		</a:t>
            </a:r>
            <a:r>
              <a:rPr lang="en-US" dirty="0" err="1">
                <a:solidFill>
                  <a:srgbClr val="0000CC"/>
                </a:solidFill>
                <a:latin typeface="Consolas" pitchFamily="49" charset="0"/>
                <a:cs typeface="Consolas" pitchFamily="49" charset="0"/>
              </a:rPr>
              <a:t>today.output</a:t>
            </a:r>
            <a:r>
              <a:rPr lang="en-US" dirty="0">
                <a:solidFill>
                  <a:srgbClr val="0000CC"/>
                </a:solidFill>
                <a:latin typeface="Consolas" pitchFamily="49" charset="0"/>
                <a:cs typeface="Consolas" pitchFamily="49" charset="0"/>
              </a:rPr>
              <a:t>( );</a:t>
            </a:r>
            <a:br>
              <a:rPr lang="en-US" dirty="0">
                <a:solidFill>
                  <a:srgbClr val="0000CC"/>
                </a:solidFill>
                <a:latin typeface="Consolas" pitchFamily="49" charset="0"/>
                <a:cs typeface="Consolas" pitchFamily="49" charset="0"/>
              </a:rPr>
            </a:br>
            <a:r>
              <a:rPr lang="en-US" dirty="0">
                <a:solidFill>
                  <a:srgbClr val="0000CC"/>
                </a:solidFill>
                <a:latin typeface="Consolas" pitchFamily="49" charset="0"/>
                <a:cs typeface="Consolas" pitchFamily="49" charset="0"/>
              </a:rPr>
              <a:t>		</a:t>
            </a:r>
            <a:r>
              <a:rPr lang="en-US" dirty="0" err="1">
                <a:solidFill>
                  <a:srgbClr val="0000CC"/>
                </a:solidFill>
                <a:latin typeface="Consolas" pitchFamily="49" charset="0"/>
                <a:cs typeface="Consolas" pitchFamily="49" charset="0"/>
              </a:rPr>
              <a:t>birthday.output</a:t>
            </a:r>
            <a:r>
              <a:rPr lang="en-US" dirty="0">
                <a:solidFill>
                  <a:srgbClr val="0000CC"/>
                </a:solidFill>
                <a:latin typeface="Consolas" pitchFamily="49" charset="0"/>
                <a:cs typeface="Consolas" pitchFamily="49" charset="0"/>
              </a:rPr>
              <a:t>( );</a:t>
            </a:r>
          </a:p>
          <a:p>
            <a:pPr lvl="1" eaLnBrk="1" hangingPunct="1">
              <a:lnSpc>
                <a:spcPct val="90000"/>
              </a:lnSpc>
            </a:pPr>
            <a:r>
              <a:rPr lang="en-US" dirty="0"/>
              <a:t>Note that </a:t>
            </a:r>
            <a:r>
              <a:rPr lang="en-US" dirty="0">
                <a:solidFill>
                  <a:srgbClr val="0000CC"/>
                </a:solidFill>
                <a:latin typeface="Consolas" pitchFamily="49" charset="0"/>
                <a:cs typeface="Consolas" pitchFamily="49" charset="0"/>
              </a:rPr>
              <a:t>today</a:t>
            </a:r>
            <a:r>
              <a:rPr lang="en-US" dirty="0"/>
              <a:t> and </a:t>
            </a:r>
            <a:r>
              <a:rPr lang="en-US" dirty="0">
                <a:solidFill>
                  <a:srgbClr val="0000CC"/>
                </a:solidFill>
                <a:latin typeface="Consolas" pitchFamily="49" charset="0"/>
                <a:cs typeface="Consolas" pitchFamily="49" charset="0"/>
              </a:rPr>
              <a:t>birthday</a:t>
            </a:r>
            <a:r>
              <a:rPr lang="en-US" dirty="0"/>
              <a:t> have their own versions of the </a:t>
            </a:r>
            <a:r>
              <a:rPr lang="en-US" dirty="0">
                <a:solidFill>
                  <a:srgbClr val="0000CC"/>
                </a:solidFill>
                <a:latin typeface="Consolas" pitchFamily="49" charset="0"/>
                <a:cs typeface="Consolas" pitchFamily="49" charset="0"/>
              </a:rPr>
              <a:t>month</a:t>
            </a:r>
            <a:r>
              <a:rPr lang="en-US" dirty="0"/>
              <a:t> and </a:t>
            </a:r>
            <a:r>
              <a:rPr lang="en-US" dirty="0">
                <a:solidFill>
                  <a:srgbClr val="0000CC"/>
                </a:solidFill>
                <a:latin typeface="Consolas" pitchFamily="49" charset="0"/>
                <a:cs typeface="Consolas" pitchFamily="49" charset="0"/>
              </a:rPr>
              <a:t>day</a:t>
            </a:r>
            <a:r>
              <a:rPr lang="en-US" dirty="0"/>
              <a:t> variables for use by the </a:t>
            </a:r>
            <a:r>
              <a:rPr lang="en-US" dirty="0">
                <a:solidFill>
                  <a:srgbClr val="0000CC"/>
                </a:solidFill>
                <a:latin typeface="Consolas" pitchFamily="49" charset="0"/>
                <a:cs typeface="Consolas" pitchFamily="49" charset="0"/>
              </a:rPr>
              <a:t>output</a:t>
            </a:r>
            <a:r>
              <a:rPr lang="en-US" dirty="0"/>
              <a:t> function</a:t>
            </a:r>
          </a:p>
        </p:txBody>
      </p:sp>
      <p:sp>
        <p:nvSpPr>
          <p:cNvPr id="540674" name="Text Box 2">
            <a:hlinkClick r:id="rId3" action="ppaction://hlinksldjump"/>
          </p:cNvPr>
          <p:cNvSpPr txBox="1">
            <a:spLocks noChangeArrowheads="1"/>
          </p:cNvSpPr>
          <p:nvPr/>
        </p:nvSpPr>
        <p:spPr bwMode="auto">
          <a:xfrm>
            <a:off x="6022975" y="5132388"/>
            <a:ext cx="2787650" cy="528637"/>
          </a:xfrm>
          <a:prstGeom prst="rect">
            <a:avLst/>
          </a:prstGeom>
          <a:solidFill>
            <a:srgbClr val="F8BE1A"/>
          </a:solidFill>
          <a:ln w="9525" algn="ctr">
            <a:solidFill>
              <a:schemeClr val="tx2"/>
            </a:solidFill>
            <a:miter lim="800000"/>
            <a:headEnd/>
            <a:tailEnd/>
          </a:ln>
        </p:spPr>
        <p:txBody>
          <a:bodyPr wrap="none">
            <a:spAutoFit/>
          </a:bodyPr>
          <a:lstStyle/>
          <a:p>
            <a:pPr algn="ctr">
              <a:spcBef>
                <a:spcPct val="20000"/>
              </a:spcBef>
              <a:buClr>
                <a:srgbClr val="CC0000"/>
              </a:buClr>
              <a:buFont typeface="Wingdings" pitchFamily="2" charset="2"/>
              <a:buNone/>
            </a:pPr>
            <a:r>
              <a:rPr lang="en-US" sz="2800" b="1">
                <a:solidFill>
                  <a:schemeClr val="tx2"/>
                </a:solidFill>
              </a:rPr>
              <a:t>Display 10.3 (1)</a:t>
            </a:r>
          </a:p>
        </p:txBody>
      </p:sp>
      <p:sp>
        <p:nvSpPr>
          <p:cNvPr id="540675" name="Text Box 3">
            <a:hlinkClick r:id="rId4" action="ppaction://hlinksldjump"/>
          </p:cNvPr>
          <p:cNvSpPr txBox="1">
            <a:spLocks noChangeArrowheads="1"/>
          </p:cNvSpPr>
          <p:nvPr/>
        </p:nvSpPr>
        <p:spPr bwMode="auto">
          <a:xfrm>
            <a:off x="6022975" y="5646738"/>
            <a:ext cx="2787650" cy="528637"/>
          </a:xfrm>
          <a:prstGeom prst="rect">
            <a:avLst/>
          </a:prstGeom>
          <a:solidFill>
            <a:srgbClr val="F8BE1A"/>
          </a:solidFill>
          <a:ln w="9525" algn="ctr">
            <a:solidFill>
              <a:schemeClr val="tx2"/>
            </a:solidFill>
            <a:miter lim="800000"/>
            <a:headEnd/>
            <a:tailEnd/>
          </a:ln>
        </p:spPr>
        <p:txBody>
          <a:bodyPr wrap="none">
            <a:spAutoFit/>
          </a:bodyPr>
          <a:lstStyle/>
          <a:p>
            <a:pPr algn="ctr">
              <a:spcBef>
                <a:spcPct val="20000"/>
              </a:spcBef>
              <a:buClr>
                <a:srgbClr val="CC0000"/>
              </a:buClr>
              <a:buFont typeface="Wingdings" pitchFamily="2" charset="2"/>
              <a:buNone/>
            </a:pPr>
            <a:r>
              <a:rPr lang="en-US" sz="2800" b="1">
                <a:solidFill>
                  <a:schemeClr val="tx2"/>
                </a:solidFill>
              </a:rPr>
              <a:t>Display 10.3 (2)</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540674"/>
                                        </p:tgtEl>
                                        <p:attrNameLst>
                                          <p:attrName>style.visibility</p:attrName>
                                        </p:attrNameLst>
                                      </p:cBhvr>
                                      <p:to>
                                        <p:strVal val="visible"/>
                                      </p:to>
                                    </p:set>
                                    <p:anim calcmode="lin" valueType="num">
                                      <p:cBhvr additive="base">
                                        <p:cTn id="7" dur="500" fill="hold"/>
                                        <p:tgtEl>
                                          <p:spTgt spid="540674"/>
                                        </p:tgtEl>
                                        <p:attrNameLst>
                                          <p:attrName>ppt_x</p:attrName>
                                        </p:attrNameLst>
                                      </p:cBhvr>
                                      <p:tavLst>
                                        <p:tav tm="0">
                                          <p:val>
                                            <p:strVal val="#ppt_x"/>
                                          </p:val>
                                        </p:tav>
                                        <p:tav tm="100000">
                                          <p:val>
                                            <p:strVal val="#ppt_x"/>
                                          </p:val>
                                        </p:tav>
                                      </p:tavLst>
                                    </p:anim>
                                    <p:anim calcmode="lin" valueType="num">
                                      <p:cBhvr additive="base">
                                        <p:cTn id="8" dur="500" fill="hold"/>
                                        <p:tgtEl>
                                          <p:spTgt spid="54067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40675"/>
                                        </p:tgtEl>
                                        <p:attrNameLst>
                                          <p:attrName>style.visibility</p:attrName>
                                        </p:attrNameLst>
                                      </p:cBhvr>
                                      <p:to>
                                        <p:strVal val="visible"/>
                                      </p:to>
                                    </p:set>
                                    <p:anim calcmode="lin" valueType="num">
                                      <p:cBhvr additive="base">
                                        <p:cTn id="11" dur="500" fill="hold"/>
                                        <p:tgtEl>
                                          <p:spTgt spid="540675"/>
                                        </p:tgtEl>
                                        <p:attrNameLst>
                                          <p:attrName>ppt_x</p:attrName>
                                        </p:attrNameLst>
                                      </p:cBhvr>
                                      <p:tavLst>
                                        <p:tav tm="0">
                                          <p:val>
                                            <p:strVal val="#ppt_x"/>
                                          </p:val>
                                        </p:tav>
                                        <p:tav tm="100000">
                                          <p:val>
                                            <p:strVal val="#ppt_x"/>
                                          </p:val>
                                        </p:tav>
                                      </p:tavLst>
                                    </p:anim>
                                    <p:anim calcmode="lin" valueType="num">
                                      <p:cBhvr additive="base">
                                        <p:cTn id="12" dur="500" fill="hold"/>
                                        <p:tgtEl>
                                          <p:spTgt spid="5406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0674" grpId="0" animBg="1"/>
      <p:bldP spid="54067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5"/>
          <p:cNvSpPr>
            <a:spLocks noGrp="1" noChangeArrowheads="1"/>
          </p:cNvSpPr>
          <p:nvPr>
            <p:ph type="title"/>
          </p:nvPr>
        </p:nvSpPr>
        <p:spPr>
          <a:xfrm>
            <a:off x="5867400" y="2286000"/>
            <a:ext cx="2895600" cy="992188"/>
          </a:xfrm>
        </p:spPr>
        <p:txBody>
          <a:bodyPr/>
          <a:lstStyle/>
          <a:p>
            <a:pPr eaLnBrk="1" hangingPunct="1"/>
            <a:r>
              <a:rPr lang="en-US" dirty="0"/>
              <a:t>Display 10.3 (1/2)</a:t>
            </a:r>
          </a:p>
        </p:txBody>
      </p:sp>
      <p:sp>
        <p:nvSpPr>
          <p:cNvPr id="81924" name="Rectangle 6"/>
          <p:cNvSpPr>
            <a:spLocks noChangeArrowheads="1"/>
          </p:cNvSpPr>
          <p:nvPr/>
        </p:nvSpPr>
        <p:spPr bwMode="auto">
          <a:xfrm>
            <a:off x="0" y="434975"/>
            <a:ext cx="4984750" cy="1546225"/>
          </a:xfrm>
          <a:prstGeom prst="rect">
            <a:avLst/>
          </a:prstGeom>
          <a:solidFill>
            <a:schemeClr val="bg1"/>
          </a:solidFill>
          <a:ln w="9525">
            <a:noFill/>
            <a:miter lim="800000"/>
            <a:headEnd/>
            <a:tailEnd/>
          </a:ln>
        </p:spPr>
        <p:txBody>
          <a:bodyPr wrap="none" anchor="ctr"/>
          <a:lstStyle/>
          <a:p>
            <a:endParaRPr lang="en-US"/>
          </a:p>
        </p:txBody>
      </p:sp>
      <p:pic>
        <p:nvPicPr>
          <p:cNvPr id="81927" name="Picture 7" descr="D10_03a"/>
          <p:cNvPicPr>
            <a:picLocks noChangeAspect="1" noChangeArrowheads="1"/>
          </p:cNvPicPr>
          <p:nvPr/>
        </p:nvPicPr>
        <p:blipFill>
          <a:blip r:embed="rId3" cstate="print"/>
          <a:srcRect/>
          <a:stretch>
            <a:fillRect/>
          </a:stretch>
        </p:blipFill>
        <p:spPr bwMode="auto">
          <a:xfrm>
            <a:off x="304800" y="302653"/>
            <a:ext cx="5172075" cy="6402947"/>
          </a:xfrm>
          <a:prstGeom prst="rect">
            <a:avLst/>
          </a:prstGeom>
          <a:noFill/>
          <a:ln w="9525">
            <a:noFill/>
            <a:miter lim="800000"/>
            <a:headEnd/>
            <a:tailEnd/>
          </a:ln>
        </p:spPr>
      </p:pic>
    </p:spTree>
    <p:extLst>
      <p:ext uri="{BB962C8B-B14F-4D97-AF65-F5344CB8AC3E}">
        <p14:creationId xmlns:p14="http://schemas.microsoft.com/office/powerpoint/2010/main" val="3454808988"/>
      </p:ext>
    </p:extLst>
  </p:cSld>
  <p:clrMapOvr>
    <a:masterClrMapping/>
  </p:clrMapOvr>
  <p:transition spd="med" advClick="0">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5"/>
          <p:cNvSpPr>
            <a:spLocks noGrp="1" noChangeArrowheads="1"/>
          </p:cNvSpPr>
          <p:nvPr>
            <p:ph type="title"/>
          </p:nvPr>
        </p:nvSpPr>
        <p:spPr/>
        <p:txBody>
          <a:bodyPr/>
          <a:lstStyle/>
          <a:p>
            <a:pPr eaLnBrk="1" hangingPunct="1"/>
            <a:r>
              <a:rPr lang="en-US"/>
              <a:t>Display 10.3</a:t>
            </a:r>
            <a:br>
              <a:rPr lang="en-US"/>
            </a:br>
            <a:r>
              <a:rPr lang="en-US"/>
              <a:t>(2/2)</a:t>
            </a:r>
          </a:p>
        </p:txBody>
      </p:sp>
      <p:pic>
        <p:nvPicPr>
          <p:cNvPr id="82950" name="Picture 6" descr="D10_03b"/>
          <p:cNvPicPr>
            <a:picLocks noChangeAspect="1" noChangeArrowheads="1"/>
          </p:cNvPicPr>
          <p:nvPr/>
        </p:nvPicPr>
        <p:blipFill>
          <a:blip r:embed="rId3" cstate="print"/>
          <a:srcRect/>
          <a:stretch>
            <a:fillRect/>
          </a:stretch>
        </p:blipFill>
        <p:spPr bwMode="auto">
          <a:xfrm>
            <a:off x="838200" y="1889125"/>
            <a:ext cx="7467600" cy="4341813"/>
          </a:xfrm>
          <a:prstGeom prst="rect">
            <a:avLst/>
          </a:prstGeom>
          <a:noFill/>
          <a:ln w="9525">
            <a:noFill/>
            <a:miter lim="800000"/>
            <a:headEnd/>
            <a:tailEnd/>
          </a:ln>
        </p:spPr>
      </p:pic>
    </p:spTree>
  </p:cSld>
  <p:clrMapOvr>
    <a:masterClrMapping/>
  </p:clrMapOvr>
  <p:transition spd="med" advClick="0">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descr="Pink tissue paper"/>
          <p:cNvSpPr>
            <a:spLocks noGrp="1" noChangeArrowheads="1"/>
          </p:cNvSpPr>
          <p:nvPr>
            <p:ph type="ctrTitle" sz="quarter" idx="4294967295"/>
          </p:nvPr>
        </p:nvSpPr>
        <p:spPr>
          <a:xfrm>
            <a:off x="304800" y="152400"/>
            <a:ext cx="7086600" cy="2286000"/>
          </a:xfrm>
        </p:spPr>
        <p:txBody>
          <a:bodyPr/>
          <a:lstStyle/>
          <a:p>
            <a:pPr eaLnBrk="1" hangingPunct="1"/>
            <a:r>
              <a:rPr lang="en-US"/>
              <a:t>Chapter 10</a:t>
            </a:r>
          </a:p>
        </p:txBody>
      </p:sp>
      <p:sp>
        <p:nvSpPr>
          <p:cNvPr id="4101" name="Rectangle 4" descr="Pink tissue paper"/>
          <p:cNvSpPr>
            <a:spLocks noGrp="1" noChangeArrowheads="1"/>
          </p:cNvSpPr>
          <p:nvPr>
            <p:ph type="subTitle" sz="quarter" idx="1"/>
          </p:nvPr>
        </p:nvSpPr>
        <p:spPr/>
        <p:txBody>
          <a:bodyPr/>
          <a:lstStyle/>
          <a:p>
            <a:pPr eaLnBrk="1" hangingPunct="1">
              <a:defRPr/>
            </a:pPr>
            <a:r>
              <a:rPr lang="en-US"/>
              <a:t>Defining Classes</a:t>
            </a:r>
          </a:p>
        </p:txBody>
      </p:sp>
      <p:sp>
        <p:nvSpPr>
          <p:cNvPr id="4100" name="Rectangle 2"/>
          <p:cNvSpPr>
            <a:spLocks noChangeArrowheads="1"/>
          </p:cNvSpPr>
          <p:nvPr/>
        </p:nvSpPr>
        <p:spPr bwMode="auto">
          <a:xfrm>
            <a:off x="152400" y="3352800"/>
            <a:ext cx="8763000" cy="1143000"/>
          </a:xfrm>
          <a:prstGeom prst="rect">
            <a:avLst/>
          </a:prstGeom>
          <a:noFill/>
          <a:ln w="9525">
            <a:noFill/>
            <a:miter lim="800000"/>
            <a:headEnd/>
            <a:tailEnd/>
          </a:ln>
        </p:spPr>
        <p:txBody>
          <a:bodyPr/>
          <a:lstStyle/>
          <a:p>
            <a:pPr algn="ctr"/>
            <a:endParaRPr lang="en-US" sz="6000">
              <a:solidFill>
                <a:schemeClr val="tx2"/>
              </a:solidFill>
              <a:cs typeface="Times New Roman" charset="0"/>
            </a:endParaRPr>
          </a:p>
        </p:txBody>
      </p:sp>
    </p:spTree>
    <p:extLst>
      <p:ext uri="{BB962C8B-B14F-4D97-AF65-F5344CB8AC3E}">
        <p14:creationId xmlns:p14="http://schemas.microsoft.com/office/powerpoint/2010/main" val="3466663069"/>
      </p:ext>
    </p:extLst>
  </p:cSld>
  <p:clrMapOvr>
    <a:masterClrMapping/>
  </p:clrMapOvr>
  <p:transition spd="med">
    <p:fade thruBlk="1"/>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t>Ideal Class Definitions</a:t>
            </a:r>
          </a:p>
        </p:txBody>
      </p:sp>
      <p:sp>
        <p:nvSpPr>
          <p:cNvPr id="35843" name="Rectangle 3"/>
          <p:cNvSpPr>
            <a:spLocks noGrp="1" noChangeArrowheads="1"/>
          </p:cNvSpPr>
          <p:nvPr>
            <p:ph idx="1"/>
          </p:nvPr>
        </p:nvSpPr>
        <p:spPr/>
        <p:txBody>
          <a:bodyPr/>
          <a:lstStyle/>
          <a:p>
            <a:pPr eaLnBrk="1" hangingPunct="1"/>
            <a:r>
              <a:rPr lang="en-US" dirty="0"/>
              <a:t>Changing the implementation of </a:t>
            </a:r>
            <a:r>
              <a:rPr lang="en-US" dirty="0" err="1">
                <a:solidFill>
                  <a:srgbClr val="0000CC"/>
                </a:solidFill>
                <a:latin typeface="Consolas" pitchFamily="49" charset="0"/>
                <a:cs typeface="Consolas" pitchFamily="49" charset="0"/>
              </a:rPr>
              <a:t>DayOfYear</a:t>
            </a:r>
            <a:r>
              <a:rPr lang="en-US" dirty="0"/>
              <a:t> </a:t>
            </a:r>
            <a:br>
              <a:rPr lang="en-US" dirty="0"/>
            </a:br>
            <a:r>
              <a:rPr lang="en-US" dirty="0"/>
              <a:t>requires changes to the program that uses </a:t>
            </a:r>
            <a:br>
              <a:rPr lang="en-US" dirty="0"/>
            </a:br>
            <a:r>
              <a:rPr lang="en-US" dirty="0" err="1">
                <a:solidFill>
                  <a:srgbClr val="0000CC"/>
                </a:solidFill>
                <a:latin typeface="Consolas" pitchFamily="49" charset="0"/>
                <a:cs typeface="Consolas" pitchFamily="49" charset="0"/>
              </a:rPr>
              <a:t>DayOfYear</a:t>
            </a:r>
            <a:endParaRPr lang="en-US" dirty="0">
              <a:solidFill>
                <a:srgbClr val="0000CC"/>
              </a:solidFill>
              <a:latin typeface="Consolas" pitchFamily="49" charset="0"/>
              <a:cs typeface="Consolas" pitchFamily="49" charset="0"/>
            </a:endParaRPr>
          </a:p>
          <a:p>
            <a:pPr eaLnBrk="1" hangingPunct="1"/>
            <a:r>
              <a:rPr lang="en-US" dirty="0"/>
              <a:t>An ideal class definition of </a:t>
            </a:r>
            <a:r>
              <a:rPr lang="en-US" dirty="0" err="1">
                <a:solidFill>
                  <a:srgbClr val="0000CC"/>
                </a:solidFill>
                <a:latin typeface="Consolas" pitchFamily="49" charset="0"/>
                <a:cs typeface="Consolas" pitchFamily="49" charset="0"/>
              </a:rPr>
              <a:t>DayOfYear</a:t>
            </a:r>
            <a:r>
              <a:rPr lang="en-US" dirty="0"/>
              <a:t> could </a:t>
            </a:r>
            <a:br>
              <a:rPr lang="en-US" dirty="0"/>
            </a:br>
            <a:r>
              <a:rPr lang="en-US" dirty="0"/>
              <a:t>be changed without requiring changes to</a:t>
            </a:r>
            <a:br>
              <a:rPr lang="en-US" dirty="0"/>
            </a:br>
            <a:r>
              <a:rPr lang="en-US" dirty="0"/>
              <a:t>the program that uses </a:t>
            </a:r>
            <a:r>
              <a:rPr lang="en-US" dirty="0" err="1">
                <a:solidFill>
                  <a:srgbClr val="0000CC"/>
                </a:solidFill>
                <a:latin typeface="Consolas" pitchFamily="49" charset="0"/>
                <a:cs typeface="Consolas" pitchFamily="49" charset="0"/>
              </a:rPr>
              <a:t>DayOfYear</a:t>
            </a:r>
            <a:endParaRPr lang="en-US" dirty="0">
              <a:solidFill>
                <a:srgbClr val="0000CC"/>
              </a:solidFill>
              <a:latin typeface="Consolas" pitchFamily="49" charset="0"/>
              <a:cs typeface="Consolas" pitchFamily="49" charset="0"/>
            </a:endParaRPr>
          </a:p>
        </p:txBody>
      </p:sp>
    </p:spTree>
  </p:cSld>
  <p:clrMapOvr>
    <a:masterClrMapping/>
  </p:clrMapOvr>
  <p:transition spd="med">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dirty="0"/>
              <a:t>Problems With </a:t>
            </a:r>
            <a:r>
              <a:rPr lang="en-US" dirty="0" err="1">
                <a:solidFill>
                  <a:srgbClr val="0000CC"/>
                </a:solidFill>
                <a:latin typeface="Consolas" pitchFamily="49" charset="0"/>
              </a:rPr>
              <a:t>DayOfYear</a:t>
            </a:r>
            <a:endParaRPr lang="en-US" dirty="0">
              <a:solidFill>
                <a:srgbClr val="0000CC"/>
              </a:solidFill>
              <a:latin typeface="Consolas" pitchFamily="49" charset="0"/>
            </a:endParaRPr>
          </a:p>
        </p:txBody>
      </p:sp>
      <p:sp>
        <p:nvSpPr>
          <p:cNvPr id="34819" name="Rectangle 3"/>
          <p:cNvSpPr>
            <a:spLocks noGrp="1" noChangeArrowheads="1"/>
          </p:cNvSpPr>
          <p:nvPr>
            <p:ph idx="1"/>
          </p:nvPr>
        </p:nvSpPr>
        <p:spPr/>
        <p:txBody>
          <a:bodyPr/>
          <a:lstStyle/>
          <a:p>
            <a:pPr eaLnBrk="1" hangingPunct="1"/>
            <a:r>
              <a:rPr lang="en-US" sz="2400" dirty="0"/>
              <a:t>Changing how the </a:t>
            </a:r>
            <a:r>
              <a:rPr lang="en-US" sz="2400" dirty="0">
                <a:solidFill>
                  <a:srgbClr val="0000CC"/>
                </a:solidFill>
                <a:latin typeface="Consolas" pitchFamily="49" charset="0"/>
                <a:cs typeface="Consolas" pitchFamily="49" charset="0"/>
              </a:rPr>
              <a:t>month</a:t>
            </a:r>
            <a:r>
              <a:rPr lang="en-US" sz="2400" dirty="0"/>
              <a:t> is stored in the class</a:t>
            </a:r>
            <a:br>
              <a:rPr lang="en-US" sz="2400" dirty="0"/>
            </a:br>
            <a:r>
              <a:rPr lang="en-US" sz="2400" dirty="0" err="1">
                <a:solidFill>
                  <a:srgbClr val="0000CC"/>
                </a:solidFill>
                <a:latin typeface="Consolas" pitchFamily="49" charset="0"/>
                <a:cs typeface="Consolas" pitchFamily="49" charset="0"/>
              </a:rPr>
              <a:t>DayOfYear</a:t>
            </a:r>
            <a:r>
              <a:rPr lang="en-US" sz="2400" dirty="0"/>
              <a:t> requires changes to the main program</a:t>
            </a:r>
          </a:p>
          <a:p>
            <a:pPr eaLnBrk="1" hangingPunct="1"/>
            <a:r>
              <a:rPr lang="en-US" sz="2400" dirty="0"/>
              <a:t>If we decide to store the </a:t>
            </a:r>
            <a:r>
              <a:rPr lang="en-US" sz="2400" dirty="0">
                <a:solidFill>
                  <a:srgbClr val="0000CC"/>
                </a:solidFill>
                <a:latin typeface="Consolas" pitchFamily="49" charset="0"/>
                <a:cs typeface="Consolas" pitchFamily="49" charset="0"/>
              </a:rPr>
              <a:t>month </a:t>
            </a:r>
            <a:r>
              <a:rPr lang="en-US" sz="2400" dirty="0"/>
              <a:t>as four </a:t>
            </a:r>
            <a:br>
              <a:rPr lang="en-US" sz="2400" dirty="0"/>
            </a:br>
            <a:r>
              <a:rPr lang="en-US" sz="2400" dirty="0"/>
              <a:t>characters (JAN, FEB, etc.) instead of an </a:t>
            </a:r>
            <a:r>
              <a:rPr lang="en-US" sz="2400" dirty="0">
                <a:solidFill>
                  <a:srgbClr val="0000CC"/>
                </a:solidFill>
                <a:latin typeface="Consolas" pitchFamily="49" charset="0"/>
                <a:cs typeface="Consolas" pitchFamily="49" charset="0"/>
              </a:rPr>
              <a:t>int</a:t>
            </a:r>
          </a:p>
          <a:p>
            <a:pPr lvl="1" eaLnBrk="1" hangingPunct="1"/>
            <a:r>
              <a:rPr lang="en-US" sz="2400" dirty="0" err="1">
                <a:solidFill>
                  <a:srgbClr val="0000CC"/>
                </a:solidFill>
                <a:latin typeface="Consolas" pitchFamily="49" charset="0"/>
                <a:cs typeface="Consolas" pitchFamily="49" charset="0"/>
              </a:rPr>
              <a:t>cin</a:t>
            </a:r>
            <a:r>
              <a:rPr lang="en-US" sz="2400" dirty="0">
                <a:solidFill>
                  <a:srgbClr val="0000CC"/>
                </a:solidFill>
                <a:latin typeface="Consolas" pitchFamily="49" charset="0"/>
                <a:cs typeface="Consolas" pitchFamily="49" charset="0"/>
              </a:rPr>
              <a:t> &gt;&gt; </a:t>
            </a:r>
            <a:r>
              <a:rPr lang="en-US" sz="2400" dirty="0" err="1">
                <a:solidFill>
                  <a:srgbClr val="0000CC"/>
                </a:solidFill>
                <a:latin typeface="Consolas" pitchFamily="49" charset="0"/>
                <a:cs typeface="Consolas" pitchFamily="49" charset="0"/>
              </a:rPr>
              <a:t>today.month</a:t>
            </a:r>
            <a:r>
              <a:rPr lang="en-US" sz="2400" dirty="0">
                <a:solidFill>
                  <a:srgbClr val="0000CC"/>
                </a:solidFill>
                <a:latin typeface="Consolas" pitchFamily="49" charset="0"/>
                <a:cs typeface="Consolas" pitchFamily="49" charset="0"/>
              </a:rPr>
              <a:t> </a:t>
            </a:r>
            <a:r>
              <a:rPr lang="en-US" sz="2400" dirty="0"/>
              <a:t>will no longer work because</a:t>
            </a:r>
            <a:br>
              <a:rPr lang="en-US" sz="2400" dirty="0"/>
            </a:br>
            <a:r>
              <a:rPr lang="en-US" sz="2400" dirty="0"/>
              <a:t>we now have three character variables to read</a:t>
            </a:r>
          </a:p>
          <a:p>
            <a:pPr lvl="1" eaLnBrk="1" hangingPunct="1"/>
            <a:r>
              <a:rPr lang="en-US" sz="2400" dirty="0">
                <a:solidFill>
                  <a:srgbClr val="0000CC"/>
                </a:solidFill>
                <a:latin typeface="Consolas" pitchFamily="49" charset="0"/>
                <a:cs typeface="Consolas" pitchFamily="49" charset="0"/>
              </a:rPr>
              <a:t>if(</a:t>
            </a:r>
            <a:r>
              <a:rPr lang="en-US" sz="2400" dirty="0" err="1">
                <a:solidFill>
                  <a:srgbClr val="0000CC"/>
                </a:solidFill>
                <a:latin typeface="Consolas" pitchFamily="49" charset="0"/>
                <a:cs typeface="Consolas" pitchFamily="49" charset="0"/>
              </a:rPr>
              <a:t>today.month</a:t>
            </a:r>
            <a:r>
              <a:rPr lang="en-US" sz="2400" dirty="0">
                <a:solidFill>
                  <a:srgbClr val="0000CC"/>
                </a:solidFill>
                <a:latin typeface="Consolas" pitchFamily="49" charset="0"/>
                <a:cs typeface="Consolas" pitchFamily="49" charset="0"/>
              </a:rPr>
              <a:t> == </a:t>
            </a:r>
            <a:r>
              <a:rPr lang="en-US" sz="2400" dirty="0" err="1">
                <a:solidFill>
                  <a:srgbClr val="0000CC"/>
                </a:solidFill>
                <a:latin typeface="Consolas" pitchFamily="49" charset="0"/>
                <a:cs typeface="Consolas" pitchFamily="49" charset="0"/>
              </a:rPr>
              <a:t>birthday.month</a:t>
            </a:r>
            <a:r>
              <a:rPr lang="en-US" sz="2400" dirty="0">
                <a:solidFill>
                  <a:srgbClr val="0000CC"/>
                </a:solidFill>
                <a:latin typeface="Consolas" pitchFamily="49" charset="0"/>
                <a:cs typeface="Consolas" pitchFamily="49" charset="0"/>
              </a:rPr>
              <a:t>) </a:t>
            </a:r>
            <a:r>
              <a:rPr lang="en-US" sz="2400" dirty="0"/>
              <a:t>will no longer work to compare months</a:t>
            </a:r>
          </a:p>
          <a:p>
            <a:pPr lvl="1" eaLnBrk="1" hangingPunct="1"/>
            <a:r>
              <a:rPr lang="en-US" sz="2400" dirty="0"/>
              <a:t>The member function “</a:t>
            </a:r>
            <a:r>
              <a:rPr lang="en-US" sz="2400" dirty="0">
                <a:solidFill>
                  <a:srgbClr val="0000CC"/>
                </a:solidFill>
                <a:latin typeface="Consolas" pitchFamily="49" charset="0"/>
                <a:cs typeface="Consolas" pitchFamily="49" charset="0"/>
              </a:rPr>
              <a:t>output</a:t>
            </a:r>
            <a:r>
              <a:rPr lang="en-US" sz="2400" dirty="0"/>
              <a:t>” no longer works</a:t>
            </a:r>
          </a:p>
        </p:txBody>
      </p:sp>
    </p:spTree>
  </p:cSld>
  <p:clrMapOvr>
    <a:masterClrMapping/>
  </p:clrMapOvr>
  <p:transition spd="med">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dirty="0"/>
              <a:t>Fixing </a:t>
            </a:r>
            <a:r>
              <a:rPr lang="en-US" dirty="0" err="1">
                <a:solidFill>
                  <a:srgbClr val="0000CC"/>
                </a:solidFill>
                <a:latin typeface="Consolas" pitchFamily="49" charset="0"/>
              </a:rPr>
              <a:t>DayOfYear</a:t>
            </a:r>
            <a:endParaRPr lang="en-US" dirty="0">
              <a:solidFill>
                <a:srgbClr val="0000CC"/>
              </a:solidFill>
              <a:latin typeface="Consolas" pitchFamily="49" charset="0"/>
            </a:endParaRPr>
          </a:p>
        </p:txBody>
      </p:sp>
      <p:sp>
        <p:nvSpPr>
          <p:cNvPr id="36867" name="Rectangle 3"/>
          <p:cNvSpPr>
            <a:spLocks noGrp="1" noChangeArrowheads="1"/>
          </p:cNvSpPr>
          <p:nvPr>
            <p:ph idx="1"/>
          </p:nvPr>
        </p:nvSpPr>
        <p:spPr>
          <a:xfrm>
            <a:off x="228601" y="1676400"/>
            <a:ext cx="8610600" cy="4572000"/>
          </a:xfrm>
        </p:spPr>
        <p:txBody>
          <a:bodyPr/>
          <a:lstStyle/>
          <a:p>
            <a:pPr eaLnBrk="1" hangingPunct="1"/>
            <a:r>
              <a:rPr lang="en-US" sz="2400" dirty="0"/>
              <a:t> To fix </a:t>
            </a:r>
            <a:r>
              <a:rPr lang="en-US" sz="2400" dirty="0" err="1">
                <a:solidFill>
                  <a:srgbClr val="0000CC"/>
                </a:solidFill>
                <a:latin typeface="Consolas" pitchFamily="49" charset="0"/>
                <a:cs typeface="Consolas" pitchFamily="49" charset="0"/>
              </a:rPr>
              <a:t>DayOfYear</a:t>
            </a:r>
            <a:endParaRPr lang="en-US" sz="2400" dirty="0">
              <a:solidFill>
                <a:srgbClr val="0000CC"/>
              </a:solidFill>
              <a:latin typeface="Consolas" pitchFamily="49" charset="0"/>
              <a:cs typeface="Consolas" pitchFamily="49" charset="0"/>
            </a:endParaRPr>
          </a:p>
          <a:p>
            <a:pPr lvl="1" eaLnBrk="1" hangingPunct="1"/>
            <a:r>
              <a:rPr lang="en-US" sz="2400" dirty="0"/>
              <a:t>We need to add member functions to use when </a:t>
            </a:r>
            <a:br>
              <a:rPr lang="en-US" sz="2400" dirty="0"/>
            </a:br>
            <a:r>
              <a:rPr lang="en-US" sz="2400" dirty="0"/>
              <a:t>changing or accessing the member variables</a:t>
            </a:r>
          </a:p>
          <a:p>
            <a:pPr lvl="2" eaLnBrk="1" hangingPunct="1"/>
            <a:r>
              <a:rPr lang="en-US" dirty="0"/>
              <a:t>If the program (that uses </a:t>
            </a:r>
            <a:r>
              <a:rPr lang="en-US" dirty="0" err="1">
                <a:solidFill>
                  <a:srgbClr val="0000CC"/>
                </a:solidFill>
                <a:latin typeface="Consolas" pitchFamily="49" charset="0"/>
                <a:cs typeface="Consolas" pitchFamily="49" charset="0"/>
              </a:rPr>
              <a:t>DayOfYear</a:t>
            </a:r>
            <a:r>
              <a:rPr lang="en-US" dirty="0"/>
              <a:t>) </a:t>
            </a:r>
            <a:r>
              <a:rPr lang="en-US" sz="2800" b="1" dirty="0">
                <a:solidFill>
                  <a:srgbClr val="FF0000"/>
                </a:solidFill>
                <a:latin typeface="Consolas" pitchFamily="49" charset="0"/>
                <a:cs typeface="Consolas" pitchFamily="49" charset="0"/>
              </a:rPr>
              <a:t>never directly references </a:t>
            </a:r>
            <a:r>
              <a:rPr lang="en-US" dirty="0"/>
              <a:t>the member variables of </a:t>
            </a:r>
            <a:r>
              <a:rPr lang="en-US" dirty="0" err="1">
                <a:solidFill>
                  <a:srgbClr val="0000CC"/>
                </a:solidFill>
                <a:latin typeface="Consolas" pitchFamily="49" charset="0"/>
                <a:cs typeface="Consolas" pitchFamily="49" charset="0"/>
              </a:rPr>
              <a:t>DayOfYear</a:t>
            </a:r>
            <a:r>
              <a:rPr lang="en-US" dirty="0"/>
              <a:t>, changing how the variables are stored will not require changing the program</a:t>
            </a:r>
          </a:p>
          <a:p>
            <a:pPr lvl="1" eaLnBrk="1" hangingPunct="1"/>
            <a:r>
              <a:rPr lang="en-US" sz="2400" dirty="0"/>
              <a:t>We need to be sure that the program does not ever </a:t>
            </a:r>
            <a:br>
              <a:rPr lang="en-US" sz="2400" dirty="0"/>
            </a:br>
            <a:r>
              <a:rPr lang="en-US" sz="2400" dirty="0"/>
              <a:t>directly reference the member variables</a:t>
            </a:r>
          </a:p>
          <a:p>
            <a:pPr eaLnBrk="1" hangingPunct="1"/>
            <a:endParaRPr lang="en-US" sz="2400" dirty="0"/>
          </a:p>
        </p:txBody>
      </p:sp>
    </p:spTree>
  </p:cSld>
  <p:clrMapOvr>
    <a:masterClrMapping/>
  </p:clrMapOvr>
  <p:transition spd="med">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t>Public Or Private?</a:t>
            </a:r>
          </a:p>
        </p:txBody>
      </p:sp>
      <p:sp>
        <p:nvSpPr>
          <p:cNvPr id="37891" name="Rectangle 3"/>
          <p:cNvSpPr>
            <a:spLocks noGrp="1" noChangeArrowheads="1"/>
          </p:cNvSpPr>
          <p:nvPr>
            <p:ph idx="1"/>
          </p:nvPr>
        </p:nvSpPr>
        <p:spPr>
          <a:xfrm>
            <a:off x="228601" y="1676400"/>
            <a:ext cx="8610600" cy="4572000"/>
          </a:xfrm>
        </p:spPr>
        <p:txBody>
          <a:bodyPr/>
          <a:lstStyle/>
          <a:p>
            <a:pPr eaLnBrk="1" hangingPunct="1"/>
            <a:r>
              <a:rPr lang="en-US" dirty="0"/>
              <a:t>C++ helps us restrict the program from </a:t>
            </a:r>
            <a:r>
              <a:rPr lang="en-US" b="1" dirty="0"/>
              <a:t>directly referencing</a:t>
            </a:r>
            <a:r>
              <a:rPr lang="en-US" dirty="0"/>
              <a:t> member variables</a:t>
            </a:r>
          </a:p>
          <a:p>
            <a:pPr lvl="1" eaLnBrk="1" hangingPunct="1"/>
            <a:r>
              <a:rPr lang="en-US" b="1" dirty="0"/>
              <a:t>Private</a:t>
            </a:r>
            <a:r>
              <a:rPr lang="en-US" dirty="0"/>
              <a:t> members of a class can only be referenced within the definitions of member functions</a:t>
            </a:r>
          </a:p>
          <a:p>
            <a:pPr lvl="2" eaLnBrk="1" hangingPunct="1"/>
            <a:r>
              <a:rPr lang="en-US" dirty="0"/>
              <a:t>If the program (other than through member functions) tries to access a private member, the compiler gives an error message</a:t>
            </a:r>
          </a:p>
          <a:p>
            <a:pPr lvl="1" eaLnBrk="1" hangingPunct="1"/>
            <a:r>
              <a:rPr lang="en-US" b="1" dirty="0"/>
              <a:t>Private</a:t>
            </a:r>
            <a:r>
              <a:rPr lang="en-US" dirty="0"/>
              <a:t> members can be variables or functions</a:t>
            </a:r>
          </a:p>
        </p:txBody>
      </p:sp>
    </p:spTree>
  </p:cSld>
  <p:clrMapOvr>
    <a:masterClrMapping/>
  </p:clrMapOvr>
  <p:transition spd="med">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t>Private Variables</a:t>
            </a:r>
          </a:p>
        </p:txBody>
      </p:sp>
      <p:sp>
        <p:nvSpPr>
          <p:cNvPr id="38915" name="Rectangle 3"/>
          <p:cNvSpPr>
            <a:spLocks noGrp="1" noChangeArrowheads="1"/>
          </p:cNvSpPr>
          <p:nvPr>
            <p:ph idx="1"/>
          </p:nvPr>
        </p:nvSpPr>
        <p:spPr>
          <a:xfrm>
            <a:off x="228601" y="1676400"/>
            <a:ext cx="8610600" cy="4572000"/>
          </a:xfrm>
        </p:spPr>
        <p:txBody>
          <a:bodyPr/>
          <a:lstStyle/>
          <a:p>
            <a:pPr eaLnBrk="1" hangingPunct="1">
              <a:lnSpc>
                <a:spcPct val="90000"/>
              </a:lnSpc>
            </a:pPr>
            <a:r>
              <a:rPr lang="en-US" sz="2400" dirty="0"/>
              <a:t>Private variables cannot be accessed directly by the program</a:t>
            </a:r>
          </a:p>
          <a:p>
            <a:pPr lvl="1" eaLnBrk="1" hangingPunct="1">
              <a:lnSpc>
                <a:spcPct val="90000"/>
              </a:lnSpc>
            </a:pPr>
            <a:r>
              <a:rPr lang="en-US" sz="2400" dirty="0"/>
              <a:t>Changing their values requires the use of public</a:t>
            </a:r>
            <a:br>
              <a:rPr lang="en-US" sz="2400" dirty="0"/>
            </a:br>
            <a:r>
              <a:rPr lang="en-US" sz="2400" dirty="0"/>
              <a:t>member functions of the class</a:t>
            </a:r>
          </a:p>
          <a:p>
            <a:pPr lvl="1" eaLnBrk="1" hangingPunct="1">
              <a:lnSpc>
                <a:spcPct val="90000"/>
              </a:lnSpc>
            </a:pPr>
            <a:r>
              <a:rPr lang="en-US" sz="2400" dirty="0"/>
              <a:t>To set the private </a:t>
            </a:r>
            <a:r>
              <a:rPr lang="en-US" sz="2400" dirty="0">
                <a:solidFill>
                  <a:srgbClr val="0000CC"/>
                </a:solidFill>
                <a:latin typeface="Consolas" pitchFamily="49" charset="0"/>
                <a:cs typeface="Consolas" pitchFamily="49" charset="0"/>
              </a:rPr>
              <a:t>month</a:t>
            </a:r>
            <a:r>
              <a:rPr lang="en-US" sz="2400" dirty="0"/>
              <a:t> and </a:t>
            </a:r>
            <a:r>
              <a:rPr lang="en-US" sz="2400" dirty="0">
                <a:solidFill>
                  <a:srgbClr val="0000CC"/>
                </a:solidFill>
                <a:latin typeface="Consolas" pitchFamily="49" charset="0"/>
                <a:cs typeface="Consolas" pitchFamily="49" charset="0"/>
              </a:rPr>
              <a:t>day</a:t>
            </a:r>
            <a:r>
              <a:rPr lang="en-US" sz="2400" dirty="0"/>
              <a:t> variables in a new </a:t>
            </a:r>
            <a:br>
              <a:rPr lang="en-US" sz="2400" dirty="0"/>
            </a:br>
            <a:r>
              <a:rPr lang="en-US" sz="2400" dirty="0" err="1">
                <a:solidFill>
                  <a:srgbClr val="0000CC"/>
                </a:solidFill>
                <a:latin typeface="Consolas" pitchFamily="49" charset="0"/>
                <a:cs typeface="Consolas" pitchFamily="49" charset="0"/>
              </a:rPr>
              <a:t>DayOfYear</a:t>
            </a:r>
            <a:r>
              <a:rPr lang="en-US" sz="2400" dirty="0"/>
              <a:t> class use a member function such as</a:t>
            </a:r>
            <a:br>
              <a:rPr lang="en-US" sz="2400" dirty="0"/>
            </a:br>
            <a:endParaRPr lang="en-US" sz="2400" dirty="0"/>
          </a:p>
          <a:p>
            <a:pPr eaLnBrk="1" hangingPunct="1">
              <a:lnSpc>
                <a:spcPct val="90000"/>
              </a:lnSpc>
              <a:buNone/>
            </a:pPr>
            <a:r>
              <a:rPr lang="en-US" sz="2400" dirty="0">
                <a:solidFill>
                  <a:srgbClr val="0000CC"/>
                </a:solidFill>
                <a:latin typeface="Consolas" pitchFamily="49" charset="0"/>
                <a:cs typeface="Consolas" pitchFamily="49" charset="0"/>
              </a:rPr>
              <a:t>void </a:t>
            </a:r>
            <a:r>
              <a:rPr lang="en-US" sz="2400" dirty="0" err="1">
                <a:solidFill>
                  <a:srgbClr val="0000CC"/>
                </a:solidFill>
                <a:latin typeface="Consolas" pitchFamily="49" charset="0"/>
                <a:cs typeface="Consolas" pitchFamily="49" charset="0"/>
              </a:rPr>
              <a:t>DayOfYear</a:t>
            </a:r>
            <a:r>
              <a:rPr lang="en-US" sz="2400" dirty="0">
                <a:solidFill>
                  <a:srgbClr val="0000CC"/>
                </a:solidFill>
                <a:latin typeface="Consolas" pitchFamily="49" charset="0"/>
                <a:cs typeface="Consolas" pitchFamily="49" charset="0"/>
              </a:rPr>
              <a:t>::set(</a:t>
            </a:r>
            <a:r>
              <a:rPr lang="en-US" sz="2400" dirty="0" err="1">
                <a:solidFill>
                  <a:srgbClr val="0000CC"/>
                </a:solidFill>
                <a:latin typeface="Consolas" pitchFamily="49" charset="0"/>
                <a:cs typeface="Consolas" pitchFamily="49" charset="0"/>
              </a:rPr>
              <a:t>int</a:t>
            </a:r>
            <a:r>
              <a:rPr lang="en-US" sz="2400" dirty="0">
                <a:solidFill>
                  <a:srgbClr val="0000CC"/>
                </a:solidFill>
                <a:latin typeface="Consolas" pitchFamily="49" charset="0"/>
                <a:cs typeface="Consolas" pitchFamily="49" charset="0"/>
              </a:rPr>
              <a:t> </a:t>
            </a:r>
            <a:r>
              <a:rPr lang="en-US" sz="2400" dirty="0" err="1">
                <a:solidFill>
                  <a:srgbClr val="0000CC"/>
                </a:solidFill>
                <a:latin typeface="Consolas" pitchFamily="49" charset="0"/>
                <a:cs typeface="Consolas" pitchFamily="49" charset="0"/>
              </a:rPr>
              <a:t>new_month</a:t>
            </a:r>
            <a:r>
              <a:rPr lang="en-US" sz="2400" dirty="0">
                <a:solidFill>
                  <a:srgbClr val="0000CC"/>
                </a:solidFill>
                <a:latin typeface="Consolas" pitchFamily="49" charset="0"/>
                <a:cs typeface="Consolas" pitchFamily="49" charset="0"/>
              </a:rPr>
              <a:t>, </a:t>
            </a:r>
            <a:r>
              <a:rPr lang="en-US" sz="2400" dirty="0" err="1">
                <a:solidFill>
                  <a:srgbClr val="0000CC"/>
                </a:solidFill>
                <a:latin typeface="Consolas" pitchFamily="49" charset="0"/>
                <a:cs typeface="Consolas" pitchFamily="49" charset="0"/>
              </a:rPr>
              <a:t>int</a:t>
            </a:r>
            <a:r>
              <a:rPr lang="en-US" sz="2400" dirty="0">
                <a:solidFill>
                  <a:srgbClr val="0000CC"/>
                </a:solidFill>
                <a:latin typeface="Consolas" pitchFamily="49" charset="0"/>
                <a:cs typeface="Consolas" pitchFamily="49" charset="0"/>
              </a:rPr>
              <a:t> </a:t>
            </a:r>
            <a:r>
              <a:rPr lang="en-US" sz="2400" dirty="0" err="1">
                <a:solidFill>
                  <a:srgbClr val="0000CC"/>
                </a:solidFill>
                <a:latin typeface="Consolas" pitchFamily="49" charset="0"/>
                <a:cs typeface="Consolas" pitchFamily="49" charset="0"/>
              </a:rPr>
              <a:t>new_day</a:t>
            </a:r>
            <a:r>
              <a:rPr lang="en-US" sz="2400" dirty="0">
                <a:solidFill>
                  <a:srgbClr val="0000CC"/>
                </a:solidFill>
                <a:latin typeface="Consolas" pitchFamily="49" charset="0"/>
                <a:cs typeface="Consolas" pitchFamily="49" charset="0"/>
              </a:rPr>
              <a:t>)</a:t>
            </a:r>
          </a:p>
          <a:p>
            <a:pPr eaLnBrk="1" hangingPunct="1">
              <a:lnSpc>
                <a:spcPct val="90000"/>
              </a:lnSpc>
              <a:buNone/>
            </a:pPr>
            <a:r>
              <a:rPr lang="en-US" sz="2400" dirty="0">
                <a:solidFill>
                  <a:srgbClr val="0000CC"/>
                </a:solidFill>
                <a:latin typeface="Consolas" pitchFamily="49" charset="0"/>
                <a:cs typeface="Consolas" pitchFamily="49" charset="0"/>
              </a:rPr>
              <a:t>{</a:t>
            </a:r>
            <a:br>
              <a:rPr lang="en-US" sz="2400" dirty="0">
                <a:solidFill>
                  <a:srgbClr val="0000CC"/>
                </a:solidFill>
                <a:latin typeface="Consolas" pitchFamily="49" charset="0"/>
                <a:cs typeface="Consolas" pitchFamily="49" charset="0"/>
              </a:rPr>
            </a:br>
            <a:r>
              <a:rPr lang="en-US" sz="2400" dirty="0">
                <a:solidFill>
                  <a:srgbClr val="0000CC"/>
                </a:solidFill>
                <a:latin typeface="Consolas" pitchFamily="49" charset="0"/>
                <a:cs typeface="Consolas" pitchFamily="49" charset="0"/>
              </a:rPr>
              <a:t>month = </a:t>
            </a:r>
            <a:r>
              <a:rPr lang="en-US" sz="2400" dirty="0" err="1">
                <a:solidFill>
                  <a:srgbClr val="0000CC"/>
                </a:solidFill>
                <a:latin typeface="Consolas" pitchFamily="49" charset="0"/>
                <a:cs typeface="Consolas" pitchFamily="49" charset="0"/>
              </a:rPr>
              <a:t>new_month</a:t>
            </a:r>
            <a:r>
              <a:rPr lang="en-US" sz="2400" dirty="0">
                <a:solidFill>
                  <a:srgbClr val="0000CC"/>
                </a:solidFill>
                <a:latin typeface="Consolas" pitchFamily="49" charset="0"/>
                <a:cs typeface="Consolas" pitchFamily="49" charset="0"/>
              </a:rPr>
              <a:t>;</a:t>
            </a:r>
            <a:br>
              <a:rPr lang="en-US" sz="2400" dirty="0">
                <a:solidFill>
                  <a:srgbClr val="0000CC"/>
                </a:solidFill>
                <a:latin typeface="Consolas" pitchFamily="49" charset="0"/>
                <a:cs typeface="Consolas" pitchFamily="49" charset="0"/>
              </a:rPr>
            </a:br>
            <a:r>
              <a:rPr lang="en-US" sz="2400" dirty="0">
                <a:solidFill>
                  <a:srgbClr val="0000CC"/>
                </a:solidFill>
                <a:latin typeface="Consolas" pitchFamily="49" charset="0"/>
                <a:cs typeface="Consolas" pitchFamily="49" charset="0"/>
              </a:rPr>
              <a:t>day = </a:t>
            </a:r>
            <a:r>
              <a:rPr lang="en-US" sz="2400" dirty="0" err="1">
                <a:solidFill>
                  <a:srgbClr val="0000CC"/>
                </a:solidFill>
                <a:latin typeface="Consolas" pitchFamily="49" charset="0"/>
                <a:cs typeface="Consolas" pitchFamily="49" charset="0"/>
              </a:rPr>
              <a:t>new_day</a:t>
            </a:r>
            <a:r>
              <a:rPr lang="en-US" sz="2400" dirty="0">
                <a:solidFill>
                  <a:srgbClr val="0000CC"/>
                </a:solidFill>
                <a:latin typeface="Consolas" pitchFamily="49" charset="0"/>
                <a:cs typeface="Consolas" pitchFamily="49" charset="0"/>
              </a:rPr>
              <a:t>;</a:t>
            </a:r>
          </a:p>
          <a:p>
            <a:pPr eaLnBrk="1" hangingPunct="1">
              <a:lnSpc>
                <a:spcPct val="90000"/>
              </a:lnSpc>
              <a:buNone/>
            </a:pPr>
            <a:r>
              <a:rPr lang="en-US" sz="2400" dirty="0">
                <a:solidFill>
                  <a:srgbClr val="0000CC"/>
                </a:solidFill>
                <a:latin typeface="Consolas" pitchFamily="49" charset="0"/>
                <a:cs typeface="Consolas" pitchFamily="49" charset="0"/>
              </a:rPr>
              <a:t>}</a:t>
            </a:r>
          </a:p>
        </p:txBody>
      </p:sp>
    </p:spTree>
  </p:cSld>
  <p:clrMapOvr>
    <a:masterClrMapping/>
  </p:clrMapOvr>
  <p:transition spd="med">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t>Public or Private Members</a:t>
            </a:r>
          </a:p>
        </p:txBody>
      </p:sp>
      <p:sp>
        <p:nvSpPr>
          <p:cNvPr id="39939" name="Rectangle 3"/>
          <p:cNvSpPr>
            <a:spLocks noGrp="1" noChangeArrowheads="1"/>
          </p:cNvSpPr>
          <p:nvPr>
            <p:ph idx="1"/>
          </p:nvPr>
        </p:nvSpPr>
        <p:spPr/>
        <p:txBody>
          <a:bodyPr/>
          <a:lstStyle/>
          <a:p>
            <a:pPr eaLnBrk="1" hangingPunct="1"/>
            <a:r>
              <a:rPr lang="en-US" sz="2400" dirty="0"/>
              <a:t>The keyword </a:t>
            </a:r>
            <a:r>
              <a:rPr lang="en-US" sz="2400" dirty="0">
                <a:solidFill>
                  <a:srgbClr val="0000CC"/>
                </a:solidFill>
                <a:latin typeface="Consolas" pitchFamily="49" charset="0"/>
                <a:cs typeface="Consolas" pitchFamily="49" charset="0"/>
              </a:rPr>
              <a:t>private</a:t>
            </a:r>
            <a:r>
              <a:rPr lang="en-US" sz="2400" dirty="0"/>
              <a:t> identifies the members of </a:t>
            </a:r>
            <a:br>
              <a:rPr lang="en-US" sz="2400" dirty="0"/>
            </a:br>
            <a:r>
              <a:rPr lang="en-US" sz="2400" dirty="0"/>
              <a:t>a class that can be accessed only by member </a:t>
            </a:r>
            <a:br>
              <a:rPr lang="en-US" sz="2400" dirty="0"/>
            </a:br>
            <a:r>
              <a:rPr lang="en-US" sz="2400" dirty="0"/>
              <a:t>functions of the class</a:t>
            </a:r>
          </a:p>
          <a:p>
            <a:pPr lvl="1" eaLnBrk="1" hangingPunct="1"/>
            <a:r>
              <a:rPr lang="en-US" sz="2400" dirty="0"/>
              <a:t>Members that follow the keyword </a:t>
            </a:r>
            <a:r>
              <a:rPr lang="en-US" sz="2400" dirty="0">
                <a:solidFill>
                  <a:srgbClr val="0000CC"/>
                </a:solidFill>
                <a:latin typeface="Consolas" pitchFamily="49" charset="0"/>
                <a:cs typeface="Consolas" pitchFamily="49" charset="0"/>
              </a:rPr>
              <a:t>private</a:t>
            </a:r>
            <a:r>
              <a:rPr lang="en-US" sz="2400" dirty="0"/>
              <a:t> are </a:t>
            </a:r>
            <a:br>
              <a:rPr lang="en-US" sz="2400" dirty="0"/>
            </a:br>
            <a:r>
              <a:rPr lang="en-US" sz="2400" dirty="0"/>
              <a:t>private members of the class</a:t>
            </a:r>
          </a:p>
          <a:p>
            <a:pPr eaLnBrk="1" hangingPunct="1"/>
            <a:r>
              <a:rPr lang="en-US" sz="2400" dirty="0"/>
              <a:t>The keyword </a:t>
            </a:r>
            <a:r>
              <a:rPr lang="en-US" sz="2400" dirty="0">
                <a:solidFill>
                  <a:srgbClr val="0000CC"/>
                </a:solidFill>
                <a:latin typeface="Consolas" pitchFamily="49" charset="0"/>
                <a:cs typeface="Consolas" pitchFamily="49" charset="0"/>
              </a:rPr>
              <a:t>public</a:t>
            </a:r>
            <a:r>
              <a:rPr lang="en-US" sz="2400" dirty="0"/>
              <a:t> identifies the members of </a:t>
            </a:r>
            <a:br>
              <a:rPr lang="en-US" sz="2400" dirty="0"/>
            </a:br>
            <a:r>
              <a:rPr lang="en-US" sz="2400" dirty="0"/>
              <a:t>a class that can be accessed from outside the </a:t>
            </a:r>
            <a:br>
              <a:rPr lang="en-US" sz="2400" dirty="0"/>
            </a:br>
            <a:r>
              <a:rPr lang="en-US" sz="2400" dirty="0"/>
              <a:t>class</a:t>
            </a:r>
          </a:p>
          <a:p>
            <a:pPr lvl="1" eaLnBrk="1" hangingPunct="1"/>
            <a:r>
              <a:rPr lang="en-US" sz="2400" dirty="0"/>
              <a:t>Members that follow the keyword </a:t>
            </a:r>
            <a:r>
              <a:rPr lang="en-US" sz="2400" dirty="0">
                <a:solidFill>
                  <a:srgbClr val="0000CC"/>
                </a:solidFill>
                <a:latin typeface="Consolas" pitchFamily="49" charset="0"/>
                <a:cs typeface="Consolas" pitchFamily="49" charset="0"/>
              </a:rPr>
              <a:t>public</a:t>
            </a:r>
            <a:r>
              <a:rPr lang="en-US" sz="2400" dirty="0"/>
              <a:t> are public </a:t>
            </a:r>
            <a:br>
              <a:rPr lang="en-US" sz="2400" dirty="0"/>
            </a:br>
            <a:r>
              <a:rPr lang="en-US" sz="2400" dirty="0"/>
              <a:t>members of the class			</a:t>
            </a:r>
          </a:p>
        </p:txBody>
      </p:sp>
    </p:spTree>
  </p:cSld>
  <p:clrMapOvr>
    <a:masterClrMapping/>
  </p:clrMapOvr>
  <p:transition spd="med">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a:spLocks noGrp="1" noChangeArrowheads="1"/>
          </p:cNvSpPr>
          <p:nvPr>
            <p:ph type="title"/>
          </p:nvPr>
        </p:nvSpPr>
        <p:spPr/>
        <p:txBody>
          <a:bodyPr/>
          <a:lstStyle/>
          <a:p>
            <a:pPr eaLnBrk="1" hangingPunct="1"/>
            <a:r>
              <a:rPr lang="en-US" dirty="0"/>
              <a:t>A New </a:t>
            </a:r>
            <a:r>
              <a:rPr lang="en-US" dirty="0" err="1">
                <a:solidFill>
                  <a:srgbClr val="0000CC"/>
                </a:solidFill>
                <a:latin typeface="Consolas" pitchFamily="49" charset="0"/>
              </a:rPr>
              <a:t>DayOfYear</a:t>
            </a:r>
            <a:endParaRPr lang="en-US" dirty="0">
              <a:solidFill>
                <a:srgbClr val="0000CC"/>
              </a:solidFill>
              <a:latin typeface="Consolas" pitchFamily="49" charset="0"/>
            </a:endParaRPr>
          </a:p>
        </p:txBody>
      </p:sp>
      <p:sp>
        <p:nvSpPr>
          <p:cNvPr id="40963" name="Rectangle 6"/>
          <p:cNvSpPr>
            <a:spLocks noGrp="1" noChangeArrowheads="1"/>
          </p:cNvSpPr>
          <p:nvPr>
            <p:ph idx="1"/>
          </p:nvPr>
        </p:nvSpPr>
        <p:spPr>
          <a:xfrm>
            <a:off x="228601" y="1676400"/>
            <a:ext cx="8610600" cy="4572000"/>
          </a:xfrm>
        </p:spPr>
        <p:txBody>
          <a:bodyPr/>
          <a:lstStyle/>
          <a:p>
            <a:pPr eaLnBrk="1" hangingPunct="1"/>
            <a:r>
              <a:rPr lang="en-US" dirty="0"/>
              <a:t>The new </a:t>
            </a:r>
            <a:r>
              <a:rPr lang="en-US" dirty="0" err="1">
                <a:solidFill>
                  <a:srgbClr val="0000CC"/>
                </a:solidFill>
                <a:latin typeface="Consolas" pitchFamily="49" charset="0"/>
                <a:cs typeface="Consolas" pitchFamily="49" charset="0"/>
              </a:rPr>
              <a:t>DayOfYear</a:t>
            </a:r>
            <a:r>
              <a:rPr lang="en-US" dirty="0"/>
              <a:t> class demonstrated in </a:t>
            </a:r>
            <a:br>
              <a:rPr lang="en-US" dirty="0"/>
            </a:br>
            <a:r>
              <a:rPr lang="en-US" dirty="0"/>
              <a:t>Display 10.4…</a:t>
            </a:r>
          </a:p>
          <a:p>
            <a:pPr lvl="1" eaLnBrk="1" hangingPunct="1"/>
            <a:r>
              <a:rPr lang="en-US" dirty="0"/>
              <a:t>All member variables are private</a:t>
            </a:r>
          </a:p>
          <a:p>
            <a:pPr lvl="1" eaLnBrk="1" hangingPunct="1"/>
            <a:r>
              <a:rPr lang="en-US" dirty="0"/>
              <a:t>Uses member functions to do all manipulation of the </a:t>
            </a:r>
            <a:r>
              <a:rPr lang="en-US" b="1" dirty="0"/>
              <a:t>private</a:t>
            </a:r>
            <a:r>
              <a:rPr lang="en-US" dirty="0"/>
              <a:t> member variables</a:t>
            </a:r>
          </a:p>
          <a:p>
            <a:pPr lvl="2" eaLnBrk="1" hangingPunct="1"/>
            <a:r>
              <a:rPr lang="en-US" b="1" dirty="0"/>
              <a:t>Private</a:t>
            </a:r>
            <a:r>
              <a:rPr lang="en-US" dirty="0"/>
              <a:t> member variables and member                                 function definitions can be</a:t>
            </a:r>
            <a:br>
              <a:rPr lang="en-US" dirty="0"/>
            </a:br>
            <a:r>
              <a:rPr lang="en-US" dirty="0"/>
              <a:t>changed without changes to the</a:t>
            </a:r>
            <a:br>
              <a:rPr lang="en-US" dirty="0"/>
            </a:br>
            <a:r>
              <a:rPr lang="en-US" dirty="0"/>
              <a:t>program that uses </a:t>
            </a:r>
            <a:r>
              <a:rPr lang="en-US" dirty="0" err="1">
                <a:solidFill>
                  <a:srgbClr val="0000CC"/>
                </a:solidFill>
                <a:latin typeface="Consolas" pitchFamily="49" charset="0"/>
                <a:cs typeface="Consolas" pitchFamily="49" charset="0"/>
              </a:rPr>
              <a:t>DayOfYear</a:t>
            </a:r>
            <a:r>
              <a:rPr lang="en-US" dirty="0">
                <a:solidFill>
                  <a:srgbClr val="0000CC"/>
                </a:solidFill>
                <a:latin typeface="Consolas" pitchFamily="49" charset="0"/>
                <a:cs typeface="Consolas" pitchFamily="49" charset="0"/>
              </a:rPr>
              <a:t> </a:t>
            </a:r>
          </a:p>
        </p:txBody>
      </p:sp>
      <p:sp>
        <p:nvSpPr>
          <p:cNvPr id="548866" name="Text Box 2">
            <a:hlinkClick r:id="rId3" action="ppaction://hlinksldjump"/>
          </p:cNvPr>
          <p:cNvSpPr txBox="1">
            <a:spLocks noChangeArrowheads="1"/>
          </p:cNvSpPr>
          <p:nvPr/>
        </p:nvSpPr>
        <p:spPr bwMode="auto">
          <a:xfrm>
            <a:off x="6226175" y="4876800"/>
            <a:ext cx="2689225" cy="528638"/>
          </a:xfrm>
          <a:prstGeom prst="rect">
            <a:avLst/>
          </a:prstGeom>
          <a:solidFill>
            <a:srgbClr val="F8BE1A"/>
          </a:solidFill>
          <a:ln w="9525" algn="ctr">
            <a:solidFill>
              <a:schemeClr val="tx2"/>
            </a:solidFill>
            <a:miter lim="800000"/>
            <a:headEnd/>
            <a:tailEnd/>
          </a:ln>
        </p:spPr>
        <p:txBody>
          <a:bodyPr wrap="none">
            <a:spAutoFit/>
          </a:bodyPr>
          <a:lstStyle/>
          <a:p>
            <a:pPr algn="ctr">
              <a:spcBef>
                <a:spcPct val="20000"/>
              </a:spcBef>
              <a:buClr>
                <a:srgbClr val="CC0000"/>
              </a:buClr>
              <a:buFont typeface="Wingdings" pitchFamily="2" charset="2"/>
              <a:buNone/>
            </a:pPr>
            <a:r>
              <a:rPr lang="en-US" sz="2800">
                <a:solidFill>
                  <a:schemeClr val="tx2"/>
                </a:solidFill>
              </a:rPr>
              <a:t>Display 10.4 (1)</a:t>
            </a:r>
          </a:p>
        </p:txBody>
      </p:sp>
      <p:sp>
        <p:nvSpPr>
          <p:cNvPr id="548867" name="Text Box 3">
            <a:hlinkClick r:id="rId4" action="ppaction://hlinksldjump"/>
          </p:cNvPr>
          <p:cNvSpPr txBox="1">
            <a:spLocks noChangeArrowheads="1"/>
          </p:cNvSpPr>
          <p:nvPr/>
        </p:nvSpPr>
        <p:spPr bwMode="auto">
          <a:xfrm>
            <a:off x="6226175" y="5491163"/>
            <a:ext cx="2689225" cy="528637"/>
          </a:xfrm>
          <a:prstGeom prst="rect">
            <a:avLst/>
          </a:prstGeom>
          <a:solidFill>
            <a:srgbClr val="F8BE1A"/>
          </a:solidFill>
          <a:ln w="9525" algn="ctr">
            <a:solidFill>
              <a:schemeClr val="tx2"/>
            </a:solidFill>
            <a:miter lim="800000"/>
            <a:headEnd/>
            <a:tailEnd/>
          </a:ln>
        </p:spPr>
        <p:txBody>
          <a:bodyPr wrap="none">
            <a:spAutoFit/>
          </a:bodyPr>
          <a:lstStyle/>
          <a:p>
            <a:pPr algn="ctr">
              <a:spcBef>
                <a:spcPct val="20000"/>
              </a:spcBef>
              <a:buClr>
                <a:srgbClr val="CC0000"/>
              </a:buClr>
              <a:buFont typeface="Wingdings" pitchFamily="2" charset="2"/>
              <a:buNone/>
            </a:pPr>
            <a:r>
              <a:rPr lang="en-US" sz="2800">
                <a:solidFill>
                  <a:schemeClr val="tx2"/>
                </a:solidFill>
              </a:rPr>
              <a:t>Display 10.4 (2)</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548866"/>
                                        </p:tgtEl>
                                        <p:attrNameLst>
                                          <p:attrName>style.visibility</p:attrName>
                                        </p:attrNameLst>
                                      </p:cBhvr>
                                      <p:to>
                                        <p:strVal val="visible"/>
                                      </p:to>
                                    </p:set>
                                    <p:anim calcmode="lin" valueType="num">
                                      <p:cBhvr additive="base">
                                        <p:cTn id="7" dur="500" fill="hold"/>
                                        <p:tgtEl>
                                          <p:spTgt spid="548866"/>
                                        </p:tgtEl>
                                        <p:attrNameLst>
                                          <p:attrName>ppt_x</p:attrName>
                                        </p:attrNameLst>
                                      </p:cBhvr>
                                      <p:tavLst>
                                        <p:tav tm="0">
                                          <p:val>
                                            <p:strVal val="#ppt_x"/>
                                          </p:val>
                                        </p:tav>
                                        <p:tav tm="100000">
                                          <p:val>
                                            <p:strVal val="#ppt_x"/>
                                          </p:val>
                                        </p:tav>
                                      </p:tavLst>
                                    </p:anim>
                                    <p:anim calcmode="lin" valueType="num">
                                      <p:cBhvr additive="base">
                                        <p:cTn id="8" dur="500" fill="hold"/>
                                        <p:tgtEl>
                                          <p:spTgt spid="54886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48867"/>
                                        </p:tgtEl>
                                        <p:attrNameLst>
                                          <p:attrName>style.visibility</p:attrName>
                                        </p:attrNameLst>
                                      </p:cBhvr>
                                      <p:to>
                                        <p:strVal val="visible"/>
                                      </p:to>
                                    </p:set>
                                    <p:anim calcmode="lin" valueType="num">
                                      <p:cBhvr additive="base">
                                        <p:cTn id="11" dur="500" fill="hold"/>
                                        <p:tgtEl>
                                          <p:spTgt spid="548867"/>
                                        </p:tgtEl>
                                        <p:attrNameLst>
                                          <p:attrName>ppt_x</p:attrName>
                                        </p:attrNameLst>
                                      </p:cBhvr>
                                      <p:tavLst>
                                        <p:tav tm="0">
                                          <p:val>
                                            <p:strVal val="#ppt_x"/>
                                          </p:val>
                                        </p:tav>
                                        <p:tav tm="100000">
                                          <p:val>
                                            <p:strVal val="#ppt_x"/>
                                          </p:val>
                                        </p:tav>
                                      </p:tavLst>
                                    </p:anim>
                                    <p:anim calcmode="lin" valueType="num">
                                      <p:cBhvr additive="base">
                                        <p:cTn id="12" dur="500" fill="hold"/>
                                        <p:tgtEl>
                                          <p:spTgt spid="5488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8866" grpId="0" animBg="1"/>
      <p:bldP spid="54886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5"/>
          <p:cNvSpPr>
            <a:spLocks noGrp="1" noChangeArrowheads="1"/>
          </p:cNvSpPr>
          <p:nvPr>
            <p:ph type="title"/>
          </p:nvPr>
        </p:nvSpPr>
        <p:spPr>
          <a:xfrm>
            <a:off x="5221288" y="2514600"/>
            <a:ext cx="3922712" cy="992188"/>
          </a:xfrm>
        </p:spPr>
        <p:txBody>
          <a:bodyPr/>
          <a:lstStyle/>
          <a:p>
            <a:pPr eaLnBrk="1" hangingPunct="1"/>
            <a:r>
              <a:rPr lang="en-US" dirty="0"/>
              <a:t>Display 10.4  (1/2)</a:t>
            </a:r>
            <a:br>
              <a:rPr lang="en-US" dirty="0"/>
            </a:br>
            <a:endParaRPr lang="en-US" dirty="0"/>
          </a:p>
        </p:txBody>
      </p:sp>
      <p:sp>
        <p:nvSpPr>
          <p:cNvPr id="83972" name="Rectangle 6"/>
          <p:cNvSpPr>
            <a:spLocks noChangeArrowheads="1"/>
          </p:cNvSpPr>
          <p:nvPr/>
        </p:nvSpPr>
        <p:spPr bwMode="auto">
          <a:xfrm>
            <a:off x="0" y="385763"/>
            <a:ext cx="5087938" cy="1519237"/>
          </a:xfrm>
          <a:prstGeom prst="rect">
            <a:avLst/>
          </a:prstGeom>
          <a:solidFill>
            <a:schemeClr val="bg1"/>
          </a:solidFill>
          <a:ln w="9525">
            <a:noFill/>
            <a:miter lim="800000"/>
            <a:headEnd/>
            <a:tailEnd/>
          </a:ln>
        </p:spPr>
        <p:txBody>
          <a:bodyPr wrap="none" anchor="ctr"/>
          <a:lstStyle/>
          <a:p>
            <a:endParaRPr lang="en-US"/>
          </a:p>
        </p:txBody>
      </p:sp>
      <p:pic>
        <p:nvPicPr>
          <p:cNvPr id="83975" name="Picture 7" descr="D10_04a"/>
          <p:cNvPicPr>
            <a:picLocks noChangeAspect="1" noChangeArrowheads="1"/>
          </p:cNvPicPr>
          <p:nvPr/>
        </p:nvPicPr>
        <p:blipFill>
          <a:blip r:embed="rId3" cstate="print"/>
          <a:srcRect/>
          <a:stretch>
            <a:fillRect/>
          </a:stretch>
        </p:blipFill>
        <p:spPr bwMode="auto">
          <a:xfrm>
            <a:off x="107950" y="641350"/>
            <a:ext cx="4846638" cy="6064250"/>
          </a:xfrm>
          <a:prstGeom prst="rect">
            <a:avLst/>
          </a:prstGeom>
          <a:noFill/>
          <a:ln w="9525">
            <a:noFill/>
            <a:miter lim="800000"/>
            <a:headEnd/>
            <a:tailEnd/>
          </a:ln>
        </p:spPr>
      </p:pic>
    </p:spTree>
  </p:cSld>
  <p:clrMapOvr>
    <a:masterClrMapping/>
  </p:clrMapOvr>
  <p:transition spd="med" advClick="0">
    <p:wipe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5"/>
          <p:cNvSpPr>
            <a:spLocks noGrp="1" noChangeArrowheads="1"/>
          </p:cNvSpPr>
          <p:nvPr>
            <p:ph type="title"/>
          </p:nvPr>
        </p:nvSpPr>
        <p:spPr>
          <a:xfrm>
            <a:off x="5562600" y="2057400"/>
            <a:ext cx="3767137" cy="992188"/>
          </a:xfrm>
        </p:spPr>
        <p:txBody>
          <a:bodyPr/>
          <a:lstStyle/>
          <a:p>
            <a:pPr eaLnBrk="1" hangingPunct="1"/>
            <a:r>
              <a:rPr lang="en-US" dirty="0"/>
              <a:t>Display 10.4 (2/2)</a:t>
            </a:r>
            <a:br>
              <a:rPr lang="en-US" dirty="0"/>
            </a:br>
            <a:endParaRPr lang="en-US" dirty="0"/>
          </a:p>
        </p:txBody>
      </p:sp>
      <p:sp>
        <p:nvSpPr>
          <p:cNvPr id="84996" name="Rectangle 6"/>
          <p:cNvSpPr>
            <a:spLocks noChangeArrowheads="1"/>
          </p:cNvSpPr>
          <p:nvPr/>
        </p:nvSpPr>
        <p:spPr bwMode="auto">
          <a:xfrm>
            <a:off x="0" y="141288"/>
            <a:ext cx="5345113" cy="1458912"/>
          </a:xfrm>
          <a:prstGeom prst="rect">
            <a:avLst/>
          </a:prstGeom>
          <a:solidFill>
            <a:schemeClr val="bg1"/>
          </a:solidFill>
          <a:ln w="9525">
            <a:noFill/>
            <a:miter lim="800000"/>
            <a:headEnd/>
            <a:tailEnd/>
          </a:ln>
        </p:spPr>
        <p:txBody>
          <a:bodyPr wrap="none" anchor="ctr"/>
          <a:lstStyle/>
          <a:p>
            <a:endParaRPr lang="en-US"/>
          </a:p>
        </p:txBody>
      </p:sp>
      <p:pic>
        <p:nvPicPr>
          <p:cNvPr id="84999" name="Picture 7" descr="D10_04b"/>
          <p:cNvPicPr>
            <a:picLocks noChangeAspect="1" noChangeArrowheads="1"/>
          </p:cNvPicPr>
          <p:nvPr/>
        </p:nvPicPr>
        <p:blipFill>
          <a:blip r:embed="rId3" cstate="print"/>
          <a:srcRect/>
          <a:stretch>
            <a:fillRect/>
          </a:stretch>
        </p:blipFill>
        <p:spPr bwMode="auto">
          <a:xfrm>
            <a:off x="115888" y="266700"/>
            <a:ext cx="5091112" cy="6319838"/>
          </a:xfrm>
          <a:prstGeom prst="rect">
            <a:avLst/>
          </a:prstGeom>
          <a:noFill/>
          <a:ln w="9525">
            <a:noFill/>
            <a:miter lim="800000"/>
            <a:headEnd/>
            <a:tailEnd/>
          </a:ln>
        </p:spPr>
      </p:pic>
    </p:spTree>
  </p:cSld>
  <p:clrMapOvr>
    <a:masterClrMapping/>
  </p:clrMapOvr>
  <p:transition spd="med" advClick="0">
    <p:wipe dir="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t>Ideal Class Definitions</a:t>
            </a:r>
          </a:p>
        </p:txBody>
      </p:sp>
      <p:sp>
        <p:nvSpPr>
          <p:cNvPr id="35843" name="Rectangle 3"/>
          <p:cNvSpPr>
            <a:spLocks noGrp="1" noChangeArrowheads="1"/>
          </p:cNvSpPr>
          <p:nvPr>
            <p:ph idx="1"/>
          </p:nvPr>
        </p:nvSpPr>
        <p:spPr/>
        <p:txBody>
          <a:bodyPr/>
          <a:lstStyle/>
          <a:p>
            <a:pPr eaLnBrk="1" hangingPunct="1"/>
            <a:r>
              <a:rPr lang="en-US" dirty="0"/>
              <a:t>Changing the implementation of </a:t>
            </a:r>
            <a:r>
              <a:rPr lang="en-US" dirty="0" err="1">
                <a:solidFill>
                  <a:srgbClr val="0000CC"/>
                </a:solidFill>
                <a:latin typeface="Consolas" pitchFamily="49" charset="0"/>
                <a:cs typeface="Consolas" pitchFamily="49" charset="0"/>
              </a:rPr>
              <a:t>DayOfYear</a:t>
            </a:r>
            <a:r>
              <a:rPr lang="en-US" dirty="0"/>
              <a:t> </a:t>
            </a:r>
            <a:br>
              <a:rPr lang="en-US" dirty="0"/>
            </a:br>
            <a:r>
              <a:rPr lang="en-US" dirty="0"/>
              <a:t>requires changes to the program that uses </a:t>
            </a:r>
            <a:br>
              <a:rPr lang="en-US" dirty="0"/>
            </a:br>
            <a:r>
              <a:rPr lang="en-US" dirty="0" err="1">
                <a:solidFill>
                  <a:srgbClr val="0000CC"/>
                </a:solidFill>
                <a:latin typeface="Consolas" pitchFamily="49" charset="0"/>
                <a:cs typeface="Consolas" pitchFamily="49" charset="0"/>
              </a:rPr>
              <a:t>DayOfYear</a:t>
            </a:r>
            <a:endParaRPr lang="en-US" dirty="0">
              <a:solidFill>
                <a:srgbClr val="0000CC"/>
              </a:solidFill>
              <a:latin typeface="Consolas" pitchFamily="49" charset="0"/>
              <a:cs typeface="Consolas" pitchFamily="49" charset="0"/>
            </a:endParaRPr>
          </a:p>
          <a:p>
            <a:pPr eaLnBrk="1" hangingPunct="1"/>
            <a:r>
              <a:rPr lang="en-US" dirty="0"/>
              <a:t>An ideal class definition of </a:t>
            </a:r>
            <a:r>
              <a:rPr lang="en-US" dirty="0" err="1">
                <a:solidFill>
                  <a:srgbClr val="0000CC"/>
                </a:solidFill>
                <a:latin typeface="Consolas" pitchFamily="49" charset="0"/>
                <a:cs typeface="Consolas" pitchFamily="49" charset="0"/>
              </a:rPr>
              <a:t>DayOfYear</a:t>
            </a:r>
            <a:r>
              <a:rPr lang="en-US" dirty="0"/>
              <a:t> could </a:t>
            </a:r>
            <a:br>
              <a:rPr lang="en-US" dirty="0"/>
            </a:br>
            <a:r>
              <a:rPr lang="en-US" dirty="0"/>
              <a:t>be changed without requiring changes to</a:t>
            </a:r>
            <a:br>
              <a:rPr lang="en-US" dirty="0"/>
            </a:br>
            <a:r>
              <a:rPr lang="en-US" dirty="0"/>
              <a:t>the program that uses </a:t>
            </a:r>
            <a:r>
              <a:rPr lang="en-US" dirty="0" err="1">
                <a:solidFill>
                  <a:srgbClr val="0000CC"/>
                </a:solidFill>
                <a:latin typeface="Consolas" pitchFamily="49" charset="0"/>
                <a:cs typeface="Consolas" pitchFamily="49" charset="0"/>
              </a:rPr>
              <a:t>DayOfYear</a:t>
            </a:r>
            <a:endParaRPr lang="en-US" dirty="0">
              <a:solidFill>
                <a:srgbClr val="0000CC"/>
              </a:solidFill>
              <a:latin typeface="Consolas" pitchFamily="49" charset="0"/>
              <a:cs typeface="Consolas" pitchFamily="49" charset="0"/>
            </a:endParaRPr>
          </a:p>
          <a:p>
            <a:pPr eaLnBrk="1" hangingPunct="1"/>
            <a:r>
              <a:rPr lang="en-US" dirty="0">
                <a:solidFill>
                  <a:srgbClr val="0000CC"/>
                </a:solidFill>
                <a:latin typeface="Consolas" pitchFamily="49" charset="0"/>
                <a:cs typeface="Consolas" pitchFamily="49" charset="0"/>
              </a:rPr>
              <a:t>Member functions for </a:t>
            </a:r>
          </a:p>
          <a:p>
            <a:pPr lvl="1" eaLnBrk="1" hangingPunct="1"/>
            <a:r>
              <a:rPr lang="en-US" dirty="0">
                <a:solidFill>
                  <a:srgbClr val="0000CC"/>
                </a:solidFill>
                <a:latin typeface="Consolas" pitchFamily="49" charset="0"/>
                <a:cs typeface="Consolas" pitchFamily="49" charset="0"/>
              </a:rPr>
              <a:t>set(int month, int day), input(), output()</a:t>
            </a:r>
          </a:p>
          <a:p>
            <a:pPr lvl="1" eaLnBrk="1" hangingPunct="1"/>
            <a:r>
              <a:rPr lang="en-US" dirty="0" err="1">
                <a:solidFill>
                  <a:srgbClr val="0000CC"/>
                </a:solidFill>
                <a:latin typeface="Consolas" pitchFamily="49" charset="0"/>
                <a:cs typeface="Consolas" pitchFamily="49" charset="0"/>
              </a:rPr>
              <a:t>get_month</a:t>
            </a:r>
            <a:r>
              <a:rPr lang="en-US" dirty="0">
                <a:solidFill>
                  <a:srgbClr val="0000CC"/>
                </a:solidFill>
                <a:latin typeface="Consolas" pitchFamily="49" charset="0"/>
                <a:cs typeface="Consolas" pitchFamily="49" charset="0"/>
              </a:rPr>
              <a:t>() and </a:t>
            </a:r>
            <a:r>
              <a:rPr lang="en-US" dirty="0" err="1">
                <a:solidFill>
                  <a:srgbClr val="0000CC"/>
                </a:solidFill>
                <a:latin typeface="Consolas" pitchFamily="49" charset="0"/>
                <a:cs typeface="Consolas" pitchFamily="49" charset="0"/>
              </a:rPr>
              <a:t>get_day</a:t>
            </a:r>
            <a:r>
              <a:rPr lang="en-US" dirty="0">
                <a:solidFill>
                  <a:srgbClr val="0000CC"/>
                </a:solidFill>
                <a:latin typeface="Consolas" pitchFamily="49" charset="0"/>
                <a:cs typeface="Consolas" pitchFamily="49" charset="0"/>
              </a:rPr>
              <a:t>()</a:t>
            </a:r>
          </a:p>
        </p:txBody>
      </p:sp>
    </p:spTree>
    <p:extLst>
      <p:ext uri="{BB962C8B-B14F-4D97-AF65-F5344CB8AC3E}">
        <p14:creationId xmlns:p14="http://schemas.microsoft.com/office/powerpoint/2010/main" val="1177486051"/>
      </p:ext>
    </p:extLst>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t>What Is a Class?</a:t>
            </a:r>
          </a:p>
        </p:txBody>
      </p:sp>
      <p:sp>
        <p:nvSpPr>
          <p:cNvPr id="7171" name="Rectangle 3"/>
          <p:cNvSpPr>
            <a:spLocks noGrp="1" noChangeArrowheads="1"/>
          </p:cNvSpPr>
          <p:nvPr>
            <p:ph idx="1"/>
          </p:nvPr>
        </p:nvSpPr>
        <p:spPr>
          <a:xfrm>
            <a:off x="544513" y="1676400"/>
            <a:ext cx="8294687" cy="4572000"/>
          </a:xfrm>
        </p:spPr>
        <p:txBody>
          <a:bodyPr/>
          <a:lstStyle/>
          <a:p>
            <a:pPr eaLnBrk="1" hangingPunct="1"/>
            <a:r>
              <a:rPr lang="en-US" dirty="0"/>
              <a:t>A class is a data type that is defined by a user  to represent an object.</a:t>
            </a:r>
          </a:p>
          <a:p>
            <a:pPr eaLnBrk="1" hangingPunct="1"/>
            <a:r>
              <a:rPr lang="en-US" dirty="0"/>
              <a:t>Most of the data types we have used are built-in types, such as</a:t>
            </a:r>
          </a:p>
          <a:p>
            <a:pPr lvl="1" eaLnBrk="1" hangingPunct="1"/>
            <a:r>
              <a:rPr lang="en-US" dirty="0" err="1">
                <a:solidFill>
                  <a:srgbClr val="0000CC"/>
                </a:solidFill>
                <a:latin typeface="Consolas" pitchFamily="49" charset="0"/>
                <a:cs typeface="Consolas" pitchFamily="49" charset="0"/>
              </a:rPr>
              <a:t>int</a:t>
            </a:r>
            <a:r>
              <a:rPr lang="en-US" dirty="0">
                <a:solidFill>
                  <a:srgbClr val="0000CC"/>
                </a:solidFill>
                <a:latin typeface="Consolas" pitchFamily="49" charset="0"/>
                <a:cs typeface="Consolas" pitchFamily="49" charset="0"/>
              </a:rPr>
              <a:t>, char, float, double, long, char*</a:t>
            </a:r>
          </a:p>
          <a:p>
            <a:pPr eaLnBrk="1" hangingPunct="1"/>
            <a:r>
              <a:rPr lang="en-US" dirty="0"/>
              <a:t>We can define our own data types using</a:t>
            </a:r>
          </a:p>
          <a:p>
            <a:pPr lvl="1" eaLnBrk="1" hangingPunct="1"/>
            <a:r>
              <a:rPr lang="en-US" dirty="0"/>
              <a:t>typedefs -&gt; typedef type TypeName;</a:t>
            </a:r>
          </a:p>
          <a:p>
            <a:pPr lvl="1" eaLnBrk="1" hangingPunct="1"/>
            <a:r>
              <a:rPr lang="en-US" dirty="0"/>
              <a:t>structs</a:t>
            </a:r>
          </a:p>
          <a:p>
            <a:pPr lvl="1" eaLnBrk="1" hangingPunct="1"/>
            <a:r>
              <a:rPr lang="en-US" dirty="0"/>
              <a:t>classes</a:t>
            </a:r>
          </a:p>
        </p:txBody>
      </p:sp>
    </p:spTree>
  </p:cSld>
  <p:clrMapOvr>
    <a:masterClrMapping/>
  </p:clrMapOvr>
  <p:transition spd="med">
    <p:wipe dir="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dirty="0">
                <a:solidFill>
                  <a:srgbClr val="0000FF"/>
                </a:solidFill>
              </a:rPr>
              <a:t>Using Private Variables</a:t>
            </a:r>
          </a:p>
        </p:txBody>
      </p:sp>
      <p:sp>
        <p:nvSpPr>
          <p:cNvPr id="41987" name="Rectangle 3"/>
          <p:cNvSpPr>
            <a:spLocks noGrp="1" noChangeArrowheads="1"/>
          </p:cNvSpPr>
          <p:nvPr>
            <p:ph idx="1"/>
          </p:nvPr>
        </p:nvSpPr>
        <p:spPr/>
        <p:txBody>
          <a:bodyPr/>
          <a:lstStyle/>
          <a:p>
            <a:pPr eaLnBrk="1" hangingPunct="1"/>
            <a:r>
              <a:rPr lang="en-US" sz="2400" b="1" dirty="0"/>
              <a:t>It is normal to make all member variables </a:t>
            </a:r>
            <a:r>
              <a:rPr lang="en-US" sz="2400" b="1" dirty="0">
                <a:solidFill>
                  <a:srgbClr val="FF0000"/>
                </a:solidFill>
              </a:rPr>
              <a:t>private</a:t>
            </a:r>
          </a:p>
          <a:p>
            <a:pPr eaLnBrk="1" hangingPunct="1"/>
            <a:r>
              <a:rPr lang="en-US" sz="2400" dirty="0"/>
              <a:t>Private variables require member functions to </a:t>
            </a:r>
            <a:br>
              <a:rPr lang="en-US" sz="2400" dirty="0"/>
            </a:br>
            <a:r>
              <a:rPr lang="en-US" sz="2400" dirty="0"/>
              <a:t>perform all changing and retrieving of values</a:t>
            </a:r>
          </a:p>
          <a:p>
            <a:pPr lvl="1" eaLnBrk="1" hangingPunct="1"/>
            <a:r>
              <a:rPr lang="en-US" sz="2400" b="1" dirty="0"/>
              <a:t>Accessor</a:t>
            </a:r>
            <a:r>
              <a:rPr lang="en-US" sz="2400" dirty="0"/>
              <a:t> functions allow you to obtain the </a:t>
            </a:r>
            <a:br>
              <a:rPr lang="en-US" sz="2400" dirty="0"/>
            </a:br>
            <a:r>
              <a:rPr lang="en-US" sz="2400" dirty="0"/>
              <a:t>values of member variables</a:t>
            </a:r>
          </a:p>
          <a:p>
            <a:pPr lvl="2" eaLnBrk="1" hangingPunct="1"/>
            <a:r>
              <a:rPr lang="en-US" sz="2000" dirty="0"/>
              <a:t>Example:  </a:t>
            </a:r>
            <a:r>
              <a:rPr lang="en-US" sz="2000" dirty="0" err="1">
                <a:solidFill>
                  <a:srgbClr val="0000CC"/>
                </a:solidFill>
                <a:latin typeface="Consolas" pitchFamily="49" charset="0"/>
                <a:cs typeface="Consolas" pitchFamily="49" charset="0"/>
              </a:rPr>
              <a:t>get_day</a:t>
            </a:r>
            <a:r>
              <a:rPr lang="en-US" sz="2000" dirty="0"/>
              <a:t> in class </a:t>
            </a:r>
            <a:r>
              <a:rPr lang="en-US" sz="2000" dirty="0" err="1">
                <a:solidFill>
                  <a:srgbClr val="0000CC"/>
                </a:solidFill>
                <a:latin typeface="Consolas" pitchFamily="49" charset="0"/>
                <a:cs typeface="Consolas" pitchFamily="49" charset="0"/>
              </a:rPr>
              <a:t>DayOfYear</a:t>
            </a:r>
            <a:endParaRPr lang="en-US" sz="2000" dirty="0">
              <a:solidFill>
                <a:srgbClr val="0000CC"/>
              </a:solidFill>
              <a:latin typeface="Consolas" pitchFamily="49" charset="0"/>
              <a:cs typeface="Consolas" pitchFamily="49" charset="0"/>
            </a:endParaRPr>
          </a:p>
          <a:p>
            <a:pPr lvl="1" eaLnBrk="1" hangingPunct="1"/>
            <a:r>
              <a:rPr lang="en-US" sz="2400" b="1" dirty="0" err="1"/>
              <a:t>Mutator</a:t>
            </a:r>
            <a:r>
              <a:rPr lang="en-US" sz="2400" dirty="0"/>
              <a:t> functions allow you to change the values</a:t>
            </a:r>
            <a:br>
              <a:rPr lang="en-US" sz="2400" dirty="0"/>
            </a:br>
            <a:r>
              <a:rPr lang="en-US" sz="2400" dirty="0"/>
              <a:t>of member variables</a:t>
            </a:r>
          </a:p>
          <a:p>
            <a:pPr lvl="2" eaLnBrk="1" hangingPunct="1"/>
            <a:r>
              <a:rPr lang="en-US" sz="2000" dirty="0"/>
              <a:t>Example:  </a:t>
            </a:r>
            <a:r>
              <a:rPr lang="en-US" sz="2000" dirty="0">
                <a:solidFill>
                  <a:srgbClr val="0000CC"/>
                </a:solidFill>
                <a:latin typeface="Consolas" pitchFamily="49" charset="0"/>
                <a:cs typeface="Consolas" pitchFamily="49" charset="0"/>
              </a:rPr>
              <a:t>set</a:t>
            </a:r>
            <a:r>
              <a:rPr lang="en-US" sz="2000" dirty="0"/>
              <a:t> in class </a:t>
            </a:r>
            <a:r>
              <a:rPr lang="en-US" sz="2000" dirty="0" err="1">
                <a:solidFill>
                  <a:srgbClr val="0000CC"/>
                </a:solidFill>
                <a:latin typeface="Consolas" pitchFamily="49" charset="0"/>
                <a:cs typeface="Consolas" pitchFamily="49" charset="0"/>
              </a:rPr>
              <a:t>DayOfYear</a:t>
            </a:r>
            <a:r>
              <a:rPr lang="en-US" sz="2000" dirty="0">
                <a:solidFill>
                  <a:srgbClr val="0000CC"/>
                </a:solidFill>
                <a:latin typeface="Consolas" pitchFamily="49" charset="0"/>
                <a:cs typeface="Consolas" pitchFamily="49" charset="0"/>
              </a:rPr>
              <a:t> </a:t>
            </a:r>
            <a:endParaRPr lang="en-US" sz="2400" dirty="0"/>
          </a:p>
          <a:p>
            <a:pPr eaLnBrk="1" hangingPunct="1"/>
            <a:r>
              <a:rPr lang="en-US" sz="2400" dirty="0"/>
              <a:t>Another term for Accessor is </a:t>
            </a:r>
            <a:r>
              <a:rPr lang="en-US" sz="2400" b="1" dirty="0"/>
              <a:t>getter</a:t>
            </a:r>
            <a:r>
              <a:rPr lang="en-US" sz="2400" dirty="0"/>
              <a:t> and </a:t>
            </a:r>
            <a:r>
              <a:rPr lang="en-US" sz="2400" dirty="0" err="1"/>
              <a:t>Mutator</a:t>
            </a:r>
            <a:r>
              <a:rPr lang="en-US" sz="2400" dirty="0"/>
              <a:t> is </a:t>
            </a:r>
            <a:r>
              <a:rPr lang="en-US" sz="2400" b="1" dirty="0"/>
              <a:t>setter</a:t>
            </a:r>
            <a:r>
              <a:rPr lang="en-US" sz="2400" dirty="0"/>
              <a:t>. </a:t>
            </a:r>
          </a:p>
        </p:txBody>
      </p:sp>
    </p:spTree>
  </p:cSld>
  <p:clrMapOvr>
    <a:masterClrMapping/>
  </p:clrMapOvr>
  <p:transition spd="med">
    <p:wipe dir="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63F39-36F0-4664-98BC-36AA68757DD7}"/>
              </a:ext>
            </a:extLst>
          </p:cNvPr>
          <p:cNvSpPr>
            <a:spLocks noGrp="1"/>
          </p:cNvSpPr>
          <p:nvPr>
            <p:ph type="title"/>
          </p:nvPr>
        </p:nvSpPr>
        <p:spPr/>
        <p:txBody>
          <a:bodyPr/>
          <a:lstStyle/>
          <a:p>
            <a:r>
              <a:rPr lang="en-US" dirty="0"/>
              <a:t>Even more Ideal</a:t>
            </a:r>
          </a:p>
        </p:txBody>
      </p:sp>
      <p:sp>
        <p:nvSpPr>
          <p:cNvPr id="3" name="Content Placeholder 2">
            <a:extLst>
              <a:ext uri="{FF2B5EF4-FFF2-40B4-BE49-F238E27FC236}">
                <a16:creationId xmlns:a16="http://schemas.microsoft.com/office/drawing/2014/main" id="{A11E2DB7-B62F-4E86-B7BC-7BA5A9737C49}"/>
              </a:ext>
            </a:extLst>
          </p:cNvPr>
          <p:cNvSpPr>
            <a:spLocks noGrp="1"/>
          </p:cNvSpPr>
          <p:nvPr>
            <p:ph idx="1"/>
          </p:nvPr>
        </p:nvSpPr>
        <p:spPr/>
        <p:txBody>
          <a:bodyPr/>
          <a:lstStyle/>
          <a:p>
            <a:r>
              <a:rPr lang="en-US" dirty="0"/>
              <a:t>Implement a member function that tells if one </a:t>
            </a:r>
            <a:r>
              <a:rPr lang="en-US" dirty="0" err="1"/>
              <a:t>DayOfYear</a:t>
            </a:r>
            <a:r>
              <a:rPr lang="en-US" dirty="0"/>
              <a:t> object is equal to another.</a:t>
            </a:r>
          </a:p>
          <a:p>
            <a:r>
              <a:rPr lang="en-US" dirty="0"/>
              <a:t>Remember that to call a member function requires an object and the ‘.’ operator.</a:t>
            </a:r>
          </a:p>
          <a:p>
            <a:pPr lvl="1"/>
            <a:r>
              <a:rPr lang="en-US" dirty="0"/>
              <a:t>What is the return type? </a:t>
            </a:r>
          </a:p>
          <a:p>
            <a:pPr lvl="1"/>
            <a:r>
              <a:rPr lang="en-US" dirty="0"/>
              <a:t>What is the parameter type?</a:t>
            </a:r>
          </a:p>
          <a:p>
            <a:pPr lvl="1"/>
            <a:r>
              <a:rPr lang="en-US" dirty="0"/>
              <a:t>What is the code?</a:t>
            </a:r>
          </a:p>
        </p:txBody>
      </p:sp>
    </p:spTree>
    <p:extLst>
      <p:ext uri="{BB962C8B-B14F-4D97-AF65-F5344CB8AC3E}">
        <p14:creationId xmlns:p14="http://schemas.microsoft.com/office/powerpoint/2010/main" val="2088499220"/>
      </p:ext>
    </p:extLst>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5583A-48C9-4E23-AAF1-3E1AEF725A6D}"/>
              </a:ext>
            </a:extLst>
          </p:cNvPr>
          <p:cNvSpPr>
            <a:spLocks noGrp="1"/>
          </p:cNvSpPr>
          <p:nvPr>
            <p:ph type="title"/>
          </p:nvPr>
        </p:nvSpPr>
        <p:spPr/>
        <p:txBody>
          <a:bodyPr/>
          <a:lstStyle/>
          <a:p>
            <a:r>
              <a:rPr lang="en-US" dirty="0"/>
              <a:t>bool </a:t>
            </a:r>
            <a:r>
              <a:rPr lang="en-US" dirty="0" err="1"/>
              <a:t>isEqual</a:t>
            </a:r>
            <a:r>
              <a:rPr lang="en-US" dirty="0"/>
              <a:t>(</a:t>
            </a:r>
            <a:r>
              <a:rPr lang="en-US" dirty="0" err="1"/>
              <a:t>DayOfYear</a:t>
            </a:r>
            <a:r>
              <a:rPr lang="en-US" dirty="0"/>
              <a:t> </a:t>
            </a:r>
            <a:r>
              <a:rPr lang="en-US" dirty="0" err="1"/>
              <a:t>doy</a:t>
            </a:r>
            <a:r>
              <a:rPr lang="en-US" dirty="0"/>
              <a:t>)</a:t>
            </a:r>
          </a:p>
        </p:txBody>
      </p:sp>
      <p:sp>
        <p:nvSpPr>
          <p:cNvPr id="3" name="Content Placeholder 2">
            <a:extLst>
              <a:ext uri="{FF2B5EF4-FFF2-40B4-BE49-F238E27FC236}">
                <a16:creationId xmlns:a16="http://schemas.microsoft.com/office/drawing/2014/main" id="{8DBB2C22-5100-4041-A1C3-77C3A5166D50}"/>
              </a:ext>
            </a:extLst>
          </p:cNvPr>
          <p:cNvSpPr>
            <a:spLocks noGrp="1"/>
          </p:cNvSpPr>
          <p:nvPr>
            <p:ph idx="1"/>
          </p:nvPr>
        </p:nvSpPr>
        <p:spPr/>
        <p:txBody>
          <a:bodyPr/>
          <a:lstStyle/>
          <a:p>
            <a:pPr marL="0" indent="0">
              <a:buNone/>
            </a:pPr>
            <a:r>
              <a:rPr lang="en-US" dirty="0">
                <a:latin typeface="Consolas" panose="020B0609020204030204" pitchFamily="49" charset="0"/>
              </a:rPr>
              <a:t>bool </a:t>
            </a:r>
            <a:r>
              <a:rPr lang="en-US" dirty="0" err="1">
                <a:latin typeface="Consolas" panose="020B0609020204030204" pitchFamily="49" charset="0"/>
              </a:rPr>
              <a:t>DayOfYear</a:t>
            </a:r>
            <a:r>
              <a:rPr lang="en-US" dirty="0">
                <a:latin typeface="Consolas" panose="020B0609020204030204" pitchFamily="49" charset="0"/>
              </a:rPr>
              <a:t>::</a:t>
            </a:r>
            <a:r>
              <a:rPr lang="en-US" dirty="0" err="1">
                <a:latin typeface="Consolas" panose="020B0609020204030204" pitchFamily="49" charset="0"/>
              </a:rPr>
              <a:t>isEqual</a:t>
            </a:r>
            <a:r>
              <a:rPr lang="en-US" dirty="0">
                <a:latin typeface="Consolas" panose="020B0609020204030204" pitchFamily="49" charset="0"/>
              </a:rPr>
              <a:t>(</a:t>
            </a:r>
            <a:r>
              <a:rPr lang="en-US" dirty="0" err="1">
                <a:latin typeface="Consolas" panose="020B0609020204030204" pitchFamily="49" charset="0"/>
              </a:rPr>
              <a:t>DayOfYear</a:t>
            </a:r>
            <a:r>
              <a:rPr lang="en-US" dirty="0">
                <a:latin typeface="Consolas" panose="020B0609020204030204" pitchFamily="49" charset="0"/>
              </a:rPr>
              <a:t> </a:t>
            </a:r>
            <a:r>
              <a:rPr lang="en-US" dirty="0" err="1">
                <a:latin typeface="Consolas" panose="020B0609020204030204" pitchFamily="49" charset="0"/>
              </a:rPr>
              <a:t>doy</a:t>
            </a:r>
            <a:r>
              <a:rPr lang="en-US" dirty="0">
                <a:latin typeface="Consolas" panose="020B0609020204030204" pitchFamily="49" charset="0"/>
              </a:rPr>
              <a:t>)</a:t>
            </a:r>
          </a:p>
          <a:p>
            <a:pPr marL="0" indent="0">
              <a:buNone/>
            </a:pPr>
            <a:r>
              <a:rPr lang="en-US" dirty="0">
                <a:latin typeface="Consolas" panose="020B0609020204030204" pitchFamily="49" charset="0"/>
              </a:rPr>
              <a:t>{</a:t>
            </a:r>
          </a:p>
          <a:p>
            <a:pPr marL="0" indent="0">
              <a:buNone/>
            </a:pPr>
            <a:r>
              <a:rPr lang="en-US" dirty="0">
                <a:latin typeface="Consolas" panose="020B0609020204030204" pitchFamily="49" charset="0"/>
              </a:rPr>
              <a:t>   if (month == </a:t>
            </a:r>
            <a:r>
              <a:rPr lang="en-US" dirty="0" err="1">
                <a:latin typeface="Consolas" panose="020B0609020204030204" pitchFamily="49" charset="0"/>
              </a:rPr>
              <a:t>doy.get_month</a:t>
            </a:r>
            <a:r>
              <a:rPr lang="en-US" dirty="0">
                <a:latin typeface="Consolas" panose="020B0609020204030204" pitchFamily="49" charset="0"/>
              </a:rPr>
              <a:t>() &amp;&amp;</a:t>
            </a:r>
          </a:p>
          <a:p>
            <a:pPr marL="0" indent="0">
              <a:buNone/>
            </a:pPr>
            <a:r>
              <a:rPr lang="en-US" dirty="0">
                <a:latin typeface="Consolas" panose="020B0609020204030204" pitchFamily="49" charset="0"/>
              </a:rPr>
              <a:t>	  day == </a:t>
            </a:r>
            <a:r>
              <a:rPr lang="en-US" dirty="0" err="1">
                <a:latin typeface="Consolas" panose="020B0609020204030204" pitchFamily="49" charset="0"/>
              </a:rPr>
              <a:t>doy.get_day</a:t>
            </a:r>
            <a:r>
              <a:rPr lang="en-US" dirty="0">
                <a:latin typeface="Consolas" panose="020B0609020204030204" pitchFamily="49" charset="0"/>
              </a:rPr>
              <a:t>())</a:t>
            </a:r>
          </a:p>
          <a:p>
            <a:pPr marL="0" indent="0">
              <a:buNone/>
            </a:pPr>
            <a:r>
              <a:rPr lang="en-US" dirty="0">
                <a:latin typeface="Consolas" panose="020B0609020204030204" pitchFamily="49" charset="0"/>
              </a:rPr>
              <a:t>   	  return true;</a:t>
            </a:r>
          </a:p>
          <a:p>
            <a:pPr marL="0" indent="0">
              <a:buNone/>
            </a:pPr>
            <a:r>
              <a:rPr lang="en-US" dirty="0">
                <a:latin typeface="Consolas" panose="020B0609020204030204" pitchFamily="49" charset="0"/>
              </a:rPr>
              <a:t>   return false;</a:t>
            </a:r>
          </a:p>
          <a:p>
            <a:pPr marL="0" indent="0">
              <a:buNone/>
            </a:pPr>
            <a:r>
              <a:rPr lang="en-US" dirty="0">
                <a:latin typeface="Consolas" panose="020B0609020204030204" pitchFamily="49" charset="0"/>
              </a:rPr>
              <a:t>}</a:t>
            </a:r>
          </a:p>
        </p:txBody>
      </p:sp>
    </p:spTree>
    <p:extLst>
      <p:ext uri="{BB962C8B-B14F-4D97-AF65-F5344CB8AC3E}">
        <p14:creationId xmlns:p14="http://schemas.microsoft.com/office/powerpoint/2010/main" val="934489059"/>
      </p:ext>
    </p:extLst>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t>General Class Definitions</a:t>
            </a:r>
          </a:p>
        </p:txBody>
      </p:sp>
      <p:sp>
        <p:nvSpPr>
          <p:cNvPr id="43011" name="Rectangle 3"/>
          <p:cNvSpPr>
            <a:spLocks noGrp="1" noChangeArrowheads="1"/>
          </p:cNvSpPr>
          <p:nvPr>
            <p:ph idx="1"/>
          </p:nvPr>
        </p:nvSpPr>
        <p:spPr/>
        <p:txBody>
          <a:bodyPr/>
          <a:lstStyle/>
          <a:p>
            <a:pPr eaLnBrk="1" hangingPunct="1">
              <a:lnSpc>
                <a:spcPct val="90000"/>
              </a:lnSpc>
            </a:pPr>
            <a:r>
              <a:rPr lang="en-US" sz="2400" dirty="0"/>
              <a:t>The syntax for a class definition is</a:t>
            </a:r>
          </a:p>
          <a:p>
            <a:pPr lvl="1" eaLnBrk="1" hangingPunct="1">
              <a:lnSpc>
                <a:spcPct val="90000"/>
              </a:lnSpc>
              <a:buNone/>
            </a:pPr>
            <a:r>
              <a:rPr lang="en-US" sz="2400" dirty="0"/>
              <a:t>  </a:t>
            </a:r>
            <a:r>
              <a:rPr lang="en-US" sz="2400" dirty="0">
                <a:solidFill>
                  <a:srgbClr val="0000CC"/>
                </a:solidFill>
                <a:latin typeface="Consolas" pitchFamily="49" charset="0"/>
                <a:cs typeface="Consolas" pitchFamily="49" charset="0"/>
              </a:rPr>
              <a:t>class </a:t>
            </a:r>
            <a:r>
              <a:rPr lang="en-US" sz="2400" dirty="0" err="1">
                <a:solidFill>
                  <a:srgbClr val="0000CC"/>
                </a:solidFill>
                <a:latin typeface="Consolas" pitchFamily="49" charset="0"/>
                <a:cs typeface="Consolas" pitchFamily="49" charset="0"/>
              </a:rPr>
              <a:t>Class_Name</a:t>
            </a:r>
            <a:br>
              <a:rPr lang="en-US" sz="2400" dirty="0">
                <a:solidFill>
                  <a:srgbClr val="0000CC"/>
                </a:solidFill>
                <a:latin typeface="Consolas" pitchFamily="49" charset="0"/>
                <a:cs typeface="Consolas" pitchFamily="49" charset="0"/>
              </a:rPr>
            </a:br>
            <a:r>
              <a:rPr lang="en-US" sz="2400" dirty="0">
                <a:solidFill>
                  <a:srgbClr val="0000CC"/>
                </a:solidFill>
                <a:latin typeface="Consolas" pitchFamily="49" charset="0"/>
                <a:cs typeface="Consolas" pitchFamily="49" charset="0"/>
              </a:rPr>
              <a:t>{</a:t>
            </a:r>
            <a:br>
              <a:rPr lang="en-US" sz="2400" dirty="0">
                <a:solidFill>
                  <a:srgbClr val="0000CC"/>
                </a:solidFill>
                <a:latin typeface="Consolas" pitchFamily="49" charset="0"/>
                <a:cs typeface="Consolas" pitchFamily="49" charset="0"/>
              </a:rPr>
            </a:br>
            <a:r>
              <a:rPr lang="en-US" sz="2400" dirty="0">
                <a:solidFill>
                  <a:srgbClr val="0000CC"/>
                </a:solidFill>
                <a:latin typeface="Consolas" pitchFamily="49" charset="0"/>
                <a:cs typeface="Consolas" pitchFamily="49" charset="0"/>
              </a:rPr>
              <a:t>  public:</a:t>
            </a:r>
            <a:br>
              <a:rPr lang="en-US" sz="2400" dirty="0">
                <a:solidFill>
                  <a:srgbClr val="0000CC"/>
                </a:solidFill>
                <a:latin typeface="Consolas" pitchFamily="49" charset="0"/>
                <a:cs typeface="Consolas" pitchFamily="49" charset="0"/>
              </a:rPr>
            </a:br>
            <a:r>
              <a:rPr lang="en-US" sz="2400" dirty="0">
                <a:solidFill>
                  <a:srgbClr val="0000CC"/>
                </a:solidFill>
                <a:latin typeface="Consolas" pitchFamily="49" charset="0"/>
                <a:cs typeface="Consolas" pitchFamily="49" charset="0"/>
              </a:rPr>
              <a:t> 		Member_Specification_1</a:t>
            </a:r>
            <a:br>
              <a:rPr lang="en-US" sz="2400" dirty="0">
                <a:solidFill>
                  <a:srgbClr val="0000CC"/>
                </a:solidFill>
                <a:latin typeface="Consolas" pitchFamily="49" charset="0"/>
                <a:cs typeface="Consolas" pitchFamily="49" charset="0"/>
              </a:rPr>
            </a:br>
            <a:r>
              <a:rPr lang="en-US" sz="2400" dirty="0">
                <a:solidFill>
                  <a:srgbClr val="0000CC"/>
                </a:solidFill>
                <a:latin typeface="Consolas" pitchFamily="49" charset="0"/>
                <a:cs typeface="Consolas" pitchFamily="49" charset="0"/>
              </a:rPr>
              <a:t> 		Member_Specification_2</a:t>
            </a:r>
            <a:br>
              <a:rPr lang="en-US" sz="2400" dirty="0">
                <a:solidFill>
                  <a:srgbClr val="0000CC"/>
                </a:solidFill>
                <a:latin typeface="Consolas" pitchFamily="49" charset="0"/>
                <a:cs typeface="Consolas" pitchFamily="49" charset="0"/>
              </a:rPr>
            </a:br>
            <a:r>
              <a:rPr lang="en-US" sz="2400" dirty="0">
                <a:solidFill>
                  <a:srgbClr val="0000CC"/>
                </a:solidFill>
                <a:latin typeface="Consolas" pitchFamily="49" charset="0"/>
                <a:cs typeface="Consolas" pitchFamily="49" charset="0"/>
              </a:rPr>
              <a:t>		…</a:t>
            </a:r>
            <a:br>
              <a:rPr lang="en-US" sz="2400" dirty="0">
                <a:solidFill>
                  <a:srgbClr val="0000CC"/>
                </a:solidFill>
                <a:latin typeface="Consolas" pitchFamily="49" charset="0"/>
                <a:cs typeface="Consolas" pitchFamily="49" charset="0"/>
              </a:rPr>
            </a:br>
            <a:r>
              <a:rPr lang="en-US" sz="2400" dirty="0">
                <a:solidFill>
                  <a:srgbClr val="0000CC"/>
                </a:solidFill>
                <a:latin typeface="Consolas" pitchFamily="49" charset="0"/>
                <a:cs typeface="Consolas" pitchFamily="49" charset="0"/>
              </a:rPr>
              <a:t>		Member_Specification_3</a:t>
            </a:r>
            <a:br>
              <a:rPr lang="en-US" sz="2400" dirty="0">
                <a:solidFill>
                  <a:srgbClr val="0000CC"/>
                </a:solidFill>
                <a:latin typeface="Consolas" pitchFamily="49" charset="0"/>
                <a:cs typeface="Consolas" pitchFamily="49" charset="0"/>
              </a:rPr>
            </a:br>
            <a:r>
              <a:rPr lang="en-US" sz="2400" dirty="0">
                <a:solidFill>
                  <a:srgbClr val="0000CC"/>
                </a:solidFill>
                <a:latin typeface="Consolas" pitchFamily="49" charset="0"/>
                <a:cs typeface="Consolas" pitchFamily="49" charset="0"/>
              </a:rPr>
              <a:t>	 private:</a:t>
            </a:r>
            <a:br>
              <a:rPr lang="en-US" sz="2400" dirty="0">
                <a:solidFill>
                  <a:srgbClr val="0000CC"/>
                </a:solidFill>
                <a:latin typeface="Consolas" pitchFamily="49" charset="0"/>
                <a:cs typeface="Consolas" pitchFamily="49" charset="0"/>
              </a:rPr>
            </a:br>
            <a:r>
              <a:rPr lang="en-US" sz="2400" dirty="0">
                <a:solidFill>
                  <a:srgbClr val="0000CC"/>
                </a:solidFill>
                <a:latin typeface="Consolas" pitchFamily="49" charset="0"/>
                <a:cs typeface="Consolas" pitchFamily="49" charset="0"/>
              </a:rPr>
              <a:t>		Member_Specification_n+1</a:t>
            </a:r>
            <a:br>
              <a:rPr lang="en-US" sz="2400" dirty="0">
                <a:solidFill>
                  <a:srgbClr val="0000CC"/>
                </a:solidFill>
                <a:latin typeface="Consolas" pitchFamily="49" charset="0"/>
                <a:cs typeface="Consolas" pitchFamily="49" charset="0"/>
              </a:rPr>
            </a:br>
            <a:r>
              <a:rPr lang="en-US" sz="2400" dirty="0">
                <a:solidFill>
                  <a:srgbClr val="0000CC"/>
                </a:solidFill>
                <a:latin typeface="Consolas" pitchFamily="49" charset="0"/>
                <a:cs typeface="Consolas" pitchFamily="49" charset="0"/>
              </a:rPr>
              <a:t>		Member_Specification_n+2</a:t>
            </a:r>
            <a:br>
              <a:rPr lang="en-US" sz="2400" dirty="0">
                <a:solidFill>
                  <a:srgbClr val="0000CC"/>
                </a:solidFill>
                <a:latin typeface="Consolas" pitchFamily="49" charset="0"/>
                <a:cs typeface="Consolas" pitchFamily="49" charset="0"/>
              </a:rPr>
            </a:br>
            <a:r>
              <a:rPr lang="en-US" sz="2400" dirty="0">
                <a:solidFill>
                  <a:srgbClr val="0000CC"/>
                </a:solidFill>
                <a:latin typeface="Consolas" pitchFamily="49" charset="0"/>
                <a:cs typeface="Consolas" pitchFamily="49" charset="0"/>
              </a:rPr>
              <a:t>		…</a:t>
            </a:r>
            <a:br>
              <a:rPr lang="en-US" sz="2400" dirty="0">
                <a:solidFill>
                  <a:srgbClr val="0000CC"/>
                </a:solidFill>
                <a:latin typeface="Consolas" pitchFamily="49" charset="0"/>
                <a:cs typeface="Consolas" pitchFamily="49" charset="0"/>
              </a:rPr>
            </a:br>
            <a:r>
              <a:rPr lang="en-US" sz="2400" dirty="0">
                <a:solidFill>
                  <a:srgbClr val="0000CC"/>
                </a:solidFill>
                <a:latin typeface="Consolas" pitchFamily="49" charset="0"/>
                <a:cs typeface="Consolas" pitchFamily="49" charset="0"/>
              </a:rPr>
              <a:t>};</a:t>
            </a:r>
          </a:p>
        </p:txBody>
      </p:sp>
    </p:spTree>
  </p:cSld>
  <p:clrMapOvr>
    <a:masterClrMapping/>
  </p:clrMapOvr>
  <p:transition spd="med">
    <p:wipe dir="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t>The Assignment Operator</a:t>
            </a:r>
          </a:p>
        </p:txBody>
      </p:sp>
      <p:sp>
        <p:nvSpPr>
          <p:cNvPr id="45059" name="Rectangle 3"/>
          <p:cNvSpPr>
            <a:spLocks noGrp="1" noChangeArrowheads="1"/>
          </p:cNvSpPr>
          <p:nvPr>
            <p:ph idx="1"/>
          </p:nvPr>
        </p:nvSpPr>
        <p:spPr/>
        <p:txBody>
          <a:bodyPr/>
          <a:lstStyle/>
          <a:p>
            <a:pPr eaLnBrk="1" hangingPunct="1"/>
            <a:r>
              <a:rPr lang="en-US" dirty="0"/>
              <a:t>Objects and structures can be assigned values</a:t>
            </a:r>
            <a:br>
              <a:rPr lang="en-US" dirty="0"/>
            </a:br>
            <a:r>
              <a:rPr lang="en-US" dirty="0"/>
              <a:t>with the assignment operator (=)</a:t>
            </a:r>
          </a:p>
          <a:p>
            <a:pPr lvl="1" eaLnBrk="1" hangingPunct="1"/>
            <a:r>
              <a:rPr lang="en-US" dirty="0"/>
              <a:t>Example:   </a:t>
            </a:r>
            <a:br>
              <a:rPr lang="en-US" dirty="0"/>
            </a:br>
            <a:r>
              <a:rPr lang="en-US" dirty="0"/>
              <a:t> 		</a:t>
            </a:r>
          </a:p>
          <a:p>
            <a:pPr lvl="1" eaLnBrk="1" hangingPunct="1">
              <a:buNone/>
            </a:pPr>
            <a:r>
              <a:rPr lang="en-US" dirty="0" err="1">
                <a:solidFill>
                  <a:srgbClr val="0000CC"/>
                </a:solidFill>
                <a:latin typeface="Consolas" pitchFamily="49" charset="0"/>
                <a:cs typeface="Consolas" pitchFamily="49" charset="0"/>
              </a:rPr>
              <a:t>DayOfYear</a:t>
            </a:r>
            <a:r>
              <a:rPr lang="en-US" dirty="0">
                <a:solidFill>
                  <a:srgbClr val="0000CC"/>
                </a:solidFill>
                <a:latin typeface="Consolas" pitchFamily="49" charset="0"/>
                <a:cs typeface="Consolas" pitchFamily="49" charset="0"/>
              </a:rPr>
              <a:t>  </a:t>
            </a:r>
            <a:r>
              <a:rPr lang="en-US" dirty="0" err="1">
                <a:solidFill>
                  <a:srgbClr val="0000CC"/>
                </a:solidFill>
                <a:latin typeface="Consolas" pitchFamily="49" charset="0"/>
                <a:cs typeface="Consolas" pitchFamily="49" charset="0"/>
              </a:rPr>
              <a:t>due_date</a:t>
            </a:r>
            <a:r>
              <a:rPr lang="en-US" dirty="0">
                <a:solidFill>
                  <a:srgbClr val="0000CC"/>
                </a:solidFill>
                <a:latin typeface="Consolas" pitchFamily="49" charset="0"/>
                <a:cs typeface="Consolas" pitchFamily="49" charset="0"/>
              </a:rPr>
              <a:t>, tomorrow;</a:t>
            </a:r>
            <a:br>
              <a:rPr lang="en-US" dirty="0">
                <a:solidFill>
                  <a:srgbClr val="0000CC"/>
                </a:solidFill>
                <a:latin typeface="Consolas" pitchFamily="49" charset="0"/>
                <a:cs typeface="Consolas" pitchFamily="49" charset="0"/>
              </a:rPr>
            </a:br>
            <a:endParaRPr lang="en-US" dirty="0">
              <a:solidFill>
                <a:srgbClr val="0000CC"/>
              </a:solidFill>
              <a:latin typeface="Consolas" pitchFamily="49" charset="0"/>
              <a:cs typeface="Consolas" pitchFamily="49" charset="0"/>
            </a:endParaRPr>
          </a:p>
          <a:p>
            <a:pPr lvl="1" eaLnBrk="1" hangingPunct="1">
              <a:buNone/>
            </a:pPr>
            <a:r>
              <a:rPr lang="en-US" dirty="0" err="1">
                <a:solidFill>
                  <a:srgbClr val="0000CC"/>
                </a:solidFill>
                <a:latin typeface="Consolas" pitchFamily="49" charset="0"/>
                <a:cs typeface="Consolas" pitchFamily="49" charset="0"/>
              </a:rPr>
              <a:t>tomorrow.set</a:t>
            </a:r>
            <a:r>
              <a:rPr lang="en-US" dirty="0">
                <a:solidFill>
                  <a:srgbClr val="0000CC"/>
                </a:solidFill>
                <a:latin typeface="Consolas" pitchFamily="49" charset="0"/>
                <a:cs typeface="Consolas" pitchFamily="49" charset="0"/>
              </a:rPr>
              <a:t>(11, 19);</a:t>
            </a:r>
            <a:br>
              <a:rPr lang="en-US" dirty="0">
                <a:solidFill>
                  <a:srgbClr val="0000CC"/>
                </a:solidFill>
                <a:latin typeface="Consolas" pitchFamily="49" charset="0"/>
                <a:cs typeface="Consolas" pitchFamily="49" charset="0"/>
              </a:rPr>
            </a:br>
            <a:endParaRPr lang="en-US" dirty="0">
              <a:solidFill>
                <a:srgbClr val="0000CC"/>
              </a:solidFill>
              <a:latin typeface="Consolas" pitchFamily="49" charset="0"/>
              <a:cs typeface="Consolas" pitchFamily="49" charset="0"/>
            </a:endParaRPr>
          </a:p>
          <a:p>
            <a:pPr lvl="1" eaLnBrk="1" hangingPunct="1">
              <a:buNone/>
            </a:pPr>
            <a:r>
              <a:rPr lang="en-US" dirty="0" err="1">
                <a:solidFill>
                  <a:srgbClr val="0000CC"/>
                </a:solidFill>
                <a:latin typeface="Consolas" pitchFamily="49" charset="0"/>
                <a:cs typeface="Consolas" pitchFamily="49" charset="0"/>
              </a:rPr>
              <a:t>due_date</a:t>
            </a:r>
            <a:r>
              <a:rPr lang="en-US" dirty="0">
                <a:solidFill>
                  <a:srgbClr val="0000CC"/>
                </a:solidFill>
                <a:latin typeface="Consolas" pitchFamily="49" charset="0"/>
                <a:cs typeface="Consolas" pitchFamily="49" charset="0"/>
              </a:rPr>
              <a:t> = tomorrow;</a:t>
            </a:r>
          </a:p>
        </p:txBody>
      </p:sp>
    </p:spTree>
  </p:cSld>
  <p:clrMapOvr>
    <a:masterClrMapping/>
  </p:clrMapOvr>
  <p:transition spd="med">
    <p:wipe dir="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D1474-B672-4088-A7AD-646F1B73AF19}"/>
              </a:ext>
            </a:extLst>
          </p:cNvPr>
          <p:cNvSpPr>
            <a:spLocks noGrp="1"/>
          </p:cNvSpPr>
          <p:nvPr>
            <p:ph type="title"/>
          </p:nvPr>
        </p:nvSpPr>
        <p:spPr/>
        <p:txBody>
          <a:bodyPr/>
          <a:lstStyle/>
          <a:p>
            <a:r>
              <a:rPr lang="en-US" dirty="0">
                <a:solidFill>
                  <a:srgbClr val="0000FF"/>
                </a:solidFill>
              </a:rPr>
              <a:t>Structs and classes syntax so far…</a:t>
            </a:r>
          </a:p>
        </p:txBody>
      </p:sp>
      <p:sp>
        <p:nvSpPr>
          <p:cNvPr id="3" name="Text Placeholder 2">
            <a:extLst>
              <a:ext uri="{FF2B5EF4-FFF2-40B4-BE49-F238E27FC236}">
                <a16:creationId xmlns:a16="http://schemas.microsoft.com/office/drawing/2014/main" id="{E7219406-10FE-45A0-9257-345EF5C58A31}"/>
              </a:ext>
            </a:extLst>
          </p:cNvPr>
          <p:cNvSpPr>
            <a:spLocks noGrp="1"/>
          </p:cNvSpPr>
          <p:nvPr>
            <p:ph type="body" idx="1"/>
          </p:nvPr>
        </p:nvSpPr>
        <p:spPr/>
        <p:txBody>
          <a:bodyPr/>
          <a:lstStyle/>
          <a:p>
            <a:r>
              <a:rPr lang="en-US" dirty="0"/>
              <a:t>Structs</a:t>
            </a:r>
          </a:p>
        </p:txBody>
      </p:sp>
      <p:sp>
        <p:nvSpPr>
          <p:cNvPr id="4" name="Content Placeholder 3">
            <a:extLst>
              <a:ext uri="{FF2B5EF4-FFF2-40B4-BE49-F238E27FC236}">
                <a16:creationId xmlns:a16="http://schemas.microsoft.com/office/drawing/2014/main" id="{B2AD6E0E-4883-4936-BF28-702BED223287}"/>
              </a:ext>
            </a:extLst>
          </p:cNvPr>
          <p:cNvSpPr>
            <a:spLocks noGrp="1"/>
          </p:cNvSpPr>
          <p:nvPr>
            <p:ph sz="half" idx="2"/>
          </p:nvPr>
        </p:nvSpPr>
        <p:spPr/>
        <p:txBody>
          <a:bodyPr/>
          <a:lstStyle/>
          <a:p>
            <a:pPr marL="0" indent="0">
              <a:buNone/>
            </a:pPr>
            <a:r>
              <a:rPr lang="en-US" sz="1800" dirty="0">
                <a:solidFill>
                  <a:srgbClr val="00B0F0"/>
                </a:solidFill>
              </a:rPr>
              <a:t>struct</a:t>
            </a:r>
            <a:r>
              <a:rPr lang="en-US" sz="1800" dirty="0"/>
              <a:t> </a:t>
            </a:r>
            <a:r>
              <a:rPr lang="en-US" sz="1800" dirty="0" err="1"/>
              <a:t>NewStruct</a:t>
            </a:r>
            <a:r>
              <a:rPr lang="en-US" sz="1800" dirty="0"/>
              <a:t> {</a:t>
            </a:r>
          </a:p>
          <a:p>
            <a:pPr marL="0" indent="0">
              <a:buNone/>
            </a:pPr>
            <a:r>
              <a:rPr lang="en-US" sz="1800" dirty="0"/>
              <a:t>	type variable1;</a:t>
            </a:r>
          </a:p>
          <a:p>
            <a:pPr marL="0" indent="0">
              <a:buNone/>
            </a:pPr>
            <a:r>
              <a:rPr lang="en-US" sz="1800" dirty="0"/>
              <a:t>	…</a:t>
            </a:r>
          </a:p>
          <a:p>
            <a:pPr marL="0" indent="0">
              <a:buNone/>
            </a:pPr>
            <a:r>
              <a:rPr lang="en-US" sz="1800" dirty="0"/>
              <a:t>}; </a:t>
            </a:r>
          </a:p>
          <a:p>
            <a:pPr marL="0" indent="0">
              <a:buNone/>
            </a:pPr>
            <a:r>
              <a:rPr lang="en-US" sz="1800" dirty="0">
                <a:solidFill>
                  <a:srgbClr val="00B0F0"/>
                </a:solidFill>
              </a:rPr>
              <a:t>void</a:t>
            </a:r>
            <a:r>
              <a:rPr lang="en-US" sz="1800" dirty="0"/>
              <a:t> </a:t>
            </a:r>
            <a:r>
              <a:rPr lang="en-US" sz="1800" dirty="0" err="1"/>
              <a:t>passReference</a:t>
            </a:r>
            <a:r>
              <a:rPr lang="en-US" sz="1800" dirty="0"/>
              <a:t>(</a:t>
            </a:r>
            <a:r>
              <a:rPr lang="en-US" sz="1800" dirty="0" err="1"/>
              <a:t>NewStruct</a:t>
            </a:r>
            <a:r>
              <a:rPr lang="en-US" sz="1800" dirty="0"/>
              <a:t>&amp; ns);</a:t>
            </a:r>
          </a:p>
          <a:p>
            <a:pPr marL="0" indent="0">
              <a:buNone/>
            </a:pPr>
            <a:r>
              <a:rPr lang="en-US" sz="1800" dirty="0" err="1"/>
              <a:t>NewStruct</a:t>
            </a:r>
            <a:r>
              <a:rPr lang="en-US" sz="1800" dirty="0"/>
              <a:t> </a:t>
            </a:r>
            <a:r>
              <a:rPr lang="en-US" sz="1800" dirty="0" err="1"/>
              <a:t>shrink_wrap</a:t>
            </a:r>
            <a:r>
              <a:rPr lang="en-US" sz="1800" dirty="0"/>
              <a:t>(var1,…);</a:t>
            </a:r>
          </a:p>
          <a:p>
            <a:pPr marL="0" indent="0">
              <a:buNone/>
            </a:pPr>
            <a:endParaRPr lang="en-US" sz="1800" dirty="0"/>
          </a:p>
          <a:p>
            <a:pPr marL="0" indent="0">
              <a:buNone/>
            </a:pPr>
            <a:r>
              <a:rPr lang="en-US" sz="1800" dirty="0" err="1"/>
              <a:t>NewStruct</a:t>
            </a:r>
            <a:r>
              <a:rPr lang="en-US" sz="1800" dirty="0"/>
              <a:t> </a:t>
            </a:r>
            <a:r>
              <a:rPr lang="en-US" sz="1800" dirty="0" err="1"/>
              <a:t>aStructVar</a:t>
            </a:r>
            <a:r>
              <a:rPr lang="en-US" sz="1800" dirty="0"/>
              <a:t>;</a:t>
            </a:r>
          </a:p>
          <a:p>
            <a:pPr marL="0" indent="0">
              <a:buNone/>
            </a:pPr>
            <a:r>
              <a:rPr lang="en-US" sz="1800" dirty="0" err="1"/>
              <a:t>NewStruct</a:t>
            </a:r>
            <a:r>
              <a:rPr lang="en-US" sz="1800" dirty="0"/>
              <a:t> </a:t>
            </a:r>
            <a:r>
              <a:rPr lang="en-US" sz="1800" dirty="0" err="1"/>
              <a:t>bStructVar</a:t>
            </a:r>
            <a:r>
              <a:rPr lang="en-US" sz="1800" dirty="0"/>
              <a:t>;</a:t>
            </a:r>
          </a:p>
          <a:p>
            <a:pPr marL="0" indent="0">
              <a:buNone/>
            </a:pPr>
            <a:r>
              <a:rPr lang="en-US" sz="1800" dirty="0">
                <a:solidFill>
                  <a:schemeClr val="accent1">
                    <a:lumMod val="75000"/>
                  </a:schemeClr>
                </a:solidFill>
              </a:rPr>
              <a:t>// Assignment is supported</a:t>
            </a:r>
          </a:p>
          <a:p>
            <a:pPr marL="0" indent="0">
              <a:buNone/>
            </a:pPr>
            <a:r>
              <a:rPr lang="en-US" sz="1800" dirty="0" err="1"/>
              <a:t>aStructVar</a:t>
            </a:r>
            <a:r>
              <a:rPr lang="en-US" sz="1800" dirty="0"/>
              <a:t> = </a:t>
            </a:r>
            <a:r>
              <a:rPr lang="en-US" sz="1800" dirty="0" err="1"/>
              <a:t>shrink_wrap</a:t>
            </a:r>
            <a:r>
              <a:rPr lang="en-US" sz="1800" dirty="0"/>
              <a:t>(var1,…);</a:t>
            </a:r>
          </a:p>
          <a:p>
            <a:pPr marL="0" indent="0">
              <a:buNone/>
            </a:pPr>
            <a:r>
              <a:rPr lang="en-US" sz="1800" dirty="0" err="1"/>
              <a:t>bStructVar</a:t>
            </a:r>
            <a:r>
              <a:rPr lang="en-US" sz="1800" dirty="0"/>
              <a:t> = </a:t>
            </a:r>
            <a:r>
              <a:rPr lang="en-US" sz="1800" dirty="0" err="1"/>
              <a:t>aStructVar</a:t>
            </a:r>
            <a:r>
              <a:rPr lang="en-US" sz="1800" dirty="0"/>
              <a:t>;</a:t>
            </a:r>
          </a:p>
          <a:p>
            <a:pPr marL="0" indent="0">
              <a:buNone/>
            </a:pPr>
            <a:endParaRPr lang="en-US" sz="1800" dirty="0"/>
          </a:p>
          <a:p>
            <a:pPr marL="0" indent="0">
              <a:buNone/>
            </a:pPr>
            <a:endParaRPr lang="en-US" dirty="0"/>
          </a:p>
        </p:txBody>
      </p:sp>
      <p:sp>
        <p:nvSpPr>
          <p:cNvPr id="5" name="Text Placeholder 4">
            <a:extLst>
              <a:ext uri="{FF2B5EF4-FFF2-40B4-BE49-F238E27FC236}">
                <a16:creationId xmlns:a16="http://schemas.microsoft.com/office/drawing/2014/main" id="{484CEFFB-0487-4DB8-AFCE-AB040F3362E2}"/>
              </a:ext>
            </a:extLst>
          </p:cNvPr>
          <p:cNvSpPr>
            <a:spLocks noGrp="1"/>
          </p:cNvSpPr>
          <p:nvPr>
            <p:ph type="body" sz="quarter" idx="3"/>
          </p:nvPr>
        </p:nvSpPr>
        <p:spPr/>
        <p:txBody>
          <a:bodyPr/>
          <a:lstStyle/>
          <a:p>
            <a:r>
              <a:rPr lang="en-US" dirty="0"/>
              <a:t>Classes</a:t>
            </a:r>
          </a:p>
        </p:txBody>
      </p:sp>
      <p:sp>
        <p:nvSpPr>
          <p:cNvPr id="6" name="Content Placeholder 5">
            <a:extLst>
              <a:ext uri="{FF2B5EF4-FFF2-40B4-BE49-F238E27FC236}">
                <a16:creationId xmlns:a16="http://schemas.microsoft.com/office/drawing/2014/main" id="{7D9AF58A-6862-4013-95EB-F578B776CEF8}"/>
              </a:ext>
            </a:extLst>
          </p:cNvPr>
          <p:cNvSpPr>
            <a:spLocks noGrp="1"/>
          </p:cNvSpPr>
          <p:nvPr>
            <p:ph sz="quarter" idx="4"/>
          </p:nvPr>
        </p:nvSpPr>
        <p:spPr/>
        <p:txBody>
          <a:bodyPr/>
          <a:lstStyle/>
          <a:p>
            <a:pPr marL="0" indent="0">
              <a:buNone/>
            </a:pPr>
            <a:r>
              <a:rPr lang="en-US" sz="1800" dirty="0">
                <a:solidFill>
                  <a:srgbClr val="00B0F0"/>
                </a:solidFill>
              </a:rPr>
              <a:t>class</a:t>
            </a:r>
            <a:r>
              <a:rPr lang="en-US" sz="1800" dirty="0"/>
              <a:t> </a:t>
            </a:r>
            <a:r>
              <a:rPr lang="en-US" sz="1800" dirty="0" err="1"/>
              <a:t>NewClass</a:t>
            </a:r>
            <a:r>
              <a:rPr lang="en-US" sz="1800" dirty="0"/>
              <a:t> {</a:t>
            </a:r>
          </a:p>
          <a:p>
            <a:pPr marL="0" indent="0">
              <a:buNone/>
            </a:pPr>
            <a:r>
              <a:rPr lang="en-US" sz="1800" dirty="0">
                <a:solidFill>
                  <a:srgbClr val="00B0F0"/>
                </a:solidFill>
              </a:rPr>
              <a:t>public:</a:t>
            </a:r>
          </a:p>
          <a:p>
            <a:pPr marL="0" indent="0">
              <a:buNone/>
            </a:pPr>
            <a:r>
              <a:rPr lang="en-US" sz="1800" dirty="0"/>
              <a:t>	type set(type var1,…);</a:t>
            </a:r>
          </a:p>
          <a:p>
            <a:pPr marL="0" indent="0">
              <a:buNone/>
            </a:pPr>
            <a:r>
              <a:rPr lang="en-US" sz="1800" dirty="0">
                <a:solidFill>
                  <a:srgbClr val="00B0F0"/>
                </a:solidFill>
              </a:rPr>
              <a:t>private:</a:t>
            </a:r>
          </a:p>
          <a:p>
            <a:pPr marL="0" indent="0">
              <a:buNone/>
            </a:pPr>
            <a:r>
              <a:rPr lang="en-US" sz="1800" dirty="0"/>
              <a:t>	type </a:t>
            </a:r>
            <a:r>
              <a:rPr lang="en-US" sz="1800" dirty="0" err="1"/>
              <a:t>privMemberFunc</a:t>
            </a:r>
            <a:r>
              <a:rPr lang="en-US" sz="1800" dirty="0"/>
              <a:t>();</a:t>
            </a:r>
          </a:p>
          <a:p>
            <a:pPr marL="0" indent="0">
              <a:buNone/>
            </a:pPr>
            <a:r>
              <a:rPr lang="en-US" sz="1800" dirty="0"/>
              <a:t>	type variable1;</a:t>
            </a:r>
          </a:p>
          <a:p>
            <a:pPr marL="0" indent="0">
              <a:buNone/>
            </a:pPr>
            <a:r>
              <a:rPr lang="en-US" sz="1800" dirty="0"/>
              <a:t>};</a:t>
            </a:r>
          </a:p>
          <a:p>
            <a:pPr marL="0" indent="0">
              <a:buNone/>
            </a:pPr>
            <a:r>
              <a:rPr lang="en-US" sz="1800" dirty="0">
                <a:solidFill>
                  <a:srgbClr val="00B0F0"/>
                </a:solidFill>
              </a:rPr>
              <a:t>void</a:t>
            </a:r>
            <a:r>
              <a:rPr lang="en-US" sz="1800" dirty="0"/>
              <a:t> </a:t>
            </a:r>
            <a:r>
              <a:rPr lang="en-US" sz="1800" dirty="0" err="1"/>
              <a:t>passReference</a:t>
            </a:r>
            <a:r>
              <a:rPr lang="en-US" sz="1800" dirty="0"/>
              <a:t>(</a:t>
            </a:r>
            <a:r>
              <a:rPr lang="en-US" sz="1800" dirty="0" err="1"/>
              <a:t>NewClass</a:t>
            </a:r>
            <a:r>
              <a:rPr lang="en-US" sz="1800" dirty="0"/>
              <a:t>&amp; </a:t>
            </a:r>
            <a:r>
              <a:rPr lang="en-US" sz="1800" dirty="0" err="1"/>
              <a:t>nc</a:t>
            </a:r>
            <a:r>
              <a:rPr lang="en-US" sz="1800" dirty="0"/>
              <a:t>);</a:t>
            </a:r>
          </a:p>
          <a:p>
            <a:pPr marL="0" indent="0">
              <a:buNone/>
            </a:pPr>
            <a:r>
              <a:rPr lang="en-US" sz="1800" dirty="0">
                <a:solidFill>
                  <a:schemeClr val="accent1">
                    <a:lumMod val="75000"/>
                  </a:schemeClr>
                </a:solidFill>
              </a:rPr>
              <a:t>// Assignment is supported</a:t>
            </a:r>
          </a:p>
          <a:p>
            <a:pPr marL="0" indent="0">
              <a:buNone/>
            </a:pPr>
            <a:r>
              <a:rPr lang="en-US" sz="1800" dirty="0" err="1"/>
              <a:t>NewClass</a:t>
            </a:r>
            <a:r>
              <a:rPr lang="en-US" sz="1800" dirty="0"/>
              <a:t> </a:t>
            </a:r>
            <a:r>
              <a:rPr lang="en-US" sz="1800" dirty="0" err="1"/>
              <a:t>aClassVar</a:t>
            </a:r>
            <a:r>
              <a:rPr lang="en-US" sz="1800" dirty="0"/>
              <a:t>, </a:t>
            </a:r>
            <a:r>
              <a:rPr lang="en-US" sz="1800" dirty="0" err="1"/>
              <a:t>bClassVar</a:t>
            </a:r>
            <a:r>
              <a:rPr lang="en-US" sz="1800" dirty="0"/>
              <a:t>;</a:t>
            </a:r>
          </a:p>
          <a:p>
            <a:pPr marL="0" indent="0">
              <a:buNone/>
            </a:pPr>
            <a:r>
              <a:rPr lang="en-US" sz="1800" dirty="0" err="1"/>
              <a:t>aClassVar.set</a:t>
            </a:r>
            <a:r>
              <a:rPr lang="en-US" sz="1800" dirty="0"/>
              <a:t>(var1, …);</a:t>
            </a:r>
          </a:p>
          <a:p>
            <a:pPr marL="0" indent="0">
              <a:buNone/>
            </a:pPr>
            <a:r>
              <a:rPr lang="en-US" sz="1800" dirty="0" err="1"/>
              <a:t>bClassVar</a:t>
            </a:r>
            <a:r>
              <a:rPr lang="en-US" sz="1800" dirty="0"/>
              <a:t> = </a:t>
            </a:r>
            <a:r>
              <a:rPr lang="en-US" sz="1800" dirty="0" err="1"/>
              <a:t>aClassVar</a:t>
            </a:r>
            <a:r>
              <a:rPr lang="en-US" sz="1800" dirty="0"/>
              <a:t>;</a:t>
            </a:r>
          </a:p>
        </p:txBody>
      </p:sp>
    </p:spTree>
    <p:extLst>
      <p:ext uri="{BB962C8B-B14F-4D97-AF65-F5344CB8AC3E}">
        <p14:creationId xmlns:p14="http://schemas.microsoft.com/office/powerpoint/2010/main" val="3413991332"/>
      </p:ext>
    </p:extLst>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t>Declaring an Object</a:t>
            </a:r>
          </a:p>
        </p:txBody>
      </p:sp>
      <p:sp>
        <p:nvSpPr>
          <p:cNvPr id="44035" name="Rectangle 3"/>
          <p:cNvSpPr>
            <a:spLocks noGrp="1" noChangeArrowheads="1"/>
          </p:cNvSpPr>
          <p:nvPr>
            <p:ph idx="1"/>
          </p:nvPr>
        </p:nvSpPr>
        <p:spPr/>
        <p:txBody>
          <a:bodyPr/>
          <a:lstStyle/>
          <a:p>
            <a:pPr eaLnBrk="1" hangingPunct="1"/>
            <a:r>
              <a:rPr lang="en-US" sz="2400" dirty="0"/>
              <a:t>Once a class is defined, an object of the class is</a:t>
            </a:r>
            <a:br>
              <a:rPr lang="en-US" sz="2400" dirty="0"/>
            </a:br>
            <a:r>
              <a:rPr lang="en-US" sz="2400" dirty="0"/>
              <a:t>declared just as variables of any other type</a:t>
            </a:r>
          </a:p>
          <a:p>
            <a:pPr lvl="1" eaLnBrk="1" hangingPunct="1"/>
            <a:r>
              <a:rPr lang="en-US" sz="2400" dirty="0"/>
              <a:t>Example:  </a:t>
            </a:r>
          </a:p>
          <a:p>
            <a:pPr lvl="1" eaLnBrk="1" hangingPunct="1">
              <a:buNone/>
            </a:pPr>
            <a:r>
              <a:rPr lang="en-US" sz="2400" dirty="0"/>
              <a:t>To create two objects of type Bicycle: </a:t>
            </a:r>
          </a:p>
          <a:p>
            <a:pPr lvl="1" eaLnBrk="1" hangingPunct="1">
              <a:buNone/>
            </a:pPr>
            <a:r>
              <a:rPr lang="en-US" sz="2400" dirty="0">
                <a:solidFill>
                  <a:srgbClr val="0000CC"/>
                </a:solidFill>
                <a:latin typeface="Consolas" pitchFamily="49" charset="0"/>
                <a:cs typeface="Consolas" pitchFamily="49" charset="0"/>
              </a:rPr>
              <a:t>	class Bicycle</a:t>
            </a:r>
            <a:br>
              <a:rPr lang="en-US" sz="2400" dirty="0">
                <a:solidFill>
                  <a:srgbClr val="0000CC"/>
                </a:solidFill>
                <a:latin typeface="Consolas" pitchFamily="49" charset="0"/>
                <a:cs typeface="Consolas" pitchFamily="49" charset="0"/>
              </a:rPr>
            </a:br>
            <a:r>
              <a:rPr lang="en-US" sz="2400" dirty="0">
                <a:solidFill>
                  <a:srgbClr val="0000CC"/>
                </a:solidFill>
                <a:latin typeface="Consolas" pitchFamily="49" charset="0"/>
                <a:cs typeface="Consolas" pitchFamily="49" charset="0"/>
              </a:rPr>
              <a:t>	{</a:t>
            </a:r>
            <a:br>
              <a:rPr lang="en-US" sz="2400" dirty="0">
                <a:solidFill>
                  <a:srgbClr val="0000CC"/>
                </a:solidFill>
                <a:latin typeface="Consolas" pitchFamily="49" charset="0"/>
                <a:cs typeface="Consolas" pitchFamily="49" charset="0"/>
              </a:rPr>
            </a:br>
            <a:r>
              <a:rPr lang="en-US" sz="2400" dirty="0">
                <a:solidFill>
                  <a:srgbClr val="0000CC"/>
                </a:solidFill>
                <a:latin typeface="Consolas" pitchFamily="49" charset="0"/>
                <a:cs typeface="Consolas" pitchFamily="49" charset="0"/>
              </a:rPr>
              <a:t>	     // class definition lines</a:t>
            </a:r>
            <a:br>
              <a:rPr lang="en-US" sz="2400" dirty="0">
                <a:solidFill>
                  <a:srgbClr val="0000CC"/>
                </a:solidFill>
                <a:latin typeface="Consolas" pitchFamily="49" charset="0"/>
                <a:cs typeface="Consolas" pitchFamily="49" charset="0"/>
              </a:rPr>
            </a:br>
            <a:r>
              <a:rPr lang="en-US" sz="2400" dirty="0">
                <a:solidFill>
                  <a:srgbClr val="0000CC"/>
                </a:solidFill>
                <a:latin typeface="Consolas" pitchFamily="49" charset="0"/>
                <a:cs typeface="Consolas" pitchFamily="49" charset="0"/>
              </a:rPr>
              <a:t>	};</a:t>
            </a:r>
            <a:br>
              <a:rPr lang="en-US" sz="2400" dirty="0"/>
            </a:br>
            <a:br>
              <a:rPr lang="en-US" sz="2400" dirty="0"/>
            </a:br>
            <a:r>
              <a:rPr lang="en-US" sz="2400" dirty="0"/>
              <a:t>  </a:t>
            </a:r>
            <a:r>
              <a:rPr lang="en-US" sz="2400" dirty="0">
                <a:solidFill>
                  <a:srgbClr val="0000CC"/>
                </a:solidFill>
                <a:latin typeface="Consolas" pitchFamily="49" charset="0"/>
                <a:cs typeface="Consolas" pitchFamily="49" charset="0"/>
              </a:rPr>
              <a:t>Bicycle </a:t>
            </a:r>
            <a:r>
              <a:rPr lang="en-US" sz="2400" dirty="0" err="1">
                <a:solidFill>
                  <a:srgbClr val="0000CC"/>
                </a:solidFill>
                <a:latin typeface="Consolas" pitchFamily="49" charset="0"/>
                <a:cs typeface="Consolas" pitchFamily="49" charset="0"/>
              </a:rPr>
              <a:t>my_bike</a:t>
            </a:r>
            <a:r>
              <a:rPr lang="en-US" sz="2400" dirty="0">
                <a:solidFill>
                  <a:srgbClr val="0000CC"/>
                </a:solidFill>
                <a:latin typeface="Consolas" pitchFamily="49" charset="0"/>
                <a:cs typeface="Consolas" pitchFamily="49" charset="0"/>
              </a:rPr>
              <a:t>,  </a:t>
            </a:r>
            <a:r>
              <a:rPr lang="en-US" sz="2400" dirty="0" err="1">
                <a:solidFill>
                  <a:srgbClr val="0000CC"/>
                </a:solidFill>
                <a:latin typeface="Consolas" pitchFamily="49" charset="0"/>
                <a:cs typeface="Consolas" pitchFamily="49" charset="0"/>
              </a:rPr>
              <a:t>your_bike</a:t>
            </a:r>
            <a:r>
              <a:rPr lang="en-US" sz="2400" dirty="0">
                <a:solidFill>
                  <a:srgbClr val="0000CC"/>
                </a:solidFill>
                <a:latin typeface="Consolas" pitchFamily="49" charset="0"/>
                <a:cs typeface="Consolas" pitchFamily="49" charset="0"/>
              </a:rPr>
              <a:t>; </a:t>
            </a:r>
          </a:p>
        </p:txBody>
      </p:sp>
    </p:spTree>
  </p:cSld>
  <p:clrMapOvr>
    <a:masterClrMapping/>
  </p:clrMapOvr>
  <p:transition spd="med">
    <p:wipe dir="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48740-07D0-4B99-AF3B-1976CBC07C2D}"/>
              </a:ext>
            </a:extLst>
          </p:cNvPr>
          <p:cNvSpPr>
            <a:spLocks noGrp="1"/>
          </p:cNvSpPr>
          <p:nvPr>
            <p:ph type="title"/>
          </p:nvPr>
        </p:nvSpPr>
        <p:spPr/>
        <p:txBody>
          <a:bodyPr/>
          <a:lstStyle/>
          <a:p>
            <a:r>
              <a:rPr lang="en-US" dirty="0">
                <a:solidFill>
                  <a:srgbClr val="0000FF"/>
                </a:solidFill>
              </a:rPr>
              <a:t>Bicycle as a struct or class</a:t>
            </a:r>
          </a:p>
        </p:txBody>
      </p:sp>
      <p:sp>
        <p:nvSpPr>
          <p:cNvPr id="3" name="Content Placeholder 2">
            <a:extLst>
              <a:ext uri="{FF2B5EF4-FFF2-40B4-BE49-F238E27FC236}">
                <a16:creationId xmlns:a16="http://schemas.microsoft.com/office/drawing/2014/main" id="{F3823338-03DD-49D2-B880-7696CE9595E3}"/>
              </a:ext>
            </a:extLst>
          </p:cNvPr>
          <p:cNvSpPr>
            <a:spLocks noGrp="1"/>
          </p:cNvSpPr>
          <p:nvPr>
            <p:ph sz="half" idx="1"/>
          </p:nvPr>
        </p:nvSpPr>
        <p:spPr/>
        <p:txBody>
          <a:bodyPr/>
          <a:lstStyle/>
          <a:p>
            <a:pPr marL="0" indent="0">
              <a:buNone/>
            </a:pPr>
            <a:r>
              <a:rPr lang="en-US" sz="1600" dirty="0"/>
              <a:t>struct Bicycle { </a:t>
            </a:r>
            <a:r>
              <a:rPr lang="en-US" sz="1600" dirty="0">
                <a:solidFill>
                  <a:srgbClr val="92D050"/>
                </a:solidFill>
              </a:rPr>
              <a:t>// all members public</a:t>
            </a:r>
          </a:p>
          <a:p>
            <a:pPr marL="0" indent="0">
              <a:buNone/>
            </a:pPr>
            <a:r>
              <a:rPr lang="en-US" sz="1600" dirty="0"/>
              <a:t>     </a:t>
            </a:r>
            <a:r>
              <a:rPr lang="en-US" sz="1600" dirty="0" err="1"/>
              <a:t>int</a:t>
            </a:r>
            <a:r>
              <a:rPr lang="en-US" sz="1600" dirty="0"/>
              <a:t> </a:t>
            </a:r>
            <a:r>
              <a:rPr lang="en-US" sz="1600" dirty="0" err="1"/>
              <a:t>wheel_height</a:t>
            </a:r>
            <a:r>
              <a:rPr lang="en-US" sz="1600" dirty="0"/>
              <a:t>;</a:t>
            </a:r>
          </a:p>
          <a:p>
            <a:pPr marL="0" indent="0">
              <a:buNone/>
            </a:pPr>
            <a:r>
              <a:rPr lang="en-US" sz="1600" dirty="0"/>
              <a:t>     </a:t>
            </a:r>
            <a:r>
              <a:rPr lang="en-US" sz="1600" dirty="0" err="1"/>
              <a:t>int</a:t>
            </a:r>
            <a:r>
              <a:rPr lang="en-US" sz="1600" dirty="0"/>
              <a:t> </a:t>
            </a:r>
            <a:r>
              <a:rPr lang="en-US" sz="1600" dirty="0" err="1"/>
              <a:t>num_wheels</a:t>
            </a:r>
            <a:r>
              <a:rPr lang="en-US" sz="1600" dirty="0"/>
              <a:t>;</a:t>
            </a:r>
          </a:p>
          <a:p>
            <a:pPr marL="0" indent="0">
              <a:buNone/>
            </a:pPr>
            <a:r>
              <a:rPr lang="en-US" sz="1600" dirty="0"/>
              <a:t>     </a:t>
            </a:r>
            <a:r>
              <a:rPr lang="en-US" sz="1600" dirty="0" err="1"/>
              <a:t>int</a:t>
            </a:r>
            <a:r>
              <a:rPr lang="en-US" sz="1600" dirty="0"/>
              <a:t> </a:t>
            </a:r>
            <a:r>
              <a:rPr lang="en-US" sz="1600" dirty="0" err="1"/>
              <a:t>num_gears</a:t>
            </a:r>
            <a:r>
              <a:rPr lang="en-US" sz="1600" dirty="0"/>
              <a:t>;</a:t>
            </a:r>
          </a:p>
          <a:p>
            <a:pPr marL="0" indent="0">
              <a:buNone/>
            </a:pPr>
            <a:r>
              <a:rPr lang="en-US" sz="1600" dirty="0"/>
              <a:t>}; </a:t>
            </a:r>
            <a:r>
              <a:rPr lang="en-US" sz="1600" dirty="0">
                <a:solidFill>
                  <a:srgbClr val="92D050"/>
                </a:solidFill>
              </a:rPr>
              <a:t>// separate functions to set values</a:t>
            </a:r>
          </a:p>
          <a:p>
            <a:pPr marL="0" indent="0">
              <a:buNone/>
            </a:pPr>
            <a:r>
              <a:rPr lang="en-US" sz="1600" dirty="0"/>
              <a:t>Bicycle </a:t>
            </a:r>
            <a:r>
              <a:rPr lang="en-US" sz="1600" dirty="0" err="1"/>
              <a:t>initBicycle</a:t>
            </a:r>
            <a:r>
              <a:rPr lang="en-US" sz="1600" dirty="0"/>
              <a:t>(</a:t>
            </a:r>
            <a:r>
              <a:rPr lang="en-US" sz="1600" dirty="0" err="1"/>
              <a:t>int</a:t>
            </a:r>
            <a:r>
              <a:rPr lang="en-US" sz="1600" dirty="0"/>
              <a:t> </a:t>
            </a:r>
            <a:r>
              <a:rPr lang="en-US" sz="1600" dirty="0" err="1"/>
              <a:t>wht</a:t>
            </a:r>
            <a:r>
              <a:rPr lang="en-US" sz="1600" dirty="0"/>
              <a:t>, </a:t>
            </a:r>
            <a:r>
              <a:rPr lang="en-US" sz="1600" dirty="0" err="1"/>
              <a:t>int</a:t>
            </a:r>
            <a:r>
              <a:rPr lang="en-US" sz="1600" dirty="0"/>
              <a:t> </a:t>
            </a:r>
            <a:r>
              <a:rPr lang="en-US" sz="1600" dirty="0" err="1"/>
              <a:t>nw</a:t>
            </a:r>
            <a:r>
              <a:rPr lang="en-US" sz="1600" dirty="0"/>
              <a:t>, </a:t>
            </a:r>
            <a:r>
              <a:rPr lang="en-US" sz="1600" dirty="0" err="1"/>
              <a:t>int</a:t>
            </a:r>
            <a:r>
              <a:rPr lang="en-US" sz="1600" dirty="0"/>
              <a:t> ng) {</a:t>
            </a:r>
          </a:p>
          <a:p>
            <a:pPr marL="0" indent="0">
              <a:buNone/>
            </a:pPr>
            <a:r>
              <a:rPr lang="en-US" sz="1600" dirty="0"/>
              <a:t>   Bicycle </a:t>
            </a:r>
            <a:r>
              <a:rPr lang="en-US" sz="1600" dirty="0" err="1"/>
              <a:t>tempBike</a:t>
            </a:r>
            <a:r>
              <a:rPr lang="en-US" sz="1600" dirty="0"/>
              <a:t>;</a:t>
            </a:r>
          </a:p>
          <a:p>
            <a:pPr marL="0" indent="0">
              <a:buNone/>
            </a:pPr>
            <a:r>
              <a:rPr lang="en-US" sz="1600" dirty="0"/>
              <a:t>    </a:t>
            </a:r>
            <a:r>
              <a:rPr lang="en-US" sz="1600" dirty="0" err="1"/>
              <a:t>tempBike.wheel_height</a:t>
            </a:r>
            <a:r>
              <a:rPr lang="en-US" sz="1600" dirty="0"/>
              <a:t> = </a:t>
            </a:r>
            <a:r>
              <a:rPr lang="en-US" sz="1600" dirty="0" err="1"/>
              <a:t>wht</a:t>
            </a:r>
            <a:r>
              <a:rPr lang="en-US" sz="1600" dirty="0"/>
              <a:t>;</a:t>
            </a:r>
          </a:p>
          <a:p>
            <a:pPr marL="0" indent="0">
              <a:buNone/>
            </a:pPr>
            <a:r>
              <a:rPr lang="en-US" sz="1600" dirty="0"/>
              <a:t>    </a:t>
            </a:r>
            <a:r>
              <a:rPr lang="en-US" sz="1600" dirty="0" err="1"/>
              <a:t>tempBike.num_wheels</a:t>
            </a:r>
            <a:r>
              <a:rPr lang="en-US" sz="1600" dirty="0"/>
              <a:t> = </a:t>
            </a:r>
            <a:r>
              <a:rPr lang="en-US" sz="1600" dirty="0" err="1"/>
              <a:t>nw</a:t>
            </a:r>
            <a:r>
              <a:rPr lang="en-US" sz="1600" dirty="0"/>
              <a:t>;</a:t>
            </a:r>
          </a:p>
          <a:p>
            <a:pPr marL="0" indent="0">
              <a:buNone/>
            </a:pPr>
            <a:r>
              <a:rPr lang="en-US" sz="1600" dirty="0"/>
              <a:t>    </a:t>
            </a:r>
            <a:r>
              <a:rPr lang="en-US" sz="1600" dirty="0" err="1"/>
              <a:t>tempBike.num_gears</a:t>
            </a:r>
            <a:r>
              <a:rPr lang="en-US" sz="1600" dirty="0"/>
              <a:t> = ng;</a:t>
            </a:r>
          </a:p>
          <a:p>
            <a:pPr marL="0" indent="0">
              <a:buNone/>
            </a:pPr>
            <a:r>
              <a:rPr lang="en-US" sz="1600" dirty="0"/>
              <a:t>    return </a:t>
            </a:r>
            <a:r>
              <a:rPr lang="en-US" sz="1600" dirty="0" err="1"/>
              <a:t>tempBike</a:t>
            </a:r>
            <a:r>
              <a:rPr lang="en-US" sz="1600" dirty="0"/>
              <a:t>;</a:t>
            </a:r>
          </a:p>
          <a:p>
            <a:pPr marL="0" indent="0">
              <a:buNone/>
            </a:pPr>
            <a:r>
              <a:rPr lang="en-US" sz="1600" dirty="0"/>
              <a:t>} </a:t>
            </a:r>
          </a:p>
          <a:p>
            <a:pPr marL="0" indent="0">
              <a:buNone/>
            </a:pPr>
            <a:r>
              <a:rPr lang="en-US" sz="1600" dirty="0">
                <a:solidFill>
                  <a:srgbClr val="92D050"/>
                </a:solidFill>
              </a:rPr>
              <a:t>// </a:t>
            </a:r>
            <a:r>
              <a:rPr lang="en-US" sz="1600" dirty="0" err="1">
                <a:solidFill>
                  <a:srgbClr val="92D050"/>
                </a:solidFill>
              </a:rPr>
              <a:t>myBike</a:t>
            </a:r>
            <a:r>
              <a:rPr lang="en-US" sz="1600" dirty="0">
                <a:solidFill>
                  <a:srgbClr val="92D050"/>
                </a:solidFill>
              </a:rPr>
              <a:t> and </a:t>
            </a:r>
            <a:r>
              <a:rPr lang="en-US" sz="1600" dirty="0" err="1">
                <a:solidFill>
                  <a:srgbClr val="92D050"/>
                </a:solidFill>
              </a:rPr>
              <a:t>yourBike</a:t>
            </a:r>
            <a:r>
              <a:rPr lang="en-US" sz="1600" dirty="0">
                <a:solidFill>
                  <a:srgbClr val="92D050"/>
                </a:solidFill>
              </a:rPr>
              <a:t> are distinct</a:t>
            </a:r>
            <a:r>
              <a:rPr lang="en-US" sz="1600" dirty="0"/>
              <a:t>.</a:t>
            </a:r>
          </a:p>
          <a:p>
            <a:pPr marL="0" indent="0">
              <a:buNone/>
            </a:pPr>
            <a:r>
              <a:rPr lang="en-US" sz="1600" dirty="0"/>
              <a:t>Bicycle </a:t>
            </a:r>
            <a:r>
              <a:rPr lang="en-US" sz="1600" dirty="0" err="1"/>
              <a:t>myBike</a:t>
            </a:r>
            <a:r>
              <a:rPr lang="en-US" sz="1600" dirty="0"/>
              <a:t> = </a:t>
            </a:r>
            <a:r>
              <a:rPr lang="en-US" sz="1600" dirty="0" err="1"/>
              <a:t>initBicycle</a:t>
            </a:r>
            <a:r>
              <a:rPr lang="en-US" sz="1600" dirty="0"/>
              <a:t>(15,2,10);</a:t>
            </a:r>
          </a:p>
          <a:p>
            <a:pPr marL="0" indent="0">
              <a:buNone/>
            </a:pPr>
            <a:r>
              <a:rPr lang="en-US" sz="1600" dirty="0"/>
              <a:t>Bicycle </a:t>
            </a:r>
            <a:r>
              <a:rPr lang="en-US" sz="1600" dirty="0" err="1"/>
              <a:t>yourBike</a:t>
            </a:r>
            <a:r>
              <a:rPr lang="en-US" sz="1600" dirty="0"/>
              <a:t> = </a:t>
            </a:r>
            <a:r>
              <a:rPr lang="en-US" sz="1600" dirty="0" err="1"/>
              <a:t>myBike</a:t>
            </a:r>
            <a:r>
              <a:rPr lang="en-US" sz="1600" dirty="0"/>
              <a:t>; </a:t>
            </a:r>
          </a:p>
        </p:txBody>
      </p:sp>
      <p:sp>
        <p:nvSpPr>
          <p:cNvPr id="4" name="Content Placeholder 3">
            <a:extLst>
              <a:ext uri="{FF2B5EF4-FFF2-40B4-BE49-F238E27FC236}">
                <a16:creationId xmlns:a16="http://schemas.microsoft.com/office/drawing/2014/main" id="{014288D0-0EB0-4E2C-A5D3-92B8E4585335}"/>
              </a:ext>
            </a:extLst>
          </p:cNvPr>
          <p:cNvSpPr>
            <a:spLocks noGrp="1"/>
          </p:cNvSpPr>
          <p:nvPr>
            <p:ph sz="half" idx="2"/>
          </p:nvPr>
        </p:nvSpPr>
        <p:spPr/>
        <p:txBody>
          <a:bodyPr/>
          <a:lstStyle/>
          <a:p>
            <a:pPr marL="0" indent="0">
              <a:buNone/>
            </a:pPr>
            <a:r>
              <a:rPr lang="en-US" sz="1600" dirty="0"/>
              <a:t>class Bicycle { </a:t>
            </a:r>
            <a:r>
              <a:rPr lang="en-US" sz="1600" dirty="0">
                <a:solidFill>
                  <a:srgbClr val="92D050"/>
                </a:solidFill>
              </a:rPr>
              <a:t>// public methods</a:t>
            </a:r>
          </a:p>
          <a:p>
            <a:pPr marL="0" indent="0">
              <a:buNone/>
            </a:pPr>
            <a:r>
              <a:rPr lang="en-US" sz="1600" dirty="0"/>
              <a:t>   public: </a:t>
            </a:r>
          </a:p>
          <a:p>
            <a:pPr marL="0" indent="0">
              <a:buNone/>
            </a:pPr>
            <a:r>
              <a:rPr lang="en-US" sz="1600" dirty="0"/>
              <a:t>       void set(</a:t>
            </a:r>
            <a:r>
              <a:rPr lang="en-US" sz="1600" dirty="0" err="1"/>
              <a:t>int</a:t>
            </a:r>
            <a:r>
              <a:rPr lang="en-US" sz="1600" dirty="0"/>
              <a:t> </a:t>
            </a:r>
            <a:r>
              <a:rPr lang="en-US" sz="1600" dirty="0" err="1"/>
              <a:t>wht</a:t>
            </a:r>
            <a:r>
              <a:rPr lang="en-US" sz="1600" dirty="0"/>
              <a:t>, </a:t>
            </a:r>
            <a:r>
              <a:rPr lang="en-US" sz="1600" dirty="0" err="1"/>
              <a:t>int</a:t>
            </a:r>
            <a:r>
              <a:rPr lang="en-US" sz="1600" dirty="0"/>
              <a:t> </a:t>
            </a:r>
            <a:r>
              <a:rPr lang="en-US" sz="1600" dirty="0" err="1"/>
              <a:t>nw</a:t>
            </a:r>
            <a:r>
              <a:rPr lang="en-US" sz="1600" dirty="0"/>
              <a:t>, </a:t>
            </a:r>
            <a:r>
              <a:rPr lang="en-US" sz="1600" dirty="0" err="1"/>
              <a:t>int</a:t>
            </a:r>
            <a:r>
              <a:rPr lang="en-US" sz="1600" dirty="0"/>
              <a:t> ng);</a:t>
            </a:r>
          </a:p>
          <a:p>
            <a:pPr marL="0" indent="0">
              <a:buNone/>
            </a:pPr>
            <a:r>
              <a:rPr lang="en-US" sz="1600" dirty="0"/>
              <a:t>       …</a:t>
            </a:r>
          </a:p>
          <a:p>
            <a:pPr marL="0" indent="0">
              <a:buNone/>
            </a:pPr>
            <a:r>
              <a:rPr lang="en-US" sz="1600" dirty="0"/>
              <a:t>   private: </a:t>
            </a:r>
            <a:r>
              <a:rPr lang="en-US" sz="1600" dirty="0">
                <a:solidFill>
                  <a:srgbClr val="92D050"/>
                </a:solidFill>
              </a:rPr>
              <a:t>// private members, functions</a:t>
            </a:r>
          </a:p>
          <a:p>
            <a:pPr marL="0" indent="0">
              <a:buNone/>
            </a:pPr>
            <a:r>
              <a:rPr lang="en-US" sz="1600" dirty="0"/>
              <a:t>      </a:t>
            </a:r>
            <a:r>
              <a:rPr lang="en-US" sz="1600" dirty="0" err="1"/>
              <a:t>int</a:t>
            </a:r>
            <a:r>
              <a:rPr lang="en-US" sz="1600" dirty="0"/>
              <a:t> </a:t>
            </a:r>
            <a:r>
              <a:rPr lang="en-US" sz="1600" dirty="0" err="1"/>
              <a:t>wheel_height</a:t>
            </a:r>
            <a:r>
              <a:rPr lang="en-US" sz="1600" dirty="0"/>
              <a:t>;</a:t>
            </a:r>
          </a:p>
          <a:p>
            <a:pPr marL="0" indent="0">
              <a:buNone/>
            </a:pPr>
            <a:r>
              <a:rPr lang="en-US" sz="1600" dirty="0"/>
              <a:t>      </a:t>
            </a:r>
            <a:r>
              <a:rPr lang="en-US" sz="1600" dirty="0" err="1"/>
              <a:t>int</a:t>
            </a:r>
            <a:r>
              <a:rPr lang="en-US" sz="1600" dirty="0"/>
              <a:t> </a:t>
            </a:r>
            <a:r>
              <a:rPr lang="en-US" sz="1600" dirty="0" err="1"/>
              <a:t>num_wheels</a:t>
            </a:r>
            <a:r>
              <a:rPr lang="en-US" sz="1600" dirty="0"/>
              <a:t>;</a:t>
            </a:r>
          </a:p>
          <a:p>
            <a:pPr marL="0" indent="0">
              <a:buNone/>
            </a:pPr>
            <a:r>
              <a:rPr lang="en-US" sz="1600" dirty="0"/>
              <a:t>      </a:t>
            </a:r>
            <a:r>
              <a:rPr lang="en-US" sz="1600" dirty="0" err="1"/>
              <a:t>int</a:t>
            </a:r>
            <a:r>
              <a:rPr lang="en-US" sz="1600" dirty="0"/>
              <a:t> </a:t>
            </a:r>
            <a:r>
              <a:rPr lang="en-US" sz="1600" dirty="0" err="1"/>
              <a:t>num_gears</a:t>
            </a:r>
            <a:r>
              <a:rPr lang="en-US" sz="1600" dirty="0"/>
              <a:t>;</a:t>
            </a:r>
          </a:p>
          <a:p>
            <a:pPr marL="0" indent="0">
              <a:buNone/>
            </a:pPr>
            <a:r>
              <a:rPr lang="en-US" sz="1600" dirty="0"/>
              <a:t>}; </a:t>
            </a:r>
            <a:r>
              <a:rPr lang="en-US" sz="1600" dirty="0">
                <a:solidFill>
                  <a:srgbClr val="92D050"/>
                </a:solidFill>
              </a:rPr>
              <a:t>// member functions access fields directly</a:t>
            </a:r>
          </a:p>
          <a:p>
            <a:pPr marL="0" indent="0">
              <a:buNone/>
            </a:pPr>
            <a:r>
              <a:rPr lang="en-US" sz="1600" dirty="0"/>
              <a:t>void Bicycle::set(</a:t>
            </a:r>
            <a:r>
              <a:rPr lang="en-US" sz="1600" dirty="0" err="1"/>
              <a:t>int</a:t>
            </a:r>
            <a:r>
              <a:rPr lang="en-US" sz="1600" dirty="0"/>
              <a:t> </a:t>
            </a:r>
            <a:r>
              <a:rPr lang="en-US" sz="1600" dirty="0" err="1"/>
              <a:t>wht</a:t>
            </a:r>
            <a:r>
              <a:rPr lang="en-US" sz="1600" dirty="0"/>
              <a:t>, </a:t>
            </a:r>
            <a:r>
              <a:rPr lang="en-US" sz="1600" dirty="0" err="1"/>
              <a:t>int</a:t>
            </a:r>
            <a:r>
              <a:rPr lang="en-US" sz="1600" dirty="0"/>
              <a:t> </a:t>
            </a:r>
            <a:r>
              <a:rPr lang="en-US" sz="1600" dirty="0" err="1"/>
              <a:t>nw</a:t>
            </a:r>
            <a:r>
              <a:rPr lang="en-US" sz="1600" dirty="0"/>
              <a:t>, </a:t>
            </a:r>
            <a:r>
              <a:rPr lang="en-US" sz="1600" dirty="0" err="1"/>
              <a:t>int</a:t>
            </a:r>
            <a:r>
              <a:rPr lang="en-US" sz="1600" dirty="0"/>
              <a:t> ng) {</a:t>
            </a:r>
          </a:p>
          <a:p>
            <a:pPr marL="0" indent="0">
              <a:buNone/>
            </a:pPr>
            <a:r>
              <a:rPr lang="en-US" sz="1600" dirty="0"/>
              <a:t>      </a:t>
            </a:r>
            <a:r>
              <a:rPr lang="en-US" sz="1600" dirty="0" err="1"/>
              <a:t>wheel_height</a:t>
            </a:r>
            <a:r>
              <a:rPr lang="en-US" sz="1600" dirty="0"/>
              <a:t> = </a:t>
            </a:r>
            <a:r>
              <a:rPr lang="en-US" sz="1600" dirty="0" err="1"/>
              <a:t>wht</a:t>
            </a:r>
            <a:r>
              <a:rPr lang="en-US" sz="1600" dirty="0"/>
              <a:t>;</a:t>
            </a:r>
          </a:p>
          <a:p>
            <a:pPr marL="0" indent="0">
              <a:buNone/>
            </a:pPr>
            <a:r>
              <a:rPr lang="en-US" sz="1600" dirty="0"/>
              <a:t>      </a:t>
            </a:r>
            <a:r>
              <a:rPr lang="en-US" sz="1600" dirty="0" err="1"/>
              <a:t>num_wheels</a:t>
            </a:r>
            <a:r>
              <a:rPr lang="en-US" sz="1600" dirty="0"/>
              <a:t> = </a:t>
            </a:r>
            <a:r>
              <a:rPr lang="en-US" sz="1600" dirty="0" err="1"/>
              <a:t>nw</a:t>
            </a:r>
            <a:r>
              <a:rPr lang="en-US" sz="1600" dirty="0"/>
              <a:t>;</a:t>
            </a:r>
          </a:p>
          <a:p>
            <a:pPr marL="0" indent="0">
              <a:buNone/>
            </a:pPr>
            <a:r>
              <a:rPr lang="en-US" sz="1600" dirty="0"/>
              <a:t>      </a:t>
            </a:r>
            <a:r>
              <a:rPr lang="en-US" sz="1600" dirty="0" err="1"/>
              <a:t>num_gears</a:t>
            </a:r>
            <a:r>
              <a:rPr lang="en-US" sz="1600" dirty="0"/>
              <a:t> = ng;</a:t>
            </a:r>
          </a:p>
          <a:p>
            <a:pPr marL="0" indent="0">
              <a:buNone/>
            </a:pPr>
            <a:r>
              <a:rPr lang="en-US" sz="1600" dirty="0"/>
              <a:t>}</a:t>
            </a:r>
          </a:p>
          <a:p>
            <a:pPr marL="0" indent="0">
              <a:buNone/>
            </a:pPr>
            <a:r>
              <a:rPr lang="en-US" sz="1600" dirty="0"/>
              <a:t>Bicycle </a:t>
            </a:r>
            <a:r>
              <a:rPr lang="en-US" sz="1600" dirty="0" err="1"/>
              <a:t>myBike.set</a:t>
            </a:r>
            <a:r>
              <a:rPr lang="en-US" sz="1600" dirty="0"/>
              <a:t>(15, 2, 10);</a:t>
            </a:r>
          </a:p>
        </p:txBody>
      </p:sp>
    </p:spTree>
    <p:extLst>
      <p:ext uri="{BB962C8B-B14F-4D97-AF65-F5344CB8AC3E}">
        <p14:creationId xmlns:p14="http://schemas.microsoft.com/office/powerpoint/2010/main" val="1417239289"/>
      </p:ext>
    </p:extLst>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t>Encapsulation</a:t>
            </a:r>
          </a:p>
        </p:txBody>
      </p:sp>
      <p:sp>
        <p:nvSpPr>
          <p:cNvPr id="33795" name="Rectangle 3"/>
          <p:cNvSpPr>
            <a:spLocks noGrp="1" noChangeArrowheads="1"/>
          </p:cNvSpPr>
          <p:nvPr>
            <p:ph idx="1"/>
          </p:nvPr>
        </p:nvSpPr>
        <p:spPr/>
        <p:txBody>
          <a:bodyPr/>
          <a:lstStyle/>
          <a:p>
            <a:pPr eaLnBrk="1" hangingPunct="1"/>
            <a:endParaRPr lang="en-US" dirty="0"/>
          </a:p>
          <a:p>
            <a:pPr eaLnBrk="1" hangingPunct="1"/>
            <a:r>
              <a:rPr lang="en-US" dirty="0"/>
              <a:t>Encapsulation is</a:t>
            </a:r>
          </a:p>
          <a:p>
            <a:pPr lvl="1" eaLnBrk="1" hangingPunct="1"/>
            <a:r>
              <a:rPr lang="en-US" dirty="0"/>
              <a:t>Combining a number of items, such as variables and functions, into a single package such as an object of a class</a:t>
            </a:r>
          </a:p>
          <a:p>
            <a:pPr lvl="1" eaLnBrk="1" hangingPunct="1"/>
            <a:r>
              <a:rPr lang="en-US" dirty="0"/>
              <a:t>Keeps the data or properties together with the functions that operate on them.</a:t>
            </a:r>
          </a:p>
          <a:p>
            <a:pPr eaLnBrk="1" hangingPunct="1"/>
            <a:r>
              <a:rPr lang="en-US" dirty="0"/>
              <a:t>Why is encapsulation desirable?</a:t>
            </a:r>
          </a:p>
          <a:p>
            <a:pPr lvl="1" eaLnBrk="1" hangingPunct="1"/>
            <a:r>
              <a:rPr lang="en-US" dirty="0"/>
              <a:t>Reusable, Maintainable.</a:t>
            </a:r>
          </a:p>
        </p:txBody>
      </p:sp>
    </p:spTree>
    <p:extLst>
      <p:ext uri="{BB962C8B-B14F-4D97-AF65-F5344CB8AC3E}">
        <p14:creationId xmlns:p14="http://schemas.microsoft.com/office/powerpoint/2010/main" val="1181756618"/>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795">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79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79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79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33795">
                                            <p:txEl>
                                              <p:pRg st="1" end="1"/>
                                            </p:txEl>
                                          </p:spTgt>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33795">
                                            <p:txEl>
                                              <p:pRg st="2" end="2"/>
                                            </p:txEl>
                                          </p:spTgt>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33795">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childTnLst>
                                    <p:set>
                                      <p:cBhvr>
                                        <p:cTn id="28" dur="1" fill="hold">
                                          <p:stCondLst>
                                            <p:cond delay="0"/>
                                          </p:stCondLst>
                                        </p:cTn>
                                        <p:tgtEl>
                                          <p:spTgt spid="33795">
                                            <p:txEl>
                                              <p:pRg st="4" end="4"/>
                                            </p:txEl>
                                          </p:spTgt>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337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P spid="33795" grpId="1"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5AAD4-D886-402E-8169-AE235673ECA4}"/>
              </a:ext>
            </a:extLst>
          </p:cNvPr>
          <p:cNvSpPr>
            <a:spLocks noGrp="1"/>
          </p:cNvSpPr>
          <p:nvPr>
            <p:ph type="title"/>
          </p:nvPr>
        </p:nvSpPr>
        <p:spPr/>
        <p:txBody>
          <a:bodyPr/>
          <a:lstStyle/>
          <a:p>
            <a:r>
              <a:rPr lang="en-US" dirty="0">
                <a:solidFill>
                  <a:srgbClr val="0000CC"/>
                </a:solidFill>
              </a:rPr>
              <a:t>Structs and classes</a:t>
            </a:r>
          </a:p>
        </p:txBody>
      </p:sp>
      <p:sp>
        <p:nvSpPr>
          <p:cNvPr id="3" name="Content Placeholder 2">
            <a:extLst>
              <a:ext uri="{FF2B5EF4-FFF2-40B4-BE49-F238E27FC236}">
                <a16:creationId xmlns:a16="http://schemas.microsoft.com/office/drawing/2014/main" id="{FB7F2AB6-571A-4229-910B-64E75CB46641}"/>
              </a:ext>
            </a:extLst>
          </p:cNvPr>
          <p:cNvSpPr>
            <a:spLocks noGrp="1"/>
          </p:cNvSpPr>
          <p:nvPr>
            <p:ph idx="1"/>
          </p:nvPr>
        </p:nvSpPr>
        <p:spPr/>
        <p:txBody>
          <a:bodyPr/>
          <a:lstStyle/>
          <a:p>
            <a:r>
              <a:rPr lang="en-US" dirty="0"/>
              <a:t>When do we use structs? When do we use classes?</a:t>
            </a:r>
          </a:p>
          <a:p>
            <a:pPr lvl="1"/>
            <a:r>
              <a:rPr lang="en-US" dirty="0"/>
              <a:t>Mostly, we use classes but…</a:t>
            </a:r>
          </a:p>
          <a:p>
            <a:pPr lvl="1"/>
            <a:r>
              <a:rPr lang="en-US" dirty="0"/>
              <a:t>Structs are useful when code has to be accessible to both c and </a:t>
            </a:r>
            <a:r>
              <a:rPr lang="en-US" dirty="0" err="1"/>
              <a:t>c++</a:t>
            </a:r>
            <a:r>
              <a:rPr lang="en-US" dirty="0"/>
              <a:t>.</a:t>
            </a:r>
          </a:p>
          <a:p>
            <a:pPr lvl="1"/>
            <a:r>
              <a:rPr lang="en-US" dirty="0"/>
              <a:t>Structs are useful to describe an object that is internal to a class or if direct access to data members is required</a:t>
            </a:r>
          </a:p>
          <a:p>
            <a:pPr lvl="1"/>
            <a:r>
              <a:rPr lang="en-US" dirty="0"/>
              <a:t>But even then, it’s probably better to just make it a class.</a:t>
            </a:r>
          </a:p>
        </p:txBody>
      </p:sp>
    </p:spTree>
    <p:extLst>
      <p:ext uri="{BB962C8B-B14F-4D97-AF65-F5344CB8AC3E}">
        <p14:creationId xmlns:p14="http://schemas.microsoft.com/office/powerpoint/2010/main" val="149842808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t>Class Definitions</a:t>
            </a:r>
          </a:p>
        </p:txBody>
      </p:sp>
      <p:sp>
        <p:nvSpPr>
          <p:cNvPr id="8195" name="Rectangle 3"/>
          <p:cNvSpPr>
            <a:spLocks noGrp="1" noChangeArrowheads="1"/>
          </p:cNvSpPr>
          <p:nvPr>
            <p:ph idx="1"/>
          </p:nvPr>
        </p:nvSpPr>
        <p:spPr/>
        <p:txBody>
          <a:bodyPr/>
          <a:lstStyle/>
          <a:p>
            <a:pPr eaLnBrk="1" hangingPunct="1"/>
            <a:r>
              <a:rPr lang="en-US" dirty="0"/>
              <a:t>A class definition includes</a:t>
            </a:r>
          </a:p>
          <a:p>
            <a:pPr lvl="1" eaLnBrk="1" hangingPunct="1"/>
            <a:r>
              <a:rPr lang="en-US" dirty="0"/>
              <a:t>Properties and functions that apply to the entire class </a:t>
            </a:r>
            <a:r>
              <a:rPr lang="en-US" dirty="0">
                <a:solidFill>
                  <a:srgbClr val="0099CC"/>
                </a:solidFill>
              </a:rPr>
              <a:t>[class variables, class methods]</a:t>
            </a:r>
          </a:p>
          <a:p>
            <a:pPr lvl="1" eaLnBrk="1" hangingPunct="1"/>
            <a:r>
              <a:rPr lang="en-US" dirty="0"/>
              <a:t>Properties that are common to every member. </a:t>
            </a:r>
            <a:r>
              <a:rPr lang="en-US" dirty="0">
                <a:solidFill>
                  <a:srgbClr val="0099CC"/>
                </a:solidFill>
              </a:rPr>
              <a:t>[instance variables]</a:t>
            </a:r>
          </a:p>
          <a:p>
            <a:pPr lvl="1" eaLnBrk="1" hangingPunct="1"/>
            <a:r>
              <a:rPr lang="en-US" dirty="0"/>
              <a:t>Functions that are available to every member. </a:t>
            </a:r>
            <a:r>
              <a:rPr lang="en-US" dirty="0">
                <a:solidFill>
                  <a:srgbClr val="0099CC"/>
                </a:solidFill>
              </a:rPr>
              <a:t>[methods or member functions]</a:t>
            </a:r>
            <a:br>
              <a:rPr lang="en-US" dirty="0">
                <a:solidFill>
                  <a:srgbClr val="0099CC"/>
                </a:solidFill>
              </a:rPr>
            </a:br>
            <a:endParaRPr lang="en-US" dirty="0">
              <a:solidFill>
                <a:srgbClr val="0099CC"/>
              </a:solidFill>
            </a:endParaRPr>
          </a:p>
          <a:p>
            <a:pPr eaLnBrk="1" hangingPunct="1"/>
            <a:r>
              <a:rPr lang="en-US" dirty="0"/>
              <a:t>We will start by defining structures as a first</a:t>
            </a:r>
            <a:br>
              <a:rPr lang="en-US" dirty="0"/>
            </a:br>
            <a:r>
              <a:rPr lang="en-US" dirty="0"/>
              <a:t>step toward defining classes</a:t>
            </a:r>
          </a:p>
          <a:p>
            <a:pPr marL="0" indent="0" eaLnBrk="1" hangingPunct="1">
              <a:buNone/>
            </a:pPr>
            <a:endParaRPr lang="en-US" dirty="0"/>
          </a:p>
        </p:txBody>
      </p:sp>
    </p:spTree>
  </p:cSld>
  <p:clrMapOvr>
    <a:masterClrMapping/>
  </p:clrMapOvr>
  <p:transition spd="med">
    <p:wipe dir="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0C3B5-49D4-46BC-900B-9C0D057C923C}"/>
              </a:ext>
            </a:extLst>
          </p:cNvPr>
          <p:cNvSpPr>
            <a:spLocks noGrp="1"/>
          </p:cNvSpPr>
          <p:nvPr>
            <p:ph type="title"/>
          </p:nvPr>
        </p:nvSpPr>
        <p:spPr/>
        <p:txBody>
          <a:bodyPr/>
          <a:lstStyle/>
          <a:p>
            <a:r>
              <a:rPr lang="en-US" dirty="0"/>
              <a:t>Consider a rectangle class</a:t>
            </a:r>
          </a:p>
        </p:txBody>
      </p:sp>
      <p:sp>
        <p:nvSpPr>
          <p:cNvPr id="3" name="Content Placeholder 2">
            <a:extLst>
              <a:ext uri="{FF2B5EF4-FFF2-40B4-BE49-F238E27FC236}">
                <a16:creationId xmlns:a16="http://schemas.microsoft.com/office/drawing/2014/main" id="{E3FEBD7A-B641-4D6B-97AA-163858F7F397}"/>
              </a:ext>
            </a:extLst>
          </p:cNvPr>
          <p:cNvSpPr>
            <a:spLocks noGrp="1"/>
          </p:cNvSpPr>
          <p:nvPr>
            <p:ph idx="1"/>
          </p:nvPr>
        </p:nvSpPr>
        <p:spPr/>
        <p:txBody>
          <a:bodyPr/>
          <a:lstStyle/>
          <a:p>
            <a:r>
              <a:rPr lang="en-US" dirty="0"/>
              <a:t>What is needed to describe a rectangle?</a:t>
            </a:r>
          </a:p>
          <a:p>
            <a:endParaRPr lang="en-US" dirty="0"/>
          </a:p>
          <a:p>
            <a:r>
              <a:rPr lang="en-US" dirty="0"/>
              <a:t>What functions can we do with a rectangle?</a:t>
            </a:r>
          </a:p>
          <a:p>
            <a:endParaRPr lang="en-US" dirty="0"/>
          </a:p>
          <a:p>
            <a:r>
              <a:rPr lang="en-US" dirty="0"/>
              <a:t>Consider using a rectangle in math class?</a:t>
            </a:r>
          </a:p>
          <a:p>
            <a:endParaRPr lang="en-US" dirty="0"/>
          </a:p>
          <a:p>
            <a:endParaRPr lang="en-US" dirty="0"/>
          </a:p>
        </p:txBody>
      </p:sp>
    </p:spTree>
    <p:extLst>
      <p:ext uri="{BB962C8B-B14F-4D97-AF65-F5344CB8AC3E}">
        <p14:creationId xmlns:p14="http://schemas.microsoft.com/office/powerpoint/2010/main" val="2605887008"/>
      </p:ext>
    </p:extLst>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18A9A-EA61-4A04-8A5B-D2FBD4B1F8D0}"/>
              </a:ext>
            </a:extLst>
          </p:cNvPr>
          <p:cNvSpPr>
            <a:spLocks noGrp="1"/>
          </p:cNvSpPr>
          <p:nvPr>
            <p:ph type="title"/>
          </p:nvPr>
        </p:nvSpPr>
        <p:spPr/>
        <p:txBody>
          <a:bodyPr/>
          <a:lstStyle/>
          <a:p>
            <a:r>
              <a:rPr lang="en-US" dirty="0"/>
              <a:t>Class Rectangle</a:t>
            </a:r>
          </a:p>
        </p:txBody>
      </p:sp>
      <p:sp>
        <p:nvSpPr>
          <p:cNvPr id="3" name="Content Placeholder 2">
            <a:extLst>
              <a:ext uri="{FF2B5EF4-FFF2-40B4-BE49-F238E27FC236}">
                <a16:creationId xmlns:a16="http://schemas.microsoft.com/office/drawing/2014/main" id="{69E01982-C0D2-4CC0-9927-B677B36BC99E}"/>
              </a:ext>
            </a:extLst>
          </p:cNvPr>
          <p:cNvSpPr>
            <a:spLocks noGrp="1"/>
          </p:cNvSpPr>
          <p:nvPr>
            <p:ph idx="1"/>
          </p:nvPr>
        </p:nvSpPr>
        <p:spPr>
          <a:xfrm>
            <a:off x="544513" y="1524000"/>
            <a:ext cx="8294687" cy="4724400"/>
          </a:xfrm>
        </p:spPr>
        <p:txBody>
          <a:bodyPr/>
          <a:lstStyle/>
          <a:p>
            <a:pPr marL="0" indent="0">
              <a:buNone/>
            </a:pPr>
            <a:r>
              <a:rPr lang="en-US" sz="2000" dirty="0">
                <a:latin typeface="Courier New" panose="02070309020205020404" pitchFamily="49" charset="0"/>
                <a:cs typeface="Courier New" panose="02070309020205020404" pitchFamily="49" charset="0"/>
              </a:rPr>
              <a:t>class Rectangle {</a:t>
            </a:r>
          </a:p>
          <a:p>
            <a:pPr marL="0" indent="0">
              <a:buNone/>
            </a:pPr>
            <a:r>
              <a:rPr lang="en-US" sz="2000" dirty="0">
                <a:latin typeface="Courier New" panose="02070309020205020404" pitchFamily="49" charset="0"/>
                <a:cs typeface="Courier New" panose="02070309020205020404" pitchFamily="49" charset="0"/>
              </a:rPr>
              <a:t>   public:</a:t>
            </a:r>
          </a:p>
          <a:p>
            <a:pPr marL="0" indent="0">
              <a:buNone/>
            </a:pPr>
            <a:r>
              <a:rPr lang="en-US" sz="2000" dirty="0">
                <a:latin typeface="Courier New" panose="02070309020205020404" pitchFamily="49" charset="0"/>
                <a:cs typeface="Courier New" panose="02070309020205020404" pitchFamily="49" charset="0"/>
              </a:rPr>
              <a:t>      int </a:t>
            </a:r>
            <a:r>
              <a:rPr lang="en-US" sz="2000" dirty="0" err="1">
                <a:latin typeface="Courier New" panose="02070309020205020404" pitchFamily="49" charset="0"/>
                <a:cs typeface="Courier New" panose="02070309020205020404" pitchFamily="49" charset="0"/>
              </a:rPr>
              <a:t>getHeight</a:t>
            </a:r>
            <a:r>
              <a:rPr lang="en-US" sz="2000" dirty="0">
                <a:latin typeface="Courier New" panose="02070309020205020404" pitchFamily="49" charset="0"/>
                <a:cs typeface="Courier New" panose="02070309020205020404" pitchFamily="49" charset="0"/>
              </a:rPr>
              <a:t>() const;</a:t>
            </a:r>
          </a:p>
          <a:p>
            <a:pPr marL="0" indent="0">
              <a:buNone/>
            </a:pPr>
            <a:r>
              <a:rPr lang="en-US" sz="2000" dirty="0">
                <a:latin typeface="Courier New" panose="02070309020205020404" pitchFamily="49" charset="0"/>
                <a:cs typeface="Courier New" panose="02070309020205020404" pitchFamily="49" charset="0"/>
              </a:rPr>
              <a:t>      int </a:t>
            </a:r>
            <a:r>
              <a:rPr lang="en-US" sz="2000" dirty="0" err="1">
                <a:latin typeface="Courier New" panose="02070309020205020404" pitchFamily="49" charset="0"/>
                <a:cs typeface="Courier New" panose="02070309020205020404" pitchFamily="49" charset="0"/>
              </a:rPr>
              <a:t>getWidth</a:t>
            </a:r>
            <a:r>
              <a:rPr lang="en-US" sz="2000" dirty="0">
                <a:latin typeface="Courier New" panose="02070309020205020404" pitchFamily="49" charset="0"/>
                <a:cs typeface="Courier New" panose="02070309020205020404" pitchFamily="49" charset="0"/>
              </a:rPr>
              <a:t>() const;</a:t>
            </a:r>
          </a:p>
          <a:p>
            <a:pPr marL="0" indent="0">
              <a:buNone/>
            </a:pPr>
            <a:r>
              <a:rPr lang="en-US" sz="2000" dirty="0">
                <a:latin typeface="Courier New" panose="02070309020205020404" pitchFamily="49" charset="0"/>
                <a:cs typeface="Courier New" panose="02070309020205020404" pitchFamily="49" charset="0"/>
              </a:rPr>
              <a:t>      int </a:t>
            </a:r>
            <a:r>
              <a:rPr lang="en-US" sz="2000" dirty="0" err="1">
                <a:latin typeface="Courier New" panose="02070309020205020404" pitchFamily="49" charset="0"/>
                <a:cs typeface="Courier New" panose="02070309020205020404" pitchFamily="49" charset="0"/>
              </a:rPr>
              <a:t>calcPerimeter</a:t>
            </a:r>
            <a:r>
              <a:rPr lang="en-US" sz="2000" dirty="0">
                <a:latin typeface="Courier New" panose="02070309020205020404" pitchFamily="49" charset="0"/>
                <a:cs typeface="Courier New" panose="02070309020205020404" pitchFamily="49" charset="0"/>
              </a:rPr>
              <a:t>() const;</a:t>
            </a:r>
          </a:p>
          <a:p>
            <a:pPr marL="0" indent="0">
              <a:buNone/>
            </a:pPr>
            <a:r>
              <a:rPr lang="en-US" sz="2000" dirty="0">
                <a:latin typeface="Courier New" panose="02070309020205020404" pitchFamily="49" charset="0"/>
                <a:cs typeface="Courier New" panose="02070309020205020404" pitchFamily="49" charset="0"/>
              </a:rPr>
              <a:t>      int </a:t>
            </a:r>
            <a:r>
              <a:rPr lang="en-US" sz="2000" dirty="0" err="1">
                <a:latin typeface="Courier New" panose="02070309020205020404" pitchFamily="49" charset="0"/>
                <a:cs typeface="Courier New" panose="02070309020205020404" pitchFamily="49" charset="0"/>
              </a:rPr>
              <a:t>calcArea</a:t>
            </a:r>
            <a:r>
              <a:rPr lang="en-US" sz="2000" dirty="0">
                <a:latin typeface="Courier New" panose="02070309020205020404" pitchFamily="49" charset="0"/>
                <a:cs typeface="Courier New" panose="02070309020205020404" pitchFamily="49" charset="0"/>
              </a:rPr>
              <a:t>() const;</a:t>
            </a:r>
          </a:p>
          <a:p>
            <a:pPr marL="0" indent="0">
              <a:buNone/>
            </a:pPr>
            <a:r>
              <a:rPr lang="en-US" sz="2000" dirty="0">
                <a:latin typeface="Courier New" panose="02070309020205020404" pitchFamily="49" charset="0"/>
                <a:cs typeface="Courier New" panose="02070309020205020404" pitchFamily="49" charset="0"/>
              </a:rPr>
              <a:t>      void set(int h, int w);</a:t>
            </a:r>
          </a:p>
          <a:p>
            <a:pPr marL="0" indent="0">
              <a:buNone/>
            </a:pPr>
            <a:r>
              <a:rPr lang="en-US" sz="2000" dirty="0">
                <a:latin typeface="Courier New" panose="02070309020205020404" pitchFamily="49" charset="0"/>
                <a:cs typeface="Courier New" panose="02070309020205020404" pitchFamily="49" charset="0"/>
              </a:rPr>
              <a:t>      void </a:t>
            </a:r>
            <a:r>
              <a:rPr lang="en-US" sz="2000" dirty="0" err="1">
                <a:latin typeface="Courier New" panose="02070309020205020404" pitchFamily="49" charset="0"/>
                <a:cs typeface="Courier New" panose="02070309020205020404" pitchFamily="49" charset="0"/>
              </a:rPr>
              <a:t>addTo</a:t>
            </a:r>
            <a:r>
              <a:rPr lang="en-US" sz="2000" dirty="0">
                <a:latin typeface="Courier New" panose="02070309020205020404" pitchFamily="49" charset="0"/>
                <a:cs typeface="Courier New" panose="02070309020205020404" pitchFamily="49" charset="0"/>
              </a:rPr>
              <a:t>(int </a:t>
            </a:r>
            <a:r>
              <a:rPr lang="en-US" sz="2000" dirty="0" err="1">
                <a:latin typeface="Courier New" panose="02070309020205020404" pitchFamily="49" charset="0"/>
                <a:cs typeface="Courier New" panose="02070309020205020404" pitchFamily="49" charset="0"/>
              </a:rPr>
              <a:t>hDim</a:t>
            </a:r>
            <a:r>
              <a:rPr lang="en-US" sz="2000" dirty="0">
                <a:latin typeface="Courier New" panose="02070309020205020404" pitchFamily="49" charset="0"/>
                <a:cs typeface="Courier New" panose="02070309020205020404" pitchFamily="49" charset="0"/>
              </a:rPr>
              <a:t>, int </a:t>
            </a:r>
            <a:r>
              <a:rPr lang="en-US" sz="2000" dirty="0" err="1">
                <a:latin typeface="Courier New" panose="02070309020205020404" pitchFamily="49" charset="0"/>
                <a:cs typeface="Courier New" panose="02070309020205020404" pitchFamily="49" charset="0"/>
              </a:rPr>
              <a:t>wDim</a:t>
            </a:r>
            <a:r>
              <a:rPr lang="en-US" sz="2000" dirty="0">
                <a:latin typeface="Courier New" panose="02070309020205020404" pitchFamily="49" charset="0"/>
                <a:cs typeface="Courier New" panose="02070309020205020404" pitchFamily="49" charset="0"/>
              </a:rPr>
              <a:t>);</a:t>
            </a:r>
          </a:p>
          <a:p>
            <a:pPr marL="0" indent="0">
              <a:buNone/>
            </a:pPr>
            <a:r>
              <a:rPr lang="en-US" sz="2000" dirty="0">
                <a:latin typeface="Courier New" panose="02070309020205020404" pitchFamily="49" charset="0"/>
                <a:cs typeface="Courier New" panose="02070309020205020404" pitchFamily="49" charset="0"/>
              </a:rPr>
              <a:t>      void draw();</a:t>
            </a:r>
          </a:p>
          <a:p>
            <a:pPr marL="0" indent="0">
              <a:buNone/>
            </a:pPr>
            <a:r>
              <a:rPr lang="en-US" sz="2000" dirty="0">
                <a:latin typeface="Courier New" panose="02070309020205020404" pitchFamily="49" charset="0"/>
                <a:cs typeface="Courier New" panose="02070309020205020404" pitchFamily="49" charset="0"/>
              </a:rPr>
              <a:t>  private:</a:t>
            </a:r>
          </a:p>
          <a:p>
            <a:pPr marL="0" indent="0">
              <a:buNone/>
            </a:pPr>
            <a:r>
              <a:rPr lang="en-US" sz="2000" dirty="0">
                <a:latin typeface="Courier New" panose="02070309020205020404" pitchFamily="49" charset="0"/>
                <a:cs typeface="Courier New" panose="02070309020205020404" pitchFamily="49" charset="0"/>
              </a:rPr>
              <a:t>      int height;</a:t>
            </a:r>
          </a:p>
          <a:p>
            <a:pPr marL="0" indent="0">
              <a:buNone/>
            </a:pPr>
            <a:r>
              <a:rPr lang="en-US" sz="2000" dirty="0">
                <a:latin typeface="Courier New" panose="02070309020205020404" pitchFamily="49" charset="0"/>
                <a:cs typeface="Courier New" panose="02070309020205020404" pitchFamily="49" charset="0"/>
              </a:rPr>
              <a:t>      int width;</a:t>
            </a:r>
          </a:p>
          <a:p>
            <a:pPr marL="0" indent="0">
              <a:buNone/>
            </a:pPr>
            <a:r>
              <a:rPr lang="en-US" sz="2000" dirty="0">
                <a:latin typeface="Courier New" panose="02070309020205020404" pitchFamily="49" charset="0"/>
                <a:cs typeface="Courier New" panose="02070309020205020404" pitchFamily="49" charset="0"/>
              </a:rPr>
              <a:t>};</a:t>
            </a:r>
          </a:p>
          <a:p>
            <a:pPr marL="0" indent="0">
              <a:buNone/>
            </a:pPr>
            <a:endParaRPr lang="en-US" sz="2000" dirty="0">
              <a:latin typeface="Courier New" panose="02070309020205020404" pitchFamily="49" charset="0"/>
              <a:cs typeface="Courier New" panose="02070309020205020404" pitchFamily="49" charset="0"/>
            </a:endParaRPr>
          </a:p>
        </p:txBody>
      </p:sp>
      <p:sp>
        <p:nvSpPr>
          <p:cNvPr id="4" name="Rectangle 4">
            <a:extLst>
              <a:ext uri="{FF2B5EF4-FFF2-40B4-BE49-F238E27FC236}">
                <a16:creationId xmlns:a16="http://schemas.microsoft.com/office/drawing/2014/main" id="{36412B76-9329-444D-87D9-43994D95E425}"/>
              </a:ext>
            </a:extLst>
          </p:cNvPr>
          <p:cNvSpPr>
            <a:spLocks noChangeAspect="1" noChangeArrowheads="1"/>
          </p:cNvSpPr>
          <p:nvPr/>
        </p:nvSpPr>
        <p:spPr bwMode="auto">
          <a:xfrm>
            <a:off x="1371600" y="5181600"/>
            <a:ext cx="2071688" cy="669925"/>
          </a:xfrm>
          <a:prstGeom prst="rect">
            <a:avLst/>
          </a:prstGeom>
          <a:noFill/>
          <a:ln w="28575">
            <a:solidFill>
              <a:srgbClr val="FA8218"/>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5" name="Text Box 5">
            <a:extLst>
              <a:ext uri="{FF2B5EF4-FFF2-40B4-BE49-F238E27FC236}">
                <a16:creationId xmlns:a16="http://schemas.microsoft.com/office/drawing/2014/main" id="{EAB900F1-3340-4BA4-A633-4F7BFA73678D}"/>
              </a:ext>
            </a:extLst>
          </p:cNvPr>
          <p:cNvSpPr txBox="1">
            <a:spLocks noChangeAspect="1" noChangeArrowheads="1"/>
          </p:cNvSpPr>
          <p:nvPr/>
        </p:nvSpPr>
        <p:spPr bwMode="auto">
          <a:xfrm>
            <a:off x="4865688" y="5350283"/>
            <a:ext cx="1974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a:solidFill>
                  <a:srgbClr val="FA8218"/>
                </a:solidFill>
              </a:rPr>
              <a:t>Private Members</a:t>
            </a:r>
          </a:p>
        </p:txBody>
      </p:sp>
      <p:sp>
        <p:nvSpPr>
          <p:cNvPr id="6" name="Line 6">
            <a:extLst>
              <a:ext uri="{FF2B5EF4-FFF2-40B4-BE49-F238E27FC236}">
                <a16:creationId xmlns:a16="http://schemas.microsoft.com/office/drawing/2014/main" id="{CF80518F-7E64-498C-A5F1-084A7D1A575C}"/>
              </a:ext>
            </a:extLst>
          </p:cNvPr>
          <p:cNvSpPr>
            <a:spLocks noChangeAspect="1" noChangeShapeType="1"/>
          </p:cNvSpPr>
          <p:nvPr/>
        </p:nvSpPr>
        <p:spPr bwMode="auto">
          <a:xfrm flipH="1">
            <a:off x="3622675" y="5536021"/>
            <a:ext cx="1225550" cy="0"/>
          </a:xfrm>
          <a:prstGeom prst="line">
            <a:avLst/>
          </a:prstGeom>
          <a:noFill/>
          <a:ln w="28575">
            <a:solidFill>
              <a:srgbClr val="FA8218"/>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 name="Rectangle 7">
            <a:extLst>
              <a:ext uri="{FF2B5EF4-FFF2-40B4-BE49-F238E27FC236}">
                <a16:creationId xmlns:a16="http://schemas.microsoft.com/office/drawing/2014/main" id="{E45583C7-B262-4403-8092-586A5BE6FB0F}"/>
              </a:ext>
            </a:extLst>
          </p:cNvPr>
          <p:cNvSpPr>
            <a:spLocks noChangeAspect="1" noChangeArrowheads="1"/>
          </p:cNvSpPr>
          <p:nvPr/>
        </p:nvSpPr>
        <p:spPr bwMode="auto">
          <a:xfrm>
            <a:off x="1436308" y="2271164"/>
            <a:ext cx="4812091" cy="2498717"/>
          </a:xfrm>
          <a:prstGeom prst="rect">
            <a:avLst/>
          </a:prstGeom>
          <a:noFill/>
          <a:ln w="28575">
            <a:solidFill>
              <a:srgbClr val="FA8218"/>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8" name="Text Box 8">
            <a:extLst>
              <a:ext uri="{FF2B5EF4-FFF2-40B4-BE49-F238E27FC236}">
                <a16:creationId xmlns:a16="http://schemas.microsoft.com/office/drawing/2014/main" id="{F5C57244-1F31-4469-AE19-11D7589A0348}"/>
              </a:ext>
            </a:extLst>
          </p:cNvPr>
          <p:cNvSpPr txBox="1">
            <a:spLocks noChangeAspect="1" noChangeArrowheads="1"/>
          </p:cNvSpPr>
          <p:nvPr/>
        </p:nvSpPr>
        <p:spPr bwMode="auto">
          <a:xfrm>
            <a:off x="6629400" y="3216406"/>
            <a:ext cx="2895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dirty="0">
                <a:solidFill>
                  <a:srgbClr val="FA8218"/>
                </a:solidFill>
              </a:rPr>
              <a:t>Public Members</a:t>
            </a:r>
          </a:p>
        </p:txBody>
      </p:sp>
      <p:sp>
        <p:nvSpPr>
          <p:cNvPr id="9" name="Line 6">
            <a:extLst>
              <a:ext uri="{FF2B5EF4-FFF2-40B4-BE49-F238E27FC236}">
                <a16:creationId xmlns:a16="http://schemas.microsoft.com/office/drawing/2014/main" id="{6FEE31CD-47E0-4D80-AB7A-95015EC94DCA}"/>
              </a:ext>
            </a:extLst>
          </p:cNvPr>
          <p:cNvSpPr>
            <a:spLocks noChangeAspect="1" noChangeShapeType="1"/>
          </p:cNvSpPr>
          <p:nvPr/>
        </p:nvSpPr>
        <p:spPr bwMode="auto">
          <a:xfrm flipH="1">
            <a:off x="6127750" y="3400047"/>
            <a:ext cx="501650" cy="0"/>
          </a:xfrm>
          <a:prstGeom prst="line">
            <a:avLst/>
          </a:prstGeom>
          <a:noFill/>
          <a:ln w="28575">
            <a:solidFill>
              <a:srgbClr val="FA8218"/>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583250981"/>
      </p:ext>
    </p:extLst>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246245E3-8228-4672-8916-913F1EB1D8D1}"/>
              </a:ext>
            </a:extLst>
          </p:cNvPr>
          <p:cNvSpPr>
            <a:spLocks noGrp="1" noChangeArrowheads="1"/>
          </p:cNvSpPr>
          <p:nvPr>
            <p:ph type="title"/>
          </p:nvPr>
        </p:nvSpPr>
        <p:spPr/>
        <p:txBody>
          <a:bodyPr/>
          <a:lstStyle/>
          <a:p>
            <a:r>
              <a:rPr lang="en-US" altLang="en-US"/>
              <a:t>Access Specifiers</a:t>
            </a:r>
          </a:p>
        </p:txBody>
      </p:sp>
      <p:sp>
        <p:nvSpPr>
          <p:cNvPr id="23555" name="Rectangle 3">
            <a:extLst>
              <a:ext uri="{FF2B5EF4-FFF2-40B4-BE49-F238E27FC236}">
                <a16:creationId xmlns:a16="http://schemas.microsoft.com/office/drawing/2014/main" id="{B0D064F5-779F-4BB2-9919-CE3FCC5DC438}"/>
              </a:ext>
            </a:extLst>
          </p:cNvPr>
          <p:cNvSpPr>
            <a:spLocks noGrp="1" noChangeArrowheads="1"/>
          </p:cNvSpPr>
          <p:nvPr>
            <p:ph idx="1"/>
          </p:nvPr>
        </p:nvSpPr>
        <p:spPr/>
        <p:txBody>
          <a:bodyPr/>
          <a:lstStyle/>
          <a:p>
            <a:pPr>
              <a:lnSpc>
                <a:spcPct val="90000"/>
              </a:lnSpc>
            </a:pPr>
            <a:r>
              <a:rPr lang="en-US" altLang="en-US" sz="2800"/>
              <a:t>Used to control access to members of the class</a:t>
            </a:r>
            <a:br>
              <a:rPr lang="en-US" altLang="en-US" sz="2800"/>
            </a:br>
            <a:endParaRPr lang="en-US" altLang="en-US" sz="2800"/>
          </a:p>
          <a:p>
            <a:pPr>
              <a:lnSpc>
                <a:spcPct val="90000"/>
              </a:lnSpc>
            </a:pPr>
            <a:r>
              <a:rPr lang="en-US" altLang="en-US" sz="2800">
                <a:latin typeface="Courier New" panose="02070309020205020404" pitchFamily="49" charset="0"/>
              </a:rPr>
              <a:t>public:</a:t>
            </a:r>
            <a:r>
              <a:rPr lang="en-US" altLang="en-US" sz="2800"/>
              <a:t>  can be accessed by functions outside of the class</a:t>
            </a:r>
            <a:br>
              <a:rPr lang="en-US" altLang="en-US" sz="2800"/>
            </a:br>
            <a:endParaRPr lang="en-US" altLang="en-US" sz="2800"/>
          </a:p>
          <a:p>
            <a:pPr>
              <a:lnSpc>
                <a:spcPct val="90000"/>
              </a:lnSpc>
            </a:pPr>
            <a:r>
              <a:rPr lang="en-US" altLang="en-US" sz="2800">
                <a:latin typeface="Courier New" panose="02070309020205020404" pitchFamily="49" charset="0"/>
              </a:rPr>
              <a:t>private:</a:t>
            </a:r>
            <a:r>
              <a:rPr lang="en-US" altLang="en-US" sz="2800"/>
              <a:t>  can only be called by or accessed by functions that are members of the class</a:t>
            </a:r>
            <a:endParaRPr lang="en-US" altLang="en-US" sz="2800">
              <a:latin typeface="Courier New" panose="02070309020205020404" pitchFamily="49" charset="0"/>
            </a:endParaRPr>
          </a:p>
        </p:txBody>
      </p:sp>
    </p:spTree>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924A8E4C-9A29-451C-B27A-2EFFC7EDD557}"/>
              </a:ext>
            </a:extLst>
          </p:cNvPr>
          <p:cNvSpPr>
            <a:spLocks noGrp="1" noChangeArrowheads="1"/>
          </p:cNvSpPr>
          <p:nvPr>
            <p:ph type="title"/>
          </p:nvPr>
        </p:nvSpPr>
        <p:spPr/>
        <p:txBody>
          <a:bodyPr/>
          <a:lstStyle/>
          <a:p>
            <a:r>
              <a:rPr lang="en-US" altLang="en-US"/>
              <a:t>More on Access Specifiers</a:t>
            </a:r>
          </a:p>
        </p:txBody>
      </p:sp>
      <p:sp>
        <p:nvSpPr>
          <p:cNvPr id="27651" name="Rectangle 3">
            <a:extLst>
              <a:ext uri="{FF2B5EF4-FFF2-40B4-BE49-F238E27FC236}">
                <a16:creationId xmlns:a16="http://schemas.microsoft.com/office/drawing/2014/main" id="{B2E76555-AB66-4944-BC5C-2B731D694909}"/>
              </a:ext>
            </a:extLst>
          </p:cNvPr>
          <p:cNvSpPr>
            <a:spLocks noGrp="1" noChangeArrowheads="1"/>
          </p:cNvSpPr>
          <p:nvPr>
            <p:ph idx="1"/>
          </p:nvPr>
        </p:nvSpPr>
        <p:spPr/>
        <p:txBody>
          <a:bodyPr/>
          <a:lstStyle/>
          <a:p>
            <a:r>
              <a:rPr lang="en-US" altLang="en-US"/>
              <a:t>Can be listed in any order in a class</a:t>
            </a:r>
            <a:br>
              <a:rPr lang="en-US" altLang="en-US"/>
            </a:br>
            <a:endParaRPr lang="en-US" altLang="en-US"/>
          </a:p>
          <a:p>
            <a:r>
              <a:rPr lang="en-US" altLang="en-US"/>
              <a:t>Can appear multiple times in a class</a:t>
            </a:r>
            <a:br>
              <a:rPr lang="en-US" altLang="en-US"/>
            </a:br>
            <a:endParaRPr lang="en-US" altLang="en-US"/>
          </a:p>
          <a:p>
            <a:r>
              <a:rPr lang="en-US" altLang="en-US"/>
              <a:t>If not specified, the default is </a:t>
            </a:r>
            <a:r>
              <a:rPr lang="en-US" altLang="en-US">
                <a:latin typeface="Courier New" panose="02070309020205020404" pitchFamily="49" charset="0"/>
              </a:rPr>
              <a:t>private</a:t>
            </a:r>
          </a:p>
        </p:txBody>
      </p:sp>
    </p:spTree>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873B6A85-561D-473A-8F94-E533C3DA0253}"/>
              </a:ext>
            </a:extLst>
          </p:cNvPr>
          <p:cNvSpPr>
            <a:spLocks noGrp="1" noChangeArrowheads="1"/>
          </p:cNvSpPr>
          <p:nvPr>
            <p:ph type="title"/>
          </p:nvPr>
        </p:nvSpPr>
        <p:spPr/>
        <p:txBody>
          <a:bodyPr/>
          <a:lstStyle/>
          <a:p>
            <a:r>
              <a:rPr lang="en-US" altLang="en-US"/>
              <a:t>Constructors</a:t>
            </a:r>
          </a:p>
        </p:txBody>
      </p:sp>
      <p:sp>
        <p:nvSpPr>
          <p:cNvPr id="60419" name="Rectangle 3">
            <a:extLst>
              <a:ext uri="{FF2B5EF4-FFF2-40B4-BE49-F238E27FC236}">
                <a16:creationId xmlns:a16="http://schemas.microsoft.com/office/drawing/2014/main" id="{D26839A2-DC2F-4FF0-B73A-76555AD8308E}"/>
              </a:ext>
            </a:extLst>
          </p:cNvPr>
          <p:cNvSpPr>
            <a:spLocks noGrp="1" noChangeArrowheads="1"/>
          </p:cNvSpPr>
          <p:nvPr>
            <p:ph idx="1"/>
          </p:nvPr>
        </p:nvSpPr>
        <p:spPr>
          <a:xfrm>
            <a:off x="457200" y="1946275"/>
            <a:ext cx="8075613" cy="3741738"/>
          </a:xfrm>
        </p:spPr>
        <p:txBody>
          <a:bodyPr/>
          <a:lstStyle/>
          <a:p>
            <a:pPr>
              <a:lnSpc>
                <a:spcPct val="90000"/>
              </a:lnSpc>
            </a:pPr>
            <a:r>
              <a:rPr lang="en-US" altLang="en-US" sz="2800"/>
              <a:t>Member function that is automatically called when an object is created</a:t>
            </a:r>
            <a:br>
              <a:rPr lang="en-US" altLang="en-US" sz="2800"/>
            </a:br>
            <a:endParaRPr lang="en-US" altLang="en-US" sz="2800"/>
          </a:p>
          <a:p>
            <a:pPr>
              <a:lnSpc>
                <a:spcPct val="90000"/>
              </a:lnSpc>
            </a:pPr>
            <a:r>
              <a:rPr lang="en-US" altLang="en-US" sz="2800"/>
              <a:t>Purpose is to construct an object</a:t>
            </a:r>
            <a:br>
              <a:rPr lang="en-US" altLang="en-US" sz="2800"/>
            </a:br>
            <a:endParaRPr lang="en-US" altLang="en-US" sz="2800"/>
          </a:p>
          <a:p>
            <a:pPr>
              <a:lnSpc>
                <a:spcPct val="90000"/>
              </a:lnSpc>
            </a:pPr>
            <a:r>
              <a:rPr lang="en-US" altLang="en-US" sz="2800"/>
              <a:t>Constructor function name is class name</a:t>
            </a:r>
            <a:br>
              <a:rPr lang="en-US" altLang="en-US" sz="2800"/>
            </a:br>
            <a:endParaRPr lang="en-US" altLang="en-US" sz="2800"/>
          </a:p>
          <a:p>
            <a:pPr>
              <a:lnSpc>
                <a:spcPct val="90000"/>
              </a:lnSpc>
            </a:pPr>
            <a:r>
              <a:rPr lang="en-US" altLang="en-US" sz="2800"/>
              <a:t>Has no return type</a:t>
            </a:r>
          </a:p>
          <a:p>
            <a:pPr>
              <a:lnSpc>
                <a:spcPct val="90000"/>
              </a:lnSpc>
            </a:pPr>
            <a:endParaRPr lang="en-US" altLang="en-US" sz="2800"/>
          </a:p>
        </p:txBody>
      </p:sp>
    </p:spTree>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CCD4AB00-3E14-47F3-B4E2-CC54DF041804}"/>
              </a:ext>
            </a:extLst>
          </p:cNvPr>
          <p:cNvSpPr>
            <a:spLocks noGrp="1" noChangeArrowheads="1"/>
          </p:cNvSpPr>
          <p:nvPr>
            <p:ph type="title"/>
          </p:nvPr>
        </p:nvSpPr>
        <p:spPr/>
        <p:txBody>
          <a:bodyPr/>
          <a:lstStyle/>
          <a:p>
            <a:r>
              <a:rPr lang="en-US" altLang="en-US"/>
              <a:t>Default Constructors</a:t>
            </a:r>
          </a:p>
        </p:txBody>
      </p:sp>
      <p:sp>
        <p:nvSpPr>
          <p:cNvPr id="67587" name="Rectangle 3">
            <a:extLst>
              <a:ext uri="{FF2B5EF4-FFF2-40B4-BE49-F238E27FC236}">
                <a16:creationId xmlns:a16="http://schemas.microsoft.com/office/drawing/2014/main" id="{C9D5490C-9750-496E-BACC-DEF77D87992A}"/>
              </a:ext>
            </a:extLst>
          </p:cNvPr>
          <p:cNvSpPr>
            <a:spLocks noGrp="1" noChangeArrowheads="1"/>
          </p:cNvSpPr>
          <p:nvPr>
            <p:ph idx="1"/>
          </p:nvPr>
        </p:nvSpPr>
        <p:spPr/>
        <p:txBody>
          <a:bodyPr/>
          <a:lstStyle/>
          <a:p>
            <a:pPr>
              <a:lnSpc>
                <a:spcPct val="90000"/>
              </a:lnSpc>
            </a:pPr>
            <a:r>
              <a:rPr lang="en-US" altLang="en-US" sz="2400"/>
              <a:t>A default constructor is a constructor that takes no arguments.</a:t>
            </a:r>
            <a:br>
              <a:rPr lang="en-US" altLang="en-US" sz="2400"/>
            </a:br>
            <a:endParaRPr lang="en-US" altLang="en-US" sz="2400"/>
          </a:p>
          <a:p>
            <a:pPr>
              <a:lnSpc>
                <a:spcPct val="90000"/>
              </a:lnSpc>
            </a:pPr>
            <a:r>
              <a:rPr lang="en-US" altLang="en-US" sz="2400"/>
              <a:t>If you write a class with no constructor at all, C++ will write a default constructor for you, one that does nothing.</a:t>
            </a:r>
            <a:br>
              <a:rPr lang="en-US" altLang="en-US" sz="2400"/>
            </a:br>
            <a:endParaRPr lang="en-US" altLang="en-US" sz="2400"/>
          </a:p>
          <a:p>
            <a:pPr>
              <a:lnSpc>
                <a:spcPct val="90000"/>
              </a:lnSpc>
              <a:spcBef>
                <a:spcPct val="40000"/>
              </a:spcBef>
            </a:pPr>
            <a:r>
              <a:rPr lang="en-US" altLang="en-US" sz="2400"/>
              <a:t>A simple instantiation of a class (with no arguments) calls the default constructor:</a:t>
            </a:r>
          </a:p>
          <a:p>
            <a:pPr lvl="1">
              <a:lnSpc>
                <a:spcPct val="90000"/>
              </a:lnSpc>
              <a:spcBef>
                <a:spcPct val="40000"/>
              </a:spcBef>
              <a:buFontTx/>
              <a:buNone/>
            </a:pPr>
            <a:r>
              <a:rPr lang="en-US" altLang="en-US" sz="2000"/>
              <a:t>	</a:t>
            </a:r>
            <a:r>
              <a:rPr lang="en-US" altLang="en-US" sz="2000">
                <a:latin typeface="Courier New" panose="02070309020205020404" pitchFamily="49" charset="0"/>
              </a:rPr>
              <a:t>Rectangle r;</a:t>
            </a:r>
          </a:p>
        </p:txBody>
      </p:sp>
    </p:spTree>
    <p:extLst>
      <p:ext uri="{BB962C8B-B14F-4D97-AF65-F5344CB8AC3E}">
        <p14:creationId xmlns:p14="http://schemas.microsoft.com/office/powerpoint/2010/main" val="1932119895"/>
      </p:ext>
    </p:extLst>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a:extLst>
              <a:ext uri="{FF2B5EF4-FFF2-40B4-BE49-F238E27FC236}">
                <a16:creationId xmlns:a16="http://schemas.microsoft.com/office/drawing/2014/main" id="{8FA922DE-2D33-4865-A67F-AA7A20A7FC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533400"/>
            <a:ext cx="5419725"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a:extLst>
              <a:ext uri="{FF2B5EF4-FFF2-40B4-BE49-F238E27FC236}">
                <a16:creationId xmlns:a16="http://schemas.microsoft.com/office/drawing/2014/main" id="{C626B4BF-6FD4-4459-8A42-C0C681E115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143000"/>
            <a:ext cx="7986713" cy="423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Text Box 3">
            <a:extLst>
              <a:ext uri="{FF2B5EF4-FFF2-40B4-BE49-F238E27FC236}">
                <a16:creationId xmlns:a16="http://schemas.microsoft.com/office/drawing/2014/main" id="{FC159506-14C7-476B-BE18-463396880245}"/>
              </a:ext>
            </a:extLst>
          </p:cNvPr>
          <p:cNvSpPr txBox="1">
            <a:spLocks noChangeArrowheads="1"/>
          </p:cNvSpPr>
          <p:nvPr/>
        </p:nvSpPr>
        <p:spPr bwMode="auto">
          <a:xfrm>
            <a:off x="6553200" y="6019800"/>
            <a:ext cx="1905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i="1"/>
              <a:t>Continues...</a:t>
            </a:r>
          </a:p>
        </p:txBody>
      </p:sp>
    </p:spTree>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a:extLst>
              <a:ext uri="{FF2B5EF4-FFF2-40B4-BE49-F238E27FC236}">
                <a16:creationId xmlns:a16="http://schemas.microsoft.com/office/drawing/2014/main" id="{06E715F6-D7F6-4F3C-B0B7-63CFEC17D9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9600" y="1162050"/>
            <a:ext cx="5395913"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Rectangle 3">
            <a:extLst>
              <a:ext uri="{FF2B5EF4-FFF2-40B4-BE49-F238E27FC236}">
                <a16:creationId xmlns:a16="http://schemas.microsoft.com/office/drawing/2014/main" id="{824119BF-6010-435D-A14E-17638F76D77E}"/>
              </a:ext>
            </a:extLst>
          </p:cNvPr>
          <p:cNvSpPr>
            <a:spLocks noChangeArrowheads="1"/>
          </p:cNvSpPr>
          <p:nvPr/>
        </p:nvSpPr>
        <p:spPr bwMode="auto">
          <a:xfrm>
            <a:off x="304800" y="152400"/>
            <a:ext cx="7743825"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a:solidFill>
                  <a:srgbClr val="0488AE"/>
                </a:solidFill>
              </a:rPr>
              <a:t>Contents of </a:t>
            </a:r>
            <a:r>
              <a:rPr lang="en-US" altLang="en-US">
                <a:solidFill>
                  <a:srgbClr val="0488AE"/>
                </a:solidFill>
                <a:latin typeface="Courier New" panose="02070309020205020404" pitchFamily="49" charset="0"/>
              </a:rPr>
              <a:t>Rectangle.ccp </a:t>
            </a:r>
            <a:r>
              <a:rPr lang="en-US" altLang="en-US">
                <a:solidFill>
                  <a:srgbClr val="0488AE"/>
                </a:solidFill>
              </a:rPr>
              <a:t>Version3</a:t>
            </a:r>
            <a:endParaRPr lang="en-US" altLang="en-US">
              <a:solidFill>
                <a:srgbClr val="603A2F"/>
              </a:solidFill>
              <a:latin typeface="Courier New" panose="02070309020205020404" pitchFamily="49" charset="0"/>
            </a:endParaRPr>
          </a:p>
        </p:txBody>
      </p:sp>
      <p:sp>
        <p:nvSpPr>
          <p:cNvPr id="64516" name="Rectangle 1">
            <a:extLst>
              <a:ext uri="{FF2B5EF4-FFF2-40B4-BE49-F238E27FC236}">
                <a16:creationId xmlns:a16="http://schemas.microsoft.com/office/drawing/2014/main" id="{6CF99A5E-6203-41BF-89E8-2F2D5FB017AF}"/>
              </a:ext>
            </a:extLst>
          </p:cNvPr>
          <p:cNvSpPr>
            <a:spLocks noChangeArrowheads="1"/>
          </p:cNvSpPr>
          <p:nvPr/>
        </p:nvSpPr>
        <p:spPr bwMode="auto">
          <a:xfrm>
            <a:off x="7620000" y="5930900"/>
            <a:ext cx="13382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t>(continued)</a:t>
            </a:r>
            <a:endParaRPr lang="en-US" altLang="en-US" sz="1800">
              <a:latin typeface="Courier New" panose="02070309020205020404" pitchFamily="49" charset="0"/>
            </a:endParaRPr>
          </a:p>
        </p:txBody>
      </p:sp>
    </p:spTree>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1">
            <a:extLst>
              <a:ext uri="{FF2B5EF4-FFF2-40B4-BE49-F238E27FC236}">
                <a16:creationId xmlns:a16="http://schemas.microsoft.com/office/drawing/2014/main" id="{62D0D57F-D4BD-4AE2-94F9-B4A34A19238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6600" y="609600"/>
            <a:ext cx="7670800" cy="529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t>Overview</a:t>
            </a:r>
          </a:p>
        </p:txBody>
      </p:sp>
      <p:sp>
        <p:nvSpPr>
          <p:cNvPr id="5123" name="Rectangle 3"/>
          <p:cNvSpPr>
            <a:spLocks noGrp="1" noChangeArrowheads="1"/>
          </p:cNvSpPr>
          <p:nvPr>
            <p:ph idx="1"/>
          </p:nvPr>
        </p:nvSpPr>
        <p:spPr/>
        <p:txBody>
          <a:bodyPr/>
          <a:lstStyle/>
          <a:p>
            <a:pPr eaLnBrk="1" hangingPunct="1">
              <a:lnSpc>
                <a:spcPct val="155000"/>
              </a:lnSpc>
              <a:buFont typeface="Wingdings" pitchFamily="2" charset="2"/>
              <a:buNone/>
            </a:pPr>
            <a:r>
              <a:rPr lang="en-US" sz="3200">
                <a:solidFill>
                  <a:srgbClr val="A50021"/>
                </a:solidFill>
              </a:rPr>
              <a:t>10.1   Structures </a:t>
            </a:r>
          </a:p>
          <a:p>
            <a:pPr eaLnBrk="1" hangingPunct="1">
              <a:lnSpc>
                <a:spcPct val="155000"/>
              </a:lnSpc>
              <a:buFont typeface="Wingdings" pitchFamily="2" charset="2"/>
              <a:buNone/>
            </a:pPr>
            <a:r>
              <a:rPr lang="en-US" sz="3200">
                <a:solidFill>
                  <a:srgbClr val="A50021"/>
                </a:solidFill>
              </a:rPr>
              <a:t>10.2   Classes</a:t>
            </a:r>
          </a:p>
          <a:p>
            <a:pPr eaLnBrk="1" hangingPunct="1">
              <a:lnSpc>
                <a:spcPct val="155000"/>
              </a:lnSpc>
              <a:buFont typeface="Wingdings" pitchFamily="2" charset="2"/>
              <a:buNone/>
            </a:pPr>
            <a:r>
              <a:rPr lang="en-US" sz="3200">
                <a:solidFill>
                  <a:srgbClr val="A50021"/>
                </a:solidFill>
              </a:rPr>
              <a:t>10.3   Abstract Data Types</a:t>
            </a:r>
          </a:p>
          <a:p>
            <a:pPr eaLnBrk="1" hangingPunct="1">
              <a:lnSpc>
                <a:spcPct val="155000"/>
              </a:lnSpc>
              <a:buFont typeface="Wingdings" pitchFamily="2" charset="2"/>
              <a:buNone/>
            </a:pPr>
            <a:r>
              <a:rPr lang="en-US" sz="3200">
                <a:solidFill>
                  <a:srgbClr val="A50021"/>
                </a:solidFill>
              </a:rPr>
              <a:t>10.4   Introduction to Inheritance</a:t>
            </a:r>
          </a:p>
        </p:txBody>
      </p:sp>
    </p:spTree>
  </p:cSld>
  <p:clrMapOvr>
    <a:masterClrMapping/>
  </p:clrMapOvr>
  <p:transition spd="med"/>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Default Constructors</a:t>
            </a:r>
          </a:p>
        </p:txBody>
      </p:sp>
      <p:sp>
        <p:nvSpPr>
          <p:cNvPr id="3" name="Content Placeholder 2"/>
          <p:cNvSpPr>
            <a:spLocks noGrp="1"/>
          </p:cNvSpPr>
          <p:nvPr>
            <p:ph idx="1"/>
          </p:nvPr>
        </p:nvSpPr>
        <p:spPr/>
        <p:txBody>
          <a:bodyPr/>
          <a:lstStyle/>
          <a:p>
            <a:r>
              <a:rPr lang="en-US" dirty="0"/>
              <a:t>If your program does </a:t>
            </a:r>
            <a:r>
              <a:rPr lang="en-US" dirty="0">
                <a:solidFill>
                  <a:srgbClr val="FF0000"/>
                </a:solidFill>
              </a:rPr>
              <a:t>not</a:t>
            </a:r>
            <a:r>
              <a:rPr lang="en-US" dirty="0"/>
              <a:t> provide any constructor for a class defined by you, C++ generates a default one for you that does nothing.</a:t>
            </a:r>
          </a:p>
          <a:p>
            <a:r>
              <a:rPr lang="en-US" dirty="0"/>
              <a:t>If your program does provide some constructor (maybe only one), but no default constructor, C++ does NOT generate a default one.</a:t>
            </a:r>
          </a:p>
          <a:p>
            <a:endParaRPr lang="en-US" dirty="0"/>
          </a:p>
          <a:p>
            <a:pPr>
              <a:buNone/>
            </a:pPr>
            <a:r>
              <a:rPr lang="en-US" dirty="0">
                <a:solidFill>
                  <a:srgbClr val="FF0000"/>
                </a:solidFill>
              </a:rPr>
              <a:t>See the demo program...</a:t>
            </a:r>
          </a:p>
        </p:txBody>
      </p:sp>
    </p:spTree>
    <p:extLst>
      <p:ext uri="{BB962C8B-B14F-4D97-AF65-F5344CB8AC3E}">
        <p14:creationId xmlns:p14="http://schemas.microsoft.com/office/powerpoint/2010/main" val="2128051269"/>
      </p:ext>
    </p:extLst>
  </p:cSld>
  <p:clrMapOvr>
    <a:masterClrMapping/>
  </p:clrMapOvr>
  <p:transition spd="med"/>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A6F1AE1D-0D2B-4784-9AB0-6A9EDF631A9A}"/>
              </a:ext>
            </a:extLst>
          </p:cNvPr>
          <p:cNvSpPr>
            <a:spLocks noGrp="1" noChangeArrowheads="1"/>
          </p:cNvSpPr>
          <p:nvPr>
            <p:ph type="ctrTitle"/>
          </p:nvPr>
        </p:nvSpPr>
        <p:spPr/>
        <p:txBody>
          <a:bodyPr/>
          <a:lstStyle/>
          <a:p>
            <a:r>
              <a:rPr lang="en-US" altLang="en-US"/>
              <a:t>13.8</a:t>
            </a:r>
          </a:p>
        </p:txBody>
      </p:sp>
      <p:sp>
        <p:nvSpPr>
          <p:cNvPr id="68611" name="Subtitle 2">
            <a:extLst>
              <a:ext uri="{FF2B5EF4-FFF2-40B4-BE49-F238E27FC236}">
                <a16:creationId xmlns:a16="http://schemas.microsoft.com/office/drawing/2014/main" id="{FAE956FB-2A03-48D8-95F3-DE156C6B131A}"/>
              </a:ext>
            </a:extLst>
          </p:cNvPr>
          <p:cNvSpPr>
            <a:spLocks noGrp="1" noChangeArrowheads="1"/>
          </p:cNvSpPr>
          <p:nvPr>
            <p:ph type="subTitle" idx="1"/>
          </p:nvPr>
        </p:nvSpPr>
        <p:spPr/>
        <p:txBody>
          <a:bodyPr/>
          <a:lstStyle/>
          <a:p>
            <a:r>
              <a:rPr lang="en-US" altLang="en-US"/>
              <a:t>Passing Arguments to Constructors</a:t>
            </a:r>
          </a:p>
          <a:p>
            <a:endParaRPr lang="en-US" alt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0DA44192-19EF-4068-96EC-4140BD39D6C0}"/>
              </a:ext>
            </a:extLst>
          </p:cNvPr>
          <p:cNvSpPr>
            <a:spLocks noGrp="1" noChangeArrowheads="1"/>
          </p:cNvSpPr>
          <p:nvPr>
            <p:ph type="title"/>
          </p:nvPr>
        </p:nvSpPr>
        <p:spPr/>
        <p:txBody>
          <a:bodyPr/>
          <a:lstStyle/>
          <a:p>
            <a:r>
              <a:rPr lang="en-US" altLang="en-US"/>
              <a:t>Passing Arguments to Constructors</a:t>
            </a:r>
          </a:p>
        </p:txBody>
      </p:sp>
      <p:sp>
        <p:nvSpPr>
          <p:cNvPr id="69635" name="Rectangle 3">
            <a:extLst>
              <a:ext uri="{FF2B5EF4-FFF2-40B4-BE49-F238E27FC236}">
                <a16:creationId xmlns:a16="http://schemas.microsoft.com/office/drawing/2014/main" id="{49CE2AC3-8501-47AE-A636-F2842D5FE4BA}"/>
              </a:ext>
            </a:extLst>
          </p:cNvPr>
          <p:cNvSpPr>
            <a:spLocks noGrp="1" noChangeArrowheads="1"/>
          </p:cNvSpPr>
          <p:nvPr>
            <p:ph idx="1"/>
          </p:nvPr>
        </p:nvSpPr>
        <p:spPr>
          <a:xfrm>
            <a:off x="457200" y="1736725"/>
            <a:ext cx="7999413" cy="3743325"/>
          </a:xfrm>
        </p:spPr>
        <p:txBody>
          <a:bodyPr/>
          <a:lstStyle/>
          <a:p>
            <a:pPr>
              <a:lnSpc>
                <a:spcPct val="90000"/>
              </a:lnSpc>
              <a:spcBef>
                <a:spcPct val="40000"/>
              </a:spcBef>
            </a:pPr>
            <a:r>
              <a:rPr lang="en-US" altLang="en-US" sz="2800"/>
              <a:t>To create a constructor that takes arguments:</a:t>
            </a:r>
          </a:p>
          <a:p>
            <a:pPr lvl="1">
              <a:lnSpc>
                <a:spcPct val="90000"/>
              </a:lnSpc>
              <a:spcBef>
                <a:spcPct val="40000"/>
              </a:spcBef>
            </a:pPr>
            <a:r>
              <a:rPr lang="en-US" altLang="en-US" sz="2400"/>
              <a:t>indicate parameters in prototype:</a:t>
            </a:r>
            <a:br>
              <a:rPr lang="en-US" altLang="en-US" sz="2400"/>
            </a:br>
            <a:br>
              <a:rPr lang="en-US" altLang="en-US" sz="2400"/>
            </a:br>
            <a:r>
              <a:rPr lang="en-US" altLang="en-US" sz="2400">
                <a:latin typeface="Courier New" panose="02070309020205020404" pitchFamily="49" charset="0"/>
              </a:rPr>
              <a:t>Rectangle(double, double);</a:t>
            </a:r>
            <a:br>
              <a:rPr lang="en-US" altLang="en-US" sz="2400">
                <a:latin typeface="Courier New" panose="02070309020205020404" pitchFamily="49" charset="0"/>
              </a:rPr>
            </a:br>
            <a:endParaRPr lang="en-US" altLang="en-US" sz="2400">
              <a:latin typeface="Courier New" panose="02070309020205020404" pitchFamily="49" charset="0"/>
            </a:endParaRPr>
          </a:p>
          <a:p>
            <a:pPr lvl="1">
              <a:lnSpc>
                <a:spcPct val="90000"/>
              </a:lnSpc>
              <a:spcBef>
                <a:spcPct val="40000"/>
              </a:spcBef>
            </a:pPr>
            <a:r>
              <a:rPr lang="en-US" altLang="en-US" sz="2400"/>
              <a:t>Use parameters in the definition:</a:t>
            </a:r>
            <a:br>
              <a:rPr lang="en-US" altLang="en-US" sz="2400"/>
            </a:br>
            <a:br>
              <a:rPr lang="en-US" altLang="en-US" sz="2400"/>
            </a:br>
            <a:r>
              <a:rPr lang="en-US" altLang="en-US" sz="2400">
                <a:latin typeface="Courier New" panose="02070309020205020404" pitchFamily="49" charset="0"/>
              </a:rPr>
              <a:t>Rectangle::Rectangle(double w, double len)</a:t>
            </a:r>
            <a:br>
              <a:rPr lang="en-US" altLang="en-US" sz="2400">
                <a:latin typeface="Courier New" panose="02070309020205020404" pitchFamily="49" charset="0"/>
              </a:rPr>
            </a:br>
            <a:r>
              <a:rPr lang="en-US" altLang="en-US" sz="2400">
                <a:latin typeface="Courier New" panose="02070309020205020404" pitchFamily="49" charset="0"/>
              </a:rPr>
              <a:t>{</a:t>
            </a:r>
            <a:br>
              <a:rPr lang="en-US" altLang="en-US" sz="2400">
                <a:latin typeface="Courier New" panose="02070309020205020404" pitchFamily="49" charset="0"/>
              </a:rPr>
            </a:br>
            <a:r>
              <a:rPr lang="en-US" altLang="en-US" sz="2400">
                <a:latin typeface="Courier New" panose="02070309020205020404" pitchFamily="49" charset="0"/>
              </a:rPr>
              <a:t>   width = w;</a:t>
            </a:r>
            <a:br>
              <a:rPr lang="en-US" altLang="en-US" sz="2400">
                <a:latin typeface="Courier New" panose="02070309020205020404" pitchFamily="49" charset="0"/>
              </a:rPr>
            </a:br>
            <a:r>
              <a:rPr lang="en-US" altLang="en-US" sz="2400">
                <a:latin typeface="Courier New" panose="02070309020205020404" pitchFamily="49" charset="0"/>
              </a:rPr>
              <a:t>   length = len;</a:t>
            </a:r>
            <a:br>
              <a:rPr lang="en-US" altLang="en-US" sz="2400">
                <a:latin typeface="Courier New" panose="02070309020205020404" pitchFamily="49" charset="0"/>
              </a:rPr>
            </a:br>
            <a:r>
              <a:rPr lang="en-US" altLang="en-US" sz="2400">
                <a:latin typeface="Courier New" panose="02070309020205020404" pitchFamily="49" charset="0"/>
              </a:rPr>
              <a:t>}</a:t>
            </a:r>
          </a:p>
        </p:txBody>
      </p:sp>
    </p:spTree>
  </p:cSld>
  <p:clrMapOvr>
    <a:masterClrMapping/>
  </p:clrMapOvr>
  <p:transition spd="med"/>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64D76CBA-6BA3-4BC9-8343-4BBD9380286D}"/>
              </a:ext>
            </a:extLst>
          </p:cNvPr>
          <p:cNvSpPr>
            <a:spLocks noGrp="1" noChangeArrowheads="1"/>
          </p:cNvSpPr>
          <p:nvPr>
            <p:ph type="title"/>
          </p:nvPr>
        </p:nvSpPr>
        <p:spPr/>
        <p:txBody>
          <a:bodyPr/>
          <a:lstStyle/>
          <a:p>
            <a:r>
              <a:rPr lang="en-US" altLang="en-US"/>
              <a:t>Passing Arguments to Constructors</a:t>
            </a:r>
          </a:p>
        </p:txBody>
      </p:sp>
      <p:sp>
        <p:nvSpPr>
          <p:cNvPr id="71683" name="Rectangle 3">
            <a:extLst>
              <a:ext uri="{FF2B5EF4-FFF2-40B4-BE49-F238E27FC236}">
                <a16:creationId xmlns:a16="http://schemas.microsoft.com/office/drawing/2014/main" id="{458955E0-452C-461D-9F69-1B5C086936B3}"/>
              </a:ext>
            </a:extLst>
          </p:cNvPr>
          <p:cNvSpPr>
            <a:spLocks noGrp="1" noChangeArrowheads="1"/>
          </p:cNvSpPr>
          <p:nvPr>
            <p:ph idx="1"/>
          </p:nvPr>
        </p:nvSpPr>
        <p:spPr>
          <a:xfrm>
            <a:off x="457200" y="1766888"/>
            <a:ext cx="7999413" cy="3741737"/>
          </a:xfrm>
        </p:spPr>
        <p:txBody>
          <a:bodyPr/>
          <a:lstStyle/>
          <a:p>
            <a:pPr>
              <a:lnSpc>
                <a:spcPct val="90000"/>
              </a:lnSpc>
              <a:spcBef>
                <a:spcPct val="40000"/>
              </a:spcBef>
            </a:pPr>
            <a:r>
              <a:rPr lang="en-US" altLang="en-US" sz="2800"/>
              <a:t>You can pass arguments to the constructor when you create an object:</a:t>
            </a:r>
            <a:br>
              <a:rPr lang="en-US" altLang="en-US" sz="2800"/>
            </a:br>
            <a:endParaRPr lang="en-US" altLang="en-US" sz="2800"/>
          </a:p>
          <a:p>
            <a:pPr lvl="1">
              <a:lnSpc>
                <a:spcPct val="90000"/>
              </a:lnSpc>
              <a:spcBef>
                <a:spcPct val="40000"/>
              </a:spcBef>
              <a:buFontTx/>
              <a:buNone/>
            </a:pPr>
            <a:r>
              <a:rPr lang="en-US" altLang="en-US" sz="2400"/>
              <a:t>	</a:t>
            </a:r>
            <a:r>
              <a:rPr lang="en-US" altLang="en-US" sz="2400">
                <a:latin typeface="Courier New" panose="02070309020205020404" pitchFamily="49" charset="0"/>
              </a:rPr>
              <a:t>Rectangle r(10, 5);</a:t>
            </a:r>
          </a:p>
        </p:txBody>
      </p:sp>
    </p:spTree>
  </p:cSld>
  <p:clrMapOvr>
    <a:masterClrMapping/>
  </p:clrMapOvr>
  <p:transition spd="med"/>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A80F6798-9BAC-447F-83CE-DB45C97F580A}"/>
              </a:ext>
            </a:extLst>
          </p:cNvPr>
          <p:cNvSpPr>
            <a:spLocks noGrp="1" noChangeArrowheads="1"/>
          </p:cNvSpPr>
          <p:nvPr>
            <p:ph type="title"/>
          </p:nvPr>
        </p:nvSpPr>
        <p:spPr/>
        <p:txBody>
          <a:bodyPr/>
          <a:lstStyle/>
          <a:p>
            <a:r>
              <a:rPr lang="en-US" altLang="en-US"/>
              <a:t>Classes with No Default Constructor</a:t>
            </a:r>
          </a:p>
        </p:txBody>
      </p:sp>
      <p:sp>
        <p:nvSpPr>
          <p:cNvPr id="74755" name="Rectangle 3">
            <a:extLst>
              <a:ext uri="{FF2B5EF4-FFF2-40B4-BE49-F238E27FC236}">
                <a16:creationId xmlns:a16="http://schemas.microsoft.com/office/drawing/2014/main" id="{F564C5F0-777E-457E-95FB-85C5AF35F7E1}"/>
              </a:ext>
            </a:extLst>
          </p:cNvPr>
          <p:cNvSpPr>
            <a:spLocks noGrp="1" noChangeArrowheads="1"/>
          </p:cNvSpPr>
          <p:nvPr>
            <p:ph idx="1"/>
          </p:nvPr>
        </p:nvSpPr>
        <p:spPr/>
        <p:txBody>
          <a:bodyPr/>
          <a:lstStyle/>
          <a:p>
            <a:r>
              <a:rPr lang="en-US" altLang="en-US"/>
              <a:t>When all of a class's constructors require arguments, then the class has NO default constructor.</a:t>
            </a:r>
            <a:br>
              <a:rPr lang="en-US" altLang="en-US"/>
            </a:br>
            <a:endParaRPr lang="en-US" altLang="en-US"/>
          </a:p>
          <a:p>
            <a:r>
              <a:rPr lang="en-US" altLang="en-US"/>
              <a:t>When this is the case, you must pass the required arguments to the constructor when creating an object.</a:t>
            </a:r>
          </a:p>
        </p:txBody>
      </p:sp>
    </p:spTree>
  </p:cSld>
  <p:clrMapOvr>
    <a:masterClrMapping/>
  </p:clrMapOvr>
  <p:transition spd="med"/>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CFB28C32-5C4E-4B07-8AFD-CC474AA8FA95}"/>
              </a:ext>
            </a:extLst>
          </p:cNvPr>
          <p:cNvSpPr>
            <a:spLocks noGrp="1" noChangeArrowheads="1"/>
          </p:cNvSpPr>
          <p:nvPr>
            <p:ph type="title"/>
          </p:nvPr>
        </p:nvSpPr>
        <p:spPr/>
        <p:txBody>
          <a:bodyPr/>
          <a:lstStyle/>
          <a:p>
            <a:r>
              <a:rPr lang="en-US" altLang="en-US" sz="3200"/>
              <a:t>Using </a:t>
            </a:r>
            <a:r>
              <a:rPr lang="en-US" altLang="en-US" sz="3200">
                <a:latin typeface="Courier New" panose="02070309020205020404" pitchFamily="49" charset="0"/>
              </a:rPr>
              <a:t>const</a:t>
            </a:r>
            <a:r>
              <a:rPr lang="en-US" altLang="en-US" sz="3200"/>
              <a:t> With Member Functions</a:t>
            </a:r>
          </a:p>
        </p:txBody>
      </p:sp>
      <p:sp>
        <p:nvSpPr>
          <p:cNvPr id="29699" name="Rectangle 3">
            <a:extLst>
              <a:ext uri="{FF2B5EF4-FFF2-40B4-BE49-F238E27FC236}">
                <a16:creationId xmlns:a16="http://schemas.microsoft.com/office/drawing/2014/main" id="{EF266907-A19B-47C8-B7DC-E223DDA670DD}"/>
              </a:ext>
            </a:extLst>
          </p:cNvPr>
          <p:cNvSpPr>
            <a:spLocks noGrp="1" noChangeArrowheads="1"/>
          </p:cNvSpPr>
          <p:nvPr>
            <p:ph idx="1"/>
          </p:nvPr>
        </p:nvSpPr>
        <p:spPr/>
        <p:txBody>
          <a:bodyPr/>
          <a:lstStyle/>
          <a:p>
            <a:r>
              <a:rPr lang="en-US" altLang="en-US">
                <a:latin typeface="Courier New" panose="02070309020205020404" pitchFamily="49" charset="0"/>
              </a:rPr>
              <a:t>const</a:t>
            </a:r>
            <a:r>
              <a:rPr lang="en-US" altLang="en-US"/>
              <a:t> appearing after the parentheses in a member function declaration specifies that the function will not change any data in the calling object.</a:t>
            </a:r>
            <a:br>
              <a:rPr lang="en-US" altLang="en-US"/>
            </a:br>
            <a:br>
              <a:rPr lang="en-US" altLang="en-US"/>
            </a:br>
            <a:endParaRPr lang="en-US" altLang="en-US"/>
          </a:p>
        </p:txBody>
      </p:sp>
      <p:pic>
        <p:nvPicPr>
          <p:cNvPr id="29700" name="Picture 4">
            <a:extLst>
              <a:ext uri="{FF2B5EF4-FFF2-40B4-BE49-F238E27FC236}">
                <a16:creationId xmlns:a16="http://schemas.microsoft.com/office/drawing/2014/main" id="{AF3C842A-B90B-4795-AE53-82E7435B8E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4114800"/>
            <a:ext cx="4724400"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52326120-F5D1-4B89-AE6C-5827D2207DE4}"/>
              </a:ext>
            </a:extLst>
          </p:cNvPr>
          <p:cNvSpPr>
            <a:spLocks noGrp="1" noChangeArrowheads="1"/>
          </p:cNvSpPr>
          <p:nvPr>
            <p:ph type="title"/>
          </p:nvPr>
        </p:nvSpPr>
        <p:spPr/>
        <p:txBody>
          <a:bodyPr/>
          <a:lstStyle/>
          <a:p>
            <a:r>
              <a:rPr lang="en-US" altLang="en-US"/>
              <a:t>Defining a Member Function</a:t>
            </a:r>
          </a:p>
        </p:txBody>
      </p:sp>
      <p:sp>
        <p:nvSpPr>
          <p:cNvPr id="30723" name="Rectangle 3">
            <a:extLst>
              <a:ext uri="{FF2B5EF4-FFF2-40B4-BE49-F238E27FC236}">
                <a16:creationId xmlns:a16="http://schemas.microsoft.com/office/drawing/2014/main" id="{45E2ECB4-6E13-4343-BB3D-C146BECF7930}"/>
              </a:ext>
            </a:extLst>
          </p:cNvPr>
          <p:cNvSpPr>
            <a:spLocks noGrp="1" noChangeArrowheads="1"/>
          </p:cNvSpPr>
          <p:nvPr>
            <p:ph idx="1"/>
          </p:nvPr>
        </p:nvSpPr>
        <p:spPr/>
        <p:txBody>
          <a:bodyPr/>
          <a:lstStyle/>
          <a:p>
            <a:pPr>
              <a:lnSpc>
                <a:spcPct val="95000"/>
              </a:lnSpc>
            </a:pPr>
            <a:r>
              <a:rPr lang="en-US" altLang="en-US"/>
              <a:t>When defining a member function:</a:t>
            </a:r>
          </a:p>
          <a:p>
            <a:pPr lvl="1">
              <a:lnSpc>
                <a:spcPct val="95000"/>
              </a:lnSpc>
            </a:pPr>
            <a:r>
              <a:rPr lang="en-US" altLang="en-US"/>
              <a:t>Put prototype in class declaration</a:t>
            </a:r>
          </a:p>
          <a:p>
            <a:pPr lvl="1">
              <a:lnSpc>
                <a:spcPct val="95000"/>
              </a:lnSpc>
            </a:pPr>
            <a:r>
              <a:rPr lang="en-US" altLang="en-US"/>
              <a:t>Define function using class name and scope resolution operator </a:t>
            </a:r>
            <a:r>
              <a:rPr lang="en-US" altLang="en-US">
                <a:latin typeface="Courier New" panose="02070309020205020404" pitchFamily="49" charset="0"/>
              </a:rPr>
              <a:t>(::)</a:t>
            </a:r>
            <a:br>
              <a:rPr lang="en-US" altLang="en-US">
                <a:latin typeface="Courier New" panose="02070309020205020404" pitchFamily="49" charset="0"/>
              </a:rPr>
            </a:br>
            <a:endParaRPr lang="en-US" altLang="en-US">
              <a:latin typeface="Courier New" panose="02070309020205020404" pitchFamily="49" charset="0"/>
            </a:endParaRPr>
          </a:p>
          <a:p>
            <a:pPr lvl="2">
              <a:lnSpc>
                <a:spcPct val="90000"/>
              </a:lnSpc>
              <a:buFontTx/>
              <a:buNone/>
            </a:pPr>
            <a:r>
              <a:rPr lang="en-US" altLang="en-US">
                <a:latin typeface="Courier New" panose="02070309020205020404" pitchFamily="49" charset="0"/>
              </a:rPr>
              <a:t>	int Rectangle::setWidth(double w)</a:t>
            </a:r>
          </a:p>
          <a:p>
            <a:pPr lvl="2">
              <a:lnSpc>
                <a:spcPct val="90000"/>
              </a:lnSpc>
              <a:buFontTx/>
              <a:buNone/>
            </a:pPr>
            <a:r>
              <a:rPr lang="en-US" altLang="en-US">
                <a:latin typeface="Courier New" panose="02070309020205020404" pitchFamily="49" charset="0"/>
              </a:rPr>
              <a:t>	{</a:t>
            </a:r>
          </a:p>
          <a:p>
            <a:pPr lvl="2">
              <a:lnSpc>
                <a:spcPct val="90000"/>
              </a:lnSpc>
              <a:buFontTx/>
              <a:buNone/>
            </a:pPr>
            <a:r>
              <a:rPr lang="en-US" altLang="en-US">
                <a:latin typeface="Courier New" panose="02070309020205020404" pitchFamily="49" charset="0"/>
              </a:rPr>
              <a:t>		width = w;</a:t>
            </a:r>
          </a:p>
          <a:p>
            <a:pPr lvl="2">
              <a:lnSpc>
                <a:spcPct val="90000"/>
              </a:lnSpc>
              <a:buFontTx/>
              <a:buNone/>
            </a:pPr>
            <a:r>
              <a:rPr lang="en-US" altLang="en-US">
                <a:latin typeface="Courier New" panose="02070309020205020404" pitchFamily="49" charset="0"/>
              </a:rPr>
              <a:t>	}</a:t>
            </a:r>
          </a:p>
        </p:txBody>
      </p:sp>
    </p:spTree>
  </p:cSld>
  <p:clrMapOvr>
    <a:masterClrMapping/>
  </p:clrMapOvr>
  <p:transition spd="med"/>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0BE6160-3EC7-4810-9EA2-661F21912F14}"/>
              </a:ext>
            </a:extLst>
          </p:cNvPr>
          <p:cNvSpPr>
            <a:spLocks noGrp="1" noChangeArrowheads="1"/>
          </p:cNvSpPr>
          <p:nvPr>
            <p:ph type="title"/>
          </p:nvPr>
        </p:nvSpPr>
        <p:spPr/>
        <p:txBody>
          <a:bodyPr/>
          <a:lstStyle/>
          <a:p>
            <a:r>
              <a:rPr lang="en-US" altLang="en-US" dirty="0"/>
              <a:t>Remember Accessors and Mutators</a:t>
            </a:r>
          </a:p>
        </p:txBody>
      </p:sp>
      <p:sp>
        <p:nvSpPr>
          <p:cNvPr id="32771" name="Rectangle 3">
            <a:extLst>
              <a:ext uri="{FF2B5EF4-FFF2-40B4-BE49-F238E27FC236}">
                <a16:creationId xmlns:a16="http://schemas.microsoft.com/office/drawing/2014/main" id="{8A046B27-E490-4C3A-B3D7-B47F4C59AA17}"/>
              </a:ext>
            </a:extLst>
          </p:cNvPr>
          <p:cNvSpPr>
            <a:spLocks noGrp="1" noChangeArrowheads="1"/>
          </p:cNvSpPr>
          <p:nvPr>
            <p:ph idx="1"/>
          </p:nvPr>
        </p:nvSpPr>
        <p:spPr/>
        <p:txBody>
          <a:bodyPr/>
          <a:lstStyle/>
          <a:p>
            <a:r>
              <a:rPr lang="en-US" altLang="en-US" dirty="0"/>
              <a:t>Mutator: a member function that stores a value in a private member variable, or changes its value in some way</a:t>
            </a:r>
            <a:br>
              <a:rPr lang="en-US" altLang="en-US" dirty="0"/>
            </a:br>
            <a:endParaRPr lang="en-US" altLang="en-US" dirty="0"/>
          </a:p>
          <a:p>
            <a:r>
              <a:rPr lang="en-US" altLang="en-US" dirty="0"/>
              <a:t>Accessor: function that retrieves a value from a private member variable. Accessors do not change an object's data, so they should be marked </a:t>
            </a:r>
            <a:r>
              <a:rPr lang="en-US" altLang="en-US" b="1" dirty="0">
                <a:solidFill>
                  <a:srgbClr val="0000FF"/>
                </a:solidFill>
                <a:latin typeface="Courier New" panose="02070309020205020404" pitchFamily="49" charset="0"/>
              </a:rPr>
              <a:t>const</a:t>
            </a:r>
            <a:r>
              <a:rPr lang="en-US" altLang="en-US" b="1" dirty="0">
                <a:solidFill>
                  <a:srgbClr val="0000FF"/>
                </a:solidFill>
              </a:rPr>
              <a:t>.</a:t>
            </a:r>
          </a:p>
        </p:txBody>
      </p:sp>
    </p:spTree>
  </p:cSld>
  <p:clrMapOvr>
    <a:masterClrMapping/>
  </p:clrMapOvr>
  <p:transition spd="med"/>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C61CB18B-DCEB-42C9-9376-7FF8B106C003}"/>
              </a:ext>
            </a:extLst>
          </p:cNvPr>
          <p:cNvSpPr>
            <a:spLocks noGrp="1" noChangeArrowheads="1"/>
          </p:cNvSpPr>
          <p:nvPr>
            <p:ph type="ctrTitle"/>
          </p:nvPr>
        </p:nvSpPr>
        <p:spPr/>
        <p:txBody>
          <a:bodyPr/>
          <a:lstStyle/>
          <a:p>
            <a:r>
              <a:rPr lang="en-US" altLang="en-US"/>
              <a:t>13.3</a:t>
            </a:r>
          </a:p>
        </p:txBody>
      </p:sp>
      <p:sp>
        <p:nvSpPr>
          <p:cNvPr id="34819" name="Subtitle 2">
            <a:extLst>
              <a:ext uri="{FF2B5EF4-FFF2-40B4-BE49-F238E27FC236}">
                <a16:creationId xmlns:a16="http://schemas.microsoft.com/office/drawing/2014/main" id="{4B47F350-97AB-4B3B-939E-BF0D8B66557C}"/>
              </a:ext>
            </a:extLst>
          </p:cNvPr>
          <p:cNvSpPr>
            <a:spLocks noGrp="1" noChangeArrowheads="1"/>
          </p:cNvSpPr>
          <p:nvPr>
            <p:ph type="subTitle" idx="1"/>
          </p:nvPr>
        </p:nvSpPr>
        <p:spPr/>
        <p:txBody>
          <a:bodyPr/>
          <a:lstStyle/>
          <a:p>
            <a:r>
              <a:rPr lang="en-US" altLang="en-US"/>
              <a:t>Defining an Instance of a Class</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B2779DC5-22DD-4A59-977B-0C3BD5E8063C}"/>
              </a:ext>
            </a:extLst>
          </p:cNvPr>
          <p:cNvSpPr>
            <a:spLocks noGrp="1" noChangeArrowheads="1"/>
          </p:cNvSpPr>
          <p:nvPr>
            <p:ph type="title" idx="4294967295"/>
          </p:nvPr>
        </p:nvSpPr>
        <p:spPr>
          <a:xfrm>
            <a:off x="0" y="152400"/>
            <a:ext cx="7696200" cy="1143000"/>
          </a:xfrm>
        </p:spPr>
        <p:txBody>
          <a:bodyPr/>
          <a:lstStyle/>
          <a:p>
            <a:r>
              <a:rPr lang="en-US" altLang="en-US"/>
              <a:t>Defining an Instance of a Class</a:t>
            </a:r>
          </a:p>
        </p:txBody>
      </p:sp>
      <p:sp>
        <p:nvSpPr>
          <p:cNvPr id="35843" name="Rectangle 3">
            <a:extLst>
              <a:ext uri="{FF2B5EF4-FFF2-40B4-BE49-F238E27FC236}">
                <a16:creationId xmlns:a16="http://schemas.microsoft.com/office/drawing/2014/main" id="{41325B58-5049-410D-894A-BDBC1C55BD5D}"/>
              </a:ext>
            </a:extLst>
          </p:cNvPr>
          <p:cNvSpPr>
            <a:spLocks noGrp="1" noChangeArrowheads="1"/>
          </p:cNvSpPr>
          <p:nvPr>
            <p:ph type="body" idx="4294967295"/>
          </p:nvPr>
        </p:nvSpPr>
        <p:spPr>
          <a:xfrm>
            <a:off x="0" y="1722438"/>
            <a:ext cx="8229600" cy="4525962"/>
          </a:xfrm>
        </p:spPr>
        <p:txBody>
          <a:bodyPr/>
          <a:lstStyle/>
          <a:p>
            <a:pPr>
              <a:lnSpc>
                <a:spcPct val="90000"/>
              </a:lnSpc>
            </a:pPr>
            <a:r>
              <a:rPr lang="en-US" altLang="en-US"/>
              <a:t>An object is an instance of a class</a:t>
            </a:r>
          </a:p>
          <a:p>
            <a:pPr>
              <a:lnSpc>
                <a:spcPct val="90000"/>
              </a:lnSpc>
            </a:pPr>
            <a:r>
              <a:rPr lang="en-US" altLang="en-US"/>
              <a:t>Defined like structure variables:</a:t>
            </a:r>
          </a:p>
          <a:p>
            <a:pPr lvl="1">
              <a:lnSpc>
                <a:spcPct val="90000"/>
              </a:lnSpc>
              <a:buClr>
                <a:srgbClr val="3333CC"/>
              </a:buClr>
              <a:buFontTx/>
              <a:buNone/>
            </a:pPr>
            <a:r>
              <a:rPr lang="en-US" altLang="en-US"/>
              <a:t>	</a:t>
            </a:r>
            <a:r>
              <a:rPr lang="en-US" altLang="en-US">
                <a:latin typeface="Courier New" panose="02070309020205020404" pitchFamily="49" charset="0"/>
              </a:rPr>
              <a:t>Rectangle r;</a:t>
            </a:r>
          </a:p>
          <a:p>
            <a:pPr>
              <a:lnSpc>
                <a:spcPct val="90000"/>
              </a:lnSpc>
            </a:pPr>
            <a:r>
              <a:rPr lang="en-US" altLang="en-US"/>
              <a:t>Access members using dot operator:</a:t>
            </a:r>
          </a:p>
          <a:p>
            <a:pPr lvl="1">
              <a:lnSpc>
                <a:spcPct val="90000"/>
              </a:lnSpc>
              <a:buClr>
                <a:srgbClr val="3333CC"/>
              </a:buClr>
              <a:buFontTx/>
              <a:buNone/>
            </a:pPr>
            <a:r>
              <a:rPr lang="en-US" altLang="en-US"/>
              <a:t>	</a:t>
            </a:r>
            <a:r>
              <a:rPr lang="en-US" altLang="en-US">
                <a:latin typeface="Courier New" panose="02070309020205020404" pitchFamily="49" charset="0"/>
              </a:rPr>
              <a:t>r.setWidth(5.2);</a:t>
            </a:r>
          </a:p>
          <a:p>
            <a:pPr lvl="1">
              <a:lnSpc>
                <a:spcPct val="90000"/>
              </a:lnSpc>
              <a:buClr>
                <a:srgbClr val="3333CC"/>
              </a:buClr>
              <a:buFontTx/>
              <a:buNone/>
            </a:pPr>
            <a:r>
              <a:rPr lang="en-US" altLang="en-US">
                <a:latin typeface="Courier New" panose="02070309020205020404" pitchFamily="49" charset="0"/>
              </a:rPr>
              <a:t>	cout &lt;&lt; r.getWidth();</a:t>
            </a:r>
            <a:endParaRPr lang="en-US" altLang="en-US"/>
          </a:p>
          <a:p>
            <a:pPr>
              <a:lnSpc>
                <a:spcPct val="90000"/>
              </a:lnSpc>
            </a:pPr>
            <a:r>
              <a:rPr lang="en-US" altLang="en-US"/>
              <a:t>Compiler error if attempt to access </a:t>
            </a:r>
            <a:r>
              <a:rPr lang="en-US" altLang="en-US">
                <a:latin typeface="Courier New" panose="02070309020205020404" pitchFamily="49" charset="0"/>
              </a:rPr>
              <a:t>private</a:t>
            </a:r>
            <a:r>
              <a:rPr lang="en-US" altLang="en-US"/>
              <a:t> member using dot operator</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descr="Pink tissue paper"/>
          <p:cNvSpPr>
            <a:spLocks noGrp="1" noChangeArrowheads="1"/>
          </p:cNvSpPr>
          <p:nvPr>
            <p:ph type="ctrTitle" sz="quarter" idx="4294967295"/>
          </p:nvPr>
        </p:nvSpPr>
        <p:spPr>
          <a:xfrm>
            <a:off x="304800" y="152400"/>
            <a:ext cx="7086600" cy="2286000"/>
          </a:xfrm>
        </p:spPr>
        <p:txBody>
          <a:bodyPr/>
          <a:lstStyle/>
          <a:p>
            <a:pPr eaLnBrk="1" hangingPunct="1"/>
            <a:r>
              <a:rPr lang="en-US"/>
              <a:t>10.1</a:t>
            </a:r>
          </a:p>
        </p:txBody>
      </p:sp>
      <p:sp>
        <p:nvSpPr>
          <p:cNvPr id="6148" name="Rectangle 3" descr="Pink tissue paper"/>
          <p:cNvSpPr>
            <a:spLocks noGrp="1" noChangeArrowheads="1"/>
          </p:cNvSpPr>
          <p:nvPr>
            <p:ph type="subTitle" sz="quarter" idx="1"/>
          </p:nvPr>
        </p:nvSpPr>
        <p:spPr/>
        <p:txBody>
          <a:bodyPr/>
          <a:lstStyle/>
          <a:p>
            <a:pPr eaLnBrk="1" hangingPunct="1">
              <a:defRPr/>
            </a:pPr>
            <a:r>
              <a:rPr lang="en-US"/>
              <a:t>Structures</a:t>
            </a:r>
          </a:p>
        </p:txBody>
      </p:sp>
    </p:spTree>
  </p:cSld>
  <p:clrMapOvr>
    <a:masterClrMapping/>
  </p:clrMapOvr>
  <p:transition spd="med"/>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a:extLst>
              <a:ext uri="{FF2B5EF4-FFF2-40B4-BE49-F238E27FC236}">
                <a16:creationId xmlns:a16="http://schemas.microsoft.com/office/drawing/2014/main" id="{8B3AC006-B319-403F-9C58-FD91FC12E9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601663"/>
            <a:ext cx="5029200" cy="564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a:extLst>
              <a:ext uri="{FF2B5EF4-FFF2-40B4-BE49-F238E27FC236}">
                <a16:creationId xmlns:a16="http://schemas.microsoft.com/office/drawing/2014/main" id="{02A2FB41-4126-445E-8E11-E6A5C33DC2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00200"/>
            <a:ext cx="6096000" cy="450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3">
            <a:extLst>
              <a:ext uri="{FF2B5EF4-FFF2-40B4-BE49-F238E27FC236}">
                <a16:creationId xmlns:a16="http://schemas.microsoft.com/office/drawing/2014/main" id="{49E796A8-0392-4EB0-9ED8-8A618CA60658}"/>
              </a:ext>
            </a:extLst>
          </p:cNvPr>
          <p:cNvSpPr>
            <a:spLocks noChangeArrowheads="1"/>
          </p:cNvSpPr>
          <p:nvPr/>
        </p:nvSpPr>
        <p:spPr bwMode="auto">
          <a:xfrm>
            <a:off x="304800" y="152400"/>
            <a:ext cx="7696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t>Program 13-1 (Continued)</a:t>
            </a:r>
          </a:p>
        </p:txBody>
      </p:sp>
    </p:spTree>
  </p:cSld>
  <p:clrMapOvr>
    <a:masterClrMapping/>
  </p:clrMapOvr>
  <p:transition spd="med"/>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a:extLst>
              <a:ext uri="{FF2B5EF4-FFF2-40B4-BE49-F238E27FC236}">
                <a16:creationId xmlns:a16="http://schemas.microsoft.com/office/drawing/2014/main" id="{46D32C0F-15F6-4C60-B844-FD213C6E3F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00" y="1371600"/>
            <a:ext cx="5969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Rectangle 3">
            <a:extLst>
              <a:ext uri="{FF2B5EF4-FFF2-40B4-BE49-F238E27FC236}">
                <a16:creationId xmlns:a16="http://schemas.microsoft.com/office/drawing/2014/main" id="{1A35D56B-CAAE-420C-BBC0-3ADDFF2C9F22}"/>
              </a:ext>
            </a:extLst>
          </p:cNvPr>
          <p:cNvSpPr>
            <a:spLocks noChangeArrowheads="1"/>
          </p:cNvSpPr>
          <p:nvPr/>
        </p:nvSpPr>
        <p:spPr bwMode="auto">
          <a:xfrm>
            <a:off x="304800" y="152400"/>
            <a:ext cx="7696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t>Program 13-1 (Continued)</a:t>
            </a:r>
          </a:p>
        </p:txBody>
      </p:sp>
    </p:spTree>
  </p:cSld>
  <p:clrMapOvr>
    <a:masterClrMapping/>
  </p:clrMapOvr>
  <p:transition spd="med"/>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a:extLst>
              <a:ext uri="{FF2B5EF4-FFF2-40B4-BE49-F238E27FC236}">
                <a16:creationId xmlns:a16="http://schemas.microsoft.com/office/drawing/2014/main" id="{DCCBEC81-7F5C-44C1-B045-8E0EE1AA23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363" y="2022475"/>
            <a:ext cx="7407275" cy="387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3">
            <a:extLst>
              <a:ext uri="{FF2B5EF4-FFF2-40B4-BE49-F238E27FC236}">
                <a16:creationId xmlns:a16="http://schemas.microsoft.com/office/drawing/2014/main" id="{E9173150-A7F7-4CD6-967B-9266984CBA95}"/>
              </a:ext>
            </a:extLst>
          </p:cNvPr>
          <p:cNvSpPr>
            <a:spLocks noChangeArrowheads="1"/>
          </p:cNvSpPr>
          <p:nvPr/>
        </p:nvSpPr>
        <p:spPr bwMode="auto">
          <a:xfrm>
            <a:off x="304800" y="152400"/>
            <a:ext cx="7696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rgbClr val="603A2F"/>
                </a:solidFill>
              </a:rPr>
              <a:t>Program 13-1 (Continued)</a:t>
            </a:r>
          </a:p>
        </p:txBody>
      </p:sp>
    </p:spTree>
  </p:cSld>
  <p:clrMapOvr>
    <a:masterClrMapping/>
  </p:clrMapOvr>
  <p:transition spd="med"/>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9941EB41-E647-4B29-994C-88A9AC9FA383}"/>
              </a:ext>
            </a:extLst>
          </p:cNvPr>
          <p:cNvSpPr>
            <a:spLocks noGrp="1" noChangeArrowheads="1"/>
          </p:cNvSpPr>
          <p:nvPr>
            <p:ph type="title"/>
          </p:nvPr>
        </p:nvSpPr>
        <p:spPr/>
        <p:txBody>
          <a:bodyPr/>
          <a:lstStyle/>
          <a:p>
            <a:r>
              <a:rPr lang="en-US" altLang="en-US"/>
              <a:t>Avoiding Stale Data</a:t>
            </a:r>
          </a:p>
        </p:txBody>
      </p:sp>
      <p:sp>
        <p:nvSpPr>
          <p:cNvPr id="41987" name="Rectangle 3">
            <a:extLst>
              <a:ext uri="{FF2B5EF4-FFF2-40B4-BE49-F238E27FC236}">
                <a16:creationId xmlns:a16="http://schemas.microsoft.com/office/drawing/2014/main" id="{28B43023-25AE-40CC-9C49-6CCF8AEE39A2}"/>
              </a:ext>
            </a:extLst>
          </p:cNvPr>
          <p:cNvSpPr>
            <a:spLocks noGrp="1" noChangeArrowheads="1"/>
          </p:cNvSpPr>
          <p:nvPr>
            <p:ph idx="1"/>
          </p:nvPr>
        </p:nvSpPr>
        <p:spPr/>
        <p:txBody>
          <a:bodyPr/>
          <a:lstStyle/>
          <a:p>
            <a:pPr>
              <a:lnSpc>
                <a:spcPct val="90000"/>
              </a:lnSpc>
            </a:pPr>
            <a:r>
              <a:rPr lang="en-US" altLang="en-US" sz="2400"/>
              <a:t>Some data is the result of a calculation.</a:t>
            </a:r>
          </a:p>
          <a:p>
            <a:pPr>
              <a:lnSpc>
                <a:spcPct val="90000"/>
              </a:lnSpc>
            </a:pPr>
            <a:r>
              <a:rPr lang="en-US" altLang="en-US" sz="2400"/>
              <a:t>In the </a:t>
            </a:r>
            <a:r>
              <a:rPr lang="en-US" altLang="en-US" sz="2400">
                <a:latin typeface="Courier New" panose="02070309020205020404" pitchFamily="49" charset="0"/>
              </a:rPr>
              <a:t>Rectangle</a:t>
            </a:r>
            <a:r>
              <a:rPr lang="en-US" altLang="en-US" sz="2400"/>
              <a:t> class the area of a rectangle is calculated.</a:t>
            </a:r>
          </a:p>
          <a:p>
            <a:pPr lvl="1">
              <a:lnSpc>
                <a:spcPct val="90000"/>
              </a:lnSpc>
            </a:pPr>
            <a:r>
              <a:rPr lang="en-US" altLang="en-US" sz="2000"/>
              <a:t>length x width</a:t>
            </a:r>
          </a:p>
          <a:p>
            <a:pPr>
              <a:lnSpc>
                <a:spcPct val="90000"/>
              </a:lnSpc>
            </a:pPr>
            <a:r>
              <a:rPr lang="en-US" altLang="en-US" sz="2400"/>
              <a:t>If we were to use an </a:t>
            </a:r>
            <a:r>
              <a:rPr lang="en-US" altLang="en-US" sz="2400">
                <a:latin typeface="Courier New" panose="02070309020205020404" pitchFamily="49" charset="0"/>
              </a:rPr>
              <a:t>area</a:t>
            </a:r>
            <a:r>
              <a:rPr lang="en-US" altLang="en-US" sz="2400"/>
              <a:t> variable here in the </a:t>
            </a:r>
            <a:r>
              <a:rPr lang="en-US" altLang="en-US" sz="2400">
                <a:latin typeface="Courier New" panose="02070309020205020404" pitchFamily="49" charset="0"/>
              </a:rPr>
              <a:t>Rectangle</a:t>
            </a:r>
            <a:r>
              <a:rPr lang="en-US" altLang="en-US" sz="2400"/>
              <a:t> class, its value would be dependent on the length and the width.</a:t>
            </a:r>
          </a:p>
          <a:p>
            <a:pPr>
              <a:lnSpc>
                <a:spcPct val="90000"/>
              </a:lnSpc>
            </a:pPr>
            <a:r>
              <a:rPr lang="en-US" altLang="en-US" sz="2400"/>
              <a:t>If we change </a:t>
            </a:r>
            <a:r>
              <a:rPr lang="en-US" altLang="en-US" sz="2400">
                <a:latin typeface="Courier New" panose="02070309020205020404" pitchFamily="49" charset="0"/>
              </a:rPr>
              <a:t>length</a:t>
            </a:r>
            <a:r>
              <a:rPr lang="en-US" altLang="en-US" sz="2400"/>
              <a:t> or </a:t>
            </a:r>
            <a:r>
              <a:rPr lang="en-US" altLang="en-US" sz="2400">
                <a:latin typeface="Courier New" panose="02070309020205020404" pitchFamily="49" charset="0"/>
              </a:rPr>
              <a:t>width</a:t>
            </a:r>
            <a:r>
              <a:rPr lang="en-US" altLang="en-US" sz="2400"/>
              <a:t> without updating </a:t>
            </a:r>
            <a:r>
              <a:rPr lang="en-US" altLang="en-US" sz="2400">
                <a:latin typeface="Courier New" panose="02070309020205020404" pitchFamily="49" charset="0"/>
              </a:rPr>
              <a:t>area</a:t>
            </a:r>
            <a:r>
              <a:rPr lang="en-US" altLang="en-US" sz="2400"/>
              <a:t>, then </a:t>
            </a:r>
            <a:r>
              <a:rPr lang="en-US" altLang="en-US" sz="2400">
                <a:latin typeface="Courier New" panose="02070309020205020404" pitchFamily="49" charset="0"/>
              </a:rPr>
              <a:t>area</a:t>
            </a:r>
            <a:r>
              <a:rPr lang="en-US" altLang="en-US" sz="2400"/>
              <a:t> would become </a:t>
            </a:r>
            <a:r>
              <a:rPr lang="en-US" altLang="en-US" sz="2400" i="1"/>
              <a:t>stale</a:t>
            </a:r>
            <a:r>
              <a:rPr lang="en-US" altLang="en-US" sz="2400"/>
              <a:t>.</a:t>
            </a:r>
          </a:p>
          <a:p>
            <a:pPr>
              <a:lnSpc>
                <a:spcPct val="90000"/>
              </a:lnSpc>
            </a:pPr>
            <a:r>
              <a:rPr lang="en-US" altLang="en-US" sz="2400"/>
              <a:t>To avoid stale data, it is best to calculate the value of that data within a member function rather than store it in a variable.</a:t>
            </a:r>
          </a:p>
        </p:txBody>
      </p:sp>
    </p:spTree>
  </p:cSld>
  <p:clrMapOvr>
    <a:masterClrMapping/>
  </p:clrMapOvr>
  <p:transition spd="med"/>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a:extLst>
              <a:ext uri="{FF2B5EF4-FFF2-40B4-BE49-F238E27FC236}">
                <a16:creationId xmlns:a16="http://schemas.microsoft.com/office/drawing/2014/main" id="{3E0F3BC1-D48E-4C85-8C68-A41F96CD4DBA}"/>
              </a:ext>
            </a:extLst>
          </p:cNvPr>
          <p:cNvSpPr>
            <a:spLocks noGrp="1" noChangeArrowheads="1"/>
          </p:cNvSpPr>
          <p:nvPr>
            <p:ph type="ctrTitle"/>
          </p:nvPr>
        </p:nvSpPr>
        <p:spPr/>
        <p:txBody>
          <a:bodyPr/>
          <a:lstStyle/>
          <a:p>
            <a:r>
              <a:rPr lang="en-US" altLang="en-US"/>
              <a:t>13.10</a:t>
            </a:r>
          </a:p>
        </p:txBody>
      </p:sp>
      <p:sp>
        <p:nvSpPr>
          <p:cNvPr id="82947" name="Subtitle 2">
            <a:extLst>
              <a:ext uri="{FF2B5EF4-FFF2-40B4-BE49-F238E27FC236}">
                <a16:creationId xmlns:a16="http://schemas.microsoft.com/office/drawing/2014/main" id="{5E42C984-3E7F-44AC-82C1-E6774F10AD69}"/>
              </a:ext>
            </a:extLst>
          </p:cNvPr>
          <p:cNvSpPr>
            <a:spLocks noGrp="1" noChangeArrowheads="1"/>
          </p:cNvSpPr>
          <p:nvPr>
            <p:ph type="subTitle" idx="1"/>
          </p:nvPr>
        </p:nvSpPr>
        <p:spPr/>
        <p:txBody>
          <a:bodyPr/>
          <a:lstStyle/>
          <a:p>
            <a:r>
              <a:rPr lang="en-US" altLang="en-US"/>
              <a:t>Overloading Constructors</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BA271DFD-D2EC-4C15-BC36-A081B51734BF}"/>
              </a:ext>
            </a:extLst>
          </p:cNvPr>
          <p:cNvSpPr>
            <a:spLocks noGrp="1" noChangeArrowheads="1"/>
          </p:cNvSpPr>
          <p:nvPr>
            <p:ph type="title"/>
          </p:nvPr>
        </p:nvSpPr>
        <p:spPr/>
        <p:txBody>
          <a:bodyPr/>
          <a:lstStyle/>
          <a:p>
            <a:r>
              <a:rPr lang="en-US" altLang="en-US"/>
              <a:t>Overloading Constructors</a:t>
            </a:r>
          </a:p>
        </p:txBody>
      </p:sp>
      <p:sp>
        <p:nvSpPr>
          <p:cNvPr id="83971" name="Rectangle 3">
            <a:extLst>
              <a:ext uri="{FF2B5EF4-FFF2-40B4-BE49-F238E27FC236}">
                <a16:creationId xmlns:a16="http://schemas.microsoft.com/office/drawing/2014/main" id="{0C2F1432-5277-41C0-9797-85AB9E2ABACE}"/>
              </a:ext>
            </a:extLst>
          </p:cNvPr>
          <p:cNvSpPr>
            <a:spLocks noGrp="1" noChangeArrowheads="1"/>
          </p:cNvSpPr>
          <p:nvPr>
            <p:ph idx="1"/>
          </p:nvPr>
        </p:nvSpPr>
        <p:spPr/>
        <p:txBody>
          <a:bodyPr/>
          <a:lstStyle/>
          <a:p>
            <a:pPr>
              <a:lnSpc>
                <a:spcPct val="105000"/>
              </a:lnSpc>
            </a:pPr>
            <a:r>
              <a:rPr lang="en-US" altLang="en-US" sz="2800"/>
              <a:t>A class can have more than one constructor</a:t>
            </a:r>
            <a:br>
              <a:rPr lang="en-US" altLang="en-US" sz="2800"/>
            </a:br>
            <a:endParaRPr lang="en-US" altLang="en-US" sz="2800"/>
          </a:p>
          <a:p>
            <a:pPr>
              <a:lnSpc>
                <a:spcPct val="105000"/>
              </a:lnSpc>
            </a:pPr>
            <a:r>
              <a:rPr lang="en-US" altLang="en-US" sz="2800"/>
              <a:t>Overloaded constructors in a class must have different parameter lists:</a:t>
            </a:r>
          </a:p>
          <a:p>
            <a:pPr lvl="1">
              <a:lnSpc>
                <a:spcPct val="105000"/>
              </a:lnSpc>
              <a:buFontTx/>
              <a:buNone/>
            </a:pPr>
            <a:r>
              <a:rPr lang="en-US" altLang="en-US" sz="2400"/>
              <a:t>	</a:t>
            </a:r>
            <a:r>
              <a:rPr lang="en-US" altLang="en-US" sz="2400">
                <a:latin typeface="Courier New" panose="02070309020205020404" pitchFamily="49" charset="0"/>
              </a:rPr>
              <a:t>Rectangle();</a:t>
            </a:r>
            <a:br>
              <a:rPr lang="en-US" altLang="en-US" sz="2400">
                <a:latin typeface="Courier New" panose="02070309020205020404" pitchFamily="49" charset="0"/>
              </a:rPr>
            </a:br>
            <a:r>
              <a:rPr lang="en-US" altLang="en-US" sz="2400">
                <a:latin typeface="Courier New" panose="02070309020205020404" pitchFamily="49" charset="0"/>
              </a:rPr>
              <a:t>Rectangle(double);</a:t>
            </a:r>
          </a:p>
          <a:p>
            <a:pPr lvl="1">
              <a:lnSpc>
                <a:spcPct val="105000"/>
              </a:lnSpc>
              <a:buFontTx/>
              <a:buNone/>
            </a:pPr>
            <a:r>
              <a:rPr lang="en-US" altLang="en-US" sz="2400">
                <a:latin typeface="Courier New" panose="02070309020205020404" pitchFamily="49" charset="0"/>
              </a:rPr>
              <a:t>	Rectangle(double, double);</a:t>
            </a:r>
            <a:endParaRPr lang="en-US" altLang="en-US" sz="2400"/>
          </a:p>
        </p:txBody>
      </p:sp>
    </p:spTree>
  </p:cSld>
  <p:clrMapOvr>
    <a:masterClrMapping/>
  </p:clrMapOvr>
  <p:transition spd="med"/>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0967F56A-568E-43E0-BDC0-316A8B6F5ACD}"/>
              </a:ext>
            </a:extLst>
          </p:cNvPr>
          <p:cNvSpPr>
            <a:spLocks noGrp="1" noChangeArrowheads="1"/>
          </p:cNvSpPr>
          <p:nvPr>
            <p:ph type="title"/>
          </p:nvPr>
        </p:nvSpPr>
        <p:spPr/>
        <p:txBody>
          <a:bodyPr/>
          <a:lstStyle/>
          <a:p>
            <a:r>
              <a:rPr lang="en-US" altLang="en-US"/>
              <a:t>More About Default Constructors</a:t>
            </a:r>
          </a:p>
        </p:txBody>
      </p:sp>
      <p:sp>
        <p:nvSpPr>
          <p:cNvPr id="73731" name="Rectangle 3">
            <a:extLst>
              <a:ext uri="{FF2B5EF4-FFF2-40B4-BE49-F238E27FC236}">
                <a16:creationId xmlns:a16="http://schemas.microsoft.com/office/drawing/2014/main" id="{C52FB312-0704-420F-9A91-09619C7706CF}"/>
              </a:ext>
            </a:extLst>
          </p:cNvPr>
          <p:cNvSpPr>
            <a:spLocks noGrp="1" noChangeArrowheads="1"/>
          </p:cNvSpPr>
          <p:nvPr>
            <p:ph idx="1"/>
          </p:nvPr>
        </p:nvSpPr>
        <p:spPr/>
        <p:txBody>
          <a:bodyPr/>
          <a:lstStyle/>
          <a:p>
            <a:pPr>
              <a:lnSpc>
                <a:spcPct val="90000"/>
              </a:lnSpc>
            </a:pPr>
            <a:r>
              <a:rPr lang="en-US" altLang="en-US" sz="2800" dirty="0"/>
              <a:t>If all of a constructor's parameters have default arguments, then it is a default constructor. Done in declaration. For example:</a:t>
            </a:r>
            <a:br>
              <a:rPr lang="en-US" altLang="en-US" sz="2800" dirty="0"/>
            </a:br>
            <a:endParaRPr lang="en-US" altLang="en-US" sz="2800" dirty="0"/>
          </a:p>
          <a:p>
            <a:pPr lvl="1">
              <a:lnSpc>
                <a:spcPct val="90000"/>
              </a:lnSpc>
              <a:spcBef>
                <a:spcPct val="40000"/>
              </a:spcBef>
              <a:buFontTx/>
              <a:buNone/>
            </a:pPr>
            <a:r>
              <a:rPr lang="en-US" altLang="en-US" sz="2400" dirty="0">
                <a:latin typeface="Courier New" panose="02070309020205020404" pitchFamily="49" charset="0"/>
              </a:rPr>
              <a:t>Rectangle(double w= 0, double l= 0);</a:t>
            </a:r>
            <a:br>
              <a:rPr lang="en-US" altLang="en-US" sz="2400" dirty="0">
                <a:latin typeface="Courier New" panose="02070309020205020404" pitchFamily="49" charset="0"/>
              </a:rPr>
            </a:br>
            <a:endParaRPr lang="en-US" altLang="en-US" sz="2400" dirty="0">
              <a:latin typeface="Courier New" panose="02070309020205020404" pitchFamily="49" charset="0"/>
            </a:endParaRPr>
          </a:p>
          <a:p>
            <a:pPr>
              <a:lnSpc>
                <a:spcPct val="90000"/>
              </a:lnSpc>
            </a:pPr>
            <a:r>
              <a:rPr lang="en-US" altLang="en-US" sz="2800" dirty="0"/>
              <a:t>Creating an object and passing no arguments will cause this constructor to execute:</a:t>
            </a:r>
            <a:br>
              <a:rPr lang="en-US" altLang="en-US" sz="2800" dirty="0"/>
            </a:br>
            <a:br>
              <a:rPr lang="en-US" altLang="en-US" sz="2800" dirty="0"/>
            </a:br>
            <a:r>
              <a:rPr lang="en-US" altLang="en-US" sz="2800" dirty="0">
                <a:latin typeface="Courier New" panose="02070309020205020404" pitchFamily="49" charset="0"/>
              </a:rPr>
              <a:t>Rectangle r;</a:t>
            </a:r>
          </a:p>
          <a:p>
            <a:pPr lvl="1">
              <a:lnSpc>
                <a:spcPct val="90000"/>
              </a:lnSpc>
              <a:spcBef>
                <a:spcPct val="40000"/>
              </a:spcBef>
              <a:buFontTx/>
              <a:buNone/>
            </a:pPr>
            <a:endParaRPr lang="en-US" altLang="en-US" sz="2400" dirty="0">
              <a:latin typeface="Courier New" panose="02070309020205020404" pitchFamily="49" charset="0"/>
            </a:endParaRPr>
          </a:p>
        </p:txBody>
      </p:sp>
    </p:spTree>
    <p:extLst>
      <p:ext uri="{BB962C8B-B14F-4D97-AF65-F5344CB8AC3E}">
        <p14:creationId xmlns:p14="http://schemas.microsoft.com/office/powerpoint/2010/main" val="2174665350"/>
      </p:ext>
    </p:extLst>
  </p:cSld>
  <p:clrMapOvr>
    <a:masterClrMapping/>
  </p:clrMapOvr>
  <p:transition spd="med"/>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EA185-A813-4EBF-8402-0EE188BA16B3}"/>
              </a:ext>
            </a:extLst>
          </p:cNvPr>
          <p:cNvSpPr>
            <a:spLocks noGrp="1"/>
          </p:cNvSpPr>
          <p:nvPr>
            <p:ph type="title"/>
          </p:nvPr>
        </p:nvSpPr>
        <p:spPr/>
        <p:txBody>
          <a:bodyPr/>
          <a:lstStyle/>
          <a:p>
            <a:r>
              <a:rPr lang="en-US" dirty="0"/>
              <a:t>Initialization Section</a:t>
            </a:r>
          </a:p>
        </p:txBody>
      </p:sp>
      <p:sp>
        <p:nvSpPr>
          <p:cNvPr id="3" name="Content Placeholder 2">
            <a:extLst>
              <a:ext uri="{FF2B5EF4-FFF2-40B4-BE49-F238E27FC236}">
                <a16:creationId xmlns:a16="http://schemas.microsoft.com/office/drawing/2014/main" id="{16F354B2-15F7-42D7-8E73-9B76B64A148D}"/>
              </a:ext>
            </a:extLst>
          </p:cNvPr>
          <p:cNvSpPr>
            <a:spLocks noGrp="1"/>
          </p:cNvSpPr>
          <p:nvPr>
            <p:ph idx="1"/>
          </p:nvPr>
        </p:nvSpPr>
        <p:spPr/>
        <p:txBody>
          <a:bodyPr/>
          <a:lstStyle/>
          <a:p>
            <a:pPr marL="0" indent="0">
              <a:buNone/>
            </a:pPr>
            <a:endParaRPr lang="en-US" dirty="0"/>
          </a:p>
          <a:p>
            <a:r>
              <a:rPr lang="en-US" dirty="0"/>
              <a:t>C++ constructors have a special section that can be used to initialize data members:</a:t>
            </a:r>
          </a:p>
          <a:p>
            <a:endParaRPr lang="en-US" dirty="0"/>
          </a:p>
          <a:p>
            <a:pPr marL="0" indent="0">
              <a:buNone/>
            </a:pPr>
            <a:r>
              <a:rPr lang="en-US" dirty="0"/>
              <a:t> </a:t>
            </a:r>
            <a:r>
              <a:rPr lang="en-US" sz="2400" dirty="0">
                <a:latin typeface="Courier New" panose="02070309020205020404" pitchFamily="49" charset="0"/>
                <a:cs typeface="Courier New" panose="02070309020205020404" pitchFamily="49" charset="0"/>
              </a:rPr>
              <a:t>Rectangle::Rectangle(int w, int l) : width(w), length(l)</a:t>
            </a:r>
          </a:p>
          <a:p>
            <a:pPr marL="0" indent="0">
              <a:buNone/>
            </a:pPr>
            <a:r>
              <a:rPr lang="en-US" sz="2400" dirty="0">
                <a:latin typeface="Courier New" panose="02070309020205020404" pitchFamily="49" charset="0"/>
                <a:cs typeface="Courier New" panose="02070309020205020404" pitchFamily="49" charset="0"/>
              </a:rPr>
              <a:t> {</a:t>
            </a:r>
          </a:p>
          <a:p>
            <a:pPr marL="0" indent="0">
              <a:buNone/>
            </a:pPr>
            <a:r>
              <a:rPr lang="en-US" sz="2400" dirty="0">
                <a:latin typeface="Courier New" panose="02070309020205020404" pitchFamily="49" charset="0"/>
                <a:cs typeface="Courier New" panose="02070309020205020404" pitchFamily="49" charset="0"/>
              </a:rPr>
              <a:t>	// purposely left empty</a:t>
            </a:r>
          </a:p>
          <a:p>
            <a:pPr marL="0" indent="0">
              <a:buNone/>
            </a:pPr>
            <a:r>
              <a:rPr lang="en-US" sz="2400" dirty="0">
                <a:latin typeface="Courier New" panose="02070309020205020404" pitchFamily="49" charset="0"/>
                <a:cs typeface="Courier New" panose="02070309020205020404" pitchFamily="49" charset="0"/>
              </a:rPr>
              <a:t> }</a:t>
            </a:r>
          </a:p>
          <a:p>
            <a:pPr marL="0" indent="0">
              <a:buNone/>
            </a:pPr>
            <a:endParaRPr lang="en-US" sz="24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914581544"/>
      </p:ext>
    </p:extLst>
  </p:cSld>
  <p:clrMapOvr>
    <a:masterClrMapping/>
  </p:clrMapOvr>
  <p:transition spd="med"/>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27A86-A4C6-47A0-B7C7-47B46D407A2A}"/>
              </a:ext>
            </a:extLst>
          </p:cNvPr>
          <p:cNvSpPr>
            <a:spLocks noGrp="1"/>
          </p:cNvSpPr>
          <p:nvPr>
            <p:ph type="title"/>
          </p:nvPr>
        </p:nvSpPr>
        <p:spPr/>
        <p:txBody>
          <a:bodyPr/>
          <a:lstStyle/>
          <a:p>
            <a:r>
              <a:rPr lang="en-US" dirty="0"/>
              <a:t>Simple </a:t>
            </a:r>
            <a:r>
              <a:rPr lang="en-US" dirty="0" err="1"/>
              <a:t>InventoryItem</a:t>
            </a:r>
            <a:endParaRPr lang="en-US" dirty="0"/>
          </a:p>
        </p:txBody>
      </p:sp>
      <p:sp>
        <p:nvSpPr>
          <p:cNvPr id="3" name="Content Placeholder 2">
            <a:extLst>
              <a:ext uri="{FF2B5EF4-FFF2-40B4-BE49-F238E27FC236}">
                <a16:creationId xmlns:a16="http://schemas.microsoft.com/office/drawing/2014/main" id="{F7961C61-220A-4B45-B851-DB17FDFE9EFC}"/>
              </a:ext>
            </a:extLst>
          </p:cNvPr>
          <p:cNvSpPr>
            <a:spLocks noGrp="1"/>
          </p:cNvSpPr>
          <p:nvPr>
            <p:ph idx="1"/>
          </p:nvPr>
        </p:nvSpPr>
        <p:spPr/>
        <p:txBody>
          <a:bodyPr/>
          <a:lstStyle/>
          <a:p>
            <a:r>
              <a:rPr lang="en-US" dirty="0"/>
              <a:t>A simple object to describe an </a:t>
            </a:r>
            <a:r>
              <a:rPr lang="en-US" dirty="0" err="1"/>
              <a:t>InventoryItem</a:t>
            </a:r>
            <a:r>
              <a:rPr lang="en-US" dirty="0"/>
              <a:t> would include:</a:t>
            </a:r>
          </a:p>
          <a:p>
            <a:pPr lvl="1"/>
            <a:r>
              <a:rPr lang="en-US" dirty="0"/>
              <a:t>A text description of the item.</a:t>
            </a:r>
          </a:p>
          <a:p>
            <a:pPr lvl="1"/>
            <a:r>
              <a:rPr lang="en-US" dirty="0"/>
              <a:t>A cost of the item.</a:t>
            </a:r>
          </a:p>
          <a:p>
            <a:pPr lvl="2"/>
            <a:r>
              <a:rPr lang="en-US" dirty="0"/>
              <a:t>A price might also be included (not in book).</a:t>
            </a:r>
          </a:p>
          <a:p>
            <a:pPr lvl="1"/>
            <a:r>
              <a:rPr lang="en-US" dirty="0"/>
              <a:t>The number of units.</a:t>
            </a:r>
          </a:p>
          <a:p>
            <a:pPr lvl="2"/>
            <a:r>
              <a:rPr lang="en-US" dirty="0"/>
              <a:t>A SKU (stock keeping unit) for the item.</a:t>
            </a:r>
          </a:p>
          <a:p>
            <a:pPr marL="457200" lvl="1" indent="0">
              <a:buNone/>
            </a:pPr>
            <a:r>
              <a:rPr lang="en-US" dirty="0"/>
              <a:t>	</a:t>
            </a:r>
          </a:p>
          <a:p>
            <a:pPr lvl="1"/>
            <a:endParaRPr lang="en-US" dirty="0"/>
          </a:p>
        </p:txBody>
      </p:sp>
    </p:spTree>
    <p:extLst>
      <p:ext uri="{BB962C8B-B14F-4D97-AF65-F5344CB8AC3E}">
        <p14:creationId xmlns:p14="http://schemas.microsoft.com/office/powerpoint/2010/main" val="3095206348"/>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_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Arial"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68573</TotalTime>
  <Words>8294</Words>
  <Application>Microsoft Office PowerPoint</Application>
  <PresentationFormat>Letter Paper (8.5x11 in)</PresentationFormat>
  <Paragraphs>1055</Paragraphs>
  <Slides>167</Slides>
  <Notes>92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167</vt:i4>
      </vt:variant>
    </vt:vector>
  </HeadingPairs>
  <TitlesOfParts>
    <vt:vector size="174" baseType="lpstr">
      <vt:lpstr>Arial</vt:lpstr>
      <vt:lpstr>Comic Sans MS</vt:lpstr>
      <vt:lpstr>Consolas</vt:lpstr>
      <vt:lpstr>Courier New</vt:lpstr>
      <vt:lpstr>Tahoma</vt:lpstr>
      <vt:lpstr>Wingdings</vt:lpstr>
      <vt:lpstr>2_Blends</vt:lpstr>
      <vt:lpstr>11.0</vt:lpstr>
      <vt:lpstr>Parameter passing efficiency</vt:lpstr>
      <vt:lpstr>Class Parameters</vt:lpstr>
      <vt:lpstr>const Parameter Modifier</vt:lpstr>
      <vt:lpstr>Chapter 10</vt:lpstr>
      <vt:lpstr>What Is a Class?</vt:lpstr>
      <vt:lpstr>Class Definitions</vt:lpstr>
      <vt:lpstr>Overview</vt:lpstr>
      <vt:lpstr>10.1</vt:lpstr>
      <vt:lpstr>Structures</vt:lpstr>
      <vt:lpstr>The CD Definition</vt:lpstr>
      <vt:lpstr>Using the Structure</vt:lpstr>
      <vt:lpstr>The Structure Value</vt:lpstr>
      <vt:lpstr>Specifying Member Variables</vt:lpstr>
      <vt:lpstr>Using Member Variables</vt:lpstr>
      <vt:lpstr>Display 10.1  (1/2)</vt:lpstr>
      <vt:lpstr>Display 10.1 (2/2)</vt:lpstr>
      <vt:lpstr>Display 10.2</vt:lpstr>
      <vt:lpstr>Duplicate Names</vt:lpstr>
      <vt:lpstr>Structures as Arguments</vt:lpstr>
      <vt:lpstr>Assignment and Structures</vt:lpstr>
      <vt:lpstr>Structures as Return Types</vt:lpstr>
      <vt:lpstr>Using Function shrink_wrap</vt:lpstr>
      <vt:lpstr>Hierarchical Structures</vt:lpstr>
      <vt:lpstr>Using PersonInfo</vt:lpstr>
      <vt:lpstr>Initializing Classes</vt:lpstr>
      <vt:lpstr>Section 10.1 Exercise</vt:lpstr>
      <vt:lpstr>Structure EmployeeRecord</vt:lpstr>
      <vt:lpstr>Struct EmployeeRecord</vt:lpstr>
      <vt:lpstr>Structs (and Classes) as parameters</vt:lpstr>
      <vt:lpstr>Passing structs as arguments</vt:lpstr>
      <vt:lpstr>Struct as Function Arguments</vt:lpstr>
      <vt:lpstr>11.9</vt:lpstr>
      <vt:lpstr>Pointers to Structures</vt:lpstr>
      <vt:lpstr>Accessing Structure Members via Pointer Variables</vt:lpstr>
      <vt:lpstr>From Program 11-8</vt:lpstr>
      <vt:lpstr>10.2</vt:lpstr>
      <vt:lpstr>Classes</vt:lpstr>
      <vt:lpstr>A Class Example</vt:lpstr>
      <vt:lpstr>Class DayOfYear Definition</vt:lpstr>
      <vt:lpstr>Struct vs Class – the true difference!</vt:lpstr>
      <vt:lpstr>Public or Private Members</vt:lpstr>
      <vt:lpstr>Defining a Member Function</vt:lpstr>
      <vt:lpstr>Member Function Definition</vt:lpstr>
      <vt:lpstr>The ‘::’ Operator </vt:lpstr>
      <vt:lpstr>‘::’ and ‘.’</vt:lpstr>
      <vt:lpstr>Calling Member Functions</vt:lpstr>
      <vt:lpstr>Display 10.3 (1/2)</vt:lpstr>
      <vt:lpstr>Display 10.3 (2/2)</vt:lpstr>
      <vt:lpstr>Ideal Class Definitions</vt:lpstr>
      <vt:lpstr>Problems With DayOfYear</vt:lpstr>
      <vt:lpstr>Fixing DayOfYear</vt:lpstr>
      <vt:lpstr>Public Or Private?</vt:lpstr>
      <vt:lpstr>Private Variables</vt:lpstr>
      <vt:lpstr>Public or Private Members</vt:lpstr>
      <vt:lpstr>A New DayOfYear</vt:lpstr>
      <vt:lpstr>Display 10.4  (1/2) </vt:lpstr>
      <vt:lpstr>Display 10.4 (2/2) </vt:lpstr>
      <vt:lpstr>Ideal Class Definitions</vt:lpstr>
      <vt:lpstr>Using Private Variables</vt:lpstr>
      <vt:lpstr>Even more Ideal</vt:lpstr>
      <vt:lpstr>bool isEqual(DayOfYear doy)</vt:lpstr>
      <vt:lpstr>General Class Definitions</vt:lpstr>
      <vt:lpstr>The Assignment Operator</vt:lpstr>
      <vt:lpstr>Structs and classes syntax so far…</vt:lpstr>
      <vt:lpstr>Declaring an Object</vt:lpstr>
      <vt:lpstr>Bicycle as a struct or class</vt:lpstr>
      <vt:lpstr>Encapsulation</vt:lpstr>
      <vt:lpstr>Structs and classes</vt:lpstr>
      <vt:lpstr>Consider a rectangle class</vt:lpstr>
      <vt:lpstr>Class Rectangle</vt:lpstr>
      <vt:lpstr>Access Specifiers</vt:lpstr>
      <vt:lpstr>More on Access Specifiers</vt:lpstr>
      <vt:lpstr>Constructors</vt:lpstr>
      <vt:lpstr>Default Constructors</vt:lpstr>
      <vt:lpstr>PowerPoint Presentation</vt:lpstr>
      <vt:lpstr>PowerPoint Presentation</vt:lpstr>
      <vt:lpstr>PowerPoint Presentation</vt:lpstr>
      <vt:lpstr>PowerPoint Presentation</vt:lpstr>
      <vt:lpstr>Default Constructors</vt:lpstr>
      <vt:lpstr>13.8</vt:lpstr>
      <vt:lpstr>Passing Arguments to Constructors</vt:lpstr>
      <vt:lpstr>Passing Arguments to Constructors</vt:lpstr>
      <vt:lpstr>Classes with No Default Constructor</vt:lpstr>
      <vt:lpstr>Using const With Member Functions</vt:lpstr>
      <vt:lpstr>Defining a Member Function</vt:lpstr>
      <vt:lpstr>Remember Accessors and Mutators</vt:lpstr>
      <vt:lpstr>13.3</vt:lpstr>
      <vt:lpstr>Defining an Instance of a Class</vt:lpstr>
      <vt:lpstr>PowerPoint Presentation</vt:lpstr>
      <vt:lpstr>PowerPoint Presentation</vt:lpstr>
      <vt:lpstr>PowerPoint Presentation</vt:lpstr>
      <vt:lpstr>PowerPoint Presentation</vt:lpstr>
      <vt:lpstr>Avoiding Stale Data</vt:lpstr>
      <vt:lpstr>13.10</vt:lpstr>
      <vt:lpstr>Overloading Constructors</vt:lpstr>
      <vt:lpstr>More About Default Constructors</vt:lpstr>
      <vt:lpstr>Initialization Section</vt:lpstr>
      <vt:lpstr>Simple InventoryItem</vt:lpstr>
      <vt:lpstr>PowerPoint Presentation</vt:lpstr>
      <vt:lpstr>PowerPoint Presentation</vt:lpstr>
      <vt:lpstr>3.11</vt:lpstr>
      <vt:lpstr>Section 10.2 Exercises</vt:lpstr>
      <vt:lpstr>Answers to Exercises</vt:lpstr>
      <vt:lpstr>Answers to Exercisess</vt:lpstr>
      <vt:lpstr>As practice consider the following</vt:lpstr>
      <vt:lpstr>class DayOfYear {    public:</vt:lpstr>
      <vt:lpstr>Start with the class DayOfYear</vt:lpstr>
      <vt:lpstr>class DayOfYear {    public:</vt:lpstr>
      <vt:lpstr>class DayOfYear {    public:</vt:lpstr>
      <vt:lpstr>Implementation of Constructor</vt:lpstr>
      <vt:lpstr>Overloaded constructors</vt:lpstr>
      <vt:lpstr>isAfter() member function</vt:lpstr>
      <vt:lpstr>PowerPoint Presentation</vt:lpstr>
      <vt:lpstr>See Errors</vt:lpstr>
      <vt:lpstr>PowerPoint Presentation</vt:lpstr>
      <vt:lpstr>Consider a BankAccount class</vt:lpstr>
      <vt:lpstr>BankAccount</vt:lpstr>
      <vt:lpstr>BankAccount</vt:lpstr>
      <vt:lpstr>BankAccount con’t</vt:lpstr>
      <vt:lpstr>struct transaction</vt:lpstr>
      <vt:lpstr>Struct transaction</vt:lpstr>
      <vt:lpstr>struct Transaction</vt:lpstr>
      <vt:lpstr>Class BankAccount</vt:lpstr>
      <vt:lpstr>Class BankAccount and struct Transaction</vt:lpstr>
      <vt:lpstr>Class BankAccount and struct Transaction</vt:lpstr>
      <vt:lpstr>10.3</vt:lpstr>
      <vt:lpstr>Object-Oriented Programming Terminology</vt:lpstr>
      <vt:lpstr>Classes and Objects</vt:lpstr>
      <vt:lpstr>Object-Oriented Programming Terminology</vt:lpstr>
      <vt:lpstr>Abstract Data Types</vt:lpstr>
      <vt:lpstr>Procedural and Object-Oriented Programming</vt:lpstr>
      <vt:lpstr>Classes To Produce ADTs</vt:lpstr>
      <vt:lpstr>More on Objects</vt:lpstr>
      <vt:lpstr>ADT Interface</vt:lpstr>
      <vt:lpstr>ADT Implementation</vt:lpstr>
      <vt:lpstr>ADT Benefits</vt:lpstr>
      <vt:lpstr>Program Example The BankAccount ADT</vt:lpstr>
      <vt:lpstr>Display 10.6  (1/3)</vt:lpstr>
      <vt:lpstr>Display 10.6 (2/3) </vt:lpstr>
      <vt:lpstr>Display 10.6  (3/3)</vt:lpstr>
      <vt:lpstr>Display 10.7 (1/3) </vt:lpstr>
      <vt:lpstr>Display 10.7 (2/3) </vt:lpstr>
      <vt:lpstr>Display 10.7 (3/3) </vt:lpstr>
      <vt:lpstr>Interface Preservation</vt:lpstr>
      <vt:lpstr>Information Hiding</vt:lpstr>
      <vt:lpstr>Section 10.3 Exercises</vt:lpstr>
      <vt:lpstr>Another example</vt:lpstr>
      <vt:lpstr>A Rectangle needs to be…</vt:lpstr>
      <vt:lpstr>Rectangle</vt:lpstr>
      <vt:lpstr>Rectangle constructors</vt:lpstr>
      <vt:lpstr>Class Rectangle – public part</vt:lpstr>
      <vt:lpstr>class Rectangle - private</vt:lpstr>
      <vt:lpstr>10.4</vt:lpstr>
      <vt:lpstr>Inheritance</vt:lpstr>
      <vt:lpstr>Inheritance Example</vt:lpstr>
      <vt:lpstr>Display 10.8</vt:lpstr>
      <vt:lpstr>Inheritance Relationships</vt:lpstr>
      <vt:lpstr>Is-A is different from Has-A</vt:lpstr>
      <vt:lpstr>Inheritance hierarchy</vt:lpstr>
      <vt:lpstr>Inheritance hierarchy – general to specific</vt:lpstr>
      <vt:lpstr>Define Derived Classes</vt:lpstr>
      <vt:lpstr>Display 10.7 (1/3) </vt:lpstr>
      <vt:lpstr>Display 10.9 (1/3)</vt:lpstr>
      <vt:lpstr>Display 10.9 (2/3)</vt:lpstr>
      <vt:lpstr>Display 10.9(3/3)</vt:lpstr>
      <vt:lpstr>Section 10.4 Exercises</vt:lpstr>
    </vt:vector>
  </TitlesOfParts>
  <Company>Addison Wesley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Addison Wesley</dc:creator>
  <cp:lastModifiedBy>Julie A. Harazduk</cp:lastModifiedBy>
  <cp:revision>575</cp:revision>
  <cp:lastPrinted>2001-11-04T00:51:13Z</cp:lastPrinted>
  <dcterms:created xsi:type="dcterms:W3CDTF">2005-02-25T19:46:41Z</dcterms:created>
  <dcterms:modified xsi:type="dcterms:W3CDTF">2020-04-14T12:20:46Z</dcterms:modified>
</cp:coreProperties>
</file>