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0"/>
  </p:notesMasterIdLst>
  <p:sldIdLst>
    <p:sldId id="316" r:id="rId2"/>
    <p:sldId id="315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72" r:id="rId12"/>
    <p:sldId id="325" r:id="rId13"/>
    <p:sldId id="366" r:id="rId14"/>
    <p:sldId id="367" r:id="rId15"/>
    <p:sldId id="368" r:id="rId16"/>
    <p:sldId id="369" r:id="rId17"/>
    <p:sldId id="370" r:id="rId18"/>
    <p:sldId id="371" r:id="rId19"/>
    <p:sldId id="300" r:id="rId20"/>
    <p:sldId id="299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4" r:id="rId31"/>
    <p:sldId id="310" r:id="rId32"/>
    <p:sldId id="311" r:id="rId33"/>
    <p:sldId id="312" r:id="rId34"/>
    <p:sldId id="313" r:id="rId35"/>
    <p:sldId id="256" r:id="rId36"/>
    <p:sldId id="326" r:id="rId37"/>
    <p:sldId id="327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373" r:id="rId67"/>
    <p:sldId id="285" r:id="rId68"/>
    <p:sldId id="286" r:id="rId69"/>
    <p:sldId id="287" r:id="rId70"/>
    <p:sldId id="288" r:id="rId71"/>
    <p:sldId id="289" r:id="rId72"/>
    <p:sldId id="290" r:id="rId73"/>
    <p:sldId id="291" r:id="rId74"/>
    <p:sldId id="292" r:id="rId75"/>
    <p:sldId id="293" r:id="rId76"/>
    <p:sldId id="294" r:id="rId77"/>
    <p:sldId id="295" r:id="rId78"/>
    <p:sldId id="296" r:id="rId79"/>
    <p:sldId id="297" r:id="rId80"/>
    <p:sldId id="298" r:id="rId81"/>
    <p:sldId id="374" r:id="rId82"/>
    <p:sldId id="375" r:id="rId83"/>
    <p:sldId id="376" r:id="rId84"/>
    <p:sldId id="328" r:id="rId85"/>
    <p:sldId id="329" r:id="rId86"/>
    <p:sldId id="330" r:id="rId87"/>
    <p:sldId id="331" r:id="rId88"/>
    <p:sldId id="332" r:id="rId89"/>
    <p:sldId id="333" r:id="rId90"/>
    <p:sldId id="334" r:id="rId91"/>
    <p:sldId id="335" r:id="rId92"/>
    <p:sldId id="364" r:id="rId93"/>
    <p:sldId id="340" r:id="rId94"/>
    <p:sldId id="339" r:id="rId95"/>
    <p:sldId id="341" r:id="rId96"/>
    <p:sldId id="342" r:id="rId97"/>
    <p:sldId id="343" r:id="rId98"/>
    <p:sldId id="365" r:id="rId99"/>
    <p:sldId id="344" r:id="rId100"/>
    <p:sldId id="345" r:id="rId101"/>
    <p:sldId id="346" r:id="rId102"/>
    <p:sldId id="347" r:id="rId103"/>
    <p:sldId id="348" r:id="rId104"/>
    <p:sldId id="377" r:id="rId105"/>
    <p:sldId id="349" r:id="rId106"/>
    <p:sldId id="350" r:id="rId107"/>
    <p:sldId id="351" r:id="rId108"/>
    <p:sldId id="352" r:id="rId109"/>
    <p:sldId id="353" r:id="rId110"/>
    <p:sldId id="354" r:id="rId111"/>
    <p:sldId id="355" r:id="rId112"/>
    <p:sldId id="357" r:id="rId113"/>
    <p:sldId id="358" r:id="rId114"/>
    <p:sldId id="359" r:id="rId115"/>
    <p:sldId id="360" r:id="rId116"/>
    <p:sldId id="361" r:id="rId117"/>
    <p:sldId id="362" r:id="rId118"/>
    <p:sldId id="356" r:id="rId119"/>
  </p:sldIdLst>
  <p:sldSz cx="9144000" cy="6858000" type="screen4x3"/>
  <p:notesSz cx="6858000" cy="9144000"/>
  <p:defaultTextStyle>
    <a:lvl1pPr>
      <a:defRPr sz="2400">
        <a:latin typeface="Arial"/>
        <a:ea typeface="Arial"/>
        <a:cs typeface="Arial"/>
        <a:sym typeface="Arial"/>
      </a:defRPr>
    </a:lvl1pPr>
    <a:lvl2pPr indent="457200">
      <a:defRPr sz="2400">
        <a:latin typeface="Arial"/>
        <a:ea typeface="Arial"/>
        <a:cs typeface="Arial"/>
        <a:sym typeface="Arial"/>
      </a:defRPr>
    </a:lvl2pPr>
    <a:lvl3pPr indent="914400">
      <a:defRPr sz="2400">
        <a:latin typeface="Arial"/>
        <a:ea typeface="Arial"/>
        <a:cs typeface="Arial"/>
        <a:sym typeface="Arial"/>
      </a:defRPr>
    </a:lvl3pPr>
    <a:lvl4pPr indent="1371600">
      <a:defRPr sz="2400">
        <a:latin typeface="Arial"/>
        <a:ea typeface="Arial"/>
        <a:cs typeface="Arial"/>
        <a:sym typeface="Arial"/>
      </a:defRPr>
    </a:lvl4pPr>
    <a:lvl5pPr indent="1828800">
      <a:defRPr sz="2400">
        <a:latin typeface="Arial"/>
        <a:ea typeface="Arial"/>
        <a:cs typeface="Arial"/>
        <a:sym typeface="Arial"/>
      </a:defRPr>
    </a:lvl5pPr>
    <a:lvl6pPr indent="2286000">
      <a:defRPr sz="2400">
        <a:latin typeface="Arial"/>
        <a:ea typeface="Arial"/>
        <a:cs typeface="Arial"/>
        <a:sym typeface="Arial"/>
      </a:defRPr>
    </a:lvl6pPr>
    <a:lvl7pPr indent="2743200">
      <a:defRPr sz="2400">
        <a:latin typeface="Arial"/>
        <a:ea typeface="Arial"/>
        <a:cs typeface="Arial"/>
        <a:sym typeface="Arial"/>
      </a:defRPr>
    </a:lvl7pPr>
    <a:lvl8pPr indent="3200400">
      <a:defRPr sz="2400">
        <a:latin typeface="Arial"/>
        <a:ea typeface="Arial"/>
        <a:cs typeface="Arial"/>
        <a:sym typeface="Arial"/>
      </a:defRPr>
    </a:lvl8pPr>
    <a:lvl9pPr indent="3657600">
      <a:defRPr sz="24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F5E1"/>
          </a:solidFill>
        </a:fill>
      </a:tcStyle>
    </a:wholeTbl>
    <a:band2H>
      <a:tcTxStyle/>
      <a:tcStyle>
        <a:tcBdr/>
        <a:fill>
          <a:solidFill>
            <a:srgbClr val="E6FAF1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E4A8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E4A8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E4A8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6E7CA"/>
          </a:solidFill>
        </a:fill>
      </a:tcStyle>
    </a:wholeTbl>
    <a:band2H>
      <a:tcTxStyle/>
      <a:tcStyle>
        <a:tcBdr/>
        <a:fill>
          <a:solidFill>
            <a:srgbClr val="FAF3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BB0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BB0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BB01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E4A8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E4A8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2568571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FFED764A-CE05-4DA0-A5C1-B604751CFA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2E55F618-A600-4671-B7E2-5188B9F30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1A3E3163-3DAB-4F5E-BFC5-41381C09A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021F2A-8FF3-4D32-B9ED-E306E21F3FF8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12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>
            <a:extLst>
              <a:ext uri="{FF2B5EF4-FFF2-40B4-BE49-F238E27FC236}">
                <a16:creationId xmlns:a16="http://schemas.microsoft.com/office/drawing/2014/main" id="{61FA83EE-D516-4CD8-90B5-E0471922C0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>
            <a:extLst>
              <a:ext uri="{FF2B5EF4-FFF2-40B4-BE49-F238E27FC236}">
                <a16:creationId xmlns:a16="http://schemas.microsoft.com/office/drawing/2014/main" id="{E5DDD090-3756-4655-8310-83252C096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2996" name="Slide Number Placeholder 3">
            <a:extLst>
              <a:ext uri="{FF2B5EF4-FFF2-40B4-BE49-F238E27FC236}">
                <a16:creationId xmlns:a16="http://schemas.microsoft.com/office/drawing/2014/main" id="{DBFE74FA-81BB-404E-9019-C0F25594E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BFC80D-70E1-4973-A03E-076DAD173CAC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98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>
            <a:extLst>
              <a:ext uri="{FF2B5EF4-FFF2-40B4-BE49-F238E27FC236}">
                <a16:creationId xmlns:a16="http://schemas.microsoft.com/office/drawing/2014/main" id="{313DFE13-17EC-4E47-85D7-03B86C2964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>
            <a:extLst>
              <a:ext uri="{FF2B5EF4-FFF2-40B4-BE49-F238E27FC236}">
                <a16:creationId xmlns:a16="http://schemas.microsoft.com/office/drawing/2014/main" id="{83323A9C-298F-4FAC-ACD1-965F2A65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4020" name="Slide Number Placeholder 3">
            <a:extLst>
              <a:ext uri="{FF2B5EF4-FFF2-40B4-BE49-F238E27FC236}">
                <a16:creationId xmlns:a16="http://schemas.microsoft.com/office/drawing/2014/main" id="{59D539C4-0DE4-421C-9F02-AC8C5C50F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4BEDE5-DAB1-45A5-8624-7DFA37F2D933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79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>
            <a:extLst>
              <a:ext uri="{FF2B5EF4-FFF2-40B4-BE49-F238E27FC236}">
                <a16:creationId xmlns:a16="http://schemas.microsoft.com/office/drawing/2014/main" id="{462623E0-8006-4D15-B086-F803ADE2DB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>
            <a:extLst>
              <a:ext uri="{FF2B5EF4-FFF2-40B4-BE49-F238E27FC236}">
                <a16:creationId xmlns:a16="http://schemas.microsoft.com/office/drawing/2014/main" id="{C3E50371-EDCC-4A1D-AF9F-EF4FA267A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44" name="Slide Number Placeholder 3">
            <a:extLst>
              <a:ext uri="{FF2B5EF4-FFF2-40B4-BE49-F238E27FC236}">
                <a16:creationId xmlns:a16="http://schemas.microsoft.com/office/drawing/2014/main" id="{110A55A8-8CED-4779-833F-BEDB4BADA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A8364C-B43A-4EC1-B37B-42E9A3C9299E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74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>
            <a:extLst>
              <a:ext uri="{FF2B5EF4-FFF2-40B4-BE49-F238E27FC236}">
                <a16:creationId xmlns:a16="http://schemas.microsoft.com/office/drawing/2014/main" id="{9DF717FB-B842-490C-AD06-60B6B0F2FC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>
            <a:extLst>
              <a:ext uri="{FF2B5EF4-FFF2-40B4-BE49-F238E27FC236}">
                <a16:creationId xmlns:a16="http://schemas.microsoft.com/office/drawing/2014/main" id="{275CA733-3300-4305-9562-599621D01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6068" name="Slide Number Placeholder 3">
            <a:extLst>
              <a:ext uri="{FF2B5EF4-FFF2-40B4-BE49-F238E27FC236}">
                <a16:creationId xmlns:a16="http://schemas.microsoft.com/office/drawing/2014/main" id="{506978A5-5B1D-45FF-AE8C-1880978DF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A78796-FCCB-43D0-B010-507246FEBE06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101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64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>
            <a:extLst>
              <a:ext uri="{FF2B5EF4-FFF2-40B4-BE49-F238E27FC236}">
                <a16:creationId xmlns:a16="http://schemas.microsoft.com/office/drawing/2014/main" id="{30B8C5E8-115F-4C00-A7A5-D4817F1361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>
            <a:extLst>
              <a:ext uri="{FF2B5EF4-FFF2-40B4-BE49-F238E27FC236}">
                <a16:creationId xmlns:a16="http://schemas.microsoft.com/office/drawing/2014/main" id="{0517DA98-AD3B-413C-9074-1A7752CB0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7092" name="Slide Number Placeholder 3">
            <a:extLst>
              <a:ext uri="{FF2B5EF4-FFF2-40B4-BE49-F238E27FC236}">
                <a16:creationId xmlns:a16="http://schemas.microsoft.com/office/drawing/2014/main" id="{3F59B568-9EA4-4F72-BC2E-4646C9CBC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84192A-D965-44DB-8B2B-F3B2877D3F23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102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92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>
            <a:extLst>
              <a:ext uri="{FF2B5EF4-FFF2-40B4-BE49-F238E27FC236}">
                <a16:creationId xmlns:a16="http://schemas.microsoft.com/office/drawing/2014/main" id="{6F83743E-FDFA-462E-B152-47AAE84457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>
            <a:extLst>
              <a:ext uri="{FF2B5EF4-FFF2-40B4-BE49-F238E27FC236}">
                <a16:creationId xmlns:a16="http://schemas.microsoft.com/office/drawing/2014/main" id="{4D9F610D-A4A3-44BD-8540-E71E060BE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8116" name="Slide Number Placeholder 3">
            <a:extLst>
              <a:ext uri="{FF2B5EF4-FFF2-40B4-BE49-F238E27FC236}">
                <a16:creationId xmlns:a16="http://schemas.microsoft.com/office/drawing/2014/main" id="{6147DFEC-25C1-4B71-9CFE-8D71A8CB3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7C53AF-2F41-4217-98C6-3A4A8FDFBEB0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103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43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>
            <a:extLst>
              <a:ext uri="{FF2B5EF4-FFF2-40B4-BE49-F238E27FC236}">
                <a16:creationId xmlns:a16="http://schemas.microsoft.com/office/drawing/2014/main" id="{313DFE13-17EC-4E47-85D7-03B86C2964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>
            <a:extLst>
              <a:ext uri="{FF2B5EF4-FFF2-40B4-BE49-F238E27FC236}">
                <a16:creationId xmlns:a16="http://schemas.microsoft.com/office/drawing/2014/main" id="{83323A9C-298F-4FAC-ACD1-965F2A65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4020" name="Slide Number Placeholder 3">
            <a:extLst>
              <a:ext uri="{FF2B5EF4-FFF2-40B4-BE49-F238E27FC236}">
                <a16:creationId xmlns:a16="http://schemas.microsoft.com/office/drawing/2014/main" id="{59D539C4-0DE4-421C-9F02-AC8C5C50F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4BEDE5-DAB1-45A5-8624-7DFA37F2D933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104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92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>
            <a:extLst>
              <a:ext uri="{FF2B5EF4-FFF2-40B4-BE49-F238E27FC236}">
                <a16:creationId xmlns:a16="http://schemas.microsoft.com/office/drawing/2014/main" id="{D97DF747-5999-481D-A1D8-9393F27F6C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>
            <a:extLst>
              <a:ext uri="{FF2B5EF4-FFF2-40B4-BE49-F238E27FC236}">
                <a16:creationId xmlns:a16="http://schemas.microsoft.com/office/drawing/2014/main" id="{FCC3CCE6-B6CE-49AF-BAD6-473E4622F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9140" name="Slide Number Placeholder 3">
            <a:extLst>
              <a:ext uri="{FF2B5EF4-FFF2-40B4-BE49-F238E27FC236}">
                <a16:creationId xmlns:a16="http://schemas.microsoft.com/office/drawing/2014/main" id="{4AABACFB-7826-403B-ABFD-66322DB18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706848-7158-42DB-83BC-17DA15010870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105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3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>
            <a:extLst>
              <a:ext uri="{FF2B5EF4-FFF2-40B4-BE49-F238E27FC236}">
                <a16:creationId xmlns:a16="http://schemas.microsoft.com/office/drawing/2014/main" id="{F8FF5AA8-14F1-40CB-A629-31D7F7208E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>
            <a:extLst>
              <a:ext uri="{FF2B5EF4-FFF2-40B4-BE49-F238E27FC236}">
                <a16:creationId xmlns:a16="http://schemas.microsoft.com/office/drawing/2014/main" id="{B9B67680-DE82-4699-B059-C26474BCE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0164" name="Slide Number Placeholder 3">
            <a:extLst>
              <a:ext uri="{FF2B5EF4-FFF2-40B4-BE49-F238E27FC236}">
                <a16:creationId xmlns:a16="http://schemas.microsoft.com/office/drawing/2014/main" id="{B79C424E-A324-4788-945D-563C4387F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484B36-CFFA-4A95-B320-FC41FE7D60D9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106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04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>
            <a:extLst>
              <a:ext uri="{FF2B5EF4-FFF2-40B4-BE49-F238E27FC236}">
                <a16:creationId xmlns:a16="http://schemas.microsoft.com/office/drawing/2014/main" id="{CB24C299-6B4F-4CB2-817B-51503D8186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>
            <a:extLst>
              <a:ext uri="{FF2B5EF4-FFF2-40B4-BE49-F238E27FC236}">
                <a16:creationId xmlns:a16="http://schemas.microsoft.com/office/drawing/2014/main" id="{1EC91A96-A1A6-4E8F-B4B0-F6CA8E62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1188" name="Slide Number Placeholder 3">
            <a:extLst>
              <a:ext uri="{FF2B5EF4-FFF2-40B4-BE49-F238E27FC236}">
                <a16:creationId xmlns:a16="http://schemas.microsoft.com/office/drawing/2014/main" id="{EA10FD3F-33E0-4A39-A13D-F42795EBA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D84AEB-AEBE-4BA3-8454-55054421E0EA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107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9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>
            <a:extLst>
              <a:ext uri="{FF2B5EF4-FFF2-40B4-BE49-F238E27FC236}">
                <a16:creationId xmlns:a16="http://schemas.microsoft.com/office/drawing/2014/main" id="{A03B4B4D-781D-4542-90D1-E926BFB012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>
            <a:extLst>
              <a:ext uri="{FF2B5EF4-FFF2-40B4-BE49-F238E27FC236}">
                <a16:creationId xmlns:a16="http://schemas.microsoft.com/office/drawing/2014/main" id="{F4B194EA-5D56-413C-8F91-60FFEA8F8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1732" name="Slide Number Placeholder 3">
            <a:extLst>
              <a:ext uri="{FF2B5EF4-FFF2-40B4-BE49-F238E27FC236}">
                <a16:creationId xmlns:a16="http://schemas.microsoft.com/office/drawing/2014/main" id="{2D3F77CA-567D-4DD1-A40A-DE78399BB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027B9A-8F8B-472D-A83F-00CF42F33013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17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>
            <a:extLst>
              <a:ext uri="{FF2B5EF4-FFF2-40B4-BE49-F238E27FC236}">
                <a16:creationId xmlns:a16="http://schemas.microsoft.com/office/drawing/2014/main" id="{54026A39-21C7-4094-B7B9-E70D4537EB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>
            <a:extLst>
              <a:ext uri="{FF2B5EF4-FFF2-40B4-BE49-F238E27FC236}">
                <a16:creationId xmlns:a16="http://schemas.microsoft.com/office/drawing/2014/main" id="{CEF9794E-A75E-4731-A0E1-F5EE03A32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2212" name="Slide Number Placeholder 3">
            <a:extLst>
              <a:ext uri="{FF2B5EF4-FFF2-40B4-BE49-F238E27FC236}">
                <a16:creationId xmlns:a16="http://schemas.microsoft.com/office/drawing/2014/main" id="{B1272BA8-4DFC-4972-A26C-B9F83BC5A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455946-7F0E-4120-BC75-0EC2ECF5C6B0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108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89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>
            <a:extLst>
              <a:ext uri="{FF2B5EF4-FFF2-40B4-BE49-F238E27FC236}">
                <a16:creationId xmlns:a16="http://schemas.microsoft.com/office/drawing/2014/main" id="{8EB48CC3-87E0-4746-B67D-E9D910E2CB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>
            <a:extLst>
              <a:ext uri="{FF2B5EF4-FFF2-40B4-BE49-F238E27FC236}">
                <a16:creationId xmlns:a16="http://schemas.microsoft.com/office/drawing/2014/main" id="{7D8277A0-E577-4C4A-92D7-1C4D3407A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3236" name="Slide Number Placeholder 3">
            <a:extLst>
              <a:ext uri="{FF2B5EF4-FFF2-40B4-BE49-F238E27FC236}">
                <a16:creationId xmlns:a16="http://schemas.microsoft.com/office/drawing/2014/main" id="{EB8955CB-DD18-4124-9FCE-2682E50CE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CB96A7-13E5-403F-A1E7-BB7D9B98E17A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109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25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>
            <a:extLst>
              <a:ext uri="{FF2B5EF4-FFF2-40B4-BE49-F238E27FC236}">
                <a16:creationId xmlns:a16="http://schemas.microsoft.com/office/drawing/2014/main" id="{BFC8190C-5F30-4113-867C-289B97513E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>
            <a:extLst>
              <a:ext uri="{FF2B5EF4-FFF2-40B4-BE49-F238E27FC236}">
                <a16:creationId xmlns:a16="http://schemas.microsoft.com/office/drawing/2014/main" id="{E45276CE-7AC8-45E3-8139-590826ACE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4260" name="Slide Number Placeholder 3">
            <a:extLst>
              <a:ext uri="{FF2B5EF4-FFF2-40B4-BE49-F238E27FC236}">
                <a16:creationId xmlns:a16="http://schemas.microsoft.com/office/drawing/2014/main" id="{F67B8904-89A2-423E-9604-109253344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FC6EF3-4F5B-45F0-BEEB-FDE81B0B1ED7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110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55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>
            <a:extLst>
              <a:ext uri="{FF2B5EF4-FFF2-40B4-BE49-F238E27FC236}">
                <a16:creationId xmlns:a16="http://schemas.microsoft.com/office/drawing/2014/main" id="{569430B2-FF6A-4D0A-A214-C46F07BBC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>
            <a:extLst>
              <a:ext uri="{FF2B5EF4-FFF2-40B4-BE49-F238E27FC236}">
                <a16:creationId xmlns:a16="http://schemas.microsoft.com/office/drawing/2014/main" id="{380CA8CA-08BE-44AA-880A-E3E1EDB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284" name="Slide Number Placeholder 3">
            <a:extLst>
              <a:ext uri="{FF2B5EF4-FFF2-40B4-BE49-F238E27FC236}">
                <a16:creationId xmlns:a16="http://schemas.microsoft.com/office/drawing/2014/main" id="{BCB758AC-9396-495C-8DE2-604311FFE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4DC502-F9CF-484A-9F11-598097C92F51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111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5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>
            <a:extLst>
              <a:ext uri="{FF2B5EF4-FFF2-40B4-BE49-F238E27FC236}">
                <a16:creationId xmlns:a16="http://schemas.microsoft.com/office/drawing/2014/main" id="{4CBE97EE-D9B2-4EAD-B105-B08AD10997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>
            <a:extLst>
              <a:ext uri="{FF2B5EF4-FFF2-40B4-BE49-F238E27FC236}">
                <a16:creationId xmlns:a16="http://schemas.microsoft.com/office/drawing/2014/main" id="{81D8580B-04D8-4747-A56E-A85D2A552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6308" name="Slide Number Placeholder 3">
            <a:extLst>
              <a:ext uri="{FF2B5EF4-FFF2-40B4-BE49-F238E27FC236}">
                <a16:creationId xmlns:a16="http://schemas.microsoft.com/office/drawing/2014/main" id="{E763C5E0-66E4-4196-953B-EAE315CCA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E94B7F-8DDD-4FC5-93AA-B128E1A5DF3A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118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5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>
            <a:extLst>
              <a:ext uri="{FF2B5EF4-FFF2-40B4-BE49-F238E27FC236}">
                <a16:creationId xmlns:a16="http://schemas.microsoft.com/office/drawing/2014/main" id="{B96E59F6-4472-4925-B622-238708EB3A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>
            <a:extLst>
              <a:ext uri="{FF2B5EF4-FFF2-40B4-BE49-F238E27FC236}">
                <a16:creationId xmlns:a16="http://schemas.microsoft.com/office/drawing/2014/main" id="{B0F4CE11-A1B5-42F6-ACAC-1F127FDE7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2756" name="Slide Number Placeholder 3">
            <a:extLst>
              <a:ext uri="{FF2B5EF4-FFF2-40B4-BE49-F238E27FC236}">
                <a16:creationId xmlns:a16="http://schemas.microsoft.com/office/drawing/2014/main" id="{B62EBB5A-82D3-4C87-BDFB-743396742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20F957-41A8-4574-904D-13E37BBFD663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4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>
            <a:extLst>
              <a:ext uri="{FF2B5EF4-FFF2-40B4-BE49-F238E27FC236}">
                <a16:creationId xmlns:a16="http://schemas.microsoft.com/office/drawing/2014/main" id="{83D307BD-16B2-445E-9796-188F821FA4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>
            <a:extLst>
              <a:ext uri="{FF2B5EF4-FFF2-40B4-BE49-F238E27FC236}">
                <a16:creationId xmlns:a16="http://schemas.microsoft.com/office/drawing/2014/main" id="{5DC6DF5D-B96C-4960-AD69-5AFC7920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04" name="Slide Number Placeholder 3">
            <a:extLst>
              <a:ext uri="{FF2B5EF4-FFF2-40B4-BE49-F238E27FC236}">
                <a16:creationId xmlns:a16="http://schemas.microsoft.com/office/drawing/2014/main" id="{2F71EBEC-9881-4E3A-B51C-FD49D6DD42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D13B4B-9B8F-4165-B321-F6F74FDB0973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46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>
            <a:extLst>
              <a:ext uri="{FF2B5EF4-FFF2-40B4-BE49-F238E27FC236}">
                <a16:creationId xmlns:a16="http://schemas.microsoft.com/office/drawing/2014/main" id="{964DB04C-4A27-457D-9547-52636E7E2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>
            <a:extLst>
              <a:ext uri="{FF2B5EF4-FFF2-40B4-BE49-F238E27FC236}">
                <a16:creationId xmlns:a16="http://schemas.microsoft.com/office/drawing/2014/main" id="{91387E60-4224-4B69-B2B0-8DF58A99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5828" name="Slide Number Placeholder 3">
            <a:extLst>
              <a:ext uri="{FF2B5EF4-FFF2-40B4-BE49-F238E27FC236}">
                <a16:creationId xmlns:a16="http://schemas.microsoft.com/office/drawing/2014/main" id="{B5D75CCC-8930-460F-BA6E-4A6679327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649358-91F2-4446-B4A3-F8F02A7B163E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8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>
            <a:extLst>
              <a:ext uri="{FF2B5EF4-FFF2-40B4-BE49-F238E27FC236}">
                <a16:creationId xmlns:a16="http://schemas.microsoft.com/office/drawing/2014/main" id="{14F97EDD-2FC2-4B1F-8B91-45D83CA97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>
            <a:extLst>
              <a:ext uri="{FF2B5EF4-FFF2-40B4-BE49-F238E27FC236}">
                <a16:creationId xmlns:a16="http://schemas.microsoft.com/office/drawing/2014/main" id="{883C53AB-63A9-40B4-9D25-8F4C34A7A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6852" name="Slide Number Placeholder 3">
            <a:extLst>
              <a:ext uri="{FF2B5EF4-FFF2-40B4-BE49-F238E27FC236}">
                <a16:creationId xmlns:a16="http://schemas.microsoft.com/office/drawing/2014/main" id="{C90D2C00-DB6E-4FC8-AE77-EB50E7988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C5ACDD-CC91-4FB5-A05C-5355CB8381F9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95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>
            <a:extLst>
              <a:ext uri="{FF2B5EF4-FFF2-40B4-BE49-F238E27FC236}">
                <a16:creationId xmlns:a16="http://schemas.microsoft.com/office/drawing/2014/main" id="{AEC504A6-76AF-4FA3-9CD5-9E4625F00C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>
            <a:extLst>
              <a:ext uri="{FF2B5EF4-FFF2-40B4-BE49-F238E27FC236}">
                <a16:creationId xmlns:a16="http://schemas.microsoft.com/office/drawing/2014/main" id="{35C83210-71CD-4A96-9E09-C21FAD76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7876" name="Slide Number Placeholder 3">
            <a:extLst>
              <a:ext uri="{FF2B5EF4-FFF2-40B4-BE49-F238E27FC236}">
                <a16:creationId xmlns:a16="http://schemas.microsoft.com/office/drawing/2014/main" id="{1F4A844F-EC49-46F5-84AE-E047C4565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11AAD4-AC90-41FE-A263-ABF45DE63786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48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>
            <a:extLst>
              <a:ext uri="{FF2B5EF4-FFF2-40B4-BE49-F238E27FC236}">
                <a16:creationId xmlns:a16="http://schemas.microsoft.com/office/drawing/2014/main" id="{71A8297C-F091-4417-8912-D0F3F3D04C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>
            <a:extLst>
              <a:ext uri="{FF2B5EF4-FFF2-40B4-BE49-F238E27FC236}">
                <a16:creationId xmlns:a16="http://schemas.microsoft.com/office/drawing/2014/main" id="{16898DF2-4D07-4328-8CD6-2016D848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1972" name="Slide Number Placeholder 3">
            <a:extLst>
              <a:ext uri="{FF2B5EF4-FFF2-40B4-BE49-F238E27FC236}">
                <a16:creationId xmlns:a16="http://schemas.microsoft.com/office/drawing/2014/main" id="{EFDFC68B-A9CF-4D3E-8EFD-26C17FD3B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0EB261-EB06-44D8-B4A4-7A4BB475C300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>
            <a:extLst>
              <a:ext uri="{FF2B5EF4-FFF2-40B4-BE49-F238E27FC236}">
                <a16:creationId xmlns:a16="http://schemas.microsoft.com/office/drawing/2014/main" id="{EEA6BF13-9340-449C-9F23-84139BF093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>
            <a:extLst>
              <a:ext uri="{FF2B5EF4-FFF2-40B4-BE49-F238E27FC236}">
                <a16:creationId xmlns:a16="http://schemas.microsoft.com/office/drawing/2014/main" id="{FD491432-EA66-476C-A580-75F1C596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9924" name="Slide Number Placeholder 3">
            <a:extLst>
              <a:ext uri="{FF2B5EF4-FFF2-40B4-BE49-F238E27FC236}">
                <a16:creationId xmlns:a16="http://schemas.microsoft.com/office/drawing/2014/main" id="{51A282C9-2E15-4F52-89E8-32057C2AC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4786CE-4534-41C7-88C7-4A29DEEA9627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9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04800" y="0"/>
            <a:ext cx="7086600" cy="2590800"/>
          </a:xfrm>
          <a:prstGeom prst="rect">
            <a:avLst/>
          </a:prstGeom>
        </p:spPr>
        <p:txBody>
          <a:bodyPr anchor="ctr"/>
          <a:lstStyle>
            <a:lvl1pPr>
              <a:defRPr sz="6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0000CC"/>
                </a:solidFill>
              </a:rPr>
              <a:t>Click to edit Master title style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981200" y="2590800"/>
            <a:ext cx="6629400" cy="36195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800"/>
              </a:spcBef>
              <a:buClrTx/>
              <a:buSzTx/>
              <a:buFontTx/>
              <a:buNone/>
              <a:defRPr sz="3600">
                <a:solidFill>
                  <a:srgbClr val="0000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762750" y="0"/>
            <a:ext cx="2076450" cy="62484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Click to edit Master title style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33400" y="303213"/>
            <a:ext cx="6076950" cy="65547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Click to edit Master title style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000" cap="all">
                <a:solidFill>
                  <a:srgbClr val="0000CC"/>
                </a:solidFill>
              </a:rP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</a:lstStyle>
          <a:p>
            <a:pPr lvl="0">
              <a:defRPr sz="1800"/>
            </a:pPr>
            <a:r>
              <a:rPr sz="200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544512" y="1676400"/>
            <a:ext cx="4070351" cy="5181600"/>
          </a:xfrm>
          <a:prstGeom prst="rect">
            <a:avLst/>
          </a:prstGeom>
        </p:spPr>
        <p:txBody>
          <a:bodyPr/>
          <a:lstStyle>
            <a:lvl2pPr marL="790575" indent="-333375"/>
            <a:lvl3pPr marL="1234439" indent="-320039"/>
            <a:lvl4pPr marL="1727200" indent="-355600"/>
            <a:lvl5pPr marL="2184400" indent="-355600"/>
          </a:lstStyle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Click to edit Master title style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4040188" cy="75723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/>
            </a:pPr>
            <a:r>
              <a:rPr sz="240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CC"/>
                </a:solidFill>
              </a:rPr>
              <a:t>Click to edit Master title style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CC"/>
                </a:solidFill>
              </a:rPr>
              <a:t>Click to edit Master title style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44512" y="1676400"/>
            <a:ext cx="8294688" cy="518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defRPr sz="3600">
          <a:solidFill>
            <a:srgbClr val="0000CC"/>
          </a:solidFill>
          <a:latin typeface="Comic Sans MS"/>
          <a:ea typeface="Comic Sans MS"/>
          <a:cs typeface="Comic Sans MS"/>
          <a:sym typeface="Comic Sans MS"/>
        </a:defRPr>
      </a:lvl1pPr>
      <a:lvl2pPr>
        <a:defRPr sz="3600">
          <a:solidFill>
            <a:srgbClr val="0000CC"/>
          </a:solidFill>
          <a:latin typeface="Comic Sans MS"/>
          <a:ea typeface="Comic Sans MS"/>
          <a:cs typeface="Comic Sans MS"/>
          <a:sym typeface="Comic Sans MS"/>
        </a:defRPr>
      </a:lvl2pPr>
      <a:lvl3pPr>
        <a:defRPr sz="3600">
          <a:solidFill>
            <a:srgbClr val="0000CC"/>
          </a:solidFill>
          <a:latin typeface="Comic Sans MS"/>
          <a:ea typeface="Comic Sans MS"/>
          <a:cs typeface="Comic Sans MS"/>
          <a:sym typeface="Comic Sans MS"/>
        </a:defRPr>
      </a:lvl3pPr>
      <a:lvl4pPr>
        <a:defRPr sz="3600">
          <a:solidFill>
            <a:srgbClr val="0000CC"/>
          </a:solidFill>
          <a:latin typeface="Comic Sans MS"/>
          <a:ea typeface="Comic Sans MS"/>
          <a:cs typeface="Comic Sans MS"/>
          <a:sym typeface="Comic Sans MS"/>
        </a:defRPr>
      </a:lvl4pPr>
      <a:lvl5pPr>
        <a:defRPr sz="3600">
          <a:solidFill>
            <a:srgbClr val="0000CC"/>
          </a:solidFill>
          <a:latin typeface="Comic Sans MS"/>
          <a:ea typeface="Comic Sans MS"/>
          <a:cs typeface="Comic Sans MS"/>
          <a:sym typeface="Comic Sans MS"/>
        </a:defRPr>
      </a:lvl5pPr>
      <a:lvl6pPr indent="457200">
        <a:defRPr sz="3600">
          <a:solidFill>
            <a:srgbClr val="0000CC"/>
          </a:solidFill>
          <a:latin typeface="Comic Sans MS"/>
          <a:ea typeface="Comic Sans MS"/>
          <a:cs typeface="Comic Sans MS"/>
          <a:sym typeface="Comic Sans MS"/>
        </a:defRPr>
      </a:lvl6pPr>
      <a:lvl7pPr indent="914400">
        <a:defRPr sz="3600">
          <a:solidFill>
            <a:srgbClr val="0000CC"/>
          </a:solidFill>
          <a:latin typeface="Comic Sans MS"/>
          <a:ea typeface="Comic Sans MS"/>
          <a:cs typeface="Comic Sans MS"/>
          <a:sym typeface="Comic Sans MS"/>
        </a:defRPr>
      </a:lvl7pPr>
      <a:lvl8pPr indent="1371600">
        <a:defRPr sz="3600">
          <a:solidFill>
            <a:srgbClr val="0000CC"/>
          </a:solidFill>
          <a:latin typeface="Comic Sans MS"/>
          <a:ea typeface="Comic Sans MS"/>
          <a:cs typeface="Comic Sans MS"/>
          <a:sym typeface="Comic Sans MS"/>
        </a:defRPr>
      </a:lvl8pPr>
      <a:lvl9pPr indent="1828800">
        <a:defRPr sz="3600">
          <a:solidFill>
            <a:srgbClr val="0000CC"/>
          </a:solidFill>
          <a:latin typeface="Comic Sans MS"/>
          <a:ea typeface="Comic Sans MS"/>
          <a:cs typeface="Comic Sans MS"/>
          <a:sym typeface="Comic Sans MS"/>
        </a:defRPr>
      </a:lvl9pPr>
    </p:titleStyle>
    <p:bodyStyle>
      <a:lvl1pPr marL="342900" indent="-342900">
        <a:spcBef>
          <a:spcPts val="600"/>
        </a:spcBef>
        <a:buClr>
          <a:srgbClr val="0000CC"/>
        </a:buClr>
        <a:buSzPct val="60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1pPr>
      <a:lvl2pPr marL="742950" indent="-285750">
        <a:spcBef>
          <a:spcPts val="600"/>
        </a:spcBef>
        <a:buClr>
          <a:srgbClr val="0000CC"/>
        </a:buClr>
        <a:buSzPct val="55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2pPr>
      <a:lvl3pPr marL="1181100" indent="-266700">
        <a:spcBef>
          <a:spcPts val="600"/>
        </a:spcBef>
        <a:buClr>
          <a:srgbClr val="0000CC"/>
        </a:buClr>
        <a:buSzPct val="50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3pPr>
      <a:lvl4pPr marL="1691639" indent="-320039">
        <a:spcBef>
          <a:spcPts val="600"/>
        </a:spcBef>
        <a:buClr>
          <a:srgbClr val="0000CC"/>
        </a:buClr>
        <a:buSzPct val="55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4pPr>
      <a:lvl5pPr marL="2148839" indent="-320039">
        <a:spcBef>
          <a:spcPts val="600"/>
        </a:spcBef>
        <a:buClr>
          <a:srgbClr val="0000CC"/>
        </a:buClr>
        <a:buSzPct val="50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5pPr>
      <a:lvl6pPr marL="2606039" indent="-320039">
        <a:spcBef>
          <a:spcPts val="600"/>
        </a:spcBef>
        <a:buClr>
          <a:srgbClr val="0000CC"/>
        </a:buClr>
        <a:buSzPct val="50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6pPr>
      <a:lvl7pPr marL="3063239" indent="-320039">
        <a:spcBef>
          <a:spcPts val="600"/>
        </a:spcBef>
        <a:buClr>
          <a:srgbClr val="0000CC"/>
        </a:buClr>
        <a:buSzPct val="50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7pPr>
      <a:lvl8pPr marL="3520440" indent="-320040">
        <a:spcBef>
          <a:spcPts val="600"/>
        </a:spcBef>
        <a:buClr>
          <a:srgbClr val="0000CC"/>
        </a:buClr>
        <a:buSzPct val="50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8pPr>
      <a:lvl9pPr marL="3977640" indent="-320040">
        <a:spcBef>
          <a:spcPts val="600"/>
        </a:spcBef>
        <a:buClr>
          <a:srgbClr val="0000CC"/>
        </a:buClr>
        <a:buSzPct val="50000"/>
        <a:buFont typeface="Wingdings"/>
        <a:buChar char="■"/>
        <a:defRPr sz="2800">
          <a:latin typeface="Comic Sans MS"/>
          <a:ea typeface="Comic Sans MS"/>
          <a:cs typeface="Comic Sans MS"/>
          <a:sym typeface="Comic Sans MS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F5CAE-A64F-4A20-9236-0AF8F756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DD696-34E3-4B53-8482-8F2A49390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parameters, </a:t>
            </a:r>
            <a:r>
              <a:rPr lang="en-US" dirty="0" err="1"/>
              <a:t>const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1757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125B5-1DD3-43AA-AF93-05E733B3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</a:t>
            </a:r>
            <a:r>
              <a:rPr lang="en-US" dirty="0" err="1"/>
              <a:t>const</a:t>
            </a:r>
            <a:r>
              <a:rPr lang="en-US" dirty="0"/>
              <a:t> function modifier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3CFBF-88A3-4EAD-8D8C-A8A143CC6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Once a parameter is modified by using </a:t>
            </a:r>
            <a:r>
              <a:rPr lang="en-US" altLang="en-US" sz="2400" dirty="0" err="1"/>
              <a:t>const</a:t>
            </a:r>
            <a:r>
              <a:rPr lang="en-US" altLang="en-US" sz="2400" dirty="0"/>
              <a:t> to </a:t>
            </a:r>
            <a:br>
              <a:rPr lang="en-US" altLang="en-US" sz="2400" dirty="0"/>
            </a:br>
            <a:r>
              <a:rPr lang="en-US" altLang="en-US" sz="2400" dirty="0"/>
              <a:t>make it a constant parameter</a:t>
            </a:r>
          </a:p>
          <a:p>
            <a:pPr lvl="1" eaLnBrk="1" hangingPunct="1"/>
            <a:r>
              <a:rPr lang="en-US" altLang="en-US" sz="2400" dirty="0"/>
              <a:t>Any member functions that are called by the </a:t>
            </a:r>
            <a:br>
              <a:rPr lang="en-US" altLang="en-US" sz="2400" dirty="0"/>
            </a:br>
            <a:r>
              <a:rPr lang="en-US" altLang="en-US" sz="2400" dirty="0"/>
              <a:t>parameter must also be modified using </a:t>
            </a:r>
            <a:r>
              <a:rPr lang="en-US" altLang="en-US" sz="2400" dirty="0" err="1"/>
              <a:t>const</a:t>
            </a:r>
            <a:r>
              <a:rPr lang="en-US" altLang="en-US" sz="2400" dirty="0"/>
              <a:t> to </a:t>
            </a:r>
            <a:br>
              <a:rPr lang="en-US" altLang="en-US" sz="2400" dirty="0"/>
            </a:br>
            <a:r>
              <a:rPr lang="en-US" altLang="en-US" sz="2400" dirty="0"/>
              <a:t>tell the compiler they will not change the parameter</a:t>
            </a:r>
            <a:br>
              <a:rPr lang="en-US" altLang="en-US" sz="2400" dirty="0"/>
            </a:br>
            <a:endParaRPr lang="en-US" altLang="en-US" sz="2400" dirty="0"/>
          </a:p>
          <a:p>
            <a:pPr lvl="1" eaLnBrk="1" hangingPunct="1"/>
            <a:r>
              <a:rPr lang="en-US" altLang="en-US" sz="2400" dirty="0"/>
              <a:t>It is a good idea to modify, with </a:t>
            </a:r>
            <a:r>
              <a:rPr lang="en-US" altLang="en-US" sz="2400" dirty="0" err="1"/>
              <a:t>const</a:t>
            </a:r>
            <a:r>
              <a:rPr lang="en-US" altLang="en-US" sz="2400" dirty="0"/>
              <a:t>,  every </a:t>
            </a:r>
            <a:br>
              <a:rPr lang="en-US" altLang="en-US" sz="2400" dirty="0"/>
            </a:br>
            <a:r>
              <a:rPr lang="en-US" altLang="en-US" sz="2400" dirty="0"/>
              <a:t>member function that does not change a member </a:t>
            </a:r>
            <a:br>
              <a:rPr lang="en-US" altLang="en-US" sz="2400" dirty="0"/>
            </a:br>
            <a:r>
              <a:rPr lang="en-US" altLang="en-US" sz="2400" dirty="0"/>
              <a:t>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21959"/>
      </p:ext>
    </p:extLst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1">
            <a:extLst>
              <a:ext uri="{FF2B5EF4-FFF2-40B4-BE49-F238E27FC236}">
                <a16:creationId xmlns:a16="http://schemas.microsoft.com/office/drawing/2014/main" id="{A05CFA7B-DA2F-4D38-B4A1-7ADAD71BB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Copy Constructor Demonstration (cont.)</a:t>
            </a:r>
          </a:p>
        </p:txBody>
      </p:sp>
      <p:sp>
        <p:nvSpPr>
          <p:cNvPr id="89091" name="Rectangle 12">
            <a:extLst>
              <a:ext uri="{FF2B5EF4-FFF2-40B4-BE49-F238E27FC236}">
                <a16:creationId xmlns:a16="http://schemas.microsoft.com/office/drawing/2014/main" id="{37CC33B1-FC9D-46A8-8BFE-2A0E532FA7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676400"/>
            <a:ext cx="8294687" cy="4800600"/>
          </a:xfrm>
        </p:spPr>
        <p:txBody>
          <a:bodyPr/>
          <a:lstStyle/>
          <a:p>
            <a:pPr eaLnBrk="1" hangingPunct="1"/>
            <a:r>
              <a:rPr lang="en-US" altLang="en-US"/>
              <a:t>When the_string goes out of scope, the destructor is called, returning the_string.value to the freestore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greeting.value still exists and can be accessed or deleted without problems</a:t>
            </a: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A259933C-6A9F-4A16-A420-45DBF0D63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8714D586-EAB5-4339-B5E6-29498885BDFB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100</a:t>
            </a:fld>
            <a:endParaRPr lang="en-CA" altLang="en-US" sz="1400">
              <a:solidFill>
                <a:srgbClr val="000000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275526D-5668-481D-A21D-A171C14613B4}"/>
              </a:ext>
            </a:extLst>
          </p:cNvPr>
          <p:cNvGrpSpPr>
            <a:grpSpLocks/>
          </p:cNvGrpSpPr>
          <p:nvPr/>
        </p:nvGrpSpPr>
        <p:grpSpPr bwMode="auto">
          <a:xfrm>
            <a:off x="2384425" y="3073400"/>
            <a:ext cx="6307138" cy="2108200"/>
            <a:chOff x="1502" y="1692"/>
            <a:chExt cx="3973" cy="1328"/>
          </a:xfrm>
        </p:grpSpPr>
        <p:sp>
          <p:nvSpPr>
            <p:cNvPr id="89094" name="Text Box 3">
              <a:extLst>
                <a:ext uri="{FF2B5EF4-FFF2-40B4-BE49-F238E27FC236}">
                  <a16:creationId xmlns:a16="http://schemas.microsoft.com/office/drawing/2014/main" id="{EA89AE60-C2F2-4893-B000-C20CAE985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2" y="2693"/>
              <a:ext cx="16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None/>
              </a:pPr>
              <a:r>
                <a:rPr lang="en-US" altLang="en-US" sz="2800" b="1">
                  <a:solidFill>
                    <a:schemeClr val="tx2"/>
                  </a:solidFill>
                </a:rPr>
                <a:t>greeting.value</a:t>
              </a:r>
            </a:p>
          </p:txBody>
        </p:sp>
        <p:sp>
          <p:nvSpPr>
            <p:cNvPr id="89095" name="Text Box 4">
              <a:extLst>
                <a:ext uri="{FF2B5EF4-FFF2-40B4-BE49-F238E27FC236}">
                  <a16:creationId xmlns:a16="http://schemas.microsoft.com/office/drawing/2014/main" id="{4B020451-324D-470F-98DE-CC53973A8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4" y="2693"/>
              <a:ext cx="17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None/>
              </a:pPr>
              <a:r>
                <a:rPr lang="en-US" altLang="en-US" sz="2800">
                  <a:solidFill>
                    <a:schemeClr val="tx2"/>
                  </a:solidFill>
                </a:rPr>
                <a:t>the_string.value</a:t>
              </a:r>
            </a:p>
          </p:txBody>
        </p:sp>
        <p:sp>
          <p:nvSpPr>
            <p:cNvPr id="89096" name="Text Box 5">
              <a:extLst>
                <a:ext uri="{FF2B5EF4-FFF2-40B4-BE49-F238E27FC236}">
                  <a16:creationId xmlns:a16="http://schemas.microsoft.com/office/drawing/2014/main" id="{1208F0BD-9F85-4366-9960-BE52022FE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9" y="2381"/>
              <a:ext cx="122" cy="333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None/>
              </a:pP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9097" name="Text Box 6">
              <a:extLst>
                <a:ext uri="{FF2B5EF4-FFF2-40B4-BE49-F238E27FC236}">
                  <a16:creationId xmlns:a16="http://schemas.microsoft.com/office/drawing/2014/main" id="{9B57D276-5EA9-4D4A-8775-B6002545C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" y="2381"/>
              <a:ext cx="122" cy="333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None/>
              </a:pP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9098" name="Text Box 7">
              <a:extLst>
                <a:ext uri="{FF2B5EF4-FFF2-40B4-BE49-F238E27FC236}">
                  <a16:creationId xmlns:a16="http://schemas.microsoft.com/office/drawing/2014/main" id="{40D33A86-43DF-4266-89AB-B5D7868CC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5" y="1725"/>
              <a:ext cx="794" cy="333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None/>
              </a:pPr>
              <a:r>
                <a:rPr lang="en-US" altLang="en-US" sz="2800">
                  <a:solidFill>
                    <a:schemeClr val="tx2"/>
                  </a:solidFill>
                </a:rPr>
                <a:t>"Hello"</a:t>
              </a:r>
            </a:p>
          </p:txBody>
        </p:sp>
        <p:sp>
          <p:nvSpPr>
            <p:cNvPr id="89099" name="Line 8">
              <a:extLst>
                <a:ext uri="{FF2B5EF4-FFF2-40B4-BE49-F238E27FC236}">
                  <a16:creationId xmlns:a16="http://schemas.microsoft.com/office/drawing/2014/main" id="{363EA5E7-29ED-474A-AB01-6C0E4B6A0A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48" y="2112"/>
              <a:ext cx="0" cy="43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Line 9">
              <a:extLst>
                <a:ext uri="{FF2B5EF4-FFF2-40B4-BE49-F238E27FC236}">
                  <a16:creationId xmlns:a16="http://schemas.microsoft.com/office/drawing/2014/main" id="{AE6246D2-0AC7-4750-9834-923E917F10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60" y="2112"/>
              <a:ext cx="0" cy="46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AutoShape 10">
              <a:extLst>
                <a:ext uri="{FF2B5EF4-FFF2-40B4-BE49-F238E27FC236}">
                  <a16:creationId xmlns:a16="http://schemas.microsoft.com/office/drawing/2014/main" id="{98AAA2A1-B5EC-4349-8857-F1D23A557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692"/>
              <a:ext cx="1248" cy="444"/>
            </a:xfrm>
            <a:prstGeom prst="cloudCallout">
              <a:avLst>
                <a:gd name="adj1" fmla="val -21236"/>
                <a:gd name="adj2" fmla="val 77028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None/>
              </a:pPr>
              <a:r>
                <a:rPr lang="en-US" altLang="en-US" sz="1800" b="1">
                  <a:solidFill>
                    <a:schemeClr val="tx2"/>
                  </a:solidFill>
                </a:rPr>
                <a:t>undefined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349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557D5F7-821F-4D92-A142-5F116BC9A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To Include a </a:t>
            </a:r>
            <a:br>
              <a:rPr lang="en-US" altLang="en-US"/>
            </a:br>
            <a:r>
              <a:rPr lang="en-US" altLang="en-US"/>
              <a:t>Copy Constructor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077A2C5-88A3-48DD-A9A3-337F99A02F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When a class definition involves pointers and </a:t>
            </a:r>
            <a:br>
              <a:rPr lang="en-US" altLang="en-US" dirty="0"/>
            </a:br>
            <a:r>
              <a:rPr lang="en-US" altLang="en-US" dirty="0"/>
              <a:t>dynamically allocated memory using "new", </a:t>
            </a:r>
            <a:br>
              <a:rPr lang="en-US" altLang="en-US" dirty="0"/>
            </a:br>
            <a:r>
              <a:rPr lang="en-US" altLang="en-US" dirty="0"/>
              <a:t>include a copy constructor</a:t>
            </a:r>
          </a:p>
          <a:p>
            <a:pPr eaLnBrk="1" hangingPunct="1"/>
            <a:r>
              <a:rPr lang="en-US" altLang="en-US" dirty="0"/>
              <a:t>Any resource that needs to be cleaned up once the object is ready to be deleted should be handled in the </a:t>
            </a:r>
            <a:r>
              <a:rPr lang="en-US" altLang="en-US"/>
              <a:t>destructor.</a:t>
            </a:r>
            <a:endParaRPr lang="en-US" altLang="en-US" dirty="0"/>
          </a:p>
          <a:p>
            <a:pPr eaLnBrk="1" hangingPunct="1"/>
            <a:r>
              <a:rPr lang="en-US" altLang="en-US" dirty="0"/>
              <a:t>Classes that do not involve pointers and </a:t>
            </a:r>
            <a:br>
              <a:rPr lang="en-US" altLang="en-US" dirty="0"/>
            </a:br>
            <a:r>
              <a:rPr lang="en-US" altLang="en-US" dirty="0"/>
              <a:t>dynamically allocated memory do not need </a:t>
            </a:r>
            <a:br>
              <a:rPr lang="en-US" altLang="en-US" dirty="0"/>
            </a:br>
            <a:r>
              <a:rPr lang="en-US" altLang="en-US" dirty="0"/>
              <a:t>copy constructors</a:t>
            </a:r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B63ACF53-9E3B-4859-8983-34FCE528B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D16A37FF-5672-48B9-866B-56EBF2618F44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101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9320"/>
      </p:ext>
    </p:extLst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903A5AD-D5A8-41DE-84CE-22FC9C128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Big Three or C++ Rule of Three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1D0C6A5-7C18-44FC-973F-DF23429731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 big  three include</a:t>
            </a:r>
          </a:p>
          <a:p>
            <a:pPr lvl="1" eaLnBrk="1" hangingPunct="1"/>
            <a:r>
              <a:rPr lang="en-US" altLang="en-US"/>
              <a:t>The copy constructor</a:t>
            </a:r>
          </a:p>
          <a:p>
            <a:pPr lvl="1" eaLnBrk="1" hangingPunct="1"/>
            <a:r>
              <a:rPr lang="en-US" altLang="en-US"/>
              <a:t>The assignment operator</a:t>
            </a:r>
          </a:p>
          <a:p>
            <a:pPr lvl="1" eaLnBrk="1" hangingPunct="1"/>
            <a:r>
              <a:rPr lang="en-US" altLang="en-US"/>
              <a:t>The destructor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If you need to define one, you need to define all</a:t>
            </a:r>
          </a:p>
          <a:p>
            <a:pPr eaLnBrk="1" hangingPunct="1"/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0A409242-56FF-417E-92F4-63160584B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9246DFCA-61DE-4C98-BABE-73D73CDDB2A9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102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03064"/>
      </p:ext>
    </p:extLst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332EE7A0-3555-4243-8711-B96203A24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Assignment Operator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D3C2D39D-569D-4ADC-A788-134D9D6EC6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Given these declarations:</a:t>
            </a:r>
          </a:p>
          <a:p>
            <a:pPr eaLnBrk="1" hangingPunct="1"/>
            <a:br>
              <a:rPr lang="en-US" altLang="en-US" dirty="0"/>
            </a:br>
            <a:r>
              <a:rPr lang="en-US" altLang="en-US" dirty="0"/>
              <a:t>  </a:t>
            </a:r>
            <a:r>
              <a:rPr lang="en-US" altLang="en-US" dirty="0" err="1"/>
              <a:t>StringVar</a:t>
            </a:r>
            <a:r>
              <a:rPr lang="en-US" altLang="en-US" dirty="0"/>
              <a:t> string1(10), string2(“Hello World”);</a:t>
            </a:r>
          </a:p>
          <a:p>
            <a:pPr eaLnBrk="1" hangingPunct="1"/>
            <a:br>
              <a:rPr lang="en-US" altLang="en-US" dirty="0"/>
            </a:br>
            <a:r>
              <a:rPr lang="en-US" altLang="en-US" dirty="0"/>
              <a:t>the statement</a:t>
            </a:r>
            <a:br>
              <a:rPr lang="en-US" altLang="en-US" dirty="0"/>
            </a:br>
            <a:r>
              <a:rPr lang="en-US" altLang="en-US" dirty="0"/>
              <a:t>                        string1 = string2;</a:t>
            </a:r>
            <a:br>
              <a:rPr lang="en-US" altLang="en-US" dirty="0"/>
            </a:br>
            <a:r>
              <a:rPr lang="en-US" altLang="en-US" dirty="0"/>
              <a:t>is legal</a:t>
            </a:r>
          </a:p>
          <a:p>
            <a:pPr eaLnBrk="1" hangingPunct="1"/>
            <a:r>
              <a:rPr lang="en-US" altLang="en-US" dirty="0"/>
              <a:t>But, since </a:t>
            </a:r>
            <a:r>
              <a:rPr lang="en-US" altLang="en-US" dirty="0" err="1"/>
              <a:t>StringVar's</a:t>
            </a:r>
            <a:r>
              <a:rPr lang="en-US" altLang="en-US" dirty="0"/>
              <a:t> member value is a </a:t>
            </a:r>
            <a:br>
              <a:rPr lang="en-US" altLang="en-US" dirty="0"/>
            </a:br>
            <a:r>
              <a:rPr lang="en-US" altLang="en-US" dirty="0"/>
              <a:t>pointer, we have string1.value  and string2.value</a:t>
            </a:r>
            <a:br>
              <a:rPr lang="en-US" altLang="en-US" dirty="0"/>
            </a:br>
            <a:r>
              <a:rPr lang="en-US" altLang="en-US" dirty="0"/>
              <a:t>pointing to the same memory location</a:t>
            </a: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523FBA27-13D9-4C94-AA23-78BFA6B556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F49C9BA6-7C85-4671-93FD-F124DCAC4895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103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4575"/>
      </p:ext>
    </p:extLst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>
            <a:extLst>
              <a:ext uri="{FF2B5EF4-FFF2-40B4-BE49-F238E27FC236}">
                <a16:creationId xmlns:a16="http://schemas.microsoft.com/office/drawing/2014/main" id="{6185CC3A-4A57-40B3-8765-C8313585C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Need For </a:t>
            </a:r>
            <a:br>
              <a:rPr lang="en-US" altLang="en-US" dirty="0"/>
            </a:br>
            <a:r>
              <a:rPr lang="en-US" altLang="en-US" dirty="0"/>
              <a:t>a assignment operator=(cont.)</a:t>
            </a:r>
          </a:p>
        </p:txBody>
      </p:sp>
      <p:sp>
        <p:nvSpPr>
          <p:cNvPr id="84995" name="Rectangle 10">
            <a:extLst>
              <a:ext uri="{FF2B5EF4-FFF2-40B4-BE49-F238E27FC236}">
                <a16:creationId xmlns:a16="http://schemas.microsoft.com/office/drawing/2014/main" id="{238FF4F4-9EDA-471E-B8D8-C62498876B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Since string1.value and string2.value end up as</a:t>
            </a:r>
            <a:br>
              <a:rPr lang="en-US" altLang="en-US" dirty="0"/>
            </a:br>
            <a:r>
              <a:rPr lang="en-US" altLang="en-US" dirty="0"/>
              <a:t>the same pointers, they now point to the same dynamic </a:t>
            </a:r>
            <a:br>
              <a:rPr lang="en-US" altLang="en-US" dirty="0"/>
            </a:br>
            <a:r>
              <a:rPr lang="en-US" altLang="en-US" dirty="0"/>
              <a:t>array</a:t>
            </a: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01CC6F6C-1B7A-4B5B-B9E6-CD66638BD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5EF5DC60-7CE4-4375-B53B-B558BDD3CB35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104</a:t>
            </a:fld>
            <a:endParaRPr lang="en-CA" altLang="en-US" sz="1400">
              <a:solidFill>
                <a:srgbClr val="000000"/>
              </a:solidFill>
            </a:endParaRPr>
          </a:p>
        </p:txBody>
      </p:sp>
      <p:sp>
        <p:nvSpPr>
          <p:cNvPr id="611330" name="Text Box 2">
            <a:extLst>
              <a:ext uri="{FF2B5EF4-FFF2-40B4-BE49-F238E27FC236}">
                <a16:creationId xmlns:a16="http://schemas.microsoft.com/office/drawing/2014/main" id="{EE3C9707-6AA2-4F7D-ABAD-5169B93A6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550" y="4275138"/>
            <a:ext cx="22252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string1.value</a:t>
            </a:r>
          </a:p>
        </p:txBody>
      </p:sp>
      <p:sp>
        <p:nvSpPr>
          <p:cNvPr id="611331" name="Text Box 3">
            <a:extLst>
              <a:ext uri="{FF2B5EF4-FFF2-40B4-BE49-F238E27FC236}">
                <a16:creationId xmlns:a16="http://schemas.microsoft.com/office/drawing/2014/main" id="{3906EBCF-5793-47FE-B580-661C76C12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149" y="4237038"/>
            <a:ext cx="22252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string2.value</a:t>
            </a:r>
          </a:p>
        </p:txBody>
      </p:sp>
      <p:sp>
        <p:nvSpPr>
          <p:cNvPr id="611332" name="Text Box 4">
            <a:extLst>
              <a:ext uri="{FF2B5EF4-FFF2-40B4-BE49-F238E27FC236}">
                <a16:creationId xmlns:a16="http://schemas.microsoft.com/office/drawing/2014/main" id="{A6A0320D-ABE9-4336-8545-62EE8A12C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3798888"/>
            <a:ext cx="193675" cy="5286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  <p:sp>
        <p:nvSpPr>
          <p:cNvPr id="611333" name="Text Box 5">
            <a:extLst>
              <a:ext uri="{FF2B5EF4-FFF2-40B4-BE49-F238E27FC236}">
                <a16:creationId xmlns:a16="http://schemas.microsoft.com/office/drawing/2014/main" id="{F985D755-73C5-47EC-800F-814A9375D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329" y="3758871"/>
            <a:ext cx="193675" cy="5286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  <p:sp>
        <p:nvSpPr>
          <p:cNvPr id="611334" name="Text Box 6">
            <a:extLst>
              <a:ext uri="{FF2B5EF4-FFF2-40B4-BE49-F238E27FC236}">
                <a16:creationId xmlns:a16="http://schemas.microsoft.com/office/drawing/2014/main" id="{EEE9E905-8EE4-478F-A50D-704395DBB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643" y="2876431"/>
            <a:ext cx="441146" cy="52322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""</a:t>
            </a:r>
          </a:p>
        </p:txBody>
      </p:sp>
      <p:sp>
        <p:nvSpPr>
          <p:cNvPr id="611335" name="Line 7">
            <a:extLst>
              <a:ext uri="{FF2B5EF4-FFF2-40B4-BE49-F238E27FC236}">
                <a16:creationId xmlns:a16="http://schemas.microsoft.com/office/drawing/2014/main" id="{D9ADF3AE-75D2-4E03-8C64-E0D4206A38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2384" y="3409949"/>
            <a:ext cx="463726" cy="48418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36" name="Line 8">
            <a:extLst>
              <a:ext uri="{FF2B5EF4-FFF2-40B4-BE49-F238E27FC236}">
                <a16:creationId xmlns:a16="http://schemas.microsoft.com/office/drawing/2014/main" id="{74F0169F-F65D-49C5-9775-73BA80F4D0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86590" y="3429000"/>
            <a:ext cx="712609" cy="66482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72913067-C7A7-45EC-B4F0-04DDECA0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54652"/>
            <a:ext cx="2292615" cy="52322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“Hello World"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DA139D-40D2-4F94-9995-C0876FB8BD67}"/>
              </a:ext>
            </a:extLst>
          </p:cNvPr>
          <p:cNvSpPr txBox="1"/>
          <p:nvPr/>
        </p:nvSpPr>
        <p:spPr>
          <a:xfrm>
            <a:off x="4381500" y="4336695"/>
            <a:ext cx="46037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=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737DA6A0-11F9-45F9-B1EF-DE92A9CA2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647" y="5519040"/>
            <a:ext cx="22252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string1.value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02CEB-4323-4648-9F13-FAF16EF42C46}"/>
              </a:ext>
            </a:extLst>
          </p:cNvPr>
          <p:cNvSpPr txBox="1"/>
          <p:nvPr/>
        </p:nvSpPr>
        <p:spPr>
          <a:xfrm>
            <a:off x="390373" y="3867708"/>
            <a:ext cx="7463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before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21EA75-9235-4925-8DB1-43305EE8748E}"/>
              </a:ext>
            </a:extLst>
          </p:cNvPr>
          <p:cNvSpPr txBox="1"/>
          <p:nvPr/>
        </p:nvSpPr>
        <p:spPr>
          <a:xfrm>
            <a:off x="444586" y="5259682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0000"/>
                </a:solidFill>
              </a:rPr>
              <a:t>after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19871DE0-0511-417B-8573-A3089260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546" y="5110102"/>
            <a:ext cx="193675" cy="5286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  <p:sp>
        <p:nvSpPr>
          <p:cNvPr id="22" name="Line 7">
            <a:extLst>
              <a:ext uri="{FF2B5EF4-FFF2-40B4-BE49-F238E27FC236}">
                <a16:creationId xmlns:a16="http://schemas.microsoft.com/office/drawing/2014/main" id="{3E71BE3A-2E09-4608-B7C2-8204F51066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38456" y="3418336"/>
            <a:ext cx="2547329" cy="177238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75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0" grpId="0"/>
      <p:bldP spid="611331" grpId="0"/>
      <p:bldP spid="611332" grpId="0" animBg="1"/>
      <p:bldP spid="611333" grpId="0" animBg="1"/>
      <p:bldP spid="611334" grpId="0" animBg="1"/>
      <p:bldP spid="13" grpId="0" animBg="1"/>
      <p:bldP spid="16" grpId="0"/>
      <p:bldP spid="2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7442FE8-55D2-4A56-86DE-D551F88D8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Overloading =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CEB7BA9-010B-4B80-AA10-E8D1E5415E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solution is to overload the assignment </a:t>
            </a:r>
            <a:br>
              <a:rPr lang="en-US" altLang="en-US" sz="2400" dirty="0"/>
            </a:br>
            <a:r>
              <a:rPr lang="en-US" altLang="en-US" sz="2400" dirty="0"/>
              <a:t>operator = so it works for </a:t>
            </a:r>
            <a:r>
              <a:rPr lang="en-US" altLang="en-US" sz="2400" dirty="0" err="1"/>
              <a:t>StringVar</a:t>
            </a:r>
            <a:endParaRPr lang="en-US" altLang="en-US" sz="2400" dirty="0"/>
          </a:p>
          <a:p>
            <a:pPr lvl="1" eaLnBrk="1" hangingPunct="1"/>
            <a:r>
              <a:rPr lang="en-US" altLang="en-US" sz="2400" dirty="0"/>
              <a:t>operator =   is overloaded as a member function</a:t>
            </a:r>
          </a:p>
          <a:p>
            <a:pPr lvl="1" eaLnBrk="1" hangingPunct="1"/>
            <a:r>
              <a:rPr lang="en-US" altLang="en-US" sz="2400" dirty="0"/>
              <a:t>Example:  operator =   declaration</a:t>
            </a:r>
            <a:br>
              <a:rPr lang="en-US" altLang="en-US" sz="2400" dirty="0"/>
            </a:br>
            <a:r>
              <a:rPr lang="en-US" altLang="en-US" sz="2400" dirty="0"/>
              <a:t> </a:t>
            </a:r>
            <a:br>
              <a:rPr lang="en-US" altLang="en-US" sz="2400" dirty="0"/>
            </a:br>
            <a:r>
              <a:rPr lang="en-US" altLang="en-US" sz="2400" dirty="0"/>
              <a:t> 	   void operator=(</a:t>
            </a:r>
            <a:r>
              <a:rPr lang="en-US" altLang="en-US" sz="2400" dirty="0" err="1"/>
              <a:t>const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StringVar</a:t>
            </a:r>
            <a:r>
              <a:rPr lang="en-US" altLang="en-US" sz="2400" dirty="0"/>
              <a:t>&amp;  </a:t>
            </a:r>
            <a:r>
              <a:rPr lang="en-US" altLang="en-US" sz="2400" dirty="0" err="1"/>
              <a:t>right_side</a:t>
            </a:r>
            <a:r>
              <a:rPr lang="en-US" altLang="en-US" sz="2400" dirty="0"/>
              <a:t>);</a:t>
            </a:r>
            <a:br>
              <a:rPr lang="en-US" altLang="en-US" sz="2400" dirty="0"/>
            </a:br>
            <a:endParaRPr lang="en-US" altLang="en-US" sz="2400" dirty="0"/>
          </a:p>
          <a:p>
            <a:pPr lvl="2" eaLnBrk="1" hangingPunct="1"/>
            <a:r>
              <a:rPr lang="en-US" altLang="en-US" sz="2000" dirty="0" err="1"/>
              <a:t>Right_side</a:t>
            </a:r>
            <a:r>
              <a:rPr lang="en-US" altLang="en-US" sz="2000" dirty="0"/>
              <a:t> is the argument from the right side of the = operator</a:t>
            </a:r>
          </a:p>
          <a:p>
            <a:pPr lvl="2" eaLnBrk="1" hangingPunct="1"/>
            <a:r>
              <a:rPr lang="en-US" altLang="en-US" sz="2000" dirty="0"/>
              <a:t>Technically, void is the wrong return type for operator=, this will be corrected in later slides.</a:t>
            </a:r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B8E5EC2E-8ECF-401C-B871-D861D87D2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F5760B0C-F52E-4107-BDFE-33DC9CA70584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105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87707"/>
      </p:ext>
    </p:extLst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0905891-C08B-4A4E-8AF5-03F4E252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Definition of =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C1F7A8EC-CE66-4334-AB9B-2D18255ED0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The definition of  =  for </a:t>
            </a:r>
            <a:r>
              <a:rPr lang="en-US" altLang="en-US" sz="2400" dirty="0" err="1"/>
              <a:t>StringVar</a:t>
            </a:r>
            <a:r>
              <a:rPr lang="en-US" altLang="en-US" sz="2400" dirty="0"/>
              <a:t> could be:</a:t>
            </a:r>
            <a:br>
              <a:rPr lang="en-US" altLang="en-US" sz="2400" dirty="0"/>
            </a:br>
            <a:r>
              <a:rPr lang="en-US" altLang="en-US" sz="2400" dirty="0"/>
              <a:t>void </a:t>
            </a:r>
            <a:r>
              <a:rPr lang="en-US" altLang="en-US" sz="2400" dirty="0" err="1"/>
              <a:t>StringVar</a:t>
            </a:r>
            <a:r>
              <a:rPr lang="en-US" altLang="en-US" sz="2400" dirty="0"/>
              <a:t>::operator=  (</a:t>
            </a:r>
            <a:r>
              <a:rPr lang="en-US" altLang="en-US" sz="2400" dirty="0" err="1"/>
              <a:t>const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StringVar</a:t>
            </a:r>
            <a:r>
              <a:rPr lang="en-US" altLang="en-US" sz="2400" dirty="0"/>
              <a:t>&amp;   </a:t>
            </a:r>
            <a:r>
              <a:rPr lang="en-US" altLang="en-US" sz="2400" dirty="0" err="1"/>
              <a:t>right_side</a:t>
            </a:r>
            <a:r>
              <a:rPr lang="en-US" altLang="en-US" sz="2400" dirty="0"/>
              <a:t>)</a:t>
            </a:r>
            <a:br>
              <a:rPr lang="en-US" altLang="en-US" sz="2400" dirty="0"/>
            </a:br>
            <a:r>
              <a:rPr lang="en-US" altLang="en-US" sz="2400" dirty="0"/>
              <a:t>{</a:t>
            </a:r>
            <a:br>
              <a:rPr lang="en-US" altLang="en-US" sz="2400" dirty="0"/>
            </a:br>
            <a:r>
              <a:rPr lang="en-US" altLang="en-US" sz="2400" dirty="0"/>
              <a:t>       </a:t>
            </a:r>
            <a:r>
              <a:rPr lang="en-US" altLang="en-US" sz="2400" dirty="0" err="1"/>
              <a:t>int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new_length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strlen</a:t>
            </a:r>
            <a:r>
              <a:rPr lang="en-US" altLang="en-US" sz="2400" dirty="0"/>
              <a:t>(</a:t>
            </a:r>
            <a:r>
              <a:rPr lang="en-US" altLang="en-US" sz="2400" dirty="0" err="1"/>
              <a:t>right_side.value</a:t>
            </a:r>
            <a:r>
              <a:rPr lang="en-US" altLang="en-US" sz="2400" dirty="0"/>
              <a:t>);</a:t>
            </a:r>
            <a:br>
              <a:rPr lang="en-US" altLang="en-US" sz="2400" dirty="0"/>
            </a:br>
            <a:r>
              <a:rPr lang="en-US" altLang="en-US" sz="2400" dirty="0"/>
              <a:t>       if (( </a:t>
            </a:r>
            <a:r>
              <a:rPr lang="en-US" altLang="en-US" sz="2400" dirty="0" err="1"/>
              <a:t>new_length</a:t>
            </a:r>
            <a:r>
              <a:rPr lang="en-US" altLang="en-US" sz="2400" dirty="0"/>
              <a:t>) &gt; </a:t>
            </a:r>
            <a:r>
              <a:rPr lang="en-US" altLang="en-US" sz="2400" dirty="0" err="1"/>
              <a:t>max_length</a:t>
            </a:r>
            <a:r>
              <a:rPr lang="en-US" altLang="en-US" sz="2400" dirty="0"/>
              <a:t>)</a:t>
            </a:r>
            <a:br>
              <a:rPr lang="en-US" altLang="en-US" sz="2400" dirty="0"/>
            </a:br>
            <a:r>
              <a:rPr lang="en-US" altLang="en-US" sz="2400" dirty="0"/>
              <a:t>           </a:t>
            </a:r>
            <a:r>
              <a:rPr lang="en-US" altLang="en-US" sz="2400" dirty="0" err="1"/>
              <a:t>new_length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max_length</a:t>
            </a:r>
            <a:r>
              <a:rPr lang="en-US" altLang="en-US" sz="2400" dirty="0"/>
              <a:t>;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       for(</a:t>
            </a:r>
            <a:r>
              <a:rPr lang="en-US" altLang="en-US" sz="2400" dirty="0" err="1"/>
              <a:t>int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= 0;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&lt; </a:t>
            </a:r>
            <a:r>
              <a:rPr lang="en-US" altLang="en-US" sz="2400" dirty="0" err="1"/>
              <a:t>new_length</a:t>
            </a:r>
            <a:r>
              <a:rPr lang="en-US" altLang="en-US" sz="2400" dirty="0"/>
              <a:t>;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++)</a:t>
            </a:r>
            <a:br>
              <a:rPr lang="en-US" altLang="en-US" sz="2400" dirty="0"/>
            </a:br>
            <a:r>
              <a:rPr lang="en-US" altLang="en-US" sz="2400" dirty="0"/>
              <a:t>           value[</a:t>
            </a:r>
            <a:r>
              <a:rPr lang="en-US" altLang="en-US" sz="2400" dirty="0" err="1"/>
              <a:t>i</a:t>
            </a:r>
            <a:r>
              <a:rPr lang="en-US" altLang="en-US" sz="2400" dirty="0"/>
              <a:t>] = </a:t>
            </a:r>
            <a:r>
              <a:rPr lang="en-US" altLang="en-US" sz="2400" dirty="0" err="1"/>
              <a:t>right_side.value</a:t>
            </a:r>
            <a:r>
              <a:rPr lang="en-US" altLang="en-US" sz="2400" dirty="0"/>
              <a:t>[</a:t>
            </a:r>
            <a:r>
              <a:rPr lang="en-US" altLang="en-US" sz="2400" dirty="0" err="1"/>
              <a:t>i</a:t>
            </a:r>
            <a:r>
              <a:rPr lang="en-US" altLang="en-US" sz="2400" dirty="0"/>
              <a:t>];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       value[</a:t>
            </a:r>
            <a:r>
              <a:rPr lang="en-US" altLang="en-US" sz="2400" dirty="0" err="1"/>
              <a:t>new_length</a:t>
            </a:r>
            <a:r>
              <a:rPr lang="en-US" altLang="en-US" sz="2400" dirty="0"/>
              <a:t>] = '\0';</a:t>
            </a:r>
            <a:br>
              <a:rPr lang="en-US" altLang="en-US" sz="2400" dirty="0"/>
            </a:br>
            <a:r>
              <a:rPr lang="en-US" altLang="en-US" sz="2400" dirty="0"/>
              <a:t>}</a:t>
            </a:r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C43D3E17-01FC-4015-82FD-5B0C4B33C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72DC4696-3BB3-4C55-B90D-28A27F33B754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106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42786"/>
      </p:ext>
    </p:extLst>
  </p:cSld>
  <p:clrMapOvr>
    <a:masterClrMapping/>
  </p:clrMapOvr>
  <p:transition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B54F538F-FF93-4B1E-A6CC-687170BF9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= Details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5B65BAB-6735-4204-921D-D19939B998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version of = for </a:t>
            </a:r>
            <a:r>
              <a:rPr lang="en-US" altLang="en-US" dirty="0" err="1"/>
              <a:t>StringVar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Compares the lengths of the two </a:t>
            </a:r>
            <a:r>
              <a:rPr lang="en-US" altLang="en-US" dirty="0" err="1"/>
              <a:t>StringVar's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Uses only as many characters as fit in the </a:t>
            </a:r>
            <a:br>
              <a:rPr lang="en-US" altLang="en-US" dirty="0"/>
            </a:br>
            <a:r>
              <a:rPr lang="en-US" altLang="en-US" dirty="0"/>
              <a:t>left hand </a:t>
            </a:r>
            <a:r>
              <a:rPr lang="en-US" altLang="en-US" dirty="0" err="1"/>
              <a:t>StringVar</a:t>
            </a:r>
            <a:r>
              <a:rPr lang="en-US" altLang="en-US" dirty="0"/>
              <a:t> object</a:t>
            </a:r>
          </a:p>
          <a:p>
            <a:pPr lvl="1" eaLnBrk="1" hangingPunct="1"/>
            <a:r>
              <a:rPr lang="en-US" altLang="en-US" dirty="0"/>
              <a:t>Makes an independent copy of the right hand object in the left hand object</a:t>
            </a:r>
          </a:p>
          <a:p>
            <a:pPr lvl="1" eaLnBrk="1" hangingPunct="1"/>
            <a:r>
              <a:rPr lang="en-US" altLang="en-US" dirty="0"/>
              <a:t>Returns a reference to the invoking object.</a:t>
            </a:r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8106E0DE-D542-4810-B501-B3D07E1BE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8A0CA75D-9ABB-4EF2-8935-76BC51A022BB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107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81532"/>
      </p:ext>
    </p:extLst>
  </p:cSld>
  <p:clrMapOvr>
    <a:masterClrMapping/>
  </p:clrMapOvr>
  <p:transition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B4232284-EC8E-456E-B65D-DA3C11A41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Problems with =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9BC0ADAB-C872-4FD4-9FE8-E61DD6632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definition of operator = has a problem</a:t>
            </a:r>
          </a:p>
          <a:p>
            <a:pPr lvl="1" eaLnBrk="1" hangingPunct="1"/>
            <a:r>
              <a:rPr lang="en-US" altLang="en-US"/>
              <a:t>Usually we want a copy of the right hand argument regardless of its size</a:t>
            </a:r>
          </a:p>
          <a:p>
            <a:pPr lvl="1" eaLnBrk="1" hangingPunct="1"/>
            <a:r>
              <a:rPr lang="en-US" altLang="en-US"/>
              <a:t>To do this, we need to delete the dynamic array in the left hand argument and allocate a new array large enough for the right hand side's dynamic array</a:t>
            </a:r>
          </a:p>
          <a:p>
            <a:pPr lvl="1" eaLnBrk="1" hangingPunct="1"/>
            <a:r>
              <a:rPr lang="en-US" altLang="en-US"/>
              <a:t>The next slide shows this (buggy) attempt at </a:t>
            </a:r>
            <a:br>
              <a:rPr lang="en-US" altLang="en-US"/>
            </a:br>
            <a:r>
              <a:rPr lang="en-US" altLang="en-US"/>
              <a:t>overloading the assignment operator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49774AF-7126-4A33-8908-AB022B04A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816BD717-98E6-4079-8FA3-69C72D613E97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108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30230"/>
      </p:ext>
    </p:extLst>
  </p:cSld>
  <p:clrMapOvr>
    <a:masterClrMapping/>
  </p:clrMapOvr>
  <p:transition spd="med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05C00C2-B727-4C94-A3E1-3B68CDCB7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Attempt at =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2BBEA8F8-CE54-41BF-810F-FD41CFDA1B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void StringVar::operator=  (const StringVar&amp;   right_side)</a:t>
            </a:r>
            <a:br>
              <a:rPr lang="en-US" altLang="en-US" sz="2400"/>
            </a:br>
            <a:r>
              <a:rPr lang="en-US" altLang="en-US" sz="2400"/>
              <a:t>{</a:t>
            </a:r>
            <a:br>
              <a:rPr lang="en-US" altLang="en-US" sz="2400"/>
            </a:br>
            <a:r>
              <a:rPr lang="en-US" altLang="en-US" sz="2400"/>
              <a:t>       delete [ ] value;</a:t>
            </a:r>
            <a:br>
              <a:rPr lang="en-US" altLang="en-US" sz="2400"/>
            </a:br>
            <a:r>
              <a:rPr lang="en-US" altLang="en-US" sz="2400"/>
              <a:t>       int new_length = strlen(right_side.value);</a:t>
            </a:r>
            <a:br>
              <a:rPr lang="en-US" altLang="en-US" sz="2400"/>
            </a:br>
            <a:r>
              <a:rPr lang="en-US" altLang="en-US" sz="2400"/>
              <a:t>       max_length = new_length;</a:t>
            </a:r>
            <a:br>
              <a:rPr lang="en-US" altLang="en-US" sz="2400"/>
            </a:br>
            <a:br>
              <a:rPr lang="en-US" altLang="en-US" sz="2400"/>
            </a:br>
            <a:r>
              <a:rPr lang="en-US" altLang="en-US" sz="2400"/>
              <a:t>       value = new char[max_length + 1];</a:t>
            </a:r>
            <a:br>
              <a:rPr lang="en-US" altLang="en-US" sz="2400"/>
            </a:br>
            <a:br>
              <a:rPr lang="en-US" altLang="en-US" sz="2400"/>
            </a:br>
            <a:r>
              <a:rPr lang="en-US" altLang="en-US" sz="2400"/>
              <a:t>       for(int i = 0; i &lt; new_length; i++)</a:t>
            </a:r>
            <a:br>
              <a:rPr lang="en-US" altLang="en-US" sz="2400"/>
            </a:br>
            <a:r>
              <a:rPr lang="en-US" altLang="en-US" sz="2400"/>
              <a:t>           value[i] = right_side.value[i];</a:t>
            </a:r>
            <a:br>
              <a:rPr lang="en-US" altLang="en-US" sz="2400"/>
            </a:br>
            <a:br>
              <a:rPr lang="en-US" altLang="en-US" sz="2400"/>
            </a:br>
            <a:r>
              <a:rPr lang="en-US" altLang="en-US" sz="2400"/>
              <a:t>       value[new_length] = '\0';</a:t>
            </a:r>
            <a:br>
              <a:rPr lang="en-US" altLang="en-US" sz="2400"/>
            </a:br>
            <a:r>
              <a:rPr lang="en-US" altLang="en-US" sz="2400"/>
              <a:t>}</a:t>
            </a: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A4286D87-8007-4EED-9AC5-597994324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97A219A2-AF28-4474-B4B4-550F8BFE69A2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109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442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0D0B-8A8E-49D5-8F08-CF6515A01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const reference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FAF2C-0DC5-48D3-8E59-4ED0884D4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not allowed?</a:t>
            </a:r>
          </a:p>
          <a:p>
            <a:pPr lvl="1"/>
            <a:r>
              <a:rPr lang="en-US" dirty="0"/>
              <a:t>It can’t be assigned using =, +=, -=</a:t>
            </a:r>
          </a:p>
          <a:p>
            <a:pPr lvl="1"/>
            <a:r>
              <a:rPr lang="en-US" dirty="0"/>
              <a:t>Can’t call non-const member functions</a:t>
            </a:r>
          </a:p>
          <a:p>
            <a:pPr lvl="1"/>
            <a:r>
              <a:rPr lang="en-US" dirty="0"/>
              <a:t>Can’t pass it in as a call-by-reference.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is allowed when using const?</a:t>
            </a:r>
          </a:p>
          <a:p>
            <a:pPr lvl="1"/>
            <a:r>
              <a:rPr lang="en-US" dirty="0"/>
              <a:t>We can use member functions labeled const.</a:t>
            </a:r>
          </a:p>
          <a:p>
            <a:pPr lvl="1"/>
            <a:r>
              <a:rPr lang="en-US" dirty="0"/>
              <a:t>We can pass the object into a function as a call-by-value, const call-by-reference.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95444"/>
      </p:ext>
    </p:extLst>
  </p:cSld>
  <p:clrMapOvr>
    <a:masterClrMapping/>
  </p:clrMapOvr>
  <p:transition spd="med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4F19F7AC-4D70-4BD8-A9EF-62A4A8C01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New Problem With =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F16F7E0-4D68-427A-8593-D0AA262AF4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new definition of operator = has a problem</a:t>
            </a:r>
          </a:p>
          <a:p>
            <a:pPr lvl="1" eaLnBrk="1" hangingPunct="1"/>
            <a:r>
              <a:rPr lang="en-US" altLang="en-US"/>
              <a:t>What happens if we happen to have the same object on each side of the assignment operator? </a:t>
            </a:r>
            <a:br>
              <a:rPr lang="en-US" altLang="en-US"/>
            </a:br>
            <a:r>
              <a:rPr lang="en-US" altLang="en-US"/>
              <a:t>                my_string = my_string;</a:t>
            </a:r>
          </a:p>
          <a:p>
            <a:pPr lvl="1" eaLnBrk="1" hangingPunct="1"/>
            <a:r>
              <a:rPr lang="en-US" altLang="en-US"/>
              <a:t>This version of operator = first deletes the dynamic array in the left hand argument.</a:t>
            </a:r>
          </a:p>
          <a:p>
            <a:pPr lvl="1" eaLnBrk="1" hangingPunct="1"/>
            <a:r>
              <a:rPr lang="en-US" altLang="en-US"/>
              <a:t>Since the objects are the same object, there is no longer an array to copy from the right hand side!</a:t>
            </a: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EE6F8710-AB2A-4D4D-8237-C5E6BEF9F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D022EB3C-9404-476F-BDA6-24D2A0FEDC7A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110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98701"/>
      </p:ext>
    </p:extLst>
  </p:cSld>
  <p:clrMapOvr>
    <a:masterClrMapping/>
  </p:clrMapOvr>
  <p:transition spd="med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A00DC89D-FCE1-4252-A80B-1097D47D3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Better = Operator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E67D7C1B-3C21-4045-AE54-AC87E7684D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void </a:t>
            </a:r>
            <a:r>
              <a:rPr lang="en-US" altLang="en-US" sz="2400" dirty="0" err="1"/>
              <a:t>StringVar</a:t>
            </a:r>
            <a:r>
              <a:rPr lang="en-US" altLang="en-US" sz="2400" dirty="0"/>
              <a:t>::operator = (const </a:t>
            </a:r>
            <a:r>
              <a:rPr lang="en-US" altLang="en-US" sz="2400" dirty="0" err="1"/>
              <a:t>StringVar</a:t>
            </a:r>
            <a:r>
              <a:rPr lang="en-US" altLang="en-US" sz="2400" dirty="0"/>
              <a:t>&amp; </a:t>
            </a:r>
            <a:r>
              <a:rPr lang="en-US" altLang="en-US" sz="2400" dirty="0" err="1"/>
              <a:t>right_side</a:t>
            </a:r>
            <a:r>
              <a:rPr lang="en-US" altLang="en-US" sz="2400" dirty="0"/>
              <a:t>)</a:t>
            </a:r>
            <a:br>
              <a:rPr lang="en-US" altLang="en-US" sz="2400" dirty="0"/>
            </a:br>
            <a:r>
              <a:rPr lang="en-US" altLang="en-US" sz="2400" dirty="0"/>
              <a:t> {</a:t>
            </a:r>
            <a:br>
              <a:rPr lang="en-US" altLang="en-US" sz="2400" dirty="0"/>
            </a:br>
            <a:r>
              <a:rPr lang="en-US" altLang="en-US" sz="2400" dirty="0"/>
              <a:t>      int </a:t>
            </a:r>
            <a:r>
              <a:rPr lang="en-US" altLang="en-US" sz="2400" dirty="0" err="1"/>
              <a:t>new_length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strlen</a:t>
            </a:r>
            <a:r>
              <a:rPr lang="en-US" altLang="en-US" sz="2400" dirty="0"/>
              <a:t>(</a:t>
            </a:r>
            <a:r>
              <a:rPr lang="en-US" altLang="en-US" sz="2400" dirty="0" err="1"/>
              <a:t>right_side.value</a:t>
            </a:r>
            <a:r>
              <a:rPr lang="en-US" altLang="en-US" sz="2400" dirty="0"/>
              <a:t>);</a:t>
            </a:r>
            <a:br>
              <a:rPr lang="en-US" altLang="en-US" sz="2400" dirty="0"/>
            </a:br>
            <a:r>
              <a:rPr lang="en-US" altLang="en-US" sz="2400" dirty="0"/>
              <a:t>      if (</a:t>
            </a:r>
            <a:r>
              <a:rPr lang="en-US" altLang="en-US" sz="2400" dirty="0" err="1"/>
              <a:t>new_length</a:t>
            </a:r>
            <a:r>
              <a:rPr lang="en-US" altLang="en-US" sz="2400" dirty="0"/>
              <a:t> &gt; </a:t>
            </a:r>
            <a:r>
              <a:rPr lang="en-US" altLang="en-US" sz="2400" dirty="0" err="1"/>
              <a:t>max_length</a:t>
            </a:r>
            <a:r>
              <a:rPr lang="en-US" altLang="en-US" sz="2400" dirty="0"/>
              <a:t>)	//delete value only</a:t>
            </a:r>
            <a:br>
              <a:rPr lang="en-US" altLang="en-US" sz="2400" dirty="0"/>
            </a:br>
            <a:r>
              <a:rPr lang="en-US" altLang="en-US" sz="2400" dirty="0"/>
              <a:t>        {                                              	// if more space</a:t>
            </a:r>
            <a:br>
              <a:rPr lang="en-US" altLang="en-US" sz="2400" dirty="0"/>
            </a:br>
            <a:r>
              <a:rPr lang="en-US" altLang="en-US" sz="2400" dirty="0"/>
              <a:t>                 delete [ ] value;            	// is needed</a:t>
            </a:r>
            <a:br>
              <a:rPr lang="en-US" altLang="en-US" sz="2400" dirty="0"/>
            </a:br>
            <a:r>
              <a:rPr lang="en-US" altLang="en-US" sz="2400" dirty="0"/>
              <a:t>                  </a:t>
            </a:r>
            <a:r>
              <a:rPr lang="en-US" altLang="en-US" sz="2400" dirty="0" err="1"/>
              <a:t>max_length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new_length</a:t>
            </a:r>
            <a:r>
              <a:rPr lang="en-US" altLang="en-US" sz="2400" dirty="0"/>
              <a:t>;</a:t>
            </a:r>
            <a:br>
              <a:rPr lang="en-US" altLang="en-US" sz="2400" dirty="0"/>
            </a:br>
            <a:r>
              <a:rPr lang="en-US" altLang="en-US" sz="2400" dirty="0"/>
              <a:t>                  value = new char[</a:t>
            </a:r>
            <a:r>
              <a:rPr lang="en-US" altLang="en-US" sz="2400" dirty="0" err="1"/>
              <a:t>max_length</a:t>
            </a:r>
            <a:r>
              <a:rPr lang="en-US" altLang="en-US" sz="2400" dirty="0"/>
              <a:t> + 1];</a:t>
            </a:r>
            <a:br>
              <a:rPr lang="en-US" altLang="en-US" sz="2400" dirty="0"/>
            </a:br>
            <a:r>
              <a:rPr lang="en-US" altLang="en-US" sz="2400" dirty="0"/>
              <a:t>         }</a:t>
            </a:r>
            <a:br>
              <a:rPr lang="en-US" altLang="en-US" sz="2400" dirty="0"/>
            </a:br>
            <a:r>
              <a:rPr lang="en-US" altLang="en-US" sz="2400" dirty="0"/>
              <a:t>// could also use </a:t>
            </a:r>
            <a:r>
              <a:rPr lang="en-US" altLang="en-US" sz="2400" dirty="0" err="1"/>
              <a:t>strcpy</a:t>
            </a:r>
            <a:r>
              <a:rPr lang="en-US" altLang="en-US" sz="2400" dirty="0"/>
              <a:t>.</a:t>
            </a:r>
            <a:br>
              <a:rPr lang="en-US" altLang="en-US" sz="2400" dirty="0"/>
            </a:br>
            <a:r>
              <a:rPr lang="en-US" altLang="en-US" sz="2400" dirty="0"/>
              <a:t>      for (</a:t>
            </a:r>
            <a:r>
              <a:rPr lang="en-US" altLang="en-US" sz="2400" dirty="0" err="1"/>
              <a:t>int</a:t>
            </a:r>
            <a:r>
              <a:rPr lang="en-US" altLang="en-US" sz="2400" dirty="0"/>
              <a:t> I = 0;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&lt; </a:t>
            </a:r>
            <a:r>
              <a:rPr lang="en-US" altLang="en-US" sz="2400" dirty="0" err="1"/>
              <a:t>new_length</a:t>
            </a:r>
            <a:r>
              <a:rPr lang="en-US" altLang="en-US" sz="2400" dirty="0"/>
              <a:t>;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++)</a:t>
            </a:r>
            <a:br>
              <a:rPr lang="en-US" altLang="en-US" sz="2400" dirty="0"/>
            </a:br>
            <a:r>
              <a:rPr lang="en-US" altLang="en-US" sz="2400" dirty="0"/>
              <a:t>          value[</a:t>
            </a:r>
            <a:r>
              <a:rPr lang="en-US" altLang="en-US" sz="2400" dirty="0" err="1"/>
              <a:t>i</a:t>
            </a:r>
            <a:r>
              <a:rPr lang="en-US" altLang="en-US" sz="2400" dirty="0"/>
              <a:t>] = </a:t>
            </a:r>
            <a:r>
              <a:rPr lang="en-US" altLang="en-US" sz="2400" dirty="0" err="1"/>
              <a:t>right_side.value</a:t>
            </a:r>
            <a:r>
              <a:rPr lang="en-US" altLang="en-US" sz="2400" dirty="0"/>
              <a:t>[</a:t>
            </a:r>
            <a:r>
              <a:rPr lang="en-US" altLang="en-US" sz="2400" dirty="0" err="1"/>
              <a:t>i</a:t>
            </a:r>
            <a:r>
              <a:rPr lang="en-US" altLang="en-US" sz="2400" dirty="0"/>
              <a:t>];</a:t>
            </a:r>
            <a:br>
              <a:rPr lang="en-US" altLang="en-US" sz="2400" dirty="0"/>
            </a:br>
            <a:r>
              <a:rPr lang="en-US" altLang="en-US" sz="2400" dirty="0"/>
              <a:t>      value[</a:t>
            </a:r>
            <a:r>
              <a:rPr lang="en-US" altLang="en-US" sz="2400" dirty="0" err="1"/>
              <a:t>new_length</a:t>
            </a:r>
            <a:r>
              <a:rPr lang="en-US" altLang="en-US" sz="2400" dirty="0"/>
              <a:t>] = '\0';</a:t>
            </a:r>
            <a:br>
              <a:rPr lang="en-US" altLang="en-US" sz="2400" dirty="0"/>
            </a:br>
            <a:r>
              <a:rPr lang="en-US" altLang="en-US" sz="2400" dirty="0"/>
              <a:t>}</a:t>
            </a: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524FAD2E-D7BC-4DE6-AE61-0156400B18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B8F372DD-2DF3-4926-A481-01C1D248F920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111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05779"/>
      </p:ext>
    </p:extLst>
  </p:cSld>
  <p:clrMapOvr>
    <a:masterClrMapping/>
  </p:clrMapOvr>
  <p:transition spd="med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better operator= with 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some problems with previous implementations of the assignment operator:</a:t>
            </a:r>
          </a:p>
          <a:p>
            <a:pPr marL="457200" lvl="1" indent="0">
              <a:buNone/>
            </a:pPr>
            <a:r>
              <a:rPr lang="en-US" dirty="0"/>
              <a:t>	s1 = s1;         // legal</a:t>
            </a:r>
          </a:p>
          <a:p>
            <a:pPr marL="457200" lvl="1" indent="0">
              <a:buNone/>
            </a:pPr>
            <a:r>
              <a:rPr lang="en-US" dirty="0"/>
              <a:t>Unnecessary copy in our previous version.</a:t>
            </a:r>
          </a:p>
          <a:p>
            <a:pPr marL="457200" lvl="1" indent="0">
              <a:buNone/>
            </a:pPr>
            <a:r>
              <a:rPr lang="en-US" dirty="0"/>
              <a:t>    s1 = s2 = s3; // illegal but shouldn’t be</a:t>
            </a:r>
          </a:p>
          <a:p>
            <a:pPr marL="457200" lvl="1" indent="0">
              <a:buNone/>
            </a:pPr>
            <a:r>
              <a:rPr lang="en-US" dirty="0"/>
              <a:t>Cannot chain =‘s because of void return type.</a:t>
            </a:r>
          </a:p>
          <a:p>
            <a:pPr marL="457200" lvl="1" indent="0">
              <a:buNone/>
            </a:pPr>
            <a:r>
              <a:rPr lang="en-US" dirty="0"/>
              <a:t>1. We need a way to compare the parameter to the invoking object to see if it’s the same.</a:t>
            </a:r>
          </a:p>
          <a:p>
            <a:pPr marL="457200" lvl="1" indent="0">
              <a:buNone/>
            </a:pPr>
            <a:r>
              <a:rPr lang="en-US" dirty="0"/>
              <a:t>2. We need a way to return a reference to the invoking object.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16488"/>
      </p:ext>
    </p:extLst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Invoking member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that member functions can only be called from an object of the class.</a:t>
            </a:r>
          </a:p>
          <a:p>
            <a:pPr lvl="1"/>
            <a:r>
              <a:rPr lang="en-US" sz="2400" dirty="0"/>
              <a:t>When the object is automatic (local variable or parameter) we use the ‘.’ operator to invoke member functions.</a:t>
            </a:r>
          </a:p>
          <a:p>
            <a:pPr lvl="1"/>
            <a:r>
              <a:rPr lang="en-US" sz="2000" dirty="0"/>
              <a:t>void function(</a:t>
            </a:r>
            <a:r>
              <a:rPr lang="en-US" sz="2000" dirty="0" err="1"/>
              <a:t>StringVar</a:t>
            </a:r>
            <a:r>
              <a:rPr lang="en-US" sz="2000" dirty="0"/>
              <a:t> </a:t>
            </a:r>
            <a:r>
              <a:rPr lang="en-US" sz="2000" dirty="0" err="1"/>
              <a:t>strvar</a:t>
            </a:r>
            <a:r>
              <a:rPr lang="en-US" sz="2000" dirty="0"/>
              <a:t>) { </a:t>
            </a:r>
          </a:p>
          <a:p>
            <a:pPr lvl="2"/>
            <a:r>
              <a:rPr lang="en-US" sz="2000" dirty="0" err="1"/>
              <a:t>StringVar</a:t>
            </a:r>
            <a:r>
              <a:rPr lang="en-US" sz="2000" dirty="0"/>
              <a:t> temp = </a:t>
            </a:r>
            <a:r>
              <a:rPr lang="en-US" sz="2000" dirty="0" err="1"/>
              <a:t>strvar</a:t>
            </a:r>
            <a:r>
              <a:rPr lang="en-US" sz="2000" dirty="0"/>
              <a:t>;</a:t>
            </a:r>
          </a:p>
          <a:p>
            <a:pPr lvl="2"/>
            <a:r>
              <a:rPr lang="en-US" sz="2000" dirty="0"/>
              <a:t>….</a:t>
            </a:r>
          </a:p>
          <a:p>
            <a:pPr marL="914400" lvl="2" indent="0">
              <a:buNone/>
            </a:pPr>
            <a:r>
              <a:rPr lang="en-US" sz="2000" dirty="0"/>
              <a:t>}</a:t>
            </a:r>
          </a:p>
          <a:p>
            <a:pPr lvl="1"/>
            <a:r>
              <a:rPr lang="en-US" sz="2400" dirty="0"/>
              <a:t>When the object is a data member in a class, we can also use the ‘.’ operator to invoke member functions of the data member.</a:t>
            </a:r>
          </a:p>
        </p:txBody>
      </p:sp>
    </p:spTree>
    <p:extLst>
      <p:ext uri="{BB962C8B-B14F-4D97-AF65-F5344CB8AC3E}">
        <p14:creationId xmlns:p14="http://schemas.microsoft.com/office/powerpoint/2010/main" val="3258325074"/>
      </p:ext>
    </p:extLst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pointers and the </a:t>
            </a:r>
            <a:r>
              <a:rPr lang="en-US"/>
              <a:t>-&gt; operator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/>
              <a:t>When we dynamically allocate an object of a class using the </a:t>
            </a:r>
            <a:r>
              <a:rPr lang="en-US" b="1" dirty="0">
                <a:solidFill>
                  <a:srgbClr val="00B0F0"/>
                </a:solidFill>
              </a:rPr>
              <a:t>new</a:t>
            </a:r>
            <a:r>
              <a:rPr lang="en-US" dirty="0"/>
              <a:t> operator, a pointer is returned.</a:t>
            </a:r>
          </a:p>
          <a:p>
            <a:r>
              <a:rPr lang="en-US" sz="2400" dirty="0"/>
              <a:t>To access the member functions of a class when you have a pointer, use the </a:t>
            </a:r>
            <a:r>
              <a:rPr lang="en-US" sz="2400" b="1" dirty="0">
                <a:solidFill>
                  <a:srgbClr val="00B0F0"/>
                </a:solidFill>
              </a:rPr>
              <a:t>‘-&gt;’</a:t>
            </a:r>
            <a:r>
              <a:rPr lang="en-US" sz="2400" dirty="0"/>
              <a:t> pointer operator:</a:t>
            </a:r>
          </a:p>
          <a:p>
            <a:pPr marL="457200" lvl="1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StringVar</a:t>
            </a:r>
            <a:r>
              <a:rPr lang="en-US" sz="2400" dirty="0"/>
              <a:t>* </a:t>
            </a:r>
            <a:r>
              <a:rPr lang="en-US" sz="2400" dirty="0" err="1"/>
              <a:t>str</a:t>
            </a:r>
            <a:r>
              <a:rPr lang="en-US" sz="2400" dirty="0"/>
              <a:t> = new </a:t>
            </a:r>
            <a:r>
              <a:rPr lang="en-US" sz="2400" dirty="0" err="1"/>
              <a:t>StringVar</a:t>
            </a:r>
            <a:r>
              <a:rPr lang="en-US" sz="2400" dirty="0"/>
              <a:t>(“Hello”);</a:t>
            </a:r>
          </a:p>
          <a:p>
            <a:pPr marL="457200" lvl="1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cout</a:t>
            </a:r>
            <a:r>
              <a:rPr lang="en-US" sz="2400" dirty="0"/>
              <a:t> &lt;&lt; “The length of </a:t>
            </a:r>
            <a:r>
              <a:rPr lang="en-US" sz="2400" dirty="0" err="1"/>
              <a:t>str</a:t>
            </a:r>
            <a:r>
              <a:rPr lang="en-US" sz="2400" dirty="0"/>
              <a:t> is “ &lt;&lt; </a:t>
            </a:r>
            <a:r>
              <a:rPr lang="en-US" sz="2400" dirty="0" err="1"/>
              <a:t>str</a:t>
            </a:r>
            <a:r>
              <a:rPr lang="en-US" sz="2400" dirty="0"/>
              <a:t>-&gt;length();</a:t>
            </a:r>
          </a:p>
          <a:p>
            <a:pPr marL="457200" lvl="1" indent="0">
              <a:buNone/>
            </a:pPr>
            <a:r>
              <a:rPr lang="en-US" sz="2400" dirty="0"/>
              <a:t>   delete </a:t>
            </a:r>
            <a:r>
              <a:rPr lang="en-US" sz="2400" dirty="0" err="1"/>
              <a:t>str</a:t>
            </a:r>
            <a:r>
              <a:rPr lang="en-US" sz="2400" dirty="0"/>
              <a:t>;</a:t>
            </a:r>
          </a:p>
          <a:p>
            <a:pPr marL="457200" lvl="1" indent="0">
              <a:buNone/>
            </a:pPr>
            <a:r>
              <a:rPr lang="en-US" sz="2400" dirty="0"/>
              <a:t>Or, you can dereference and use the ‘.’ dot operator</a:t>
            </a:r>
          </a:p>
          <a:p>
            <a:pPr marL="457200" lvl="1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cout</a:t>
            </a:r>
            <a:r>
              <a:rPr lang="en-US" sz="2400" dirty="0"/>
              <a:t> &lt;&lt; “The length of </a:t>
            </a:r>
            <a:r>
              <a:rPr lang="en-US" sz="2400" dirty="0" err="1"/>
              <a:t>str</a:t>
            </a:r>
            <a:r>
              <a:rPr lang="en-US" sz="2400" dirty="0"/>
              <a:t> is “ &lt;&lt; (*</a:t>
            </a:r>
            <a:r>
              <a:rPr lang="en-US" sz="2400" dirty="0" err="1"/>
              <a:t>str</a:t>
            </a:r>
            <a:r>
              <a:rPr lang="en-US" sz="2400" dirty="0"/>
              <a:t>).length();</a:t>
            </a:r>
          </a:p>
        </p:txBody>
      </p:sp>
    </p:spTree>
    <p:extLst>
      <p:ext uri="{BB962C8B-B14F-4D97-AF65-F5344CB8AC3E}">
        <p14:creationId xmlns:p14="http://schemas.microsoft.com/office/powerpoint/2010/main" val="1419810581"/>
      </p:ext>
    </p:extLst>
  </p:cSld>
  <p:clrMapOvr>
    <a:masterClrMapping/>
  </p:clrMapOvr>
  <p:transition spd="med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question… Remember?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be able to compare the invoking object to the parameter.</a:t>
            </a:r>
          </a:p>
          <a:p>
            <a:r>
              <a:rPr lang="en-US" dirty="0"/>
              <a:t>We need to be able to return a reference to the calling object.</a:t>
            </a:r>
          </a:p>
          <a:p>
            <a:r>
              <a:rPr lang="en-US" dirty="0"/>
              <a:t>Every member function has access to the invoking object using the </a:t>
            </a:r>
            <a:r>
              <a:rPr lang="en-US" b="1" dirty="0">
                <a:solidFill>
                  <a:srgbClr val="00B0F0"/>
                </a:solidFill>
              </a:rPr>
              <a:t>‘this’ </a:t>
            </a:r>
            <a:r>
              <a:rPr lang="en-US" dirty="0"/>
              <a:t>pointer.</a:t>
            </a:r>
          </a:p>
          <a:p>
            <a:r>
              <a:rPr lang="en-US" dirty="0"/>
              <a:t>Data members and member functions are directly accessible within member functions without using the </a:t>
            </a:r>
            <a:r>
              <a:rPr lang="en-US" b="1" dirty="0">
                <a:solidFill>
                  <a:srgbClr val="00B0F0"/>
                </a:solidFill>
              </a:rPr>
              <a:t>‘this’</a:t>
            </a:r>
            <a:r>
              <a:rPr lang="en-US" dirty="0"/>
              <a:t> pointer.</a:t>
            </a:r>
          </a:p>
          <a:p>
            <a:r>
              <a:rPr lang="en-US" dirty="0"/>
              <a:t>The value of </a:t>
            </a:r>
            <a:r>
              <a:rPr lang="en-US" b="1" dirty="0">
                <a:solidFill>
                  <a:srgbClr val="00B0F0"/>
                </a:solidFill>
              </a:rPr>
              <a:t>‘this’ </a:t>
            </a:r>
            <a:r>
              <a:rPr lang="en-US" dirty="0"/>
              <a:t>isn’t defined until runtime.</a:t>
            </a:r>
          </a:p>
        </p:txBody>
      </p:sp>
    </p:spTree>
    <p:extLst>
      <p:ext uri="{BB962C8B-B14F-4D97-AF65-F5344CB8AC3E}">
        <p14:creationId xmlns:p14="http://schemas.microsoft.com/office/powerpoint/2010/main" val="1310659339"/>
      </p:ext>
    </p:extLst>
  </p:cSld>
  <p:clrMapOvr>
    <a:masterClrMapping/>
  </p:clrMapOvr>
  <p:transition spd="med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vs. Compile time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write code and run g++ that is </a:t>
            </a:r>
            <a:r>
              <a:rPr lang="en-US" b="1" dirty="0">
                <a:solidFill>
                  <a:srgbClr val="0070C0"/>
                </a:solidFill>
              </a:rPr>
              <a:t>compile</a:t>
            </a:r>
            <a:r>
              <a:rPr lang="en-US" dirty="0"/>
              <a:t> time.</a:t>
            </a:r>
          </a:p>
          <a:p>
            <a:pPr lvl="1"/>
            <a:r>
              <a:rPr lang="en-US" dirty="0"/>
              <a:t>Remember our first lab. We identified different stages of compilation:</a:t>
            </a:r>
          </a:p>
          <a:p>
            <a:pPr lvl="2"/>
            <a:r>
              <a:rPr lang="en-US" dirty="0"/>
              <a:t>Pre-process brings in #include and #</a:t>
            </a:r>
            <a:r>
              <a:rPr lang="en-US" dirty="0" err="1"/>
              <a:t>ifdef</a:t>
            </a:r>
            <a:endParaRPr lang="en-US" dirty="0"/>
          </a:p>
          <a:p>
            <a:pPr lvl="2"/>
            <a:r>
              <a:rPr lang="en-US" dirty="0"/>
              <a:t>Compile turns C++ into assembly language</a:t>
            </a:r>
          </a:p>
          <a:p>
            <a:pPr lvl="2"/>
            <a:r>
              <a:rPr lang="en-US" dirty="0"/>
              <a:t>Assemble turns assembly into object code.</a:t>
            </a:r>
          </a:p>
          <a:p>
            <a:r>
              <a:rPr lang="en-US" dirty="0"/>
              <a:t>When we run the program, that is </a:t>
            </a:r>
            <a:r>
              <a:rPr lang="en-US" b="1" dirty="0">
                <a:solidFill>
                  <a:srgbClr val="0070C0"/>
                </a:solidFill>
              </a:rPr>
              <a:t>runtime</a:t>
            </a:r>
            <a:r>
              <a:rPr lang="en-US" dirty="0"/>
              <a:t>. If an action depends on the value in a variable, it is runtime.</a:t>
            </a:r>
          </a:p>
        </p:txBody>
      </p:sp>
    </p:spTree>
    <p:extLst>
      <p:ext uri="{BB962C8B-B14F-4D97-AF65-F5344CB8AC3E}">
        <p14:creationId xmlns:p14="http://schemas.microsoft.com/office/powerpoint/2010/main" val="987533497"/>
      </p:ext>
    </p:extLst>
  </p:cSld>
  <p:clrMapOvr>
    <a:masterClrMapping/>
  </p:clrMapOvr>
  <p:transition spd="med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operator= with this pointer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StringVar</a:t>
            </a:r>
            <a:r>
              <a:rPr lang="en-US" sz="2000" dirty="0"/>
              <a:t>&amp; </a:t>
            </a:r>
            <a:r>
              <a:rPr lang="en-US" sz="2000" dirty="0" err="1"/>
              <a:t>StringVar</a:t>
            </a:r>
            <a:r>
              <a:rPr lang="en-US" sz="2000" dirty="0"/>
              <a:t>::</a:t>
            </a:r>
            <a:r>
              <a:rPr lang="en-US" sz="2000" dirty="0" err="1"/>
              <a:t>opertor</a:t>
            </a:r>
            <a:r>
              <a:rPr lang="en-US" sz="2000" dirty="0"/>
              <a:t>=(</a:t>
            </a:r>
            <a:r>
              <a:rPr lang="en-US" sz="2000" dirty="0" err="1"/>
              <a:t>const</a:t>
            </a:r>
            <a:r>
              <a:rPr lang="en-US" sz="2000" dirty="0"/>
              <a:t> </a:t>
            </a:r>
            <a:r>
              <a:rPr lang="en-US" sz="2000" dirty="0" err="1"/>
              <a:t>StringVar</a:t>
            </a:r>
            <a:r>
              <a:rPr lang="en-US" sz="2000" dirty="0"/>
              <a:t>&amp; </a:t>
            </a:r>
            <a:r>
              <a:rPr lang="en-US" sz="2000" dirty="0" err="1"/>
              <a:t>str</a:t>
            </a:r>
            <a:r>
              <a:rPr lang="en-US" sz="2000" dirty="0"/>
              <a:t>) {</a:t>
            </a:r>
          </a:p>
          <a:p>
            <a:pPr lvl="1"/>
            <a:r>
              <a:rPr lang="en-US" sz="2000" dirty="0"/>
              <a:t>if (this != &amp;</a:t>
            </a:r>
            <a:r>
              <a:rPr lang="en-US" sz="2000" dirty="0" err="1"/>
              <a:t>str</a:t>
            </a:r>
            <a:r>
              <a:rPr lang="en-US" sz="2000" dirty="0"/>
              <a:t>)  { // </a:t>
            </a:r>
            <a:r>
              <a:rPr lang="en-US" sz="2000" dirty="0" err="1"/>
              <a:t>str</a:t>
            </a:r>
            <a:r>
              <a:rPr lang="en-US" sz="2000" dirty="0"/>
              <a:t> is different from invoking object.</a:t>
            </a:r>
          </a:p>
          <a:p>
            <a:pPr marL="914400" lvl="2" indent="0">
              <a:buNone/>
            </a:pPr>
            <a:r>
              <a:rPr lang="en-US" altLang="en-US" sz="2000" dirty="0" err="1"/>
              <a:t>int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new_length</a:t>
            </a:r>
            <a:r>
              <a:rPr lang="en-US" altLang="en-US" sz="2000" dirty="0"/>
              <a:t> = </a:t>
            </a:r>
            <a:r>
              <a:rPr lang="en-US" altLang="en-US" sz="2000" dirty="0" err="1"/>
              <a:t>strlen</a:t>
            </a:r>
            <a:r>
              <a:rPr lang="en-US" altLang="en-US" sz="2000" dirty="0"/>
              <a:t>(</a:t>
            </a:r>
            <a:r>
              <a:rPr lang="en-US" altLang="en-US" sz="2000" dirty="0" err="1"/>
              <a:t>right_side.value</a:t>
            </a:r>
            <a:r>
              <a:rPr lang="en-US" altLang="en-US" sz="2000" dirty="0"/>
              <a:t>);</a:t>
            </a:r>
            <a:br>
              <a:rPr lang="en-US" altLang="en-US" sz="2000" dirty="0"/>
            </a:br>
            <a:r>
              <a:rPr lang="en-US" altLang="en-US" sz="2000" dirty="0"/>
              <a:t>if (</a:t>
            </a:r>
            <a:r>
              <a:rPr lang="en-US" altLang="en-US" sz="2000" dirty="0" err="1"/>
              <a:t>new_length</a:t>
            </a:r>
            <a:r>
              <a:rPr lang="en-US" altLang="en-US" sz="2000" dirty="0"/>
              <a:t> &gt; </a:t>
            </a:r>
            <a:r>
              <a:rPr lang="en-US" altLang="en-US" sz="2000" dirty="0" err="1"/>
              <a:t>max_length</a:t>
            </a:r>
            <a:r>
              <a:rPr lang="en-US" altLang="en-US" sz="2000" dirty="0"/>
              <a:t>)	//delete value only</a:t>
            </a:r>
            <a:br>
              <a:rPr lang="en-US" altLang="en-US" sz="2000" dirty="0"/>
            </a:br>
            <a:r>
              <a:rPr lang="en-US" altLang="en-US" sz="2000" dirty="0"/>
              <a:t>        {                                              	// if more space</a:t>
            </a:r>
            <a:br>
              <a:rPr lang="en-US" altLang="en-US" sz="2000" dirty="0"/>
            </a:br>
            <a:r>
              <a:rPr lang="en-US" altLang="en-US" sz="2000" dirty="0"/>
              <a:t>                 delete [ ] value;            	// is needed</a:t>
            </a:r>
            <a:br>
              <a:rPr lang="en-US" altLang="en-US" sz="2000" dirty="0"/>
            </a:br>
            <a:r>
              <a:rPr lang="en-US" altLang="en-US" sz="2000" dirty="0"/>
              <a:t>                  </a:t>
            </a:r>
            <a:r>
              <a:rPr lang="en-US" altLang="en-US" sz="2000" dirty="0" err="1"/>
              <a:t>max_length</a:t>
            </a:r>
            <a:r>
              <a:rPr lang="en-US" altLang="en-US" sz="2000" dirty="0"/>
              <a:t> = </a:t>
            </a:r>
            <a:r>
              <a:rPr lang="en-US" altLang="en-US" sz="2000" dirty="0" err="1"/>
              <a:t>new_length</a:t>
            </a:r>
            <a:r>
              <a:rPr lang="en-US" altLang="en-US" sz="2000" dirty="0"/>
              <a:t>;</a:t>
            </a:r>
            <a:br>
              <a:rPr lang="en-US" altLang="en-US" sz="2000" dirty="0"/>
            </a:br>
            <a:r>
              <a:rPr lang="en-US" altLang="en-US" sz="2000" dirty="0"/>
              <a:t>                  value = new char[</a:t>
            </a:r>
            <a:r>
              <a:rPr lang="en-US" altLang="en-US" sz="2000" dirty="0" err="1"/>
              <a:t>max_length</a:t>
            </a:r>
            <a:r>
              <a:rPr lang="en-US" altLang="en-US" sz="2000" dirty="0"/>
              <a:t> + 1];</a:t>
            </a:r>
            <a:br>
              <a:rPr lang="en-US" altLang="en-US" sz="2000" dirty="0"/>
            </a:br>
            <a:r>
              <a:rPr lang="en-US" altLang="en-US" sz="2000" dirty="0"/>
              <a:t>         }</a:t>
            </a:r>
          </a:p>
          <a:p>
            <a:pPr marL="914400" lvl="2" indent="0">
              <a:buNone/>
            </a:pPr>
            <a:r>
              <a:rPr lang="en-US" altLang="en-US" sz="2000" dirty="0"/>
              <a:t>        </a:t>
            </a:r>
            <a:r>
              <a:rPr lang="en-US" altLang="en-US" sz="2000" dirty="0" err="1"/>
              <a:t>strcpy</a:t>
            </a:r>
            <a:r>
              <a:rPr lang="en-US" altLang="en-US" sz="2000" dirty="0"/>
              <a:t>(value, </a:t>
            </a:r>
            <a:r>
              <a:rPr lang="en-US" altLang="en-US" sz="2000" dirty="0" err="1"/>
              <a:t>str.value</a:t>
            </a:r>
            <a:r>
              <a:rPr lang="en-US" altLang="en-US" sz="2000"/>
              <a:t>);              // copies ‘\0’ too</a:t>
            </a:r>
            <a:br>
              <a:rPr lang="en-US" altLang="en-US" sz="2000"/>
            </a:br>
            <a:r>
              <a:rPr lang="en-US" altLang="en-US" sz="2000" dirty="0"/>
              <a:t>}</a:t>
            </a:r>
          </a:p>
          <a:p>
            <a:pPr marL="914400" lvl="2" indent="0">
              <a:buNone/>
            </a:pPr>
            <a:r>
              <a:rPr lang="en-US" altLang="en-US" sz="2000" dirty="0"/>
              <a:t>return *this; </a:t>
            </a:r>
          </a:p>
          <a:p>
            <a:pPr marL="914400" lvl="2" indent="0">
              <a:buNone/>
            </a:pPr>
            <a:r>
              <a:rPr lang="en-US" altLang="en-US" sz="2000" dirty="0"/>
              <a:t>}</a:t>
            </a:r>
            <a:br>
              <a:rPr lang="en-US" alt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2262532"/>
      </p:ext>
    </p:extLst>
  </p:cSld>
  <p:clrMapOvr>
    <a:masterClrMapping/>
  </p:clrMapOvr>
  <p:transition spd="med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72D5B425-E3B0-48C9-89F9-1E2757F25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Section 11.4 Conclusion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7BCCDEEC-5899-4DA0-97EF-533D9FBC15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 you</a:t>
            </a:r>
            <a:br>
              <a:rPr lang="en-US" altLang="en-US"/>
            </a:br>
            <a:endParaRPr lang="en-US" altLang="en-US"/>
          </a:p>
          <a:p>
            <a:pPr lvl="1" eaLnBrk="1" hangingPunct="1"/>
            <a:r>
              <a:rPr lang="en-US" altLang="en-US"/>
              <a:t>Explain why an overloaded assignment operator is not needed when the only data consist of built-in types?</a:t>
            </a:r>
            <a:br>
              <a:rPr lang="en-US" altLang="en-US"/>
            </a:br>
            <a:endParaRPr lang="en-US" altLang="en-US"/>
          </a:p>
          <a:p>
            <a:pPr lvl="1" eaLnBrk="1" hangingPunct="1"/>
            <a:r>
              <a:rPr lang="en-US" altLang="en-US"/>
              <a:t>Explain what a destructor does?</a:t>
            </a:r>
            <a:br>
              <a:rPr lang="en-US" altLang="en-US"/>
            </a:br>
            <a:endParaRPr lang="en-US" altLang="en-US"/>
          </a:p>
          <a:p>
            <a:pPr lvl="1" eaLnBrk="1" hangingPunct="1"/>
            <a:r>
              <a:rPr lang="en-US" altLang="en-US"/>
              <a:t>Explain when a copy constructor is called?</a:t>
            </a:r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08E7642D-71FA-4C28-83B6-187099088E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78C1F5B8-1F9A-443D-9DC6-5FE4BB449BBA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118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758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15D5-0CAD-46B2-8C1B-DC141986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946D4-0A82-4543-B745-0BC79375E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Can you</a:t>
            </a:r>
          </a:p>
          <a:p>
            <a:pPr lvl="1" eaLnBrk="1" hangingPunct="1"/>
            <a:r>
              <a:rPr lang="en-US" altLang="en-US" sz="2400" dirty="0"/>
              <a:t>Describe the promise that you make to the </a:t>
            </a:r>
            <a:br>
              <a:rPr lang="en-US" altLang="en-US" sz="2400" dirty="0"/>
            </a:br>
            <a:r>
              <a:rPr lang="en-US" altLang="en-US" sz="2400" dirty="0"/>
              <a:t>compiler when you modify a parameter with </a:t>
            </a:r>
            <a:r>
              <a:rPr lang="en-US" altLang="en-US" sz="2400" dirty="0" err="1"/>
              <a:t>const</a:t>
            </a:r>
            <a:r>
              <a:rPr lang="en-US" altLang="en-US" sz="2400" dirty="0"/>
              <a:t>?</a:t>
            </a:r>
          </a:p>
          <a:p>
            <a:pPr lvl="1" eaLnBrk="1" hangingPunct="1"/>
            <a:r>
              <a:rPr lang="en-US" altLang="en-US" sz="2400" dirty="0"/>
              <a:t>Explain why this declaration is probably not </a:t>
            </a:r>
            <a:br>
              <a:rPr lang="en-US" altLang="en-US" sz="2400" dirty="0"/>
            </a:br>
            <a:r>
              <a:rPr lang="en-US" altLang="en-US" sz="2400" dirty="0"/>
              <a:t>correct?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class Money</a:t>
            </a:r>
            <a:br>
              <a:rPr lang="en-US" altLang="en-US" sz="2400" dirty="0"/>
            </a:br>
            <a:r>
              <a:rPr lang="en-US" altLang="en-US" sz="2400" dirty="0"/>
              <a:t>{  …</a:t>
            </a:r>
            <a:br>
              <a:rPr lang="en-US" altLang="en-US" sz="2400" dirty="0"/>
            </a:br>
            <a:r>
              <a:rPr lang="en-US" altLang="en-US" sz="2400" dirty="0"/>
              <a:t>	public:</a:t>
            </a:r>
            <a:br>
              <a:rPr lang="en-US" altLang="en-US" sz="2400" dirty="0"/>
            </a:br>
            <a:r>
              <a:rPr lang="en-US" altLang="en-US" sz="2400" dirty="0"/>
              <a:t>           void input(</a:t>
            </a:r>
            <a:r>
              <a:rPr lang="en-US" altLang="en-US" sz="2400" dirty="0" err="1"/>
              <a:t>istream</a:t>
            </a:r>
            <a:r>
              <a:rPr lang="en-US" altLang="en-US" sz="2400" dirty="0"/>
              <a:t>&amp; ins) </a:t>
            </a:r>
            <a:r>
              <a:rPr lang="en-US" altLang="en-US" sz="2400" dirty="0" err="1"/>
              <a:t>const</a:t>
            </a:r>
            <a:r>
              <a:rPr lang="en-US" altLang="en-US" sz="2400" dirty="0"/>
              <a:t>;</a:t>
            </a:r>
            <a:br>
              <a:rPr lang="en-US" altLang="en-US" sz="2400" dirty="0"/>
            </a:br>
            <a:r>
              <a:rPr lang="en-US" altLang="en-US" sz="2400" dirty="0"/>
              <a:t>    …</a:t>
            </a:r>
            <a:br>
              <a:rPr lang="en-US" altLang="en-US" sz="2400" dirty="0"/>
            </a:br>
            <a:r>
              <a:rPr lang="en-US" altLang="en-US" sz="2400" dirty="0"/>
              <a:t>};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604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F63C-5EFD-4C6E-98CC-C0D327C9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9A27A-087D-477E-9C70-0E7033B12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modifier</a:t>
            </a:r>
          </a:p>
        </p:txBody>
      </p:sp>
    </p:spTree>
    <p:extLst>
      <p:ext uri="{BB962C8B-B14F-4D97-AF65-F5344CB8AC3E}">
        <p14:creationId xmlns:p14="http://schemas.microsoft.com/office/powerpoint/2010/main" val="149099466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B75C-75B4-44AD-AE39-0348C0B8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static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7BED1-3AC5-4D59-8C4B-8F8164694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static keyword is used to limit the scope of a global variable.</a:t>
            </a:r>
          </a:p>
          <a:p>
            <a:pPr marL="1371600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static int counter = 0;</a:t>
            </a:r>
          </a:p>
          <a:p>
            <a:pPr marL="1371600" lvl="3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When a global variable (outside of main) is declared static, the scope is the module or source file.</a:t>
            </a:r>
          </a:p>
          <a:p>
            <a:endParaRPr lang="en-US" dirty="0"/>
          </a:p>
          <a:p>
            <a:r>
              <a:rPr lang="en-US" dirty="0"/>
              <a:t>Soon, we will be splitting programs into multiple files</a:t>
            </a:r>
          </a:p>
        </p:txBody>
      </p:sp>
    </p:spTree>
    <p:extLst>
      <p:ext uri="{BB962C8B-B14F-4D97-AF65-F5344CB8AC3E}">
        <p14:creationId xmlns:p14="http://schemas.microsoft.com/office/powerpoint/2010/main" val="44289018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BB7E-D44F-494C-9E64-48009CFF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variables in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90140-5F54-451A-ADDF-5F228F518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Keeping state in a function can be done with static variables in a function.</a:t>
            </a:r>
          </a:p>
          <a:p>
            <a:endParaRPr lang="en-US" dirty="0"/>
          </a:p>
          <a:p>
            <a:r>
              <a:rPr lang="en-US" dirty="0"/>
              <a:t>Think about </a:t>
            </a:r>
            <a:r>
              <a:rPr lang="en-US" dirty="0" err="1"/>
              <a:t>srand</a:t>
            </a:r>
            <a:r>
              <a:rPr lang="en-US" dirty="0"/>
              <a:t>(int seed) and rand(),</a:t>
            </a:r>
          </a:p>
          <a:p>
            <a:pPr lvl="1"/>
            <a:r>
              <a:rPr lang="en-US" dirty="0"/>
              <a:t>rand() uses the previous result to calculate the next</a:t>
            </a:r>
          </a:p>
          <a:p>
            <a:pPr lvl="1"/>
            <a:r>
              <a:rPr lang="en-US" dirty="0" err="1"/>
              <a:t>srand</a:t>
            </a:r>
            <a:r>
              <a:rPr lang="en-US" dirty="0"/>
              <a:t>() must use a global static variable that is accessible to both </a:t>
            </a:r>
            <a:r>
              <a:rPr lang="en-US" dirty="0" err="1"/>
              <a:t>srand</a:t>
            </a:r>
            <a:r>
              <a:rPr lang="en-US" dirty="0"/>
              <a:t>() and rand()</a:t>
            </a:r>
          </a:p>
          <a:p>
            <a:pPr lvl="1"/>
            <a:r>
              <a:rPr lang="en-US" dirty="0"/>
              <a:t>rand() must use a static variable in the function to remember the previous value.</a:t>
            </a:r>
          </a:p>
        </p:txBody>
      </p:sp>
    </p:spTree>
    <p:extLst>
      <p:ext uri="{BB962C8B-B14F-4D97-AF65-F5344CB8AC3E}">
        <p14:creationId xmlns:p14="http://schemas.microsoft.com/office/powerpoint/2010/main" val="21978993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AA16-8DAC-4242-912C-2681C701F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variables declared static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64069-DA5B-4F6B-ACDD-F79C2DA5B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512" y="1493240"/>
            <a:ext cx="8294688" cy="5364760"/>
          </a:xfrm>
        </p:spPr>
        <p:txBody>
          <a:bodyPr/>
          <a:lstStyle/>
          <a:p>
            <a:r>
              <a:rPr lang="en-US" dirty="0"/>
              <a:t>class variables are static variables in classes.</a:t>
            </a:r>
          </a:p>
          <a:p>
            <a:pPr lvl="1"/>
            <a:r>
              <a:rPr lang="en-US" dirty="0"/>
              <a:t>only one copy is created</a:t>
            </a:r>
          </a:p>
          <a:p>
            <a:pPr lvl="1"/>
            <a:r>
              <a:rPr lang="en-US" dirty="0"/>
              <a:t>all instances have access</a:t>
            </a:r>
          </a:p>
          <a:p>
            <a:pPr lvl="1"/>
            <a:r>
              <a:rPr lang="en-US" dirty="0"/>
              <a:t>can be public or private</a:t>
            </a:r>
          </a:p>
          <a:p>
            <a:pPr lvl="1"/>
            <a:r>
              <a:rPr lang="en-US" dirty="0"/>
              <a:t>must be defined outside of the class</a:t>
            </a:r>
          </a:p>
          <a:p>
            <a:pPr lvl="2"/>
            <a:r>
              <a:rPr lang="en-US" sz="2400" dirty="0"/>
              <a:t>Remember that a class declaration is a blueprint, no memory allocated.</a:t>
            </a:r>
          </a:p>
          <a:p>
            <a:pPr marL="914400" lvl="2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 Employee {</a:t>
            </a:r>
          </a:p>
          <a:p>
            <a:pPr marL="914400" lvl="2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public:</a:t>
            </a:r>
          </a:p>
          <a:p>
            <a:pPr marL="914400" lvl="2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static const char HOURLY=‘H’;</a:t>
            </a:r>
          </a:p>
          <a:p>
            <a:pPr marL="914400" lvl="2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static const char SALARIED=‘S’;</a:t>
            </a:r>
          </a:p>
          <a:p>
            <a:pPr marL="914400" lvl="2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0852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9EAC-540C-4CAD-B37F-6722682A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can have static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97259-4C4A-4545-9039-754A80E2E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Class functions declared with the static keyword are global to the class</a:t>
            </a:r>
          </a:p>
          <a:p>
            <a:endParaRPr lang="en-US" dirty="0"/>
          </a:p>
          <a:p>
            <a:r>
              <a:rPr lang="en-US" dirty="0"/>
              <a:t>No invoking object for static functions, we call them with the scope operator.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212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9A2C8-6D7E-43CD-989E-DE94F6BEF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458" y="377504"/>
            <a:ext cx="8294688" cy="61029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Employee::</a:t>
            </a:r>
            <a:r>
              <a:rPr lang="en-US" dirty="0" err="1"/>
              <a:t>getNumberInstances</a:t>
            </a:r>
            <a:r>
              <a:rPr lang="en-US" dirty="0"/>
              <a:t>(); // calls it</a:t>
            </a:r>
          </a:p>
          <a:p>
            <a:pPr marL="0" indent="0">
              <a:buNone/>
            </a:pPr>
            <a:r>
              <a:rPr lang="en-US" dirty="0"/>
              <a:t>class Employee 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	public:</a:t>
            </a:r>
          </a:p>
          <a:p>
            <a:pPr marL="0" indent="0">
              <a:buNone/>
            </a:pPr>
            <a:r>
              <a:rPr lang="en-US" dirty="0"/>
              <a:t>		Employee();</a:t>
            </a:r>
          </a:p>
          <a:p>
            <a:pPr marL="0" indent="0">
              <a:buNone/>
            </a:pPr>
            <a:r>
              <a:rPr lang="en-US" dirty="0"/>
              <a:t>		static int </a:t>
            </a:r>
            <a:r>
              <a:rPr lang="en-US" dirty="0" err="1"/>
              <a:t>getNumberInstances</a:t>
            </a:r>
            <a:r>
              <a:rPr lang="en-US" dirty="0"/>
              <a:t>() </a:t>
            </a:r>
          </a:p>
          <a:p>
            <a:pPr marL="0" indent="0">
              <a:buNone/>
            </a:pPr>
            <a:r>
              <a:rPr lang="en-US" dirty="0"/>
              <a:t>			{ return </a:t>
            </a:r>
            <a:r>
              <a:rPr lang="en-US" dirty="0" err="1"/>
              <a:t>numberInstances</a:t>
            </a:r>
            <a:r>
              <a:rPr lang="en-US" dirty="0"/>
              <a:t>; }</a:t>
            </a:r>
          </a:p>
          <a:p>
            <a:pPr marL="0" indent="0">
              <a:buNone/>
            </a:pPr>
            <a:r>
              <a:rPr lang="en-US" dirty="0"/>
              <a:t>	private:</a:t>
            </a:r>
          </a:p>
          <a:p>
            <a:pPr marL="0" indent="0">
              <a:buNone/>
            </a:pPr>
            <a:r>
              <a:rPr lang="en-US" dirty="0"/>
              <a:t>		…</a:t>
            </a:r>
          </a:p>
          <a:p>
            <a:pPr marL="0" indent="0">
              <a:buNone/>
            </a:pPr>
            <a:r>
              <a:rPr lang="en-US" dirty="0"/>
              <a:t>		static int </a:t>
            </a:r>
            <a:r>
              <a:rPr lang="en-US" dirty="0" err="1"/>
              <a:t>numberInstances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};</a:t>
            </a:r>
          </a:p>
          <a:p>
            <a:pPr marL="0" indent="0">
              <a:buNone/>
            </a:pPr>
            <a:r>
              <a:rPr lang="en-US" dirty="0"/>
              <a:t>int Employee::</a:t>
            </a:r>
            <a:r>
              <a:rPr lang="en-US" dirty="0" err="1"/>
              <a:t>numberInstances</a:t>
            </a:r>
            <a:r>
              <a:rPr lang="en-US" dirty="0"/>
              <a:t>;  // allocates it.</a:t>
            </a:r>
          </a:p>
        </p:txBody>
      </p:sp>
    </p:spTree>
    <p:extLst>
      <p:ext uri="{BB962C8B-B14F-4D97-AF65-F5344CB8AC3E}">
        <p14:creationId xmlns:p14="http://schemas.microsoft.com/office/powerpoint/2010/main" val="64097800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5B88-A5A2-458B-BE42-0E91E6D6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21DDC-D395-4637-A89A-919D83ADB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Friend Functions</a:t>
            </a:r>
          </a:p>
        </p:txBody>
      </p:sp>
    </p:spTree>
    <p:extLst>
      <p:ext uri="{BB962C8B-B14F-4D97-AF65-F5344CB8AC3E}">
        <p14:creationId xmlns:p14="http://schemas.microsoft.com/office/powerpoint/2010/main" val="24898935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2468-B791-4A2B-94BA-D79E5089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passing efficiency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F61B5-185E-4666-BAE0-A09807CEA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A call-by-value parameter less efficient than a</a:t>
            </a:r>
            <a:br>
              <a:rPr lang="en-US" altLang="en-US" sz="2400" dirty="0"/>
            </a:br>
            <a:r>
              <a:rPr lang="en-US" altLang="en-US" sz="2400" dirty="0"/>
              <a:t>call-by-reference parameter</a:t>
            </a:r>
          </a:p>
          <a:p>
            <a:pPr lvl="1" eaLnBrk="1" hangingPunct="1"/>
            <a:r>
              <a:rPr lang="en-US" altLang="en-US" sz="2400" dirty="0"/>
              <a:t>The parameter is a local variable initialized to the </a:t>
            </a:r>
            <a:br>
              <a:rPr lang="en-US" altLang="en-US" sz="2400" dirty="0"/>
            </a:br>
            <a:r>
              <a:rPr lang="en-US" altLang="en-US" sz="2400" dirty="0"/>
              <a:t>value of the argument</a:t>
            </a:r>
          </a:p>
          <a:p>
            <a:pPr lvl="2" eaLnBrk="1" hangingPunct="1"/>
            <a:r>
              <a:rPr lang="en-US" altLang="en-US" sz="2000" dirty="0"/>
              <a:t>This results in two copies of the argument </a:t>
            </a:r>
          </a:p>
          <a:p>
            <a:pPr eaLnBrk="1" hangingPunct="1"/>
            <a:r>
              <a:rPr lang="en-US" altLang="en-US" sz="2400" dirty="0"/>
              <a:t>A call-by-reference parameter is more efficient</a:t>
            </a:r>
          </a:p>
          <a:p>
            <a:pPr lvl="1" eaLnBrk="1" hangingPunct="1"/>
            <a:r>
              <a:rPr lang="en-US" altLang="en-US" sz="2400" dirty="0"/>
              <a:t>The parameter is a placeholder replaced by the </a:t>
            </a:r>
            <a:br>
              <a:rPr lang="en-US" altLang="en-US" sz="2400" dirty="0"/>
            </a:br>
            <a:r>
              <a:rPr lang="en-US" altLang="en-US" sz="2400" dirty="0"/>
              <a:t>argument</a:t>
            </a:r>
          </a:p>
          <a:p>
            <a:pPr lvl="2" eaLnBrk="1" hangingPunct="1"/>
            <a:r>
              <a:rPr lang="en-US" altLang="en-US" sz="2000" dirty="0"/>
              <a:t>There is only one copy of the argument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3727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875A-A09A-4F1B-AF9B-5EA7D3A5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 Functions?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DDC11-D118-4A44-AFE7-845ADF457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operations performed on classes should be implemented as member functions.</a:t>
            </a:r>
          </a:p>
          <a:p>
            <a:endParaRPr lang="en-US" dirty="0"/>
          </a:p>
          <a:p>
            <a:r>
              <a:rPr lang="en-US" dirty="0"/>
              <a:t>Some operations are better implemented as ordinary nonmember functions. </a:t>
            </a:r>
          </a:p>
          <a:p>
            <a:endParaRPr lang="en-US" dirty="0"/>
          </a:p>
          <a:p>
            <a:r>
              <a:rPr lang="en-US" dirty="0"/>
              <a:t>Usually this is needed when the operation involves two classes that are unrelated except for the function in question.</a:t>
            </a:r>
          </a:p>
          <a:p>
            <a:endParaRPr lang="en-US" dirty="0"/>
          </a:p>
          <a:p>
            <a:r>
              <a:rPr lang="en-US" dirty="0"/>
              <a:t>We need a way to provide full access at times.</a:t>
            </a:r>
          </a:p>
        </p:txBody>
      </p:sp>
    </p:spTree>
    <p:extLst>
      <p:ext uri="{BB962C8B-B14F-4D97-AF65-F5344CB8AC3E}">
        <p14:creationId xmlns:p14="http://schemas.microsoft.com/office/powerpoint/2010/main" val="272172140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EFBC1-09B3-49FF-BF3A-05CCBA47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 </a:t>
            </a:r>
            <a:r>
              <a:rPr lang="en-US" dirty="0" err="1"/>
              <a:t>IsSameDay</a:t>
            </a:r>
            <a:r>
              <a:rPr lang="en-US" dirty="0"/>
              <a:t>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D50BA-9DA2-4A62-BBBA-8D105971A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say we have a Date class that is defined as follows: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class Date {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  public: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      void output(</a:t>
            </a:r>
            <a:r>
              <a:rPr lang="en-US" sz="2000" dirty="0" err="1">
                <a:solidFill>
                  <a:srgbClr val="0033CC"/>
                </a:solidFill>
              </a:rPr>
              <a:t>ostream</a:t>
            </a:r>
            <a:r>
              <a:rPr lang="en-US" sz="2000" dirty="0">
                <a:solidFill>
                  <a:srgbClr val="0033CC"/>
                </a:solidFill>
              </a:rPr>
              <a:t>&amp; out) const;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      Date(int month, int day, int year);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       ….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  private:</a:t>
            </a:r>
          </a:p>
          <a:p>
            <a:pPr marL="1371600" lvl="3" indent="0">
              <a:buNone/>
            </a:pPr>
            <a:r>
              <a:rPr lang="en-US" sz="2000" dirty="0" err="1">
                <a:solidFill>
                  <a:srgbClr val="0033CC"/>
                </a:solidFill>
              </a:rPr>
              <a:t>int</a:t>
            </a:r>
            <a:r>
              <a:rPr lang="en-US" sz="2000" dirty="0">
                <a:solidFill>
                  <a:srgbClr val="0033CC"/>
                </a:solidFill>
              </a:rPr>
              <a:t> day;</a:t>
            </a:r>
          </a:p>
          <a:p>
            <a:pPr marL="1371600" lvl="3" indent="0">
              <a:buNone/>
            </a:pPr>
            <a:r>
              <a:rPr lang="en-US" sz="2000" dirty="0" err="1">
                <a:solidFill>
                  <a:srgbClr val="0033CC"/>
                </a:solidFill>
              </a:rPr>
              <a:t>int</a:t>
            </a:r>
            <a:r>
              <a:rPr lang="en-US" sz="2000" dirty="0">
                <a:solidFill>
                  <a:srgbClr val="0033CC"/>
                </a:solidFill>
              </a:rPr>
              <a:t> month;</a:t>
            </a:r>
          </a:p>
          <a:p>
            <a:pPr marL="1371600" lvl="3" indent="0">
              <a:buNone/>
            </a:pPr>
            <a:r>
              <a:rPr lang="en-US" sz="2000" dirty="0" err="1">
                <a:solidFill>
                  <a:srgbClr val="0033CC"/>
                </a:solidFill>
              </a:rPr>
              <a:t>int</a:t>
            </a:r>
            <a:r>
              <a:rPr lang="en-US" sz="2000" dirty="0">
                <a:solidFill>
                  <a:srgbClr val="0033CC"/>
                </a:solidFill>
              </a:rPr>
              <a:t> year;</a:t>
            </a:r>
          </a:p>
          <a:p>
            <a:pPr marL="1371600" lvl="3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70704996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2CF4-B486-4FC3-99C1-21796D4B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Friend: A </a:t>
            </a:r>
            <a:r>
              <a:rPr lang="en-US" dirty="0" err="1"/>
              <a:t>IsSameDay</a:t>
            </a:r>
            <a:r>
              <a:rPr lang="en-US" dirty="0"/>
              <a:t>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A740E-2D6D-4780-89CE-A7DC6D906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dirty="0" err="1"/>
              <a:t>DayOfYear</a:t>
            </a:r>
            <a:r>
              <a:rPr lang="en-US" dirty="0"/>
              <a:t> class from previous chapter?</a:t>
            </a:r>
          </a:p>
          <a:p>
            <a:endParaRPr lang="en-US" dirty="0"/>
          </a:p>
          <a:p>
            <a:r>
              <a:rPr lang="en-US" dirty="0"/>
              <a:t>Let’s say we have an application where we need to compare the current Date to the </a:t>
            </a:r>
            <a:r>
              <a:rPr lang="en-US" dirty="0" err="1"/>
              <a:t>DayOfYear</a:t>
            </a:r>
            <a:r>
              <a:rPr lang="en-US" dirty="0"/>
              <a:t> for some special days. </a:t>
            </a:r>
          </a:p>
          <a:p>
            <a:endParaRPr lang="en-US" dirty="0"/>
          </a:p>
          <a:p>
            <a:r>
              <a:rPr lang="en-US" dirty="0"/>
              <a:t>Maybe holidays or quarterly reporting days. On these days our application does something special.</a:t>
            </a:r>
          </a:p>
        </p:txBody>
      </p:sp>
    </p:spTree>
    <p:extLst>
      <p:ext uri="{BB962C8B-B14F-4D97-AF65-F5344CB8AC3E}">
        <p14:creationId xmlns:p14="http://schemas.microsoft.com/office/powerpoint/2010/main" val="150739084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598E-2B7E-4DCD-830F-D5ACAF64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an </a:t>
            </a:r>
            <a:r>
              <a:rPr lang="en-US" dirty="0" err="1"/>
              <a:t>IsSameDay</a:t>
            </a:r>
            <a:r>
              <a:rPr lang="en-US" dirty="0"/>
              <a:t>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ADBDB-CB0D-4C0E-9E41-A41E02BB5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an equals function that compares an object of type Date to a </a:t>
            </a:r>
            <a:r>
              <a:rPr lang="en-US" dirty="0" err="1"/>
              <a:t>DayOfYear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only want to compare the month and day parts of Date with the same parts of </a:t>
            </a:r>
            <a:r>
              <a:rPr lang="en-US" dirty="0" err="1"/>
              <a:t>DayOfYear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need a function that can access the private parts of both classes.</a:t>
            </a:r>
          </a:p>
        </p:txBody>
      </p:sp>
    </p:spTree>
    <p:extLst>
      <p:ext uri="{BB962C8B-B14F-4D97-AF65-F5344CB8AC3E}">
        <p14:creationId xmlns:p14="http://schemas.microsoft.com/office/powerpoint/2010/main" val="8930103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1B87-39B1-4FF5-9AC3-DB72E9BB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define </a:t>
            </a:r>
            <a:r>
              <a:rPr lang="en-US" dirty="0" err="1"/>
              <a:t>IsSameDay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0E53A-4C1D-4A57-81D8-F33C95C34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IsSameDay</a:t>
            </a:r>
            <a:r>
              <a:rPr lang="en-US" dirty="0"/>
              <a:t> returns a bool if the day and month of both given Date and </a:t>
            </a:r>
            <a:r>
              <a:rPr lang="en-US" dirty="0" err="1"/>
              <a:t>DayOfYear</a:t>
            </a:r>
            <a:r>
              <a:rPr lang="en-US" dirty="0"/>
              <a:t> are the same.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IsSameDay</a:t>
            </a:r>
            <a:r>
              <a:rPr lang="en-US" dirty="0"/>
              <a:t> function requires a parameter for each type that is compared.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bool </a:t>
            </a:r>
            <a:r>
              <a:rPr lang="en-US" sz="2000" dirty="0" err="1">
                <a:solidFill>
                  <a:srgbClr val="0033CC"/>
                </a:solidFill>
              </a:rPr>
              <a:t>IsSameDay</a:t>
            </a:r>
            <a:r>
              <a:rPr lang="en-US" sz="2000" dirty="0">
                <a:solidFill>
                  <a:srgbClr val="0033CC"/>
                </a:solidFill>
              </a:rPr>
              <a:t>(</a:t>
            </a:r>
            <a:r>
              <a:rPr lang="en-US" sz="2000" dirty="0" err="1">
                <a:solidFill>
                  <a:srgbClr val="0033CC"/>
                </a:solidFill>
              </a:rPr>
              <a:t>const</a:t>
            </a:r>
            <a:r>
              <a:rPr lang="en-US" sz="2000" dirty="0">
                <a:solidFill>
                  <a:srgbClr val="0033CC"/>
                </a:solidFill>
              </a:rPr>
              <a:t> Date &amp;date, </a:t>
            </a:r>
            <a:r>
              <a:rPr lang="en-US" sz="2000" dirty="0" err="1">
                <a:solidFill>
                  <a:srgbClr val="0033CC"/>
                </a:solidFill>
              </a:rPr>
              <a:t>const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DayOfYear</a:t>
            </a:r>
            <a:r>
              <a:rPr lang="en-US" sz="2000" dirty="0">
                <a:solidFill>
                  <a:srgbClr val="0033CC"/>
                </a:solidFill>
              </a:rPr>
              <a:t> &amp;day);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Notice that </a:t>
            </a:r>
            <a:r>
              <a:rPr lang="en-US" dirty="0" err="1"/>
              <a:t>IsSameDay</a:t>
            </a:r>
            <a:r>
              <a:rPr lang="en-US" dirty="0"/>
              <a:t> is not a member function of either class.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123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2A6F-10DB-45A0-A798-0E067CE7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</a:t>
            </a:r>
            <a:r>
              <a:rPr lang="en-US" dirty="0" err="1"/>
              <a:t>IsSameDay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5082B-9FAC-4E74-95AB-8380D2D65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function is not a member of either class, therefore:</a:t>
            </a:r>
          </a:p>
          <a:p>
            <a:pPr lvl="1"/>
            <a:r>
              <a:rPr lang="en-US" dirty="0"/>
              <a:t>It must use public accessor functions to obtain the fields we want to compare.</a:t>
            </a:r>
          </a:p>
          <a:p>
            <a:pPr lvl="1"/>
            <a:r>
              <a:rPr lang="en-US" dirty="0" err="1"/>
              <a:t>IsSameDay</a:t>
            </a:r>
            <a:r>
              <a:rPr lang="en-US" dirty="0"/>
              <a:t> can be defined this way: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bool </a:t>
            </a:r>
            <a:r>
              <a:rPr lang="en-US" sz="2000" dirty="0" err="1">
                <a:solidFill>
                  <a:srgbClr val="0033CC"/>
                </a:solidFill>
              </a:rPr>
              <a:t>IsSameDay</a:t>
            </a:r>
            <a:r>
              <a:rPr lang="en-US" sz="2000" dirty="0">
                <a:solidFill>
                  <a:srgbClr val="0033CC"/>
                </a:solidFill>
              </a:rPr>
              <a:t>(</a:t>
            </a:r>
            <a:r>
              <a:rPr lang="en-US" sz="2000" dirty="0" err="1">
                <a:solidFill>
                  <a:srgbClr val="0033CC"/>
                </a:solidFill>
              </a:rPr>
              <a:t>const</a:t>
            </a:r>
            <a:r>
              <a:rPr lang="en-US" sz="2000" dirty="0">
                <a:solidFill>
                  <a:srgbClr val="0033CC"/>
                </a:solidFill>
              </a:rPr>
              <a:t> Date &amp;date, </a:t>
            </a:r>
            <a:r>
              <a:rPr lang="en-US" sz="2000" dirty="0" err="1">
                <a:solidFill>
                  <a:srgbClr val="0033CC"/>
                </a:solidFill>
              </a:rPr>
              <a:t>const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DayOfYear</a:t>
            </a:r>
            <a:r>
              <a:rPr lang="en-US" sz="2000" dirty="0">
                <a:solidFill>
                  <a:srgbClr val="0033CC"/>
                </a:solidFill>
              </a:rPr>
              <a:t> &amp;day) {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	return (</a:t>
            </a:r>
            <a:r>
              <a:rPr lang="en-US" sz="2000" dirty="0" err="1">
                <a:solidFill>
                  <a:srgbClr val="0033CC"/>
                </a:solidFill>
              </a:rPr>
              <a:t>date.get_day</a:t>
            </a:r>
            <a:r>
              <a:rPr lang="en-US" sz="2000" dirty="0">
                <a:solidFill>
                  <a:srgbClr val="0033CC"/>
                </a:solidFill>
              </a:rPr>
              <a:t>() == </a:t>
            </a:r>
            <a:r>
              <a:rPr lang="en-US" sz="2000" dirty="0" err="1">
                <a:solidFill>
                  <a:srgbClr val="0033CC"/>
                </a:solidFill>
              </a:rPr>
              <a:t>day.get_day</a:t>
            </a:r>
            <a:r>
              <a:rPr lang="en-US" sz="2000" dirty="0">
                <a:solidFill>
                  <a:srgbClr val="0033CC"/>
                </a:solidFill>
              </a:rPr>
              <a:t>()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		&amp;&amp;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		</a:t>
            </a:r>
            <a:r>
              <a:rPr lang="en-US" sz="2000" dirty="0" err="1">
                <a:solidFill>
                  <a:srgbClr val="0033CC"/>
                </a:solidFill>
              </a:rPr>
              <a:t>date.get_month</a:t>
            </a:r>
            <a:r>
              <a:rPr lang="en-US" sz="2000" dirty="0">
                <a:solidFill>
                  <a:srgbClr val="0033CC"/>
                </a:solidFill>
              </a:rPr>
              <a:t>() == </a:t>
            </a:r>
            <a:r>
              <a:rPr lang="en-US" sz="2000" dirty="0" err="1">
                <a:solidFill>
                  <a:srgbClr val="0033CC"/>
                </a:solidFill>
              </a:rPr>
              <a:t>day.get_month</a:t>
            </a:r>
            <a:r>
              <a:rPr lang="en-US" sz="2000" dirty="0">
                <a:solidFill>
                  <a:srgbClr val="0033CC"/>
                </a:solidFill>
              </a:rPr>
              <a:t>());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		}</a:t>
            </a:r>
          </a:p>
        </p:txBody>
      </p:sp>
    </p:spTree>
    <p:extLst>
      <p:ext uri="{BB962C8B-B14F-4D97-AF65-F5344CB8AC3E}">
        <p14:creationId xmlns:p14="http://schemas.microsoft.com/office/powerpoint/2010/main" val="272815259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ED7C-D192-460D-95AA-F07DEB1A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IsSameDay</a:t>
            </a:r>
            <a:r>
              <a:rPr lang="en-US" dirty="0"/>
              <a:t>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E61A6-1C45-4C7B-8F2B-E327349D6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IsSameDay</a:t>
            </a:r>
            <a:r>
              <a:rPr lang="en-US" dirty="0"/>
              <a:t> function can be used in the following way: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33CC"/>
                </a:solidFill>
              </a:rPr>
              <a:t>if ( </a:t>
            </a:r>
            <a:r>
              <a:rPr lang="en-US" dirty="0" err="1">
                <a:solidFill>
                  <a:srgbClr val="0033CC"/>
                </a:solidFill>
              </a:rPr>
              <a:t>IsSameDay</a:t>
            </a:r>
            <a:r>
              <a:rPr lang="en-US" dirty="0">
                <a:solidFill>
                  <a:srgbClr val="0033CC"/>
                </a:solidFill>
              </a:rPr>
              <a:t>(today, </a:t>
            </a:r>
            <a:r>
              <a:rPr lang="en-US" dirty="0" err="1">
                <a:solidFill>
                  <a:srgbClr val="0033CC"/>
                </a:solidFill>
              </a:rPr>
              <a:t>bachsBirthday</a:t>
            </a:r>
            <a:r>
              <a:rPr lang="en-US" dirty="0">
                <a:solidFill>
                  <a:srgbClr val="0033CC"/>
                </a:solidFill>
              </a:rPr>
              <a:t>) )</a:t>
            </a:r>
          </a:p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		</a:t>
            </a:r>
            <a:r>
              <a:rPr lang="en-US" dirty="0" err="1">
                <a:solidFill>
                  <a:srgbClr val="0033CC"/>
                </a:solidFill>
              </a:rPr>
              <a:t>cout</a:t>
            </a:r>
            <a:r>
              <a:rPr lang="en-US" dirty="0">
                <a:solidFill>
                  <a:srgbClr val="0033CC"/>
                </a:solidFill>
              </a:rPr>
              <a:t> &lt;&lt; “It’s Bach’s Birthday!”;</a:t>
            </a:r>
          </a:p>
          <a:p>
            <a:endParaRPr lang="en-US" dirty="0"/>
          </a:p>
          <a:p>
            <a:r>
              <a:rPr lang="en-US" dirty="0"/>
              <a:t>But is the function </a:t>
            </a:r>
            <a:r>
              <a:rPr lang="en-US" dirty="0" err="1"/>
              <a:t>IsSameDay</a:t>
            </a:r>
            <a:r>
              <a:rPr lang="en-US" dirty="0"/>
              <a:t> efficient?</a:t>
            </a:r>
          </a:p>
          <a:p>
            <a:r>
              <a:rPr lang="en-US" dirty="0"/>
              <a:t>Direct access to the member variables would be more efficient.</a:t>
            </a:r>
          </a:p>
          <a:p>
            <a:pPr lvl="1"/>
            <a:r>
              <a:rPr lang="en-US" dirty="0"/>
              <a:t>Especially when processing reams of data!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6930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F32C-56D9-434A-B840-E8EC5DF8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more efficient version of </a:t>
            </a:r>
            <a:r>
              <a:rPr lang="en-US" sz="3200" dirty="0" err="1"/>
              <a:t>IsSameDay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7CBC6-EF3A-412A-B1C9-7D1E49E9C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defined here, </a:t>
            </a:r>
            <a:r>
              <a:rPr lang="en-US" dirty="0" err="1"/>
              <a:t>IsSameDay</a:t>
            </a:r>
            <a:r>
              <a:rPr lang="en-US" dirty="0"/>
              <a:t> is more efficient but not legal!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bool </a:t>
            </a:r>
            <a:r>
              <a:rPr lang="en-US" sz="2000" dirty="0" err="1">
                <a:solidFill>
                  <a:srgbClr val="0033CC"/>
                </a:solidFill>
              </a:rPr>
              <a:t>IsSameDay</a:t>
            </a:r>
            <a:r>
              <a:rPr lang="en-US" sz="2000" dirty="0">
                <a:solidFill>
                  <a:srgbClr val="0033CC"/>
                </a:solidFill>
              </a:rPr>
              <a:t>(</a:t>
            </a:r>
            <a:r>
              <a:rPr lang="en-US" sz="2000" dirty="0" err="1">
                <a:solidFill>
                  <a:srgbClr val="0033CC"/>
                </a:solidFill>
              </a:rPr>
              <a:t>const</a:t>
            </a:r>
            <a:r>
              <a:rPr lang="en-US" sz="2000" dirty="0">
                <a:solidFill>
                  <a:srgbClr val="0033CC"/>
                </a:solidFill>
              </a:rPr>
              <a:t> Date &amp;date, </a:t>
            </a:r>
            <a:r>
              <a:rPr lang="en-US" sz="2000" dirty="0" err="1">
                <a:solidFill>
                  <a:srgbClr val="0033CC"/>
                </a:solidFill>
              </a:rPr>
              <a:t>const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DayOfYear</a:t>
            </a:r>
            <a:r>
              <a:rPr lang="en-US" sz="2000" dirty="0">
                <a:solidFill>
                  <a:srgbClr val="0033CC"/>
                </a:solidFill>
              </a:rPr>
              <a:t> &amp;day) {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	return (</a:t>
            </a:r>
            <a:r>
              <a:rPr lang="en-US" sz="2000" dirty="0" err="1">
                <a:solidFill>
                  <a:srgbClr val="0033CC"/>
                </a:solidFill>
              </a:rPr>
              <a:t>date.day</a:t>
            </a:r>
            <a:r>
              <a:rPr lang="en-US" sz="2000" dirty="0">
                <a:solidFill>
                  <a:srgbClr val="0033CC"/>
                </a:solidFill>
              </a:rPr>
              <a:t> == </a:t>
            </a:r>
            <a:r>
              <a:rPr lang="en-US" sz="2000" dirty="0" err="1">
                <a:solidFill>
                  <a:srgbClr val="0033CC"/>
                </a:solidFill>
              </a:rPr>
              <a:t>day.day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		&amp;&amp;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		</a:t>
            </a:r>
            <a:r>
              <a:rPr lang="en-US" sz="2000" dirty="0" err="1">
                <a:solidFill>
                  <a:srgbClr val="0033CC"/>
                </a:solidFill>
              </a:rPr>
              <a:t>date.month</a:t>
            </a:r>
            <a:r>
              <a:rPr lang="en-US" sz="2000" dirty="0">
                <a:solidFill>
                  <a:srgbClr val="0033CC"/>
                </a:solidFill>
              </a:rPr>
              <a:t> == </a:t>
            </a:r>
            <a:r>
              <a:rPr lang="en-US" sz="2000" dirty="0" err="1">
                <a:solidFill>
                  <a:srgbClr val="0033CC"/>
                </a:solidFill>
              </a:rPr>
              <a:t>day.month</a:t>
            </a:r>
            <a:r>
              <a:rPr lang="en-US" sz="2000" dirty="0">
                <a:solidFill>
                  <a:srgbClr val="0033CC"/>
                </a:solidFill>
              </a:rPr>
              <a:t>);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}</a:t>
            </a:r>
          </a:p>
          <a:p>
            <a:endParaRPr lang="en-US" dirty="0"/>
          </a:p>
          <a:p>
            <a:r>
              <a:rPr lang="en-US" dirty="0"/>
              <a:t>The code is more efficient but not legal because member variables are private!</a:t>
            </a:r>
          </a:p>
        </p:txBody>
      </p:sp>
    </p:spTree>
    <p:extLst>
      <p:ext uri="{BB962C8B-B14F-4D97-AF65-F5344CB8AC3E}">
        <p14:creationId xmlns:p14="http://schemas.microsoft.com/office/powerpoint/2010/main" val="283194490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DBC1F-4C67-4DD5-BE3F-45621C8F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A3D8B-0A2F-4D5A-BA42-A6F63567E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Friend functions are not members of a class but they can access private member variables of the class.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friend</a:t>
            </a:r>
            <a:r>
              <a:rPr lang="en-US" dirty="0"/>
              <a:t> function is defined using the keyword friend in the class declaration.</a:t>
            </a:r>
          </a:p>
          <a:p>
            <a:pPr lvl="2"/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friend</a:t>
            </a:r>
            <a:r>
              <a:rPr lang="en-US" sz="2400" dirty="0"/>
              <a:t> function is not a member function.</a:t>
            </a:r>
          </a:p>
          <a:p>
            <a:pPr lvl="2"/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friend</a:t>
            </a:r>
            <a:r>
              <a:rPr lang="en-US" sz="2400" dirty="0"/>
              <a:t> function is an ordinary function.</a:t>
            </a:r>
          </a:p>
          <a:p>
            <a:pPr lvl="2"/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friend</a:t>
            </a:r>
            <a:r>
              <a:rPr lang="en-US" sz="2400" dirty="0"/>
              <a:t> function has extraordinary access to private data members of a class.</a:t>
            </a:r>
            <a:endParaRPr lang="en-US" dirty="0"/>
          </a:p>
          <a:p>
            <a:pPr lvl="1"/>
            <a:r>
              <a:rPr lang="en-US" dirty="0"/>
              <a:t>As a </a:t>
            </a:r>
            <a:r>
              <a:rPr lang="en-US" dirty="0">
                <a:solidFill>
                  <a:srgbClr val="FF0000"/>
                </a:solidFill>
              </a:rPr>
              <a:t>friend</a:t>
            </a:r>
            <a:r>
              <a:rPr lang="en-US" dirty="0"/>
              <a:t> function, </a:t>
            </a:r>
            <a:r>
              <a:rPr lang="en-US" dirty="0" err="1"/>
              <a:t>IsSameDay</a:t>
            </a:r>
            <a:r>
              <a:rPr lang="en-US" dirty="0"/>
              <a:t> is perfectly legal.</a:t>
            </a:r>
          </a:p>
        </p:txBody>
      </p:sp>
    </p:spTree>
    <p:extLst>
      <p:ext uri="{BB962C8B-B14F-4D97-AF65-F5344CB8AC3E}">
        <p14:creationId xmlns:p14="http://schemas.microsoft.com/office/powerpoint/2010/main" val="153122033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7CA7-C99C-46A6-9248-5A2E540D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Declaring a friend function.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5686E-D68A-4438-ACEF-07D21D5EF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512" y="1295401"/>
            <a:ext cx="8294688" cy="5562599"/>
          </a:xfrm>
        </p:spPr>
        <p:txBody>
          <a:bodyPr/>
          <a:lstStyle/>
          <a:p>
            <a:r>
              <a:rPr lang="en-US" sz="2400" dirty="0"/>
              <a:t>Here’s the change to Date class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33CC"/>
                </a:solidFill>
              </a:rPr>
              <a:t>class Date {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3CC"/>
                </a:solidFill>
              </a:rPr>
              <a:t>public: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3CC"/>
                </a:solidFill>
              </a:rPr>
              <a:t>	friend </a:t>
            </a:r>
            <a:r>
              <a:rPr lang="en-US" sz="1800" dirty="0" err="1">
                <a:solidFill>
                  <a:srgbClr val="0033CC"/>
                </a:solidFill>
              </a:rPr>
              <a:t>IsSameDay</a:t>
            </a:r>
            <a:r>
              <a:rPr lang="en-US" sz="1800" dirty="0">
                <a:solidFill>
                  <a:srgbClr val="0033CC"/>
                </a:solidFill>
              </a:rPr>
              <a:t>(</a:t>
            </a:r>
            <a:r>
              <a:rPr lang="en-US" sz="1800" dirty="0" err="1">
                <a:solidFill>
                  <a:srgbClr val="0033CC"/>
                </a:solidFill>
              </a:rPr>
              <a:t>const</a:t>
            </a:r>
            <a:r>
              <a:rPr lang="en-US" sz="1800" dirty="0">
                <a:solidFill>
                  <a:srgbClr val="0033CC"/>
                </a:solidFill>
              </a:rPr>
              <a:t> Date &amp;date, </a:t>
            </a:r>
            <a:r>
              <a:rPr lang="en-US" sz="1800" dirty="0" err="1">
                <a:solidFill>
                  <a:srgbClr val="0033CC"/>
                </a:solidFill>
              </a:rPr>
              <a:t>const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class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  <a:r>
              <a:rPr lang="en-US" sz="1800" dirty="0" err="1">
                <a:solidFill>
                  <a:srgbClr val="0033CC"/>
                </a:solidFill>
              </a:rPr>
              <a:t>DayOfYear</a:t>
            </a:r>
            <a:r>
              <a:rPr lang="en-US" sz="1800" dirty="0">
                <a:solidFill>
                  <a:srgbClr val="0033CC"/>
                </a:solidFill>
              </a:rPr>
              <a:t> &amp;day);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3CC"/>
                </a:solidFill>
              </a:rPr>
              <a:t>	…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3CC"/>
                </a:solidFill>
              </a:rPr>
              <a:t>private: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3CC"/>
                </a:solidFill>
              </a:rPr>
              <a:t>	…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3CC"/>
                </a:solidFill>
              </a:rPr>
              <a:t>};</a:t>
            </a:r>
            <a:endParaRPr lang="en-US" sz="1800" dirty="0"/>
          </a:p>
          <a:p>
            <a:r>
              <a:rPr lang="en-US" sz="2400" dirty="0"/>
              <a:t>Here’s the change to </a:t>
            </a:r>
            <a:r>
              <a:rPr lang="en-US" sz="2400" dirty="0" err="1"/>
              <a:t>DayOfYear</a:t>
            </a:r>
            <a:r>
              <a:rPr lang="en-US" sz="2400" dirty="0"/>
              <a:t> class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33CC"/>
                </a:solidFill>
              </a:rPr>
              <a:t>class </a:t>
            </a:r>
            <a:r>
              <a:rPr lang="en-US" sz="1800" dirty="0" err="1">
                <a:solidFill>
                  <a:srgbClr val="0033CC"/>
                </a:solidFill>
              </a:rPr>
              <a:t>DayOfYear</a:t>
            </a:r>
            <a:r>
              <a:rPr lang="en-US" sz="1800" dirty="0">
                <a:solidFill>
                  <a:srgbClr val="0033CC"/>
                </a:solidFill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33CC"/>
                </a:solidFill>
              </a:rPr>
              <a:t>     public: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33CC"/>
                </a:solidFill>
              </a:rPr>
              <a:t>	  friend </a:t>
            </a:r>
            <a:r>
              <a:rPr lang="en-US" sz="1800" dirty="0" err="1">
                <a:solidFill>
                  <a:srgbClr val="0033CC"/>
                </a:solidFill>
              </a:rPr>
              <a:t>IsSameDay</a:t>
            </a:r>
            <a:r>
              <a:rPr lang="en-US" sz="1800" dirty="0">
                <a:solidFill>
                  <a:srgbClr val="0033CC"/>
                </a:solidFill>
              </a:rPr>
              <a:t>(</a:t>
            </a:r>
            <a:r>
              <a:rPr lang="en-US" sz="1800" dirty="0" err="1">
                <a:solidFill>
                  <a:srgbClr val="0033CC"/>
                </a:solidFill>
              </a:rPr>
              <a:t>const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class</a:t>
            </a:r>
            <a:r>
              <a:rPr lang="en-US" sz="1800" dirty="0">
                <a:solidFill>
                  <a:srgbClr val="0033CC"/>
                </a:solidFill>
              </a:rPr>
              <a:t> Date&amp; date, </a:t>
            </a:r>
            <a:r>
              <a:rPr lang="en-US" sz="1800" dirty="0" err="1">
                <a:solidFill>
                  <a:srgbClr val="0033CC"/>
                </a:solidFill>
              </a:rPr>
              <a:t>const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  <a:r>
              <a:rPr lang="en-US" sz="1800" dirty="0" err="1">
                <a:solidFill>
                  <a:srgbClr val="0033CC"/>
                </a:solidFill>
              </a:rPr>
              <a:t>DayOfYear</a:t>
            </a:r>
            <a:r>
              <a:rPr lang="en-US" sz="1800" dirty="0">
                <a:solidFill>
                  <a:srgbClr val="0033CC"/>
                </a:solidFill>
              </a:rPr>
              <a:t>&amp; day);</a:t>
            </a:r>
          </a:p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   </a:t>
            </a:r>
            <a:r>
              <a:rPr lang="en-US" sz="1800" dirty="0">
                <a:solidFill>
                  <a:srgbClr val="0033CC"/>
                </a:solidFill>
              </a:rPr>
              <a:t>private: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33CC"/>
                </a:solidFill>
              </a:rPr>
              <a:t>	…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33CC"/>
                </a:solidFill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793399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375F-E413-4735-A904-70342E2F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FC4E5-8D9A-4329-BF66-7F8C05D94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It can be much more efficient to use </a:t>
            </a:r>
            <a:br>
              <a:rPr lang="en-US" altLang="en-US" dirty="0"/>
            </a:br>
            <a:r>
              <a:rPr lang="en-US" altLang="en-US" dirty="0"/>
              <a:t>call-by-reference parameters when the parameter</a:t>
            </a:r>
            <a:br>
              <a:rPr lang="en-US" altLang="en-US" dirty="0"/>
            </a:br>
            <a:r>
              <a:rPr lang="en-US" altLang="en-US" dirty="0"/>
              <a:t>is of a class type</a:t>
            </a:r>
          </a:p>
          <a:p>
            <a:pPr eaLnBrk="1" hangingPunct="1"/>
            <a:r>
              <a:rPr lang="en-US" altLang="en-US" dirty="0"/>
              <a:t>When using a call-by-reference parameter </a:t>
            </a:r>
          </a:p>
          <a:p>
            <a:pPr lvl="1" eaLnBrk="1" hangingPunct="1"/>
            <a:r>
              <a:rPr lang="en-US" altLang="en-US" dirty="0"/>
              <a:t>If the function does not change the value of the </a:t>
            </a:r>
            <a:br>
              <a:rPr lang="en-US" altLang="en-US" dirty="0"/>
            </a:br>
            <a:r>
              <a:rPr lang="en-US" altLang="en-US" dirty="0"/>
              <a:t>parameter, mark the parameter so the compiler </a:t>
            </a:r>
            <a:br>
              <a:rPr lang="en-US" altLang="en-US" dirty="0"/>
            </a:br>
            <a:r>
              <a:rPr lang="en-US" altLang="en-US" dirty="0"/>
              <a:t>knows it should not be changed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7864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8F74-6D48-4AEC-95DF-2EE763BC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Notice class </a:t>
            </a:r>
            <a:r>
              <a:rPr lang="en-US" sz="3200" dirty="0" err="1"/>
              <a:t>DayOfYear</a:t>
            </a:r>
            <a:r>
              <a:rPr lang="en-US" sz="3200" dirty="0"/>
              <a:t> and class 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1A55D-339C-44C2-AC9E-B4D028819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When declaring these friend functions, notice that in class Date, the </a:t>
            </a:r>
            <a:r>
              <a:rPr lang="en-US" sz="2400" dirty="0" err="1"/>
              <a:t>DayOfYear</a:t>
            </a:r>
            <a:r>
              <a:rPr lang="en-US" sz="2400" dirty="0"/>
              <a:t> parameter is preceded by </a:t>
            </a:r>
            <a:r>
              <a:rPr lang="en-US" sz="2400" dirty="0" err="1"/>
              <a:t>const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class</a:t>
            </a:r>
            <a:r>
              <a:rPr lang="en-US" sz="2400" dirty="0"/>
              <a:t> </a:t>
            </a:r>
            <a:r>
              <a:rPr lang="en-US" sz="2400" dirty="0" err="1"/>
              <a:t>DayOfYear</a:t>
            </a:r>
            <a:r>
              <a:rPr lang="en-US" sz="2400" dirty="0"/>
              <a:t>&amp; and vice versa.</a:t>
            </a:r>
          </a:p>
          <a:p>
            <a:endParaRPr lang="en-US" sz="2400" dirty="0"/>
          </a:p>
          <a:p>
            <a:r>
              <a:rPr lang="en-US" sz="2400" dirty="0"/>
              <a:t>We either have to predeclare </a:t>
            </a:r>
            <a:r>
              <a:rPr lang="en-US" sz="2400" dirty="0" err="1"/>
              <a:t>DayOfYear</a:t>
            </a:r>
            <a:r>
              <a:rPr lang="en-US" sz="2400" dirty="0"/>
              <a:t> as a class before it is used or state it is a class in the parameter list. Same with Date.</a:t>
            </a:r>
          </a:p>
          <a:p>
            <a:pPr lvl="2"/>
            <a:r>
              <a:rPr lang="en-US" sz="2000" dirty="0">
                <a:solidFill>
                  <a:srgbClr val="0033CC"/>
                </a:solidFill>
              </a:rPr>
              <a:t>class </a:t>
            </a:r>
            <a:r>
              <a:rPr lang="en-US" sz="2000" dirty="0" err="1">
                <a:solidFill>
                  <a:srgbClr val="0033CC"/>
                </a:solidFill>
              </a:rPr>
              <a:t>DayOfYear</a:t>
            </a:r>
            <a:r>
              <a:rPr lang="en-US" sz="2000" dirty="0">
                <a:solidFill>
                  <a:srgbClr val="0033CC"/>
                </a:solidFill>
              </a:rPr>
              <a:t>; // Compiler needs to know it is a class.</a:t>
            </a:r>
          </a:p>
          <a:p>
            <a:pPr lvl="2"/>
            <a:r>
              <a:rPr lang="en-US" sz="2000" dirty="0">
                <a:solidFill>
                  <a:srgbClr val="0033CC"/>
                </a:solidFill>
              </a:rPr>
              <a:t>class Date;           // Same with Date.</a:t>
            </a:r>
            <a:endParaRPr lang="en-US" sz="2400" dirty="0"/>
          </a:p>
          <a:p>
            <a:r>
              <a:rPr lang="en-US" sz="2400" dirty="0"/>
              <a:t>Since class Date refers to </a:t>
            </a:r>
            <a:r>
              <a:rPr lang="en-US" sz="2400" dirty="0" err="1"/>
              <a:t>DayOfYear</a:t>
            </a:r>
            <a:r>
              <a:rPr lang="en-US" sz="2400" dirty="0"/>
              <a:t> and class </a:t>
            </a:r>
            <a:r>
              <a:rPr lang="en-US" sz="2400" dirty="0" err="1"/>
              <a:t>DayOfYear</a:t>
            </a:r>
            <a:r>
              <a:rPr lang="en-US" sz="2400" dirty="0"/>
              <a:t> refers to Date, it’s circular. Being explicit that it’s a class in the parameter list resolves the issue.</a:t>
            </a:r>
          </a:p>
        </p:txBody>
      </p:sp>
    </p:spTree>
    <p:extLst>
      <p:ext uri="{BB962C8B-B14F-4D97-AF65-F5344CB8AC3E}">
        <p14:creationId xmlns:p14="http://schemas.microsoft.com/office/powerpoint/2010/main" val="28306954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FDE2-3E25-43A4-94EA-3CE2024C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018A8-AB2F-4E7A-A834-158F502CA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friend function is declared as a friend in the class definition.</a:t>
            </a:r>
          </a:p>
          <a:p>
            <a:endParaRPr lang="en-US" dirty="0"/>
          </a:p>
          <a:p>
            <a:r>
              <a:rPr lang="en-US" dirty="0"/>
              <a:t>A friend function is defined as a nonmember function without using the “::” scope operator.</a:t>
            </a:r>
          </a:p>
          <a:p>
            <a:endParaRPr lang="en-US" dirty="0"/>
          </a:p>
          <a:p>
            <a:r>
              <a:rPr lang="en-US" dirty="0"/>
              <a:t>A friend function is called without using the ‘.’ (dot) operator.</a:t>
            </a:r>
          </a:p>
        </p:txBody>
      </p:sp>
    </p:spTree>
    <p:extLst>
      <p:ext uri="{BB962C8B-B14F-4D97-AF65-F5344CB8AC3E}">
        <p14:creationId xmlns:p14="http://schemas.microsoft.com/office/powerpoint/2010/main" val="288729366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2ACE9-5734-4BB2-9DC2-E32976DB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 Function Syntax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B2420-F1E2-4E3D-BA84-25981422F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The syntax for declaring friend function is </a:t>
            </a:r>
            <a:br>
              <a:rPr lang="en-US" altLang="en-US" sz="2400" dirty="0"/>
            </a:br>
            <a:r>
              <a:rPr lang="en-US" altLang="en-US" sz="2400" dirty="0">
                <a:solidFill>
                  <a:srgbClr val="0033CC"/>
                </a:solidFill>
              </a:rPr>
              <a:t>class </a:t>
            </a:r>
            <a:r>
              <a:rPr lang="en-US" altLang="en-US" sz="2400" dirty="0" err="1">
                <a:solidFill>
                  <a:srgbClr val="0033CC"/>
                </a:solidFill>
              </a:rPr>
              <a:t>class_name</a:t>
            </a:r>
            <a:br>
              <a:rPr lang="en-US" altLang="en-US" sz="2400" dirty="0">
                <a:solidFill>
                  <a:srgbClr val="0033CC"/>
                </a:solidFill>
              </a:rPr>
            </a:br>
            <a:r>
              <a:rPr lang="en-US" altLang="en-US" sz="2400" dirty="0">
                <a:solidFill>
                  <a:srgbClr val="0033CC"/>
                </a:solidFill>
              </a:rPr>
              <a:t>{</a:t>
            </a:r>
            <a:br>
              <a:rPr lang="en-US" altLang="en-US" sz="2400" dirty="0">
                <a:solidFill>
                  <a:srgbClr val="0033CC"/>
                </a:solidFill>
              </a:rPr>
            </a:br>
            <a:r>
              <a:rPr lang="en-US" altLang="en-US" sz="2400" dirty="0">
                <a:solidFill>
                  <a:srgbClr val="0033CC"/>
                </a:solidFill>
              </a:rPr>
              <a:t>  friend Declaration_for_Friend_Function_1;</a:t>
            </a:r>
          </a:p>
          <a:p>
            <a:r>
              <a:rPr lang="en-US" altLang="en-US" sz="2400" dirty="0">
                <a:solidFill>
                  <a:srgbClr val="0033CC"/>
                </a:solidFill>
              </a:rPr>
              <a:t>  friend Declaration_for_Friend_Function_2;</a:t>
            </a:r>
          </a:p>
          <a:p>
            <a:r>
              <a:rPr lang="en-US" altLang="en-US" sz="2400" dirty="0">
                <a:solidFill>
                  <a:srgbClr val="0033CC"/>
                </a:solidFill>
              </a:rPr>
              <a:t>  public:</a:t>
            </a:r>
            <a:br>
              <a:rPr lang="en-US" altLang="en-US" sz="2400" dirty="0">
                <a:solidFill>
                  <a:srgbClr val="0033CC"/>
                </a:solidFill>
              </a:rPr>
            </a:br>
            <a:r>
              <a:rPr lang="en-US" altLang="en-US" sz="2400" dirty="0">
                <a:solidFill>
                  <a:srgbClr val="0033CC"/>
                </a:solidFill>
              </a:rPr>
              <a:t>               …</a:t>
            </a:r>
            <a:br>
              <a:rPr lang="en-US" altLang="en-US" sz="2400" dirty="0">
                <a:solidFill>
                  <a:srgbClr val="0033CC"/>
                </a:solidFill>
              </a:rPr>
            </a:br>
            <a:r>
              <a:rPr lang="en-US" altLang="en-US" sz="2400" dirty="0">
                <a:solidFill>
                  <a:srgbClr val="0033CC"/>
                </a:solidFill>
              </a:rPr>
              <a:t>           </a:t>
            </a:r>
            <a:r>
              <a:rPr lang="en-US" altLang="en-US" sz="2400" dirty="0" err="1">
                <a:solidFill>
                  <a:srgbClr val="0033CC"/>
                </a:solidFill>
              </a:rPr>
              <a:t>Member_Function_Declarations</a:t>
            </a:r>
            <a:br>
              <a:rPr lang="en-US" altLang="en-US" sz="2400" dirty="0">
                <a:solidFill>
                  <a:srgbClr val="0033CC"/>
                </a:solidFill>
              </a:rPr>
            </a:br>
            <a:r>
              <a:rPr lang="en-US" altLang="en-US" sz="2400" dirty="0">
                <a:solidFill>
                  <a:srgbClr val="0033CC"/>
                </a:solidFill>
              </a:rPr>
              <a:t>   private:</a:t>
            </a:r>
            <a:br>
              <a:rPr lang="en-US" altLang="en-US" sz="2400" dirty="0">
                <a:solidFill>
                  <a:srgbClr val="0033CC"/>
                </a:solidFill>
              </a:rPr>
            </a:br>
            <a:r>
              <a:rPr lang="en-US" altLang="en-US" sz="2400" dirty="0">
                <a:solidFill>
                  <a:srgbClr val="0033CC"/>
                </a:solidFill>
              </a:rPr>
              <a:t>           </a:t>
            </a:r>
            <a:r>
              <a:rPr lang="en-US" altLang="en-US" sz="2400" dirty="0" err="1">
                <a:solidFill>
                  <a:srgbClr val="0033CC"/>
                </a:solidFill>
              </a:rPr>
              <a:t>Private_Member_Declarations</a:t>
            </a:r>
            <a:br>
              <a:rPr lang="en-US" altLang="en-US" sz="2400" dirty="0">
                <a:solidFill>
                  <a:srgbClr val="0033CC"/>
                </a:solidFill>
              </a:rPr>
            </a:br>
            <a:r>
              <a:rPr lang="en-US" altLang="en-US" sz="2400" dirty="0">
                <a:solidFill>
                  <a:srgbClr val="0033CC"/>
                </a:solidFill>
              </a:rPr>
              <a:t>  };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5641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1EC9-1369-4A64-8A84-2971B520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friend functions needed?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95C6-C7C1-473B-B338-194AA46DB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example that the book uses is an equals function between two objects of the same type. This is not necessary! A member function would do quite nicely.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There are two other choices for comparing two objects of the same type, which are both very efficient: public member function and overloaded operator==.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However, there are cases where this level of efficiency is need between objects of different types.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Consider the problem of having to process a terabyte of data? Efficiency becomes paramount!</a:t>
            </a:r>
          </a:p>
        </p:txBody>
      </p:sp>
    </p:spTree>
    <p:extLst>
      <p:ext uri="{BB962C8B-B14F-4D97-AF65-F5344CB8AC3E}">
        <p14:creationId xmlns:p14="http://schemas.microsoft.com/office/powerpoint/2010/main" val="406805992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5F6C-7DF0-4350-B338-E9B78141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Friends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E0784-452F-42D4-8877-09FC4E4E7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know when you should use friend functions?</a:t>
            </a:r>
          </a:p>
          <a:p>
            <a:pPr lvl="1"/>
            <a:r>
              <a:rPr lang="en-US" dirty="0"/>
              <a:t>The book says to use member functions when dealing with only one object (the calling object).</a:t>
            </a:r>
          </a:p>
          <a:p>
            <a:pPr lvl="1"/>
            <a:r>
              <a:rPr lang="en-US" dirty="0"/>
              <a:t>The book says to use nonmember functions when dealing with more than one object.</a:t>
            </a:r>
          </a:p>
          <a:p>
            <a:pPr lvl="1"/>
            <a:r>
              <a:rPr lang="en-US" dirty="0"/>
              <a:t>Use friend functions sparingly, with multiple classes when efficiencies are needed.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Or in the special case of operators that we’ll look at next.</a:t>
            </a:r>
          </a:p>
        </p:txBody>
      </p:sp>
    </p:spTree>
    <p:extLst>
      <p:ext uri="{BB962C8B-B14F-4D97-AF65-F5344CB8AC3E}">
        <p14:creationId xmlns:p14="http://schemas.microsoft.com/office/powerpoint/2010/main" val="347095665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 descr="Pink tissue paper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86600" cy="228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0000CC"/>
                </a:solidFill>
              </a:rPr>
              <a:t>11.2</a:t>
            </a:r>
          </a:p>
        </p:txBody>
      </p:sp>
      <p:sp>
        <p:nvSpPr>
          <p:cNvPr id="38" name="Shape 38" descr="Pink tissue paper"/>
          <p:cNvSpPr>
            <a:spLocks noGrp="1"/>
          </p:cNvSpPr>
          <p:nvPr>
            <p:ph type="body" idx="1"/>
          </p:nvPr>
        </p:nvSpPr>
        <p:spPr>
          <a:xfrm>
            <a:off x="1981200" y="2590800"/>
            <a:ext cx="66294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Overloading Operators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68E7EA-8F51-4891-81E2-585F8F80C2EA}"/>
              </a:ext>
            </a:extLst>
          </p:cNvPr>
          <p:cNvSpPr txBox="1"/>
          <p:nvPr/>
        </p:nvSpPr>
        <p:spPr>
          <a:xfrm>
            <a:off x="5380893" y="1660467"/>
            <a:ext cx="3264674" cy="147732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mbria" panose="02040503050406030204" pitchFamily="18" charset="0"/>
                <a:sym typeface="Arial"/>
              </a:rPr>
              <a:t>Class Money Declaration has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</a:rPr>
              <a:t>    2 friend functions,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</a:rPr>
              <a:t>    3 c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mbria" panose="02040503050406030204" pitchFamily="18" charset="0"/>
                <a:sym typeface="Arial"/>
              </a:rPr>
              <a:t>onstructors,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</a:rPr>
              <a:t>    2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mbria" panose="02040503050406030204" pitchFamily="18" charset="0"/>
              </a:rPr>
              <a:t>const</a:t>
            </a: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</a:rPr>
              <a:t> member functions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</a:rPr>
              <a:t>    1 non-</a:t>
            </a:r>
            <a:r>
              <a:rPr lang="en-US" sz="1800" dirty="0" err="1">
                <a:solidFill>
                  <a:srgbClr val="0070C0"/>
                </a:solidFill>
                <a:latin typeface="Cambria" panose="02040503050406030204" pitchFamily="18" charset="0"/>
              </a:rPr>
              <a:t>const</a:t>
            </a: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</a:rPr>
              <a:t> member function.</a:t>
            </a:r>
          </a:p>
        </p:txBody>
      </p:sp>
      <p:pic>
        <p:nvPicPr>
          <p:cNvPr id="4" name="Picture 4" descr="08">
            <a:extLst>
              <a:ext uri="{FF2B5EF4-FFF2-40B4-BE49-F238E27FC236}">
                <a16:creationId xmlns:a16="http://schemas.microsoft.com/office/drawing/2014/main" id="{79D11E59-B52C-4A1B-855B-4278B8C8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225"/>
            <a:ext cx="5089525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53954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">
            <a:extLst>
              <a:ext uri="{FF2B5EF4-FFF2-40B4-BE49-F238E27FC236}">
                <a16:creationId xmlns:a16="http://schemas.microsoft.com/office/drawing/2014/main" id="{54973445-A955-4E59-A7A4-C94D7D2BB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87325"/>
            <a:ext cx="44958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13D192-3A63-4314-A81E-926EF302B326}"/>
              </a:ext>
            </a:extLst>
          </p:cNvPr>
          <p:cNvSpPr txBox="1"/>
          <p:nvPr/>
        </p:nvSpPr>
        <p:spPr>
          <a:xfrm>
            <a:off x="4662488" y="1110278"/>
            <a:ext cx="4271360" cy="17543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mbria" panose="02040503050406030204" pitchFamily="18" charset="0"/>
                <a:sym typeface="Arial"/>
              </a:rPr>
              <a:t>Class Money definition.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</a:rPr>
              <a:t>   2 friend f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mbria" panose="02040503050406030204" pitchFamily="18" charset="0"/>
                <a:sym typeface="Arial"/>
              </a:rPr>
              <a:t>unctions are add and equal.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</a:rPr>
              <a:t>   3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</a:rPr>
              <a:t>constructors take 2, 1 and 0 arguments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</a:rPr>
              <a:t>   1 </a:t>
            </a:r>
            <a:r>
              <a:rPr lang="en-US" sz="1800" dirty="0" err="1">
                <a:solidFill>
                  <a:srgbClr val="0070C0"/>
                </a:solidFill>
                <a:latin typeface="Cambria" panose="02040503050406030204" pitchFamily="18" charset="0"/>
              </a:rPr>
              <a:t>const</a:t>
            </a: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</a:rPr>
              <a:t> member function </a:t>
            </a:r>
            <a:r>
              <a:rPr lang="en-US" sz="1800" dirty="0" err="1">
                <a:solidFill>
                  <a:srgbClr val="0070C0"/>
                </a:solidFill>
                <a:latin typeface="Cambria" panose="02040503050406030204" pitchFamily="18" charset="0"/>
              </a:rPr>
              <a:t>get_value</a:t>
            </a: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</a:rPr>
              <a:t>. 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</a:rPr>
              <a:t>Member functions input and output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</a:rPr>
              <a:t>are left out for brevity.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BCE1C-742D-4848-A8DA-66EE19CF8DB5}"/>
              </a:ext>
            </a:extLst>
          </p:cNvPr>
          <p:cNvSpPr txBox="1"/>
          <p:nvPr/>
        </p:nvSpPr>
        <p:spPr>
          <a:xfrm>
            <a:off x="1982420" y="5680128"/>
            <a:ext cx="43216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Roman"/>
                <a:sym typeface="Arial"/>
              </a:rPr>
              <a:t>const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Roman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31347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Overloading Operators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914" lvl="0" indent="-293914">
              <a:spcBef>
                <a:spcPts val="500"/>
              </a:spcBef>
              <a:defRPr sz="1800"/>
            </a:pPr>
            <a:r>
              <a:rPr sz="2400"/>
              <a:t>In the Money class, function </a:t>
            </a:r>
            <a:r>
              <a:rPr sz="2400">
                <a:solidFill>
                  <a:srgbClr val="0000CC"/>
                </a:solidFill>
              </a:rPr>
              <a:t>add</a:t>
            </a:r>
            <a:r>
              <a:rPr sz="2400"/>
              <a:t> was used to </a:t>
            </a:r>
            <a:br>
              <a:rPr sz="2400"/>
            </a:br>
            <a:r>
              <a:rPr sz="2400"/>
              <a:t>add two objects of type Money</a:t>
            </a:r>
            <a:br>
              <a:rPr sz="2400"/>
            </a:br>
            <a:endParaRPr sz="2400"/>
          </a:p>
          <a:p>
            <a:pPr marL="293914" lvl="0" indent="-293914">
              <a:spcBef>
                <a:spcPts val="500"/>
              </a:spcBef>
              <a:defRPr sz="1800"/>
            </a:pPr>
            <a:r>
              <a:rPr sz="2400"/>
              <a:t>In this section we see how to use the '</a:t>
            </a:r>
            <a:r>
              <a:rPr sz="240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+</a:t>
            </a:r>
            <a:r>
              <a:rPr sz="2400"/>
              <a:t>' operator</a:t>
            </a:r>
            <a:br>
              <a:rPr sz="2400"/>
            </a:br>
            <a:r>
              <a:rPr sz="2400"/>
              <a:t>to make the following code legal:</a:t>
            </a:r>
            <a:br>
              <a:rPr sz="2400"/>
            </a:br>
            <a:br>
              <a:rPr sz="2400"/>
            </a:br>
            <a:r>
              <a:rPr sz="2400"/>
              <a:t>		</a:t>
            </a:r>
            <a:r>
              <a:rPr sz="2400">
                <a:solidFill>
                  <a:srgbClr val="0000CC"/>
                </a:solidFill>
              </a:rPr>
              <a:t>Money total, cost, tax;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		…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		total = cost + tax;  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                  // instead of  total = add(cost, tax);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Operators As Functions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914" lvl="0" indent="-293914">
              <a:spcBef>
                <a:spcPts val="500"/>
              </a:spcBef>
              <a:defRPr sz="1800"/>
            </a:pPr>
            <a:r>
              <a:rPr sz="2400"/>
              <a:t>An operator is a function used differently than</a:t>
            </a:r>
            <a:br>
              <a:rPr sz="2400"/>
            </a:br>
            <a:r>
              <a:rPr sz="2400"/>
              <a:t>an ordinary function</a:t>
            </a:r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/>
              <a:t>An </a:t>
            </a:r>
            <a:r>
              <a:rPr sz="2400">
                <a:solidFill>
                  <a:srgbClr val="0000CC"/>
                </a:solidFill>
              </a:rPr>
              <a:t>ordinary</a:t>
            </a:r>
            <a:r>
              <a:rPr sz="2400"/>
              <a:t> function call enclosed its arguments in </a:t>
            </a:r>
            <a:br>
              <a:rPr sz="2400"/>
            </a:br>
            <a:r>
              <a:rPr sz="2400"/>
              <a:t>parenthesis</a:t>
            </a:r>
            <a:br>
              <a:rPr sz="2400"/>
            </a:br>
            <a:r>
              <a:rPr sz="2400"/>
              <a:t> 			</a:t>
            </a:r>
            <a:r>
              <a:rPr sz="2400">
                <a:solidFill>
                  <a:srgbClr val="0000CC"/>
                </a:solidFill>
              </a:rPr>
              <a:t>add(cost, tax)</a:t>
            </a:r>
            <a:br>
              <a:rPr sz="2400">
                <a:solidFill>
                  <a:srgbClr val="0000CC"/>
                </a:solidFill>
              </a:rPr>
            </a:br>
            <a:endParaRPr sz="2400"/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/>
              <a:t>With a </a:t>
            </a:r>
            <a:r>
              <a:rPr sz="2400">
                <a:solidFill>
                  <a:srgbClr val="0000CC"/>
                </a:solidFill>
              </a:rPr>
              <a:t>binary operator</a:t>
            </a:r>
            <a:r>
              <a:rPr sz="2400"/>
              <a:t>, the arguments are on either</a:t>
            </a:r>
            <a:br>
              <a:rPr sz="2400"/>
            </a:br>
            <a:r>
              <a:rPr sz="2400"/>
              <a:t>side of the operator</a:t>
            </a:r>
            <a:br>
              <a:rPr sz="2400"/>
            </a:br>
            <a:r>
              <a:rPr sz="2400"/>
              <a:t>                       </a:t>
            </a:r>
            <a:r>
              <a:rPr sz="2400">
                <a:solidFill>
                  <a:srgbClr val="0000CC"/>
                </a:solidFill>
              </a:rPr>
              <a:t>cost + tax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E9249-D70D-4A23-BCB1-DC27E469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</a:t>
            </a:r>
            <a:r>
              <a:rPr lang="en-US" dirty="0"/>
              <a:t> Parameter Modifier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7E624-431E-435F-9A6E-380EFDF6A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 mark a call-by-reference parameter so it </a:t>
            </a:r>
            <a:br>
              <a:rPr lang="en-US" altLang="en-US" dirty="0"/>
            </a:br>
            <a:r>
              <a:rPr lang="en-US" altLang="en-US" dirty="0"/>
              <a:t>cannot be changed:</a:t>
            </a:r>
          </a:p>
          <a:p>
            <a:pPr lvl="1" eaLnBrk="1" hangingPunct="1"/>
            <a:r>
              <a:rPr lang="en-US" altLang="en-US" dirty="0"/>
              <a:t>Use the modifier </a:t>
            </a:r>
            <a:r>
              <a:rPr lang="en-US" altLang="en-US" dirty="0" err="1"/>
              <a:t>const</a:t>
            </a:r>
            <a:r>
              <a:rPr lang="en-US" altLang="en-US" dirty="0"/>
              <a:t> before the parameter type</a:t>
            </a:r>
          </a:p>
          <a:p>
            <a:pPr lvl="1" eaLnBrk="1" hangingPunct="1"/>
            <a:r>
              <a:rPr lang="en-US" altLang="en-US" dirty="0"/>
              <a:t>The parameter becomes a constant parameter</a:t>
            </a:r>
          </a:p>
          <a:p>
            <a:pPr lvl="1" eaLnBrk="1" hangingPunct="1"/>
            <a:r>
              <a:rPr lang="en-US" altLang="en-US" dirty="0" err="1"/>
              <a:t>const</a:t>
            </a:r>
            <a:r>
              <a:rPr lang="en-US" altLang="en-US" dirty="0"/>
              <a:t> used in the function declaration and definition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1305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Operator Overloading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2157" lvl="0" indent="-282157" defTabSz="877823">
              <a:spcBef>
                <a:spcPts val="500"/>
              </a:spcBef>
              <a:defRPr sz="1800"/>
            </a:pPr>
            <a:r>
              <a:rPr sz="2304"/>
              <a:t>Operators can be overloaded</a:t>
            </a:r>
          </a:p>
          <a:p>
            <a:pPr marL="282157" lvl="0" indent="-282157" defTabSz="877823">
              <a:spcBef>
                <a:spcPts val="500"/>
              </a:spcBef>
              <a:defRPr sz="1800"/>
            </a:pPr>
            <a:r>
              <a:rPr sz="2304"/>
              <a:t>The definition of operator </a:t>
            </a:r>
            <a:r>
              <a:rPr sz="2304">
                <a:solidFill>
                  <a:srgbClr val="0000CC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+</a:t>
            </a:r>
            <a:r>
              <a:rPr sz="2304"/>
              <a:t> for the Money </a:t>
            </a:r>
            <a:br>
              <a:rPr sz="2304"/>
            </a:br>
            <a:r>
              <a:rPr sz="2304"/>
              <a:t>class is nearly the same as member function </a:t>
            </a:r>
            <a:r>
              <a:rPr sz="2304">
                <a:solidFill>
                  <a:srgbClr val="0000CC"/>
                </a:solidFill>
              </a:rPr>
              <a:t>add</a:t>
            </a:r>
          </a:p>
          <a:p>
            <a:pPr marL="282157" lvl="0" indent="-282157" defTabSz="877823">
              <a:spcBef>
                <a:spcPts val="500"/>
              </a:spcBef>
              <a:defRPr sz="1800"/>
            </a:pPr>
            <a:r>
              <a:rPr sz="2304"/>
              <a:t>To overload the </a:t>
            </a:r>
            <a:r>
              <a:rPr sz="2304">
                <a:solidFill>
                  <a:srgbClr val="0000CC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+</a:t>
            </a:r>
            <a:r>
              <a:rPr sz="2304"/>
              <a:t> operator for the Money class</a:t>
            </a:r>
          </a:p>
          <a:p>
            <a:pPr marL="674043" lvl="1" indent="-235131" defTabSz="877823">
              <a:spcBef>
                <a:spcPts val="500"/>
              </a:spcBef>
              <a:defRPr sz="1800"/>
            </a:pPr>
            <a:r>
              <a:rPr sz="2304"/>
              <a:t>Use the name </a:t>
            </a:r>
            <a:r>
              <a:rPr sz="2304">
                <a:solidFill>
                  <a:srgbClr val="0000CC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+</a:t>
            </a:r>
            <a:r>
              <a:rPr sz="2304">
                <a:solidFill>
                  <a:srgbClr val="0000CC"/>
                </a:solidFill>
              </a:rPr>
              <a:t> </a:t>
            </a:r>
            <a:r>
              <a:rPr sz="2304"/>
              <a:t>in place of the name </a:t>
            </a:r>
            <a:r>
              <a:rPr sz="2304">
                <a:solidFill>
                  <a:srgbClr val="0000CC"/>
                </a:solidFill>
              </a:rPr>
              <a:t>add</a:t>
            </a:r>
          </a:p>
          <a:p>
            <a:pPr marL="674043" lvl="1" indent="-235131" defTabSz="877823">
              <a:spcBef>
                <a:spcPts val="500"/>
              </a:spcBef>
              <a:defRPr sz="1800"/>
            </a:pPr>
            <a:r>
              <a:rPr sz="2304"/>
              <a:t>Use keyword </a:t>
            </a:r>
            <a:r>
              <a:rPr sz="2304">
                <a:solidFill>
                  <a:srgbClr val="0000CC"/>
                </a:solidFill>
              </a:rPr>
              <a:t>operator</a:t>
            </a:r>
            <a:r>
              <a:rPr sz="2304"/>
              <a:t> in front of the </a:t>
            </a:r>
            <a:r>
              <a:rPr sz="2304">
                <a:solidFill>
                  <a:srgbClr val="0000CC"/>
                </a:solidFill>
              </a:rPr>
              <a:t>+ </a:t>
            </a:r>
          </a:p>
          <a:p>
            <a:pPr marL="674043" lvl="1" indent="-235131" defTabSz="877823">
              <a:spcBef>
                <a:spcPts val="500"/>
              </a:spcBef>
              <a:defRPr sz="1800"/>
            </a:pPr>
            <a:r>
              <a:rPr sz="2304"/>
              <a:t>Example:</a:t>
            </a:r>
          </a:p>
          <a:p>
            <a:pPr marL="274320" lvl="1" indent="164592" defTabSz="877823">
              <a:spcBef>
                <a:spcPts val="500"/>
              </a:spcBef>
              <a:buSzTx/>
              <a:buNone/>
              <a:defRPr sz="1800"/>
            </a:pPr>
            <a:r>
              <a:rPr sz="2304">
                <a:solidFill>
                  <a:srgbClr val="0000CC"/>
                </a:solidFill>
              </a:rPr>
              <a:t>friend Money </a:t>
            </a:r>
            <a:r>
              <a:rPr sz="2304">
                <a:solidFill>
                  <a:srgbClr val="0000CC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operator +</a:t>
            </a:r>
            <a:r>
              <a:rPr sz="2304">
                <a:solidFill>
                  <a:srgbClr val="0000CC"/>
                </a:solidFill>
              </a:rPr>
              <a:t> (const Money&amp; amount1, </a:t>
            </a:r>
          </a:p>
          <a:p>
            <a:pPr marL="274320" lvl="1" indent="164592" defTabSz="877823">
              <a:spcBef>
                <a:spcPts val="500"/>
              </a:spcBef>
              <a:buSzTx/>
              <a:buNone/>
              <a:defRPr sz="1800"/>
            </a:pPr>
            <a:r>
              <a:rPr sz="2304">
                <a:solidFill>
                  <a:srgbClr val="0000CC"/>
                </a:solidFill>
              </a:rPr>
              <a:t>						 const Money&amp; amount2)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Operator Overloading Rules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914" lvl="0" indent="-293914">
              <a:spcBef>
                <a:spcPts val="500"/>
              </a:spcBef>
              <a:defRPr sz="1800"/>
            </a:pPr>
            <a:r>
              <a:rPr sz="2400" dirty="0"/>
              <a:t>At least one argument of an overloaded operator </a:t>
            </a:r>
            <a:br>
              <a:rPr sz="2400" dirty="0"/>
            </a:br>
            <a:r>
              <a:rPr sz="2400" dirty="0"/>
              <a:t>must be of a class type</a:t>
            </a:r>
          </a:p>
          <a:p>
            <a:pPr marL="293914" lvl="0" indent="-293914">
              <a:spcBef>
                <a:spcPts val="500"/>
              </a:spcBef>
              <a:defRPr sz="1800"/>
            </a:pPr>
            <a:r>
              <a:rPr sz="2400" dirty="0"/>
              <a:t>An overloaded operator can be a friend of a class</a:t>
            </a:r>
          </a:p>
          <a:p>
            <a:pPr marL="293914" lvl="0" indent="-293914">
              <a:spcBef>
                <a:spcPts val="500"/>
              </a:spcBef>
              <a:defRPr sz="1800"/>
            </a:pPr>
            <a:r>
              <a:rPr sz="2400" dirty="0"/>
              <a:t>The number of arguments for an operator cannot</a:t>
            </a:r>
            <a:br>
              <a:rPr sz="2400" dirty="0"/>
            </a:br>
            <a:r>
              <a:rPr sz="2400" dirty="0"/>
              <a:t>be changed</a:t>
            </a:r>
          </a:p>
          <a:p>
            <a:pPr marL="293914" lvl="0" indent="-293914">
              <a:spcBef>
                <a:spcPts val="500"/>
              </a:spcBef>
              <a:defRPr sz="1800"/>
            </a:pPr>
            <a:r>
              <a:rPr sz="2400" dirty="0"/>
              <a:t>The precedence of an operator cannot be changed</a:t>
            </a:r>
          </a:p>
          <a:p>
            <a:pPr marL="440871" lvl="0" indent="-440871">
              <a:spcBef>
                <a:spcPts val="800"/>
              </a:spcBef>
              <a:defRPr sz="1800"/>
            </a:pPr>
            <a:r>
              <a:rPr sz="3600" dirty="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.</a:t>
            </a:r>
            <a:r>
              <a:rPr sz="2400" dirty="0"/>
              <a:t>, </a:t>
            </a:r>
            <a:r>
              <a:rPr sz="3200" dirty="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::</a:t>
            </a:r>
            <a:r>
              <a:rPr sz="2400" dirty="0"/>
              <a:t>, </a:t>
            </a:r>
            <a:r>
              <a:rPr sz="3200" dirty="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*</a:t>
            </a:r>
            <a:r>
              <a:rPr sz="2400" dirty="0"/>
              <a:t>, and </a:t>
            </a:r>
            <a:r>
              <a:rPr sz="3200" dirty="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?</a:t>
            </a:r>
            <a:r>
              <a:rPr lang="en-US" sz="3200" dirty="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:</a:t>
            </a:r>
            <a:r>
              <a:rPr sz="2400" dirty="0"/>
              <a:t> cannot be overloaded</a:t>
            </a:r>
            <a:endParaRPr lang="en-US" sz="2400" dirty="0"/>
          </a:p>
          <a:p>
            <a:pPr marL="840921" lvl="1" indent="-440871">
              <a:spcBef>
                <a:spcPts val="800"/>
              </a:spcBef>
              <a:defRPr sz="1800"/>
            </a:pPr>
            <a:r>
              <a:rPr lang="en-US" sz="2400" dirty="0"/>
              <a:t>c = (a &lt; b) ? a :  b;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000CC"/>
                </a:solidFill>
              </a:rPr>
              <a:t>Program Example:</a:t>
            </a:r>
            <a:br>
              <a:rPr sz="2556">
                <a:solidFill>
                  <a:srgbClr val="0000CC"/>
                </a:solidFill>
              </a:rPr>
            </a:br>
            <a:r>
              <a:rPr sz="2556">
                <a:solidFill>
                  <a:srgbClr val="0000CC"/>
                </a:solidFill>
              </a:rPr>
              <a:t>Overloading Operators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endParaRPr sz="2800"/>
          </a:p>
          <a:p>
            <a:pPr lvl="0">
              <a:defRPr sz="1800"/>
            </a:pPr>
            <a:endParaRPr sz="2800"/>
          </a:p>
          <a:p>
            <a:pPr lvl="0">
              <a:defRPr sz="1800"/>
            </a:pPr>
            <a:r>
              <a:rPr sz="2800"/>
              <a:t> The Money class with overloaded operators</a:t>
            </a:r>
            <a:br>
              <a:rPr sz="2800"/>
            </a:br>
            <a:r>
              <a:rPr sz="2800">
                <a:solidFill>
                  <a:srgbClr val="FF0000"/>
                </a:solidFill>
              </a:rPr>
              <a:t>+</a:t>
            </a:r>
            <a:r>
              <a:rPr sz="2800"/>
              <a:t>  and </a:t>
            </a:r>
            <a:r>
              <a:rPr sz="2800">
                <a:solidFill>
                  <a:srgbClr val="FF0000"/>
                </a:solidFill>
              </a:rPr>
              <a:t>==</a:t>
            </a:r>
            <a:r>
              <a:rPr sz="2800"/>
              <a:t>  is demonstrated in                         </a:t>
            </a:r>
          </a:p>
        </p:txBody>
      </p:sp>
      <p:sp>
        <p:nvSpPr>
          <p:cNvPr id="54" name="Shape 54"/>
          <p:cNvSpPr/>
          <p:nvPr/>
        </p:nvSpPr>
        <p:spPr>
          <a:xfrm>
            <a:off x="6072480" y="4622800"/>
            <a:ext cx="2577515" cy="495732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11.5 (1)</a:t>
            </a:r>
          </a:p>
        </p:txBody>
      </p:sp>
      <p:sp>
        <p:nvSpPr>
          <p:cNvPr id="55" name="Shape 55"/>
          <p:cNvSpPr/>
          <p:nvPr/>
        </p:nvSpPr>
        <p:spPr>
          <a:xfrm>
            <a:off x="6072480" y="5186362"/>
            <a:ext cx="2577515" cy="495733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11.5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1" animBg="1" advAuto="0"/>
      <p:bldP spid="55" grpId="2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538162"/>
            <a:ext cx="5189538" cy="15192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58" name="image2.png" descr="D11_05a"/>
          <p:cNvPicPr/>
          <p:nvPr/>
        </p:nvPicPr>
        <p:blipFill>
          <a:blip r:embed="rId2"/>
          <a:stretch>
            <a:fillRect/>
          </a:stretch>
        </p:blipFill>
        <p:spPr>
          <a:xfrm>
            <a:off x="95250" y="0"/>
            <a:ext cx="6610350" cy="66294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6186487" y="4648200"/>
            <a:ext cx="2957513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000CC"/>
                </a:solidFill>
              </a:rPr>
              <a:t>Display 11.5 </a:t>
            </a:r>
            <a:br>
              <a:rPr sz="2556">
                <a:solidFill>
                  <a:srgbClr val="0000CC"/>
                </a:solidFill>
              </a:rPr>
            </a:br>
            <a:r>
              <a:rPr sz="2556">
                <a:solidFill>
                  <a:srgbClr val="0000CC"/>
                </a:solidFill>
              </a:rPr>
              <a:t>(1/2)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4738688" cy="15319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62" name="image3.png" descr="D11_05b"/>
          <p:cNvPicPr/>
          <p:nvPr/>
        </p:nvPicPr>
        <p:blipFill>
          <a:blip r:embed="rId2"/>
          <a:stretch>
            <a:fillRect/>
          </a:stretch>
        </p:blipFill>
        <p:spPr>
          <a:xfrm>
            <a:off x="119062" y="228600"/>
            <a:ext cx="6662738" cy="66294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5867400" y="1035844"/>
            <a:ext cx="2806700" cy="99218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40079"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0000CC"/>
                </a:solidFill>
              </a:rPr>
              <a:t>Display 11.5  (2/2)</a:t>
            </a:r>
            <a:br>
              <a:rPr sz="2520">
                <a:solidFill>
                  <a:srgbClr val="0000CC"/>
                </a:solidFill>
              </a:rPr>
            </a:br>
            <a:endParaRPr sz="252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Automatic Type Conversion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914" lvl="0" indent="-293914">
              <a:spcBef>
                <a:spcPts val="500"/>
              </a:spcBef>
              <a:defRPr sz="1800"/>
            </a:pPr>
            <a:r>
              <a:rPr sz="2400"/>
              <a:t>With the right </a:t>
            </a:r>
            <a:r>
              <a:rPr sz="2400">
                <a:latin typeface="Comic Sans MS Bold"/>
                <a:ea typeface="Comic Sans MS Bold"/>
                <a:cs typeface="Comic Sans MS Bold"/>
                <a:sym typeface="Comic Sans MS Bold"/>
              </a:rPr>
              <a:t>constructors</a:t>
            </a:r>
            <a:r>
              <a:rPr sz="2400"/>
              <a:t>, the system can do</a:t>
            </a:r>
            <a:br>
              <a:rPr sz="2400"/>
            </a:br>
            <a:r>
              <a:rPr sz="2400"/>
              <a:t>type conversions for your classes</a:t>
            </a:r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/>
              <a:t>The following code (from Display 11.5) actually works</a:t>
            </a:r>
            <a:br>
              <a:rPr sz="2400"/>
            </a:br>
            <a:r>
              <a:rPr sz="2400">
                <a:solidFill>
                  <a:srgbClr val="0000CC"/>
                </a:solidFill>
              </a:rPr>
              <a:t>    Money base_amount(100, 60), full_amount;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     full_amount = base_amount + 25;</a:t>
            </a:r>
            <a:br>
              <a:rPr sz="2400">
                <a:solidFill>
                  <a:srgbClr val="0000CC"/>
                </a:solidFill>
              </a:rPr>
            </a:br>
            <a:endParaRPr sz="2400"/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/>
              <a:t>The integer 25 is converted to type Money so it </a:t>
            </a:r>
            <a:br>
              <a:rPr sz="2400"/>
            </a:br>
            <a:r>
              <a:rPr sz="2400"/>
              <a:t>can be added to base_amount!</a:t>
            </a:r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/>
              <a:t>How does that happen?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Type Conversion Event 1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914" lvl="0" indent="-293914">
              <a:spcBef>
                <a:spcPts val="500"/>
              </a:spcBef>
              <a:defRPr sz="1800"/>
            </a:pPr>
            <a:r>
              <a:rPr sz="2400"/>
              <a:t>When the compiler sees </a:t>
            </a:r>
            <a:r>
              <a:rPr sz="2400">
                <a:solidFill>
                  <a:srgbClr val="0000CC"/>
                </a:solidFill>
              </a:rPr>
              <a:t>base_amount + 25</a:t>
            </a:r>
            <a:r>
              <a:rPr sz="2400"/>
              <a:t>, </a:t>
            </a:r>
            <a:br>
              <a:rPr sz="2400"/>
            </a:br>
            <a:r>
              <a:rPr sz="2400"/>
              <a:t>it first looks for an overloaded + operator to </a:t>
            </a:r>
            <a:br>
              <a:rPr sz="2400"/>
            </a:br>
            <a:r>
              <a:rPr sz="2400"/>
              <a:t>perform</a:t>
            </a:r>
            <a:br>
              <a:rPr sz="2400"/>
            </a:br>
            <a:r>
              <a:rPr sz="2400"/>
              <a:t>            </a:t>
            </a:r>
            <a:r>
              <a:rPr sz="2400">
                <a:solidFill>
                  <a:srgbClr val="0000CC"/>
                </a:solidFill>
              </a:rPr>
              <a:t>Money_object + some-integer</a:t>
            </a:r>
            <a:br>
              <a:rPr sz="2400">
                <a:solidFill>
                  <a:srgbClr val="0000CC"/>
                </a:solidFill>
              </a:rPr>
            </a:br>
            <a:endParaRPr sz="2400"/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/>
              <a:t>If it exists, it might look like this</a:t>
            </a:r>
            <a:br>
              <a:rPr sz="2400"/>
            </a:br>
            <a:r>
              <a:rPr sz="2400">
                <a:solidFill>
                  <a:srgbClr val="0000CC"/>
                </a:solidFill>
              </a:rPr>
              <a:t>friend Money operator +(const Money&amp; amount1,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                                             const int&amp; amount2);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Type Conversion Event 2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914" lvl="0" indent="-293914">
              <a:spcBef>
                <a:spcPts val="500"/>
              </a:spcBef>
              <a:defRPr sz="1800"/>
            </a:pPr>
            <a:r>
              <a:rPr sz="2400"/>
              <a:t>When the appropriate version of </a:t>
            </a:r>
            <a:r>
              <a:rPr sz="240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+</a:t>
            </a:r>
            <a:r>
              <a:rPr sz="2400"/>
              <a:t> is not found, </a:t>
            </a:r>
            <a:br>
              <a:rPr sz="2400"/>
            </a:br>
            <a:r>
              <a:rPr sz="2400"/>
              <a:t>the compiler looks for </a:t>
            </a:r>
            <a:r>
              <a:rPr sz="2400">
                <a:solidFill>
                  <a:srgbClr val="0000CC"/>
                </a:solidFill>
              </a:rPr>
              <a:t>a constructor that takes 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a single integer</a:t>
            </a:r>
            <a:br>
              <a:rPr sz="2400">
                <a:solidFill>
                  <a:srgbClr val="0000CC"/>
                </a:solidFill>
              </a:rPr>
            </a:br>
            <a:endParaRPr sz="2400"/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/>
              <a:t>The </a:t>
            </a:r>
            <a:r>
              <a:rPr sz="2400">
                <a:solidFill>
                  <a:srgbClr val="C00000"/>
                </a:solidFill>
              </a:rPr>
              <a:t>Money</a:t>
            </a:r>
            <a:r>
              <a:rPr sz="2400"/>
              <a:t> constructor that takes a single parameter of type </a:t>
            </a:r>
            <a:r>
              <a:rPr sz="2400">
                <a:solidFill>
                  <a:srgbClr val="C00000"/>
                </a:solidFill>
              </a:rPr>
              <a:t>long</a:t>
            </a:r>
            <a:r>
              <a:rPr sz="2400"/>
              <a:t> will work </a:t>
            </a:r>
            <a:br>
              <a:rPr sz="2400"/>
            </a:br>
            <a:endParaRPr sz="2400"/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/>
              <a:t>The constructor </a:t>
            </a:r>
            <a:r>
              <a:rPr sz="2400">
                <a:solidFill>
                  <a:srgbClr val="C00000"/>
                </a:solidFill>
              </a:rPr>
              <a:t>Money(long dollars) </a:t>
            </a:r>
            <a:r>
              <a:rPr sz="2400"/>
              <a:t>converts </a:t>
            </a:r>
            <a:r>
              <a:rPr sz="2400">
                <a:solidFill>
                  <a:srgbClr val="C00000"/>
                </a:solidFill>
              </a:rPr>
              <a:t>25</a:t>
            </a:r>
            <a:r>
              <a:rPr sz="2400"/>
              <a:t> </a:t>
            </a:r>
            <a:br>
              <a:rPr sz="2400"/>
            </a:br>
            <a:r>
              <a:rPr sz="2400"/>
              <a:t>to a </a:t>
            </a:r>
            <a:r>
              <a:rPr sz="2400">
                <a:solidFill>
                  <a:srgbClr val="C00000"/>
                </a:solidFill>
              </a:rPr>
              <a:t>Money</a:t>
            </a:r>
            <a:r>
              <a:rPr sz="2400"/>
              <a:t> object so the two values can be added!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Type Conversion Again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defRPr sz="1800"/>
            </a:pPr>
            <a:r>
              <a:rPr sz="2800"/>
              <a:t>Although the compiler was able to find a </a:t>
            </a:r>
            <a:br>
              <a:rPr sz="2800"/>
            </a:br>
            <a:r>
              <a:rPr sz="2800"/>
              <a:t>way to add </a:t>
            </a:r>
            <a:br>
              <a:rPr sz="2800"/>
            </a:br>
            <a:r>
              <a:rPr sz="2800"/>
              <a:t>                     </a:t>
            </a:r>
            <a:r>
              <a:rPr sz="2800">
                <a:solidFill>
                  <a:srgbClr val="FF0000"/>
                </a:solidFill>
              </a:rPr>
              <a:t>base_amount + 25</a:t>
            </a:r>
            <a:br>
              <a:rPr sz="2800">
                <a:solidFill>
                  <a:srgbClr val="FF0000"/>
                </a:solidFill>
              </a:rPr>
            </a:br>
            <a:br>
              <a:rPr sz="2800">
                <a:solidFill>
                  <a:srgbClr val="FF0000"/>
                </a:solidFill>
              </a:rPr>
            </a:br>
            <a:r>
              <a:rPr sz="2800"/>
              <a:t>this  addition will cause an error</a:t>
            </a:r>
            <a:br>
              <a:rPr sz="2800"/>
            </a:br>
            <a:r>
              <a:rPr sz="2800"/>
              <a:t>                    </a:t>
            </a:r>
            <a:r>
              <a:rPr sz="2800">
                <a:solidFill>
                  <a:srgbClr val="FF0000"/>
                </a:solidFill>
              </a:rPr>
              <a:t>base_amount + 25.67</a:t>
            </a:r>
            <a:br>
              <a:rPr sz="2800">
                <a:solidFill>
                  <a:srgbClr val="FF0000"/>
                </a:solidFill>
              </a:rPr>
            </a:br>
            <a:endParaRPr sz="28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 sz="1800"/>
            </a:pPr>
            <a:r>
              <a:rPr sz="2800"/>
              <a:t>There is no constructor in the </a:t>
            </a:r>
            <a:r>
              <a:rPr sz="2800">
                <a:solidFill>
                  <a:srgbClr val="FF0000"/>
                </a:solidFill>
              </a:rPr>
              <a:t>Money</a:t>
            </a:r>
            <a:r>
              <a:rPr sz="2800"/>
              <a:t> class that takes a single argument of type </a:t>
            </a:r>
            <a:r>
              <a:rPr sz="2800">
                <a:solidFill>
                  <a:srgbClr val="FF0000"/>
                </a:solidFill>
              </a:rPr>
              <a:t>double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A Constructor For double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914" lvl="0" indent="-293914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To permit  </a:t>
            </a:r>
            <a:r>
              <a:rPr sz="2400">
                <a:solidFill>
                  <a:srgbClr val="FF0000"/>
                </a:solidFill>
              </a:rPr>
              <a:t>base_amount + 25.67</a:t>
            </a:r>
            <a:r>
              <a:rPr sz="2400"/>
              <a:t>, the following </a:t>
            </a:r>
            <a:br>
              <a:rPr sz="2400"/>
            </a:br>
            <a:r>
              <a:rPr sz="2400"/>
              <a:t>constructor should be declared and defined</a:t>
            </a:r>
            <a:br>
              <a:rPr sz="2400"/>
            </a:br>
            <a:br>
              <a:rPr sz="2400"/>
            </a:br>
            <a:r>
              <a:rPr sz="2400">
                <a:solidFill>
                  <a:srgbClr val="0000CC"/>
                </a:solidFill>
              </a:rPr>
              <a:t>class Money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{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    public: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                 …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                 Money(double amount);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                 // Initialize object so its value is $amount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                 …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4063-B6E3-45D2-BB83-83139580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</a:t>
            </a:r>
            <a:r>
              <a:rPr lang="en-US" dirty="0"/>
              <a:t> Modifier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1F08-D845-4FAB-8F63-AA4F8730B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define a regular function </a:t>
            </a:r>
            <a:r>
              <a:rPr lang="en-US" dirty="0" err="1"/>
              <a:t>IsSameDay</a:t>
            </a:r>
            <a:r>
              <a:rPr lang="en-US" dirty="0"/>
              <a:t> that takes a Date and a </a:t>
            </a:r>
            <a:r>
              <a:rPr lang="en-US" dirty="0" err="1"/>
              <a:t>DayOfYear</a:t>
            </a:r>
            <a:r>
              <a:rPr lang="en-US" dirty="0"/>
              <a:t>, we can define it in one of two ways: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bool </a:t>
            </a:r>
            <a:r>
              <a:rPr lang="en-US" sz="2000" dirty="0" err="1">
                <a:solidFill>
                  <a:srgbClr val="0033CC"/>
                </a:solidFill>
              </a:rPr>
              <a:t>IsSameDay</a:t>
            </a:r>
            <a:r>
              <a:rPr lang="en-US" sz="2000" dirty="0">
                <a:solidFill>
                  <a:srgbClr val="0033CC"/>
                </a:solidFill>
              </a:rPr>
              <a:t>(Date </a:t>
            </a:r>
            <a:r>
              <a:rPr lang="en-US" sz="2000" dirty="0" err="1">
                <a:solidFill>
                  <a:srgbClr val="0033CC"/>
                </a:solidFill>
              </a:rPr>
              <a:t>date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DayOfYear</a:t>
            </a:r>
            <a:r>
              <a:rPr lang="en-US" sz="2000" dirty="0">
                <a:solidFill>
                  <a:srgbClr val="0033CC"/>
                </a:solidFill>
              </a:rPr>
              <a:t> day);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33CC"/>
                </a:solidFill>
              </a:rPr>
              <a:t>bool </a:t>
            </a:r>
            <a:r>
              <a:rPr lang="en-US" sz="2000" dirty="0" err="1">
                <a:solidFill>
                  <a:srgbClr val="0033CC"/>
                </a:solidFill>
              </a:rPr>
              <a:t>IsSameDay</a:t>
            </a:r>
            <a:r>
              <a:rPr lang="en-US" sz="2000" dirty="0">
                <a:solidFill>
                  <a:srgbClr val="0033CC"/>
                </a:solidFill>
              </a:rPr>
              <a:t>(</a:t>
            </a:r>
            <a:r>
              <a:rPr lang="en-US" sz="2000" dirty="0" err="1">
                <a:solidFill>
                  <a:srgbClr val="0033CC"/>
                </a:solidFill>
              </a:rPr>
              <a:t>const</a:t>
            </a:r>
            <a:r>
              <a:rPr lang="en-US" sz="2000" dirty="0">
                <a:solidFill>
                  <a:srgbClr val="0033CC"/>
                </a:solidFill>
              </a:rPr>
              <a:t> Date&amp; date, </a:t>
            </a:r>
            <a:r>
              <a:rPr lang="en-US" sz="2000" dirty="0" err="1">
                <a:solidFill>
                  <a:srgbClr val="0033CC"/>
                </a:solidFill>
              </a:rPr>
              <a:t>const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DayOfYear</a:t>
            </a:r>
            <a:r>
              <a:rPr lang="en-US" sz="2000" dirty="0">
                <a:solidFill>
                  <a:srgbClr val="0033CC"/>
                </a:solidFill>
              </a:rPr>
              <a:t>&amp; day);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33CC"/>
              </a:solidFill>
            </a:endParaRPr>
          </a:p>
          <a:p>
            <a:r>
              <a:rPr lang="en-US" dirty="0"/>
              <a:t>The first is call-by-value, which copies every member variable onto the function stack.</a:t>
            </a:r>
          </a:p>
          <a:p>
            <a:r>
              <a:rPr lang="en-US" dirty="0"/>
              <a:t>The second is call-by-reference which copies only the address onto the function stack. The keyword </a:t>
            </a:r>
            <a:r>
              <a:rPr lang="en-US" dirty="0" err="1"/>
              <a:t>const</a:t>
            </a:r>
            <a:r>
              <a:rPr lang="en-US" dirty="0"/>
              <a:t> ensures it can’t be changed.</a:t>
            </a:r>
          </a:p>
        </p:txBody>
      </p:sp>
    </p:spTree>
    <p:extLst>
      <p:ext uri="{BB962C8B-B14F-4D97-AF65-F5344CB8AC3E}">
        <p14:creationId xmlns:p14="http://schemas.microsoft.com/office/powerpoint/2010/main" val="3119030441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Overloading Unary Operators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914" lvl="0" indent="-293914">
              <a:spcBef>
                <a:spcPts val="500"/>
              </a:spcBef>
              <a:defRPr sz="1800"/>
            </a:pPr>
            <a:r>
              <a:rPr sz="2400"/>
              <a:t>Unary operators take a single argument</a:t>
            </a:r>
          </a:p>
          <a:p>
            <a:pPr marL="293914" lvl="0" indent="-293914">
              <a:spcBef>
                <a:spcPts val="500"/>
              </a:spcBef>
              <a:defRPr sz="1800"/>
            </a:pPr>
            <a:r>
              <a:rPr sz="2400"/>
              <a:t>The unary </a:t>
            </a:r>
            <a:r>
              <a:rPr sz="240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–</a:t>
            </a:r>
            <a:r>
              <a:rPr sz="2400"/>
              <a:t> operator is used to negate a value</a:t>
            </a:r>
            <a:br>
              <a:rPr sz="2400"/>
            </a:br>
            <a:r>
              <a:rPr sz="2400">
                <a:solidFill>
                  <a:srgbClr val="0000CC"/>
                </a:solidFill>
              </a:rPr>
              <a:t>                               x = -y</a:t>
            </a:r>
            <a:br>
              <a:rPr sz="2400">
                <a:solidFill>
                  <a:srgbClr val="0000CC"/>
                </a:solidFill>
              </a:rPr>
            </a:br>
            <a:endParaRPr sz="2400"/>
          </a:p>
          <a:p>
            <a:pPr marL="293914" lvl="0" indent="-293914">
              <a:spcBef>
                <a:spcPts val="500"/>
              </a:spcBef>
              <a:defRPr sz="1800"/>
            </a:pPr>
            <a:r>
              <a:rPr sz="2400">
                <a:solidFill>
                  <a:srgbClr val="FF0000"/>
                </a:solidFill>
              </a:rPr>
              <a:t>++</a:t>
            </a:r>
            <a:r>
              <a:rPr sz="2400"/>
              <a:t> and </a:t>
            </a:r>
            <a:r>
              <a:rPr sz="2400">
                <a:solidFill>
                  <a:srgbClr val="FF0000"/>
                </a:solidFill>
              </a:rPr>
              <a:t>- -</a:t>
            </a:r>
            <a:r>
              <a:rPr sz="2400"/>
              <a:t>  are also unary operators</a:t>
            </a:r>
          </a:p>
          <a:p>
            <a:pPr marL="293914" lvl="0" indent="-293914">
              <a:spcBef>
                <a:spcPts val="500"/>
              </a:spcBef>
              <a:defRPr sz="1800"/>
            </a:pPr>
            <a:r>
              <a:rPr sz="2400"/>
              <a:t>Unary operators can be overloaded</a:t>
            </a:r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/>
              <a:t>The </a:t>
            </a:r>
            <a:r>
              <a:rPr sz="2400">
                <a:solidFill>
                  <a:srgbClr val="0000CC"/>
                </a:solidFill>
              </a:rPr>
              <a:t>Money</a:t>
            </a:r>
            <a:r>
              <a:rPr sz="2400"/>
              <a:t> class of Display 11.6 can include </a:t>
            </a:r>
          </a:p>
          <a:p>
            <a:pPr marL="1104900" lvl="2" indent="-190500">
              <a:spcBef>
                <a:spcPts val="500"/>
              </a:spcBef>
              <a:defRPr sz="1800"/>
            </a:pPr>
            <a:r>
              <a:rPr sz="2000"/>
              <a:t>A binary </a:t>
            </a:r>
            <a:r>
              <a:rPr sz="240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–</a:t>
            </a:r>
            <a:r>
              <a:rPr sz="2000">
                <a:latin typeface="Comic Sans MS Bold"/>
                <a:ea typeface="Comic Sans MS Bold"/>
                <a:cs typeface="Comic Sans MS Bold"/>
                <a:sym typeface="Comic Sans MS Bold"/>
              </a:rPr>
              <a:t> </a:t>
            </a:r>
            <a:r>
              <a:rPr sz="2000"/>
              <a:t>operator</a:t>
            </a:r>
            <a:endParaRPr sz="2400"/>
          </a:p>
          <a:p>
            <a:pPr marL="1104900" lvl="2" indent="-190500">
              <a:spcBef>
                <a:spcPts val="500"/>
              </a:spcBef>
              <a:defRPr sz="1800"/>
            </a:pPr>
            <a:r>
              <a:rPr sz="2000"/>
              <a:t>A unary </a:t>
            </a:r>
            <a:r>
              <a:rPr sz="240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–</a:t>
            </a:r>
            <a:r>
              <a:rPr sz="2000"/>
              <a:t> operator 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Overloading -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914" lvl="0" indent="-293914">
              <a:spcBef>
                <a:spcPts val="500"/>
              </a:spcBef>
              <a:defRPr sz="1800"/>
            </a:pPr>
            <a:r>
              <a:rPr sz="2400"/>
              <a:t>Overloading the </a:t>
            </a:r>
            <a:r>
              <a:rPr sz="240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–</a:t>
            </a:r>
            <a:r>
              <a:rPr sz="2400"/>
              <a:t> operator with two parameters</a:t>
            </a:r>
            <a:br>
              <a:rPr sz="2400"/>
            </a:br>
            <a:r>
              <a:rPr sz="2400"/>
              <a:t>allows us to subtract Money objects as in</a:t>
            </a:r>
            <a:br>
              <a:rPr sz="2400"/>
            </a:br>
            <a:r>
              <a:rPr sz="2400"/>
              <a:t>          </a:t>
            </a:r>
            <a:r>
              <a:rPr sz="2400">
                <a:solidFill>
                  <a:srgbClr val="0000CC"/>
                </a:solidFill>
              </a:rPr>
              <a:t>Money  amount1, amount2, amount2;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            …</a:t>
            </a:r>
            <a:br>
              <a:rPr sz="2400">
                <a:solidFill>
                  <a:srgbClr val="0000CC"/>
                </a:solidFill>
              </a:rPr>
            </a:br>
            <a:r>
              <a:rPr sz="2400">
                <a:solidFill>
                  <a:srgbClr val="0000CC"/>
                </a:solidFill>
              </a:rPr>
              <a:t>          amount3 = amount1 – amount2;</a:t>
            </a:r>
          </a:p>
          <a:p>
            <a:pPr marL="293914" lvl="0" indent="-293914">
              <a:spcBef>
                <a:spcPts val="500"/>
              </a:spcBef>
              <a:defRPr sz="1800"/>
            </a:pPr>
            <a:r>
              <a:rPr sz="2400"/>
              <a:t>Overloading the </a:t>
            </a:r>
            <a:r>
              <a:rPr sz="240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–</a:t>
            </a:r>
            <a:r>
              <a:rPr sz="2400"/>
              <a:t> operator with one parameter</a:t>
            </a:r>
            <a:br>
              <a:rPr sz="2400"/>
            </a:br>
            <a:r>
              <a:rPr sz="2400"/>
              <a:t>allows us to </a:t>
            </a:r>
            <a:r>
              <a:rPr sz="2400">
                <a:latin typeface="Comic Sans MS Bold"/>
                <a:ea typeface="Comic Sans MS Bold"/>
                <a:cs typeface="Comic Sans MS Bold"/>
                <a:sym typeface="Comic Sans MS Bold"/>
              </a:rPr>
              <a:t>negate</a:t>
            </a:r>
            <a:r>
              <a:rPr sz="2400"/>
              <a:t> a money value like this</a:t>
            </a:r>
            <a:br>
              <a:rPr sz="2400"/>
            </a:br>
            <a:r>
              <a:rPr sz="2400"/>
              <a:t>                      </a:t>
            </a:r>
            <a:r>
              <a:rPr sz="2400">
                <a:solidFill>
                  <a:srgbClr val="0000CC"/>
                </a:solidFill>
              </a:rPr>
              <a:t>amount3 =  - amount1;</a:t>
            </a:r>
          </a:p>
        </p:txBody>
      </p:sp>
      <p:sp>
        <p:nvSpPr>
          <p:cNvPr id="85" name="Shape 85"/>
          <p:cNvSpPr/>
          <p:nvPr/>
        </p:nvSpPr>
        <p:spPr>
          <a:xfrm>
            <a:off x="6452203" y="5265737"/>
            <a:ext cx="2149858" cy="495733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11.6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1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6858000" y="2666999"/>
            <a:ext cx="2133600" cy="167799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740663"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0000CC"/>
                </a:solidFill>
              </a:rPr>
              <a:t>Display </a:t>
            </a:r>
            <a:br>
              <a:rPr sz="2916">
                <a:solidFill>
                  <a:srgbClr val="0000CC"/>
                </a:solidFill>
              </a:rPr>
            </a:br>
            <a:r>
              <a:rPr sz="2916">
                <a:solidFill>
                  <a:srgbClr val="0000CC"/>
                </a:solidFill>
              </a:rPr>
              <a:t>11.6</a:t>
            </a:r>
            <a:br>
              <a:rPr sz="2916">
                <a:solidFill>
                  <a:srgbClr val="0000CC"/>
                </a:solidFill>
              </a:rPr>
            </a:br>
            <a:endParaRPr sz="2916">
              <a:solidFill>
                <a:srgbClr val="0000CC"/>
              </a:solidFill>
            </a:endParaRPr>
          </a:p>
        </p:txBody>
      </p:sp>
      <p:sp>
        <p:nvSpPr>
          <p:cNvPr id="88" name="Shape 88"/>
          <p:cNvSpPr/>
          <p:nvPr/>
        </p:nvSpPr>
        <p:spPr>
          <a:xfrm>
            <a:off x="0" y="0"/>
            <a:ext cx="5383213" cy="14938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89" name="image4.png" descr="D11_06"/>
          <p:cNvPicPr/>
          <p:nvPr/>
        </p:nvPicPr>
        <p:blipFill>
          <a:blip r:embed="rId2"/>
          <a:stretch>
            <a:fillRect/>
          </a:stretch>
        </p:blipFill>
        <p:spPr>
          <a:xfrm>
            <a:off x="115887" y="228600"/>
            <a:ext cx="6284914" cy="662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Overloading &lt;&lt; and &gt;&gt;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/>
              <a:t>The </a:t>
            </a:r>
            <a:r>
              <a:rPr sz="2800">
                <a:latin typeface="Comic Sans MS Bold"/>
                <a:ea typeface="Comic Sans MS Bold"/>
                <a:cs typeface="Comic Sans MS Bold"/>
                <a:sym typeface="Comic Sans MS Bold"/>
              </a:rPr>
              <a:t>insertion</a:t>
            </a:r>
            <a:r>
              <a:rPr sz="2800"/>
              <a:t> operator </a:t>
            </a:r>
            <a:r>
              <a:rPr sz="280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&lt;&lt;</a:t>
            </a:r>
            <a:r>
              <a:rPr sz="2800"/>
              <a:t> is a binary operator</a:t>
            </a:r>
          </a:p>
          <a:p>
            <a:pPr lvl="1">
              <a:defRPr sz="1800"/>
            </a:pPr>
            <a:r>
              <a:rPr sz="2800"/>
              <a:t>The first operand is the </a:t>
            </a:r>
            <a:r>
              <a:rPr sz="2800">
                <a:latin typeface="Comic Sans MS Bold"/>
                <a:ea typeface="Comic Sans MS Bold"/>
                <a:cs typeface="Comic Sans MS Bold"/>
                <a:sym typeface="Comic Sans MS Bold"/>
              </a:rPr>
              <a:t>output stream</a:t>
            </a:r>
          </a:p>
          <a:p>
            <a:pPr lvl="1">
              <a:defRPr sz="1800"/>
            </a:pPr>
            <a:r>
              <a:rPr sz="2800"/>
              <a:t>The second operand is the value following </a:t>
            </a:r>
            <a:r>
              <a:rPr sz="280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&lt;&lt;</a:t>
            </a:r>
            <a:br>
              <a:rPr sz="280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br>
              <a:rPr sz="280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r>
              <a:rPr sz="2800"/>
              <a:t>		  </a:t>
            </a:r>
            <a:r>
              <a:rPr sz="2800">
                <a:solidFill>
                  <a:srgbClr val="FF0000"/>
                </a:solidFill>
              </a:rPr>
              <a:t>cout &lt;&lt; "Hello out there.\n";</a:t>
            </a:r>
          </a:p>
        </p:txBody>
      </p:sp>
      <p:grpSp>
        <p:nvGrpSpPr>
          <p:cNvPr id="102" name="Group 102"/>
          <p:cNvGrpSpPr/>
          <p:nvPr/>
        </p:nvGrpSpPr>
        <p:grpSpPr>
          <a:xfrm>
            <a:off x="1653277" y="4044950"/>
            <a:ext cx="5126247" cy="1865745"/>
            <a:chOff x="0" y="0"/>
            <a:chExt cx="5126245" cy="1865744"/>
          </a:xfrm>
        </p:grpSpPr>
        <p:grpSp>
          <p:nvGrpSpPr>
            <p:cNvPr id="95" name="Group 95"/>
            <p:cNvGrpSpPr/>
            <p:nvPr/>
          </p:nvGrpSpPr>
          <p:grpSpPr>
            <a:xfrm>
              <a:off x="0" y="0"/>
              <a:ext cx="1784559" cy="970395"/>
              <a:chOff x="0" y="0"/>
              <a:chExt cx="1784558" cy="970394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0" y="484187"/>
                <a:ext cx="1784559" cy="4862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spcBef>
                    <a:spcPts val="600"/>
                  </a:spcBef>
                  <a:defRPr sz="2800">
                    <a:solidFill>
                      <a:srgbClr val="333399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800">
                    <a:solidFill>
                      <a:srgbClr val="333399"/>
                    </a:solidFill>
                  </a:rPr>
                  <a:t>Operand 1</a:t>
                </a:r>
              </a:p>
            </p:txBody>
          </p:sp>
          <p:sp>
            <p:nvSpPr>
              <p:cNvPr id="94" name="Shape 94"/>
              <p:cNvSpPr/>
              <p:nvPr/>
            </p:nvSpPr>
            <p:spPr>
              <a:xfrm flipV="1">
                <a:off x="1394723" y="0"/>
                <a:ext cx="1" cy="552451"/>
              </a:xfrm>
              <a:prstGeom prst="line">
                <a:avLst/>
              </a:prstGeom>
              <a:noFill/>
              <a:ln w="57150" cap="flat">
                <a:solidFill>
                  <a:srgbClr val="333399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98" name="Group 98"/>
            <p:cNvGrpSpPr/>
            <p:nvPr/>
          </p:nvGrpSpPr>
          <p:grpSpPr>
            <a:xfrm>
              <a:off x="1490315" y="0"/>
              <a:ext cx="1507441" cy="1865745"/>
              <a:chOff x="0" y="0"/>
              <a:chExt cx="1507440" cy="1865744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0" y="1379537"/>
                <a:ext cx="1507441" cy="4862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spcBef>
                    <a:spcPts val="600"/>
                  </a:spcBef>
                  <a:defRPr sz="2800">
                    <a:solidFill>
                      <a:srgbClr val="333399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800">
                    <a:solidFill>
                      <a:srgbClr val="333399"/>
                    </a:solidFill>
                  </a:rPr>
                  <a:t>Operator</a:t>
                </a:r>
              </a:p>
            </p:txBody>
          </p:sp>
          <p:sp>
            <p:nvSpPr>
              <p:cNvPr id="97" name="Shape 97"/>
              <p:cNvSpPr/>
              <p:nvPr/>
            </p:nvSpPr>
            <p:spPr>
              <a:xfrm flipV="1">
                <a:off x="634657" y="0"/>
                <a:ext cx="1" cy="1409701"/>
              </a:xfrm>
              <a:prstGeom prst="line">
                <a:avLst/>
              </a:prstGeom>
              <a:noFill/>
              <a:ln w="57150" cap="flat">
                <a:solidFill>
                  <a:srgbClr val="333399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01" name="Group 101"/>
            <p:cNvGrpSpPr/>
            <p:nvPr/>
          </p:nvGrpSpPr>
          <p:grpSpPr>
            <a:xfrm>
              <a:off x="3341687" y="19050"/>
              <a:ext cx="1784559" cy="951345"/>
              <a:chOff x="0" y="0"/>
              <a:chExt cx="1784558" cy="951344"/>
            </a:xfrm>
          </p:grpSpPr>
          <p:sp>
            <p:nvSpPr>
              <p:cNvPr id="99" name="Shape 99"/>
              <p:cNvSpPr/>
              <p:nvPr/>
            </p:nvSpPr>
            <p:spPr>
              <a:xfrm>
                <a:off x="0" y="465137"/>
                <a:ext cx="1784559" cy="4862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spcBef>
                    <a:spcPts val="600"/>
                  </a:spcBef>
                  <a:defRPr sz="2800">
                    <a:solidFill>
                      <a:srgbClr val="333399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800">
                    <a:solidFill>
                      <a:srgbClr val="333399"/>
                    </a:solidFill>
                  </a:rPr>
                  <a:t>Operand 2</a:t>
                </a:r>
              </a:p>
            </p:txBody>
          </p:sp>
          <p:sp>
            <p:nvSpPr>
              <p:cNvPr id="100" name="Shape 100"/>
              <p:cNvSpPr/>
              <p:nvPr/>
            </p:nvSpPr>
            <p:spPr>
              <a:xfrm flipV="1">
                <a:off x="747023" y="0"/>
                <a:ext cx="1" cy="476251"/>
              </a:xfrm>
              <a:prstGeom prst="line">
                <a:avLst/>
              </a:prstGeom>
              <a:noFill/>
              <a:ln w="57150" cap="flat">
                <a:solidFill>
                  <a:srgbClr val="333399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Replacing Function output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5754" lvl="0" indent="-325754" defTabSz="868680">
              <a:defRPr sz="1800"/>
            </a:pPr>
            <a:r>
              <a:rPr sz="2660"/>
              <a:t>Overloading the </a:t>
            </a:r>
            <a:r>
              <a:rPr sz="266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&lt;&lt;</a:t>
            </a:r>
            <a:r>
              <a:rPr sz="2660"/>
              <a:t> operator allows us to </a:t>
            </a:r>
            <a:br>
              <a:rPr sz="2660"/>
            </a:br>
            <a:r>
              <a:rPr sz="2660"/>
              <a:t>use </a:t>
            </a:r>
            <a:r>
              <a:rPr sz="266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&lt;&lt;</a:t>
            </a:r>
            <a:r>
              <a:rPr sz="2660"/>
              <a:t> instead of </a:t>
            </a:r>
            <a:r>
              <a:rPr sz="2660">
                <a:solidFill>
                  <a:srgbClr val="FF0000"/>
                </a:solidFill>
              </a:rPr>
              <a:t>Money</a:t>
            </a:r>
            <a:r>
              <a:rPr sz="2660"/>
              <a:t>'s output function</a:t>
            </a:r>
          </a:p>
          <a:p>
            <a:pPr marL="705802" lvl="1" indent="-271462" defTabSz="868680">
              <a:defRPr sz="1800"/>
            </a:pPr>
            <a:r>
              <a:rPr sz="2660"/>
              <a:t>Given the declaration:  </a:t>
            </a:r>
            <a:r>
              <a:rPr sz="2660">
                <a:solidFill>
                  <a:srgbClr val="0000CC"/>
                </a:solidFill>
              </a:rPr>
              <a:t>Money amount(100); </a:t>
            </a:r>
            <a:br>
              <a:rPr sz="2660">
                <a:solidFill>
                  <a:srgbClr val="0000CC"/>
                </a:solidFill>
              </a:rPr>
            </a:br>
            <a:r>
              <a:rPr sz="2660"/>
              <a:t>                       </a:t>
            </a:r>
            <a:br>
              <a:rPr sz="2660"/>
            </a:br>
            <a:r>
              <a:rPr sz="2660"/>
              <a:t>         		 </a:t>
            </a:r>
            <a:r>
              <a:rPr sz="2660">
                <a:solidFill>
                  <a:srgbClr val="0000CC"/>
                </a:solidFill>
              </a:rPr>
              <a:t>amount.output( cout );</a:t>
            </a:r>
            <a:br>
              <a:rPr sz="2660">
                <a:solidFill>
                  <a:srgbClr val="0000CC"/>
                </a:solidFill>
              </a:rPr>
            </a:br>
            <a:endParaRPr sz="2660">
              <a:solidFill>
                <a:srgbClr val="0000CC"/>
              </a:solidFill>
            </a:endParaRPr>
          </a:p>
          <a:p>
            <a:pPr marL="271462" lvl="1" indent="162877" defTabSz="868680">
              <a:buSzTx/>
              <a:buNone/>
              <a:defRPr sz="1800"/>
            </a:pPr>
            <a:r>
              <a:rPr sz="2660"/>
              <a:t> can become</a:t>
            </a:r>
            <a:br>
              <a:rPr sz="2660"/>
            </a:br>
            <a:endParaRPr sz="2660"/>
          </a:p>
          <a:p>
            <a:pPr marL="271462" lvl="1" indent="162877" defTabSz="868680">
              <a:buSzTx/>
              <a:buNone/>
              <a:defRPr sz="1800"/>
            </a:pPr>
            <a:r>
              <a:rPr sz="2660"/>
              <a:t> 			  	  </a:t>
            </a:r>
            <a:r>
              <a:rPr sz="2660">
                <a:solidFill>
                  <a:srgbClr val="0000CC"/>
                </a:solidFill>
              </a:rPr>
              <a:t>cout &lt;&lt; amount;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What Does &lt;&lt; Return?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914" lvl="0" indent="-293914">
              <a:spcBef>
                <a:spcPts val="500"/>
              </a:spcBef>
              <a:defRPr sz="1800"/>
            </a:pPr>
            <a:r>
              <a:rPr sz="2400"/>
              <a:t>Because </a:t>
            </a:r>
            <a:r>
              <a:rPr sz="2400">
                <a:solidFill>
                  <a:srgbClr val="FF0000"/>
                </a:solidFill>
              </a:rPr>
              <a:t>&lt;&lt;</a:t>
            </a:r>
            <a:r>
              <a:rPr sz="2400"/>
              <a:t> is a binary operator </a:t>
            </a:r>
            <a:br>
              <a:rPr sz="2400"/>
            </a:br>
            <a:r>
              <a:rPr sz="2400"/>
              <a:t> </a:t>
            </a:r>
            <a:r>
              <a:rPr sz="2400">
                <a:solidFill>
                  <a:srgbClr val="0000CC"/>
                </a:solidFill>
              </a:rPr>
              <a:t>cout &lt;&lt; "I have " &lt;&lt; amount &lt;&lt; " in my purse."; </a:t>
            </a:r>
            <a:br>
              <a:rPr sz="2400">
                <a:solidFill>
                  <a:srgbClr val="0000CC"/>
                </a:solidFill>
              </a:rPr>
            </a:br>
            <a:br>
              <a:rPr sz="2400">
                <a:solidFill>
                  <a:srgbClr val="0000CC"/>
                </a:solidFill>
              </a:rPr>
            </a:br>
            <a:r>
              <a:rPr sz="2400"/>
              <a:t>seems as if it could be grouped as</a:t>
            </a:r>
            <a:br>
              <a:rPr sz="2400"/>
            </a:br>
            <a:r>
              <a:rPr sz="2400">
                <a:solidFill>
                  <a:srgbClr val="0000CC"/>
                </a:solidFill>
              </a:rPr>
              <a:t>( (cout &lt;&lt; "I have" ) &lt;&lt; amount) &lt;&lt; "in my purse.";</a:t>
            </a:r>
            <a:br>
              <a:rPr sz="2400">
                <a:solidFill>
                  <a:srgbClr val="0000CC"/>
                </a:solidFill>
              </a:rPr>
            </a:br>
            <a:endParaRPr sz="2400">
              <a:solidFill>
                <a:srgbClr val="0000CC"/>
              </a:solidFill>
            </a:endParaRPr>
          </a:p>
          <a:p>
            <a:pPr marL="293914" lvl="0" indent="-293914">
              <a:spcBef>
                <a:spcPts val="500"/>
              </a:spcBef>
              <a:defRPr sz="1800"/>
            </a:pPr>
            <a:r>
              <a:rPr sz="2400"/>
              <a:t>To provide </a:t>
            </a:r>
            <a:r>
              <a:rPr sz="2400">
                <a:solidFill>
                  <a:srgbClr val="0000CC"/>
                </a:solidFill>
              </a:rPr>
              <a:t>cout</a:t>
            </a:r>
            <a:r>
              <a:rPr sz="2400"/>
              <a:t> as an argument for  </a:t>
            </a:r>
            <a:r>
              <a:rPr sz="2400">
                <a:solidFill>
                  <a:srgbClr val="0000CC"/>
                </a:solidFill>
              </a:rPr>
              <a:t>&lt;&lt;</a:t>
            </a:r>
            <a:r>
              <a:rPr sz="2400"/>
              <a:t> amount,</a:t>
            </a:r>
            <a:br>
              <a:rPr sz="2400"/>
            </a:br>
            <a:r>
              <a:rPr sz="2400">
                <a:solidFill>
                  <a:srgbClr val="0000CC"/>
                </a:solidFill>
              </a:rPr>
              <a:t>(cout &lt;&lt; "I have") </a:t>
            </a:r>
            <a:r>
              <a:rPr sz="2400"/>
              <a:t>must return </a:t>
            </a:r>
            <a:r>
              <a:rPr sz="2400">
                <a:solidFill>
                  <a:srgbClr val="0000CC"/>
                </a:solidFill>
              </a:rPr>
              <a:t>cout</a:t>
            </a:r>
          </a:p>
        </p:txBody>
      </p:sp>
      <p:sp>
        <p:nvSpPr>
          <p:cNvPr id="109" name="Shape 109"/>
          <p:cNvSpPr/>
          <p:nvPr/>
        </p:nvSpPr>
        <p:spPr>
          <a:xfrm>
            <a:off x="6701440" y="5608637"/>
            <a:ext cx="2149858" cy="495733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11.7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1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6019799" y="3200400"/>
            <a:ext cx="2982914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000CC"/>
                </a:solidFill>
              </a:rPr>
              <a:t>Display 11.7</a:t>
            </a:r>
            <a:br>
              <a:rPr sz="2556">
                <a:solidFill>
                  <a:srgbClr val="0000CC"/>
                </a:solidFill>
              </a:rPr>
            </a:br>
            <a:endParaRPr sz="2556">
              <a:solidFill>
                <a:srgbClr val="0000CC"/>
              </a:solidFill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0" y="0"/>
            <a:ext cx="4610100" cy="14938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13" name="image5.png" descr="08"/>
          <p:cNvPicPr/>
          <p:nvPr/>
        </p:nvPicPr>
        <p:blipFill>
          <a:blip r:embed="rId2"/>
          <a:stretch>
            <a:fillRect/>
          </a:stretch>
        </p:blipFill>
        <p:spPr>
          <a:xfrm>
            <a:off x="150812" y="0"/>
            <a:ext cx="586898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Overloaded </a:t>
            </a:r>
            <a:r>
              <a:rPr sz="3600">
                <a:solidFill>
                  <a:srgbClr val="FF0000"/>
                </a:solidFill>
              </a:rPr>
              <a:t>&lt;&lt;</a:t>
            </a:r>
            <a:r>
              <a:rPr sz="3600">
                <a:solidFill>
                  <a:srgbClr val="0000CC"/>
                </a:solidFill>
              </a:rPr>
              <a:t> Declaration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4928" lvl="0" indent="-244928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Based on the previous example, </a:t>
            </a:r>
            <a:r>
              <a:rPr sz="2000">
                <a:solidFill>
                  <a:srgbClr val="FF0000"/>
                </a:solidFill>
              </a:rPr>
              <a:t>&lt;&lt;</a:t>
            </a:r>
            <a:r>
              <a:rPr sz="2000"/>
              <a:t> should return</a:t>
            </a:r>
            <a:br>
              <a:rPr sz="2000"/>
            </a:br>
            <a:r>
              <a:rPr sz="2000"/>
              <a:t>its first argument, the </a:t>
            </a:r>
            <a:r>
              <a:rPr sz="2000">
                <a:solidFill>
                  <a:srgbClr val="0000CC"/>
                </a:solidFill>
              </a:rPr>
              <a:t>output stream</a:t>
            </a:r>
          </a:p>
          <a:p>
            <a:pPr marL="661307" lvl="1" indent="-204107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/>
              <a:t>This leads to a declaration of the overloaded </a:t>
            </a:r>
            <a:br>
              <a:rPr sz="2000"/>
            </a:br>
            <a:r>
              <a:rPr sz="2000">
                <a:solidFill>
                  <a:srgbClr val="FF000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&lt;&lt;</a:t>
            </a:r>
            <a:r>
              <a:rPr sz="2000"/>
              <a:t> operator for the </a:t>
            </a:r>
            <a:r>
              <a:rPr sz="2000">
                <a:solidFill>
                  <a:srgbClr val="FF0000"/>
                </a:solidFill>
              </a:rPr>
              <a:t>Money</a:t>
            </a:r>
            <a:r>
              <a:rPr sz="2000"/>
              <a:t> class:</a:t>
            </a:r>
            <a:br>
              <a:rPr sz="2000"/>
            </a:br>
            <a:r>
              <a:rPr sz="2000"/>
              <a:t> </a:t>
            </a:r>
            <a:br>
              <a:rPr sz="2000"/>
            </a:br>
            <a:r>
              <a:rPr sz="2000">
                <a:solidFill>
                  <a:srgbClr val="0000CC"/>
                </a:solidFill>
              </a:rPr>
              <a:t>class Money</a:t>
            </a:r>
            <a:br>
              <a:rPr sz="2000">
                <a:solidFill>
                  <a:srgbClr val="0000CC"/>
                </a:solidFill>
              </a:rPr>
            </a:br>
            <a:r>
              <a:rPr sz="2000">
                <a:solidFill>
                  <a:srgbClr val="0000CC"/>
                </a:solidFill>
              </a:rPr>
              <a:t>{</a:t>
            </a:r>
            <a:br>
              <a:rPr sz="2000">
                <a:solidFill>
                  <a:srgbClr val="0000CC"/>
                </a:solidFill>
              </a:rPr>
            </a:br>
            <a:r>
              <a:rPr sz="2000">
                <a:solidFill>
                  <a:srgbClr val="0000CC"/>
                </a:solidFill>
              </a:rPr>
              <a:t>   public:</a:t>
            </a:r>
            <a:br>
              <a:rPr sz="2000">
                <a:solidFill>
                  <a:srgbClr val="0000CC"/>
                </a:solidFill>
              </a:rPr>
            </a:br>
            <a:r>
              <a:rPr sz="2000">
                <a:solidFill>
                  <a:srgbClr val="0000CC"/>
                </a:solidFill>
              </a:rPr>
              <a:t>              …</a:t>
            </a:r>
            <a:br>
              <a:rPr sz="2000">
                <a:solidFill>
                  <a:srgbClr val="0000CC"/>
                </a:solidFill>
              </a:rPr>
            </a:br>
            <a:r>
              <a:rPr sz="2000">
                <a:solidFill>
                  <a:srgbClr val="0000CC"/>
                </a:solidFill>
              </a:rPr>
              <a:t>       friend ostream&amp; operator &lt;&lt; (ostream&amp; outs, </a:t>
            </a:r>
            <a:br>
              <a:rPr sz="2000">
                <a:solidFill>
                  <a:srgbClr val="0000CC"/>
                </a:solidFill>
              </a:rPr>
            </a:br>
            <a:r>
              <a:rPr sz="2000">
                <a:solidFill>
                  <a:srgbClr val="0000CC"/>
                </a:solidFill>
              </a:rPr>
              <a:t>                                                        const Money&amp; amount);</a:t>
            </a:r>
            <a:br>
              <a:rPr sz="2000">
                <a:solidFill>
                  <a:srgbClr val="0000CC"/>
                </a:solidFill>
              </a:rPr>
            </a:br>
            <a:r>
              <a:rPr sz="2000">
                <a:solidFill>
                  <a:srgbClr val="0000CC"/>
                </a:solidFill>
              </a:rPr>
              <a:t>             …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Overloaded &lt;&lt; Definition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2039" lvl="0" indent="-312039" defTabSz="832104">
              <a:defRPr sz="1800"/>
            </a:pPr>
            <a:r>
              <a:rPr sz="2548" dirty="0"/>
              <a:t>The following </a:t>
            </a:r>
            <a:r>
              <a:rPr sz="2548" dirty="0">
                <a:solidFill>
                  <a:srgbClr val="0000CC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defines</a:t>
            </a:r>
            <a:r>
              <a:rPr sz="2548" dirty="0"/>
              <a:t> the </a:t>
            </a:r>
            <a:r>
              <a:rPr sz="2548" dirty="0">
                <a:solidFill>
                  <a:srgbClr val="FF0000"/>
                </a:solidFill>
              </a:rPr>
              <a:t>&lt;&lt;</a:t>
            </a:r>
            <a:r>
              <a:rPr sz="2548" dirty="0"/>
              <a:t> operator</a:t>
            </a:r>
          </a:p>
          <a:p>
            <a:pPr marL="260032" lvl="1" indent="156019" defTabSz="832104">
              <a:buSzTx/>
              <a:buNone/>
              <a:defRPr sz="1800"/>
            </a:pPr>
            <a:r>
              <a:rPr lang="en-US" sz="2548" dirty="0" err="1">
                <a:solidFill>
                  <a:srgbClr val="0000CC"/>
                </a:solidFill>
              </a:rPr>
              <a:t>o</a:t>
            </a:r>
            <a:r>
              <a:rPr sz="2548" dirty="0" err="1">
                <a:solidFill>
                  <a:srgbClr val="0000CC"/>
                </a:solidFill>
              </a:rPr>
              <a:t>stream</a:t>
            </a:r>
            <a:r>
              <a:rPr lang="en-US" sz="2548" dirty="0">
                <a:solidFill>
                  <a:srgbClr val="0000CC"/>
                </a:solidFill>
              </a:rPr>
              <a:t>&amp;</a:t>
            </a:r>
            <a:r>
              <a:rPr sz="2548" dirty="0">
                <a:solidFill>
                  <a:srgbClr val="0000CC"/>
                </a:solidFill>
              </a:rPr>
              <a:t> operator &lt;&lt;(</a:t>
            </a:r>
            <a:r>
              <a:rPr sz="2548" dirty="0" err="1">
                <a:solidFill>
                  <a:srgbClr val="0000CC"/>
                </a:solidFill>
              </a:rPr>
              <a:t>ostream</a:t>
            </a:r>
            <a:r>
              <a:rPr sz="2548" dirty="0">
                <a:solidFill>
                  <a:srgbClr val="0000CC"/>
                </a:solidFill>
              </a:rPr>
              <a:t>&amp; outs,</a:t>
            </a:r>
            <a:br>
              <a:rPr sz="2548" dirty="0">
                <a:solidFill>
                  <a:srgbClr val="0000CC"/>
                </a:solidFill>
              </a:rPr>
            </a:br>
            <a:r>
              <a:rPr sz="2548" dirty="0">
                <a:solidFill>
                  <a:srgbClr val="0000CC"/>
                </a:solidFill>
              </a:rPr>
              <a:t> 				     </a:t>
            </a:r>
            <a:r>
              <a:rPr sz="2548" dirty="0" err="1">
                <a:solidFill>
                  <a:srgbClr val="0000CC"/>
                </a:solidFill>
              </a:rPr>
              <a:t>const</a:t>
            </a:r>
            <a:r>
              <a:rPr sz="2548" dirty="0">
                <a:solidFill>
                  <a:srgbClr val="0000CC"/>
                </a:solidFill>
              </a:rPr>
              <a:t> Money&amp; amount)</a:t>
            </a:r>
            <a:br>
              <a:rPr sz="2548" dirty="0">
                <a:solidFill>
                  <a:srgbClr val="0000CC"/>
                </a:solidFill>
              </a:rPr>
            </a:br>
            <a:r>
              <a:rPr sz="2548" dirty="0">
                <a:solidFill>
                  <a:srgbClr val="0000CC"/>
                </a:solidFill>
              </a:rPr>
              <a:t>{</a:t>
            </a:r>
            <a:br>
              <a:rPr sz="2548" dirty="0">
                <a:solidFill>
                  <a:srgbClr val="0000CC"/>
                </a:solidFill>
              </a:rPr>
            </a:br>
            <a:r>
              <a:rPr sz="2548" dirty="0">
                <a:solidFill>
                  <a:srgbClr val="0000CC"/>
                </a:solidFill>
              </a:rPr>
              <a:t>       &lt;Same as the body of Money::output  in</a:t>
            </a:r>
            <a:br>
              <a:rPr sz="2548" dirty="0">
                <a:solidFill>
                  <a:srgbClr val="0000CC"/>
                </a:solidFill>
              </a:rPr>
            </a:br>
            <a:r>
              <a:rPr sz="2548" dirty="0">
                <a:solidFill>
                  <a:srgbClr val="0000CC"/>
                </a:solidFill>
              </a:rPr>
              <a:t>      Display 11.3 (except </a:t>
            </a:r>
            <a:r>
              <a:rPr sz="2548" dirty="0" err="1">
                <a:solidFill>
                  <a:srgbClr val="0000CC"/>
                </a:solidFill>
              </a:rPr>
              <a:t>all_cents</a:t>
            </a:r>
            <a:r>
              <a:rPr sz="2548" dirty="0">
                <a:solidFill>
                  <a:srgbClr val="0000CC"/>
                </a:solidFill>
              </a:rPr>
              <a:t> is replaced </a:t>
            </a:r>
            <a:br>
              <a:rPr sz="2548" dirty="0">
                <a:solidFill>
                  <a:srgbClr val="0000CC"/>
                </a:solidFill>
              </a:rPr>
            </a:br>
            <a:r>
              <a:rPr sz="2548" dirty="0">
                <a:solidFill>
                  <a:srgbClr val="0000CC"/>
                </a:solidFill>
              </a:rPr>
              <a:t>       with </a:t>
            </a:r>
            <a:r>
              <a:rPr sz="2548" dirty="0" err="1">
                <a:solidFill>
                  <a:srgbClr val="0000CC"/>
                </a:solidFill>
              </a:rPr>
              <a:t>amount.all_cents</a:t>
            </a:r>
            <a:r>
              <a:rPr sz="2548" dirty="0">
                <a:solidFill>
                  <a:srgbClr val="0000CC"/>
                </a:solidFill>
              </a:rPr>
              <a:t>) &gt;</a:t>
            </a:r>
            <a:br>
              <a:rPr sz="2548" dirty="0">
                <a:solidFill>
                  <a:srgbClr val="0000CC"/>
                </a:solidFill>
              </a:rPr>
            </a:br>
            <a:r>
              <a:rPr sz="2548" dirty="0">
                <a:solidFill>
                  <a:srgbClr val="0000CC"/>
                </a:solidFill>
              </a:rPr>
              <a:t>     </a:t>
            </a:r>
            <a:br>
              <a:rPr sz="2548" dirty="0">
                <a:solidFill>
                  <a:srgbClr val="0000CC"/>
                </a:solidFill>
              </a:rPr>
            </a:br>
            <a:r>
              <a:rPr sz="2548" dirty="0">
                <a:solidFill>
                  <a:srgbClr val="0000CC"/>
                </a:solidFill>
              </a:rPr>
              <a:t>       return outs;</a:t>
            </a:r>
            <a:br>
              <a:rPr sz="2548" dirty="0">
                <a:solidFill>
                  <a:srgbClr val="0000CC"/>
                </a:solidFill>
              </a:rPr>
            </a:br>
            <a:r>
              <a:rPr sz="2548" dirty="0">
                <a:solidFill>
                  <a:srgbClr val="0000CC"/>
                </a:solidFill>
              </a:rPr>
              <a:t> }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Return ostream&amp; ?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914" lvl="0" indent="-293914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The </a:t>
            </a:r>
            <a:r>
              <a:rPr sz="2400">
                <a:solidFill>
                  <a:srgbClr val="C00000"/>
                </a:solidFill>
              </a:rPr>
              <a:t>&amp;</a:t>
            </a:r>
            <a:r>
              <a:rPr sz="2400"/>
              <a:t> means a reference is returned</a:t>
            </a:r>
          </a:p>
          <a:p>
            <a:pPr marL="702128" lvl="1" indent="-24492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So far all our functions have returned values</a:t>
            </a:r>
          </a:p>
          <a:p>
            <a:pPr marL="293914" lvl="0" indent="-293914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The value of a stream object is not so simple to </a:t>
            </a:r>
            <a:br>
              <a:rPr sz="2400"/>
            </a:br>
            <a:r>
              <a:rPr sz="2400"/>
              <a:t> return</a:t>
            </a:r>
          </a:p>
          <a:p>
            <a:pPr marL="702128" lvl="1" indent="-24492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The value of a stream might be an entire file, the </a:t>
            </a:r>
            <a:br>
              <a:rPr sz="2400"/>
            </a:br>
            <a:r>
              <a:rPr sz="2400"/>
              <a:t>keyboard, or the screen!</a:t>
            </a:r>
          </a:p>
          <a:p>
            <a:pPr marL="293914" lvl="0" indent="-293914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We want to return a reference to</a:t>
            </a:r>
            <a:r>
              <a:rPr sz="2400">
                <a:solidFill>
                  <a:srgbClr val="0000CC"/>
                </a:solidFill>
              </a:rPr>
              <a:t> the stream </a:t>
            </a:r>
            <a:r>
              <a:rPr sz="2400"/>
              <a:t>, not the </a:t>
            </a:r>
            <a:r>
              <a:rPr sz="2400">
                <a:solidFill>
                  <a:srgbClr val="0000CC"/>
                </a:solidFill>
              </a:rPr>
              <a:t>value of the stream</a:t>
            </a:r>
          </a:p>
          <a:p>
            <a:pPr marL="293914" lvl="0" indent="-293914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The </a:t>
            </a:r>
            <a:r>
              <a:rPr sz="2400">
                <a:solidFill>
                  <a:srgbClr val="C00000"/>
                </a:solidFill>
              </a:rPr>
              <a:t>&amp;</a:t>
            </a:r>
            <a:r>
              <a:rPr sz="2400"/>
              <a:t> means that we want to return a reference to the stream, not its value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FB749-D721-4747-8CA5-50C17FA2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</a:t>
            </a:r>
            <a:r>
              <a:rPr lang="en-US" dirty="0"/>
              <a:t>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0C7D1-4AD9-4442-AE2B-6C4A538F6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When a function has a constant parameter,</a:t>
            </a:r>
            <a:br>
              <a:rPr lang="en-US" altLang="en-US" sz="2400" dirty="0"/>
            </a:br>
            <a:r>
              <a:rPr lang="en-US" altLang="en-US" sz="2400" dirty="0"/>
              <a:t>the compiler will make certain the parameter</a:t>
            </a:r>
            <a:br>
              <a:rPr lang="en-US" altLang="en-US" sz="2400" dirty="0"/>
            </a:br>
            <a:r>
              <a:rPr lang="en-US" altLang="en-US" sz="2400" dirty="0"/>
              <a:t>cannot be changed by the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What if the parameter calls a member function?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>
                <a:solidFill>
                  <a:srgbClr val="0033CC"/>
                </a:solidFill>
              </a:rPr>
              <a:t>bool </a:t>
            </a:r>
            <a:r>
              <a:rPr lang="en-US" altLang="en-US" sz="2400" dirty="0" err="1">
                <a:solidFill>
                  <a:srgbClr val="0033CC"/>
                </a:solidFill>
              </a:rPr>
              <a:t>IsSameDay</a:t>
            </a:r>
            <a:r>
              <a:rPr lang="en-US" altLang="en-US" sz="2400" dirty="0">
                <a:solidFill>
                  <a:srgbClr val="0033CC"/>
                </a:solidFill>
              </a:rPr>
              <a:t>(const Date&amp; date, </a:t>
            </a:r>
            <a:br>
              <a:rPr lang="en-US" altLang="en-US" sz="2400" dirty="0">
                <a:solidFill>
                  <a:srgbClr val="0033CC"/>
                </a:solidFill>
              </a:rPr>
            </a:br>
            <a:r>
              <a:rPr lang="en-US" altLang="en-US" sz="2400" dirty="0">
                <a:solidFill>
                  <a:srgbClr val="0033CC"/>
                </a:solidFill>
              </a:rPr>
              <a:t>                      const </a:t>
            </a:r>
            <a:r>
              <a:rPr lang="en-US" altLang="en-US" sz="2400" dirty="0" err="1">
                <a:solidFill>
                  <a:srgbClr val="0033CC"/>
                </a:solidFill>
              </a:rPr>
              <a:t>DayOfYear</a:t>
            </a:r>
            <a:r>
              <a:rPr lang="en-US" altLang="en-US" sz="2400" dirty="0">
                <a:solidFill>
                  <a:srgbClr val="0033CC"/>
                </a:solidFill>
              </a:rPr>
              <a:t>&amp; day)</a:t>
            </a:r>
            <a:br>
              <a:rPr lang="en-US" altLang="en-US" sz="2400" dirty="0">
                <a:solidFill>
                  <a:srgbClr val="0033CC"/>
                </a:solidFill>
              </a:rPr>
            </a:br>
            <a:r>
              <a:rPr lang="en-US" altLang="en-US" sz="2400" dirty="0">
                <a:solidFill>
                  <a:srgbClr val="0033CC"/>
                </a:solidFill>
              </a:rPr>
              <a:t>    {   …</a:t>
            </a:r>
            <a:br>
              <a:rPr lang="en-US" altLang="en-US" sz="2400" dirty="0">
                <a:solidFill>
                  <a:srgbClr val="0033CC"/>
                </a:solidFill>
              </a:rPr>
            </a:br>
            <a:r>
              <a:rPr lang="en-US" altLang="en-US" sz="2400" dirty="0">
                <a:solidFill>
                  <a:srgbClr val="0033CC"/>
                </a:solidFill>
              </a:rPr>
              <a:t>         return (</a:t>
            </a:r>
            <a:r>
              <a:rPr lang="en-US" altLang="en-US" sz="2400" dirty="0" err="1">
                <a:solidFill>
                  <a:srgbClr val="0033CC"/>
                </a:solidFill>
              </a:rPr>
              <a:t>date.get_day</a:t>
            </a:r>
            <a:r>
              <a:rPr lang="en-US" altLang="en-US" sz="2400" dirty="0">
                <a:solidFill>
                  <a:srgbClr val="0033CC"/>
                </a:solidFill>
              </a:rPr>
              <a:t>() == </a:t>
            </a:r>
            <a:r>
              <a:rPr lang="en-US" altLang="en-US" sz="2400" dirty="0" err="1">
                <a:solidFill>
                  <a:srgbClr val="0033CC"/>
                </a:solidFill>
              </a:rPr>
              <a:t>day.get_day</a:t>
            </a:r>
            <a:r>
              <a:rPr lang="en-US" altLang="en-US" sz="2400" dirty="0">
                <a:solidFill>
                  <a:srgbClr val="0033CC"/>
                </a:solidFill>
              </a:rPr>
              <a:t>() &amp;&amp;</a:t>
            </a:r>
          </a:p>
          <a:p>
            <a:pPr marL="2286000" lvl="5" indent="0">
              <a:lnSpc>
                <a:spcPct val="90000"/>
              </a:lnSpc>
              <a:buNone/>
            </a:pPr>
            <a:r>
              <a:rPr lang="en-US" altLang="en-US" sz="2400" dirty="0" err="1">
                <a:solidFill>
                  <a:srgbClr val="0033CC"/>
                </a:solidFill>
              </a:rPr>
              <a:t>date.get_month</a:t>
            </a:r>
            <a:r>
              <a:rPr lang="en-US" altLang="en-US" sz="2400" dirty="0">
                <a:solidFill>
                  <a:srgbClr val="0033CC"/>
                </a:solidFill>
              </a:rPr>
              <a:t>() == </a:t>
            </a:r>
            <a:r>
              <a:rPr lang="en-US" altLang="en-US" sz="2400" dirty="0" err="1">
                <a:solidFill>
                  <a:srgbClr val="0033CC"/>
                </a:solidFill>
              </a:rPr>
              <a:t>day.get_month</a:t>
            </a:r>
            <a:r>
              <a:rPr lang="en-US" altLang="en-US" sz="2400" dirty="0">
                <a:solidFill>
                  <a:srgbClr val="0033CC"/>
                </a:solidFill>
              </a:rPr>
              <a:t>())</a:t>
            </a:r>
          </a:p>
          <a:p>
            <a:pPr marL="2286000" lvl="5" indent="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0033CC"/>
                </a:solidFill>
              </a:rPr>
              <a:t>}</a:t>
            </a:r>
            <a:br>
              <a:rPr lang="en-US" altLang="en-US" sz="2400" dirty="0">
                <a:solidFill>
                  <a:srgbClr val="0033CC"/>
                </a:solidFill>
              </a:rPr>
            </a:br>
            <a:endParaRPr lang="en-US" altLang="en-US" sz="2400" dirty="0">
              <a:solidFill>
                <a:srgbClr val="0033C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How does the compiler know that </a:t>
            </a:r>
            <a:r>
              <a:rPr lang="en-US" sz="2400" dirty="0" err="1"/>
              <a:t>get_day</a:t>
            </a:r>
            <a:r>
              <a:rPr lang="en-US" sz="2400" dirty="0"/>
              <a:t>() and </a:t>
            </a:r>
            <a:r>
              <a:rPr lang="en-US" sz="2400" dirty="0" err="1"/>
              <a:t>get_month</a:t>
            </a:r>
            <a:r>
              <a:rPr lang="en-US" sz="2400" dirty="0"/>
              <a:t>() will not change parameter date or 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31893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Overloading &gt;&gt;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914" lvl="0" indent="-293914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Overloading the </a:t>
            </a:r>
            <a:r>
              <a:rPr sz="2400">
                <a:latin typeface="Comic Sans MS Bold"/>
                <a:ea typeface="Comic Sans MS Bold"/>
                <a:cs typeface="Comic Sans MS Bold"/>
                <a:sym typeface="Comic Sans MS Bold"/>
              </a:rPr>
              <a:t>extraction</a:t>
            </a:r>
            <a:r>
              <a:rPr sz="2400"/>
              <a:t> </a:t>
            </a:r>
            <a:r>
              <a:rPr sz="2400">
                <a:solidFill>
                  <a:srgbClr val="C00000"/>
                </a:solidFill>
              </a:rPr>
              <a:t>&gt;&gt;</a:t>
            </a:r>
            <a:r>
              <a:rPr sz="2400"/>
              <a:t> operator for input is very similar to overloading the  </a:t>
            </a:r>
            <a:r>
              <a:rPr sz="2400">
                <a:solidFill>
                  <a:srgbClr val="C00000"/>
                </a:solidFill>
              </a:rPr>
              <a:t>&lt;&lt;</a:t>
            </a:r>
            <a:r>
              <a:rPr sz="2400"/>
              <a:t> for output</a:t>
            </a:r>
          </a:p>
          <a:p>
            <a:pPr marL="293914" lvl="0" indent="-293914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 </a:t>
            </a:r>
            <a:r>
              <a:rPr sz="2400">
                <a:solidFill>
                  <a:srgbClr val="C00000"/>
                </a:solidFill>
              </a:rPr>
              <a:t>&gt;&gt;</a:t>
            </a:r>
            <a:r>
              <a:rPr sz="2400"/>
              <a:t> could be defined this way for the Money class</a:t>
            </a:r>
            <a:br>
              <a:rPr sz="2400"/>
            </a:br>
            <a:r>
              <a:rPr sz="2400">
                <a:solidFill>
                  <a:srgbClr val="0000CC"/>
                </a:solidFill>
              </a:rPr>
              <a:t>     </a:t>
            </a:r>
          </a:p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4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istream&amp; operator &gt;&gt;(istream&amp; ins, Money&amp; amount)         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&lt;This part is the same as the body of 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 Money::input in Display 11.3 (except that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    all_cents is replaced with amount.all_cents)&gt;  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 	</a:t>
            </a:r>
          </a:p>
          <a:p>
            <a:pPr lvl="0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		return ins;</a:t>
            </a:r>
            <a:b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sz="2000">
                <a:solidFill>
                  <a:srgbClr val="0000CC"/>
                </a:solidFill>
                <a:latin typeface="Consolas"/>
                <a:ea typeface="Consolas"/>
                <a:cs typeface="Consolas"/>
                <a:sym typeface="Consolas"/>
              </a:rPr>
              <a:t>}                                        </a:t>
            </a:r>
          </a:p>
        </p:txBody>
      </p:sp>
      <p:sp>
        <p:nvSpPr>
          <p:cNvPr id="126" name="Shape 126"/>
          <p:cNvSpPr/>
          <p:nvPr/>
        </p:nvSpPr>
        <p:spPr>
          <a:xfrm>
            <a:off x="5404316" y="5627687"/>
            <a:ext cx="2999444" cy="495733"/>
          </a:xfrm>
          <a:prstGeom prst="rect">
            <a:avLst/>
          </a:prstGeom>
          <a:solidFill>
            <a:srgbClr val="F8BE1A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11.8 (1-4)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animBg="1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000CC"/>
                </a:solidFill>
              </a:rPr>
              <a:t>Display 11.8</a:t>
            </a:r>
            <a:br>
              <a:rPr sz="2556">
                <a:solidFill>
                  <a:srgbClr val="0000CC"/>
                </a:solidFill>
              </a:rPr>
            </a:br>
            <a:r>
              <a:rPr sz="2556">
                <a:solidFill>
                  <a:srgbClr val="0000CC"/>
                </a:solidFill>
              </a:rPr>
              <a:t>(1/4)</a:t>
            </a:r>
          </a:p>
        </p:txBody>
      </p:sp>
      <p:pic>
        <p:nvPicPr>
          <p:cNvPr id="129" name="image6.png" descr="D11_08a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631950"/>
            <a:ext cx="8153400" cy="4616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5754687" y="2514600"/>
            <a:ext cx="3200401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000CC"/>
                </a:solidFill>
              </a:rPr>
              <a:t>Display 11.8(2/4)</a:t>
            </a:r>
            <a:br>
              <a:rPr sz="2556">
                <a:solidFill>
                  <a:srgbClr val="0000CC"/>
                </a:solidFill>
              </a:rPr>
            </a:br>
            <a:endParaRPr sz="2556">
              <a:solidFill>
                <a:srgbClr val="0000CC"/>
              </a:solidFill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0" y="152400"/>
            <a:ext cx="5200650" cy="13144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33" name="image7.png" descr="D11_08b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899025" cy="6253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5629275" y="2438400"/>
            <a:ext cx="2841625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000CC"/>
                </a:solidFill>
              </a:rPr>
              <a:t>Display 11.8 (3/4)</a:t>
            </a:r>
            <a:br>
              <a:rPr sz="2556">
                <a:solidFill>
                  <a:srgbClr val="0000CC"/>
                </a:solidFill>
              </a:rPr>
            </a:br>
            <a:endParaRPr sz="2556">
              <a:solidFill>
                <a:srgbClr val="0000CC"/>
              </a:solidFill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0" y="231775"/>
            <a:ext cx="5203825" cy="13398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37" name="image8.png" descr="D11_08c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13" y="360363"/>
            <a:ext cx="5026026" cy="6180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5526087" y="2514600"/>
            <a:ext cx="3048001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000CC"/>
                </a:solidFill>
              </a:rPr>
              <a:t>Display 11.8 (4/4)</a:t>
            </a:r>
            <a:br>
              <a:rPr sz="2556">
                <a:solidFill>
                  <a:srgbClr val="0000CC"/>
                </a:solidFill>
              </a:rPr>
            </a:br>
            <a:endParaRPr sz="2556">
              <a:solidFill>
                <a:srgbClr val="0000CC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0" y="627062"/>
            <a:ext cx="5280025" cy="15065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41" name="image9.png" descr="D11_08d"/>
          <p:cNvPicPr/>
          <p:nvPr/>
        </p:nvPicPr>
        <p:blipFill>
          <a:blip r:embed="rId2"/>
          <a:stretch>
            <a:fillRect/>
          </a:stretch>
        </p:blipFill>
        <p:spPr>
          <a:xfrm>
            <a:off x="103187" y="747712"/>
            <a:ext cx="5006976" cy="5764214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6095999" y="4419600"/>
            <a:ext cx="2478090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400"/>
              <a:t>File input and output will be discussed soon. 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Section 11.2 Exercises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defRPr sz="1800"/>
            </a:pPr>
            <a:r>
              <a:rPr sz="2800"/>
              <a:t>Can you</a:t>
            </a:r>
            <a:br>
              <a:rPr sz="2800"/>
            </a:br>
            <a:endParaRPr sz="2800"/>
          </a:p>
          <a:p>
            <a:pPr lvl="1">
              <a:lnSpc>
                <a:spcPct val="90000"/>
              </a:lnSpc>
              <a:defRPr sz="1800"/>
            </a:pPr>
            <a:r>
              <a:rPr sz="2800"/>
              <a:t>Describe the purpose of a making a function a friend?</a:t>
            </a:r>
            <a:br>
              <a:rPr sz="2800"/>
            </a:br>
            <a:endParaRPr sz="2800"/>
          </a:p>
          <a:p>
            <a:pPr lvl="1">
              <a:lnSpc>
                <a:spcPct val="90000"/>
              </a:lnSpc>
              <a:defRPr sz="1800"/>
            </a:pPr>
            <a:r>
              <a:rPr sz="2800"/>
              <a:t>Describe the use of constant parameters?</a:t>
            </a:r>
            <a:br>
              <a:rPr sz="2800"/>
            </a:br>
            <a:endParaRPr sz="2800"/>
          </a:p>
          <a:p>
            <a:pPr lvl="1">
              <a:lnSpc>
                <a:spcPct val="90000"/>
              </a:lnSpc>
              <a:defRPr sz="1800"/>
            </a:pPr>
            <a:r>
              <a:rPr sz="2800"/>
              <a:t>Identify the return type of the overloaded operators &lt;&lt; and &gt;&gt;?</a:t>
            </a: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2CE9-408C-40AF-95FB-2B1995B9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about member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A58B9-7677-46B9-9B51-3E71F5C69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399563"/>
            <a:ext cx="8294688" cy="5181600"/>
          </a:xfrm>
        </p:spPr>
        <p:txBody>
          <a:bodyPr/>
          <a:lstStyle/>
          <a:p>
            <a:r>
              <a:rPr lang="en-US" dirty="0"/>
              <a:t>Every member function is part of the class.</a:t>
            </a:r>
          </a:p>
          <a:p>
            <a:r>
              <a:rPr lang="en-US" dirty="0"/>
              <a:t>To call a member function requires an object</a:t>
            </a:r>
          </a:p>
          <a:p>
            <a:pPr lvl="1"/>
            <a:r>
              <a:rPr lang="en-US" sz="2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Object.memberFunction</a:t>
            </a:r>
            <a:r>
              <a:rPr lang="en-US" sz="2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(arguments);</a:t>
            </a:r>
          </a:p>
          <a:p>
            <a:r>
              <a:rPr lang="en-US" dirty="0"/>
              <a:t>What happens when calling a member function?</a:t>
            </a:r>
          </a:p>
          <a:p>
            <a:pPr lvl="1"/>
            <a:r>
              <a:rPr lang="en-US" dirty="0"/>
              <a:t>C++ takes the address of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endParaRPr lang="en-US" b="1" dirty="0">
              <a:solidFill>
                <a:srgbClr val="0033CC"/>
              </a:solidFill>
            </a:endParaRPr>
          </a:p>
          <a:p>
            <a:pPr lvl="1"/>
            <a:r>
              <a:rPr lang="en-US" dirty="0"/>
              <a:t>Copies it to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</a:t>
            </a:r>
            <a:r>
              <a:rPr lang="en-US" dirty="0"/>
              <a:t>pointer that is in </a:t>
            </a:r>
            <a:r>
              <a:rPr lang="en-US" dirty="0">
                <a:solidFill>
                  <a:srgbClr val="C00000"/>
                </a:solidFill>
              </a:rPr>
              <a:t>every</a:t>
            </a:r>
            <a:r>
              <a:rPr lang="en-US" dirty="0"/>
              <a:t> member function.</a:t>
            </a:r>
          </a:p>
          <a:p>
            <a:pPr lvl="1"/>
            <a:r>
              <a:rPr lang="en-US" dirty="0"/>
              <a:t>You can then access the data members:</a:t>
            </a:r>
          </a:p>
          <a:p>
            <a:pPr lvl="2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this-&gt;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dataMember1 = parameter1;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(*this).dataMember2 = parameter2;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60490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 descr="Pink tissue paper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86600" cy="228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0000CC"/>
                </a:solidFill>
              </a:rPr>
              <a:t>11.3</a:t>
            </a:r>
          </a:p>
        </p:txBody>
      </p:sp>
      <p:sp>
        <p:nvSpPr>
          <p:cNvPr id="148" name="Shape 148" descr="Pink tissue paper"/>
          <p:cNvSpPr>
            <a:spLocks noGrp="1"/>
          </p:cNvSpPr>
          <p:nvPr>
            <p:ph type="body" idx="1"/>
          </p:nvPr>
        </p:nvSpPr>
        <p:spPr>
          <a:xfrm>
            <a:off x="1981200" y="2590800"/>
            <a:ext cx="66294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Arrays and Classes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Arrays and Classes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/>
              <a:t>Arrays can use structures or classes as their </a:t>
            </a:r>
            <a:br>
              <a:rPr sz="2800"/>
            </a:br>
            <a:r>
              <a:rPr sz="2800"/>
              <a:t>base types</a:t>
            </a:r>
          </a:p>
          <a:p>
            <a:pPr lvl="1">
              <a:defRPr sz="1800"/>
            </a:pPr>
            <a:r>
              <a:rPr sz="2800"/>
              <a:t>Example</a:t>
            </a:r>
            <a:r>
              <a:rPr sz="2800">
                <a:solidFill>
                  <a:srgbClr val="0000CC"/>
                </a:solidFill>
              </a:rPr>
              <a:t>:       struct WindInfo</a:t>
            </a:r>
            <a:br>
              <a:rPr sz="2800">
                <a:solidFill>
                  <a:srgbClr val="0000CC"/>
                </a:solidFill>
              </a:rPr>
            </a:br>
            <a:r>
              <a:rPr sz="2800">
                <a:solidFill>
                  <a:srgbClr val="0000CC"/>
                </a:solidFill>
              </a:rPr>
              <a:t> 			 {</a:t>
            </a:r>
            <a:br>
              <a:rPr sz="2800">
                <a:solidFill>
                  <a:srgbClr val="0000CC"/>
                </a:solidFill>
              </a:rPr>
            </a:br>
            <a:r>
              <a:rPr sz="2800">
                <a:solidFill>
                  <a:srgbClr val="0000CC"/>
                </a:solidFill>
              </a:rPr>
              <a:t> 				double velocity;</a:t>
            </a:r>
            <a:br>
              <a:rPr sz="2800">
                <a:solidFill>
                  <a:srgbClr val="0000CC"/>
                </a:solidFill>
              </a:rPr>
            </a:br>
            <a:r>
              <a:rPr sz="2800">
                <a:solidFill>
                  <a:srgbClr val="0000CC"/>
                </a:solidFill>
              </a:rPr>
              <a:t>        			char direction;</a:t>
            </a:r>
            <a:br>
              <a:rPr sz="2800">
                <a:solidFill>
                  <a:srgbClr val="0000CC"/>
                </a:solidFill>
              </a:rPr>
            </a:br>
            <a:r>
              <a:rPr sz="2800">
                <a:solidFill>
                  <a:srgbClr val="0000CC"/>
                </a:solidFill>
              </a:rPr>
              <a:t> 			  }</a:t>
            </a:r>
            <a:br>
              <a:rPr sz="2800">
                <a:solidFill>
                  <a:srgbClr val="0000CC"/>
                </a:solidFill>
              </a:rPr>
            </a:br>
            <a:br>
              <a:rPr sz="2800">
                <a:solidFill>
                  <a:srgbClr val="0000CC"/>
                </a:solidFill>
              </a:rPr>
            </a:br>
            <a:r>
              <a:rPr sz="2800">
                <a:solidFill>
                  <a:srgbClr val="0000CC"/>
                </a:solidFill>
              </a:rPr>
              <a:t>			WindInfo   data_point[10];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Accessing Members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914" lvl="0" indent="-293914">
              <a:spcBef>
                <a:spcPts val="500"/>
              </a:spcBef>
              <a:defRPr sz="1800"/>
            </a:pPr>
            <a:r>
              <a:rPr sz="2400"/>
              <a:t>When an array's base type is a structure or a </a:t>
            </a:r>
            <a:br>
              <a:rPr sz="2400"/>
            </a:br>
            <a:r>
              <a:rPr sz="2400"/>
              <a:t>class…</a:t>
            </a:r>
          </a:p>
          <a:p>
            <a:pPr marL="661307" lvl="1" indent="-204107">
              <a:spcBef>
                <a:spcPts val="400"/>
              </a:spcBef>
              <a:defRPr sz="1800"/>
            </a:pPr>
            <a:r>
              <a:rPr sz="2000"/>
              <a:t>Use the </a:t>
            </a:r>
            <a:r>
              <a:rPr sz="2000">
                <a:solidFill>
                  <a:srgbClr val="C00000"/>
                </a:solidFill>
              </a:rPr>
              <a:t>dot</a:t>
            </a:r>
            <a:r>
              <a:rPr sz="2000"/>
              <a:t> operator to access the members of an indexed variable</a:t>
            </a:r>
          </a:p>
          <a:p>
            <a:pPr marL="661307" lvl="1" indent="-204107">
              <a:spcBef>
                <a:spcPts val="400"/>
              </a:spcBef>
              <a:defRPr sz="1800"/>
            </a:pPr>
            <a:r>
              <a:rPr sz="2000"/>
              <a:t>Example:    	</a:t>
            </a:r>
            <a:r>
              <a:rPr sz="2000">
                <a:solidFill>
                  <a:srgbClr val="0000CC"/>
                </a:solidFill>
              </a:rPr>
              <a:t>for (i = 0; i &lt; 10; i++)</a:t>
            </a:r>
            <a:br>
              <a:rPr sz="2000">
                <a:solidFill>
                  <a:srgbClr val="0000CC"/>
                </a:solidFill>
              </a:rPr>
            </a:br>
            <a:r>
              <a:rPr sz="2000">
                <a:solidFill>
                  <a:srgbClr val="0000CC"/>
                </a:solidFill>
              </a:rPr>
              <a:t>                       	{</a:t>
            </a:r>
            <a:br>
              <a:rPr sz="2000">
                <a:solidFill>
                  <a:srgbClr val="0000CC"/>
                </a:solidFill>
              </a:rPr>
            </a:br>
            <a:r>
              <a:rPr sz="2000">
                <a:solidFill>
                  <a:srgbClr val="0000CC"/>
                </a:solidFill>
              </a:rPr>
              <a:t>                          		cout &lt;&lt; "Enter velocity: ";</a:t>
            </a:r>
            <a:br>
              <a:rPr sz="2000">
                <a:solidFill>
                  <a:srgbClr val="0000CC"/>
                </a:solidFill>
              </a:rPr>
            </a:br>
            <a:r>
              <a:rPr sz="2000">
                <a:solidFill>
                  <a:srgbClr val="0000CC"/>
                </a:solidFill>
              </a:rPr>
              <a:t>                          		cin &gt;&gt; data_point[i].velocity;</a:t>
            </a:r>
            <a:br>
              <a:rPr sz="2000">
                <a:solidFill>
                  <a:srgbClr val="0000CC"/>
                </a:solidFill>
              </a:rPr>
            </a:br>
            <a:r>
              <a:rPr sz="2000">
                <a:solidFill>
                  <a:srgbClr val="0000CC"/>
                </a:solidFill>
              </a:rPr>
              <a:t>                         		 …</a:t>
            </a:r>
            <a:br>
              <a:rPr sz="2000">
                <a:solidFill>
                  <a:srgbClr val="0000CC"/>
                </a:solidFill>
              </a:rPr>
            </a:br>
            <a:r>
              <a:rPr sz="2000">
                <a:solidFill>
                  <a:srgbClr val="0000CC"/>
                </a:solidFill>
              </a:rPr>
              <a:t>                        	 }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86AC-7F5B-4395-84FE-0D509DE7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</a:t>
            </a:r>
            <a:r>
              <a:rPr lang="en-US" dirty="0"/>
              <a:t> Modifier for Accessor functions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19063-3710-43D1-B84B-1D5535B35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If a constant parameter makes a member function</a:t>
            </a:r>
            <a:br>
              <a:rPr lang="en-US" altLang="en-US" sz="2400" dirty="0"/>
            </a:br>
            <a:r>
              <a:rPr lang="en-US" altLang="en-US" sz="2400" dirty="0"/>
              <a:t>call</a:t>
            </a:r>
          </a:p>
          <a:p>
            <a:pPr lvl="1" eaLnBrk="1" hangingPunct="1"/>
            <a:r>
              <a:rPr lang="en-US" altLang="en-US" sz="2400" dirty="0" err="1"/>
              <a:t>const</a:t>
            </a:r>
            <a:r>
              <a:rPr lang="en-US" altLang="en-US" sz="2400" dirty="0"/>
              <a:t> is used to mark functions and let the compiler know that it will not change the value of an object</a:t>
            </a:r>
          </a:p>
          <a:p>
            <a:pPr lvl="1" eaLnBrk="1" hangingPunct="1"/>
            <a:r>
              <a:rPr lang="en-US" altLang="en-US" sz="2400" dirty="0" err="1"/>
              <a:t>const</a:t>
            </a:r>
            <a:r>
              <a:rPr lang="en-US" altLang="en-US" sz="2400" dirty="0"/>
              <a:t> is used in the function declaration and the</a:t>
            </a:r>
            <a:br>
              <a:rPr lang="en-US" altLang="en-US" sz="2400" dirty="0"/>
            </a:br>
            <a:r>
              <a:rPr lang="en-US" altLang="en-US" sz="2400" dirty="0"/>
              <a:t>function definition.</a:t>
            </a:r>
          </a:p>
          <a:p>
            <a:pPr marL="457200" lvl="1" indent="0" eaLnBrk="1" hangingPunct="1">
              <a:buNone/>
            </a:pPr>
            <a:r>
              <a:rPr lang="en-US" altLang="en-US" sz="2000" dirty="0">
                <a:solidFill>
                  <a:srgbClr val="0033CC"/>
                </a:solidFill>
              </a:rPr>
              <a:t>class </a:t>
            </a:r>
            <a:r>
              <a:rPr lang="en-US" altLang="en-US" sz="2000" dirty="0" err="1">
                <a:solidFill>
                  <a:srgbClr val="0033CC"/>
                </a:solidFill>
              </a:rPr>
              <a:t>DayOfYear</a:t>
            </a:r>
            <a:r>
              <a:rPr lang="en-US" altLang="en-US" sz="2000" dirty="0">
                <a:solidFill>
                  <a:srgbClr val="0033CC"/>
                </a:solidFill>
              </a:rPr>
              <a:t> {</a:t>
            </a:r>
          </a:p>
          <a:p>
            <a:pPr marL="457200" lvl="1" indent="0" eaLnBrk="1" hangingPunct="1">
              <a:buNone/>
            </a:pPr>
            <a:r>
              <a:rPr lang="en-US" altLang="en-US" sz="2000" dirty="0">
                <a:solidFill>
                  <a:srgbClr val="0033CC"/>
                </a:solidFill>
              </a:rPr>
              <a:t>   public:</a:t>
            </a:r>
          </a:p>
          <a:p>
            <a:pPr marL="457200" lvl="1" indent="0" eaLnBrk="1" hangingPunct="1">
              <a:buNone/>
            </a:pPr>
            <a:r>
              <a:rPr lang="en-US" altLang="en-US" sz="2000" dirty="0"/>
              <a:t>	</a:t>
            </a:r>
            <a:r>
              <a:rPr lang="en-US" altLang="en-US" sz="2000" dirty="0" err="1">
                <a:solidFill>
                  <a:srgbClr val="0033CC"/>
                </a:solidFill>
              </a:rPr>
              <a:t>int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get_day</a:t>
            </a:r>
            <a:r>
              <a:rPr lang="en-US" altLang="en-US" sz="2000" dirty="0">
                <a:solidFill>
                  <a:srgbClr val="0033CC"/>
                </a:solidFill>
              </a:rPr>
              <a:t>() </a:t>
            </a:r>
            <a:r>
              <a:rPr lang="en-US" altLang="en-US" sz="2000" dirty="0" err="1">
                <a:solidFill>
                  <a:srgbClr val="0033CC"/>
                </a:solidFill>
              </a:rPr>
              <a:t>const</a:t>
            </a:r>
            <a:r>
              <a:rPr lang="en-US" altLang="en-US" sz="2000" dirty="0">
                <a:solidFill>
                  <a:srgbClr val="0033CC"/>
                </a:solidFill>
              </a:rPr>
              <a:t>;</a:t>
            </a:r>
          </a:p>
          <a:p>
            <a:pPr marL="457200" lvl="1" indent="0" eaLnBrk="1" hangingPunct="1">
              <a:buNone/>
            </a:pPr>
            <a:r>
              <a:rPr lang="en-US" altLang="en-US" sz="2000" dirty="0">
                <a:solidFill>
                  <a:srgbClr val="0033CC"/>
                </a:solidFill>
              </a:rPr>
              <a:t>	</a:t>
            </a:r>
            <a:r>
              <a:rPr lang="en-US" altLang="en-US" sz="2000" dirty="0" err="1">
                <a:solidFill>
                  <a:srgbClr val="0033CC"/>
                </a:solidFill>
              </a:rPr>
              <a:t>int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 err="1">
                <a:solidFill>
                  <a:srgbClr val="0033CC"/>
                </a:solidFill>
              </a:rPr>
              <a:t>get_month</a:t>
            </a:r>
            <a:r>
              <a:rPr lang="en-US" altLang="en-US" sz="2000" dirty="0">
                <a:solidFill>
                  <a:srgbClr val="0033CC"/>
                </a:solidFill>
              </a:rPr>
              <a:t>() </a:t>
            </a:r>
            <a:r>
              <a:rPr lang="en-US" altLang="en-US" sz="2000" dirty="0" err="1">
                <a:solidFill>
                  <a:srgbClr val="0033CC"/>
                </a:solidFill>
              </a:rPr>
              <a:t>const</a:t>
            </a:r>
            <a:r>
              <a:rPr lang="en-US" altLang="en-US" sz="2000" dirty="0">
                <a:solidFill>
                  <a:srgbClr val="0033CC"/>
                </a:solidFill>
              </a:rPr>
              <a:t>;</a:t>
            </a:r>
          </a:p>
          <a:p>
            <a:pPr marL="457200" lvl="1" indent="0" eaLnBrk="1" hangingPunct="1">
              <a:buNone/>
            </a:pPr>
            <a:r>
              <a:rPr lang="en-US" altLang="en-US" sz="2000" dirty="0">
                <a:solidFill>
                  <a:srgbClr val="0033CC"/>
                </a:solidFill>
              </a:rPr>
              <a:t>	…</a:t>
            </a:r>
          </a:p>
          <a:p>
            <a:pPr marL="457200" lvl="1" indent="0" eaLnBrk="1" hangingPunct="1">
              <a:buNone/>
            </a:pPr>
            <a:r>
              <a:rPr lang="en-US" altLang="en-US" sz="2000" dirty="0">
                <a:solidFill>
                  <a:srgbClr val="0033CC"/>
                </a:solidFill>
              </a:rPr>
              <a:t>};</a:t>
            </a:r>
          </a:p>
          <a:p>
            <a:pPr marL="457200" lvl="1" indent="0" eaLnBrk="1" hangingPunct="1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323895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An Array of Money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/>
              <a:t>The </a:t>
            </a:r>
            <a:r>
              <a:rPr sz="2800">
                <a:solidFill>
                  <a:srgbClr val="C00000"/>
                </a:solidFill>
              </a:rPr>
              <a:t>Money</a:t>
            </a:r>
            <a:r>
              <a:rPr sz="2800"/>
              <a:t> class of Chapter 11 can be the base</a:t>
            </a:r>
            <a:br>
              <a:rPr sz="2800"/>
            </a:br>
            <a:r>
              <a:rPr sz="2800"/>
              <a:t>type for an array</a:t>
            </a:r>
          </a:p>
          <a:p>
            <a:pPr lvl="0">
              <a:defRPr sz="1800"/>
            </a:pPr>
            <a:endParaRPr sz="2800"/>
          </a:p>
          <a:p>
            <a:pPr lvl="0">
              <a:defRPr sz="1800"/>
            </a:pPr>
            <a:r>
              <a:rPr sz="2800"/>
              <a:t>When an array of classes is declared</a:t>
            </a:r>
          </a:p>
          <a:p>
            <a:pPr lvl="1">
              <a:defRPr sz="1800"/>
            </a:pPr>
            <a:r>
              <a:rPr sz="2800"/>
              <a:t>The </a:t>
            </a:r>
            <a:r>
              <a:rPr sz="2800">
                <a:solidFill>
                  <a:srgbClr val="0000CC"/>
                </a:solidFill>
              </a:rPr>
              <a:t>default constructor </a:t>
            </a:r>
            <a:r>
              <a:rPr sz="2800"/>
              <a:t>is called to initialize the indexed variables</a:t>
            </a:r>
          </a:p>
          <a:p>
            <a:pPr lvl="0">
              <a:defRPr sz="1800"/>
            </a:pPr>
            <a:r>
              <a:rPr sz="2800"/>
              <a:t>An array of class </a:t>
            </a:r>
            <a:r>
              <a:rPr sz="2800">
                <a:solidFill>
                  <a:srgbClr val="C00000"/>
                </a:solidFill>
              </a:rPr>
              <a:t>Money</a:t>
            </a:r>
            <a:r>
              <a:rPr sz="2800"/>
              <a:t> is demonstrated in</a:t>
            </a:r>
            <a:br>
              <a:rPr sz="2800"/>
            </a:br>
            <a:r>
              <a:rPr sz="2800"/>
              <a:t> </a:t>
            </a:r>
          </a:p>
        </p:txBody>
      </p:sp>
      <p:sp>
        <p:nvSpPr>
          <p:cNvPr id="158" name="Shape 158"/>
          <p:cNvSpPr/>
          <p:nvPr/>
        </p:nvSpPr>
        <p:spPr>
          <a:xfrm>
            <a:off x="3481853" y="5876925"/>
            <a:ext cx="2999444" cy="495732"/>
          </a:xfrm>
          <a:prstGeom prst="rect">
            <a:avLst/>
          </a:prstGeom>
          <a:solidFill>
            <a:srgbClr val="FFCF01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11.9 (1-3)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5334000" y="2514600"/>
            <a:ext cx="38100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000CC"/>
                </a:solidFill>
              </a:rPr>
              <a:t>Display 11.9 (1/3)</a:t>
            </a:r>
            <a:br>
              <a:rPr sz="2556">
                <a:solidFill>
                  <a:srgbClr val="0000CC"/>
                </a:solidFill>
              </a:rPr>
            </a:br>
            <a:endParaRPr sz="2556">
              <a:solidFill>
                <a:srgbClr val="0000CC"/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0" y="304800"/>
            <a:ext cx="5216525" cy="15065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62" name="image10.png" descr="D11_09a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" y="385763"/>
            <a:ext cx="4986338" cy="6170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5073650" cy="15065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65" name="image11.png" descr="D11_09b"/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" y="0"/>
            <a:ext cx="545147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019800" y="2971800"/>
            <a:ext cx="28194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000CC"/>
                </a:solidFill>
              </a:rPr>
              <a:t>Display 11.9 (2/3)</a:t>
            </a:r>
            <a:br>
              <a:rPr sz="2556">
                <a:solidFill>
                  <a:srgbClr val="0000CC"/>
                </a:solidFill>
              </a:rPr>
            </a:br>
            <a:endParaRPr sz="2556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000CC"/>
                </a:solidFill>
              </a:rPr>
              <a:t>Display 11.9</a:t>
            </a:r>
            <a:br>
              <a:rPr sz="2556">
                <a:solidFill>
                  <a:srgbClr val="0000CC"/>
                </a:solidFill>
              </a:rPr>
            </a:br>
            <a:r>
              <a:rPr sz="2556">
                <a:solidFill>
                  <a:srgbClr val="0000CC"/>
                </a:solidFill>
              </a:rPr>
              <a:t>(3/3)</a:t>
            </a:r>
          </a:p>
        </p:txBody>
      </p:sp>
      <p:pic>
        <p:nvPicPr>
          <p:cNvPr id="169" name="image12.png" descr="D11_09c"/>
          <p:cNvPicPr/>
          <p:nvPr/>
        </p:nvPicPr>
        <p:blipFill>
          <a:blip r:embed="rId2"/>
          <a:stretch>
            <a:fillRect/>
          </a:stretch>
        </p:blipFill>
        <p:spPr>
          <a:xfrm>
            <a:off x="414337" y="2149475"/>
            <a:ext cx="8315326" cy="2566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Arrays as Structure Members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6042" lvl="0" indent="-336042" defTabSz="896111">
              <a:defRPr sz="1800"/>
            </a:pPr>
            <a:r>
              <a:rPr sz="2744"/>
              <a:t>A structure can contain an array as a member</a:t>
            </a:r>
          </a:p>
          <a:p>
            <a:pPr marL="728091" lvl="1" indent="-280035" defTabSz="896111">
              <a:defRPr sz="1800"/>
            </a:pPr>
            <a:r>
              <a:rPr sz="2744"/>
              <a:t>Example:     </a:t>
            </a:r>
            <a:r>
              <a:rPr sz="2744">
                <a:solidFill>
                  <a:srgbClr val="0000CC"/>
                </a:solidFill>
              </a:rPr>
              <a:t>struct Data</a:t>
            </a:r>
            <a:br>
              <a:rPr sz="2744">
                <a:solidFill>
                  <a:srgbClr val="0000CC"/>
                </a:solidFill>
              </a:rPr>
            </a:br>
            <a:r>
              <a:rPr sz="2744">
                <a:solidFill>
                  <a:srgbClr val="0000CC"/>
                </a:solidFill>
              </a:rPr>
              <a:t> 			 {</a:t>
            </a:r>
            <a:br>
              <a:rPr sz="2744">
                <a:solidFill>
                  <a:srgbClr val="0000CC"/>
                </a:solidFill>
              </a:rPr>
            </a:br>
            <a:r>
              <a:rPr sz="2744">
                <a:solidFill>
                  <a:srgbClr val="0000CC"/>
                </a:solidFill>
              </a:rPr>
              <a:t>         			double time[10];</a:t>
            </a:r>
            <a:br>
              <a:rPr sz="2744">
                <a:solidFill>
                  <a:srgbClr val="0000CC"/>
                </a:solidFill>
              </a:rPr>
            </a:br>
            <a:r>
              <a:rPr sz="2744">
                <a:solidFill>
                  <a:srgbClr val="0000CC"/>
                </a:solidFill>
              </a:rPr>
              <a:t> 				int distance;</a:t>
            </a:r>
            <a:br>
              <a:rPr sz="2744">
                <a:solidFill>
                  <a:srgbClr val="0000CC"/>
                </a:solidFill>
              </a:rPr>
            </a:br>
            <a:r>
              <a:rPr sz="2744">
                <a:solidFill>
                  <a:srgbClr val="0000CC"/>
                </a:solidFill>
              </a:rPr>
              <a:t> 			 }</a:t>
            </a:r>
            <a:br>
              <a:rPr sz="2744">
                <a:solidFill>
                  <a:srgbClr val="0000CC"/>
                </a:solidFill>
              </a:rPr>
            </a:br>
            <a:br>
              <a:rPr sz="2744">
                <a:solidFill>
                  <a:srgbClr val="0000CC"/>
                </a:solidFill>
              </a:rPr>
            </a:br>
            <a:r>
              <a:rPr sz="2744">
                <a:solidFill>
                  <a:srgbClr val="0000CC"/>
                </a:solidFill>
              </a:rPr>
              <a:t>                    Data my_best;</a:t>
            </a:r>
          </a:p>
          <a:p>
            <a:pPr marL="728091" lvl="1" indent="-280035" defTabSz="896111">
              <a:defRPr sz="1800"/>
            </a:pPr>
            <a:r>
              <a:rPr sz="2744">
                <a:solidFill>
                  <a:srgbClr val="0000CC"/>
                </a:solidFill>
              </a:rPr>
              <a:t>my_best</a:t>
            </a:r>
            <a:r>
              <a:rPr sz="2744"/>
              <a:t> contains an array of type </a:t>
            </a:r>
            <a:r>
              <a:rPr sz="2744">
                <a:solidFill>
                  <a:srgbClr val="0000CC"/>
                </a:solidFill>
              </a:rPr>
              <a:t>double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Accessing Array Elements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9470" lvl="0" indent="-339470" defTabSz="905255">
              <a:defRPr sz="1800"/>
            </a:pPr>
            <a:r>
              <a:rPr sz="2772"/>
              <a:t>To access the array elements within a </a:t>
            </a:r>
            <a:r>
              <a:rPr sz="2772">
                <a:solidFill>
                  <a:srgbClr val="0000CC"/>
                </a:solidFill>
              </a:rPr>
              <a:t>structure</a:t>
            </a:r>
          </a:p>
          <a:p>
            <a:pPr marL="735520" lvl="1" indent="-282892" defTabSz="905255">
              <a:defRPr sz="1800"/>
            </a:pPr>
            <a:r>
              <a:rPr sz="2772"/>
              <a:t>Use the </a:t>
            </a:r>
            <a:r>
              <a:rPr sz="2772">
                <a:solidFill>
                  <a:srgbClr val="C00000"/>
                </a:solidFill>
              </a:rPr>
              <a:t>dot</a:t>
            </a:r>
            <a:r>
              <a:rPr sz="2772"/>
              <a:t> operator to identify the array within the structure</a:t>
            </a:r>
          </a:p>
          <a:p>
            <a:pPr marL="735520" lvl="1" indent="-282892" defTabSz="905255">
              <a:defRPr sz="1800"/>
            </a:pPr>
            <a:r>
              <a:rPr sz="2772"/>
              <a:t>Use the </a:t>
            </a:r>
            <a:r>
              <a:rPr sz="2772">
                <a:solidFill>
                  <a:srgbClr val="C00000"/>
                </a:solidFill>
              </a:rPr>
              <a:t>[ ]</a:t>
            </a:r>
            <a:r>
              <a:rPr sz="2772"/>
              <a:t>'s to identify the indexed variable desired</a:t>
            </a:r>
          </a:p>
          <a:p>
            <a:pPr marL="735520" lvl="1" indent="-282892" defTabSz="905255">
              <a:defRPr sz="1800"/>
            </a:pPr>
            <a:r>
              <a:rPr sz="2772"/>
              <a:t>Example:         </a:t>
            </a:r>
            <a:r>
              <a:rPr sz="2772" b="1">
                <a:solidFill>
                  <a:srgbClr val="0000CC"/>
                </a:solidFill>
                <a:latin typeface="Courier New"/>
                <a:ea typeface="Courier New"/>
                <a:cs typeface="Courier New"/>
                <a:sym typeface="Courier New"/>
              </a:rPr>
              <a:t>my_best.time[i]</a:t>
            </a:r>
            <a:br>
              <a:rPr sz="2772" b="1">
                <a:solidFill>
                  <a:srgbClr val="0000CC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2772"/>
              <a:t>references the </a:t>
            </a:r>
            <a:r>
              <a:rPr sz="2772">
                <a:solidFill>
                  <a:srgbClr val="C00000"/>
                </a:solidFill>
              </a:rPr>
              <a:t>i-th</a:t>
            </a:r>
            <a:r>
              <a:rPr sz="2772"/>
              <a:t> indexed variable of the variable time in the structure </a:t>
            </a:r>
            <a:r>
              <a:rPr sz="2772">
                <a:solidFill>
                  <a:srgbClr val="C00000"/>
                </a:solidFill>
              </a:rPr>
              <a:t>my_best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Arrays as Class Members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152401" y="1447800"/>
            <a:ext cx="8686801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9253" lvl="0" indent="-229253" defTabSz="713231">
              <a:spcBef>
                <a:spcPts val="400"/>
              </a:spcBef>
              <a:defRPr sz="1800"/>
            </a:pPr>
            <a:r>
              <a:rPr sz="1871" dirty="0"/>
              <a:t>Class </a:t>
            </a:r>
            <a:r>
              <a:rPr sz="1871" dirty="0" err="1">
                <a:solidFill>
                  <a:srgbClr val="C00000"/>
                </a:solidFill>
              </a:rPr>
              <a:t>TemperatureList</a:t>
            </a:r>
            <a:r>
              <a:rPr sz="1871" dirty="0"/>
              <a:t> includes an array</a:t>
            </a:r>
          </a:p>
          <a:p>
            <a:pPr marL="547660" lvl="1" indent="-191044" defTabSz="713231">
              <a:spcBef>
                <a:spcPts val="400"/>
              </a:spcBef>
              <a:defRPr sz="1800"/>
            </a:pPr>
            <a:r>
              <a:rPr sz="1871" dirty="0"/>
              <a:t>The array, named </a:t>
            </a:r>
            <a:r>
              <a:rPr sz="1871" dirty="0">
                <a:solidFill>
                  <a:srgbClr val="C00000"/>
                </a:solidFill>
              </a:rPr>
              <a:t>list</a:t>
            </a:r>
            <a:r>
              <a:rPr sz="1871" dirty="0"/>
              <a:t>, contains temperatures</a:t>
            </a:r>
          </a:p>
          <a:p>
            <a:pPr marL="547660" lvl="1" indent="-191044" defTabSz="713231">
              <a:spcBef>
                <a:spcPts val="400"/>
              </a:spcBef>
              <a:defRPr sz="1800"/>
            </a:pPr>
            <a:r>
              <a:rPr sz="1871" dirty="0"/>
              <a:t>Member variable </a:t>
            </a:r>
            <a:r>
              <a:rPr sz="1871" dirty="0">
                <a:solidFill>
                  <a:srgbClr val="C00000"/>
                </a:solidFill>
              </a:rPr>
              <a:t>size</a:t>
            </a:r>
            <a:r>
              <a:rPr sz="1871" dirty="0"/>
              <a:t> is the number of items stored</a:t>
            </a:r>
          </a:p>
          <a:p>
            <a:pPr marL="222884" lvl="1" indent="133730" defTabSz="713231">
              <a:spcBef>
                <a:spcPts val="400"/>
              </a:spcBef>
              <a:buSzTx/>
              <a:buNone/>
              <a:defRPr sz="1800"/>
            </a:pPr>
            <a:r>
              <a:rPr sz="1871" dirty="0">
                <a:solidFill>
                  <a:srgbClr val="0000CC"/>
                </a:solidFill>
              </a:rPr>
              <a:t>   class </a:t>
            </a:r>
            <a:r>
              <a:rPr sz="1871" dirty="0" err="1">
                <a:solidFill>
                  <a:srgbClr val="0000CC"/>
                </a:solidFill>
              </a:rPr>
              <a:t>TemperatureList</a:t>
            </a:r>
            <a:br>
              <a:rPr sz="1871" dirty="0">
                <a:solidFill>
                  <a:srgbClr val="0000CC"/>
                </a:solidFill>
              </a:rPr>
            </a:br>
            <a:r>
              <a:rPr sz="1871" dirty="0">
                <a:solidFill>
                  <a:srgbClr val="0000CC"/>
                </a:solidFill>
              </a:rPr>
              <a:t>{</a:t>
            </a:r>
            <a:br>
              <a:rPr sz="1871" dirty="0">
                <a:solidFill>
                  <a:srgbClr val="0000CC"/>
                </a:solidFill>
              </a:rPr>
            </a:br>
            <a:r>
              <a:rPr sz="1871" dirty="0">
                <a:solidFill>
                  <a:srgbClr val="0000CC"/>
                </a:solidFill>
              </a:rPr>
              <a:t>public:</a:t>
            </a:r>
            <a:br>
              <a:rPr sz="1871" dirty="0">
                <a:solidFill>
                  <a:srgbClr val="0000CC"/>
                </a:solidFill>
              </a:rPr>
            </a:br>
            <a:r>
              <a:rPr sz="1871" dirty="0">
                <a:solidFill>
                  <a:srgbClr val="0000CC"/>
                </a:solidFill>
              </a:rPr>
              <a:t>	</a:t>
            </a:r>
            <a:r>
              <a:rPr sz="1871" dirty="0" err="1">
                <a:solidFill>
                  <a:srgbClr val="0000CC"/>
                </a:solidFill>
              </a:rPr>
              <a:t>TemperatureList</a:t>
            </a:r>
            <a:r>
              <a:rPr sz="1871" dirty="0">
                <a:solidFill>
                  <a:srgbClr val="0000CC"/>
                </a:solidFill>
              </a:rPr>
              <a:t>( ); </a:t>
            </a:r>
            <a:br>
              <a:rPr sz="1871" dirty="0">
                <a:solidFill>
                  <a:srgbClr val="0000CC"/>
                </a:solidFill>
              </a:rPr>
            </a:br>
            <a:r>
              <a:rPr sz="1871" dirty="0">
                <a:solidFill>
                  <a:srgbClr val="0000CC"/>
                </a:solidFill>
              </a:rPr>
              <a:t>   //Member functions</a:t>
            </a:r>
            <a:endParaRPr lang="en-US" sz="1871" dirty="0">
              <a:solidFill>
                <a:srgbClr val="0000CC"/>
              </a:solidFill>
            </a:endParaRPr>
          </a:p>
          <a:p>
            <a:pPr marL="222884" lvl="1" indent="133730" defTabSz="713231">
              <a:spcBef>
                <a:spcPts val="400"/>
              </a:spcBef>
              <a:buSzTx/>
              <a:buNone/>
              <a:defRPr sz="1800"/>
            </a:pPr>
            <a:r>
              <a:rPr lang="en-US" sz="1871" dirty="0">
                <a:solidFill>
                  <a:srgbClr val="0000CC"/>
                </a:solidFill>
              </a:rPr>
              <a:t>      void </a:t>
            </a:r>
            <a:r>
              <a:rPr lang="en-US" sz="1871" dirty="0" err="1">
                <a:solidFill>
                  <a:srgbClr val="0000CC"/>
                </a:solidFill>
              </a:rPr>
              <a:t>add_temp</a:t>
            </a:r>
            <a:r>
              <a:rPr lang="en-US" sz="1871" dirty="0">
                <a:solidFill>
                  <a:srgbClr val="0000CC"/>
                </a:solidFill>
              </a:rPr>
              <a:t>(double temp); // adds temp to the end of </a:t>
            </a:r>
            <a:r>
              <a:rPr lang="en-US" sz="1871">
                <a:solidFill>
                  <a:srgbClr val="0000CC"/>
                </a:solidFill>
              </a:rPr>
              <a:t>the list.</a:t>
            </a:r>
            <a:endParaRPr lang="en-US" sz="1871" dirty="0">
              <a:solidFill>
                <a:srgbClr val="0000CC"/>
              </a:solidFill>
            </a:endParaRPr>
          </a:p>
          <a:p>
            <a:pPr marL="222884" lvl="1" indent="133730" defTabSz="713231">
              <a:spcBef>
                <a:spcPts val="400"/>
              </a:spcBef>
              <a:buSzTx/>
              <a:buNone/>
              <a:defRPr sz="1800"/>
            </a:pPr>
            <a:r>
              <a:rPr lang="en-US" sz="1871" dirty="0">
                <a:solidFill>
                  <a:srgbClr val="0000CC"/>
                </a:solidFill>
              </a:rPr>
              <a:t>      double at(int index); // accessor</a:t>
            </a:r>
            <a:br>
              <a:rPr sz="1871" dirty="0">
                <a:solidFill>
                  <a:srgbClr val="0000CC"/>
                </a:solidFill>
              </a:rPr>
            </a:br>
            <a:r>
              <a:rPr sz="1871" dirty="0">
                <a:solidFill>
                  <a:srgbClr val="0000CC"/>
                </a:solidFill>
              </a:rPr>
              <a:t>private:</a:t>
            </a:r>
            <a:br>
              <a:rPr sz="1871" dirty="0">
                <a:solidFill>
                  <a:srgbClr val="0000CC"/>
                </a:solidFill>
              </a:rPr>
            </a:br>
            <a:r>
              <a:rPr sz="1871" dirty="0">
                <a:solidFill>
                  <a:srgbClr val="0000CC"/>
                </a:solidFill>
              </a:rPr>
              <a:t>	 double   list [MAX_LIST_SIZE];  </a:t>
            </a:r>
          </a:p>
          <a:p>
            <a:pPr marL="222884" lvl="1" indent="133730" defTabSz="713231">
              <a:spcBef>
                <a:spcPts val="400"/>
              </a:spcBef>
              <a:buSzTx/>
              <a:buNone/>
              <a:defRPr sz="1800"/>
            </a:pPr>
            <a:r>
              <a:rPr sz="1871" dirty="0">
                <a:solidFill>
                  <a:srgbClr val="0000CC"/>
                </a:solidFill>
              </a:rPr>
              <a:t>		 </a:t>
            </a:r>
            <a:r>
              <a:rPr sz="1871" dirty="0">
                <a:solidFill>
                  <a:srgbClr val="C00000"/>
                </a:solidFill>
              </a:rPr>
              <a:t>// the allocated memory?? </a:t>
            </a:r>
            <a:br>
              <a:rPr sz="1871" dirty="0">
                <a:solidFill>
                  <a:srgbClr val="C00000"/>
                </a:solidFill>
              </a:rPr>
            </a:br>
            <a:r>
              <a:rPr sz="1871" dirty="0">
                <a:solidFill>
                  <a:srgbClr val="0000CC"/>
                </a:solidFill>
              </a:rPr>
              <a:t>   </a:t>
            </a:r>
            <a:r>
              <a:rPr lang="en-US" sz="1871" dirty="0">
                <a:solidFill>
                  <a:srgbClr val="0000CC"/>
                </a:solidFill>
              </a:rPr>
              <a:t>     </a:t>
            </a:r>
            <a:r>
              <a:rPr sz="1871" dirty="0">
                <a:solidFill>
                  <a:srgbClr val="0000CC"/>
                </a:solidFill>
              </a:rPr>
              <a:t>int size;</a:t>
            </a:r>
            <a:br>
              <a:rPr sz="1871" dirty="0">
                <a:solidFill>
                  <a:srgbClr val="0000CC"/>
                </a:solidFill>
              </a:rPr>
            </a:br>
            <a:r>
              <a:rPr sz="1871" dirty="0">
                <a:solidFill>
                  <a:srgbClr val="0000CC"/>
                </a:solidFill>
              </a:rPr>
              <a:t>}</a:t>
            </a:r>
            <a:r>
              <a:rPr lang="en-US" sz="1871" dirty="0">
                <a:solidFill>
                  <a:srgbClr val="0000CC"/>
                </a:solidFill>
              </a:rPr>
              <a:t>;</a:t>
            </a:r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Overview of TemperatureList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/>
              <a:t>To create an object of type </a:t>
            </a:r>
            <a:r>
              <a:rPr sz="2800">
                <a:solidFill>
                  <a:srgbClr val="0000CC"/>
                </a:solidFill>
              </a:rPr>
              <a:t>TemperatureList</a:t>
            </a:r>
            <a:r>
              <a:rPr sz="2800"/>
              <a:t>:</a:t>
            </a:r>
          </a:p>
          <a:p>
            <a:pPr marL="285750" lvl="1" indent="171450">
              <a:buSzTx/>
              <a:buNone/>
              <a:defRPr sz="1800"/>
            </a:pPr>
            <a:r>
              <a:rPr sz="2800">
                <a:solidFill>
                  <a:srgbClr val="0000CC"/>
                </a:solidFill>
              </a:rPr>
              <a:t>TemperatureList  my_data;</a:t>
            </a:r>
          </a:p>
          <a:p>
            <a:pPr lvl="0">
              <a:defRPr sz="1800"/>
            </a:pPr>
            <a:r>
              <a:rPr sz="2800"/>
              <a:t>To add a temperature to the list:</a:t>
            </a:r>
          </a:p>
          <a:p>
            <a:pPr marL="285750" lvl="1" indent="171450">
              <a:buSzTx/>
              <a:buNone/>
              <a:defRPr sz="1800"/>
            </a:pPr>
            <a:r>
              <a:rPr sz="2800">
                <a:solidFill>
                  <a:srgbClr val="0000CC"/>
                </a:solidFill>
              </a:rPr>
              <a:t>My_data.add_temperature(77);</a:t>
            </a:r>
          </a:p>
          <a:p>
            <a:pPr marL="1143000" lvl="2" indent="-228600">
              <a:spcBef>
                <a:spcPts val="500"/>
              </a:spcBef>
              <a:defRPr sz="1800"/>
            </a:pPr>
            <a:r>
              <a:rPr sz="2400"/>
              <a:t>A check is made to see if the array is full</a:t>
            </a:r>
          </a:p>
          <a:p>
            <a:pPr lvl="0">
              <a:defRPr sz="1800"/>
            </a:pPr>
            <a:r>
              <a:rPr sz="2800">
                <a:solidFill>
                  <a:srgbClr val="C00000"/>
                </a:solidFill>
              </a:rPr>
              <a:t>&lt;&lt;</a:t>
            </a:r>
            <a:r>
              <a:rPr sz="2800"/>
              <a:t> is overloaded so output of the list is</a:t>
            </a:r>
          </a:p>
          <a:p>
            <a:pPr marL="285750" lvl="1" indent="171450">
              <a:buSzTx/>
              <a:buNone/>
              <a:defRPr sz="1800"/>
            </a:pPr>
            <a:r>
              <a:rPr sz="2800">
                <a:solidFill>
                  <a:srgbClr val="0000CC"/>
                </a:solidFill>
              </a:rPr>
              <a:t>cout &lt;&lt; my_data;</a:t>
            </a:r>
          </a:p>
        </p:txBody>
      </p:sp>
      <p:sp>
        <p:nvSpPr>
          <p:cNvPr id="182" name="Shape 182"/>
          <p:cNvSpPr/>
          <p:nvPr/>
        </p:nvSpPr>
        <p:spPr>
          <a:xfrm>
            <a:off x="5692782" y="4960937"/>
            <a:ext cx="3197211" cy="495733"/>
          </a:xfrm>
          <a:prstGeom prst="rect">
            <a:avLst/>
          </a:prstGeom>
          <a:solidFill>
            <a:srgbClr val="FFCF01"/>
          </a:solidFill>
          <a:ln>
            <a:solidFill>
              <a:srgbClr val="333399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Display 11.10 (1-2)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1" animBg="1" advAuto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779462"/>
            <a:ext cx="5164138" cy="15065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85" name="image13.png" descr="D11_10a"/>
          <p:cNvPicPr/>
          <p:nvPr/>
        </p:nvPicPr>
        <p:blipFill>
          <a:blip r:embed="rId2"/>
          <a:stretch>
            <a:fillRect/>
          </a:stretch>
        </p:blipFill>
        <p:spPr>
          <a:xfrm>
            <a:off x="141287" y="76200"/>
            <a:ext cx="5945189" cy="678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5791200" y="1789906"/>
            <a:ext cx="3079750" cy="99218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000CC"/>
                </a:solidFill>
              </a:rPr>
              <a:t>Display 11.10 (1/2)</a:t>
            </a:r>
            <a:br>
              <a:rPr sz="2556">
                <a:solidFill>
                  <a:srgbClr val="0000CC"/>
                </a:solidFill>
              </a:rPr>
            </a:br>
            <a:endParaRPr sz="2556">
              <a:solidFill>
                <a:srgbClr val="0000CC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6051550" y="2468939"/>
            <a:ext cx="2819400" cy="15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size</a:t>
            </a:r>
            <a:r>
              <a:rPr sz="2400"/>
              <a:t> is also used for next potentially available position in the array. </a:t>
            </a:r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49223"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000CC"/>
                </a:solidFill>
              </a:rPr>
              <a:t>Display 11.10</a:t>
            </a:r>
            <a:br>
              <a:rPr sz="2556">
                <a:solidFill>
                  <a:srgbClr val="0000CC"/>
                </a:solidFill>
              </a:rPr>
            </a:br>
            <a:r>
              <a:rPr sz="2556">
                <a:solidFill>
                  <a:srgbClr val="0000CC"/>
                </a:solidFill>
              </a:rPr>
              <a:t>(2/2)</a:t>
            </a:r>
          </a:p>
        </p:txBody>
      </p:sp>
      <p:pic>
        <p:nvPicPr>
          <p:cNvPr id="190" name="image14.png" descr="D11_10b"/>
          <p:cNvPicPr/>
          <p:nvPr/>
        </p:nvPicPr>
        <p:blipFill>
          <a:blip r:embed="rId2"/>
          <a:stretch>
            <a:fillRect/>
          </a:stretch>
        </p:blipFill>
        <p:spPr>
          <a:xfrm>
            <a:off x="1416050" y="1600200"/>
            <a:ext cx="6280150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5123-B5A0-4A3A-9F7B-3DB042E4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</a:t>
            </a:r>
            <a:r>
              <a:rPr lang="en-US" dirty="0"/>
              <a:t> in Function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821D0-0F1F-4241-852D-0E4C7B875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 define a function that will not change the </a:t>
            </a:r>
            <a:br>
              <a:rPr lang="en-US" altLang="en-US" dirty="0"/>
            </a:br>
            <a:r>
              <a:rPr lang="en-US" altLang="en-US" dirty="0"/>
              <a:t>value of any member variables:</a:t>
            </a:r>
          </a:p>
          <a:p>
            <a:pPr lvl="1" eaLnBrk="1" hangingPunct="1"/>
            <a:r>
              <a:rPr lang="en-US" altLang="en-US" dirty="0"/>
              <a:t>Use </a:t>
            </a:r>
            <a:r>
              <a:rPr lang="en-US" altLang="en-US" dirty="0" err="1"/>
              <a:t>const</a:t>
            </a:r>
            <a:r>
              <a:rPr lang="en-US" altLang="en-US" dirty="0"/>
              <a:t> in the same location as the function declaration</a:t>
            </a:r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r>
              <a:rPr lang="en-US" sz="2400" dirty="0" err="1">
                <a:solidFill>
                  <a:srgbClr val="0033CC"/>
                </a:solidFill>
              </a:rPr>
              <a:t>int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DayOfYear</a:t>
            </a:r>
            <a:r>
              <a:rPr lang="en-US" sz="2400" dirty="0">
                <a:solidFill>
                  <a:srgbClr val="0033CC"/>
                </a:solidFill>
              </a:rPr>
              <a:t>::</a:t>
            </a:r>
            <a:r>
              <a:rPr lang="en-US" sz="2400" dirty="0" err="1">
                <a:solidFill>
                  <a:srgbClr val="0033CC"/>
                </a:solidFill>
              </a:rPr>
              <a:t>get_day</a:t>
            </a:r>
            <a:r>
              <a:rPr lang="en-US" sz="2400" dirty="0">
                <a:solidFill>
                  <a:srgbClr val="0033CC"/>
                </a:solidFill>
              </a:rPr>
              <a:t>() </a:t>
            </a:r>
            <a:r>
              <a:rPr lang="en-US" sz="2400" dirty="0" err="1">
                <a:solidFill>
                  <a:srgbClr val="0033CC"/>
                </a:solidFill>
              </a:rPr>
              <a:t>const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</a:p>
          <a:p>
            <a:pPr marL="457200" lvl="1" indent="0" eaLnBrk="1" hangingPunct="1">
              <a:buNone/>
            </a:pPr>
            <a:r>
              <a:rPr lang="en-US" sz="2400" dirty="0">
                <a:solidFill>
                  <a:srgbClr val="0033CC"/>
                </a:solidFill>
              </a:rPr>
              <a:t>{</a:t>
            </a:r>
          </a:p>
          <a:p>
            <a:pPr marL="457200" lvl="1" indent="0" eaLnBrk="1" hangingPunct="1">
              <a:buNone/>
            </a:pPr>
            <a:r>
              <a:rPr lang="en-US" sz="2400" dirty="0">
                <a:solidFill>
                  <a:srgbClr val="0033CC"/>
                </a:solidFill>
              </a:rPr>
              <a:t>	return day;</a:t>
            </a:r>
          </a:p>
          <a:p>
            <a:pPr marL="457200" lvl="1" indent="0" eaLnBrk="1" hangingPunct="1">
              <a:buNone/>
            </a:pPr>
            <a:r>
              <a:rPr lang="en-US" sz="2400" dirty="0">
                <a:solidFill>
                  <a:srgbClr val="0033CC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00776288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CC"/>
                </a:solidFill>
              </a:rPr>
              <a:t>Section 11.3 Conclusion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544513" y="1676400"/>
            <a:ext cx="8294686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 dirty="0"/>
              <a:t>Can you</a:t>
            </a:r>
            <a:br>
              <a:rPr sz="2800" dirty="0"/>
            </a:br>
            <a:endParaRPr sz="2800" dirty="0"/>
          </a:p>
          <a:p>
            <a:pPr lvl="1">
              <a:defRPr sz="1800"/>
            </a:pPr>
            <a:r>
              <a:rPr sz="2800" dirty="0"/>
              <a:t>Declare an array as a member of a class?</a:t>
            </a:r>
          </a:p>
          <a:p>
            <a:pPr lvl="1">
              <a:defRPr sz="1800"/>
            </a:pPr>
            <a:r>
              <a:rPr sz="2800" dirty="0"/>
              <a:t>Declare an array of objects of a class?</a:t>
            </a:r>
          </a:p>
          <a:p>
            <a:pPr lvl="1">
              <a:defRPr sz="1800"/>
            </a:pPr>
            <a:r>
              <a:rPr sz="2800" dirty="0"/>
              <a:t>Write code to call a member function of an element in an array of objects of a class?</a:t>
            </a:r>
          </a:p>
          <a:p>
            <a:pPr lvl="1">
              <a:defRPr sz="1800"/>
            </a:pPr>
            <a:r>
              <a:rPr sz="2800" dirty="0"/>
              <a:t>Write code to access an element of an array of </a:t>
            </a:r>
            <a:r>
              <a:rPr lang="en-US" sz="2800" dirty="0"/>
              <a:t>doubles</a:t>
            </a:r>
            <a:r>
              <a:rPr sz="2800" dirty="0"/>
              <a:t> that is a member of a class?</a:t>
            </a: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817A-F296-47A8-8588-4557908C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program to repeat Experiments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0835E-0820-491B-8EEF-DEAD17F25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458286"/>
            <a:ext cx="8294688" cy="4883791"/>
          </a:xfrm>
        </p:spPr>
        <p:txBody>
          <a:bodyPr/>
          <a:lstStyle/>
          <a:p>
            <a:r>
              <a:rPr lang="en-US" dirty="0"/>
              <a:t>We have </a:t>
            </a:r>
            <a:r>
              <a:rPr lang="en-US" dirty="0" err="1"/>
              <a:t>TempList</a:t>
            </a:r>
            <a:r>
              <a:rPr lang="en-US" dirty="0"/>
              <a:t> from the previous example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TempList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{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void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add_temp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(double temp);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private: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double list[MAX_TEMPS];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int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numberTemps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=0;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};</a:t>
            </a:r>
          </a:p>
          <a:p>
            <a:r>
              <a:rPr lang="en-US" dirty="0"/>
              <a:t>An experiment is an array of </a:t>
            </a:r>
            <a:r>
              <a:rPr lang="en-US" dirty="0" err="1"/>
              <a:t>TempList</a:t>
            </a:r>
            <a:r>
              <a:rPr lang="en-US" dirty="0"/>
              <a:t> objects</a:t>
            </a: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TempList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experiments[MAX_EXPERIMENTS];</a:t>
            </a:r>
          </a:p>
          <a:p>
            <a:r>
              <a:rPr lang="en-US" dirty="0"/>
              <a:t>Call a member function of an element in an array of objects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experiments[index].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add_temp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(99.9);</a:t>
            </a:r>
          </a:p>
        </p:txBody>
      </p:sp>
    </p:spTree>
    <p:extLst>
      <p:ext uri="{BB962C8B-B14F-4D97-AF65-F5344CB8AC3E}">
        <p14:creationId xmlns:p14="http://schemas.microsoft.com/office/powerpoint/2010/main" val="2486390343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A5C1-B9AE-417F-B02D-8184EA00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96D9F-93D0-4051-9DE5-50D3B5DFC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544" y="1295401"/>
            <a:ext cx="8305800" cy="5181600"/>
          </a:xfrm>
        </p:spPr>
        <p:txBody>
          <a:bodyPr/>
          <a:lstStyle/>
          <a:p>
            <a:r>
              <a:rPr lang="en-US" dirty="0"/>
              <a:t>Write code to get an element of an array of doubles that is a member of a class?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TempList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{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void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add_temp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(double temp);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	double at(int index) const;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private: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double list[MAX_TEMPS];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int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numberTemps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=0;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};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double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TempList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::at(int index) {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if (index &gt;= 0 &amp;&amp; index &lt;=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numberTemps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return list[index];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else {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&lt;&lt; “Error: index out of range.”; exit(1); }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56812399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E863-EC8B-4B87-BCCA-7A311499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3F71D-74F0-4F64-8B1D-957FE26B7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656" y="1366008"/>
            <a:ext cx="8294688" cy="5181600"/>
          </a:xfrm>
        </p:spPr>
        <p:txBody>
          <a:bodyPr/>
          <a:lstStyle/>
          <a:p>
            <a:r>
              <a:rPr lang="en-US" dirty="0"/>
              <a:t>Write code to set an element of an array of doubles that is a member of a class?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TempList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{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void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add_temp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(double temp);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	double at(int index) const;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private: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double list[MAX_TEMPS];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int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numberTemps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=0;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};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void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TempList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add_temp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(double temp) {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if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numberTemps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!= MAX_TEMPS) list[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numberTemps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++] = temp;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else {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&lt;&lt; “Error: list already full.” ; exit(1) }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84709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>
            <a:extLst>
              <a:ext uri="{FF2B5EF4-FFF2-40B4-BE49-F238E27FC236}">
                <a16:creationId xmlns:a16="http://schemas.microsoft.com/office/drawing/2014/main" id="{E865DDF8-A1D9-4B96-9516-9AFADD488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Classes and Dynamic Arrays   </a:t>
            </a:r>
          </a:p>
        </p:txBody>
      </p:sp>
      <p:sp>
        <p:nvSpPr>
          <p:cNvPr id="70659" name="Rectangle 4">
            <a:extLst>
              <a:ext uri="{FF2B5EF4-FFF2-40B4-BE49-F238E27FC236}">
                <a16:creationId xmlns:a16="http://schemas.microsoft.com/office/drawing/2014/main" id="{1ECC6EBE-6E08-4386-81DB-4A3EDCECD8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dynamic array can have a class as its base type (</a:t>
            </a:r>
            <a:r>
              <a:rPr lang="en-US" altLang="en-US" i="1" dirty="0">
                <a:solidFill>
                  <a:srgbClr val="00B0F0"/>
                </a:solidFill>
              </a:rPr>
              <a:t>fractions array in lab7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rational *</a:t>
            </a:r>
            <a:r>
              <a:rPr lang="en-US" altLang="en-US" dirty="0" err="1"/>
              <a:t>rptr</a:t>
            </a:r>
            <a:r>
              <a:rPr lang="en-US" altLang="en-US" dirty="0"/>
              <a:t> = new rational[n];</a:t>
            </a:r>
          </a:p>
          <a:p>
            <a:pPr lvl="1"/>
            <a:r>
              <a:rPr lang="en-US" altLang="en-US" dirty="0"/>
              <a:t>string *</a:t>
            </a:r>
            <a:r>
              <a:rPr lang="en-US" altLang="en-US" dirty="0" err="1"/>
              <a:t>sptr</a:t>
            </a:r>
            <a:r>
              <a:rPr lang="en-US" altLang="en-US" dirty="0"/>
              <a:t> = new string[n];</a:t>
            </a:r>
          </a:p>
          <a:p>
            <a:pPr lvl="1"/>
            <a:r>
              <a:rPr lang="en-US" altLang="en-US" dirty="0"/>
              <a:t>delete [] </a:t>
            </a:r>
            <a:r>
              <a:rPr lang="en-US" altLang="en-US" dirty="0" err="1"/>
              <a:t>rptr</a:t>
            </a:r>
            <a:r>
              <a:rPr lang="en-US" altLang="en-US" dirty="0"/>
              <a:t>; delete [] </a:t>
            </a:r>
            <a:r>
              <a:rPr lang="en-US" altLang="en-US" dirty="0" err="1"/>
              <a:t>sptr</a:t>
            </a:r>
            <a:r>
              <a:rPr lang="en-US" altLang="en-US" dirty="0"/>
              <a:t>;</a:t>
            </a:r>
          </a:p>
          <a:p>
            <a:pPr eaLnBrk="1" hangingPunct="1"/>
            <a:r>
              <a:rPr lang="en-US" altLang="en-US" dirty="0"/>
              <a:t>A class can have a member variable that is a</a:t>
            </a:r>
            <a:br>
              <a:rPr lang="en-US" altLang="en-US" dirty="0"/>
            </a:br>
            <a:r>
              <a:rPr lang="en-US" altLang="en-US" dirty="0"/>
              <a:t>dynamic array</a:t>
            </a:r>
          </a:p>
          <a:p>
            <a:pPr lvl="1" eaLnBrk="1" hangingPunct="1"/>
            <a:r>
              <a:rPr lang="en-US" altLang="en-US" dirty="0"/>
              <a:t>In this section you will see a class using a dynamic array as a member variable.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67521769-4834-4397-BFF9-18766A2757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EA88A34C-9F98-4B6D-9BF5-073408A0E9C5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84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48136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0D2C8777-16D4-4F1D-8088-69EEB3B34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 Example:</a:t>
            </a:r>
            <a:br>
              <a:rPr lang="en-US" altLang="en-US"/>
            </a:br>
            <a:r>
              <a:rPr lang="en-US" altLang="en-US"/>
              <a:t>A String Variable Class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710EF33-A45C-49AE-91A0-18CEA9F932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will define the class </a:t>
            </a:r>
            <a:r>
              <a:rPr lang="en-US" altLang="en-US" dirty="0" err="1"/>
              <a:t>StringVar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StringVar</a:t>
            </a:r>
            <a:r>
              <a:rPr lang="en-US" altLang="en-US" dirty="0"/>
              <a:t> objects will be string variables</a:t>
            </a:r>
          </a:p>
          <a:p>
            <a:pPr lvl="1" eaLnBrk="1" hangingPunct="1"/>
            <a:r>
              <a:rPr lang="en-US" altLang="en-US" dirty="0" err="1"/>
              <a:t>StringVar</a:t>
            </a:r>
            <a:r>
              <a:rPr lang="en-US" altLang="en-US" dirty="0"/>
              <a:t> objects use dynamic arrays whose size is determined when the program is running</a:t>
            </a:r>
          </a:p>
          <a:p>
            <a:pPr lvl="1" eaLnBrk="1" hangingPunct="1"/>
            <a:r>
              <a:rPr lang="en-US" altLang="en-US" dirty="0"/>
              <a:t>The </a:t>
            </a:r>
            <a:r>
              <a:rPr lang="en-US" altLang="en-US" dirty="0" err="1"/>
              <a:t>StringVar</a:t>
            </a:r>
            <a:r>
              <a:rPr lang="en-US" altLang="en-US" dirty="0"/>
              <a:t> class is similar to the string class that we all know and love.</a:t>
            </a:r>
          </a:p>
          <a:p>
            <a:pPr lvl="1" eaLnBrk="1" hangingPunct="1"/>
            <a:r>
              <a:rPr lang="en-US" altLang="en-US" dirty="0"/>
              <a:t>Remember that a c-string ends with a ‘\0’ character.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DA8B844C-162F-4468-8583-CCA29503D2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08E6875D-F211-4E22-9043-243182911FBC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85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89371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777A10F-DDDE-4739-98AF-17C19592A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"/>
            <a:ext cx="8305800" cy="1193074"/>
          </a:xfrm>
        </p:spPr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 err="1"/>
              <a:t>StringVar</a:t>
            </a:r>
            <a:r>
              <a:rPr lang="en-US" altLang="en-US" dirty="0"/>
              <a:t> Constructors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0DE5A24-A5E5-4236-A01E-634E727B60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2" y="1449977"/>
            <a:ext cx="8294688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Three </a:t>
            </a:r>
            <a:r>
              <a:rPr lang="en-US" altLang="en-US" dirty="0" err="1"/>
              <a:t>StringVar</a:t>
            </a:r>
            <a:r>
              <a:rPr lang="en-US" altLang="en-US" dirty="0"/>
              <a:t> constructors:</a:t>
            </a:r>
          </a:p>
          <a:p>
            <a:pPr lvl="1"/>
            <a:r>
              <a:rPr lang="en-US" altLang="en-US" dirty="0"/>
              <a:t>The default constructor creates an object with a maximum string length of 100</a:t>
            </a:r>
          </a:p>
          <a:p>
            <a:pPr lvl="1"/>
            <a:r>
              <a:rPr lang="en-US" altLang="en-US" dirty="0"/>
              <a:t>Another takes an integer argument which determines the maximum string length of the object</a:t>
            </a:r>
          </a:p>
          <a:p>
            <a:pPr lvl="1"/>
            <a:r>
              <a:rPr lang="en-US" altLang="en-US" dirty="0"/>
              <a:t>A third constructor takes a C-string and…</a:t>
            </a:r>
          </a:p>
          <a:p>
            <a:pPr lvl="2"/>
            <a:r>
              <a:rPr lang="en-US" altLang="en-US" dirty="0"/>
              <a:t>sets maximum length to the length of the       C-string</a:t>
            </a:r>
          </a:p>
          <a:p>
            <a:pPr lvl="2"/>
            <a:r>
              <a:rPr lang="en-US" altLang="en-US" dirty="0"/>
              <a:t>copies the C-string into the object's string value</a:t>
            </a: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E3586583-D89F-4C2F-8FF8-C898F1CBE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D961AA89-43F8-4F87-9A54-B71E72ED5E54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86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82131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>
            <a:extLst>
              <a:ext uri="{FF2B5EF4-FFF2-40B4-BE49-F238E27FC236}">
                <a16:creationId xmlns:a16="http://schemas.microsoft.com/office/drawing/2014/main" id="{01CE9A80-E32D-402A-A682-81BDBD82F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StringVar Interface</a:t>
            </a:r>
          </a:p>
        </p:txBody>
      </p:sp>
      <p:sp>
        <p:nvSpPr>
          <p:cNvPr id="73731" name="Rectangle 6">
            <a:extLst>
              <a:ext uri="{FF2B5EF4-FFF2-40B4-BE49-F238E27FC236}">
                <a16:creationId xmlns:a16="http://schemas.microsoft.com/office/drawing/2014/main" id="{4BA073D3-FF1C-409C-9F1A-5D325270F3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524000"/>
            <a:ext cx="8294687" cy="45720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In addition to constructors, the </a:t>
            </a:r>
            <a:r>
              <a:rPr lang="en-US" altLang="en-US" sz="2400" dirty="0" err="1"/>
              <a:t>StringVar</a:t>
            </a:r>
            <a:r>
              <a:rPr lang="en-US" altLang="en-US" sz="2400" dirty="0"/>
              <a:t> </a:t>
            </a:r>
            <a:br>
              <a:rPr lang="en-US" altLang="en-US" sz="2400" dirty="0"/>
            </a:br>
            <a:r>
              <a:rPr lang="en-US" altLang="en-US" sz="2400" dirty="0"/>
              <a:t>interface includes:</a:t>
            </a:r>
          </a:p>
          <a:p>
            <a:pPr lvl="1" eaLnBrk="1" hangingPunct="1"/>
            <a:r>
              <a:rPr lang="en-US" altLang="en-US" sz="2400" dirty="0"/>
              <a:t>Member functions</a:t>
            </a:r>
          </a:p>
          <a:p>
            <a:pPr lvl="2" eaLnBrk="1" hangingPunct="1"/>
            <a:r>
              <a:rPr lang="en-US" altLang="en-US" sz="2000" dirty="0" err="1"/>
              <a:t>int</a:t>
            </a:r>
            <a:r>
              <a:rPr lang="en-US" altLang="en-US" sz="2000" dirty="0"/>
              <a:t> length( );</a:t>
            </a:r>
          </a:p>
          <a:p>
            <a:pPr lvl="2" eaLnBrk="1" hangingPunct="1"/>
            <a:r>
              <a:rPr lang="en-US" altLang="en-US" sz="2000" dirty="0"/>
              <a:t>void </a:t>
            </a:r>
            <a:r>
              <a:rPr lang="en-US" altLang="en-US" sz="2000" dirty="0" err="1"/>
              <a:t>input_line</a:t>
            </a:r>
            <a:r>
              <a:rPr lang="en-US" altLang="en-US" sz="2000" dirty="0"/>
              <a:t>(</a:t>
            </a:r>
            <a:r>
              <a:rPr lang="en-US" altLang="en-US" sz="2000" dirty="0" err="1"/>
              <a:t>istream</a:t>
            </a:r>
            <a:r>
              <a:rPr lang="en-US" altLang="en-US" sz="2000" dirty="0"/>
              <a:t>&amp; ins);</a:t>
            </a:r>
          </a:p>
          <a:p>
            <a:pPr lvl="2" eaLnBrk="1" hangingPunct="1"/>
            <a:r>
              <a:rPr lang="en-US" altLang="en-US" sz="2000" dirty="0"/>
              <a:t>friend </a:t>
            </a:r>
            <a:r>
              <a:rPr lang="en-US" altLang="en-US" sz="2000" dirty="0" err="1"/>
              <a:t>ostream</a:t>
            </a:r>
            <a:r>
              <a:rPr lang="en-US" altLang="en-US" sz="2000" dirty="0"/>
              <a:t>&amp; operator &lt;&lt; (</a:t>
            </a:r>
            <a:r>
              <a:rPr lang="en-US" altLang="en-US" sz="2000" dirty="0" err="1"/>
              <a:t>ostream</a:t>
            </a:r>
            <a:r>
              <a:rPr lang="en-US" altLang="en-US" sz="2000" dirty="0"/>
              <a:t>&amp; outs, </a:t>
            </a:r>
            <a:br>
              <a:rPr lang="en-US" altLang="en-US" sz="2000" dirty="0"/>
            </a:br>
            <a:r>
              <a:rPr lang="en-US" altLang="en-US" sz="2000" dirty="0"/>
              <a:t>                                                </a:t>
            </a:r>
            <a:r>
              <a:rPr lang="en-US" altLang="en-US" sz="2000" dirty="0" err="1"/>
              <a:t>const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StringVar</a:t>
            </a:r>
            <a:r>
              <a:rPr lang="en-US" altLang="en-US" sz="2000" dirty="0"/>
              <a:t>&amp; </a:t>
            </a:r>
            <a:r>
              <a:rPr lang="en-US" altLang="en-US" sz="2000" dirty="0" err="1"/>
              <a:t>the_string</a:t>
            </a:r>
            <a:r>
              <a:rPr lang="en-US" altLang="en-US" sz="2000" dirty="0"/>
              <a:t>);</a:t>
            </a:r>
          </a:p>
          <a:p>
            <a:pPr lvl="1" eaLnBrk="1" hangingPunct="1"/>
            <a:r>
              <a:rPr lang="en-US" altLang="en-US" sz="2400" dirty="0"/>
              <a:t>Copy Constructor …discussed later</a:t>
            </a:r>
          </a:p>
          <a:p>
            <a:pPr lvl="1" eaLnBrk="1" hangingPunct="1"/>
            <a:r>
              <a:rPr lang="en-US" altLang="en-US" sz="2400" dirty="0"/>
              <a:t>Destructor …discussed later</a:t>
            </a:r>
          </a:p>
          <a:p>
            <a:pPr lvl="1" eaLnBrk="1" hangingPunct="1"/>
            <a:r>
              <a:rPr lang="en-US" altLang="en-US" sz="2400" dirty="0"/>
              <a:t>See code on website for </a:t>
            </a:r>
            <a:r>
              <a:rPr lang="en-US" altLang="en-US" sz="2400" dirty="0" err="1"/>
              <a:t>StringVar.h</a:t>
            </a:r>
            <a:r>
              <a:rPr lang="en-US" altLang="en-US" sz="2400" dirty="0"/>
              <a:t>, StringVar.cpp</a:t>
            </a: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46550FE0-DC46-4924-912F-A125BA9D71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21D26AA8-C9F4-4B21-A753-27C890C346DC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87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91686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>
            <a:extLst>
              <a:ext uri="{FF2B5EF4-FFF2-40B4-BE49-F238E27FC236}">
                <a16:creationId xmlns:a16="http://schemas.microsoft.com/office/drawing/2014/main" id="{CC769F74-9F08-4A58-9EB3-D704F1D98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StringVar Implementation</a:t>
            </a:r>
          </a:p>
        </p:txBody>
      </p:sp>
      <p:sp>
        <p:nvSpPr>
          <p:cNvPr id="75779" name="Rectangle 5">
            <a:extLst>
              <a:ext uri="{FF2B5EF4-FFF2-40B4-BE49-F238E27FC236}">
                <a16:creationId xmlns:a16="http://schemas.microsoft.com/office/drawing/2014/main" id="{5C4EE2E6-8F40-47EF-B57A-450D4512CC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StringVar</a:t>
            </a:r>
            <a:r>
              <a:rPr lang="en-US" altLang="en-US" dirty="0"/>
              <a:t> uses a dynamic array to store its string</a:t>
            </a:r>
          </a:p>
          <a:p>
            <a:pPr lvl="1" eaLnBrk="1" hangingPunct="1"/>
            <a:r>
              <a:rPr lang="en-US" altLang="en-US" dirty="0" err="1"/>
              <a:t>StringVar</a:t>
            </a:r>
            <a:r>
              <a:rPr lang="en-US" altLang="en-US" dirty="0"/>
              <a:t> constructors call new to create the dynamic array for member variable value</a:t>
            </a:r>
          </a:p>
          <a:p>
            <a:pPr lvl="1" eaLnBrk="1" hangingPunct="1"/>
            <a:r>
              <a:rPr lang="en-US" altLang="en-US" dirty="0"/>
              <a:t>'\0' is used to terminate the string</a:t>
            </a:r>
          </a:p>
          <a:p>
            <a:pPr lvl="1" eaLnBrk="1" hangingPunct="1"/>
            <a:r>
              <a:rPr lang="en-US" altLang="en-US" dirty="0"/>
              <a:t>The size of the array is not determined until the array is declared </a:t>
            </a:r>
          </a:p>
          <a:p>
            <a:pPr lvl="2" eaLnBrk="1" hangingPunct="1"/>
            <a:r>
              <a:rPr lang="en-US" altLang="en-US" dirty="0"/>
              <a:t>Constructor arguments determine the size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8E436150-0F40-47E6-948E-8626E50045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98282A23-0EDA-4BA9-9DC7-43E895948C23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88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36632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543CFD2-AE62-4033-9A07-646475E9D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Dynamic Variables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0E8AB33-D341-40F0-834C-088FA84065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Remember that Dynamic variables do not "go away" unless delete is called</a:t>
            </a:r>
          </a:p>
          <a:p>
            <a:pPr lvl="1" eaLnBrk="1" hangingPunct="1"/>
            <a:r>
              <a:rPr lang="en-US" altLang="en-US" dirty="0"/>
              <a:t>Even if a local pointer variable goes away at the end of a function, the dynamic variable it pointed to remains unless delete is called (C++11 actually has smart pointers)</a:t>
            </a:r>
          </a:p>
          <a:p>
            <a:pPr lvl="1" eaLnBrk="1" hangingPunct="1"/>
            <a:r>
              <a:rPr lang="en-US" altLang="en-US" dirty="0"/>
              <a:t>A user of the </a:t>
            </a:r>
            <a:r>
              <a:rPr lang="en-US" altLang="en-US" dirty="0" err="1"/>
              <a:t>StringVar</a:t>
            </a:r>
            <a:r>
              <a:rPr lang="en-US" altLang="en-US" dirty="0"/>
              <a:t> class could not know that a dynamic array is a member of the class, so could not be expected to call delete when finished with a </a:t>
            </a:r>
            <a:r>
              <a:rPr lang="en-US" altLang="en-US" dirty="0" err="1"/>
              <a:t>StringVar</a:t>
            </a:r>
            <a:r>
              <a:rPr lang="en-US" altLang="en-US" dirty="0"/>
              <a:t> object </a:t>
            </a: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2DCE8701-84B5-4624-976C-A932684F4E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1D2A6920-47A1-4C7C-8E32-DC3FA2C46B4B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89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355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25A9-E89A-4452-A95D-639C79B2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Wrapup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09EC6-290F-4F52-A981-FAAA5DCF5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Using </a:t>
            </a:r>
            <a:r>
              <a:rPr lang="en-US" altLang="en-US" sz="2400" dirty="0" err="1"/>
              <a:t>const</a:t>
            </a:r>
            <a:r>
              <a:rPr lang="en-US" altLang="en-US" sz="2400" dirty="0"/>
              <a:t> to modify parameters of class types</a:t>
            </a:r>
            <a:br>
              <a:rPr lang="en-US" altLang="en-US" sz="2400" dirty="0"/>
            </a:br>
            <a:r>
              <a:rPr lang="en-US" altLang="en-US" sz="2400" dirty="0"/>
              <a:t>improves program efficiency</a:t>
            </a:r>
          </a:p>
          <a:p>
            <a:pPr lvl="1" eaLnBrk="1" hangingPunct="1"/>
            <a:r>
              <a:rPr lang="en-US" altLang="en-US" sz="2400" dirty="0" err="1"/>
              <a:t>const</a:t>
            </a:r>
            <a:r>
              <a:rPr lang="en-US" altLang="en-US" sz="2400" dirty="0"/>
              <a:t> is typed in front of the parameter's type</a:t>
            </a:r>
          </a:p>
          <a:p>
            <a:pPr marL="457200" lvl="1" indent="0" eaLnBrk="1" hangingPunct="1">
              <a:buNone/>
            </a:pPr>
            <a:r>
              <a:rPr lang="en-US" altLang="en-US" sz="2400" dirty="0"/>
              <a:t> </a:t>
            </a:r>
          </a:p>
          <a:p>
            <a:pPr eaLnBrk="1" hangingPunct="1"/>
            <a:r>
              <a:rPr lang="en-US" altLang="en-US" sz="2400" dirty="0"/>
              <a:t>Member functions called by constant parameters</a:t>
            </a:r>
            <a:br>
              <a:rPr lang="en-US" altLang="en-US" sz="2400" dirty="0"/>
            </a:br>
            <a:r>
              <a:rPr lang="en-US" altLang="en-US" sz="2400" dirty="0"/>
              <a:t>must also use </a:t>
            </a:r>
            <a:r>
              <a:rPr lang="en-US" altLang="en-US" sz="2400" dirty="0" err="1"/>
              <a:t>const</a:t>
            </a:r>
            <a:r>
              <a:rPr lang="en-US" altLang="en-US" sz="2400" dirty="0"/>
              <a:t> to let the compiler know that</a:t>
            </a:r>
            <a:br>
              <a:rPr lang="en-US" altLang="en-US" sz="2400" dirty="0"/>
            </a:br>
            <a:r>
              <a:rPr lang="en-US" altLang="en-US" sz="2400" dirty="0"/>
              <a:t>they do not change the value of the parameter</a:t>
            </a:r>
          </a:p>
          <a:p>
            <a:pPr lvl="1" eaLnBrk="1" hangingPunct="1"/>
            <a:r>
              <a:rPr lang="en-US" altLang="en-US" sz="2400" dirty="0" err="1"/>
              <a:t>const</a:t>
            </a:r>
            <a:r>
              <a:rPr lang="en-US" altLang="en-US" sz="2400" dirty="0"/>
              <a:t> is typed following the parameter list in the </a:t>
            </a:r>
            <a:br>
              <a:rPr lang="en-US" altLang="en-US" sz="2400" dirty="0"/>
            </a:br>
            <a:r>
              <a:rPr lang="en-US" altLang="en-US" sz="2400" dirty="0"/>
              <a:t>declaration and definition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47337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B50CB39-567B-4463-B6FF-B7713ECD9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Destructors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B466ACC-67F4-4C7A-9D54-62A204EE84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447800"/>
            <a:ext cx="8294687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A destructor is a member function that is called automatically when a locally declared object goes out of scope</a:t>
            </a:r>
          </a:p>
          <a:p>
            <a:pPr lvl="1" eaLnBrk="1" hangingPunct="1"/>
            <a:r>
              <a:rPr lang="en-US" altLang="en-US" dirty="0"/>
              <a:t>The destructor contains code to delete all dynamic variables created by the object</a:t>
            </a:r>
          </a:p>
          <a:p>
            <a:pPr lvl="1" eaLnBrk="1" hangingPunct="1"/>
            <a:r>
              <a:rPr lang="en-US" altLang="en-US" dirty="0"/>
              <a:t>A class has only one destructor with no arguments</a:t>
            </a:r>
          </a:p>
          <a:p>
            <a:pPr lvl="1"/>
            <a:r>
              <a:rPr lang="en-US" altLang="en-US" dirty="0"/>
              <a:t>The name of the destructor is distinguished from the default constructor by the tilde symbol ~.      Example:         ~</a:t>
            </a:r>
            <a:r>
              <a:rPr lang="en-US" altLang="en-US" dirty="0" err="1">
                <a:solidFill>
                  <a:srgbClr val="00B0F0"/>
                </a:solidFill>
              </a:rPr>
              <a:t>StringVar</a:t>
            </a:r>
            <a:r>
              <a:rPr lang="en-US" altLang="en-US" dirty="0">
                <a:solidFill>
                  <a:srgbClr val="00B0F0"/>
                </a:solidFill>
              </a:rPr>
              <a:t>( );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50D12F63-84A6-4198-8A98-7F0C5E5BE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B85B5453-3D45-456C-8A31-BC9E76F03360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90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05207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289E6859-BEA5-438D-AE4C-E211CB0E2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~StringVar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E8A7880-43C3-4F9E-BFE0-3696E0EE60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destructor in the </a:t>
            </a:r>
            <a:r>
              <a:rPr lang="en-US" altLang="en-US" dirty="0" err="1"/>
              <a:t>StringVar</a:t>
            </a:r>
            <a:r>
              <a:rPr lang="en-US" altLang="en-US" dirty="0"/>
              <a:t> class must call</a:t>
            </a:r>
            <a:br>
              <a:rPr lang="en-US" altLang="en-US" dirty="0"/>
            </a:br>
            <a:r>
              <a:rPr lang="en-US" altLang="en-US" dirty="0"/>
              <a:t>delete [ ] to return the memory of any dynamic </a:t>
            </a:r>
            <a:br>
              <a:rPr lang="en-US" altLang="en-US" dirty="0"/>
            </a:br>
            <a:r>
              <a:rPr lang="en-US" altLang="en-US" dirty="0"/>
              <a:t>variables to the </a:t>
            </a:r>
            <a:r>
              <a:rPr lang="en-US" altLang="en-US" dirty="0" err="1"/>
              <a:t>freestore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Example:    </a:t>
            </a:r>
            <a:r>
              <a:rPr lang="en-US" altLang="en-US" dirty="0" err="1"/>
              <a:t>StringVar</a:t>
            </a:r>
            <a:r>
              <a:rPr lang="en-US" altLang="en-US" dirty="0"/>
              <a:t>::~</a:t>
            </a:r>
            <a:r>
              <a:rPr lang="en-US" altLang="en-US" dirty="0" err="1"/>
              <a:t>StringVar</a:t>
            </a:r>
            <a:r>
              <a:rPr lang="en-US" altLang="en-US" dirty="0"/>
              <a:t>( )</a:t>
            </a:r>
            <a:br>
              <a:rPr lang="en-US" altLang="en-US" dirty="0"/>
            </a:br>
            <a:r>
              <a:rPr lang="en-US" altLang="en-US" dirty="0"/>
              <a:t>                  {</a:t>
            </a:r>
            <a:br>
              <a:rPr lang="en-US" altLang="en-US" dirty="0"/>
            </a:br>
            <a:r>
              <a:rPr lang="en-US" altLang="en-US" dirty="0"/>
              <a:t>                          delete [ ] value;</a:t>
            </a:r>
            <a:br>
              <a:rPr lang="en-US" altLang="en-US" dirty="0"/>
            </a:br>
            <a:r>
              <a:rPr lang="en-US" altLang="en-US" dirty="0"/>
              <a:t>                  }</a:t>
            </a: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69434ABF-D055-4849-A876-3A1025683E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378BAC0C-B281-4769-B900-E8D01B078F7A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91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50524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302C-008F-4361-AC2C-A72D7F82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an object for call-by-value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5FF7-9D45-4713-B217-823A77FDC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call-by-value parameters are copied into the parameter from the argument</a:t>
            </a:r>
          </a:p>
          <a:p>
            <a:endParaRPr lang="en-US" dirty="0"/>
          </a:p>
          <a:p>
            <a:r>
              <a:rPr lang="en-US" dirty="0"/>
              <a:t>A completely separate location must be allocated for the parameter.</a:t>
            </a:r>
          </a:p>
          <a:p>
            <a:endParaRPr lang="en-US" dirty="0"/>
          </a:p>
          <a:p>
            <a:r>
              <a:rPr lang="en-US" dirty="0"/>
              <a:t>When it’s an object, how does that happen?</a:t>
            </a:r>
          </a:p>
          <a:p>
            <a:endParaRPr lang="en-US" dirty="0"/>
          </a:p>
          <a:p>
            <a:r>
              <a:rPr lang="en-US" dirty="0"/>
              <a:t>Recall that a constructor is always called to create an object.</a:t>
            </a:r>
          </a:p>
        </p:txBody>
      </p:sp>
    </p:spTree>
    <p:extLst>
      <p:ext uri="{BB962C8B-B14F-4D97-AF65-F5344CB8AC3E}">
        <p14:creationId xmlns:p14="http://schemas.microsoft.com/office/powerpoint/2010/main" val="462252521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E2C7BE1F-BA87-448E-ABCC-72EC97BA1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Calling a Copy Constructor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557A7EB-2536-427B-9E10-C1831669D0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copy constructor can be called as any other </a:t>
            </a:r>
            <a:br>
              <a:rPr lang="en-US" altLang="en-US" dirty="0"/>
            </a:br>
            <a:r>
              <a:rPr lang="en-US" altLang="en-US" dirty="0"/>
              <a:t>constructor when declaring an object</a:t>
            </a:r>
          </a:p>
          <a:p>
            <a:pPr eaLnBrk="1" hangingPunct="1"/>
            <a:r>
              <a:rPr lang="en-US" altLang="en-US" dirty="0"/>
              <a:t>The copy constructor is called automatically </a:t>
            </a:r>
          </a:p>
          <a:p>
            <a:pPr lvl="1"/>
            <a:r>
              <a:rPr lang="en-US" altLang="en-US" dirty="0"/>
              <a:t>When an argument of the class type is plugged in for a call-by-value parameter</a:t>
            </a:r>
          </a:p>
          <a:p>
            <a:pPr lvl="1" eaLnBrk="1" hangingPunct="1"/>
            <a:r>
              <a:rPr lang="en-US" altLang="en-US" dirty="0"/>
              <a:t>When a function returns a value of the class type</a:t>
            </a:r>
          </a:p>
          <a:p>
            <a:pPr lvl="1"/>
            <a:r>
              <a:rPr lang="en-US" altLang="en-US" dirty="0"/>
              <a:t>When a class object is defined and initialized by an object of the same class</a:t>
            </a: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D4538E57-D08C-4F21-BC13-8AA5B5F95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05E4C5A2-BAD9-4EAE-8DDF-7D3FB86672E8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93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80202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5EE59CE-A22B-46F8-95EB-8BD27A3A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Copy Constructors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E91E412-6985-49B6-B132-23335C71EE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problem with using </a:t>
            </a:r>
            <a:r>
              <a:rPr lang="en-US" altLang="en-US" b="1" dirty="0"/>
              <a:t>call-by-value </a:t>
            </a:r>
            <a:r>
              <a:rPr lang="en-US" altLang="en-US" dirty="0"/>
              <a:t>parameters with pointer variables is solved by the copy constructor.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 copy constructor is a constructor with one </a:t>
            </a:r>
            <a:br>
              <a:rPr lang="en-US" altLang="en-US" dirty="0"/>
            </a:br>
            <a:r>
              <a:rPr lang="en-US" altLang="en-US" dirty="0"/>
              <a:t>parameter of the same type as the class</a:t>
            </a:r>
          </a:p>
          <a:p>
            <a:pPr lvl="1" eaLnBrk="1" hangingPunct="1"/>
            <a:r>
              <a:rPr lang="en-US" altLang="en-US" sz="2400" dirty="0"/>
              <a:t>The parameter is a call-by-reference parameter</a:t>
            </a:r>
          </a:p>
          <a:p>
            <a:pPr lvl="1" eaLnBrk="1" hangingPunct="1"/>
            <a:r>
              <a:rPr lang="en-US" altLang="en-US" sz="2400" dirty="0"/>
              <a:t>The parameter is usually a constant  parameter</a:t>
            </a:r>
          </a:p>
          <a:p>
            <a:pPr lvl="1" eaLnBrk="1" hangingPunct="1"/>
            <a:r>
              <a:rPr lang="en-US" altLang="en-US" sz="2400" dirty="0"/>
              <a:t>The constructor creates a complete, independent copy of its argument</a:t>
            </a: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B0594C8E-983F-47CC-A7E8-27107FD40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4F8A91D7-9E28-4067-9193-FF4335E57AD6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94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20360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0AC1266-6D41-4539-9985-264B13B6F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a Copy Constructor?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F693067-6059-4022-A395-BCDE51EB8E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524000"/>
            <a:ext cx="8294687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This code (assuming no copy constructor) </a:t>
            </a:r>
            <a:br>
              <a:rPr lang="en-US" altLang="en-US" dirty="0"/>
            </a:br>
            <a:r>
              <a:rPr lang="en-US" altLang="en-US" dirty="0"/>
              <a:t>illustrates the need for a copy constructor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void </a:t>
            </a:r>
            <a:r>
              <a:rPr lang="en-US" altLang="en-US" dirty="0" err="1"/>
              <a:t>show_string</a:t>
            </a:r>
            <a:r>
              <a:rPr lang="en-US" altLang="en-US" dirty="0"/>
              <a:t>(</a:t>
            </a:r>
            <a:r>
              <a:rPr lang="en-US" altLang="en-US" dirty="0" err="1"/>
              <a:t>StringVar</a:t>
            </a:r>
            <a:r>
              <a:rPr lang="en-US" altLang="en-US" dirty="0"/>
              <a:t>   </a:t>
            </a:r>
            <a:r>
              <a:rPr lang="en-US" altLang="en-US" dirty="0" err="1"/>
              <a:t>the_string</a:t>
            </a:r>
            <a:r>
              <a:rPr lang="en-US" altLang="en-US" dirty="0"/>
              <a:t>)</a:t>
            </a:r>
            <a:br>
              <a:rPr lang="en-US" altLang="en-US" dirty="0"/>
            </a:br>
            <a:r>
              <a:rPr lang="en-US" altLang="en-US" dirty="0"/>
              <a:t>        </a:t>
            </a:r>
            <a:r>
              <a:rPr lang="en-US" altLang="en-US" sz="2400" dirty="0"/>
              <a:t>{ …}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main() {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sz="2400" dirty="0" err="1"/>
              <a:t>StringVar</a:t>
            </a:r>
            <a:r>
              <a:rPr lang="en-US" altLang="en-US" sz="2400" dirty="0"/>
              <a:t> greeting("Hello");</a:t>
            </a:r>
            <a:br>
              <a:rPr lang="en-US" altLang="en-US" sz="2400" dirty="0"/>
            </a:br>
            <a:r>
              <a:rPr lang="en-US" altLang="en-US" sz="2400" dirty="0"/>
              <a:t>	</a:t>
            </a:r>
            <a:r>
              <a:rPr lang="en-US" altLang="en-US" sz="2400" dirty="0" err="1"/>
              <a:t>show_string</a:t>
            </a:r>
            <a:r>
              <a:rPr lang="en-US" altLang="en-US" sz="2400" dirty="0"/>
              <a:t>(greeting);</a:t>
            </a:r>
            <a:br>
              <a:rPr lang="en-US" altLang="en-US" sz="2400" dirty="0"/>
            </a:br>
            <a:r>
              <a:rPr lang="en-US" altLang="en-US" sz="2400" dirty="0"/>
              <a:t>	</a:t>
            </a:r>
            <a:r>
              <a:rPr lang="en-US" altLang="en-US" sz="2400" dirty="0" err="1"/>
              <a:t>cout</a:t>
            </a:r>
            <a:r>
              <a:rPr lang="en-US" altLang="en-US" sz="2400" dirty="0"/>
              <a:t> &lt;&lt; greeting &lt;&lt; </a:t>
            </a:r>
            <a:r>
              <a:rPr lang="en-US" altLang="en-US" sz="2400" dirty="0" err="1"/>
              <a:t>endl</a:t>
            </a:r>
            <a:r>
              <a:rPr lang="en-US" altLang="en-US" sz="2400" dirty="0"/>
              <a:t>;  }</a:t>
            </a:r>
          </a:p>
          <a:p>
            <a:pPr lvl="1" eaLnBrk="1" hangingPunct="1"/>
            <a:r>
              <a:rPr lang="en-US" altLang="en-US" dirty="0"/>
              <a:t>When function </a:t>
            </a:r>
            <a:r>
              <a:rPr lang="en-US" altLang="en-US" dirty="0" err="1"/>
              <a:t>show_string</a:t>
            </a:r>
            <a:r>
              <a:rPr lang="en-US" altLang="en-US" dirty="0"/>
              <a:t> is called, greeting is copied into </a:t>
            </a:r>
            <a:r>
              <a:rPr lang="en-US" altLang="en-US" dirty="0" err="1"/>
              <a:t>the_string</a:t>
            </a:r>
            <a:r>
              <a:rPr lang="en-US" altLang="en-US" dirty="0"/>
              <a:t>.</a:t>
            </a: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A57B67BC-773B-4D6A-BF12-672CA7D0DB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32318A79-DE0C-4D7B-BAED-CE45DB180C9C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95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44255"/>
      </p:ext>
    </p:extLst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>
            <a:extLst>
              <a:ext uri="{FF2B5EF4-FFF2-40B4-BE49-F238E27FC236}">
                <a16:creationId xmlns:a16="http://schemas.microsoft.com/office/drawing/2014/main" id="{6185CC3A-4A57-40B3-8765-C8313585C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Need For </a:t>
            </a:r>
            <a:br>
              <a:rPr lang="en-US" altLang="en-US"/>
            </a:br>
            <a:r>
              <a:rPr lang="en-US" altLang="en-US"/>
              <a:t>a Copy Constructor (cont.)</a:t>
            </a:r>
          </a:p>
        </p:txBody>
      </p:sp>
      <p:sp>
        <p:nvSpPr>
          <p:cNvPr id="84995" name="Rectangle 10">
            <a:extLst>
              <a:ext uri="{FF2B5EF4-FFF2-40B4-BE49-F238E27FC236}">
                <a16:creationId xmlns:a16="http://schemas.microsoft.com/office/drawing/2014/main" id="{238FF4F4-9EDA-471E-B8D8-C62498876B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Since </a:t>
            </a:r>
            <a:r>
              <a:rPr lang="en-US" altLang="en-US" dirty="0" err="1"/>
              <a:t>greeting.value</a:t>
            </a:r>
            <a:r>
              <a:rPr lang="en-US" altLang="en-US" dirty="0"/>
              <a:t> and </a:t>
            </a:r>
            <a:r>
              <a:rPr lang="en-US" altLang="en-US" dirty="0" err="1"/>
              <a:t>the_string.value</a:t>
            </a:r>
            <a:r>
              <a:rPr lang="en-US" altLang="en-US" dirty="0"/>
              <a:t> are</a:t>
            </a:r>
            <a:br>
              <a:rPr lang="en-US" altLang="en-US" dirty="0"/>
            </a:br>
            <a:r>
              <a:rPr lang="en-US" altLang="en-US" dirty="0"/>
              <a:t>pointers, they now point to the same dynamic </a:t>
            </a:r>
            <a:br>
              <a:rPr lang="en-US" altLang="en-US" dirty="0"/>
            </a:br>
            <a:r>
              <a:rPr lang="en-US" altLang="en-US" dirty="0"/>
              <a:t>array</a:t>
            </a: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01CC6F6C-1B7A-4B5B-B9E6-CD66638BD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5EF5DC60-7CE4-4375-B53B-B558BDD3CB35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96</a:t>
            </a:fld>
            <a:endParaRPr lang="en-CA" altLang="en-US" sz="1400">
              <a:solidFill>
                <a:srgbClr val="000000"/>
              </a:solidFill>
            </a:endParaRPr>
          </a:p>
        </p:txBody>
      </p:sp>
      <p:sp>
        <p:nvSpPr>
          <p:cNvPr id="611330" name="Text Box 2">
            <a:extLst>
              <a:ext uri="{FF2B5EF4-FFF2-40B4-BE49-F238E27FC236}">
                <a16:creationId xmlns:a16="http://schemas.microsoft.com/office/drawing/2014/main" id="{EE3C9707-6AA2-4F7D-ABAD-5169B93A6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4275138"/>
            <a:ext cx="2424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tx2"/>
                </a:solidFill>
              </a:rPr>
              <a:t>greeting.value</a:t>
            </a:r>
          </a:p>
        </p:txBody>
      </p:sp>
      <p:sp>
        <p:nvSpPr>
          <p:cNvPr id="611331" name="Text Box 3">
            <a:extLst>
              <a:ext uri="{FF2B5EF4-FFF2-40B4-BE49-F238E27FC236}">
                <a16:creationId xmlns:a16="http://schemas.microsoft.com/office/drawing/2014/main" id="{3906EBCF-5793-47FE-B580-661C76C12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4237038"/>
            <a:ext cx="2700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tx2"/>
                </a:solidFill>
              </a:rPr>
              <a:t>the_string.value</a:t>
            </a:r>
          </a:p>
        </p:txBody>
      </p:sp>
      <p:sp>
        <p:nvSpPr>
          <p:cNvPr id="611332" name="Text Box 4">
            <a:extLst>
              <a:ext uri="{FF2B5EF4-FFF2-40B4-BE49-F238E27FC236}">
                <a16:creationId xmlns:a16="http://schemas.microsoft.com/office/drawing/2014/main" id="{A6A0320D-ABE9-4336-8545-62EE8A12C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3798888"/>
            <a:ext cx="193675" cy="5286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  <p:sp>
        <p:nvSpPr>
          <p:cNvPr id="611333" name="Text Box 5">
            <a:extLst>
              <a:ext uri="{FF2B5EF4-FFF2-40B4-BE49-F238E27FC236}">
                <a16:creationId xmlns:a16="http://schemas.microsoft.com/office/drawing/2014/main" id="{F985D755-73C5-47EC-800F-814A9375D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63" y="3741738"/>
            <a:ext cx="193675" cy="5286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  <p:sp>
        <p:nvSpPr>
          <p:cNvPr id="611334" name="Text Box 6">
            <a:extLst>
              <a:ext uri="{FF2B5EF4-FFF2-40B4-BE49-F238E27FC236}">
                <a16:creationId xmlns:a16="http://schemas.microsoft.com/office/drawing/2014/main" id="{EEE9E905-8EE4-478F-A50D-704395DBB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2890838"/>
            <a:ext cx="1260475" cy="5286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tx2"/>
                </a:solidFill>
              </a:rPr>
              <a:t>"Hello"</a:t>
            </a:r>
          </a:p>
        </p:txBody>
      </p:sp>
      <p:sp>
        <p:nvSpPr>
          <p:cNvPr id="611335" name="Line 7">
            <a:extLst>
              <a:ext uri="{FF2B5EF4-FFF2-40B4-BE49-F238E27FC236}">
                <a16:creationId xmlns:a16="http://schemas.microsoft.com/office/drawing/2014/main" id="{D9ADF3AE-75D2-4E03-8C64-E0D4206A38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9350" y="3409950"/>
            <a:ext cx="1409700" cy="723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36" name="Line 8">
            <a:extLst>
              <a:ext uri="{FF2B5EF4-FFF2-40B4-BE49-F238E27FC236}">
                <a16:creationId xmlns:a16="http://schemas.microsoft.com/office/drawing/2014/main" id="{74F0169F-F65D-49C5-9775-73BA80F4D0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95900" y="3409950"/>
            <a:ext cx="952500" cy="6477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4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0" grpId="0"/>
      <p:bldP spid="611331" grpId="0"/>
      <p:bldP spid="611332" grpId="0" animBg="1"/>
      <p:bldP spid="611333" grpId="0" animBg="1"/>
      <p:bldP spid="61133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C9B0D225-D62D-4848-806F-81CFFC3AD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Why a Copy Constructor (cont.)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3D1AC9BC-89F6-460A-811B-271FD4FD91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Two problems now exist for object greeting</a:t>
            </a:r>
          </a:p>
          <a:p>
            <a:pPr lvl="1" eaLnBrk="1" hangingPunct="1"/>
            <a:r>
              <a:rPr lang="en-US" altLang="en-US" dirty="0"/>
              <a:t>Attempting to output </a:t>
            </a:r>
            <a:r>
              <a:rPr lang="en-US" altLang="en-US" dirty="0" err="1"/>
              <a:t>greeting.value</a:t>
            </a:r>
            <a:r>
              <a:rPr lang="en-US" altLang="en-US" dirty="0"/>
              <a:t> is likely to produce an error</a:t>
            </a:r>
          </a:p>
          <a:p>
            <a:pPr lvl="2" eaLnBrk="1" hangingPunct="1"/>
            <a:r>
              <a:rPr lang="en-US" altLang="en-US" dirty="0"/>
              <a:t>In some instances all could go OK</a:t>
            </a:r>
          </a:p>
          <a:p>
            <a:pPr lvl="1" eaLnBrk="1" hangingPunct="1"/>
            <a:r>
              <a:rPr lang="en-US" altLang="en-US" dirty="0"/>
              <a:t>When greeting goes out of scope, its destructor will be called</a:t>
            </a:r>
          </a:p>
          <a:p>
            <a:pPr lvl="2" eaLnBrk="1" hangingPunct="1"/>
            <a:r>
              <a:rPr lang="en-US" altLang="en-US" dirty="0"/>
              <a:t>Calling a destructor for the same location twice is likely to produce a system crashing error with a core dump!</a:t>
            </a: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C980FCEF-387C-4D4B-B186-D13D9ACD5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3EED8273-440D-4A53-A548-E1E0638FC615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97</a:t>
            </a:fld>
            <a:endParaRPr lang="en-CA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29481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DCF7-5A5D-40D0-9628-A93D4BC6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StringVar</a:t>
            </a:r>
            <a:r>
              <a:rPr lang="en-US" dirty="0"/>
              <a:t> copy constructor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4F116-78AB-40C7-B66D-2DF22EF11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class </a:t>
            </a:r>
            <a:r>
              <a:rPr lang="en-US" sz="1800" dirty="0" err="1">
                <a:latin typeface="Consolas" panose="020B0609020204030204" pitchFamily="49" charset="0"/>
              </a:rPr>
              <a:t>StringVar</a:t>
            </a:r>
            <a:r>
              <a:rPr lang="en-US" sz="18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public: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</a:t>
            </a:r>
            <a:r>
              <a:rPr lang="en-US" sz="1800" dirty="0" err="1">
                <a:latin typeface="Consolas" panose="020B0609020204030204" pitchFamily="49" charset="0"/>
              </a:rPr>
              <a:t>StringVar</a:t>
            </a:r>
            <a:r>
              <a:rPr lang="en-US" sz="1800" dirty="0">
                <a:latin typeface="Consolas" panose="020B0609020204030204" pitchFamily="49" charset="0"/>
              </a:rPr>
              <a:t>();             // Default constructor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. . </a:t>
            </a:r>
            <a:r>
              <a:rPr lang="en-US" sz="1800">
                <a:latin typeface="Consolas" panose="020B0609020204030204" pitchFamily="49" charset="0"/>
              </a:rPr>
              <a:t>.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</a:t>
            </a:r>
            <a:r>
              <a:rPr lang="en-US" sz="1800" dirty="0" err="1">
                <a:latin typeface="Consolas" panose="020B0609020204030204" pitchFamily="49" charset="0"/>
              </a:rPr>
              <a:t>StringVar</a:t>
            </a:r>
            <a:r>
              <a:rPr lang="en-US" sz="1800" dirty="0">
                <a:latin typeface="Consolas" panose="020B0609020204030204" pitchFamily="49" charset="0"/>
              </a:rPr>
              <a:t>(const </a:t>
            </a:r>
            <a:r>
              <a:rPr lang="en-US" sz="1800" dirty="0" err="1">
                <a:latin typeface="Consolas" panose="020B0609020204030204" pitchFamily="49" charset="0"/>
              </a:rPr>
              <a:t>StringVar</a:t>
            </a:r>
            <a:r>
              <a:rPr lang="en-US" sz="1800" dirty="0">
                <a:latin typeface="Consolas" panose="020B0609020204030204" pitchFamily="49" charset="0"/>
              </a:rPr>
              <a:t>&amp; </a:t>
            </a:r>
            <a:r>
              <a:rPr lang="en-US" sz="1800" dirty="0" err="1">
                <a:latin typeface="Consolas" panose="020B0609020204030204" pitchFamily="49" charset="0"/>
              </a:rPr>
              <a:t>sv</a:t>
            </a:r>
            <a:r>
              <a:rPr lang="en-US" sz="1800" dirty="0">
                <a:latin typeface="Consolas" panose="020B0609020204030204" pitchFamily="49" charset="0"/>
              </a:rPr>
              <a:t>); // Copy constructor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 ~</a:t>
            </a:r>
            <a:r>
              <a:rPr lang="en-US" sz="1800" dirty="0" err="1">
                <a:latin typeface="Consolas" panose="020B0609020204030204" pitchFamily="49" charset="0"/>
              </a:rPr>
              <a:t>StringVar</a:t>
            </a:r>
            <a:r>
              <a:rPr lang="en-US" sz="1800" dirty="0">
                <a:latin typeface="Consolas" panose="020B0609020204030204" pitchFamily="49" charset="0"/>
              </a:rPr>
              <a:t>();            // Destructor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private: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char *value;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int length;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StringVar</a:t>
            </a:r>
            <a:r>
              <a:rPr lang="en-US" sz="1800" dirty="0">
                <a:latin typeface="Consolas" panose="020B0609020204030204" pitchFamily="49" charset="0"/>
              </a:rPr>
              <a:t>::</a:t>
            </a:r>
            <a:r>
              <a:rPr lang="en-US" sz="1800" dirty="0" err="1">
                <a:latin typeface="Consolas" panose="020B0609020204030204" pitchFamily="49" charset="0"/>
              </a:rPr>
              <a:t>StringVar</a:t>
            </a:r>
            <a:r>
              <a:rPr lang="en-US" sz="1800" dirty="0">
                <a:latin typeface="Consolas" panose="020B0609020204030204" pitchFamily="49" charset="0"/>
              </a:rPr>
              <a:t>(const </a:t>
            </a:r>
            <a:r>
              <a:rPr lang="en-US" sz="1800" dirty="0" err="1">
                <a:latin typeface="Consolas" panose="020B0609020204030204" pitchFamily="49" charset="0"/>
              </a:rPr>
              <a:t>StringVar</a:t>
            </a:r>
            <a:r>
              <a:rPr lang="en-US" sz="1800" dirty="0">
                <a:latin typeface="Consolas" panose="020B0609020204030204" pitchFamily="49" charset="0"/>
              </a:rPr>
              <a:t>&amp; </a:t>
            </a:r>
            <a:r>
              <a:rPr lang="en-US" sz="1800" dirty="0" err="1">
                <a:latin typeface="Consolas" panose="020B0609020204030204" pitchFamily="49" charset="0"/>
              </a:rPr>
              <a:t>sv</a:t>
            </a:r>
            <a:r>
              <a:rPr lang="en-US" sz="1800" dirty="0">
                <a:latin typeface="Consolas" panose="020B0609020204030204" pitchFamily="49" charset="0"/>
              </a:rPr>
              <a:t>) : length(</a:t>
            </a:r>
            <a:r>
              <a:rPr lang="en-US" sz="1800" dirty="0" err="1">
                <a:latin typeface="Consolas" panose="020B0609020204030204" pitchFamily="49" charset="0"/>
              </a:rPr>
              <a:t>sv.length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value = new char[length + 1];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</a:t>
            </a:r>
            <a:r>
              <a:rPr lang="en-US" sz="1800" dirty="0" err="1">
                <a:latin typeface="Consolas" panose="020B0609020204030204" pitchFamily="49" charset="0"/>
              </a:rPr>
              <a:t>strcpy</a:t>
            </a:r>
            <a:r>
              <a:rPr lang="en-US" sz="1800" dirty="0">
                <a:latin typeface="Consolas" panose="020B0609020204030204" pitchFamily="49" charset="0"/>
              </a:rPr>
              <a:t>(value, </a:t>
            </a:r>
            <a:r>
              <a:rPr lang="en-US" sz="1800" dirty="0" err="1">
                <a:latin typeface="Consolas" panose="020B0609020204030204" pitchFamily="49" charset="0"/>
              </a:rPr>
              <a:t>sv.value</a:t>
            </a:r>
            <a:r>
              <a:rPr lang="en-US" sz="18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89117046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>
            <a:extLst>
              <a:ext uri="{FF2B5EF4-FFF2-40B4-BE49-F238E27FC236}">
                <a16:creationId xmlns:a16="http://schemas.microsoft.com/office/drawing/2014/main" id="{F25830B1-7BA1-40AA-9808-67FE35DF7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Copy Constructor Demonstration</a:t>
            </a:r>
          </a:p>
        </p:txBody>
      </p:sp>
      <p:sp>
        <p:nvSpPr>
          <p:cNvPr id="88067" name="Rectangle 12">
            <a:extLst>
              <a:ext uri="{FF2B5EF4-FFF2-40B4-BE49-F238E27FC236}">
                <a16:creationId xmlns:a16="http://schemas.microsoft.com/office/drawing/2014/main" id="{40CADDC1-8BFB-402C-8EEA-715D6D30CC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the same example, but with a copy</a:t>
            </a:r>
            <a:br>
              <a:rPr lang="en-US" altLang="en-US"/>
            </a:br>
            <a:r>
              <a:rPr lang="en-US" altLang="en-US"/>
              <a:t>constructor defined</a:t>
            </a:r>
          </a:p>
          <a:p>
            <a:pPr lvl="1" eaLnBrk="1" hangingPunct="1"/>
            <a:r>
              <a:rPr lang="en-US" altLang="en-US"/>
              <a:t>greeting.value and the_string.value point to </a:t>
            </a:r>
            <a:br>
              <a:rPr lang="en-US" altLang="en-US"/>
            </a:br>
            <a:r>
              <a:rPr lang="en-US" altLang="en-US"/>
              <a:t>different locations in memory</a:t>
            </a: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806F0CF6-900A-4A2C-B3A1-8355189D6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Slide 11- </a:t>
            </a:r>
            <a:fld id="{7AED7EF1-9304-40A4-BE78-B6A5D530790A}" type="slidenum">
              <a:rPr lang="en-US" altLang="en-US" sz="1400">
                <a:solidFill>
                  <a:srgbClr val="000000"/>
                </a:solidFill>
              </a:rPr>
              <a:pPr eaLnBrk="1" hangingPunct="1"/>
              <a:t>99</a:t>
            </a:fld>
            <a:endParaRPr lang="en-CA" altLang="en-US" sz="1400">
              <a:solidFill>
                <a:srgbClr val="000000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E29B944E-34D0-4836-BC99-78D828594770}"/>
              </a:ext>
            </a:extLst>
          </p:cNvPr>
          <p:cNvGrpSpPr>
            <a:grpSpLocks/>
          </p:cNvGrpSpPr>
          <p:nvPr/>
        </p:nvGrpSpPr>
        <p:grpSpPr bwMode="auto">
          <a:xfrm>
            <a:off x="1660525" y="3811588"/>
            <a:ext cx="6415088" cy="2055812"/>
            <a:chOff x="1046" y="2289"/>
            <a:chExt cx="4041" cy="1295"/>
          </a:xfrm>
        </p:grpSpPr>
        <p:sp>
          <p:nvSpPr>
            <p:cNvPr id="88070" name="Text Box 3">
              <a:extLst>
                <a:ext uri="{FF2B5EF4-FFF2-40B4-BE49-F238E27FC236}">
                  <a16:creationId xmlns:a16="http://schemas.microsoft.com/office/drawing/2014/main" id="{6BB2D519-00E0-4E77-8176-D51EECB9B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" y="3257"/>
              <a:ext cx="16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None/>
              </a:pPr>
              <a:r>
                <a:rPr lang="en-US" altLang="en-US" sz="2800" b="1">
                  <a:solidFill>
                    <a:schemeClr val="tx2"/>
                  </a:solidFill>
                </a:rPr>
                <a:t>greeting.value</a:t>
              </a:r>
            </a:p>
          </p:txBody>
        </p:sp>
        <p:sp>
          <p:nvSpPr>
            <p:cNvPr id="88071" name="Text Box 4">
              <a:extLst>
                <a:ext uri="{FF2B5EF4-FFF2-40B4-BE49-F238E27FC236}">
                  <a16:creationId xmlns:a16="http://schemas.microsoft.com/office/drawing/2014/main" id="{C518B39D-95FC-4184-BE97-B64686AB8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0" y="3257"/>
              <a:ext cx="18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None/>
              </a:pPr>
              <a:r>
                <a:rPr lang="en-US" altLang="en-US" sz="2800" b="1">
                  <a:solidFill>
                    <a:schemeClr val="tx2"/>
                  </a:solidFill>
                </a:rPr>
                <a:t>the_string.value</a:t>
              </a:r>
            </a:p>
          </p:txBody>
        </p:sp>
        <p:sp>
          <p:nvSpPr>
            <p:cNvPr id="88072" name="Text Box 5">
              <a:extLst>
                <a:ext uri="{FF2B5EF4-FFF2-40B4-BE49-F238E27FC236}">
                  <a16:creationId xmlns:a16="http://schemas.microsoft.com/office/drawing/2014/main" id="{170A80E6-2020-4E3E-81A1-0CDE9C4F9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" y="2945"/>
              <a:ext cx="122" cy="333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None/>
              </a:pP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8073" name="Text Box 6">
              <a:extLst>
                <a:ext uri="{FF2B5EF4-FFF2-40B4-BE49-F238E27FC236}">
                  <a16:creationId xmlns:a16="http://schemas.microsoft.com/office/drawing/2014/main" id="{6D6A2F63-D8E9-4A38-8B33-6B1E05D31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3" y="2945"/>
              <a:ext cx="122" cy="333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None/>
              </a:pP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8074" name="Text Box 7">
              <a:extLst>
                <a:ext uri="{FF2B5EF4-FFF2-40B4-BE49-F238E27FC236}">
                  <a16:creationId xmlns:a16="http://schemas.microsoft.com/office/drawing/2014/main" id="{54470AC6-85DA-4A52-907F-FCA9D179D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9" y="2289"/>
              <a:ext cx="794" cy="333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None/>
              </a:pPr>
              <a:r>
                <a:rPr lang="en-US" altLang="en-US" sz="2800">
                  <a:solidFill>
                    <a:schemeClr val="tx2"/>
                  </a:solidFill>
                </a:rPr>
                <a:t>"Hello"</a:t>
              </a:r>
            </a:p>
          </p:txBody>
        </p:sp>
        <p:sp>
          <p:nvSpPr>
            <p:cNvPr id="88075" name="Line 8">
              <a:extLst>
                <a:ext uri="{FF2B5EF4-FFF2-40B4-BE49-F238E27FC236}">
                  <a16:creationId xmlns:a16="http://schemas.microsoft.com/office/drawing/2014/main" id="{56E77572-D2FF-4257-85DC-DEC76DB62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92" y="2676"/>
              <a:ext cx="0" cy="43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6" name="Line 9">
              <a:extLst>
                <a:ext uri="{FF2B5EF4-FFF2-40B4-BE49-F238E27FC236}">
                  <a16:creationId xmlns:a16="http://schemas.microsoft.com/office/drawing/2014/main" id="{71D3043A-E33C-4AB7-A51D-B70A65937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04" y="2676"/>
              <a:ext cx="0" cy="46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7" name="Text Box 10">
              <a:extLst>
                <a:ext uri="{FF2B5EF4-FFF2-40B4-BE49-F238E27FC236}">
                  <a16:creationId xmlns:a16="http://schemas.microsoft.com/office/drawing/2014/main" id="{4F8E4CAC-E120-44EE-943F-D72031DB5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" y="2289"/>
              <a:ext cx="794" cy="333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None/>
              </a:pPr>
              <a:r>
                <a:rPr lang="en-US" altLang="en-US" sz="2800">
                  <a:solidFill>
                    <a:schemeClr val="tx2"/>
                  </a:solidFill>
                </a:rPr>
                <a:t>"Hello"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894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8F8F8F"/>
      </a:accent3>
      <a:accent4>
        <a:srgbClr val="707070"/>
      </a:accent4>
      <a:accent5>
        <a:srgbClr val="AAEFD1"/>
      </a:accent5>
      <a:accent6>
        <a:srgbClr val="E7BB01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E4A8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E4A8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8F8F8F"/>
      </a:accent3>
      <a:accent4>
        <a:srgbClr val="707070"/>
      </a:accent4>
      <a:accent5>
        <a:srgbClr val="AAEFD1"/>
      </a:accent5>
      <a:accent6>
        <a:srgbClr val="E7BB01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E4A8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E4A8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24636</TotalTime>
  <Words>7062</Words>
  <Application>Microsoft Office PowerPoint</Application>
  <PresentationFormat>On-screen Show (4:3)</PresentationFormat>
  <Paragraphs>733</Paragraphs>
  <Slides>118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31" baseType="lpstr">
      <vt:lpstr>Arial</vt:lpstr>
      <vt:lpstr>Arial Bold</vt:lpstr>
      <vt:lpstr>Avenir Roman</vt:lpstr>
      <vt:lpstr>Calibri</vt:lpstr>
      <vt:lpstr>Cambria</vt:lpstr>
      <vt:lpstr>Comic Sans MS</vt:lpstr>
      <vt:lpstr>Comic Sans MS Bold</vt:lpstr>
      <vt:lpstr>Consolas</vt:lpstr>
      <vt:lpstr>Courier New</vt:lpstr>
      <vt:lpstr>Helvetica</vt:lpstr>
      <vt:lpstr>Tahoma</vt:lpstr>
      <vt:lpstr>Wingdings</vt:lpstr>
      <vt:lpstr>Default</vt:lpstr>
      <vt:lpstr>11.0</vt:lpstr>
      <vt:lpstr>Parameter passing efficiency</vt:lpstr>
      <vt:lpstr>Class Parameters</vt:lpstr>
      <vt:lpstr>const Parameter Modifier</vt:lpstr>
      <vt:lpstr>const Modifier Example</vt:lpstr>
      <vt:lpstr>const Considerations</vt:lpstr>
      <vt:lpstr>const Modifier for Accessor functions </vt:lpstr>
      <vt:lpstr>Const in Function definition</vt:lpstr>
      <vt:lpstr>const Wrapup</vt:lpstr>
      <vt:lpstr>When to use const function modifier</vt:lpstr>
      <vt:lpstr>Using const reference parameters</vt:lpstr>
      <vt:lpstr>Conclusion</vt:lpstr>
      <vt:lpstr>PowerPoint Presentation</vt:lpstr>
      <vt:lpstr>Global static variables</vt:lpstr>
      <vt:lpstr>Static variables in functions</vt:lpstr>
      <vt:lpstr>Class variables declared static</vt:lpstr>
      <vt:lpstr>Classes can have static functions</vt:lpstr>
      <vt:lpstr>PowerPoint Presentation</vt:lpstr>
      <vt:lpstr>11.1</vt:lpstr>
      <vt:lpstr>Friend Functions?</vt:lpstr>
      <vt:lpstr>Example: An IsSameDay function</vt:lpstr>
      <vt:lpstr>Friend: A IsSameDay Function</vt:lpstr>
      <vt:lpstr>Need an IsSameDay function</vt:lpstr>
      <vt:lpstr>Let’s define IsSameDay</vt:lpstr>
      <vt:lpstr>Defining IsSameDay</vt:lpstr>
      <vt:lpstr>Using IsSameDay Function</vt:lpstr>
      <vt:lpstr>A more efficient version of IsSameDay</vt:lpstr>
      <vt:lpstr>Friend Functions</vt:lpstr>
      <vt:lpstr>Declaring a friend function.</vt:lpstr>
      <vt:lpstr>Notice class DayOfYear and class Date</vt:lpstr>
      <vt:lpstr>Friend Functions</vt:lpstr>
      <vt:lpstr>Friend Function Syntax</vt:lpstr>
      <vt:lpstr>When are friend functions needed?</vt:lpstr>
      <vt:lpstr>Choosing Friends</vt:lpstr>
      <vt:lpstr>11.2</vt:lpstr>
      <vt:lpstr>PowerPoint Presentation</vt:lpstr>
      <vt:lpstr>PowerPoint Presentation</vt:lpstr>
      <vt:lpstr>Overloading Operators</vt:lpstr>
      <vt:lpstr>Operators As Functions</vt:lpstr>
      <vt:lpstr>Operator Overloading</vt:lpstr>
      <vt:lpstr>Operator Overloading Rules</vt:lpstr>
      <vt:lpstr>Program Example: Overloading Operators</vt:lpstr>
      <vt:lpstr>Display 11.5  (1/2)</vt:lpstr>
      <vt:lpstr>Display 11.5  (2/2) </vt:lpstr>
      <vt:lpstr>Automatic Type Conversion</vt:lpstr>
      <vt:lpstr>Type Conversion Event 1</vt:lpstr>
      <vt:lpstr>Type Conversion Event 2</vt:lpstr>
      <vt:lpstr>Type Conversion Again</vt:lpstr>
      <vt:lpstr>A Constructor For double</vt:lpstr>
      <vt:lpstr>Overloading Unary Operators</vt:lpstr>
      <vt:lpstr>Overloading -</vt:lpstr>
      <vt:lpstr>Display  11.6 </vt:lpstr>
      <vt:lpstr>Overloading &lt;&lt; and &gt;&gt;</vt:lpstr>
      <vt:lpstr>Replacing Function output</vt:lpstr>
      <vt:lpstr>What Does &lt;&lt; Return?</vt:lpstr>
      <vt:lpstr>Display 11.7 </vt:lpstr>
      <vt:lpstr>Overloaded &lt;&lt; Declaration</vt:lpstr>
      <vt:lpstr>Overloaded &lt;&lt; Definition</vt:lpstr>
      <vt:lpstr>Return ostream&amp; ?</vt:lpstr>
      <vt:lpstr>Overloading &gt;&gt;</vt:lpstr>
      <vt:lpstr>Display 11.8 (1/4)</vt:lpstr>
      <vt:lpstr>Display 11.8(2/4) </vt:lpstr>
      <vt:lpstr>Display 11.8 (3/4) </vt:lpstr>
      <vt:lpstr>Display 11.8 (4/4) </vt:lpstr>
      <vt:lpstr>Section 11.2 Exercises</vt:lpstr>
      <vt:lpstr>A bit more about member functions</vt:lpstr>
      <vt:lpstr>11.3</vt:lpstr>
      <vt:lpstr>Arrays and Classes</vt:lpstr>
      <vt:lpstr>Accessing Members</vt:lpstr>
      <vt:lpstr>An Array of Money</vt:lpstr>
      <vt:lpstr>Display 11.9 (1/3) </vt:lpstr>
      <vt:lpstr>Display 11.9 (2/3) </vt:lpstr>
      <vt:lpstr>Display 11.9 (3/3)</vt:lpstr>
      <vt:lpstr>Arrays as Structure Members</vt:lpstr>
      <vt:lpstr>Accessing Array Elements</vt:lpstr>
      <vt:lpstr>Arrays as Class Members</vt:lpstr>
      <vt:lpstr>Overview of TemperatureList</vt:lpstr>
      <vt:lpstr>Display 11.10 (1/2) </vt:lpstr>
      <vt:lpstr>Display 11.10 (2/2)</vt:lpstr>
      <vt:lpstr>Section 11.3 Conclusion</vt:lpstr>
      <vt:lpstr>A program to repeat Experiments</vt:lpstr>
      <vt:lpstr>Experiments con’t</vt:lpstr>
      <vt:lpstr>Experiment con’t</vt:lpstr>
      <vt:lpstr>Classes and Dynamic Arrays   </vt:lpstr>
      <vt:lpstr>Program Example: A String Variable Class</vt:lpstr>
      <vt:lpstr>The StringVar Constructors</vt:lpstr>
      <vt:lpstr>The StringVar Interface</vt:lpstr>
      <vt:lpstr>The StringVar Implementation</vt:lpstr>
      <vt:lpstr>Dynamic Variables</vt:lpstr>
      <vt:lpstr>Destructors</vt:lpstr>
      <vt:lpstr>~StringVar</vt:lpstr>
      <vt:lpstr>Copying an object for call-by-value</vt:lpstr>
      <vt:lpstr>Calling a Copy Constructor</vt:lpstr>
      <vt:lpstr>Copy Constructors</vt:lpstr>
      <vt:lpstr>Why a Copy Constructor?</vt:lpstr>
      <vt:lpstr>The Need For  a Copy Constructor (cont.)</vt:lpstr>
      <vt:lpstr>  Why a Copy Constructor (cont.)</vt:lpstr>
      <vt:lpstr>StringVar copy constructor</vt:lpstr>
      <vt:lpstr>Copy Constructor Demonstration</vt:lpstr>
      <vt:lpstr>Copy Constructor Demonstration (cont.)</vt:lpstr>
      <vt:lpstr>When To Include a  Copy Constructor</vt:lpstr>
      <vt:lpstr>The Big Three or C++ Rule of Three</vt:lpstr>
      <vt:lpstr>The Assignment Operator</vt:lpstr>
      <vt:lpstr>The Need For  a assignment operator=(cont.)</vt:lpstr>
      <vt:lpstr>Overloading =</vt:lpstr>
      <vt:lpstr>Definition of =</vt:lpstr>
      <vt:lpstr>= Details</vt:lpstr>
      <vt:lpstr>Problems with =</vt:lpstr>
      <vt:lpstr>Another Attempt at =</vt:lpstr>
      <vt:lpstr>A New Problem With =</vt:lpstr>
      <vt:lpstr>A Better = Operator</vt:lpstr>
      <vt:lpstr>Even better operator= with this</vt:lpstr>
      <vt:lpstr>Invoking member functions</vt:lpstr>
      <vt:lpstr>Object pointers and the -&gt; operator</vt:lpstr>
      <vt:lpstr>Back to the question… Remember?</vt:lpstr>
      <vt:lpstr>Runtime vs. Compile time</vt:lpstr>
      <vt:lpstr>Assignment operator= with this pointer</vt:lpstr>
      <vt:lpstr>Section 11.4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11.1</dc:title>
  <dc:creator>Julie A. Harazduk</dc:creator>
  <cp:lastModifiedBy>Julie A. Harazduk</cp:lastModifiedBy>
  <cp:revision>122</cp:revision>
  <dcterms:modified xsi:type="dcterms:W3CDTF">2020-04-07T15:26:34Z</dcterms:modified>
</cp:coreProperties>
</file>