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474" r:id="rId2"/>
    <p:sldId id="298" r:id="rId3"/>
    <p:sldId id="262" r:id="rId4"/>
    <p:sldId id="263" r:id="rId5"/>
    <p:sldId id="264" r:id="rId6"/>
    <p:sldId id="265" r:id="rId7"/>
    <p:sldId id="266" r:id="rId8"/>
    <p:sldId id="267" r:id="rId9"/>
    <p:sldId id="475" r:id="rId10"/>
    <p:sldId id="268" r:id="rId11"/>
    <p:sldId id="269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92" r:id="rId22"/>
    <p:sldId id="485" r:id="rId23"/>
    <p:sldId id="486" r:id="rId24"/>
    <p:sldId id="487" r:id="rId25"/>
    <p:sldId id="489" r:id="rId26"/>
    <p:sldId id="488" r:id="rId27"/>
    <p:sldId id="490" r:id="rId28"/>
    <p:sldId id="491" r:id="rId29"/>
    <p:sldId id="493" r:id="rId30"/>
    <p:sldId id="505" r:id="rId31"/>
    <p:sldId id="506" r:id="rId32"/>
    <p:sldId id="495" r:id="rId33"/>
    <p:sldId id="496" r:id="rId34"/>
    <p:sldId id="497" r:id="rId35"/>
    <p:sldId id="498" r:id="rId36"/>
    <p:sldId id="500" r:id="rId37"/>
    <p:sldId id="499" r:id="rId38"/>
    <p:sldId id="501" r:id="rId39"/>
    <p:sldId id="502" r:id="rId40"/>
    <p:sldId id="503" r:id="rId41"/>
    <p:sldId id="504" r:id="rId42"/>
    <p:sldId id="494" r:id="rId43"/>
    <p:sldId id="508" r:id="rId44"/>
    <p:sldId id="509" r:id="rId45"/>
    <p:sldId id="510" r:id="rId46"/>
    <p:sldId id="511" r:id="rId47"/>
    <p:sldId id="507" r:id="rId48"/>
    <p:sldId id="512" r:id="rId49"/>
    <p:sldId id="513" r:id="rId50"/>
    <p:sldId id="339" r:id="rId51"/>
    <p:sldId id="515" r:id="rId52"/>
    <p:sldId id="516" r:id="rId53"/>
    <p:sldId id="517" r:id="rId54"/>
    <p:sldId id="518" r:id="rId55"/>
    <p:sldId id="519" r:id="rId56"/>
    <p:sldId id="520" r:id="rId57"/>
    <p:sldId id="521" r:id="rId58"/>
    <p:sldId id="302" r:id="rId59"/>
    <p:sldId id="522" r:id="rId60"/>
    <p:sldId id="523" r:id="rId61"/>
    <p:sldId id="524" r:id="rId62"/>
    <p:sldId id="525" r:id="rId63"/>
    <p:sldId id="526" r:id="rId64"/>
    <p:sldId id="294" r:id="rId65"/>
    <p:sldId id="295" r:id="rId66"/>
    <p:sldId id="539" r:id="rId67"/>
    <p:sldId id="469" r:id="rId68"/>
    <p:sldId id="453" r:id="rId69"/>
    <p:sldId id="452" r:id="rId70"/>
    <p:sldId id="458" r:id="rId71"/>
    <p:sldId id="460" r:id="rId72"/>
    <p:sldId id="463" r:id="rId73"/>
    <p:sldId id="467" r:id="rId74"/>
    <p:sldId id="468" r:id="rId75"/>
    <p:sldId id="462" r:id="rId76"/>
    <p:sldId id="465" r:id="rId77"/>
    <p:sldId id="464" r:id="rId78"/>
    <p:sldId id="466" r:id="rId79"/>
    <p:sldId id="527" r:id="rId80"/>
    <p:sldId id="528" r:id="rId81"/>
    <p:sldId id="529" r:id="rId82"/>
    <p:sldId id="530" r:id="rId83"/>
    <p:sldId id="531" r:id="rId84"/>
    <p:sldId id="532" r:id="rId85"/>
    <p:sldId id="533" r:id="rId86"/>
    <p:sldId id="534" r:id="rId87"/>
    <p:sldId id="535" r:id="rId88"/>
    <p:sldId id="536" r:id="rId89"/>
    <p:sldId id="537" r:id="rId90"/>
    <p:sldId id="538" r:id="rId91"/>
    <p:sldId id="470" r:id="rId92"/>
    <p:sldId id="471" r:id="rId93"/>
    <p:sldId id="472" r:id="rId94"/>
    <p:sldId id="473" r:id="rId95"/>
  </p:sldIdLst>
  <p:sldSz cx="9144000" cy="6858000" type="screen4x3"/>
  <p:notesSz cx="7315200" cy="9601200"/>
  <p:custDataLst>
    <p:tags r:id="rId9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DDDDDD"/>
    <a:srgbClr val="FFCCFF"/>
    <a:srgbClr val="4D4D4D"/>
    <a:srgbClr val="FF3300"/>
    <a:srgbClr val="C0C0C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094" autoAdjust="0"/>
  </p:normalViewPr>
  <p:slideViewPr>
    <p:cSldViewPr snapToGrid="0">
      <p:cViewPr varScale="1">
        <p:scale>
          <a:sx n="91" d="100"/>
          <a:sy n="91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6988A36-0C19-49C3-9FCD-F0A0D5A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1576"/>
            <a:ext cx="5365352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CEFAEDD-5430-44E8-A24A-D8BFE29C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779C015-5137-48D7-BA90-0513F3CC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6281146-A6BA-4D3C-81FA-0B0297B56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4E0CC6C-6DCD-4EF0-83D9-E5BC4B1B4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33368-6381-427D-B70B-6D21CEEFB99B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48DCFFE-B7D3-4FED-8229-2DAB58C3A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4CED91-935D-4A4F-BC10-B91568F60134}" type="slidenum">
              <a:rPr lang="en-CA" altLang="en-US" smtClean="0"/>
              <a:pPr/>
              <a:t>4</a:t>
            </a:fld>
            <a:endParaRPr lang="en-CA" altLang="en-US"/>
          </a:p>
        </p:txBody>
      </p:sp>
      <p:sp>
        <p:nvSpPr>
          <p:cNvPr id="10243" name="Rectangle 1026">
            <a:extLst>
              <a:ext uri="{FF2B5EF4-FFF2-40B4-BE49-F238E27FC236}">
                <a16:creationId xmlns:a16="http://schemas.microsoft.com/office/drawing/2014/main" id="{7BB11885-EEA5-472D-BA11-ECE82836B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1027">
            <a:extLst>
              <a:ext uri="{FF2B5EF4-FFF2-40B4-BE49-F238E27FC236}">
                <a16:creationId xmlns:a16="http://schemas.microsoft.com/office/drawing/2014/main" id="{1CFAFFF9-660F-4CA5-911B-16F7C120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56C426C-2AE2-481E-87FF-0C4B75155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E6D6C7-7B06-40DE-98E5-1CF80293C229}" type="slidenum">
              <a:rPr lang="en-CA" altLang="en-US" smtClean="0"/>
              <a:pPr/>
              <a:t>7</a:t>
            </a:fld>
            <a:endParaRPr lang="en-CA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40C5E81-E88E-44E9-9F93-12FE49E59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03D3ECF-56D1-4820-9EF8-DDC4C597B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AE61502-DBFD-485B-92B8-88656CBA3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E1269D-A1E4-4207-92AB-F7612EDC2A9D}" type="slidenum">
              <a:rPr lang="en-CA" altLang="en-US" smtClean="0"/>
              <a:pPr/>
              <a:t>8</a:t>
            </a:fld>
            <a:endParaRPr lang="en-CA" altLang="en-US"/>
          </a:p>
        </p:txBody>
      </p:sp>
      <p:sp>
        <p:nvSpPr>
          <p:cNvPr id="16387" name="Rectangle 1026">
            <a:extLst>
              <a:ext uri="{FF2B5EF4-FFF2-40B4-BE49-F238E27FC236}">
                <a16:creationId xmlns:a16="http://schemas.microsoft.com/office/drawing/2014/main" id="{A5FE42D0-86F6-4477-9D48-32E2CDD86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EF15EDF7-E829-4590-B9D6-C82C25B46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3A1249E-ECCA-4724-9645-4DF922ACD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D30B1D-C1D4-46D1-BD41-116498F99991}" type="slidenum">
              <a:rPr lang="en-CA" altLang="en-US" smtClean="0"/>
              <a:pPr/>
              <a:t>11</a:t>
            </a:fld>
            <a:endParaRPr lang="en-CA" altLang="en-US"/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2B8920FB-1021-4611-9D13-99C0DB54C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50301259-3258-42A5-B866-D5FD6D21C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0FB52A69-635E-4222-A839-F2F082C9C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DE734C49-47C1-4E72-B7EA-FF20BC71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04CA124F-D385-4895-890D-DA0EEA79C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4DB7F-57D2-4D65-A556-85D721D31080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CA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41CBC76-7CB3-4D8A-8ED8-2A1F7E0A1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32B7C7-2647-4B30-BF8F-B24B43E3FDC8}" type="slidenum">
              <a:rPr lang="en-CA" altLang="en-US" smtClean="0"/>
              <a:pPr/>
              <a:t>64</a:t>
            </a:fld>
            <a:endParaRPr lang="en-CA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5180F0B-A53E-4AB8-87BE-CDD8CFD79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F6EDD9A-40F8-4B65-88F5-159B8F177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D8FEC8E-A0A3-4301-9AFC-D01C99CCFC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4ED2F9-D27B-42B2-9DED-6D9D66F10647}" type="slidenum">
              <a:rPr lang="en-CA" altLang="en-US" smtClean="0"/>
              <a:pPr/>
              <a:t>65</a:t>
            </a:fld>
            <a:endParaRPr lang="en-CA" altLang="en-US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954C07C0-1145-4CF8-8C2B-E286ABFA4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73AE6915-1FE7-4E3F-A3ED-9608CF9CC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877AD71-12DD-4535-BF23-7DF3F9F2E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A91148-FA88-45C2-A7CE-A0D757792140}" type="slidenum">
              <a:rPr lang="en-CA" altLang="en-US" smtClean="0"/>
              <a:pPr/>
              <a:t>66</a:t>
            </a:fld>
            <a:endParaRPr lang="en-CA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F7F717B-D86F-467C-A62F-E430B71EC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D09A9EF-C513-49E0-8453-D515D576F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161F311-F156-4AFE-BD80-2F33F408E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6296D5F-D48A-4CC2-8269-DEEF5313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A62A5CB-DEE2-40E9-9D49-6790AEC38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EA7E601-6ECE-444A-AC1B-735A74B5E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A9C41-1F66-4733-B0CC-BDEA42A8F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10-</a:t>
            </a:r>
            <a:fld id="{79A36633-7912-4434-AC28-C6B681ED16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6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EFD7075-74B7-4C5D-BEF3-0EE3E9DD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E0F0689-57F9-46B5-A970-D3A85FF6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C419D4C-8E80-4F43-B358-BCB3B5EE2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574C551-E2BA-42FC-B2BF-F66A03F78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ACD7A89-A1A8-453B-A8AD-D909A418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6A4A7EE-67AE-41BE-A08A-B6DABE432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2C4513B-9D53-4AE0-BE45-DBDD52B47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E4BC6FA-ABB1-4E5F-8D0D-2433147F7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9B72-C9AB-4BF8-A477-D0A576A11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Strings and Vectors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39CC5-0DA4-4F41-9307-8E95B7B87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C-Strings, Strings, Vectors,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ADACB-02C6-476E-9110-549565CEC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161F311-F156-4AFE-BD80-2F33F408EF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970DA99-3ED2-45EA-B2C2-88ACEB1487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10.3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CF91E607-E5ED-46CC-91F7-B558248F58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C-Strings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0A292EB-E470-43E2-9E93-3D7387D9E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C-Strings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364572-AEC4-4A11-A585-F9648EF9A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8164513" cy="3702050"/>
          </a:xfrm>
        </p:spPr>
        <p:txBody>
          <a:bodyPr/>
          <a:lstStyle/>
          <a:p>
            <a:r>
              <a:rPr lang="en-US" altLang="en-US" u="sng"/>
              <a:t>C-string</a:t>
            </a:r>
            <a:r>
              <a:rPr lang="en-US" altLang="en-US"/>
              <a:t>: sequence of characters stored in adjacent memory locations and terminated by </a:t>
            </a:r>
            <a:r>
              <a:rPr lang="en-US" altLang="en-US">
                <a:latin typeface="Courier New" panose="02070309020205020404" pitchFamily="49" charset="0"/>
              </a:rPr>
              <a:t>NULL</a:t>
            </a:r>
            <a:r>
              <a:rPr lang="en-US" altLang="en-US"/>
              <a:t> character</a:t>
            </a:r>
          </a:p>
          <a:p>
            <a:r>
              <a:rPr lang="en-US" altLang="en-US" u="sng"/>
              <a:t>String literal</a:t>
            </a:r>
            <a:r>
              <a:rPr lang="en-US" altLang="en-US"/>
              <a:t> (</a:t>
            </a:r>
            <a:r>
              <a:rPr lang="en-US" altLang="en-US" u="sng"/>
              <a:t>string constant</a:t>
            </a:r>
            <a:r>
              <a:rPr lang="en-US" altLang="en-US"/>
              <a:t>): sequence of characters enclosed in double quotes " " :           	</a:t>
            </a:r>
            <a:r>
              <a:rPr lang="en-US" altLang="en-US">
                <a:latin typeface="Courier New" panose="02070309020205020404" pitchFamily="49" charset="0"/>
              </a:rPr>
              <a:t>"Hi there!" </a:t>
            </a:r>
          </a:p>
        </p:txBody>
      </p:sp>
      <p:graphicFrame>
        <p:nvGraphicFramePr>
          <p:cNvPr id="730116" name="Group 4">
            <a:extLst>
              <a:ext uri="{FF2B5EF4-FFF2-40B4-BE49-F238E27FC236}">
                <a16:creationId xmlns:a16="http://schemas.microsoft.com/office/drawing/2014/main" id="{E6B2DF90-22B5-4442-BE58-C76DA10D9933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5105400"/>
          <a:ext cx="6096000" cy="5175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60" name="Text Box 28">
            <a:extLst>
              <a:ext uri="{FF2B5EF4-FFF2-40B4-BE49-F238E27FC236}">
                <a16:creationId xmlns:a16="http://schemas.microsoft.com/office/drawing/2014/main" id="{E731E8A6-FFDD-4ED9-BF65-2790F712D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156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8461" name="Text Box 29">
            <a:extLst>
              <a:ext uri="{FF2B5EF4-FFF2-40B4-BE49-F238E27FC236}">
                <a16:creationId xmlns:a16="http://schemas.microsoft.com/office/drawing/2014/main" id="{D56A6301-DFD4-4F28-8A2A-224B3293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156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79350F75-2330-4EAD-8EEA-45DD36D3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657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8A7D7D2-6010-4C1A-AAC0-5CC691A0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657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2D358D6A-EC5F-41CA-BC7B-33024791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657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4C20F620-D326-46B3-9237-F2820D44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156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D0EFDBC9-9E47-4B81-B242-5A5FD90F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156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8467" name="Text Box 35">
            <a:extLst>
              <a:ext uri="{FF2B5EF4-FFF2-40B4-BE49-F238E27FC236}">
                <a16:creationId xmlns:a16="http://schemas.microsoft.com/office/drawing/2014/main" id="{C8C2F992-93A5-4E6B-90C7-2F017805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156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8468" name="Text Box 36">
            <a:extLst>
              <a:ext uri="{FF2B5EF4-FFF2-40B4-BE49-F238E27FC236}">
                <a16:creationId xmlns:a16="http://schemas.microsoft.com/office/drawing/2014/main" id="{CC1C69A2-DB40-4234-9390-63BFCC211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657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\0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F854-B040-462C-BDBB-63D7150D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Array Type for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44CC-5813-4551-A93C-C624CC95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Arrays that are used to represent strings are called </a:t>
            </a:r>
            <a:r>
              <a:rPr lang="en-US" altLang="en-US" dirty="0">
                <a:solidFill>
                  <a:schemeClr val="accent6"/>
                </a:solidFill>
              </a:rPr>
              <a:t>c-strings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C-strings are stored as arrays of characters</a:t>
            </a:r>
          </a:p>
          <a:p>
            <a:pPr lvl="1" eaLnBrk="1" hangingPunct="1"/>
            <a:r>
              <a:rPr lang="en-US" altLang="en-US" dirty="0"/>
              <a:t>C-strings use the null character '\0' to end a string.</a:t>
            </a:r>
          </a:p>
          <a:p>
            <a:pPr lvl="1" eaLnBrk="1" hangingPunct="1"/>
            <a:r>
              <a:rPr lang="en-US" altLang="en-US" dirty="0"/>
              <a:t>The Null character is a single character (ascii value 0)</a:t>
            </a:r>
          </a:p>
          <a:p>
            <a:pPr eaLnBrk="1" hangingPunct="1"/>
            <a:r>
              <a:rPr lang="en-US" altLang="en-US" dirty="0"/>
              <a:t>Remember </a:t>
            </a:r>
            <a:r>
              <a:rPr lang="en-US" altLang="en-US" dirty="0">
                <a:solidFill>
                  <a:schemeClr val="accent6"/>
                </a:solidFill>
              </a:rPr>
              <a:t>sentinel</a:t>
            </a:r>
            <a:r>
              <a:rPr lang="en-US" altLang="en-US" dirty="0"/>
              <a:t> values to end arrays?</a:t>
            </a:r>
          </a:p>
          <a:p>
            <a:pPr lvl="1" eaLnBrk="1" hangingPunct="1"/>
            <a:r>
              <a:rPr lang="en-US" altLang="en-US" dirty="0"/>
              <a:t>An array with only positive integers ends in -1.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4906-67F5-4E73-ACBF-E2F80C6DC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C3E761-FDBB-498F-8950-50F92276D96F}"/>
              </a:ext>
            </a:extLst>
          </p:cNvPr>
          <p:cNvGrpSpPr/>
          <p:nvPr/>
        </p:nvGrpSpPr>
        <p:grpSpPr>
          <a:xfrm>
            <a:off x="1020932" y="5770602"/>
            <a:ext cx="6386928" cy="630198"/>
            <a:chOff x="1020932" y="5770602"/>
            <a:chExt cx="6386928" cy="630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B121E6-DA83-4ADE-8CCE-ECC76540F244}"/>
                </a:ext>
              </a:extLst>
            </p:cNvPr>
            <p:cNvSpPr txBox="1"/>
            <p:nvPr/>
          </p:nvSpPr>
          <p:spPr>
            <a:xfrm>
              <a:off x="1020932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279C14-AA5D-425F-90DA-243CB947977C}"/>
                </a:ext>
              </a:extLst>
            </p:cNvPr>
            <p:cNvSpPr txBox="1"/>
            <p:nvPr/>
          </p:nvSpPr>
          <p:spPr>
            <a:xfrm>
              <a:off x="1935332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92B0E3-17C9-424F-AE57-2AEFD44E8AA9}"/>
                </a:ext>
              </a:extLst>
            </p:cNvPr>
            <p:cNvSpPr txBox="1"/>
            <p:nvPr/>
          </p:nvSpPr>
          <p:spPr>
            <a:xfrm>
              <a:off x="2849732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28D5A-BD13-460D-AAB5-49053166B4E1}"/>
                </a:ext>
              </a:extLst>
            </p:cNvPr>
            <p:cNvSpPr txBox="1"/>
            <p:nvPr/>
          </p:nvSpPr>
          <p:spPr>
            <a:xfrm>
              <a:off x="3764132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145B1-B4DC-4741-8940-C09E91320058}"/>
                </a:ext>
              </a:extLst>
            </p:cNvPr>
            <p:cNvSpPr txBox="1"/>
            <p:nvPr/>
          </p:nvSpPr>
          <p:spPr>
            <a:xfrm>
              <a:off x="4678532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12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1A5D0-0470-45EB-99F3-1643BC673C2C}"/>
                </a:ext>
              </a:extLst>
            </p:cNvPr>
            <p:cNvSpPr txBox="1"/>
            <p:nvPr/>
          </p:nvSpPr>
          <p:spPr>
            <a:xfrm>
              <a:off x="5595521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 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E66301-AC76-4794-B411-2EA7580D2115}"/>
                </a:ext>
              </a:extLst>
            </p:cNvPr>
            <p:cNvSpPr txBox="1"/>
            <p:nvPr/>
          </p:nvSpPr>
          <p:spPr>
            <a:xfrm>
              <a:off x="6493460" y="5770602"/>
              <a:ext cx="914400" cy="630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3200" dirty="0"/>
                <a:t> 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17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24F8-A12B-4778-A1D2-15B65400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A6CF-9A67-43FE-B4F0-60182BFF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C-strings can be used to represent strings of characters.</a:t>
            </a:r>
          </a:p>
          <a:p>
            <a:pPr eaLnBrk="1" hangingPunct="1"/>
            <a:r>
              <a:rPr lang="en-US" altLang="en-US" dirty="0"/>
              <a:t>Declaring a C-string as char s[10] creates space for only nine characters</a:t>
            </a:r>
          </a:p>
          <a:p>
            <a:pPr lvl="1" eaLnBrk="1" hangingPunct="1"/>
            <a:r>
              <a:rPr lang="en-US" altLang="en-US" dirty="0"/>
              <a:t>The null character terminator requires one space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declare a C-String that can hold 10 characters, declare a char array of 11.</a:t>
            </a:r>
          </a:p>
          <a:p>
            <a:pPr lvl="1" eaLnBrk="1" hangingPunct="1"/>
            <a:r>
              <a:rPr lang="en-US" altLang="en-US" dirty="0"/>
              <a:t>			char s[11];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1621E-9B71-42DD-99F1-488AD791D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F58F-0C27-45A2-A6E0-3EC3AEC8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5563C-C21A-4033-AB98-F74FA910D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7772400" cy="4642503"/>
          </a:xfrm>
        </p:spPr>
        <p:txBody>
          <a:bodyPr/>
          <a:lstStyle/>
          <a:p>
            <a:pPr eaLnBrk="1" hangingPunct="1"/>
            <a:r>
              <a:rPr lang="en-US" altLang="en-US" dirty="0"/>
              <a:t>A C-string variable does not need a size variable</a:t>
            </a:r>
          </a:p>
          <a:p>
            <a:pPr lvl="1" eaLnBrk="1" hangingPunct="1"/>
            <a:r>
              <a:rPr lang="en-US" altLang="en-US" dirty="0"/>
              <a:t>The null character immediately follows the last</a:t>
            </a:r>
            <a:br>
              <a:rPr lang="en-US" altLang="en-US" dirty="0"/>
            </a:br>
            <a:r>
              <a:rPr lang="en-US" altLang="en-US" dirty="0"/>
              <a:t>character of the string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char greeting[11]; </a:t>
            </a:r>
          </a:p>
          <a:p>
            <a:r>
              <a:rPr lang="en-US" sz="2000" dirty="0"/>
              <a:t>  s[0]  s[1]  s[2]  s[3]  s[4]  s[5]  s[6] s[7] s[8] s[9] s[10]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BB87-0126-4A4D-A157-C3FEA1E5F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020F3-5C95-4FF7-BE17-23F317607134}"/>
              </a:ext>
            </a:extLst>
          </p:cNvPr>
          <p:cNvSpPr txBox="1"/>
          <p:nvPr/>
        </p:nvSpPr>
        <p:spPr>
          <a:xfrm>
            <a:off x="1044790" y="4669243"/>
            <a:ext cx="65694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2000" dirty="0"/>
              <a:t>‘H’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C4F90-6AA6-4536-9D7F-006CF95C5F62}"/>
              </a:ext>
            </a:extLst>
          </p:cNvPr>
          <p:cNvSpPr txBox="1"/>
          <p:nvPr/>
        </p:nvSpPr>
        <p:spPr>
          <a:xfrm>
            <a:off x="1715609" y="4669243"/>
            <a:ext cx="65694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‘e’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6C319-C0BC-4BAF-A80D-56EC86F635C6}"/>
              </a:ext>
            </a:extLst>
          </p:cNvPr>
          <p:cNvSpPr txBox="1"/>
          <p:nvPr/>
        </p:nvSpPr>
        <p:spPr>
          <a:xfrm>
            <a:off x="2389758" y="4669242"/>
            <a:ext cx="55910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‘l’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85557-6D65-46B0-A4D1-3F3148F5BF38}"/>
              </a:ext>
            </a:extLst>
          </p:cNvPr>
          <p:cNvSpPr txBox="1"/>
          <p:nvPr/>
        </p:nvSpPr>
        <p:spPr>
          <a:xfrm>
            <a:off x="2966068" y="4669243"/>
            <a:ext cx="541539" cy="5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‘l’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6C90E-32C8-43D6-B145-A8CD2FD986AA}"/>
              </a:ext>
            </a:extLst>
          </p:cNvPr>
          <p:cNvSpPr txBox="1"/>
          <p:nvPr/>
        </p:nvSpPr>
        <p:spPr>
          <a:xfrm>
            <a:off x="3503589" y="4669242"/>
            <a:ext cx="67285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‘o’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8BC9A-6EB1-4B31-B042-CA8395D0D107}"/>
              </a:ext>
            </a:extLst>
          </p:cNvPr>
          <p:cNvSpPr txBox="1"/>
          <p:nvPr/>
        </p:nvSpPr>
        <p:spPr>
          <a:xfrm>
            <a:off x="4176441" y="4669243"/>
            <a:ext cx="619123" cy="5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400" dirty="0"/>
              <a:t>‘W’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1E673-34A8-43A5-AA73-CAD194210048}"/>
              </a:ext>
            </a:extLst>
          </p:cNvPr>
          <p:cNvSpPr txBox="1"/>
          <p:nvPr/>
        </p:nvSpPr>
        <p:spPr>
          <a:xfrm>
            <a:off x="4807701" y="4670014"/>
            <a:ext cx="541539" cy="584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400" dirty="0"/>
              <a:t>‘o’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663A0-72D2-4834-A740-A2BD6BD61B3D}"/>
              </a:ext>
            </a:extLst>
          </p:cNvPr>
          <p:cNvSpPr txBox="1"/>
          <p:nvPr/>
        </p:nvSpPr>
        <p:spPr>
          <a:xfrm>
            <a:off x="5361377" y="4663240"/>
            <a:ext cx="619123" cy="584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‘r’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DE9AD-8518-4EA2-9C3E-A98A1C93B1D5}"/>
              </a:ext>
            </a:extLst>
          </p:cNvPr>
          <p:cNvSpPr txBox="1"/>
          <p:nvPr/>
        </p:nvSpPr>
        <p:spPr>
          <a:xfrm>
            <a:off x="5997371" y="4670014"/>
            <a:ext cx="499057" cy="584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en-US" sz="2400" dirty="0"/>
              <a:t>‘l’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AE37F-8981-4346-B0C2-A1FEC854C7AE}"/>
              </a:ext>
            </a:extLst>
          </p:cNvPr>
          <p:cNvSpPr txBox="1"/>
          <p:nvPr/>
        </p:nvSpPr>
        <p:spPr>
          <a:xfrm>
            <a:off x="6505249" y="4670014"/>
            <a:ext cx="499057" cy="584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lang="en-US" sz="2400" dirty="0"/>
              <a:t>‘d’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A612C-E7E5-4F6E-AC9B-E5AD940F22B8}"/>
              </a:ext>
            </a:extLst>
          </p:cNvPr>
          <p:cNvSpPr txBox="1"/>
          <p:nvPr/>
        </p:nvSpPr>
        <p:spPr>
          <a:xfrm>
            <a:off x="7013127" y="4670014"/>
            <a:ext cx="656947" cy="584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400" dirty="0"/>
              <a:t>’\0’</a:t>
            </a:r>
          </a:p>
        </p:txBody>
      </p:sp>
    </p:spTree>
    <p:extLst>
      <p:ext uri="{BB962C8B-B14F-4D97-AF65-F5344CB8AC3E}">
        <p14:creationId xmlns:p14="http://schemas.microsoft.com/office/powerpoint/2010/main" val="169288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192E-1FAB-44FA-9803-B618703B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FF6B-6B92-477A-9C67-4B678438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declare a C-string variable, use the syntax: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char </a:t>
            </a:r>
            <a:r>
              <a:rPr lang="en-US" altLang="en-US" dirty="0" err="1"/>
              <a:t>Array_name</a:t>
            </a:r>
            <a:r>
              <a:rPr lang="en-US" altLang="en-US" dirty="0"/>
              <a:t>[ </a:t>
            </a:r>
            <a:r>
              <a:rPr lang="en-US" altLang="en-US" dirty="0" err="1"/>
              <a:t>Maximum_C_String_Size</a:t>
            </a:r>
            <a:r>
              <a:rPr lang="en-US" altLang="en-US" dirty="0"/>
              <a:t> + 1];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+ 1 reserves the additional character needed by '\0'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D3EDD-8D39-424D-98C5-7009E5D26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661E-850B-4A4D-88F7-B99D261E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A63C-58C1-4CE2-A226-F74E73F7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initialize a C-string during declaration:</a:t>
            </a:r>
            <a:br>
              <a:rPr lang="en-US" altLang="en-US" dirty="0"/>
            </a:br>
            <a:r>
              <a:rPr lang="en-US" altLang="en-US" dirty="0"/>
              <a:t>        char </a:t>
            </a:r>
            <a:r>
              <a:rPr lang="en-US" altLang="en-US" dirty="0" err="1"/>
              <a:t>my_message</a:t>
            </a:r>
            <a:r>
              <a:rPr lang="en-US" altLang="en-US" dirty="0"/>
              <a:t>[20] = "Hi there.";</a:t>
            </a:r>
          </a:p>
          <a:p>
            <a:pPr lvl="1" eaLnBrk="1" hangingPunct="1"/>
            <a:r>
              <a:rPr lang="en-US" altLang="en-US" dirty="0"/>
              <a:t>The null character '\0' is added for you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Another alternative:</a:t>
            </a:r>
            <a:br>
              <a:rPr lang="en-US" altLang="en-US" dirty="0"/>
            </a:br>
            <a:r>
              <a:rPr lang="en-US" altLang="en-US" dirty="0"/>
              <a:t>         char </a:t>
            </a:r>
            <a:r>
              <a:rPr lang="en-US" altLang="en-US" dirty="0" err="1"/>
              <a:t>short_string</a:t>
            </a:r>
            <a:r>
              <a:rPr lang="en-US" altLang="en-US" dirty="0"/>
              <a:t>[ ] = "</a:t>
            </a:r>
            <a:r>
              <a:rPr lang="en-US" altLang="en-US" dirty="0" err="1"/>
              <a:t>abc</a:t>
            </a:r>
            <a:r>
              <a:rPr lang="en-US" altLang="en-US" dirty="0"/>
              <a:t>";</a:t>
            </a:r>
            <a:br>
              <a:rPr lang="en-US" altLang="en-US" dirty="0"/>
            </a:br>
            <a:r>
              <a:rPr lang="en-US" altLang="en-US" dirty="0"/>
              <a:t> but not this:</a:t>
            </a:r>
            <a:br>
              <a:rPr lang="en-US" altLang="en-US" dirty="0"/>
            </a:br>
            <a:r>
              <a:rPr lang="en-US" altLang="en-US" dirty="0"/>
              <a:t>          char </a:t>
            </a:r>
            <a:r>
              <a:rPr lang="en-US" altLang="en-US" dirty="0" err="1"/>
              <a:t>short_string</a:t>
            </a:r>
            <a:r>
              <a:rPr lang="en-US" altLang="en-US" dirty="0"/>
              <a:t>[ ] = {'a', 'b', 'c’}; </a:t>
            </a:r>
          </a:p>
          <a:p>
            <a:pPr eaLnBrk="1" hangingPunct="1"/>
            <a:r>
              <a:rPr lang="en-US" altLang="en-US" dirty="0"/>
              <a:t>Why?</a:t>
            </a:r>
          </a:p>
          <a:p>
            <a:pPr lvl="1" eaLnBrk="1" hangingPunct="1"/>
            <a:r>
              <a:rPr lang="en-US" altLang="en-US" dirty="0"/>
              <a:t>How is the second example displayed?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C60D9-9BFF-4A6F-9DEE-0977B2F3B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223-78C6-407C-9A58-A0BFBAA6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C5D9-E2D7-4EDC-A9C3-BEFDF1D88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This attempt to initialize a C-string does not cause the \0 to be inserted in the array</a:t>
            </a:r>
          </a:p>
          <a:p>
            <a:pPr lvl="1" eaLnBrk="1" hangingPunct="1"/>
            <a:r>
              <a:rPr lang="en-US" altLang="en-US" dirty="0"/>
              <a:t>char </a:t>
            </a:r>
            <a:r>
              <a:rPr lang="en-US" altLang="en-US" dirty="0" err="1"/>
              <a:t>short_string</a:t>
            </a:r>
            <a:r>
              <a:rPr lang="en-US" altLang="en-US" dirty="0"/>
              <a:t>[ ] = {'a', 'b', 'c’};</a:t>
            </a:r>
          </a:p>
          <a:p>
            <a:r>
              <a:rPr lang="en-US" dirty="0"/>
              <a:t>How do we correct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C2ECE-BA76-47A8-862B-FD1CFF849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4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223-78C6-407C-9A58-A0BFBAA6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C5D9-E2D7-4EDC-A9C3-BEFDF1D88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This attempt to initialize a C-string does not cause the \0 to be inserted in the array</a:t>
            </a:r>
          </a:p>
          <a:p>
            <a:pPr lvl="1" eaLnBrk="1" hangingPunct="1"/>
            <a:r>
              <a:rPr lang="en-US" altLang="en-US" dirty="0"/>
              <a:t>char </a:t>
            </a:r>
            <a:r>
              <a:rPr lang="en-US" altLang="en-US" dirty="0" err="1"/>
              <a:t>short_string</a:t>
            </a:r>
            <a:r>
              <a:rPr lang="en-US" altLang="en-US" dirty="0"/>
              <a:t>[ ] = {'a', 'b', 'c’};</a:t>
            </a:r>
          </a:p>
          <a:p>
            <a:r>
              <a:rPr lang="en-US" dirty="0"/>
              <a:t>How do we correct this?</a:t>
            </a:r>
          </a:p>
          <a:p>
            <a:pPr lvl="1"/>
            <a:r>
              <a:rPr lang="en-US" altLang="en-US" dirty="0"/>
              <a:t>char </a:t>
            </a:r>
            <a:r>
              <a:rPr lang="en-US" altLang="en-US" dirty="0" err="1"/>
              <a:t>short_string</a:t>
            </a:r>
            <a:r>
              <a:rPr lang="en-US" altLang="en-US" dirty="0"/>
              <a:t>[ ] = {'a', 'b', ‘c’, ‘\0’ };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C2ECE-BA76-47A8-862B-FD1CFF849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6CAC-84B5-435A-BA76-E9D45358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with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9D03-7B46-4C3C-BA72-D54F47F5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Look for the special value at the end.</a:t>
            </a:r>
          </a:p>
          <a:p>
            <a:pPr eaLnBrk="1" hangingPunct="1"/>
            <a:r>
              <a:rPr lang="en-US" altLang="en-US" dirty="0"/>
              <a:t>Make sure not to overwrite it or disaster!</a:t>
            </a:r>
          </a:p>
          <a:p>
            <a:pPr lvl="1" eaLnBrk="1" hangingPunct="1"/>
            <a:r>
              <a:rPr lang="en-US" altLang="en-US" dirty="0"/>
              <a:t>If the null character is lost, the array cannot act like a C-string</a:t>
            </a:r>
          </a:p>
          <a:p>
            <a:pPr lvl="2" eaLnBrk="1" hangingPunct="1"/>
            <a:r>
              <a:rPr lang="en-US" altLang="en-US" dirty="0"/>
              <a:t>Example:   int index = 0;</a:t>
            </a:r>
            <a:br>
              <a:rPr lang="en-US" altLang="en-US" dirty="0"/>
            </a:br>
            <a:r>
              <a:rPr lang="en-US" altLang="en-US" dirty="0"/>
              <a:t> 	         while (</a:t>
            </a:r>
            <a:r>
              <a:rPr lang="en-US" altLang="en-US" dirty="0" err="1"/>
              <a:t>our_string</a:t>
            </a:r>
            <a:r>
              <a:rPr lang="en-US" altLang="en-US" dirty="0"/>
              <a:t>[index] != '\0')</a:t>
            </a:r>
            <a:br>
              <a:rPr lang="en-US" altLang="en-US" dirty="0"/>
            </a:br>
            <a:r>
              <a:rPr lang="en-US" altLang="en-US" dirty="0"/>
              <a:t>                     {</a:t>
            </a:r>
            <a:br>
              <a:rPr lang="en-US" altLang="en-US" dirty="0"/>
            </a:br>
            <a:r>
              <a:rPr lang="en-US" altLang="en-US" dirty="0"/>
              <a:t>                           </a:t>
            </a:r>
            <a:r>
              <a:rPr lang="en-US" altLang="en-US" dirty="0" err="1"/>
              <a:t>our_string</a:t>
            </a:r>
            <a:r>
              <a:rPr lang="en-US" altLang="en-US" dirty="0"/>
              <a:t>[index] = 'X';</a:t>
            </a:r>
            <a:br>
              <a:rPr lang="en-US" altLang="en-US" dirty="0"/>
            </a:br>
            <a:r>
              <a:rPr lang="en-US" altLang="en-US" dirty="0"/>
              <a:t>                            index++;</a:t>
            </a:r>
            <a:br>
              <a:rPr lang="en-US" altLang="en-US" dirty="0"/>
            </a:br>
            <a:r>
              <a:rPr lang="en-US" altLang="en-US" dirty="0"/>
              <a:t>                      }</a:t>
            </a:r>
          </a:p>
          <a:p>
            <a:pPr lvl="3" eaLnBrk="1" hangingPunct="1"/>
            <a:r>
              <a:rPr lang="en-US" altLang="en-US" dirty="0"/>
              <a:t>This code depends on finding the null character!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D77A2-F03F-40CF-AA2A-99B426376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DABD04-5460-4906-AAA8-6349E5857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BB88F2F-2CB3-42C0-98F5-62CED24E3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A50021"/>
                </a:solidFill>
              </a:rPr>
              <a:t>10.2   An Array Type for Strings 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A50021"/>
                </a:solidFill>
              </a:rPr>
              <a:t>10.7   The Standard </a:t>
            </a:r>
            <a:r>
              <a:rPr lang="en-US" altLang="en-US" sz="3200" b="1" dirty="0">
                <a:solidFill>
                  <a:srgbClr val="A50021"/>
                </a:solidFill>
                <a:latin typeface="Letter Gothic" pitchFamily="49" charset="0"/>
              </a:rPr>
              <a:t>string Class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A50021"/>
                </a:solidFill>
              </a:rPr>
              <a:t>7.11   Vectors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endParaRPr lang="en-US" altLang="en-US" sz="3200" dirty="0">
              <a:solidFill>
                <a:srgbClr val="A50021"/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E5B05B3-75E4-4728-877A-D139B8BB6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5310F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28DA0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28DA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Slide 8-1 </a:t>
            </a:r>
            <a:endParaRPr lang="en-CA" alt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A21B-43BF-4EBD-A805-6289DEB2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need size but it is safer!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5806-8C12-4648-B6D4-58F5E1F01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loop on the previous slide depended on </a:t>
            </a:r>
            <a:br>
              <a:rPr lang="en-US" altLang="en-US" dirty="0"/>
            </a:br>
            <a:r>
              <a:rPr lang="en-US" altLang="en-US" dirty="0"/>
              <a:t>finding the '\0' character</a:t>
            </a:r>
          </a:p>
          <a:p>
            <a:pPr lvl="1" eaLnBrk="1" hangingPunct="1"/>
            <a:r>
              <a:rPr lang="en-US" altLang="en-US" dirty="0"/>
              <a:t>It would be wiser to use this version in case the </a:t>
            </a:r>
            <a:br>
              <a:rPr lang="en-US" altLang="en-US" dirty="0"/>
            </a:br>
            <a:r>
              <a:rPr lang="en-US" altLang="en-US" dirty="0"/>
              <a:t>'\0' character had been removed</a:t>
            </a:r>
            <a:br>
              <a:rPr lang="en-US" altLang="en-US" dirty="0"/>
            </a:br>
            <a:r>
              <a:rPr lang="en-US" altLang="en-US" dirty="0"/>
              <a:t>          int index = 0;</a:t>
            </a:r>
            <a:br>
              <a:rPr lang="en-US" altLang="en-US" dirty="0"/>
            </a:br>
            <a:r>
              <a:rPr lang="en-US" altLang="en-US" dirty="0"/>
              <a:t> 	         while (</a:t>
            </a:r>
            <a:r>
              <a:rPr lang="en-US" altLang="en-US" dirty="0" err="1"/>
              <a:t>our_string</a:t>
            </a:r>
            <a:r>
              <a:rPr lang="en-US" altLang="en-US" dirty="0"/>
              <a:t>[index] != '\0'</a:t>
            </a:r>
            <a:br>
              <a:rPr lang="en-US" altLang="en-US" dirty="0"/>
            </a:br>
            <a:r>
              <a:rPr lang="en-US" altLang="en-US" dirty="0"/>
              <a:t> 			&amp;&amp;  index &lt; SIZE)</a:t>
            </a:r>
            <a:br>
              <a:rPr lang="en-US" altLang="en-US" dirty="0"/>
            </a:br>
            <a:r>
              <a:rPr lang="en-US" altLang="en-US" dirty="0"/>
              <a:t>                     {</a:t>
            </a:r>
            <a:br>
              <a:rPr lang="en-US" altLang="en-US" dirty="0"/>
            </a:br>
            <a:r>
              <a:rPr lang="en-US" altLang="en-US" dirty="0"/>
              <a:t>                           </a:t>
            </a:r>
            <a:r>
              <a:rPr lang="en-US" altLang="en-US" dirty="0" err="1"/>
              <a:t>our_string</a:t>
            </a:r>
            <a:r>
              <a:rPr lang="en-US" altLang="en-US" dirty="0"/>
              <a:t>[index] = 'X';</a:t>
            </a:r>
            <a:br>
              <a:rPr lang="en-US" altLang="en-US" dirty="0"/>
            </a:br>
            <a:r>
              <a:rPr lang="en-US" altLang="en-US" dirty="0"/>
              <a:t>                            index++;</a:t>
            </a:r>
            <a:br>
              <a:rPr lang="en-US" altLang="en-US" dirty="0"/>
            </a:br>
            <a:r>
              <a:rPr lang="en-US" altLang="en-US" dirty="0"/>
              <a:t>                      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9537B-E814-42F7-867D-E2DE41B64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C8-0282-420A-9789-0B0CC179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length of a c-string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2AE2-5AE1-4E62-A09E-9C596D00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we find the length of a string?</a:t>
            </a:r>
          </a:p>
          <a:p>
            <a:pPr eaLnBrk="1" hangingPunct="1"/>
            <a:r>
              <a:rPr lang="en-US" altLang="en-US" dirty="0"/>
              <a:t>Can loop and count characters or use the </a:t>
            </a:r>
          </a:p>
          <a:p>
            <a:pPr marL="0" indent="0" eaLnBrk="1" hangingPunct="1">
              <a:buNone/>
            </a:pPr>
            <a:r>
              <a:rPr lang="en-US" altLang="en-US" dirty="0"/>
              <a:t>   c-string function </a:t>
            </a:r>
            <a:r>
              <a:rPr lang="en-US" altLang="en-US" dirty="0" err="1">
                <a:solidFill>
                  <a:srgbClr val="0000CC"/>
                </a:solidFill>
              </a:rPr>
              <a:t>strlen</a:t>
            </a:r>
            <a:r>
              <a:rPr lang="en-US" altLang="en-US" dirty="0"/>
              <a:t> in the c-library.</a:t>
            </a:r>
          </a:p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#include &lt;</a:t>
            </a:r>
            <a:r>
              <a:rPr lang="en-US" altLang="en-US" dirty="0" err="1">
                <a:solidFill>
                  <a:srgbClr val="0000CC"/>
                </a:solidFill>
              </a:rPr>
              <a:t>cstring</a:t>
            </a:r>
            <a:r>
              <a:rPr lang="en-US" altLang="en-US" dirty="0">
                <a:solidFill>
                  <a:srgbClr val="0000CC"/>
                </a:solidFill>
              </a:rPr>
              <a:t>&gt;</a:t>
            </a:r>
          </a:p>
          <a:p>
            <a:pPr lvl="1" eaLnBrk="1" hangingPunct="1"/>
            <a:r>
              <a:rPr lang="en-US" altLang="en-US" dirty="0"/>
              <a:t>Example:  #include &lt;iostream&gt;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                   #include &lt;</a:t>
            </a:r>
            <a:r>
              <a:rPr lang="en-US" altLang="en-US" dirty="0" err="1">
                <a:solidFill>
                  <a:srgbClr val="0000CC"/>
                </a:solidFill>
              </a:rPr>
              <a:t>cstring</a:t>
            </a:r>
            <a:r>
              <a:rPr lang="en-US" altLang="en-US" dirty="0"/>
              <a:t>&gt;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                   char </a:t>
            </a:r>
            <a:r>
              <a:rPr lang="en-US" altLang="en-US" dirty="0" err="1"/>
              <a:t>a_string</a:t>
            </a:r>
            <a:r>
              <a:rPr lang="en-US" altLang="en-US" dirty="0"/>
              <a:t>[] = “Greetings!”;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                   int length = </a:t>
            </a:r>
            <a:r>
              <a:rPr lang="en-US" dirty="0" err="1">
                <a:solidFill>
                  <a:schemeClr val="accent6"/>
                </a:solidFill>
              </a:rPr>
              <a:t>strlen</a:t>
            </a:r>
            <a:r>
              <a:rPr lang="en-US" dirty="0"/>
              <a:t>(</a:t>
            </a:r>
            <a:r>
              <a:rPr lang="en-US" dirty="0" err="1"/>
              <a:t>a_string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a_string</a:t>
            </a:r>
            <a:r>
              <a:rPr lang="en-US" dirty="0"/>
              <a:t> &lt;&lt; “ has “ &lt;&lt; length</a:t>
            </a:r>
          </a:p>
          <a:p>
            <a:pPr marL="457200" lvl="1" indent="0" eaLnBrk="1" hangingPunct="1">
              <a:buNone/>
            </a:pPr>
            <a:r>
              <a:rPr lang="en-US" dirty="0"/>
              <a:t>                           &lt;&lt; “ characters\n”;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19B2-DA0B-4957-B6F7-723CCF80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6644-2C17-4105-879C-982C3219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C-strings are just arrays!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F448-027F-4431-AD7D-079B0196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This statement is legal:</a:t>
            </a:r>
          </a:p>
          <a:p>
            <a:pPr marL="914400" lvl="2" indent="0" eaLnBrk="1" hangingPunct="1">
              <a:buNone/>
            </a:pPr>
            <a:r>
              <a:rPr lang="en-US" altLang="en-US" dirty="0"/>
              <a:t>char </a:t>
            </a:r>
            <a:r>
              <a:rPr lang="en-US" altLang="en-US" dirty="0" err="1"/>
              <a:t>a_string</a:t>
            </a:r>
            <a:r>
              <a:rPr lang="en-US" altLang="en-US" dirty="0"/>
              <a:t>[6] = “Hello”;</a:t>
            </a:r>
          </a:p>
          <a:p>
            <a:pPr marL="914400" lvl="2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This statement is illegal:</a:t>
            </a:r>
            <a:br>
              <a:rPr lang="en-US" altLang="en-US" dirty="0"/>
            </a:br>
            <a:r>
              <a:rPr lang="en-US" altLang="en-US" dirty="0"/>
              <a:t>                 </a:t>
            </a:r>
            <a:r>
              <a:rPr lang="en-US" altLang="en-US" dirty="0" err="1"/>
              <a:t>a_string</a:t>
            </a:r>
            <a:r>
              <a:rPr lang="en-US" altLang="en-US" dirty="0"/>
              <a:t> = "Hello";</a:t>
            </a:r>
          </a:p>
          <a:p>
            <a:pPr lvl="1" eaLnBrk="1" hangingPunct="1"/>
            <a:r>
              <a:rPr lang="en-US" altLang="en-US" dirty="0"/>
              <a:t>This is an assignment statement, not an initialization</a:t>
            </a:r>
          </a:p>
          <a:p>
            <a:pPr lvl="1" eaLnBrk="1" hangingPunct="1"/>
            <a:r>
              <a:rPr lang="en-US" altLang="en-US" dirty="0"/>
              <a:t>The assignment operator does not work with </a:t>
            </a:r>
            <a:br>
              <a:rPr lang="en-US" altLang="en-US" dirty="0"/>
            </a:br>
            <a:r>
              <a:rPr lang="en-US" altLang="en-US" dirty="0"/>
              <a:t>C-strings</a:t>
            </a:r>
          </a:p>
          <a:p>
            <a:pPr lvl="1" eaLnBrk="1" hangingPunct="1"/>
            <a:r>
              <a:rPr lang="en-US" altLang="en-US" dirty="0"/>
              <a:t> Remember that </a:t>
            </a:r>
            <a:r>
              <a:rPr lang="en-US" altLang="en-US" dirty="0">
                <a:solidFill>
                  <a:schemeClr val="accent6"/>
                </a:solidFill>
              </a:rPr>
              <a:t>Arrays</a:t>
            </a:r>
            <a:r>
              <a:rPr lang="en-US" altLang="en-US" dirty="0"/>
              <a:t> do not work with the assignment operator!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81AFC-C9C9-4DF0-9920-C9233668C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3683-8AA6-435B-9FB0-CEDCA955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initialize a c-string.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7DC0-8CF0-4941-837D-B1590BE8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common method to assign a value to a </a:t>
            </a:r>
            <a:br>
              <a:rPr lang="en-US" altLang="en-US" dirty="0"/>
            </a:br>
            <a:r>
              <a:rPr lang="en-US" altLang="en-US" dirty="0"/>
              <a:t>C-string variable is to use </a:t>
            </a:r>
            <a:r>
              <a:rPr lang="en-US" altLang="en-US" dirty="0" err="1"/>
              <a:t>strcpy</a:t>
            </a:r>
            <a:r>
              <a:rPr lang="en-US" altLang="en-US" dirty="0"/>
              <a:t>, defined in the </a:t>
            </a:r>
            <a:r>
              <a:rPr lang="en-US" altLang="en-US" dirty="0" err="1"/>
              <a:t>cstring</a:t>
            </a:r>
            <a:r>
              <a:rPr lang="en-US" altLang="en-US" dirty="0"/>
              <a:t> library</a:t>
            </a:r>
          </a:p>
          <a:p>
            <a:pPr lvl="1" eaLnBrk="1" hangingPunct="1"/>
            <a:r>
              <a:rPr lang="en-US" altLang="en-US" dirty="0"/>
              <a:t>Example:          #include &lt;</a:t>
            </a:r>
            <a:r>
              <a:rPr lang="en-US" altLang="en-US" dirty="0" err="1">
                <a:solidFill>
                  <a:srgbClr val="0000CC"/>
                </a:solidFill>
              </a:rPr>
              <a:t>cstring</a:t>
            </a:r>
            <a:r>
              <a:rPr lang="en-US" altLang="en-US" dirty="0"/>
              <a:t>&gt;</a:t>
            </a:r>
            <a:br>
              <a:rPr lang="en-US" altLang="en-US" dirty="0"/>
            </a:br>
            <a:r>
              <a:rPr lang="en-US" altLang="en-US" dirty="0"/>
              <a:t>              	              …</a:t>
            </a:r>
            <a:br>
              <a:rPr lang="en-US" altLang="en-US" dirty="0"/>
            </a:br>
            <a:r>
              <a:rPr lang="en-US" altLang="en-US" dirty="0"/>
              <a:t>			   char </a:t>
            </a:r>
            <a:r>
              <a:rPr lang="en-US" altLang="en-US" dirty="0" err="1"/>
              <a:t>a_string</a:t>
            </a:r>
            <a:r>
              <a:rPr lang="en-US" altLang="en-US" dirty="0"/>
              <a:t>[ 11];</a:t>
            </a:r>
            <a:br>
              <a:rPr lang="en-US" altLang="en-US" dirty="0"/>
            </a:br>
            <a:r>
              <a:rPr lang="en-US" altLang="en-US" dirty="0"/>
              <a:t>                         </a:t>
            </a:r>
            <a:r>
              <a:rPr lang="en-US" altLang="en-US" dirty="0" err="1">
                <a:solidFill>
                  <a:srgbClr val="0000CC"/>
                </a:solidFill>
              </a:rPr>
              <a:t>strcpy</a:t>
            </a:r>
            <a:r>
              <a:rPr lang="en-US" altLang="en-US" dirty="0"/>
              <a:t> (</a:t>
            </a:r>
            <a:r>
              <a:rPr lang="en-US" altLang="en-US" dirty="0" err="1"/>
              <a:t>a_string</a:t>
            </a:r>
            <a:r>
              <a:rPr lang="en-US" altLang="en-US" dirty="0"/>
              <a:t>, "Hello");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Places "Hello" followed by the null character in </a:t>
            </a:r>
            <a:br>
              <a:rPr lang="en-US" altLang="en-US" dirty="0"/>
            </a:br>
            <a:r>
              <a:rPr lang="en-US" altLang="en-US" dirty="0" err="1"/>
              <a:t>a_string</a:t>
            </a:r>
            <a:endParaRPr lang="en-US" altLang="en-US" dirty="0"/>
          </a:p>
          <a:p>
            <a:r>
              <a:rPr lang="en-US" dirty="0"/>
              <a:t>Any problems with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578A-C1C5-46D2-8079-33A0B377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8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FABB-E685-4FD9-825C-26CDF4A4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</a:t>
            </a:r>
            <a:r>
              <a:rPr lang="en-US" dirty="0" err="1"/>
              <a:t>strcpy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98148-BE1D-415D-94DC-37966FDF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CC"/>
                </a:solidFill>
              </a:rPr>
              <a:t>strcpy</a:t>
            </a:r>
            <a:r>
              <a:rPr lang="en-US" altLang="en-US" dirty="0"/>
              <a:t> can create problems if not used carefully</a:t>
            </a:r>
          </a:p>
          <a:p>
            <a:pPr lvl="1" eaLnBrk="1" hangingPunct="1"/>
            <a:r>
              <a:rPr lang="en-US" altLang="en-US" dirty="0" err="1">
                <a:solidFill>
                  <a:srgbClr val="0000CC"/>
                </a:solidFill>
              </a:rPr>
              <a:t>strcpy</a:t>
            </a:r>
            <a:r>
              <a:rPr lang="en-US" altLang="en-US" dirty="0"/>
              <a:t> does not check the declared length of the first argument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It is possible for </a:t>
            </a:r>
            <a:r>
              <a:rPr lang="en-US" altLang="en-US" dirty="0" err="1"/>
              <a:t>strcpy</a:t>
            </a:r>
            <a:r>
              <a:rPr lang="en-US" altLang="en-US" dirty="0"/>
              <a:t> to write characters beyond the declared size of the array</a:t>
            </a:r>
          </a:p>
          <a:p>
            <a:pPr lvl="1" eaLnBrk="1" hangingPunct="1"/>
            <a:endParaRPr lang="en-US" altLang="en-US" dirty="0">
              <a:cs typeface="Calibri" panose="020F0502020204030204" pitchFamily="34" charset="0"/>
            </a:endParaRPr>
          </a:p>
          <a:p>
            <a:pPr lvl="2" eaLnBrk="1" hangingPunct="1"/>
            <a:r>
              <a:rPr lang="en-US" altLang="en-US" sz="2400" dirty="0" err="1">
                <a:solidFill>
                  <a:srgbClr val="0000CC"/>
                </a:solidFill>
                <a:cs typeface="Calibri" panose="020F0502020204030204" pitchFamily="34" charset="0"/>
              </a:rPr>
              <a:t>strncpy</a:t>
            </a: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n-US" altLang="en-US" sz="2400" dirty="0" err="1">
                <a:cs typeface="Calibri" panose="020F0502020204030204" pitchFamily="34" charset="0"/>
              </a:rPr>
              <a:t>a_string</a:t>
            </a:r>
            <a:r>
              <a:rPr lang="en-US" altLang="en-US" sz="2400" dirty="0">
                <a:cs typeface="Calibri" panose="020F0502020204030204" pitchFamily="34" charset="0"/>
              </a:rPr>
              <a:t>, “Hello”, 6);</a:t>
            </a:r>
          </a:p>
          <a:p>
            <a:pPr marL="914400" lvl="2" indent="0" eaLnBrk="1" hangingPunct="1">
              <a:buNone/>
            </a:pPr>
            <a:endParaRPr lang="en-US" altLang="en-US" sz="2400" dirty="0"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/>
              <a:t>We often use </a:t>
            </a:r>
            <a:r>
              <a:rPr lang="en-US" altLang="en-US" dirty="0" err="1"/>
              <a:t>strncpy</a:t>
            </a:r>
            <a:r>
              <a:rPr lang="en-US" altLang="en-US" dirty="0"/>
              <a:t> to copy substrings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BC1C1-F12B-4CC4-BB93-C2E2E6DCA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B9A3-DDD4-40ED-ACC0-27BA7BA3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2A6A-F4A9-48E0-89FA-00D0C2C73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Just like arrays, the </a:t>
            </a:r>
            <a:r>
              <a:rPr lang="en-US" altLang="en-US" sz="2400" b="1" dirty="0">
                <a:solidFill>
                  <a:schemeClr val="accent6"/>
                </a:solidFill>
              </a:rPr>
              <a:t>==</a:t>
            </a:r>
            <a:r>
              <a:rPr lang="en-US" altLang="en-US" sz="2400" dirty="0"/>
              <a:t> operator </a:t>
            </a:r>
            <a:r>
              <a:rPr lang="en-US" altLang="en-US" sz="2400" b="1" dirty="0"/>
              <a:t>does not </a:t>
            </a:r>
            <a:r>
              <a:rPr lang="en-US" altLang="en-US" sz="2400" dirty="0"/>
              <a:t>work as expected with C-strings</a:t>
            </a:r>
          </a:p>
          <a:p>
            <a:pPr lvl="1" eaLnBrk="1" hangingPunct="1"/>
            <a:r>
              <a:rPr lang="en-US" altLang="en-US" dirty="0"/>
              <a:t>The predefined function </a:t>
            </a:r>
            <a:r>
              <a:rPr lang="en-US" altLang="en-US" dirty="0" err="1"/>
              <a:t>strcmp</a:t>
            </a:r>
            <a:r>
              <a:rPr lang="en-US" altLang="en-US" dirty="0"/>
              <a:t> is used to compare C-string variables</a:t>
            </a:r>
          </a:p>
          <a:p>
            <a:pPr lvl="1" eaLnBrk="1" hangingPunct="1"/>
            <a:r>
              <a:rPr lang="en-US" altLang="en-US" dirty="0"/>
              <a:t>Example: #include &lt;</a:t>
            </a:r>
            <a:r>
              <a:rPr lang="en-US" altLang="en-US" dirty="0" err="1">
                <a:solidFill>
                  <a:srgbClr val="0000CC"/>
                </a:solidFill>
              </a:rPr>
              <a:t>cstring</a:t>
            </a:r>
            <a:r>
              <a:rPr lang="en-US" altLang="en-US" dirty="0"/>
              <a:t>&gt;</a:t>
            </a:r>
            <a:br>
              <a:rPr lang="en-US" altLang="en-US" dirty="0"/>
            </a:br>
            <a:r>
              <a:rPr lang="en-US" altLang="en-US" dirty="0"/>
              <a:t>                        …</a:t>
            </a:r>
            <a:br>
              <a:rPr lang="en-US" altLang="en-US" dirty="0"/>
            </a:br>
            <a:r>
              <a:rPr lang="en-US" altLang="en-US" dirty="0"/>
              <a:t>                if (</a:t>
            </a:r>
            <a:r>
              <a:rPr lang="en-US" altLang="en-US" dirty="0" err="1">
                <a:solidFill>
                  <a:srgbClr val="0000CC"/>
                </a:solidFill>
              </a:rPr>
              <a:t>strcmp</a:t>
            </a:r>
            <a:r>
              <a:rPr lang="en-US" altLang="en-US" dirty="0"/>
              <a:t>(c_string1, c_string2))</a:t>
            </a:r>
            <a:br>
              <a:rPr lang="en-US" altLang="en-US" dirty="0"/>
            </a:br>
            <a:r>
              <a:rPr lang="en-US" altLang="en-US" dirty="0"/>
              <a:t>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"Strings are not the same.";</a:t>
            </a:r>
            <a:br>
              <a:rPr lang="en-US" altLang="en-US" dirty="0"/>
            </a:br>
            <a:r>
              <a:rPr lang="en-US" altLang="en-US" dirty="0"/>
              <a:t>                else</a:t>
            </a:r>
            <a:br>
              <a:rPr lang="en-US" altLang="en-US" dirty="0"/>
            </a:br>
            <a:r>
              <a:rPr lang="en-US" altLang="en-US" dirty="0"/>
              <a:t>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"String are the same.";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7817-CD8E-4D70-ACD4-3F30B77BCE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2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194-D3CE-4D70-AAF9-222F66BD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strcmp</a:t>
            </a:r>
            <a:r>
              <a:rPr lang="en-US" dirty="0"/>
              <a:t>(char *s1, char *s2)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B9B6-4378-418A-BE36-8E44943E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CC"/>
                </a:solidFill>
              </a:rPr>
              <a:t>strcmp</a:t>
            </a:r>
            <a:r>
              <a:rPr lang="en-US" altLang="en-US" dirty="0"/>
              <a:t> compares the contents in the C-strings a character at a time</a:t>
            </a:r>
          </a:p>
          <a:p>
            <a:pPr lvl="1" eaLnBrk="1" hangingPunct="1"/>
            <a:r>
              <a:rPr lang="en-US" altLang="en-US" dirty="0"/>
              <a:t>s1[</a:t>
            </a:r>
            <a:r>
              <a:rPr lang="en-US" altLang="en-US" dirty="0" err="1"/>
              <a:t>i</a:t>
            </a:r>
            <a:r>
              <a:rPr lang="en-US" altLang="en-US" dirty="0"/>
              <a:t>]  &lt; s2[</a:t>
            </a:r>
            <a:r>
              <a:rPr lang="en-US" altLang="en-US" dirty="0" err="1"/>
              <a:t>i</a:t>
            </a:r>
            <a:r>
              <a:rPr lang="en-US" altLang="en-US" dirty="0"/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a negative value &lt; 0</a:t>
            </a:r>
          </a:p>
          <a:p>
            <a:pPr lvl="1" eaLnBrk="1" hangingPunct="1"/>
            <a:r>
              <a:rPr lang="en-US" altLang="en-US" dirty="0"/>
              <a:t>s1[</a:t>
            </a:r>
            <a:r>
              <a:rPr lang="en-US" altLang="en-US" dirty="0" err="1"/>
              <a:t>i</a:t>
            </a:r>
            <a:r>
              <a:rPr lang="en-US" altLang="en-US" dirty="0"/>
              <a:t>]  &gt; s2[</a:t>
            </a:r>
            <a:r>
              <a:rPr lang="en-US" altLang="en-US" dirty="0" err="1"/>
              <a:t>i</a:t>
            </a:r>
            <a:r>
              <a:rPr lang="en-US" altLang="en-US" dirty="0"/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a positive value &gt; 0</a:t>
            </a:r>
          </a:p>
          <a:p>
            <a:pPr lvl="1" eaLnBrk="1" hangingPunct="1"/>
            <a:r>
              <a:rPr lang="en-US" altLang="en-US" dirty="0"/>
              <a:t>s1[</a:t>
            </a:r>
            <a:r>
              <a:rPr lang="en-US" altLang="en-US" dirty="0" err="1"/>
              <a:t>i</a:t>
            </a:r>
            <a:r>
              <a:rPr lang="en-US" altLang="en-US" dirty="0"/>
              <a:t>] == s2[</a:t>
            </a:r>
            <a:r>
              <a:rPr lang="en-US" altLang="en-US" dirty="0" err="1"/>
              <a:t>i</a:t>
            </a:r>
            <a:r>
              <a:rPr lang="en-US" altLang="en-US" dirty="0"/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0 </a:t>
            </a:r>
          </a:p>
          <a:p>
            <a:pPr lvl="2" eaLnBrk="1" hangingPunct="1"/>
            <a:r>
              <a:rPr lang="en-US" altLang="en-US" dirty="0"/>
              <a:t>which is interpreted as false</a:t>
            </a:r>
          </a:p>
          <a:p>
            <a:pPr eaLnBrk="1" hangingPunct="1"/>
            <a:r>
              <a:rPr lang="en-US" altLang="en-US" dirty="0"/>
              <a:t>How does it do this?</a:t>
            </a:r>
          </a:p>
          <a:p>
            <a:pPr marL="914400" lvl="2" indent="0" eaLnBrk="1" hangingPunct="1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8297A-DCD0-4730-8951-22E05B406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194-D3CE-4D70-AAF9-222F66BD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strcmp</a:t>
            </a:r>
            <a:r>
              <a:rPr lang="en-US" dirty="0"/>
              <a:t>(char *s1, char *s2)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B9B6-4378-418A-BE36-8E44943E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CC"/>
                </a:solidFill>
              </a:rPr>
              <a:t>strcmp</a:t>
            </a:r>
            <a:r>
              <a:rPr lang="en-US" altLang="en-US" dirty="0"/>
              <a:t> compares the contents in the C-strings a character at a time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s1[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 &lt; s2[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a negative value &lt; 0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s1[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 &gt; s2[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a positive value &gt; 0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s1[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== s2[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 </a:t>
            </a:r>
            <a:r>
              <a:rPr lang="en-US" altLang="en-US" dirty="0" err="1"/>
              <a:t>strcmp</a:t>
            </a:r>
            <a:r>
              <a:rPr lang="en-US" altLang="en-US" dirty="0"/>
              <a:t> returns 0 </a:t>
            </a:r>
          </a:p>
          <a:p>
            <a:pPr lvl="2" eaLnBrk="1" hangingPunct="1"/>
            <a:r>
              <a:rPr lang="en-US" altLang="en-US" dirty="0"/>
              <a:t>which is interpreted as false</a:t>
            </a:r>
          </a:p>
          <a:p>
            <a:pPr lvl="1" eaLnBrk="1" hangingPunct="1"/>
            <a:r>
              <a:rPr lang="en-US" altLang="en-US" dirty="0"/>
              <a:t>As soon as the characters do not match</a:t>
            </a:r>
          </a:p>
          <a:p>
            <a:pPr lvl="2" eaLnBrk="1" hangingPunct="1"/>
            <a:r>
              <a:rPr lang="en-US" altLang="en-US" dirty="0" err="1"/>
              <a:t>strcmp</a:t>
            </a:r>
            <a:r>
              <a:rPr lang="en-US" altLang="en-US" dirty="0"/>
              <a:t> returns a negative value if the numeric code in the first parameter is less</a:t>
            </a:r>
          </a:p>
          <a:p>
            <a:pPr lvl="2" eaLnBrk="1" hangingPunct="1"/>
            <a:r>
              <a:rPr lang="en-US" altLang="en-US" dirty="0" err="1"/>
              <a:t>strcmp</a:t>
            </a:r>
            <a:r>
              <a:rPr lang="en-US" altLang="en-US" dirty="0"/>
              <a:t> returns a positive value if the numeric code in the second parameter is less</a:t>
            </a:r>
          </a:p>
          <a:p>
            <a:pPr lvl="2" eaLnBrk="1" hangingPunct="1"/>
            <a:r>
              <a:rPr lang="en-US" altLang="en-US" dirty="0"/>
              <a:t>Non-zero values are interpreted as true</a:t>
            </a:r>
            <a:endParaRPr lang="en-US" dirty="0"/>
          </a:p>
          <a:p>
            <a:pPr marL="914400" lvl="2" indent="0" eaLnBrk="1" hangingPunct="1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8297A-DCD0-4730-8951-22E05B406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6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1A2C-DFB3-46F7-9979-52CDD1F3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strcat</a:t>
            </a:r>
            <a:r>
              <a:rPr lang="en-US" dirty="0"/>
              <a:t>(char* s1, char *s2)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47D3-20D3-40FC-8E1A-4C702C95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The </a:t>
            </a:r>
            <a:r>
              <a:rPr lang="en-US" altLang="en-US" sz="2600" dirty="0" err="1"/>
              <a:t>cstring</a:t>
            </a:r>
            <a:r>
              <a:rPr lang="en-US" altLang="en-US" sz="2600" dirty="0"/>
              <a:t> library includes other functions</a:t>
            </a:r>
          </a:p>
          <a:p>
            <a:pPr lvl="1" eaLnBrk="1" hangingPunct="1"/>
            <a:r>
              <a:rPr lang="en-US" altLang="en-US" sz="2600" dirty="0" err="1"/>
              <a:t>strcat</a:t>
            </a:r>
            <a:r>
              <a:rPr lang="en-US" altLang="en-US" sz="2600" dirty="0"/>
              <a:t> concatenates two C-strings</a:t>
            </a:r>
          </a:p>
          <a:p>
            <a:pPr lvl="2" eaLnBrk="1" hangingPunct="1"/>
            <a:r>
              <a:rPr lang="en-US" altLang="en-US" dirty="0"/>
              <a:t>The second argument is added to the end of the first</a:t>
            </a:r>
          </a:p>
          <a:p>
            <a:pPr lvl="2" eaLnBrk="1" hangingPunct="1"/>
            <a:r>
              <a:rPr lang="en-US" altLang="en-US" dirty="0"/>
              <a:t>The result is placed in the first argument</a:t>
            </a:r>
          </a:p>
          <a:p>
            <a:pPr lvl="2" eaLnBrk="1" hangingPunct="1"/>
            <a:r>
              <a:rPr lang="en-US" altLang="en-US" dirty="0"/>
              <a:t>Example: </a:t>
            </a:r>
            <a:br>
              <a:rPr lang="en-US" altLang="en-US" dirty="0"/>
            </a:br>
            <a:r>
              <a:rPr lang="en-US" altLang="en-US" dirty="0"/>
              <a:t>           char </a:t>
            </a:r>
            <a:r>
              <a:rPr lang="en-US" altLang="en-US" dirty="0" err="1"/>
              <a:t>string_var</a:t>
            </a:r>
            <a:r>
              <a:rPr lang="en-US" altLang="en-US" dirty="0"/>
              <a:t>[20] = "The rain";</a:t>
            </a:r>
            <a:br>
              <a:rPr lang="en-US" altLang="en-US" dirty="0"/>
            </a:br>
            <a:r>
              <a:rPr lang="en-US" altLang="en-US" dirty="0"/>
              <a:t>           </a:t>
            </a:r>
            <a:r>
              <a:rPr lang="en-US" altLang="en-US" dirty="0" err="1"/>
              <a:t>strcat</a:t>
            </a:r>
            <a:r>
              <a:rPr lang="en-US" altLang="en-US" dirty="0"/>
              <a:t>(</a:t>
            </a:r>
            <a:r>
              <a:rPr lang="en-US" altLang="en-US" dirty="0" err="1"/>
              <a:t>string_var</a:t>
            </a:r>
            <a:r>
              <a:rPr lang="en-US" altLang="en-US" dirty="0"/>
              <a:t>, "in Spain");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Now </a:t>
            </a:r>
            <a:r>
              <a:rPr lang="en-US" altLang="en-US" dirty="0" err="1"/>
              <a:t>string_var</a:t>
            </a:r>
            <a:r>
              <a:rPr lang="en-US" altLang="en-US" dirty="0"/>
              <a:t> contains "The </a:t>
            </a:r>
            <a:r>
              <a:rPr lang="en-US" altLang="en-US" dirty="0" err="1"/>
              <a:t>rainin</a:t>
            </a:r>
            <a:r>
              <a:rPr lang="en-US" altLang="en-US" dirty="0"/>
              <a:t> Spain"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2B0F-7C24-485F-A92E-B79BBF220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97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081A-D0F7-4454-A6FD-D1C1E06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strncat</a:t>
            </a:r>
            <a:r>
              <a:rPr lang="en-US" dirty="0"/>
              <a:t>(char *s1, char *s2)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3879-9263-46BB-9365-CC93CB5F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strncat</a:t>
            </a:r>
            <a:r>
              <a:rPr lang="en-US" altLang="en-US" dirty="0"/>
              <a:t> is a safer version of </a:t>
            </a:r>
            <a:r>
              <a:rPr lang="en-US" altLang="en-US" dirty="0" err="1"/>
              <a:t>strcat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 third parameter specifies a limit for the number of characters to concatenate (not more than n characters added to the end).</a:t>
            </a:r>
          </a:p>
          <a:p>
            <a:pPr lvl="1" eaLnBrk="1" hangingPunct="1"/>
            <a:r>
              <a:rPr lang="en-US" altLang="en-US" dirty="0"/>
              <a:t>Example:</a:t>
            </a:r>
          </a:p>
          <a:p>
            <a:pPr lvl="1" eaLnBrk="1" hangingPunct="1"/>
            <a:r>
              <a:rPr lang="en-US" altLang="en-US" dirty="0"/>
              <a:t>			char </a:t>
            </a:r>
            <a:r>
              <a:rPr lang="en-US" altLang="en-US" dirty="0" err="1"/>
              <a:t>string_var</a:t>
            </a:r>
            <a:r>
              <a:rPr lang="en-US" altLang="en-US" dirty="0"/>
              <a:t>[20] = "The rain";</a:t>
            </a:r>
            <a:br>
              <a:rPr lang="en-US" altLang="en-US" dirty="0"/>
            </a:br>
            <a:r>
              <a:rPr lang="en-US" altLang="en-US" dirty="0"/>
              <a:t>            </a:t>
            </a:r>
            <a:r>
              <a:rPr lang="en-US" altLang="en-US" dirty="0" err="1"/>
              <a:t>strncat</a:t>
            </a:r>
            <a:r>
              <a:rPr lang="en-US" altLang="en-US" dirty="0"/>
              <a:t>(</a:t>
            </a:r>
            <a:r>
              <a:rPr lang="en-US" altLang="en-US" dirty="0" err="1"/>
              <a:t>string_var</a:t>
            </a:r>
            <a:r>
              <a:rPr lang="en-US" altLang="en-US" dirty="0"/>
              <a:t>, "in Spain", 11);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322C9-7FD2-4F9D-82BD-43BAA212D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31ABE5FA-7062-4055-9750-1AEFA40514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10.1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AF2D96D0-3BDE-4E52-A1D3-78363DB043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Character Testing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C49A6-1277-4B32-85F9-DCAC25FF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cstring</a:t>
            </a:r>
            <a:r>
              <a:rPr lang="en-US" sz="2800" dirty="0">
                <a:solidFill>
                  <a:schemeClr val="bg1"/>
                </a:solidFill>
              </a:rPr>
              <a:t> library functions</a:t>
            </a:r>
          </a:p>
        </p:txBody>
      </p:sp>
      <p:pic>
        <p:nvPicPr>
          <p:cNvPr id="4" name="Picture 4" descr="11">
            <a:extLst>
              <a:ext uri="{FF2B5EF4-FFF2-40B4-BE49-F238E27FC236}">
                <a16:creationId xmlns:a16="http://schemas.microsoft.com/office/drawing/2014/main" id="{39C4EB61-1697-49E6-B27B-2A085703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56062"/>
            <a:ext cx="8178799" cy="42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13108-0E58-4F42-B705-19E1574B8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1-</a:t>
            </a:r>
            <a:fld id="{9574C551-E2BA-42FC-B2BF-F66A03F78A59}" type="slidenum">
              <a:rPr lang="en-US" smtClean="0"/>
              <a:pPr>
                <a:spcAft>
                  <a:spcPts val="60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C49A6-1277-4B32-85F9-DCAC25FF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cstring</a:t>
            </a:r>
            <a:r>
              <a:rPr lang="en-US" sz="2800" dirty="0">
                <a:solidFill>
                  <a:schemeClr val="bg1"/>
                </a:solidFill>
              </a:rPr>
              <a:t> library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13108-0E58-4F42-B705-19E1574B8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1-</a:t>
            </a:r>
            <a:fld id="{9574C551-E2BA-42FC-B2BF-F66A03F78A59}" type="slidenum">
              <a:rPr 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/>
          </a:p>
        </p:txBody>
      </p:sp>
      <p:pic>
        <p:nvPicPr>
          <p:cNvPr id="6" name="Picture 4" descr="11">
            <a:extLst>
              <a:ext uri="{FF2B5EF4-FFF2-40B4-BE49-F238E27FC236}">
                <a16:creationId xmlns:a16="http://schemas.microsoft.com/office/drawing/2014/main" id="{502DE645-B3C0-4669-BB30-93D15E4A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9" y="1524000"/>
            <a:ext cx="8245833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31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2853-29A2-4C33-9BA8-8362275D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C-Strings as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EF56-E103-4A38-97CE-8B2ED512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C-string variables are arrays</a:t>
            </a:r>
          </a:p>
          <a:p>
            <a:pPr eaLnBrk="1" hangingPunct="1"/>
            <a:r>
              <a:rPr lang="en-US" altLang="en-US" dirty="0"/>
              <a:t>C-string arguments and parameters are used just like arrays</a:t>
            </a:r>
          </a:p>
          <a:p>
            <a:pPr lvl="1" eaLnBrk="1" hangingPunct="1"/>
            <a:r>
              <a:rPr lang="en-US" altLang="en-US" dirty="0"/>
              <a:t>If a function changes the value of a C-string </a:t>
            </a:r>
            <a:br>
              <a:rPr lang="en-US" altLang="en-US" dirty="0"/>
            </a:br>
            <a:r>
              <a:rPr lang="en-US" altLang="en-US" dirty="0"/>
              <a:t>parameter, it is best to include a parameter for the declared size of the C-string</a:t>
            </a:r>
          </a:p>
          <a:p>
            <a:pPr lvl="1" eaLnBrk="1" hangingPunct="1"/>
            <a:r>
              <a:rPr lang="en-US" altLang="en-US" dirty="0"/>
              <a:t>If a function does not change the value of a   C-string parameter, the null character can detect the end of the string and no size argument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37A3A-C6A6-4B32-9728-D9179B369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4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7CA-6020-48AC-8045-17CAC3B3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9826F-3BD0-4C4D-AB82-B2996F21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C-strings can be output with the insertion </a:t>
            </a:r>
            <a:br>
              <a:rPr lang="en-US" altLang="en-US" dirty="0"/>
            </a:br>
            <a:r>
              <a:rPr lang="en-US" altLang="en-US" dirty="0"/>
              <a:t>operator</a:t>
            </a:r>
          </a:p>
          <a:p>
            <a:pPr lvl="1" eaLnBrk="1" hangingPunct="1"/>
            <a:r>
              <a:rPr lang="en-US" altLang="en-US" dirty="0"/>
              <a:t>Example:           char news[ ] = "C-strings";</a:t>
            </a:r>
            <a:br>
              <a:rPr lang="en-US" altLang="en-US" dirty="0"/>
            </a:br>
            <a:r>
              <a:rPr lang="en-US" altLang="en-US" dirty="0"/>
              <a:t>      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news &lt;&lt; " Wow." </a:t>
            </a:r>
            <a:br>
              <a:rPr lang="en-US" altLang="en-US" dirty="0"/>
            </a:br>
            <a:r>
              <a:rPr lang="en-US" altLang="en-US" dirty="0"/>
              <a:t>                                  &lt;&lt; </a:t>
            </a:r>
            <a:r>
              <a:rPr lang="en-US" altLang="en-US" dirty="0" err="1"/>
              <a:t>endl</a:t>
            </a:r>
            <a:r>
              <a:rPr lang="en-US" altLang="en-US" dirty="0"/>
              <a:t>;</a:t>
            </a:r>
          </a:p>
          <a:p>
            <a:r>
              <a:rPr lang="en-US" dirty="0"/>
              <a:t>C-strings are different than other arrays:</a:t>
            </a:r>
          </a:p>
          <a:p>
            <a:pPr lvl="1"/>
            <a:r>
              <a:rPr lang="en-US" dirty="0"/>
              <a:t>To display arrays of every other type, you have to loop!</a:t>
            </a:r>
          </a:p>
          <a:p>
            <a:pPr lvl="1"/>
            <a:r>
              <a:rPr lang="en-US" dirty="0"/>
              <a:t>To display a c-string, </a:t>
            </a:r>
            <a:r>
              <a:rPr lang="en-US" dirty="0" err="1"/>
              <a:t>cout</a:t>
            </a:r>
            <a:r>
              <a:rPr lang="en-US" dirty="0"/>
              <a:t> assumes that a char* or char[] is a string and loops for you.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Remember char* is the same as char[]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A6C51-25F3-4E90-A899-A96678EB3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D977-EF00-473C-982D-66AA27A9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Consequences: c-strings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D77A-3760-4626-80C1-925F706D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a pointer to a char (same as a c-string)</a:t>
            </a:r>
          </a:p>
          <a:p>
            <a:pPr lvl="1"/>
            <a:r>
              <a:rPr lang="en-US" dirty="0"/>
              <a:t>char* t = NULL;</a:t>
            </a:r>
          </a:p>
          <a:p>
            <a:pPr lvl="1"/>
            <a:r>
              <a:rPr lang="en-US" dirty="0" err="1"/>
              <a:t>cout</a:t>
            </a:r>
            <a:r>
              <a:rPr lang="en-US" dirty="0"/>
              <a:t> &lt;&lt; t &lt;&lt; </a:t>
            </a:r>
            <a:r>
              <a:rPr lang="en-US" dirty="0" err="1"/>
              <a:t>endl</a:t>
            </a:r>
            <a:r>
              <a:rPr lang="en-US" dirty="0"/>
              <a:t>;  // what happens?</a:t>
            </a:r>
          </a:p>
          <a:p>
            <a:r>
              <a:rPr lang="en-US" dirty="0" err="1"/>
              <a:t>cout</a:t>
            </a:r>
            <a:r>
              <a:rPr lang="en-US" dirty="0"/>
              <a:t> assumes that every char* is a c-string</a:t>
            </a:r>
          </a:p>
          <a:p>
            <a:pPr lvl="1"/>
            <a:r>
              <a:rPr lang="en-US" dirty="0"/>
              <a:t>problem with </a:t>
            </a:r>
            <a:r>
              <a:rPr lang="en-US" dirty="0" err="1"/>
              <a:t>cout</a:t>
            </a:r>
            <a:r>
              <a:rPr lang="en-US" dirty="0"/>
              <a:t> is it doesn’t test for NULL.</a:t>
            </a:r>
          </a:p>
          <a:p>
            <a:r>
              <a:rPr lang="en-US" dirty="0"/>
              <a:t>When set to just an address of a char</a:t>
            </a:r>
          </a:p>
          <a:p>
            <a:pPr lvl="1"/>
            <a:r>
              <a:rPr lang="en-US" dirty="0"/>
              <a:t>char c = ‘X’;</a:t>
            </a:r>
          </a:p>
          <a:p>
            <a:pPr lvl="1"/>
            <a:r>
              <a:rPr lang="en-US" dirty="0"/>
              <a:t>char* t = &amp;c;</a:t>
            </a:r>
          </a:p>
          <a:p>
            <a:pPr lvl="1"/>
            <a:r>
              <a:rPr lang="en-US" dirty="0" err="1"/>
              <a:t>cout</a:t>
            </a:r>
            <a:r>
              <a:rPr lang="en-US" dirty="0"/>
              <a:t> &lt;&lt; t &lt;&lt; </a:t>
            </a:r>
            <a:r>
              <a:rPr lang="en-US" dirty="0" err="1"/>
              <a:t>endl</a:t>
            </a:r>
            <a:r>
              <a:rPr lang="en-US" dirty="0"/>
              <a:t>;  // what happens?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19CD6-71D5-4B4C-8CEA-66E26FAB8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0B34-F099-4FAF-889E-B8607A76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CF9F-3A98-4F5B-92F9-3B888F0F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The extraction operator  &gt;&gt; can fill a C-string </a:t>
            </a:r>
          </a:p>
          <a:p>
            <a:pPr lvl="1" eaLnBrk="1" hangingPunct="1"/>
            <a:r>
              <a:rPr lang="en-US" altLang="en-US" sz="2600" dirty="0"/>
              <a:t>Whitespace ends reading of data </a:t>
            </a:r>
          </a:p>
          <a:p>
            <a:pPr lvl="1" eaLnBrk="1" hangingPunct="1"/>
            <a:r>
              <a:rPr lang="en-US" altLang="en-US" sz="2600" dirty="0"/>
              <a:t>Example:        char a[80], b[80];</a:t>
            </a:r>
            <a:br>
              <a:rPr lang="en-US" altLang="en-US" sz="2600" dirty="0"/>
            </a:br>
            <a:r>
              <a:rPr lang="en-US" altLang="en-US" sz="2600" dirty="0"/>
              <a:t>                       </a:t>
            </a:r>
            <a:r>
              <a:rPr lang="en-US" altLang="en-US" sz="2600" dirty="0" err="1"/>
              <a:t>cout</a:t>
            </a:r>
            <a:r>
              <a:rPr lang="en-US" altLang="en-US" sz="2600" dirty="0"/>
              <a:t> &lt;&lt; "Enter input: " &lt;&lt; </a:t>
            </a:r>
            <a:r>
              <a:rPr lang="en-US" altLang="en-US" sz="2600" dirty="0" err="1"/>
              <a:t>endl</a:t>
            </a:r>
            <a:r>
              <a:rPr lang="en-US" altLang="en-US" sz="2600" dirty="0"/>
              <a:t>;</a:t>
            </a:r>
            <a:br>
              <a:rPr lang="en-US" altLang="en-US" sz="2600" dirty="0"/>
            </a:br>
            <a:r>
              <a:rPr lang="en-US" altLang="en-US" sz="2600" dirty="0"/>
              <a:t>                       </a:t>
            </a:r>
            <a:r>
              <a:rPr lang="en-US" altLang="en-US" sz="2600" dirty="0" err="1"/>
              <a:t>cin</a:t>
            </a:r>
            <a:r>
              <a:rPr lang="en-US" altLang="en-US" sz="2600" dirty="0"/>
              <a:t> &gt;&gt; a  &gt;&gt; b;</a:t>
            </a:r>
            <a:br>
              <a:rPr lang="en-US" altLang="en-US" sz="2600" dirty="0"/>
            </a:br>
            <a:r>
              <a:rPr lang="en-US" altLang="en-US" sz="2600" dirty="0"/>
              <a:t>                       </a:t>
            </a:r>
            <a:r>
              <a:rPr lang="en-US" altLang="en-US" sz="2600" dirty="0" err="1"/>
              <a:t>cout</a:t>
            </a:r>
            <a:r>
              <a:rPr lang="en-US" altLang="en-US" sz="2600" dirty="0"/>
              <a:t> &lt;&lt; a &lt;&lt; b &lt;&lt; "End of Output";</a:t>
            </a:r>
            <a:br>
              <a:rPr lang="en-US" altLang="en-US" sz="2600" dirty="0"/>
            </a:br>
            <a:r>
              <a:rPr lang="en-US" altLang="en-US" sz="2600" dirty="0"/>
              <a:t>could produce:</a:t>
            </a:r>
            <a:br>
              <a:rPr lang="en-US" altLang="en-US" sz="2600" dirty="0"/>
            </a:br>
            <a:r>
              <a:rPr lang="en-US" altLang="en-US" sz="2600" dirty="0"/>
              <a:t> 		            Enter input:</a:t>
            </a:r>
            <a:br>
              <a:rPr lang="en-US" altLang="en-US" sz="2600" dirty="0"/>
            </a:br>
            <a:r>
              <a:rPr lang="en-US" altLang="en-US" sz="2600" dirty="0"/>
              <a:t>                            Do be do to you!</a:t>
            </a:r>
            <a:br>
              <a:rPr lang="en-US" altLang="en-US" sz="2600" dirty="0"/>
            </a:br>
            <a:r>
              <a:rPr lang="en-US" altLang="en-US" sz="2600" dirty="0"/>
              <a:t>                            </a:t>
            </a:r>
            <a:r>
              <a:rPr lang="en-US" altLang="en-US" sz="2600" dirty="0" err="1"/>
              <a:t>DobeEnd</a:t>
            </a:r>
            <a:r>
              <a:rPr lang="en-US" altLang="en-US" sz="2600" dirty="0"/>
              <a:t> of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C3CB0-B45D-4B21-85E8-4582EC44A7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77FE-81A0-498C-B1B6-574917D7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Reading a line with whitespace: </a:t>
            </a:r>
            <a:r>
              <a:rPr lang="en-US" sz="3600" dirty="0" err="1"/>
              <a:t>getline</a:t>
            </a:r>
            <a:r>
              <a:rPr lang="en-US" sz="3600" dirty="0"/>
              <a:t>(char* </a:t>
            </a:r>
            <a:r>
              <a:rPr lang="en-US" sz="3600" dirty="0" err="1"/>
              <a:t>cstr</a:t>
            </a:r>
            <a:r>
              <a:rPr lang="en-US" sz="3600" dirty="0"/>
              <a:t>, int length)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B524-6262-4323-92C9-D25C63456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err="1"/>
              <a:t>getline</a:t>
            </a:r>
            <a:r>
              <a:rPr lang="en-US" altLang="en-US" dirty="0"/>
              <a:t> is a member of all input streams</a:t>
            </a:r>
          </a:p>
          <a:p>
            <a:pPr lvl="1" eaLnBrk="1" hangingPunct="1"/>
            <a:r>
              <a:rPr lang="en-US" altLang="en-US" dirty="0" err="1"/>
              <a:t>getline</a:t>
            </a:r>
            <a:r>
              <a:rPr lang="en-US" altLang="en-US" dirty="0"/>
              <a:t> has two arguments</a:t>
            </a:r>
          </a:p>
          <a:p>
            <a:pPr lvl="2" eaLnBrk="1" hangingPunct="1"/>
            <a:r>
              <a:rPr lang="en-US" altLang="en-US" dirty="0"/>
              <a:t>The first is a C-string variable to receive input</a:t>
            </a:r>
          </a:p>
          <a:p>
            <a:pPr lvl="2" eaLnBrk="1" hangingPunct="1"/>
            <a:r>
              <a:rPr lang="en-US" altLang="en-US" dirty="0"/>
              <a:t>The second is an integer specifying the max characters to read.</a:t>
            </a:r>
          </a:p>
          <a:p>
            <a:pPr lvl="2" eaLnBrk="1" hangingPunct="1"/>
            <a:r>
              <a:rPr lang="en-US" altLang="en-US" dirty="0"/>
              <a:t>It is usually the size of the first argument.</a:t>
            </a:r>
          </a:p>
          <a:p>
            <a:pPr lvl="2" eaLnBrk="1" hangingPunct="1"/>
            <a:r>
              <a:rPr lang="en-US" altLang="en-US" dirty="0" err="1"/>
              <a:t>getline</a:t>
            </a:r>
            <a:r>
              <a:rPr lang="en-US" altLang="en-US" dirty="0"/>
              <a:t> stops reading when either the max characters less one is read into the c-string </a:t>
            </a:r>
            <a:r>
              <a:rPr lang="en-US" altLang="en-US" b="1" dirty="0"/>
              <a:t>OR </a:t>
            </a:r>
            <a:r>
              <a:rPr lang="en-US" altLang="en-US" dirty="0"/>
              <a:t>the end of line is reached in the input.</a:t>
            </a:r>
          </a:p>
          <a:p>
            <a:pPr lvl="1" eaLnBrk="1" hangingPunct="1"/>
            <a:r>
              <a:rPr lang="en-US" altLang="en-US" dirty="0"/>
              <a:t>one character is reserved for the ‘\0’ character</a:t>
            </a:r>
          </a:p>
          <a:p>
            <a:pPr lvl="1" eaLnBrk="1" hangingPunct="1"/>
            <a:r>
              <a:rPr lang="en-US" altLang="en-US" dirty="0" err="1"/>
              <a:t>getline</a:t>
            </a:r>
            <a:r>
              <a:rPr lang="en-US" altLang="en-US" dirty="0"/>
              <a:t> stops even if the end of the line has not </a:t>
            </a:r>
            <a:br>
              <a:rPr lang="en-US" altLang="en-US" dirty="0"/>
            </a:br>
            <a:r>
              <a:rPr lang="en-US" altLang="en-US" dirty="0"/>
              <a:t>been reached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86832-C43F-4D15-B510-B292BA06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172D-C0D8-4635-BF86-5434D29E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cin.getline</a:t>
            </a:r>
            <a:r>
              <a:rPr lang="en-US" dirty="0"/>
              <a:t>(char[], int)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FF7D-CE24-4D3A-9ECF-1B839757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following code is used to read an entire line including spaces into a single C-string variable</a:t>
            </a:r>
          </a:p>
          <a:p>
            <a:pPr lvl="1" eaLnBrk="1" hangingPunct="1"/>
            <a:r>
              <a:rPr lang="en-US" altLang="en-US" dirty="0"/>
              <a:t> 		char a[80];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 err="1"/>
              <a:t>cout</a:t>
            </a:r>
            <a:r>
              <a:rPr lang="en-US" altLang="en-US" dirty="0"/>
              <a:t> &lt;&lt; "Enter input:\n";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 err="1"/>
              <a:t>cin.getline</a:t>
            </a:r>
            <a:r>
              <a:rPr lang="en-US" altLang="en-US" dirty="0"/>
              <a:t>(a, 80);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 err="1"/>
              <a:t>cout</a:t>
            </a:r>
            <a:r>
              <a:rPr lang="en-US" altLang="en-US" dirty="0"/>
              <a:t> &lt;&lt; a &lt;&lt; End Of Output\n";</a:t>
            </a:r>
            <a:br>
              <a:rPr lang="en-US" altLang="en-US" dirty="0"/>
            </a:br>
            <a:r>
              <a:rPr lang="en-US" altLang="en-US" dirty="0"/>
              <a:t>and could produce:</a:t>
            </a:r>
            <a:br>
              <a:rPr lang="en-US" altLang="en-US" dirty="0"/>
            </a:br>
            <a:r>
              <a:rPr lang="en-US" altLang="en-US" dirty="0"/>
              <a:t>             Enter some input:</a:t>
            </a:r>
            <a:br>
              <a:rPr lang="en-US" altLang="en-US" dirty="0"/>
            </a:br>
            <a:r>
              <a:rPr lang="en-US" altLang="en-US" dirty="0"/>
              <a:t>              Do be do to you!</a:t>
            </a:r>
            <a:br>
              <a:rPr lang="en-US" altLang="en-US" dirty="0"/>
            </a:br>
            <a:r>
              <a:rPr lang="en-US" altLang="en-US" dirty="0"/>
              <a:t>              Do be do to </a:t>
            </a:r>
            <a:r>
              <a:rPr lang="en-US" altLang="en-US" dirty="0" err="1"/>
              <a:t>you!End</a:t>
            </a:r>
            <a:r>
              <a:rPr lang="en-US" altLang="en-US" dirty="0"/>
              <a:t> of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2B828-D03C-485C-8EC6-B3B823366D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0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F7D3-1631-4B44-97B9-3A1472F5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Convert c-strings to other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66848-3E3D-4B8C-A3CA-2D1CA501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"1234" is a string of characters</a:t>
            </a:r>
          </a:p>
          <a:p>
            <a:pPr eaLnBrk="1" hangingPunct="1"/>
            <a:r>
              <a:rPr lang="en-US" altLang="en-US" dirty="0"/>
              <a:t>1234 is a number</a:t>
            </a:r>
          </a:p>
          <a:p>
            <a:pPr eaLnBrk="1" hangingPunct="1"/>
            <a:r>
              <a:rPr lang="en-US" altLang="en-US" dirty="0"/>
              <a:t>When doing numeric input, it is useful to read input as a string of characters, then convert the string to a number</a:t>
            </a:r>
          </a:p>
          <a:p>
            <a:pPr lvl="1" eaLnBrk="1" hangingPunct="1"/>
            <a:r>
              <a:rPr lang="en-US" altLang="en-US" dirty="0"/>
              <a:t>Reading money may involve a dollar sign </a:t>
            </a:r>
          </a:p>
          <a:p>
            <a:pPr lvl="1" eaLnBrk="1" hangingPunct="1"/>
            <a:r>
              <a:rPr lang="en-US" altLang="en-US" dirty="0"/>
              <a:t>Reading percentages may involve a percent 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5E28C-1ADB-4100-AC16-839C89081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3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44BB-0F01-46D8-8D86-AAC26304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 </a:t>
            </a:r>
            <a:r>
              <a:rPr lang="en-US" dirty="0" err="1"/>
              <a:t>atoi</a:t>
            </a:r>
            <a:r>
              <a:rPr lang="en-US" dirty="0"/>
              <a:t>(char* str)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27CD-DEB2-437A-9D3C-278918A5D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read an integer as characters</a:t>
            </a:r>
          </a:p>
          <a:p>
            <a:pPr lvl="1" eaLnBrk="1" hangingPunct="1"/>
            <a:r>
              <a:rPr lang="en-US" altLang="en-US" dirty="0"/>
              <a:t>Read input as characters into a C-string, removing unwanted characters</a:t>
            </a:r>
          </a:p>
          <a:p>
            <a:pPr lvl="1" eaLnBrk="1" hangingPunct="1"/>
            <a:r>
              <a:rPr lang="en-US" altLang="en-US" dirty="0"/>
              <a:t>Use the predefined function </a:t>
            </a:r>
            <a:r>
              <a:rPr lang="en-US" altLang="en-US" dirty="0" err="1"/>
              <a:t>atoi</a:t>
            </a:r>
            <a:r>
              <a:rPr lang="en-US" altLang="en-US" dirty="0"/>
              <a:t> to convert the </a:t>
            </a:r>
            <a:br>
              <a:rPr lang="en-US" altLang="en-US" dirty="0"/>
            </a:br>
            <a:r>
              <a:rPr lang="en-US" altLang="en-US" dirty="0"/>
              <a:t>C-string to an int value</a:t>
            </a:r>
            <a:br>
              <a:rPr lang="en-US" altLang="en-US" dirty="0"/>
            </a:br>
            <a:endParaRPr lang="en-US" altLang="en-US" dirty="0"/>
          </a:p>
          <a:p>
            <a:pPr lvl="2" eaLnBrk="1" hangingPunct="1"/>
            <a:r>
              <a:rPr lang="en-US" altLang="en-US" dirty="0"/>
              <a:t>Example:    </a:t>
            </a:r>
            <a:r>
              <a:rPr lang="en-US" altLang="en-US" dirty="0" err="1"/>
              <a:t>atoi</a:t>
            </a:r>
            <a:r>
              <a:rPr lang="en-US" altLang="en-US" dirty="0"/>
              <a:t>("1234")  returns the integer 1234</a:t>
            </a:r>
            <a:br>
              <a:rPr lang="en-US" altLang="en-US" dirty="0"/>
            </a:br>
            <a:r>
              <a:rPr lang="en-US" altLang="en-US" dirty="0"/>
              <a:t> 		</a:t>
            </a:r>
          </a:p>
          <a:p>
            <a:pPr marL="914400" lvl="2" indent="0" eaLnBrk="1" hangingPunct="1">
              <a:buNone/>
            </a:pPr>
            <a:r>
              <a:rPr lang="en-US" altLang="en-US" dirty="0"/>
              <a:t>                     </a:t>
            </a:r>
            <a:r>
              <a:rPr lang="en-US" altLang="en-US" dirty="0" err="1"/>
              <a:t>atoi</a:t>
            </a:r>
            <a:r>
              <a:rPr lang="en-US" altLang="en-US" dirty="0"/>
              <a:t>("#123") returns 0 because # is not</a:t>
            </a:r>
            <a:br>
              <a:rPr lang="en-US" altLang="en-US" dirty="0"/>
            </a:br>
            <a:r>
              <a:rPr lang="en-US" altLang="en-US" dirty="0"/>
              <a:t>                                            a digit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FBD58-49CD-48FE-ACD4-8F0FB8319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96E06CC-6580-44A7-A6BE-FE2735F71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 Testing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24DE8B-D06B-48C4-A2E6-5D1117B15B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99400" cy="534988"/>
          </a:xfrm>
        </p:spPr>
        <p:txBody>
          <a:bodyPr/>
          <a:lstStyle/>
          <a:p>
            <a:r>
              <a:rPr lang="en-US" altLang="en-US" sz="2800" dirty="0"/>
              <a:t>Requires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/>
              <a:t> header file</a:t>
            </a:r>
          </a:p>
        </p:txBody>
      </p:sp>
      <p:graphicFrame>
        <p:nvGraphicFramePr>
          <p:cNvPr id="722948" name="Group 4">
            <a:extLst>
              <a:ext uri="{FF2B5EF4-FFF2-40B4-BE49-F238E27FC236}">
                <a16:creationId xmlns:a16="http://schemas.microsoft.com/office/drawing/2014/main" id="{05728B4A-8554-42FA-93EE-119152BA771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1000" y="2438400"/>
          <a:ext cx="8229600" cy="34655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isalpha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letter,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isalnum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letter or digit,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digit 0-9,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islower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lowercase letter,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isprint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printable character,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ispunct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punctuation character,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isupper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an uppercase letter,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isspace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 arg. is a whitespace character,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43B1-9D7F-49D0-8978-255843D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 </a:t>
            </a:r>
            <a:r>
              <a:rPr lang="en-US" dirty="0" err="1"/>
              <a:t>atof</a:t>
            </a:r>
            <a:r>
              <a:rPr lang="en-US" dirty="0"/>
              <a:t>(char *str)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F40E-0B55-4BB3-95ED-47A2D218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C-strings can be converted to type double using</a:t>
            </a:r>
            <a:br>
              <a:rPr lang="en-US" altLang="en-US" sz="2400" dirty="0"/>
            </a:br>
            <a:r>
              <a:rPr lang="en-US" altLang="en-US" sz="2400" dirty="0"/>
              <a:t>the predefined function </a:t>
            </a:r>
            <a:r>
              <a:rPr lang="en-US" altLang="en-US" sz="2400" dirty="0" err="1"/>
              <a:t>atof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atof</a:t>
            </a:r>
            <a:r>
              <a:rPr lang="en-US" altLang="en-US" sz="2400" dirty="0"/>
              <a:t>  returns a value of type double</a:t>
            </a:r>
          </a:p>
          <a:p>
            <a:pPr lvl="1" eaLnBrk="1" hangingPunct="1"/>
            <a:r>
              <a:rPr lang="en-US" altLang="en-US" dirty="0"/>
              <a:t>Example:    </a:t>
            </a:r>
            <a:r>
              <a:rPr lang="en-US" altLang="en-US" dirty="0" err="1"/>
              <a:t>atof</a:t>
            </a:r>
            <a:r>
              <a:rPr lang="en-US" altLang="en-US" dirty="0"/>
              <a:t>("9.99")  returns 9.99</a:t>
            </a:r>
            <a:br>
              <a:rPr lang="en-US" altLang="en-US" dirty="0"/>
            </a:br>
            <a:r>
              <a:rPr lang="en-US" altLang="en-US" dirty="0"/>
              <a:t>		      </a:t>
            </a:r>
            <a:r>
              <a:rPr lang="en-US" altLang="en-US" dirty="0" err="1"/>
              <a:t>atof</a:t>
            </a:r>
            <a:r>
              <a:rPr lang="en-US" altLang="en-US" dirty="0"/>
              <a:t>("$9.99")  returns 0.0 because                     the $ is not a digit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65910-E54B-4FBC-8A04-160ACE316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5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4DDE-A776-44FB-9457-CB6774E4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D0F3-A6EC-4629-B0DE-4AAC52A77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conversion functions </a:t>
            </a:r>
            <a:br>
              <a:rPr lang="en-US" altLang="en-US" dirty="0"/>
            </a:br>
            <a:r>
              <a:rPr lang="en-US" altLang="en-US" dirty="0"/>
              <a:t> 				int </a:t>
            </a:r>
            <a:r>
              <a:rPr lang="en-US" altLang="en-US" dirty="0" err="1"/>
              <a:t>atoi</a:t>
            </a:r>
            <a:r>
              <a:rPr lang="en-US" altLang="en-US" dirty="0"/>
              <a:t>(char *s)</a:t>
            </a:r>
            <a:br>
              <a:rPr lang="en-US" altLang="en-US" dirty="0"/>
            </a:br>
            <a:r>
              <a:rPr lang="en-US" altLang="en-US" dirty="0"/>
              <a:t> 				long </a:t>
            </a:r>
            <a:r>
              <a:rPr lang="en-US" altLang="en-US" dirty="0" err="1"/>
              <a:t>atol</a:t>
            </a:r>
            <a:r>
              <a:rPr lang="en-US" altLang="en-US" dirty="0"/>
              <a:t>(char *s)</a:t>
            </a:r>
            <a:br>
              <a:rPr lang="en-US" altLang="en-US" dirty="0"/>
            </a:br>
            <a:r>
              <a:rPr lang="en-US" altLang="en-US" dirty="0"/>
              <a:t>				float </a:t>
            </a:r>
            <a:r>
              <a:rPr lang="en-US" altLang="en-US" dirty="0" err="1"/>
              <a:t>atof</a:t>
            </a:r>
            <a:r>
              <a:rPr lang="en-US" altLang="en-US" dirty="0"/>
              <a:t>(char *s)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                   double </a:t>
            </a:r>
            <a:r>
              <a:rPr lang="en-US" altLang="en-US" dirty="0" err="1"/>
              <a:t>atod</a:t>
            </a:r>
            <a:r>
              <a:rPr lang="en-US" altLang="en-US" dirty="0"/>
              <a:t>(char *s)</a:t>
            </a:r>
            <a:br>
              <a:rPr lang="en-US" altLang="en-US" dirty="0"/>
            </a:br>
            <a:r>
              <a:rPr lang="en-US" altLang="en-US" dirty="0"/>
              <a:t>are found in the library </a:t>
            </a:r>
            <a:r>
              <a:rPr lang="en-US" altLang="en-US" dirty="0" err="1"/>
              <a:t>cstdlib</a:t>
            </a:r>
            <a:endParaRPr lang="en-US" altLang="en-US" dirty="0"/>
          </a:p>
          <a:p>
            <a:pPr eaLnBrk="1" hangingPunct="1"/>
            <a:r>
              <a:rPr lang="en-US" altLang="en-US" dirty="0"/>
              <a:t>To use the functions use the include directive</a:t>
            </a:r>
            <a:br>
              <a:rPr lang="en-US" altLang="en-US" dirty="0"/>
            </a:br>
            <a:r>
              <a:rPr lang="en-US" altLang="en-US" dirty="0"/>
              <a:t>                    </a:t>
            </a:r>
            <a:r>
              <a:rPr lang="en-US" altLang="en-US" dirty="0">
                <a:solidFill>
                  <a:srgbClr val="0000CC"/>
                </a:solidFill>
              </a:rPr>
              <a:t>#include &lt;</a:t>
            </a:r>
            <a:r>
              <a:rPr lang="en-US" altLang="en-US" dirty="0" err="1">
                <a:solidFill>
                  <a:srgbClr val="0000CC"/>
                </a:solidFill>
              </a:rPr>
              <a:t>cstdlib</a:t>
            </a:r>
            <a:r>
              <a:rPr lang="en-US" altLang="en-US" dirty="0">
                <a:solidFill>
                  <a:srgbClr val="0000CC"/>
                </a:solidFill>
              </a:rPr>
              <a:t>&gt;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AE193-E4CB-40DA-B075-BD50980AB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2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6385-C422-4865-8666-52ACCB42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8F3D-A22A-47A4-B11F-E301DAB9B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Class for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D829-0A9E-4393-A4E5-A60D53D63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EFD7075-74B7-4C5D-BEF3-0EE3E9DDDF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9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B8F8-75DD-4468-96EA-D381353A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FC05-641A-4327-B369-4B9420DA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string class allows the programmer to treat strings as a basic data type</a:t>
            </a:r>
          </a:p>
          <a:p>
            <a:pPr lvl="1" eaLnBrk="1" hangingPunct="1"/>
            <a:r>
              <a:rPr lang="en-US" altLang="en-US" dirty="0"/>
              <a:t>No need to deal with the implementation as with C-strings</a:t>
            </a:r>
          </a:p>
          <a:p>
            <a:pPr eaLnBrk="1" hangingPunct="1"/>
            <a:r>
              <a:rPr lang="en-US" altLang="en-US" dirty="0"/>
              <a:t>The string class is defined in the string library and the names are in the standard namespace</a:t>
            </a:r>
          </a:p>
          <a:p>
            <a:pPr lvl="1" eaLnBrk="1" hangingPunct="1"/>
            <a:r>
              <a:rPr lang="en-US" altLang="en-US" dirty="0"/>
              <a:t>To use the string class you need these lines: </a:t>
            </a:r>
            <a:br>
              <a:rPr lang="en-US" altLang="en-US" dirty="0"/>
            </a:br>
            <a:r>
              <a:rPr lang="en-US" altLang="en-US" dirty="0"/>
              <a:t>                   #include &lt;string&gt;</a:t>
            </a:r>
            <a:br>
              <a:rPr lang="en-US" altLang="en-US" dirty="0"/>
            </a:br>
            <a:r>
              <a:rPr lang="en-US" altLang="en-US" dirty="0"/>
              <a:t> 		       using namespace std;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F72E4-ECBE-4595-BB75-500609E81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C3A1-9E08-4C07-AB99-45AFFCD1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464F-90FA-46B2-9D6A-E7B3FCF7B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Variables of type string can be concatenated </a:t>
            </a:r>
            <a:br>
              <a:rPr lang="en-US" altLang="en-US" dirty="0"/>
            </a:br>
            <a:r>
              <a:rPr lang="en-US" altLang="en-US" dirty="0"/>
              <a:t>with the + operator</a:t>
            </a:r>
          </a:p>
          <a:p>
            <a:pPr lvl="1" eaLnBrk="1" hangingPunct="1"/>
            <a:r>
              <a:rPr lang="en-US" altLang="en-US" dirty="0"/>
              <a:t>Example: 	      string s1, s2, s3;</a:t>
            </a:r>
            <a:br>
              <a:rPr lang="en-US" altLang="en-US" dirty="0"/>
            </a:br>
            <a:r>
              <a:rPr lang="en-US" altLang="en-US" dirty="0"/>
              <a:t>                            …</a:t>
            </a:r>
            <a:br>
              <a:rPr lang="en-US" altLang="en-US" dirty="0"/>
            </a:br>
            <a:r>
              <a:rPr lang="en-US" altLang="en-US" dirty="0"/>
              <a:t> 			      s3 = s1 + s2;</a:t>
            </a:r>
          </a:p>
          <a:p>
            <a:pPr lvl="1" eaLnBrk="1" hangingPunct="1"/>
            <a:r>
              <a:rPr lang="en-US" altLang="en-US" dirty="0"/>
              <a:t>If s3 is not large enough to contain s1 + s2, more space is allocated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0A5DC-5AD3-4C2C-864E-5595BC286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62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7042-C9F9-4538-A716-F4005ACB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AEFE-DAAB-4DC2-A599-19CA5E87A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default string constructor initializes the string to the empty string</a:t>
            </a:r>
          </a:p>
          <a:p>
            <a:pPr eaLnBrk="1" hangingPunct="1"/>
            <a:r>
              <a:rPr lang="en-US" altLang="en-US" dirty="0"/>
              <a:t>Another string constructor takes a C-string argument</a:t>
            </a:r>
          </a:p>
          <a:p>
            <a:pPr lvl="1" eaLnBrk="1" hangingPunct="1"/>
            <a:r>
              <a:rPr lang="en-US" altLang="en-US" dirty="0"/>
              <a:t>Example:    </a:t>
            </a:r>
            <a:br>
              <a:rPr lang="en-US" altLang="en-US" dirty="0"/>
            </a:br>
            <a:r>
              <a:rPr lang="en-US" altLang="en-US" dirty="0"/>
              <a:t>                string phrase;           // empty string</a:t>
            </a:r>
            <a:br>
              <a:rPr lang="en-US" altLang="en-US" dirty="0"/>
            </a:br>
            <a:r>
              <a:rPr lang="en-US" altLang="en-US" dirty="0"/>
              <a:t> 	              string noun("ants"); // a string version</a:t>
            </a:r>
            <a:br>
              <a:rPr lang="en-US" altLang="en-US" dirty="0"/>
            </a:br>
            <a:r>
              <a:rPr lang="en-US" altLang="en-US" dirty="0"/>
              <a:t> 				                  //  of "ants"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1CDE4-EE67-4480-8DF8-790761EED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0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6BE7-DA93-405C-B74A-D76CFD8F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7356-FB40-4BB9-B416-ADFB4E07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It is natural to work with strings in the following manner</a:t>
            </a:r>
            <a:br>
              <a:rPr lang="en-US" altLang="en-US" dirty="0"/>
            </a:br>
            <a:r>
              <a:rPr lang="en-US" altLang="en-US" dirty="0"/>
              <a:t> string phrase = "I love" + adjective + " "</a:t>
            </a:r>
            <a:br>
              <a:rPr lang="en-US" altLang="en-US" dirty="0"/>
            </a:br>
            <a:r>
              <a:rPr lang="en-US" altLang="en-US" dirty="0"/>
              <a:t>                          + noun + "!";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It is not so easy for C++!  </a:t>
            </a:r>
          </a:p>
          <a:p>
            <a:pPr lvl="1" eaLnBrk="1" hangingPunct="1"/>
            <a:r>
              <a:rPr lang="en-US" altLang="en-US" dirty="0"/>
              <a:t>It must either convert the null-terminated C-strings, such as "I love",  to strings, or it must use an overloaded + operator that works                                                  with strings and C-strings</a:t>
            </a:r>
          </a:p>
          <a:p>
            <a:pPr lvl="1" eaLnBrk="1" hangingPunct="1"/>
            <a:r>
              <a:rPr lang="en-US" altLang="en-US" dirty="0"/>
              <a:t>We will learn more about both later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771EF-30AD-4028-82F5-63E9E4F3D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BD86-B88A-49EB-95C7-4AABA9F1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string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29BA-6536-46F9-B9D5-0D8A4D01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Variables of type string can be assigned with</a:t>
            </a:r>
            <a:br>
              <a:rPr lang="en-US" altLang="en-US" dirty="0"/>
            </a:br>
            <a:r>
              <a:rPr lang="en-US" altLang="en-US" dirty="0"/>
              <a:t>the = operator</a:t>
            </a:r>
          </a:p>
          <a:p>
            <a:pPr lvl="1" eaLnBrk="1" hangingPunct="1"/>
            <a:r>
              <a:rPr lang="en-US" altLang="en-US" dirty="0"/>
              <a:t>Example:             string s1, s2, s3;</a:t>
            </a:r>
            <a:br>
              <a:rPr lang="en-US" altLang="en-US" dirty="0"/>
            </a:br>
            <a:r>
              <a:rPr lang="en-US" altLang="en-US" dirty="0"/>
              <a:t>                            …</a:t>
            </a:r>
            <a:br>
              <a:rPr lang="en-US" altLang="en-US" dirty="0"/>
            </a:br>
            <a:r>
              <a:rPr lang="en-US" altLang="en-US" dirty="0"/>
              <a:t> 			        s3 = s2;</a:t>
            </a:r>
          </a:p>
          <a:p>
            <a:pPr eaLnBrk="1" hangingPunct="1"/>
            <a:r>
              <a:rPr lang="en-US" altLang="en-US" dirty="0"/>
              <a:t>Quoted strings are type cast to type string</a:t>
            </a:r>
          </a:p>
          <a:p>
            <a:pPr lvl="1" eaLnBrk="1" hangingPunct="1"/>
            <a:r>
              <a:rPr lang="en-US" altLang="en-US" dirty="0"/>
              <a:t>Example: 	      string s1 = "Hello Mom!";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F6ADA-5451-4972-8A7D-5CDBA8BFB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9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34B7-84C7-4B08-9E53-AEB06581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7E18D-F7FA-423F-BE51-D5ED87667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Content Placeholder 4" descr="11">
            <a:extLst>
              <a:ext uri="{FF2B5EF4-FFF2-40B4-BE49-F238E27FC236}">
                <a16:creationId xmlns:a16="http://schemas.microsoft.com/office/drawing/2014/main" id="{DA09EA8F-85A7-49C6-ACD4-7E64D53ECE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65" y="1600200"/>
            <a:ext cx="602286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98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48F3-20E8-4925-8032-088BBFAC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with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289F-B585-4301-955C-72453834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insertion operator &lt;&lt; is used to output </a:t>
            </a:r>
            <a:br>
              <a:rPr lang="en-US" altLang="en-US" dirty="0"/>
            </a:br>
            <a:r>
              <a:rPr lang="en-US" altLang="en-US" dirty="0"/>
              <a:t>objects of type string</a:t>
            </a:r>
          </a:p>
          <a:p>
            <a:pPr lvl="1" eaLnBrk="1" hangingPunct="1"/>
            <a:r>
              <a:rPr lang="en-US" altLang="en-US" dirty="0"/>
              <a:t>Example:          string s = "Hello Mom!";</a:t>
            </a:r>
            <a:br>
              <a:rPr lang="en-US" altLang="en-US" dirty="0"/>
            </a:br>
            <a:r>
              <a:rPr lang="en-US" altLang="en-US" dirty="0"/>
              <a:t>         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s;</a:t>
            </a:r>
          </a:p>
          <a:p>
            <a:pPr eaLnBrk="1" hangingPunct="1"/>
            <a:r>
              <a:rPr lang="en-US" altLang="en-US" dirty="0"/>
              <a:t>The extraction operator &gt;&gt; can be used to input </a:t>
            </a:r>
            <a:br>
              <a:rPr lang="en-US" altLang="en-US" dirty="0"/>
            </a:br>
            <a:r>
              <a:rPr lang="en-US" altLang="en-US" dirty="0"/>
              <a:t>data for objects of type string</a:t>
            </a:r>
          </a:p>
          <a:p>
            <a:pPr lvl="1" eaLnBrk="1" hangingPunct="1"/>
            <a:r>
              <a:rPr lang="en-US" altLang="en-US" dirty="0"/>
              <a:t>Example:	   string s1;</a:t>
            </a:r>
            <a:br>
              <a:rPr lang="en-US" altLang="en-US" dirty="0"/>
            </a:br>
            <a:r>
              <a:rPr lang="en-US" altLang="en-US" dirty="0"/>
              <a:t> 			   </a:t>
            </a:r>
            <a:r>
              <a:rPr lang="en-US" altLang="en-US" dirty="0" err="1"/>
              <a:t>cin</a:t>
            </a:r>
            <a:r>
              <a:rPr lang="en-US" altLang="en-US" dirty="0"/>
              <a:t> &gt;&gt; s1;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&gt;&gt; skips whitespace and stops on encountering more  whitespace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B2C3-BAC0-4688-A490-9CB92D599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2D506E2-A9FF-4677-960E-15BB9E1D3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Program 10-1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0DB9E68E-3ECC-4DFB-826E-23C838F1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058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0D4DF67A-6E6D-4BC1-BF35-09DEF8468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getline and Type string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56BFE1F-45D6-497E-BC1E-281FD810BE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 err="1"/>
              <a:t>getline</a:t>
            </a:r>
            <a:r>
              <a:rPr lang="en-US" altLang="en-US" dirty="0"/>
              <a:t> function exists to read entire lines into a string variable</a:t>
            </a:r>
          </a:p>
          <a:p>
            <a:pPr lvl="1" eaLnBrk="1" hangingPunct="1"/>
            <a:r>
              <a:rPr lang="en-US" altLang="en-US" dirty="0"/>
              <a:t>This version of </a:t>
            </a:r>
            <a:r>
              <a:rPr lang="en-US" altLang="en-US" dirty="0" err="1"/>
              <a:t>getline</a:t>
            </a:r>
            <a:r>
              <a:rPr lang="en-US" altLang="en-US" dirty="0"/>
              <a:t> is not a member of the </a:t>
            </a:r>
            <a:br>
              <a:rPr lang="en-US" altLang="en-US" dirty="0"/>
            </a:br>
            <a:r>
              <a:rPr lang="en-US" altLang="en-US" dirty="0" err="1"/>
              <a:t>istream</a:t>
            </a:r>
            <a:r>
              <a:rPr lang="en-US" altLang="en-US" dirty="0"/>
              <a:t> class, it is a non-member function</a:t>
            </a:r>
          </a:p>
          <a:p>
            <a:pPr lvl="1" eaLnBrk="1" hangingPunct="1"/>
            <a:r>
              <a:rPr lang="en-US" altLang="en-US" dirty="0"/>
              <a:t>Syntax for using this </a:t>
            </a:r>
            <a:r>
              <a:rPr lang="en-US" altLang="en-US" dirty="0" err="1"/>
              <a:t>getline</a:t>
            </a:r>
            <a:r>
              <a:rPr lang="en-US" altLang="en-US" dirty="0"/>
              <a:t> is different than that used with </a:t>
            </a:r>
            <a:r>
              <a:rPr lang="en-US" altLang="en-US" dirty="0" err="1"/>
              <a:t>cin</a:t>
            </a:r>
            <a:r>
              <a:rPr lang="en-US" altLang="en-US" dirty="0"/>
              <a:t>:  </a:t>
            </a:r>
            <a:r>
              <a:rPr lang="en-US" altLang="en-US" dirty="0" err="1"/>
              <a:t>cin.getline</a:t>
            </a:r>
            <a:r>
              <a:rPr lang="en-US" altLang="en-US" dirty="0"/>
              <a:t>(…)</a:t>
            </a:r>
          </a:p>
          <a:p>
            <a:pPr eaLnBrk="1" hangingPunct="1"/>
            <a:r>
              <a:rPr lang="en-US" altLang="en-US" dirty="0"/>
              <a:t>Syntax for using </a:t>
            </a:r>
            <a:r>
              <a:rPr lang="en-US" altLang="en-US" dirty="0" err="1"/>
              <a:t>getline</a:t>
            </a:r>
            <a:r>
              <a:rPr lang="en-US" altLang="en-US" dirty="0"/>
              <a:t> with string objects:</a:t>
            </a:r>
            <a:br>
              <a:rPr lang="en-US" altLang="en-US" dirty="0"/>
            </a:br>
            <a:r>
              <a:rPr lang="en-US" altLang="en-US" dirty="0"/>
              <a:t>     </a:t>
            </a:r>
            <a:r>
              <a:rPr lang="en-US" altLang="en-US" sz="2400" dirty="0" err="1"/>
              <a:t>getline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Istream_Object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String_Object</a:t>
            </a:r>
            <a:r>
              <a:rPr lang="en-US" altLang="en-US" sz="2400" dirty="0"/>
              <a:t>);</a:t>
            </a: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44A99DF8-D714-4D93-A5E1-4F53215B6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5310F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28DA0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28DA0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5310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Slide 8- </a:t>
            </a:r>
            <a:fld id="{FF7DDAFE-273D-4120-8BBB-D063E74AA83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9231-5FD6-4590-895B-EFE229C3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getline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D2F3-E8FE-48CC-BC3D-A8CF8497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This code demonstrates the use of </a:t>
            </a:r>
            <a:r>
              <a:rPr lang="en-US" altLang="en-US" sz="2600" dirty="0" err="1"/>
              <a:t>getline</a:t>
            </a:r>
            <a:r>
              <a:rPr lang="en-US" altLang="en-US" sz="2600" dirty="0"/>
              <a:t> with string objects</a:t>
            </a:r>
          </a:p>
          <a:p>
            <a:pPr lvl="1" eaLnBrk="1" hangingPunct="1"/>
            <a:r>
              <a:rPr lang="en-US" altLang="en-US" sz="2600" dirty="0"/>
              <a:t>   	string line;</a:t>
            </a:r>
            <a:br>
              <a:rPr lang="en-US" altLang="en-US" sz="2600" dirty="0"/>
            </a:br>
            <a:r>
              <a:rPr lang="en-US" altLang="en-US" sz="2600" dirty="0"/>
              <a:t>		</a:t>
            </a:r>
            <a:r>
              <a:rPr lang="en-US" altLang="en-US" sz="2600" dirty="0" err="1"/>
              <a:t>cout</a:t>
            </a:r>
            <a:r>
              <a:rPr lang="en-US" altLang="en-US" sz="2600" dirty="0"/>
              <a:t> "Enter a line of input:\n";</a:t>
            </a:r>
            <a:br>
              <a:rPr lang="en-US" altLang="en-US" sz="2600" dirty="0"/>
            </a:br>
            <a:r>
              <a:rPr lang="en-US" altLang="en-US" sz="2600" dirty="0"/>
              <a:t>		</a:t>
            </a:r>
            <a:r>
              <a:rPr lang="en-US" altLang="en-US" sz="2600" dirty="0" err="1"/>
              <a:t>getline</a:t>
            </a:r>
            <a:r>
              <a:rPr lang="en-US" altLang="en-US" sz="2600" dirty="0"/>
              <a:t>(</a:t>
            </a:r>
            <a:r>
              <a:rPr lang="en-US" altLang="en-US" sz="2600" dirty="0" err="1"/>
              <a:t>cin</a:t>
            </a:r>
            <a:r>
              <a:rPr lang="en-US" altLang="en-US" sz="2600" dirty="0"/>
              <a:t>, line);</a:t>
            </a:r>
            <a:br>
              <a:rPr lang="en-US" altLang="en-US" sz="2600" dirty="0"/>
            </a:br>
            <a:r>
              <a:rPr lang="en-US" altLang="en-US" sz="2600" dirty="0"/>
              <a:t>		</a:t>
            </a:r>
            <a:r>
              <a:rPr lang="en-US" altLang="en-US" sz="2600" dirty="0" err="1"/>
              <a:t>cout</a:t>
            </a:r>
            <a:r>
              <a:rPr lang="en-US" altLang="en-US" sz="2600" dirty="0"/>
              <a:t> &lt;&lt; line &lt;&lt; "END OF OUTPUT\n";</a:t>
            </a:r>
            <a:br>
              <a:rPr lang="en-US" altLang="en-US" sz="2600" dirty="0"/>
            </a:br>
            <a:br>
              <a:rPr lang="en-US" altLang="en-US" sz="2600" dirty="0"/>
            </a:br>
            <a:r>
              <a:rPr lang="en-US" altLang="en-US" sz="2600" dirty="0"/>
              <a:t>Output could be:</a:t>
            </a:r>
            <a:br>
              <a:rPr lang="en-US" altLang="en-US" sz="2600" dirty="0"/>
            </a:br>
            <a:r>
              <a:rPr lang="en-US" altLang="en-US" sz="2600" dirty="0"/>
              <a:t>           Enter some input:</a:t>
            </a:r>
            <a:br>
              <a:rPr lang="en-US" altLang="en-US" sz="2600" dirty="0"/>
            </a:br>
            <a:r>
              <a:rPr lang="en-US" altLang="en-US" sz="2600" dirty="0"/>
              <a:t>           Do be do to you!</a:t>
            </a:r>
            <a:br>
              <a:rPr lang="en-US" altLang="en-US" sz="2600" dirty="0"/>
            </a:br>
            <a:r>
              <a:rPr lang="en-US" altLang="en-US" sz="2600" dirty="0"/>
              <a:t>           Do be do to </a:t>
            </a:r>
            <a:r>
              <a:rPr lang="en-US" altLang="en-US" sz="2600" dirty="0" err="1"/>
              <a:t>you!END</a:t>
            </a:r>
            <a:r>
              <a:rPr lang="en-US" altLang="en-US" sz="2600" dirty="0"/>
              <a:t> OF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282BB-2E4E-4F83-BDFC-E9AF06C72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0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69B9-0951-445C-8CD0-41D025E6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getline</a:t>
            </a:r>
            <a:r>
              <a:rPr lang="en-US" dirty="0"/>
              <a:t>(</a:t>
            </a:r>
            <a:r>
              <a:rPr lang="en-US" dirty="0" err="1"/>
              <a:t>cin</a:t>
            </a:r>
            <a:r>
              <a:rPr lang="en-US" dirty="0"/>
              <a:t>, string) and </a:t>
            </a:r>
            <a:r>
              <a:rPr lang="en-US" dirty="0" err="1"/>
              <a:t>cin.get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3066-17AC-4491-BD73-ADD9306D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extraction &gt;&gt; operator cannot be used to read a blank character</a:t>
            </a:r>
          </a:p>
          <a:p>
            <a:pPr eaLnBrk="1" hangingPunct="1"/>
            <a:r>
              <a:rPr lang="en-US" altLang="en-US" dirty="0"/>
              <a:t>To read one character at a time remember to use </a:t>
            </a:r>
            <a:r>
              <a:rPr lang="en-US" altLang="en-US" dirty="0" err="1"/>
              <a:t>cin.get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cin.get</a:t>
            </a:r>
            <a:r>
              <a:rPr lang="en-US" altLang="en-US" dirty="0"/>
              <a:t> reads values of type char, not type string</a:t>
            </a:r>
          </a:p>
          <a:p>
            <a:pPr eaLnBrk="1" hangingPunct="1"/>
            <a:r>
              <a:rPr lang="en-US" altLang="en-US" dirty="0"/>
              <a:t>The use of </a:t>
            </a:r>
            <a:r>
              <a:rPr lang="en-US" altLang="en-US" dirty="0" err="1"/>
              <a:t>getline</a:t>
            </a:r>
            <a:r>
              <a:rPr lang="en-US" altLang="en-US" dirty="0"/>
              <a:t>, and </a:t>
            </a:r>
            <a:r>
              <a:rPr lang="en-US" altLang="en-US" dirty="0" err="1"/>
              <a:t>cin.get</a:t>
            </a:r>
            <a:r>
              <a:rPr lang="en-US" altLang="en-US" dirty="0"/>
              <a:t> for string input are demonstrated in the following program.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C9877-6927-4E0C-BC61-0B77C3D9B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1AFCF-636F-4C93-920D-5536DFB1C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ACD7A89-A1A8-453B-A8AD-D909A4187A9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Picture 4" descr="11">
            <a:extLst>
              <a:ext uri="{FF2B5EF4-FFF2-40B4-BE49-F238E27FC236}">
                <a16:creationId xmlns:a16="http://schemas.microsoft.com/office/drawing/2014/main" id="{FD83359C-D6FF-4EE7-822F-C02AB36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25" y="207006"/>
            <a:ext cx="6745550" cy="61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3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98ADB-F627-4C30-AC52-5FAB15886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ACD7A89-A1A8-453B-A8AD-D909A4187A9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" name="Picture 4" descr="11">
            <a:extLst>
              <a:ext uri="{FF2B5EF4-FFF2-40B4-BE49-F238E27FC236}">
                <a16:creationId xmlns:a16="http://schemas.microsoft.com/office/drawing/2014/main" id="{16B295CE-6479-4A58-AA8D-D93E00A0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550416"/>
            <a:ext cx="7319546" cy="574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84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7187-38F0-4E20-913A-65C6287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getline</a:t>
            </a:r>
            <a:r>
              <a:rPr lang="en-US" dirty="0"/>
              <a:t> specifying a delimiter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3256-FEEF-47A9-B3B8-11592157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versions of </a:t>
            </a:r>
            <a:r>
              <a:rPr lang="en-US" altLang="en-US" dirty="0" err="1"/>
              <a:t>getline</a:t>
            </a:r>
            <a:r>
              <a:rPr lang="en-US" altLang="en-US" dirty="0"/>
              <a:t> we have seen, stop </a:t>
            </a:r>
            <a:br>
              <a:rPr lang="en-US" altLang="en-US" dirty="0"/>
            </a:br>
            <a:r>
              <a:rPr lang="en-US" altLang="en-US" dirty="0"/>
              <a:t>reading at the end of line marker '\n'</a:t>
            </a:r>
          </a:p>
          <a:p>
            <a:pPr eaLnBrk="1" hangingPunct="1"/>
            <a:r>
              <a:rPr lang="en-US" altLang="en-US" dirty="0" err="1"/>
              <a:t>getline</a:t>
            </a:r>
            <a:r>
              <a:rPr lang="en-US" altLang="en-US" dirty="0"/>
              <a:t> can stop reading at a character specified </a:t>
            </a:r>
            <a:br>
              <a:rPr lang="en-US" altLang="en-US" dirty="0"/>
            </a:br>
            <a:r>
              <a:rPr lang="en-US" altLang="en-US" dirty="0"/>
              <a:t>in the argument list</a:t>
            </a:r>
          </a:p>
          <a:p>
            <a:pPr lvl="1" eaLnBrk="1" hangingPunct="1"/>
            <a:r>
              <a:rPr lang="en-US" altLang="en-US" dirty="0"/>
              <a:t>This code stops reading when a '?' is read </a:t>
            </a:r>
            <a:br>
              <a:rPr lang="en-US" altLang="en-US" dirty="0"/>
            </a:br>
            <a:r>
              <a:rPr lang="en-US" altLang="en-US" dirty="0"/>
              <a:t>                        </a:t>
            </a:r>
            <a:br>
              <a:rPr lang="en-US" altLang="en-US" dirty="0"/>
            </a:br>
            <a:r>
              <a:rPr lang="en-US" altLang="en-US" dirty="0"/>
              <a:t>			  string line;</a:t>
            </a:r>
            <a:br>
              <a:rPr lang="en-US" altLang="en-US" dirty="0"/>
            </a:br>
            <a:r>
              <a:rPr lang="en-US" altLang="en-US" dirty="0"/>
              <a:t>   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&lt;&lt;"Enter some input: \n";</a:t>
            </a:r>
            <a:br>
              <a:rPr lang="en-US" altLang="en-US" dirty="0"/>
            </a:br>
            <a:r>
              <a:rPr lang="en-US" altLang="en-US" dirty="0"/>
              <a:t> 			  </a:t>
            </a:r>
            <a:r>
              <a:rPr lang="en-US" altLang="en-US" dirty="0" err="1"/>
              <a:t>getline</a:t>
            </a:r>
            <a:r>
              <a:rPr lang="en-US" altLang="en-US" dirty="0"/>
              <a:t>(</a:t>
            </a:r>
            <a:r>
              <a:rPr lang="en-US" altLang="en-US" dirty="0" err="1"/>
              <a:t>cin</a:t>
            </a:r>
            <a:r>
              <a:rPr lang="en-US" altLang="en-US" dirty="0"/>
              <a:t>, line, '?');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52E33-C5E8-4662-9DF3-90C34A203D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8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A42E-61A1-4C3E-8FA6-073FEF67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getline</a:t>
            </a:r>
            <a:r>
              <a:rPr lang="en-US" dirty="0"/>
              <a:t> returns a </a:t>
            </a:r>
            <a:r>
              <a:rPr lang="en-US" dirty="0" err="1"/>
              <a:t>istream</a:t>
            </a:r>
            <a:r>
              <a:rPr lang="en-US" dirty="0"/>
              <a:t>&amp;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6C99-8DED-4AAC-B9DB-6B441194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These are the declarations of the versions of </a:t>
            </a:r>
            <a:r>
              <a:rPr lang="en-US" altLang="en-US" dirty="0" err="1"/>
              <a:t>getline</a:t>
            </a:r>
            <a:r>
              <a:rPr lang="en-US" altLang="en-US" dirty="0"/>
              <a:t> for string objects we have seen</a:t>
            </a:r>
          </a:p>
          <a:p>
            <a:pPr marL="457200" lvl="1" indent="0" eaLnBrk="1" hangingPunct="1">
              <a:buNone/>
            </a:pPr>
            <a:r>
              <a:rPr lang="en-US" altLang="en-US" dirty="0" err="1"/>
              <a:t>istream</a:t>
            </a:r>
            <a:r>
              <a:rPr lang="en-US" altLang="en-US" dirty="0"/>
              <a:t>&amp; </a:t>
            </a:r>
            <a:r>
              <a:rPr lang="en-US" altLang="en-US" dirty="0" err="1"/>
              <a:t>getline</a:t>
            </a:r>
            <a:r>
              <a:rPr lang="en-US" altLang="en-US" dirty="0"/>
              <a:t>(</a:t>
            </a:r>
            <a:r>
              <a:rPr lang="en-US" altLang="en-US" dirty="0" err="1"/>
              <a:t>istream</a:t>
            </a:r>
            <a:r>
              <a:rPr lang="en-US" altLang="en-US" dirty="0"/>
              <a:t>&amp; ins,  string&amp; </a:t>
            </a:r>
            <a:r>
              <a:rPr lang="en-US" altLang="en-US" dirty="0" err="1"/>
              <a:t>str_var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en-US" altLang="en-US" dirty="0"/>
              <a:t>                            char delimiter);</a:t>
            </a:r>
            <a:br>
              <a:rPr lang="en-US" altLang="en-US" dirty="0"/>
            </a:br>
            <a:endParaRPr lang="en-US" altLang="en-US" dirty="0"/>
          </a:p>
          <a:p>
            <a:pPr marL="457200" lvl="1" indent="0" eaLnBrk="1" hangingPunct="1">
              <a:buNone/>
            </a:pPr>
            <a:r>
              <a:rPr lang="en-US" altLang="en-US" dirty="0" err="1"/>
              <a:t>istream</a:t>
            </a:r>
            <a:r>
              <a:rPr lang="en-US" altLang="en-US" dirty="0"/>
              <a:t>&amp; </a:t>
            </a:r>
            <a:r>
              <a:rPr lang="en-US" altLang="en-US" dirty="0" err="1"/>
              <a:t>getline</a:t>
            </a:r>
            <a:r>
              <a:rPr lang="en-US" altLang="en-US" dirty="0"/>
              <a:t>(</a:t>
            </a:r>
            <a:r>
              <a:rPr lang="en-US" altLang="en-US" dirty="0" err="1"/>
              <a:t>istream</a:t>
            </a:r>
            <a:r>
              <a:rPr lang="en-US" altLang="en-US" dirty="0"/>
              <a:t>&amp; ins,  string&amp; </a:t>
            </a:r>
            <a:r>
              <a:rPr lang="en-US" altLang="en-US" dirty="0" err="1"/>
              <a:t>str_var</a:t>
            </a:r>
            <a:r>
              <a:rPr lang="en-US" altLang="en-US" dirty="0"/>
              <a:t>);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r>
              <a:rPr lang="en-US" dirty="0" err="1"/>
              <a:t>Getline</a:t>
            </a:r>
            <a:r>
              <a:rPr lang="en-US" dirty="0"/>
              <a:t> returns a reference to an </a:t>
            </a:r>
            <a:r>
              <a:rPr lang="en-US" dirty="0" err="1"/>
              <a:t>istream</a:t>
            </a:r>
            <a:r>
              <a:rPr lang="en-US" dirty="0"/>
              <a:t>.</a:t>
            </a:r>
          </a:p>
          <a:p>
            <a:r>
              <a:rPr lang="en-US" dirty="0" err="1"/>
              <a:t>cin</a:t>
            </a:r>
            <a:r>
              <a:rPr lang="en-US" dirty="0"/>
              <a:t> is a reference to an </a:t>
            </a:r>
            <a:r>
              <a:rPr lang="en-US" dirty="0" err="1"/>
              <a:t>istream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ADC7A-9CAF-48FB-B1D8-5E8F2D1EB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0FCB-47EC-4C99-9ABD-05472317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29CF-1582-429C-8FC3-0CEBDDD2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getline</a:t>
            </a:r>
            <a:r>
              <a:rPr lang="en-US" altLang="en-US" dirty="0"/>
              <a:t> returns a reference to its first argument</a:t>
            </a:r>
          </a:p>
          <a:p>
            <a:pPr eaLnBrk="1" hangingPunct="1"/>
            <a:r>
              <a:rPr lang="en-US" altLang="en-US" dirty="0"/>
              <a:t>This code will read in a line of text into s1 and a string of non-whitespace characters into s2: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			string s1, s2;</a:t>
            </a:r>
            <a:br>
              <a:rPr lang="en-US" altLang="en-US" dirty="0"/>
            </a:br>
            <a:r>
              <a:rPr lang="en-US" altLang="en-US" dirty="0"/>
              <a:t>          		</a:t>
            </a:r>
            <a:r>
              <a:rPr lang="en-US" altLang="en-US" dirty="0" err="1"/>
              <a:t>getline</a:t>
            </a:r>
            <a:r>
              <a:rPr lang="en-US" altLang="en-US" dirty="0"/>
              <a:t>(</a:t>
            </a:r>
            <a:r>
              <a:rPr lang="en-US" altLang="en-US" dirty="0" err="1"/>
              <a:t>cin</a:t>
            </a:r>
            <a:r>
              <a:rPr lang="en-US" altLang="en-US" dirty="0"/>
              <a:t>, s1) &gt;&gt; s2;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           </a:t>
            </a:r>
            <a:r>
              <a:rPr lang="en-US" altLang="en-US" sz="2000" dirty="0">
                <a:solidFill>
                  <a:srgbClr val="0000CC"/>
                </a:solidFill>
              </a:rPr>
              <a:t>returns</a:t>
            </a: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00CC"/>
                </a:solidFill>
              </a:rPr>
              <a:t>                                    </a:t>
            </a:r>
            <a:r>
              <a:rPr lang="en-US" altLang="en-US" dirty="0" err="1"/>
              <a:t>cin</a:t>
            </a:r>
            <a:r>
              <a:rPr lang="en-US" altLang="en-US" dirty="0"/>
              <a:t> &gt;&gt; s2;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022C-D049-4002-BC6F-78F3A7B54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DC86E768-9311-473C-8B60-08FE52F2DD2C}"/>
              </a:ext>
            </a:extLst>
          </p:cNvPr>
          <p:cNvGrpSpPr>
            <a:grpSpLocks/>
          </p:cNvGrpSpPr>
          <p:nvPr/>
        </p:nvGrpSpPr>
        <p:grpSpPr bwMode="auto">
          <a:xfrm>
            <a:off x="3332455" y="5257800"/>
            <a:ext cx="2343150" cy="514350"/>
            <a:chOff x="2088" y="3000"/>
            <a:chExt cx="1476" cy="324"/>
          </a:xfrm>
        </p:grpSpPr>
        <p:sp>
          <p:nvSpPr>
            <p:cNvPr id="6" name="Line 2">
              <a:extLst>
                <a:ext uri="{FF2B5EF4-FFF2-40B4-BE49-F238E27FC236}">
                  <a16:creationId xmlns:a16="http://schemas.microsoft.com/office/drawing/2014/main" id="{D244D3C2-D72F-436F-9961-257C9F7A8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000"/>
              <a:ext cx="147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79E55AA2-5456-4989-BB6F-F40937E3C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8" y="3000"/>
              <a:ext cx="0" cy="32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555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25151-CC16-46A1-8585-9A7D94F6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Consolas" panose="020B0609020204030204" pitchFamily="49" charset="0"/>
              </a:rPr>
              <a:t>to_string</a:t>
            </a:r>
            <a:r>
              <a:rPr lang="en-US" dirty="0">
                <a:latin typeface="+mn-lt"/>
              </a:rPr>
              <a:t> Function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4D839C0-F717-44D3-94A4-677365DA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5438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AFF8-7798-4DDD-BE03-C7D28409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str[</a:t>
            </a:r>
            <a:r>
              <a:rPr lang="en-US" dirty="0" err="1"/>
              <a:t>i</a:t>
            </a:r>
            <a:r>
              <a:rPr lang="en-US" dirty="0"/>
              <a:t>] and </a:t>
            </a:r>
            <a:r>
              <a:rPr lang="en-US" dirty="0" err="1"/>
              <a:t>str.length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9EDD-20D5-429C-AA50-08471822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string class allows the same operations we used with C-strings…and more</a:t>
            </a:r>
          </a:p>
          <a:p>
            <a:pPr lvl="1" eaLnBrk="1" hangingPunct="1"/>
            <a:r>
              <a:rPr lang="en-US" altLang="en-US" dirty="0"/>
              <a:t>Characters in a string object can be accessed as if they are in an array</a:t>
            </a:r>
          </a:p>
          <a:p>
            <a:pPr lvl="2" eaLnBrk="1" hangingPunct="1"/>
            <a:r>
              <a:rPr lang="en-US" altLang="en-US" dirty="0" err="1"/>
              <a:t>last_name</a:t>
            </a:r>
            <a:r>
              <a:rPr lang="en-US" altLang="en-US" dirty="0">
                <a:solidFill>
                  <a:srgbClr val="0000CC"/>
                </a:solidFill>
              </a:rPr>
              <a:t>[</a:t>
            </a:r>
            <a:r>
              <a:rPr lang="en-US" altLang="en-US" dirty="0" err="1">
                <a:solidFill>
                  <a:srgbClr val="0000CC"/>
                </a:solidFill>
              </a:rPr>
              <a:t>i</a:t>
            </a:r>
            <a:r>
              <a:rPr lang="en-US" altLang="en-US" dirty="0">
                <a:solidFill>
                  <a:srgbClr val="0000CC"/>
                </a:solidFill>
              </a:rPr>
              <a:t>]</a:t>
            </a:r>
            <a:r>
              <a:rPr lang="en-US" altLang="en-US" dirty="0"/>
              <a:t>  provides access to a single character</a:t>
            </a:r>
            <a:br>
              <a:rPr lang="en-US" altLang="en-US" dirty="0"/>
            </a:br>
            <a:r>
              <a:rPr lang="en-US" altLang="en-US" dirty="0"/>
              <a:t>as in an array</a:t>
            </a:r>
          </a:p>
          <a:p>
            <a:pPr lvl="2" eaLnBrk="1" hangingPunct="1"/>
            <a:r>
              <a:rPr lang="en-US" altLang="en-US" dirty="0"/>
              <a:t>Index values are not checked for validity!</a:t>
            </a:r>
          </a:p>
          <a:p>
            <a:pPr eaLnBrk="1" hangingPunct="1"/>
            <a:r>
              <a:rPr lang="en-US" altLang="en-US" dirty="0"/>
              <a:t>The member function </a:t>
            </a:r>
            <a:r>
              <a:rPr lang="en-US" altLang="en-US" dirty="0">
                <a:solidFill>
                  <a:srgbClr val="0000CC"/>
                </a:solidFill>
              </a:rPr>
              <a:t>length()</a:t>
            </a:r>
            <a:r>
              <a:rPr lang="en-US" altLang="en-US" dirty="0"/>
              <a:t> returns the number of characters in the string object:</a:t>
            </a:r>
          </a:p>
          <a:p>
            <a:pPr lvl="1" eaLnBrk="1" hangingPunct="1"/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/>
              <a:t>                   int n = </a:t>
            </a:r>
            <a:r>
              <a:rPr lang="en-US" altLang="en-US" dirty="0" err="1"/>
              <a:t>string_var.</a:t>
            </a:r>
            <a:r>
              <a:rPr lang="en-US" altLang="en-US" dirty="0" err="1">
                <a:solidFill>
                  <a:srgbClr val="0000CC"/>
                </a:solidFill>
              </a:rPr>
              <a:t>length</a:t>
            </a:r>
            <a:r>
              <a:rPr lang="en-US" altLang="en-US" dirty="0">
                <a:solidFill>
                  <a:srgbClr val="0000CC"/>
                </a:solidFill>
              </a:rPr>
              <a:t>( 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086CF-5F2D-4DA1-84A7-2FA6E8DE8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94D5172-F5D6-4814-824B-498C59EAFF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10.2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8F716C85-6A0E-4DE8-9B7E-E04C9A7D66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Character Case Conversion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CE38-851A-44E2-8BC4-4BD0E2B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str.at(</a:t>
            </a:r>
            <a:r>
              <a:rPr lang="en-US" dirty="0" err="1"/>
              <a:t>i</a:t>
            </a:r>
            <a:r>
              <a:rPr lang="en-US" dirty="0"/>
              <a:t>) same as str[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0A12-C27A-4FD0-825E-83B990BD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at</a:t>
            </a:r>
            <a:r>
              <a:rPr lang="en-US" altLang="en-US" dirty="0"/>
              <a:t> is an alternative to using [ ]'s to access </a:t>
            </a:r>
            <a:br>
              <a:rPr lang="en-US" altLang="en-US" dirty="0"/>
            </a:br>
            <a:r>
              <a:rPr lang="en-US" altLang="en-US" dirty="0"/>
              <a:t>characters in a string.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at</a:t>
            </a:r>
            <a:r>
              <a:rPr lang="en-US" altLang="en-US" dirty="0"/>
              <a:t> checks for valid index values</a:t>
            </a:r>
          </a:p>
          <a:p>
            <a:pPr lvl="1" eaLnBrk="1" hangingPunct="1"/>
            <a:r>
              <a:rPr lang="en-US" altLang="en-US" dirty="0"/>
              <a:t>Example:     		string str("Mary");</a:t>
            </a:r>
            <a:br>
              <a:rPr lang="en-US" altLang="en-US" dirty="0"/>
            </a:br>
            <a:r>
              <a:rPr lang="en-US" altLang="en-US" dirty="0"/>
              <a:t>                    		</a:t>
            </a:r>
            <a:r>
              <a:rPr lang="en-US" altLang="en-US" dirty="0" err="1"/>
              <a:t>cout</a:t>
            </a:r>
            <a:r>
              <a:rPr lang="en-US" altLang="en-US" dirty="0"/>
              <a:t> &lt;&lt; str[3] &lt;&lt; </a:t>
            </a:r>
            <a:r>
              <a:rPr lang="en-US" altLang="en-US" dirty="0" err="1"/>
              <a:t>endl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                    		</a:t>
            </a:r>
            <a:r>
              <a:rPr lang="en-US" altLang="en-US" dirty="0" err="1"/>
              <a:t>cout</a:t>
            </a:r>
            <a:r>
              <a:rPr lang="en-US" altLang="en-US" dirty="0"/>
              <a:t> &lt;&lt; str.at(3) &lt;&lt; </a:t>
            </a:r>
            <a:r>
              <a:rPr lang="en-US" altLang="en-US" dirty="0" err="1"/>
              <a:t>endl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		        		str[2] = 'X';</a:t>
            </a:r>
            <a:br>
              <a:rPr lang="en-US" altLang="en-US" dirty="0"/>
            </a:br>
            <a:r>
              <a:rPr lang="en-US" altLang="en-US" dirty="0"/>
              <a:t>                    		str.at(2) = 'X';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00523-66DA-456A-B20B-51388C00D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2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4A36-C586-4328-8D21-87CA54C6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strings like </a:t>
            </a:r>
            <a:r>
              <a:rPr lang="en-US" dirty="0" err="1"/>
              <a:t>builtins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1222-7326-4F61-A485-34475DEB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Comparison operators work with string objects</a:t>
            </a:r>
          </a:p>
          <a:p>
            <a:pPr lvl="1" eaLnBrk="1" hangingPunct="1"/>
            <a:r>
              <a:rPr lang="en-US" altLang="en-US" dirty="0"/>
              <a:t>Objects are compared using lexicographic order (Alphabetical ordering using the order of symbols in the ASCII character set.)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dirty="0">
                <a:solidFill>
                  <a:srgbClr val="0000CC"/>
                </a:solidFill>
              </a:rPr>
              <a:t>==</a:t>
            </a:r>
            <a:r>
              <a:rPr lang="en-US" altLang="en-US" dirty="0"/>
              <a:t>  returns true if two string objects contain the same characters in the same order</a:t>
            </a:r>
          </a:p>
          <a:p>
            <a:pPr lvl="2" eaLnBrk="1" hangingPunct="1"/>
            <a:r>
              <a:rPr lang="en-US" altLang="en-US" dirty="0"/>
              <a:t>Remember </a:t>
            </a:r>
            <a:r>
              <a:rPr lang="en-US" altLang="en-US" dirty="0" err="1"/>
              <a:t>strcmp</a:t>
            </a:r>
            <a:r>
              <a:rPr lang="en-US" altLang="en-US" dirty="0"/>
              <a:t> for C-strings?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&lt;, &gt;, &lt;=, &gt;= </a:t>
            </a:r>
            <a:r>
              <a:rPr lang="en-US" altLang="en-US" dirty="0"/>
              <a:t>can be used to compare string </a:t>
            </a:r>
            <a:br>
              <a:rPr lang="en-US" altLang="en-US" dirty="0"/>
            </a:br>
            <a:r>
              <a:rPr lang="en-US" altLang="en-US" dirty="0"/>
              <a:t>objects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3E14D-CBEB-403E-A8CA-2664B6792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D51B-6D1F-4AA1-8A6F-2862D722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 auto-convert to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F71-390F-45C6-BE12-0726534A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 the automatic conversion from C-string to string:</a:t>
            </a:r>
          </a:p>
          <a:p>
            <a:pPr marL="0" indent="0" eaLnBrk="1" hangingPunct="1">
              <a:buNone/>
            </a:pPr>
            <a:r>
              <a:rPr lang="en-US" altLang="en-US" dirty="0"/>
              <a:t>               char </a:t>
            </a:r>
            <a:r>
              <a:rPr lang="en-US" altLang="en-US" dirty="0" err="1"/>
              <a:t>a_c_string</a:t>
            </a:r>
            <a:r>
              <a:rPr lang="en-US" altLang="en-US" dirty="0"/>
              <a:t>[] = "C-string";</a:t>
            </a:r>
            <a:br>
              <a:rPr lang="en-US" altLang="en-US" dirty="0"/>
            </a:br>
            <a:r>
              <a:rPr lang="en-US" altLang="en-US" dirty="0"/>
              <a:t>               </a:t>
            </a:r>
            <a:r>
              <a:rPr lang="en-US" altLang="en-US" dirty="0" err="1"/>
              <a:t>string_variable</a:t>
            </a:r>
            <a:r>
              <a:rPr lang="en-US" altLang="en-US" dirty="0"/>
              <a:t> = </a:t>
            </a:r>
            <a:r>
              <a:rPr lang="en-US" altLang="en-US" dirty="0" err="1"/>
              <a:t>a_c_string</a:t>
            </a:r>
            <a:r>
              <a:rPr lang="en-US" altLang="en-US" dirty="0"/>
              <a:t>;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BUT strings are not converted to C-strings</a:t>
            </a:r>
          </a:p>
          <a:p>
            <a:pPr eaLnBrk="1" hangingPunct="1"/>
            <a:r>
              <a:rPr lang="en-US" altLang="en-US" dirty="0"/>
              <a:t>Both of these statements are illegal:</a:t>
            </a:r>
          </a:p>
          <a:p>
            <a:pPr lvl="1" eaLnBrk="1" hangingPunct="1"/>
            <a:r>
              <a:rPr lang="en-US" altLang="en-US" dirty="0" err="1"/>
              <a:t>a_c_string</a:t>
            </a:r>
            <a:r>
              <a:rPr lang="en-US" altLang="en-US" dirty="0"/>
              <a:t> = </a:t>
            </a:r>
            <a:r>
              <a:rPr lang="en-US" altLang="en-US" dirty="0" err="1"/>
              <a:t>string_variable</a:t>
            </a:r>
            <a:r>
              <a:rPr lang="en-US" altLang="en-US" dirty="0"/>
              <a:t>;</a:t>
            </a:r>
          </a:p>
          <a:p>
            <a:pPr lvl="1" eaLnBrk="1" hangingPunct="1"/>
            <a:r>
              <a:rPr lang="en-US" altLang="en-US" dirty="0" err="1"/>
              <a:t>strcpy</a:t>
            </a:r>
            <a:r>
              <a:rPr lang="en-US" altLang="en-US" dirty="0"/>
              <a:t>(</a:t>
            </a:r>
            <a:r>
              <a:rPr lang="en-US" altLang="en-US" dirty="0" err="1"/>
              <a:t>a_c_string</a:t>
            </a:r>
            <a:r>
              <a:rPr lang="en-US" altLang="en-US" dirty="0"/>
              <a:t>, </a:t>
            </a:r>
            <a:r>
              <a:rPr lang="en-US" altLang="en-US" dirty="0" err="1"/>
              <a:t>string_variable</a:t>
            </a:r>
            <a:r>
              <a:rPr lang="en-US" altLang="en-US" dirty="0"/>
              <a:t>);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E3959-208F-4382-AD08-94C801610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6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C9F6-5D3E-409D-A578-E1D8FC5E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str.c_str</a:t>
            </a:r>
            <a:r>
              <a:rPr lang="en-US" dirty="0"/>
              <a:t>() for c-string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50B0-18A4-47FF-9E77-F3BDE393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string class member function </a:t>
            </a:r>
            <a:r>
              <a:rPr lang="en-US" altLang="en-US" dirty="0" err="1">
                <a:solidFill>
                  <a:srgbClr val="0000CC"/>
                </a:solidFill>
              </a:rPr>
              <a:t>c_str</a:t>
            </a:r>
            <a:r>
              <a:rPr lang="en-US" altLang="en-US" dirty="0">
                <a:solidFill>
                  <a:srgbClr val="0000CC"/>
                </a:solidFill>
              </a:rPr>
              <a:t>() </a:t>
            </a:r>
            <a:r>
              <a:rPr lang="en-US" altLang="en-US" dirty="0"/>
              <a:t>returns the C-string version of a string object</a:t>
            </a:r>
          </a:p>
          <a:p>
            <a:pPr lvl="1" eaLnBrk="1" hangingPunct="1"/>
            <a:r>
              <a:rPr lang="en-US" altLang="en-US" dirty="0"/>
              <a:t>Example:    </a:t>
            </a:r>
            <a:br>
              <a:rPr lang="en-US" altLang="en-US" dirty="0"/>
            </a:br>
            <a:r>
              <a:rPr lang="en-US" altLang="en-US" dirty="0" err="1"/>
              <a:t>strcpy</a:t>
            </a:r>
            <a:r>
              <a:rPr lang="en-US" altLang="en-US" dirty="0"/>
              <a:t>(</a:t>
            </a:r>
            <a:r>
              <a:rPr lang="en-US" altLang="en-US" dirty="0" err="1"/>
              <a:t>a_c_string</a:t>
            </a:r>
            <a:r>
              <a:rPr lang="en-US" altLang="en-US" dirty="0"/>
              <a:t>, </a:t>
            </a:r>
            <a:r>
              <a:rPr lang="en-US" altLang="en-US" dirty="0" err="1"/>
              <a:t>string_variable.</a:t>
            </a:r>
            <a:r>
              <a:rPr lang="en-US" altLang="en-US" dirty="0" err="1">
                <a:solidFill>
                  <a:srgbClr val="0000CC"/>
                </a:solidFill>
              </a:rPr>
              <a:t>c_str</a:t>
            </a:r>
            <a:r>
              <a:rPr lang="en-US" altLang="en-US" dirty="0"/>
              <a:t>( ) ); 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This line is still illegal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 err="1"/>
              <a:t>a_c_string</a:t>
            </a:r>
            <a:r>
              <a:rPr lang="en-US" altLang="en-US" dirty="0"/>
              <a:t> = </a:t>
            </a:r>
            <a:r>
              <a:rPr lang="en-US" altLang="en-US" dirty="0" err="1"/>
              <a:t>string_variable.c_str</a:t>
            </a:r>
            <a:r>
              <a:rPr lang="en-US" altLang="en-US" dirty="0"/>
              <a:t>( ) ;</a:t>
            </a:r>
          </a:p>
          <a:p>
            <a:pPr lvl="1" eaLnBrk="1" hangingPunct="1"/>
            <a:r>
              <a:rPr lang="en-US" altLang="en-US" dirty="0"/>
              <a:t>Recall that operator = does not work with C-strings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C58B-0D16-43CD-A3AA-9E4EF969F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0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1B037E17-584A-4F8C-BB3D-175062030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Other Definitions of C++ </a:t>
            </a:r>
            <a:r>
              <a:rPr lang="en-US" altLang="en-US" sz="3600">
                <a:latin typeface="Courier New" panose="02070309020205020404" pitchFamily="49" charset="0"/>
              </a:rPr>
              <a:t>string</a:t>
            </a:r>
            <a:r>
              <a:rPr lang="en-US" altLang="en-US" sz="3600"/>
              <a:t>s</a:t>
            </a:r>
          </a:p>
        </p:txBody>
      </p:sp>
      <p:graphicFrame>
        <p:nvGraphicFramePr>
          <p:cNvPr id="758787" name="Group 1027">
            <a:extLst>
              <a:ext uri="{FF2B5EF4-FFF2-40B4-BE49-F238E27FC236}">
                <a16:creationId xmlns:a16="http://schemas.microsoft.com/office/drawing/2014/main" id="{363AAB63-8F2D-46CA-BC40-18CB4F6AB49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1000" y="1524000"/>
          <a:ext cx="8382000" cy="3733800"/>
        </p:xfrm>
        <a:graphic>
          <a:graphicData uri="http://schemas.openxmlformats.org/drawingml/2006/table">
            <a:tbl>
              <a:tblPr/>
              <a:tblGrid>
                <a:gridCol w="377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name;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an empty string 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myname("Chris");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a string and initializes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yourname(myname);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a string and initializes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aname(myname, 3);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a string and initializes it with first 3 characters of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myname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verb(myname,3,2);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a string and initializes it with 2 characters from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myname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starting at position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string noname('A', 5);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defines string and initializes it to 5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'A'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5FE115F-EF78-4E6B-8D8E-B238CCDED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Operators</a:t>
            </a:r>
          </a:p>
        </p:txBody>
      </p:sp>
      <p:graphicFrame>
        <p:nvGraphicFramePr>
          <p:cNvPr id="760864" name="Group 32">
            <a:extLst>
              <a:ext uri="{FF2B5EF4-FFF2-40B4-BE49-F238E27FC236}">
                <a16:creationId xmlns:a16="http://schemas.microsoft.com/office/drawing/2014/main" id="{75BFEF31-5F5A-4DEC-B352-D7663D64912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33400" y="1736725"/>
          <a:ext cx="8012113" cy="3838576"/>
        </p:xfrm>
        <a:graphic>
          <a:graphicData uri="http://schemas.openxmlformats.org/drawingml/2006/table">
            <a:tbl>
              <a:tblPr/>
              <a:tblGrid>
                <a:gridCol w="18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OPERATOR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&gt;&gt;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extracts characters from stream up to whitespace, insert into string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&lt;&lt;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inserts string into stream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=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assigns string on right to string object on left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+=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appends string on right to end of contents on left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+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concatenates two strings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[]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references character in string using array notation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&gt;, &gt;=, &lt;,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&lt;=, ==, !=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relational operators for string comparison.  Return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112" charset="0"/>
                        </a:rPr>
                        <a:t>false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1A966A6-8C04-4E69-A605-6599B6DC1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Member Functions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8CF6257-85B4-4147-8C00-267475A89C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68463"/>
            <a:ext cx="8012113" cy="464844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 dirty="0"/>
              <a:t>Are behind many overloaded operators</a:t>
            </a:r>
          </a:p>
          <a:p>
            <a:pPr>
              <a:lnSpc>
                <a:spcPct val="85000"/>
              </a:lnSpc>
            </a:pPr>
            <a:r>
              <a:rPr lang="en-US" altLang="en-US" sz="2800" dirty="0"/>
              <a:t>Categories: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assignment: </a:t>
            </a:r>
            <a:r>
              <a:rPr lang="en-US" altLang="en-US" sz="2400" dirty="0">
                <a:latin typeface="Courier New" panose="02070309020205020404" pitchFamily="49" charset="0"/>
              </a:rPr>
              <a:t>assign, copy, data</a:t>
            </a:r>
            <a:endParaRPr lang="en-US" altLang="en-US" sz="2400" dirty="0"/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modification: </a:t>
            </a:r>
            <a:r>
              <a:rPr lang="en-US" altLang="en-US" sz="2400" dirty="0">
                <a:latin typeface="Courier New" panose="02070309020205020404" pitchFamily="49" charset="0"/>
              </a:rPr>
              <a:t>append,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clear, erase, insert, replace, swap</a:t>
            </a:r>
            <a:endParaRPr lang="en-US" altLang="en-US" sz="2400" dirty="0"/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space management: </a:t>
            </a:r>
            <a:r>
              <a:rPr lang="en-US" altLang="en-US" sz="2400" dirty="0">
                <a:latin typeface="Courier New" panose="02070309020205020404" pitchFamily="49" charset="0"/>
              </a:rPr>
              <a:t>capacity, empty, length, resize, size</a:t>
            </a:r>
            <a:endParaRPr lang="en-US" altLang="en-US" sz="2400" dirty="0"/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substrings: </a:t>
            </a:r>
            <a:r>
              <a:rPr lang="en-US" altLang="en-US" sz="2400" dirty="0">
                <a:latin typeface="Courier New" panose="02070309020205020404" pitchFamily="49" charset="0"/>
              </a:rPr>
              <a:t>find, front, back, at, </a:t>
            </a:r>
            <a:r>
              <a:rPr lang="en-US" altLang="en-US" sz="2400" dirty="0" err="1">
                <a:latin typeface="Courier New" panose="02070309020205020404" pitchFamily="49" charset="0"/>
              </a:rPr>
              <a:t>substr</a:t>
            </a:r>
            <a:endParaRPr lang="en-US" altLang="en-US" sz="2400" dirty="0"/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comparison: </a:t>
            </a:r>
            <a:r>
              <a:rPr lang="en-US" altLang="en-US" sz="2400" dirty="0">
                <a:latin typeface="Courier New" panose="02070309020205020404" pitchFamily="49" charset="0"/>
              </a:rPr>
              <a:t>compare</a:t>
            </a:r>
          </a:p>
          <a:p>
            <a:pPr>
              <a:lnSpc>
                <a:spcPct val="85000"/>
              </a:lnSpc>
            </a:pPr>
            <a:r>
              <a:rPr lang="en-US" altLang="en-US" sz="2800" dirty="0"/>
              <a:t>See Table 10-8 for a list </a:t>
            </a:r>
            <a:r>
              <a:rPr lang="en-US" altLang="en-US" sz="2800"/>
              <a:t>of functions</a:t>
            </a:r>
            <a:endParaRPr lang="en-US" altLang="en-US" sz="2800" dirty="0"/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	Or below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1B77-331A-400B-AE7D-B420D04D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BC8A01F5-9B88-48F0-9F51-20D7FBE6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219"/>
            <a:ext cx="7924800" cy="64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0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Palindrome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palindrome?</a:t>
            </a:r>
          </a:p>
          <a:p>
            <a:pPr lvl="1"/>
            <a:r>
              <a:rPr lang="en-US" dirty="0"/>
              <a:t>A palindrome is a string that is the same when read left to right as when read right to left.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Able was I 'ere I saw Elba.</a:t>
            </a:r>
          </a:p>
          <a:p>
            <a:pPr lvl="1"/>
            <a:r>
              <a:rPr lang="en-US" dirty="0"/>
              <a:t>Madam, I'm Adam.</a:t>
            </a:r>
          </a:p>
          <a:p>
            <a:pPr lvl="1"/>
            <a:r>
              <a:rPr lang="en-US" dirty="0"/>
              <a:t>Racecar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c-string implementation</a:t>
            </a:r>
          </a:p>
          <a:p>
            <a:pPr lvl="1"/>
            <a:r>
              <a:rPr lang="en-US" dirty="0"/>
              <a:t>Changes strings in place</a:t>
            </a:r>
          </a:p>
          <a:p>
            <a:pPr lvl="1"/>
            <a:r>
              <a:rPr lang="en-US" dirty="0"/>
              <a:t>Dynamic arrays for intermediate results.</a:t>
            </a:r>
          </a:p>
          <a:p>
            <a:pPr lvl="1"/>
            <a:r>
              <a:rPr lang="en-US" dirty="0"/>
              <a:t>Functions to manipulate c-strings</a:t>
            </a:r>
          </a:p>
          <a:p>
            <a:pPr lvl="1"/>
            <a:r>
              <a:rPr lang="en-US" dirty="0"/>
              <a:t>Takes more code to implement</a:t>
            </a:r>
          </a:p>
          <a:p>
            <a:r>
              <a:rPr lang="en-US" dirty="0"/>
              <a:t>string class implementation </a:t>
            </a:r>
          </a:p>
          <a:p>
            <a:pPr lvl="1"/>
            <a:r>
              <a:rPr lang="en-US" dirty="0"/>
              <a:t>Uses local string variables to manipulate copies.</a:t>
            </a:r>
          </a:p>
          <a:p>
            <a:pPr lvl="1"/>
            <a:r>
              <a:rPr lang="en-US" dirty="0"/>
              <a:t>Uses string class operators ==, +=, =.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implementations of Palindrome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CAD6E0-CB11-4D9D-A625-508D798B5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 Case Conversion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D6FC45C-86A9-4057-854B-A75436D91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7575" cy="4953000"/>
          </a:xfrm>
        </p:spPr>
        <p:txBody>
          <a:bodyPr/>
          <a:lstStyle/>
          <a:p>
            <a:r>
              <a:rPr lang="en-US" altLang="en-US" sz="2800"/>
              <a:t>Require </a:t>
            </a:r>
            <a:r>
              <a:rPr lang="en-US" altLang="en-US" sz="2800">
                <a:latin typeface="Courier New" panose="02070309020205020404" pitchFamily="49" charset="0"/>
              </a:rPr>
              <a:t>cctype</a:t>
            </a:r>
            <a:r>
              <a:rPr lang="en-US" altLang="en-US" sz="2800"/>
              <a:t> header file</a:t>
            </a:r>
          </a:p>
          <a:p>
            <a:r>
              <a:rPr lang="en-US" altLang="en-US" sz="2800"/>
              <a:t>Functions:</a:t>
            </a:r>
          </a:p>
          <a:p>
            <a:pPr lvl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toupper</a:t>
            </a:r>
            <a:r>
              <a:rPr lang="en-US" altLang="en-US" sz="2400"/>
              <a:t>: if  </a:t>
            </a:r>
            <a:r>
              <a:rPr lang="en-US" altLang="en-US" sz="2400">
                <a:latin typeface="Courier New" panose="02070309020205020404" pitchFamily="49" charset="0"/>
              </a:rPr>
              <a:t>char</a:t>
            </a:r>
            <a:r>
              <a:rPr lang="en-US" altLang="en-US" sz="2400"/>
              <a:t> argument is lowercase letter, return uppercase equivalent; otherwise, return input unchanged</a:t>
            </a:r>
          </a:p>
          <a:p>
            <a:pPr lvl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char ch1 = 'H';</a:t>
            </a:r>
            <a:br>
              <a:rPr lang="en-US" altLang="en-US" sz="2400">
                <a:latin typeface="Courier New" panose="02070309020205020404" pitchFamily="49" charset="0"/>
              </a:rPr>
            </a:br>
            <a:r>
              <a:rPr lang="en-US" altLang="en-US" sz="2400">
                <a:latin typeface="Courier New" panose="02070309020205020404" pitchFamily="49" charset="0"/>
              </a:rPr>
              <a:t>char ch2 = 'e';</a:t>
            </a:r>
            <a:br>
              <a:rPr lang="en-US" altLang="en-US" sz="2400">
                <a:latin typeface="Courier New" panose="02070309020205020404" pitchFamily="49" charset="0"/>
              </a:rPr>
            </a:br>
            <a:r>
              <a:rPr lang="en-US" altLang="en-US" sz="2400">
                <a:latin typeface="Courier New" panose="02070309020205020404" pitchFamily="49" charset="0"/>
              </a:rPr>
              <a:t>char ch3 = '!';</a:t>
            </a:r>
          </a:p>
          <a:p>
            <a:pPr lvl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toupper(ch1);  // displays 'H'</a:t>
            </a:r>
          </a:p>
          <a:p>
            <a:pPr lvl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toupper(ch2);  // displays 'E'</a:t>
            </a:r>
          </a:p>
          <a:p>
            <a:pPr lvl="1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toupper(ch3);  // displays '!'</a:t>
            </a: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1135-D1ED-4B7E-8009-47FA184E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Palindrome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5F064-7573-4850-9EFC-C5EBCC2C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 the input string.</a:t>
            </a:r>
          </a:p>
          <a:p>
            <a:pPr lvl="1"/>
            <a:r>
              <a:rPr lang="en-US" dirty="0"/>
              <a:t>Remove all punctuation</a:t>
            </a:r>
          </a:p>
          <a:p>
            <a:pPr lvl="1"/>
            <a:r>
              <a:rPr lang="en-US" dirty="0"/>
              <a:t>Convert to lower case</a:t>
            </a:r>
          </a:p>
          <a:p>
            <a:r>
              <a:rPr lang="en-US" dirty="0"/>
              <a:t>Create a reverse copy of the string</a:t>
            </a:r>
          </a:p>
          <a:p>
            <a:pPr lvl="1"/>
            <a:r>
              <a:rPr lang="en-US" dirty="0"/>
              <a:t>Use the reverse code from the lab with the swap function.</a:t>
            </a:r>
          </a:p>
          <a:p>
            <a:r>
              <a:rPr lang="en-US" dirty="0"/>
              <a:t>Compare the clean version to the reverse version.</a:t>
            </a:r>
            <a:br>
              <a:rPr lang="en-US" dirty="0"/>
            </a:br>
            <a:r>
              <a:rPr lang="en-US" dirty="0"/>
              <a:t>	If the clean string equals the reverse, it is a palindrome, otherwise not…</a:t>
            </a:r>
          </a:p>
        </p:txBody>
      </p:sp>
    </p:spTree>
    <p:extLst>
      <p:ext uri="{BB962C8B-B14F-4D97-AF65-F5344CB8AC3E}">
        <p14:creationId xmlns:p14="http://schemas.microsoft.com/office/powerpoint/2010/main" val="32600941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F343-A788-4900-9816-264C7357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1220787"/>
          </a:xfrm>
        </p:spPr>
        <p:txBody>
          <a:bodyPr/>
          <a:lstStyle/>
          <a:p>
            <a:r>
              <a:rPr lang="en-US" dirty="0"/>
              <a:t>When writing code, </a:t>
            </a:r>
            <a:br>
              <a:rPr lang="en-US" dirty="0"/>
            </a:br>
            <a:r>
              <a:rPr lang="en-US" dirty="0"/>
              <a:t>start with the simplest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5AF3-B657-4777-A953-553BA8B1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to lower is the simplest</a:t>
            </a:r>
          </a:p>
          <a:p>
            <a:r>
              <a:rPr lang="en-US" dirty="0"/>
              <a:t>Use functions </a:t>
            </a:r>
            <a:r>
              <a:rPr lang="en-US" dirty="0" err="1"/>
              <a:t>islower</a:t>
            </a:r>
            <a:r>
              <a:rPr lang="en-US" dirty="0"/>
              <a:t>(char c), </a:t>
            </a:r>
            <a:r>
              <a:rPr lang="en-US" dirty="0" err="1"/>
              <a:t>tolower</a:t>
            </a:r>
            <a:r>
              <a:rPr lang="en-US" dirty="0"/>
              <a:t>(char c)</a:t>
            </a:r>
          </a:p>
          <a:p>
            <a:r>
              <a:rPr lang="en-US" dirty="0"/>
              <a:t>For every character in the input string, convert it to lowercase. </a:t>
            </a:r>
          </a:p>
          <a:p>
            <a:pPr marL="457200" lvl="1" indent="0">
              <a:buNone/>
            </a:pPr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doneProcessing</a:t>
            </a:r>
            <a:r>
              <a:rPr lang="en-US" dirty="0"/>
              <a:t>(</a:t>
            </a:r>
            <a:r>
              <a:rPr lang="en-US" dirty="0" err="1"/>
              <a:t>str,i</a:t>
            </a:r>
            <a:r>
              <a:rPr lang="en-US" dirty="0"/>
              <a:t>);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pPr marL="457200" lvl="1" indent="0">
              <a:buNone/>
            </a:pPr>
            <a:r>
              <a:rPr lang="en-US" dirty="0"/>
              <a:t>	str[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tolower</a:t>
            </a:r>
            <a:r>
              <a:rPr lang="en-US" dirty="0"/>
              <a:t>(str[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457200" lvl="1" indent="0">
              <a:buNone/>
            </a:pPr>
            <a:r>
              <a:rPr lang="en-US" dirty="0"/>
              <a:t>}</a:t>
            </a:r>
          </a:p>
          <a:p>
            <a:pPr marL="457200" lvl="1" indent="0">
              <a:buNone/>
            </a:pPr>
            <a:r>
              <a:rPr lang="en-US" sz="2400" dirty="0"/>
              <a:t>Define </a:t>
            </a:r>
            <a:r>
              <a:rPr lang="en-US" sz="2400" dirty="0" err="1"/>
              <a:t>doneProcessing</a:t>
            </a:r>
            <a:r>
              <a:rPr lang="en-US" sz="2400" dirty="0"/>
              <a:t>(str, </a:t>
            </a:r>
            <a:r>
              <a:rPr lang="en-US" sz="2400" dirty="0" err="1"/>
              <a:t>i</a:t>
            </a:r>
            <a:r>
              <a:rPr lang="en-US" sz="2400" dirty="0"/>
              <a:t>) for c-string?</a:t>
            </a:r>
          </a:p>
          <a:p>
            <a:pPr marL="457200" lvl="1" indent="0">
              <a:buNone/>
            </a:pPr>
            <a:r>
              <a:rPr lang="en-US" sz="2400" dirty="0"/>
              <a:t>Define </a:t>
            </a:r>
            <a:r>
              <a:rPr lang="en-US" sz="2400" dirty="0" err="1"/>
              <a:t>doneProcessing</a:t>
            </a:r>
            <a:r>
              <a:rPr lang="en-US" sz="2400" dirty="0"/>
              <a:t>(</a:t>
            </a:r>
            <a:r>
              <a:rPr lang="en-US" sz="2400" dirty="0" err="1"/>
              <a:t>str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) for string class?</a:t>
            </a:r>
          </a:p>
        </p:txBody>
      </p:sp>
    </p:spTree>
    <p:extLst>
      <p:ext uri="{BB962C8B-B14F-4D97-AF65-F5344CB8AC3E}">
        <p14:creationId xmlns:p14="http://schemas.microsoft.com/office/powerpoint/2010/main" val="338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2478-C141-4BC0-8A9A-7AA24A75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versions of </a:t>
            </a:r>
            <a:r>
              <a:rPr lang="en-US" dirty="0" err="1"/>
              <a:t>convert_to_lower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B4C0-F0A3-4551-B977-E60CB4D1D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char* </a:t>
            </a:r>
            <a:r>
              <a:rPr lang="en-US" sz="1400" dirty="0" err="1"/>
              <a:t>convert_to_lower</a:t>
            </a:r>
            <a:r>
              <a:rPr lang="en-US" sz="1400" dirty="0"/>
              <a:t>(char* </a:t>
            </a:r>
            <a:r>
              <a:rPr lang="en-US" sz="1400" dirty="0" err="1"/>
              <a:t>str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Precondition: a c-string that may have mixed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case in it.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Postcondition: returns a lowercase string</a:t>
            </a:r>
          </a:p>
          <a:p>
            <a:pPr marL="0" indent="0">
              <a:buNone/>
            </a:pPr>
            <a:r>
              <a:rPr lang="en-US" sz="1400" dirty="0"/>
              <a:t>{</a:t>
            </a: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str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!= ‘\0’ </a:t>
            </a:r>
            <a:r>
              <a:rPr lang="en-US" sz="1400" dirty="0" err="1"/>
              <a:t>i</a:t>
            </a:r>
            <a:r>
              <a:rPr lang="en-US" sz="1400" dirty="0"/>
              <a:t>++)</a:t>
            </a:r>
          </a:p>
          <a:p>
            <a:pPr marL="0" indent="0">
              <a:buNone/>
            </a:pPr>
            <a:r>
              <a:rPr lang="en-US" sz="1400" dirty="0"/>
              <a:t>    {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tolower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is defined in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cstdlib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        str[</a:t>
            </a:r>
            <a:r>
              <a:rPr lang="en-US" sz="1400" dirty="0" err="1"/>
              <a:t>i</a:t>
            </a:r>
            <a:r>
              <a:rPr lang="en-US" sz="1400" dirty="0"/>
              <a:t>] = </a:t>
            </a:r>
            <a:r>
              <a:rPr lang="en-US" sz="1400" dirty="0" err="1"/>
              <a:t>tolower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cout</a:t>
            </a:r>
            <a:r>
              <a:rPr lang="en-US" sz="1400" dirty="0"/>
              <a:t> &lt;&lt; "</a:t>
            </a:r>
            <a:r>
              <a:rPr lang="en-US" sz="1400" dirty="0" err="1"/>
              <a:t>convert_to_lower</a:t>
            </a:r>
            <a:r>
              <a:rPr lang="en-US" sz="1400" dirty="0"/>
              <a:t>: " &lt;&lt; </a:t>
            </a:r>
            <a:r>
              <a:rPr lang="en-US" sz="1400" dirty="0" err="1"/>
              <a:t>str</a:t>
            </a:r>
            <a:r>
              <a:rPr lang="en-US" sz="1400" dirty="0"/>
              <a:t> &lt;&lt; </a:t>
            </a:r>
            <a:r>
              <a:rPr lang="en-US" sz="1400" dirty="0" err="1"/>
              <a:t>endl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return </a:t>
            </a:r>
            <a:r>
              <a:rPr lang="en-US" sz="1400" dirty="0" err="1"/>
              <a:t>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FBB82-3953-4CDD-9BA4-7D96564921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string </a:t>
            </a:r>
            <a:r>
              <a:rPr lang="en-US" sz="1400" dirty="0" err="1"/>
              <a:t>convert_to_lower</a:t>
            </a:r>
            <a:r>
              <a:rPr lang="en-US" sz="1400" dirty="0"/>
              <a:t>(</a:t>
            </a:r>
            <a:r>
              <a:rPr lang="en-US" sz="1400" err="1"/>
              <a:t>const</a:t>
            </a:r>
            <a:r>
              <a:rPr lang="en-US" sz="1400"/>
              <a:t> string&amp; </a:t>
            </a:r>
            <a:r>
              <a:rPr lang="en-US" sz="1400" dirty="0" err="1"/>
              <a:t>str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Precondition: a string that may have mixed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case in it.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Postcondition: returns a lowercase string</a:t>
            </a:r>
          </a:p>
          <a:p>
            <a:pPr marL="0" indent="0">
              <a:buNone/>
            </a:pPr>
            <a:r>
              <a:rPr lang="en-US" sz="1400" dirty="0"/>
              <a:t>{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clean_str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</a:t>
            </a:r>
            <a:r>
              <a:rPr lang="en-US" sz="1400" dirty="0" err="1"/>
              <a:t>str.length</a:t>
            </a:r>
            <a:r>
              <a:rPr lang="en-US" sz="1400" dirty="0"/>
              <a:t>(); </a:t>
            </a:r>
            <a:r>
              <a:rPr lang="en-US" sz="1400" dirty="0" err="1"/>
              <a:t>i</a:t>
            </a:r>
            <a:r>
              <a:rPr lang="en-US" sz="1400" dirty="0"/>
              <a:t>++)</a:t>
            </a:r>
          </a:p>
          <a:p>
            <a:pPr marL="0" indent="0">
              <a:buNone/>
            </a:pPr>
            <a:r>
              <a:rPr lang="en-US" sz="1400" dirty="0"/>
              <a:t>    {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tolower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is defined in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cstdlib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clean_str</a:t>
            </a:r>
            <a:r>
              <a:rPr lang="en-US" sz="1400" dirty="0"/>
              <a:t> += </a:t>
            </a:r>
            <a:r>
              <a:rPr lang="en-US" sz="1400" dirty="0" err="1"/>
              <a:t>tolower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]);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cout</a:t>
            </a:r>
            <a:r>
              <a:rPr lang="en-US" sz="1400" dirty="0"/>
              <a:t> &lt;&lt; "</a:t>
            </a:r>
            <a:r>
              <a:rPr lang="en-US" sz="1400" dirty="0" err="1"/>
              <a:t>convert_to_lower</a:t>
            </a:r>
            <a:r>
              <a:rPr lang="en-US" sz="1400" dirty="0"/>
              <a:t>: " &lt;&lt; </a:t>
            </a:r>
            <a:r>
              <a:rPr lang="en-US" sz="1400" dirty="0" err="1"/>
              <a:t>clean_str</a:t>
            </a:r>
            <a:r>
              <a:rPr lang="en-US" sz="1400" dirty="0"/>
              <a:t> &lt;&lt; </a:t>
            </a:r>
            <a:r>
              <a:rPr lang="en-US" sz="1400" dirty="0" err="1"/>
              <a:t>endl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return </a:t>
            </a:r>
            <a:r>
              <a:rPr lang="en-US" sz="1400" dirty="0" err="1"/>
              <a:t>clean_str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4595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F343-A788-4900-9816-264C7357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remove_punctuation</a:t>
            </a:r>
            <a:r>
              <a:rPr lang="en-US" dirty="0"/>
              <a:t> &amp; space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5AF3-B657-4777-A953-553BA8B1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character in the input string, if it is not punctuation (or space), add it to the temp string.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/>
              <a:t>for 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= 0; </a:t>
            </a:r>
            <a:r>
              <a:rPr lang="en-US" sz="2400" dirty="0" err="1"/>
              <a:t>i</a:t>
            </a:r>
            <a:r>
              <a:rPr lang="en-US" sz="2400" dirty="0"/>
              <a:t> &lt; length; </a:t>
            </a:r>
            <a:r>
              <a:rPr lang="en-US" sz="2400" dirty="0" err="1"/>
              <a:t>i</a:t>
            </a:r>
            <a:r>
              <a:rPr lang="en-US" sz="2400" dirty="0"/>
              <a:t>++) {</a:t>
            </a:r>
          </a:p>
          <a:p>
            <a:pPr marL="457200" lvl="1" indent="0">
              <a:buNone/>
            </a:pPr>
            <a:r>
              <a:rPr lang="en-US" sz="2400" dirty="0"/>
              <a:t>	if the next char is not punctuation or space</a:t>
            </a:r>
          </a:p>
          <a:p>
            <a:pPr marL="457200" lvl="1" indent="0">
              <a:buNone/>
            </a:pPr>
            <a:r>
              <a:rPr lang="en-US" sz="2400" dirty="0"/>
              <a:t>	copy it to temp or copy only alphanumeric.</a:t>
            </a:r>
          </a:p>
          <a:p>
            <a:pPr marL="457200" lvl="1" indent="0">
              <a:buNone/>
            </a:pPr>
            <a:r>
              <a:rPr lang="en-US" sz="2400" dirty="0"/>
              <a:t>}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How do we determine the next char is not punctuation?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802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D81F-A635-40ED-AD54-2736ABD2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remove_punctuation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A0E56-A3EB-41C8-BC0E-E0FFCE91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determine a character is not punctuation (or is punctuation)?</a:t>
            </a:r>
          </a:p>
          <a:p>
            <a:pPr lvl="1"/>
            <a:r>
              <a:rPr lang="en-US" sz="2000" dirty="0"/>
              <a:t>Create a string of punctuation characters and see if it is in that string (from </a:t>
            </a:r>
            <a:r>
              <a:rPr lang="en-US" sz="2000" dirty="0" err="1"/>
              <a:t>Savitch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/>
              <a:t>Use a utility function in </a:t>
            </a:r>
            <a:r>
              <a:rPr lang="en-US" sz="2000" dirty="0" err="1"/>
              <a:t>cctype</a:t>
            </a:r>
            <a:r>
              <a:rPr lang="en-US" sz="2000" dirty="0"/>
              <a:t> called </a:t>
            </a:r>
            <a:r>
              <a:rPr lang="en-US" sz="2000" dirty="0" err="1"/>
              <a:t>ispunct</a:t>
            </a:r>
            <a:r>
              <a:rPr lang="en-US" sz="2000" dirty="0"/>
              <a:t>(char c) and </a:t>
            </a:r>
            <a:r>
              <a:rPr lang="en-US" sz="2000" dirty="0" err="1"/>
              <a:t>isspace</a:t>
            </a:r>
            <a:r>
              <a:rPr lang="en-US" sz="2000" dirty="0"/>
              <a:t>(char c)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/>
              <a:t>How do we determine a character is alphanumeric</a:t>
            </a:r>
          </a:p>
          <a:p>
            <a:pPr lvl="1"/>
            <a:r>
              <a:rPr lang="en-US" sz="2000" dirty="0"/>
              <a:t>Create a string a digits and alphabetic characters.</a:t>
            </a:r>
          </a:p>
          <a:p>
            <a:pPr lvl="1"/>
            <a:r>
              <a:rPr lang="en-US" sz="2000" dirty="0"/>
              <a:t>Use a utility function from </a:t>
            </a:r>
            <a:r>
              <a:rPr lang="en-US" sz="2000" dirty="0" err="1"/>
              <a:t>cctype</a:t>
            </a:r>
            <a:r>
              <a:rPr lang="en-US" sz="2000" dirty="0"/>
              <a:t> </a:t>
            </a:r>
            <a:r>
              <a:rPr lang="en-US" sz="2000" dirty="0" err="1"/>
              <a:t>isalnum</a:t>
            </a:r>
            <a:r>
              <a:rPr lang="en-US" sz="2000" dirty="0"/>
              <a:t>(char c)</a:t>
            </a:r>
          </a:p>
        </p:txBody>
      </p:sp>
    </p:spTree>
    <p:extLst>
      <p:ext uri="{BB962C8B-B14F-4D97-AF65-F5344CB8AC3E}">
        <p14:creationId xmlns:p14="http://schemas.microsoft.com/office/powerpoint/2010/main" val="2578476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2478-C141-4BC0-8A9A-7AA24A75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versions of </a:t>
            </a:r>
            <a:r>
              <a:rPr lang="en-US" dirty="0" err="1"/>
              <a:t>remove_punct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B4C0-F0A3-4551-B977-E60CB4D1D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479" y="1600200"/>
            <a:ext cx="4660037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char* </a:t>
            </a:r>
            <a:r>
              <a:rPr lang="en-US" sz="1400" dirty="0" err="1"/>
              <a:t>remove_punct</a:t>
            </a:r>
            <a:r>
              <a:rPr lang="en-US" sz="1400" dirty="0"/>
              <a:t>(char* str)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Precondition: a string that may have punctuation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Postcondition: return a string w/o punctuation</a:t>
            </a:r>
          </a:p>
          <a:p>
            <a:pPr marL="0" indent="0">
              <a:buNone/>
            </a:pPr>
            <a:r>
              <a:rPr lang="en-US" sz="1400" dirty="0"/>
              <a:t>{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// Create a dynamic String for the result.</a:t>
            </a:r>
          </a:p>
          <a:p>
            <a:pPr marL="0" indent="0">
              <a:buNone/>
            </a:pPr>
            <a:r>
              <a:rPr lang="en-US" sz="1400" dirty="0"/>
              <a:t>    char *</a:t>
            </a:r>
            <a:r>
              <a:rPr lang="en-US" sz="1400" dirty="0" err="1"/>
              <a:t>clean_str</a:t>
            </a:r>
            <a:r>
              <a:rPr lang="en-US" sz="1400" dirty="0"/>
              <a:t> = new char[</a:t>
            </a:r>
            <a:r>
              <a:rPr lang="en-US" sz="1400" dirty="0" err="1"/>
              <a:t>strlen</a:t>
            </a:r>
            <a:r>
              <a:rPr lang="en-US" sz="1400" dirty="0"/>
              <a:t>(</a:t>
            </a:r>
            <a:r>
              <a:rPr lang="en-US" sz="1400" dirty="0" err="1"/>
              <a:t>str</a:t>
            </a:r>
            <a:r>
              <a:rPr lang="en-US" sz="1400" dirty="0"/>
              <a:t>)+1];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int</a:t>
            </a:r>
            <a:r>
              <a:rPr lang="en-US" sz="1400" dirty="0"/>
              <a:t> next = 0;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next char in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clean_str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str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 != '\0'; </a:t>
            </a:r>
            <a:r>
              <a:rPr lang="en-US" sz="1400" dirty="0" err="1"/>
              <a:t>i</a:t>
            </a:r>
            <a:r>
              <a:rPr lang="en-US" sz="1400" dirty="0"/>
              <a:t>++)</a:t>
            </a:r>
          </a:p>
          <a:p>
            <a:pPr marL="0" indent="0">
              <a:buNone/>
            </a:pPr>
            <a:r>
              <a:rPr lang="en-US" sz="1400" dirty="0"/>
              <a:t>    {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if not punctuation, add to end of new string</a:t>
            </a:r>
          </a:p>
          <a:p>
            <a:pPr marL="0" indent="0">
              <a:buNone/>
            </a:pPr>
            <a:r>
              <a:rPr lang="en-US" sz="1400" dirty="0"/>
              <a:t>        if (!</a:t>
            </a:r>
            <a:r>
              <a:rPr lang="en-US" sz="1400" dirty="0" err="1"/>
              <a:t>ispunct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 &amp;&amp; !</a:t>
            </a:r>
            <a:r>
              <a:rPr lang="en-US" sz="1400" dirty="0" err="1"/>
              <a:t>isspace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])) {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dirty="0" err="1"/>
              <a:t>clean_str</a:t>
            </a:r>
            <a:r>
              <a:rPr lang="en-US" sz="1400" dirty="0"/>
              <a:t>[next++] = </a:t>
            </a:r>
            <a:r>
              <a:rPr lang="en-US" sz="1400" dirty="0" err="1"/>
              <a:t>str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];</a:t>
            </a:r>
          </a:p>
          <a:p>
            <a:pPr marL="0" indent="0">
              <a:buNone/>
            </a:pPr>
            <a:r>
              <a:rPr lang="en-US" sz="1400" dirty="0"/>
              <a:t>        }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clean_str</a:t>
            </a:r>
            <a:r>
              <a:rPr lang="en-US" sz="1400" dirty="0"/>
              <a:t>[next] = '\0’;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have to end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clean_str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strcpy</a:t>
            </a:r>
            <a:r>
              <a:rPr lang="en-US" sz="1400" dirty="0"/>
              <a:t>(</a:t>
            </a:r>
            <a:r>
              <a:rPr lang="en-US" sz="1400" dirty="0" err="1"/>
              <a:t>str</a:t>
            </a:r>
            <a:r>
              <a:rPr lang="en-US" sz="1400" dirty="0"/>
              <a:t>, </a:t>
            </a:r>
            <a:r>
              <a:rPr lang="en-US" sz="1400" dirty="0" err="1"/>
              <a:t>clean_str</a:t>
            </a:r>
            <a:r>
              <a:rPr lang="en-US" sz="1400" dirty="0"/>
              <a:t>);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copy to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str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to cleanup.</a:t>
            </a:r>
          </a:p>
          <a:p>
            <a:pPr marL="0" indent="0">
              <a:buNone/>
            </a:pPr>
            <a:r>
              <a:rPr lang="en-US" sz="1400" dirty="0"/>
              <a:t>    delete [] </a:t>
            </a:r>
            <a:r>
              <a:rPr lang="en-US" sz="1400" dirty="0" err="1"/>
              <a:t>clean_str</a:t>
            </a:r>
            <a:r>
              <a:rPr lang="en-US" sz="1400" dirty="0"/>
              <a:t>; 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cleanup dynamic string</a:t>
            </a:r>
          </a:p>
          <a:p>
            <a:pPr marL="0" indent="0">
              <a:buNone/>
            </a:pPr>
            <a:r>
              <a:rPr lang="en-US" sz="1400" dirty="0"/>
              <a:t>    return </a:t>
            </a:r>
            <a:r>
              <a:rPr lang="en-US" sz="1400" dirty="0" err="1"/>
              <a:t>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FBB82-3953-4CDD-9BA4-7D9656492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9885" y="1600200"/>
            <a:ext cx="38100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string </a:t>
            </a:r>
            <a:r>
              <a:rPr lang="en-US" sz="1400" dirty="0" err="1"/>
              <a:t>remove_punct</a:t>
            </a:r>
            <a:r>
              <a:rPr lang="en-US" sz="1400" dirty="0"/>
              <a:t>(const string&amp; str)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Precondition: a string that may have punctuation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Postcondition: return a string w/o punctuation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{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A string for the result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clean_str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</a:t>
            </a:r>
            <a:r>
              <a:rPr lang="en-US" sz="1400" dirty="0" err="1"/>
              <a:t>str.length</a:t>
            </a:r>
            <a:r>
              <a:rPr lang="en-US" sz="1400" dirty="0"/>
              <a:t>(); </a:t>
            </a:r>
            <a:r>
              <a:rPr lang="en-US" sz="1400" dirty="0" err="1"/>
              <a:t>i</a:t>
            </a:r>
            <a:r>
              <a:rPr lang="en-US" sz="1400" dirty="0"/>
              <a:t>++)</a:t>
            </a:r>
          </a:p>
          <a:p>
            <a:pPr marL="0" indent="0">
              <a:buNone/>
            </a:pPr>
            <a:r>
              <a:rPr lang="en-US" sz="1400" dirty="0"/>
              <a:t>    {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if alpha numeric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isalpha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 || </a:t>
            </a:r>
            <a:r>
              <a:rPr lang="en-US" sz="1400" dirty="0" err="1"/>
              <a:t>isdigit</a:t>
            </a:r>
            <a:r>
              <a:rPr lang="en-US" sz="1400" dirty="0"/>
              <a:t>(str[</a:t>
            </a:r>
            <a:r>
              <a:rPr lang="en-US" sz="1400" dirty="0" err="1"/>
              <a:t>i</a:t>
            </a:r>
            <a:r>
              <a:rPr lang="en-US" sz="1400" dirty="0"/>
              <a:t>])) { 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dirty="0" err="1"/>
              <a:t>clean_str</a:t>
            </a:r>
            <a:r>
              <a:rPr lang="en-US" sz="1400" dirty="0"/>
              <a:t> += </a:t>
            </a:r>
            <a:r>
              <a:rPr lang="en-US" sz="1400" dirty="0" err="1"/>
              <a:t>str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];</a:t>
            </a:r>
          </a:p>
          <a:p>
            <a:pPr marL="0" indent="0">
              <a:buNone/>
            </a:pPr>
            <a:r>
              <a:rPr lang="en-US" sz="1400" dirty="0"/>
              <a:t>        }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  <a:p>
            <a:pPr marL="0" indent="0">
              <a:buNone/>
            </a:pPr>
            <a:r>
              <a:rPr lang="en-US" sz="1400" dirty="0"/>
              <a:t>    return </a:t>
            </a:r>
            <a:r>
              <a:rPr lang="en-US" sz="1400" dirty="0" err="1"/>
              <a:t>clean_str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6069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AB99-EF5D-4B84-AB66-D9D67119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is_palindrome</a:t>
            </a:r>
            <a:r>
              <a:rPr lang="en-US" dirty="0"/>
              <a:t>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FB68-ED39-4F5B-B12C-15824A81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we have to do these things:</a:t>
            </a:r>
          </a:p>
          <a:p>
            <a:pPr lvl="1"/>
            <a:r>
              <a:rPr lang="en-US" dirty="0"/>
              <a:t>Remove punctuation.</a:t>
            </a:r>
          </a:p>
          <a:p>
            <a:pPr lvl="1"/>
            <a:r>
              <a:rPr lang="en-US" dirty="0"/>
              <a:t>Convert the input string to lower case.</a:t>
            </a:r>
          </a:p>
          <a:p>
            <a:pPr lvl="1"/>
            <a:r>
              <a:rPr lang="en-US" dirty="0"/>
              <a:t>Reverse the normalized string</a:t>
            </a:r>
          </a:p>
          <a:p>
            <a:pPr lvl="1"/>
            <a:r>
              <a:rPr lang="en-US" dirty="0"/>
              <a:t>Compare the original string to the reverse.</a:t>
            </a:r>
          </a:p>
          <a:p>
            <a:r>
              <a:rPr lang="en-US" dirty="0"/>
              <a:t>Depending on the implementation (c-strings vs. string class), the code varies. </a:t>
            </a:r>
          </a:p>
          <a:p>
            <a:r>
              <a:rPr lang="en-US" dirty="0"/>
              <a:t>Which is more complicated?</a:t>
            </a:r>
          </a:p>
        </p:txBody>
      </p:sp>
    </p:spTree>
    <p:extLst>
      <p:ext uri="{BB962C8B-B14F-4D97-AF65-F5344CB8AC3E}">
        <p14:creationId xmlns:p14="http://schemas.microsoft.com/office/powerpoint/2010/main" val="24159695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2478-C141-4BC0-8A9A-7AA24A75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versions of </a:t>
            </a:r>
            <a:r>
              <a:rPr lang="en-US" dirty="0" err="1"/>
              <a:t>is_palindrome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B4C0-F0A3-4551-B977-E60CB4D1D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336" y="1371600"/>
            <a:ext cx="4402584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bool </a:t>
            </a:r>
            <a:r>
              <a:rPr lang="en-US" sz="1400" dirty="0" err="1"/>
              <a:t>is_palindrome</a:t>
            </a:r>
            <a:r>
              <a:rPr lang="en-US" sz="1400" dirty="0"/>
              <a:t>(char* </a:t>
            </a:r>
            <a:r>
              <a:rPr lang="en-US" sz="1400" dirty="0" err="1"/>
              <a:t>str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{</a:t>
            </a:r>
          </a:p>
          <a:p>
            <a:pPr marL="0" indent="0">
              <a:buNone/>
            </a:pPr>
            <a:r>
              <a:rPr lang="en-US" sz="1400" dirty="0"/>
              <a:t>    bool </a:t>
            </a:r>
            <a:r>
              <a:rPr lang="en-US" sz="1400" dirty="0" err="1"/>
              <a:t>is_pal</a:t>
            </a:r>
            <a:r>
              <a:rPr lang="en-US" sz="1400" dirty="0"/>
              <a:t> = false;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for result during cleanup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int</a:t>
            </a:r>
            <a:r>
              <a:rPr lang="en-US" sz="1400" dirty="0"/>
              <a:t> length= </a:t>
            </a:r>
            <a:r>
              <a:rPr lang="en-US" sz="1400" dirty="0" err="1"/>
              <a:t>strlen</a:t>
            </a:r>
            <a:r>
              <a:rPr lang="en-US" sz="1400" dirty="0"/>
              <a:t>(</a:t>
            </a:r>
            <a:r>
              <a:rPr lang="en-US" sz="1400" dirty="0" err="1"/>
              <a:t>str</a:t>
            </a:r>
            <a:r>
              <a:rPr lang="en-US" sz="1400" dirty="0"/>
              <a:t>);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for two dynamic strings</a:t>
            </a:r>
          </a:p>
          <a:p>
            <a:pPr marL="0" indent="0">
              <a:buNone/>
            </a:pPr>
            <a:r>
              <a:rPr lang="en-US" sz="1400" dirty="0"/>
              <a:t>    char* </a:t>
            </a:r>
            <a:r>
              <a:rPr lang="en-US" sz="1400" dirty="0" err="1"/>
              <a:t>cleanstr</a:t>
            </a:r>
            <a:r>
              <a:rPr lang="en-US" sz="1400" dirty="0"/>
              <a:t> = new char[length+1];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strcpy</a:t>
            </a:r>
            <a:r>
              <a:rPr lang="en-US" sz="1400" dirty="0"/>
              <a:t>(</a:t>
            </a:r>
            <a:r>
              <a:rPr lang="en-US" sz="1400" dirty="0" err="1"/>
              <a:t>cleanstr</a:t>
            </a:r>
            <a:r>
              <a:rPr lang="en-US" sz="1400" dirty="0"/>
              <a:t>, </a:t>
            </a:r>
            <a:r>
              <a:rPr lang="en-US" sz="1400" dirty="0" err="1"/>
              <a:t>str</a:t>
            </a:r>
            <a:r>
              <a:rPr lang="en-US" sz="1400" dirty="0"/>
              <a:t>); 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convert_to_lower</a:t>
            </a:r>
            <a:r>
              <a:rPr lang="en-US" sz="1400" dirty="0"/>
              <a:t>(</a:t>
            </a:r>
            <a:r>
              <a:rPr lang="en-US" sz="1400" dirty="0" err="1"/>
              <a:t>remove_punct</a:t>
            </a:r>
            <a:r>
              <a:rPr lang="en-US" sz="1400" dirty="0"/>
              <a:t>(</a:t>
            </a:r>
            <a:r>
              <a:rPr lang="en-US" sz="1400" dirty="0" err="1"/>
              <a:t>cleanstr</a:t>
            </a:r>
            <a:r>
              <a:rPr lang="en-US" sz="1400" dirty="0"/>
              <a:t>));</a:t>
            </a:r>
          </a:p>
          <a:p>
            <a:pPr marL="0" indent="0">
              <a:buNone/>
            </a:pPr>
            <a:r>
              <a:rPr lang="en-US" sz="1400" dirty="0"/>
              <a:t>    char* </a:t>
            </a:r>
            <a:r>
              <a:rPr lang="en-US" sz="1400" dirty="0" err="1"/>
              <a:t>revstr</a:t>
            </a:r>
            <a:r>
              <a:rPr lang="en-US" sz="1400" dirty="0"/>
              <a:t> = new char[length+1];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strcpy</a:t>
            </a:r>
            <a:r>
              <a:rPr lang="en-US" sz="1400" dirty="0"/>
              <a:t>(</a:t>
            </a:r>
            <a:r>
              <a:rPr lang="en-US" sz="1400" dirty="0" err="1"/>
              <a:t>revstr</a:t>
            </a:r>
            <a:r>
              <a:rPr lang="en-US" sz="1400" dirty="0"/>
              <a:t>, </a:t>
            </a:r>
            <a:r>
              <a:rPr lang="en-US" sz="1400" dirty="0" err="1"/>
              <a:t>cleanstr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reverse(</a:t>
            </a:r>
            <a:r>
              <a:rPr lang="en-US" sz="1400" dirty="0" err="1"/>
              <a:t>revstr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if (</a:t>
            </a:r>
            <a:r>
              <a:rPr lang="en-US" sz="1400" dirty="0" err="1"/>
              <a:t>strcmp</a:t>
            </a:r>
            <a:r>
              <a:rPr lang="en-US" sz="1400" dirty="0"/>
              <a:t>(</a:t>
            </a:r>
            <a:r>
              <a:rPr lang="en-US" sz="1400" dirty="0" err="1"/>
              <a:t>revstr,cleanstr</a:t>
            </a:r>
            <a:r>
              <a:rPr lang="en-US" sz="1400" dirty="0"/>
              <a:t>) == 0) {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is_pal</a:t>
            </a:r>
            <a:r>
              <a:rPr lang="en-US" sz="1400" dirty="0"/>
              <a:t> = true;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cleanup memory</a:t>
            </a:r>
          </a:p>
          <a:p>
            <a:pPr marL="0" indent="0">
              <a:buNone/>
            </a:pPr>
            <a:r>
              <a:rPr lang="en-US" sz="1400" dirty="0"/>
              <a:t>    delete [] </a:t>
            </a:r>
            <a:r>
              <a:rPr lang="en-US" sz="1400" dirty="0" err="1"/>
              <a:t>cleanstr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delete [] </a:t>
            </a:r>
            <a:r>
              <a:rPr lang="en-US" sz="1400" dirty="0" err="1"/>
              <a:t>revstr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return </a:t>
            </a:r>
            <a:r>
              <a:rPr lang="en-US" sz="1400" dirty="0" err="1"/>
              <a:t>is_pal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FBB82-3953-4CDD-9BA4-7D9656492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920" y="1391575"/>
            <a:ext cx="38100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dirty="0"/>
              <a:t>bool </a:t>
            </a:r>
            <a:r>
              <a:rPr lang="en-US" sz="1400" dirty="0" err="1"/>
              <a:t>is_palindrome</a:t>
            </a:r>
            <a:r>
              <a:rPr lang="en-US" sz="1400" dirty="0"/>
              <a:t>(string </a:t>
            </a:r>
            <a:r>
              <a:rPr lang="en-US" sz="1400" dirty="0" err="1"/>
              <a:t>str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Precondition: a string that may have punctuation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and mixed case but could also be a palindrome.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Postcondition: returns true if it is a palindrome.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// leaves the original string in tact.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{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cleanstr</a:t>
            </a:r>
            <a:r>
              <a:rPr lang="en-US" sz="1400" dirty="0"/>
              <a:t> = </a:t>
            </a:r>
            <a:r>
              <a:rPr lang="en-US" sz="1400" dirty="0" err="1"/>
              <a:t>convert_to_lower</a:t>
            </a:r>
            <a:r>
              <a:rPr lang="en-US" sz="1400" dirty="0"/>
              <a:t>(</a:t>
            </a:r>
            <a:r>
              <a:rPr lang="en-US" sz="1400" dirty="0" err="1"/>
              <a:t>remove_punct</a:t>
            </a:r>
            <a:r>
              <a:rPr lang="en-US" sz="1400" dirty="0"/>
              <a:t>(str));</a:t>
            </a:r>
          </a:p>
          <a:p>
            <a:pPr marL="0" indent="0">
              <a:buNone/>
            </a:pPr>
            <a:r>
              <a:rPr lang="en-US" sz="1400" dirty="0"/>
              <a:t>    string </a:t>
            </a:r>
            <a:r>
              <a:rPr lang="en-US" sz="1400" dirty="0" err="1"/>
              <a:t>revstr</a:t>
            </a:r>
            <a:r>
              <a:rPr lang="en-US" sz="1400" dirty="0"/>
              <a:t> = reverse(</a:t>
            </a:r>
            <a:r>
              <a:rPr lang="en-US" sz="1400" dirty="0" err="1"/>
              <a:t>cleanstr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return (</a:t>
            </a:r>
            <a:r>
              <a:rPr lang="en-US" sz="1400" dirty="0" err="1"/>
              <a:t>revstr</a:t>
            </a:r>
            <a:r>
              <a:rPr lang="en-US" sz="1400" dirty="0"/>
              <a:t> == </a:t>
            </a:r>
            <a:r>
              <a:rPr lang="en-US" sz="1400" dirty="0" err="1"/>
              <a:t>cleanstr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}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2166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1EC5-AD9D-40BB-A4AE-B7123A4D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7389-CD97-42E2-8DDB-3B9AA7312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07276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C-string version</a:t>
            </a:r>
          </a:p>
          <a:p>
            <a:r>
              <a:rPr lang="en-US" sz="2000" dirty="0" err="1"/>
              <a:t>strlen</a:t>
            </a:r>
            <a:r>
              <a:rPr lang="en-US" sz="2000" dirty="0"/>
              <a:t>() to get the length</a:t>
            </a:r>
          </a:p>
          <a:p>
            <a:r>
              <a:rPr lang="en-US" sz="2000" dirty="0" err="1"/>
              <a:t>strcmp</a:t>
            </a:r>
            <a:r>
              <a:rPr lang="en-US" sz="2000" dirty="0"/>
              <a:t>() to compare</a:t>
            </a:r>
          </a:p>
          <a:p>
            <a:r>
              <a:rPr lang="en-US" sz="2000" dirty="0" err="1"/>
              <a:t>strcpy</a:t>
            </a:r>
            <a:r>
              <a:rPr lang="en-US" sz="2000" dirty="0"/>
              <a:t>() to copy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[next++] to concatenate char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[length]=‘\0’ to end string</a:t>
            </a:r>
          </a:p>
          <a:p>
            <a:r>
              <a:rPr lang="en-US" sz="2000" dirty="0"/>
              <a:t>Memory management</a:t>
            </a:r>
          </a:p>
          <a:p>
            <a:pPr marL="457200" lvl="1" indent="0">
              <a:buNone/>
            </a:pPr>
            <a:r>
              <a:rPr lang="en-US" sz="1800" dirty="0"/>
              <a:t>char* </a:t>
            </a:r>
            <a:r>
              <a:rPr lang="en-US" sz="1800" dirty="0" err="1"/>
              <a:t>tmp</a:t>
            </a:r>
            <a:r>
              <a:rPr lang="en-US" sz="1800" dirty="0"/>
              <a:t> = new[</a:t>
            </a:r>
            <a:r>
              <a:rPr lang="en-US" sz="1800" dirty="0" err="1"/>
              <a:t>strlen</a:t>
            </a:r>
            <a:r>
              <a:rPr lang="en-US" sz="1800" dirty="0"/>
              <a:t>(</a:t>
            </a:r>
            <a:r>
              <a:rPr lang="en-US" sz="1800" dirty="0" err="1"/>
              <a:t>str</a:t>
            </a:r>
            <a:r>
              <a:rPr lang="en-US" sz="1800" dirty="0"/>
              <a:t>)+1];</a:t>
            </a:r>
          </a:p>
          <a:p>
            <a:pPr marL="457200" lvl="1" indent="0">
              <a:buNone/>
            </a:pPr>
            <a:r>
              <a:rPr lang="en-US" sz="1800" dirty="0"/>
              <a:t>// process </a:t>
            </a:r>
            <a:r>
              <a:rPr lang="en-US" sz="1800" dirty="0" err="1"/>
              <a:t>str</a:t>
            </a:r>
            <a:r>
              <a:rPr lang="en-US" sz="1800" dirty="0"/>
              <a:t> into </a:t>
            </a:r>
            <a:r>
              <a:rPr lang="en-US" sz="1800" dirty="0" err="1"/>
              <a:t>tmp</a:t>
            </a:r>
            <a:r>
              <a:rPr lang="en-US" sz="1800" dirty="0"/>
              <a:t>.</a:t>
            </a:r>
          </a:p>
          <a:p>
            <a:pPr marL="457200" lvl="1" indent="0">
              <a:buNone/>
            </a:pPr>
            <a:r>
              <a:rPr lang="en-US" sz="1800" dirty="0" err="1"/>
              <a:t>strcpy</a:t>
            </a:r>
            <a:r>
              <a:rPr lang="en-US" sz="1800" dirty="0"/>
              <a:t>(</a:t>
            </a:r>
            <a:r>
              <a:rPr lang="en-US" sz="1800" dirty="0" err="1"/>
              <a:t>str,tmp</a:t>
            </a:r>
            <a:r>
              <a:rPr lang="en-US" sz="1800" dirty="0"/>
              <a:t>);</a:t>
            </a:r>
          </a:p>
          <a:p>
            <a:pPr marL="457200" lvl="1" indent="0">
              <a:buNone/>
            </a:pPr>
            <a:r>
              <a:rPr lang="en-US" sz="1800" dirty="0"/>
              <a:t>delete [] </a:t>
            </a:r>
            <a:r>
              <a:rPr lang="en-US" sz="1800" dirty="0" err="1"/>
              <a:t>tmp</a:t>
            </a:r>
            <a:r>
              <a:rPr lang="en-US" sz="1800" dirty="0"/>
              <a:t>;</a:t>
            </a:r>
          </a:p>
          <a:p>
            <a:pPr marL="457200" lvl="1" indent="0">
              <a:buNone/>
            </a:pPr>
            <a:r>
              <a:rPr lang="en-US" sz="1800" dirty="0"/>
              <a:t>return </a:t>
            </a:r>
            <a:r>
              <a:rPr lang="en-US" sz="1800" dirty="0" err="1"/>
              <a:t>str</a:t>
            </a:r>
            <a:r>
              <a:rPr lang="en-US" sz="1800" dirty="0"/>
              <a:t>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C141B-AF62-4644-9DF5-6492348F2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String class</a:t>
            </a:r>
          </a:p>
          <a:p>
            <a:r>
              <a:rPr lang="en-US" sz="2000" dirty="0" err="1"/>
              <a:t>string.length</a:t>
            </a:r>
            <a:r>
              <a:rPr lang="en-US" sz="2000" dirty="0"/>
              <a:t>() to get the length</a:t>
            </a:r>
          </a:p>
          <a:p>
            <a:r>
              <a:rPr lang="en-US" sz="2000" dirty="0"/>
              <a:t>= operator to copy</a:t>
            </a:r>
          </a:p>
          <a:p>
            <a:r>
              <a:rPr lang="en-US" sz="2000" dirty="0"/>
              <a:t>== operator to compare</a:t>
            </a:r>
          </a:p>
          <a:p>
            <a:r>
              <a:rPr lang="en-US" sz="2000" dirty="0"/>
              <a:t>+= operator to concatenate char</a:t>
            </a:r>
          </a:p>
          <a:p>
            <a:r>
              <a:rPr lang="en-US" sz="2000" dirty="0"/>
              <a:t>Automatic string end handling</a:t>
            </a:r>
          </a:p>
          <a:p>
            <a:r>
              <a:rPr lang="en-US" sz="2000" dirty="0"/>
              <a:t>No memory management</a:t>
            </a:r>
          </a:p>
          <a:p>
            <a:pPr marL="457200" lvl="1" indent="0">
              <a:buNone/>
            </a:pPr>
            <a:r>
              <a:rPr lang="en-US" sz="1800" dirty="0"/>
              <a:t>string </a:t>
            </a:r>
            <a:r>
              <a:rPr lang="en-US" sz="1800" dirty="0" err="1"/>
              <a:t>tmp</a:t>
            </a:r>
            <a:r>
              <a:rPr lang="en-US" sz="1800" dirty="0"/>
              <a:t>;</a:t>
            </a:r>
          </a:p>
          <a:p>
            <a:pPr marL="457200" lvl="1" indent="0">
              <a:buNone/>
            </a:pPr>
            <a:r>
              <a:rPr lang="en-US" sz="1800" dirty="0"/>
              <a:t>// process </a:t>
            </a:r>
            <a:r>
              <a:rPr lang="en-US" sz="1800" dirty="0" err="1"/>
              <a:t>str</a:t>
            </a:r>
            <a:r>
              <a:rPr lang="en-US" sz="1800" dirty="0"/>
              <a:t> into </a:t>
            </a:r>
            <a:r>
              <a:rPr lang="en-US" sz="1800" dirty="0" err="1"/>
              <a:t>tmp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return </a:t>
            </a:r>
            <a:r>
              <a:rPr lang="en-US" sz="1800" dirty="0" err="1"/>
              <a:t>tmp</a:t>
            </a:r>
            <a:r>
              <a:rPr lang="en-US" sz="1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10232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6C65-0652-459D-8A3F-1927749D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B3C3-7582-43F6-8802-79A3091C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dynamic array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05C6D-9C0D-4777-9192-2AE33420B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EFD7075-74B7-4C5D-BEF3-0EE3E9DDDFE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7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3B30F2A-B62F-481C-A6FD-E7792B5B8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 Case Conversion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8114FE2-0DEA-49D5-A9C1-1147A6C801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tolower</a:t>
            </a:r>
            <a:r>
              <a:rPr lang="en-US" altLang="en-US" sz="2400"/>
              <a:t>: if </a:t>
            </a:r>
            <a:r>
              <a:rPr lang="en-US" altLang="en-US" sz="2400">
                <a:latin typeface="Courier New" panose="02070309020205020404" pitchFamily="49" charset="0"/>
              </a:rPr>
              <a:t>char</a:t>
            </a:r>
            <a:r>
              <a:rPr lang="en-US" altLang="en-US" sz="240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char ch1 = 'H';</a:t>
            </a:r>
            <a:br>
              <a:rPr lang="en-US" altLang="en-US" sz="2400">
                <a:latin typeface="Courier New" panose="02070309020205020404" pitchFamily="49" charset="0"/>
              </a:rPr>
            </a:br>
            <a:r>
              <a:rPr lang="en-US" altLang="en-US" sz="2400">
                <a:latin typeface="Courier New" panose="02070309020205020404" pitchFamily="49" charset="0"/>
              </a:rPr>
              <a:t>char ch2 = 'e';</a:t>
            </a:r>
            <a:br>
              <a:rPr lang="en-US" altLang="en-US" sz="2400">
                <a:latin typeface="Courier New" panose="02070309020205020404" pitchFamily="49" charset="0"/>
              </a:rPr>
            </a:br>
            <a:r>
              <a:rPr lang="en-US" altLang="en-US" sz="240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tolower(ch1);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tolower(ch2);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cout &lt;&lt; tolower(ch3);  // displays '!'</a:t>
            </a:r>
            <a:endParaRPr lang="en-US" alt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BB2A-40D0-4791-801E-AD37F408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are like dynamic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80BA-A625-4AFC-8544-9DBA4F26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Vectors are like arrays that can change size as your program runs</a:t>
            </a:r>
          </a:p>
          <a:p>
            <a:pPr eaLnBrk="1" hangingPunct="1"/>
            <a:r>
              <a:rPr lang="en-US" altLang="en-US" dirty="0"/>
              <a:t>Vectors, like arrays, have a base type</a:t>
            </a:r>
          </a:p>
          <a:p>
            <a:pPr eaLnBrk="1" hangingPunct="1"/>
            <a:r>
              <a:rPr lang="en-US" altLang="en-US" dirty="0"/>
              <a:t>To declare an empty vector with base type int:</a:t>
            </a:r>
            <a:br>
              <a:rPr lang="en-US" altLang="en-US" dirty="0"/>
            </a:br>
            <a:r>
              <a:rPr lang="en-US" altLang="en-US" dirty="0"/>
              <a:t>       		vector&lt;int&gt; v;</a:t>
            </a:r>
          </a:p>
          <a:p>
            <a:pPr lvl="1" eaLnBrk="1" hangingPunct="1"/>
            <a:r>
              <a:rPr lang="en-US" altLang="en-US" dirty="0"/>
              <a:t>&lt;int&gt; identifies vector as a template class </a:t>
            </a:r>
          </a:p>
          <a:p>
            <a:pPr lvl="1" eaLnBrk="1" hangingPunct="1"/>
            <a:r>
              <a:rPr lang="en-US" altLang="en-US" dirty="0"/>
              <a:t>You can use any base type in a template class:</a:t>
            </a:r>
            <a:br>
              <a:rPr lang="en-US" altLang="en-US" dirty="0"/>
            </a:br>
            <a:r>
              <a:rPr lang="en-US" altLang="en-US" dirty="0"/>
              <a:t> 			vector&lt;string&gt; v;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0DE99-30EA-4088-B43D-DBADAFCF2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31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8FF2-7339-445B-9AF9-C7AF90E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vector elements with []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742FD-FB2F-4BEE-8C63-0A3748CA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Vectors elements are indexed starting with 0</a:t>
            </a:r>
          </a:p>
          <a:p>
            <a:pPr lvl="1" eaLnBrk="1" hangingPunct="1"/>
            <a:r>
              <a:rPr lang="en-US" altLang="en-US" dirty="0"/>
              <a:t>[ ]'s are used to read or change the value of an item:</a:t>
            </a:r>
            <a:br>
              <a:rPr lang="en-US" altLang="en-US" dirty="0"/>
            </a:br>
            <a:r>
              <a:rPr lang="en-US" altLang="en-US" dirty="0"/>
              <a:t>  </a:t>
            </a:r>
            <a:br>
              <a:rPr lang="en-US" altLang="en-US" dirty="0"/>
            </a:br>
            <a:r>
              <a:rPr lang="en-US" altLang="en-US" dirty="0"/>
              <a:t>                        v[</a:t>
            </a:r>
            <a:r>
              <a:rPr lang="en-US" altLang="en-US" dirty="0" err="1"/>
              <a:t>i</a:t>
            </a:r>
            <a:r>
              <a:rPr lang="en-US" altLang="en-US" dirty="0"/>
              <a:t>] = 42;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v[</a:t>
            </a:r>
            <a:r>
              <a:rPr lang="en-US" altLang="en-US" dirty="0" err="1"/>
              <a:t>i</a:t>
            </a:r>
            <a:r>
              <a:rPr lang="en-US" altLang="en-US" dirty="0"/>
              <a:t>];</a:t>
            </a:r>
          </a:p>
          <a:p>
            <a:pPr lvl="1" eaLnBrk="1" hangingPunct="1"/>
            <a:r>
              <a:rPr lang="en-US" altLang="en-US" dirty="0"/>
              <a:t>[ ]'s cannot be used to initialize a vector element [</a:t>
            </a:r>
            <a:r>
              <a:rPr lang="en-US" altLang="en-US" dirty="0">
                <a:solidFill>
                  <a:srgbClr val="000099"/>
                </a:solidFill>
              </a:rPr>
              <a:t>Note: C++11 allows vector initialization similar to arrays using {}.</a:t>
            </a:r>
            <a:r>
              <a:rPr lang="en-US" altLang="en-US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2A7EE-40FD-40EB-806A-1CEFE1EE9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24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3682-3604-4451-A926-ABF90909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push_back</a:t>
            </a:r>
            <a:r>
              <a:rPr lang="en-US" dirty="0"/>
              <a:t> to append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3331-EB2A-4F8D-9305-FB3472AD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Elements are added to a vector using the </a:t>
            </a:r>
            <a:br>
              <a:rPr lang="en-US" altLang="en-US" dirty="0"/>
            </a:br>
            <a:r>
              <a:rPr lang="en-US" altLang="en-US" dirty="0"/>
              <a:t>member function </a:t>
            </a:r>
            <a:r>
              <a:rPr lang="en-US" altLang="en-US" dirty="0" err="1">
                <a:solidFill>
                  <a:srgbClr val="0000CC"/>
                </a:solidFill>
              </a:rPr>
              <a:t>push_back</a:t>
            </a:r>
            <a:endParaRPr lang="en-US" altLang="en-US" dirty="0">
              <a:solidFill>
                <a:srgbClr val="0000CC"/>
              </a:solidFill>
            </a:endParaRPr>
          </a:p>
          <a:p>
            <a:pPr lvl="1" eaLnBrk="1" hangingPunct="1"/>
            <a:r>
              <a:rPr lang="en-US" altLang="en-US" dirty="0" err="1">
                <a:solidFill>
                  <a:srgbClr val="0000CC"/>
                </a:solidFill>
              </a:rPr>
              <a:t>push_back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/>
              <a:t>adds an element in the next available position</a:t>
            </a:r>
          </a:p>
          <a:p>
            <a:pPr lvl="1" eaLnBrk="1" hangingPunct="1"/>
            <a:r>
              <a:rPr lang="en-US" altLang="en-US" dirty="0"/>
              <a:t>Example:   vector&lt;double&gt; sample;</a:t>
            </a:r>
            <a:br>
              <a:rPr lang="en-US" altLang="en-US" dirty="0"/>
            </a:br>
            <a:r>
              <a:rPr lang="en-US" altLang="en-US" dirty="0"/>
              <a:t> 		      </a:t>
            </a:r>
            <a:r>
              <a:rPr lang="en-US" altLang="en-US" dirty="0" err="1"/>
              <a:t>sample.push_back</a:t>
            </a:r>
            <a:r>
              <a:rPr lang="en-US" altLang="en-US" dirty="0"/>
              <a:t>(0.0);</a:t>
            </a:r>
            <a:br>
              <a:rPr lang="en-US" altLang="en-US" dirty="0"/>
            </a:br>
            <a:r>
              <a:rPr lang="en-US" altLang="en-US" dirty="0"/>
              <a:t> 		      </a:t>
            </a:r>
            <a:r>
              <a:rPr lang="en-US" altLang="en-US" dirty="0" err="1"/>
              <a:t>sample.push_back</a:t>
            </a:r>
            <a:r>
              <a:rPr lang="en-US" altLang="en-US" dirty="0"/>
              <a:t>(1.1);</a:t>
            </a:r>
            <a:br>
              <a:rPr lang="en-US" altLang="en-US" dirty="0"/>
            </a:br>
            <a:r>
              <a:rPr lang="en-US" altLang="en-US" dirty="0"/>
              <a:t> 		      </a:t>
            </a:r>
            <a:r>
              <a:rPr lang="en-US" altLang="en-US" dirty="0" err="1"/>
              <a:t>sample.push_back</a:t>
            </a:r>
            <a:r>
              <a:rPr lang="en-US" altLang="en-US" dirty="0"/>
              <a:t>(2.2);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7D49-2730-456F-9B7F-481E134BF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19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2D6D-D13F-494F-BF2E-864938F1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member function size()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B0648-2314-420D-A84C-2DC1033C9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member function </a:t>
            </a:r>
            <a:r>
              <a:rPr lang="en-US" altLang="en-US" dirty="0">
                <a:solidFill>
                  <a:srgbClr val="0000CC"/>
                </a:solidFill>
              </a:rPr>
              <a:t>size</a:t>
            </a:r>
            <a:r>
              <a:rPr lang="en-US" altLang="en-US" dirty="0"/>
              <a:t> returns the number of elements in a vector</a:t>
            </a:r>
          </a:p>
          <a:p>
            <a:pPr lvl="1" eaLnBrk="1" hangingPunct="1"/>
            <a:r>
              <a:rPr lang="en-US" altLang="en-US" dirty="0"/>
              <a:t>Example:  To print each element of a vector given the previous vector initialization:</a:t>
            </a:r>
            <a:br>
              <a:rPr lang="en-US" altLang="en-US" dirty="0"/>
            </a:br>
            <a:r>
              <a:rPr lang="en-US" altLang="en-US" dirty="0"/>
              <a:t>                  for (int </a:t>
            </a:r>
            <a:r>
              <a:rPr lang="en-US" altLang="en-US" dirty="0" err="1"/>
              <a:t>i</a:t>
            </a:r>
            <a:r>
              <a:rPr lang="en-US" altLang="en-US" dirty="0"/>
              <a:t>= 0; </a:t>
            </a:r>
            <a:r>
              <a:rPr lang="en-US" altLang="en-US" dirty="0" err="1"/>
              <a:t>i</a:t>
            </a:r>
            <a:r>
              <a:rPr lang="en-US" altLang="en-US" dirty="0"/>
              <a:t> &lt; </a:t>
            </a:r>
            <a:r>
              <a:rPr lang="en-US" altLang="en-US" dirty="0" err="1"/>
              <a:t>sample.</a:t>
            </a:r>
            <a:r>
              <a:rPr lang="en-US" altLang="en-US" dirty="0" err="1">
                <a:solidFill>
                  <a:srgbClr val="0000CC"/>
                </a:solidFill>
              </a:rPr>
              <a:t>size</a:t>
            </a:r>
            <a:r>
              <a:rPr lang="en-US" altLang="en-US" dirty="0"/>
              <a:t>( ); </a:t>
            </a:r>
            <a:r>
              <a:rPr lang="en-US" altLang="en-US" dirty="0" err="1"/>
              <a:t>i</a:t>
            </a:r>
            <a:r>
              <a:rPr lang="en-US" altLang="en-US" dirty="0"/>
              <a:t>++)</a:t>
            </a:r>
            <a:br>
              <a:rPr lang="en-US" altLang="en-US" dirty="0"/>
            </a:br>
            <a:r>
              <a:rPr lang="en-US" altLang="en-US" dirty="0"/>
              <a:t>                      </a:t>
            </a:r>
            <a:r>
              <a:rPr lang="en-US" altLang="en-US" dirty="0" err="1"/>
              <a:t>cout</a:t>
            </a:r>
            <a:r>
              <a:rPr lang="en-US" altLang="en-US" dirty="0"/>
              <a:t> &lt;&lt; sample[</a:t>
            </a:r>
            <a:r>
              <a:rPr lang="en-US" altLang="en-US" dirty="0" err="1"/>
              <a:t>i</a:t>
            </a:r>
            <a:r>
              <a:rPr lang="en-US" altLang="en-US" dirty="0"/>
              <a:t>] &lt;&lt; </a:t>
            </a:r>
            <a:r>
              <a:rPr lang="en-US" altLang="en-US" dirty="0" err="1"/>
              <a:t>endl</a:t>
            </a:r>
            <a:r>
              <a:rPr lang="en-US" altLang="en-US" dirty="0"/>
              <a:t>;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3D3CC-16EF-4D9B-9FC5-F4F8AF76A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24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E97C-D9B5-467B-B915-198D258A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 size()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D927-DCEE-4FB8-9DA3-E8DFA9C7F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vector class member function size returns an unsigned int </a:t>
            </a:r>
          </a:p>
          <a:p>
            <a:pPr lvl="1" eaLnBrk="1" hangingPunct="1"/>
            <a:r>
              <a:rPr lang="en-US" altLang="en-US" dirty="0"/>
              <a:t>Unsigned int's are nonnegative integers</a:t>
            </a:r>
          </a:p>
          <a:p>
            <a:pPr lvl="1" eaLnBrk="1" hangingPunct="1"/>
            <a:r>
              <a:rPr lang="en-US" altLang="en-US" dirty="0"/>
              <a:t>Some compilers will give a warning if the previous for-loop is not changed to: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 for (unsigned int </a:t>
            </a:r>
            <a:r>
              <a:rPr lang="en-US" altLang="en-US" dirty="0" err="1"/>
              <a:t>i</a:t>
            </a:r>
            <a:r>
              <a:rPr lang="en-US" altLang="en-US" dirty="0"/>
              <a:t>= 0; </a:t>
            </a:r>
            <a:r>
              <a:rPr lang="en-US" altLang="en-US" dirty="0" err="1"/>
              <a:t>i</a:t>
            </a:r>
            <a:r>
              <a:rPr lang="en-US" altLang="en-US" dirty="0"/>
              <a:t> &lt; </a:t>
            </a:r>
            <a:r>
              <a:rPr lang="en-US" altLang="en-US" dirty="0" err="1"/>
              <a:t>sample.size</a:t>
            </a:r>
            <a:r>
              <a:rPr lang="en-US" altLang="en-US" dirty="0"/>
              <a:t>( ); </a:t>
            </a:r>
            <a:r>
              <a:rPr lang="en-US" altLang="en-US" dirty="0" err="1"/>
              <a:t>i</a:t>
            </a:r>
            <a:r>
              <a:rPr lang="en-US" altLang="en-US" dirty="0"/>
              <a:t>++)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dirty="0" err="1"/>
              <a:t>cout</a:t>
            </a:r>
            <a:r>
              <a:rPr lang="en-US" altLang="en-US" dirty="0"/>
              <a:t> &lt;&lt; sample[</a:t>
            </a:r>
            <a:r>
              <a:rPr lang="en-US" altLang="en-US" dirty="0" err="1"/>
              <a:t>i</a:t>
            </a:r>
            <a:r>
              <a:rPr lang="en-US" altLang="en-US" dirty="0"/>
              <a:t>] &lt;&lt; </a:t>
            </a:r>
            <a:r>
              <a:rPr lang="en-US" altLang="en-US" dirty="0" err="1"/>
              <a:t>endl</a:t>
            </a:r>
            <a:r>
              <a:rPr lang="en-US" altLang="en-US" dirty="0"/>
              <a:t>;</a:t>
            </a:r>
          </a:p>
          <a:p>
            <a:pPr lvl="1" eaLnBrk="1" hangingPunct="1"/>
            <a:r>
              <a:rPr lang="en-US" altLang="en-US" dirty="0">
                <a:solidFill>
                  <a:srgbClr val="0000CC"/>
                </a:solidFill>
              </a:rPr>
              <a:t>[NOTE: g++ does not complain if you use int.]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59D84-1351-46F0-ABC3-8849EB0CE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8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1D48-8A93-428D-A428-2070EC97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337E-83F6-4728-9EE4-E904BCB5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vector constructor exists that takes an </a:t>
            </a:r>
            <a:br>
              <a:rPr lang="en-US" altLang="en-US" dirty="0"/>
            </a:br>
            <a:r>
              <a:rPr lang="en-US" altLang="en-US" dirty="0"/>
              <a:t>integer argument and initializes that number of elements </a:t>
            </a:r>
          </a:p>
          <a:p>
            <a:pPr eaLnBrk="1" hangingPunct="1"/>
            <a:r>
              <a:rPr lang="en-US" altLang="en-US" dirty="0"/>
              <a:t>Works for other classes too!</a:t>
            </a:r>
          </a:p>
          <a:p>
            <a:pPr lvl="1" eaLnBrk="1" hangingPunct="1"/>
            <a:r>
              <a:rPr lang="en-US" altLang="en-US" dirty="0"/>
              <a:t>Example:   vector&lt;int&gt; v(10);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		      initializes the first 10 elements to 0</a:t>
            </a:r>
            <a:br>
              <a:rPr lang="en-US" altLang="en-US" dirty="0"/>
            </a:br>
            <a:r>
              <a:rPr lang="en-US" altLang="en-US" dirty="0"/>
              <a:t>		      </a:t>
            </a:r>
            <a:r>
              <a:rPr lang="en-US" altLang="en-US" dirty="0" err="1"/>
              <a:t>v.size</a:t>
            </a:r>
            <a:r>
              <a:rPr lang="en-US" altLang="en-US" dirty="0"/>
              <a:t>( ) would return 10</a:t>
            </a:r>
          </a:p>
          <a:p>
            <a:pPr lvl="2" eaLnBrk="1" hangingPunct="1"/>
            <a:r>
              <a:rPr lang="en-US" altLang="en-US" dirty="0"/>
              <a:t>[ ]'s can now be used to assign elements 0  through 9</a:t>
            </a:r>
          </a:p>
          <a:p>
            <a:pPr lvl="2" eaLnBrk="1" hangingPunct="1"/>
            <a:r>
              <a:rPr lang="en-US" altLang="en-US" dirty="0" err="1"/>
              <a:t>push_back</a:t>
            </a:r>
            <a:r>
              <a:rPr lang="en-US" altLang="en-US" dirty="0"/>
              <a:t> is used to assign elements greater than  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16D30-6EFB-4611-8D41-6C288CBD1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3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AD44-7771-4916-8813-7E794948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of any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79D3-727B-4D2C-8CE4-444AC0735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vector </a:t>
            </a:r>
            <a:r>
              <a:rPr lang="en-US" altLang="en-US" dirty="0">
                <a:solidFill>
                  <a:srgbClr val="0000CC"/>
                </a:solidFill>
              </a:rPr>
              <a:t>constructor</a:t>
            </a:r>
            <a:r>
              <a:rPr lang="en-US" altLang="en-US" dirty="0"/>
              <a:t> with an integer argument</a:t>
            </a:r>
          </a:p>
          <a:p>
            <a:pPr lvl="1" eaLnBrk="1" hangingPunct="1"/>
            <a:r>
              <a:rPr lang="en-US" altLang="en-US" dirty="0"/>
              <a:t>Initializes  elements of number types  to zero</a:t>
            </a:r>
          </a:p>
          <a:p>
            <a:pPr lvl="1" eaLnBrk="1" hangingPunct="1"/>
            <a:r>
              <a:rPr lang="en-US" altLang="en-US" dirty="0"/>
              <a:t>Initializes elements of class types using the </a:t>
            </a:r>
            <a:br>
              <a:rPr lang="en-US" altLang="en-US" dirty="0"/>
            </a:br>
            <a:r>
              <a:rPr lang="en-US" altLang="en-US" dirty="0"/>
              <a:t>default </a:t>
            </a:r>
            <a:r>
              <a:rPr lang="en-US" altLang="en-US" dirty="0">
                <a:solidFill>
                  <a:srgbClr val="0000CC"/>
                </a:solidFill>
              </a:rPr>
              <a:t>constructor</a:t>
            </a:r>
            <a:r>
              <a:rPr lang="en-US" altLang="en-US" dirty="0"/>
              <a:t> for the class</a:t>
            </a:r>
          </a:p>
          <a:p>
            <a:pPr eaLnBrk="1" hangingPunct="1"/>
            <a:r>
              <a:rPr lang="en-US" altLang="en-US" dirty="0"/>
              <a:t>To use the vector class</a:t>
            </a:r>
          </a:p>
          <a:p>
            <a:pPr lvl="1" eaLnBrk="1" hangingPunct="1"/>
            <a:r>
              <a:rPr lang="en-US" altLang="en-US" dirty="0"/>
              <a:t>Include the vector library</a:t>
            </a:r>
            <a:br>
              <a:rPr lang="en-US" altLang="en-US" dirty="0"/>
            </a:br>
            <a:r>
              <a:rPr lang="en-US" altLang="en-US" dirty="0"/>
              <a:t>              #include &lt;</a:t>
            </a:r>
            <a:r>
              <a:rPr lang="en-US" altLang="en-US" dirty="0">
                <a:solidFill>
                  <a:srgbClr val="0000CC"/>
                </a:solidFill>
              </a:rPr>
              <a:t>vector</a:t>
            </a:r>
            <a:r>
              <a:rPr lang="en-US" altLang="en-US" dirty="0"/>
              <a:t>&gt;</a:t>
            </a:r>
          </a:p>
          <a:p>
            <a:pPr lvl="1" eaLnBrk="1" hangingPunct="1"/>
            <a:r>
              <a:rPr lang="en-US" altLang="en-US" dirty="0"/>
              <a:t>Vector names are placed in the standard namespace:</a:t>
            </a:r>
            <a:br>
              <a:rPr lang="en-US" altLang="en-US" dirty="0"/>
            </a:br>
            <a:r>
              <a:rPr lang="en-US" altLang="en-US" dirty="0"/>
              <a:t>             using namespace std;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E9B2-99CE-4A42-88A8-E57F9BA9A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49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B1CBA-731C-4BC9-81F6-D386A7A336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3ACD7A89-A1A8-453B-A8AD-D909A4187A9F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3" name="Picture 4" descr="11">
            <a:extLst>
              <a:ext uri="{FF2B5EF4-FFF2-40B4-BE49-F238E27FC236}">
                <a16:creationId xmlns:a16="http://schemas.microsoft.com/office/drawing/2014/main" id="{FA15847E-2223-4B03-B353-4727BC96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284085"/>
            <a:ext cx="6571926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123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B18A-EB29-4676-8CD0-866400BB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55C9-E870-4169-AC81-4B57DC32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Attempting to use [ ] to set a value </a:t>
            </a:r>
            <a:r>
              <a:rPr lang="en-US" altLang="en-US" dirty="0">
                <a:solidFill>
                  <a:srgbClr val="0000CC"/>
                </a:solidFill>
              </a:rPr>
              <a:t>beyond</a:t>
            </a:r>
            <a:r>
              <a:rPr lang="en-US" altLang="en-US" dirty="0"/>
              <a:t> the </a:t>
            </a:r>
            <a:r>
              <a:rPr lang="en-US" altLang="en-US" dirty="0">
                <a:solidFill>
                  <a:srgbClr val="0000CC"/>
                </a:solidFill>
              </a:rPr>
              <a:t>size</a:t>
            </a:r>
            <a:r>
              <a:rPr lang="en-US" altLang="en-US" dirty="0"/>
              <a:t> of a vector </a:t>
            </a:r>
            <a:r>
              <a:rPr lang="en-US" altLang="en-US" b="1" dirty="0"/>
              <a:t>may</a:t>
            </a:r>
            <a:r>
              <a:rPr lang="en-US" altLang="en-US" dirty="0"/>
              <a:t> </a:t>
            </a:r>
            <a:r>
              <a:rPr lang="en-US" altLang="en-US" b="1" dirty="0"/>
              <a:t>not</a:t>
            </a:r>
            <a:r>
              <a:rPr lang="en-US" altLang="en-US" dirty="0"/>
              <a:t> generate an </a:t>
            </a:r>
            <a:r>
              <a:rPr lang="en-US" altLang="en-US" dirty="0">
                <a:solidFill>
                  <a:srgbClr val="C00000"/>
                </a:solidFill>
              </a:rPr>
              <a:t>error </a:t>
            </a:r>
            <a:r>
              <a:rPr lang="en-US" altLang="en-US" b="1" dirty="0">
                <a:solidFill>
                  <a:srgbClr val="C00000"/>
                </a:solidFill>
              </a:rPr>
              <a:t>BUT</a:t>
            </a:r>
          </a:p>
          <a:p>
            <a:pPr lvl="1" eaLnBrk="1" hangingPunct="1"/>
            <a:r>
              <a:rPr lang="en-US" altLang="en-US" b="1" dirty="0"/>
              <a:t>The program will probably misbehave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Unlike arrays, assignment </a:t>
            </a:r>
            <a:r>
              <a:rPr lang="en-US" altLang="en-US" dirty="0">
                <a:solidFill>
                  <a:srgbClr val="0000CC"/>
                </a:solidFill>
              </a:rPr>
              <a:t>=</a:t>
            </a:r>
            <a:r>
              <a:rPr lang="en-US" altLang="en-US" dirty="0"/>
              <a:t> operator with vectors does an element by element copy of the right hand vector</a:t>
            </a:r>
          </a:p>
          <a:p>
            <a:pPr lvl="1" eaLnBrk="1" hangingPunct="1"/>
            <a:r>
              <a:rPr lang="en-US" altLang="en-US" dirty="0"/>
              <a:t>For class types, the assignment operator must make independent copies.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3BEEB-8F52-4ED9-AAD0-98F8B6392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714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112A-9C3A-4220-8A30-FBC93686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0C07-86A2-4FC9-8EC7-18B8F66A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vector's </a:t>
            </a:r>
            <a:r>
              <a:rPr lang="en-US" altLang="en-US" dirty="0">
                <a:solidFill>
                  <a:srgbClr val="0000CC"/>
                </a:solidFill>
              </a:rPr>
              <a:t>capacity</a:t>
            </a:r>
            <a:r>
              <a:rPr lang="en-US" altLang="en-US" dirty="0"/>
              <a:t> is the number of elements allocated in memory</a:t>
            </a:r>
          </a:p>
          <a:p>
            <a:pPr lvl="1" eaLnBrk="1" hangingPunct="1"/>
            <a:r>
              <a:rPr lang="en-US" altLang="en-US" dirty="0"/>
              <a:t>Accessible using the </a:t>
            </a:r>
            <a:r>
              <a:rPr lang="en-US" altLang="en-US" dirty="0">
                <a:solidFill>
                  <a:srgbClr val="0000CC"/>
                </a:solidFill>
              </a:rPr>
              <a:t>capacity</a:t>
            </a:r>
            <a:r>
              <a:rPr lang="en-US" altLang="en-US" dirty="0"/>
              <a:t>( ) member function</a:t>
            </a:r>
          </a:p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size()</a:t>
            </a:r>
            <a:r>
              <a:rPr lang="en-US" altLang="en-US" dirty="0"/>
              <a:t> is the number of elements initialized</a:t>
            </a:r>
          </a:p>
          <a:p>
            <a:pPr eaLnBrk="1" hangingPunct="1"/>
            <a:r>
              <a:rPr lang="en-US" altLang="en-US" dirty="0"/>
              <a:t>When a vector runs out of space, the </a:t>
            </a:r>
            <a:r>
              <a:rPr lang="en-US" altLang="en-US" dirty="0">
                <a:solidFill>
                  <a:srgbClr val="0000CC"/>
                </a:solidFill>
              </a:rPr>
              <a:t>capacity</a:t>
            </a:r>
            <a:r>
              <a:rPr lang="en-US" altLang="en-US" dirty="0"/>
              <a:t> is automatically increased</a:t>
            </a:r>
          </a:p>
          <a:p>
            <a:pPr lvl="1" eaLnBrk="1" hangingPunct="1"/>
            <a:r>
              <a:rPr lang="en-US" altLang="en-US" dirty="0"/>
              <a:t>A common scheme is to double the size of a vector</a:t>
            </a:r>
          </a:p>
          <a:p>
            <a:pPr lvl="2" eaLnBrk="1" hangingPunct="1"/>
            <a:r>
              <a:rPr lang="en-US" altLang="en-US" dirty="0"/>
              <a:t>More efficient than allocating smaller chunks of memory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40463-C5CA-4814-9EDB-F2B9BE027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2A4E-D563-4E5A-9F93-D97980AB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5AAE6-3021-4EE3-BA8B-D9B114140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Array Type for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516D5-2D15-43E2-9701-B1D792008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1EFD7075-74B7-4C5D-BEF3-0EE3E9DDDF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7536-5AD4-4503-ABFB-6A6FC8DC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Resize to grow </a:t>
            </a:r>
            <a:r>
              <a:rPr lang="en-US"/>
              <a:t>or shrink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79B1-C0E7-47D8-95B5-B5D86854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efficiency is an issue</a:t>
            </a:r>
          </a:p>
          <a:p>
            <a:pPr lvl="1" eaLnBrk="1" hangingPunct="1"/>
            <a:r>
              <a:rPr lang="en-US" altLang="en-US" dirty="0"/>
              <a:t>Member function reserve can increase the capacity of a vector</a:t>
            </a:r>
          </a:p>
          <a:p>
            <a:pPr lvl="2" eaLnBrk="1" hangingPunct="1"/>
            <a:r>
              <a:rPr lang="en-US" altLang="en-US" dirty="0"/>
              <a:t>Example:   </a:t>
            </a: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v.reserve</a:t>
            </a:r>
            <a:r>
              <a:rPr lang="en-US" altLang="en-US" dirty="0"/>
              <a:t>(32); // at least 32 elements</a:t>
            </a:r>
            <a:br>
              <a:rPr lang="en-US" altLang="en-US" dirty="0"/>
            </a:br>
            <a:r>
              <a:rPr lang="en-US" altLang="en-US" dirty="0"/>
              <a:t>   	</a:t>
            </a:r>
            <a:r>
              <a:rPr lang="en-US" altLang="en-US" dirty="0" err="1"/>
              <a:t>v.reserve</a:t>
            </a:r>
            <a:r>
              <a:rPr lang="en-US" altLang="en-US" dirty="0"/>
              <a:t>(</a:t>
            </a:r>
            <a:r>
              <a:rPr lang="en-US" altLang="en-US" dirty="0" err="1"/>
              <a:t>v.size</a:t>
            </a:r>
            <a:r>
              <a:rPr lang="en-US" altLang="en-US" dirty="0"/>
              <a:t>( ) + 10);  // at least 10 more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/>
            <a:r>
              <a:rPr lang="en-US" altLang="en-US" dirty="0"/>
              <a:t>resize can be used to shrink a vector</a:t>
            </a:r>
          </a:p>
          <a:p>
            <a:pPr lvl="2" eaLnBrk="1" hangingPunct="1"/>
            <a:r>
              <a:rPr lang="en-US" altLang="en-US" dirty="0"/>
              <a:t>Example:  	  </a:t>
            </a:r>
            <a:r>
              <a:rPr lang="en-US" altLang="en-US" dirty="0" err="1"/>
              <a:t>v.resize</a:t>
            </a:r>
            <a:r>
              <a:rPr lang="en-US" altLang="en-US" dirty="0"/>
              <a:t>(24); 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	  //elements beyond 24  are lost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1B7DF-410B-432A-81AD-9840F0DAE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9644503-7477-4953-B920-4773CF6C30D2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41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A3A7-00A3-4FEC-A89C-EF339D22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C44E2-C8F2-4A6E-9535-B6943771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13"/>
            <a:ext cx="9144000" cy="63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67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0274-C44A-499A-9B3A-ECFFD3F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vector&lt;type&gt; v;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17D27-9933-479C-9191-77591152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2909" r="19166" b="4000"/>
          <a:stretch/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70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6068-C1F4-4FA2-AF3A-92F75A36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sz="2800" dirty="0"/>
              <a:t>vector&lt;type&gt;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0B0E-B88B-4347-A2E1-F7D5179A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112" r="16666" b="4074"/>
          <a:stretch/>
        </p:blipFill>
        <p:spPr>
          <a:xfrm>
            <a:off x="0" y="1066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073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0E38-2A4F-4602-9547-AB927484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vector&lt;type&gt;::iterator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BAC2F-36ED-482D-92D4-3D87E324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r="19166" b="36296"/>
          <a:stretch/>
        </p:blipFill>
        <p:spPr>
          <a:xfrm>
            <a:off x="-7951" y="1371600"/>
            <a:ext cx="9144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628400-D542-4E7F-8C23-F56524A0BB18}"/>
              </a:ext>
            </a:extLst>
          </p:cNvPr>
          <p:cNvSpPr txBox="1"/>
          <p:nvPr/>
        </p:nvSpPr>
        <p:spPr>
          <a:xfrm>
            <a:off x="152400" y="5024735"/>
            <a:ext cx="9045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iterator allows us to loop.</a:t>
            </a:r>
          </a:p>
          <a:p>
            <a:r>
              <a:rPr lang="en-US" dirty="0"/>
              <a:t>   for (vector&lt;type&gt;::</a:t>
            </a:r>
            <a:r>
              <a:rPr lang="en-US" dirty="0" err="1"/>
              <a:t>const_iterator</a:t>
            </a:r>
            <a:r>
              <a:rPr lang="en-US" dirty="0"/>
              <a:t> it = </a:t>
            </a:r>
            <a:r>
              <a:rPr lang="en-US" dirty="0" err="1"/>
              <a:t>v.begin</a:t>
            </a:r>
            <a:r>
              <a:rPr lang="en-US" dirty="0"/>
              <a:t>(); it != </a:t>
            </a:r>
            <a:r>
              <a:rPr lang="en-US" dirty="0" err="1"/>
              <a:t>v.end</a:t>
            </a:r>
            <a:r>
              <a:rPr lang="en-US"/>
              <a:t>(); it++)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cout</a:t>
            </a:r>
            <a:r>
              <a:rPr lang="en-US" dirty="0"/>
              <a:t> &lt;&lt; *it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27601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32348</TotalTime>
  <Words>6112</Words>
  <Application>Microsoft Office PowerPoint</Application>
  <PresentationFormat>On-screen Show (4:3)</PresentationFormat>
  <Paragraphs>691</Paragraphs>
  <Slides>94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Comic Sans MS</vt:lpstr>
      <vt:lpstr>Consolas</vt:lpstr>
      <vt:lpstr>Courier New</vt:lpstr>
      <vt:lpstr>Letter Gothic</vt:lpstr>
      <vt:lpstr>Tahoma</vt:lpstr>
      <vt:lpstr>Times New Roman</vt:lpstr>
      <vt:lpstr>Wingdings</vt:lpstr>
      <vt:lpstr>ZapfDingbats</vt:lpstr>
      <vt:lpstr>Default Design</vt:lpstr>
      <vt:lpstr>Strings and Vectors</vt:lpstr>
      <vt:lpstr>Overview</vt:lpstr>
      <vt:lpstr>10.1</vt:lpstr>
      <vt:lpstr>Character Testing</vt:lpstr>
      <vt:lpstr>From Program 10-1</vt:lpstr>
      <vt:lpstr>10.2</vt:lpstr>
      <vt:lpstr>Character Case Conversion</vt:lpstr>
      <vt:lpstr>Character Case Conversion</vt:lpstr>
      <vt:lpstr>C-strings</vt:lpstr>
      <vt:lpstr>10.3</vt:lpstr>
      <vt:lpstr>C-Strings</vt:lpstr>
      <vt:lpstr>An Array Type for Strings</vt:lpstr>
      <vt:lpstr>C-Strings</vt:lpstr>
      <vt:lpstr>C-String array</vt:lpstr>
      <vt:lpstr>Declaring c-strings</vt:lpstr>
      <vt:lpstr>Initializing C-Strings</vt:lpstr>
      <vt:lpstr>Initializing c-strings</vt:lpstr>
      <vt:lpstr>Initializing c-strings</vt:lpstr>
      <vt:lpstr>Looping with c-strings</vt:lpstr>
      <vt:lpstr>Don’t need size but it is safer!</vt:lpstr>
      <vt:lpstr>Finding the length of a c-string</vt:lpstr>
      <vt:lpstr>C-strings are just arrays!</vt:lpstr>
      <vt:lpstr>How to initialize a c-string.</vt:lpstr>
      <vt:lpstr>Problems with strcpy</vt:lpstr>
      <vt:lpstr>Comparing two c-strings</vt:lpstr>
      <vt:lpstr>strcmp(char *s1, char *s2)</vt:lpstr>
      <vt:lpstr>strcmp(char *s1, char *s2)</vt:lpstr>
      <vt:lpstr>strcat(char* s1, char *s2)</vt:lpstr>
      <vt:lpstr>strncat(char *s1, char *s2)</vt:lpstr>
      <vt:lpstr>cstring library functions</vt:lpstr>
      <vt:lpstr>cstring library functions</vt:lpstr>
      <vt:lpstr>C-Strings as parameters</vt:lpstr>
      <vt:lpstr>C-strings output</vt:lpstr>
      <vt:lpstr>Consequences: c-strings output</vt:lpstr>
      <vt:lpstr>C-string input</vt:lpstr>
      <vt:lpstr>Reading a line with whitespace: getline(char* cstr, int length)</vt:lpstr>
      <vt:lpstr>cin.getline(char[], int)</vt:lpstr>
      <vt:lpstr>Convert c-strings to other types</vt:lpstr>
      <vt:lpstr>int atoi(char* str)</vt:lpstr>
      <vt:lpstr>float atof(char *str)</vt:lpstr>
      <vt:lpstr>Conversions</vt:lpstr>
      <vt:lpstr>String class</vt:lpstr>
      <vt:lpstr>string class</vt:lpstr>
      <vt:lpstr>string concatenation</vt:lpstr>
      <vt:lpstr>string constructors</vt:lpstr>
      <vt:lpstr>PowerPoint Presentation</vt:lpstr>
      <vt:lpstr>Declaration of string class</vt:lpstr>
      <vt:lpstr>Example</vt:lpstr>
      <vt:lpstr>I/O with string</vt:lpstr>
      <vt:lpstr>getline and Type string</vt:lpstr>
      <vt:lpstr>getline example</vt:lpstr>
      <vt:lpstr>getline(cin, string) and cin.get</vt:lpstr>
      <vt:lpstr>PowerPoint Presentation</vt:lpstr>
      <vt:lpstr>PowerPoint Presentation</vt:lpstr>
      <vt:lpstr>getline specifying a delimiter</vt:lpstr>
      <vt:lpstr>getline returns a istream&amp;</vt:lpstr>
      <vt:lpstr>PowerPoint Presentation</vt:lpstr>
      <vt:lpstr>The to_string Function</vt:lpstr>
      <vt:lpstr>Use str[i] and str.length()</vt:lpstr>
      <vt:lpstr>str.at(i) same as str[i]</vt:lpstr>
      <vt:lpstr>Comparing strings like builtins</vt:lpstr>
      <vt:lpstr>C-string auto-convert to string</vt:lpstr>
      <vt:lpstr>Use str.c_str() for c-string</vt:lpstr>
      <vt:lpstr>Other Definitions of C++ strings</vt:lpstr>
      <vt:lpstr>string Operators</vt:lpstr>
      <vt:lpstr>string Member Functions</vt:lpstr>
      <vt:lpstr>PowerPoint Presentation</vt:lpstr>
      <vt:lpstr>Palindrome Program</vt:lpstr>
      <vt:lpstr>Two implementations of Palindrome</vt:lpstr>
      <vt:lpstr>Palindrome Algorithm</vt:lpstr>
      <vt:lpstr>When writing code,  start with the simplest function</vt:lpstr>
      <vt:lpstr>Two versions of convert_to_lower</vt:lpstr>
      <vt:lpstr>remove_punctuation &amp; space </vt:lpstr>
      <vt:lpstr>More on remove_punctuation</vt:lpstr>
      <vt:lpstr>Two versions of remove_punct</vt:lpstr>
      <vt:lpstr>What does is_palindrome look like?</vt:lpstr>
      <vt:lpstr>Two versions of is_palindrome</vt:lpstr>
      <vt:lpstr>What’s the difference?</vt:lpstr>
      <vt:lpstr>Vectors</vt:lpstr>
      <vt:lpstr>Vectors are like dynamic arrays</vt:lpstr>
      <vt:lpstr>Index vector elements with []</vt:lpstr>
      <vt:lpstr>Use push_back to append</vt:lpstr>
      <vt:lpstr>Use member function size()</vt:lpstr>
      <vt:lpstr>unsigned int size()</vt:lpstr>
      <vt:lpstr>Initializers</vt:lpstr>
      <vt:lpstr>Vectors of any type</vt:lpstr>
      <vt:lpstr>PowerPoint Presentation</vt:lpstr>
      <vt:lpstr>Vector issues</vt:lpstr>
      <vt:lpstr>Vector efficiency</vt:lpstr>
      <vt:lpstr>Resize to grow or shrink</vt:lpstr>
      <vt:lpstr>PowerPoint Presentation</vt:lpstr>
      <vt:lpstr>vector&lt;type&gt; v;</vt:lpstr>
      <vt:lpstr>vector&lt;type&gt; methods</vt:lpstr>
      <vt:lpstr>vector&lt;type&gt;::iterator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and Vectors</dc:title>
  <dc:creator>Julie A. Harazduk</dc:creator>
  <cp:lastModifiedBy>Julie A. Harazduk</cp:lastModifiedBy>
  <cp:revision>71</cp:revision>
  <dcterms:created xsi:type="dcterms:W3CDTF">2018-10-07T17:11:33Z</dcterms:created>
  <dcterms:modified xsi:type="dcterms:W3CDTF">2020-02-26T15:37:00Z</dcterms:modified>
</cp:coreProperties>
</file>