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127"/>
  </p:notesMasterIdLst>
  <p:handoutMasterIdLst>
    <p:handoutMasterId r:id="rId128"/>
  </p:handoutMasterIdLst>
  <p:sldIdLst>
    <p:sldId id="300" r:id="rId2"/>
    <p:sldId id="298" r:id="rId3"/>
    <p:sldId id="299" r:id="rId4"/>
    <p:sldId id="403" r:id="rId5"/>
    <p:sldId id="409" r:id="rId6"/>
    <p:sldId id="410" r:id="rId7"/>
    <p:sldId id="415" r:id="rId8"/>
    <p:sldId id="417" r:id="rId9"/>
    <p:sldId id="406" r:id="rId10"/>
    <p:sldId id="418" r:id="rId11"/>
    <p:sldId id="413" r:id="rId12"/>
    <p:sldId id="419" r:id="rId13"/>
    <p:sldId id="305" r:id="rId14"/>
    <p:sldId id="420" r:id="rId15"/>
    <p:sldId id="421" r:id="rId16"/>
    <p:sldId id="308" r:id="rId17"/>
    <p:sldId id="379" r:id="rId18"/>
    <p:sldId id="380" r:id="rId19"/>
    <p:sldId id="309" r:id="rId20"/>
    <p:sldId id="422" r:id="rId21"/>
    <p:sldId id="382" r:id="rId22"/>
    <p:sldId id="383" r:id="rId23"/>
    <p:sldId id="470" r:id="rId24"/>
    <p:sldId id="524" r:id="rId25"/>
    <p:sldId id="471" r:id="rId26"/>
    <p:sldId id="472" r:id="rId27"/>
    <p:sldId id="473" r:id="rId28"/>
    <p:sldId id="525" r:id="rId29"/>
    <p:sldId id="474" r:id="rId30"/>
    <p:sldId id="475" r:id="rId31"/>
    <p:sldId id="476" r:id="rId32"/>
    <p:sldId id="495" r:id="rId33"/>
    <p:sldId id="464" r:id="rId34"/>
    <p:sldId id="526" r:id="rId35"/>
    <p:sldId id="465" r:id="rId36"/>
    <p:sldId id="466" r:id="rId37"/>
    <p:sldId id="467" r:id="rId38"/>
    <p:sldId id="468" r:id="rId39"/>
    <p:sldId id="469" r:id="rId40"/>
    <p:sldId id="521" r:id="rId41"/>
    <p:sldId id="530" r:id="rId42"/>
    <p:sldId id="496" r:id="rId43"/>
    <p:sldId id="462" r:id="rId44"/>
    <p:sldId id="451" r:id="rId45"/>
    <p:sldId id="452" r:id="rId46"/>
    <p:sldId id="455" r:id="rId47"/>
    <p:sldId id="456" r:id="rId48"/>
    <p:sldId id="477" r:id="rId49"/>
    <p:sldId id="529" r:id="rId50"/>
    <p:sldId id="457" r:id="rId51"/>
    <p:sldId id="527" r:id="rId52"/>
    <p:sldId id="528" r:id="rId53"/>
    <p:sldId id="458" r:id="rId54"/>
    <p:sldId id="463" r:id="rId55"/>
    <p:sldId id="439" r:id="rId56"/>
    <p:sldId id="497" r:id="rId57"/>
    <p:sldId id="518" r:id="rId58"/>
    <p:sldId id="478" r:id="rId59"/>
    <p:sldId id="322" r:id="rId60"/>
    <p:sldId id="394" r:id="rId61"/>
    <p:sldId id="499" r:id="rId62"/>
    <p:sldId id="393" r:id="rId63"/>
    <p:sldId id="395" r:id="rId64"/>
    <p:sldId id="328" r:id="rId65"/>
    <p:sldId id="396" r:id="rId66"/>
    <p:sldId id="329" r:id="rId67"/>
    <p:sldId id="330" r:id="rId68"/>
    <p:sldId id="498" r:id="rId69"/>
    <p:sldId id="373" r:id="rId70"/>
    <p:sldId id="332" r:id="rId71"/>
    <p:sldId id="479" r:id="rId72"/>
    <p:sldId id="531" r:id="rId73"/>
    <p:sldId id="333" r:id="rId74"/>
    <p:sldId id="425" r:id="rId75"/>
    <p:sldId id="334" r:id="rId76"/>
    <p:sldId id="335" r:id="rId77"/>
    <p:sldId id="427" r:id="rId78"/>
    <p:sldId id="480" r:id="rId79"/>
    <p:sldId id="336" r:id="rId80"/>
    <p:sldId id="337" r:id="rId81"/>
    <p:sldId id="386" r:id="rId82"/>
    <p:sldId id="504" r:id="rId83"/>
    <p:sldId id="505" r:id="rId84"/>
    <p:sldId id="397" r:id="rId85"/>
    <p:sldId id="402" r:id="rId86"/>
    <p:sldId id="399" r:id="rId87"/>
    <p:sldId id="341" r:id="rId88"/>
    <p:sldId id="482" r:id="rId89"/>
    <p:sldId id="483" r:id="rId90"/>
    <p:sldId id="538" r:id="rId91"/>
    <p:sldId id="484" r:id="rId92"/>
    <p:sldId id="485" r:id="rId93"/>
    <p:sldId id="532" r:id="rId94"/>
    <p:sldId id="486" r:id="rId95"/>
    <p:sldId id="487" r:id="rId96"/>
    <p:sldId id="488" r:id="rId97"/>
    <p:sldId id="489" r:id="rId98"/>
    <p:sldId id="490" r:id="rId99"/>
    <p:sldId id="491" r:id="rId100"/>
    <p:sldId id="492" r:id="rId101"/>
    <p:sldId id="493" r:id="rId102"/>
    <p:sldId id="508" r:id="rId103"/>
    <p:sldId id="509" r:id="rId104"/>
    <p:sldId id="510" r:id="rId105"/>
    <p:sldId id="513" r:id="rId106"/>
    <p:sldId id="522" r:id="rId107"/>
    <p:sldId id="441" r:id="rId108"/>
    <p:sldId id="523" r:id="rId109"/>
    <p:sldId id="533" r:id="rId110"/>
    <p:sldId id="512" r:id="rId111"/>
    <p:sldId id="448" r:id="rId112"/>
    <p:sldId id="506" r:id="rId113"/>
    <p:sldId id="500" r:id="rId114"/>
    <p:sldId id="445" r:id="rId115"/>
    <p:sldId id="516" r:id="rId116"/>
    <p:sldId id="517" r:id="rId117"/>
    <p:sldId id="352" r:id="rId118"/>
    <p:sldId id="353" r:id="rId119"/>
    <p:sldId id="536" r:id="rId120"/>
    <p:sldId id="514" r:id="rId121"/>
    <p:sldId id="515" r:id="rId122"/>
    <p:sldId id="501" r:id="rId123"/>
    <p:sldId id="507" r:id="rId124"/>
    <p:sldId id="502" r:id="rId125"/>
    <p:sldId id="449" r:id="rId126"/>
  </p:sldIdLst>
  <p:sldSz cx="9144000" cy="6858000" type="letter"/>
  <p:notesSz cx="6858000" cy="9144000"/>
  <p:defaultTextStyle>
    <a:defPPr>
      <a:defRPr lang="en-CA"/>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3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0033CC"/>
    <a:srgbClr val="A50021"/>
    <a:srgbClr val="00B6F6"/>
    <a:srgbClr val="0099CC"/>
    <a:srgbClr val="B2B2B2"/>
    <a:srgbClr val="7376B1"/>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8548" autoAdjust="0"/>
  </p:normalViewPr>
  <p:slideViewPr>
    <p:cSldViewPr snapToObjects="1">
      <p:cViewPr varScale="1">
        <p:scale>
          <a:sx n="91" d="100"/>
          <a:sy n="91" d="100"/>
        </p:scale>
        <p:origin x="1238" y="62"/>
      </p:cViewPr>
      <p:guideLst>
        <p:guide orient="horz" pos="33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1968"/>
    </p:cViewPr>
  </p:sorterViewPr>
  <p:notesViewPr>
    <p:cSldViewPr snapToObjects="1">
      <p:cViewPr>
        <p:scale>
          <a:sx n="100" d="100"/>
          <a:sy n="100" d="100"/>
        </p:scale>
        <p:origin x="-780" y="21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604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604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66AF23AA-B1C0-4F71-AF4C-71CF528A6E40}" type="slidenum">
              <a:rPr lang="en-CA"/>
              <a:pPr>
                <a:defRPr/>
              </a:pPr>
              <a:t>‹#›</a:t>
            </a:fld>
            <a:endParaRPr lang="en-CA"/>
          </a:p>
        </p:txBody>
      </p:sp>
    </p:spTree>
    <p:extLst>
      <p:ext uri="{BB962C8B-B14F-4D97-AF65-F5344CB8AC3E}">
        <p14:creationId xmlns:p14="http://schemas.microsoft.com/office/powerpoint/2010/main" val="6447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614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C3AB6F7F-792F-4A2C-A8F4-5CAFDEC6FF85}" type="slidenum">
              <a:rPr lang="en-CA"/>
              <a:pPr>
                <a:defRPr/>
              </a:pPr>
              <a:t>‹#›</a:t>
            </a:fld>
            <a:endParaRPr lang="en-CA"/>
          </a:p>
        </p:txBody>
      </p:sp>
    </p:spTree>
    <p:extLst>
      <p:ext uri="{BB962C8B-B14F-4D97-AF65-F5344CB8AC3E}">
        <p14:creationId xmlns:p14="http://schemas.microsoft.com/office/powerpoint/2010/main" val="2599871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charset="0"/>
        <a:ea typeface="+mn-ea"/>
        <a:cs typeface="+mn-cs"/>
      </a:defRPr>
    </a:lvl1pPr>
    <a:lvl2pPr marL="457200" algn="l" rtl="0" eaLnBrk="0" fontAlgn="base" hangingPunct="0">
      <a:spcBef>
        <a:spcPct val="30000"/>
      </a:spcBef>
      <a:spcAft>
        <a:spcPct val="0"/>
      </a:spcAft>
      <a:defRPr sz="16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endParaRPr lang="en-US"/>
          </a:p>
        </p:txBody>
      </p:sp>
      <p:sp>
        <p:nvSpPr>
          <p:cNvPr id="82948" name="Slide Number Placeholder 3"/>
          <p:cNvSpPr>
            <a:spLocks noGrp="1"/>
          </p:cNvSpPr>
          <p:nvPr>
            <p:ph type="sldNum" sz="quarter" idx="5"/>
          </p:nvPr>
        </p:nvSpPr>
        <p:spPr>
          <a:noFill/>
        </p:spPr>
        <p:txBody>
          <a:bodyPr/>
          <a:lstStyle/>
          <a:p>
            <a:fld id="{1685927B-8ACF-4BA8-9742-6C2150768C6E}"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endParaRPr lang="en-US"/>
          </a:p>
        </p:txBody>
      </p:sp>
      <p:sp>
        <p:nvSpPr>
          <p:cNvPr id="93188" name="Slide Number Placeholder 3"/>
          <p:cNvSpPr>
            <a:spLocks noGrp="1"/>
          </p:cNvSpPr>
          <p:nvPr>
            <p:ph type="sldNum" sz="quarter" idx="5"/>
          </p:nvPr>
        </p:nvSpPr>
        <p:spPr>
          <a:noFill/>
        </p:spPr>
        <p:txBody>
          <a:bodyPr/>
          <a:lstStyle/>
          <a:p>
            <a:fld id="{278D5A3D-17E8-4CF9-B85D-41B799CBBA22}" type="slidenum">
              <a:rPr lang="en-CA" smtClean="0"/>
              <a:pPr/>
              <a:t>13</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a:p>
        </p:txBody>
      </p:sp>
      <p:sp>
        <p:nvSpPr>
          <p:cNvPr id="89092" name="Slide Number Placeholder 3"/>
          <p:cNvSpPr>
            <a:spLocks noGrp="1"/>
          </p:cNvSpPr>
          <p:nvPr>
            <p:ph type="sldNum" sz="quarter" idx="5"/>
          </p:nvPr>
        </p:nvSpPr>
        <p:spPr>
          <a:noFill/>
        </p:spPr>
        <p:txBody>
          <a:bodyPr/>
          <a:lstStyle/>
          <a:p>
            <a:fld id="{882FFBE5-B66C-4675-A06B-2C3151A29689}" type="slidenum">
              <a:rPr lang="en-CA" smtClean="0"/>
              <a:pPr/>
              <a:t>14</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endParaRPr lang="en-US"/>
          </a:p>
        </p:txBody>
      </p:sp>
      <p:sp>
        <p:nvSpPr>
          <p:cNvPr id="90116" name="Slide Number Placeholder 3"/>
          <p:cNvSpPr>
            <a:spLocks noGrp="1"/>
          </p:cNvSpPr>
          <p:nvPr>
            <p:ph type="sldNum" sz="quarter" idx="5"/>
          </p:nvPr>
        </p:nvSpPr>
        <p:spPr>
          <a:noFill/>
        </p:spPr>
        <p:txBody>
          <a:bodyPr/>
          <a:lstStyle/>
          <a:p>
            <a:fld id="{028ECE14-8E15-4CC5-8D13-FFFF88CF225F}" type="slidenum">
              <a:rPr lang="en-CA" smtClean="0"/>
              <a:pPr/>
              <a:t>15</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a:p>
        </p:txBody>
      </p:sp>
      <p:sp>
        <p:nvSpPr>
          <p:cNvPr id="96260" name="Slide Number Placeholder 3"/>
          <p:cNvSpPr>
            <a:spLocks noGrp="1"/>
          </p:cNvSpPr>
          <p:nvPr>
            <p:ph type="sldNum" sz="quarter" idx="5"/>
          </p:nvPr>
        </p:nvSpPr>
        <p:spPr>
          <a:noFill/>
        </p:spPr>
        <p:txBody>
          <a:bodyPr/>
          <a:lstStyle/>
          <a:p>
            <a:fld id="{D4DD6DAA-9F12-4FEF-9CAE-88B3D3FF696A}" type="slidenum">
              <a:rPr lang="en-CA" smtClean="0"/>
              <a:pPr/>
              <a:t>16</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a:p>
        </p:txBody>
      </p:sp>
      <p:sp>
        <p:nvSpPr>
          <p:cNvPr id="97284" name="Slide Number Placeholder 3"/>
          <p:cNvSpPr>
            <a:spLocks noGrp="1"/>
          </p:cNvSpPr>
          <p:nvPr>
            <p:ph type="sldNum" sz="quarter" idx="5"/>
          </p:nvPr>
        </p:nvSpPr>
        <p:spPr>
          <a:noFill/>
        </p:spPr>
        <p:txBody>
          <a:bodyPr/>
          <a:lstStyle/>
          <a:p>
            <a:fld id="{A0AC3800-F53A-4C4E-A2C2-8E81D014C253}" type="slidenum">
              <a:rPr lang="en-CA" smtClean="0"/>
              <a:pPr/>
              <a:t>17</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en-US"/>
          </a:p>
        </p:txBody>
      </p:sp>
      <p:sp>
        <p:nvSpPr>
          <p:cNvPr id="98308" name="Slide Number Placeholder 3"/>
          <p:cNvSpPr>
            <a:spLocks noGrp="1"/>
          </p:cNvSpPr>
          <p:nvPr>
            <p:ph type="sldNum" sz="quarter" idx="5"/>
          </p:nvPr>
        </p:nvSpPr>
        <p:spPr>
          <a:noFill/>
        </p:spPr>
        <p:txBody>
          <a:bodyPr/>
          <a:lstStyle/>
          <a:p>
            <a:fld id="{5F252DFF-75FB-4F52-B76F-C304849DE45D}" type="slidenum">
              <a:rPr lang="en-CA" smtClean="0"/>
              <a:pPr/>
              <a:t>18</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a:p>
        </p:txBody>
      </p:sp>
      <p:sp>
        <p:nvSpPr>
          <p:cNvPr id="99332" name="Slide Number Placeholder 3"/>
          <p:cNvSpPr>
            <a:spLocks noGrp="1"/>
          </p:cNvSpPr>
          <p:nvPr>
            <p:ph type="sldNum" sz="quarter" idx="5"/>
          </p:nvPr>
        </p:nvSpPr>
        <p:spPr>
          <a:noFill/>
        </p:spPr>
        <p:txBody>
          <a:bodyPr/>
          <a:lstStyle/>
          <a:p>
            <a:fld id="{FBFFF1E0-354A-4F90-9338-F6960F6ADC77}" type="slidenum">
              <a:rPr lang="en-CA" smtClean="0"/>
              <a:pPr/>
              <a:t>19</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en-US"/>
          </a:p>
        </p:txBody>
      </p:sp>
      <p:sp>
        <p:nvSpPr>
          <p:cNvPr id="101380" name="Slide Number Placeholder 3"/>
          <p:cNvSpPr>
            <a:spLocks noGrp="1"/>
          </p:cNvSpPr>
          <p:nvPr>
            <p:ph type="sldNum" sz="quarter" idx="5"/>
          </p:nvPr>
        </p:nvSpPr>
        <p:spPr>
          <a:noFill/>
        </p:spPr>
        <p:txBody>
          <a:bodyPr/>
          <a:lstStyle/>
          <a:p>
            <a:fld id="{C69E180F-2292-43AA-8ABE-8B7C1A65E3A5}" type="slidenum">
              <a:rPr lang="en-CA" smtClean="0"/>
              <a:pPr/>
              <a:t>22</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endParaRPr lang="en-US"/>
          </a:p>
        </p:txBody>
      </p:sp>
      <p:sp>
        <p:nvSpPr>
          <p:cNvPr id="102404" name="Slide Number Placeholder 3"/>
          <p:cNvSpPr>
            <a:spLocks noGrp="1"/>
          </p:cNvSpPr>
          <p:nvPr>
            <p:ph type="sldNum" sz="quarter" idx="5"/>
          </p:nvPr>
        </p:nvSpPr>
        <p:spPr>
          <a:noFill/>
        </p:spPr>
        <p:txBody>
          <a:bodyPr/>
          <a:lstStyle/>
          <a:p>
            <a:fld id="{0EC10899-C55B-4DDD-A5E1-56FE5360BC30}" type="slidenum">
              <a:rPr lang="en-CA" smtClean="0"/>
              <a:pPr/>
              <a:t>23</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en-US"/>
          </a:p>
        </p:txBody>
      </p:sp>
      <p:sp>
        <p:nvSpPr>
          <p:cNvPr id="103428" name="Slide Number Placeholder 3"/>
          <p:cNvSpPr>
            <a:spLocks noGrp="1"/>
          </p:cNvSpPr>
          <p:nvPr>
            <p:ph type="sldNum" sz="quarter" idx="5"/>
          </p:nvPr>
        </p:nvSpPr>
        <p:spPr>
          <a:noFill/>
        </p:spPr>
        <p:txBody>
          <a:bodyPr/>
          <a:lstStyle/>
          <a:p>
            <a:fld id="{3FE78769-E6B9-4BB1-9CAA-0677C1B3E9CC}" type="slidenum">
              <a:rPr lang="en-CA" smtClean="0"/>
              <a:pPr/>
              <a:t>25</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a:p>
        </p:txBody>
      </p:sp>
      <p:sp>
        <p:nvSpPr>
          <p:cNvPr id="83972" name="Slide Number Placeholder 3"/>
          <p:cNvSpPr>
            <a:spLocks noGrp="1"/>
          </p:cNvSpPr>
          <p:nvPr>
            <p:ph type="sldNum" sz="quarter" idx="5"/>
          </p:nvPr>
        </p:nvSpPr>
        <p:spPr>
          <a:noFill/>
        </p:spPr>
        <p:txBody>
          <a:bodyPr/>
          <a:lstStyle/>
          <a:p>
            <a:fld id="{E5278E51-C3C3-47A8-9C34-AC3E554F145D}"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eaLnBrk="1" hangingPunct="1"/>
            <a:endParaRPr lang="en-US"/>
          </a:p>
        </p:txBody>
      </p:sp>
      <p:sp>
        <p:nvSpPr>
          <p:cNvPr id="104452" name="Slide Number Placeholder 3"/>
          <p:cNvSpPr>
            <a:spLocks noGrp="1"/>
          </p:cNvSpPr>
          <p:nvPr>
            <p:ph type="sldNum" sz="quarter" idx="5"/>
          </p:nvPr>
        </p:nvSpPr>
        <p:spPr>
          <a:noFill/>
        </p:spPr>
        <p:txBody>
          <a:bodyPr/>
          <a:lstStyle/>
          <a:p>
            <a:fld id="{B1D9F66E-9219-41A6-87BD-64E9ED7EDA12}" type="slidenum">
              <a:rPr lang="en-CA" smtClean="0"/>
              <a:pPr/>
              <a:t>26</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endParaRPr lang="en-US"/>
          </a:p>
        </p:txBody>
      </p:sp>
      <p:sp>
        <p:nvSpPr>
          <p:cNvPr id="105476" name="Slide Number Placeholder 3"/>
          <p:cNvSpPr>
            <a:spLocks noGrp="1"/>
          </p:cNvSpPr>
          <p:nvPr>
            <p:ph type="sldNum" sz="quarter" idx="5"/>
          </p:nvPr>
        </p:nvSpPr>
        <p:spPr>
          <a:noFill/>
        </p:spPr>
        <p:txBody>
          <a:bodyPr/>
          <a:lstStyle/>
          <a:p>
            <a:fld id="{DE0FFFA1-0EA9-492B-8E6A-BDC333E3D85D}" type="slidenum">
              <a:rPr lang="en-CA" smtClean="0"/>
              <a:pPr/>
              <a:t>27</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a:p>
        </p:txBody>
      </p:sp>
      <p:sp>
        <p:nvSpPr>
          <p:cNvPr id="106500" name="Slide Number Placeholder 3"/>
          <p:cNvSpPr>
            <a:spLocks noGrp="1"/>
          </p:cNvSpPr>
          <p:nvPr>
            <p:ph type="sldNum" sz="quarter" idx="5"/>
          </p:nvPr>
        </p:nvSpPr>
        <p:spPr>
          <a:noFill/>
        </p:spPr>
        <p:txBody>
          <a:bodyPr/>
          <a:lstStyle/>
          <a:p>
            <a:fld id="{F38CD2CD-814B-4C37-9DA1-39FB745C6F77}" type="slidenum">
              <a:rPr lang="en-CA" smtClean="0"/>
              <a:pPr/>
              <a:t>29</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US"/>
          </a:p>
        </p:txBody>
      </p:sp>
      <p:sp>
        <p:nvSpPr>
          <p:cNvPr id="107524" name="Slide Number Placeholder 3"/>
          <p:cNvSpPr>
            <a:spLocks noGrp="1"/>
          </p:cNvSpPr>
          <p:nvPr>
            <p:ph type="sldNum" sz="quarter" idx="5"/>
          </p:nvPr>
        </p:nvSpPr>
        <p:spPr>
          <a:noFill/>
        </p:spPr>
        <p:txBody>
          <a:bodyPr/>
          <a:lstStyle/>
          <a:p>
            <a:fld id="{E74702BD-90F9-41E4-B2B2-260B1E618F4C}" type="slidenum">
              <a:rPr lang="en-CA" smtClean="0"/>
              <a:pPr/>
              <a:t>30</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endParaRPr lang="en-US"/>
          </a:p>
        </p:txBody>
      </p:sp>
      <p:sp>
        <p:nvSpPr>
          <p:cNvPr id="108548" name="Slide Number Placeholder 3"/>
          <p:cNvSpPr>
            <a:spLocks noGrp="1"/>
          </p:cNvSpPr>
          <p:nvPr>
            <p:ph type="sldNum" sz="quarter" idx="5"/>
          </p:nvPr>
        </p:nvSpPr>
        <p:spPr>
          <a:noFill/>
        </p:spPr>
        <p:txBody>
          <a:bodyPr/>
          <a:lstStyle/>
          <a:p>
            <a:fld id="{0B13996D-7723-4D84-85FB-B71DAEA98D98}" type="slidenum">
              <a:rPr lang="en-CA" smtClean="0"/>
              <a:pPr/>
              <a:t>31</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a:p>
        </p:txBody>
      </p:sp>
      <p:sp>
        <p:nvSpPr>
          <p:cNvPr id="83972" name="Slide Number Placeholder 3"/>
          <p:cNvSpPr>
            <a:spLocks noGrp="1"/>
          </p:cNvSpPr>
          <p:nvPr>
            <p:ph type="sldNum" sz="quarter" idx="5"/>
          </p:nvPr>
        </p:nvSpPr>
        <p:spPr>
          <a:noFill/>
        </p:spPr>
        <p:txBody>
          <a:bodyPr/>
          <a:lstStyle/>
          <a:p>
            <a:fld id="{E5278E51-C3C3-47A8-9C34-AC3E554F145D}" type="slidenum">
              <a:rPr lang="en-CA" smtClean="0"/>
              <a:pPr/>
              <a:t>32</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a:p>
        </p:txBody>
      </p:sp>
      <p:sp>
        <p:nvSpPr>
          <p:cNvPr id="83972" name="Slide Number Placeholder 3"/>
          <p:cNvSpPr>
            <a:spLocks noGrp="1"/>
          </p:cNvSpPr>
          <p:nvPr>
            <p:ph type="sldNum" sz="quarter" idx="5"/>
          </p:nvPr>
        </p:nvSpPr>
        <p:spPr>
          <a:noFill/>
        </p:spPr>
        <p:txBody>
          <a:bodyPr/>
          <a:lstStyle/>
          <a:p>
            <a:fld id="{E5278E51-C3C3-47A8-9C34-AC3E554F145D}" type="slidenum">
              <a:rPr lang="en-CA" smtClean="0"/>
              <a:pPr/>
              <a:t>42</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endParaRPr lang="en-US"/>
          </a:p>
        </p:txBody>
      </p:sp>
      <p:sp>
        <p:nvSpPr>
          <p:cNvPr id="109572" name="Slide Number Placeholder 3"/>
          <p:cNvSpPr>
            <a:spLocks noGrp="1"/>
          </p:cNvSpPr>
          <p:nvPr>
            <p:ph type="sldNum" sz="quarter" idx="5"/>
          </p:nvPr>
        </p:nvSpPr>
        <p:spPr>
          <a:noFill/>
        </p:spPr>
        <p:txBody>
          <a:bodyPr/>
          <a:lstStyle/>
          <a:p>
            <a:fld id="{8E053834-7FB2-4E35-9BE5-77B38A6DB7BB}" type="slidenum">
              <a:rPr lang="en-CA" smtClean="0"/>
              <a:pPr/>
              <a:t>44</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endParaRPr lang="en-US"/>
          </a:p>
        </p:txBody>
      </p:sp>
      <p:sp>
        <p:nvSpPr>
          <p:cNvPr id="110596" name="Slide Number Placeholder 3"/>
          <p:cNvSpPr>
            <a:spLocks noGrp="1"/>
          </p:cNvSpPr>
          <p:nvPr>
            <p:ph type="sldNum" sz="quarter" idx="5"/>
          </p:nvPr>
        </p:nvSpPr>
        <p:spPr>
          <a:noFill/>
        </p:spPr>
        <p:txBody>
          <a:bodyPr/>
          <a:lstStyle/>
          <a:p>
            <a:fld id="{478CB3A9-351D-4EEB-89D0-247CE51F418B}" type="slidenum">
              <a:rPr lang="en-CA" smtClean="0"/>
              <a:pPr/>
              <a:t>45</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pPr eaLnBrk="1" hangingPunct="1"/>
            <a:endParaRPr lang="en-US"/>
          </a:p>
        </p:txBody>
      </p:sp>
      <p:sp>
        <p:nvSpPr>
          <p:cNvPr id="111620" name="Slide Number Placeholder 3"/>
          <p:cNvSpPr>
            <a:spLocks noGrp="1"/>
          </p:cNvSpPr>
          <p:nvPr>
            <p:ph type="sldNum" sz="quarter" idx="5"/>
          </p:nvPr>
        </p:nvSpPr>
        <p:spPr>
          <a:noFill/>
        </p:spPr>
        <p:txBody>
          <a:bodyPr/>
          <a:lstStyle/>
          <a:p>
            <a:fld id="{21531E24-5489-4D93-964C-07F20E14D9CA}" type="slidenum">
              <a:rPr lang="en-CA" smtClean="0"/>
              <a:pPr/>
              <a:t>46</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a:p>
        </p:txBody>
      </p:sp>
      <p:sp>
        <p:nvSpPr>
          <p:cNvPr id="84996" name="Slide Number Placeholder 3"/>
          <p:cNvSpPr>
            <a:spLocks noGrp="1"/>
          </p:cNvSpPr>
          <p:nvPr>
            <p:ph type="sldNum" sz="quarter" idx="5"/>
          </p:nvPr>
        </p:nvSpPr>
        <p:spPr>
          <a:noFill/>
        </p:spPr>
        <p:txBody>
          <a:bodyPr/>
          <a:lstStyle/>
          <a:p>
            <a:fld id="{092D05F8-9481-4D7A-877E-9C9E5481E0F7}" type="slidenum">
              <a:rPr lang="en-CA" smtClean="0"/>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pPr eaLnBrk="1" hangingPunct="1"/>
            <a:endParaRPr lang="en-US"/>
          </a:p>
        </p:txBody>
      </p:sp>
      <p:sp>
        <p:nvSpPr>
          <p:cNvPr id="114692" name="Slide Number Placeholder 3"/>
          <p:cNvSpPr>
            <a:spLocks noGrp="1"/>
          </p:cNvSpPr>
          <p:nvPr>
            <p:ph type="sldNum" sz="quarter" idx="5"/>
          </p:nvPr>
        </p:nvSpPr>
        <p:spPr>
          <a:noFill/>
        </p:spPr>
        <p:txBody>
          <a:bodyPr/>
          <a:lstStyle/>
          <a:p>
            <a:fld id="{45F3F507-1C6A-42B6-A002-1B2C0031091C}" type="slidenum">
              <a:rPr lang="en-CA" smtClean="0"/>
              <a:pPr/>
              <a:t>47</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en-US"/>
          </a:p>
        </p:txBody>
      </p:sp>
      <p:sp>
        <p:nvSpPr>
          <p:cNvPr id="115716" name="Slide Number Placeholder 3"/>
          <p:cNvSpPr>
            <a:spLocks noGrp="1"/>
          </p:cNvSpPr>
          <p:nvPr>
            <p:ph type="sldNum" sz="quarter" idx="5"/>
          </p:nvPr>
        </p:nvSpPr>
        <p:spPr>
          <a:noFill/>
        </p:spPr>
        <p:txBody>
          <a:bodyPr/>
          <a:lstStyle/>
          <a:p>
            <a:fld id="{C27374DC-8D37-4F07-A70C-971DBC33A446}" type="slidenum">
              <a:rPr lang="en-CA" smtClean="0"/>
              <a:pPr/>
              <a:t>50</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a:p>
        </p:txBody>
      </p:sp>
      <p:sp>
        <p:nvSpPr>
          <p:cNvPr id="83972" name="Slide Number Placeholder 3"/>
          <p:cNvSpPr>
            <a:spLocks noGrp="1"/>
          </p:cNvSpPr>
          <p:nvPr>
            <p:ph type="sldNum" sz="quarter" idx="5"/>
          </p:nvPr>
        </p:nvSpPr>
        <p:spPr>
          <a:noFill/>
        </p:spPr>
        <p:txBody>
          <a:bodyPr/>
          <a:lstStyle/>
          <a:p>
            <a:fld id="{E5278E51-C3C3-47A8-9C34-AC3E554F145D}" type="slidenum">
              <a:rPr lang="en-CA" smtClean="0"/>
              <a:pPr/>
              <a:t>56</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eaLnBrk="1" hangingPunct="1"/>
            <a:endParaRPr lang="en-US"/>
          </a:p>
        </p:txBody>
      </p:sp>
      <p:sp>
        <p:nvSpPr>
          <p:cNvPr id="118788" name="Slide Number Placeholder 3"/>
          <p:cNvSpPr>
            <a:spLocks noGrp="1"/>
          </p:cNvSpPr>
          <p:nvPr>
            <p:ph type="sldNum" sz="quarter" idx="5"/>
          </p:nvPr>
        </p:nvSpPr>
        <p:spPr>
          <a:noFill/>
        </p:spPr>
        <p:txBody>
          <a:bodyPr/>
          <a:lstStyle/>
          <a:p>
            <a:fld id="{EFCD2BB1-95BA-4BEB-86A9-E272174061E6}" type="slidenum">
              <a:rPr lang="en-CA" smtClean="0"/>
              <a:pPr/>
              <a:t>59</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US"/>
          </a:p>
        </p:txBody>
      </p:sp>
      <p:sp>
        <p:nvSpPr>
          <p:cNvPr id="119812" name="Slide Number Placeholder 3"/>
          <p:cNvSpPr>
            <a:spLocks noGrp="1"/>
          </p:cNvSpPr>
          <p:nvPr>
            <p:ph type="sldNum" sz="quarter" idx="5"/>
          </p:nvPr>
        </p:nvSpPr>
        <p:spPr>
          <a:noFill/>
        </p:spPr>
        <p:txBody>
          <a:bodyPr/>
          <a:lstStyle/>
          <a:p>
            <a:fld id="{3A820715-F91B-4D95-982F-12FFB93B6044}" type="slidenum">
              <a:rPr lang="en-CA" smtClean="0"/>
              <a:pPr/>
              <a:t>60</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pPr eaLnBrk="1" hangingPunct="1"/>
            <a:endParaRPr lang="en-US"/>
          </a:p>
        </p:txBody>
      </p:sp>
      <p:sp>
        <p:nvSpPr>
          <p:cNvPr id="121860" name="Slide Number Placeholder 3"/>
          <p:cNvSpPr>
            <a:spLocks noGrp="1"/>
          </p:cNvSpPr>
          <p:nvPr>
            <p:ph type="sldNum" sz="quarter" idx="5"/>
          </p:nvPr>
        </p:nvSpPr>
        <p:spPr>
          <a:noFill/>
        </p:spPr>
        <p:txBody>
          <a:bodyPr/>
          <a:lstStyle/>
          <a:p>
            <a:fld id="{88BF3833-83B5-4EBA-9D16-5192DB6D9102}" type="slidenum">
              <a:rPr lang="en-CA" smtClean="0"/>
              <a:pPr/>
              <a:t>61</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endParaRPr lang="en-US"/>
          </a:p>
        </p:txBody>
      </p:sp>
      <p:sp>
        <p:nvSpPr>
          <p:cNvPr id="120836" name="Slide Number Placeholder 3"/>
          <p:cNvSpPr>
            <a:spLocks noGrp="1"/>
          </p:cNvSpPr>
          <p:nvPr>
            <p:ph type="sldNum" sz="quarter" idx="5"/>
          </p:nvPr>
        </p:nvSpPr>
        <p:spPr>
          <a:noFill/>
        </p:spPr>
        <p:txBody>
          <a:bodyPr/>
          <a:lstStyle/>
          <a:p>
            <a:fld id="{DA43D06E-F6BC-4C05-940E-BBAFAE52D9FA}" type="slidenum">
              <a:rPr lang="en-CA" smtClean="0"/>
              <a:pPr/>
              <a:t>62</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eaLnBrk="1" hangingPunct="1"/>
            <a:endParaRPr lang="en-US"/>
          </a:p>
        </p:txBody>
      </p:sp>
      <p:sp>
        <p:nvSpPr>
          <p:cNvPr id="122884" name="Slide Number Placeholder 3"/>
          <p:cNvSpPr>
            <a:spLocks noGrp="1"/>
          </p:cNvSpPr>
          <p:nvPr>
            <p:ph type="sldNum" sz="quarter" idx="5"/>
          </p:nvPr>
        </p:nvSpPr>
        <p:spPr>
          <a:noFill/>
        </p:spPr>
        <p:txBody>
          <a:bodyPr/>
          <a:lstStyle/>
          <a:p>
            <a:fld id="{44B4472D-4077-48EA-9FE4-11CB50012DA7}" type="slidenum">
              <a:rPr lang="en-CA" smtClean="0"/>
              <a:pPr/>
              <a:t>63</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a:p>
        </p:txBody>
      </p:sp>
      <p:sp>
        <p:nvSpPr>
          <p:cNvPr id="123908" name="Slide Number Placeholder 3"/>
          <p:cNvSpPr>
            <a:spLocks noGrp="1"/>
          </p:cNvSpPr>
          <p:nvPr>
            <p:ph type="sldNum" sz="quarter" idx="5"/>
          </p:nvPr>
        </p:nvSpPr>
        <p:spPr>
          <a:noFill/>
        </p:spPr>
        <p:txBody>
          <a:bodyPr/>
          <a:lstStyle/>
          <a:p>
            <a:fld id="{C21447F7-BC13-4222-9CEF-16405AF5F88A}" type="slidenum">
              <a:rPr lang="en-CA" smtClean="0"/>
              <a:pPr/>
              <a:t>64</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eaLnBrk="1" hangingPunct="1"/>
            <a:endParaRPr lang="en-US"/>
          </a:p>
        </p:txBody>
      </p:sp>
      <p:sp>
        <p:nvSpPr>
          <p:cNvPr id="124932" name="Slide Number Placeholder 3"/>
          <p:cNvSpPr>
            <a:spLocks noGrp="1"/>
          </p:cNvSpPr>
          <p:nvPr>
            <p:ph type="sldNum" sz="quarter" idx="5"/>
          </p:nvPr>
        </p:nvSpPr>
        <p:spPr>
          <a:noFill/>
        </p:spPr>
        <p:txBody>
          <a:bodyPr/>
          <a:lstStyle/>
          <a:p>
            <a:fld id="{69524121-2AAE-45DE-B1D2-CA9DE0B68219}" type="slidenum">
              <a:rPr lang="en-CA" smtClean="0"/>
              <a:pPr/>
              <a:t>65</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endParaRPr lang="en-US"/>
          </a:p>
        </p:txBody>
      </p:sp>
      <p:sp>
        <p:nvSpPr>
          <p:cNvPr id="91140" name="Slide Number Placeholder 3"/>
          <p:cNvSpPr>
            <a:spLocks noGrp="1"/>
          </p:cNvSpPr>
          <p:nvPr>
            <p:ph type="sldNum" sz="quarter" idx="5"/>
          </p:nvPr>
        </p:nvSpPr>
        <p:spPr>
          <a:noFill/>
        </p:spPr>
        <p:txBody>
          <a:bodyPr/>
          <a:lstStyle/>
          <a:p>
            <a:fld id="{2A684B9D-99D2-4347-AA2F-7FFC049F922C}" type="slidenum">
              <a:rPr lang="en-CA" smtClean="0"/>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eaLnBrk="1" hangingPunct="1"/>
            <a:endParaRPr lang="en-US"/>
          </a:p>
        </p:txBody>
      </p:sp>
      <p:sp>
        <p:nvSpPr>
          <p:cNvPr id="125956" name="Slide Number Placeholder 3"/>
          <p:cNvSpPr>
            <a:spLocks noGrp="1"/>
          </p:cNvSpPr>
          <p:nvPr>
            <p:ph type="sldNum" sz="quarter" idx="5"/>
          </p:nvPr>
        </p:nvSpPr>
        <p:spPr>
          <a:noFill/>
        </p:spPr>
        <p:txBody>
          <a:bodyPr/>
          <a:lstStyle/>
          <a:p>
            <a:fld id="{CC5B7F53-76AE-46C4-92CA-4A9A9D227B0E}" type="slidenum">
              <a:rPr lang="en-CA" smtClean="0"/>
              <a:pPr/>
              <a:t>66</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pPr eaLnBrk="1" hangingPunct="1"/>
            <a:endParaRPr lang="en-US"/>
          </a:p>
        </p:txBody>
      </p:sp>
      <p:sp>
        <p:nvSpPr>
          <p:cNvPr id="126980" name="Slide Number Placeholder 3"/>
          <p:cNvSpPr>
            <a:spLocks noGrp="1"/>
          </p:cNvSpPr>
          <p:nvPr>
            <p:ph type="sldNum" sz="quarter" idx="5"/>
          </p:nvPr>
        </p:nvSpPr>
        <p:spPr>
          <a:noFill/>
        </p:spPr>
        <p:txBody>
          <a:bodyPr/>
          <a:lstStyle/>
          <a:p>
            <a:fld id="{DAA23311-6BDD-498E-833F-B5577E271D7B}" type="slidenum">
              <a:rPr lang="en-CA" smtClean="0"/>
              <a:pPr/>
              <a:t>67</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a:p>
        </p:txBody>
      </p:sp>
      <p:sp>
        <p:nvSpPr>
          <p:cNvPr id="83972" name="Slide Number Placeholder 3"/>
          <p:cNvSpPr>
            <a:spLocks noGrp="1"/>
          </p:cNvSpPr>
          <p:nvPr>
            <p:ph type="sldNum" sz="quarter" idx="5"/>
          </p:nvPr>
        </p:nvSpPr>
        <p:spPr>
          <a:noFill/>
        </p:spPr>
        <p:txBody>
          <a:bodyPr/>
          <a:lstStyle/>
          <a:p>
            <a:fld id="{E5278E51-C3C3-47A8-9C34-AC3E554F145D}" type="slidenum">
              <a:rPr lang="en-CA" smtClean="0"/>
              <a:pPr/>
              <a:t>68</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pPr eaLnBrk="1" hangingPunct="1"/>
            <a:endParaRPr lang="en-US"/>
          </a:p>
        </p:txBody>
      </p:sp>
      <p:sp>
        <p:nvSpPr>
          <p:cNvPr id="129028" name="Slide Number Placeholder 3"/>
          <p:cNvSpPr>
            <a:spLocks noGrp="1"/>
          </p:cNvSpPr>
          <p:nvPr>
            <p:ph type="sldNum" sz="quarter" idx="5"/>
          </p:nvPr>
        </p:nvSpPr>
        <p:spPr>
          <a:noFill/>
        </p:spPr>
        <p:txBody>
          <a:bodyPr/>
          <a:lstStyle/>
          <a:p>
            <a:fld id="{B0E25685-4EB5-45E6-A7F3-89A4DEA87086}" type="slidenum">
              <a:rPr lang="en-CA" smtClean="0"/>
              <a:pPr/>
              <a:t>69</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endParaRPr lang="en-US"/>
          </a:p>
        </p:txBody>
      </p:sp>
      <p:sp>
        <p:nvSpPr>
          <p:cNvPr id="130052" name="Slide Number Placeholder 3"/>
          <p:cNvSpPr>
            <a:spLocks noGrp="1"/>
          </p:cNvSpPr>
          <p:nvPr>
            <p:ph type="sldNum" sz="quarter" idx="5"/>
          </p:nvPr>
        </p:nvSpPr>
        <p:spPr>
          <a:noFill/>
        </p:spPr>
        <p:txBody>
          <a:bodyPr/>
          <a:lstStyle/>
          <a:p>
            <a:fld id="{E8E9E7BA-F4B7-4423-B058-C6FEDE646971}" type="slidenum">
              <a:rPr lang="en-CA" smtClean="0"/>
              <a:pPr/>
              <a:t>70</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endParaRPr lang="en-US"/>
          </a:p>
        </p:txBody>
      </p:sp>
      <p:sp>
        <p:nvSpPr>
          <p:cNvPr id="131076" name="Slide Number Placeholder 3"/>
          <p:cNvSpPr>
            <a:spLocks noGrp="1"/>
          </p:cNvSpPr>
          <p:nvPr>
            <p:ph type="sldNum" sz="quarter" idx="5"/>
          </p:nvPr>
        </p:nvSpPr>
        <p:spPr>
          <a:noFill/>
        </p:spPr>
        <p:txBody>
          <a:bodyPr/>
          <a:lstStyle/>
          <a:p>
            <a:fld id="{A36C2A83-9DE9-421E-B579-FE16E93A4BA7}" type="slidenum">
              <a:rPr lang="en-CA" smtClean="0"/>
              <a:pPr/>
              <a:t>73</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eaLnBrk="1" hangingPunct="1"/>
            <a:endParaRPr lang="en-US"/>
          </a:p>
        </p:txBody>
      </p:sp>
      <p:sp>
        <p:nvSpPr>
          <p:cNvPr id="132100" name="Slide Number Placeholder 3"/>
          <p:cNvSpPr>
            <a:spLocks noGrp="1"/>
          </p:cNvSpPr>
          <p:nvPr>
            <p:ph type="sldNum" sz="quarter" idx="5"/>
          </p:nvPr>
        </p:nvSpPr>
        <p:spPr>
          <a:noFill/>
        </p:spPr>
        <p:txBody>
          <a:bodyPr/>
          <a:lstStyle/>
          <a:p>
            <a:fld id="{5745829E-1188-4AA8-A3B4-3EC4A67055DA}" type="slidenum">
              <a:rPr lang="en-CA" smtClean="0"/>
              <a:pPr/>
              <a:t>75</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endParaRPr lang="en-US"/>
          </a:p>
        </p:txBody>
      </p:sp>
      <p:sp>
        <p:nvSpPr>
          <p:cNvPr id="133124" name="Slide Number Placeholder 3"/>
          <p:cNvSpPr>
            <a:spLocks noGrp="1"/>
          </p:cNvSpPr>
          <p:nvPr>
            <p:ph type="sldNum" sz="quarter" idx="5"/>
          </p:nvPr>
        </p:nvSpPr>
        <p:spPr>
          <a:noFill/>
        </p:spPr>
        <p:txBody>
          <a:bodyPr/>
          <a:lstStyle/>
          <a:p>
            <a:fld id="{3B04B7A2-60B7-4FE2-9B7E-58B27E447B6C}" type="slidenum">
              <a:rPr lang="en-CA" smtClean="0"/>
              <a:pPr/>
              <a:t>76</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pPr eaLnBrk="1" hangingPunct="1"/>
            <a:endParaRPr lang="en-US"/>
          </a:p>
        </p:txBody>
      </p:sp>
      <p:sp>
        <p:nvSpPr>
          <p:cNvPr id="142340" name="Slide Number Placeholder 3"/>
          <p:cNvSpPr>
            <a:spLocks noGrp="1"/>
          </p:cNvSpPr>
          <p:nvPr>
            <p:ph type="sldNum" sz="quarter" idx="5"/>
          </p:nvPr>
        </p:nvSpPr>
        <p:spPr>
          <a:noFill/>
        </p:spPr>
        <p:txBody>
          <a:bodyPr/>
          <a:lstStyle/>
          <a:p>
            <a:fld id="{0FD973A1-C6BD-40EF-8A2F-BA8D1991FCBD}" type="slidenum">
              <a:rPr lang="en-CA" smtClean="0"/>
              <a:pPr/>
              <a:t>77</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a:p>
        </p:txBody>
      </p:sp>
      <p:sp>
        <p:nvSpPr>
          <p:cNvPr id="92164" name="Slide Number Placeholder 3"/>
          <p:cNvSpPr>
            <a:spLocks noGrp="1"/>
          </p:cNvSpPr>
          <p:nvPr>
            <p:ph type="sldNum" sz="quarter" idx="5"/>
          </p:nvPr>
        </p:nvSpPr>
        <p:spPr>
          <a:noFill/>
        </p:spPr>
        <p:txBody>
          <a:bodyPr/>
          <a:lstStyle/>
          <a:p>
            <a:fld id="{625B62A2-2606-464C-A22B-4721CC52FE6C}" type="slidenum">
              <a:rPr lang="en-CA" smtClean="0"/>
              <a:pPr/>
              <a:t>5</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pPr eaLnBrk="1" hangingPunct="1"/>
            <a:endParaRPr lang="en-US"/>
          </a:p>
        </p:txBody>
      </p:sp>
      <p:sp>
        <p:nvSpPr>
          <p:cNvPr id="134148" name="Slide Number Placeholder 3"/>
          <p:cNvSpPr>
            <a:spLocks noGrp="1"/>
          </p:cNvSpPr>
          <p:nvPr>
            <p:ph type="sldNum" sz="quarter" idx="5"/>
          </p:nvPr>
        </p:nvSpPr>
        <p:spPr>
          <a:noFill/>
        </p:spPr>
        <p:txBody>
          <a:bodyPr/>
          <a:lstStyle/>
          <a:p>
            <a:fld id="{34C121C1-E6DB-489B-B9AB-FECC547C1C74}" type="slidenum">
              <a:rPr lang="en-CA" smtClean="0"/>
              <a:pPr/>
              <a:t>79</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eaLnBrk="1" hangingPunct="1"/>
            <a:endParaRPr lang="en-US"/>
          </a:p>
        </p:txBody>
      </p:sp>
      <p:sp>
        <p:nvSpPr>
          <p:cNvPr id="135172" name="Slide Number Placeholder 3"/>
          <p:cNvSpPr>
            <a:spLocks noGrp="1"/>
          </p:cNvSpPr>
          <p:nvPr>
            <p:ph type="sldNum" sz="quarter" idx="5"/>
          </p:nvPr>
        </p:nvSpPr>
        <p:spPr>
          <a:noFill/>
        </p:spPr>
        <p:txBody>
          <a:bodyPr/>
          <a:lstStyle/>
          <a:p>
            <a:fld id="{C628F9CA-2E2F-49C1-904C-D51232C7CD6B}" type="slidenum">
              <a:rPr lang="en-CA" smtClean="0"/>
              <a:pPr/>
              <a:t>80</a:t>
            </a:fld>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eaLnBrk="1" hangingPunct="1"/>
            <a:endParaRPr lang="en-US"/>
          </a:p>
        </p:txBody>
      </p:sp>
      <p:sp>
        <p:nvSpPr>
          <p:cNvPr id="136196" name="Slide Number Placeholder 3"/>
          <p:cNvSpPr>
            <a:spLocks noGrp="1"/>
          </p:cNvSpPr>
          <p:nvPr>
            <p:ph type="sldNum" sz="quarter" idx="5"/>
          </p:nvPr>
        </p:nvSpPr>
        <p:spPr>
          <a:noFill/>
        </p:spPr>
        <p:txBody>
          <a:bodyPr/>
          <a:lstStyle/>
          <a:p>
            <a:fld id="{DAACBBFD-9EB0-4B8F-A74F-FEF8DC2DAC57}" type="slidenum">
              <a:rPr lang="en-CA" smtClean="0"/>
              <a:pPr/>
              <a:t>81</a:t>
            </a:fld>
            <a:endParaRPr lang="en-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endParaRPr lang="en-US"/>
          </a:p>
        </p:txBody>
      </p:sp>
      <p:sp>
        <p:nvSpPr>
          <p:cNvPr id="140292" name="Slide Number Placeholder 3"/>
          <p:cNvSpPr>
            <a:spLocks noGrp="1"/>
          </p:cNvSpPr>
          <p:nvPr>
            <p:ph type="sldNum" sz="quarter" idx="5"/>
          </p:nvPr>
        </p:nvSpPr>
        <p:spPr>
          <a:noFill/>
        </p:spPr>
        <p:txBody>
          <a:bodyPr/>
          <a:lstStyle/>
          <a:p>
            <a:fld id="{11E62B35-E49D-46E7-A050-202C0B7F26B3}" type="slidenum">
              <a:rPr lang="en-CA" smtClean="0"/>
              <a:pPr/>
              <a:t>82</a:t>
            </a:fld>
            <a:endParaRPr lang="en-C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pPr eaLnBrk="1" hangingPunct="1"/>
            <a:endParaRPr lang="en-US"/>
          </a:p>
        </p:txBody>
      </p:sp>
      <p:sp>
        <p:nvSpPr>
          <p:cNvPr id="139268" name="Slide Number Placeholder 3"/>
          <p:cNvSpPr>
            <a:spLocks noGrp="1"/>
          </p:cNvSpPr>
          <p:nvPr>
            <p:ph type="sldNum" sz="quarter" idx="5"/>
          </p:nvPr>
        </p:nvSpPr>
        <p:spPr>
          <a:noFill/>
        </p:spPr>
        <p:txBody>
          <a:bodyPr/>
          <a:lstStyle/>
          <a:p>
            <a:fld id="{CFDDBC69-7618-4EC7-9D3A-EF966896FBC9}" type="slidenum">
              <a:rPr lang="en-CA" smtClean="0"/>
              <a:pPr/>
              <a:t>83</a:t>
            </a:fld>
            <a:endParaRPr lang="en-C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pPr eaLnBrk="1" hangingPunct="1"/>
            <a:endParaRPr lang="en-US"/>
          </a:p>
        </p:txBody>
      </p:sp>
      <p:sp>
        <p:nvSpPr>
          <p:cNvPr id="137220" name="Slide Number Placeholder 3"/>
          <p:cNvSpPr>
            <a:spLocks noGrp="1"/>
          </p:cNvSpPr>
          <p:nvPr>
            <p:ph type="sldNum" sz="quarter" idx="5"/>
          </p:nvPr>
        </p:nvSpPr>
        <p:spPr>
          <a:noFill/>
        </p:spPr>
        <p:txBody>
          <a:bodyPr/>
          <a:lstStyle/>
          <a:p>
            <a:fld id="{E63E2FFA-2984-416B-9121-E1B9B09439FF}" type="slidenum">
              <a:rPr lang="en-CA" smtClean="0"/>
              <a:pPr/>
              <a:t>84</a:t>
            </a:fld>
            <a:endParaRPr lang="en-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endParaRPr lang="en-US"/>
          </a:p>
        </p:txBody>
      </p:sp>
      <p:sp>
        <p:nvSpPr>
          <p:cNvPr id="141316" name="Slide Number Placeholder 3"/>
          <p:cNvSpPr>
            <a:spLocks noGrp="1"/>
          </p:cNvSpPr>
          <p:nvPr>
            <p:ph type="sldNum" sz="quarter" idx="5"/>
          </p:nvPr>
        </p:nvSpPr>
        <p:spPr>
          <a:noFill/>
        </p:spPr>
        <p:txBody>
          <a:bodyPr/>
          <a:lstStyle/>
          <a:p>
            <a:fld id="{E2D801E1-D2BB-4B71-AF58-423E6862461D}" type="slidenum">
              <a:rPr lang="en-CA" smtClean="0"/>
              <a:pPr/>
              <a:t>86</a:t>
            </a:fld>
            <a:endParaRPr lang="en-C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pPr eaLnBrk="1" hangingPunct="1"/>
            <a:endParaRPr lang="en-US"/>
          </a:p>
        </p:txBody>
      </p:sp>
      <p:sp>
        <p:nvSpPr>
          <p:cNvPr id="143364" name="Slide Number Placeholder 3"/>
          <p:cNvSpPr>
            <a:spLocks noGrp="1"/>
          </p:cNvSpPr>
          <p:nvPr>
            <p:ph type="sldNum" sz="quarter" idx="5"/>
          </p:nvPr>
        </p:nvSpPr>
        <p:spPr>
          <a:noFill/>
        </p:spPr>
        <p:txBody>
          <a:bodyPr/>
          <a:lstStyle/>
          <a:p>
            <a:fld id="{B0CE2686-B662-497E-B42B-3B0FD7A0A08B}" type="slidenum">
              <a:rPr lang="en-CA" smtClean="0"/>
              <a:pPr/>
              <a:t>87</a:t>
            </a:fld>
            <a:endParaRPr lang="en-C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pPr eaLnBrk="1" hangingPunct="1"/>
            <a:endParaRPr lang="en-US"/>
          </a:p>
        </p:txBody>
      </p:sp>
      <p:sp>
        <p:nvSpPr>
          <p:cNvPr id="144388" name="Slide Number Placeholder 3"/>
          <p:cNvSpPr>
            <a:spLocks noGrp="1"/>
          </p:cNvSpPr>
          <p:nvPr>
            <p:ph type="sldNum" sz="quarter" idx="5"/>
          </p:nvPr>
        </p:nvSpPr>
        <p:spPr>
          <a:noFill/>
        </p:spPr>
        <p:txBody>
          <a:bodyPr/>
          <a:lstStyle/>
          <a:p>
            <a:fld id="{3BDB618A-F6FE-4231-BD3B-0CA17FEC37A7}" type="slidenum">
              <a:rPr lang="en-CA" smtClean="0"/>
              <a:pPr/>
              <a:t>89</a:t>
            </a:fld>
            <a:endParaRPr lang="en-C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pPr eaLnBrk="1" hangingPunct="1"/>
            <a:endParaRPr lang="en-US"/>
          </a:p>
        </p:txBody>
      </p:sp>
      <p:sp>
        <p:nvSpPr>
          <p:cNvPr id="145412" name="Slide Number Placeholder 3"/>
          <p:cNvSpPr>
            <a:spLocks noGrp="1"/>
          </p:cNvSpPr>
          <p:nvPr>
            <p:ph type="sldNum" sz="quarter" idx="5"/>
          </p:nvPr>
        </p:nvSpPr>
        <p:spPr>
          <a:noFill/>
        </p:spPr>
        <p:txBody>
          <a:bodyPr/>
          <a:lstStyle/>
          <a:p>
            <a:fld id="{7D5AA63A-AB03-456D-AF6F-0933BAF9EBEC}" type="slidenum">
              <a:rPr lang="en-CA" smtClean="0"/>
              <a:pPr/>
              <a:t>91</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endParaRPr lang="en-US"/>
          </a:p>
        </p:txBody>
      </p:sp>
      <p:sp>
        <p:nvSpPr>
          <p:cNvPr id="87044" name="Slide Number Placeholder 3"/>
          <p:cNvSpPr>
            <a:spLocks noGrp="1"/>
          </p:cNvSpPr>
          <p:nvPr>
            <p:ph type="sldNum" sz="quarter" idx="5"/>
          </p:nvPr>
        </p:nvSpPr>
        <p:spPr>
          <a:noFill/>
        </p:spPr>
        <p:txBody>
          <a:bodyPr/>
          <a:lstStyle/>
          <a:p>
            <a:fld id="{39A607F3-D47A-463F-A6CB-E80669DC0647}" type="slidenum">
              <a:rPr lang="en-CA" smtClean="0"/>
              <a:pPr/>
              <a:t>6</a:t>
            </a:fld>
            <a:endParaRPr lang="en-CA"/>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pPr eaLnBrk="1" hangingPunct="1"/>
            <a:endParaRPr lang="en-US"/>
          </a:p>
        </p:txBody>
      </p:sp>
      <p:sp>
        <p:nvSpPr>
          <p:cNvPr id="146436" name="Slide Number Placeholder 3"/>
          <p:cNvSpPr>
            <a:spLocks noGrp="1"/>
          </p:cNvSpPr>
          <p:nvPr>
            <p:ph type="sldNum" sz="quarter" idx="5"/>
          </p:nvPr>
        </p:nvSpPr>
        <p:spPr>
          <a:noFill/>
        </p:spPr>
        <p:txBody>
          <a:bodyPr/>
          <a:lstStyle/>
          <a:p>
            <a:fld id="{B43E4B7D-C110-42FA-B12D-E63FE958779B}" type="slidenum">
              <a:rPr lang="en-CA" smtClean="0"/>
              <a:pPr/>
              <a:t>92</a:t>
            </a:fld>
            <a:endParaRPr lang="en-CA"/>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pPr eaLnBrk="1" hangingPunct="1"/>
            <a:endParaRPr lang="en-US"/>
          </a:p>
        </p:txBody>
      </p:sp>
      <p:sp>
        <p:nvSpPr>
          <p:cNvPr id="147460" name="Slide Number Placeholder 3"/>
          <p:cNvSpPr>
            <a:spLocks noGrp="1"/>
          </p:cNvSpPr>
          <p:nvPr>
            <p:ph type="sldNum" sz="quarter" idx="5"/>
          </p:nvPr>
        </p:nvSpPr>
        <p:spPr>
          <a:noFill/>
        </p:spPr>
        <p:txBody>
          <a:bodyPr/>
          <a:lstStyle/>
          <a:p>
            <a:fld id="{85C44CC2-810D-4EF9-AC63-57B30A6EA01F}" type="slidenum">
              <a:rPr lang="en-CA" smtClean="0"/>
              <a:pPr/>
              <a:t>94</a:t>
            </a:fld>
            <a:endParaRPr lang="en-CA"/>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pPr eaLnBrk="1" hangingPunct="1"/>
            <a:endParaRPr lang="en-US"/>
          </a:p>
        </p:txBody>
      </p:sp>
      <p:sp>
        <p:nvSpPr>
          <p:cNvPr id="148484" name="Slide Number Placeholder 3"/>
          <p:cNvSpPr>
            <a:spLocks noGrp="1"/>
          </p:cNvSpPr>
          <p:nvPr>
            <p:ph type="sldNum" sz="quarter" idx="5"/>
          </p:nvPr>
        </p:nvSpPr>
        <p:spPr>
          <a:noFill/>
        </p:spPr>
        <p:txBody>
          <a:bodyPr/>
          <a:lstStyle/>
          <a:p>
            <a:fld id="{75A7C99B-9A7D-4F14-A92E-304C5A1B3202}" type="slidenum">
              <a:rPr lang="en-CA" smtClean="0"/>
              <a:pPr/>
              <a:t>95</a:t>
            </a:fld>
            <a:endParaRPr lang="en-C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pPr eaLnBrk="1" hangingPunct="1"/>
            <a:endParaRPr lang="en-US"/>
          </a:p>
        </p:txBody>
      </p:sp>
      <p:sp>
        <p:nvSpPr>
          <p:cNvPr id="149508" name="Slide Number Placeholder 3"/>
          <p:cNvSpPr>
            <a:spLocks noGrp="1"/>
          </p:cNvSpPr>
          <p:nvPr>
            <p:ph type="sldNum" sz="quarter" idx="5"/>
          </p:nvPr>
        </p:nvSpPr>
        <p:spPr>
          <a:noFill/>
        </p:spPr>
        <p:txBody>
          <a:bodyPr/>
          <a:lstStyle/>
          <a:p>
            <a:fld id="{46C60809-4B77-4DD7-9F6F-120C90D1E740}" type="slidenum">
              <a:rPr lang="en-CA" smtClean="0"/>
              <a:pPr/>
              <a:t>96</a:t>
            </a:fld>
            <a:endParaRPr lang="en-CA"/>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pPr eaLnBrk="1" hangingPunct="1"/>
            <a:endParaRPr lang="en-US"/>
          </a:p>
        </p:txBody>
      </p:sp>
      <p:sp>
        <p:nvSpPr>
          <p:cNvPr id="150532" name="Slide Number Placeholder 3"/>
          <p:cNvSpPr>
            <a:spLocks noGrp="1"/>
          </p:cNvSpPr>
          <p:nvPr>
            <p:ph type="sldNum" sz="quarter" idx="5"/>
          </p:nvPr>
        </p:nvSpPr>
        <p:spPr>
          <a:noFill/>
        </p:spPr>
        <p:txBody>
          <a:bodyPr/>
          <a:lstStyle/>
          <a:p>
            <a:fld id="{5254D555-F8F1-46A3-82B9-0D66F48994AF}" type="slidenum">
              <a:rPr lang="en-CA" smtClean="0"/>
              <a:pPr/>
              <a:t>97</a:t>
            </a:fld>
            <a:endParaRPr lang="en-CA"/>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pPr eaLnBrk="1" hangingPunct="1"/>
            <a:endParaRPr lang="en-US"/>
          </a:p>
        </p:txBody>
      </p:sp>
      <p:sp>
        <p:nvSpPr>
          <p:cNvPr id="151556" name="Slide Number Placeholder 3"/>
          <p:cNvSpPr>
            <a:spLocks noGrp="1"/>
          </p:cNvSpPr>
          <p:nvPr>
            <p:ph type="sldNum" sz="quarter" idx="5"/>
          </p:nvPr>
        </p:nvSpPr>
        <p:spPr>
          <a:noFill/>
        </p:spPr>
        <p:txBody>
          <a:bodyPr/>
          <a:lstStyle/>
          <a:p>
            <a:fld id="{395CD54D-3341-4F25-970B-D8178921E5AF}" type="slidenum">
              <a:rPr lang="en-CA" smtClean="0"/>
              <a:pPr/>
              <a:t>98</a:t>
            </a:fld>
            <a:endParaRPr lang="en-CA"/>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pPr eaLnBrk="1" hangingPunct="1"/>
            <a:endParaRPr lang="en-US"/>
          </a:p>
        </p:txBody>
      </p:sp>
      <p:sp>
        <p:nvSpPr>
          <p:cNvPr id="152580" name="Slide Number Placeholder 3"/>
          <p:cNvSpPr>
            <a:spLocks noGrp="1"/>
          </p:cNvSpPr>
          <p:nvPr>
            <p:ph type="sldNum" sz="quarter" idx="5"/>
          </p:nvPr>
        </p:nvSpPr>
        <p:spPr>
          <a:noFill/>
        </p:spPr>
        <p:txBody>
          <a:bodyPr/>
          <a:lstStyle/>
          <a:p>
            <a:fld id="{318821A9-CA9F-4A81-B909-FA9E1F2B0876}" type="slidenum">
              <a:rPr lang="en-CA" smtClean="0"/>
              <a:pPr/>
              <a:t>99</a:t>
            </a:fld>
            <a:endParaRPr lang="en-CA"/>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pPr eaLnBrk="1" hangingPunct="1"/>
            <a:endParaRPr lang="en-US"/>
          </a:p>
        </p:txBody>
      </p:sp>
      <p:sp>
        <p:nvSpPr>
          <p:cNvPr id="153604" name="Slide Number Placeholder 3"/>
          <p:cNvSpPr>
            <a:spLocks noGrp="1"/>
          </p:cNvSpPr>
          <p:nvPr>
            <p:ph type="sldNum" sz="quarter" idx="5"/>
          </p:nvPr>
        </p:nvSpPr>
        <p:spPr>
          <a:noFill/>
        </p:spPr>
        <p:txBody>
          <a:bodyPr/>
          <a:lstStyle/>
          <a:p>
            <a:fld id="{BC5715DF-B042-424E-A267-81147F72DA0A}" type="slidenum">
              <a:rPr lang="en-CA" smtClean="0"/>
              <a:pPr/>
              <a:t>100</a:t>
            </a:fld>
            <a:endParaRPr lang="en-CA"/>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pPr eaLnBrk="1" hangingPunct="1"/>
            <a:endParaRPr lang="en-US"/>
          </a:p>
        </p:txBody>
      </p:sp>
      <p:sp>
        <p:nvSpPr>
          <p:cNvPr id="154628" name="Slide Number Placeholder 3"/>
          <p:cNvSpPr>
            <a:spLocks noGrp="1"/>
          </p:cNvSpPr>
          <p:nvPr>
            <p:ph type="sldNum" sz="quarter" idx="5"/>
          </p:nvPr>
        </p:nvSpPr>
        <p:spPr>
          <a:noFill/>
        </p:spPr>
        <p:txBody>
          <a:bodyPr/>
          <a:lstStyle/>
          <a:p>
            <a:fld id="{30E9FC7C-89F3-4133-BB2B-E515FD7603E4}" type="slidenum">
              <a:rPr lang="en-CA" smtClean="0"/>
              <a:pPr/>
              <a:t>101</a:t>
            </a:fld>
            <a:endParaRPr lang="en-CA"/>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pPr eaLnBrk="1" hangingPunct="1"/>
            <a:endParaRPr lang="en-US"/>
          </a:p>
        </p:txBody>
      </p:sp>
      <p:sp>
        <p:nvSpPr>
          <p:cNvPr id="156676" name="Slide Number Placeholder 3"/>
          <p:cNvSpPr>
            <a:spLocks noGrp="1"/>
          </p:cNvSpPr>
          <p:nvPr>
            <p:ph type="sldNum" sz="quarter" idx="5"/>
          </p:nvPr>
        </p:nvSpPr>
        <p:spPr>
          <a:noFill/>
        </p:spPr>
        <p:txBody>
          <a:bodyPr/>
          <a:lstStyle/>
          <a:p>
            <a:fld id="{43A9196D-F012-46A2-9BD8-7D40DA64FD08}" type="slidenum">
              <a:rPr lang="en-CA" smtClean="0"/>
              <a:pPr/>
              <a:t>117</a:t>
            </a:fld>
            <a:endParaRPr lang="en-CA"/>
          </a:p>
        </p:txBody>
      </p:sp>
    </p:spTree>
    <p:extLst>
      <p:ext uri="{BB962C8B-B14F-4D97-AF65-F5344CB8AC3E}">
        <p14:creationId xmlns:p14="http://schemas.microsoft.com/office/powerpoint/2010/main" val="432779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a:p>
        </p:txBody>
      </p:sp>
      <p:sp>
        <p:nvSpPr>
          <p:cNvPr id="88068" name="Slide Number Placeholder 3"/>
          <p:cNvSpPr>
            <a:spLocks noGrp="1"/>
          </p:cNvSpPr>
          <p:nvPr>
            <p:ph type="sldNum" sz="quarter" idx="5"/>
          </p:nvPr>
        </p:nvSpPr>
        <p:spPr>
          <a:noFill/>
        </p:spPr>
        <p:txBody>
          <a:bodyPr/>
          <a:lstStyle/>
          <a:p>
            <a:fld id="{060FD1F4-2703-452E-9CE6-05AA0F7F2721}" type="slidenum">
              <a:rPr lang="en-CA" smtClean="0"/>
              <a:pPr/>
              <a:t>8</a:t>
            </a:fld>
            <a:endParaRPr lang="en-CA"/>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pPr eaLnBrk="1" hangingPunct="1"/>
            <a:endParaRPr lang="en-US"/>
          </a:p>
        </p:txBody>
      </p:sp>
      <p:sp>
        <p:nvSpPr>
          <p:cNvPr id="157700" name="Slide Number Placeholder 3"/>
          <p:cNvSpPr>
            <a:spLocks noGrp="1"/>
          </p:cNvSpPr>
          <p:nvPr>
            <p:ph type="sldNum" sz="quarter" idx="5"/>
          </p:nvPr>
        </p:nvSpPr>
        <p:spPr>
          <a:noFill/>
        </p:spPr>
        <p:txBody>
          <a:bodyPr/>
          <a:lstStyle/>
          <a:p>
            <a:fld id="{C84463D9-258D-4686-9876-7F90AE259BF3}" type="slidenum">
              <a:rPr lang="en-CA" smtClean="0"/>
              <a:pPr/>
              <a:t>118</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a:p>
        </p:txBody>
      </p:sp>
      <p:sp>
        <p:nvSpPr>
          <p:cNvPr id="95236" name="Slide Number Placeholder 3"/>
          <p:cNvSpPr>
            <a:spLocks noGrp="1"/>
          </p:cNvSpPr>
          <p:nvPr>
            <p:ph type="sldNum" sz="quarter" idx="5"/>
          </p:nvPr>
        </p:nvSpPr>
        <p:spPr>
          <a:noFill/>
        </p:spPr>
        <p:txBody>
          <a:bodyPr/>
          <a:lstStyle/>
          <a:p>
            <a:fld id="{EF2E14C3-F6BA-4A1B-8722-5ECC7D796F24}" type="slidenum">
              <a:rPr lang="en-CA" smtClean="0"/>
              <a:pPr/>
              <a:t>11</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a:p>
        </p:txBody>
      </p:sp>
      <p:sp>
        <p:nvSpPr>
          <p:cNvPr id="88068" name="Slide Number Placeholder 3"/>
          <p:cNvSpPr>
            <a:spLocks noGrp="1"/>
          </p:cNvSpPr>
          <p:nvPr>
            <p:ph type="sldNum" sz="quarter" idx="5"/>
          </p:nvPr>
        </p:nvSpPr>
        <p:spPr>
          <a:noFill/>
        </p:spPr>
        <p:txBody>
          <a:bodyPr/>
          <a:lstStyle/>
          <a:p>
            <a:fld id="{060FD1F4-2703-452E-9CE6-05AA0F7F2721}" type="slidenum">
              <a:rPr lang="en-CA" smtClean="0"/>
              <a:pPr/>
              <a:t>12</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126" name="Rectangle 30" descr="Pink tissue paper"/>
          <p:cNvSpPr>
            <a:spLocks noGrp="1" noChangeArrowheads="1"/>
          </p:cNvSpPr>
          <p:nvPr>
            <p:ph type="ctrTitle" sz="quarter"/>
          </p:nvPr>
        </p:nvSpPr>
        <p:spPr>
          <a:xfrm>
            <a:off x="304800" y="152400"/>
            <a:ext cx="7086600" cy="2286000"/>
          </a:xfrm>
        </p:spPr>
        <p:txBody>
          <a:bodyPr wrap="none" anchor="ctr"/>
          <a:lstStyle>
            <a:lvl1pPr>
              <a:defRPr sz="6600">
                <a:solidFill>
                  <a:srgbClr val="05310F"/>
                </a:solidFill>
              </a:defRPr>
            </a:lvl1pPr>
          </a:lstStyle>
          <a:p>
            <a:r>
              <a:rPr lang="en-US" dirty="0"/>
              <a:t>Click to edit </a:t>
            </a:r>
            <a:br>
              <a:rPr lang="en-US" dirty="0"/>
            </a:br>
            <a:r>
              <a:rPr lang="en-US" dirty="0"/>
              <a:t>Master title style</a:t>
            </a:r>
          </a:p>
        </p:txBody>
      </p:sp>
      <p:sp>
        <p:nvSpPr>
          <p:cNvPr id="4134" name="Rectangle 38" descr="Pink tissue paper"/>
          <p:cNvSpPr>
            <a:spLocks noGrp="1" noChangeArrowheads="1"/>
          </p:cNvSpPr>
          <p:nvPr>
            <p:ph type="subTitle" sz="quarter" idx="1"/>
          </p:nvPr>
        </p:nvSpPr>
        <p:spPr>
          <a:xfrm>
            <a:off x="1981200" y="2590800"/>
            <a:ext cx="6629400" cy="1905000"/>
          </a:xfrm>
        </p:spPr>
        <p:txBody>
          <a:bodyPr/>
          <a:lstStyle>
            <a:lvl1pPr marL="0" indent="0" algn="r">
              <a:buFont typeface="Wingdings" pitchFamily="2" charset="2"/>
              <a:buNone/>
              <a:defRPr sz="3600">
                <a:solidFill>
                  <a:schemeClr val="accent5">
                    <a:lumMod val="10000"/>
                  </a:schemeClr>
                </a:solidFill>
              </a:defRPr>
            </a:lvl1pPr>
          </a:lstStyle>
          <a:p>
            <a:r>
              <a:rPr lang="en-US" dirty="0"/>
              <a:t>Click to edit Master subtitle style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303213"/>
            <a:ext cx="2076450" cy="5945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03213"/>
            <a:ext cx="6076950" cy="5945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Comic Sans MS" pitchFamily="66"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4513" y="1676400"/>
            <a:ext cx="407035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7263" y="1676400"/>
            <a:ext cx="407193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9"/>
          <p:cNvSpPr>
            <a:spLocks noGrp="1" noChangeArrowheads="1"/>
          </p:cNvSpPr>
          <p:nvPr>
            <p:ph type="title"/>
          </p:nvPr>
        </p:nvSpPr>
        <p:spPr bwMode="auto">
          <a:xfrm>
            <a:off x="533400" y="303213"/>
            <a:ext cx="8305800" cy="9921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0" name="Rectangle 21"/>
          <p:cNvSpPr>
            <a:spLocks noGrp="1" noChangeArrowheads="1"/>
          </p:cNvSpPr>
          <p:nvPr>
            <p:ph type="body" idx="1"/>
          </p:nvPr>
        </p:nvSpPr>
        <p:spPr bwMode="auto">
          <a:xfrm>
            <a:off x="544513" y="1676400"/>
            <a:ext cx="8294687" cy="45720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816"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med"/>
  <p:hf hdr="0" ftr="0" dt="0"/>
  <p:txStyles>
    <p:titleStyle>
      <a:lvl1pPr algn="l" rtl="0" eaLnBrk="0" fontAlgn="base" hangingPunct="0">
        <a:spcBef>
          <a:spcPct val="0"/>
        </a:spcBef>
        <a:spcAft>
          <a:spcPct val="0"/>
        </a:spcAft>
        <a:defRPr sz="3600">
          <a:solidFill>
            <a:schemeClr val="tx1"/>
          </a:solidFill>
          <a:latin typeface="Comic Sans MS" pitchFamily="66" charset="0"/>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rgbClr val="A50021"/>
          </a:solidFill>
          <a:latin typeface="Arial" charset="0"/>
        </a:defRPr>
      </a:lvl6pPr>
      <a:lvl7pPr marL="914400" algn="l" rtl="0" fontAlgn="base">
        <a:spcBef>
          <a:spcPct val="0"/>
        </a:spcBef>
        <a:spcAft>
          <a:spcPct val="0"/>
        </a:spcAft>
        <a:defRPr sz="3600">
          <a:solidFill>
            <a:srgbClr val="A50021"/>
          </a:solidFill>
          <a:latin typeface="Arial" charset="0"/>
        </a:defRPr>
      </a:lvl7pPr>
      <a:lvl8pPr marL="1371600" algn="l" rtl="0" fontAlgn="base">
        <a:spcBef>
          <a:spcPct val="0"/>
        </a:spcBef>
        <a:spcAft>
          <a:spcPct val="0"/>
        </a:spcAft>
        <a:defRPr sz="3600">
          <a:solidFill>
            <a:srgbClr val="A50021"/>
          </a:solidFill>
          <a:latin typeface="Arial" charset="0"/>
        </a:defRPr>
      </a:lvl8pPr>
      <a:lvl9pPr marL="1828800" algn="l" rtl="0" fontAlgn="base">
        <a:spcBef>
          <a:spcPct val="0"/>
        </a:spcBef>
        <a:spcAft>
          <a:spcPct val="0"/>
        </a:spcAft>
        <a:defRPr sz="3600">
          <a:solidFill>
            <a:srgbClr val="A50021"/>
          </a:solidFill>
          <a:latin typeface="Arial" charset="0"/>
        </a:defRPr>
      </a:lvl9pPr>
    </p:titleStyle>
    <p:bodyStyle>
      <a:lvl1pPr marL="342900" indent="-342900" algn="l" rtl="0" eaLnBrk="0" fontAlgn="base" hangingPunct="0">
        <a:spcBef>
          <a:spcPct val="20000"/>
        </a:spcBef>
        <a:spcAft>
          <a:spcPct val="0"/>
        </a:spcAft>
        <a:buClr>
          <a:srgbClr val="0000CC"/>
        </a:buClr>
        <a:buSzPct val="60000"/>
        <a:buFont typeface="Wingdings" pitchFamily="2" charset="2"/>
        <a:buChar char="q"/>
        <a:defRPr sz="2800">
          <a:solidFill>
            <a:schemeClr val="tx1"/>
          </a:solidFill>
          <a:latin typeface="Comic Sans MS" pitchFamily="66" charset="0"/>
          <a:ea typeface="+mn-ea"/>
          <a:cs typeface="+mn-cs"/>
        </a:defRPr>
      </a:lvl1pPr>
      <a:lvl2pPr marL="742950" indent="-285750" algn="l" rtl="0" eaLnBrk="0" fontAlgn="base" hangingPunct="0">
        <a:spcBef>
          <a:spcPct val="20000"/>
        </a:spcBef>
        <a:spcAft>
          <a:spcPct val="0"/>
        </a:spcAft>
        <a:buClr>
          <a:srgbClr val="0000CC"/>
        </a:buClr>
        <a:buSzPct val="55000"/>
        <a:buFont typeface="Wingdings" pitchFamily="2" charset="2"/>
        <a:buChar char="n"/>
        <a:defRPr sz="2800">
          <a:solidFill>
            <a:schemeClr val="tx1"/>
          </a:solidFill>
          <a:latin typeface="Comic Sans MS" pitchFamily="66" charset="0"/>
        </a:defRPr>
      </a:lvl2pPr>
      <a:lvl3pPr marL="1143000" indent="-228600" algn="l" rtl="0" eaLnBrk="0" fontAlgn="base" hangingPunct="0">
        <a:spcBef>
          <a:spcPct val="20000"/>
        </a:spcBef>
        <a:spcAft>
          <a:spcPct val="0"/>
        </a:spcAft>
        <a:buClr>
          <a:srgbClr val="0000CC"/>
        </a:buClr>
        <a:buSzPct val="50000"/>
        <a:buFont typeface="Wingdings" pitchFamily="2" charset="2"/>
        <a:buChar char="n"/>
        <a:defRPr sz="2400">
          <a:solidFill>
            <a:schemeClr val="tx1"/>
          </a:solidFill>
          <a:latin typeface="Comic Sans MS" pitchFamily="66" charset="0"/>
        </a:defRPr>
      </a:lvl3pPr>
      <a:lvl4pPr marL="1600200" indent="-228600" algn="l" rtl="0" eaLnBrk="0" fontAlgn="base" hangingPunct="0">
        <a:spcBef>
          <a:spcPct val="20000"/>
        </a:spcBef>
        <a:spcAft>
          <a:spcPct val="0"/>
        </a:spcAft>
        <a:buClr>
          <a:srgbClr val="0000CC"/>
        </a:buClr>
        <a:buSzPct val="55000"/>
        <a:buFont typeface="Wingdings" pitchFamily="2" charset="2"/>
        <a:buChar char="n"/>
        <a:defRPr sz="2000">
          <a:solidFill>
            <a:schemeClr val="tx1"/>
          </a:solidFill>
          <a:latin typeface="Comic Sans MS" pitchFamily="66" charset="0"/>
        </a:defRPr>
      </a:lvl4pPr>
      <a:lvl5pPr marL="2057400" indent="-228600" algn="l" rtl="0" eaLnBrk="0" fontAlgn="base" hangingPunct="0">
        <a:spcBef>
          <a:spcPct val="20000"/>
        </a:spcBef>
        <a:spcAft>
          <a:spcPct val="0"/>
        </a:spcAft>
        <a:buClr>
          <a:srgbClr val="0000CC"/>
        </a:buClr>
        <a:buSzPct val="50000"/>
        <a:buFont typeface="Wingdings" pitchFamily="2" charset="2"/>
        <a:buChar char="n"/>
        <a:defRPr sz="2000">
          <a:solidFill>
            <a:schemeClr val="tx1"/>
          </a:solidFill>
          <a:latin typeface="Comic Sans MS" pitchFamily="66" charset="0"/>
        </a:defRPr>
      </a:lvl5pPr>
      <a:lvl6pPr marL="25146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examples/Chapter15/employee.h"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80.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slide" Target="slide117.xml"/></Relationships>
</file>

<file path=ppt/slides/_rels/slide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descr="Pink tissue paper"/>
          <p:cNvSpPr>
            <a:spLocks noGrp="1" noChangeArrowheads="1"/>
          </p:cNvSpPr>
          <p:nvPr>
            <p:ph type="ctrTitle" sz="quarter"/>
          </p:nvPr>
        </p:nvSpPr>
        <p:spPr>
          <a:xfrm>
            <a:off x="304800" y="609600"/>
            <a:ext cx="7086600" cy="2286000"/>
          </a:xfrm>
        </p:spPr>
        <p:txBody>
          <a:bodyPr/>
          <a:lstStyle/>
          <a:p>
            <a:pPr algn="ctr" eaLnBrk="1" hangingPunct="1"/>
            <a:r>
              <a:rPr lang="en-US" dirty="0"/>
              <a:t>Inheritance</a:t>
            </a:r>
          </a:p>
        </p:txBody>
      </p:sp>
      <p:sp>
        <p:nvSpPr>
          <p:cNvPr id="4101" name="Rectangle 4" descr="Pink tissue paper"/>
          <p:cNvSpPr>
            <a:spLocks noGrp="1" noChangeArrowheads="1"/>
          </p:cNvSpPr>
          <p:nvPr>
            <p:ph type="subTitle" sz="quarter" idx="1"/>
          </p:nvPr>
        </p:nvSpPr>
        <p:spPr>
          <a:xfrm>
            <a:off x="1447800" y="3048000"/>
            <a:ext cx="6248400" cy="1905000"/>
          </a:xfrm>
        </p:spPr>
        <p:txBody>
          <a:bodyPr/>
          <a:lstStyle/>
          <a:p>
            <a:pPr algn="l" eaLnBrk="1" hangingPunct="1">
              <a:defRPr/>
            </a:pPr>
            <a:r>
              <a:rPr lang="en-US" dirty="0"/>
              <a:t>Chapter 15</a:t>
            </a:r>
            <a:br>
              <a:rPr lang="en-US" dirty="0"/>
            </a:br>
            <a:r>
              <a:rPr lang="en-US" dirty="0"/>
              <a:t>&amp; additional topics</a:t>
            </a:r>
          </a:p>
        </p:txBody>
      </p:sp>
      <p:sp>
        <p:nvSpPr>
          <p:cNvPr id="3076" name="Rectangle 2"/>
          <p:cNvSpPr>
            <a:spLocks noChangeArrowheads="1"/>
          </p:cNvSpPr>
          <p:nvPr/>
        </p:nvSpPr>
        <p:spPr bwMode="auto">
          <a:xfrm>
            <a:off x="152400" y="3352800"/>
            <a:ext cx="8763000" cy="1143000"/>
          </a:xfrm>
          <a:prstGeom prst="rect">
            <a:avLst/>
          </a:prstGeom>
          <a:noFill/>
          <a:ln w="9525">
            <a:noFill/>
            <a:miter lim="800000"/>
            <a:headEnd/>
            <a:tailEnd/>
          </a:ln>
        </p:spPr>
        <p:txBody>
          <a:bodyPr/>
          <a:lstStyle/>
          <a:p>
            <a:pPr algn="ctr"/>
            <a:endParaRPr lang="en-US" sz="6000">
              <a:solidFill>
                <a:schemeClr val="tx2"/>
              </a:solidFill>
              <a:cs typeface="Times New Roman" pitchFamily="18" charset="0"/>
            </a:endParaRP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457200" y="762000"/>
            <a:ext cx="8001000" cy="3581400"/>
          </a:xfrm>
          <a:prstGeom prst="rect">
            <a:avLst/>
          </a:prstGeom>
        </p:spPr>
        <p:txBody>
          <a:bodyPr/>
          <a:lstStyle>
            <a:lvl1pPr marL="342900" indent="-342900" algn="l" rtl="0" eaLnBrk="0" fontAlgn="base" hangingPunct="0">
              <a:spcBef>
                <a:spcPct val="20000"/>
              </a:spcBef>
              <a:spcAft>
                <a:spcPct val="0"/>
              </a:spcAft>
              <a:buClr>
                <a:srgbClr val="0000CC"/>
              </a:buClr>
              <a:buSzPct val="60000"/>
              <a:buFont typeface="Wingdings" pitchFamily="2" charset="2"/>
              <a:buChar char="q"/>
              <a:defRPr sz="2800">
                <a:solidFill>
                  <a:schemeClr val="tx1"/>
                </a:solidFill>
                <a:latin typeface="Comic Sans MS" pitchFamily="66" charset="0"/>
                <a:ea typeface="+mn-ea"/>
                <a:cs typeface="+mn-cs"/>
              </a:defRPr>
            </a:lvl1pPr>
            <a:lvl2pPr marL="742950" indent="-285750" algn="l" rtl="0" eaLnBrk="0" fontAlgn="base" hangingPunct="0">
              <a:spcBef>
                <a:spcPct val="20000"/>
              </a:spcBef>
              <a:spcAft>
                <a:spcPct val="0"/>
              </a:spcAft>
              <a:buClr>
                <a:srgbClr val="0000CC"/>
              </a:buClr>
              <a:buSzPct val="55000"/>
              <a:buFont typeface="Wingdings" pitchFamily="2" charset="2"/>
              <a:buChar char="n"/>
              <a:defRPr sz="2800">
                <a:solidFill>
                  <a:schemeClr val="tx1"/>
                </a:solidFill>
                <a:latin typeface="Comic Sans MS" pitchFamily="66" charset="0"/>
              </a:defRPr>
            </a:lvl2pPr>
            <a:lvl3pPr marL="1143000" indent="-228600" algn="l" rtl="0" eaLnBrk="0" fontAlgn="base" hangingPunct="0">
              <a:spcBef>
                <a:spcPct val="20000"/>
              </a:spcBef>
              <a:spcAft>
                <a:spcPct val="0"/>
              </a:spcAft>
              <a:buClr>
                <a:srgbClr val="0000CC"/>
              </a:buClr>
              <a:buSzPct val="50000"/>
              <a:buFont typeface="Wingdings" pitchFamily="2" charset="2"/>
              <a:buChar char="n"/>
              <a:defRPr sz="2400">
                <a:solidFill>
                  <a:schemeClr val="tx1"/>
                </a:solidFill>
                <a:latin typeface="Comic Sans MS" pitchFamily="66" charset="0"/>
              </a:defRPr>
            </a:lvl3pPr>
            <a:lvl4pPr marL="1600200" indent="-228600" algn="l" rtl="0" eaLnBrk="0" fontAlgn="base" hangingPunct="0">
              <a:spcBef>
                <a:spcPct val="20000"/>
              </a:spcBef>
              <a:spcAft>
                <a:spcPct val="0"/>
              </a:spcAft>
              <a:buClr>
                <a:srgbClr val="0000CC"/>
              </a:buClr>
              <a:buSzPct val="55000"/>
              <a:buFont typeface="Wingdings" pitchFamily="2" charset="2"/>
              <a:buChar char="n"/>
              <a:defRPr sz="2000">
                <a:solidFill>
                  <a:schemeClr val="tx1"/>
                </a:solidFill>
                <a:latin typeface="Comic Sans MS" pitchFamily="66" charset="0"/>
              </a:defRPr>
            </a:lvl4pPr>
            <a:lvl5pPr marL="2057400" indent="-228600" algn="l" rtl="0" eaLnBrk="0" fontAlgn="base" hangingPunct="0">
              <a:spcBef>
                <a:spcPct val="20000"/>
              </a:spcBef>
              <a:spcAft>
                <a:spcPct val="0"/>
              </a:spcAft>
              <a:buClr>
                <a:srgbClr val="0000CC"/>
              </a:buClr>
              <a:buSzPct val="50000"/>
              <a:buFont typeface="Wingdings" pitchFamily="2" charset="2"/>
              <a:buChar char="n"/>
              <a:defRPr sz="2000">
                <a:solidFill>
                  <a:schemeClr val="tx1"/>
                </a:solidFill>
                <a:latin typeface="Comic Sans MS" pitchFamily="66" charset="0"/>
              </a:defRPr>
            </a:lvl5pPr>
            <a:lvl6pPr marL="25146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9pPr>
          </a:lstStyle>
          <a:p>
            <a:pPr eaLnBrk="1" hangingPunct="1"/>
            <a:endParaRPr lang="en-US" dirty="0"/>
          </a:p>
          <a:p>
            <a:pPr marL="0" indent="0" eaLnBrk="1" hangingPunct="1">
              <a:buNone/>
            </a:pPr>
            <a:endParaRPr lang="en-US" dirty="0"/>
          </a:p>
          <a:p>
            <a:pPr marL="0" indent="0" eaLnBrk="1" hangingPunct="1">
              <a:buNone/>
            </a:pPr>
            <a:endParaRPr lang="en-US" dirty="0"/>
          </a:p>
          <a:p>
            <a:pPr marL="0" indent="0" eaLnBrk="1" hangingPunct="1">
              <a:buNone/>
            </a:pPr>
            <a:r>
              <a:rPr lang="en-US" dirty="0"/>
              <a:t>A derived class automatically </a:t>
            </a:r>
            <a:r>
              <a:rPr lang="en-US" b="1" dirty="0">
                <a:solidFill>
                  <a:srgbClr val="FF0000"/>
                </a:solidFill>
              </a:rPr>
              <a:t>has</a:t>
            </a:r>
            <a:r>
              <a:rPr lang="en-US" dirty="0">
                <a:solidFill>
                  <a:srgbClr val="FF0000"/>
                </a:solidFill>
              </a:rPr>
              <a:t> </a:t>
            </a:r>
            <a:r>
              <a:rPr lang="en-US" dirty="0"/>
              <a:t>all the member variables and functions of the base class.</a:t>
            </a:r>
          </a:p>
          <a:p>
            <a:pPr marL="0" indent="0" eaLnBrk="1" hangingPunct="1">
              <a:buNone/>
            </a:pPr>
            <a:r>
              <a:rPr lang="en-US" dirty="0"/>
              <a:t>But, the derived class </a:t>
            </a:r>
            <a:r>
              <a:rPr lang="en-US" dirty="0">
                <a:solidFill>
                  <a:srgbClr val="FF0000"/>
                </a:solidFill>
              </a:rPr>
              <a:t>might not </a:t>
            </a:r>
            <a:r>
              <a:rPr lang="en-US" dirty="0"/>
              <a:t>have the same access rights as the base class when accessing those inherited members! (To be discussed soon…)</a:t>
            </a:r>
          </a:p>
        </p:txBody>
      </p:sp>
    </p:spTree>
    <p:extLst>
      <p:ext uri="{BB962C8B-B14F-4D97-AF65-F5344CB8AC3E}">
        <p14:creationId xmlns:p14="http://schemas.microsoft.com/office/powerpoint/2010/main" val="3588313576"/>
      </p:ext>
    </p:extLst>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t>Why?</a:t>
            </a:r>
          </a:p>
        </p:txBody>
      </p:sp>
      <p:sp>
        <p:nvSpPr>
          <p:cNvPr id="75779" name="Rectangle 3"/>
          <p:cNvSpPr>
            <a:spLocks noGrp="1" noChangeArrowheads="1"/>
          </p:cNvSpPr>
          <p:nvPr>
            <p:ph idx="1"/>
          </p:nvPr>
        </p:nvSpPr>
        <p:spPr>
          <a:xfrm>
            <a:off x="533400" y="1316387"/>
            <a:ext cx="8294687" cy="4572000"/>
          </a:xfrm>
        </p:spPr>
        <p:txBody>
          <a:bodyPr/>
          <a:lstStyle/>
          <a:p>
            <a:pPr eaLnBrk="1" hangingPunct="1"/>
            <a:r>
              <a:rPr lang="en-US" dirty="0" err="1">
                <a:solidFill>
                  <a:srgbClr val="0000CC"/>
                </a:solidFill>
                <a:latin typeface="Consolas" pitchFamily="49" charset="0"/>
                <a:cs typeface="Consolas" pitchFamily="49" charset="0"/>
              </a:rPr>
              <a:t>ppet</a:t>
            </a:r>
            <a:r>
              <a:rPr lang="en-US" dirty="0">
                <a:solidFill>
                  <a:srgbClr val="0000CC"/>
                </a:solidFill>
                <a:latin typeface="Consolas" pitchFamily="49" charset="0"/>
                <a:cs typeface="Consolas" pitchFamily="49" charset="0"/>
              </a:rPr>
              <a:t>-&gt;breed </a:t>
            </a:r>
            <a:r>
              <a:rPr lang="en-US" dirty="0"/>
              <a:t>is still illegal because </a:t>
            </a:r>
            <a:r>
              <a:rPr lang="en-US" dirty="0" err="1">
                <a:solidFill>
                  <a:srgbClr val="0000CC"/>
                </a:solidFill>
                <a:latin typeface="Consolas" pitchFamily="49" charset="0"/>
                <a:cs typeface="Consolas" pitchFamily="49" charset="0"/>
              </a:rPr>
              <a:t>ppet</a:t>
            </a:r>
            <a:r>
              <a:rPr lang="en-US" dirty="0"/>
              <a:t> is a </a:t>
            </a:r>
            <a:br>
              <a:rPr lang="en-US" dirty="0"/>
            </a:br>
            <a:r>
              <a:rPr lang="en-US" dirty="0"/>
              <a:t>pointer to a </a:t>
            </a:r>
            <a:r>
              <a:rPr lang="en-US" dirty="0">
                <a:solidFill>
                  <a:srgbClr val="0000CC"/>
                </a:solidFill>
                <a:latin typeface="Consolas" pitchFamily="49" charset="0"/>
                <a:cs typeface="Consolas" pitchFamily="49" charset="0"/>
              </a:rPr>
              <a:t>Pet</a:t>
            </a:r>
            <a:r>
              <a:rPr lang="en-US" dirty="0"/>
              <a:t> object that has no breed member</a:t>
            </a:r>
          </a:p>
          <a:p>
            <a:pPr lvl="1" eaLnBrk="1" hangingPunct="1"/>
            <a:r>
              <a:rPr lang="en-US" sz="2400" dirty="0"/>
              <a:t>breed is just a data member, not a virtual function!</a:t>
            </a:r>
          </a:p>
          <a:p>
            <a:pPr eaLnBrk="1" hangingPunct="1"/>
            <a:r>
              <a:rPr lang="en-US" dirty="0"/>
              <a:t>Function </a:t>
            </a:r>
            <a:r>
              <a:rPr lang="en-US" dirty="0">
                <a:solidFill>
                  <a:srgbClr val="0000CC"/>
                </a:solidFill>
                <a:latin typeface="Consolas" pitchFamily="49" charset="0"/>
                <a:cs typeface="Consolas" pitchFamily="49" charset="0"/>
              </a:rPr>
              <a:t>print( ) </a:t>
            </a:r>
            <a:r>
              <a:rPr lang="en-US" dirty="0"/>
              <a:t>was declared virtual by class </a:t>
            </a:r>
            <a:r>
              <a:rPr lang="en-US" dirty="0">
                <a:solidFill>
                  <a:srgbClr val="0000CC"/>
                </a:solidFill>
                <a:latin typeface="Consolas" pitchFamily="49" charset="0"/>
                <a:cs typeface="Consolas" pitchFamily="49" charset="0"/>
              </a:rPr>
              <a:t>Pet </a:t>
            </a:r>
          </a:p>
          <a:p>
            <a:pPr lvl="1" eaLnBrk="1" hangingPunct="1"/>
            <a:r>
              <a:rPr lang="en-US" sz="2400" dirty="0"/>
              <a:t>When the computer sees </a:t>
            </a:r>
            <a:r>
              <a:rPr lang="en-US" sz="2400" dirty="0" err="1">
                <a:solidFill>
                  <a:srgbClr val="0000CC"/>
                </a:solidFill>
                <a:latin typeface="Consolas" pitchFamily="49" charset="0"/>
                <a:cs typeface="Consolas" pitchFamily="49" charset="0"/>
              </a:rPr>
              <a:t>ppet</a:t>
            </a:r>
            <a:r>
              <a:rPr lang="en-US" sz="2400" dirty="0">
                <a:solidFill>
                  <a:srgbClr val="0000CC"/>
                </a:solidFill>
                <a:latin typeface="Consolas" pitchFamily="49" charset="0"/>
                <a:cs typeface="Consolas" pitchFamily="49" charset="0"/>
              </a:rPr>
              <a:t>-&gt;print( )</a:t>
            </a:r>
            <a:r>
              <a:rPr lang="en-US" sz="2400" dirty="0"/>
              <a:t>, it checks the virtual table for classes </a:t>
            </a:r>
            <a:r>
              <a:rPr lang="en-US" sz="2400" dirty="0">
                <a:solidFill>
                  <a:srgbClr val="0000CC"/>
                </a:solidFill>
                <a:latin typeface="Consolas" pitchFamily="49" charset="0"/>
                <a:cs typeface="Consolas" pitchFamily="49" charset="0"/>
              </a:rPr>
              <a:t>Pet</a:t>
            </a:r>
            <a:r>
              <a:rPr lang="en-US" sz="2400" dirty="0"/>
              <a:t> and </a:t>
            </a:r>
            <a:r>
              <a:rPr lang="en-US" sz="2400" dirty="0">
                <a:solidFill>
                  <a:srgbClr val="0000CC"/>
                </a:solidFill>
                <a:latin typeface="Consolas" pitchFamily="49" charset="0"/>
                <a:cs typeface="Consolas" pitchFamily="49" charset="0"/>
              </a:rPr>
              <a:t>Dog</a:t>
            </a:r>
            <a:r>
              <a:rPr lang="en-US" sz="2400" dirty="0"/>
              <a:t> and finds that </a:t>
            </a:r>
            <a:r>
              <a:rPr lang="en-US" sz="2400" dirty="0" err="1">
                <a:solidFill>
                  <a:srgbClr val="0000CC"/>
                </a:solidFill>
                <a:latin typeface="Consolas" pitchFamily="49" charset="0"/>
                <a:cs typeface="Consolas" pitchFamily="49" charset="0"/>
              </a:rPr>
              <a:t>ppet</a:t>
            </a:r>
            <a:r>
              <a:rPr lang="en-US" sz="2400" dirty="0"/>
              <a:t> points to an object of type </a:t>
            </a:r>
            <a:r>
              <a:rPr lang="en-US" sz="2400" dirty="0">
                <a:solidFill>
                  <a:srgbClr val="0000CC"/>
                </a:solidFill>
                <a:latin typeface="Consolas" pitchFamily="49" charset="0"/>
                <a:cs typeface="Consolas" pitchFamily="49" charset="0"/>
              </a:rPr>
              <a:t>Dog</a:t>
            </a:r>
          </a:p>
          <a:p>
            <a:pPr lvl="1" eaLnBrk="1" hangingPunct="1"/>
            <a:r>
              <a:rPr lang="en-US" sz="2400" dirty="0"/>
              <a:t>Because </a:t>
            </a:r>
            <a:r>
              <a:rPr lang="en-US" sz="2400" dirty="0" err="1">
                <a:solidFill>
                  <a:srgbClr val="0000CC"/>
                </a:solidFill>
                <a:latin typeface="Consolas" pitchFamily="49" charset="0"/>
                <a:cs typeface="Consolas" pitchFamily="49" charset="0"/>
              </a:rPr>
              <a:t>ppet</a:t>
            </a:r>
            <a:r>
              <a:rPr lang="en-US" sz="2400" dirty="0"/>
              <a:t> points to a </a:t>
            </a:r>
            <a:r>
              <a:rPr lang="en-US" sz="2400" dirty="0">
                <a:solidFill>
                  <a:srgbClr val="0000CC"/>
                </a:solidFill>
                <a:latin typeface="Consolas" pitchFamily="49" charset="0"/>
                <a:cs typeface="Consolas" pitchFamily="49" charset="0"/>
              </a:rPr>
              <a:t>Dog</a:t>
            </a:r>
            <a:r>
              <a:rPr lang="en-US" sz="2400" dirty="0"/>
              <a:t> object, code for </a:t>
            </a:r>
            <a:r>
              <a:rPr lang="en-US" sz="2400" dirty="0">
                <a:solidFill>
                  <a:srgbClr val="0000CC"/>
                </a:solidFill>
                <a:latin typeface="Consolas" pitchFamily="49" charset="0"/>
                <a:cs typeface="Consolas" pitchFamily="49" charset="0"/>
              </a:rPr>
              <a:t>Dog::print( )</a:t>
            </a:r>
            <a:r>
              <a:rPr lang="en-US" sz="2400" dirty="0">
                <a:cs typeface="Consolas" pitchFamily="49" charset="0"/>
              </a:rPr>
              <a:t> </a:t>
            </a:r>
            <a:r>
              <a:rPr lang="en-US" sz="2400" dirty="0"/>
              <a:t>is used </a:t>
            </a:r>
          </a:p>
        </p:txBody>
      </p:sp>
    </p:spTree>
    <p:extLst>
      <p:ext uri="{BB962C8B-B14F-4D97-AF65-F5344CB8AC3E}">
        <p14:creationId xmlns:p14="http://schemas.microsoft.com/office/powerpoint/2010/main" val="3502188410"/>
      </p:ext>
    </p:extLst>
  </p:cSld>
  <p:clrMapOvr>
    <a:masterClrMapping/>
  </p:clrMapOvr>
  <p:transition spd="med">
    <p:wipe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dirty="0"/>
              <a:t>Remember this…</a:t>
            </a:r>
          </a:p>
        </p:txBody>
      </p:sp>
      <p:sp>
        <p:nvSpPr>
          <p:cNvPr id="76803" name="Rectangle 3"/>
          <p:cNvSpPr>
            <a:spLocks noGrp="1" noChangeArrowheads="1"/>
          </p:cNvSpPr>
          <p:nvPr>
            <p:ph idx="1"/>
          </p:nvPr>
        </p:nvSpPr>
        <p:spPr>
          <a:xfrm>
            <a:off x="304801" y="1524000"/>
            <a:ext cx="8534400" cy="4572000"/>
          </a:xfrm>
        </p:spPr>
        <p:txBody>
          <a:bodyPr/>
          <a:lstStyle/>
          <a:p>
            <a:pPr eaLnBrk="1" hangingPunct="1">
              <a:lnSpc>
                <a:spcPct val="90000"/>
              </a:lnSpc>
            </a:pPr>
            <a:r>
              <a:rPr lang="en-US" sz="2400" dirty="0"/>
              <a:t>If the type of the </a:t>
            </a:r>
            <a:r>
              <a:rPr lang="en-US" sz="2400" b="1" dirty="0"/>
              <a:t>pointer</a:t>
            </a:r>
            <a:r>
              <a:rPr lang="en-US" sz="2400" dirty="0"/>
              <a:t> </a:t>
            </a:r>
            <a:r>
              <a:rPr lang="en-US" sz="2400" dirty="0" err="1">
                <a:solidFill>
                  <a:srgbClr val="0000CC"/>
                </a:solidFill>
                <a:latin typeface="Consolas" pitchFamily="49" charset="0"/>
                <a:cs typeface="Consolas" pitchFamily="49" charset="0"/>
              </a:rPr>
              <a:t>p_ancestor</a:t>
            </a:r>
            <a:r>
              <a:rPr lang="en-US" sz="2400" dirty="0"/>
              <a:t> is a base class for the </a:t>
            </a:r>
            <a:r>
              <a:rPr lang="en-US" sz="2400" b="1" dirty="0"/>
              <a:t>pointer</a:t>
            </a:r>
            <a:r>
              <a:rPr lang="en-US" sz="2400" dirty="0"/>
              <a:t> </a:t>
            </a:r>
            <a:r>
              <a:rPr lang="en-US" sz="2400" dirty="0" err="1">
                <a:solidFill>
                  <a:srgbClr val="0000CC"/>
                </a:solidFill>
                <a:latin typeface="Consolas" pitchFamily="49" charset="0"/>
                <a:cs typeface="Consolas" pitchFamily="49" charset="0"/>
              </a:rPr>
              <a:t>p_descendant</a:t>
            </a:r>
            <a:r>
              <a:rPr lang="en-US" sz="2400" dirty="0"/>
              <a:t>, the following assignment </a:t>
            </a:r>
            <a:br>
              <a:rPr lang="en-US" sz="2400" dirty="0"/>
            </a:br>
            <a:endParaRPr lang="en-US" sz="2400" dirty="0"/>
          </a:p>
          <a:p>
            <a:pPr marL="0" indent="0" eaLnBrk="1" hangingPunct="1">
              <a:lnSpc>
                <a:spcPct val="90000"/>
              </a:lnSpc>
              <a:buNone/>
            </a:pPr>
            <a:r>
              <a:rPr lang="en-US" sz="2400" dirty="0"/>
              <a:t>                 </a:t>
            </a:r>
            <a:r>
              <a:rPr lang="en-US" sz="2400" dirty="0" err="1">
                <a:solidFill>
                  <a:srgbClr val="0000CC"/>
                </a:solidFill>
                <a:latin typeface="Consolas" pitchFamily="49" charset="0"/>
                <a:cs typeface="Consolas" pitchFamily="49" charset="0"/>
              </a:rPr>
              <a:t>p_ancestor</a:t>
            </a:r>
            <a:r>
              <a:rPr lang="en-US" sz="2400" dirty="0">
                <a:solidFill>
                  <a:srgbClr val="0000CC"/>
                </a:solidFill>
                <a:latin typeface="Consolas" pitchFamily="49" charset="0"/>
                <a:cs typeface="Consolas" pitchFamily="49" charset="0"/>
              </a:rPr>
              <a:t> = </a:t>
            </a:r>
            <a:r>
              <a:rPr lang="en-US" sz="2400" dirty="0" err="1">
                <a:solidFill>
                  <a:srgbClr val="0000CC"/>
                </a:solidFill>
                <a:latin typeface="Consolas" pitchFamily="49" charset="0"/>
                <a:cs typeface="Consolas" pitchFamily="49" charset="0"/>
              </a:rPr>
              <a:t>p_descendant</a:t>
            </a:r>
            <a:r>
              <a:rPr lang="en-US" sz="2400" dirty="0">
                <a:solidFill>
                  <a:srgbClr val="0000CC"/>
                </a:solidFill>
                <a:latin typeface="Consolas" pitchFamily="49" charset="0"/>
                <a:cs typeface="Consolas" pitchFamily="49" charset="0"/>
              </a:rPr>
              <a:t>;</a:t>
            </a:r>
            <a:br>
              <a:rPr lang="en-US" sz="2400" dirty="0"/>
            </a:br>
            <a:endParaRPr lang="en-US" sz="2400" dirty="0"/>
          </a:p>
          <a:p>
            <a:pPr eaLnBrk="1" hangingPunct="1">
              <a:lnSpc>
                <a:spcPct val="90000"/>
              </a:lnSpc>
            </a:pPr>
            <a:r>
              <a:rPr lang="en-US" sz="2400" dirty="0"/>
              <a:t>Allows us to use </a:t>
            </a:r>
            <a:r>
              <a:rPr lang="en-US" sz="2400" dirty="0" err="1">
                <a:solidFill>
                  <a:srgbClr val="0000CC"/>
                </a:solidFill>
                <a:latin typeface="Consolas" pitchFamily="49" charset="0"/>
                <a:cs typeface="Consolas" pitchFamily="49" charset="0"/>
              </a:rPr>
              <a:t>p_ancestor</a:t>
            </a:r>
            <a:r>
              <a:rPr lang="en-US" sz="2400" dirty="0">
                <a:solidFill>
                  <a:srgbClr val="0000CC"/>
                </a:solidFill>
                <a:latin typeface="Consolas" pitchFamily="49" charset="0"/>
                <a:cs typeface="Consolas" pitchFamily="49" charset="0"/>
              </a:rPr>
              <a:t> </a:t>
            </a:r>
            <a:r>
              <a:rPr lang="en-US" sz="2400" dirty="0">
                <a:cs typeface="Consolas" pitchFamily="49" charset="0"/>
              </a:rPr>
              <a:t>to call</a:t>
            </a:r>
            <a:r>
              <a:rPr lang="en-US" sz="2400" dirty="0"/>
              <a:t> </a:t>
            </a:r>
            <a:r>
              <a:rPr lang="en-US" sz="2400" b="1" dirty="0">
                <a:solidFill>
                  <a:srgbClr val="C00000"/>
                </a:solidFill>
              </a:rPr>
              <a:t>virtual functions</a:t>
            </a:r>
            <a:r>
              <a:rPr lang="en-US" sz="2400" dirty="0"/>
              <a:t>. The invoking object is still </a:t>
            </a:r>
            <a:r>
              <a:rPr lang="en-US" sz="2400" dirty="0" err="1">
                <a:solidFill>
                  <a:srgbClr val="0000FF"/>
                </a:solidFill>
                <a:latin typeface="Consolas" panose="020B0609020204030204" pitchFamily="49" charset="0"/>
                <a:cs typeface="Courier New" panose="02070309020205020404" pitchFamily="49" charset="0"/>
              </a:rPr>
              <a:t>p_descendant</a:t>
            </a:r>
            <a:r>
              <a:rPr lang="en-US" sz="2400" dirty="0" err="1">
                <a:cs typeface="Courier New" panose="02070309020205020404" pitchFamily="49" charset="0"/>
              </a:rPr>
              <a:t>,therefore</a:t>
            </a:r>
            <a:endParaRPr lang="en-US" sz="2400" dirty="0"/>
          </a:p>
          <a:p>
            <a:pPr lvl="1" eaLnBrk="1" hangingPunct="1">
              <a:lnSpc>
                <a:spcPct val="90000"/>
              </a:lnSpc>
            </a:pPr>
            <a:r>
              <a:rPr lang="en-US" sz="2400" dirty="0"/>
              <a:t>It </a:t>
            </a:r>
            <a:r>
              <a:rPr lang="en-US" sz="2400" b="1" dirty="0"/>
              <a:t>will</a:t>
            </a:r>
            <a:r>
              <a:rPr lang="en-US" sz="2400" dirty="0"/>
              <a:t> invoke the derived class function which has access to all derived class data members.</a:t>
            </a:r>
          </a:p>
          <a:p>
            <a:pPr lvl="2" eaLnBrk="1" hangingPunct="1">
              <a:lnSpc>
                <a:spcPct val="90000"/>
              </a:lnSpc>
            </a:pPr>
            <a:r>
              <a:rPr lang="en-US" sz="2000" dirty="0"/>
              <a:t> (i.e., </a:t>
            </a:r>
            <a:r>
              <a:rPr lang="en-US" sz="2000" b="1" dirty="0"/>
              <a:t>no data members will be inaccessible)</a:t>
            </a:r>
            <a:endParaRPr lang="en-US" sz="2000" dirty="0"/>
          </a:p>
          <a:p>
            <a:pPr lvl="1" eaLnBrk="1" hangingPunct="1">
              <a:lnSpc>
                <a:spcPct val="90000"/>
              </a:lnSpc>
            </a:pPr>
            <a:r>
              <a:rPr lang="en-US" dirty="0"/>
              <a:t>BUT we CANNOT directly access a derived class member from </a:t>
            </a:r>
            <a:r>
              <a:rPr lang="en-US" dirty="0" err="1">
                <a:solidFill>
                  <a:srgbClr val="0000FF"/>
                </a:solidFill>
                <a:latin typeface="Consolas" panose="020B0609020204030204" pitchFamily="49" charset="0"/>
              </a:rPr>
              <a:t>p_ancestor</a:t>
            </a:r>
            <a:endParaRPr lang="en-US" dirty="0">
              <a:solidFill>
                <a:srgbClr val="0000FF"/>
              </a:solidFill>
              <a:latin typeface="Consolas" panose="020B0609020204030204" pitchFamily="49" charset="0"/>
            </a:endParaRPr>
          </a:p>
        </p:txBody>
      </p:sp>
    </p:spTree>
    <p:extLst>
      <p:ext uri="{BB962C8B-B14F-4D97-AF65-F5344CB8AC3E}">
        <p14:creationId xmlns:p14="http://schemas.microsoft.com/office/powerpoint/2010/main" val="3519850125"/>
      </p:ext>
    </p:extLst>
  </p:cSld>
  <p:clrMapOvr>
    <a:masterClrMapping/>
  </p:clrMapOvr>
  <p:transition spd="med">
    <p:wipe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106"/>
            <a:ext cx="8305800" cy="534987"/>
          </a:xfrm>
        </p:spPr>
        <p:txBody>
          <a:bodyPr/>
          <a:lstStyle/>
          <a:p>
            <a:r>
              <a:rPr lang="en-US" dirty="0"/>
              <a:t>A side note on reference (1/3)</a:t>
            </a:r>
          </a:p>
        </p:txBody>
      </p:sp>
      <p:sp>
        <p:nvSpPr>
          <p:cNvPr id="3" name="Content Placeholder 2"/>
          <p:cNvSpPr>
            <a:spLocks noGrp="1"/>
          </p:cNvSpPr>
          <p:nvPr>
            <p:ph idx="1"/>
          </p:nvPr>
        </p:nvSpPr>
        <p:spPr>
          <a:xfrm>
            <a:off x="381000" y="1066800"/>
            <a:ext cx="8294687" cy="4572000"/>
          </a:xfrm>
        </p:spPr>
        <p:txBody>
          <a:bodyPr/>
          <a:lstStyle/>
          <a:p>
            <a:r>
              <a:rPr lang="en-US" sz="2400" dirty="0"/>
              <a:t>A reference has to be initialized at the time when declared (except as a function parameter)</a:t>
            </a:r>
          </a:p>
          <a:p>
            <a:pPr marL="457200" lvl="1" indent="0">
              <a:buNone/>
            </a:pPr>
            <a:r>
              <a:rPr lang="en-US" sz="2400" dirty="0" err="1">
                <a:solidFill>
                  <a:srgbClr val="0000FF"/>
                </a:solidFill>
                <a:latin typeface="Calibri"/>
                <a:cs typeface="Calibri"/>
              </a:rPr>
              <a:t>int</a:t>
            </a:r>
            <a:r>
              <a:rPr lang="en-US" sz="2400" dirty="0">
                <a:solidFill>
                  <a:srgbClr val="0000FF"/>
                </a:solidFill>
                <a:latin typeface="Calibri"/>
                <a:cs typeface="Calibri"/>
              </a:rPr>
              <a:t> x=10;</a:t>
            </a:r>
          </a:p>
          <a:p>
            <a:pPr marL="457200" lvl="1" indent="0">
              <a:buNone/>
            </a:pPr>
            <a:r>
              <a:rPr lang="en-US" sz="2400" dirty="0" err="1">
                <a:solidFill>
                  <a:srgbClr val="0000FF"/>
                </a:solidFill>
                <a:latin typeface="Calibri"/>
                <a:cs typeface="Calibri"/>
              </a:rPr>
              <a:t>int</a:t>
            </a:r>
            <a:r>
              <a:rPr lang="en-US" sz="2400" dirty="0">
                <a:solidFill>
                  <a:srgbClr val="0000FF"/>
                </a:solidFill>
                <a:latin typeface="Calibri"/>
                <a:cs typeface="Calibri"/>
              </a:rPr>
              <a:t>&amp; y = x;  </a:t>
            </a:r>
          </a:p>
          <a:p>
            <a:pPr marL="457200" lvl="1" indent="0">
              <a:buNone/>
            </a:pPr>
            <a:r>
              <a:rPr lang="en-US" sz="2400" dirty="0">
                <a:solidFill>
                  <a:srgbClr val="0000FF"/>
                </a:solidFill>
                <a:latin typeface="Calibri"/>
                <a:cs typeface="Calibri"/>
              </a:rPr>
              <a:t>// Reference y is another name for x, see the address of x</a:t>
            </a:r>
          </a:p>
          <a:p>
            <a:pPr marL="457200" lvl="1" indent="0">
              <a:buNone/>
            </a:pPr>
            <a:r>
              <a:rPr lang="en-US" sz="2400" dirty="0" err="1">
                <a:solidFill>
                  <a:srgbClr val="0000FF"/>
                </a:solidFill>
                <a:latin typeface="Calibri"/>
                <a:cs typeface="Calibri"/>
              </a:rPr>
              <a:t>cout</a:t>
            </a:r>
            <a:r>
              <a:rPr lang="en-US" sz="2400" dirty="0">
                <a:solidFill>
                  <a:srgbClr val="0000FF"/>
                </a:solidFill>
                <a:latin typeface="Calibri"/>
                <a:cs typeface="Calibri"/>
              </a:rPr>
              <a:t> &lt;&lt; &amp;x &lt;&lt;</a:t>
            </a:r>
            <a:r>
              <a:rPr lang="en-US" sz="2400" dirty="0" err="1">
                <a:solidFill>
                  <a:srgbClr val="0000FF"/>
                </a:solidFill>
                <a:latin typeface="Calibri"/>
                <a:cs typeface="Calibri"/>
              </a:rPr>
              <a:t>endl</a:t>
            </a:r>
            <a:r>
              <a:rPr lang="en-US" sz="2400" dirty="0">
                <a:solidFill>
                  <a:srgbClr val="0000FF"/>
                </a:solidFill>
                <a:latin typeface="Calibri"/>
                <a:cs typeface="Calibri"/>
              </a:rPr>
              <a:t>; </a:t>
            </a:r>
          </a:p>
          <a:p>
            <a:pPr marL="400050" lvl="1" indent="0">
              <a:buNone/>
            </a:pPr>
            <a:r>
              <a:rPr lang="en-US" sz="2400" dirty="0">
                <a:solidFill>
                  <a:srgbClr val="0000FF"/>
                </a:solidFill>
                <a:latin typeface="Calibri"/>
                <a:cs typeface="Calibri"/>
              </a:rPr>
              <a:t>// Here, the address of y will be exactly the same as x!</a:t>
            </a:r>
          </a:p>
          <a:p>
            <a:pPr marL="400050" lvl="1" indent="0">
              <a:buNone/>
            </a:pPr>
            <a:r>
              <a:rPr lang="en-US" sz="2400" dirty="0" err="1">
                <a:solidFill>
                  <a:srgbClr val="0000FF"/>
                </a:solidFill>
                <a:latin typeface="Calibri"/>
                <a:cs typeface="Calibri"/>
              </a:rPr>
              <a:t>cout</a:t>
            </a:r>
            <a:r>
              <a:rPr lang="en-US" sz="2400" dirty="0">
                <a:solidFill>
                  <a:srgbClr val="0000FF"/>
                </a:solidFill>
                <a:latin typeface="Calibri"/>
                <a:cs typeface="Calibri"/>
              </a:rPr>
              <a:t> &lt;&lt; &amp;y &lt;&lt;</a:t>
            </a:r>
            <a:r>
              <a:rPr lang="en-US" sz="2400" dirty="0" err="1">
                <a:solidFill>
                  <a:srgbClr val="0000FF"/>
                </a:solidFill>
                <a:latin typeface="Calibri"/>
                <a:cs typeface="Calibri"/>
              </a:rPr>
              <a:t>endl</a:t>
            </a:r>
            <a:r>
              <a:rPr lang="en-US" sz="2400" dirty="0">
                <a:solidFill>
                  <a:srgbClr val="0000FF"/>
                </a:solidFill>
                <a:latin typeface="Calibri"/>
                <a:cs typeface="Calibri"/>
              </a:rPr>
              <a:t>;</a:t>
            </a:r>
            <a:endParaRPr lang="en-US" sz="2400" dirty="0"/>
          </a:p>
          <a:p>
            <a:r>
              <a:rPr lang="en-US" sz="2400" dirty="0"/>
              <a:t>A reference </a:t>
            </a:r>
            <a:r>
              <a:rPr lang="en-US" sz="2400" b="1" dirty="0">
                <a:solidFill>
                  <a:srgbClr val="FF0000"/>
                </a:solidFill>
              </a:rPr>
              <a:t>cannot</a:t>
            </a:r>
            <a:r>
              <a:rPr lang="en-US" sz="2400" dirty="0">
                <a:solidFill>
                  <a:srgbClr val="FF0000"/>
                </a:solidFill>
              </a:rPr>
              <a:t> </a:t>
            </a:r>
            <a:r>
              <a:rPr lang="en-US" sz="2400" dirty="0"/>
              <a:t>be redirected to refer to something else once it is defined. Cannot be changed!</a:t>
            </a:r>
          </a:p>
        </p:txBody>
      </p:sp>
      <p:sp>
        <p:nvSpPr>
          <p:cNvPr id="4" name="TextBox 3"/>
          <p:cNvSpPr txBox="1"/>
          <p:nvPr/>
        </p:nvSpPr>
        <p:spPr>
          <a:xfrm>
            <a:off x="6313487" y="2133600"/>
            <a:ext cx="2362200" cy="461665"/>
          </a:xfrm>
          <a:prstGeom prst="rect">
            <a:avLst/>
          </a:prstGeom>
          <a:solidFill>
            <a:schemeClr val="accent2"/>
          </a:solidFill>
        </p:spPr>
        <p:txBody>
          <a:bodyPr wrap="square" rtlCol="0">
            <a:spAutoFit/>
          </a:bodyPr>
          <a:lstStyle/>
          <a:p>
            <a:r>
              <a:rPr lang="en-US" dirty="0"/>
              <a:t>Use references</a:t>
            </a:r>
          </a:p>
        </p:txBody>
      </p:sp>
    </p:spTree>
    <p:extLst>
      <p:ext uri="{BB962C8B-B14F-4D97-AF65-F5344CB8AC3E}">
        <p14:creationId xmlns:p14="http://schemas.microsoft.com/office/powerpoint/2010/main" val="307638453"/>
      </p:ext>
    </p:extLst>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04"/>
          <p:cNvPicPr>
            <a:picLocks noChangeAspect="1" noChangeArrowheads="1"/>
          </p:cNvPicPr>
          <p:nvPr/>
        </p:nvPicPr>
        <p:blipFill>
          <a:blip r:embed="rId2" cstate="print"/>
          <a:srcRect/>
          <a:stretch>
            <a:fillRect/>
          </a:stretch>
        </p:blipFill>
        <p:spPr bwMode="auto">
          <a:xfrm>
            <a:off x="228600" y="381000"/>
            <a:ext cx="5334000" cy="6476999"/>
          </a:xfrm>
          <a:prstGeom prst="rect">
            <a:avLst/>
          </a:prstGeom>
          <a:noFill/>
          <a:ln w="9525">
            <a:noFill/>
            <a:miter lim="800000"/>
            <a:headEnd/>
            <a:tailEnd/>
          </a:ln>
        </p:spPr>
      </p:pic>
      <p:sp>
        <p:nvSpPr>
          <p:cNvPr id="5" name="TextBox 4"/>
          <p:cNvSpPr txBox="1"/>
          <p:nvPr/>
        </p:nvSpPr>
        <p:spPr>
          <a:xfrm>
            <a:off x="5257800" y="4114800"/>
            <a:ext cx="3581400" cy="1938992"/>
          </a:xfrm>
          <a:prstGeom prst="rect">
            <a:avLst/>
          </a:prstGeom>
          <a:solidFill>
            <a:schemeClr val="accent2"/>
          </a:solidFill>
        </p:spPr>
        <p:txBody>
          <a:bodyPr wrap="square" rtlCol="0">
            <a:spAutoFit/>
          </a:bodyPr>
          <a:lstStyle/>
          <a:p>
            <a:r>
              <a:rPr lang="en-US" dirty="0"/>
              <a:t>Use reference as function parameters</a:t>
            </a:r>
          </a:p>
          <a:p>
            <a:endParaRPr lang="en-US" dirty="0"/>
          </a:p>
          <a:p>
            <a:r>
              <a:rPr lang="en-US" dirty="0"/>
              <a:t>Recall this example</a:t>
            </a:r>
          </a:p>
          <a:p>
            <a:r>
              <a:rPr lang="en-US" dirty="0"/>
              <a:t>(from the textbook)</a:t>
            </a:r>
          </a:p>
        </p:txBody>
      </p:sp>
      <p:sp>
        <p:nvSpPr>
          <p:cNvPr id="6" name="Title 1"/>
          <p:cNvSpPr txBox="1">
            <a:spLocks/>
          </p:cNvSpPr>
          <p:nvPr/>
        </p:nvSpPr>
        <p:spPr bwMode="auto">
          <a:xfrm>
            <a:off x="5562600" y="1828800"/>
            <a:ext cx="3581400" cy="5349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a:solidFill>
                  <a:schemeClr val="tx1"/>
                </a:solidFill>
                <a:latin typeface="Comic Sans MS" pitchFamily="66" charset="0"/>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rgbClr val="A50021"/>
                </a:solidFill>
                <a:latin typeface="Arial" charset="0"/>
              </a:defRPr>
            </a:lvl6pPr>
            <a:lvl7pPr marL="914400" algn="l" rtl="0" fontAlgn="base">
              <a:spcBef>
                <a:spcPct val="0"/>
              </a:spcBef>
              <a:spcAft>
                <a:spcPct val="0"/>
              </a:spcAft>
              <a:defRPr sz="3600">
                <a:solidFill>
                  <a:srgbClr val="A50021"/>
                </a:solidFill>
                <a:latin typeface="Arial" charset="0"/>
              </a:defRPr>
            </a:lvl7pPr>
            <a:lvl8pPr marL="1371600" algn="l" rtl="0" fontAlgn="base">
              <a:spcBef>
                <a:spcPct val="0"/>
              </a:spcBef>
              <a:spcAft>
                <a:spcPct val="0"/>
              </a:spcAft>
              <a:defRPr sz="3600">
                <a:solidFill>
                  <a:srgbClr val="A50021"/>
                </a:solidFill>
                <a:latin typeface="Arial" charset="0"/>
              </a:defRPr>
            </a:lvl8pPr>
            <a:lvl9pPr marL="1828800" algn="l" rtl="0" fontAlgn="base">
              <a:spcBef>
                <a:spcPct val="0"/>
              </a:spcBef>
              <a:spcAft>
                <a:spcPct val="0"/>
              </a:spcAft>
              <a:defRPr sz="3600">
                <a:solidFill>
                  <a:srgbClr val="A50021"/>
                </a:solidFill>
                <a:latin typeface="Arial" charset="0"/>
              </a:defRPr>
            </a:lvl9pPr>
          </a:lstStyle>
          <a:p>
            <a:r>
              <a:rPr lang="en-US" dirty="0"/>
              <a:t>A side note on reference (2/3)</a:t>
            </a:r>
          </a:p>
        </p:txBody>
      </p:sp>
    </p:spTree>
    <p:extLst>
      <p:ext uri="{BB962C8B-B14F-4D97-AF65-F5344CB8AC3E}">
        <p14:creationId xmlns:p14="http://schemas.microsoft.com/office/powerpoint/2010/main" val="2761046940"/>
      </p:ext>
    </p:extLst>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006" y="1416000"/>
            <a:ext cx="8294687" cy="4876800"/>
          </a:xfrm>
        </p:spPr>
        <p:txBody>
          <a:bodyPr/>
          <a:lstStyle/>
          <a:p>
            <a:pPr marL="0" indent="0">
              <a:buNone/>
            </a:pPr>
            <a:r>
              <a:rPr lang="en-US" sz="2400" dirty="0"/>
              <a:t>C++</a:t>
            </a:r>
          </a:p>
          <a:p>
            <a:r>
              <a:rPr lang="en-US" sz="2400" dirty="0"/>
              <a:t>reference to a variable (or object) ---- another name for a variable, and it will never be changed to be a reference to a different variable, </a:t>
            </a:r>
            <a:r>
              <a:rPr lang="en-US" sz="2400" dirty="0">
                <a:solidFill>
                  <a:srgbClr val="0000FF"/>
                </a:solidFill>
              </a:rPr>
              <a:t>immutable</a:t>
            </a:r>
          </a:p>
          <a:p>
            <a:r>
              <a:rPr lang="en-US" sz="2400" dirty="0"/>
              <a:t>pointer to a variable (or object) ---- can be modified to point to different variables , </a:t>
            </a:r>
            <a:r>
              <a:rPr lang="en-US" sz="2400" dirty="0">
                <a:solidFill>
                  <a:srgbClr val="0000FF"/>
                </a:solidFill>
              </a:rPr>
              <a:t>mutable</a:t>
            </a:r>
          </a:p>
          <a:p>
            <a:pPr lvl="1"/>
            <a:r>
              <a:rPr lang="en-US" sz="2400" dirty="0"/>
              <a:t>imagine it as an erasable address tag</a:t>
            </a:r>
          </a:p>
          <a:p>
            <a:pPr marL="0" indent="0">
              <a:buNone/>
            </a:pPr>
            <a:r>
              <a:rPr lang="en-US" sz="2400" dirty="0"/>
              <a:t>Java</a:t>
            </a:r>
          </a:p>
          <a:p>
            <a:r>
              <a:rPr lang="en-US" sz="2400" dirty="0"/>
              <a:t>reference to a variable---- can be modified to refer to different variables </a:t>
            </a:r>
          </a:p>
          <a:p>
            <a:pPr lvl="1"/>
            <a:r>
              <a:rPr lang="en-US" sz="2400" dirty="0"/>
              <a:t>imagine it as an erasable name tag, or a named hat that can be given to different persons to wear   </a:t>
            </a:r>
          </a:p>
        </p:txBody>
      </p:sp>
      <p:sp>
        <p:nvSpPr>
          <p:cNvPr id="4" name="Title 1"/>
          <p:cNvSpPr txBox="1">
            <a:spLocks/>
          </p:cNvSpPr>
          <p:nvPr/>
        </p:nvSpPr>
        <p:spPr bwMode="auto">
          <a:xfrm>
            <a:off x="452764" y="228601"/>
            <a:ext cx="83058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a:solidFill>
                  <a:schemeClr val="tx1"/>
                </a:solidFill>
                <a:latin typeface="Comic Sans MS" pitchFamily="66" charset="0"/>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rgbClr val="A50021"/>
                </a:solidFill>
                <a:latin typeface="Arial" charset="0"/>
              </a:defRPr>
            </a:lvl6pPr>
            <a:lvl7pPr marL="914400" algn="l" rtl="0" fontAlgn="base">
              <a:spcBef>
                <a:spcPct val="0"/>
              </a:spcBef>
              <a:spcAft>
                <a:spcPct val="0"/>
              </a:spcAft>
              <a:defRPr sz="3600">
                <a:solidFill>
                  <a:srgbClr val="A50021"/>
                </a:solidFill>
                <a:latin typeface="Arial" charset="0"/>
              </a:defRPr>
            </a:lvl7pPr>
            <a:lvl8pPr marL="1371600" algn="l" rtl="0" fontAlgn="base">
              <a:spcBef>
                <a:spcPct val="0"/>
              </a:spcBef>
              <a:spcAft>
                <a:spcPct val="0"/>
              </a:spcAft>
              <a:defRPr sz="3600">
                <a:solidFill>
                  <a:srgbClr val="A50021"/>
                </a:solidFill>
                <a:latin typeface="Arial" charset="0"/>
              </a:defRPr>
            </a:lvl8pPr>
            <a:lvl9pPr marL="1828800" algn="l" rtl="0" fontAlgn="base">
              <a:spcBef>
                <a:spcPct val="0"/>
              </a:spcBef>
              <a:spcAft>
                <a:spcPct val="0"/>
              </a:spcAft>
              <a:defRPr sz="3600">
                <a:solidFill>
                  <a:srgbClr val="A50021"/>
                </a:solidFill>
                <a:latin typeface="Arial" charset="0"/>
              </a:defRPr>
            </a:lvl9pPr>
          </a:lstStyle>
          <a:p>
            <a:r>
              <a:rPr lang="en-US" dirty="0"/>
              <a:t>A side note on reference (3/3):</a:t>
            </a:r>
          </a:p>
          <a:p>
            <a:r>
              <a:rPr lang="en-US" dirty="0"/>
              <a:t>Variable name, reference, pointer </a:t>
            </a:r>
          </a:p>
        </p:txBody>
      </p:sp>
    </p:spTree>
    <p:extLst>
      <p:ext uri="{BB962C8B-B14F-4D97-AF65-F5344CB8AC3E}">
        <p14:creationId xmlns:p14="http://schemas.microsoft.com/office/powerpoint/2010/main" val="1029243381"/>
      </p:ext>
    </p:extLst>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D8124-508E-461D-973E-49218FD2436E}"/>
              </a:ext>
            </a:extLst>
          </p:cNvPr>
          <p:cNvSpPr>
            <a:spLocks noGrp="1"/>
          </p:cNvSpPr>
          <p:nvPr>
            <p:ph type="title"/>
          </p:nvPr>
        </p:nvSpPr>
        <p:spPr/>
        <p:txBody>
          <a:bodyPr/>
          <a:lstStyle/>
          <a:p>
            <a:r>
              <a:rPr lang="en-US" dirty="0">
                <a:solidFill>
                  <a:srgbClr val="0000FF"/>
                </a:solidFill>
              </a:rPr>
              <a:t>Benefits of virtual functions…</a:t>
            </a:r>
          </a:p>
        </p:txBody>
      </p:sp>
      <p:sp>
        <p:nvSpPr>
          <p:cNvPr id="3" name="Content Placeholder 2">
            <a:extLst>
              <a:ext uri="{FF2B5EF4-FFF2-40B4-BE49-F238E27FC236}">
                <a16:creationId xmlns:a16="http://schemas.microsoft.com/office/drawing/2014/main" id="{84604653-EB06-4209-B77D-554105982FEA}"/>
              </a:ext>
            </a:extLst>
          </p:cNvPr>
          <p:cNvSpPr>
            <a:spLocks noGrp="1"/>
          </p:cNvSpPr>
          <p:nvPr>
            <p:ph idx="1"/>
          </p:nvPr>
        </p:nvSpPr>
        <p:spPr/>
        <p:txBody>
          <a:bodyPr/>
          <a:lstStyle/>
          <a:p>
            <a:r>
              <a:rPr lang="en-US" sz="2400" dirty="0"/>
              <a:t>Allow us to refer to each derived object by the base class but </a:t>
            </a:r>
            <a:r>
              <a:rPr lang="en-US" sz="2400"/>
              <a:t>still behaves </a:t>
            </a:r>
            <a:r>
              <a:rPr lang="en-US" sz="2400" dirty="0"/>
              <a:t>like the derived class.</a:t>
            </a:r>
          </a:p>
          <a:p>
            <a:r>
              <a:rPr lang="en-US" sz="2400" dirty="0"/>
              <a:t>Allow us to add derived types as needed.</a:t>
            </a:r>
          </a:p>
          <a:p>
            <a:r>
              <a:rPr lang="en-US" sz="2400" dirty="0"/>
              <a:t>Allow us to use a pass-by-reference for the base class, but pass in derived class arguments to get the desired result. </a:t>
            </a:r>
          </a:p>
          <a:p>
            <a:r>
              <a:rPr lang="en-US" sz="2400" dirty="0"/>
              <a:t>Allow us to define collections of the base class (</a:t>
            </a:r>
            <a:r>
              <a:rPr lang="en-US" sz="2400" dirty="0" err="1"/>
              <a:t>eg.</a:t>
            </a:r>
            <a:r>
              <a:rPr lang="en-US" sz="2400" dirty="0"/>
              <a:t> vector&lt;base*&gt; list). We can call a function on every element knowing that the correct one will be called (</a:t>
            </a:r>
            <a:r>
              <a:rPr lang="en-US" sz="2400" dirty="0" err="1"/>
              <a:t>eg.</a:t>
            </a:r>
            <a:r>
              <a:rPr lang="en-US" sz="2400" dirty="0"/>
              <a:t> </a:t>
            </a:r>
            <a:r>
              <a:rPr lang="en-US" sz="2400" dirty="0" err="1"/>
              <a:t>employeePtrs</a:t>
            </a:r>
            <a:r>
              <a:rPr lang="en-US" sz="2400" dirty="0"/>
              <a:t>[</a:t>
            </a:r>
            <a:r>
              <a:rPr lang="en-US" sz="2400" dirty="0" err="1"/>
              <a:t>i</a:t>
            </a:r>
            <a:r>
              <a:rPr lang="en-US" sz="2400" dirty="0"/>
              <a:t>]-&gt;</a:t>
            </a:r>
            <a:r>
              <a:rPr lang="en-US" sz="2400" dirty="0" err="1"/>
              <a:t>print_check</a:t>
            </a:r>
            <a:r>
              <a:rPr lang="en-US" sz="2400" dirty="0"/>
              <a:t>(), list[</a:t>
            </a:r>
            <a:r>
              <a:rPr lang="en-US" sz="2400" dirty="0" err="1"/>
              <a:t>i</a:t>
            </a:r>
            <a:r>
              <a:rPr lang="en-US" sz="2400" dirty="0"/>
              <a:t>]-&gt;draw())</a:t>
            </a:r>
          </a:p>
          <a:p>
            <a:endParaRPr lang="en-US" sz="2400" dirty="0"/>
          </a:p>
        </p:txBody>
      </p:sp>
    </p:spTree>
    <p:extLst>
      <p:ext uri="{BB962C8B-B14F-4D97-AF65-F5344CB8AC3E}">
        <p14:creationId xmlns:p14="http://schemas.microsoft.com/office/powerpoint/2010/main" val="1857760560"/>
      </p:ext>
    </p:extLst>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1F503-50EA-4894-86D7-7288B3046696}"/>
              </a:ext>
            </a:extLst>
          </p:cNvPr>
          <p:cNvSpPr>
            <a:spLocks noGrp="1"/>
          </p:cNvSpPr>
          <p:nvPr>
            <p:ph type="title"/>
          </p:nvPr>
        </p:nvSpPr>
        <p:spPr/>
        <p:txBody>
          <a:bodyPr/>
          <a:lstStyle/>
          <a:p>
            <a:r>
              <a:rPr lang="en-US" dirty="0"/>
              <a:t>So far…</a:t>
            </a:r>
          </a:p>
        </p:txBody>
      </p:sp>
      <p:sp>
        <p:nvSpPr>
          <p:cNvPr id="3" name="Content Placeholder 2">
            <a:extLst>
              <a:ext uri="{FF2B5EF4-FFF2-40B4-BE49-F238E27FC236}">
                <a16:creationId xmlns:a16="http://schemas.microsoft.com/office/drawing/2014/main" id="{46EC0D70-FDEB-4985-80BB-652185D040AD}"/>
              </a:ext>
            </a:extLst>
          </p:cNvPr>
          <p:cNvSpPr>
            <a:spLocks noGrp="1"/>
          </p:cNvSpPr>
          <p:nvPr>
            <p:ph idx="1"/>
          </p:nvPr>
        </p:nvSpPr>
        <p:spPr/>
        <p:txBody>
          <a:bodyPr/>
          <a:lstStyle/>
          <a:p>
            <a:r>
              <a:rPr lang="en-US" dirty="0"/>
              <a:t>What is the difference between non-virtual and virtual functions?</a:t>
            </a:r>
          </a:p>
          <a:p>
            <a:r>
              <a:rPr lang="en-US" dirty="0"/>
              <a:t>What is the advantage of virtual functions?</a:t>
            </a:r>
          </a:p>
          <a:p>
            <a:r>
              <a:rPr lang="en-US" dirty="0"/>
              <a:t>What is the slicing problem? How can we avoid it?</a:t>
            </a:r>
          </a:p>
          <a:p>
            <a:r>
              <a:rPr lang="en-US" dirty="0"/>
              <a:t>How do we access derived data members using base class objects?</a:t>
            </a:r>
          </a:p>
          <a:p>
            <a:r>
              <a:rPr lang="en-US" dirty="0"/>
              <a:t>What is the difference between references in C++ and other object-oriented languages </a:t>
            </a:r>
            <a:r>
              <a:rPr lang="en-US"/>
              <a:t>like Java?</a:t>
            </a:r>
            <a:endParaRPr lang="en-US" dirty="0"/>
          </a:p>
          <a:p>
            <a:endParaRPr lang="en-US" dirty="0"/>
          </a:p>
        </p:txBody>
      </p:sp>
    </p:spTree>
    <p:extLst>
      <p:ext uri="{BB962C8B-B14F-4D97-AF65-F5344CB8AC3E}">
        <p14:creationId xmlns:p14="http://schemas.microsoft.com/office/powerpoint/2010/main" val="1144280066"/>
      </p:ext>
    </p:extLst>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659787" y="2254428"/>
            <a:ext cx="3352800" cy="990600"/>
          </a:xfrm>
          <a:prstGeom prst="roundRect">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Animal</a:t>
            </a:r>
            <a:endParaRPr lang="en-US" b="1" dirty="0"/>
          </a:p>
          <a:p>
            <a:pPr marL="0" marR="0" indent="0" algn="l" defTabSz="914400" rtl="0" eaLnBrk="1" fontAlgn="base" latinLnBrk="0" hangingPunct="1">
              <a:lnSpc>
                <a:spcPct val="100000"/>
              </a:lnSpc>
              <a:spcBef>
                <a:spcPct val="0"/>
              </a:spcBef>
              <a:spcAft>
                <a:spcPct val="0"/>
              </a:spcAft>
              <a:buClrTx/>
              <a:buSzTx/>
              <a:buFontTx/>
              <a:buNone/>
              <a:tabLst/>
            </a:pPr>
            <a:r>
              <a:rPr lang="en-US" dirty="0"/>
              <a:t>virtual </a:t>
            </a:r>
            <a:r>
              <a:rPr lang="en-US" dirty="0" err="1"/>
              <a:t>getClassName</a:t>
            </a:r>
            <a:r>
              <a:rPr lang="en-US" dirty="0"/>
              <a:t>()</a:t>
            </a:r>
          </a:p>
        </p:txBody>
      </p:sp>
      <p:sp>
        <p:nvSpPr>
          <p:cNvPr id="5" name="Rounded Rectangle 4"/>
          <p:cNvSpPr/>
          <p:nvPr/>
        </p:nvSpPr>
        <p:spPr bwMode="auto">
          <a:xfrm>
            <a:off x="659787" y="3822436"/>
            <a:ext cx="3352800" cy="990600"/>
          </a:xfrm>
          <a:prstGeom prst="roundRect">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Pet</a:t>
            </a:r>
            <a:endParaRPr lang="en-US" b="1" dirty="0"/>
          </a:p>
          <a:p>
            <a:pPr marL="0" marR="0" indent="0" algn="l" defTabSz="914400" rtl="0" eaLnBrk="1" fontAlgn="base" latinLnBrk="0" hangingPunct="1">
              <a:lnSpc>
                <a:spcPct val="100000"/>
              </a:lnSpc>
              <a:spcBef>
                <a:spcPct val="0"/>
              </a:spcBef>
              <a:spcAft>
                <a:spcPct val="0"/>
              </a:spcAft>
              <a:buClrTx/>
              <a:buSzTx/>
              <a:buFontTx/>
              <a:buNone/>
              <a:tabLst/>
            </a:pPr>
            <a:r>
              <a:rPr lang="en-US" dirty="0"/>
              <a:t>virtual </a:t>
            </a:r>
            <a:r>
              <a:rPr lang="en-US" dirty="0" err="1"/>
              <a:t>getClassName</a:t>
            </a:r>
            <a:r>
              <a:rPr lang="en-US" dirty="0"/>
              <a:t>()</a:t>
            </a:r>
          </a:p>
        </p:txBody>
      </p:sp>
      <p:sp>
        <p:nvSpPr>
          <p:cNvPr id="6" name="Rounded Rectangle 5"/>
          <p:cNvSpPr/>
          <p:nvPr/>
        </p:nvSpPr>
        <p:spPr bwMode="auto">
          <a:xfrm>
            <a:off x="660262" y="5422636"/>
            <a:ext cx="3352800" cy="990600"/>
          </a:xfrm>
          <a:prstGeom prst="roundRect">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Dog</a:t>
            </a:r>
            <a:endParaRPr lang="en-US" b="1" dirty="0"/>
          </a:p>
          <a:p>
            <a:pPr marL="0" marR="0" indent="0" algn="l" defTabSz="914400" rtl="0" eaLnBrk="1" fontAlgn="base" latinLnBrk="0" hangingPunct="1">
              <a:lnSpc>
                <a:spcPct val="100000"/>
              </a:lnSpc>
              <a:spcBef>
                <a:spcPct val="0"/>
              </a:spcBef>
              <a:spcAft>
                <a:spcPct val="0"/>
              </a:spcAft>
              <a:buClrTx/>
              <a:buSzTx/>
              <a:buFontTx/>
              <a:buNone/>
              <a:tabLst/>
            </a:pPr>
            <a:r>
              <a:rPr lang="en-US" dirty="0"/>
              <a:t>virtual </a:t>
            </a:r>
            <a:r>
              <a:rPr lang="en-US" dirty="0" err="1"/>
              <a:t>getClassName</a:t>
            </a:r>
            <a:r>
              <a:rPr lang="en-US" dirty="0"/>
              <a:t>()</a:t>
            </a:r>
          </a:p>
        </p:txBody>
      </p:sp>
      <p:cxnSp>
        <p:nvCxnSpPr>
          <p:cNvPr id="8" name="Straight Arrow Connector 7"/>
          <p:cNvCxnSpPr>
            <a:stCxn id="6" idx="0"/>
            <a:endCxn id="5" idx="2"/>
          </p:cNvCxnSpPr>
          <p:nvPr/>
        </p:nvCxnSpPr>
        <p:spPr bwMode="auto">
          <a:xfrm flipH="1" flipV="1">
            <a:off x="2336187" y="4813036"/>
            <a:ext cx="475" cy="609600"/>
          </a:xfrm>
          <a:prstGeom prst="straightConnector1">
            <a:avLst/>
          </a:prstGeom>
          <a:blipFill dpi="0" rotWithShape="0">
            <a:blip r:embed="rId2"/>
            <a:srcRect/>
            <a:tile tx="0" ty="0" sx="100000" sy="100000" flip="none" algn="tl"/>
          </a:blipFill>
          <a:ln w="38100" cap="flat" cmpd="sng" algn="ctr">
            <a:solidFill>
              <a:schemeClr val="tx1"/>
            </a:solidFill>
            <a:prstDash val="solid"/>
            <a:round/>
            <a:headEnd type="none" w="med" len="med"/>
            <a:tailEnd type="triangle" w="lg" len="lg"/>
          </a:ln>
          <a:effectLst/>
        </p:spPr>
      </p:cxnSp>
      <p:cxnSp>
        <p:nvCxnSpPr>
          <p:cNvPr id="11" name="Straight Arrow Connector 10"/>
          <p:cNvCxnSpPr/>
          <p:nvPr/>
        </p:nvCxnSpPr>
        <p:spPr bwMode="auto">
          <a:xfrm flipH="1" flipV="1">
            <a:off x="2335712" y="3216432"/>
            <a:ext cx="475" cy="609600"/>
          </a:xfrm>
          <a:prstGeom prst="straightConnector1">
            <a:avLst/>
          </a:prstGeom>
          <a:blipFill dpi="0" rotWithShape="0">
            <a:blip r:embed="rId2"/>
            <a:srcRect/>
            <a:tile tx="0" ty="0" sx="100000" sy="100000" flip="none" algn="tl"/>
          </a:blipFill>
          <a:ln w="38100" cap="flat" cmpd="sng" algn="ctr">
            <a:solidFill>
              <a:schemeClr val="tx1"/>
            </a:solidFill>
            <a:prstDash val="solid"/>
            <a:round/>
            <a:headEnd type="none" w="med" len="med"/>
            <a:tailEnd type="triangle" w="lg" len="lg"/>
          </a:ln>
          <a:effectLst/>
        </p:spPr>
      </p:cxnSp>
      <p:sp>
        <p:nvSpPr>
          <p:cNvPr id="12" name="Rectangle 11"/>
          <p:cNvSpPr/>
          <p:nvPr/>
        </p:nvSpPr>
        <p:spPr>
          <a:xfrm>
            <a:off x="4267200" y="1323606"/>
            <a:ext cx="4724400" cy="3785652"/>
          </a:xfrm>
          <a:prstGeom prst="rect">
            <a:avLst/>
          </a:prstGeom>
        </p:spPr>
        <p:txBody>
          <a:bodyPr wrap="square">
            <a:spAutoFit/>
          </a:bodyPr>
          <a:lstStyle/>
          <a:p>
            <a:r>
              <a:rPr lang="da-DK" dirty="0">
                <a:solidFill>
                  <a:srgbClr val="0000CC"/>
                </a:solidFill>
                <a:latin typeface="Calibri"/>
                <a:cs typeface="Calibri"/>
              </a:rPr>
              <a:t>Dog d ;</a:t>
            </a:r>
          </a:p>
          <a:p>
            <a:r>
              <a:rPr lang="da-DK" dirty="0">
                <a:solidFill>
                  <a:srgbClr val="0000CC"/>
                </a:solidFill>
                <a:latin typeface="Calibri"/>
                <a:cs typeface="Calibri"/>
              </a:rPr>
              <a:t>Animal &amp;</a:t>
            </a:r>
            <a:r>
              <a:rPr lang="da-DK" dirty="0" err="1">
                <a:solidFill>
                  <a:srgbClr val="0000CC"/>
                </a:solidFill>
                <a:latin typeface="Calibri"/>
                <a:cs typeface="Calibri"/>
              </a:rPr>
              <a:t>animal_ref</a:t>
            </a:r>
            <a:r>
              <a:rPr lang="da-DK" dirty="0">
                <a:solidFill>
                  <a:srgbClr val="0000CC"/>
                </a:solidFill>
                <a:latin typeface="Calibri"/>
                <a:cs typeface="Calibri"/>
              </a:rPr>
              <a:t> = d;</a:t>
            </a:r>
          </a:p>
          <a:p>
            <a:r>
              <a:rPr lang="da-DK" dirty="0" err="1">
                <a:solidFill>
                  <a:srgbClr val="0000CC"/>
                </a:solidFill>
                <a:latin typeface="Calibri"/>
                <a:cs typeface="Calibri"/>
              </a:rPr>
              <a:t>cout</a:t>
            </a:r>
            <a:r>
              <a:rPr lang="da-DK" dirty="0">
                <a:solidFill>
                  <a:srgbClr val="0000CC"/>
                </a:solidFill>
                <a:latin typeface="Calibri"/>
                <a:cs typeface="Calibri"/>
              </a:rPr>
              <a:t> &lt;&lt; </a:t>
            </a:r>
            <a:r>
              <a:rPr lang="da-DK" dirty="0" err="1">
                <a:solidFill>
                  <a:srgbClr val="0000CC"/>
                </a:solidFill>
                <a:latin typeface="Calibri"/>
                <a:cs typeface="Calibri"/>
              </a:rPr>
              <a:t>animal_ref.GetClassName</a:t>
            </a:r>
            <a:r>
              <a:rPr lang="da-DK" dirty="0">
                <a:solidFill>
                  <a:srgbClr val="0000CC"/>
                </a:solidFill>
                <a:latin typeface="Calibri"/>
                <a:cs typeface="Calibri"/>
              </a:rPr>
              <a:t>();</a:t>
            </a:r>
            <a:endParaRPr lang="en-US" dirty="0"/>
          </a:p>
          <a:p>
            <a:endParaRPr lang="en-US" dirty="0"/>
          </a:p>
          <a:p>
            <a:endParaRPr lang="en-US" dirty="0"/>
          </a:p>
          <a:p>
            <a:r>
              <a:rPr lang="en-US" dirty="0"/>
              <a:t>C++ will check every inherited class between Animal and Dog (including Animal and Dog) and use the most-derived version of the function that it finds.</a:t>
            </a:r>
          </a:p>
        </p:txBody>
      </p:sp>
      <p:sp>
        <p:nvSpPr>
          <p:cNvPr id="13" name="TextBox 12"/>
          <p:cNvSpPr txBox="1"/>
          <p:nvPr/>
        </p:nvSpPr>
        <p:spPr>
          <a:xfrm>
            <a:off x="634724" y="1460236"/>
            <a:ext cx="3200400" cy="461665"/>
          </a:xfrm>
          <a:prstGeom prst="rect">
            <a:avLst/>
          </a:prstGeom>
          <a:noFill/>
        </p:spPr>
        <p:txBody>
          <a:bodyPr wrap="square" rtlCol="0">
            <a:spAutoFit/>
          </a:bodyPr>
          <a:lstStyle/>
          <a:p>
            <a:r>
              <a:rPr lang="en-US" dirty="0"/>
              <a:t>inheritance hierarchy</a:t>
            </a:r>
          </a:p>
        </p:txBody>
      </p:sp>
      <p:sp>
        <p:nvSpPr>
          <p:cNvPr id="2" name="Rectangle 1"/>
          <p:cNvSpPr/>
          <p:nvPr/>
        </p:nvSpPr>
        <p:spPr>
          <a:xfrm>
            <a:off x="4343400" y="5715000"/>
            <a:ext cx="4288353" cy="461665"/>
          </a:xfrm>
          <a:prstGeom prst="rect">
            <a:avLst/>
          </a:prstGeom>
          <a:solidFill>
            <a:schemeClr val="accent2"/>
          </a:solidFill>
        </p:spPr>
        <p:txBody>
          <a:bodyPr wrap="none">
            <a:spAutoFit/>
          </a:bodyPr>
          <a:lstStyle/>
          <a:p>
            <a:pPr marL="0" indent="0">
              <a:buNone/>
            </a:pPr>
            <a:r>
              <a:rPr lang="en-US" dirty="0"/>
              <a:t>virtual_functions_demo_2.cpp</a:t>
            </a:r>
          </a:p>
        </p:txBody>
      </p:sp>
      <p:sp>
        <p:nvSpPr>
          <p:cNvPr id="10" name="Rectangle 2"/>
          <p:cNvSpPr>
            <a:spLocks noGrp="1" noChangeArrowheads="1"/>
          </p:cNvSpPr>
          <p:nvPr>
            <p:ph type="title"/>
          </p:nvPr>
        </p:nvSpPr>
        <p:spPr>
          <a:xfrm>
            <a:off x="570089" y="385465"/>
            <a:ext cx="8305800" cy="762000"/>
          </a:xfrm>
        </p:spPr>
        <p:txBody>
          <a:bodyPr/>
          <a:lstStyle/>
          <a:p>
            <a:pPr eaLnBrk="1" hangingPunct="1"/>
            <a:r>
              <a:rPr lang="en-US" dirty="0"/>
              <a:t>More than two classes in a chain of inheritance hierarchy</a:t>
            </a:r>
          </a:p>
        </p:txBody>
      </p:sp>
    </p:spTree>
    <p:extLst>
      <p:ext uri="{BB962C8B-B14F-4D97-AF65-F5344CB8AC3E}">
        <p14:creationId xmlns:p14="http://schemas.microsoft.com/office/powerpoint/2010/main" val="3141705667"/>
      </p:ext>
    </p:extLst>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6393-2CBA-4D4C-A452-4EB402733531}"/>
              </a:ext>
            </a:extLst>
          </p:cNvPr>
          <p:cNvSpPr>
            <a:spLocks noGrp="1"/>
          </p:cNvSpPr>
          <p:nvPr>
            <p:ph type="title"/>
          </p:nvPr>
        </p:nvSpPr>
        <p:spPr/>
        <p:txBody>
          <a:bodyPr/>
          <a:lstStyle/>
          <a:p>
            <a:r>
              <a:rPr lang="en-US" dirty="0"/>
              <a:t>More details</a:t>
            </a:r>
          </a:p>
        </p:txBody>
      </p:sp>
      <p:sp>
        <p:nvSpPr>
          <p:cNvPr id="3" name="Content Placeholder 2">
            <a:extLst>
              <a:ext uri="{FF2B5EF4-FFF2-40B4-BE49-F238E27FC236}">
                <a16:creationId xmlns:a16="http://schemas.microsoft.com/office/drawing/2014/main" id="{E77E103C-D2C9-4DF3-89BB-831649131237}"/>
              </a:ext>
            </a:extLst>
          </p:cNvPr>
          <p:cNvSpPr>
            <a:spLocks noGrp="1"/>
          </p:cNvSpPr>
          <p:nvPr>
            <p:ph idx="1"/>
          </p:nvPr>
        </p:nvSpPr>
        <p:spPr/>
        <p:txBody>
          <a:bodyPr/>
          <a:lstStyle/>
          <a:p>
            <a:r>
              <a:rPr lang="en-US" dirty="0"/>
              <a:t>Pure virtual functions</a:t>
            </a:r>
          </a:p>
          <a:p>
            <a:pPr lvl="1"/>
            <a:r>
              <a:rPr lang="en-US" dirty="0"/>
              <a:t>Don’t redefine, better to override functions</a:t>
            </a:r>
          </a:p>
          <a:p>
            <a:pPr lvl="1"/>
            <a:r>
              <a:rPr lang="en-US" dirty="0"/>
              <a:t>Abstraction – interfaces</a:t>
            </a:r>
          </a:p>
          <a:p>
            <a:r>
              <a:rPr lang="en-US" dirty="0"/>
              <a:t>Virtual destructors</a:t>
            </a:r>
          </a:p>
          <a:p>
            <a:pPr lvl="1"/>
            <a:r>
              <a:rPr lang="en-US" dirty="0"/>
              <a:t>When working with base classes, virtual destructors ensure no memory leaks</a:t>
            </a:r>
          </a:p>
          <a:p>
            <a:r>
              <a:rPr lang="en-US" dirty="0"/>
              <a:t>Covariant return types</a:t>
            </a:r>
          </a:p>
          <a:p>
            <a:pPr lvl="1"/>
            <a:r>
              <a:rPr lang="en-US" dirty="0"/>
              <a:t>Overriding functions that return an object pointer or reference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5710405"/>
      </p:ext>
    </p:extLst>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C736E-2B67-4710-A706-83F4BD0F8B6B}"/>
              </a:ext>
            </a:extLst>
          </p:cNvPr>
          <p:cNvSpPr>
            <a:spLocks noGrp="1"/>
          </p:cNvSpPr>
          <p:nvPr>
            <p:ph type="title"/>
          </p:nvPr>
        </p:nvSpPr>
        <p:spPr/>
        <p:txBody>
          <a:bodyPr/>
          <a:lstStyle/>
          <a:p>
            <a:r>
              <a:rPr lang="en-US" dirty="0"/>
              <a:t>Pure virtual functions</a:t>
            </a:r>
          </a:p>
        </p:txBody>
      </p:sp>
      <p:sp>
        <p:nvSpPr>
          <p:cNvPr id="3" name="Text Placeholder 2">
            <a:extLst>
              <a:ext uri="{FF2B5EF4-FFF2-40B4-BE49-F238E27FC236}">
                <a16:creationId xmlns:a16="http://schemas.microsoft.com/office/drawing/2014/main" id="{DEFAD7CE-0DD9-422C-852B-B564454EBEB2}"/>
              </a:ext>
            </a:extLst>
          </p:cNvPr>
          <p:cNvSpPr>
            <a:spLocks noGrp="1"/>
          </p:cNvSpPr>
          <p:nvPr>
            <p:ph type="body" idx="1"/>
          </p:nvPr>
        </p:nvSpPr>
        <p:spPr/>
        <p:txBody>
          <a:bodyPr/>
          <a:lstStyle/>
          <a:p>
            <a:r>
              <a:rPr lang="en-US" sz="2800" dirty="0"/>
              <a:t>Abstract classes</a:t>
            </a:r>
          </a:p>
        </p:txBody>
      </p:sp>
    </p:spTree>
    <p:extLst>
      <p:ext uri="{BB962C8B-B14F-4D97-AF65-F5344CB8AC3E}">
        <p14:creationId xmlns:p14="http://schemas.microsoft.com/office/powerpoint/2010/main" val="295600939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Inherited Members</a:t>
            </a:r>
          </a:p>
        </p:txBody>
      </p:sp>
      <p:sp>
        <p:nvSpPr>
          <p:cNvPr id="15363" name="Rectangle 3"/>
          <p:cNvSpPr>
            <a:spLocks noGrp="1" noChangeArrowheads="1"/>
          </p:cNvSpPr>
          <p:nvPr>
            <p:ph idx="1"/>
          </p:nvPr>
        </p:nvSpPr>
        <p:spPr/>
        <p:txBody>
          <a:bodyPr/>
          <a:lstStyle/>
          <a:p>
            <a:pPr eaLnBrk="1" hangingPunct="1"/>
            <a:r>
              <a:rPr lang="en-US" sz="2400" dirty="0"/>
              <a:t>A derived class inherits all the members (data members, functions) of the parent class</a:t>
            </a:r>
          </a:p>
          <a:p>
            <a:pPr eaLnBrk="1" hangingPunct="1"/>
            <a:r>
              <a:rPr lang="en-US" sz="2400" dirty="0"/>
              <a:t>The derived class should </a:t>
            </a:r>
            <a:r>
              <a:rPr lang="en-US" sz="2400" b="1" dirty="0"/>
              <a:t>not</a:t>
            </a:r>
            <a:r>
              <a:rPr lang="en-US" sz="2400" dirty="0"/>
              <a:t> re-declare or re-define a member function inherited from the parent </a:t>
            </a:r>
            <a:r>
              <a:rPr lang="en-US" sz="2400" b="1" dirty="0"/>
              <a:t>unless</a:t>
            </a:r>
            <a:r>
              <a:rPr lang="en-US" sz="2400" dirty="0"/>
              <a:t> …</a:t>
            </a:r>
          </a:p>
          <a:p>
            <a:pPr lvl="1" eaLnBrk="1" hangingPunct="1"/>
            <a:r>
              <a:rPr lang="en-US" sz="2000" dirty="0">
                <a:solidFill>
                  <a:srgbClr val="0000CC"/>
                </a:solidFill>
              </a:rPr>
              <a:t>The derived class wants to use the inherited member function for doing something different</a:t>
            </a:r>
          </a:p>
          <a:p>
            <a:pPr eaLnBrk="1" hangingPunct="1"/>
            <a:r>
              <a:rPr lang="en-US" sz="2400" dirty="0"/>
              <a:t>The derived class can add member variables &amp; member functions</a:t>
            </a:r>
          </a:p>
        </p:txBody>
      </p:sp>
    </p:spTree>
    <p:extLst>
      <p:ext uri="{BB962C8B-B14F-4D97-AF65-F5344CB8AC3E}">
        <p14:creationId xmlns:p14="http://schemas.microsoft.com/office/powerpoint/2010/main" val="2825660059"/>
      </p:ext>
    </p:extLst>
  </p:cSld>
  <p:clrMapOvr>
    <a:masterClrMapping/>
  </p:clrMapOvr>
  <p:transition spd="med">
    <p:wipe dir="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Refers to the Figure::center example</a:t>
            </a:r>
          </a:p>
        </p:txBody>
      </p:sp>
      <p:sp>
        <p:nvSpPr>
          <p:cNvPr id="3" name="Content Placeholder 2"/>
          <p:cNvSpPr>
            <a:spLocks noGrp="1"/>
          </p:cNvSpPr>
          <p:nvPr>
            <p:ph idx="1"/>
          </p:nvPr>
        </p:nvSpPr>
        <p:spPr/>
        <p:txBody>
          <a:bodyPr/>
          <a:lstStyle/>
          <a:p>
            <a:r>
              <a:rPr lang="en-US" dirty="0"/>
              <a:t>The base class assumes that there is an implementation of all needed functions. </a:t>
            </a:r>
          </a:p>
          <a:p>
            <a:r>
              <a:rPr lang="en-US" dirty="0"/>
              <a:t>If </a:t>
            </a:r>
            <a:r>
              <a:rPr lang="en-US" dirty="0">
                <a:solidFill>
                  <a:srgbClr val="0000FF"/>
                </a:solidFill>
              </a:rPr>
              <a:t>Figure::center() </a:t>
            </a:r>
            <a:r>
              <a:rPr lang="en-US" dirty="0"/>
              <a:t>function uses </a:t>
            </a:r>
            <a:r>
              <a:rPr lang="en-US" dirty="0">
                <a:latin typeface="Courier New" panose="02070309020205020404" pitchFamily="49" charset="0"/>
                <a:cs typeface="Courier New" panose="02070309020205020404" pitchFamily="49" charset="0"/>
              </a:rPr>
              <a:t>erase()</a:t>
            </a:r>
            <a:r>
              <a:rPr lang="en-US" dirty="0"/>
              <a:t>, </a:t>
            </a:r>
            <a:r>
              <a:rPr lang="en-US" dirty="0">
                <a:latin typeface="Courier New" panose="02070309020205020404" pitchFamily="49" charset="0"/>
                <a:cs typeface="Courier New" panose="02070309020205020404" pitchFamily="49" charset="0"/>
              </a:rPr>
              <a:t>move(int x, int y) </a:t>
            </a:r>
            <a:r>
              <a:rPr lang="en-US" dirty="0"/>
              <a:t>and </a:t>
            </a:r>
            <a:r>
              <a:rPr lang="en-US" dirty="0">
                <a:latin typeface="Courier New" panose="02070309020205020404" pitchFamily="49" charset="0"/>
                <a:cs typeface="Courier New" panose="02070309020205020404" pitchFamily="49" charset="0"/>
              </a:rPr>
              <a:t>draw() </a:t>
            </a:r>
            <a:r>
              <a:rPr lang="en-US" dirty="0"/>
              <a:t>function, all but one must be done in the child.</a:t>
            </a:r>
          </a:p>
          <a:p>
            <a:r>
              <a:rPr lang="en-US" dirty="0"/>
              <a:t>Move just sets x, y for the Figure. Can be done in Figure.</a:t>
            </a:r>
          </a:p>
          <a:p>
            <a:r>
              <a:rPr lang="en-US" dirty="0"/>
              <a:t>Figure::erase() and Figure::draw() must be defined </a:t>
            </a:r>
            <a:r>
              <a:rPr lang="en-US" dirty="0">
                <a:solidFill>
                  <a:srgbClr val="0000FF"/>
                </a:solidFill>
              </a:rPr>
              <a:t>virtual</a:t>
            </a:r>
            <a:r>
              <a:rPr lang="en-US" dirty="0"/>
              <a:t> because only the child knows how to implement them.</a:t>
            </a:r>
          </a:p>
        </p:txBody>
      </p:sp>
    </p:spTree>
    <p:extLst>
      <p:ext uri="{BB962C8B-B14F-4D97-AF65-F5344CB8AC3E}">
        <p14:creationId xmlns:p14="http://schemas.microsoft.com/office/powerpoint/2010/main" val="1447665730"/>
      </p:ext>
    </p:extLst>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Pure virtual function – abstract class</a:t>
            </a:r>
          </a:p>
        </p:txBody>
      </p:sp>
      <p:sp>
        <p:nvSpPr>
          <p:cNvPr id="3" name="Content Placeholder 2"/>
          <p:cNvSpPr>
            <a:spLocks noGrp="1"/>
          </p:cNvSpPr>
          <p:nvPr>
            <p:ph idx="1"/>
          </p:nvPr>
        </p:nvSpPr>
        <p:spPr>
          <a:xfrm>
            <a:off x="517234" y="1600200"/>
            <a:ext cx="8294687" cy="4278130"/>
          </a:xfrm>
        </p:spPr>
        <p:txBody>
          <a:bodyPr/>
          <a:lstStyle/>
          <a:p>
            <a:r>
              <a:rPr lang="en-US" sz="2400" dirty="0"/>
              <a:t>Let’s say we need to declare a function in the base class, but only the derived classes know how to implement the function. </a:t>
            </a:r>
          </a:p>
          <a:p>
            <a:pPr marL="0" indent="0">
              <a:buNone/>
            </a:pPr>
            <a:r>
              <a:rPr lang="en-US" sz="2400" dirty="0"/>
              <a:t>	Ex. Shape::draw(), Employee::</a:t>
            </a:r>
            <a:r>
              <a:rPr lang="en-US" sz="2400" dirty="0" err="1"/>
              <a:t>get_net_pay</a:t>
            </a:r>
            <a:r>
              <a:rPr lang="en-US" sz="2400" dirty="0"/>
              <a:t>()</a:t>
            </a:r>
          </a:p>
          <a:p>
            <a:endParaRPr lang="en-US" sz="2400" dirty="0"/>
          </a:p>
          <a:p>
            <a:r>
              <a:rPr lang="en-US" sz="2400" dirty="0"/>
              <a:t>Make the function pure virtual.</a:t>
            </a:r>
          </a:p>
          <a:p>
            <a:endParaRPr lang="en-US" sz="2400" dirty="0"/>
          </a:p>
          <a:p>
            <a:r>
              <a:rPr lang="en-US" sz="2400" dirty="0"/>
              <a:t>Classes with pure virtual functions are abstract. </a:t>
            </a:r>
          </a:p>
          <a:p>
            <a:pPr lvl="1"/>
            <a:r>
              <a:rPr lang="en-US" sz="2400" dirty="0"/>
              <a:t>No concrete variables can be created </a:t>
            </a:r>
          </a:p>
          <a:p>
            <a:pPr lvl="1"/>
            <a:r>
              <a:rPr lang="en-US" sz="2400" dirty="0"/>
              <a:t>Only references and pointers</a:t>
            </a:r>
          </a:p>
          <a:p>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700999772"/>
      </p:ext>
    </p:extLst>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Pure virtual function</a:t>
            </a:r>
          </a:p>
        </p:txBody>
      </p:sp>
      <p:sp>
        <p:nvSpPr>
          <p:cNvPr id="3" name="Content Placeholder 2"/>
          <p:cNvSpPr>
            <a:spLocks noGrp="1"/>
          </p:cNvSpPr>
          <p:nvPr>
            <p:ph idx="1"/>
          </p:nvPr>
        </p:nvSpPr>
        <p:spPr/>
        <p:txBody>
          <a:bodyPr/>
          <a:lstStyle/>
          <a:p>
            <a:r>
              <a:rPr lang="en-US" sz="2400" dirty="0"/>
              <a:t>If a class has a pure virtual function, then the class cannot be instantiated, and the derived classes of the class have to define these function before they can be instantiated. </a:t>
            </a:r>
          </a:p>
          <a:p>
            <a:pPr lvl="1"/>
            <a:r>
              <a:rPr lang="en-US" sz="2400" dirty="0"/>
              <a:t>This ensures the derived classes NOT forget to redefine those pure virtual functions (which is what the base class hopes)</a:t>
            </a:r>
          </a:p>
          <a:p>
            <a:pPr lvl="1"/>
            <a:r>
              <a:rPr lang="en-US" sz="2400" dirty="0"/>
              <a:t>Syntax of pure virtual function:</a:t>
            </a:r>
          </a:p>
          <a:p>
            <a:pPr marL="0" indent="0">
              <a:buNone/>
            </a:pPr>
            <a:r>
              <a:rPr lang="en-US" sz="2400" dirty="0">
                <a:solidFill>
                  <a:srgbClr val="0000FF"/>
                </a:solidFill>
              </a:rPr>
              <a:t>virtual return-type function(type parameter) = 0;</a:t>
            </a:r>
          </a:p>
          <a:p>
            <a:pPr marL="457200" lvl="1" indent="0">
              <a:buNone/>
            </a:pPr>
            <a:r>
              <a:rPr lang="en-US" sz="2400" dirty="0">
                <a:solidFill>
                  <a:srgbClr val="FF0000"/>
                </a:solidFill>
              </a:rPr>
              <a:t>This tells the compiler that the class is abstract so it cannot be used to directly declare object instances.</a:t>
            </a:r>
          </a:p>
          <a:p>
            <a:endParaRPr lang="en-US" dirty="0"/>
          </a:p>
        </p:txBody>
      </p:sp>
    </p:spTree>
    <p:extLst>
      <p:ext uri="{BB962C8B-B14F-4D97-AF65-F5344CB8AC3E}">
        <p14:creationId xmlns:p14="http://schemas.microsoft.com/office/powerpoint/2010/main" val="1087751481"/>
      </p:ext>
    </p:extLst>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Revisit Employee class</a:t>
            </a:r>
          </a:p>
        </p:txBody>
      </p:sp>
      <p:sp>
        <p:nvSpPr>
          <p:cNvPr id="3" name="Content Placeholder 2"/>
          <p:cNvSpPr>
            <a:spLocks noGrp="1"/>
          </p:cNvSpPr>
          <p:nvPr>
            <p:ph idx="1"/>
          </p:nvPr>
        </p:nvSpPr>
        <p:spPr/>
        <p:txBody>
          <a:bodyPr/>
          <a:lstStyle/>
          <a:p>
            <a:r>
              <a:rPr lang="en-US" dirty="0" err="1"/>
              <a:t>get_net_pay</a:t>
            </a:r>
            <a:r>
              <a:rPr lang="en-US" dirty="0"/>
              <a:t>() function should be a pure virtual function in the declaration of Employee class. </a:t>
            </a:r>
          </a:p>
          <a:p>
            <a:pPr lvl="1"/>
            <a:r>
              <a:rPr lang="en-US" dirty="0"/>
              <a:t>Find the error at compile time instead of </a:t>
            </a:r>
            <a:r>
              <a:rPr lang="en-US" dirty="0" err="1"/>
              <a:t>waitin</a:t>
            </a:r>
            <a:r>
              <a:rPr lang="en-US" dirty="0"/>
              <a:t> until runtime.</a:t>
            </a:r>
          </a:p>
          <a:p>
            <a:pPr lvl="1"/>
            <a:r>
              <a:rPr lang="en-US" dirty="0"/>
              <a:t>When a base class contains pure virtual functions, it cannot be used to declare variables. It can only be used as a parameter, a reference or a pointer. </a:t>
            </a:r>
          </a:p>
        </p:txBody>
      </p:sp>
    </p:spTree>
    <p:extLst>
      <p:ext uri="{BB962C8B-B14F-4D97-AF65-F5344CB8AC3E}">
        <p14:creationId xmlns:p14="http://schemas.microsoft.com/office/powerpoint/2010/main" val="208494126"/>
      </p:ext>
    </p:extLst>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513" y="1676400"/>
            <a:ext cx="8294687" cy="1219200"/>
          </a:xfrm>
        </p:spPr>
        <p:txBody>
          <a:bodyPr/>
          <a:lstStyle/>
          <a:p>
            <a:pPr marL="0" indent="0">
              <a:buNone/>
            </a:pPr>
            <a:r>
              <a:rPr lang="en-US" dirty="0">
                <a:solidFill>
                  <a:srgbClr val="FF0000"/>
                </a:solidFill>
                <a:latin typeface="Calibri"/>
                <a:cs typeface="Calibri"/>
              </a:rPr>
              <a:t>virtual_functions_demo_4.cpp</a:t>
            </a:r>
          </a:p>
          <a:p>
            <a:endParaRPr lang="en-US" dirty="0"/>
          </a:p>
        </p:txBody>
      </p:sp>
      <p:sp>
        <p:nvSpPr>
          <p:cNvPr id="4" name="Title 1"/>
          <p:cNvSpPr txBox="1">
            <a:spLocks/>
          </p:cNvSpPr>
          <p:nvPr/>
        </p:nvSpPr>
        <p:spPr bwMode="auto">
          <a:xfrm>
            <a:off x="533400" y="670431"/>
            <a:ext cx="8305800" cy="9921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a:solidFill>
                  <a:schemeClr val="tx1"/>
                </a:solidFill>
                <a:latin typeface="Comic Sans MS" pitchFamily="66" charset="0"/>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rgbClr val="A50021"/>
                </a:solidFill>
                <a:latin typeface="Arial" charset="0"/>
              </a:defRPr>
            </a:lvl6pPr>
            <a:lvl7pPr marL="914400" algn="l" rtl="0" fontAlgn="base">
              <a:spcBef>
                <a:spcPct val="0"/>
              </a:spcBef>
              <a:spcAft>
                <a:spcPct val="0"/>
              </a:spcAft>
              <a:defRPr sz="3600">
                <a:solidFill>
                  <a:srgbClr val="A50021"/>
                </a:solidFill>
                <a:latin typeface="Arial" charset="0"/>
              </a:defRPr>
            </a:lvl7pPr>
            <a:lvl8pPr marL="1371600" algn="l" rtl="0" fontAlgn="base">
              <a:spcBef>
                <a:spcPct val="0"/>
              </a:spcBef>
              <a:spcAft>
                <a:spcPct val="0"/>
              </a:spcAft>
              <a:defRPr sz="3600">
                <a:solidFill>
                  <a:srgbClr val="A50021"/>
                </a:solidFill>
                <a:latin typeface="Arial" charset="0"/>
              </a:defRPr>
            </a:lvl8pPr>
            <a:lvl9pPr marL="1828800" algn="l" rtl="0" fontAlgn="base">
              <a:spcBef>
                <a:spcPct val="0"/>
              </a:spcBef>
              <a:spcAft>
                <a:spcPct val="0"/>
              </a:spcAft>
              <a:defRPr sz="3600">
                <a:solidFill>
                  <a:srgbClr val="A50021"/>
                </a:solidFill>
                <a:latin typeface="Arial" charset="0"/>
              </a:defRPr>
            </a:lvl9pPr>
          </a:lstStyle>
          <a:p>
            <a:r>
              <a:rPr lang="en-US" dirty="0"/>
              <a:t>Calling a base class’s virtual function</a:t>
            </a:r>
          </a:p>
        </p:txBody>
      </p:sp>
    </p:spTree>
    <p:extLst>
      <p:ext uri="{BB962C8B-B14F-4D97-AF65-F5344CB8AC3E}">
        <p14:creationId xmlns:p14="http://schemas.microsoft.com/office/powerpoint/2010/main" val="269605734"/>
      </p:ext>
    </p:extLst>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A897A-387F-45C5-8D71-A7714CD5DEC6}"/>
              </a:ext>
            </a:extLst>
          </p:cNvPr>
          <p:cNvSpPr>
            <a:spLocks noGrp="1"/>
          </p:cNvSpPr>
          <p:nvPr>
            <p:ph type="title"/>
          </p:nvPr>
        </p:nvSpPr>
        <p:spPr/>
        <p:txBody>
          <a:bodyPr/>
          <a:lstStyle/>
          <a:p>
            <a:r>
              <a:rPr lang="en-US" dirty="0">
                <a:solidFill>
                  <a:srgbClr val="0000FF"/>
                </a:solidFill>
              </a:rPr>
              <a:t>Calling a base class’s virtual function</a:t>
            </a:r>
          </a:p>
        </p:txBody>
      </p:sp>
      <p:sp>
        <p:nvSpPr>
          <p:cNvPr id="3" name="Content Placeholder 2">
            <a:extLst>
              <a:ext uri="{FF2B5EF4-FFF2-40B4-BE49-F238E27FC236}">
                <a16:creationId xmlns:a16="http://schemas.microsoft.com/office/drawing/2014/main" id="{9A61386D-1A6A-4EF3-B4DE-C7A075E264AE}"/>
              </a:ext>
            </a:extLst>
          </p:cNvPr>
          <p:cNvSpPr>
            <a:spLocks noGrp="1"/>
          </p:cNvSpPr>
          <p:nvPr>
            <p:ph idx="1"/>
          </p:nvPr>
        </p:nvSpPr>
        <p:spPr/>
        <p:txBody>
          <a:bodyPr/>
          <a:lstStyle/>
          <a:p>
            <a:r>
              <a:rPr lang="en-US" dirty="0"/>
              <a:t>We’ve actually seen this in the overridden assignment operator=(</a:t>
            </a:r>
            <a:r>
              <a:rPr lang="en-US" dirty="0" err="1"/>
              <a:t>const</a:t>
            </a:r>
            <a:r>
              <a:rPr lang="en-US" dirty="0"/>
              <a:t> Derived&amp; </a:t>
            </a:r>
            <a:r>
              <a:rPr lang="en-US" dirty="0" err="1"/>
              <a:t>obj</a:t>
            </a:r>
            <a:r>
              <a:rPr lang="en-US" dirty="0"/>
              <a:t>).</a:t>
            </a:r>
          </a:p>
          <a:p>
            <a:r>
              <a:rPr lang="en-US" dirty="0"/>
              <a:t>Remember that the overloading operator= in a derived class starts with Base::operator=(</a:t>
            </a:r>
            <a:r>
              <a:rPr lang="en-US" dirty="0" err="1"/>
              <a:t>obj</a:t>
            </a:r>
            <a:r>
              <a:rPr lang="en-US" dirty="0"/>
              <a:t>)</a:t>
            </a:r>
          </a:p>
          <a:p>
            <a:pPr marL="0" indent="0">
              <a:buNone/>
            </a:pPr>
            <a:r>
              <a:rPr lang="en-US" sz="2400" dirty="0">
                <a:solidFill>
                  <a:srgbClr val="0000FF"/>
                </a:solidFill>
              </a:rPr>
              <a:t>Derived&amp; operator=(</a:t>
            </a:r>
            <a:r>
              <a:rPr lang="en-US" sz="2400" dirty="0" err="1">
                <a:solidFill>
                  <a:srgbClr val="0000FF"/>
                </a:solidFill>
              </a:rPr>
              <a:t>const</a:t>
            </a:r>
            <a:r>
              <a:rPr lang="en-US" sz="2400" dirty="0">
                <a:solidFill>
                  <a:srgbClr val="0000FF"/>
                </a:solidFill>
              </a:rPr>
              <a:t> Derived&amp; </a:t>
            </a:r>
            <a:r>
              <a:rPr lang="en-US" sz="2400" dirty="0" err="1">
                <a:solidFill>
                  <a:srgbClr val="0000FF"/>
                </a:solidFill>
              </a:rPr>
              <a:t>obj</a:t>
            </a:r>
            <a:r>
              <a:rPr lang="en-US" sz="2400" dirty="0">
                <a:solidFill>
                  <a:srgbClr val="0000FF"/>
                </a:solidFill>
              </a:rPr>
              <a:t>) {</a:t>
            </a:r>
          </a:p>
          <a:p>
            <a:pPr marL="457200" lvl="1" indent="0">
              <a:buNone/>
            </a:pPr>
            <a:r>
              <a:rPr lang="en-US" sz="2400" dirty="0">
                <a:solidFill>
                  <a:srgbClr val="0000FF"/>
                </a:solidFill>
              </a:rPr>
              <a:t> if (this != &amp;</a:t>
            </a:r>
            <a:r>
              <a:rPr lang="en-US" sz="2400" dirty="0" err="1">
                <a:solidFill>
                  <a:srgbClr val="0000FF"/>
                </a:solidFill>
              </a:rPr>
              <a:t>obj</a:t>
            </a:r>
            <a:r>
              <a:rPr lang="en-US" sz="2400" dirty="0">
                <a:solidFill>
                  <a:srgbClr val="0000FF"/>
                </a:solidFill>
              </a:rPr>
              <a:t>) {</a:t>
            </a:r>
          </a:p>
          <a:p>
            <a:pPr marL="457200" lvl="1" indent="0">
              <a:buNone/>
            </a:pPr>
            <a:r>
              <a:rPr lang="en-US" sz="2400" dirty="0">
                <a:solidFill>
                  <a:srgbClr val="0000FF"/>
                </a:solidFill>
              </a:rPr>
              <a:t>	Base::operator=(</a:t>
            </a:r>
            <a:r>
              <a:rPr lang="en-US" sz="2400" dirty="0" err="1">
                <a:solidFill>
                  <a:srgbClr val="0000FF"/>
                </a:solidFill>
              </a:rPr>
              <a:t>obj</a:t>
            </a:r>
            <a:r>
              <a:rPr lang="en-US" sz="2400" dirty="0">
                <a:solidFill>
                  <a:srgbClr val="0000FF"/>
                </a:solidFill>
              </a:rPr>
              <a:t>);</a:t>
            </a:r>
          </a:p>
          <a:p>
            <a:pPr marL="457200" lvl="1" indent="0">
              <a:buNone/>
            </a:pPr>
            <a:r>
              <a:rPr lang="en-US" sz="2400" dirty="0">
                <a:solidFill>
                  <a:srgbClr val="0000FF"/>
                </a:solidFill>
              </a:rPr>
              <a:t>	// Derived assignment part.</a:t>
            </a:r>
          </a:p>
          <a:p>
            <a:pPr marL="457200" lvl="1" indent="0">
              <a:buNone/>
            </a:pPr>
            <a:r>
              <a:rPr lang="en-US" sz="2400" dirty="0">
                <a:solidFill>
                  <a:srgbClr val="0000FF"/>
                </a:solidFill>
              </a:rPr>
              <a:t>	return *this;</a:t>
            </a:r>
          </a:p>
          <a:p>
            <a:pPr marL="457200" lvl="1" indent="0">
              <a:buNone/>
            </a:pPr>
            <a:r>
              <a:rPr lang="en-US" sz="2400" dirty="0">
                <a:solidFill>
                  <a:srgbClr val="0000FF"/>
                </a:solidFill>
              </a:rPr>
              <a:t>} }</a:t>
            </a:r>
          </a:p>
        </p:txBody>
      </p:sp>
    </p:spTree>
    <p:extLst>
      <p:ext uri="{BB962C8B-B14F-4D97-AF65-F5344CB8AC3E}">
        <p14:creationId xmlns:p14="http://schemas.microsoft.com/office/powerpoint/2010/main" val="3091253405"/>
      </p:ext>
    </p:extLst>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F20AB-629C-4D4B-B404-E13FFF7E2CFF}"/>
              </a:ext>
            </a:extLst>
          </p:cNvPr>
          <p:cNvSpPr>
            <a:spLocks noGrp="1"/>
          </p:cNvSpPr>
          <p:nvPr>
            <p:ph type="title"/>
          </p:nvPr>
        </p:nvSpPr>
        <p:spPr/>
        <p:txBody>
          <a:bodyPr/>
          <a:lstStyle/>
          <a:p>
            <a:r>
              <a:rPr lang="en-US" sz="3200" dirty="0">
                <a:solidFill>
                  <a:srgbClr val="0000FF"/>
                </a:solidFill>
              </a:rPr>
              <a:t>Why call base implementation of virtual function?</a:t>
            </a:r>
          </a:p>
        </p:txBody>
      </p:sp>
      <p:sp>
        <p:nvSpPr>
          <p:cNvPr id="3" name="Content Placeholder 2">
            <a:extLst>
              <a:ext uri="{FF2B5EF4-FFF2-40B4-BE49-F238E27FC236}">
                <a16:creationId xmlns:a16="http://schemas.microsoft.com/office/drawing/2014/main" id="{AB49CD34-0D0E-4F2D-981B-2E05E0D6C626}"/>
              </a:ext>
            </a:extLst>
          </p:cNvPr>
          <p:cNvSpPr>
            <a:spLocks noGrp="1"/>
          </p:cNvSpPr>
          <p:nvPr>
            <p:ph idx="1"/>
          </p:nvPr>
        </p:nvSpPr>
        <p:spPr/>
        <p:txBody>
          <a:bodyPr/>
          <a:lstStyle/>
          <a:p>
            <a:r>
              <a:rPr lang="en-US" sz="2400" dirty="0"/>
              <a:t>There are many cases where you might want to call the base class implementation of a virtual function inside of a derived class function:</a:t>
            </a:r>
          </a:p>
          <a:p>
            <a:pPr lvl="1"/>
            <a:r>
              <a:rPr lang="en-US" sz="2400" dirty="0"/>
              <a:t>Assignment of base member variables</a:t>
            </a:r>
          </a:p>
          <a:p>
            <a:pPr lvl="1"/>
            <a:r>
              <a:rPr lang="en-US" sz="2400" dirty="0"/>
              <a:t>Common functionality like </a:t>
            </a:r>
            <a:r>
              <a:rPr lang="en-US" sz="2400" dirty="0" err="1"/>
              <a:t>print_check</a:t>
            </a:r>
            <a:r>
              <a:rPr lang="en-US" sz="2400" dirty="0"/>
              <a:t>(), where presentation of base class components could be done first followed by derived class info.</a:t>
            </a:r>
          </a:p>
          <a:p>
            <a:pPr lvl="1"/>
            <a:r>
              <a:rPr lang="en-US" sz="2400" dirty="0"/>
              <a:t>Serialization – reading and writing the object into/from a file.</a:t>
            </a:r>
          </a:p>
          <a:p>
            <a:pPr lvl="2"/>
            <a:r>
              <a:rPr lang="en-US" dirty="0"/>
              <a:t>Data members of the base class should handled before the derived class just like operator=</a:t>
            </a:r>
          </a:p>
        </p:txBody>
      </p:sp>
    </p:spTree>
    <p:extLst>
      <p:ext uri="{BB962C8B-B14F-4D97-AF65-F5344CB8AC3E}">
        <p14:creationId xmlns:p14="http://schemas.microsoft.com/office/powerpoint/2010/main" val="2458459477"/>
      </p:ext>
    </p:extLst>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dirty="0"/>
              <a:t>Virtual Destructors</a:t>
            </a:r>
          </a:p>
        </p:txBody>
      </p:sp>
      <p:sp>
        <p:nvSpPr>
          <p:cNvPr id="78851" name="Rectangle 3"/>
          <p:cNvSpPr>
            <a:spLocks noGrp="1" noChangeArrowheads="1"/>
          </p:cNvSpPr>
          <p:nvPr>
            <p:ph idx="1"/>
          </p:nvPr>
        </p:nvSpPr>
        <p:spPr/>
        <p:txBody>
          <a:bodyPr/>
          <a:lstStyle/>
          <a:p>
            <a:pPr eaLnBrk="1" hangingPunct="1"/>
            <a:r>
              <a:rPr lang="en-US" dirty="0"/>
              <a:t>Destructors should be made virtual</a:t>
            </a:r>
          </a:p>
          <a:p>
            <a:pPr marL="0" indent="0" eaLnBrk="1" hangingPunct="1">
              <a:buNone/>
            </a:pPr>
            <a:r>
              <a:rPr lang="en-US" dirty="0"/>
              <a:t>Example: </a:t>
            </a:r>
            <a:r>
              <a:rPr lang="en-US" dirty="0">
                <a:solidFill>
                  <a:srgbClr val="0000CC"/>
                </a:solidFill>
                <a:latin typeface="Calibri"/>
                <a:cs typeface="Calibri"/>
              </a:rPr>
              <a:t>destructors.cpp</a:t>
            </a:r>
          </a:p>
          <a:p>
            <a:pPr marL="0" indent="0" eaLnBrk="1" hangingPunct="1">
              <a:buNone/>
            </a:pPr>
            <a:endParaRPr lang="en-US" dirty="0"/>
          </a:p>
          <a:p>
            <a:pPr eaLnBrk="1" hangingPunct="1"/>
            <a:r>
              <a:rPr lang="en-US" dirty="0"/>
              <a:t>What about copy assignment operators?</a:t>
            </a:r>
          </a:p>
          <a:p>
            <a:pPr lvl="1" eaLnBrk="1" hangingPunct="1"/>
            <a:r>
              <a:rPr lang="en-US" dirty="0"/>
              <a:t>Virtual assignment operators, allow</a:t>
            </a:r>
          </a:p>
          <a:p>
            <a:pPr marL="457200" lvl="1" indent="0" eaLnBrk="1" hangingPunct="1">
              <a:buNone/>
            </a:pPr>
            <a:r>
              <a:rPr lang="en-US" dirty="0">
                <a:latin typeface="Courier New" panose="02070309020205020404" pitchFamily="49" charset="0"/>
                <a:cs typeface="Courier New" panose="02070309020205020404" pitchFamily="49" charset="0"/>
              </a:rPr>
              <a:t>Base* b = &amp;</a:t>
            </a:r>
            <a:r>
              <a:rPr lang="en-US" dirty="0" err="1">
                <a:latin typeface="Courier New" panose="02070309020205020404" pitchFamily="49" charset="0"/>
                <a:cs typeface="Courier New" panose="02070309020205020404" pitchFamily="49" charset="0"/>
              </a:rPr>
              <a:t>vDerived</a:t>
            </a:r>
            <a:r>
              <a:rPr lang="en-US" dirty="0">
                <a:latin typeface="Courier New" panose="02070309020205020404" pitchFamily="49" charset="0"/>
                <a:cs typeface="Courier New" panose="02070309020205020404" pitchFamily="49" charset="0"/>
              </a:rPr>
              <a:t>;</a:t>
            </a:r>
          </a:p>
          <a:p>
            <a:pPr marL="457200" lvl="1" indent="0" eaLnBrk="1" hangingPunct="1">
              <a:buNone/>
            </a:pPr>
            <a:r>
              <a:rPr lang="en-US" dirty="0">
                <a:latin typeface="Courier New" panose="02070309020205020404" pitchFamily="49" charset="0"/>
                <a:cs typeface="Courier New" panose="02070309020205020404" pitchFamily="49" charset="0"/>
              </a:rPr>
              <a:t>*b = </a:t>
            </a:r>
            <a:r>
              <a:rPr lang="en-US" dirty="0" err="1">
                <a:latin typeface="Courier New" panose="02070309020205020404" pitchFamily="49" charset="0"/>
                <a:cs typeface="Courier New" panose="02070309020205020404" pitchFamily="49" charset="0"/>
              </a:rPr>
              <a:t>otherDerived</a:t>
            </a:r>
            <a:r>
              <a:rPr lang="en-US" dirty="0">
                <a:latin typeface="Courier New" panose="02070309020205020404" pitchFamily="49" charset="0"/>
                <a:cs typeface="Courier New" panose="02070309020205020404" pitchFamily="49" charset="0"/>
              </a:rPr>
              <a:t>;</a:t>
            </a:r>
          </a:p>
          <a:p>
            <a:pPr marL="0" indent="0" eaLnBrk="1" hangingPunct="1">
              <a:buNone/>
            </a:pPr>
            <a:endParaRPr lang="en-US" dirty="0"/>
          </a:p>
        </p:txBody>
      </p:sp>
    </p:spTree>
    <p:extLst>
      <p:ext uri="{BB962C8B-B14F-4D97-AF65-F5344CB8AC3E}">
        <p14:creationId xmlns:p14="http://schemas.microsoft.com/office/powerpoint/2010/main" val="2726876487"/>
      </p:ext>
    </p:extLst>
  </p:cSld>
  <p:clrMapOvr>
    <a:masterClrMapping/>
  </p:clrMapOvr>
  <p:transition spd="med">
    <p:wipe dir="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a:xfrm>
            <a:off x="609600" y="1143000"/>
            <a:ext cx="8294687" cy="4572000"/>
          </a:xfrm>
        </p:spPr>
        <p:txBody>
          <a:bodyPr/>
          <a:lstStyle/>
          <a:p>
            <a:pPr eaLnBrk="1" hangingPunct="1"/>
            <a:r>
              <a:rPr lang="en-US" sz="2400" dirty="0"/>
              <a:t>Consider  </a:t>
            </a:r>
            <a:r>
              <a:rPr lang="en-US" sz="2400" dirty="0">
                <a:solidFill>
                  <a:srgbClr val="0000CC"/>
                </a:solidFill>
                <a:latin typeface="Consolas" pitchFamily="49" charset="0"/>
                <a:cs typeface="Consolas" pitchFamily="49" charset="0"/>
              </a:rPr>
              <a:t>Base *</a:t>
            </a:r>
            <a:r>
              <a:rPr lang="en-US" sz="2400" dirty="0" err="1">
                <a:solidFill>
                  <a:srgbClr val="0000CC"/>
                </a:solidFill>
                <a:latin typeface="Consolas" pitchFamily="49" charset="0"/>
                <a:cs typeface="Consolas" pitchFamily="49" charset="0"/>
              </a:rPr>
              <a:t>pBase</a:t>
            </a:r>
            <a:r>
              <a:rPr lang="en-US" sz="2400" dirty="0">
                <a:solidFill>
                  <a:srgbClr val="0000CC"/>
                </a:solidFill>
                <a:latin typeface="Consolas" pitchFamily="49" charset="0"/>
                <a:cs typeface="Consolas" pitchFamily="49" charset="0"/>
              </a:rPr>
              <a:t> = new Derived;</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delete </a:t>
            </a:r>
            <a:r>
              <a:rPr lang="en-US" sz="2400" dirty="0" err="1">
                <a:solidFill>
                  <a:srgbClr val="0000CC"/>
                </a:solidFill>
                <a:latin typeface="Consolas" pitchFamily="49" charset="0"/>
                <a:cs typeface="Consolas" pitchFamily="49" charset="0"/>
              </a:rPr>
              <a:t>pBase</a:t>
            </a:r>
            <a:r>
              <a:rPr lang="en-US" sz="2400" dirty="0">
                <a:solidFill>
                  <a:srgbClr val="0000CC"/>
                </a:solidFill>
                <a:latin typeface="Consolas" pitchFamily="49" charset="0"/>
                <a:cs typeface="Consolas" pitchFamily="49" charset="0"/>
              </a:rPr>
              <a:t>;</a:t>
            </a:r>
          </a:p>
          <a:p>
            <a:pPr eaLnBrk="1" hangingPunct="1"/>
            <a:r>
              <a:rPr lang="en-US" sz="2400" dirty="0"/>
              <a:t>If the destructor in </a:t>
            </a:r>
            <a:r>
              <a:rPr lang="en-US" sz="2400" dirty="0">
                <a:solidFill>
                  <a:srgbClr val="0000CC"/>
                </a:solidFill>
                <a:latin typeface="Consolas" pitchFamily="49" charset="0"/>
                <a:cs typeface="Consolas" pitchFamily="49" charset="0"/>
              </a:rPr>
              <a:t>Base</a:t>
            </a:r>
            <a:r>
              <a:rPr lang="en-US" sz="2400" dirty="0"/>
              <a:t> is </a:t>
            </a:r>
            <a:r>
              <a:rPr lang="en-US" sz="2400" dirty="0">
                <a:solidFill>
                  <a:srgbClr val="FF0000"/>
                </a:solidFill>
              </a:rPr>
              <a:t>virtual</a:t>
            </a:r>
            <a:r>
              <a:rPr lang="en-US" sz="2400" dirty="0"/>
              <a:t>, the destructor for </a:t>
            </a:r>
            <a:r>
              <a:rPr lang="en-US" sz="2400" dirty="0">
                <a:solidFill>
                  <a:srgbClr val="0000CC"/>
                </a:solidFill>
                <a:latin typeface="Consolas" pitchFamily="49" charset="0"/>
                <a:cs typeface="Consolas" pitchFamily="49" charset="0"/>
              </a:rPr>
              <a:t>Derived</a:t>
            </a:r>
            <a:r>
              <a:rPr lang="en-US" sz="2400" dirty="0"/>
              <a:t> is invoked when </a:t>
            </a:r>
            <a:r>
              <a:rPr lang="en-US" sz="2400" dirty="0" err="1">
                <a:solidFill>
                  <a:srgbClr val="0000CC"/>
                </a:solidFill>
                <a:latin typeface="Consolas" pitchFamily="49" charset="0"/>
                <a:cs typeface="Consolas" pitchFamily="49" charset="0"/>
              </a:rPr>
              <a:t>pBase</a:t>
            </a:r>
            <a:r>
              <a:rPr lang="en-US" sz="2400" dirty="0"/>
              <a:t> points to a </a:t>
            </a:r>
            <a:r>
              <a:rPr lang="en-US" sz="2400" dirty="0">
                <a:solidFill>
                  <a:srgbClr val="0000CC"/>
                </a:solidFill>
                <a:latin typeface="Consolas" pitchFamily="49" charset="0"/>
                <a:cs typeface="Consolas" pitchFamily="49" charset="0"/>
              </a:rPr>
              <a:t>Derived</a:t>
            </a:r>
            <a:r>
              <a:rPr lang="en-US" sz="2400" dirty="0"/>
              <a:t> object, returning </a:t>
            </a:r>
            <a:r>
              <a:rPr lang="en-US" sz="2400" dirty="0">
                <a:solidFill>
                  <a:srgbClr val="0000CC"/>
                </a:solidFill>
                <a:latin typeface="Consolas" pitchFamily="49" charset="0"/>
                <a:cs typeface="Consolas" pitchFamily="49" charset="0"/>
              </a:rPr>
              <a:t>Derived</a:t>
            </a:r>
            <a:r>
              <a:rPr lang="en-US" sz="2400" dirty="0"/>
              <a:t> members to the </a:t>
            </a:r>
            <a:r>
              <a:rPr lang="en-US" sz="2400" dirty="0" err="1"/>
              <a:t>freestore</a:t>
            </a:r>
            <a:endParaRPr lang="en-US" sz="2400" dirty="0"/>
          </a:p>
          <a:p>
            <a:pPr lvl="1" eaLnBrk="1" hangingPunct="1"/>
            <a:r>
              <a:rPr lang="en-US" sz="2400" dirty="0"/>
              <a:t>The </a:t>
            </a:r>
            <a:r>
              <a:rPr lang="en-US" sz="2400" dirty="0">
                <a:solidFill>
                  <a:srgbClr val="0000CC"/>
                </a:solidFill>
                <a:latin typeface="Consolas" pitchFamily="49" charset="0"/>
                <a:cs typeface="Consolas" pitchFamily="49" charset="0"/>
              </a:rPr>
              <a:t>Derived</a:t>
            </a:r>
            <a:r>
              <a:rPr lang="en-US" sz="2400" dirty="0"/>
              <a:t> destructor in turn </a:t>
            </a:r>
            <a:r>
              <a:rPr lang="en-US" sz="2400" dirty="0">
                <a:solidFill>
                  <a:srgbClr val="FF0000"/>
                </a:solidFill>
              </a:rPr>
              <a:t>automatically</a:t>
            </a:r>
            <a:r>
              <a:rPr lang="en-US" sz="2400" dirty="0"/>
              <a:t> calls the </a:t>
            </a:r>
            <a:r>
              <a:rPr lang="en-US" sz="2400" dirty="0">
                <a:solidFill>
                  <a:srgbClr val="0000CC"/>
                </a:solidFill>
                <a:latin typeface="Consolas" pitchFamily="49" charset="0"/>
                <a:cs typeface="Consolas" pitchFamily="49" charset="0"/>
              </a:rPr>
              <a:t>Base</a:t>
            </a:r>
            <a:r>
              <a:rPr lang="en-US" sz="2400" dirty="0"/>
              <a:t> destructor</a:t>
            </a:r>
          </a:p>
          <a:p>
            <a:pPr eaLnBrk="1" hangingPunct="1"/>
            <a:endParaRPr lang="en-US" dirty="0"/>
          </a:p>
          <a:p>
            <a:pPr eaLnBrk="1" hangingPunct="1"/>
            <a:r>
              <a:rPr lang="en-US" sz="2400" dirty="0"/>
              <a:t>If the Base destructor is not virtual, only the Base destructor is invoked</a:t>
            </a:r>
          </a:p>
          <a:p>
            <a:pPr eaLnBrk="1" hangingPunct="1"/>
            <a:r>
              <a:rPr lang="en-US" sz="2400" dirty="0"/>
              <a:t>This leaves Derived members, not part of Base, in memory</a:t>
            </a:r>
          </a:p>
          <a:p>
            <a:pPr eaLnBrk="1" hangingPunct="1"/>
            <a:endParaRPr lang="en-US" dirty="0"/>
          </a:p>
        </p:txBody>
      </p:sp>
    </p:spTree>
  </p:cSld>
  <p:clrMapOvr>
    <a:masterClrMapping/>
  </p:clrMapOvr>
  <p:transition spd="med">
    <p:wipe dir="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513" y="1676400"/>
            <a:ext cx="8294687" cy="1219200"/>
          </a:xfrm>
        </p:spPr>
        <p:txBody>
          <a:bodyPr/>
          <a:lstStyle/>
          <a:p>
            <a:pPr marL="0" indent="0">
              <a:buNone/>
            </a:pPr>
            <a:r>
              <a:rPr lang="en-US" dirty="0">
                <a:solidFill>
                  <a:srgbClr val="FF0000"/>
                </a:solidFill>
                <a:latin typeface="Calibri"/>
                <a:cs typeface="Calibri"/>
              </a:rPr>
              <a:t>virtual_functions_demo_3.cpp</a:t>
            </a:r>
          </a:p>
          <a:p>
            <a:pPr marL="0" indent="0">
              <a:buNone/>
            </a:pPr>
            <a:r>
              <a:rPr lang="en-US" dirty="0">
                <a:solidFill>
                  <a:srgbClr val="FF0000"/>
                </a:solidFill>
                <a:latin typeface="Calibri"/>
                <a:cs typeface="Calibri"/>
              </a:rPr>
              <a:t>//illustrate covariant return type</a:t>
            </a:r>
          </a:p>
          <a:p>
            <a:endParaRPr lang="en-US" dirty="0"/>
          </a:p>
        </p:txBody>
      </p:sp>
      <p:sp>
        <p:nvSpPr>
          <p:cNvPr id="4" name="Title 1"/>
          <p:cNvSpPr txBox="1">
            <a:spLocks/>
          </p:cNvSpPr>
          <p:nvPr/>
        </p:nvSpPr>
        <p:spPr bwMode="auto">
          <a:xfrm>
            <a:off x="533400" y="670431"/>
            <a:ext cx="8305800" cy="9921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a:solidFill>
                  <a:schemeClr val="tx1"/>
                </a:solidFill>
                <a:latin typeface="Comic Sans MS" pitchFamily="66" charset="0"/>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rgbClr val="A50021"/>
                </a:solidFill>
                <a:latin typeface="Arial" charset="0"/>
              </a:defRPr>
            </a:lvl6pPr>
            <a:lvl7pPr marL="914400" algn="l" rtl="0" fontAlgn="base">
              <a:spcBef>
                <a:spcPct val="0"/>
              </a:spcBef>
              <a:spcAft>
                <a:spcPct val="0"/>
              </a:spcAft>
              <a:defRPr sz="3600">
                <a:solidFill>
                  <a:srgbClr val="A50021"/>
                </a:solidFill>
                <a:latin typeface="Arial" charset="0"/>
              </a:defRPr>
            </a:lvl7pPr>
            <a:lvl8pPr marL="1371600" algn="l" rtl="0" fontAlgn="base">
              <a:spcBef>
                <a:spcPct val="0"/>
              </a:spcBef>
              <a:spcAft>
                <a:spcPct val="0"/>
              </a:spcAft>
              <a:defRPr sz="3600">
                <a:solidFill>
                  <a:srgbClr val="A50021"/>
                </a:solidFill>
                <a:latin typeface="Arial" charset="0"/>
              </a:defRPr>
            </a:lvl8pPr>
            <a:lvl9pPr marL="1828800" algn="l" rtl="0" fontAlgn="base">
              <a:spcBef>
                <a:spcPct val="0"/>
              </a:spcBef>
              <a:spcAft>
                <a:spcPct val="0"/>
              </a:spcAft>
              <a:defRPr sz="3600">
                <a:solidFill>
                  <a:srgbClr val="A50021"/>
                </a:solidFill>
                <a:latin typeface="Arial" charset="0"/>
              </a:defRPr>
            </a:lvl9pPr>
          </a:lstStyle>
          <a:p>
            <a:r>
              <a:rPr lang="en-US"/>
              <a:t>Covariant return type</a:t>
            </a:r>
            <a:endParaRPr lang="en-US" dirty="0"/>
          </a:p>
        </p:txBody>
      </p:sp>
    </p:spTree>
    <p:extLst>
      <p:ext uri="{BB962C8B-B14F-4D97-AF65-F5344CB8AC3E}">
        <p14:creationId xmlns:p14="http://schemas.microsoft.com/office/powerpoint/2010/main" val="375130691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urlyemployee.h.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89768"/>
            <a:ext cx="7965829" cy="4724400"/>
          </a:xfrm>
          <a:prstGeom prst="rect">
            <a:avLst/>
          </a:prstGeom>
        </p:spPr>
      </p:pic>
      <p:sp>
        <p:nvSpPr>
          <p:cNvPr id="8194" name="Rectangle 5"/>
          <p:cNvSpPr>
            <a:spLocks noGrp="1" noChangeArrowheads="1"/>
          </p:cNvSpPr>
          <p:nvPr>
            <p:ph type="title"/>
          </p:nvPr>
        </p:nvSpPr>
        <p:spPr>
          <a:xfrm>
            <a:off x="5949950" y="389768"/>
            <a:ext cx="2819400" cy="992188"/>
          </a:xfrm>
        </p:spPr>
        <p:txBody>
          <a:bodyPr/>
          <a:lstStyle/>
          <a:p>
            <a:pPr eaLnBrk="1" hangingPunct="1"/>
            <a:r>
              <a:rPr lang="en-US" dirty="0"/>
              <a:t>Display 15.3</a:t>
            </a:r>
            <a:br>
              <a:rPr lang="en-US" dirty="0"/>
            </a:br>
            <a:endParaRPr lang="en-US" dirty="0"/>
          </a:p>
        </p:txBody>
      </p:sp>
      <p:sp>
        <p:nvSpPr>
          <p:cNvPr id="2" name="TextBox 1"/>
          <p:cNvSpPr txBox="1"/>
          <p:nvPr/>
        </p:nvSpPr>
        <p:spPr>
          <a:xfrm>
            <a:off x="5949951" y="2819400"/>
            <a:ext cx="2819400" cy="461665"/>
          </a:xfrm>
          <a:prstGeom prst="rect">
            <a:avLst/>
          </a:prstGeom>
          <a:noFill/>
        </p:spPr>
        <p:txBody>
          <a:bodyPr wrap="square" rtlCol="0">
            <a:spAutoFit/>
          </a:bodyPr>
          <a:lstStyle/>
          <a:p>
            <a:r>
              <a:rPr lang="en-US" dirty="0" err="1"/>
              <a:t>hourlyemployee.h</a:t>
            </a:r>
            <a:endParaRPr lang="en-US" dirty="0"/>
          </a:p>
        </p:txBody>
      </p:sp>
      <p:sp>
        <p:nvSpPr>
          <p:cNvPr id="4" name="TextBox 3"/>
          <p:cNvSpPr txBox="1"/>
          <p:nvPr/>
        </p:nvSpPr>
        <p:spPr>
          <a:xfrm>
            <a:off x="4953000" y="4144672"/>
            <a:ext cx="3816351" cy="1938992"/>
          </a:xfrm>
          <a:prstGeom prst="rect">
            <a:avLst/>
          </a:prstGeom>
          <a:noFill/>
        </p:spPr>
        <p:txBody>
          <a:bodyPr wrap="square" rtlCol="0">
            <a:spAutoFit/>
          </a:bodyPr>
          <a:lstStyle/>
          <a:p>
            <a:r>
              <a:rPr lang="en-US" dirty="0"/>
              <a:t>Only list the declaration of an inherited member function if you want to change the </a:t>
            </a:r>
            <a:r>
              <a:rPr lang="en-US" dirty="0" err="1"/>
              <a:t>defn</a:t>
            </a:r>
            <a:r>
              <a:rPr lang="en-US" dirty="0"/>
              <a:t> of the function.</a:t>
            </a:r>
          </a:p>
        </p:txBody>
      </p:sp>
      <p:sp>
        <p:nvSpPr>
          <p:cNvPr id="9" name="Up Arrow 8"/>
          <p:cNvSpPr/>
          <p:nvPr/>
        </p:nvSpPr>
        <p:spPr bwMode="auto">
          <a:xfrm rot="18347239">
            <a:off x="3803142" y="3446502"/>
            <a:ext cx="428300" cy="1705294"/>
          </a:xfrm>
          <a:prstGeom prst="upArrow">
            <a:avLst/>
          </a:prstGeom>
          <a:solidFill>
            <a:srgbClr val="FF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659362178"/>
      </p:ext>
    </p:extLst>
  </p:cSld>
  <p:clrMapOvr>
    <a:masterClrMapping/>
  </p:clrMapOvr>
  <p:transition spd="med" advClick="0">
    <p:wipe dir="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68D17-343E-4030-B7B0-E512BECADC27}"/>
              </a:ext>
            </a:extLst>
          </p:cNvPr>
          <p:cNvSpPr>
            <a:spLocks noGrp="1"/>
          </p:cNvSpPr>
          <p:nvPr>
            <p:ph type="title"/>
          </p:nvPr>
        </p:nvSpPr>
        <p:spPr/>
        <p:txBody>
          <a:bodyPr/>
          <a:lstStyle/>
          <a:p>
            <a:r>
              <a:rPr lang="en-US" dirty="0">
                <a:solidFill>
                  <a:srgbClr val="0000FF"/>
                </a:solidFill>
              </a:rPr>
              <a:t>Covariant Return type Motivation</a:t>
            </a:r>
          </a:p>
        </p:txBody>
      </p:sp>
      <p:sp>
        <p:nvSpPr>
          <p:cNvPr id="3" name="Content Placeholder 2">
            <a:extLst>
              <a:ext uri="{FF2B5EF4-FFF2-40B4-BE49-F238E27FC236}">
                <a16:creationId xmlns:a16="http://schemas.microsoft.com/office/drawing/2014/main" id="{FADA6BB1-E012-407A-A88D-672126C9001E}"/>
              </a:ext>
            </a:extLst>
          </p:cNvPr>
          <p:cNvSpPr>
            <a:spLocks noGrp="1"/>
          </p:cNvSpPr>
          <p:nvPr>
            <p:ph sz="half" idx="1"/>
          </p:nvPr>
        </p:nvSpPr>
        <p:spPr>
          <a:xfrm>
            <a:off x="544513" y="1447800"/>
            <a:ext cx="4222750" cy="4800600"/>
          </a:xfrm>
        </p:spPr>
        <p:txBody>
          <a:bodyPr/>
          <a:lstStyle/>
          <a:p>
            <a:pPr marL="0" indent="0">
              <a:buNone/>
            </a:pPr>
            <a:r>
              <a:rPr lang="en-US" sz="1800" dirty="0">
                <a:solidFill>
                  <a:srgbClr val="0000FF"/>
                </a:solidFill>
              </a:rPr>
              <a:t>class Base {</a:t>
            </a:r>
          </a:p>
          <a:p>
            <a:pPr marL="0" indent="0">
              <a:buNone/>
            </a:pPr>
            <a:r>
              <a:rPr lang="en-US" sz="1800" dirty="0">
                <a:solidFill>
                  <a:srgbClr val="0000FF"/>
                </a:solidFill>
              </a:rPr>
              <a:t>public:</a:t>
            </a:r>
          </a:p>
          <a:p>
            <a:pPr marL="0" indent="0">
              <a:buNone/>
            </a:pPr>
            <a:r>
              <a:rPr lang="en-US" sz="1600" dirty="0">
                <a:solidFill>
                  <a:srgbClr val="0000FF"/>
                </a:solidFill>
              </a:rPr>
              <a:t>    virtual Base * clone() </a:t>
            </a:r>
            <a:r>
              <a:rPr lang="en-US" sz="1600" dirty="0" err="1">
                <a:solidFill>
                  <a:srgbClr val="0000FF"/>
                </a:solidFill>
              </a:rPr>
              <a:t>const</a:t>
            </a:r>
            <a:r>
              <a:rPr lang="en-US" sz="1600" dirty="0">
                <a:solidFill>
                  <a:srgbClr val="0000FF"/>
                </a:solidFill>
              </a:rPr>
              <a:t> {</a:t>
            </a:r>
          </a:p>
          <a:p>
            <a:pPr marL="0" indent="0">
              <a:buNone/>
            </a:pPr>
            <a:r>
              <a:rPr lang="en-US" sz="1600" dirty="0">
                <a:solidFill>
                  <a:srgbClr val="0000FF"/>
                </a:solidFill>
              </a:rPr>
              <a:t>      return new Base(*this);</a:t>
            </a:r>
          </a:p>
          <a:p>
            <a:pPr marL="0" indent="0">
              <a:buNone/>
            </a:pPr>
            <a:r>
              <a:rPr lang="en-US" sz="1600" dirty="0">
                <a:solidFill>
                  <a:srgbClr val="0000FF"/>
                </a:solidFill>
              </a:rPr>
              <a:t>    }</a:t>
            </a:r>
          </a:p>
          <a:p>
            <a:pPr marL="0" indent="0">
              <a:buNone/>
            </a:pPr>
            <a:r>
              <a:rPr lang="en-US" sz="1600" dirty="0">
                <a:solidFill>
                  <a:srgbClr val="0000FF"/>
                </a:solidFill>
              </a:rPr>
              <a:t>};</a:t>
            </a:r>
          </a:p>
          <a:p>
            <a:pPr marL="0" indent="0">
              <a:buNone/>
            </a:pPr>
            <a:r>
              <a:rPr lang="en-US" sz="1600" dirty="0">
                <a:solidFill>
                  <a:srgbClr val="0000FF"/>
                </a:solidFill>
              </a:rPr>
              <a:t>class Derived : public Base {</a:t>
            </a:r>
          </a:p>
          <a:p>
            <a:pPr marL="0" indent="0">
              <a:buNone/>
            </a:pPr>
            <a:r>
              <a:rPr lang="en-US" sz="1600" dirty="0">
                <a:solidFill>
                  <a:srgbClr val="0000FF"/>
                </a:solidFill>
              </a:rPr>
              <a:t>  public:</a:t>
            </a:r>
          </a:p>
          <a:p>
            <a:pPr marL="0" indent="0">
              <a:buNone/>
            </a:pPr>
            <a:r>
              <a:rPr lang="en-US" sz="1600" dirty="0">
                <a:solidFill>
                  <a:srgbClr val="0000FF"/>
                </a:solidFill>
              </a:rPr>
              <a:t>    virtual Base * clone() </a:t>
            </a:r>
            <a:r>
              <a:rPr lang="en-US" sz="1600" dirty="0" err="1">
                <a:solidFill>
                  <a:srgbClr val="0000FF"/>
                </a:solidFill>
              </a:rPr>
              <a:t>const</a:t>
            </a:r>
            <a:r>
              <a:rPr lang="en-US" sz="1600" dirty="0">
                <a:solidFill>
                  <a:srgbClr val="0000FF"/>
                </a:solidFill>
              </a:rPr>
              <a:t> override {</a:t>
            </a:r>
          </a:p>
          <a:p>
            <a:pPr marL="0" indent="0">
              <a:buNone/>
            </a:pPr>
            <a:r>
              <a:rPr lang="en-US" sz="1600" dirty="0">
                <a:solidFill>
                  <a:srgbClr val="0000FF"/>
                </a:solidFill>
              </a:rPr>
              <a:t>      return new Derived(*this);</a:t>
            </a:r>
          </a:p>
          <a:p>
            <a:pPr marL="0" indent="0">
              <a:buNone/>
            </a:pPr>
            <a:r>
              <a:rPr lang="en-US" sz="1600" dirty="0">
                <a:solidFill>
                  <a:srgbClr val="0000FF"/>
                </a:solidFill>
              </a:rPr>
              <a:t>    }</a:t>
            </a:r>
          </a:p>
          <a:p>
            <a:pPr marL="0" indent="0">
              <a:buNone/>
            </a:pPr>
            <a:r>
              <a:rPr lang="en-US" sz="1600" dirty="0">
                <a:solidFill>
                  <a:srgbClr val="0000FF"/>
                </a:solidFill>
              </a:rPr>
              <a:t>};</a:t>
            </a:r>
          </a:p>
          <a:p>
            <a:pPr marL="0" indent="0">
              <a:buNone/>
            </a:pPr>
            <a:r>
              <a:rPr lang="en-US" sz="1600" dirty="0">
                <a:solidFill>
                  <a:srgbClr val="0000FF"/>
                </a:solidFill>
              </a:rPr>
              <a:t>Derived *d1 = new Derived();</a:t>
            </a:r>
          </a:p>
          <a:p>
            <a:pPr marL="0" indent="0">
              <a:buNone/>
            </a:pPr>
            <a:r>
              <a:rPr lang="en-US" sz="1600" dirty="0">
                <a:solidFill>
                  <a:srgbClr val="0000FF"/>
                </a:solidFill>
              </a:rPr>
              <a:t>Base * b = d1-&gt;clone();</a:t>
            </a:r>
          </a:p>
          <a:p>
            <a:pPr marL="0" indent="0">
              <a:buNone/>
            </a:pPr>
            <a:r>
              <a:rPr lang="en-US" sz="1600" dirty="0">
                <a:solidFill>
                  <a:srgbClr val="0000FF"/>
                </a:solidFill>
              </a:rPr>
              <a:t>Derived *d2 = </a:t>
            </a:r>
            <a:r>
              <a:rPr lang="en-US" sz="1600" dirty="0" err="1">
                <a:solidFill>
                  <a:srgbClr val="0000FF"/>
                </a:solidFill>
              </a:rPr>
              <a:t>dynamic_cast</a:t>
            </a:r>
            <a:r>
              <a:rPr lang="en-US" sz="1600" dirty="0">
                <a:solidFill>
                  <a:srgbClr val="0000FF"/>
                </a:solidFill>
              </a:rPr>
              <a:t>&lt;Derived *&gt;(b);</a:t>
            </a:r>
          </a:p>
          <a:p>
            <a:pPr marL="0" indent="0">
              <a:buNone/>
            </a:pPr>
            <a:r>
              <a:rPr lang="en-US" sz="1600" dirty="0">
                <a:solidFill>
                  <a:srgbClr val="0000FF"/>
                </a:solidFill>
              </a:rPr>
              <a:t>d2-&gt;Derived::</a:t>
            </a:r>
            <a:r>
              <a:rPr lang="en-US" sz="1600" dirty="0" err="1">
                <a:solidFill>
                  <a:srgbClr val="0000FF"/>
                </a:solidFill>
              </a:rPr>
              <a:t>OtherFunc</a:t>
            </a:r>
            <a:r>
              <a:rPr lang="en-US" sz="1600" dirty="0">
                <a:solidFill>
                  <a:srgbClr val="0000FF"/>
                </a:solidFill>
              </a:rPr>
              <a:t>();</a:t>
            </a:r>
          </a:p>
          <a:p>
            <a:pPr marL="0" indent="0">
              <a:buNone/>
            </a:pPr>
            <a:endParaRPr lang="en-US" sz="1800" dirty="0"/>
          </a:p>
        </p:txBody>
      </p:sp>
      <p:sp>
        <p:nvSpPr>
          <p:cNvPr id="4" name="Content Placeholder 3">
            <a:extLst>
              <a:ext uri="{FF2B5EF4-FFF2-40B4-BE49-F238E27FC236}">
                <a16:creationId xmlns:a16="http://schemas.microsoft.com/office/drawing/2014/main" id="{42A716D0-A1E0-4F5B-B001-20D6E05E35FC}"/>
              </a:ext>
            </a:extLst>
          </p:cNvPr>
          <p:cNvSpPr>
            <a:spLocks noGrp="1"/>
          </p:cNvSpPr>
          <p:nvPr>
            <p:ph sz="half" idx="2"/>
          </p:nvPr>
        </p:nvSpPr>
        <p:spPr>
          <a:xfrm>
            <a:off x="4767263" y="1447800"/>
            <a:ext cx="4071937" cy="4800600"/>
          </a:xfrm>
        </p:spPr>
        <p:txBody>
          <a:bodyPr/>
          <a:lstStyle/>
          <a:p>
            <a:r>
              <a:rPr lang="en-US" sz="2000" dirty="0"/>
              <a:t>Base class defines a virtual member function Base::clone that returns a copy of the given object.</a:t>
            </a:r>
          </a:p>
          <a:p>
            <a:r>
              <a:rPr lang="en-US" sz="2000" dirty="0"/>
              <a:t>Derived class overrides this function and ends up returning a pointer of type Base class even though what we really want is a Derived*.</a:t>
            </a:r>
          </a:p>
          <a:p>
            <a:r>
              <a:rPr lang="en-US" sz="2000" dirty="0"/>
              <a:t>C++ allows the derived type to implement a overridden function with return type that is a sub-type of the return type of the base function.</a:t>
            </a:r>
          </a:p>
        </p:txBody>
      </p:sp>
    </p:spTree>
    <p:extLst>
      <p:ext uri="{BB962C8B-B14F-4D97-AF65-F5344CB8AC3E}">
        <p14:creationId xmlns:p14="http://schemas.microsoft.com/office/powerpoint/2010/main" val="3216753190"/>
      </p:ext>
    </p:extLst>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16AC-1114-4F44-B3E9-EE8EEA346D61}"/>
              </a:ext>
            </a:extLst>
          </p:cNvPr>
          <p:cNvSpPr>
            <a:spLocks noGrp="1"/>
          </p:cNvSpPr>
          <p:nvPr>
            <p:ph type="title"/>
          </p:nvPr>
        </p:nvSpPr>
        <p:spPr/>
        <p:txBody>
          <a:bodyPr/>
          <a:lstStyle/>
          <a:p>
            <a:r>
              <a:rPr lang="en-US" dirty="0">
                <a:solidFill>
                  <a:srgbClr val="0000FF"/>
                </a:solidFill>
              </a:rPr>
              <a:t>Covariant Return Types</a:t>
            </a:r>
          </a:p>
        </p:txBody>
      </p:sp>
      <p:sp>
        <p:nvSpPr>
          <p:cNvPr id="3" name="Content Placeholder 2">
            <a:extLst>
              <a:ext uri="{FF2B5EF4-FFF2-40B4-BE49-F238E27FC236}">
                <a16:creationId xmlns:a16="http://schemas.microsoft.com/office/drawing/2014/main" id="{ACC75FA7-C864-48CF-BFAA-DFF0137A4F94}"/>
              </a:ext>
            </a:extLst>
          </p:cNvPr>
          <p:cNvSpPr>
            <a:spLocks noGrp="1"/>
          </p:cNvSpPr>
          <p:nvPr>
            <p:ph sz="half" idx="1"/>
          </p:nvPr>
        </p:nvSpPr>
        <p:spPr/>
        <p:txBody>
          <a:bodyPr/>
          <a:lstStyle/>
          <a:p>
            <a:pPr marL="0" indent="0">
              <a:buNone/>
            </a:pPr>
            <a:r>
              <a:rPr lang="en-US" sz="1600" dirty="0">
                <a:solidFill>
                  <a:srgbClr val="0000FF"/>
                </a:solidFill>
              </a:rPr>
              <a:t>class Base {</a:t>
            </a:r>
          </a:p>
          <a:p>
            <a:pPr marL="0" indent="0">
              <a:buNone/>
            </a:pPr>
            <a:r>
              <a:rPr lang="en-US" sz="1600" dirty="0">
                <a:solidFill>
                  <a:srgbClr val="0000FF"/>
                </a:solidFill>
              </a:rPr>
              <a:t>public:</a:t>
            </a:r>
          </a:p>
          <a:p>
            <a:pPr marL="0" indent="0">
              <a:buNone/>
            </a:pPr>
            <a:r>
              <a:rPr lang="en-US" sz="1600" dirty="0">
                <a:solidFill>
                  <a:srgbClr val="0000FF"/>
                </a:solidFill>
              </a:rPr>
              <a:t>    virtual Base * clone() </a:t>
            </a:r>
            <a:r>
              <a:rPr lang="en-US" sz="1600" dirty="0" err="1">
                <a:solidFill>
                  <a:srgbClr val="0000FF"/>
                </a:solidFill>
              </a:rPr>
              <a:t>const</a:t>
            </a:r>
            <a:r>
              <a:rPr lang="en-US" sz="1600" dirty="0">
                <a:solidFill>
                  <a:srgbClr val="0000FF"/>
                </a:solidFill>
              </a:rPr>
              <a:t> {</a:t>
            </a:r>
          </a:p>
          <a:p>
            <a:pPr marL="0" indent="0">
              <a:buNone/>
            </a:pPr>
            <a:r>
              <a:rPr lang="en-US" sz="1600" dirty="0">
                <a:solidFill>
                  <a:srgbClr val="0000FF"/>
                </a:solidFill>
              </a:rPr>
              <a:t>      return new Base(*this);</a:t>
            </a:r>
          </a:p>
          <a:p>
            <a:pPr marL="0" indent="0">
              <a:buNone/>
            </a:pPr>
            <a:r>
              <a:rPr lang="en-US" sz="1600" dirty="0">
                <a:solidFill>
                  <a:srgbClr val="0000FF"/>
                </a:solidFill>
              </a:rPr>
              <a:t>    }</a:t>
            </a:r>
          </a:p>
          <a:p>
            <a:pPr marL="0" indent="0">
              <a:buNone/>
            </a:pPr>
            <a:r>
              <a:rPr lang="en-US" sz="1600" dirty="0">
                <a:solidFill>
                  <a:srgbClr val="0000FF"/>
                </a:solidFill>
              </a:rPr>
              <a:t>};</a:t>
            </a:r>
          </a:p>
          <a:p>
            <a:pPr marL="0" indent="0">
              <a:buNone/>
            </a:pPr>
            <a:r>
              <a:rPr lang="en-US" sz="1600" dirty="0">
                <a:solidFill>
                  <a:srgbClr val="0000FF"/>
                </a:solidFill>
              </a:rPr>
              <a:t>class Derived : public Base {</a:t>
            </a:r>
          </a:p>
          <a:p>
            <a:pPr marL="0" indent="0">
              <a:buNone/>
            </a:pPr>
            <a:r>
              <a:rPr lang="en-US" sz="1600" dirty="0">
                <a:solidFill>
                  <a:srgbClr val="0000FF"/>
                </a:solidFill>
              </a:rPr>
              <a:t>  public:</a:t>
            </a:r>
          </a:p>
          <a:p>
            <a:pPr marL="0" indent="0">
              <a:buNone/>
            </a:pPr>
            <a:r>
              <a:rPr lang="en-US" sz="1600" dirty="0">
                <a:solidFill>
                  <a:srgbClr val="0000FF"/>
                </a:solidFill>
              </a:rPr>
              <a:t>    virtual Derived * clone() </a:t>
            </a:r>
            <a:r>
              <a:rPr lang="en-US" sz="1600" dirty="0" err="1">
                <a:solidFill>
                  <a:srgbClr val="0000FF"/>
                </a:solidFill>
              </a:rPr>
              <a:t>const</a:t>
            </a:r>
            <a:r>
              <a:rPr lang="en-US" sz="1600" dirty="0">
                <a:solidFill>
                  <a:srgbClr val="0000FF"/>
                </a:solidFill>
              </a:rPr>
              <a:t> override {</a:t>
            </a:r>
          </a:p>
          <a:p>
            <a:pPr marL="0" indent="0">
              <a:buNone/>
            </a:pPr>
            <a:r>
              <a:rPr lang="en-US" sz="1600" dirty="0">
                <a:solidFill>
                  <a:srgbClr val="0000FF"/>
                </a:solidFill>
              </a:rPr>
              <a:t>      return new Derived(*this);</a:t>
            </a:r>
          </a:p>
          <a:p>
            <a:pPr marL="0" indent="0">
              <a:buNone/>
            </a:pPr>
            <a:r>
              <a:rPr lang="en-US" sz="1600" dirty="0">
                <a:solidFill>
                  <a:srgbClr val="0000FF"/>
                </a:solidFill>
              </a:rPr>
              <a:t>    }</a:t>
            </a:r>
          </a:p>
          <a:p>
            <a:pPr marL="0" indent="0">
              <a:buNone/>
            </a:pPr>
            <a:r>
              <a:rPr lang="en-US" sz="1600" dirty="0">
                <a:solidFill>
                  <a:srgbClr val="0000FF"/>
                </a:solidFill>
              </a:rPr>
              <a:t>};</a:t>
            </a:r>
          </a:p>
          <a:p>
            <a:pPr marL="0" indent="0">
              <a:buNone/>
            </a:pPr>
            <a:r>
              <a:rPr lang="en-US" sz="1600" dirty="0">
                <a:solidFill>
                  <a:srgbClr val="0000FF"/>
                </a:solidFill>
              </a:rPr>
              <a:t>Derived *d1 = new Derived();</a:t>
            </a:r>
          </a:p>
          <a:p>
            <a:pPr marL="0" indent="0">
              <a:buNone/>
            </a:pPr>
            <a:r>
              <a:rPr lang="en-US" sz="1600" dirty="0">
                <a:solidFill>
                  <a:srgbClr val="0000FF"/>
                </a:solidFill>
              </a:rPr>
              <a:t>Derived *d2 = d1-&gt;clone();</a:t>
            </a:r>
          </a:p>
          <a:p>
            <a:pPr marL="0" indent="0">
              <a:buNone/>
            </a:pPr>
            <a:r>
              <a:rPr lang="en-US" sz="1600" dirty="0">
                <a:solidFill>
                  <a:srgbClr val="0000FF"/>
                </a:solidFill>
              </a:rPr>
              <a:t>d2-&gt;Derived::</a:t>
            </a:r>
            <a:r>
              <a:rPr lang="en-US" sz="1600" dirty="0" err="1">
                <a:solidFill>
                  <a:srgbClr val="0000FF"/>
                </a:solidFill>
              </a:rPr>
              <a:t>OtherFunc</a:t>
            </a:r>
            <a:r>
              <a:rPr lang="en-US" sz="1600" dirty="0">
                <a:solidFill>
                  <a:srgbClr val="0000FF"/>
                </a:solidFill>
              </a:rPr>
              <a:t>();</a:t>
            </a:r>
          </a:p>
          <a:p>
            <a:pPr marL="0" indent="0">
              <a:buNone/>
            </a:pPr>
            <a:endParaRPr lang="en-US" sz="1800" dirty="0"/>
          </a:p>
        </p:txBody>
      </p:sp>
      <p:sp>
        <p:nvSpPr>
          <p:cNvPr id="4" name="Content Placeholder 3">
            <a:extLst>
              <a:ext uri="{FF2B5EF4-FFF2-40B4-BE49-F238E27FC236}">
                <a16:creationId xmlns:a16="http://schemas.microsoft.com/office/drawing/2014/main" id="{2D9A931D-1F33-4C85-856F-2475D3DE9AAA}"/>
              </a:ext>
            </a:extLst>
          </p:cNvPr>
          <p:cNvSpPr>
            <a:spLocks noGrp="1"/>
          </p:cNvSpPr>
          <p:nvPr>
            <p:ph sz="half" idx="2"/>
          </p:nvPr>
        </p:nvSpPr>
        <p:spPr/>
        <p:txBody>
          <a:bodyPr/>
          <a:lstStyle/>
          <a:p>
            <a:r>
              <a:rPr lang="en-US" sz="2400" dirty="0"/>
              <a:t>Covariant Return Types help avoid awkward </a:t>
            </a:r>
            <a:r>
              <a:rPr lang="en-US" sz="2400" dirty="0" err="1"/>
              <a:t>dynamic_cast</a:t>
            </a:r>
            <a:r>
              <a:rPr lang="en-US" sz="2400" dirty="0"/>
              <a:t>.</a:t>
            </a:r>
          </a:p>
          <a:p>
            <a:r>
              <a:rPr lang="en-US" sz="2400" dirty="0"/>
              <a:t>This is one reason that a C++ function signature does not include the return type.</a:t>
            </a:r>
          </a:p>
          <a:p>
            <a:r>
              <a:rPr lang="en-US" sz="2400" dirty="0"/>
              <a:t>The Derived::clone() function overrides the Base::clone() function even though return types are different.</a:t>
            </a:r>
          </a:p>
        </p:txBody>
      </p:sp>
    </p:spTree>
    <p:extLst>
      <p:ext uri="{BB962C8B-B14F-4D97-AF65-F5344CB8AC3E}">
        <p14:creationId xmlns:p14="http://schemas.microsoft.com/office/powerpoint/2010/main" val="2339722987"/>
      </p:ext>
    </p:extLst>
  </p:cSld>
  <p:clrMapOvr>
    <a:masterClrMapping/>
  </p:clrMapOvr>
  <p:transition spd="med"/>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513" y="1447800"/>
            <a:ext cx="8294687" cy="4572000"/>
          </a:xfrm>
        </p:spPr>
        <p:txBody>
          <a:bodyPr/>
          <a:lstStyle/>
          <a:p>
            <a:r>
              <a:rPr lang="en-US" sz="2400" dirty="0"/>
              <a:t>Simple virtual function</a:t>
            </a:r>
          </a:p>
          <a:p>
            <a:pPr lvl="1"/>
            <a:r>
              <a:rPr lang="en-US" sz="2400" dirty="0"/>
              <a:t>Inheriting it implies </a:t>
            </a:r>
            <a:r>
              <a:rPr lang="en-US" sz="2400" dirty="0">
                <a:sym typeface="Wingdings"/>
              </a:rPr>
              <a:t> </a:t>
            </a:r>
            <a:r>
              <a:rPr lang="en-US" sz="2400" dirty="0"/>
              <a:t>inherit both interface and a default implementation.</a:t>
            </a:r>
          </a:p>
          <a:p>
            <a:pPr lvl="1"/>
            <a:r>
              <a:rPr lang="en-US" sz="2400" dirty="0"/>
              <a:t>In your derive class, you need to support this function, but if you don’t want to write your own, you can fall back on the default version in base class. </a:t>
            </a:r>
          </a:p>
          <a:p>
            <a:pPr lvl="1"/>
            <a:r>
              <a:rPr lang="en-US" sz="2400" b="1" dirty="0"/>
              <a:t>Danger</a:t>
            </a:r>
            <a:r>
              <a:rPr lang="en-US" sz="2400" dirty="0"/>
              <a:t>: if a derived class might not want to use the default implementation from the base class, but forget to define its own, then it will use the inherited one (which is not what it wants!)</a:t>
            </a:r>
          </a:p>
        </p:txBody>
      </p:sp>
      <p:sp>
        <p:nvSpPr>
          <p:cNvPr id="4" name="Title 1"/>
          <p:cNvSpPr>
            <a:spLocks noGrp="1"/>
          </p:cNvSpPr>
          <p:nvPr>
            <p:ph type="title"/>
          </p:nvPr>
        </p:nvSpPr>
        <p:spPr>
          <a:xfrm>
            <a:off x="533400" y="457200"/>
            <a:ext cx="8305800" cy="685800"/>
          </a:xfrm>
        </p:spPr>
        <p:txBody>
          <a:bodyPr/>
          <a:lstStyle/>
          <a:p>
            <a:r>
              <a:rPr lang="en-US" dirty="0"/>
              <a:t>Design suggestions</a:t>
            </a:r>
          </a:p>
        </p:txBody>
      </p:sp>
    </p:spTree>
    <p:extLst>
      <p:ext uri="{BB962C8B-B14F-4D97-AF65-F5344CB8AC3E}">
        <p14:creationId xmlns:p14="http://schemas.microsoft.com/office/powerpoint/2010/main" val="4207473037"/>
      </p:ext>
    </p:extLst>
  </p:cSld>
  <p:clrMapOvr>
    <a:masterClrMapping/>
  </p:clrMapOvr>
  <p:transition spd="med"/>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646" y="1524000"/>
            <a:ext cx="8294687" cy="4572000"/>
          </a:xfrm>
        </p:spPr>
        <p:txBody>
          <a:bodyPr/>
          <a:lstStyle/>
          <a:p>
            <a:r>
              <a:rPr lang="en-US" dirty="0"/>
              <a:t>Pure virtual function</a:t>
            </a:r>
          </a:p>
          <a:p>
            <a:pPr lvl="1"/>
            <a:r>
              <a:rPr lang="en-US" dirty="0"/>
              <a:t>Inheriting it implies </a:t>
            </a:r>
            <a:r>
              <a:rPr lang="en-US" dirty="0">
                <a:sym typeface="Wingdings"/>
              </a:rPr>
              <a:t></a:t>
            </a:r>
            <a:r>
              <a:rPr lang="en-US" dirty="0"/>
              <a:t> inherit interface only</a:t>
            </a:r>
          </a:p>
          <a:p>
            <a:pPr lvl="1"/>
            <a:r>
              <a:rPr lang="en-US" dirty="0"/>
              <a:t>In your derived class (that can be instantiated), you must define it, but the base class has no idea how you are going to implement it. </a:t>
            </a:r>
          </a:p>
          <a:p>
            <a:pPr lvl="1"/>
            <a:r>
              <a:rPr lang="en-US" dirty="0"/>
              <a:t>The danger mentioned for the simple virtual function does not exist.</a:t>
            </a:r>
          </a:p>
        </p:txBody>
      </p:sp>
      <p:sp>
        <p:nvSpPr>
          <p:cNvPr id="4" name="Title 1"/>
          <p:cNvSpPr>
            <a:spLocks noGrp="1"/>
          </p:cNvSpPr>
          <p:nvPr>
            <p:ph type="title"/>
          </p:nvPr>
        </p:nvSpPr>
        <p:spPr>
          <a:xfrm>
            <a:off x="527756" y="495300"/>
            <a:ext cx="8305800" cy="685800"/>
          </a:xfrm>
        </p:spPr>
        <p:txBody>
          <a:bodyPr/>
          <a:lstStyle/>
          <a:p>
            <a:r>
              <a:rPr lang="en-US" dirty="0"/>
              <a:t>Design suggestions</a:t>
            </a:r>
          </a:p>
        </p:txBody>
      </p:sp>
    </p:spTree>
    <p:extLst>
      <p:ext uri="{BB962C8B-B14F-4D97-AF65-F5344CB8AC3E}">
        <p14:creationId xmlns:p14="http://schemas.microsoft.com/office/powerpoint/2010/main" val="29584321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08560"/>
            <a:ext cx="3581400" cy="4572000"/>
          </a:xfrm>
        </p:spPr>
        <p:txBody>
          <a:bodyPr/>
          <a:lstStyle/>
          <a:p>
            <a:r>
              <a:rPr lang="en-US" sz="2400" dirty="0"/>
              <a:t>Regular non-virtual function</a:t>
            </a:r>
          </a:p>
          <a:p>
            <a:pPr lvl="1"/>
            <a:r>
              <a:rPr lang="en-US" sz="2400" dirty="0"/>
              <a:t>Don’t redefine an inherited non-virtual function (even though allowed by C++). Make sure the “is-a” relationship always true for public inheritance. </a:t>
            </a:r>
          </a:p>
        </p:txBody>
      </p:sp>
      <p:sp>
        <p:nvSpPr>
          <p:cNvPr id="4" name="Title 1"/>
          <p:cNvSpPr>
            <a:spLocks noGrp="1"/>
          </p:cNvSpPr>
          <p:nvPr>
            <p:ph type="title"/>
          </p:nvPr>
        </p:nvSpPr>
        <p:spPr>
          <a:xfrm>
            <a:off x="457200" y="495300"/>
            <a:ext cx="8305800" cy="685800"/>
          </a:xfrm>
        </p:spPr>
        <p:txBody>
          <a:bodyPr/>
          <a:lstStyle/>
          <a:p>
            <a:r>
              <a:rPr lang="en-US" dirty="0"/>
              <a:t>Design suggestions</a:t>
            </a:r>
          </a:p>
        </p:txBody>
      </p:sp>
      <p:sp>
        <p:nvSpPr>
          <p:cNvPr id="5" name="Content Placeholder 2"/>
          <p:cNvSpPr txBox="1">
            <a:spLocks/>
          </p:cNvSpPr>
          <p:nvPr/>
        </p:nvSpPr>
        <p:spPr bwMode="auto">
          <a:xfrm>
            <a:off x="3733800" y="1181100"/>
            <a:ext cx="5410200" cy="45720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CC"/>
              </a:buClr>
              <a:buSzPct val="60000"/>
              <a:buFont typeface="Wingdings" pitchFamily="2" charset="2"/>
              <a:buChar char="q"/>
              <a:defRPr sz="2800">
                <a:solidFill>
                  <a:schemeClr val="tx1"/>
                </a:solidFill>
                <a:latin typeface="Comic Sans MS" pitchFamily="66" charset="0"/>
                <a:ea typeface="+mn-ea"/>
                <a:cs typeface="+mn-cs"/>
              </a:defRPr>
            </a:lvl1pPr>
            <a:lvl2pPr marL="742950" indent="-285750" algn="l" rtl="0" eaLnBrk="0" fontAlgn="base" hangingPunct="0">
              <a:spcBef>
                <a:spcPct val="20000"/>
              </a:spcBef>
              <a:spcAft>
                <a:spcPct val="0"/>
              </a:spcAft>
              <a:buClr>
                <a:srgbClr val="0000CC"/>
              </a:buClr>
              <a:buSzPct val="55000"/>
              <a:buFont typeface="Wingdings" pitchFamily="2" charset="2"/>
              <a:buChar char="n"/>
              <a:defRPr sz="2800">
                <a:solidFill>
                  <a:schemeClr val="tx1"/>
                </a:solidFill>
                <a:latin typeface="Comic Sans MS" pitchFamily="66" charset="0"/>
              </a:defRPr>
            </a:lvl2pPr>
            <a:lvl3pPr marL="1143000" indent="-228600" algn="l" rtl="0" eaLnBrk="0" fontAlgn="base" hangingPunct="0">
              <a:spcBef>
                <a:spcPct val="20000"/>
              </a:spcBef>
              <a:spcAft>
                <a:spcPct val="0"/>
              </a:spcAft>
              <a:buClr>
                <a:srgbClr val="0000CC"/>
              </a:buClr>
              <a:buSzPct val="50000"/>
              <a:buFont typeface="Wingdings" pitchFamily="2" charset="2"/>
              <a:buChar char="n"/>
              <a:defRPr sz="2400">
                <a:solidFill>
                  <a:schemeClr val="tx1"/>
                </a:solidFill>
                <a:latin typeface="Comic Sans MS" pitchFamily="66" charset="0"/>
              </a:defRPr>
            </a:lvl3pPr>
            <a:lvl4pPr marL="1600200" indent="-228600" algn="l" rtl="0" eaLnBrk="0" fontAlgn="base" hangingPunct="0">
              <a:spcBef>
                <a:spcPct val="20000"/>
              </a:spcBef>
              <a:spcAft>
                <a:spcPct val="0"/>
              </a:spcAft>
              <a:buClr>
                <a:srgbClr val="0000CC"/>
              </a:buClr>
              <a:buSzPct val="55000"/>
              <a:buFont typeface="Wingdings" pitchFamily="2" charset="2"/>
              <a:buChar char="n"/>
              <a:defRPr sz="2000">
                <a:solidFill>
                  <a:schemeClr val="tx1"/>
                </a:solidFill>
                <a:latin typeface="Comic Sans MS" pitchFamily="66" charset="0"/>
              </a:defRPr>
            </a:lvl4pPr>
            <a:lvl5pPr marL="2057400" indent="-228600" algn="l" rtl="0" eaLnBrk="0" fontAlgn="base" hangingPunct="0">
              <a:spcBef>
                <a:spcPct val="20000"/>
              </a:spcBef>
              <a:spcAft>
                <a:spcPct val="0"/>
              </a:spcAft>
              <a:buClr>
                <a:srgbClr val="0000CC"/>
              </a:buClr>
              <a:buSzPct val="50000"/>
              <a:buFont typeface="Wingdings" pitchFamily="2" charset="2"/>
              <a:buChar char="n"/>
              <a:defRPr sz="2000">
                <a:solidFill>
                  <a:schemeClr val="tx1"/>
                </a:solidFill>
                <a:latin typeface="Comic Sans MS" pitchFamily="66" charset="0"/>
              </a:defRPr>
            </a:lvl5pPr>
            <a:lvl6pPr marL="25146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9pPr>
          </a:lstStyle>
          <a:p>
            <a:pPr marL="0" indent="0">
              <a:buFont typeface="Wingdings" pitchFamily="2" charset="2"/>
              <a:buNone/>
            </a:pPr>
            <a:r>
              <a:rPr lang="en-US" sz="2000" dirty="0">
                <a:latin typeface="Calibri"/>
                <a:cs typeface="Calibri"/>
              </a:rPr>
              <a:t>class B</a:t>
            </a:r>
          </a:p>
          <a:p>
            <a:pPr marL="0" indent="0">
              <a:buFont typeface="Wingdings" pitchFamily="2" charset="2"/>
              <a:buNone/>
            </a:pPr>
            <a:r>
              <a:rPr lang="en-US" sz="2000" dirty="0">
                <a:latin typeface="Calibri"/>
                <a:cs typeface="Calibri"/>
              </a:rPr>
              <a:t>{ public:</a:t>
            </a:r>
          </a:p>
          <a:p>
            <a:pPr marL="457200" lvl="1" indent="0">
              <a:buFont typeface="Wingdings" pitchFamily="2" charset="2"/>
              <a:buNone/>
            </a:pPr>
            <a:r>
              <a:rPr lang="en-US" sz="2000" dirty="0">
                <a:latin typeface="Calibri"/>
                <a:cs typeface="Calibri"/>
              </a:rPr>
              <a:t>void fun1();</a:t>
            </a:r>
          </a:p>
          <a:p>
            <a:pPr marL="57150" indent="0">
              <a:buFont typeface="Wingdings" pitchFamily="2" charset="2"/>
              <a:buNone/>
            </a:pPr>
            <a:r>
              <a:rPr lang="en-US" sz="2000" dirty="0">
                <a:latin typeface="Calibri"/>
                <a:cs typeface="Calibri"/>
              </a:rPr>
              <a:t>}</a:t>
            </a:r>
          </a:p>
          <a:p>
            <a:pPr marL="57150" indent="0">
              <a:buFont typeface="Wingdings" pitchFamily="2" charset="2"/>
              <a:buNone/>
            </a:pPr>
            <a:r>
              <a:rPr lang="en-US" sz="2000" dirty="0">
                <a:latin typeface="Calibri"/>
                <a:cs typeface="Calibri"/>
              </a:rPr>
              <a:t>class D: public B</a:t>
            </a:r>
          </a:p>
          <a:p>
            <a:pPr marL="57150" indent="0">
              <a:buFont typeface="Wingdings" pitchFamily="2" charset="2"/>
              <a:buNone/>
            </a:pPr>
            <a:r>
              <a:rPr lang="en-US" sz="2000" dirty="0">
                <a:latin typeface="Calibri"/>
                <a:cs typeface="Calibri"/>
              </a:rPr>
              <a:t>{public: void fun1(//different implementation);}</a:t>
            </a:r>
          </a:p>
          <a:p>
            <a:pPr marL="57150" indent="0">
              <a:buFont typeface="Wingdings" pitchFamily="2" charset="2"/>
              <a:buNone/>
            </a:pPr>
            <a:r>
              <a:rPr lang="en-US" sz="2000" dirty="0">
                <a:latin typeface="Calibri"/>
                <a:cs typeface="Calibri"/>
              </a:rPr>
              <a:t>//inconsistent, confusing behavior. </a:t>
            </a:r>
          </a:p>
          <a:p>
            <a:pPr marL="57150" indent="0">
              <a:buFont typeface="Wingdings" pitchFamily="2" charset="2"/>
              <a:buNone/>
            </a:pPr>
            <a:r>
              <a:rPr lang="en-US" sz="2000" dirty="0">
                <a:latin typeface="Calibri"/>
                <a:cs typeface="Calibri"/>
              </a:rPr>
              <a:t>//same object D, but different fun1() is called,</a:t>
            </a:r>
          </a:p>
          <a:p>
            <a:pPr marL="57150" indent="0">
              <a:buFont typeface="Wingdings" pitchFamily="2" charset="2"/>
              <a:buNone/>
            </a:pPr>
            <a:r>
              <a:rPr lang="en-US" sz="2000" dirty="0">
                <a:latin typeface="Calibri"/>
                <a:cs typeface="Calibri"/>
              </a:rPr>
              <a:t>// when D is pointed to by different </a:t>
            </a:r>
            <a:r>
              <a:rPr lang="en-US" sz="2000" dirty="0" err="1">
                <a:latin typeface="Calibri"/>
                <a:cs typeface="Calibri"/>
              </a:rPr>
              <a:t>ptr</a:t>
            </a:r>
            <a:r>
              <a:rPr lang="en-US" sz="2000" dirty="0">
                <a:latin typeface="Calibri"/>
                <a:cs typeface="Calibri"/>
              </a:rPr>
              <a:t> types</a:t>
            </a:r>
          </a:p>
          <a:p>
            <a:pPr marL="57150" indent="0">
              <a:buFont typeface="Wingdings" pitchFamily="2" charset="2"/>
              <a:buNone/>
            </a:pPr>
            <a:r>
              <a:rPr lang="en-US" sz="2000" dirty="0">
                <a:latin typeface="Calibri"/>
                <a:cs typeface="Calibri"/>
              </a:rPr>
              <a:t>// (also true if references used)</a:t>
            </a:r>
          </a:p>
          <a:p>
            <a:pPr marL="57150" indent="0">
              <a:buFont typeface="Wingdings" pitchFamily="2" charset="2"/>
              <a:buNone/>
            </a:pPr>
            <a:r>
              <a:rPr lang="en-US" sz="2000" dirty="0">
                <a:latin typeface="Calibri"/>
                <a:cs typeface="Calibri"/>
              </a:rPr>
              <a:t>D d;</a:t>
            </a:r>
          </a:p>
          <a:p>
            <a:pPr marL="57150" indent="0">
              <a:buFont typeface="Wingdings" pitchFamily="2" charset="2"/>
              <a:buNone/>
            </a:pPr>
            <a:r>
              <a:rPr lang="en-US" sz="2000" dirty="0">
                <a:latin typeface="Calibri"/>
                <a:cs typeface="Calibri"/>
              </a:rPr>
              <a:t>B *</a:t>
            </a:r>
            <a:r>
              <a:rPr lang="en-US" sz="2000" dirty="0" err="1">
                <a:latin typeface="Calibri"/>
                <a:cs typeface="Calibri"/>
              </a:rPr>
              <a:t>pB</a:t>
            </a:r>
            <a:r>
              <a:rPr lang="en-US" sz="2000" dirty="0">
                <a:latin typeface="Calibri"/>
                <a:cs typeface="Calibri"/>
              </a:rPr>
              <a:t>=&amp;d;</a:t>
            </a:r>
          </a:p>
          <a:p>
            <a:pPr marL="57150" indent="0">
              <a:buFont typeface="Wingdings" pitchFamily="2" charset="2"/>
              <a:buNone/>
            </a:pPr>
            <a:r>
              <a:rPr lang="en-US" sz="2000" dirty="0" err="1">
                <a:latin typeface="Calibri"/>
                <a:cs typeface="Calibri"/>
              </a:rPr>
              <a:t>pB</a:t>
            </a:r>
            <a:r>
              <a:rPr lang="en-US" sz="2000" dirty="0">
                <a:latin typeface="Calibri"/>
                <a:cs typeface="Calibri"/>
              </a:rPr>
              <a:t> -&gt;fun1();// B::fun1() is called!!</a:t>
            </a:r>
          </a:p>
          <a:p>
            <a:pPr marL="57150" indent="0">
              <a:buFont typeface="Wingdings" pitchFamily="2" charset="2"/>
              <a:buNone/>
            </a:pPr>
            <a:r>
              <a:rPr lang="en-US" sz="2000" dirty="0">
                <a:latin typeface="Calibri"/>
                <a:cs typeface="Calibri"/>
              </a:rPr>
              <a:t>D *</a:t>
            </a:r>
            <a:r>
              <a:rPr lang="en-US" sz="2000" dirty="0" err="1">
                <a:latin typeface="Calibri"/>
                <a:cs typeface="Calibri"/>
              </a:rPr>
              <a:t>pD</a:t>
            </a:r>
            <a:r>
              <a:rPr lang="en-US" sz="2000" dirty="0">
                <a:latin typeface="Calibri"/>
                <a:cs typeface="Calibri"/>
              </a:rPr>
              <a:t>=&amp;d;</a:t>
            </a:r>
          </a:p>
          <a:p>
            <a:pPr marL="57150" indent="0">
              <a:buFont typeface="Wingdings" pitchFamily="2" charset="2"/>
              <a:buNone/>
            </a:pPr>
            <a:r>
              <a:rPr lang="en-US" sz="2000" dirty="0" err="1">
                <a:latin typeface="Calibri"/>
                <a:cs typeface="Calibri"/>
              </a:rPr>
              <a:t>pD</a:t>
            </a:r>
            <a:r>
              <a:rPr lang="en-US" sz="2000" dirty="0">
                <a:latin typeface="Calibri"/>
                <a:cs typeface="Calibri"/>
              </a:rPr>
              <a:t> -&gt;fun1();//D::fun1() is called!!</a:t>
            </a:r>
          </a:p>
        </p:txBody>
      </p:sp>
    </p:spTree>
    <p:extLst>
      <p:ext uri="{BB962C8B-B14F-4D97-AF65-F5344CB8AC3E}">
        <p14:creationId xmlns:p14="http://schemas.microsoft.com/office/powerpoint/2010/main" val="30376443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linds(horizontal)">
                                      <p:cBhvr>
                                        <p:cTn id="19" dur="500"/>
                                        <p:tgtEl>
                                          <p:spTgt spid="5">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linds(horizontal)">
                                      <p:cBhvr>
                                        <p:cTn id="22" dur="500"/>
                                        <p:tgtEl>
                                          <p:spTgt spid="5">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linds(horizontal)">
                                      <p:cBhvr>
                                        <p:cTn id="25" dur="500"/>
                                        <p:tgtEl>
                                          <p:spTgt spid="5">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blinds(horizontal)">
                                      <p:cBhvr>
                                        <p:cTn id="28" dur="500"/>
                                        <p:tgtEl>
                                          <p:spTgt spid="5">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blinds(horizontal)">
                                      <p:cBhvr>
                                        <p:cTn id="31" dur="500"/>
                                        <p:tgtEl>
                                          <p:spTgt spid="5">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blinds(horizontal)">
                                      <p:cBhvr>
                                        <p:cTn id="34" dur="500"/>
                                        <p:tgtEl>
                                          <p:spTgt spid="5">
                                            <p:txEl>
                                              <p:pRg st="9" end="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blinds(horizontal)">
                                      <p:cBhvr>
                                        <p:cTn id="37" dur="500"/>
                                        <p:tgtEl>
                                          <p:spTgt spid="5">
                                            <p:txEl>
                                              <p:pRg st="10" end="10"/>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blinds(horizontal)">
                                      <p:cBhvr>
                                        <p:cTn id="40" dur="500"/>
                                        <p:tgtEl>
                                          <p:spTgt spid="5">
                                            <p:txEl>
                                              <p:pRg st="11" end="11"/>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blinds(horizontal)">
                                      <p:cBhvr>
                                        <p:cTn id="43" dur="500"/>
                                        <p:tgtEl>
                                          <p:spTgt spid="5">
                                            <p:txEl>
                                              <p:pRg st="12" end="12"/>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5">
                                            <p:txEl>
                                              <p:pRg st="13" end="13"/>
                                            </p:txEl>
                                          </p:spTgt>
                                        </p:tgtEl>
                                        <p:attrNameLst>
                                          <p:attrName>style.visibility</p:attrName>
                                        </p:attrNameLst>
                                      </p:cBhvr>
                                      <p:to>
                                        <p:strVal val="visible"/>
                                      </p:to>
                                    </p:set>
                                    <p:animEffect transition="in" filter="blinds(horizontal)">
                                      <p:cBhvr>
                                        <p:cTn id="46"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 Class</a:t>
            </a:r>
          </a:p>
        </p:txBody>
      </p:sp>
      <p:sp>
        <p:nvSpPr>
          <p:cNvPr id="3" name="Content Placeholder 2"/>
          <p:cNvSpPr>
            <a:spLocks noGrp="1"/>
          </p:cNvSpPr>
          <p:nvPr>
            <p:ph idx="1"/>
          </p:nvPr>
        </p:nvSpPr>
        <p:spPr>
          <a:xfrm>
            <a:off x="544513" y="1447800"/>
            <a:ext cx="8294687" cy="4572000"/>
          </a:xfrm>
        </p:spPr>
        <p:txBody>
          <a:bodyPr/>
          <a:lstStyle/>
          <a:p>
            <a:r>
              <a:rPr lang="en-US" dirty="0"/>
              <a:t>An </a:t>
            </a:r>
            <a:r>
              <a:rPr lang="en-US" b="1" dirty="0"/>
              <a:t>interface class</a:t>
            </a:r>
            <a:r>
              <a:rPr lang="en-US" dirty="0"/>
              <a:t> is a class that …</a:t>
            </a:r>
          </a:p>
          <a:p>
            <a:pPr lvl="1"/>
            <a:r>
              <a:rPr lang="en-US" sz="2400" dirty="0"/>
              <a:t>has no members variables, </a:t>
            </a:r>
          </a:p>
          <a:p>
            <a:pPr lvl="1"/>
            <a:r>
              <a:rPr lang="en-US" sz="2400" dirty="0"/>
              <a:t>all of the functions are pure virtual! </a:t>
            </a:r>
          </a:p>
          <a:p>
            <a:r>
              <a:rPr lang="en-US" dirty="0"/>
              <a:t>The class is only an interface definition, no actual implementation. </a:t>
            </a:r>
          </a:p>
          <a:p>
            <a:r>
              <a:rPr lang="en-US" dirty="0"/>
              <a:t>Why use interface? </a:t>
            </a:r>
          </a:p>
          <a:p>
            <a:pPr lvl="1"/>
            <a:r>
              <a:rPr lang="en-US" sz="2400" dirty="0"/>
              <a:t>When you want to define the functionality that derived classes must implement, but leave the details of how the derived class implements that functionality entirely up to the derived class.</a:t>
            </a:r>
          </a:p>
        </p:txBody>
      </p:sp>
      <p:sp>
        <p:nvSpPr>
          <p:cNvPr id="4" name="TextBox 3"/>
          <p:cNvSpPr txBox="1"/>
          <p:nvPr/>
        </p:nvSpPr>
        <p:spPr>
          <a:xfrm>
            <a:off x="1905000" y="6098794"/>
            <a:ext cx="4419600" cy="461665"/>
          </a:xfrm>
          <a:prstGeom prst="rect">
            <a:avLst/>
          </a:prstGeom>
          <a:solidFill>
            <a:schemeClr val="accent2"/>
          </a:solidFill>
        </p:spPr>
        <p:txBody>
          <a:bodyPr wrap="square" rtlCol="0">
            <a:spAutoFit/>
          </a:bodyPr>
          <a:lstStyle/>
          <a:p>
            <a:r>
              <a:rPr lang="en-US" dirty="0"/>
              <a:t>virtual_functions_demo_6.cpp</a:t>
            </a:r>
          </a:p>
        </p:txBody>
      </p:sp>
    </p:spTree>
    <p:extLst>
      <p:ext uri="{BB962C8B-B14F-4D97-AF65-F5344CB8AC3E}">
        <p14:creationId xmlns:p14="http://schemas.microsoft.com/office/powerpoint/2010/main" val="112471384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a:t>Why re-define </a:t>
            </a:r>
            <a:r>
              <a:rPr lang="en-US" dirty="0" err="1"/>
              <a:t>print_check</a:t>
            </a:r>
            <a:r>
              <a:rPr lang="en-US" dirty="0"/>
              <a:t>() ?</a:t>
            </a:r>
          </a:p>
        </p:txBody>
      </p:sp>
      <p:sp>
        <p:nvSpPr>
          <p:cNvPr id="13315" name="Rectangle 3"/>
          <p:cNvSpPr>
            <a:spLocks noGrp="1" noChangeArrowheads="1"/>
          </p:cNvSpPr>
          <p:nvPr>
            <p:ph idx="1"/>
          </p:nvPr>
        </p:nvSpPr>
        <p:spPr/>
        <p:txBody>
          <a:bodyPr/>
          <a:lstStyle/>
          <a:p>
            <a:pPr marL="0" indent="0" eaLnBrk="1" hangingPunct="1">
              <a:buNone/>
            </a:pPr>
            <a:r>
              <a:rPr lang="en-US" dirty="0"/>
              <a:t>A practical concern here…</a:t>
            </a:r>
          </a:p>
          <a:p>
            <a:pPr eaLnBrk="1" hangingPunct="1"/>
            <a:r>
              <a:rPr lang="en-US" dirty="0" err="1">
                <a:solidFill>
                  <a:srgbClr val="0000CC"/>
                </a:solidFill>
                <a:latin typeface="Consolas" pitchFamily="49" charset="0"/>
                <a:cs typeface="Consolas" pitchFamily="49" charset="0"/>
              </a:rPr>
              <a:t>print_check</a:t>
            </a:r>
            <a:r>
              <a:rPr lang="en-US" dirty="0"/>
              <a:t> will have different </a:t>
            </a:r>
            <a:br>
              <a:rPr lang="en-US" dirty="0"/>
            </a:br>
            <a:r>
              <a:rPr lang="en-US" dirty="0"/>
              <a:t>definitions to print different checks for each type of employee</a:t>
            </a:r>
          </a:p>
          <a:p>
            <a:pPr lvl="1" eaLnBrk="1" hangingPunct="1"/>
            <a:r>
              <a:rPr lang="en-US" dirty="0"/>
              <a:t>An </a:t>
            </a:r>
            <a:r>
              <a:rPr lang="en-US" dirty="0">
                <a:solidFill>
                  <a:srgbClr val="0000CC"/>
                </a:solidFill>
                <a:latin typeface="Consolas" pitchFamily="49" charset="0"/>
                <a:cs typeface="Consolas" pitchFamily="49" charset="0"/>
              </a:rPr>
              <a:t>Employee</a:t>
            </a:r>
            <a:r>
              <a:rPr lang="en-US" dirty="0"/>
              <a:t> object lacks sufficient information to print a check</a:t>
            </a:r>
          </a:p>
          <a:p>
            <a:pPr lvl="1" eaLnBrk="1" hangingPunct="1"/>
            <a:r>
              <a:rPr lang="en-US" dirty="0"/>
              <a:t>Each derived class will have sufficient information to print a check</a:t>
            </a:r>
          </a:p>
          <a:p>
            <a:pPr eaLnBrk="1" hangingPunct="1"/>
            <a:endParaRPr lang="en-US" dirty="0"/>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6"/>
          <p:cNvSpPr>
            <a:spLocks noChangeArrowheads="1"/>
          </p:cNvSpPr>
          <p:nvPr/>
        </p:nvSpPr>
        <p:spPr bwMode="auto">
          <a:xfrm>
            <a:off x="0" y="762000"/>
            <a:ext cx="6065838" cy="849313"/>
          </a:xfrm>
          <a:prstGeom prst="rect">
            <a:avLst/>
          </a:prstGeom>
          <a:solidFill>
            <a:schemeClr val="bg1"/>
          </a:solidFill>
          <a:ln w="9525">
            <a:noFill/>
            <a:miter lim="800000"/>
            <a:headEnd/>
            <a:tailEnd/>
          </a:ln>
        </p:spPr>
        <p:txBody>
          <a:bodyPr wrap="none" anchor="ctr"/>
          <a:lstStyle/>
          <a:p>
            <a:endParaRPr lang="en-US"/>
          </a:p>
        </p:txBody>
      </p:sp>
      <p:pic>
        <p:nvPicPr>
          <p:cNvPr id="9223" name="Picture 4" descr="16"/>
          <p:cNvPicPr>
            <a:picLocks noChangeAspect="1" noChangeArrowheads="1"/>
          </p:cNvPicPr>
          <p:nvPr/>
        </p:nvPicPr>
        <p:blipFill>
          <a:blip r:embed="rId3" cstate="print"/>
          <a:srcRect/>
          <a:stretch>
            <a:fillRect/>
          </a:stretch>
        </p:blipFill>
        <p:spPr bwMode="auto">
          <a:xfrm>
            <a:off x="134938" y="869950"/>
            <a:ext cx="5815012" cy="5643563"/>
          </a:xfrm>
          <a:prstGeom prst="rect">
            <a:avLst/>
          </a:prstGeom>
          <a:noFill/>
          <a:ln w="9525">
            <a:noFill/>
            <a:miter lim="800000"/>
            <a:headEnd/>
            <a:tailEnd/>
          </a:ln>
        </p:spPr>
      </p:pic>
      <p:sp>
        <p:nvSpPr>
          <p:cNvPr id="9218" name="Rectangle 5"/>
          <p:cNvSpPr>
            <a:spLocks noGrp="1" noChangeArrowheads="1"/>
          </p:cNvSpPr>
          <p:nvPr>
            <p:ph type="title"/>
          </p:nvPr>
        </p:nvSpPr>
        <p:spPr>
          <a:xfrm>
            <a:off x="5070476" y="4191000"/>
            <a:ext cx="3884612" cy="992187"/>
          </a:xfrm>
        </p:spPr>
        <p:txBody>
          <a:bodyPr/>
          <a:lstStyle/>
          <a:p>
            <a:pPr eaLnBrk="1" hangingPunct="1"/>
            <a:r>
              <a:rPr lang="en-US" dirty="0" err="1"/>
              <a:t>employee.cpp</a:t>
            </a:r>
            <a:endParaRPr lang="en-US" dirty="0"/>
          </a:p>
        </p:txBody>
      </p:sp>
    </p:spTree>
    <p:extLst>
      <p:ext uri="{BB962C8B-B14F-4D97-AF65-F5344CB8AC3E}">
        <p14:creationId xmlns:p14="http://schemas.microsoft.com/office/powerpoint/2010/main" val="1102442104"/>
      </p:ext>
    </p:extLst>
  </p:cSld>
  <p:clrMapOvr>
    <a:masterClrMapping/>
  </p:clrMapOvr>
  <p:transition spd="med" advClick="0">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4" descr="16"/>
          <p:cNvPicPr>
            <a:picLocks noChangeAspect="1" noChangeArrowheads="1"/>
          </p:cNvPicPr>
          <p:nvPr/>
        </p:nvPicPr>
        <p:blipFill>
          <a:blip r:embed="rId3" cstate="print"/>
          <a:srcRect/>
          <a:stretch>
            <a:fillRect/>
          </a:stretch>
        </p:blipFill>
        <p:spPr bwMode="auto">
          <a:xfrm>
            <a:off x="152400" y="199035"/>
            <a:ext cx="6477000" cy="6369249"/>
          </a:xfrm>
          <a:prstGeom prst="rect">
            <a:avLst/>
          </a:prstGeom>
          <a:noFill/>
          <a:ln w="9525">
            <a:noFill/>
            <a:miter lim="800000"/>
            <a:headEnd/>
            <a:tailEnd/>
          </a:ln>
        </p:spPr>
      </p:pic>
      <p:sp>
        <p:nvSpPr>
          <p:cNvPr id="5" name="Rectangle 5"/>
          <p:cNvSpPr>
            <a:spLocks noGrp="1" noChangeArrowheads="1"/>
          </p:cNvSpPr>
          <p:nvPr>
            <p:ph type="title"/>
          </p:nvPr>
        </p:nvSpPr>
        <p:spPr>
          <a:xfrm>
            <a:off x="5250230" y="1752600"/>
            <a:ext cx="3884612" cy="992187"/>
          </a:xfrm>
        </p:spPr>
        <p:txBody>
          <a:bodyPr/>
          <a:lstStyle/>
          <a:p>
            <a:pPr eaLnBrk="1" hangingPunct="1"/>
            <a:r>
              <a:rPr lang="en-US" dirty="0" err="1"/>
              <a:t>employee.cpp</a:t>
            </a:r>
            <a:endParaRPr lang="en-US" dirty="0"/>
          </a:p>
        </p:txBody>
      </p:sp>
    </p:spTree>
    <p:extLst>
      <p:ext uri="{BB962C8B-B14F-4D97-AF65-F5344CB8AC3E}">
        <p14:creationId xmlns:p14="http://schemas.microsoft.com/office/powerpoint/2010/main" val="1743703880"/>
      </p:ext>
    </p:extLst>
  </p:cSld>
  <p:clrMapOvr>
    <a:masterClrMapping/>
  </p:clrMapOvr>
  <p:transition spd="med" advClick="0">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p:txBody>
          <a:bodyPr/>
          <a:lstStyle/>
          <a:p>
            <a:pPr eaLnBrk="1" hangingPunct="1"/>
            <a:r>
              <a:rPr lang="en-US"/>
              <a:t>Implementing a Derived Class</a:t>
            </a:r>
          </a:p>
        </p:txBody>
      </p:sp>
      <p:sp>
        <p:nvSpPr>
          <p:cNvPr id="16387" name="Rectangle 4"/>
          <p:cNvSpPr>
            <a:spLocks noGrp="1" noChangeArrowheads="1"/>
          </p:cNvSpPr>
          <p:nvPr>
            <p:ph idx="1"/>
          </p:nvPr>
        </p:nvSpPr>
        <p:spPr/>
        <p:txBody>
          <a:bodyPr/>
          <a:lstStyle/>
          <a:p>
            <a:pPr eaLnBrk="1" hangingPunct="1"/>
            <a:r>
              <a:rPr lang="en-US" dirty="0"/>
              <a:t>Any member function added in the derived </a:t>
            </a:r>
            <a:br>
              <a:rPr lang="en-US" dirty="0"/>
            </a:br>
            <a:r>
              <a:rPr lang="en-US" dirty="0"/>
              <a:t>class are defined in the implementation file for</a:t>
            </a:r>
            <a:br>
              <a:rPr lang="en-US" dirty="0"/>
            </a:br>
            <a:r>
              <a:rPr lang="en-US" dirty="0"/>
              <a:t>the derived class</a:t>
            </a:r>
          </a:p>
          <a:p>
            <a:pPr lvl="1" eaLnBrk="1" hangingPunct="1"/>
            <a:r>
              <a:rPr lang="en-US" sz="2400" dirty="0"/>
              <a:t>Definitions are not given for inherited functions that are not to be changed</a:t>
            </a:r>
          </a:p>
          <a:p>
            <a:pPr lvl="1" eaLnBrk="1" hangingPunct="1"/>
            <a:endParaRPr lang="en-US" dirty="0"/>
          </a:p>
          <a:p>
            <a:pPr eaLnBrk="1" hangingPunct="1"/>
            <a:r>
              <a:rPr lang="en-US" dirty="0"/>
              <a:t>The </a:t>
            </a:r>
            <a:r>
              <a:rPr lang="en-US" dirty="0" err="1">
                <a:solidFill>
                  <a:srgbClr val="0000CC"/>
                </a:solidFill>
                <a:latin typeface="Consolas" pitchFamily="49" charset="0"/>
                <a:cs typeface="Consolas" pitchFamily="49" charset="0"/>
              </a:rPr>
              <a:t>HourlyEmployee</a:t>
            </a:r>
            <a:r>
              <a:rPr lang="en-US" dirty="0"/>
              <a:t> class is implemented in </a:t>
            </a:r>
            <a:br>
              <a:rPr lang="en-US" dirty="0"/>
            </a:br>
            <a:r>
              <a:rPr lang="en-US" dirty="0" err="1">
                <a:solidFill>
                  <a:srgbClr val="0000CC"/>
                </a:solidFill>
                <a:latin typeface="Consolas" pitchFamily="49" charset="0"/>
                <a:cs typeface="Consolas" pitchFamily="49" charset="0"/>
              </a:rPr>
              <a:t>HourlyEmployee.cpp</a:t>
            </a:r>
            <a:endParaRPr lang="en-US" dirty="0"/>
          </a:p>
          <a:p>
            <a:pPr eaLnBrk="1" hangingPunct="1"/>
            <a:endParaRPr lang="en-US" dirty="0"/>
          </a:p>
          <a:p>
            <a:pPr eaLnBrk="1" hangingPunct="1"/>
            <a:endParaRPr lang="en-US" dirty="0"/>
          </a:p>
        </p:txBody>
      </p:sp>
      <p:sp>
        <p:nvSpPr>
          <p:cNvPr id="585730" name="Text Box 2">
            <a:hlinkClick r:id="rId3" action="ppaction://hlinksldjump"/>
          </p:cNvPr>
          <p:cNvSpPr txBox="1">
            <a:spLocks noChangeArrowheads="1"/>
          </p:cNvSpPr>
          <p:nvPr/>
        </p:nvSpPr>
        <p:spPr bwMode="auto">
          <a:xfrm>
            <a:off x="2438400" y="5491163"/>
            <a:ext cx="4572000" cy="523220"/>
          </a:xfrm>
          <a:prstGeom prst="rect">
            <a:avLst/>
          </a:prstGeom>
          <a:solidFill>
            <a:srgbClr val="F8BE1A"/>
          </a:solidFill>
          <a:ln w="9525" algn="ctr">
            <a:solidFill>
              <a:schemeClr val="tx2"/>
            </a:solidFill>
            <a:miter lim="800000"/>
            <a:headEnd/>
            <a:tailEnd/>
          </a:ln>
        </p:spPr>
        <p:txBody>
          <a:bodyPr wrap="square">
            <a:spAutoFit/>
          </a:bodyPr>
          <a:lstStyle/>
          <a:p>
            <a:pPr algn="ctr">
              <a:spcBef>
                <a:spcPct val="20000"/>
              </a:spcBef>
              <a:buClr>
                <a:srgbClr val="CC0000"/>
              </a:buClr>
              <a:buFont typeface="Wingdings" pitchFamily="2" charset="2"/>
              <a:buNone/>
            </a:pPr>
            <a:r>
              <a:rPr lang="en-US" sz="2800" b="1" dirty="0">
                <a:solidFill>
                  <a:schemeClr val="tx2"/>
                </a:solidFill>
              </a:rPr>
              <a:t>Textbook Display 15.5</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85730"/>
                                        </p:tgtEl>
                                        <p:attrNameLst>
                                          <p:attrName>style.visibility</p:attrName>
                                        </p:attrNameLst>
                                      </p:cBhvr>
                                      <p:to>
                                        <p:strVal val="visible"/>
                                      </p:to>
                                    </p:set>
                                    <p:anim calcmode="lin" valueType="num">
                                      <p:cBhvr additive="base">
                                        <p:cTn id="7" dur="500" fill="hold"/>
                                        <p:tgtEl>
                                          <p:spTgt spid="585730"/>
                                        </p:tgtEl>
                                        <p:attrNameLst>
                                          <p:attrName>ppt_x</p:attrName>
                                        </p:attrNameLst>
                                      </p:cBhvr>
                                      <p:tavLst>
                                        <p:tav tm="0">
                                          <p:val>
                                            <p:strVal val="#ppt_x"/>
                                          </p:val>
                                        </p:tav>
                                        <p:tav tm="100000">
                                          <p:val>
                                            <p:strVal val="#ppt_x"/>
                                          </p:val>
                                        </p:tav>
                                      </p:tavLst>
                                    </p:anim>
                                    <p:anim calcmode="lin" valueType="num">
                                      <p:cBhvr additive="base">
                                        <p:cTn id="8" dur="500" fill="hold"/>
                                        <p:tgtEl>
                                          <p:spTgt spid="5857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6"/>
          <p:cNvSpPr>
            <a:spLocks noChangeArrowheads="1"/>
          </p:cNvSpPr>
          <p:nvPr/>
        </p:nvSpPr>
        <p:spPr bwMode="auto">
          <a:xfrm>
            <a:off x="0" y="762000"/>
            <a:ext cx="6143625" cy="746125"/>
          </a:xfrm>
          <a:prstGeom prst="rect">
            <a:avLst/>
          </a:prstGeom>
          <a:solidFill>
            <a:schemeClr val="bg1"/>
          </a:solidFill>
          <a:ln w="9525">
            <a:noFill/>
            <a:miter lim="800000"/>
            <a:headEnd/>
            <a:tailEnd/>
          </a:ln>
        </p:spPr>
        <p:txBody>
          <a:bodyPr wrap="none" anchor="ctr"/>
          <a:lstStyle/>
          <a:p>
            <a:endParaRPr lang="en-US"/>
          </a:p>
        </p:txBody>
      </p:sp>
      <p:pic>
        <p:nvPicPr>
          <p:cNvPr id="17415" name="Picture 4" descr="16"/>
          <p:cNvPicPr>
            <a:picLocks noChangeAspect="1" noChangeArrowheads="1"/>
          </p:cNvPicPr>
          <p:nvPr/>
        </p:nvPicPr>
        <p:blipFill>
          <a:blip r:embed="rId3" cstate="print"/>
          <a:srcRect/>
          <a:stretch>
            <a:fillRect/>
          </a:stretch>
        </p:blipFill>
        <p:spPr bwMode="auto">
          <a:xfrm>
            <a:off x="152399" y="304800"/>
            <a:ext cx="6425415" cy="6254750"/>
          </a:xfrm>
          <a:prstGeom prst="rect">
            <a:avLst/>
          </a:prstGeom>
          <a:noFill/>
          <a:ln w="9525">
            <a:noFill/>
            <a:miter lim="800000"/>
            <a:headEnd/>
            <a:tailEnd/>
          </a:ln>
        </p:spPr>
      </p:pic>
      <p:sp>
        <p:nvSpPr>
          <p:cNvPr id="17410" name="Rectangle 5"/>
          <p:cNvSpPr>
            <a:spLocks noGrp="1" noChangeArrowheads="1"/>
          </p:cNvSpPr>
          <p:nvPr>
            <p:ph type="title"/>
          </p:nvPr>
        </p:nvSpPr>
        <p:spPr>
          <a:xfrm>
            <a:off x="5943600" y="1508125"/>
            <a:ext cx="2779712" cy="992188"/>
          </a:xfrm>
        </p:spPr>
        <p:txBody>
          <a:bodyPr/>
          <a:lstStyle/>
          <a:p>
            <a:pPr eaLnBrk="1" hangingPunct="1"/>
            <a:r>
              <a:rPr lang="en-US" dirty="0"/>
              <a:t>Display 15.5 (1/2)</a:t>
            </a:r>
            <a:br>
              <a:rPr lang="en-US" dirty="0"/>
            </a:br>
            <a:endParaRPr lang="en-US" dirty="0"/>
          </a:p>
        </p:txBody>
      </p:sp>
    </p:spTree>
  </p:cSld>
  <p:clrMapOvr>
    <a:masterClrMapping/>
  </p:clrMapOvr>
  <p:transition spd="med" advClick="0">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6"/>
          <p:cNvSpPr>
            <a:spLocks noChangeArrowheads="1"/>
          </p:cNvSpPr>
          <p:nvPr/>
        </p:nvSpPr>
        <p:spPr bwMode="auto">
          <a:xfrm>
            <a:off x="0" y="685800"/>
            <a:ext cx="6335713" cy="950913"/>
          </a:xfrm>
          <a:prstGeom prst="rect">
            <a:avLst/>
          </a:prstGeom>
          <a:solidFill>
            <a:schemeClr val="bg1"/>
          </a:solidFill>
          <a:ln w="9525">
            <a:noFill/>
            <a:miter lim="800000"/>
            <a:headEnd/>
            <a:tailEnd/>
          </a:ln>
        </p:spPr>
        <p:txBody>
          <a:bodyPr wrap="none" anchor="ctr"/>
          <a:lstStyle/>
          <a:p>
            <a:endParaRPr lang="en-US"/>
          </a:p>
        </p:txBody>
      </p:sp>
      <p:pic>
        <p:nvPicPr>
          <p:cNvPr id="18439" name="Picture 4" descr="16"/>
          <p:cNvPicPr>
            <a:picLocks noChangeAspect="1" noChangeArrowheads="1"/>
          </p:cNvPicPr>
          <p:nvPr/>
        </p:nvPicPr>
        <p:blipFill>
          <a:blip r:embed="rId3" cstate="print"/>
          <a:srcRect/>
          <a:stretch>
            <a:fillRect/>
          </a:stretch>
        </p:blipFill>
        <p:spPr bwMode="auto">
          <a:xfrm>
            <a:off x="152400" y="836613"/>
            <a:ext cx="6067425" cy="5716587"/>
          </a:xfrm>
          <a:prstGeom prst="rect">
            <a:avLst/>
          </a:prstGeom>
          <a:noFill/>
          <a:ln w="9525">
            <a:noFill/>
            <a:miter lim="800000"/>
            <a:headEnd/>
            <a:tailEnd/>
          </a:ln>
        </p:spPr>
      </p:pic>
      <p:sp>
        <p:nvSpPr>
          <p:cNvPr id="18434" name="Rectangle 5"/>
          <p:cNvSpPr>
            <a:spLocks noGrp="1" noChangeArrowheads="1"/>
          </p:cNvSpPr>
          <p:nvPr>
            <p:ph type="title"/>
          </p:nvPr>
        </p:nvSpPr>
        <p:spPr>
          <a:xfrm>
            <a:off x="5907088" y="1295400"/>
            <a:ext cx="3048000" cy="992188"/>
          </a:xfrm>
        </p:spPr>
        <p:txBody>
          <a:bodyPr/>
          <a:lstStyle/>
          <a:p>
            <a:pPr eaLnBrk="1" hangingPunct="1"/>
            <a:r>
              <a:rPr lang="en-US"/>
              <a:t>Display 15.5 (2/2)</a:t>
            </a:r>
            <a:br>
              <a:rPr lang="en-US"/>
            </a:br>
            <a:endParaRPr lang="en-US"/>
          </a:p>
        </p:txBody>
      </p:sp>
    </p:spTree>
  </p:cSld>
  <p:clrMapOvr>
    <a:masterClrMapping/>
  </p:clrMapOvr>
  <p:transition spd="med" advClick="0">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685800" y="2895600"/>
            <a:ext cx="8305800" cy="992187"/>
          </a:xfrm>
        </p:spPr>
        <p:txBody>
          <a:bodyPr/>
          <a:lstStyle/>
          <a:p>
            <a:pPr marL="0" indent="0" eaLnBrk="1" hangingPunct="1">
              <a:buNone/>
            </a:pPr>
            <a:r>
              <a:rPr lang="en-US" dirty="0"/>
              <a:t>We now use </a:t>
            </a:r>
            <a:r>
              <a:rPr lang="en-US" dirty="0">
                <a:solidFill>
                  <a:srgbClr val="0000CC"/>
                </a:solidFill>
                <a:latin typeface="Calibri"/>
                <a:cs typeface="Calibri"/>
              </a:rPr>
              <a:t>Employee</a:t>
            </a:r>
            <a:r>
              <a:rPr lang="en-US" dirty="0">
                <a:solidFill>
                  <a:srgbClr val="0000CC"/>
                </a:solidFill>
              </a:rPr>
              <a:t> </a:t>
            </a:r>
            <a:r>
              <a:rPr lang="en-US" dirty="0"/>
              <a:t>class to create an </a:t>
            </a:r>
            <a:r>
              <a:rPr lang="en-US" dirty="0" err="1">
                <a:solidFill>
                  <a:srgbClr val="0000CC"/>
                </a:solidFill>
                <a:latin typeface="Calibri"/>
                <a:cs typeface="Calibri"/>
              </a:rPr>
              <a:t>SalariedEmployee</a:t>
            </a:r>
            <a:r>
              <a:rPr lang="en-US" dirty="0">
                <a:solidFill>
                  <a:srgbClr val="0000CC"/>
                </a:solidFill>
              </a:rPr>
              <a:t> </a:t>
            </a:r>
            <a:r>
              <a:rPr lang="en-US" dirty="0"/>
              <a:t>class</a:t>
            </a: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t>Overview</a:t>
            </a:r>
          </a:p>
        </p:txBody>
      </p:sp>
      <p:sp>
        <p:nvSpPr>
          <p:cNvPr id="4099" name="Rectangle 3"/>
          <p:cNvSpPr>
            <a:spLocks noGrp="1" noChangeArrowheads="1"/>
          </p:cNvSpPr>
          <p:nvPr>
            <p:ph idx="1"/>
          </p:nvPr>
        </p:nvSpPr>
        <p:spPr/>
        <p:txBody>
          <a:bodyPr/>
          <a:lstStyle/>
          <a:p>
            <a:pPr eaLnBrk="1" hangingPunct="1">
              <a:lnSpc>
                <a:spcPct val="155000"/>
              </a:lnSpc>
            </a:pPr>
            <a:r>
              <a:rPr lang="en-US" sz="3200" dirty="0"/>
              <a:t>Inheritance Introduction</a:t>
            </a:r>
          </a:p>
          <a:p>
            <a:pPr eaLnBrk="1" hangingPunct="1">
              <a:lnSpc>
                <a:spcPct val="155000"/>
              </a:lnSpc>
            </a:pPr>
            <a:r>
              <a:rPr lang="en-US" sz="3200" dirty="0"/>
              <a:t>Three different kinds of inheritance</a:t>
            </a:r>
          </a:p>
          <a:p>
            <a:pPr eaLnBrk="1" hangingPunct="1">
              <a:lnSpc>
                <a:spcPct val="155000"/>
              </a:lnSpc>
            </a:pPr>
            <a:r>
              <a:rPr lang="en-US" sz="3200" dirty="0"/>
              <a:t>Changing an inherited member function</a:t>
            </a:r>
          </a:p>
          <a:p>
            <a:pPr eaLnBrk="1" hangingPunct="1">
              <a:lnSpc>
                <a:spcPct val="155000"/>
              </a:lnSpc>
            </a:pPr>
            <a:r>
              <a:rPr lang="en-US" sz="3200" dirty="0"/>
              <a:t>More Inheritance Details </a:t>
            </a:r>
          </a:p>
          <a:p>
            <a:pPr eaLnBrk="1" hangingPunct="1">
              <a:lnSpc>
                <a:spcPct val="155000"/>
              </a:lnSpc>
            </a:pPr>
            <a:r>
              <a:rPr lang="en-US" sz="3200" dirty="0"/>
              <a:t>Polymorphism</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808" y="-3836"/>
            <a:ext cx="8305800" cy="992187"/>
          </a:xfrm>
        </p:spPr>
        <p:txBody>
          <a:bodyPr/>
          <a:lstStyle/>
          <a:p>
            <a:r>
              <a:rPr lang="en-US" dirty="0"/>
              <a:t>Class </a:t>
            </a:r>
            <a:r>
              <a:rPr lang="en-US" dirty="0" err="1"/>
              <a:t>SalariedEmployee</a:t>
            </a:r>
            <a:endParaRPr lang="en-US" dirty="0"/>
          </a:p>
        </p:txBody>
      </p:sp>
      <p:pic>
        <p:nvPicPr>
          <p:cNvPr id="6" name="Content Placeholder 5" descr="salariedemployee.h.tiff"/>
          <p:cNvPicPr>
            <a:picLocks noGrp="1" noChangeAspect="1"/>
          </p:cNvPicPr>
          <p:nvPr>
            <p:ph idx="1"/>
          </p:nvPr>
        </p:nvPicPr>
        <p:blipFill>
          <a:blip r:embed="rId2">
            <a:extLst>
              <a:ext uri="{28A0092B-C50C-407E-A947-70E740481C1C}">
                <a14:useLocalDpi xmlns:a14="http://schemas.microsoft.com/office/drawing/2010/main" val="0"/>
              </a:ext>
            </a:extLst>
          </a:blip>
          <a:srcRect l="3714" r="3714"/>
          <a:stretch>
            <a:fillRect/>
          </a:stretch>
        </p:blipFill>
        <p:spPr>
          <a:xfrm>
            <a:off x="381000" y="1143000"/>
            <a:ext cx="5944526" cy="3276600"/>
          </a:xfrm>
        </p:spPr>
      </p:pic>
      <p:sp>
        <p:nvSpPr>
          <p:cNvPr id="7" name="Rectangle 5"/>
          <p:cNvSpPr txBox="1">
            <a:spLocks noChangeArrowheads="1"/>
          </p:cNvSpPr>
          <p:nvPr/>
        </p:nvSpPr>
        <p:spPr bwMode="auto">
          <a:xfrm>
            <a:off x="2058650" y="4419600"/>
            <a:ext cx="6781801" cy="18288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CC"/>
              </a:buClr>
              <a:buSzPct val="60000"/>
              <a:buFont typeface="Wingdings" pitchFamily="2" charset="2"/>
              <a:buChar char="q"/>
              <a:defRPr sz="2800">
                <a:solidFill>
                  <a:schemeClr val="tx1"/>
                </a:solidFill>
                <a:latin typeface="Comic Sans MS" pitchFamily="66" charset="0"/>
                <a:ea typeface="+mn-ea"/>
                <a:cs typeface="+mn-cs"/>
              </a:defRPr>
            </a:lvl1pPr>
            <a:lvl2pPr marL="742950" indent="-285750" algn="l" rtl="0" eaLnBrk="0" fontAlgn="base" hangingPunct="0">
              <a:spcBef>
                <a:spcPct val="20000"/>
              </a:spcBef>
              <a:spcAft>
                <a:spcPct val="0"/>
              </a:spcAft>
              <a:buClr>
                <a:srgbClr val="0000CC"/>
              </a:buClr>
              <a:buSzPct val="55000"/>
              <a:buFont typeface="Wingdings" pitchFamily="2" charset="2"/>
              <a:buChar char="n"/>
              <a:defRPr sz="2800">
                <a:solidFill>
                  <a:schemeClr val="tx1"/>
                </a:solidFill>
                <a:latin typeface="Comic Sans MS" pitchFamily="66" charset="0"/>
              </a:defRPr>
            </a:lvl2pPr>
            <a:lvl3pPr marL="1143000" indent="-228600" algn="l" rtl="0" eaLnBrk="0" fontAlgn="base" hangingPunct="0">
              <a:spcBef>
                <a:spcPct val="20000"/>
              </a:spcBef>
              <a:spcAft>
                <a:spcPct val="0"/>
              </a:spcAft>
              <a:buClr>
                <a:srgbClr val="0000CC"/>
              </a:buClr>
              <a:buSzPct val="50000"/>
              <a:buFont typeface="Wingdings" pitchFamily="2" charset="2"/>
              <a:buChar char="n"/>
              <a:defRPr sz="2400">
                <a:solidFill>
                  <a:schemeClr val="tx1"/>
                </a:solidFill>
                <a:latin typeface="Comic Sans MS" pitchFamily="66" charset="0"/>
              </a:defRPr>
            </a:lvl3pPr>
            <a:lvl4pPr marL="1600200" indent="-228600" algn="l" rtl="0" eaLnBrk="0" fontAlgn="base" hangingPunct="0">
              <a:spcBef>
                <a:spcPct val="20000"/>
              </a:spcBef>
              <a:spcAft>
                <a:spcPct val="0"/>
              </a:spcAft>
              <a:buClr>
                <a:srgbClr val="0000CC"/>
              </a:buClr>
              <a:buSzPct val="55000"/>
              <a:buFont typeface="Wingdings" pitchFamily="2" charset="2"/>
              <a:buChar char="n"/>
              <a:defRPr sz="2000">
                <a:solidFill>
                  <a:schemeClr val="tx1"/>
                </a:solidFill>
                <a:latin typeface="Comic Sans MS" pitchFamily="66" charset="0"/>
              </a:defRPr>
            </a:lvl4pPr>
            <a:lvl5pPr marL="2057400" indent="-228600" algn="l" rtl="0" eaLnBrk="0" fontAlgn="base" hangingPunct="0">
              <a:spcBef>
                <a:spcPct val="20000"/>
              </a:spcBef>
              <a:spcAft>
                <a:spcPct val="0"/>
              </a:spcAft>
              <a:buClr>
                <a:srgbClr val="0000CC"/>
              </a:buClr>
              <a:buSzPct val="50000"/>
              <a:buFont typeface="Wingdings" pitchFamily="2" charset="2"/>
              <a:buChar char="n"/>
              <a:defRPr sz="2000">
                <a:solidFill>
                  <a:schemeClr val="tx1"/>
                </a:solidFill>
                <a:latin typeface="Comic Sans MS" pitchFamily="66" charset="0"/>
              </a:defRPr>
            </a:lvl5pPr>
            <a:lvl6pPr marL="25146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9pPr>
          </a:lstStyle>
          <a:p>
            <a:pPr eaLnBrk="1" hangingPunct="1"/>
            <a:r>
              <a:rPr lang="en-US" sz="2400" dirty="0"/>
              <a:t>The class </a:t>
            </a:r>
            <a:r>
              <a:rPr lang="en-US" sz="2400" dirty="0" err="1">
                <a:solidFill>
                  <a:srgbClr val="0000CC"/>
                </a:solidFill>
                <a:latin typeface="Consolas" pitchFamily="49" charset="0"/>
                <a:cs typeface="Consolas" pitchFamily="49" charset="0"/>
              </a:rPr>
              <a:t>SalariedEmployee</a:t>
            </a:r>
            <a:r>
              <a:rPr lang="en-US" sz="2400" dirty="0"/>
              <a:t> is also derived from </a:t>
            </a:r>
            <a:r>
              <a:rPr lang="en-US" sz="2400" dirty="0">
                <a:solidFill>
                  <a:srgbClr val="0000CC"/>
                </a:solidFill>
                <a:latin typeface="Consolas" pitchFamily="49" charset="0"/>
                <a:cs typeface="Consolas" pitchFamily="49" charset="0"/>
              </a:rPr>
              <a:t>Employee</a:t>
            </a:r>
          </a:p>
          <a:p>
            <a:pPr lvl="1" eaLnBrk="1" hangingPunct="1"/>
            <a:r>
              <a:rPr lang="en-US" sz="2000" dirty="0"/>
              <a:t>Function </a:t>
            </a:r>
            <a:r>
              <a:rPr lang="en-US" sz="2000" dirty="0" err="1">
                <a:solidFill>
                  <a:srgbClr val="0000CC"/>
                </a:solidFill>
                <a:latin typeface="Consolas" pitchFamily="49" charset="0"/>
                <a:cs typeface="Consolas" pitchFamily="49" charset="0"/>
              </a:rPr>
              <a:t>print_check</a:t>
            </a:r>
            <a:r>
              <a:rPr lang="en-US" sz="2000" dirty="0"/>
              <a:t> is redefined to have a meaning specific to salaried employees </a:t>
            </a:r>
          </a:p>
          <a:p>
            <a:pPr lvl="1" eaLnBrk="1" hangingPunct="1"/>
            <a:r>
              <a:rPr lang="en-US" sz="2000" dirty="0" err="1">
                <a:solidFill>
                  <a:srgbClr val="0000CC"/>
                </a:solidFill>
                <a:latin typeface="Consolas" pitchFamily="49" charset="0"/>
                <a:cs typeface="Consolas" pitchFamily="49" charset="0"/>
              </a:rPr>
              <a:t>SalariedEmployee</a:t>
            </a:r>
            <a:r>
              <a:rPr lang="en-US" sz="2000" dirty="0"/>
              <a:t> adds a member variable </a:t>
            </a:r>
            <a:r>
              <a:rPr lang="en-US" sz="2000" dirty="0">
                <a:solidFill>
                  <a:srgbClr val="0000CC"/>
                </a:solidFill>
                <a:latin typeface="Consolas" pitchFamily="49" charset="0"/>
                <a:cs typeface="Consolas" pitchFamily="49" charset="0"/>
              </a:rPr>
              <a:t>salary</a:t>
            </a:r>
          </a:p>
        </p:txBody>
      </p:sp>
      <p:sp>
        <p:nvSpPr>
          <p:cNvPr id="3" name="TextBox 2"/>
          <p:cNvSpPr txBox="1"/>
          <p:nvPr/>
        </p:nvSpPr>
        <p:spPr>
          <a:xfrm>
            <a:off x="6019800" y="1600200"/>
            <a:ext cx="3047074" cy="461665"/>
          </a:xfrm>
          <a:prstGeom prst="rect">
            <a:avLst/>
          </a:prstGeom>
          <a:noFill/>
        </p:spPr>
        <p:txBody>
          <a:bodyPr wrap="square" rtlCol="0">
            <a:spAutoFit/>
          </a:bodyPr>
          <a:lstStyle/>
          <a:p>
            <a:r>
              <a:rPr lang="en-US" dirty="0" err="1"/>
              <a:t>salariedemployee.h</a:t>
            </a:r>
            <a:endParaRPr lang="en-US" dirty="0"/>
          </a:p>
        </p:txBody>
      </p:sp>
    </p:spTree>
    <p:extLst>
      <p:ext uri="{BB962C8B-B14F-4D97-AF65-F5344CB8AC3E}">
        <p14:creationId xmlns:p14="http://schemas.microsoft.com/office/powerpoint/2010/main" val="81917207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7"/>
          <p:cNvSpPr>
            <a:spLocks noChangeArrowheads="1"/>
          </p:cNvSpPr>
          <p:nvPr/>
        </p:nvSpPr>
        <p:spPr bwMode="auto">
          <a:xfrm>
            <a:off x="0" y="674688"/>
            <a:ext cx="6065838" cy="1230312"/>
          </a:xfrm>
          <a:prstGeom prst="rect">
            <a:avLst/>
          </a:prstGeom>
          <a:solidFill>
            <a:schemeClr val="bg1"/>
          </a:solidFill>
          <a:ln w="9525">
            <a:noFill/>
            <a:miter lim="800000"/>
            <a:headEnd/>
            <a:tailEnd/>
          </a:ln>
        </p:spPr>
        <p:txBody>
          <a:bodyPr wrap="none" anchor="ctr"/>
          <a:lstStyle/>
          <a:p>
            <a:endParaRPr lang="en-US"/>
          </a:p>
        </p:txBody>
      </p:sp>
      <p:pic>
        <p:nvPicPr>
          <p:cNvPr id="21510" name="Picture 5" descr="16"/>
          <p:cNvPicPr>
            <a:picLocks noChangeAspect="1" noChangeArrowheads="1"/>
          </p:cNvPicPr>
          <p:nvPr/>
        </p:nvPicPr>
        <p:blipFill>
          <a:blip r:embed="rId2" cstate="print"/>
          <a:srcRect/>
          <a:stretch>
            <a:fillRect/>
          </a:stretch>
        </p:blipFill>
        <p:spPr bwMode="auto">
          <a:xfrm>
            <a:off x="101600" y="776288"/>
            <a:ext cx="5861050" cy="5738812"/>
          </a:xfrm>
          <a:prstGeom prst="rect">
            <a:avLst/>
          </a:prstGeom>
          <a:noFill/>
          <a:ln w="9525">
            <a:noFill/>
            <a:miter lim="800000"/>
            <a:headEnd/>
            <a:tailEnd/>
          </a:ln>
        </p:spPr>
      </p:pic>
      <p:sp>
        <p:nvSpPr>
          <p:cNvPr id="21506" name="Rectangle 6"/>
          <p:cNvSpPr>
            <a:spLocks noGrp="1" noChangeArrowheads="1"/>
          </p:cNvSpPr>
          <p:nvPr>
            <p:ph type="title"/>
          </p:nvPr>
        </p:nvSpPr>
        <p:spPr>
          <a:xfrm>
            <a:off x="5715000" y="1905000"/>
            <a:ext cx="2513012" cy="992188"/>
          </a:xfrm>
        </p:spPr>
        <p:txBody>
          <a:bodyPr/>
          <a:lstStyle/>
          <a:p>
            <a:pPr eaLnBrk="1" hangingPunct="1"/>
            <a:r>
              <a:rPr lang="en-US"/>
              <a:t>Display 15.6 (1/2)</a:t>
            </a:r>
            <a:br>
              <a:rPr lang="en-US"/>
            </a:br>
            <a:endParaRPr lang="en-US"/>
          </a:p>
        </p:txBody>
      </p:sp>
      <p:sp>
        <p:nvSpPr>
          <p:cNvPr id="5" name="TextBox 4"/>
          <p:cNvSpPr txBox="1"/>
          <p:nvPr/>
        </p:nvSpPr>
        <p:spPr>
          <a:xfrm>
            <a:off x="5486400" y="443855"/>
            <a:ext cx="3352800" cy="461665"/>
          </a:xfrm>
          <a:prstGeom prst="rect">
            <a:avLst/>
          </a:prstGeom>
          <a:noFill/>
        </p:spPr>
        <p:txBody>
          <a:bodyPr wrap="square" rtlCol="0">
            <a:spAutoFit/>
          </a:bodyPr>
          <a:lstStyle/>
          <a:p>
            <a:r>
              <a:rPr lang="en-US" dirty="0" err="1"/>
              <a:t>salariedemployee.cpp</a:t>
            </a:r>
            <a:endParaRPr lang="en-US" dirty="0"/>
          </a:p>
        </p:txBody>
      </p:sp>
    </p:spTree>
  </p:cSld>
  <p:clrMapOvr>
    <a:masterClrMapping/>
  </p:clrMapOvr>
  <p:transition spd="med" advClick="0">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p:txBody>
          <a:bodyPr/>
          <a:lstStyle/>
          <a:p>
            <a:pPr eaLnBrk="1" hangingPunct="1"/>
            <a:r>
              <a:rPr lang="en-US"/>
              <a:t>Display 15.6</a:t>
            </a:r>
            <a:br>
              <a:rPr lang="en-US"/>
            </a:br>
            <a:r>
              <a:rPr lang="en-US"/>
              <a:t>(2/2)</a:t>
            </a:r>
          </a:p>
        </p:txBody>
      </p:sp>
      <p:pic>
        <p:nvPicPr>
          <p:cNvPr id="22534" name="Picture 4" descr="16"/>
          <p:cNvPicPr>
            <a:picLocks noChangeAspect="1" noChangeArrowheads="1"/>
          </p:cNvPicPr>
          <p:nvPr/>
        </p:nvPicPr>
        <p:blipFill>
          <a:blip r:embed="rId3" cstate="print"/>
          <a:srcRect/>
          <a:stretch>
            <a:fillRect/>
          </a:stretch>
        </p:blipFill>
        <p:spPr bwMode="auto">
          <a:xfrm>
            <a:off x="609600" y="1819275"/>
            <a:ext cx="7940675" cy="4030663"/>
          </a:xfrm>
          <a:prstGeom prst="rect">
            <a:avLst/>
          </a:prstGeom>
          <a:noFill/>
          <a:ln w="9525">
            <a:noFill/>
            <a:miter lim="800000"/>
            <a:headEnd/>
            <a:tailEnd/>
          </a:ln>
        </p:spPr>
      </p:pic>
    </p:spTree>
  </p:cSld>
  <p:clrMapOvr>
    <a:masterClrMapping/>
  </p:clrMapOvr>
  <p:transition spd="med" advClick="0">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90600" y="0"/>
            <a:ext cx="6934200" cy="992187"/>
          </a:xfrm>
        </p:spPr>
        <p:txBody>
          <a:bodyPr/>
          <a:lstStyle/>
          <a:p>
            <a:pPr eaLnBrk="1" hangingPunct="1"/>
            <a:r>
              <a:rPr lang="en-US" dirty="0"/>
              <a:t>Parent and Child Classes</a:t>
            </a:r>
          </a:p>
        </p:txBody>
      </p:sp>
      <p:sp>
        <p:nvSpPr>
          <p:cNvPr id="23555" name="Rectangle 3"/>
          <p:cNvSpPr>
            <a:spLocks noGrp="1" noChangeArrowheads="1"/>
          </p:cNvSpPr>
          <p:nvPr>
            <p:ph idx="1"/>
          </p:nvPr>
        </p:nvSpPr>
        <p:spPr>
          <a:xfrm>
            <a:off x="304800" y="992187"/>
            <a:ext cx="8839200" cy="2133600"/>
          </a:xfrm>
        </p:spPr>
        <p:txBody>
          <a:bodyPr/>
          <a:lstStyle/>
          <a:p>
            <a:pPr eaLnBrk="1" hangingPunct="1"/>
            <a:r>
              <a:rPr lang="en-US" sz="2400" dirty="0"/>
              <a:t>Recall that a child class automatically has all the members of the parent class</a:t>
            </a:r>
          </a:p>
          <a:p>
            <a:pPr eaLnBrk="1" hangingPunct="1"/>
            <a:r>
              <a:rPr lang="en-US" sz="2400" dirty="0"/>
              <a:t>The parent class is an ancestor of the child class</a:t>
            </a:r>
          </a:p>
          <a:p>
            <a:pPr eaLnBrk="1" hangingPunct="1"/>
            <a:r>
              <a:rPr lang="en-US" sz="2400" dirty="0"/>
              <a:t>The child class is a descendent of the parent class</a:t>
            </a:r>
          </a:p>
          <a:p>
            <a:pPr eaLnBrk="1" hangingPunct="1"/>
            <a:r>
              <a:rPr lang="en-US" sz="2400" dirty="0"/>
              <a:t>The parent class (</a:t>
            </a:r>
            <a:r>
              <a:rPr lang="en-US" sz="2400" dirty="0">
                <a:solidFill>
                  <a:srgbClr val="C00000"/>
                </a:solidFill>
              </a:rPr>
              <a:t>Employee</a:t>
            </a:r>
            <a:r>
              <a:rPr lang="en-US" sz="2400" dirty="0"/>
              <a:t>) contains all the </a:t>
            </a:r>
            <a:br>
              <a:rPr lang="en-US" sz="2400" dirty="0"/>
            </a:br>
            <a:r>
              <a:rPr lang="en-US" sz="2400" dirty="0"/>
              <a:t>code common to the child classes</a:t>
            </a:r>
          </a:p>
          <a:p>
            <a:pPr lvl="1" eaLnBrk="1" hangingPunct="1"/>
            <a:r>
              <a:rPr lang="en-US" sz="2400" dirty="0"/>
              <a:t>You do not have to re-write the code for each child</a:t>
            </a:r>
          </a:p>
        </p:txBody>
      </p:sp>
      <p:sp>
        <p:nvSpPr>
          <p:cNvPr id="4" name="Rounded Rectangle 3"/>
          <p:cNvSpPr/>
          <p:nvPr/>
        </p:nvSpPr>
        <p:spPr bwMode="auto">
          <a:xfrm>
            <a:off x="3538212" y="4574636"/>
            <a:ext cx="1894825" cy="761999"/>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Employee</a:t>
            </a:r>
          </a:p>
        </p:txBody>
      </p:sp>
      <p:sp>
        <p:nvSpPr>
          <p:cNvPr id="5" name="Rounded Rectangle 4"/>
          <p:cNvSpPr/>
          <p:nvPr/>
        </p:nvSpPr>
        <p:spPr bwMode="auto">
          <a:xfrm>
            <a:off x="1524000" y="5715001"/>
            <a:ext cx="2484190" cy="761999"/>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a:ln>
                  <a:noFill/>
                </a:ln>
                <a:solidFill>
                  <a:schemeClr val="tx1"/>
                </a:solidFill>
                <a:effectLst/>
                <a:latin typeface="Arial" charset="0"/>
              </a:rPr>
              <a:t>HourlyEmployee</a:t>
            </a:r>
            <a:endParaRPr kumimoji="0" lang="en-US" b="0" i="0" u="none" strike="noStrike" cap="none" normalizeH="0" baseline="0" dirty="0">
              <a:ln>
                <a:noFill/>
              </a:ln>
              <a:solidFill>
                <a:schemeClr val="tx1"/>
              </a:solidFill>
              <a:effectLst/>
              <a:latin typeface="Arial" charset="0"/>
            </a:endParaRPr>
          </a:p>
        </p:txBody>
      </p:sp>
      <p:sp>
        <p:nvSpPr>
          <p:cNvPr id="6" name="Rounded Rectangle 5"/>
          <p:cNvSpPr/>
          <p:nvPr/>
        </p:nvSpPr>
        <p:spPr bwMode="auto">
          <a:xfrm>
            <a:off x="4876800" y="5706065"/>
            <a:ext cx="2710580" cy="761999"/>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a:ln>
                  <a:noFill/>
                </a:ln>
                <a:solidFill>
                  <a:schemeClr val="tx1"/>
                </a:solidFill>
                <a:effectLst/>
                <a:latin typeface="Arial" charset="0"/>
              </a:rPr>
              <a:t>SalariedEmployee</a:t>
            </a:r>
            <a:endParaRPr kumimoji="0" lang="en-US" b="0" i="0" u="none" strike="noStrike" cap="none" normalizeH="0" baseline="0" dirty="0">
              <a:ln>
                <a:noFill/>
              </a:ln>
              <a:solidFill>
                <a:schemeClr val="tx1"/>
              </a:solidFill>
              <a:effectLst/>
              <a:latin typeface="Arial" charset="0"/>
            </a:endParaRPr>
          </a:p>
        </p:txBody>
      </p:sp>
      <p:cxnSp>
        <p:nvCxnSpPr>
          <p:cNvPr id="9" name="Straight Arrow Connector 8"/>
          <p:cNvCxnSpPr>
            <a:stCxn id="5" idx="0"/>
            <a:endCxn id="4" idx="2"/>
          </p:cNvCxnSpPr>
          <p:nvPr/>
        </p:nvCxnSpPr>
        <p:spPr bwMode="auto">
          <a:xfrm flipV="1">
            <a:off x="2766095" y="5336635"/>
            <a:ext cx="1719530" cy="378366"/>
          </a:xfrm>
          <a:prstGeom prst="straightConnector1">
            <a:avLst/>
          </a:prstGeom>
          <a:blipFill dpi="0" rotWithShape="0">
            <a:blip r:embed="rId3"/>
            <a:srcRect/>
            <a:tile tx="0" ty="0" sx="100000" sy="100000" flip="none" algn="tl"/>
          </a:blipFill>
          <a:ln w="38100" cap="flat" cmpd="sng" algn="ctr">
            <a:solidFill>
              <a:schemeClr val="tx1"/>
            </a:solidFill>
            <a:prstDash val="solid"/>
            <a:round/>
            <a:headEnd type="none" w="med" len="med"/>
            <a:tailEnd type="triangle" w="lg" len="lg"/>
          </a:ln>
          <a:effectLst/>
        </p:spPr>
      </p:cxnSp>
      <p:cxnSp>
        <p:nvCxnSpPr>
          <p:cNvPr id="12" name="Straight Arrow Connector 11"/>
          <p:cNvCxnSpPr>
            <a:stCxn id="6" idx="0"/>
          </p:cNvCxnSpPr>
          <p:nvPr/>
        </p:nvCxnSpPr>
        <p:spPr bwMode="auto">
          <a:xfrm flipH="1" flipV="1">
            <a:off x="4391164" y="5336635"/>
            <a:ext cx="1840926" cy="369430"/>
          </a:xfrm>
          <a:prstGeom prst="straightConnector1">
            <a:avLst/>
          </a:prstGeom>
          <a:blipFill dpi="0" rotWithShape="0">
            <a:blip r:embed="rId3"/>
            <a:srcRect/>
            <a:tile tx="0" ty="0" sx="100000" sy="100000" flip="none" algn="tl"/>
          </a:blipFill>
          <a:ln w="38100" cap="flat" cmpd="sng" algn="ctr">
            <a:solidFill>
              <a:schemeClr val="tx1"/>
            </a:solidFill>
            <a:prstDash val="solid"/>
            <a:round/>
            <a:headEnd type="none" w="med" len="med"/>
            <a:tailEnd type="triangle" w="lg" len="lg"/>
          </a:ln>
          <a:effectLst/>
        </p:spPr>
      </p:cxnSp>
    </p:spTree>
    <p:extLst>
      <p:ext uri="{BB962C8B-B14F-4D97-AF65-F5344CB8AC3E}">
        <p14:creationId xmlns:p14="http://schemas.microsoft.com/office/powerpoint/2010/main" val="1675394570"/>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CEAC-6B0E-4A1D-8066-90051B35A75E}"/>
              </a:ext>
            </a:extLst>
          </p:cNvPr>
          <p:cNvSpPr>
            <a:spLocks noGrp="1"/>
          </p:cNvSpPr>
          <p:nvPr>
            <p:ph type="title"/>
          </p:nvPr>
        </p:nvSpPr>
        <p:spPr/>
        <p:txBody>
          <a:bodyPr/>
          <a:lstStyle/>
          <a:p>
            <a:r>
              <a:rPr lang="en-US" dirty="0"/>
              <a:t>Is-A relationship is one way</a:t>
            </a:r>
          </a:p>
        </p:txBody>
      </p:sp>
      <p:sp>
        <p:nvSpPr>
          <p:cNvPr id="3" name="Content Placeholder 2">
            <a:extLst>
              <a:ext uri="{FF2B5EF4-FFF2-40B4-BE49-F238E27FC236}">
                <a16:creationId xmlns:a16="http://schemas.microsoft.com/office/drawing/2014/main" id="{1D2D743E-4CFC-4018-BA03-4BADF6520643}"/>
              </a:ext>
            </a:extLst>
          </p:cNvPr>
          <p:cNvSpPr>
            <a:spLocks noGrp="1"/>
          </p:cNvSpPr>
          <p:nvPr>
            <p:ph idx="1"/>
          </p:nvPr>
        </p:nvSpPr>
        <p:spPr/>
        <p:txBody>
          <a:bodyPr/>
          <a:lstStyle/>
          <a:p>
            <a:r>
              <a:rPr lang="en-US" dirty="0"/>
              <a:t>The child is-a version of the parent, but the parent is </a:t>
            </a:r>
            <a:r>
              <a:rPr lang="en-US" dirty="0">
                <a:solidFill>
                  <a:srgbClr val="0033CC"/>
                </a:solidFill>
              </a:rPr>
              <a:t>NOT</a:t>
            </a:r>
            <a:r>
              <a:rPr lang="en-US" dirty="0"/>
              <a:t> a version of the child.</a:t>
            </a:r>
          </a:p>
          <a:p>
            <a:endParaRPr lang="en-US" dirty="0"/>
          </a:p>
          <a:p>
            <a:r>
              <a:rPr lang="en-US" dirty="0"/>
              <a:t>The child has </a:t>
            </a:r>
            <a:r>
              <a:rPr lang="en-US" dirty="0">
                <a:solidFill>
                  <a:srgbClr val="0033CC"/>
                </a:solidFill>
              </a:rPr>
              <a:t>ALL</a:t>
            </a:r>
            <a:r>
              <a:rPr lang="en-US" dirty="0"/>
              <a:t> features of the parent but the child has </a:t>
            </a:r>
            <a:r>
              <a:rPr lang="en-US" dirty="0">
                <a:solidFill>
                  <a:srgbClr val="0033CC"/>
                </a:solidFill>
              </a:rPr>
              <a:t>ADDED</a:t>
            </a:r>
            <a:r>
              <a:rPr lang="en-US" dirty="0"/>
              <a:t> features.</a:t>
            </a:r>
          </a:p>
          <a:p>
            <a:endParaRPr lang="en-US" dirty="0"/>
          </a:p>
          <a:p>
            <a:r>
              <a:rPr lang="en-US" dirty="0"/>
              <a:t>Only the child knows about the parent. The parent does not know about the children.</a:t>
            </a:r>
          </a:p>
        </p:txBody>
      </p:sp>
    </p:spTree>
    <p:extLst>
      <p:ext uri="{BB962C8B-B14F-4D97-AF65-F5344CB8AC3E}">
        <p14:creationId xmlns:p14="http://schemas.microsoft.com/office/powerpoint/2010/main" val="160117175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a:t>Parent and Child Classes (cont’d)</a:t>
            </a:r>
          </a:p>
        </p:txBody>
      </p:sp>
      <p:sp>
        <p:nvSpPr>
          <p:cNvPr id="24579" name="Rectangle 3"/>
          <p:cNvSpPr>
            <a:spLocks noGrp="1" noChangeArrowheads="1"/>
          </p:cNvSpPr>
          <p:nvPr>
            <p:ph idx="1"/>
          </p:nvPr>
        </p:nvSpPr>
        <p:spPr>
          <a:xfrm>
            <a:off x="76200" y="1452762"/>
            <a:ext cx="4876800" cy="4795638"/>
          </a:xfrm>
        </p:spPr>
        <p:txBody>
          <a:bodyPr/>
          <a:lstStyle/>
          <a:p>
            <a:pPr eaLnBrk="1" hangingPunct="1"/>
            <a:r>
              <a:rPr lang="en-US" dirty="0"/>
              <a:t>An hourly employee </a:t>
            </a:r>
            <a:r>
              <a:rPr lang="en-US" b="1" i="1" dirty="0">
                <a:solidFill>
                  <a:srgbClr val="0000CC"/>
                </a:solidFill>
              </a:rPr>
              <a:t>is</a:t>
            </a:r>
            <a:r>
              <a:rPr lang="en-US" dirty="0"/>
              <a:t> an employee</a:t>
            </a:r>
          </a:p>
          <a:p>
            <a:pPr lvl="1" eaLnBrk="1" hangingPunct="1"/>
            <a:r>
              <a:rPr lang="en-US" sz="2400" dirty="0"/>
              <a:t>An object of type </a:t>
            </a:r>
            <a:r>
              <a:rPr lang="en-US" sz="2400" dirty="0" err="1">
                <a:solidFill>
                  <a:srgbClr val="0000CC"/>
                </a:solidFill>
                <a:latin typeface="Consolas" pitchFamily="49" charset="0"/>
                <a:cs typeface="Consolas" pitchFamily="49" charset="0"/>
              </a:rPr>
              <a:t>HourlyEmployee</a:t>
            </a:r>
            <a:r>
              <a:rPr lang="en-US" sz="2400" dirty="0"/>
              <a:t> can be used wherever an object of type </a:t>
            </a:r>
            <a:r>
              <a:rPr lang="en-US" sz="2400" dirty="0">
                <a:solidFill>
                  <a:srgbClr val="0000CC"/>
                </a:solidFill>
                <a:latin typeface="Consolas" pitchFamily="49" charset="0"/>
                <a:cs typeface="Consolas" pitchFamily="49" charset="0"/>
              </a:rPr>
              <a:t>Employee</a:t>
            </a:r>
            <a:r>
              <a:rPr lang="en-US" sz="2400" dirty="0"/>
              <a:t> can be used</a:t>
            </a:r>
          </a:p>
          <a:p>
            <a:pPr lvl="2" eaLnBrk="1" hangingPunct="1"/>
            <a:r>
              <a:rPr lang="en-US" sz="2000" dirty="0"/>
              <a:t>An object of a class type can be used wherever any of its ancestors can be used</a:t>
            </a:r>
          </a:p>
          <a:p>
            <a:pPr lvl="1" eaLnBrk="1" hangingPunct="1"/>
            <a:r>
              <a:rPr lang="en-US" sz="2400" dirty="0"/>
              <a:t>An ancestor cannot be used in a place where one of its </a:t>
            </a:r>
            <a:r>
              <a:rPr lang="en-US" sz="2400" dirty="0" err="1"/>
              <a:t>descendents</a:t>
            </a:r>
            <a:r>
              <a:rPr lang="en-US" sz="2400" dirty="0"/>
              <a:t> is expected</a:t>
            </a:r>
          </a:p>
        </p:txBody>
      </p:sp>
      <p:sp>
        <p:nvSpPr>
          <p:cNvPr id="2" name="TextBox 1"/>
          <p:cNvSpPr txBox="1"/>
          <p:nvPr/>
        </p:nvSpPr>
        <p:spPr>
          <a:xfrm>
            <a:off x="5181600" y="1524000"/>
            <a:ext cx="3962400" cy="4154983"/>
          </a:xfrm>
          <a:prstGeom prst="rect">
            <a:avLst/>
          </a:prstGeom>
          <a:noFill/>
        </p:spPr>
        <p:txBody>
          <a:bodyPr wrap="square" rtlCol="0">
            <a:spAutoFit/>
          </a:bodyPr>
          <a:lstStyle/>
          <a:p>
            <a:r>
              <a:rPr lang="en-US" dirty="0">
                <a:solidFill>
                  <a:srgbClr val="0000CC"/>
                </a:solidFill>
                <a:latin typeface="Calibri"/>
                <a:cs typeface="Calibri"/>
              </a:rPr>
              <a:t>void  fun1(Employee x);</a:t>
            </a:r>
          </a:p>
          <a:p>
            <a:r>
              <a:rPr lang="en-US" dirty="0">
                <a:solidFill>
                  <a:srgbClr val="0000CC"/>
                </a:solidFill>
                <a:latin typeface="Calibri"/>
                <a:cs typeface="Calibri"/>
              </a:rPr>
              <a:t>void  fun2(</a:t>
            </a:r>
            <a:r>
              <a:rPr lang="en-US" dirty="0" err="1">
                <a:solidFill>
                  <a:srgbClr val="0000CC"/>
                </a:solidFill>
                <a:latin typeface="Calibri"/>
                <a:cs typeface="Calibri"/>
              </a:rPr>
              <a:t>HourlyEmployee</a:t>
            </a:r>
            <a:r>
              <a:rPr lang="en-US" dirty="0">
                <a:solidFill>
                  <a:srgbClr val="0000CC"/>
                </a:solidFill>
                <a:latin typeface="Calibri"/>
                <a:cs typeface="Calibri"/>
              </a:rPr>
              <a:t> y);</a:t>
            </a:r>
          </a:p>
          <a:p>
            <a:r>
              <a:rPr lang="en-US" dirty="0" err="1">
                <a:solidFill>
                  <a:srgbClr val="0000CC"/>
                </a:solidFill>
                <a:latin typeface="Calibri"/>
                <a:cs typeface="Calibri"/>
              </a:rPr>
              <a:t>int</a:t>
            </a:r>
            <a:r>
              <a:rPr lang="en-US" dirty="0">
                <a:solidFill>
                  <a:srgbClr val="0000CC"/>
                </a:solidFill>
                <a:latin typeface="Calibri"/>
                <a:cs typeface="Calibri"/>
              </a:rPr>
              <a:t> main()</a:t>
            </a:r>
          </a:p>
          <a:p>
            <a:r>
              <a:rPr lang="en-US" dirty="0">
                <a:solidFill>
                  <a:srgbClr val="0000CC"/>
                </a:solidFill>
                <a:latin typeface="Calibri"/>
                <a:cs typeface="Calibri"/>
              </a:rPr>
              <a:t>{ </a:t>
            </a:r>
          </a:p>
          <a:p>
            <a:r>
              <a:rPr lang="en-US" dirty="0">
                <a:solidFill>
                  <a:srgbClr val="0000CC"/>
                </a:solidFill>
                <a:latin typeface="Calibri"/>
                <a:cs typeface="Calibri"/>
              </a:rPr>
              <a:t>  Employee a; </a:t>
            </a:r>
          </a:p>
          <a:p>
            <a:r>
              <a:rPr lang="en-US" dirty="0">
                <a:solidFill>
                  <a:srgbClr val="0000CC"/>
                </a:solidFill>
                <a:latin typeface="Calibri"/>
                <a:cs typeface="Calibri"/>
              </a:rPr>
              <a:t>  </a:t>
            </a:r>
            <a:r>
              <a:rPr lang="en-US" dirty="0" err="1">
                <a:solidFill>
                  <a:srgbClr val="0000CC"/>
                </a:solidFill>
                <a:latin typeface="Calibri"/>
                <a:cs typeface="Calibri"/>
              </a:rPr>
              <a:t>HourlyEmployee</a:t>
            </a:r>
            <a:r>
              <a:rPr lang="en-US" dirty="0">
                <a:solidFill>
                  <a:srgbClr val="0000CC"/>
                </a:solidFill>
                <a:latin typeface="Calibri"/>
                <a:cs typeface="Calibri"/>
              </a:rPr>
              <a:t> b; </a:t>
            </a:r>
          </a:p>
          <a:p>
            <a:r>
              <a:rPr lang="en-US" dirty="0">
                <a:solidFill>
                  <a:srgbClr val="0000CC"/>
                </a:solidFill>
                <a:latin typeface="Calibri"/>
                <a:cs typeface="Calibri"/>
              </a:rPr>
              <a:t>  fun1(a); //correct</a:t>
            </a:r>
          </a:p>
          <a:p>
            <a:r>
              <a:rPr lang="en-US" dirty="0">
                <a:solidFill>
                  <a:srgbClr val="0000CC"/>
                </a:solidFill>
                <a:latin typeface="Calibri"/>
                <a:cs typeface="Calibri"/>
              </a:rPr>
              <a:t>  fun1(b); //correct</a:t>
            </a:r>
          </a:p>
          <a:p>
            <a:r>
              <a:rPr lang="en-US" dirty="0">
                <a:solidFill>
                  <a:srgbClr val="0000CC"/>
                </a:solidFill>
                <a:latin typeface="Calibri"/>
                <a:cs typeface="Calibri"/>
              </a:rPr>
              <a:t>  fun2(a); //incorrect</a:t>
            </a:r>
          </a:p>
          <a:p>
            <a:r>
              <a:rPr lang="en-US" dirty="0">
                <a:solidFill>
                  <a:srgbClr val="0000CC"/>
                </a:solidFill>
                <a:latin typeface="Calibri"/>
                <a:cs typeface="Calibri"/>
              </a:rPr>
              <a:t>  fun2(b); //correct</a:t>
            </a:r>
          </a:p>
          <a:p>
            <a:r>
              <a:rPr lang="en-US" dirty="0">
                <a:solidFill>
                  <a:srgbClr val="0000CC"/>
                </a:solidFill>
                <a:latin typeface="Calibri"/>
                <a:cs typeface="Calibri"/>
              </a:rPr>
              <a:t>}</a:t>
            </a:r>
          </a:p>
        </p:txBody>
      </p:sp>
      <p:sp>
        <p:nvSpPr>
          <p:cNvPr id="3" name="TextBox 2"/>
          <p:cNvSpPr txBox="1"/>
          <p:nvPr/>
        </p:nvSpPr>
        <p:spPr>
          <a:xfrm>
            <a:off x="5334000" y="5832901"/>
            <a:ext cx="3352800" cy="830997"/>
          </a:xfrm>
          <a:prstGeom prst="rect">
            <a:avLst/>
          </a:prstGeom>
          <a:noFill/>
        </p:spPr>
        <p:txBody>
          <a:bodyPr wrap="square" rtlCol="0">
            <a:spAutoFit/>
          </a:bodyPr>
          <a:lstStyle/>
          <a:p>
            <a:r>
              <a:rPr lang="en-US" dirty="0"/>
              <a:t>public inheritance is an </a:t>
            </a:r>
          </a:p>
          <a:p>
            <a:r>
              <a:rPr lang="en-US" b="1" dirty="0"/>
              <a:t>is-a </a:t>
            </a:r>
            <a:r>
              <a:rPr lang="en-US" dirty="0"/>
              <a:t>relationship</a:t>
            </a:r>
          </a:p>
        </p:txBody>
      </p:sp>
    </p:spTree>
    <p:extLst>
      <p:ext uri="{BB962C8B-B14F-4D97-AF65-F5344CB8AC3E}">
        <p14:creationId xmlns:p14="http://schemas.microsoft.com/office/powerpoint/2010/main" val="2929344579"/>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n-US" dirty="0"/>
              <a:t>Derived Class’s Constructors</a:t>
            </a:r>
          </a:p>
        </p:txBody>
      </p:sp>
      <p:sp>
        <p:nvSpPr>
          <p:cNvPr id="25603" name="Rectangle 5"/>
          <p:cNvSpPr>
            <a:spLocks noGrp="1" noChangeArrowheads="1"/>
          </p:cNvSpPr>
          <p:nvPr>
            <p:ph idx="1"/>
          </p:nvPr>
        </p:nvSpPr>
        <p:spPr>
          <a:xfrm>
            <a:off x="544513" y="1371600"/>
            <a:ext cx="8294687" cy="4572000"/>
          </a:xfrm>
        </p:spPr>
        <p:txBody>
          <a:bodyPr/>
          <a:lstStyle/>
          <a:p>
            <a:pPr eaLnBrk="1" hangingPunct="1"/>
            <a:r>
              <a:rPr lang="en-US" sz="2400" dirty="0"/>
              <a:t>A base class’s constructor is </a:t>
            </a:r>
            <a:r>
              <a:rPr lang="en-US" sz="3200" b="1" dirty="0">
                <a:solidFill>
                  <a:srgbClr val="C00000"/>
                </a:solidFill>
              </a:rPr>
              <a:t>not</a:t>
            </a:r>
            <a:r>
              <a:rPr lang="en-US" sz="3200" dirty="0"/>
              <a:t> </a:t>
            </a:r>
            <a:r>
              <a:rPr lang="en-US" sz="2400" dirty="0"/>
              <a:t>inherited in a </a:t>
            </a:r>
            <a:br>
              <a:rPr lang="en-US" sz="2400" dirty="0"/>
            </a:br>
            <a:r>
              <a:rPr lang="en-US" sz="2400" dirty="0"/>
              <a:t>derived class</a:t>
            </a:r>
          </a:p>
          <a:p>
            <a:pPr eaLnBrk="1" hangingPunct="1"/>
            <a:r>
              <a:rPr lang="en-US" sz="2400" dirty="0"/>
              <a:t>The base class constructor can be invoked by the </a:t>
            </a:r>
            <a:br>
              <a:rPr lang="en-US" sz="2400" dirty="0"/>
            </a:br>
            <a:r>
              <a:rPr lang="en-US" sz="2400" dirty="0"/>
              <a:t>constructor of the derived class</a:t>
            </a:r>
          </a:p>
          <a:p>
            <a:pPr eaLnBrk="1" hangingPunct="1"/>
            <a:r>
              <a:rPr lang="en-US" sz="2400" dirty="0"/>
              <a:t>The constructor of a derived class begins by invoking</a:t>
            </a:r>
            <a:br>
              <a:rPr lang="en-US" sz="2400" dirty="0"/>
            </a:br>
            <a:r>
              <a:rPr lang="en-US" sz="2400" dirty="0"/>
              <a:t>the constructor of the base class in the initialization</a:t>
            </a:r>
            <a:br>
              <a:rPr lang="en-US" sz="2400" dirty="0"/>
            </a:br>
            <a:r>
              <a:rPr lang="en-US" sz="2400" dirty="0"/>
              <a:t>section:</a:t>
            </a:r>
            <a:br>
              <a:rPr lang="en-US" sz="2400" dirty="0"/>
            </a:br>
            <a:endParaRPr lang="en-US" sz="2400" dirty="0"/>
          </a:p>
          <a:p>
            <a:pPr eaLnBrk="1" hangingPunct="1">
              <a:buNone/>
            </a:pPr>
            <a:r>
              <a:rPr lang="en-US" sz="2000" dirty="0" err="1">
                <a:solidFill>
                  <a:srgbClr val="0000CC"/>
                </a:solidFill>
                <a:latin typeface="Consolas" pitchFamily="49" charset="0"/>
                <a:cs typeface="Consolas" pitchFamily="49" charset="0"/>
              </a:rPr>
              <a:t>HourlyEmployee</a:t>
            </a:r>
            <a:r>
              <a:rPr lang="en-US" sz="2000" dirty="0">
                <a:solidFill>
                  <a:srgbClr val="0000CC"/>
                </a:solidFill>
                <a:latin typeface="Consolas" pitchFamily="49" charset="0"/>
                <a:cs typeface="Consolas" pitchFamily="49" charset="0"/>
              </a:rPr>
              <a:t>::</a:t>
            </a:r>
            <a:r>
              <a:rPr lang="en-US" sz="2000" dirty="0" err="1">
                <a:solidFill>
                  <a:srgbClr val="0000CC"/>
                </a:solidFill>
                <a:latin typeface="Consolas" pitchFamily="49" charset="0"/>
                <a:cs typeface="Consolas" pitchFamily="49" charset="0"/>
              </a:rPr>
              <a:t>HourlyEmployee</a:t>
            </a:r>
            <a:r>
              <a:rPr lang="en-US" sz="2000" dirty="0">
                <a:solidFill>
                  <a:srgbClr val="0000CC"/>
                </a:solidFill>
                <a:latin typeface="Consolas" pitchFamily="49" charset="0"/>
                <a:cs typeface="Consolas" pitchFamily="49" charset="0"/>
              </a:rPr>
              <a:t> : Employee( ), </a:t>
            </a:r>
            <a:r>
              <a:rPr lang="en-US" sz="2000" dirty="0" err="1">
                <a:solidFill>
                  <a:srgbClr val="0000CC"/>
                </a:solidFill>
                <a:latin typeface="Consolas" pitchFamily="49" charset="0"/>
                <a:cs typeface="Consolas" pitchFamily="49" charset="0"/>
              </a:rPr>
              <a:t>wage_rate</a:t>
            </a:r>
            <a:r>
              <a:rPr lang="en-US" sz="2000" dirty="0">
                <a:solidFill>
                  <a:srgbClr val="0000CC"/>
                </a:solidFill>
                <a:latin typeface="Consolas" pitchFamily="49" charset="0"/>
                <a:cs typeface="Consolas" pitchFamily="49" charset="0"/>
              </a:rPr>
              <a:t>( 0), hours(0)</a:t>
            </a:r>
            <a:br>
              <a:rPr lang="en-US" sz="2000" dirty="0">
                <a:solidFill>
                  <a:srgbClr val="0000CC"/>
                </a:solidFill>
                <a:latin typeface="Consolas" pitchFamily="49" charset="0"/>
                <a:cs typeface="Consolas" pitchFamily="49" charset="0"/>
              </a:rPr>
            </a:br>
            <a:r>
              <a:rPr lang="en-US" sz="2000" dirty="0">
                <a:solidFill>
                  <a:srgbClr val="0000CC"/>
                </a:solidFill>
                <a:latin typeface="Consolas" pitchFamily="49" charset="0"/>
                <a:cs typeface="Consolas" pitchFamily="49" charset="0"/>
              </a:rPr>
              <a:t>{ //no code needed }</a:t>
            </a:r>
            <a:endParaRPr lang="en-US" sz="2400" dirty="0">
              <a:solidFill>
                <a:srgbClr val="0000CC"/>
              </a:solidFill>
              <a:latin typeface="Consolas" pitchFamily="49" charset="0"/>
              <a:cs typeface="Consolas" pitchFamily="49" charset="0"/>
            </a:endParaRPr>
          </a:p>
          <a:p>
            <a:pPr lvl="1" eaLnBrk="1" hangingPunct="1"/>
            <a:endParaRPr lang="en-US" sz="2400" dirty="0"/>
          </a:p>
        </p:txBody>
      </p:sp>
      <p:sp>
        <p:nvSpPr>
          <p:cNvPr id="589826" name="Text Box 2"/>
          <p:cNvSpPr txBox="1">
            <a:spLocks noChangeArrowheads="1"/>
          </p:cNvSpPr>
          <p:nvPr/>
        </p:nvSpPr>
        <p:spPr bwMode="auto">
          <a:xfrm>
            <a:off x="4146314" y="5573713"/>
            <a:ext cx="4061303" cy="400110"/>
          </a:xfrm>
          <a:prstGeom prst="rect">
            <a:avLst/>
          </a:prstGeom>
          <a:noFill/>
          <a:ln w="9525" algn="ctr">
            <a:solidFill>
              <a:schemeClr val="tx2"/>
            </a:solidFill>
            <a:miter lim="800000"/>
            <a:headEnd/>
            <a:tailEnd/>
          </a:ln>
        </p:spPr>
        <p:txBody>
          <a:bodyPr wrap="none">
            <a:spAutoFit/>
          </a:bodyPr>
          <a:lstStyle/>
          <a:p>
            <a:pPr algn="ctr">
              <a:spcBef>
                <a:spcPct val="20000"/>
              </a:spcBef>
              <a:buClr>
                <a:srgbClr val="CC0000"/>
              </a:buClr>
              <a:buFont typeface="Wingdings" pitchFamily="2" charset="2"/>
              <a:buNone/>
            </a:pPr>
            <a:r>
              <a:rPr lang="en-US" sz="2000" b="1" dirty="0">
                <a:solidFill>
                  <a:schemeClr val="tx2"/>
                </a:solidFill>
              </a:rPr>
              <a:t>Call a constructor for Employee</a:t>
            </a:r>
          </a:p>
        </p:txBody>
      </p:sp>
      <p:sp>
        <p:nvSpPr>
          <p:cNvPr id="589827" name="Line 3"/>
          <p:cNvSpPr>
            <a:spLocks noChangeShapeType="1"/>
          </p:cNvSpPr>
          <p:nvPr/>
        </p:nvSpPr>
        <p:spPr bwMode="auto">
          <a:xfrm flipV="1">
            <a:off x="5410200" y="4945063"/>
            <a:ext cx="552450" cy="628650"/>
          </a:xfrm>
          <a:prstGeom prst="line">
            <a:avLst/>
          </a:prstGeom>
          <a:noFill/>
          <a:ln w="9525">
            <a:solidFill>
              <a:schemeClr val="tx2"/>
            </a:solidFill>
            <a:round/>
            <a:headEnd/>
            <a:tailEnd type="triangle" w="med" len="med"/>
          </a:ln>
        </p:spPr>
        <p:txBody>
          <a:bodyPr wrap="none" anchor="ctr"/>
          <a:lstStyle/>
          <a:p>
            <a:endParaRPr lang="en-US"/>
          </a:p>
        </p:txBody>
      </p:sp>
    </p:spTree>
    <p:extLst>
      <p:ext uri="{BB962C8B-B14F-4D97-AF65-F5344CB8AC3E}">
        <p14:creationId xmlns:p14="http://schemas.microsoft.com/office/powerpoint/2010/main" val="152370825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5000"/>
                                  </p:stCondLst>
                                  <p:childTnLst>
                                    <p:set>
                                      <p:cBhvr>
                                        <p:cTn id="6" dur="1" fill="hold">
                                          <p:stCondLst>
                                            <p:cond delay="0"/>
                                          </p:stCondLst>
                                        </p:cTn>
                                        <p:tgtEl>
                                          <p:spTgt spid="589826"/>
                                        </p:tgtEl>
                                        <p:attrNameLst>
                                          <p:attrName>style.visibility</p:attrName>
                                        </p:attrNameLst>
                                      </p:cBhvr>
                                      <p:to>
                                        <p:strVal val="visible"/>
                                      </p:to>
                                    </p:set>
                                    <p:animEffect transition="in" filter="blinds(horizontal)">
                                      <p:cBhvr>
                                        <p:cTn id="7" dur="500"/>
                                        <p:tgtEl>
                                          <p:spTgt spid="589826"/>
                                        </p:tgtEl>
                                      </p:cBhvr>
                                    </p:animEffect>
                                  </p:childTnLst>
                                </p:cTn>
                              </p:par>
                            </p:childTnLst>
                          </p:cTn>
                        </p:par>
                        <p:par>
                          <p:cTn id="8" fill="hold" nodeType="afterGroup">
                            <p:stCondLst>
                              <p:cond delay="5500"/>
                            </p:stCondLst>
                            <p:childTnLst>
                              <p:par>
                                <p:cTn id="9" presetID="3" presetClass="entr" presetSubtype="10" fill="hold" grpId="0" nodeType="afterEffect">
                                  <p:stCondLst>
                                    <p:cond delay="0"/>
                                  </p:stCondLst>
                                  <p:childTnLst>
                                    <p:set>
                                      <p:cBhvr>
                                        <p:cTn id="10" dur="1" fill="hold">
                                          <p:stCondLst>
                                            <p:cond delay="0"/>
                                          </p:stCondLst>
                                        </p:cTn>
                                        <p:tgtEl>
                                          <p:spTgt spid="589827"/>
                                        </p:tgtEl>
                                        <p:attrNameLst>
                                          <p:attrName>style.visibility</p:attrName>
                                        </p:attrNameLst>
                                      </p:cBhvr>
                                      <p:to>
                                        <p:strVal val="visible"/>
                                      </p:to>
                                    </p:set>
                                    <p:animEffect transition="in" filter="blinds(horizontal)">
                                      <p:cBhvr>
                                        <p:cTn id="11" dur="500"/>
                                        <p:tgtEl>
                                          <p:spTgt spid="589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26" grpId="0" animBg="1"/>
      <p:bldP spid="5898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Default Initialization</a:t>
            </a:r>
          </a:p>
        </p:txBody>
      </p:sp>
      <p:sp>
        <p:nvSpPr>
          <p:cNvPr id="26627" name="Rectangle 3"/>
          <p:cNvSpPr>
            <a:spLocks noGrp="1" noChangeArrowheads="1"/>
          </p:cNvSpPr>
          <p:nvPr>
            <p:ph idx="1"/>
          </p:nvPr>
        </p:nvSpPr>
        <p:spPr>
          <a:xfrm>
            <a:off x="304800" y="1466732"/>
            <a:ext cx="8534400" cy="4572000"/>
          </a:xfrm>
        </p:spPr>
        <p:txBody>
          <a:bodyPr/>
          <a:lstStyle/>
          <a:p>
            <a:pPr eaLnBrk="1" hangingPunct="1"/>
            <a:r>
              <a:rPr lang="en-US" dirty="0"/>
              <a:t>If a derived class constructor does not invoke a base class constructor explicitly, the base class </a:t>
            </a:r>
            <a:r>
              <a:rPr lang="en-US" dirty="0">
                <a:solidFill>
                  <a:srgbClr val="0000CC"/>
                </a:solidFill>
              </a:rPr>
              <a:t>default</a:t>
            </a:r>
            <a:r>
              <a:rPr lang="en-US" dirty="0"/>
              <a:t> constructor will be used automatically </a:t>
            </a:r>
          </a:p>
          <a:p>
            <a:pPr eaLnBrk="1" hangingPunct="1"/>
            <a:r>
              <a:rPr lang="en-US" dirty="0"/>
              <a:t>If class B is derived from class A and class C</a:t>
            </a:r>
            <a:br>
              <a:rPr lang="en-US" dirty="0"/>
            </a:br>
            <a:r>
              <a:rPr lang="en-US" dirty="0"/>
              <a:t>is derived from class B</a:t>
            </a:r>
          </a:p>
          <a:p>
            <a:pPr lvl="1" eaLnBrk="1" hangingPunct="1"/>
            <a:r>
              <a:rPr lang="en-US" dirty="0"/>
              <a:t>When a object of class C is created </a:t>
            </a:r>
          </a:p>
          <a:p>
            <a:pPr lvl="2" eaLnBrk="1" hangingPunct="1"/>
            <a:r>
              <a:rPr lang="en-US" dirty="0"/>
              <a:t>The base class A's constructor is the first invoked</a:t>
            </a:r>
          </a:p>
          <a:p>
            <a:pPr lvl="2" eaLnBrk="1" hangingPunct="1"/>
            <a:r>
              <a:rPr lang="en-US" dirty="0"/>
              <a:t>Class B's constructor is invoked next</a:t>
            </a:r>
          </a:p>
          <a:p>
            <a:pPr lvl="2" eaLnBrk="1" hangingPunct="1"/>
            <a:r>
              <a:rPr lang="en-US" dirty="0"/>
              <a:t>C's constructor completes execution</a:t>
            </a:r>
          </a:p>
        </p:txBody>
      </p:sp>
    </p:spTree>
    <p:extLst>
      <p:ext uri="{BB962C8B-B14F-4D97-AF65-F5344CB8AC3E}">
        <p14:creationId xmlns:p14="http://schemas.microsoft.com/office/powerpoint/2010/main" val="892618917"/>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FD958-5873-44E2-A30D-7B885E5F4487}"/>
              </a:ext>
            </a:extLst>
          </p:cNvPr>
          <p:cNvSpPr>
            <a:spLocks noGrp="1"/>
          </p:cNvSpPr>
          <p:nvPr>
            <p:ph type="title"/>
          </p:nvPr>
        </p:nvSpPr>
        <p:spPr/>
        <p:txBody>
          <a:bodyPr/>
          <a:lstStyle/>
          <a:p>
            <a:r>
              <a:rPr lang="en-US" dirty="0"/>
              <a:t>What is the order?</a:t>
            </a:r>
          </a:p>
        </p:txBody>
      </p:sp>
      <p:sp>
        <p:nvSpPr>
          <p:cNvPr id="3" name="Content Placeholder 2">
            <a:extLst>
              <a:ext uri="{FF2B5EF4-FFF2-40B4-BE49-F238E27FC236}">
                <a16:creationId xmlns:a16="http://schemas.microsoft.com/office/drawing/2014/main" id="{22BF719F-FB0F-463F-9B4F-EA7883A33B4D}"/>
              </a:ext>
            </a:extLst>
          </p:cNvPr>
          <p:cNvSpPr>
            <a:spLocks noGrp="1"/>
          </p:cNvSpPr>
          <p:nvPr>
            <p:ph idx="1"/>
          </p:nvPr>
        </p:nvSpPr>
        <p:spPr>
          <a:xfrm>
            <a:off x="528434" y="1524000"/>
            <a:ext cx="8294687" cy="4572000"/>
          </a:xfrm>
        </p:spPr>
        <p:txBody>
          <a:bodyPr/>
          <a:lstStyle/>
          <a:p>
            <a:pPr marL="0" indent="0">
              <a:buNone/>
            </a:pPr>
            <a:r>
              <a:rPr lang="en-US" dirty="0"/>
              <a:t>   </a:t>
            </a:r>
            <a:r>
              <a:rPr lang="en-US" sz="2000" dirty="0">
                <a:latin typeface="Courier New" panose="02070309020205020404" pitchFamily="49" charset="0"/>
                <a:cs typeface="Courier New" panose="02070309020205020404" pitchFamily="49" charset="0"/>
              </a:rPr>
              <a:t>class A {</a:t>
            </a:r>
          </a:p>
          <a:p>
            <a:pPr marL="0" indent="0">
              <a:buNone/>
            </a:pPr>
            <a:r>
              <a:rPr lang="en-US" sz="2000" dirty="0">
                <a:latin typeface="Courier New" panose="02070309020205020404" pitchFamily="49" charset="0"/>
                <a:cs typeface="Courier New" panose="02070309020205020404" pitchFamily="49" charset="0"/>
              </a:rPr>
              <a:t>    public:</a:t>
            </a:r>
          </a:p>
          <a:p>
            <a:pPr marL="0" indent="0">
              <a:buNone/>
            </a:pPr>
            <a:r>
              <a:rPr lang="en-US" sz="2000" dirty="0">
                <a:latin typeface="Courier New" panose="02070309020205020404" pitchFamily="49" charset="0"/>
                <a:cs typeface="Courier New" panose="02070309020205020404" pitchFamily="49" charset="0"/>
              </a:rPr>
              <a:t>       </a:t>
            </a:r>
            <a:r>
              <a:rPr lang="en-US" sz="2000" dirty="0">
                <a:solidFill>
                  <a:schemeClr val="accent4">
                    <a:lumMod val="95000"/>
                    <a:lumOff val="5000"/>
                  </a:schemeClr>
                </a:solidFill>
                <a:latin typeface="Courier New" panose="02070309020205020404" pitchFamily="49" charset="0"/>
                <a:cs typeface="Courier New" panose="02070309020205020404" pitchFamily="49" charset="0"/>
              </a:rPr>
              <a:t>A() { </a:t>
            </a:r>
            <a:r>
              <a:rPr lang="en-US" sz="2000" dirty="0" err="1">
                <a:solidFill>
                  <a:schemeClr val="accent4">
                    <a:lumMod val="95000"/>
                    <a:lumOff val="5000"/>
                  </a:schemeClr>
                </a:solidFill>
                <a:latin typeface="Courier New" panose="02070309020205020404" pitchFamily="49" charset="0"/>
                <a:cs typeface="Courier New" panose="02070309020205020404" pitchFamily="49" charset="0"/>
              </a:rPr>
              <a:t>cout</a:t>
            </a:r>
            <a:r>
              <a:rPr lang="en-US" sz="2000" dirty="0">
                <a:solidFill>
                  <a:schemeClr val="accent4">
                    <a:lumMod val="95000"/>
                    <a:lumOff val="5000"/>
                  </a:schemeClr>
                </a:solidFill>
                <a:latin typeface="Courier New" panose="02070309020205020404" pitchFamily="49" charset="0"/>
                <a:cs typeface="Courier New" panose="02070309020205020404" pitchFamily="49" charset="0"/>
              </a:rPr>
              <a:t> &lt;&lt; “A()” &lt;&lt; “ “; }</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class B : public A {</a:t>
            </a:r>
          </a:p>
          <a:p>
            <a:pPr marL="0" indent="0">
              <a:buNone/>
            </a:pPr>
            <a:r>
              <a:rPr lang="en-US" sz="2000" dirty="0">
                <a:latin typeface="Courier New" panose="02070309020205020404" pitchFamily="49" charset="0"/>
                <a:cs typeface="Courier New" panose="02070309020205020404" pitchFamily="49" charset="0"/>
              </a:rPr>
              <a:t>    public:</a:t>
            </a:r>
          </a:p>
          <a:p>
            <a:pPr marL="0" indent="0">
              <a:buNone/>
            </a:pPr>
            <a:r>
              <a:rPr lang="en-US" sz="2000" dirty="0">
                <a:latin typeface="Courier New" panose="02070309020205020404" pitchFamily="49" charset="0"/>
                <a:cs typeface="Courier New" panose="02070309020205020404" pitchFamily="49" charset="0"/>
              </a:rPr>
              <a:t>       </a:t>
            </a:r>
            <a:r>
              <a:rPr lang="en-US" sz="2000" dirty="0">
                <a:solidFill>
                  <a:schemeClr val="accent4">
                    <a:lumMod val="95000"/>
                    <a:lumOff val="5000"/>
                  </a:schemeClr>
                </a:solidFill>
                <a:latin typeface="Courier New" panose="02070309020205020404" pitchFamily="49" charset="0"/>
                <a:cs typeface="Courier New" panose="02070309020205020404" pitchFamily="49" charset="0"/>
              </a:rPr>
              <a:t>B</a:t>
            </a:r>
            <a:r>
              <a:rPr lang="en-US" sz="2000" dirty="0">
                <a:latin typeface="Courier New" panose="02070309020205020404" pitchFamily="49" charset="0"/>
                <a:cs typeface="Courier New" panose="02070309020205020404" pitchFamily="49" charset="0"/>
              </a:rPr>
              <a:t>(): A(){ </a:t>
            </a:r>
            <a:r>
              <a:rPr lang="en-US" sz="2000" dirty="0" err="1">
                <a:solidFill>
                  <a:schemeClr val="accent4">
                    <a:lumMod val="95000"/>
                    <a:lumOff val="5000"/>
                  </a:schemeClr>
                </a:solidFill>
                <a:latin typeface="Courier New" panose="02070309020205020404" pitchFamily="49" charset="0"/>
                <a:cs typeface="Courier New" panose="02070309020205020404" pitchFamily="49" charset="0"/>
              </a:rPr>
              <a:t>cout</a:t>
            </a:r>
            <a:r>
              <a:rPr lang="en-US" sz="2000" dirty="0">
                <a:solidFill>
                  <a:schemeClr val="accent4">
                    <a:lumMod val="95000"/>
                    <a:lumOff val="5000"/>
                  </a:schemeClr>
                </a:solidFill>
                <a:latin typeface="Courier New" panose="02070309020205020404" pitchFamily="49" charset="0"/>
                <a:cs typeface="Courier New" panose="02070309020205020404" pitchFamily="49" charset="0"/>
              </a:rPr>
              <a:t> &lt;&lt; “B()” &lt;&lt; “ “; }</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  class C : public B {</a:t>
            </a:r>
          </a:p>
          <a:p>
            <a:pPr marL="0" indent="0">
              <a:buNone/>
            </a:pPr>
            <a:r>
              <a:rPr lang="en-US" sz="2000" dirty="0">
                <a:latin typeface="Courier New" panose="02070309020205020404" pitchFamily="49" charset="0"/>
                <a:cs typeface="Courier New" panose="02070309020205020404" pitchFamily="49" charset="0"/>
              </a:rPr>
              <a:t>    public:</a:t>
            </a:r>
          </a:p>
          <a:p>
            <a:pPr marL="0" indent="0">
              <a:buNone/>
            </a:pPr>
            <a:r>
              <a:rPr lang="en-US" sz="2000" dirty="0">
                <a:latin typeface="Courier New" panose="02070309020205020404" pitchFamily="49" charset="0"/>
                <a:cs typeface="Courier New" panose="02070309020205020404" pitchFamily="49" charset="0"/>
              </a:rPr>
              <a:t>       </a:t>
            </a:r>
            <a:r>
              <a:rPr lang="en-US" sz="2000" dirty="0">
                <a:solidFill>
                  <a:schemeClr val="accent4">
                    <a:lumMod val="95000"/>
                    <a:lumOff val="5000"/>
                  </a:schemeClr>
                </a:solidFill>
                <a:latin typeface="Courier New" panose="02070309020205020404" pitchFamily="49" charset="0"/>
                <a:cs typeface="Courier New" panose="02070309020205020404" pitchFamily="49" charset="0"/>
              </a:rPr>
              <a:t>C() : B() { </a:t>
            </a:r>
            <a:r>
              <a:rPr lang="en-US" sz="2000" dirty="0" err="1">
                <a:solidFill>
                  <a:schemeClr val="accent4">
                    <a:lumMod val="95000"/>
                    <a:lumOff val="5000"/>
                  </a:schemeClr>
                </a:solidFill>
                <a:latin typeface="Courier New" panose="02070309020205020404" pitchFamily="49" charset="0"/>
                <a:cs typeface="Courier New" panose="02070309020205020404" pitchFamily="49" charset="0"/>
              </a:rPr>
              <a:t>cout</a:t>
            </a:r>
            <a:r>
              <a:rPr lang="en-US" sz="2000" dirty="0">
                <a:solidFill>
                  <a:schemeClr val="accent4">
                    <a:lumMod val="95000"/>
                    <a:lumOff val="5000"/>
                  </a:schemeClr>
                </a:solidFill>
                <a:latin typeface="Courier New" panose="02070309020205020404" pitchFamily="49" charset="0"/>
                <a:cs typeface="Courier New" panose="02070309020205020404" pitchFamily="49" charset="0"/>
              </a:rPr>
              <a:t> &lt;&lt; “C()” &lt;&lt; “ “; }</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400" dirty="0">
                <a:latin typeface="Courier New" panose="02070309020205020404" pitchFamily="49" charset="0"/>
                <a:cs typeface="Courier New" panose="02070309020205020404" pitchFamily="49" charset="0"/>
              </a:rPr>
              <a:t>  A() B() C() </a:t>
            </a:r>
          </a:p>
        </p:txBody>
      </p:sp>
      <p:sp>
        <p:nvSpPr>
          <p:cNvPr id="4" name="TextBox 3">
            <a:extLst>
              <a:ext uri="{FF2B5EF4-FFF2-40B4-BE49-F238E27FC236}">
                <a16:creationId xmlns:a16="http://schemas.microsoft.com/office/drawing/2014/main" id="{8223C3F6-7A65-4FE2-9E21-4E2A4DB3A4CF}"/>
              </a:ext>
            </a:extLst>
          </p:cNvPr>
          <p:cNvSpPr txBox="1"/>
          <p:nvPr/>
        </p:nvSpPr>
        <p:spPr>
          <a:xfrm>
            <a:off x="4876800" y="281541"/>
            <a:ext cx="2212465" cy="1569660"/>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int main() </a:t>
            </a:r>
          </a:p>
          <a:p>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C </a:t>
            </a:r>
            <a:r>
              <a:rPr lang="en-US" dirty="0" err="1">
                <a:latin typeface="Courier New" panose="02070309020205020404" pitchFamily="49" charset="0"/>
                <a:cs typeface="Courier New" panose="02070309020205020404" pitchFamily="49" charset="0"/>
              </a:rPr>
              <a:t>c</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a:t>
            </a:r>
          </a:p>
        </p:txBody>
      </p:sp>
      <p:sp>
        <p:nvSpPr>
          <p:cNvPr id="7" name="Arrow: Curved Left 6">
            <a:extLst>
              <a:ext uri="{FF2B5EF4-FFF2-40B4-BE49-F238E27FC236}">
                <a16:creationId xmlns:a16="http://schemas.microsoft.com/office/drawing/2014/main" id="{58EE30EB-864E-46D8-BF1B-758DE2AB415B}"/>
              </a:ext>
            </a:extLst>
          </p:cNvPr>
          <p:cNvSpPr/>
          <p:nvPr/>
        </p:nvSpPr>
        <p:spPr bwMode="auto">
          <a:xfrm rot="10800000">
            <a:off x="533400" y="3657600"/>
            <a:ext cx="457200" cy="1447800"/>
          </a:xfrm>
          <a:prstGeom prst="curvedLeftArrow">
            <a:avLst/>
          </a:prstGeom>
          <a:blipFill dpi="0" rotWithShape="0">
            <a:blip r:embed="rId2"/>
            <a:srcRect/>
            <a:tile tx="0" ty="0" sx="100000" sy="100000" flip="none" algn="tl"/>
          </a:blip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8" name="Arrow: Curved Left 7">
            <a:extLst>
              <a:ext uri="{FF2B5EF4-FFF2-40B4-BE49-F238E27FC236}">
                <a16:creationId xmlns:a16="http://schemas.microsoft.com/office/drawing/2014/main" id="{4FFE94CB-CCF1-42E3-A177-0D5A7A9ACA8D}"/>
              </a:ext>
            </a:extLst>
          </p:cNvPr>
          <p:cNvSpPr/>
          <p:nvPr/>
        </p:nvSpPr>
        <p:spPr bwMode="auto">
          <a:xfrm rot="10800000">
            <a:off x="544513" y="2209800"/>
            <a:ext cx="457200" cy="1447800"/>
          </a:xfrm>
          <a:prstGeom prst="curvedLeftArrow">
            <a:avLst/>
          </a:prstGeom>
          <a:blipFill dpi="0" rotWithShape="0">
            <a:blip r:embed="rId2"/>
            <a:srcRect/>
            <a:tile tx="0" ty="0" sx="100000" sy="100000" flip="none" algn="tl"/>
          </a:blip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8989066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6" presetClass="entr" presetSubtype="16"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circle(in)">
                                      <p:cBhvr>
                                        <p:cTn id="14" dur="2000"/>
                                        <p:tgtEl>
                                          <p:spTgt spid="3">
                                            <p:txEl>
                                              <p:pRg st="2" end="2"/>
                                            </p:txEl>
                                          </p:spTgt>
                                        </p:tgtEl>
                                      </p:cBhvr>
                                    </p:animEffec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par>
                          <p:cTn id="26" fill="hold">
                            <p:stCondLst>
                              <p:cond delay="0"/>
                            </p:stCondLst>
                            <p:childTnLst>
                              <p:par>
                                <p:cTn id="27" presetID="6" presetClass="entr" presetSubtype="16" fill="hold" grpId="0"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ircle(in)">
                                      <p:cBhvr>
                                        <p:cTn id="29" dur="2000"/>
                                        <p:tgtEl>
                                          <p:spTgt spid="3">
                                            <p:txEl>
                                              <p:pRg st="6" end="6"/>
                                            </p:txEl>
                                          </p:spTgt>
                                        </p:tgtEl>
                                      </p:cBhvr>
                                    </p:animEffect>
                                  </p:childTnLst>
                                </p:cTn>
                              </p:par>
                            </p:childTnLst>
                          </p:cTn>
                        </p:par>
                        <p:par>
                          <p:cTn id="30" fill="hold">
                            <p:stCondLst>
                              <p:cond delay="2000"/>
                            </p:stCondLst>
                            <p:childTnLst>
                              <p:par>
                                <p:cTn id="31" presetID="1" presetClass="entr" presetSubtype="0" fill="hold" grpId="0"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par>
                          <p:cTn id="41" fill="hold">
                            <p:stCondLst>
                              <p:cond delay="0"/>
                            </p:stCondLst>
                            <p:childTnLst>
                              <p:par>
                                <p:cTn id="42" presetID="6" presetClass="entr" presetSubtype="16" fill="hold" grpId="0" nodeType="after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circle(in)">
                                      <p:cBhvr>
                                        <p:cTn id="44" dur="2000"/>
                                        <p:tgtEl>
                                          <p:spTgt spid="3">
                                            <p:txEl>
                                              <p:pRg st="10" end="10"/>
                                            </p:txEl>
                                          </p:spTgt>
                                        </p:tgtEl>
                                      </p:cBhvr>
                                    </p:animEffect>
                                  </p:childTnLst>
                                </p:cTn>
                              </p:par>
                            </p:childTnLst>
                          </p:cTn>
                        </p:par>
                        <p:par>
                          <p:cTn id="45" fill="hold">
                            <p:stCondLst>
                              <p:cond delay="2000"/>
                            </p:stCondLst>
                            <p:childTnLst>
                              <p:par>
                                <p:cTn id="46" presetID="1" presetClass="entr" presetSubtype="0" fill="hold" grpId="0" nodeType="after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iterate type="lt">
                                    <p:tmAbs val="500"/>
                                  </p:iterate>
                                  <p:childTnLst>
                                    <p:set>
                                      <p:cBhvr>
                                        <p:cTn id="51"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500"/>
                                  </p:stCondLst>
                                  <p:childTnLst>
                                    <p:set>
                                      <p:cBhvr>
                                        <p:cTn id="5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44513" y="147442"/>
            <a:ext cx="8305800" cy="992187"/>
          </a:xfrm>
        </p:spPr>
        <p:txBody>
          <a:bodyPr/>
          <a:lstStyle/>
          <a:p>
            <a:pPr eaLnBrk="1" hangingPunct="1"/>
            <a:r>
              <a:rPr lang="en-US" dirty="0"/>
              <a:t>Private is Private</a:t>
            </a:r>
          </a:p>
        </p:txBody>
      </p:sp>
      <p:sp>
        <p:nvSpPr>
          <p:cNvPr id="27651" name="Rectangle 3"/>
          <p:cNvSpPr>
            <a:spLocks noGrp="1" noChangeArrowheads="1"/>
          </p:cNvSpPr>
          <p:nvPr>
            <p:ph idx="1"/>
          </p:nvPr>
        </p:nvSpPr>
        <p:spPr>
          <a:xfrm>
            <a:off x="544513" y="1143000"/>
            <a:ext cx="8294687" cy="4572000"/>
          </a:xfrm>
        </p:spPr>
        <p:txBody>
          <a:bodyPr/>
          <a:lstStyle/>
          <a:p>
            <a:pPr eaLnBrk="1" hangingPunct="1"/>
            <a:r>
              <a:rPr lang="en-US" sz="2400" dirty="0"/>
              <a:t>A member variable (or function) that is private</a:t>
            </a:r>
            <a:br>
              <a:rPr lang="en-US" sz="2400" dirty="0"/>
            </a:br>
            <a:r>
              <a:rPr lang="en-US" sz="2400" dirty="0"/>
              <a:t>in the parent class is </a:t>
            </a:r>
            <a:r>
              <a:rPr lang="en-US" sz="2400" b="1" dirty="0"/>
              <a:t>not directly accessible by the member functions in </a:t>
            </a:r>
            <a:r>
              <a:rPr lang="en-US" sz="2400" dirty="0"/>
              <a:t>the child class</a:t>
            </a:r>
          </a:p>
          <a:p>
            <a:pPr marL="342900" lvl="1" indent="-342900" eaLnBrk="1" hangingPunct="1">
              <a:buSzPct val="60000"/>
              <a:buFont typeface="Wingdings" pitchFamily="2" charset="2"/>
              <a:buChar char="q"/>
            </a:pPr>
            <a:r>
              <a:rPr lang="en-US" sz="2400" dirty="0"/>
              <a:t>This code is illegal as </a:t>
            </a:r>
            <a:r>
              <a:rPr lang="en-US" sz="2400" dirty="0" err="1">
                <a:solidFill>
                  <a:srgbClr val="0000CC"/>
                </a:solidFill>
                <a:latin typeface="Consolas" pitchFamily="49" charset="0"/>
                <a:cs typeface="Consolas" pitchFamily="49" charset="0"/>
              </a:rPr>
              <a:t>net_pay</a:t>
            </a:r>
            <a:r>
              <a:rPr lang="en-US" sz="2400" dirty="0"/>
              <a:t> is a private member of </a:t>
            </a:r>
            <a:r>
              <a:rPr lang="en-US" sz="2400" dirty="0">
                <a:solidFill>
                  <a:srgbClr val="0000CC"/>
                </a:solidFill>
                <a:latin typeface="Consolas" pitchFamily="49" charset="0"/>
                <a:cs typeface="Consolas" pitchFamily="49" charset="0"/>
              </a:rPr>
              <a:t>Employee</a:t>
            </a:r>
            <a:r>
              <a:rPr lang="en-US" sz="2400" dirty="0"/>
              <a:t>!</a:t>
            </a:r>
            <a:br>
              <a:rPr lang="en-US" sz="2400" dirty="0"/>
            </a:br>
            <a:r>
              <a:rPr lang="en-US" sz="2400" dirty="0">
                <a:solidFill>
                  <a:srgbClr val="0000CC"/>
                </a:solidFill>
                <a:latin typeface="Consolas" pitchFamily="49" charset="0"/>
                <a:cs typeface="Consolas" pitchFamily="49" charset="0"/>
              </a:rPr>
              <a:t>  void </a:t>
            </a:r>
            <a:r>
              <a:rPr lang="en-US" sz="2400" dirty="0" err="1">
                <a:solidFill>
                  <a:srgbClr val="0000CC"/>
                </a:solidFill>
                <a:latin typeface="Consolas" pitchFamily="49" charset="0"/>
                <a:cs typeface="Consolas" pitchFamily="49" charset="0"/>
              </a:rPr>
              <a:t>HourlyEmployee</a:t>
            </a:r>
            <a:r>
              <a:rPr lang="en-US" sz="2400" dirty="0">
                <a:solidFill>
                  <a:srgbClr val="0000CC"/>
                </a:solidFill>
                <a:latin typeface="Consolas" pitchFamily="49" charset="0"/>
                <a:cs typeface="Consolas" pitchFamily="49" charset="0"/>
              </a:rPr>
              <a:t>::</a:t>
            </a:r>
            <a:r>
              <a:rPr lang="en-US" sz="2400" dirty="0" err="1">
                <a:solidFill>
                  <a:srgbClr val="0000CC"/>
                </a:solidFill>
                <a:latin typeface="Consolas" pitchFamily="49" charset="0"/>
                <a:cs typeface="Consolas" pitchFamily="49" charset="0"/>
              </a:rPr>
              <a:t>print_check</a:t>
            </a:r>
            <a:r>
              <a:rPr lang="en-US" sz="2400" dirty="0">
                <a:solidFill>
                  <a:srgbClr val="0000CC"/>
                </a:solidFill>
                <a:latin typeface="Consolas" pitchFamily="49" charset="0"/>
                <a:cs typeface="Consolas" pitchFamily="49" charset="0"/>
              </a:rPr>
              <a:t>( )</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net_pay</a:t>
            </a:r>
            <a:r>
              <a:rPr lang="en-US" sz="2400" dirty="0">
                <a:solidFill>
                  <a:srgbClr val="0000CC"/>
                </a:solidFill>
                <a:latin typeface="Consolas" pitchFamily="49" charset="0"/>
                <a:cs typeface="Consolas" pitchFamily="49" charset="0"/>
              </a:rPr>
              <a:t> = hours * </a:t>
            </a:r>
            <a:r>
              <a:rPr lang="en-US" sz="2400" dirty="0" err="1">
                <a:solidFill>
                  <a:srgbClr val="0000CC"/>
                </a:solidFill>
                <a:latin typeface="Consolas" pitchFamily="49" charset="0"/>
                <a:cs typeface="Consolas" pitchFamily="49" charset="0"/>
              </a:rPr>
              <a:t>wage_rage</a:t>
            </a:r>
            <a:r>
              <a:rPr lang="en-US" sz="2400" dirty="0">
                <a:solidFill>
                  <a:srgbClr val="0000CC"/>
                </a:solidFill>
                <a:latin typeface="Consolas" pitchFamily="49" charset="0"/>
                <a:cs typeface="Consolas" pitchFamily="49" charset="0"/>
              </a:rPr>
              <a:t>;</a:t>
            </a:r>
          </a:p>
          <a:p>
            <a:pPr eaLnBrk="1" hangingPunct="1">
              <a:buNone/>
            </a:pPr>
            <a:r>
              <a:rPr lang="en-US" sz="2400" dirty="0">
                <a:solidFill>
                  <a:srgbClr val="0000CC"/>
                </a:solidFill>
                <a:latin typeface="Consolas" pitchFamily="49" charset="0"/>
                <a:cs typeface="Consolas" pitchFamily="49" charset="0"/>
              </a:rPr>
              <a:t>    }</a:t>
            </a:r>
          </a:p>
          <a:p>
            <a:pPr marL="342900" lvl="1" indent="-342900" eaLnBrk="1" hangingPunct="1">
              <a:buSzPct val="60000"/>
              <a:buFont typeface="Wingdings" pitchFamily="2" charset="2"/>
              <a:buChar char="q"/>
            </a:pPr>
            <a:r>
              <a:rPr lang="en-US" sz="2400" dirty="0"/>
              <a:t>The parent class member functions must be used to access the private members of the parent</a:t>
            </a:r>
          </a:p>
        </p:txBody>
      </p:sp>
      <p:sp>
        <p:nvSpPr>
          <p:cNvPr id="2" name="TextBox 1"/>
          <p:cNvSpPr txBox="1"/>
          <p:nvPr/>
        </p:nvSpPr>
        <p:spPr>
          <a:xfrm>
            <a:off x="609600" y="5791200"/>
            <a:ext cx="8001000" cy="830997"/>
          </a:xfrm>
          <a:prstGeom prst="rect">
            <a:avLst/>
          </a:prstGeom>
          <a:solidFill>
            <a:schemeClr val="accent2"/>
          </a:solidFill>
        </p:spPr>
        <p:txBody>
          <a:bodyPr wrap="square" rtlCol="0">
            <a:spAutoFit/>
          </a:bodyPr>
          <a:lstStyle/>
          <a:p>
            <a:r>
              <a:rPr lang="en-US" dirty="0"/>
              <a:t>A member function of a class can NOT directly access its own member variable (inherited, private to its base class)!</a:t>
            </a:r>
          </a:p>
        </p:txBody>
      </p:sp>
    </p:spTree>
    <p:extLst>
      <p:ext uri="{BB962C8B-B14F-4D97-AF65-F5344CB8AC3E}">
        <p14:creationId xmlns:p14="http://schemas.microsoft.com/office/powerpoint/2010/main" val="3387614749"/>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descr="Pink tissue paper"/>
          <p:cNvSpPr>
            <a:spLocks noGrp="1" noChangeArrowheads="1"/>
          </p:cNvSpPr>
          <p:nvPr>
            <p:ph type="subTitle" sz="quarter" idx="1"/>
          </p:nvPr>
        </p:nvSpPr>
        <p:spPr/>
        <p:txBody>
          <a:bodyPr/>
          <a:lstStyle/>
          <a:p>
            <a:pPr eaLnBrk="1" hangingPunct="1">
              <a:defRPr/>
            </a:pPr>
            <a:r>
              <a:rPr lang="en-US" dirty="0"/>
              <a:t>Inheritance Introduction </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a:t>The protected Qualifier</a:t>
            </a:r>
          </a:p>
        </p:txBody>
      </p:sp>
      <p:sp>
        <p:nvSpPr>
          <p:cNvPr id="28675" name="Rectangle 3"/>
          <p:cNvSpPr>
            <a:spLocks noGrp="1" noChangeArrowheads="1"/>
          </p:cNvSpPr>
          <p:nvPr>
            <p:ph idx="1"/>
          </p:nvPr>
        </p:nvSpPr>
        <p:spPr/>
        <p:txBody>
          <a:bodyPr/>
          <a:lstStyle/>
          <a:p>
            <a:pPr eaLnBrk="1" hangingPunct="1"/>
            <a:r>
              <a:rPr lang="en-US" dirty="0">
                <a:solidFill>
                  <a:srgbClr val="0000CC"/>
                </a:solidFill>
                <a:latin typeface="Consolas" pitchFamily="49" charset="0"/>
                <a:cs typeface="Consolas" pitchFamily="49" charset="0"/>
              </a:rPr>
              <a:t>protected</a:t>
            </a:r>
            <a:r>
              <a:rPr lang="en-US" dirty="0"/>
              <a:t> members of a class appear to be </a:t>
            </a:r>
            <a:br>
              <a:rPr lang="en-US" dirty="0"/>
            </a:br>
            <a:r>
              <a:rPr lang="en-US" dirty="0"/>
              <a:t>private outside the class, but are directly accessible within a derived classes</a:t>
            </a:r>
          </a:p>
          <a:p>
            <a:pPr eaLnBrk="1" hangingPunct="1"/>
            <a:r>
              <a:rPr lang="en-US" dirty="0"/>
              <a:t>If member variables name, </a:t>
            </a:r>
            <a:r>
              <a:rPr lang="en-US" dirty="0" err="1">
                <a:solidFill>
                  <a:srgbClr val="0000CC"/>
                </a:solidFill>
                <a:latin typeface="Consolas" pitchFamily="49" charset="0"/>
                <a:cs typeface="Consolas" pitchFamily="49" charset="0"/>
              </a:rPr>
              <a:t>net_pay</a:t>
            </a:r>
            <a:r>
              <a:rPr lang="en-US" dirty="0">
                <a:solidFill>
                  <a:srgbClr val="0000CC"/>
                </a:solidFill>
                <a:latin typeface="Consolas" pitchFamily="49" charset="0"/>
                <a:cs typeface="Consolas" pitchFamily="49" charset="0"/>
              </a:rPr>
              <a:t>,</a:t>
            </a:r>
            <a:r>
              <a:rPr lang="en-US" dirty="0"/>
              <a:t> is listed as </a:t>
            </a:r>
            <a:r>
              <a:rPr lang="en-US" dirty="0">
                <a:solidFill>
                  <a:srgbClr val="0000FF"/>
                </a:solidFill>
                <a:latin typeface="Calibri"/>
                <a:cs typeface="Calibri"/>
              </a:rPr>
              <a:t>protected</a:t>
            </a:r>
            <a:r>
              <a:rPr lang="en-US" dirty="0">
                <a:solidFill>
                  <a:srgbClr val="0000FF"/>
                </a:solidFill>
              </a:rPr>
              <a:t> </a:t>
            </a:r>
            <a:r>
              <a:rPr lang="en-US" dirty="0"/>
              <a:t>(not </a:t>
            </a:r>
            <a:r>
              <a:rPr lang="en-US" dirty="0">
                <a:solidFill>
                  <a:srgbClr val="0000FF"/>
                </a:solidFill>
                <a:latin typeface="Calibri"/>
                <a:cs typeface="Calibri"/>
              </a:rPr>
              <a:t>private</a:t>
            </a:r>
            <a:r>
              <a:rPr lang="en-US" dirty="0"/>
              <a:t>) in the </a:t>
            </a:r>
            <a:r>
              <a:rPr lang="en-US" dirty="0">
                <a:solidFill>
                  <a:srgbClr val="0000CC"/>
                </a:solidFill>
                <a:latin typeface="Consolas" pitchFamily="49" charset="0"/>
                <a:cs typeface="Consolas" pitchFamily="49" charset="0"/>
              </a:rPr>
              <a:t>Employee</a:t>
            </a:r>
            <a:r>
              <a:rPr lang="en-US" dirty="0"/>
              <a:t> class, this code becomes legal:</a:t>
            </a:r>
            <a:br>
              <a:rPr lang="en-US" dirty="0"/>
            </a:br>
            <a:r>
              <a:rPr lang="en-US" dirty="0" err="1">
                <a:solidFill>
                  <a:srgbClr val="0000CC"/>
                </a:solidFill>
                <a:latin typeface="Consolas" pitchFamily="49" charset="0"/>
                <a:cs typeface="Consolas" pitchFamily="49" charset="0"/>
              </a:rPr>
              <a:t>HourlyEmployee</a:t>
            </a:r>
            <a:r>
              <a:rPr lang="en-US" dirty="0">
                <a:solidFill>
                  <a:srgbClr val="0000CC"/>
                </a:solidFill>
                <a:latin typeface="Consolas" pitchFamily="49" charset="0"/>
                <a:cs typeface="Consolas" pitchFamily="49" charset="0"/>
              </a:rPr>
              <a:t>::</a:t>
            </a:r>
            <a:r>
              <a:rPr lang="en-US" dirty="0" err="1">
                <a:solidFill>
                  <a:srgbClr val="0000CC"/>
                </a:solidFill>
                <a:latin typeface="Consolas" pitchFamily="49" charset="0"/>
                <a:cs typeface="Consolas" pitchFamily="49" charset="0"/>
              </a:rPr>
              <a:t>print_check</a:t>
            </a:r>
            <a:r>
              <a:rPr lang="en-US" dirty="0">
                <a:solidFill>
                  <a:srgbClr val="0000CC"/>
                </a:solidFill>
                <a:latin typeface="Consolas" pitchFamily="49" charset="0"/>
                <a:cs typeface="Consolas" pitchFamily="49" charset="0"/>
              </a:rPr>
              <a:t>( )</a:t>
            </a:r>
            <a:br>
              <a:rPr lang="en-US" dirty="0">
                <a:solidFill>
                  <a:srgbClr val="0000CC"/>
                </a:solidFill>
                <a:latin typeface="Consolas" pitchFamily="49" charset="0"/>
                <a:cs typeface="Consolas" pitchFamily="49" charset="0"/>
              </a:rPr>
            </a:br>
            <a:r>
              <a:rPr lang="en-US" dirty="0">
                <a:solidFill>
                  <a:srgbClr val="0000CC"/>
                </a:solidFill>
                <a:latin typeface="Consolas" pitchFamily="49" charset="0"/>
                <a:cs typeface="Consolas" pitchFamily="49" charset="0"/>
              </a:rPr>
              <a:t>{</a:t>
            </a:r>
            <a:br>
              <a:rPr lang="en-US" dirty="0">
                <a:solidFill>
                  <a:srgbClr val="0000CC"/>
                </a:solidFill>
                <a:latin typeface="Consolas" pitchFamily="49" charset="0"/>
                <a:cs typeface="Consolas" pitchFamily="49" charset="0"/>
              </a:rPr>
            </a:br>
            <a:r>
              <a:rPr lang="en-US" dirty="0">
                <a:solidFill>
                  <a:srgbClr val="0000CC"/>
                </a:solidFill>
                <a:latin typeface="Consolas" pitchFamily="49" charset="0"/>
                <a:cs typeface="Consolas" pitchFamily="49" charset="0"/>
              </a:rPr>
              <a:t>   </a:t>
            </a:r>
            <a:r>
              <a:rPr lang="en-US" dirty="0" err="1">
                <a:solidFill>
                  <a:srgbClr val="0000CC"/>
                </a:solidFill>
                <a:latin typeface="Consolas" pitchFamily="49" charset="0"/>
                <a:cs typeface="Consolas" pitchFamily="49" charset="0"/>
              </a:rPr>
              <a:t>net_pay</a:t>
            </a:r>
            <a:r>
              <a:rPr lang="en-US" dirty="0">
                <a:solidFill>
                  <a:srgbClr val="0000CC"/>
                </a:solidFill>
                <a:latin typeface="Consolas" pitchFamily="49" charset="0"/>
                <a:cs typeface="Consolas" pitchFamily="49" charset="0"/>
              </a:rPr>
              <a:t> = hours * </a:t>
            </a:r>
            <a:r>
              <a:rPr lang="en-US" dirty="0" err="1">
                <a:solidFill>
                  <a:srgbClr val="0000CC"/>
                </a:solidFill>
                <a:latin typeface="Consolas" pitchFamily="49" charset="0"/>
                <a:cs typeface="Consolas" pitchFamily="49" charset="0"/>
              </a:rPr>
              <a:t>wage_rage</a:t>
            </a:r>
            <a:r>
              <a:rPr lang="en-US" dirty="0">
                <a:solidFill>
                  <a:srgbClr val="0000CC"/>
                </a:solidFill>
                <a:latin typeface="Consolas" pitchFamily="49" charset="0"/>
                <a:cs typeface="Consolas" pitchFamily="49" charset="0"/>
              </a:rPr>
              <a:t>;</a:t>
            </a:r>
          </a:p>
        </p:txBody>
      </p:sp>
      <p:sp>
        <p:nvSpPr>
          <p:cNvPr id="2" name="Rectangle 1"/>
          <p:cNvSpPr/>
          <p:nvPr/>
        </p:nvSpPr>
        <p:spPr>
          <a:xfrm>
            <a:off x="2209800" y="6096000"/>
            <a:ext cx="4444696" cy="461665"/>
          </a:xfrm>
          <a:prstGeom prst="rect">
            <a:avLst/>
          </a:prstGeom>
          <a:solidFill>
            <a:schemeClr val="accent2"/>
          </a:solidFill>
        </p:spPr>
        <p:txBody>
          <a:bodyPr wrap="none">
            <a:spAutoFit/>
          </a:bodyPr>
          <a:lstStyle/>
          <a:p>
            <a:r>
              <a:rPr lang="en-US" b="1" dirty="0" err="1"/>
              <a:t>access_specifiers_demo.cpp</a:t>
            </a:r>
            <a:endParaRPr lang="en-US" dirty="0"/>
          </a:p>
        </p:txBody>
      </p:sp>
    </p:spTree>
    <p:extLst>
      <p:ext uri="{BB962C8B-B14F-4D97-AF65-F5344CB8AC3E}">
        <p14:creationId xmlns:p14="http://schemas.microsoft.com/office/powerpoint/2010/main" val="2553814202"/>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a:t>Using </a:t>
            </a:r>
            <a:r>
              <a:rPr lang="en-US" dirty="0">
                <a:latin typeface="Calibri"/>
                <a:cs typeface="Calibri"/>
              </a:rPr>
              <a:t>protected</a:t>
            </a:r>
            <a:r>
              <a:rPr lang="en-US" dirty="0"/>
              <a:t> or not?</a:t>
            </a:r>
          </a:p>
        </p:txBody>
      </p:sp>
      <p:sp>
        <p:nvSpPr>
          <p:cNvPr id="29699" name="Rectangle 3"/>
          <p:cNvSpPr>
            <a:spLocks noGrp="1" noChangeArrowheads="1"/>
          </p:cNvSpPr>
          <p:nvPr>
            <p:ph idx="1"/>
          </p:nvPr>
        </p:nvSpPr>
        <p:spPr/>
        <p:txBody>
          <a:bodyPr/>
          <a:lstStyle/>
          <a:p>
            <a:pPr eaLnBrk="1" hangingPunct="1"/>
            <a:r>
              <a:rPr lang="en-US" dirty="0"/>
              <a:t>Using </a:t>
            </a:r>
            <a:r>
              <a:rPr lang="en-US" dirty="0">
                <a:solidFill>
                  <a:srgbClr val="0000CC"/>
                </a:solidFill>
                <a:latin typeface="Consolas" pitchFamily="49" charset="0"/>
                <a:cs typeface="Consolas" pitchFamily="49" charset="0"/>
              </a:rPr>
              <a:t>protected</a:t>
            </a:r>
            <a:r>
              <a:rPr lang="en-US" dirty="0"/>
              <a:t> members of a class is a </a:t>
            </a:r>
            <a:br>
              <a:rPr lang="en-US" dirty="0"/>
            </a:br>
            <a:r>
              <a:rPr lang="en-US" dirty="0"/>
              <a:t>convenience to facilitate writing the code of </a:t>
            </a:r>
            <a:br>
              <a:rPr lang="en-US" dirty="0"/>
            </a:br>
            <a:r>
              <a:rPr lang="en-US" dirty="0"/>
              <a:t>derived classes.</a:t>
            </a:r>
          </a:p>
          <a:p>
            <a:pPr eaLnBrk="1" hangingPunct="1"/>
            <a:r>
              <a:rPr lang="en-US" dirty="0"/>
              <a:t>Protected members are not necessary</a:t>
            </a:r>
          </a:p>
          <a:p>
            <a:pPr lvl="1" eaLnBrk="1" hangingPunct="1"/>
            <a:r>
              <a:rPr lang="en-US" sz="2400" dirty="0"/>
              <a:t>Derived classes can use the public methods of their ancestor classes to access private members</a:t>
            </a:r>
          </a:p>
          <a:p>
            <a:pPr eaLnBrk="1" hangingPunct="1"/>
            <a:r>
              <a:rPr lang="en-US" dirty="0"/>
              <a:t>Many programming authorities consider it </a:t>
            </a:r>
            <a:br>
              <a:rPr lang="en-US" dirty="0"/>
            </a:br>
            <a:r>
              <a:rPr lang="en-US" dirty="0"/>
              <a:t>bad style to use protected member variables</a:t>
            </a:r>
          </a:p>
          <a:p>
            <a:pPr lvl="1" eaLnBrk="1" hangingPunct="1"/>
            <a:r>
              <a:rPr lang="en-US" dirty="0"/>
              <a:t>It breaks encapsulation forcing changes in the base class to be handled in children.</a:t>
            </a:r>
          </a:p>
        </p:txBody>
      </p:sp>
    </p:spTree>
    <p:extLst>
      <p:ext uri="{BB962C8B-B14F-4D97-AF65-F5344CB8AC3E}">
        <p14:creationId xmlns:p14="http://schemas.microsoft.com/office/powerpoint/2010/main" val="663067240"/>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t>Overview</a:t>
            </a:r>
          </a:p>
        </p:txBody>
      </p:sp>
      <p:sp>
        <p:nvSpPr>
          <p:cNvPr id="4099" name="Rectangle 3"/>
          <p:cNvSpPr>
            <a:spLocks noGrp="1" noChangeArrowheads="1"/>
          </p:cNvSpPr>
          <p:nvPr>
            <p:ph idx="1"/>
          </p:nvPr>
        </p:nvSpPr>
        <p:spPr/>
        <p:txBody>
          <a:bodyPr/>
          <a:lstStyle/>
          <a:p>
            <a:pPr eaLnBrk="1" hangingPunct="1">
              <a:lnSpc>
                <a:spcPct val="155000"/>
              </a:lnSpc>
            </a:pPr>
            <a:r>
              <a:rPr lang="en-US" sz="3200" dirty="0"/>
              <a:t>Inheritance Introduction</a:t>
            </a:r>
          </a:p>
          <a:p>
            <a:pPr eaLnBrk="1" hangingPunct="1">
              <a:lnSpc>
                <a:spcPct val="155000"/>
              </a:lnSpc>
            </a:pPr>
            <a:r>
              <a:rPr lang="en-US" sz="3200" dirty="0"/>
              <a:t>Three different kinds of inheritance</a:t>
            </a:r>
          </a:p>
          <a:p>
            <a:pPr eaLnBrk="1" hangingPunct="1">
              <a:lnSpc>
                <a:spcPct val="155000"/>
              </a:lnSpc>
            </a:pPr>
            <a:r>
              <a:rPr lang="en-US" sz="3200" dirty="0"/>
              <a:t>Changing an inherited member function</a:t>
            </a:r>
          </a:p>
          <a:p>
            <a:pPr eaLnBrk="1" hangingPunct="1">
              <a:lnSpc>
                <a:spcPct val="155000"/>
              </a:lnSpc>
            </a:pPr>
            <a:r>
              <a:rPr lang="en-US" sz="3200" dirty="0"/>
              <a:t>More Inheritance Details </a:t>
            </a:r>
          </a:p>
          <a:p>
            <a:pPr eaLnBrk="1" hangingPunct="1">
              <a:lnSpc>
                <a:spcPct val="155000"/>
              </a:lnSpc>
            </a:pPr>
            <a:r>
              <a:rPr lang="en-US" sz="3200" dirty="0"/>
              <a:t>Polymorphism</a:t>
            </a:r>
          </a:p>
        </p:txBody>
      </p:sp>
    </p:spTree>
    <p:extLst>
      <p:ext uri="{BB962C8B-B14F-4D97-AF65-F5344CB8AC3E}">
        <p14:creationId xmlns:p14="http://schemas.microsoft.com/office/powerpoint/2010/main" val="75455169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305800" cy="992187"/>
          </a:xfrm>
        </p:spPr>
        <p:txBody>
          <a:bodyPr/>
          <a:lstStyle/>
          <a:p>
            <a:r>
              <a:rPr lang="en-US" dirty="0"/>
              <a:t>Three different kinds of inheritance</a:t>
            </a:r>
          </a:p>
        </p:txBody>
      </p:sp>
    </p:spTree>
    <p:extLst>
      <p:ext uri="{BB962C8B-B14F-4D97-AF65-F5344CB8AC3E}">
        <p14:creationId xmlns:p14="http://schemas.microsoft.com/office/powerpoint/2010/main" val="347759849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1F915946-781B-471E-9796-39280BEAED3B}"/>
              </a:ext>
            </a:extLst>
          </p:cNvPr>
          <p:cNvSpPr/>
          <p:nvPr/>
        </p:nvSpPr>
        <p:spPr bwMode="auto">
          <a:xfrm>
            <a:off x="457200" y="2170618"/>
            <a:ext cx="1923557" cy="1510398"/>
          </a:xfrm>
          <a:prstGeom prst="cloud">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A8E3FE33-F5A5-471C-ADDA-897FB3512D38}"/>
              </a:ext>
            </a:extLst>
          </p:cNvPr>
          <p:cNvSpPr>
            <a:spLocks noGrp="1"/>
          </p:cNvSpPr>
          <p:nvPr>
            <p:ph type="title"/>
          </p:nvPr>
        </p:nvSpPr>
        <p:spPr>
          <a:xfrm>
            <a:off x="304800" y="265908"/>
            <a:ext cx="8610600" cy="992187"/>
          </a:xfrm>
        </p:spPr>
        <p:txBody>
          <a:bodyPr/>
          <a:lstStyle/>
          <a:p>
            <a:r>
              <a:rPr lang="en-US" dirty="0"/>
              <a:t>Inherit Visibility of Access Qualifiers</a:t>
            </a:r>
          </a:p>
        </p:txBody>
      </p:sp>
      <p:grpSp>
        <p:nvGrpSpPr>
          <p:cNvPr id="9" name="Group 8">
            <a:extLst>
              <a:ext uri="{FF2B5EF4-FFF2-40B4-BE49-F238E27FC236}">
                <a16:creationId xmlns:a16="http://schemas.microsoft.com/office/drawing/2014/main" id="{C723DE1E-7937-4F83-906C-C6ECA3BEC587}"/>
              </a:ext>
            </a:extLst>
          </p:cNvPr>
          <p:cNvGrpSpPr/>
          <p:nvPr/>
        </p:nvGrpSpPr>
        <p:grpSpPr>
          <a:xfrm>
            <a:off x="2283748" y="1828800"/>
            <a:ext cx="4343400" cy="4071404"/>
            <a:chOff x="1219200" y="1371601"/>
            <a:chExt cx="4343400" cy="3200401"/>
          </a:xfrm>
          <a:solidFill>
            <a:schemeClr val="tx2">
              <a:lumMod val="60000"/>
              <a:lumOff val="40000"/>
            </a:schemeClr>
          </a:solidFill>
        </p:grpSpPr>
        <p:sp>
          <p:nvSpPr>
            <p:cNvPr id="6" name="Arrow: Left-Right-Up 5">
              <a:extLst>
                <a:ext uri="{FF2B5EF4-FFF2-40B4-BE49-F238E27FC236}">
                  <a16:creationId xmlns:a16="http://schemas.microsoft.com/office/drawing/2014/main" id="{1E4BF702-7CC2-4965-AB12-26A085A8AEB3}"/>
                </a:ext>
              </a:extLst>
            </p:cNvPr>
            <p:cNvSpPr/>
            <p:nvPr/>
          </p:nvSpPr>
          <p:spPr bwMode="auto">
            <a:xfrm rot="16200000">
              <a:off x="476250" y="2190752"/>
              <a:ext cx="3200401" cy="1562100"/>
            </a:xfrm>
            <a:prstGeom prst="leftRightUpArrow">
              <a:avLst/>
            </a:prstGeom>
            <a:grp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8" name="Arrow: Left 7">
              <a:extLst>
                <a:ext uri="{FF2B5EF4-FFF2-40B4-BE49-F238E27FC236}">
                  <a16:creationId xmlns:a16="http://schemas.microsoft.com/office/drawing/2014/main" id="{2859DC9C-0A1F-4813-B621-6A8B483E1466}"/>
                </a:ext>
              </a:extLst>
            </p:cNvPr>
            <p:cNvSpPr/>
            <p:nvPr/>
          </p:nvSpPr>
          <p:spPr bwMode="auto">
            <a:xfrm>
              <a:off x="1219200" y="2590800"/>
              <a:ext cx="4343400" cy="762000"/>
            </a:xfrm>
            <a:prstGeom prst="leftArrow">
              <a:avLst>
                <a:gd name="adj1" fmla="val 50000"/>
                <a:gd name="adj2" fmla="val 62109"/>
              </a:avLst>
            </a:prstGeom>
            <a:grp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grpSp>
      <p:sp>
        <p:nvSpPr>
          <p:cNvPr id="10" name="TextBox 9">
            <a:extLst>
              <a:ext uri="{FF2B5EF4-FFF2-40B4-BE49-F238E27FC236}">
                <a16:creationId xmlns:a16="http://schemas.microsoft.com/office/drawing/2014/main" id="{B28EF35A-A4FC-4488-956D-31EC2525B54C}"/>
              </a:ext>
            </a:extLst>
          </p:cNvPr>
          <p:cNvSpPr txBox="1"/>
          <p:nvPr/>
        </p:nvSpPr>
        <p:spPr>
          <a:xfrm>
            <a:off x="3960302" y="2684214"/>
            <a:ext cx="4310795" cy="461665"/>
          </a:xfrm>
          <a:prstGeom prst="rect">
            <a:avLst/>
          </a:prstGeom>
          <a:noFill/>
        </p:spPr>
        <p:txBody>
          <a:bodyPr wrap="none" rtlCol="0">
            <a:spAutoFit/>
          </a:bodyPr>
          <a:lstStyle/>
          <a:p>
            <a:r>
              <a:rPr lang="en-US" dirty="0"/>
              <a:t>private is visible only to parent</a:t>
            </a:r>
          </a:p>
        </p:txBody>
      </p:sp>
      <p:sp>
        <p:nvSpPr>
          <p:cNvPr id="11" name="TextBox 10">
            <a:extLst>
              <a:ext uri="{FF2B5EF4-FFF2-40B4-BE49-F238E27FC236}">
                <a16:creationId xmlns:a16="http://schemas.microsoft.com/office/drawing/2014/main" id="{B41B1630-6BC0-4252-8E70-1798A1EBFEFC}"/>
              </a:ext>
            </a:extLst>
          </p:cNvPr>
          <p:cNvSpPr txBox="1"/>
          <p:nvPr/>
        </p:nvSpPr>
        <p:spPr>
          <a:xfrm>
            <a:off x="3960302" y="4267199"/>
            <a:ext cx="4806124" cy="461665"/>
          </a:xfrm>
          <a:prstGeom prst="rect">
            <a:avLst/>
          </a:prstGeom>
          <a:noFill/>
        </p:spPr>
        <p:txBody>
          <a:bodyPr wrap="none" rtlCol="0">
            <a:spAutoFit/>
          </a:bodyPr>
          <a:lstStyle/>
          <a:p>
            <a:r>
              <a:rPr lang="en-US" dirty="0"/>
              <a:t>protected visible to parent &amp; child</a:t>
            </a:r>
          </a:p>
        </p:txBody>
      </p:sp>
      <p:sp>
        <p:nvSpPr>
          <p:cNvPr id="12" name="TextBox 11">
            <a:extLst>
              <a:ext uri="{FF2B5EF4-FFF2-40B4-BE49-F238E27FC236}">
                <a16:creationId xmlns:a16="http://schemas.microsoft.com/office/drawing/2014/main" id="{14D2FDED-9A14-4D00-A86A-EB423115C00B}"/>
              </a:ext>
            </a:extLst>
          </p:cNvPr>
          <p:cNvSpPr txBox="1"/>
          <p:nvPr/>
        </p:nvSpPr>
        <p:spPr>
          <a:xfrm>
            <a:off x="809136" y="3681016"/>
            <a:ext cx="1042273" cy="1200329"/>
          </a:xfrm>
          <a:prstGeom prst="rect">
            <a:avLst/>
          </a:prstGeom>
          <a:noFill/>
        </p:spPr>
        <p:txBody>
          <a:bodyPr wrap="none" rtlCol="0">
            <a:spAutoFit/>
          </a:bodyPr>
          <a:lstStyle/>
          <a:p>
            <a:r>
              <a:rPr lang="en-US" dirty="0"/>
              <a:t>public</a:t>
            </a:r>
          </a:p>
          <a:p>
            <a:r>
              <a:rPr lang="en-US" dirty="0"/>
              <a:t>visible</a:t>
            </a:r>
          </a:p>
          <a:p>
            <a:r>
              <a:rPr lang="en-US" dirty="0"/>
              <a:t>To All</a:t>
            </a:r>
          </a:p>
        </p:txBody>
      </p:sp>
      <p:sp>
        <p:nvSpPr>
          <p:cNvPr id="13" name="TextBox 12">
            <a:extLst>
              <a:ext uri="{FF2B5EF4-FFF2-40B4-BE49-F238E27FC236}">
                <a16:creationId xmlns:a16="http://schemas.microsoft.com/office/drawing/2014/main" id="{A77FA44A-2380-4E6A-9DB3-33507B8CBDFF}"/>
              </a:ext>
            </a:extLst>
          </p:cNvPr>
          <p:cNvSpPr txBox="1"/>
          <p:nvPr/>
        </p:nvSpPr>
        <p:spPr>
          <a:xfrm>
            <a:off x="3733800" y="1738461"/>
            <a:ext cx="3817071" cy="584775"/>
          </a:xfrm>
          <a:prstGeom prst="rect">
            <a:avLst/>
          </a:prstGeom>
          <a:noFill/>
        </p:spPr>
        <p:txBody>
          <a:bodyPr wrap="none" rtlCol="0">
            <a:spAutoFit/>
          </a:bodyPr>
          <a:lstStyle/>
          <a:p>
            <a:r>
              <a:rPr lang="en-US" sz="3200" dirty="0">
                <a:latin typeface="Comic Sans MS" panose="030F0702030302020204" pitchFamily="66" charset="0"/>
              </a:rPr>
              <a:t>Parent – Base class</a:t>
            </a:r>
          </a:p>
        </p:txBody>
      </p:sp>
      <p:sp>
        <p:nvSpPr>
          <p:cNvPr id="14" name="TextBox 13">
            <a:extLst>
              <a:ext uri="{FF2B5EF4-FFF2-40B4-BE49-F238E27FC236}">
                <a16:creationId xmlns:a16="http://schemas.microsoft.com/office/drawing/2014/main" id="{2B7CBB5E-9180-4B95-A3FE-3C72B71CFD13}"/>
              </a:ext>
            </a:extLst>
          </p:cNvPr>
          <p:cNvSpPr txBox="1"/>
          <p:nvPr/>
        </p:nvSpPr>
        <p:spPr>
          <a:xfrm>
            <a:off x="3663529" y="5447504"/>
            <a:ext cx="4121641" cy="584775"/>
          </a:xfrm>
          <a:prstGeom prst="rect">
            <a:avLst/>
          </a:prstGeom>
          <a:noFill/>
        </p:spPr>
        <p:txBody>
          <a:bodyPr wrap="none" rtlCol="0">
            <a:spAutoFit/>
          </a:bodyPr>
          <a:lstStyle/>
          <a:p>
            <a:r>
              <a:rPr lang="en-US" sz="3200" dirty="0">
                <a:latin typeface="Comic Sans MS" panose="030F0702030302020204" pitchFamily="66" charset="0"/>
              </a:rPr>
              <a:t>Child – Derived class</a:t>
            </a:r>
          </a:p>
        </p:txBody>
      </p:sp>
      <p:sp>
        <p:nvSpPr>
          <p:cNvPr id="15" name="TextBox 14">
            <a:extLst>
              <a:ext uri="{FF2B5EF4-FFF2-40B4-BE49-F238E27FC236}">
                <a16:creationId xmlns:a16="http://schemas.microsoft.com/office/drawing/2014/main" id="{DE84DEAA-280E-4469-B565-6DFF5909C44A}"/>
              </a:ext>
            </a:extLst>
          </p:cNvPr>
          <p:cNvSpPr txBox="1"/>
          <p:nvPr/>
        </p:nvSpPr>
        <p:spPr>
          <a:xfrm>
            <a:off x="681253" y="2323236"/>
            <a:ext cx="1699504" cy="1077218"/>
          </a:xfrm>
          <a:prstGeom prst="rect">
            <a:avLst/>
          </a:prstGeom>
          <a:noFill/>
        </p:spPr>
        <p:txBody>
          <a:bodyPr wrap="none" rtlCol="0">
            <a:spAutoFit/>
          </a:bodyPr>
          <a:lstStyle/>
          <a:p>
            <a:r>
              <a:rPr lang="en-US" sz="3200" dirty="0">
                <a:latin typeface="Comic Sans MS" panose="030F0702030302020204" pitchFamily="66" charset="0"/>
              </a:rPr>
              <a:t>Outside</a:t>
            </a:r>
          </a:p>
          <a:p>
            <a:r>
              <a:rPr lang="en-US" sz="3200" dirty="0">
                <a:latin typeface="Comic Sans MS" panose="030F0702030302020204" pitchFamily="66" charset="0"/>
              </a:rPr>
              <a:t>World</a:t>
            </a:r>
          </a:p>
        </p:txBody>
      </p:sp>
      <p:sp>
        <p:nvSpPr>
          <p:cNvPr id="4" name="TextBox 3">
            <a:extLst>
              <a:ext uri="{FF2B5EF4-FFF2-40B4-BE49-F238E27FC236}">
                <a16:creationId xmlns:a16="http://schemas.microsoft.com/office/drawing/2014/main" id="{6BCD7B1B-D50A-47B1-A173-4776424F9F2B}"/>
              </a:ext>
            </a:extLst>
          </p:cNvPr>
          <p:cNvSpPr txBox="1"/>
          <p:nvPr/>
        </p:nvSpPr>
        <p:spPr>
          <a:xfrm>
            <a:off x="2380757" y="3664357"/>
            <a:ext cx="718466" cy="338554"/>
          </a:xfrm>
          <a:prstGeom prst="rect">
            <a:avLst/>
          </a:prstGeom>
          <a:noFill/>
        </p:spPr>
        <p:txBody>
          <a:bodyPr wrap="none" rtlCol="0">
            <a:spAutoFit/>
          </a:bodyPr>
          <a:lstStyle/>
          <a:p>
            <a:r>
              <a:rPr lang="en-US" sz="1600" dirty="0"/>
              <a:t>public</a:t>
            </a:r>
          </a:p>
        </p:txBody>
      </p:sp>
      <p:sp>
        <p:nvSpPr>
          <p:cNvPr id="5" name="TextBox 4">
            <a:extLst>
              <a:ext uri="{FF2B5EF4-FFF2-40B4-BE49-F238E27FC236}">
                <a16:creationId xmlns:a16="http://schemas.microsoft.com/office/drawing/2014/main" id="{A87D7918-0E5B-4D4C-9C67-4A24F092AC5E}"/>
              </a:ext>
            </a:extLst>
          </p:cNvPr>
          <p:cNvSpPr txBox="1"/>
          <p:nvPr/>
        </p:nvSpPr>
        <p:spPr>
          <a:xfrm>
            <a:off x="3400606" y="1982707"/>
            <a:ext cx="284052" cy="1508105"/>
          </a:xfrm>
          <a:prstGeom prst="rect">
            <a:avLst/>
          </a:prstGeom>
          <a:noFill/>
        </p:spPr>
        <p:txBody>
          <a:bodyPr wrap="none" tIns="0" bIns="0" rtlCol="0">
            <a:spAutoFit/>
          </a:bodyPr>
          <a:lstStyle/>
          <a:p>
            <a:r>
              <a:rPr lang="en-US" sz="1400" kern="400" dirty="0"/>
              <a:t>p</a:t>
            </a:r>
          </a:p>
          <a:p>
            <a:r>
              <a:rPr lang="en-US" sz="1400" kern="400" dirty="0"/>
              <a:t>r</a:t>
            </a:r>
          </a:p>
          <a:p>
            <a:r>
              <a:rPr lang="en-US" sz="1400" kern="400" dirty="0"/>
              <a:t>i</a:t>
            </a:r>
          </a:p>
          <a:p>
            <a:r>
              <a:rPr lang="en-US" sz="1400" kern="400" dirty="0"/>
              <a:t>v</a:t>
            </a:r>
          </a:p>
          <a:p>
            <a:r>
              <a:rPr lang="en-US" sz="1400" kern="400" dirty="0"/>
              <a:t>a</a:t>
            </a:r>
          </a:p>
          <a:p>
            <a:r>
              <a:rPr lang="en-US" sz="1400" kern="400" dirty="0"/>
              <a:t>t</a:t>
            </a:r>
          </a:p>
          <a:p>
            <a:r>
              <a:rPr lang="en-US" sz="1400" kern="400" dirty="0"/>
              <a:t>e</a:t>
            </a:r>
          </a:p>
        </p:txBody>
      </p:sp>
      <p:sp>
        <p:nvSpPr>
          <p:cNvPr id="16" name="TextBox 15">
            <a:extLst>
              <a:ext uri="{FF2B5EF4-FFF2-40B4-BE49-F238E27FC236}">
                <a16:creationId xmlns:a16="http://schemas.microsoft.com/office/drawing/2014/main" id="{3846522A-05BA-4878-A022-AD00097E368E}"/>
              </a:ext>
            </a:extLst>
          </p:cNvPr>
          <p:cNvSpPr txBox="1"/>
          <p:nvPr/>
        </p:nvSpPr>
        <p:spPr>
          <a:xfrm>
            <a:off x="3406635" y="3864500"/>
            <a:ext cx="284052" cy="1938992"/>
          </a:xfrm>
          <a:prstGeom prst="rect">
            <a:avLst/>
          </a:prstGeom>
          <a:noFill/>
        </p:spPr>
        <p:txBody>
          <a:bodyPr wrap="none" tIns="0" bIns="0" rtlCol="0">
            <a:spAutoFit/>
          </a:bodyPr>
          <a:lstStyle/>
          <a:p>
            <a:r>
              <a:rPr lang="en-US" sz="1400" kern="400" dirty="0"/>
              <a:t>p</a:t>
            </a:r>
          </a:p>
          <a:p>
            <a:r>
              <a:rPr lang="en-US" sz="1400" kern="400" dirty="0"/>
              <a:t>r</a:t>
            </a:r>
          </a:p>
          <a:p>
            <a:r>
              <a:rPr lang="en-US" sz="1400" kern="400" dirty="0"/>
              <a:t>o</a:t>
            </a:r>
          </a:p>
          <a:p>
            <a:r>
              <a:rPr lang="en-US" sz="1400" kern="400" dirty="0"/>
              <a:t>t</a:t>
            </a:r>
          </a:p>
          <a:p>
            <a:r>
              <a:rPr lang="en-US" sz="1400" kern="400" dirty="0"/>
              <a:t>e</a:t>
            </a:r>
          </a:p>
          <a:p>
            <a:r>
              <a:rPr lang="en-US" sz="1400" kern="400" dirty="0"/>
              <a:t>c</a:t>
            </a:r>
          </a:p>
          <a:p>
            <a:r>
              <a:rPr lang="en-US" sz="1400" kern="400" dirty="0"/>
              <a:t>t</a:t>
            </a:r>
          </a:p>
          <a:p>
            <a:r>
              <a:rPr lang="en-US" sz="1400" kern="400" dirty="0"/>
              <a:t>e</a:t>
            </a:r>
          </a:p>
          <a:p>
            <a:r>
              <a:rPr lang="en-US" sz="1400" kern="400" dirty="0"/>
              <a:t>d</a:t>
            </a:r>
          </a:p>
        </p:txBody>
      </p:sp>
    </p:spTree>
    <p:extLst>
      <p:ext uri="{BB962C8B-B14F-4D97-AF65-F5344CB8AC3E}">
        <p14:creationId xmlns:p14="http://schemas.microsoft.com/office/powerpoint/2010/main" val="397317987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76200"/>
            <a:ext cx="8686800" cy="4572000"/>
          </a:xfrm>
        </p:spPr>
        <p:txBody>
          <a:bodyPr/>
          <a:lstStyle/>
          <a:p>
            <a:pPr marL="0" indent="0">
              <a:buNone/>
            </a:pPr>
            <a:r>
              <a:rPr lang="en-US" dirty="0"/>
              <a:t>Three different ways for classes to inherit from other classes: public, private, and protected.</a:t>
            </a:r>
          </a:p>
          <a:p>
            <a:pPr marL="0" indent="0">
              <a:buNone/>
            </a:pPr>
            <a:endParaRPr lang="en-US" dirty="0"/>
          </a:p>
          <a:p>
            <a:pPr marL="0" indent="0">
              <a:buNone/>
            </a:pPr>
            <a:r>
              <a:rPr lang="en-US" sz="2400" dirty="0">
                <a:solidFill>
                  <a:srgbClr val="0000CC"/>
                </a:solidFill>
                <a:latin typeface="Calibri"/>
                <a:cs typeface="Calibri"/>
              </a:rPr>
              <a:t>// Inherit from Base publicly</a:t>
            </a:r>
          </a:p>
          <a:p>
            <a:pPr marL="0" indent="0">
              <a:buNone/>
            </a:pPr>
            <a:r>
              <a:rPr lang="en-US" sz="2400" b="1" dirty="0">
                <a:solidFill>
                  <a:srgbClr val="0000CC"/>
                </a:solidFill>
                <a:latin typeface="Calibri"/>
                <a:cs typeface="Calibri"/>
              </a:rPr>
              <a:t>class</a:t>
            </a:r>
            <a:r>
              <a:rPr lang="en-US" sz="2400" dirty="0">
                <a:solidFill>
                  <a:srgbClr val="0000CC"/>
                </a:solidFill>
                <a:latin typeface="Calibri"/>
                <a:cs typeface="Calibri"/>
              </a:rPr>
              <a:t> D1: </a:t>
            </a:r>
            <a:r>
              <a:rPr lang="en-US" sz="2400" b="1" dirty="0">
                <a:solidFill>
                  <a:srgbClr val="0000CC"/>
                </a:solidFill>
                <a:latin typeface="Calibri"/>
                <a:cs typeface="Calibri"/>
              </a:rPr>
              <a:t>public</a:t>
            </a:r>
            <a:r>
              <a:rPr lang="en-US" sz="2400" dirty="0">
                <a:solidFill>
                  <a:srgbClr val="0000CC"/>
                </a:solidFill>
                <a:latin typeface="Calibri"/>
                <a:cs typeface="Calibri"/>
              </a:rPr>
              <a:t> Base</a:t>
            </a:r>
          </a:p>
          <a:p>
            <a:pPr marL="0" indent="0">
              <a:buNone/>
            </a:pPr>
            <a:r>
              <a:rPr lang="en-US" sz="2400" dirty="0">
                <a:solidFill>
                  <a:srgbClr val="0000CC"/>
                </a:solidFill>
                <a:latin typeface="Calibri"/>
                <a:cs typeface="Calibri"/>
              </a:rPr>
              <a:t>{ };</a:t>
            </a:r>
          </a:p>
          <a:p>
            <a:pPr marL="0" indent="0">
              <a:buNone/>
            </a:pPr>
            <a:r>
              <a:rPr lang="en-US" sz="2400" dirty="0">
                <a:solidFill>
                  <a:srgbClr val="0000CC"/>
                </a:solidFill>
                <a:latin typeface="Calibri"/>
                <a:cs typeface="Calibri"/>
              </a:rPr>
              <a:t>// Inherit from Base privately</a:t>
            </a:r>
          </a:p>
          <a:p>
            <a:pPr marL="0" indent="0">
              <a:buNone/>
            </a:pPr>
            <a:r>
              <a:rPr lang="en-US" sz="2400" b="1" dirty="0">
                <a:solidFill>
                  <a:srgbClr val="0000CC"/>
                </a:solidFill>
                <a:latin typeface="Calibri"/>
                <a:cs typeface="Calibri"/>
              </a:rPr>
              <a:t>class</a:t>
            </a:r>
            <a:r>
              <a:rPr lang="en-US" sz="2400" dirty="0">
                <a:solidFill>
                  <a:srgbClr val="0000CC"/>
                </a:solidFill>
                <a:latin typeface="Calibri"/>
                <a:cs typeface="Calibri"/>
              </a:rPr>
              <a:t> D2: </a:t>
            </a:r>
            <a:r>
              <a:rPr lang="en-US" sz="2400" b="1" dirty="0">
                <a:solidFill>
                  <a:srgbClr val="0000CC"/>
                </a:solidFill>
                <a:latin typeface="Calibri"/>
                <a:cs typeface="Calibri"/>
              </a:rPr>
              <a:t>private</a:t>
            </a:r>
            <a:r>
              <a:rPr lang="en-US" sz="2400" dirty="0">
                <a:solidFill>
                  <a:srgbClr val="0000CC"/>
                </a:solidFill>
                <a:latin typeface="Calibri"/>
                <a:cs typeface="Calibri"/>
              </a:rPr>
              <a:t> Base</a:t>
            </a:r>
          </a:p>
          <a:p>
            <a:pPr marL="0" indent="0">
              <a:buNone/>
            </a:pPr>
            <a:r>
              <a:rPr lang="en-US" sz="2400" dirty="0">
                <a:solidFill>
                  <a:srgbClr val="0000CC"/>
                </a:solidFill>
                <a:latin typeface="Calibri"/>
                <a:cs typeface="Calibri"/>
              </a:rPr>
              <a:t>{  };</a:t>
            </a:r>
          </a:p>
          <a:p>
            <a:pPr marL="0" indent="0">
              <a:buNone/>
            </a:pPr>
            <a:r>
              <a:rPr lang="en-US" sz="2400" dirty="0">
                <a:solidFill>
                  <a:srgbClr val="0000CC"/>
                </a:solidFill>
                <a:latin typeface="Calibri"/>
                <a:cs typeface="Calibri"/>
              </a:rPr>
              <a:t>// Inherit from Base </a:t>
            </a:r>
            <a:r>
              <a:rPr lang="en-US" sz="2400" dirty="0" err="1">
                <a:solidFill>
                  <a:srgbClr val="0000CC"/>
                </a:solidFill>
                <a:latin typeface="Calibri"/>
                <a:cs typeface="Calibri"/>
              </a:rPr>
              <a:t>protectedly</a:t>
            </a:r>
            <a:endParaRPr lang="en-US" sz="2400" dirty="0">
              <a:solidFill>
                <a:srgbClr val="0000CC"/>
              </a:solidFill>
              <a:latin typeface="Calibri"/>
              <a:cs typeface="Calibri"/>
            </a:endParaRPr>
          </a:p>
          <a:p>
            <a:pPr marL="0" indent="0">
              <a:buNone/>
            </a:pPr>
            <a:r>
              <a:rPr lang="en-US" sz="2400" b="1" dirty="0">
                <a:solidFill>
                  <a:srgbClr val="0000CC"/>
                </a:solidFill>
                <a:latin typeface="Calibri"/>
                <a:cs typeface="Calibri"/>
              </a:rPr>
              <a:t>class</a:t>
            </a:r>
            <a:r>
              <a:rPr lang="en-US" sz="2400" dirty="0">
                <a:solidFill>
                  <a:srgbClr val="0000CC"/>
                </a:solidFill>
                <a:latin typeface="Calibri"/>
                <a:cs typeface="Calibri"/>
              </a:rPr>
              <a:t> D3: </a:t>
            </a:r>
            <a:r>
              <a:rPr lang="en-US" sz="2400" b="1" dirty="0">
                <a:solidFill>
                  <a:srgbClr val="0000CC"/>
                </a:solidFill>
                <a:latin typeface="Calibri"/>
                <a:cs typeface="Calibri"/>
              </a:rPr>
              <a:t>protected</a:t>
            </a:r>
            <a:r>
              <a:rPr lang="en-US" sz="2400" dirty="0">
                <a:solidFill>
                  <a:srgbClr val="0000CC"/>
                </a:solidFill>
                <a:latin typeface="Calibri"/>
                <a:cs typeface="Calibri"/>
              </a:rPr>
              <a:t> Base</a:t>
            </a:r>
          </a:p>
          <a:p>
            <a:pPr marL="0" indent="0">
              <a:buNone/>
            </a:pPr>
            <a:r>
              <a:rPr lang="en-US" sz="2400" dirty="0">
                <a:solidFill>
                  <a:srgbClr val="0000CC"/>
                </a:solidFill>
                <a:latin typeface="Calibri"/>
                <a:cs typeface="Calibri"/>
              </a:rPr>
              <a:t>{ };</a:t>
            </a:r>
          </a:p>
          <a:p>
            <a:pPr marL="0" indent="0">
              <a:buNone/>
            </a:pPr>
            <a:r>
              <a:rPr lang="en-US" sz="2400" b="1" dirty="0">
                <a:solidFill>
                  <a:srgbClr val="0000CC"/>
                </a:solidFill>
                <a:latin typeface="Calibri"/>
                <a:cs typeface="Calibri"/>
              </a:rPr>
              <a:t>class</a:t>
            </a:r>
            <a:r>
              <a:rPr lang="en-US" sz="2400" dirty="0">
                <a:solidFill>
                  <a:srgbClr val="0000CC"/>
                </a:solidFill>
                <a:latin typeface="Calibri"/>
                <a:cs typeface="Calibri"/>
              </a:rPr>
              <a:t> D4: Base // Defaults to private inheritance</a:t>
            </a:r>
          </a:p>
          <a:p>
            <a:pPr marL="0" indent="0">
              <a:buNone/>
            </a:pPr>
            <a:r>
              <a:rPr lang="en-US" sz="2400" dirty="0">
                <a:solidFill>
                  <a:srgbClr val="0000CC"/>
                </a:solidFill>
                <a:latin typeface="Calibri"/>
                <a:cs typeface="Calibri"/>
              </a:rPr>
              <a:t>{ };</a:t>
            </a:r>
            <a:r>
              <a:rPr lang="en-US" sz="1800" dirty="0">
                <a:solidFill>
                  <a:srgbClr val="0000CC"/>
                </a:solidFill>
                <a:latin typeface="Calibri"/>
                <a:cs typeface="Calibri"/>
              </a:rPr>
              <a:t>	</a:t>
            </a:r>
          </a:p>
          <a:p>
            <a:endParaRPr lang="en-US" dirty="0"/>
          </a:p>
        </p:txBody>
      </p:sp>
      <p:sp>
        <p:nvSpPr>
          <p:cNvPr id="4" name="Rectangle 3"/>
          <p:cNvSpPr/>
          <p:nvPr/>
        </p:nvSpPr>
        <p:spPr>
          <a:xfrm>
            <a:off x="4419600" y="1666161"/>
            <a:ext cx="4572000" cy="2308324"/>
          </a:xfrm>
          <a:prstGeom prst="rect">
            <a:avLst/>
          </a:prstGeom>
        </p:spPr>
        <p:txBody>
          <a:bodyPr>
            <a:spAutoFit/>
          </a:bodyPr>
          <a:lstStyle/>
          <a:p>
            <a:r>
              <a:rPr lang="en-US" dirty="0"/>
              <a:t>If you do not choose an inheritance type, C++ defaults to private inheritance (just like members default to private access if you do not specify otherwise).</a:t>
            </a:r>
          </a:p>
        </p:txBody>
      </p:sp>
    </p:spTree>
    <p:extLst>
      <p:ext uri="{BB962C8B-B14F-4D97-AF65-F5344CB8AC3E}">
        <p14:creationId xmlns:p14="http://schemas.microsoft.com/office/powerpoint/2010/main" val="147417621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305800" cy="992187"/>
          </a:xfrm>
        </p:spPr>
        <p:txBody>
          <a:bodyPr/>
          <a:lstStyle/>
          <a:p>
            <a:r>
              <a:rPr lang="en-US" dirty="0"/>
              <a:t>Public inheritance</a:t>
            </a:r>
          </a:p>
        </p:txBody>
      </p:sp>
      <p:sp>
        <p:nvSpPr>
          <p:cNvPr id="3" name="Content Placeholder 2"/>
          <p:cNvSpPr>
            <a:spLocks noGrp="1"/>
          </p:cNvSpPr>
          <p:nvPr>
            <p:ph idx="1"/>
          </p:nvPr>
        </p:nvSpPr>
        <p:spPr>
          <a:xfrm>
            <a:off x="381000" y="990600"/>
            <a:ext cx="8294687" cy="4572000"/>
          </a:xfrm>
        </p:spPr>
        <p:txBody>
          <a:bodyPr/>
          <a:lstStyle/>
          <a:p>
            <a:pPr marL="0" indent="0">
              <a:buNone/>
            </a:pPr>
            <a:r>
              <a:rPr lang="en-US" dirty="0">
                <a:solidFill>
                  <a:srgbClr val="0000CC"/>
                </a:solidFill>
                <a:latin typeface="Calibri"/>
                <a:cs typeface="Calibri"/>
              </a:rPr>
              <a:t>// Inherit from Base publicly</a:t>
            </a:r>
          </a:p>
          <a:p>
            <a:pPr marL="0" indent="0">
              <a:buNone/>
            </a:pPr>
            <a:r>
              <a:rPr lang="en-US" b="1" dirty="0">
                <a:solidFill>
                  <a:srgbClr val="0000CC"/>
                </a:solidFill>
                <a:latin typeface="Calibri"/>
                <a:cs typeface="Calibri"/>
              </a:rPr>
              <a:t>class</a:t>
            </a:r>
            <a:r>
              <a:rPr lang="en-US" dirty="0">
                <a:solidFill>
                  <a:srgbClr val="0000CC"/>
                </a:solidFill>
                <a:latin typeface="Calibri"/>
                <a:cs typeface="Calibri"/>
              </a:rPr>
              <a:t> D1: </a:t>
            </a:r>
            <a:r>
              <a:rPr lang="en-US" b="1" dirty="0">
                <a:solidFill>
                  <a:srgbClr val="0000CC"/>
                </a:solidFill>
                <a:latin typeface="Calibri"/>
                <a:cs typeface="Calibri"/>
              </a:rPr>
              <a:t>public</a:t>
            </a:r>
            <a:r>
              <a:rPr lang="en-US" dirty="0">
                <a:solidFill>
                  <a:srgbClr val="0000CC"/>
                </a:solidFill>
                <a:latin typeface="Calibri"/>
                <a:cs typeface="Calibri"/>
              </a:rPr>
              <a:t> Base</a:t>
            </a:r>
          </a:p>
          <a:p>
            <a:pPr marL="0" indent="0">
              <a:buNone/>
            </a:pPr>
            <a:r>
              <a:rPr lang="en-US" dirty="0">
                <a:solidFill>
                  <a:srgbClr val="0000CC"/>
                </a:solidFill>
                <a:latin typeface="Calibri"/>
                <a:cs typeface="Calibri"/>
              </a:rPr>
              <a:t>{ };</a:t>
            </a:r>
            <a:endParaRPr lang="en-US" dirty="0"/>
          </a:p>
          <a:p>
            <a:r>
              <a:rPr lang="en-US" sz="2400" dirty="0"/>
              <a:t>All members keep their original access specifications. </a:t>
            </a:r>
          </a:p>
          <a:p>
            <a:r>
              <a:rPr lang="en-US" sz="2400" dirty="0"/>
              <a:t>Private members stay private, protected members stay protected, and public members stay public.</a:t>
            </a:r>
          </a:p>
        </p:txBody>
      </p:sp>
      <p:graphicFrame>
        <p:nvGraphicFramePr>
          <p:cNvPr id="6" name="Table 5"/>
          <p:cNvGraphicFramePr>
            <a:graphicFrameLocks noGrp="1"/>
          </p:cNvGraphicFramePr>
          <p:nvPr>
            <p:extLst>
              <p:ext uri="{D42A27DB-BD31-4B8C-83A1-F6EECF244321}">
                <p14:modId xmlns:p14="http://schemas.microsoft.com/office/powerpoint/2010/main" val="1746598388"/>
              </p:ext>
            </p:extLst>
          </p:nvPr>
        </p:nvGraphicFramePr>
        <p:xfrm>
          <a:off x="394635" y="3962400"/>
          <a:ext cx="8294688" cy="2672080"/>
        </p:xfrm>
        <a:graphic>
          <a:graphicData uri="http://schemas.openxmlformats.org/drawingml/2006/table">
            <a:tbl>
              <a:tblPr firstRow="1" bandRow="1">
                <a:tableStyleId>{5C22544A-7EE6-4342-B048-85BDC9FD1C3A}</a:tableStyleId>
              </a:tblPr>
              <a:tblGrid>
                <a:gridCol w="2073672">
                  <a:extLst>
                    <a:ext uri="{9D8B030D-6E8A-4147-A177-3AD203B41FA5}">
                      <a16:colId xmlns:a16="http://schemas.microsoft.com/office/drawing/2014/main" val="20000"/>
                    </a:ext>
                  </a:extLst>
                </a:gridCol>
                <a:gridCol w="2073672">
                  <a:extLst>
                    <a:ext uri="{9D8B030D-6E8A-4147-A177-3AD203B41FA5}">
                      <a16:colId xmlns:a16="http://schemas.microsoft.com/office/drawing/2014/main" val="20001"/>
                    </a:ext>
                  </a:extLst>
                </a:gridCol>
                <a:gridCol w="2073672">
                  <a:extLst>
                    <a:ext uri="{9D8B030D-6E8A-4147-A177-3AD203B41FA5}">
                      <a16:colId xmlns:a16="http://schemas.microsoft.com/office/drawing/2014/main" val="20002"/>
                    </a:ext>
                  </a:extLst>
                </a:gridCol>
                <a:gridCol w="2073672">
                  <a:extLst>
                    <a:ext uri="{9D8B030D-6E8A-4147-A177-3AD203B41FA5}">
                      <a16:colId xmlns:a16="http://schemas.microsoft.com/office/drawing/2014/main" val="20003"/>
                    </a:ext>
                  </a:extLst>
                </a:gridCol>
              </a:tblGrid>
              <a:tr h="370840">
                <a:tc gridSpan="4">
                  <a:txBody>
                    <a:bodyPr/>
                    <a:lstStyle/>
                    <a:p>
                      <a:pPr algn="ctr"/>
                      <a:r>
                        <a:rPr lang="en-US" dirty="0">
                          <a:solidFill>
                            <a:srgbClr val="000000"/>
                          </a:solidFill>
                        </a:rPr>
                        <a:t>public inheritance</a:t>
                      </a:r>
                    </a:p>
                  </a:txBody>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dirty="0">
                          <a:solidFill>
                            <a:schemeClr val="tx1"/>
                          </a:solidFill>
                        </a:rPr>
                        <a:t>Base class</a:t>
                      </a:r>
                    </a:p>
                    <a:p>
                      <a:r>
                        <a:rPr lang="en-US" dirty="0">
                          <a:solidFill>
                            <a:schemeClr val="tx1"/>
                          </a:solidFill>
                        </a:rPr>
                        <a:t>access</a:t>
                      </a:r>
                      <a:r>
                        <a:rPr lang="en-US" baseline="0" dirty="0">
                          <a:solidFill>
                            <a:schemeClr val="tx1"/>
                          </a:solidFill>
                        </a:rPr>
                        <a:t> </a:t>
                      </a:r>
                      <a:r>
                        <a:rPr lang="en-US" baseline="0" dirty="0" err="1">
                          <a:solidFill>
                            <a:schemeClr val="tx1"/>
                          </a:solidFill>
                        </a:rPr>
                        <a:t>specifier</a:t>
                      </a:r>
                      <a:endParaRPr lang="en-US" dirty="0">
                        <a:solidFill>
                          <a:schemeClr val="tx1"/>
                        </a:solidFill>
                      </a:endParaRPr>
                    </a:p>
                  </a:txBody>
                  <a:tcPr>
                    <a:solidFill>
                      <a:schemeClr val="accent1">
                        <a:lumMod val="60000"/>
                        <a:lumOff val="40000"/>
                      </a:schemeClr>
                    </a:solidFill>
                  </a:tcPr>
                </a:tc>
                <a:tc>
                  <a:txBody>
                    <a:bodyPr/>
                    <a:lstStyle/>
                    <a:p>
                      <a:r>
                        <a:rPr lang="en-US" dirty="0">
                          <a:solidFill>
                            <a:schemeClr val="tx1"/>
                          </a:solidFill>
                        </a:rPr>
                        <a:t>Derived</a:t>
                      </a:r>
                      <a:r>
                        <a:rPr lang="en-US" baseline="0" dirty="0">
                          <a:solidFill>
                            <a:schemeClr val="tx1"/>
                          </a:solidFill>
                        </a:rPr>
                        <a:t> class access </a:t>
                      </a:r>
                      <a:r>
                        <a:rPr lang="en-US" baseline="0" dirty="0" err="1">
                          <a:solidFill>
                            <a:schemeClr val="tx1"/>
                          </a:solidFill>
                        </a:rPr>
                        <a:t>specifiier</a:t>
                      </a:r>
                      <a:endParaRPr lang="en-US" baseline="0" dirty="0">
                        <a:solidFill>
                          <a:schemeClr val="tx1"/>
                        </a:solidFill>
                      </a:endParaRPr>
                    </a:p>
                    <a:p>
                      <a:r>
                        <a:rPr lang="en-US" baseline="0" dirty="0">
                          <a:solidFill>
                            <a:schemeClr val="tx1"/>
                          </a:solidFill>
                        </a:rPr>
                        <a:t>(implicitly given)</a:t>
                      </a:r>
                      <a:endParaRPr lang="en-US" dirty="0">
                        <a:solidFill>
                          <a:schemeClr val="tx1"/>
                        </a:solidFill>
                      </a:endParaRPr>
                    </a:p>
                  </a:txBody>
                  <a:tcPr>
                    <a:solidFill>
                      <a:schemeClr val="accent1">
                        <a:lumMod val="60000"/>
                        <a:lumOff val="40000"/>
                      </a:schemeClr>
                    </a:solidFill>
                  </a:tcPr>
                </a:tc>
                <a:tc>
                  <a:txBody>
                    <a:bodyPr/>
                    <a:lstStyle/>
                    <a:p>
                      <a:r>
                        <a:rPr lang="en-US" dirty="0">
                          <a:solidFill>
                            <a:schemeClr val="tx1"/>
                          </a:solidFill>
                        </a:rPr>
                        <a:t>Directly accessible in member functions of  derived class?</a:t>
                      </a:r>
                    </a:p>
                  </a:txBody>
                  <a:tcPr>
                    <a:solidFill>
                      <a:schemeClr val="accent1">
                        <a:lumMod val="60000"/>
                        <a:lumOff val="40000"/>
                      </a:schemeClr>
                    </a:solidFill>
                  </a:tcPr>
                </a:tc>
                <a:tc>
                  <a:txBody>
                    <a:bodyPr/>
                    <a:lstStyle/>
                    <a:p>
                      <a:r>
                        <a:rPr lang="en-US" dirty="0">
                          <a:solidFill>
                            <a:schemeClr val="tx1"/>
                          </a:solidFill>
                        </a:rPr>
                        <a:t>Directly accessible</a:t>
                      </a:r>
                      <a:r>
                        <a:rPr lang="en-US" baseline="0" dirty="0">
                          <a:solidFill>
                            <a:schemeClr val="tx1"/>
                          </a:solidFill>
                        </a:rPr>
                        <a:t> in any other code?</a:t>
                      </a:r>
                      <a:endParaRPr lang="en-US" dirty="0">
                        <a:solidFill>
                          <a:schemeClr val="tx1"/>
                        </a:solidFill>
                      </a:endParaRPr>
                    </a:p>
                  </a:txBody>
                  <a:tcP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r>
                        <a:rPr lang="en-US" dirty="0">
                          <a:solidFill>
                            <a:schemeClr val="tx1"/>
                          </a:solidFill>
                        </a:rPr>
                        <a:t>public</a:t>
                      </a:r>
                    </a:p>
                  </a:txBody>
                  <a:tcPr/>
                </a:tc>
                <a:tc>
                  <a:txBody>
                    <a:bodyPr/>
                    <a:lstStyle/>
                    <a:p>
                      <a:r>
                        <a:rPr lang="en-US" dirty="0">
                          <a:solidFill>
                            <a:schemeClr val="tx1"/>
                          </a:solidFill>
                        </a:rPr>
                        <a:t>public</a:t>
                      </a:r>
                    </a:p>
                  </a:txBody>
                  <a:tcPr/>
                </a:tc>
                <a:tc>
                  <a:txBody>
                    <a:bodyPr/>
                    <a:lstStyle/>
                    <a:p>
                      <a:r>
                        <a:rPr lang="en-US" dirty="0">
                          <a:solidFill>
                            <a:schemeClr val="tx1"/>
                          </a:solidFill>
                        </a:rPr>
                        <a:t>yes</a:t>
                      </a:r>
                    </a:p>
                  </a:txBody>
                  <a:tcPr/>
                </a:tc>
                <a:tc>
                  <a:txBody>
                    <a:bodyPr/>
                    <a:lstStyle/>
                    <a:p>
                      <a:r>
                        <a:rPr lang="en-US" dirty="0">
                          <a:solidFill>
                            <a:schemeClr val="tx1"/>
                          </a:solidFill>
                        </a:rPr>
                        <a:t>yes</a:t>
                      </a:r>
                    </a:p>
                  </a:txBody>
                  <a:tcPr/>
                </a:tc>
                <a:extLst>
                  <a:ext uri="{0D108BD9-81ED-4DB2-BD59-A6C34878D82A}">
                    <a16:rowId xmlns:a16="http://schemas.microsoft.com/office/drawing/2014/main" val="10002"/>
                  </a:ext>
                </a:extLst>
              </a:tr>
              <a:tr h="370840">
                <a:tc>
                  <a:txBody>
                    <a:bodyPr/>
                    <a:lstStyle/>
                    <a:p>
                      <a:r>
                        <a:rPr lang="en-US" dirty="0">
                          <a:solidFill>
                            <a:schemeClr val="tx1"/>
                          </a:solidFill>
                        </a:rPr>
                        <a:t>private</a:t>
                      </a:r>
                    </a:p>
                  </a:txBody>
                  <a:tcPr/>
                </a:tc>
                <a:tc>
                  <a:txBody>
                    <a:bodyPr/>
                    <a:lstStyle/>
                    <a:p>
                      <a:r>
                        <a:rPr lang="en-US" dirty="0">
                          <a:solidFill>
                            <a:schemeClr val="tx1"/>
                          </a:solidFill>
                        </a:rPr>
                        <a:t>private</a:t>
                      </a:r>
                    </a:p>
                  </a:txBody>
                  <a:tcPr/>
                </a:tc>
                <a:tc>
                  <a:txBody>
                    <a:bodyPr/>
                    <a:lstStyle/>
                    <a:p>
                      <a:r>
                        <a:rPr lang="en-US" dirty="0">
                          <a:solidFill>
                            <a:schemeClr val="tx1"/>
                          </a:solidFill>
                        </a:rPr>
                        <a:t>no</a:t>
                      </a:r>
                    </a:p>
                  </a:txBody>
                  <a:tcPr/>
                </a:tc>
                <a:tc>
                  <a:txBody>
                    <a:bodyPr/>
                    <a:lstStyle/>
                    <a:p>
                      <a:r>
                        <a:rPr lang="en-US" dirty="0">
                          <a:solidFill>
                            <a:schemeClr val="tx1"/>
                          </a:solidFill>
                        </a:rPr>
                        <a:t>no</a:t>
                      </a:r>
                    </a:p>
                  </a:txBody>
                  <a:tcPr/>
                </a:tc>
                <a:extLst>
                  <a:ext uri="{0D108BD9-81ED-4DB2-BD59-A6C34878D82A}">
                    <a16:rowId xmlns:a16="http://schemas.microsoft.com/office/drawing/2014/main" val="10003"/>
                  </a:ext>
                </a:extLst>
              </a:tr>
              <a:tr h="370840">
                <a:tc>
                  <a:txBody>
                    <a:bodyPr/>
                    <a:lstStyle/>
                    <a:p>
                      <a:r>
                        <a:rPr lang="en-US" dirty="0">
                          <a:solidFill>
                            <a:schemeClr val="tx1"/>
                          </a:solidFill>
                        </a:rPr>
                        <a:t>protected</a:t>
                      </a:r>
                    </a:p>
                  </a:txBody>
                  <a:tcPr/>
                </a:tc>
                <a:tc>
                  <a:txBody>
                    <a:bodyPr/>
                    <a:lstStyle/>
                    <a:p>
                      <a:r>
                        <a:rPr lang="en-US" dirty="0">
                          <a:solidFill>
                            <a:schemeClr val="tx1"/>
                          </a:solidFill>
                        </a:rPr>
                        <a:t>protected</a:t>
                      </a:r>
                    </a:p>
                  </a:txBody>
                  <a:tcPr/>
                </a:tc>
                <a:tc>
                  <a:txBody>
                    <a:bodyPr/>
                    <a:lstStyle/>
                    <a:p>
                      <a:r>
                        <a:rPr lang="en-US" dirty="0">
                          <a:solidFill>
                            <a:schemeClr val="tx1"/>
                          </a:solidFill>
                        </a:rPr>
                        <a:t>yes</a:t>
                      </a:r>
                    </a:p>
                  </a:txBody>
                  <a:tcPr/>
                </a:tc>
                <a:tc>
                  <a:txBody>
                    <a:bodyPr/>
                    <a:lstStyle/>
                    <a:p>
                      <a:r>
                        <a:rPr lang="en-US" dirty="0">
                          <a:solidFill>
                            <a:schemeClr val="tx1"/>
                          </a:solidFill>
                        </a:rPr>
                        <a:t>no</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9045819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05800" cy="992187"/>
          </a:xfrm>
        </p:spPr>
        <p:txBody>
          <a:bodyPr/>
          <a:lstStyle/>
          <a:p>
            <a:r>
              <a:rPr lang="en-US" dirty="0"/>
              <a:t>Private inheritance</a:t>
            </a:r>
          </a:p>
        </p:txBody>
      </p:sp>
      <p:sp>
        <p:nvSpPr>
          <p:cNvPr id="3" name="Content Placeholder 2"/>
          <p:cNvSpPr>
            <a:spLocks noGrp="1"/>
          </p:cNvSpPr>
          <p:nvPr>
            <p:ph idx="1"/>
          </p:nvPr>
        </p:nvSpPr>
        <p:spPr>
          <a:xfrm>
            <a:off x="533400" y="685800"/>
            <a:ext cx="8294687" cy="4572000"/>
          </a:xfrm>
        </p:spPr>
        <p:txBody>
          <a:bodyPr/>
          <a:lstStyle/>
          <a:p>
            <a:pPr marL="0" indent="0">
              <a:buNone/>
            </a:pPr>
            <a:r>
              <a:rPr lang="en-US" sz="2400" dirty="0">
                <a:solidFill>
                  <a:srgbClr val="0000CC"/>
                </a:solidFill>
                <a:latin typeface="Calibri"/>
                <a:cs typeface="Calibri"/>
              </a:rPr>
              <a:t>// Inherit from Base privately</a:t>
            </a:r>
          </a:p>
          <a:p>
            <a:pPr marL="0" indent="0">
              <a:buNone/>
            </a:pPr>
            <a:r>
              <a:rPr lang="en-US" sz="2400" b="1" dirty="0">
                <a:solidFill>
                  <a:srgbClr val="0000CC"/>
                </a:solidFill>
                <a:latin typeface="Calibri"/>
                <a:cs typeface="Calibri"/>
              </a:rPr>
              <a:t>class</a:t>
            </a:r>
            <a:r>
              <a:rPr lang="en-US" sz="2400" dirty="0">
                <a:solidFill>
                  <a:srgbClr val="0000CC"/>
                </a:solidFill>
                <a:latin typeface="Calibri"/>
                <a:cs typeface="Calibri"/>
              </a:rPr>
              <a:t> D2: </a:t>
            </a:r>
            <a:r>
              <a:rPr lang="en-US" sz="2400" b="1" dirty="0">
                <a:solidFill>
                  <a:srgbClr val="0000CC"/>
                </a:solidFill>
                <a:latin typeface="Calibri"/>
                <a:cs typeface="Calibri"/>
              </a:rPr>
              <a:t>private</a:t>
            </a:r>
            <a:r>
              <a:rPr lang="en-US" sz="2400" dirty="0">
                <a:solidFill>
                  <a:srgbClr val="0000CC"/>
                </a:solidFill>
                <a:latin typeface="Calibri"/>
                <a:cs typeface="Calibri"/>
              </a:rPr>
              <a:t> Base</a:t>
            </a:r>
          </a:p>
          <a:p>
            <a:pPr marL="0" indent="0">
              <a:buNone/>
            </a:pPr>
            <a:r>
              <a:rPr lang="en-US" sz="2400" dirty="0">
                <a:solidFill>
                  <a:srgbClr val="0000CC"/>
                </a:solidFill>
                <a:latin typeface="Calibri"/>
                <a:cs typeface="Calibri"/>
              </a:rPr>
              <a:t>{  };</a:t>
            </a:r>
            <a:endParaRPr lang="en-US" sz="2400" dirty="0"/>
          </a:p>
          <a:p>
            <a:r>
              <a:rPr lang="en-US" sz="2000" dirty="0"/>
              <a:t>All members from the base class are inherited as private. </a:t>
            </a:r>
          </a:p>
          <a:p>
            <a:pPr lvl="1"/>
            <a:r>
              <a:rPr lang="en-US" sz="2000" dirty="0"/>
              <a:t>private members stay private, and protected and public members become private.</a:t>
            </a:r>
          </a:p>
          <a:p>
            <a:r>
              <a:rPr lang="en-US" sz="2000" dirty="0"/>
              <a:t>This does not affect that way that the derived class accesses members inherited from its parent! It only affects the code trying to access those members through the derived class.</a:t>
            </a:r>
          </a:p>
        </p:txBody>
      </p:sp>
      <p:graphicFrame>
        <p:nvGraphicFramePr>
          <p:cNvPr id="4" name="Table 3"/>
          <p:cNvGraphicFramePr>
            <a:graphicFrameLocks noGrp="1"/>
          </p:cNvGraphicFramePr>
          <p:nvPr>
            <p:extLst>
              <p:ext uri="{D42A27DB-BD31-4B8C-83A1-F6EECF244321}">
                <p14:modId xmlns:p14="http://schemas.microsoft.com/office/powerpoint/2010/main" val="3385840961"/>
              </p:ext>
            </p:extLst>
          </p:nvPr>
        </p:nvGraphicFramePr>
        <p:xfrm>
          <a:off x="394635" y="3962400"/>
          <a:ext cx="8294688" cy="2946400"/>
        </p:xfrm>
        <a:graphic>
          <a:graphicData uri="http://schemas.openxmlformats.org/drawingml/2006/table">
            <a:tbl>
              <a:tblPr firstRow="1" bandRow="1">
                <a:tableStyleId>{5C22544A-7EE6-4342-B048-85BDC9FD1C3A}</a:tableStyleId>
              </a:tblPr>
              <a:tblGrid>
                <a:gridCol w="2073672">
                  <a:extLst>
                    <a:ext uri="{9D8B030D-6E8A-4147-A177-3AD203B41FA5}">
                      <a16:colId xmlns:a16="http://schemas.microsoft.com/office/drawing/2014/main" val="20000"/>
                    </a:ext>
                  </a:extLst>
                </a:gridCol>
                <a:gridCol w="2073672">
                  <a:extLst>
                    <a:ext uri="{9D8B030D-6E8A-4147-A177-3AD203B41FA5}">
                      <a16:colId xmlns:a16="http://schemas.microsoft.com/office/drawing/2014/main" val="20001"/>
                    </a:ext>
                  </a:extLst>
                </a:gridCol>
                <a:gridCol w="2073672">
                  <a:extLst>
                    <a:ext uri="{9D8B030D-6E8A-4147-A177-3AD203B41FA5}">
                      <a16:colId xmlns:a16="http://schemas.microsoft.com/office/drawing/2014/main" val="20002"/>
                    </a:ext>
                  </a:extLst>
                </a:gridCol>
                <a:gridCol w="2073672">
                  <a:extLst>
                    <a:ext uri="{9D8B030D-6E8A-4147-A177-3AD203B41FA5}">
                      <a16:colId xmlns:a16="http://schemas.microsoft.com/office/drawing/2014/main" val="20003"/>
                    </a:ext>
                  </a:extLst>
                </a:gridCol>
              </a:tblGrid>
              <a:tr h="370840">
                <a:tc gridSpan="4">
                  <a:txBody>
                    <a:bodyPr/>
                    <a:lstStyle/>
                    <a:p>
                      <a:pPr algn="ctr"/>
                      <a:r>
                        <a:rPr lang="en-US" dirty="0">
                          <a:solidFill>
                            <a:srgbClr val="000000"/>
                          </a:solidFill>
                        </a:rPr>
                        <a:t>private inheritance</a:t>
                      </a:r>
                    </a:p>
                  </a:txBody>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dirty="0">
                          <a:solidFill>
                            <a:schemeClr val="tx1"/>
                          </a:solidFill>
                        </a:rPr>
                        <a:t>Base class</a:t>
                      </a:r>
                    </a:p>
                    <a:p>
                      <a:r>
                        <a:rPr lang="en-US" dirty="0">
                          <a:solidFill>
                            <a:schemeClr val="tx1"/>
                          </a:solidFill>
                        </a:rPr>
                        <a:t>access</a:t>
                      </a:r>
                      <a:r>
                        <a:rPr lang="en-US" baseline="0" dirty="0">
                          <a:solidFill>
                            <a:schemeClr val="tx1"/>
                          </a:solidFill>
                        </a:rPr>
                        <a:t> </a:t>
                      </a:r>
                      <a:r>
                        <a:rPr lang="en-US" baseline="0" dirty="0" err="1">
                          <a:solidFill>
                            <a:schemeClr val="tx1"/>
                          </a:solidFill>
                        </a:rPr>
                        <a:t>specifier</a:t>
                      </a:r>
                      <a:endParaRPr lang="en-US" dirty="0">
                        <a:solidFill>
                          <a:schemeClr val="tx1"/>
                        </a:solidFill>
                      </a:endParaRPr>
                    </a:p>
                  </a:txBody>
                  <a:tcPr>
                    <a:solidFill>
                      <a:schemeClr val="accent1">
                        <a:lumMod val="60000"/>
                        <a:lumOff val="40000"/>
                      </a:schemeClr>
                    </a:solidFill>
                  </a:tcPr>
                </a:tc>
                <a:tc>
                  <a:txBody>
                    <a:bodyPr/>
                    <a:lstStyle/>
                    <a:p>
                      <a:r>
                        <a:rPr lang="en-US" dirty="0">
                          <a:solidFill>
                            <a:schemeClr val="tx1"/>
                          </a:solidFill>
                        </a:rPr>
                        <a:t>Derived</a:t>
                      </a:r>
                      <a:r>
                        <a:rPr lang="en-US" baseline="0" dirty="0">
                          <a:solidFill>
                            <a:schemeClr val="tx1"/>
                          </a:solidFill>
                        </a:rPr>
                        <a:t> class access </a:t>
                      </a:r>
                      <a:r>
                        <a:rPr lang="en-US" baseline="0" dirty="0" err="1">
                          <a:solidFill>
                            <a:schemeClr val="tx1"/>
                          </a:solidFill>
                        </a:rPr>
                        <a:t>specifiier</a:t>
                      </a:r>
                      <a:endParaRPr lang="en-US" baseline="0" dirty="0">
                        <a:solidFill>
                          <a:schemeClr val="tx1"/>
                        </a:solidFill>
                      </a:endParaRPr>
                    </a:p>
                    <a:p>
                      <a:r>
                        <a:rPr lang="en-US" baseline="0" dirty="0">
                          <a:solidFill>
                            <a:schemeClr val="tx1"/>
                          </a:solidFill>
                        </a:rPr>
                        <a:t>(implicitly given)</a:t>
                      </a:r>
                      <a:endParaRPr lang="en-US" dirty="0">
                        <a:solidFill>
                          <a:schemeClr val="tx1"/>
                        </a:solidFill>
                      </a:endParaRPr>
                    </a:p>
                  </a:txBody>
                  <a:tcPr>
                    <a:solidFill>
                      <a:schemeClr val="accent1">
                        <a:lumMod val="60000"/>
                        <a:lumOff val="40000"/>
                      </a:schemeClr>
                    </a:solidFill>
                  </a:tcPr>
                </a:tc>
                <a:tc>
                  <a:txBody>
                    <a:bodyPr/>
                    <a:lstStyle/>
                    <a:p>
                      <a:r>
                        <a:rPr lang="en-US" dirty="0">
                          <a:solidFill>
                            <a:schemeClr val="tx1"/>
                          </a:solidFill>
                        </a:rPr>
                        <a:t>Directly accessible in member functions of  derived class?</a:t>
                      </a:r>
                    </a:p>
                  </a:txBody>
                  <a:tcPr>
                    <a:solidFill>
                      <a:schemeClr val="accent1">
                        <a:lumMod val="60000"/>
                        <a:lumOff val="40000"/>
                      </a:schemeClr>
                    </a:solidFill>
                  </a:tcPr>
                </a:tc>
                <a:tc>
                  <a:txBody>
                    <a:bodyPr/>
                    <a:lstStyle/>
                    <a:p>
                      <a:r>
                        <a:rPr lang="en-US" dirty="0">
                          <a:solidFill>
                            <a:schemeClr val="tx1"/>
                          </a:solidFill>
                        </a:rPr>
                        <a:t>Directly accessible</a:t>
                      </a:r>
                      <a:r>
                        <a:rPr lang="en-US" baseline="0" dirty="0">
                          <a:solidFill>
                            <a:schemeClr val="tx1"/>
                          </a:solidFill>
                        </a:rPr>
                        <a:t> thru objects of derived class in any other code?</a:t>
                      </a:r>
                      <a:endParaRPr lang="en-US" dirty="0">
                        <a:solidFill>
                          <a:schemeClr val="tx1"/>
                        </a:solidFill>
                      </a:endParaRPr>
                    </a:p>
                  </a:txBody>
                  <a:tcP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r>
                        <a:rPr lang="en-US" dirty="0">
                          <a:solidFill>
                            <a:schemeClr val="tx1"/>
                          </a:solidFill>
                        </a:rPr>
                        <a:t>public</a:t>
                      </a:r>
                    </a:p>
                  </a:txBody>
                  <a:tcPr/>
                </a:tc>
                <a:tc>
                  <a:txBody>
                    <a:bodyPr/>
                    <a:lstStyle/>
                    <a:p>
                      <a:r>
                        <a:rPr lang="en-US" dirty="0">
                          <a:solidFill>
                            <a:schemeClr val="tx1"/>
                          </a:solidFill>
                        </a:rPr>
                        <a:t>private</a:t>
                      </a:r>
                    </a:p>
                  </a:txBody>
                  <a:tcPr/>
                </a:tc>
                <a:tc>
                  <a:txBody>
                    <a:bodyPr/>
                    <a:lstStyle/>
                    <a:p>
                      <a:r>
                        <a:rPr lang="en-US" dirty="0">
                          <a:solidFill>
                            <a:schemeClr val="tx1"/>
                          </a:solidFill>
                        </a:rPr>
                        <a:t>yes</a:t>
                      </a:r>
                    </a:p>
                  </a:txBody>
                  <a:tcPr/>
                </a:tc>
                <a:tc>
                  <a:txBody>
                    <a:bodyPr/>
                    <a:lstStyle/>
                    <a:p>
                      <a:r>
                        <a:rPr lang="en-US" dirty="0">
                          <a:solidFill>
                            <a:schemeClr val="tx1"/>
                          </a:solidFill>
                        </a:rPr>
                        <a:t>no</a:t>
                      </a:r>
                    </a:p>
                  </a:txBody>
                  <a:tcPr/>
                </a:tc>
                <a:extLst>
                  <a:ext uri="{0D108BD9-81ED-4DB2-BD59-A6C34878D82A}">
                    <a16:rowId xmlns:a16="http://schemas.microsoft.com/office/drawing/2014/main" val="10002"/>
                  </a:ext>
                </a:extLst>
              </a:tr>
              <a:tr h="370840">
                <a:tc>
                  <a:txBody>
                    <a:bodyPr/>
                    <a:lstStyle/>
                    <a:p>
                      <a:r>
                        <a:rPr lang="en-US" dirty="0">
                          <a:solidFill>
                            <a:schemeClr val="tx1"/>
                          </a:solidFill>
                        </a:rPr>
                        <a:t>private</a:t>
                      </a:r>
                    </a:p>
                  </a:txBody>
                  <a:tcPr/>
                </a:tc>
                <a:tc>
                  <a:txBody>
                    <a:bodyPr/>
                    <a:lstStyle/>
                    <a:p>
                      <a:r>
                        <a:rPr lang="en-US" dirty="0">
                          <a:solidFill>
                            <a:schemeClr val="tx1"/>
                          </a:solidFill>
                        </a:rPr>
                        <a:t>private</a:t>
                      </a:r>
                    </a:p>
                  </a:txBody>
                  <a:tcPr/>
                </a:tc>
                <a:tc>
                  <a:txBody>
                    <a:bodyPr/>
                    <a:lstStyle/>
                    <a:p>
                      <a:r>
                        <a:rPr lang="en-US" dirty="0">
                          <a:solidFill>
                            <a:schemeClr val="tx1"/>
                          </a:solidFill>
                        </a:rPr>
                        <a:t>no</a:t>
                      </a:r>
                    </a:p>
                  </a:txBody>
                  <a:tcPr/>
                </a:tc>
                <a:tc>
                  <a:txBody>
                    <a:bodyPr/>
                    <a:lstStyle/>
                    <a:p>
                      <a:r>
                        <a:rPr lang="en-US" dirty="0">
                          <a:solidFill>
                            <a:schemeClr val="tx1"/>
                          </a:solidFill>
                        </a:rPr>
                        <a:t>no</a:t>
                      </a:r>
                    </a:p>
                  </a:txBody>
                  <a:tcPr/>
                </a:tc>
                <a:extLst>
                  <a:ext uri="{0D108BD9-81ED-4DB2-BD59-A6C34878D82A}">
                    <a16:rowId xmlns:a16="http://schemas.microsoft.com/office/drawing/2014/main" val="10003"/>
                  </a:ext>
                </a:extLst>
              </a:tr>
              <a:tr h="370840">
                <a:tc>
                  <a:txBody>
                    <a:bodyPr/>
                    <a:lstStyle/>
                    <a:p>
                      <a:r>
                        <a:rPr lang="en-US" dirty="0">
                          <a:solidFill>
                            <a:schemeClr val="tx1"/>
                          </a:solidFill>
                        </a:rPr>
                        <a:t>protected</a:t>
                      </a:r>
                    </a:p>
                  </a:txBody>
                  <a:tcPr/>
                </a:tc>
                <a:tc>
                  <a:txBody>
                    <a:bodyPr/>
                    <a:lstStyle/>
                    <a:p>
                      <a:r>
                        <a:rPr lang="en-US" dirty="0">
                          <a:solidFill>
                            <a:schemeClr val="tx1"/>
                          </a:solidFill>
                        </a:rPr>
                        <a:t>private</a:t>
                      </a:r>
                    </a:p>
                  </a:txBody>
                  <a:tcPr/>
                </a:tc>
                <a:tc>
                  <a:txBody>
                    <a:bodyPr/>
                    <a:lstStyle/>
                    <a:p>
                      <a:r>
                        <a:rPr lang="en-US" dirty="0">
                          <a:solidFill>
                            <a:schemeClr val="tx1"/>
                          </a:solidFill>
                        </a:rPr>
                        <a:t>yes</a:t>
                      </a:r>
                    </a:p>
                  </a:txBody>
                  <a:tcPr/>
                </a:tc>
                <a:tc>
                  <a:txBody>
                    <a:bodyPr/>
                    <a:lstStyle/>
                    <a:p>
                      <a:r>
                        <a:rPr lang="en-US" dirty="0">
                          <a:solidFill>
                            <a:schemeClr val="tx1"/>
                          </a:solidFill>
                        </a:rPr>
                        <a:t>no</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6174724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Protected inheritance</a:t>
            </a:r>
          </a:p>
        </p:txBody>
      </p:sp>
      <p:sp>
        <p:nvSpPr>
          <p:cNvPr id="3" name="Content Placeholder 2"/>
          <p:cNvSpPr>
            <a:spLocks noGrp="1"/>
          </p:cNvSpPr>
          <p:nvPr>
            <p:ph idx="1"/>
          </p:nvPr>
        </p:nvSpPr>
        <p:spPr>
          <a:xfrm>
            <a:off x="544513" y="1452880"/>
            <a:ext cx="8294687" cy="4572000"/>
          </a:xfrm>
        </p:spPr>
        <p:txBody>
          <a:bodyPr/>
          <a:lstStyle/>
          <a:p>
            <a:pPr marL="0" indent="0">
              <a:buNone/>
            </a:pPr>
            <a:r>
              <a:rPr lang="en-US" sz="2400" dirty="0">
                <a:solidFill>
                  <a:srgbClr val="0000CC"/>
                </a:solidFill>
                <a:latin typeface="Calibri"/>
                <a:cs typeface="Calibri"/>
              </a:rPr>
              <a:t>// Inherit from Base </a:t>
            </a:r>
            <a:r>
              <a:rPr lang="en-US" sz="2400" dirty="0" err="1">
                <a:solidFill>
                  <a:srgbClr val="0000CC"/>
                </a:solidFill>
                <a:latin typeface="Calibri"/>
                <a:cs typeface="Calibri"/>
              </a:rPr>
              <a:t>protectedly</a:t>
            </a:r>
            <a:endParaRPr lang="en-US" sz="2400" dirty="0">
              <a:solidFill>
                <a:srgbClr val="0000CC"/>
              </a:solidFill>
              <a:latin typeface="Calibri"/>
              <a:cs typeface="Calibri"/>
            </a:endParaRPr>
          </a:p>
          <a:p>
            <a:pPr marL="0" indent="0">
              <a:buNone/>
            </a:pPr>
            <a:r>
              <a:rPr lang="en-US" sz="2400" b="1" dirty="0">
                <a:solidFill>
                  <a:srgbClr val="0000CC"/>
                </a:solidFill>
                <a:latin typeface="Calibri"/>
                <a:cs typeface="Calibri"/>
              </a:rPr>
              <a:t>class</a:t>
            </a:r>
            <a:r>
              <a:rPr lang="en-US" sz="2400" dirty="0">
                <a:solidFill>
                  <a:srgbClr val="0000CC"/>
                </a:solidFill>
                <a:latin typeface="Calibri"/>
                <a:cs typeface="Calibri"/>
              </a:rPr>
              <a:t> D3: </a:t>
            </a:r>
            <a:r>
              <a:rPr lang="en-US" sz="2400" b="1" dirty="0">
                <a:solidFill>
                  <a:srgbClr val="0000CC"/>
                </a:solidFill>
                <a:latin typeface="Calibri"/>
                <a:cs typeface="Calibri"/>
              </a:rPr>
              <a:t>protected</a:t>
            </a:r>
            <a:r>
              <a:rPr lang="en-US" sz="2400" dirty="0">
                <a:solidFill>
                  <a:srgbClr val="0000CC"/>
                </a:solidFill>
                <a:latin typeface="Calibri"/>
                <a:cs typeface="Calibri"/>
              </a:rPr>
              <a:t> Base</a:t>
            </a:r>
          </a:p>
          <a:p>
            <a:pPr marL="0" indent="0">
              <a:buNone/>
            </a:pPr>
            <a:r>
              <a:rPr lang="en-US" sz="2400" dirty="0">
                <a:solidFill>
                  <a:srgbClr val="0000CC"/>
                </a:solidFill>
                <a:latin typeface="Calibri"/>
                <a:cs typeface="Calibri"/>
              </a:rPr>
              <a:t>{ };</a:t>
            </a:r>
            <a:endParaRPr lang="en-US" sz="2400" dirty="0"/>
          </a:p>
          <a:p>
            <a:r>
              <a:rPr lang="en-US" sz="2400" dirty="0"/>
              <a:t>Rarely used. The public and protected members become protected, and private members stay private.</a:t>
            </a:r>
          </a:p>
          <a:p>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499169176"/>
              </p:ext>
            </p:extLst>
          </p:nvPr>
        </p:nvGraphicFramePr>
        <p:xfrm>
          <a:off x="394635" y="3886200"/>
          <a:ext cx="8596964" cy="2672080"/>
        </p:xfrm>
        <a:graphic>
          <a:graphicData uri="http://schemas.openxmlformats.org/drawingml/2006/table">
            <a:tbl>
              <a:tblPr firstRow="1" bandRow="1">
                <a:tableStyleId>{5C22544A-7EE6-4342-B048-85BDC9FD1C3A}</a:tableStyleId>
              </a:tblPr>
              <a:tblGrid>
                <a:gridCol w="2149241">
                  <a:extLst>
                    <a:ext uri="{9D8B030D-6E8A-4147-A177-3AD203B41FA5}">
                      <a16:colId xmlns:a16="http://schemas.microsoft.com/office/drawing/2014/main" val="20000"/>
                    </a:ext>
                  </a:extLst>
                </a:gridCol>
                <a:gridCol w="2149241">
                  <a:extLst>
                    <a:ext uri="{9D8B030D-6E8A-4147-A177-3AD203B41FA5}">
                      <a16:colId xmlns:a16="http://schemas.microsoft.com/office/drawing/2014/main" val="20001"/>
                    </a:ext>
                  </a:extLst>
                </a:gridCol>
                <a:gridCol w="2149241">
                  <a:extLst>
                    <a:ext uri="{9D8B030D-6E8A-4147-A177-3AD203B41FA5}">
                      <a16:colId xmlns:a16="http://schemas.microsoft.com/office/drawing/2014/main" val="20002"/>
                    </a:ext>
                  </a:extLst>
                </a:gridCol>
                <a:gridCol w="2149241">
                  <a:extLst>
                    <a:ext uri="{9D8B030D-6E8A-4147-A177-3AD203B41FA5}">
                      <a16:colId xmlns:a16="http://schemas.microsoft.com/office/drawing/2014/main" val="20003"/>
                    </a:ext>
                  </a:extLst>
                </a:gridCol>
              </a:tblGrid>
              <a:tr h="370840">
                <a:tc gridSpan="4">
                  <a:txBody>
                    <a:bodyPr/>
                    <a:lstStyle/>
                    <a:p>
                      <a:pPr algn="ctr"/>
                      <a:r>
                        <a:rPr lang="en-US" dirty="0">
                          <a:solidFill>
                            <a:srgbClr val="000000"/>
                          </a:solidFill>
                        </a:rPr>
                        <a:t>protected inheritance</a:t>
                      </a:r>
                    </a:p>
                  </a:txBody>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dirty="0">
                          <a:solidFill>
                            <a:schemeClr val="tx1"/>
                          </a:solidFill>
                        </a:rPr>
                        <a:t>Base class</a:t>
                      </a:r>
                    </a:p>
                    <a:p>
                      <a:r>
                        <a:rPr lang="en-US" dirty="0">
                          <a:solidFill>
                            <a:schemeClr val="tx1"/>
                          </a:solidFill>
                        </a:rPr>
                        <a:t>access</a:t>
                      </a:r>
                      <a:r>
                        <a:rPr lang="en-US" baseline="0" dirty="0">
                          <a:solidFill>
                            <a:schemeClr val="tx1"/>
                          </a:solidFill>
                        </a:rPr>
                        <a:t> </a:t>
                      </a:r>
                      <a:r>
                        <a:rPr lang="en-US" baseline="0" dirty="0" err="1">
                          <a:solidFill>
                            <a:schemeClr val="tx1"/>
                          </a:solidFill>
                        </a:rPr>
                        <a:t>specifier</a:t>
                      </a:r>
                      <a:endParaRPr lang="en-US" dirty="0">
                        <a:solidFill>
                          <a:schemeClr val="tx1"/>
                        </a:solidFill>
                      </a:endParaRPr>
                    </a:p>
                  </a:txBody>
                  <a:tcPr>
                    <a:solidFill>
                      <a:schemeClr val="accent1">
                        <a:lumMod val="60000"/>
                        <a:lumOff val="40000"/>
                      </a:schemeClr>
                    </a:solidFill>
                  </a:tcPr>
                </a:tc>
                <a:tc>
                  <a:txBody>
                    <a:bodyPr/>
                    <a:lstStyle/>
                    <a:p>
                      <a:r>
                        <a:rPr lang="en-US" dirty="0">
                          <a:solidFill>
                            <a:schemeClr val="tx1"/>
                          </a:solidFill>
                        </a:rPr>
                        <a:t>Derived</a:t>
                      </a:r>
                      <a:r>
                        <a:rPr lang="en-US" baseline="0" dirty="0">
                          <a:solidFill>
                            <a:schemeClr val="tx1"/>
                          </a:solidFill>
                        </a:rPr>
                        <a:t> class access </a:t>
                      </a:r>
                      <a:r>
                        <a:rPr lang="en-US" baseline="0" dirty="0" err="1">
                          <a:solidFill>
                            <a:schemeClr val="tx1"/>
                          </a:solidFill>
                        </a:rPr>
                        <a:t>specifiier</a:t>
                      </a:r>
                      <a:endParaRPr lang="en-US" baseline="0" dirty="0">
                        <a:solidFill>
                          <a:schemeClr val="tx1"/>
                        </a:solidFill>
                      </a:endParaRPr>
                    </a:p>
                    <a:p>
                      <a:r>
                        <a:rPr lang="en-US" baseline="0" dirty="0">
                          <a:solidFill>
                            <a:schemeClr val="tx1"/>
                          </a:solidFill>
                        </a:rPr>
                        <a:t>(implicitly given)</a:t>
                      </a:r>
                      <a:endParaRPr lang="en-US" dirty="0">
                        <a:solidFill>
                          <a:schemeClr val="tx1"/>
                        </a:solidFill>
                      </a:endParaRPr>
                    </a:p>
                  </a:txBody>
                  <a:tcPr>
                    <a:solidFill>
                      <a:schemeClr val="accent1">
                        <a:lumMod val="60000"/>
                        <a:lumOff val="40000"/>
                      </a:schemeClr>
                    </a:solidFill>
                  </a:tcPr>
                </a:tc>
                <a:tc>
                  <a:txBody>
                    <a:bodyPr/>
                    <a:lstStyle/>
                    <a:p>
                      <a:r>
                        <a:rPr lang="en-US" dirty="0">
                          <a:solidFill>
                            <a:schemeClr val="tx1"/>
                          </a:solidFill>
                        </a:rPr>
                        <a:t>Directly accessible in member functions of derived class?</a:t>
                      </a:r>
                    </a:p>
                  </a:txBody>
                  <a:tcPr>
                    <a:solidFill>
                      <a:schemeClr val="accent1">
                        <a:lumMod val="60000"/>
                        <a:lumOff val="40000"/>
                      </a:schemeClr>
                    </a:solidFill>
                  </a:tcPr>
                </a:tc>
                <a:tc>
                  <a:txBody>
                    <a:bodyPr/>
                    <a:lstStyle/>
                    <a:p>
                      <a:r>
                        <a:rPr lang="en-US" dirty="0">
                          <a:solidFill>
                            <a:schemeClr val="tx1"/>
                          </a:solidFill>
                        </a:rPr>
                        <a:t>Directly accessible</a:t>
                      </a:r>
                      <a:r>
                        <a:rPr lang="en-US" baseline="0" dirty="0">
                          <a:solidFill>
                            <a:schemeClr val="tx1"/>
                          </a:solidFill>
                        </a:rPr>
                        <a:t> thru objects of derived class in any other code?</a:t>
                      </a:r>
                      <a:endParaRPr lang="en-US" dirty="0">
                        <a:solidFill>
                          <a:schemeClr val="tx1"/>
                        </a:solidFill>
                      </a:endParaRPr>
                    </a:p>
                  </a:txBody>
                  <a:tcP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r>
                        <a:rPr lang="en-US" dirty="0">
                          <a:solidFill>
                            <a:schemeClr val="tx1"/>
                          </a:solidFill>
                        </a:rPr>
                        <a:t>public</a:t>
                      </a:r>
                    </a:p>
                  </a:txBody>
                  <a:tcPr/>
                </a:tc>
                <a:tc>
                  <a:txBody>
                    <a:bodyPr/>
                    <a:lstStyle/>
                    <a:p>
                      <a:r>
                        <a:rPr lang="en-US" dirty="0">
                          <a:solidFill>
                            <a:schemeClr val="tx1"/>
                          </a:solidFill>
                        </a:rPr>
                        <a:t>protected</a:t>
                      </a:r>
                    </a:p>
                  </a:txBody>
                  <a:tcPr/>
                </a:tc>
                <a:tc>
                  <a:txBody>
                    <a:bodyPr/>
                    <a:lstStyle/>
                    <a:p>
                      <a:r>
                        <a:rPr lang="en-US" dirty="0">
                          <a:solidFill>
                            <a:schemeClr val="tx1"/>
                          </a:solidFill>
                        </a:rPr>
                        <a:t>yes</a:t>
                      </a:r>
                    </a:p>
                  </a:txBody>
                  <a:tcPr/>
                </a:tc>
                <a:tc>
                  <a:txBody>
                    <a:bodyPr/>
                    <a:lstStyle/>
                    <a:p>
                      <a:r>
                        <a:rPr lang="en-US" dirty="0">
                          <a:solidFill>
                            <a:schemeClr val="tx1"/>
                          </a:solidFill>
                        </a:rPr>
                        <a:t>no</a:t>
                      </a:r>
                    </a:p>
                  </a:txBody>
                  <a:tcPr/>
                </a:tc>
                <a:extLst>
                  <a:ext uri="{0D108BD9-81ED-4DB2-BD59-A6C34878D82A}">
                    <a16:rowId xmlns:a16="http://schemas.microsoft.com/office/drawing/2014/main" val="10002"/>
                  </a:ext>
                </a:extLst>
              </a:tr>
              <a:tr h="370840">
                <a:tc>
                  <a:txBody>
                    <a:bodyPr/>
                    <a:lstStyle/>
                    <a:p>
                      <a:r>
                        <a:rPr lang="en-US" dirty="0">
                          <a:solidFill>
                            <a:schemeClr val="tx1"/>
                          </a:solidFill>
                        </a:rPr>
                        <a:t>private</a:t>
                      </a:r>
                    </a:p>
                  </a:txBody>
                  <a:tcPr/>
                </a:tc>
                <a:tc>
                  <a:txBody>
                    <a:bodyPr/>
                    <a:lstStyle/>
                    <a:p>
                      <a:r>
                        <a:rPr lang="en-US" dirty="0">
                          <a:solidFill>
                            <a:schemeClr val="tx1"/>
                          </a:solidFill>
                        </a:rPr>
                        <a:t>private</a:t>
                      </a:r>
                    </a:p>
                  </a:txBody>
                  <a:tcPr/>
                </a:tc>
                <a:tc>
                  <a:txBody>
                    <a:bodyPr/>
                    <a:lstStyle/>
                    <a:p>
                      <a:r>
                        <a:rPr lang="en-US" dirty="0">
                          <a:solidFill>
                            <a:schemeClr val="tx1"/>
                          </a:solidFill>
                        </a:rPr>
                        <a:t>no</a:t>
                      </a:r>
                    </a:p>
                  </a:txBody>
                  <a:tcPr/>
                </a:tc>
                <a:tc>
                  <a:txBody>
                    <a:bodyPr/>
                    <a:lstStyle/>
                    <a:p>
                      <a:r>
                        <a:rPr lang="en-US" dirty="0">
                          <a:solidFill>
                            <a:schemeClr val="tx1"/>
                          </a:solidFill>
                        </a:rPr>
                        <a:t>no</a:t>
                      </a:r>
                    </a:p>
                  </a:txBody>
                  <a:tcPr/>
                </a:tc>
                <a:extLst>
                  <a:ext uri="{0D108BD9-81ED-4DB2-BD59-A6C34878D82A}">
                    <a16:rowId xmlns:a16="http://schemas.microsoft.com/office/drawing/2014/main" val="10003"/>
                  </a:ext>
                </a:extLst>
              </a:tr>
              <a:tr h="370840">
                <a:tc>
                  <a:txBody>
                    <a:bodyPr/>
                    <a:lstStyle/>
                    <a:p>
                      <a:r>
                        <a:rPr lang="en-US" dirty="0">
                          <a:solidFill>
                            <a:schemeClr val="tx1"/>
                          </a:solidFill>
                        </a:rPr>
                        <a:t>protected</a:t>
                      </a:r>
                    </a:p>
                  </a:txBody>
                  <a:tcPr/>
                </a:tc>
                <a:tc>
                  <a:txBody>
                    <a:bodyPr/>
                    <a:lstStyle/>
                    <a:p>
                      <a:r>
                        <a:rPr lang="en-US" dirty="0">
                          <a:solidFill>
                            <a:schemeClr val="tx1"/>
                          </a:solidFill>
                        </a:rPr>
                        <a:t>protected</a:t>
                      </a:r>
                    </a:p>
                  </a:txBody>
                  <a:tcPr/>
                </a:tc>
                <a:tc>
                  <a:txBody>
                    <a:bodyPr/>
                    <a:lstStyle/>
                    <a:p>
                      <a:r>
                        <a:rPr lang="en-US" dirty="0">
                          <a:solidFill>
                            <a:schemeClr val="tx1"/>
                          </a:solidFill>
                        </a:rPr>
                        <a:t>yes</a:t>
                      </a:r>
                    </a:p>
                  </a:txBody>
                  <a:tcPr/>
                </a:tc>
                <a:tc>
                  <a:txBody>
                    <a:bodyPr/>
                    <a:lstStyle/>
                    <a:p>
                      <a:r>
                        <a:rPr lang="en-US" dirty="0">
                          <a:solidFill>
                            <a:schemeClr val="tx1"/>
                          </a:solidFill>
                        </a:rPr>
                        <a:t>no</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134093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86800" cy="1066800"/>
          </a:xfrm>
        </p:spPr>
        <p:txBody>
          <a:bodyPr/>
          <a:lstStyle/>
          <a:p>
            <a:r>
              <a:rPr lang="en-US" sz="2000" dirty="0"/>
              <a:t>Member functions of a derived classes have access to its inherited members based ONLY on the access </a:t>
            </a:r>
            <a:r>
              <a:rPr lang="en-US" sz="2000" dirty="0" err="1"/>
              <a:t>specifiers</a:t>
            </a:r>
            <a:r>
              <a:rPr lang="en-US" sz="2000" dirty="0"/>
              <a:t> of its immediate parent, not affected by the inheritance method used!</a:t>
            </a:r>
          </a:p>
        </p:txBody>
      </p:sp>
      <p:graphicFrame>
        <p:nvGraphicFramePr>
          <p:cNvPr id="4" name="Table 3"/>
          <p:cNvGraphicFramePr>
            <a:graphicFrameLocks noGrp="1"/>
          </p:cNvGraphicFramePr>
          <p:nvPr>
            <p:extLst>
              <p:ext uri="{D42A27DB-BD31-4B8C-83A1-F6EECF244321}">
                <p14:modId xmlns:p14="http://schemas.microsoft.com/office/powerpoint/2010/main" val="3585893697"/>
              </p:ext>
            </p:extLst>
          </p:nvPr>
        </p:nvGraphicFramePr>
        <p:xfrm>
          <a:off x="544512" y="5212080"/>
          <a:ext cx="8268988" cy="1483360"/>
        </p:xfrm>
        <a:graphic>
          <a:graphicData uri="http://schemas.openxmlformats.org/drawingml/2006/table">
            <a:tbl>
              <a:tblPr firstRow="1" bandRow="1">
                <a:tableStyleId>{5C22544A-7EE6-4342-B048-85BDC9FD1C3A}</a:tableStyleId>
              </a:tblPr>
              <a:tblGrid>
                <a:gridCol w="2067247">
                  <a:extLst>
                    <a:ext uri="{9D8B030D-6E8A-4147-A177-3AD203B41FA5}">
                      <a16:colId xmlns:a16="http://schemas.microsoft.com/office/drawing/2014/main" val="20000"/>
                    </a:ext>
                  </a:extLst>
                </a:gridCol>
                <a:gridCol w="2067247">
                  <a:extLst>
                    <a:ext uri="{9D8B030D-6E8A-4147-A177-3AD203B41FA5}">
                      <a16:colId xmlns:a16="http://schemas.microsoft.com/office/drawing/2014/main" val="20001"/>
                    </a:ext>
                  </a:extLst>
                </a:gridCol>
                <a:gridCol w="2067247">
                  <a:extLst>
                    <a:ext uri="{9D8B030D-6E8A-4147-A177-3AD203B41FA5}">
                      <a16:colId xmlns:a16="http://schemas.microsoft.com/office/drawing/2014/main" val="20002"/>
                    </a:ext>
                  </a:extLst>
                </a:gridCol>
                <a:gridCol w="2067247">
                  <a:extLst>
                    <a:ext uri="{9D8B030D-6E8A-4147-A177-3AD203B41FA5}">
                      <a16:colId xmlns:a16="http://schemas.microsoft.com/office/drawing/2014/main" val="20003"/>
                    </a:ext>
                  </a:extLst>
                </a:gridCol>
              </a:tblGrid>
              <a:tr h="370840">
                <a:tc gridSpan="4">
                  <a:txBody>
                    <a:bodyPr/>
                    <a:lstStyle/>
                    <a:p>
                      <a:pPr algn="ctr"/>
                      <a:r>
                        <a:rPr lang="en-US" sz="1400" dirty="0">
                          <a:solidFill>
                            <a:srgbClr val="000000"/>
                          </a:solidFill>
                        </a:rPr>
                        <a:t>protected inheritance</a:t>
                      </a:r>
                    </a:p>
                  </a:txBody>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sz="1400" dirty="0">
                          <a:solidFill>
                            <a:schemeClr val="tx1"/>
                          </a:solidFill>
                        </a:rPr>
                        <a:t>public</a:t>
                      </a:r>
                    </a:p>
                  </a:txBody>
                  <a:tcPr/>
                </a:tc>
                <a:tc>
                  <a:txBody>
                    <a:bodyPr/>
                    <a:lstStyle/>
                    <a:p>
                      <a:r>
                        <a:rPr lang="en-US" sz="1400" dirty="0">
                          <a:solidFill>
                            <a:schemeClr val="tx1"/>
                          </a:solidFill>
                        </a:rPr>
                        <a:t>protected</a:t>
                      </a:r>
                    </a:p>
                  </a:txBody>
                  <a:tcPr/>
                </a:tc>
                <a:tc>
                  <a:txBody>
                    <a:bodyPr/>
                    <a:lstStyle/>
                    <a:p>
                      <a:r>
                        <a:rPr lang="en-US" sz="1400" dirty="0">
                          <a:solidFill>
                            <a:schemeClr val="tx1"/>
                          </a:solidFill>
                        </a:rPr>
                        <a:t>yes</a:t>
                      </a:r>
                    </a:p>
                  </a:txBody>
                  <a:tcPr/>
                </a:tc>
                <a:tc>
                  <a:txBody>
                    <a:bodyPr/>
                    <a:lstStyle/>
                    <a:p>
                      <a:r>
                        <a:rPr lang="en-US" sz="1400" dirty="0">
                          <a:solidFill>
                            <a:schemeClr val="tx1"/>
                          </a:solidFill>
                        </a:rPr>
                        <a:t>no</a:t>
                      </a:r>
                    </a:p>
                  </a:txBody>
                  <a:tcPr/>
                </a:tc>
                <a:extLst>
                  <a:ext uri="{0D108BD9-81ED-4DB2-BD59-A6C34878D82A}">
                    <a16:rowId xmlns:a16="http://schemas.microsoft.com/office/drawing/2014/main" val="10001"/>
                  </a:ext>
                </a:extLst>
              </a:tr>
              <a:tr h="370840">
                <a:tc>
                  <a:txBody>
                    <a:bodyPr/>
                    <a:lstStyle/>
                    <a:p>
                      <a:r>
                        <a:rPr lang="en-US" sz="1400" dirty="0">
                          <a:solidFill>
                            <a:schemeClr val="tx1"/>
                          </a:solidFill>
                        </a:rPr>
                        <a:t>private</a:t>
                      </a:r>
                    </a:p>
                  </a:txBody>
                  <a:tcPr/>
                </a:tc>
                <a:tc>
                  <a:txBody>
                    <a:bodyPr/>
                    <a:lstStyle/>
                    <a:p>
                      <a:r>
                        <a:rPr lang="en-US" sz="1400" dirty="0">
                          <a:solidFill>
                            <a:schemeClr val="tx1"/>
                          </a:solidFill>
                        </a:rPr>
                        <a:t>private</a:t>
                      </a:r>
                    </a:p>
                  </a:txBody>
                  <a:tcPr/>
                </a:tc>
                <a:tc>
                  <a:txBody>
                    <a:bodyPr/>
                    <a:lstStyle/>
                    <a:p>
                      <a:r>
                        <a:rPr lang="en-US" sz="1400" dirty="0">
                          <a:solidFill>
                            <a:schemeClr val="tx1"/>
                          </a:solidFill>
                        </a:rPr>
                        <a:t>no</a:t>
                      </a:r>
                    </a:p>
                  </a:txBody>
                  <a:tcPr/>
                </a:tc>
                <a:tc>
                  <a:txBody>
                    <a:bodyPr/>
                    <a:lstStyle/>
                    <a:p>
                      <a:r>
                        <a:rPr lang="en-US" sz="1400" dirty="0">
                          <a:solidFill>
                            <a:schemeClr val="tx1"/>
                          </a:solidFill>
                        </a:rPr>
                        <a:t>no</a:t>
                      </a:r>
                    </a:p>
                  </a:txBody>
                  <a:tcPr/>
                </a:tc>
                <a:extLst>
                  <a:ext uri="{0D108BD9-81ED-4DB2-BD59-A6C34878D82A}">
                    <a16:rowId xmlns:a16="http://schemas.microsoft.com/office/drawing/2014/main" val="10002"/>
                  </a:ext>
                </a:extLst>
              </a:tr>
              <a:tr h="370840">
                <a:tc>
                  <a:txBody>
                    <a:bodyPr/>
                    <a:lstStyle/>
                    <a:p>
                      <a:r>
                        <a:rPr lang="en-US" sz="1400" dirty="0">
                          <a:solidFill>
                            <a:schemeClr val="tx1"/>
                          </a:solidFill>
                        </a:rPr>
                        <a:t>protected</a:t>
                      </a:r>
                    </a:p>
                  </a:txBody>
                  <a:tcPr/>
                </a:tc>
                <a:tc>
                  <a:txBody>
                    <a:bodyPr/>
                    <a:lstStyle/>
                    <a:p>
                      <a:r>
                        <a:rPr lang="en-US" sz="1400" dirty="0">
                          <a:solidFill>
                            <a:schemeClr val="tx1"/>
                          </a:solidFill>
                        </a:rPr>
                        <a:t>protected</a:t>
                      </a:r>
                    </a:p>
                  </a:txBody>
                  <a:tcPr/>
                </a:tc>
                <a:tc>
                  <a:txBody>
                    <a:bodyPr/>
                    <a:lstStyle/>
                    <a:p>
                      <a:r>
                        <a:rPr lang="en-US" sz="1400" dirty="0">
                          <a:solidFill>
                            <a:schemeClr val="tx1"/>
                          </a:solidFill>
                        </a:rPr>
                        <a:t>yes</a:t>
                      </a:r>
                    </a:p>
                  </a:txBody>
                  <a:tcPr/>
                </a:tc>
                <a:tc>
                  <a:txBody>
                    <a:bodyPr/>
                    <a:lstStyle/>
                    <a:p>
                      <a:r>
                        <a:rPr lang="en-US" sz="1400" dirty="0">
                          <a:solidFill>
                            <a:schemeClr val="tx1"/>
                          </a:solidFill>
                        </a:rPr>
                        <a:t>no</a:t>
                      </a:r>
                    </a:p>
                  </a:txBody>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87855476"/>
              </p:ext>
            </p:extLst>
          </p:nvPr>
        </p:nvGraphicFramePr>
        <p:xfrm>
          <a:off x="544512" y="3728720"/>
          <a:ext cx="8294688" cy="1483360"/>
        </p:xfrm>
        <a:graphic>
          <a:graphicData uri="http://schemas.openxmlformats.org/drawingml/2006/table">
            <a:tbl>
              <a:tblPr firstRow="1" bandRow="1">
                <a:tableStyleId>{5C22544A-7EE6-4342-B048-85BDC9FD1C3A}</a:tableStyleId>
              </a:tblPr>
              <a:tblGrid>
                <a:gridCol w="2073672">
                  <a:extLst>
                    <a:ext uri="{9D8B030D-6E8A-4147-A177-3AD203B41FA5}">
                      <a16:colId xmlns:a16="http://schemas.microsoft.com/office/drawing/2014/main" val="20000"/>
                    </a:ext>
                  </a:extLst>
                </a:gridCol>
                <a:gridCol w="2073672">
                  <a:extLst>
                    <a:ext uri="{9D8B030D-6E8A-4147-A177-3AD203B41FA5}">
                      <a16:colId xmlns:a16="http://schemas.microsoft.com/office/drawing/2014/main" val="20001"/>
                    </a:ext>
                  </a:extLst>
                </a:gridCol>
                <a:gridCol w="2073672">
                  <a:extLst>
                    <a:ext uri="{9D8B030D-6E8A-4147-A177-3AD203B41FA5}">
                      <a16:colId xmlns:a16="http://schemas.microsoft.com/office/drawing/2014/main" val="20002"/>
                    </a:ext>
                  </a:extLst>
                </a:gridCol>
                <a:gridCol w="2073672">
                  <a:extLst>
                    <a:ext uri="{9D8B030D-6E8A-4147-A177-3AD203B41FA5}">
                      <a16:colId xmlns:a16="http://schemas.microsoft.com/office/drawing/2014/main" val="20003"/>
                    </a:ext>
                  </a:extLst>
                </a:gridCol>
              </a:tblGrid>
              <a:tr h="370840">
                <a:tc gridSpan="4">
                  <a:txBody>
                    <a:bodyPr/>
                    <a:lstStyle/>
                    <a:p>
                      <a:pPr algn="ctr"/>
                      <a:r>
                        <a:rPr lang="en-US" sz="1400" dirty="0">
                          <a:solidFill>
                            <a:srgbClr val="000000"/>
                          </a:solidFill>
                        </a:rPr>
                        <a:t>private inheritance</a:t>
                      </a:r>
                    </a:p>
                  </a:txBody>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sz="1400" dirty="0">
                          <a:solidFill>
                            <a:schemeClr val="tx1"/>
                          </a:solidFill>
                        </a:rPr>
                        <a:t>public</a:t>
                      </a:r>
                    </a:p>
                  </a:txBody>
                  <a:tcPr/>
                </a:tc>
                <a:tc>
                  <a:txBody>
                    <a:bodyPr/>
                    <a:lstStyle/>
                    <a:p>
                      <a:r>
                        <a:rPr lang="en-US" sz="1400" dirty="0">
                          <a:solidFill>
                            <a:schemeClr val="tx1"/>
                          </a:solidFill>
                        </a:rPr>
                        <a:t>private</a:t>
                      </a:r>
                    </a:p>
                  </a:txBody>
                  <a:tcPr/>
                </a:tc>
                <a:tc>
                  <a:txBody>
                    <a:bodyPr/>
                    <a:lstStyle/>
                    <a:p>
                      <a:r>
                        <a:rPr lang="en-US" sz="1400" dirty="0">
                          <a:solidFill>
                            <a:schemeClr val="tx1"/>
                          </a:solidFill>
                        </a:rPr>
                        <a:t>yes</a:t>
                      </a:r>
                    </a:p>
                  </a:txBody>
                  <a:tcPr/>
                </a:tc>
                <a:tc>
                  <a:txBody>
                    <a:bodyPr/>
                    <a:lstStyle/>
                    <a:p>
                      <a:r>
                        <a:rPr lang="en-US" sz="1400" dirty="0">
                          <a:solidFill>
                            <a:schemeClr val="tx1"/>
                          </a:solidFill>
                        </a:rPr>
                        <a:t>no</a:t>
                      </a:r>
                    </a:p>
                  </a:txBody>
                  <a:tcPr/>
                </a:tc>
                <a:extLst>
                  <a:ext uri="{0D108BD9-81ED-4DB2-BD59-A6C34878D82A}">
                    <a16:rowId xmlns:a16="http://schemas.microsoft.com/office/drawing/2014/main" val="10001"/>
                  </a:ext>
                </a:extLst>
              </a:tr>
              <a:tr h="370840">
                <a:tc>
                  <a:txBody>
                    <a:bodyPr/>
                    <a:lstStyle/>
                    <a:p>
                      <a:r>
                        <a:rPr lang="en-US" sz="1400" dirty="0">
                          <a:solidFill>
                            <a:schemeClr val="tx1"/>
                          </a:solidFill>
                        </a:rPr>
                        <a:t>private</a:t>
                      </a:r>
                    </a:p>
                  </a:txBody>
                  <a:tcPr/>
                </a:tc>
                <a:tc>
                  <a:txBody>
                    <a:bodyPr/>
                    <a:lstStyle/>
                    <a:p>
                      <a:r>
                        <a:rPr lang="en-US" sz="1400" dirty="0">
                          <a:solidFill>
                            <a:schemeClr val="tx1"/>
                          </a:solidFill>
                        </a:rPr>
                        <a:t>private</a:t>
                      </a:r>
                    </a:p>
                  </a:txBody>
                  <a:tcPr/>
                </a:tc>
                <a:tc>
                  <a:txBody>
                    <a:bodyPr/>
                    <a:lstStyle/>
                    <a:p>
                      <a:r>
                        <a:rPr lang="en-US" sz="1400" dirty="0">
                          <a:solidFill>
                            <a:schemeClr val="tx1"/>
                          </a:solidFill>
                        </a:rPr>
                        <a:t>no</a:t>
                      </a:r>
                    </a:p>
                  </a:txBody>
                  <a:tcPr/>
                </a:tc>
                <a:tc>
                  <a:txBody>
                    <a:bodyPr/>
                    <a:lstStyle/>
                    <a:p>
                      <a:r>
                        <a:rPr lang="en-US" sz="1400" dirty="0">
                          <a:solidFill>
                            <a:schemeClr val="tx1"/>
                          </a:solidFill>
                        </a:rPr>
                        <a:t>no</a:t>
                      </a:r>
                    </a:p>
                  </a:txBody>
                  <a:tcPr/>
                </a:tc>
                <a:extLst>
                  <a:ext uri="{0D108BD9-81ED-4DB2-BD59-A6C34878D82A}">
                    <a16:rowId xmlns:a16="http://schemas.microsoft.com/office/drawing/2014/main" val="10002"/>
                  </a:ext>
                </a:extLst>
              </a:tr>
              <a:tr h="370840">
                <a:tc>
                  <a:txBody>
                    <a:bodyPr/>
                    <a:lstStyle/>
                    <a:p>
                      <a:r>
                        <a:rPr lang="en-US" sz="1400" dirty="0">
                          <a:solidFill>
                            <a:schemeClr val="tx1"/>
                          </a:solidFill>
                        </a:rPr>
                        <a:t>protected</a:t>
                      </a:r>
                    </a:p>
                  </a:txBody>
                  <a:tcPr/>
                </a:tc>
                <a:tc>
                  <a:txBody>
                    <a:bodyPr/>
                    <a:lstStyle/>
                    <a:p>
                      <a:r>
                        <a:rPr lang="en-US" sz="1400" dirty="0">
                          <a:solidFill>
                            <a:schemeClr val="tx1"/>
                          </a:solidFill>
                        </a:rPr>
                        <a:t>private</a:t>
                      </a:r>
                    </a:p>
                  </a:txBody>
                  <a:tcPr/>
                </a:tc>
                <a:tc>
                  <a:txBody>
                    <a:bodyPr/>
                    <a:lstStyle/>
                    <a:p>
                      <a:r>
                        <a:rPr lang="en-US" sz="1400" dirty="0">
                          <a:solidFill>
                            <a:schemeClr val="tx1"/>
                          </a:solidFill>
                        </a:rPr>
                        <a:t>yes</a:t>
                      </a:r>
                    </a:p>
                  </a:txBody>
                  <a:tcPr/>
                </a:tc>
                <a:tc>
                  <a:txBody>
                    <a:bodyPr/>
                    <a:lstStyle/>
                    <a:p>
                      <a:r>
                        <a:rPr lang="en-US" sz="1400" dirty="0">
                          <a:solidFill>
                            <a:schemeClr val="tx1"/>
                          </a:solidFill>
                        </a:rPr>
                        <a:t>no</a:t>
                      </a:r>
                    </a:p>
                  </a:txBody>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04935474"/>
              </p:ext>
            </p:extLst>
          </p:nvPr>
        </p:nvGraphicFramePr>
        <p:xfrm>
          <a:off x="518813" y="1295400"/>
          <a:ext cx="8294688" cy="2428240"/>
        </p:xfrm>
        <a:graphic>
          <a:graphicData uri="http://schemas.openxmlformats.org/drawingml/2006/table">
            <a:tbl>
              <a:tblPr firstRow="1" bandRow="1">
                <a:tableStyleId>{5C22544A-7EE6-4342-B048-85BDC9FD1C3A}</a:tableStyleId>
              </a:tblPr>
              <a:tblGrid>
                <a:gridCol w="2073672">
                  <a:extLst>
                    <a:ext uri="{9D8B030D-6E8A-4147-A177-3AD203B41FA5}">
                      <a16:colId xmlns:a16="http://schemas.microsoft.com/office/drawing/2014/main" val="20000"/>
                    </a:ext>
                  </a:extLst>
                </a:gridCol>
                <a:gridCol w="2073672">
                  <a:extLst>
                    <a:ext uri="{9D8B030D-6E8A-4147-A177-3AD203B41FA5}">
                      <a16:colId xmlns:a16="http://schemas.microsoft.com/office/drawing/2014/main" val="20001"/>
                    </a:ext>
                  </a:extLst>
                </a:gridCol>
                <a:gridCol w="2073672">
                  <a:extLst>
                    <a:ext uri="{9D8B030D-6E8A-4147-A177-3AD203B41FA5}">
                      <a16:colId xmlns:a16="http://schemas.microsoft.com/office/drawing/2014/main" val="20002"/>
                    </a:ext>
                  </a:extLst>
                </a:gridCol>
                <a:gridCol w="2073672">
                  <a:extLst>
                    <a:ext uri="{9D8B030D-6E8A-4147-A177-3AD203B41FA5}">
                      <a16:colId xmlns:a16="http://schemas.microsoft.com/office/drawing/2014/main" val="20003"/>
                    </a:ext>
                  </a:extLst>
                </a:gridCol>
              </a:tblGrid>
              <a:tr h="370840">
                <a:tc>
                  <a:txBody>
                    <a:bodyPr/>
                    <a:lstStyle/>
                    <a:p>
                      <a:r>
                        <a:rPr lang="en-US" sz="1400" dirty="0">
                          <a:solidFill>
                            <a:schemeClr val="tx1"/>
                          </a:solidFill>
                        </a:rPr>
                        <a:t>Base class</a:t>
                      </a:r>
                    </a:p>
                    <a:p>
                      <a:r>
                        <a:rPr lang="en-US" sz="1400" dirty="0">
                          <a:solidFill>
                            <a:schemeClr val="tx1"/>
                          </a:solidFill>
                        </a:rPr>
                        <a:t>access</a:t>
                      </a:r>
                      <a:r>
                        <a:rPr lang="en-US" sz="1400" baseline="0" dirty="0">
                          <a:solidFill>
                            <a:schemeClr val="tx1"/>
                          </a:solidFill>
                        </a:rPr>
                        <a:t> </a:t>
                      </a:r>
                      <a:r>
                        <a:rPr lang="en-US" sz="1400" baseline="0" dirty="0" err="1">
                          <a:solidFill>
                            <a:schemeClr val="tx1"/>
                          </a:solidFill>
                        </a:rPr>
                        <a:t>specifier</a:t>
                      </a:r>
                      <a:endParaRPr lang="en-US" sz="1400" baseline="0" dirty="0">
                        <a:solidFill>
                          <a:schemeClr val="tx1"/>
                        </a:solidFill>
                      </a:endParaRPr>
                    </a:p>
                    <a:p>
                      <a:r>
                        <a:rPr lang="en-US" sz="1400" baseline="0" dirty="0">
                          <a:solidFill>
                            <a:schemeClr val="tx1"/>
                          </a:solidFill>
                        </a:rPr>
                        <a:t>for members</a:t>
                      </a:r>
                      <a:endParaRPr lang="en-US" sz="1400" dirty="0">
                        <a:solidFill>
                          <a:schemeClr val="tx1"/>
                        </a:solidFill>
                      </a:endParaRPr>
                    </a:p>
                  </a:txBody>
                  <a:tcPr>
                    <a:solidFill>
                      <a:schemeClr val="accent1">
                        <a:lumMod val="60000"/>
                        <a:lumOff val="40000"/>
                      </a:schemeClr>
                    </a:solidFill>
                  </a:tcPr>
                </a:tc>
                <a:tc>
                  <a:txBody>
                    <a:bodyPr/>
                    <a:lstStyle/>
                    <a:p>
                      <a:r>
                        <a:rPr lang="en-US" sz="1400" dirty="0">
                          <a:solidFill>
                            <a:schemeClr val="tx1"/>
                          </a:solidFill>
                        </a:rPr>
                        <a:t>Derived</a:t>
                      </a:r>
                      <a:r>
                        <a:rPr lang="en-US" sz="1400" baseline="0" dirty="0">
                          <a:solidFill>
                            <a:schemeClr val="tx1"/>
                          </a:solidFill>
                        </a:rPr>
                        <a:t> class access </a:t>
                      </a:r>
                      <a:r>
                        <a:rPr lang="en-US" sz="1400" baseline="0" dirty="0" err="1">
                          <a:solidFill>
                            <a:schemeClr val="tx1"/>
                          </a:solidFill>
                        </a:rPr>
                        <a:t>specifiier</a:t>
                      </a:r>
                      <a:r>
                        <a:rPr lang="en-US" sz="1400" baseline="0" dirty="0">
                          <a:solidFill>
                            <a:schemeClr val="tx1"/>
                          </a:solidFill>
                        </a:rPr>
                        <a:t> (implicitly given for inherited members)</a:t>
                      </a:r>
                      <a:endParaRPr lang="en-US" sz="1400" dirty="0">
                        <a:solidFill>
                          <a:schemeClr val="tx1"/>
                        </a:solidFill>
                      </a:endParaRPr>
                    </a:p>
                  </a:txBody>
                  <a:tcPr>
                    <a:solidFill>
                      <a:schemeClr val="accent1">
                        <a:lumMod val="60000"/>
                        <a:lumOff val="40000"/>
                      </a:schemeClr>
                    </a:solidFill>
                  </a:tcPr>
                </a:tc>
                <a:tc>
                  <a:txBody>
                    <a:bodyPr/>
                    <a:lstStyle/>
                    <a:p>
                      <a:r>
                        <a:rPr lang="en-US" sz="1400" dirty="0">
                          <a:solidFill>
                            <a:schemeClr val="tx1"/>
                          </a:solidFill>
                        </a:rPr>
                        <a:t>Directly accessible in member functions of  derived class?</a:t>
                      </a:r>
                    </a:p>
                  </a:txBody>
                  <a:tcPr>
                    <a:solidFill>
                      <a:schemeClr val="accent1">
                        <a:lumMod val="60000"/>
                        <a:lumOff val="40000"/>
                      </a:schemeClr>
                    </a:solidFill>
                  </a:tcPr>
                </a:tc>
                <a:tc>
                  <a:txBody>
                    <a:bodyPr/>
                    <a:lstStyle/>
                    <a:p>
                      <a:r>
                        <a:rPr lang="en-US" sz="1400" dirty="0">
                          <a:solidFill>
                            <a:schemeClr val="tx1"/>
                          </a:solidFill>
                        </a:rPr>
                        <a:t>Directly accessible</a:t>
                      </a:r>
                      <a:r>
                        <a:rPr lang="en-US" sz="1400" baseline="0" dirty="0">
                          <a:solidFill>
                            <a:schemeClr val="tx1"/>
                          </a:solidFill>
                        </a:rPr>
                        <a:t> in any other code?</a:t>
                      </a:r>
                      <a:endParaRPr lang="en-US" sz="1400" dirty="0">
                        <a:solidFill>
                          <a:schemeClr val="tx1"/>
                        </a:solidFill>
                      </a:endParaRPr>
                    </a:p>
                  </a:txBody>
                  <a:tcPr>
                    <a:solidFill>
                      <a:schemeClr val="accent1">
                        <a:lumMod val="60000"/>
                        <a:lumOff val="40000"/>
                      </a:schemeClr>
                    </a:solidFill>
                  </a:tcPr>
                </a:tc>
                <a:extLst>
                  <a:ext uri="{0D108BD9-81ED-4DB2-BD59-A6C34878D82A}">
                    <a16:rowId xmlns:a16="http://schemas.microsoft.com/office/drawing/2014/main" val="10000"/>
                  </a:ext>
                </a:extLst>
              </a:tr>
              <a:tr h="37084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rPr>
                        <a:t>public inheritance</a:t>
                      </a:r>
                    </a:p>
                  </a:txBody>
                  <a:tcP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0840">
                <a:tc>
                  <a:txBody>
                    <a:bodyPr/>
                    <a:lstStyle/>
                    <a:p>
                      <a:r>
                        <a:rPr lang="en-US" sz="1400" dirty="0">
                          <a:solidFill>
                            <a:schemeClr val="tx1"/>
                          </a:solidFill>
                        </a:rPr>
                        <a:t>public</a:t>
                      </a:r>
                    </a:p>
                  </a:txBody>
                  <a:tcPr/>
                </a:tc>
                <a:tc>
                  <a:txBody>
                    <a:bodyPr/>
                    <a:lstStyle/>
                    <a:p>
                      <a:r>
                        <a:rPr lang="en-US" sz="1400" dirty="0">
                          <a:solidFill>
                            <a:schemeClr val="tx1"/>
                          </a:solidFill>
                        </a:rPr>
                        <a:t>public</a:t>
                      </a:r>
                    </a:p>
                  </a:txBody>
                  <a:tcPr/>
                </a:tc>
                <a:tc>
                  <a:txBody>
                    <a:bodyPr/>
                    <a:lstStyle/>
                    <a:p>
                      <a:r>
                        <a:rPr lang="en-US" sz="1400" dirty="0">
                          <a:solidFill>
                            <a:schemeClr val="tx1"/>
                          </a:solidFill>
                        </a:rPr>
                        <a:t>yes</a:t>
                      </a:r>
                    </a:p>
                  </a:txBody>
                  <a:tcPr/>
                </a:tc>
                <a:tc>
                  <a:txBody>
                    <a:bodyPr/>
                    <a:lstStyle/>
                    <a:p>
                      <a:r>
                        <a:rPr lang="en-US" sz="1400" dirty="0">
                          <a:solidFill>
                            <a:schemeClr val="tx1"/>
                          </a:solidFill>
                        </a:rPr>
                        <a:t>yes</a:t>
                      </a:r>
                    </a:p>
                  </a:txBody>
                  <a:tcPr/>
                </a:tc>
                <a:extLst>
                  <a:ext uri="{0D108BD9-81ED-4DB2-BD59-A6C34878D82A}">
                    <a16:rowId xmlns:a16="http://schemas.microsoft.com/office/drawing/2014/main" val="10002"/>
                  </a:ext>
                </a:extLst>
              </a:tr>
              <a:tr h="370840">
                <a:tc>
                  <a:txBody>
                    <a:bodyPr/>
                    <a:lstStyle/>
                    <a:p>
                      <a:r>
                        <a:rPr lang="en-US" sz="1400" dirty="0">
                          <a:solidFill>
                            <a:schemeClr val="tx1"/>
                          </a:solidFill>
                        </a:rPr>
                        <a:t>private</a:t>
                      </a:r>
                    </a:p>
                  </a:txBody>
                  <a:tcPr/>
                </a:tc>
                <a:tc>
                  <a:txBody>
                    <a:bodyPr/>
                    <a:lstStyle/>
                    <a:p>
                      <a:r>
                        <a:rPr lang="en-US" sz="1400" dirty="0">
                          <a:solidFill>
                            <a:schemeClr val="tx1"/>
                          </a:solidFill>
                        </a:rPr>
                        <a:t>private</a:t>
                      </a:r>
                    </a:p>
                  </a:txBody>
                  <a:tcPr/>
                </a:tc>
                <a:tc>
                  <a:txBody>
                    <a:bodyPr/>
                    <a:lstStyle/>
                    <a:p>
                      <a:r>
                        <a:rPr lang="en-US" sz="1400" dirty="0">
                          <a:solidFill>
                            <a:schemeClr val="tx1"/>
                          </a:solidFill>
                        </a:rPr>
                        <a:t>no</a:t>
                      </a:r>
                    </a:p>
                  </a:txBody>
                  <a:tcPr/>
                </a:tc>
                <a:tc>
                  <a:txBody>
                    <a:bodyPr/>
                    <a:lstStyle/>
                    <a:p>
                      <a:r>
                        <a:rPr lang="en-US" sz="1400" dirty="0">
                          <a:solidFill>
                            <a:schemeClr val="tx1"/>
                          </a:solidFill>
                        </a:rPr>
                        <a:t>no</a:t>
                      </a:r>
                    </a:p>
                  </a:txBody>
                  <a:tcPr/>
                </a:tc>
                <a:extLst>
                  <a:ext uri="{0D108BD9-81ED-4DB2-BD59-A6C34878D82A}">
                    <a16:rowId xmlns:a16="http://schemas.microsoft.com/office/drawing/2014/main" val="10003"/>
                  </a:ext>
                </a:extLst>
              </a:tr>
              <a:tr h="370840">
                <a:tc>
                  <a:txBody>
                    <a:bodyPr/>
                    <a:lstStyle/>
                    <a:p>
                      <a:r>
                        <a:rPr lang="en-US" sz="1400" dirty="0">
                          <a:solidFill>
                            <a:schemeClr val="tx1"/>
                          </a:solidFill>
                        </a:rPr>
                        <a:t>protected</a:t>
                      </a:r>
                    </a:p>
                  </a:txBody>
                  <a:tcPr/>
                </a:tc>
                <a:tc>
                  <a:txBody>
                    <a:bodyPr/>
                    <a:lstStyle/>
                    <a:p>
                      <a:r>
                        <a:rPr lang="en-US" sz="1400" dirty="0">
                          <a:solidFill>
                            <a:schemeClr val="tx1"/>
                          </a:solidFill>
                        </a:rPr>
                        <a:t>protected</a:t>
                      </a:r>
                    </a:p>
                  </a:txBody>
                  <a:tcPr/>
                </a:tc>
                <a:tc>
                  <a:txBody>
                    <a:bodyPr/>
                    <a:lstStyle/>
                    <a:p>
                      <a:r>
                        <a:rPr lang="en-US" sz="1400" dirty="0">
                          <a:solidFill>
                            <a:schemeClr val="tx1"/>
                          </a:solidFill>
                        </a:rPr>
                        <a:t>yes</a:t>
                      </a:r>
                    </a:p>
                  </a:txBody>
                  <a:tcPr/>
                </a:tc>
                <a:tc>
                  <a:txBody>
                    <a:bodyPr/>
                    <a:lstStyle/>
                    <a:p>
                      <a:r>
                        <a:rPr lang="en-US" sz="1400" dirty="0">
                          <a:solidFill>
                            <a:schemeClr val="tx1"/>
                          </a:solidFill>
                        </a:rPr>
                        <a:t>no</a:t>
                      </a:r>
                    </a:p>
                  </a:txBody>
                  <a:tcPr/>
                </a:tc>
                <a:extLst>
                  <a:ext uri="{0D108BD9-81ED-4DB2-BD59-A6C34878D82A}">
                    <a16:rowId xmlns:a16="http://schemas.microsoft.com/office/drawing/2014/main" val="10004"/>
                  </a:ext>
                </a:extLst>
              </a:tr>
            </a:tbl>
          </a:graphicData>
        </a:graphic>
      </p:graphicFrame>
      <p:sp>
        <p:nvSpPr>
          <p:cNvPr id="2" name="Rounded Rectangle 1"/>
          <p:cNvSpPr/>
          <p:nvPr/>
        </p:nvSpPr>
        <p:spPr bwMode="auto">
          <a:xfrm>
            <a:off x="4495800" y="1295400"/>
            <a:ext cx="2209800" cy="5562600"/>
          </a:xfrm>
          <a:prstGeom prst="roundRect">
            <a:avLst/>
          </a:prstGeom>
          <a:noFill/>
          <a:ln w="38100"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93270621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200" dirty="0"/>
              <a:t>Motivating Example: Employee Classes</a:t>
            </a:r>
          </a:p>
        </p:txBody>
      </p:sp>
      <p:sp>
        <p:nvSpPr>
          <p:cNvPr id="11267" name="Rectangle 3"/>
          <p:cNvSpPr>
            <a:spLocks noGrp="1" noChangeArrowheads="1"/>
          </p:cNvSpPr>
          <p:nvPr>
            <p:ph idx="1"/>
          </p:nvPr>
        </p:nvSpPr>
        <p:spPr>
          <a:xfrm>
            <a:off x="544513" y="1600200"/>
            <a:ext cx="8294687" cy="4572000"/>
          </a:xfrm>
        </p:spPr>
        <p:txBody>
          <a:bodyPr/>
          <a:lstStyle/>
          <a:p>
            <a:pPr eaLnBrk="1" hangingPunct="1"/>
            <a:r>
              <a:rPr lang="en-US" dirty="0"/>
              <a:t>Design a record-keeping program with </a:t>
            </a:r>
            <a:br>
              <a:rPr lang="en-US" dirty="0"/>
            </a:br>
            <a:r>
              <a:rPr lang="en-US" dirty="0"/>
              <a:t>records for </a:t>
            </a:r>
            <a:r>
              <a:rPr lang="en-US" dirty="0">
                <a:solidFill>
                  <a:srgbClr val="0000CC"/>
                </a:solidFill>
              </a:rPr>
              <a:t>salaried</a:t>
            </a:r>
            <a:r>
              <a:rPr lang="en-US" dirty="0"/>
              <a:t> and </a:t>
            </a:r>
            <a:r>
              <a:rPr lang="en-US" dirty="0">
                <a:solidFill>
                  <a:srgbClr val="0000CC"/>
                </a:solidFill>
              </a:rPr>
              <a:t>hourly employees</a:t>
            </a:r>
            <a:endParaRPr lang="en-US" dirty="0"/>
          </a:p>
          <a:p>
            <a:pPr lvl="1" eaLnBrk="1" hangingPunct="1"/>
            <a:r>
              <a:rPr lang="en-US" sz="2400" dirty="0">
                <a:solidFill>
                  <a:srgbClr val="0000CC"/>
                </a:solidFill>
              </a:rPr>
              <a:t>Salaried</a:t>
            </a:r>
            <a:r>
              <a:rPr lang="en-US" sz="2400" dirty="0"/>
              <a:t> and </a:t>
            </a:r>
            <a:r>
              <a:rPr lang="en-US" sz="2400" dirty="0">
                <a:solidFill>
                  <a:srgbClr val="0000CC"/>
                </a:solidFill>
              </a:rPr>
              <a:t>hourly employees </a:t>
            </a:r>
            <a:r>
              <a:rPr lang="en-US" sz="2400" dirty="0"/>
              <a:t>belong to a class of people who share the property "</a:t>
            </a:r>
            <a:r>
              <a:rPr lang="en-US" sz="2400" dirty="0">
                <a:solidFill>
                  <a:srgbClr val="0000CC"/>
                </a:solidFill>
              </a:rPr>
              <a:t>employee</a:t>
            </a:r>
            <a:r>
              <a:rPr lang="en-US" sz="2400" dirty="0"/>
              <a:t>"</a:t>
            </a:r>
          </a:p>
          <a:p>
            <a:pPr lvl="1" eaLnBrk="1" hangingPunct="1"/>
            <a:r>
              <a:rPr lang="en-US" sz="2400" dirty="0">
                <a:solidFill>
                  <a:srgbClr val="0000CC"/>
                </a:solidFill>
              </a:rPr>
              <a:t>Salaried employee</a:t>
            </a:r>
            <a:endParaRPr lang="en-US" sz="2400" dirty="0"/>
          </a:p>
          <a:p>
            <a:pPr lvl="2" eaLnBrk="1" hangingPunct="1"/>
            <a:r>
              <a:rPr lang="en-US" sz="2000" dirty="0"/>
              <a:t>A subset of employees with a fixed wage</a:t>
            </a:r>
          </a:p>
          <a:p>
            <a:pPr lvl="1" eaLnBrk="1" hangingPunct="1"/>
            <a:r>
              <a:rPr lang="en-US" sz="2400" dirty="0">
                <a:solidFill>
                  <a:srgbClr val="0000CC"/>
                </a:solidFill>
              </a:rPr>
              <a:t>Hourly employees </a:t>
            </a:r>
            <a:endParaRPr lang="en-US" sz="2400" dirty="0"/>
          </a:p>
          <a:p>
            <a:pPr lvl="2" eaLnBrk="1" hangingPunct="1"/>
            <a:r>
              <a:rPr lang="en-US" sz="2000" dirty="0"/>
              <a:t>Another subset of employees earn hourly wages</a:t>
            </a:r>
          </a:p>
          <a:p>
            <a:pPr eaLnBrk="1" hangingPunct="1"/>
            <a:r>
              <a:rPr lang="en-US" dirty="0"/>
              <a:t>All employees have a name and SSN</a:t>
            </a:r>
          </a:p>
          <a:p>
            <a:pPr lvl="1" eaLnBrk="1" hangingPunct="1"/>
            <a:r>
              <a:rPr lang="en-US" sz="2400" dirty="0"/>
              <a:t>Functions to manipulate name and SSN are the same</a:t>
            </a:r>
            <a:br>
              <a:rPr lang="en-US" sz="2400" dirty="0"/>
            </a:br>
            <a:r>
              <a:rPr lang="en-US" sz="2400" dirty="0"/>
              <a:t>for hourly and salaried employees</a:t>
            </a:r>
          </a:p>
        </p:txBody>
      </p:sp>
    </p:spTree>
    <p:extLst>
      <p:ext uri="{BB962C8B-B14F-4D97-AF65-F5344CB8AC3E}">
        <p14:creationId xmlns:p14="http://schemas.microsoft.com/office/powerpoint/2010/main" val="1147806761"/>
      </p:ext>
    </p:extLst>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6953C8-DC2E-4BCC-AE6C-A709AC018B5A}"/>
              </a:ext>
            </a:extLst>
          </p:cNvPr>
          <p:cNvSpPr/>
          <p:nvPr/>
        </p:nvSpPr>
        <p:spPr>
          <a:xfrm>
            <a:off x="571500" y="1219200"/>
            <a:ext cx="8001000" cy="4893647"/>
          </a:xfrm>
          <a:prstGeom prst="rect">
            <a:avLst/>
          </a:prstGeom>
        </p:spPr>
        <p:txBody>
          <a:bodyPr wrap="square">
            <a:spAutoFit/>
          </a:bodyPr>
          <a:lstStyle/>
          <a:p>
            <a:r>
              <a:rPr lang="en-US" sz="1600" dirty="0"/>
              <a:t>class A</a:t>
            </a:r>
          </a:p>
          <a:p>
            <a:r>
              <a:rPr lang="en-US" sz="1600" dirty="0"/>
              <a:t>{</a:t>
            </a:r>
          </a:p>
          <a:p>
            <a:r>
              <a:rPr lang="en-US" sz="1600" b="1" dirty="0">
                <a:solidFill>
                  <a:srgbClr val="0070C0"/>
                </a:solidFill>
              </a:rPr>
              <a:t>public</a:t>
            </a:r>
            <a:r>
              <a:rPr lang="en-US" sz="1600" dirty="0"/>
              <a:t>:</a:t>
            </a:r>
          </a:p>
          <a:p>
            <a:r>
              <a:rPr lang="en-US" sz="1600" dirty="0"/>
              <a:t>    </a:t>
            </a:r>
            <a:r>
              <a:rPr lang="en-US" sz="1600" dirty="0" err="1"/>
              <a:t>int</a:t>
            </a:r>
            <a:r>
              <a:rPr lang="en-US" sz="1600" dirty="0"/>
              <a:t> x;</a:t>
            </a:r>
          </a:p>
          <a:p>
            <a:r>
              <a:rPr lang="en-US" sz="1600" b="1" dirty="0">
                <a:solidFill>
                  <a:srgbClr val="0070C0"/>
                </a:solidFill>
              </a:rPr>
              <a:t>protected</a:t>
            </a:r>
            <a:r>
              <a:rPr lang="en-US" sz="1600" dirty="0"/>
              <a:t>:</a:t>
            </a:r>
          </a:p>
          <a:p>
            <a:r>
              <a:rPr lang="en-US" sz="1600" dirty="0"/>
              <a:t>    </a:t>
            </a:r>
            <a:r>
              <a:rPr lang="en-US" sz="1600" dirty="0" err="1"/>
              <a:t>int</a:t>
            </a:r>
            <a:r>
              <a:rPr lang="en-US" sz="1600" dirty="0"/>
              <a:t> y;</a:t>
            </a:r>
          </a:p>
          <a:p>
            <a:r>
              <a:rPr lang="en-US" sz="1600" b="1" dirty="0">
                <a:solidFill>
                  <a:srgbClr val="0070C0"/>
                </a:solidFill>
              </a:rPr>
              <a:t>private</a:t>
            </a:r>
            <a:r>
              <a:rPr lang="en-US" sz="1600" dirty="0"/>
              <a:t>:</a:t>
            </a:r>
          </a:p>
          <a:p>
            <a:r>
              <a:rPr lang="en-US" sz="1600" dirty="0"/>
              <a:t>    </a:t>
            </a:r>
            <a:r>
              <a:rPr lang="en-US" sz="1600" dirty="0" err="1"/>
              <a:t>int</a:t>
            </a:r>
            <a:r>
              <a:rPr lang="en-US" sz="1600" dirty="0"/>
              <a:t> z;</a:t>
            </a:r>
          </a:p>
          <a:p>
            <a:r>
              <a:rPr lang="en-US" sz="1600" dirty="0"/>
              <a:t>};</a:t>
            </a:r>
          </a:p>
          <a:p>
            <a:endParaRPr lang="en-US" sz="1600" dirty="0"/>
          </a:p>
          <a:p>
            <a:r>
              <a:rPr lang="en-US" sz="1600" dirty="0"/>
              <a:t>                                                          class D : </a:t>
            </a:r>
            <a:r>
              <a:rPr lang="en-US" sz="1600" b="1" kern="2200" dirty="0">
                <a:solidFill>
                  <a:srgbClr val="0070C0"/>
                </a:solidFill>
              </a:rPr>
              <a:t>private</a:t>
            </a:r>
            <a:r>
              <a:rPr lang="en-US" sz="1600" dirty="0"/>
              <a:t> A {  </a:t>
            </a:r>
            <a:r>
              <a:rPr lang="en-US" sz="1600" b="1" kern="2200" dirty="0">
                <a:solidFill>
                  <a:srgbClr val="0070C0"/>
                </a:solidFill>
              </a:rPr>
              <a:t>// defaults to ‘private’ </a:t>
            </a:r>
            <a:endParaRPr lang="en-US" sz="1600" dirty="0"/>
          </a:p>
          <a:p>
            <a:r>
              <a:rPr lang="en-US" sz="1800" dirty="0"/>
              <a:t>Outside of class:</a:t>
            </a:r>
            <a:r>
              <a:rPr lang="en-US" sz="1600" dirty="0"/>
              <a:t>                            {</a:t>
            </a:r>
          </a:p>
          <a:p>
            <a:r>
              <a:rPr lang="en-US" dirty="0"/>
              <a:t>  </a:t>
            </a:r>
            <a:r>
              <a:rPr lang="en-US" sz="1600" b="1" dirty="0">
                <a:solidFill>
                  <a:srgbClr val="0070C0"/>
                </a:solidFill>
              </a:rPr>
              <a:t>public</a:t>
            </a:r>
            <a:r>
              <a:rPr lang="en-US" sz="1600" dirty="0"/>
              <a:t> maintains access ‘as-is’</a:t>
            </a:r>
            <a:r>
              <a:rPr lang="en-US" dirty="0"/>
              <a:t>       </a:t>
            </a:r>
            <a:r>
              <a:rPr lang="en-US" sz="1600" dirty="0"/>
              <a:t>// x is private</a:t>
            </a:r>
          </a:p>
          <a:p>
            <a:r>
              <a:rPr lang="en-US" sz="1600" dirty="0"/>
              <a:t>   </a:t>
            </a:r>
            <a:r>
              <a:rPr lang="en-US" sz="1600" b="1" dirty="0">
                <a:solidFill>
                  <a:srgbClr val="0070C0"/>
                </a:solidFill>
              </a:rPr>
              <a:t>protected</a:t>
            </a:r>
            <a:r>
              <a:rPr lang="en-US" sz="1600" dirty="0"/>
              <a:t> makes it all inaccessible    // y is private</a:t>
            </a:r>
          </a:p>
          <a:p>
            <a:r>
              <a:rPr lang="en-US" sz="1600" dirty="0"/>
              <a:t>   </a:t>
            </a:r>
            <a:r>
              <a:rPr lang="en-US" sz="1600" b="1" dirty="0">
                <a:solidFill>
                  <a:srgbClr val="0070C0"/>
                </a:solidFill>
              </a:rPr>
              <a:t>private</a:t>
            </a:r>
            <a:r>
              <a:rPr lang="en-US" sz="1600" dirty="0"/>
              <a:t> makes it all inaccessible        // z is not accessible from D</a:t>
            </a:r>
          </a:p>
          <a:p>
            <a:r>
              <a:rPr lang="en-US" sz="1600" dirty="0"/>
              <a:t>                                                          };</a:t>
            </a:r>
          </a:p>
          <a:p>
            <a:endParaRPr lang="en-US" sz="1600" dirty="0"/>
          </a:p>
          <a:p>
            <a:r>
              <a:rPr lang="en-US" sz="1600" dirty="0"/>
              <a:t>IMPORTANT NOTE: Classes B, C and D all contain the variables x, y and z. It is just a question of access</a:t>
            </a:r>
          </a:p>
        </p:txBody>
      </p:sp>
      <p:sp>
        <p:nvSpPr>
          <p:cNvPr id="3" name="TextBox 2">
            <a:extLst>
              <a:ext uri="{FF2B5EF4-FFF2-40B4-BE49-F238E27FC236}">
                <a16:creationId xmlns:a16="http://schemas.microsoft.com/office/drawing/2014/main" id="{3CF54C86-03E3-45C2-95DF-A33305B522DE}"/>
              </a:ext>
            </a:extLst>
          </p:cNvPr>
          <p:cNvSpPr txBox="1"/>
          <p:nvPr/>
        </p:nvSpPr>
        <p:spPr>
          <a:xfrm>
            <a:off x="3886200" y="622280"/>
            <a:ext cx="5115503" cy="3416320"/>
          </a:xfrm>
          <a:prstGeom prst="rect">
            <a:avLst/>
          </a:prstGeom>
          <a:noFill/>
        </p:spPr>
        <p:txBody>
          <a:bodyPr wrap="none" rtlCol="0">
            <a:spAutoFit/>
          </a:bodyPr>
          <a:lstStyle/>
          <a:p>
            <a:r>
              <a:rPr lang="en-US" sz="1600" dirty="0"/>
              <a:t>class B : </a:t>
            </a:r>
            <a:r>
              <a:rPr lang="en-US" sz="1600" b="1" dirty="0">
                <a:solidFill>
                  <a:srgbClr val="0070C0"/>
                </a:solidFill>
              </a:rPr>
              <a:t>public</a:t>
            </a:r>
            <a:r>
              <a:rPr lang="en-US" sz="1600" dirty="0"/>
              <a:t> A   </a:t>
            </a:r>
            <a:r>
              <a:rPr lang="en-US" sz="1600" b="1" dirty="0">
                <a:solidFill>
                  <a:srgbClr val="0070C0"/>
                </a:solidFill>
              </a:rPr>
              <a:t>   // B’s children can access </a:t>
            </a:r>
            <a:r>
              <a:rPr lang="en-US" sz="1600" b="1" dirty="0" err="1">
                <a:solidFill>
                  <a:srgbClr val="0070C0"/>
                </a:solidFill>
              </a:rPr>
              <a:t>x,y</a:t>
            </a:r>
            <a:endParaRPr lang="en-US" sz="1600" b="1" dirty="0">
              <a:solidFill>
                <a:srgbClr val="0070C0"/>
              </a:solidFill>
            </a:endParaRPr>
          </a:p>
          <a:p>
            <a:r>
              <a:rPr lang="en-US" sz="1600" b="1" dirty="0">
                <a:solidFill>
                  <a:srgbClr val="0070C0"/>
                </a:solidFill>
              </a:rPr>
              <a:t>{</a:t>
            </a:r>
          </a:p>
          <a:p>
            <a:r>
              <a:rPr lang="en-US" sz="1600" dirty="0"/>
              <a:t>    // x is public</a:t>
            </a:r>
          </a:p>
          <a:p>
            <a:r>
              <a:rPr lang="en-US" sz="1600" dirty="0"/>
              <a:t>    // y is protected</a:t>
            </a:r>
          </a:p>
          <a:p>
            <a:r>
              <a:rPr lang="en-US" sz="1600" dirty="0"/>
              <a:t>    // z is not accessible from B</a:t>
            </a:r>
          </a:p>
          <a:p>
            <a:r>
              <a:rPr lang="en-US" sz="1600" dirty="0"/>
              <a:t>};</a:t>
            </a:r>
          </a:p>
          <a:p>
            <a:r>
              <a:rPr lang="en-US" sz="1600" kern="2200" dirty="0"/>
              <a:t>class C : </a:t>
            </a:r>
            <a:r>
              <a:rPr lang="en-US" sz="1600" b="1" kern="2200" dirty="0">
                <a:solidFill>
                  <a:srgbClr val="0070C0"/>
                </a:solidFill>
              </a:rPr>
              <a:t>protected</a:t>
            </a:r>
            <a:r>
              <a:rPr lang="en-US" sz="1600" kern="2200" dirty="0"/>
              <a:t> A  </a:t>
            </a:r>
            <a:r>
              <a:rPr lang="en-US" sz="1600" b="1" kern="2200" dirty="0">
                <a:solidFill>
                  <a:srgbClr val="0070C0"/>
                </a:solidFill>
              </a:rPr>
              <a:t>// C’s children can access </a:t>
            </a:r>
            <a:r>
              <a:rPr lang="en-US" sz="1600" b="1" kern="2200" dirty="0" err="1">
                <a:solidFill>
                  <a:srgbClr val="0070C0"/>
                </a:solidFill>
              </a:rPr>
              <a:t>x,y</a:t>
            </a:r>
            <a:endParaRPr lang="en-US" sz="1600" b="1" kern="2200" dirty="0">
              <a:solidFill>
                <a:srgbClr val="0070C0"/>
              </a:solidFill>
            </a:endParaRPr>
          </a:p>
          <a:p>
            <a:r>
              <a:rPr lang="en-US" sz="1600" dirty="0"/>
              <a:t>{</a:t>
            </a:r>
          </a:p>
          <a:p>
            <a:r>
              <a:rPr lang="en-US" sz="1600" dirty="0"/>
              <a:t>    // x is protected</a:t>
            </a:r>
          </a:p>
          <a:p>
            <a:r>
              <a:rPr lang="en-US" sz="1600" dirty="0"/>
              <a:t>    // y is protected</a:t>
            </a:r>
          </a:p>
          <a:p>
            <a:r>
              <a:rPr lang="en-US" sz="1600" dirty="0"/>
              <a:t>    // z is not accessible from C</a:t>
            </a:r>
          </a:p>
          <a:p>
            <a:r>
              <a:rPr lang="en-US" sz="1600" dirty="0"/>
              <a:t>};</a:t>
            </a:r>
          </a:p>
          <a:p>
            <a:endParaRPr lang="en-US" dirty="0"/>
          </a:p>
        </p:txBody>
      </p:sp>
      <p:sp>
        <p:nvSpPr>
          <p:cNvPr id="4" name="TextBox 3">
            <a:extLst>
              <a:ext uri="{FF2B5EF4-FFF2-40B4-BE49-F238E27FC236}">
                <a16:creationId xmlns:a16="http://schemas.microsoft.com/office/drawing/2014/main" id="{C9185BAB-8E9F-4F2B-BC8D-F7EB1ACAE9F3}"/>
              </a:ext>
            </a:extLst>
          </p:cNvPr>
          <p:cNvSpPr txBox="1"/>
          <p:nvPr/>
        </p:nvSpPr>
        <p:spPr>
          <a:xfrm>
            <a:off x="609600" y="457200"/>
            <a:ext cx="2563522" cy="461665"/>
          </a:xfrm>
          <a:prstGeom prst="rect">
            <a:avLst/>
          </a:prstGeom>
          <a:noFill/>
        </p:spPr>
        <p:txBody>
          <a:bodyPr wrap="none" rtlCol="0">
            <a:spAutoFit/>
          </a:bodyPr>
          <a:lstStyle/>
          <a:p>
            <a:r>
              <a:rPr lang="en-US" dirty="0">
                <a:solidFill>
                  <a:srgbClr val="0000CC"/>
                </a:solidFill>
              </a:rPr>
              <a:t>Access Qualifiers</a:t>
            </a:r>
          </a:p>
        </p:txBody>
      </p:sp>
    </p:spTree>
    <p:extLst>
      <p:ext uri="{BB962C8B-B14F-4D97-AF65-F5344CB8AC3E}">
        <p14:creationId xmlns:p14="http://schemas.microsoft.com/office/powerpoint/2010/main" val="124090455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F936-E610-4F3F-A4C8-980E6CE134D1}"/>
              </a:ext>
            </a:extLst>
          </p:cNvPr>
          <p:cNvSpPr>
            <a:spLocks noGrp="1"/>
          </p:cNvSpPr>
          <p:nvPr>
            <p:ph type="title"/>
          </p:nvPr>
        </p:nvSpPr>
        <p:spPr/>
        <p:txBody>
          <a:bodyPr/>
          <a:lstStyle/>
          <a:p>
            <a:r>
              <a:rPr lang="en-US" dirty="0"/>
              <a:t>Inheritance Qualifiers</a:t>
            </a:r>
          </a:p>
        </p:txBody>
      </p:sp>
      <p:sp>
        <p:nvSpPr>
          <p:cNvPr id="3" name="Content Placeholder 2">
            <a:extLst>
              <a:ext uri="{FF2B5EF4-FFF2-40B4-BE49-F238E27FC236}">
                <a16:creationId xmlns:a16="http://schemas.microsoft.com/office/drawing/2014/main" id="{5FDB31DA-0958-415F-93E8-DD88DEBC99DC}"/>
              </a:ext>
            </a:extLst>
          </p:cNvPr>
          <p:cNvSpPr>
            <a:spLocks noGrp="1"/>
          </p:cNvSpPr>
          <p:nvPr>
            <p:ph idx="1"/>
          </p:nvPr>
        </p:nvSpPr>
        <p:spPr>
          <a:xfrm>
            <a:off x="544513" y="1447800"/>
            <a:ext cx="8294687" cy="4800600"/>
          </a:xfrm>
        </p:spPr>
        <p:txBody>
          <a:bodyPr/>
          <a:lstStyle/>
          <a:p>
            <a:r>
              <a:rPr lang="en-US" dirty="0"/>
              <a:t>When derived public, all qualifiers of the parent stay the same in the derived.</a:t>
            </a:r>
          </a:p>
          <a:p>
            <a:pPr lvl="1"/>
            <a:r>
              <a:rPr lang="en-US" dirty="0"/>
              <a:t>“As-is” inheritance.</a:t>
            </a:r>
          </a:p>
          <a:p>
            <a:r>
              <a:rPr lang="en-US" dirty="0"/>
              <a:t>When derived protected, both public and protected base members become protected in the derived.</a:t>
            </a:r>
          </a:p>
          <a:p>
            <a:pPr lvl="1"/>
            <a:r>
              <a:rPr lang="en-US" dirty="0"/>
              <a:t>Not visible outside, but visible to children</a:t>
            </a:r>
          </a:p>
          <a:p>
            <a:r>
              <a:rPr lang="en-US" dirty="0"/>
              <a:t>When derived private, both public and protected become private in the derived.</a:t>
            </a:r>
          </a:p>
          <a:p>
            <a:pPr lvl="1"/>
            <a:r>
              <a:rPr lang="en-US" dirty="0"/>
              <a:t>Not visible outside, not visible to children.</a:t>
            </a:r>
          </a:p>
        </p:txBody>
      </p:sp>
    </p:spTree>
    <p:extLst>
      <p:ext uri="{BB962C8B-B14F-4D97-AF65-F5344CB8AC3E}">
        <p14:creationId xmlns:p14="http://schemas.microsoft.com/office/powerpoint/2010/main" val="52189034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t>Overview</a:t>
            </a:r>
          </a:p>
        </p:txBody>
      </p:sp>
      <p:sp>
        <p:nvSpPr>
          <p:cNvPr id="4099" name="Rectangle 3"/>
          <p:cNvSpPr>
            <a:spLocks noGrp="1" noChangeArrowheads="1"/>
          </p:cNvSpPr>
          <p:nvPr>
            <p:ph idx="1"/>
          </p:nvPr>
        </p:nvSpPr>
        <p:spPr/>
        <p:txBody>
          <a:bodyPr/>
          <a:lstStyle/>
          <a:p>
            <a:pPr eaLnBrk="1" hangingPunct="1">
              <a:lnSpc>
                <a:spcPct val="155000"/>
              </a:lnSpc>
            </a:pPr>
            <a:r>
              <a:rPr lang="en-US" sz="3200" dirty="0"/>
              <a:t>Inheritance Introduction</a:t>
            </a:r>
          </a:p>
          <a:p>
            <a:pPr eaLnBrk="1" hangingPunct="1">
              <a:lnSpc>
                <a:spcPct val="155000"/>
              </a:lnSpc>
            </a:pPr>
            <a:r>
              <a:rPr lang="en-US" sz="3200" dirty="0"/>
              <a:t>Three different kinds of inheritance</a:t>
            </a:r>
          </a:p>
          <a:p>
            <a:pPr eaLnBrk="1" hangingPunct="1">
              <a:lnSpc>
                <a:spcPct val="155000"/>
              </a:lnSpc>
            </a:pPr>
            <a:r>
              <a:rPr lang="en-US" sz="3200" dirty="0"/>
              <a:t>Changing an inherited member function</a:t>
            </a:r>
          </a:p>
          <a:p>
            <a:pPr eaLnBrk="1" hangingPunct="1">
              <a:lnSpc>
                <a:spcPct val="155000"/>
              </a:lnSpc>
            </a:pPr>
            <a:r>
              <a:rPr lang="en-US" sz="3200" dirty="0"/>
              <a:t>More Inheritance Details </a:t>
            </a:r>
          </a:p>
          <a:p>
            <a:pPr eaLnBrk="1" hangingPunct="1">
              <a:lnSpc>
                <a:spcPct val="155000"/>
              </a:lnSpc>
            </a:pPr>
            <a:r>
              <a:rPr lang="en-US" sz="3200" dirty="0"/>
              <a:t>Polymorphism</a:t>
            </a:r>
          </a:p>
        </p:txBody>
      </p:sp>
    </p:spTree>
    <p:extLst>
      <p:ext uri="{BB962C8B-B14F-4D97-AF65-F5344CB8AC3E}">
        <p14:creationId xmlns:p14="http://schemas.microsoft.com/office/powerpoint/2010/main" val="75455169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38400"/>
            <a:ext cx="8305800" cy="992187"/>
          </a:xfrm>
        </p:spPr>
        <p:txBody>
          <a:bodyPr/>
          <a:lstStyle/>
          <a:p>
            <a:r>
              <a:rPr lang="en-US" dirty="0"/>
              <a:t>Changing an inherited member function</a:t>
            </a:r>
          </a:p>
        </p:txBody>
      </p:sp>
    </p:spTree>
    <p:extLst>
      <p:ext uri="{BB962C8B-B14F-4D97-AF65-F5344CB8AC3E}">
        <p14:creationId xmlns:p14="http://schemas.microsoft.com/office/powerpoint/2010/main" val="32463844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title"/>
          </p:nvPr>
        </p:nvSpPr>
        <p:spPr/>
        <p:txBody>
          <a:bodyPr/>
          <a:lstStyle/>
          <a:p>
            <a:pPr eaLnBrk="1" hangingPunct="1"/>
            <a:r>
              <a:rPr lang="en-US" dirty="0"/>
              <a:t>Redefinition of Member Functions</a:t>
            </a:r>
          </a:p>
        </p:txBody>
      </p:sp>
      <p:sp>
        <p:nvSpPr>
          <p:cNvPr id="30723" name="Rectangle 4"/>
          <p:cNvSpPr>
            <a:spLocks noGrp="1" noChangeArrowheads="1"/>
          </p:cNvSpPr>
          <p:nvPr>
            <p:ph idx="1"/>
          </p:nvPr>
        </p:nvSpPr>
        <p:spPr/>
        <p:txBody>
          <a:bodyPr/>
          <a:lstStyle/>
          <a:p>
            <a:pPr eaLnBrk="1" hangingPunct="1"/>
            <a:r>
              <a:rPr lang="en-US" dirty="0"/>
              <a:t>When defining a derived class, list </a:t>
            </a:r>
            <a:br>
              <a:rPr lang="en-US" dirty="0"/>
            </a:br>
            <a:r>
              <a:rPr lang="en-US" dirty="0"/>
              <a:t>the inherited functions that you wish to change for the derived class</a:t>
            </a:r>
          </a:p>
          <a:p>
            <a:pPr lvl="1" eaLnBrk="1" hangingPunct="1"/>
            <a:r>
              <a:rPr lang="en-US" sz="2400" dirty="0"/>
              <a:t>The function is declared in the class definition</a:t>
            </a:r>
          </a:p>
          <a:p>
            <a:pPr lvl="1" eaLnBrk="1" hangingPunct="1"/>
            <a:r>
              <a:rPr lang="en-US" sz="2400" dirty="0" err="1">
                <a:solidFill>
                  <a:srgbClr val="0000CC"/>
                </a:solidFill>
                <a:latin typeface="Consolas" pitchFamily="49" charset="0"/>
                <a:cs typeface="Consolas" pitchFamily="49" charset="0"/>
              </a:rPr>
              <a:t>HourlyEmployee</a:t>
            </a:r>
            <a:r>
              <a:rPr lang="en-US" sz="2400" dirty="0"/>
              <a:t> and </a:t>
            </a:r>
            <a:r>
              <a:rPr lang="en-US" sz="2400" dirty="0" err="1">
                <a:solidFill>
                  <a:srgbClr val="0000CC"/>
                </a:solidFill>
                <a:latin typeface="Consolas" pitchFamily="49" charset="0"/>
                <a:cs typeface="Consolas" pitchFamily="49" charset="0"/>
              </a:rPr>
              <a:t>SalariedEmployee</a:t>
            </a:r>
            <a:r>
              <a:rPr lang="en-US" sz="2400" dirty="0"/>
              <a:t> each have their own definitions of </a:t>
            </a:r>
            <a:r>
              <a:rPr lang="en-US" sz="2400" dirty="0" err="1">
                <a:solidFill>
                  <a:srgbClr val="0000CC"/>
                </a:solidFill>
                <a:latin typeface="Consolas" pitchFamily="49" charset="0"/>
                <a:cs typeface="Consolas" pitchFamily="49" charset="0"/>
              </a:rPr>
              <a:t>print_check</a:t>
            </a:r>
            <a:endParaRPr lang="en-US" sz="2400" dirty="0">
              <a:solidFill>
                <a:srgbClr val="0000CC"/>
              </a:solidFill>
              <a:latin typeface="Consolas" pitchFamily="49" charset="0"/>
              <a:cs typeface="Consolas" pitchFamily="49" charset="0"/>
            </a:endParaRPr>
          </a:p>
          <a:p>
            <a:pPr eaLnBrk="1" hangingPunct="1"/>
            <a:r>
              <a:rPr lang="en-US" dirty="0"/>
              <a:t>Next page demonstrates the use of </a:t>
            </a:r>
            <a:br>
              <a:rPr lang="en-US" dirty="0"/>
            </a:br>
            <a:r>
              <a:rPr lang="en-US" dirty="0"/>
              <a:t>the derived classes defined in </a:t>
            </a:r>
            <a:r>
              <a:rPr lang="en-US" dirty="0" err="1">
                <a:solidFill>
                  <a:srgbClr val="0000CC"/>
                </a:solidFill>
                <a:latin typeface="Consolas" pitchFamily="49" charset="0"/>
                <a:cs typeface="Consolas" pitchFamily="49" charset="0"/>
              </a:rPr>
              <a:t>HourlyEmployee.h</a:t>
            </a:r>
            <a:r>
              <a:rPr lang="en-US" dirty="0"/>
              <a:t> and </a:t>
            </a:r>
            <a:r>
              <a:rPr lang="en-US" dirty="0" err="1">
                <a:solidFill>
                  <a:srgbClr val="0000CC"/>
                </a:solidFill>
                <a:latin typeface="Consolas" pitchFamily="49" charset="0"/>
                <a:cs typeface="Consolas" pitchFamily="49" charset="0"/>
              </a:rPr>
              <a:t>SalariedEmployee.h</a:t>
            </a:r>
            <a:r>
              <a:rPr lang="en-US" dirty="0"/>
              <a:t>.</a:t>
            </a:r>
          </a:p>
        </p:txBody>
      </p:sp>
    </p:spTree>
    <p:extLst>
      <p:ext uri="{BB962C8B-B14F-4D97-AF65-F5344CB8AC3E}">
        <p14:creationId xmlns:p14="http://schemas.microsoft.com/office/powerpoint/2010/main" val="1054895326"/>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ChangeArrowheads="1"/>
          </p:cNvSpPr>
          <p:nvPr/>
        </p:nvSpPr>
        <p:spPr bwMode="auto">
          <a:xfrm>
            <a:off x="0" y="685800"/>
            <a:ext cx="6027738" cy="874713"/>
          </a:xfrm>
          <a:prstGeom prst="rect">
            <a:avLst/>
          </a:prstGeom>
          <a:solidFill>
            <a:schemeClr val="bg1"/>
          </a:solidFill>
          <a:ln w="9525">
            <a:noFill/>
            <a:miter lim="800000"/>
            <a:headEnd/>
            <a:tailEnd/>
          </a:ln>
        </p:spPr>
        <p:txBody>
          <a:bodyPr wrap="none" anchor="ctr"/>
          <a:lstStyle/>
          <a:p>
            <a:endParaRPr lang="en-US"/>
          </a:p>
        </p:txBody>
      </p:sp>
      <p:pic>
        <p:nvPicPr>
          <p:cNvPr id="2" name="Picture 1" descr="display_15_07.cp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93" y="2039287"/>
            <a:ext cx="7049907" cy="4894913"/>
          </a:xfrm>
          <a:prstGeom prst="rect">
            <a:avLst/>
          </a:prstGeom>
        </p:spPr>
      </p:pic>
      <p:sp>
        <p:nvSpPr>
          <p:cNvPr id="4" name="TextBox 3"/>
          <p:cNvSpPr txBox="1"/>
          <p:nvPr/>
        </p:nvSpPr>
        <p:spPr>
          <a:xfrm>
            <a:off x="3510549" y="18602"/>
            <a:ext cx="5636678" cy="2554545"/>
          </a:xfrm>
          <a:prstGeom prst="rect">
            <a:avLst/>
          </a:prstGeom>
          <a:noFill/>
        </p:spPr>
        <p:txBody>
          <a:bodyPr wrap="square" rtlCol="0">
            <a:spAutoFit/>
          </a:bodyPr>
          <a:lstStyle/>
          <a:p>
            <a:r>
              <a:rPr lang="en-US" sz="2000" b="1" dirty="0"/>
              <a:t>Functions defined in Employee class</a:t>
            </a:r>
          </a:p>
          <a:p>
            <a:r>
              <a:rPr lang="en-US" sz="2000" dirty="0" err="1"/>
              <a:t>set_name</a:t>
            </a:r>
            <a:r>
              <a:rPr lang="en-US" sz="2000" dirty="0"/>
              <a:t>()</a:t>
            </a:r>
          </a:p>
          <a:p>
            <a:r>
              <a:rPr lang="en-US" sz="2000" dirty="0" err="1"/>
              <a:t>set_ssn</a:t>
            </a:r>
            <a:r>
              <a:rPr lang="en-US" sz="2000" dirty="0"/>
              <a:t>()</a:t>
            </a:r>
          </a:p>
          <a:p>
            <a:r>
              <a:rPr lang="en-US" sz="2000" dirty="0" err="1"/>
              <a:t>print_check</a:t>
            </a:r>
            <a:r>
              <a:rPr lang="en-US" sz="2000" dirty="0"/>
              <a:t>()</a:t>
            </a:r>
          </a:p>
          <a:p>
            <a:r>
              <a:rPr lang="en-US" sz="2000" b="1" dirty="0"/>
              <a:t>Functions defined in </a:t>
            </a:r>
            <a:r>
              <a:rPr lang="en-US" sz="2000" b="1" dirty="0" err="1"/>
              <a:t>HourlyEmployee</a:t>
            </a:r>
            <a:r>
              <a:rPr lang="en-US" sz="2000" b="1" dirty="0"/>
              <a:t> class</a:t>
            </a:r>
          </a:p>
          <a:p>
            <a:r>
              <a:rPr lang="en-US" sz="2000" dirty="0" err="1"/>
              <a:t>set_rate</a:t>
            </a:r>
            <a:r>
              <a:rPr lang="en-US" sz="2000" dirty="0"/>
              <a:t>()</a:t>
            </a:r>
          </a:p>
          <a:p>
            <a:r>
              <a:rPr lang="en-US" sz="2000" dirty="0" err="1"/>
              <a:t>set_hours</a:t>
            </a:r>
            <a:r>
              <a:rPr lang="en-US" sz="2000" dirty="0"/>
              <a:t>()</a:t>
            </a:r>
          </a:p>
          <a:p>
            <a:r>
              <a:rPr lang="en-US" sz="2000" dirty="0" err="1"/>
              <a:t>print_check</a:t>
            </a:r>
            <a:r>
              <a:rPr lang="en-US" sz="2000" dirty="0"/>
              <a:t>()</a:t>
            </a:r>
          </a:p>
        </p:txBody>
      </p:sp>
    </p:spTree>
    <p:extLst>
      <p:ext uri="{BB962C8B-B14F-4D97-AF65-F5344CB8AC3E}">
        <p14:creationId xmlns:p14="http://schemas.microsoft.com/office/powerpoint/2010/main" val="3043456435"/>
      </p:ext>
    </p:extLst>
  </p:cSld>
  <p:clrMapOvr>
    <a:masterClrMapping/>
  </p:clrMapOvr>
  <p:transition spd="med" advClick="0">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t>Redefining vs. Overloading</a:t>
            </a:r>
          </a:p>
        </p:txBody>
      </p:sp>
      <p:sp>
        <p:nvSpPr>
          <p:cNvPr id="33795" name="Rectangle 3"/>
          <p:cNvSpPr>
            <a:spLocks noGrp="1" noChangeArrowheads="1"/>
          </p:cNvSpPr>
          <p:nvPr>
            <p:ph idx="1"/>
          </p:nvPr>
        </p:nvSpPr>
        <p:spPr>
          <a:xfrm>
            <a:off x="76201" y="1447800"/>
            <a:ext cx="8763000" cy="4572000"/>
          </a:xfrm>
        </p:spPr>
        <p:txBody>
          <a:bodyPr/>
          <a:lstStyle/>
          <a:p>
            <a:pPr eaLnBrk="1" hangingPunct="1"/>
            <a:r>
              <a:rPr lang="en-US" sz="2400" dirty="0"/>
              <a:t>A function </a:t>
            </a:r>
            <a:r>
              <a:rPr lang="en-US" sz="2400" dirty="0">
                <a:solidFill>
                  <a:srgbClr val="C00000"/>
                </a:solidFill>
              </a:rPr>
              <a:t>redefined</a:t>
            </a:r>
            <a:r>
              <a:rPr lang="en-US" sz="2400" dirty="0"/>
              <a:t> in a derived class has the </a:t>
            </a:r>
            <a:br>
              <a:rPr lang="en-US" sz="2400" dirty="0"/>
            </a:br>
            <a:r>
              <a:rPr lang="en-US" sz="2400" dirty="0"/>
              <a:t>same number and type of parameters</a:t>
            </a:r>
          </a:p>
          <a:p>
            <a:pPr lvl="1" eaLnBrk="1" hangingPunct="1"/>
            <a:r>
              <a:rPr lang="en-US" sz="2000" dirty="0"/>
              <a:t>The prototype (return value, function name, and parameters) of the function in the derived class must be exactly identical to that in the base class. </a:t>
            </a:r>
          </a:p>
          <a:p>
            <a:pPr lvl="1" eaLnBrk="1" hangingPunct="1"/>
            <a:r>
              <a:rPr lang="en-US" sz="2000" dirty="0"/>
              <a:t>The derived class has only one function with the same name as the base class</a:t>
            </a:r>
          </a:p>
          <a:p>
            <a:pPr eaLnBrk="1" hangingPunct="1"/>
            <a:r>
              <a:rPr lang="en-US" sz="2400" dirty="0"/>
              <a:t>An </a:t>
            </a:r>
            <a:r>
              <a:rPr lang="en-US" sz="2400" dirty="0">
                <a:solidFill>
                  <a:srgbClr val="C00000"/>
                </a:solidFill>
              </a:rPr>
              <a:t>overloaded</a:t>
            </a:r>
            <a:r>
              <a:rPr lang="en-US" sz="2400" dirty="0"/>
              <a:t> function has a different number </a:t>
            </a:r>
            <a:br>
              <a:rPr lang="en-US" sz="2400" dirty="0"/>
            </a:br>
            <a:r>
              <a:rPr lang="en-US" sz="2400" dirty="0"/>
              <a:t>and/or type of parameters than the base class</a:t>
            </a:r>
          </a:p>
          <a:p>
            <a:pPr lvl="1" eaLnBrk="1" hangingPunct="1"/>
            <a:r>
              <a:rPr lang="en-US" sz="2000" dirty="0"/>
              <a:t>For example, the derived class has two functions with the same name as the base class: one is overloading, one is redefining.</a:t>
            </a:r>
          </a:p>
          <a:p>
            <a:pPr marL="457200" lvl="1" indent="0" eaLnBrk="1" hangingPunct="1">
              <a:buNone/>
            </a:pPr>
            <a:r>
              <a:rPr lang="en-US" sz="1800" dirty="0">
                <a:solidFill>
                  <a:srgbClr val="0000CC"/>
                </a:solidFill>
                <a:latin typeface="Consolas" pitchFamily="49" charset="0"/>
                <a:cs typeface="Consolas" pitchFamily="49" charset="0"/>
              </a:rPr>
              <a:t>void </a:t>
            </a:r>
            <a:r>
              <a:rPr lang="en-US" sz="1800" dirty="0" err="1">
                <a:solidFill>
                  <a:srgbClr val="0000CC"/>
                </a:solidFill>
                <a:latin typeface="Consolas" pitchFamily="49" charset="0"/>
                <a:cs typeface="Consolas" pitchFamily="49" charset="0"/>
              </a:rPr>
              <a:t>set_name</a:t>
            </a:r>
            <a:r>
              <a:rPr lang="en-US" sz="1800" dirty="0">
                <a:solidFill>
                  <a:srgbClr val="0000CC"/>
                </a:solidFill>
                <a:latin typeface="Consolas" pitchFamily="49" charset="0"/>
                <a:cs typeface="Consolas" pitchFamily="49" charset="0"/>
              </a:rPr>
              <a:t>(string </a:t>
            </a:r>
            <a:r>
              <a:rPr lang="en-US" sz="1800" dirty="0" err="1">
                <a:solidFill>
                  <a:srgbClr val="0000CC"/>
                </a:solidFill>
                <a:latin typeface="Consolas" pitchFamily="49" charset="0"/>
                <a:cs typeface="Consolas" pitchFamily="49" charset="0"/>
              </a:rPr>
              <a:t>first_name</a:t>
            </a:r>
            <a:r>
              <a:rPr lang="en-US" sz="1800" dirty="0">
                <a:solidFill>
                  <a:srgbClr val="0000CC"/>
                </a:solidFill>
                <a:latin typeface="Consolas" pitchFamily="49" charset="0"/>
                <a:cs typeface="Consolas" pitchFamily="49" charset="0"/>
              </a:rPr>
              <a:t>, string </a:t>
            </a:r>
            <a:r>
              <a:rPr lang="en-US" sz="1800" dirty="0" err="1">
                <a:solidFill>
                  <a:srgbClr val="0000CC"/>
                </a:solidFill>
                <a:latin typeface="Consolas" pitchFamily="49" charset="0"/>
                <a:cs typeface="Consolas" pitchFamily="49" charset="0"/>
              </a:rPr>
              <a:t>last_name</a:t>
            </a:r>
            <a:r>
              <a:rPr lang="en-US" sz="1800" dirty="0">
                <a:solidFill>
                  <a:srgbClr val="0000CC"/>
                </a:solidFill>
                <a:latin typeface="Consolas" pitchFamily="49" charset="0"/>
                <a:cs typeface="Consolas" pitchFamily="49" charset="0"/>
              </a:rPr>
              <a:t>);//overloading</a:t>
            </a:r>
          </a:p>
          <a:p>
            <a:pPr marL="457200" lvl="1" indent="0" eaLnBrk="1" hangingPunct="1">
              <a:buNone/>
            </a:pPr>
            <a:r>
              <a:rPr lang="en-US" sz="1800" dirty="0">
                <a:solidFill>
                  <a:srgbClr val="0000CC"/>
                </a:solidFill>
                <a:latin typeface="Consolas" pitchFamily="49" charset="0"/>
                <a:cs typeface="Consolas" pitchFamily="49" charset="0"/>
              </a:rPr>
              <a:t>void </a:t>
            </a:r>
            <a:r>
              <a:rPr lang="en-US" sz="1800" dirty="0" err="1">
                <a:solidFill>
                  <a:srgbClr val="0000CC"/>
                </a:solidFill>
                <a:latin typeface="Consolas" pitchFamily="49" charset="0"/>
                <a:cs typeface="Consolas" pitchFamily="49" charset="0"/>
              </a:rPr>
              <a:t>set_name</a:t>
            </a:r>
            <a:r>
              <a:rPr lang="en-US" sz="1800" dirty="0">
                <a:solidFill>
                  <a:srgbClr val="0000CC"/>
                </a:solidFill>
                <a:latin typeface="Consolas" pitchFamily="49" charset="0"/>
                <a:cs typeface="Consolas" pitchFamily="49" charset="0"/>
              </a:rPr>
              <a:t>(string </a:t>
            </a:r>
            <a:r>
              <a:rPr lang="en-US" sz="1800" dirty="0" err="1">
                <a:solidFill>
                  <a:srgbClr val="0000CC"/>
                </a:solidFill>
                <a:latin typeface="Consolas" pitchFamily="49" charset="0"/>
                <a:cs typeface="Consolas" pitchFamily="49" charset="0"/>
              </a:rPr>
              <a:t>new_name</a:t>
            </a:r>
            <a:r>
              <a:rPr lang="en-US" sz="1800" dirty="0">
                <a:solidFill>
                  <a:srgbClr val="0000CC"/>
                </a:solidFill>
                <a:latin typeface="Consolas" pitchFamily="49" charset="0"/>
                <a:cs typeface="Consolas" pitchFamily="49" charset="0"/>
              </a:rPr>
              <a:t>); //redefine</a:t>
            </a:r>
          </a:p>
        </p:txBody>
      </p:sp>
    </p:spTree>
    <p:extLst>
      <p:ext uri="{BB962C8B-B14F-4D97-AF65-F5344CB8AC3E}">
        <p14:creationId xmlns:p14="http://schemas.microsoft.com/office/powerpoint/2010/main" val="3475699449"/>
      </p:ext>
    </p:extLst>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a:t>A side note: function signatures	</a:t>
            </a:r>
          </a:p>
        </p:txBody>
      </p:sp>
      <p:sp>
        <p:nvSpPr>
          <p:cNvPr id="36867" name="Rectangle 3"/>
          <p:cNvSpPr>
            <a:spLocks noGrp="1" noChangeArrowheads="1"/>
          </p:cNvSpPr>
          <p:nvPr>
            <p:ph idx="1"/>
          </p:nvPr>
        </p:nvSpPr>
        <p:spPr/>
        <p:txBody>
          <a:bodyPr/>
          <a:lstStyle/>
          <a:p>
            <a:pPr marL="342900" lvl="1" indent="-342900" eaLnBrk="1" hangingPunct="1">
              <a:buSzPct val="60000"/>
              <a:buFont typeface="Wingdings" pitchFamily="2" charset="2"/>
              <a:buChar char="q"/>
            </a:pPr>
            <a:r>
              <a:rPr lang="en-US" dirty="0"/>
              <a:t>An overloaded function has multiple signatures</a:t>
            </a:r>
          </a:p>
          <a:p>
            <a:pPr lvl="1" eaLnBrk="1" hangingPunct="1"/>
            <a:r>
              <a:rPr lang="en-US" sz="2400" dirty="0"/>
              <a:t>A function signature is the function's </a:t>
            </a:r>
            <a:r>
              <a:rPr lang="en-US" sz="2400" dirty="0">
                <a:solidFill>
                  <a:srgbClr val="C00000"/>
                </a:solidFill>
              </a:rPr>
              <a:t>name</a:t>
            </a:r>
            <a:r>
              <a:rPr lang="en-US" sz="2400" dirty="0"/>
              <a:t> </a:t>
            </a:r>
            <a:br>
              <a:rPr lang="en-US" sz="2400" dirty="0"/>
            </a:br>
            <a:r>
              <a:rPr lang="en-US" sz="2400" dirty="0"/>
              <a:t>with </a:t>
            </a:r>
            <a:r>
              <a:rPr lang="en-US" sz="2400" dirty="0">
                <a:solidFill>
                  <a:srgbClr val="C00000"/>
                </a:solidFill>
              </a:rPr>
              <a:t>the sequence of types</a:t>
            </a:r>
            <a:r>
              <a:rPr lang="en-US" sz="2400" dirty="0"/>
              <a:t> in the parameter</a:t>
            </a:r>
            <a:br>
              <a:rPr lang="en-US" sz="2400" dirty="0"/>
            </a:br>
            <a:r>
              <a:rPr lang="en-US" sz="2400" dirty="0"/>
              <a:t>list, not including any </a:t>
            </a:r>
            <a:r>
              <a:rPr lang="en-US" sz="2400" dirty="0">
                <a:solidFill>
                  <a:srgbClr val="C00000"/>
                </a:solidFill>
              </a:rPr>
              <a:t>const</a:t>
            </a:r>
            <a:r>
              <a:rPr lang="en-US" sz="2400" dirty="0"/>
              <a:t> or '</a:t>
            </a:r>
            <a:r>
              <a:rPr lang="en-US" sz="2400" dirty="0">
                <a:solidFill>
                  <a:srgbClr val="C00000"/>
                </a:solidFill>
              </a:rPr>
              <a:t>&amp;</a:t>
            </a:r>
            <a:r>
              <a:rPr lang="en-US" sz="2400" dirty="0"/>
              <a:t>'</a:t>
            </a:r>
          </a:p>
          <a:p>
            <a:pPr lvl="1" eaLnBrk="1" hangingPunct="1"/>
            <a:r>
              <a:rPr lang="en-US" dirty="0"/>
              <a:t>Some compilers allow overloading based on </a:t>
            </a:r>
            <a:br>
              <a:rPr lang="en-US" dirty="0"/>
            </a:br>
            <a:r>
              <a:rPr lang="en-US" dirty="0"/>
              <a:t>including const or not including const</a:t>
            </a:r>
          </a:p>
        </p:txBody>
      </p:sp>
    </p:spTree>
    <p:extLst>
      <p:ext uri="{BB962C8B-B14F-4D97-AF65-F5344CB8AC3E}">
        <p14:creationId xmlns:p14="http://schemas.microsoft.com/office/powerpoint/2010/main" val="1078770537"/>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access </a:t>
            </a:r>
            <a:r>
              <a:rPr lang="en-US" dirty="0" err="1"/>
              <a:t>specifier</a:t>
            </a:r>
            <a:r>
              <a:rPr lang="en-US" dirty="0"/>
              <a:t> for an inherited member (data or function)</a:t>
            </a:r>
          </a:p>
        </p:txBody>
      </p:sp>
      <p:sp>
        <p:nvSpPr>
          <p:cNvPr id="3" name="Content Placeholder 2"/>
          <p:cNvSpPr>
            <a:spLocks noGrp="1"/>
          </p:cNvSpPr>
          <p:nvPr>
            <p:ph idx="1"/>
          </p:nvPr>
        </p:nvSpPr>
        <p:spPr>
          <a:xfrm>
            <a:off x="555243" y="1524000"/>
            <a:ext cx="8294687" cy="4572000"/>
          </a:xfrm>
        </p:spPr>
        <p:txBody>
          <a:bodyPr/>
          <a:lstStyle/>
          <a:p>
            <a:r>
              <a:rPr lang="en-US" sz="2000" dirty="0"/>
              <a:t>When re-define a function in a derived class, </a:t>
            </a:r>
          </a:p>
          <a:p>
            <a:pPr lvl="1"/>
            <a:r>
              <a:rPr lang="en-US" sz="2000" dirty="0"/>
              <a:t>The re-defined function uses whatever access </a:t>
            </a:r>
            <a:r>
              <a:rPr lang="en-US" sz="2000" dirty="0" err="1"/>
              <a:t>specifier</a:t>
            </a:r>
            <a:r>
              <a:rPr lang="en-US" sz="2000" dirty="0"/>
              <a:t> it is given in the derived class</a:t>
            </a:r>
          </a:p>
          <a:p>
            <a:pPr lvl="1"/>
            <a:r>
              <a:rPr lang="en-US" sz="2000" dirty="0"/>
              <a:t>The re-defined function does not inherit the access </a:t>
            </a:r>
            <a:r>
              <a:rPr lang="en-US" sz="2000" dirty="0" err="1"/>
              <a:t>specifier</a:t>
            </a:r>
            <a:r>
              <a:rPr lang="en-US" sz="2000" dirty="0"/>
              <a:t> of the function with the same prototype in the base class.  </a:t>
            </a:r>
          </a:p>
          <a:p>
            <a:r>
              <a:rPr lang="en-US" sz="2000" dirty="0"/>
              <a:t>Therefore, </a:t>
            </a:r>
          </a:p>
          <a:p>
            <a:pPr lvl="1"/>
            <a:r>
              <a:rPr lang="en-US" sz="2000" dirty="0"/>
              <a:t>You can hide an inherited member (originally public in base class) by specifying it as private or protected</a:t>
            </a:r>
          </a:p>
          <a:p>
            <a:pPr lvl="1"/>
            <a:r>
              <a:rPr lang="en-US" sz="2000" dirty="0"/>
              <a:t>You can expose an inherited member (originally protected in base class) by specifying it as public</a:t>
            </a:r>
          </a:p>
          <a:p>
            <a:r>
              <a:rPr lang="en-US" sz="2000" dirty="0"/>
              <a:t>However, you can only change the access </a:t>
            </a:r>
            <a:r>
              <a:rPr lang="en-US" sz="2000" dirty="0" err="1"/>
              <a:t>specifiers</a:t>
            </a:r>
            <a:r>
              <a:rPr lang="en-US" sz="2000" dirty="0"/>
              <a:t> of base members the class are accessible in the derived class. </a:t>
            </a:r>
          </a:p>
          <a:p>
            <a:pPr lvl="1"/>
            <a:r>
              <a:rPr lang="en-US" sz="2000" dirty="0"/>
              <a:t>You can never change the access </a:t>
            </a:r>
            <a:r>
              <a:rPr lang="en-US" sz="2000" dirty="0" err="1"/>
              <a:t>specifier</a:t>
            </a:r>
            <a:r>
              <a:rPr lang="en-US" sz="2000" dirty="0"/>
              <a:t> of a base member from private to protected or public, because derived classes do not have access to private members of the base class.</a:t>
            </a:r>
          </a:p>
        </p:txBody>
      </p:sp>
    </p:spTree>
    <p:extLst>
      <p:ext uri="{BB962C8B-B14F-4D97-AF65-F5344CB8AC3E}">
        <p14:creationId xmlns:p14="http://schemas.microsoft.com/office/powerpoint/2010/main" val="1476188124"/>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D316-E11C-4E81-8140-40F0172D78B8}"/>
              </a:ext>
            </a:extLst>
          </p:cNvPr>
          <p:cNvSpPr>
            <a:spLocks noGrp="1"/>
          </p:cNvSpPr>
          <p:nvPr>
            <p:ph type="title"/>
          </p:nvPr>
        </p:nvSpPr>
        <p:spPr/>
        <p:txBody>
          <a:bodyPr/>
          <a:lstStyle/>
          <a:p>
            <a:r>
              <a:rPr lang="en-US" dirty="0"/>
              <a:t>Changing Access Qualifiers in Child</a:t>
            </a:r>
          </a:p>
        </p:txBody>
      </p:sp>
      <p:sp>
        <p:nvSpPr>
          <p:cNvPr id="3" name="Content Placeholder 2">
            <a:extLst>
              <a:ext uri="{FF2B5EF4-FFF2-40B4-BE49-F238E27FC236}">
                <a16:creationId xmlns:a16="http://schemas.microsoft.com/office/drawing/2014/main" id="{4AFE6F6D-5436-4238-AAF0-3AD2F672607E}"/>
              </a:ext>
            </a:extLst>
          </p:cNvPr>
          <p:cNvSpPr>
            <a:spLocks noGrp="1"/>
          </p:cNvSpPr>
          <p:nvPr>
            <p:ph idx="1"/>
          </p:nvPr>
        </p:nvSpPr>
        <p:spPr/>
        <p:txBody>
          <a:bodyPr/>
          <a:lstStyle/>
          <a:p>
            <a:r>
              <a:rPr lang="en-US" dirty="0"/>
              <a:t>A base class member that is private</a:t>
            </a:r>
          </a:p>
          <a:p>
            <a:pPr lvl="1"/>
            <a:r>
              <a:rPr lang="en-US" dirty="0"/>
              <a:t>CANNOT BE CHANGED!</a:t>
            </a:r>
          </a:p>
          <a:p>
            <a:pPr marL="457200" lvl="1" indent="0">
              <a:buNone/>
            </a:pPr>
            <a:endParaRPr lang="en-US" dirty="0"/>
          </a:p>
          <a:p>
            <a:r>
              <a:rPr lang="en-US" dirty="0"/>
              <a:t>A base class member that is protected</a:t>
            </a:r>
          </a:p>
          <a:p>
            <a:pPr lvl="1"/>
            <a:r>
              <a:rPr lang="en-US" dirty="0"/>
              <a:t>Can be changed to public or private in child.</a:t>
            </a:r>
          </a:p>
          <a:p>
            <a:pPr marL="457200" lvl="1" indent="0">
              <a:buNone/>
            </a:pPr>
            <a:endParaRPr lang="en-US" dirty="0"/>
          </a:p>
          <a:p>
            <a:r>
              <a:rPr lang="en-US" dirty="0"/>
              <a:t>A base class member that is public</a:t>
            </a:r>
          </a:p>
          <a:p>
            <a:pPr lvl="1"/>
            <a:r>
              <a:rPr lang="en-US" dirty="0"/>
              <a:t>Can be changed to protected or private in child.</a:t>
            </a:r>
          </a:p>
        </p:txBody>
      </p:sp>
    </p:spTree>
    <p:extLst>
      <p:ext uri="{BB962C8B-B14F-4D97-AF65-F5344CB8AC3E}">
        <p14:creationId xmlns:p14="http://schemas.microsoft.com/office/powerpoint/2010/main" val="238464065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5"/>
          <p:cNvSpPr>
            <a:spLocks noGrp="1" noChangeArrowheads="1"/>
          </p:cNvSpPr>
          <p:nvPr>
            <p:ph idx="1"/>
          </p:nvPr>
        </p:nvSpPr>
        <p:spPr/>
        <p:txBody>
          <a:bodyPr/>
          <a:lstStyle/>
          <a:p>
            <a:pPr eaLnBrk="1" hangingPunct="1"/>
            <a:r>
              <a:rPr lang="en-US" dirty="0"/>
              <a:t>First define a class called </a:t>
            </a:r>
            <a:r>
              <a:rPr lang="en-US" dirty="0">
                <a:solidFill>
                  <a:srgbClr val="0000CC"/>
                </a:solidFill>
                <a:latin typeface="Consolas" pitchFamily="49" charset="0"/>
                <a:cs typeface="Consolas" pitchFamily="49" charset="0"/>
              </a:rPr>
              <a:t>Employee</a:t>
            </a:r>
            <a:r>
              <a:rPr lang="en-US" dirty="0"/>
              <a:t> for all </a:t>
            </a:r>
            <a:br>
              <a:rPr lang="en-US" dirty="0"/>
            </a:br>
            <a:r>
              <a:rPr lang="en-US" dirty="0"/>
              <a:t>kinds of employees</a:t>
            </a:r>
          </a:p>
          <a:p>
            <a:pPr eaLnBrk="1" hangingPunct="1"/>
            <a:r>
              <a:rPr lang="en-US" dirty="0"/>
              <a:t>The </a:t>
            </a:r>
            <a:r>
              <a:rPr lang="en-US" dirty="0">
                <a:solidFill>
                  <a:srgbClr val="0000CC"/>
                </a:solidFill>
                <a:latin typeface="Consolas" pitchFamily="49" charset="0"/>
                <a:cs typeface="Consolas" pitchFamily="49" charset="0"/>
              </a:rPr>
              <a:t>Employee</a:t>
            </a:r>
            <a:r>
              <a:rPr lang="en-US" dirty="0"/>
              <a:t> class will be used </a:t>
            </a:r>
            <a:r>
              <a:rPr lang="en-US" altLang="zh-CN" dirty="0"/>
              <a:t>later </a:t>
            </a:r>
            <a:r>
              <a:rPr lang="en-US" dirty="0"/>
              <a:t>to define </a:t>
            </a:r>
            <a:br>
              <a:rPr lang="en-US" dirty="0"/>
            </a:br>
            <a:r>
              <a:rPr lang="en-US" dirty="0"/>
              <a:t>classes for </a:t>
            </a:r>
            <a:r>
              <a:rPr lang="en-US" dirty="0">
                <a:solidFill>
                  <a:srgbClr val="0000CC"/>
                </a:solidFill>
              </a:rPr>
              <a:t>hourly</a:t>
            </a:r>
            <a:r>
              <a:rPr lang="en-US" dirty="0"/>
              <a:t> and </a:t>
            </a:r>
            <a:r>
              <a:rPr lang="en-US" dirty="0">
                <a:solidFill>
                  <a:srgbClr val="0000CC"/>
                </a:solidFill>
              </a:rPr>
              <a:t>salaried</a:t>
            </a:r>
            <a:r>
              <a:rPr lang="en-US" dirty="0"/>
              <a:t> employees</a:t>
            </a:r>
            <a:br>
              <a:rPr lang="en-US" dirty="0"/>
            </a:br>
            <a:endParaRPr lang="en-US" dirty="0"/>
          </a:p>
        </p:txBody>
      </p:sp>
    </p:spTree>
    <p:extLst>
      <p:ext uri="{BB962C8B-B14F-4D97-AF65-F5344CB8AC3E}">
        <p14:creationId xmlns:p14="http://schemas.microsoft.com/office/powerpoint/2010/main" val="1128735049"/>
      </p:ext>
    </p:extLst>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a:t>Access to a Redefined Base Function</a:t>
            </a:r>
          </a:p>
        </p:txBody>
      </p:sp>
      <p:sp>
        <p:nvSpPr>
          <p:cNvPr id="37891" name="Rectangle 3"/>
          <p:cNvSpPr>
            <a:spLocks noGrp="1" noChangeArrowheads="1"/>
          </p:cNvSpPr>
          <p:nvPr>
            <p:ph idx="1"/>
          </p:nvPr>
        </p:nvSpPr>
        <p:spPr/>
        <p:txBody>
          <a:bodyPr/>
          <a:lstStyle/>
          <a:p>
            <a:pPr eaLnBrk="1" hangingPunct="1"/>
            <a:r>
              <a:rPr lang="en-US" dirty="0"/>
              <a:t>When a function of a base class is redefined in a derived class, the base class function can still be used</a:t>
            </a:r>
          </a:p>
          <a:p>
            <a:pPr lvl="1" eaLnBrk="1" hangingPunct="1"/>
            <a:r>
              <a:rPr lang="en-US" sz="2400" dirty="0"/>
              <a:t>To specify that you want to use the base class version of the redefined function:</a:t>
            </a:r>
          </a:p>
          <a:p>
            <a:pPr lvl="1" eaLnBrk="1" hangingPunct="1"/>
            <a:endParaRPr lang="en-US" sz="2400" dirty="0">
              <a:solidFill>
                <a:srgbClr val="0000CC"/>
              </a:solidFill>
              <a:latin typeface="Consolas" pitchFamily="49" charset="0"/>
              <a:cs typeface="Consolas" pitchFamily="49" charset="0"/>
            </a:endParaRPr>
          </a:p>
          <a:p>
            <a:pPr marL="457200" lvl="1" indent="0" eaLnBrk="1" hangingPunct="1">
              <a:buNone/>
            </a:pPr>
            <a:r>
              <a:rPr lang="en-US" sz="2400" dirty="0" err="1">
                <a:solidFill>
                  <a:srgbClr val="0000CC"/>
                </a:solidFill>
                <a:latin typeface="Consolas" pitchFamily="49" charset="0"/>
                <a:cs typeface="Consolas" pitchFamily="49" charset="0"/>
              </a:rPr>
              <a:t>int</a:t>
            </a:r>
            <a:r>
              <a:rPr lang="en-US" sz="2400" dirty="0">
                <a:solidFill>
                  <a:srgbClr val="0000CC"/>
                </a:solidFill>
                <a:latin typeface="Consolas" pitchFamily="49" charset="0"/>
                <a:cs typeface="Consolas" pitchFamily="49" charset="0"/>
              </a:rPr>
              <a:t> main()</a:t>
            </a:r>
          </a:p>
          <a:p>
            <a:pPr marL="457200" lvl="1" indent="0" eaLnBrk="1" hangingPunct="1">
              <a:buNone/>
            </a:pPr>
            <a:r>
              <a:rPr lang="en-US" sz="2400" dirty="0">
                <a:solidFill>
                  <a:srgbClr val="0000CC"/>
                </a:solidFill>
                <a:latin typeface="Consolas" pitchFamily="49" charset="0"/>
                <a:cs typeface="Consolas" pitchFamily="49" charset="0"/>
              </a:rPr>
              <a:t>{</a:t>
            </a:r>
          </a:p>
          <a:p>
            <a:pPr marL="457200" lvl="1" indent="0" eaLnBrk="1" hangingPunct="1">
              <a:buNone/>
            </a:pP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HourlyEmployee</a:t>
            </a: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sally_h</a:t>
            </a:r>
            <a:r>
              <a:rPr lang="en-US" sz="2400" dirty="0">
                <a:solidFill>
                  <a:srgbClr val="0000CC"/>
                </a:solidFill>
                <a:latin typeface="Consolas" pitchFamily="49" charset="0"/>
                <a:cs typeface="Consolas" pitchFamily="49" charset="0"/>
              </a:rPr>
              <a:t>;</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sally_h.Employee</a:t>
            </a:r>
            <a:r>
              <a:rPr lang="en-US" sz="2400" dirty="0">
                <a:solidFill>
                  <a:srgbClr val="0000CC"/>
                </a:solidFill>
                <a:latin typeface="Consolas" pitchFamily="49" charset="0"/>
                <a:cs typeface="Consolas" pitchFamily="49" charset="0"/>
              </a:rPr>
              <a:t>::</a:t>
            </a:r>
            <a:r>
              <a:rPr lang="en-US" sz="2400" dirty="0" err="1">
                <a:solidFill>
                  <a:srgbClr val="0000CC"/>
                </a:solidFill>
                <a:latin typeface="Consolas" pitchFamily="49" charset="0"/>
                <a:cs typeface="Consolas" pitchFamily="49" charset="0"/>
              </a:rPr>
              <a:t>print_check</a:t>
            </a:r>
            <a:r>
              <a:rPr lang="en-US" sz="2400" dirty="0">
                <a:solidFill>
                  <a:srgbClr val="0000CC"/>
                </a:solidFill>
                <a:latin typeface="Consolas" pitchFamily="49" charset="0"/>
                <a:cs typeface="Consolas" pitchFamily="49" charset="0"/>
              </a:rPr>
              <a:t>( );</a:t>
            </a:r>
          </a:p>
          <a:p>
            <a:pPr marL="457200" lvl="1" indent="0" eaLnBrk="1" hangingPunct="1">
              <a:buNone/>
            </a:pPr>
            <a:r>
              <a:rPr lang="en-US" sz="2400" dirty="0">
                <a:solidFill>
                  <a:srgbClr val="0000CC"/>
                </a:solidFill>
                <a:latin typeface="Consolas" pitchFamily="49" charset="0"/>
                <a:cs typeface="Consolas" pitchFamily="49" charset="0"/>
              </a:rPr>
              <a:t>}</a:t>
            </a:r>
            <a:endParaRPr lang="en-US" dirty="0">
              <a:solidFill>
                <a:srgbClr val="0000CC"/>
              </a:solidFill>
              <a:latin typeface="Consolas" pitchFamily="49" charset="0"/>
              <a:cs typeface="Consolas" pitchFamily="49" charset="0"/>
            </a:endParaRPr>
          </a:p>
        </p:txBody>
      </p:sp>
    </p:spTree>
    <p:extLst>
      <p:ext uri="{BB962C8B-B14F-4D97-AF65-F5344CB8AC3E}">
        <p14:creationId xmlns:p14="http://schemas.microsoft.com/office/powerpoint/2010/main" val="2874496420"/>
      </p:ext>
    </p:extLst>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C2873-6C21-43B1-8367-33A9BF22CFFD}"/>
              </a:ext>
            </a:extLst>
          </p:cNvPr>
          <p:cNvSpPr>
            <a:spLocks noGrp="1"/>
          </p:cNvSpPr>
          <p:nvPr>
            <p:ph type="title"/>
          </p:nvPr>
        </p:nvSpPr>
        <p:spPr/>
        <p:txBody>
          <a:bodyPr/>
          <a:lstStyle/>
          <a:p>
            <a:r>
              <a:rPr lang="en-US" dirty="0"/>
              <a:t>Hierarchy with </a:t>
            </a:r>
            <a:r>
              <a:rPr lang="en-US" dirty="0" err="1"/>
              <a:t>DayOfYear</a:t>
            </a:r>
            <a:r>
              <a:rPr lang="en-US" dirty="0"/>
              <a:t> to Date</a:t>
            </a:r>
          </a:p>
        </p:txBody>
      </p:sp>
      <p:sp>
        <p:nvSpPr>
          <p:cNvPr id="3" name="Content Placeholder 2">
            <a:extLst>
              <a:ext uri="{FF2B5EF4-FFF2-40B4-BE49-F238E27FC236}">
                <a16:creationId xmlns:a16="http://schemas.microsoft.com/office/drawing/2014/main" id="{43F9BC51-8C79-4A24-A376-F964FFCDF9AF}"/>
              </a:ext>
            </a:extLst>
          </p:cNvPr>
          <p:cNvSpPr>
            <a:spLocks noGrp="1"/>
          </p:cNvSpPr>
          <p:nvPr>
            <p:ph idx="1"/>
          </p:nvPr>
        </p:nvSpPr>
        <p:spPr>
          <a:xfrm>
            <a:off x="544513" y="1371600"/>
            <a:ext cx="8294687" cy="4876800"/>
          </a:xfrm>
        </p:spPr>
        <p:txBody>
          <a:bodyPr/>
          <a:lstStyle/>
          <a:p>
            <a:r>
              <a:rPr lang="en-US" sz="1800" dirty="0"/>
              <a:t>class </a:t>
            </a:r>
            <a:r>
              <a:rPr lang="en-US" sz="1800" dirty="0" err="1"/>
              <a:t>DayOfYear</a:t>
            </a:r>
            <a:r>
              <a:rPr lang="en-US" sz="1800" dirty="0"/>
              <a:t> {</a:t>
            </a:r>
          </a:p>
          <a:p>
            <a:pPr marL="0" indent="0">
              <a:buNone/>
            </a:pPr>
            <a:r>
              <a:rPr lang="en-US" sz="1800" dirty="0"/>
              <a:t>       public:</a:t>
            </a:r>
          </a:p>
          <a:p>
            <a:pPr marL="0" indent="0">
              <a:buNone/>
            </a:pPr>
            <a:r>
              <a:rPr lang="en-US" sz="1800" dirty="0"/>
              <a:t>             </a:t>
            </a:r>
            <a:r>
              <a:rPr lang="en-US" sz="1800" dirty="0" err="1"/>
              <a:t>DayOfYear</a:t>
            </a:r>
            <a:r>
              <a:rPr lang="en-US" sz="1800" dirty="0"/>
              <a:t>(int mon, int day);</a:t>
            </a:r>
          </a:p>
          <a:p>
            <a:pPr marL="0" indent="0">
              <a:buNone/>
            </a:pPr>
            <a:r>
              <a:rPr lang="en-US" sz="1800" dirty="0"/>
              <a:t>             void set(int mon, int day);</a:t>
            </a:r>
          </a:p>
          <a:p>
            <a:pPr marL="0" indent="0">
              <a:buNone/>
            </a:pPr>
            <a:r>
              <a:rPr lang="en-US" sz="1800" dirty="0"/>
              <a:t>       private:</a:t>
            </a:r>
          </a:p>
          <a:p>
            <a:pPr marL="0" indent="0">
              <a:buNone/>
            </a:pPr>
            <a:r>
              <a:rPr lang="en-US" sz="1800" dirty="0"/>
              <a:t>              int month, day;</a:t>
            </a:r>
          </a:p>
          <a:p>
            <a:pPr marL="0" indent="0">
              <a:buNone/>
            </a:pPr>
            <a:r>
              <a:rPr lang="en-US" sz="1800" dirty="0"/>
              <a:t>      };</a:t>
            </a:r>
          </a:p>
          <a:p>
            <a:pPr marL="0" indent="0">
              <a:buNone/>
            </a:pPr>
            <a:r>
              <a:rPr lang="en-US" sz="1800" dirty="0"/>
              <a:t>      class Date : public </a:t>
            </a:r>
            <a:r>
              <a:rPr lang="en-US" sz="1800" dirty="0" err="1"/>
              <a:t>DayOfYear</a:t>
            </a:r>
            <a:r>
              <a:rPr lang="en-US" sz="1800" dirty="0"/>
              <a:t> {</a:t>
            </a:r>
          </a:p>
          <a:p>
            <a:pPr marL="0" indent="0">
              <a:buNone/>
            </a:pPr>
            <a:r>
              <a:rPr lang="en-US" sz="1800" dirty="0"/>
              <a:t>          public:</a:t>
            </a:r>
          </a:p>
          <a:p>
            <a:pPr marL="0" indent="0">
              <a:buNone/>
            </a:pPr>
            <a:r>
              <a:rPr lang="en-US" sz="1800" dirty="0"/>
              <a:t>                Date(int mon, int day, int y) : </a:t>
            </a:r>
            <a:r>
              <a:rPr lang="en-US" sz="1800" dirty="0" err="1"/>
              <a:t>DayOfYear</a:t>
            </a:r>
            <a:r>
              <a:rPr lang="en-US" sz="1800" dirty="0"/>
              <a:t>(mon, day), year(y) {}</a:t>
            </a:r>
          </a:p>
          <a:p>
            <a:pPr marL="0" indent="0">
              <a:buNone/>
            </a:pPr>
            <a:r>
              <a:rPr lang="en-US" sz="1800" dirty="0"/>
              <a:t>                </a:t>
            </a:r>
            <a:r>
              <a:rPr lang="en-US" sz="1800" dirty="0">
                <a:solidFill>
                  <a:srgbClr val="0000FF"/>
                </a:solidFill>
              </a:rPr>
              <a:t>using </a:t>
            </a:r>
            <a:r>
              <a:rPr lang="en-US" sz="1800" dirty="0" err="1">
                <a:solidFill>
                  <a:srgbClr val="0000FF"/>
                </a:solidFill>
              </a:rPr>
              <a:t>DayOfYear</a:t>
            </a:r>
            <a:r>
              <a:rPr lang="en-US" sz="1800" dirty="0">
                <a:solidFill>
                  <a:srgbClr val="0000FF"/>
                </a:solidFill>
              </a:rPr>
              <a:t>::set; </a:t>
            </a:r>
            <a:r>
              <a:rPr lang="en-US" sz="1800" dirty="0"/>
              <a:t>// Make visible in Child</a:t>
            </a:r>
          </a:p>
          <a:p>
            <a:pPr marL="0" indent="0">
              <a:buNone/>
            </a:pPr>
            <a:r>
              <a:rPr lang="en-US" sz="1800" dirty="0"/>
              <a:t>	   void set(int mon, int day, int y);</a:t>
            </a:r>
          </a:p>
          <a:p>
            <a:pPr marL="0" indent="0">
              <a:buNone/>
            </a:pPr>
            <a:r>
              <a:rPr lang="en-US" sz="1800" dirty="0"/>
              <a:t>          private:</a:t>
            </a:r>
          </a:p>
          <a:p>
            <a:pPr marL="0" indent="0">
              <a:buNone/>
            </a:pPr>
            <a:r>
              <a:rPr lang="en-US" sz="1800" dirty="0"/>
              <a:t>                int year;</a:t>
            </a:r>
          </a:p>
          <a:p>
            <a:pPr marL="0" indent="0">
              <a:buNone/>
            </a:pPr>
            <a:r>
              <a:rPr lang="en-US" sz="1800" dirty="0"/>
              <a:t>     };</a:t>
            </a:r>
          </a:p>
        </p:txBody>
      </p:sp>
    </p:spTree>
    <p:extLst>
      <p:ext uri="{BB962C8B-B14F-4D97-AF65-F5344CB8AC3E}">
        <p14:creationId xmlns:p14="http://schemas.microsoft.com/office/powerpoint/2010/main" val="4201672418"/>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A444-4827-4E37-94CE-9C49E81BAE94}"/>
              </a:ext>
            </a:extLst>
          </p:cNvPr>
          <p:cNvSpPr>
            <a:spLocks noGrp="1"/>
          </p:cNvSpPr>
          <p:nvPr>
            <p:ph type="title"/>
          </p:nvPr>
        </p:nvSpPr>
        <p:spPr/>
        <p:txBody>
          <a:bodyPr/>
          <a:lstStyle/>
          <a:p>
            <a:r>
              <a:rPr lang="en-US" dirty="0"/>
              <a:t>Overloaded function between classes</a:t>
            </a:r>
          </a:p>
        </p:txBody>
      </p:sp>
      <p:sp>
        <p:nvSpPr>
          <p:cNvPr id="3" name="Content Placeholder 2">
            <a:extLst>
              <a:ext uri="{FF2B5EF4-FFF2-40B4-BE49-F238E27FC236}">
                <a16:creationId xmlns:a16="http://schemas.microsoft.com/office/drawing/2014/main" id="{259DF5A1-A085-4755-9145-521D6DE9C609}"/>
              </a:ext>
            </a:extLst>
          </p:cNvPr>
          <p:cNvSpPr>
            <a:spLocks noGrp="1"/>
          </p:cNvSpPr>
          <p:nvPr>
            <p:ph idx="1"/>
          </p:nvPr>
        </p:nvSpPr>
        <p:spPr/>
        <p:txBody>
          <a:bodyPr/>
          <a:lstStyle/>
          <a:p>
            <a:pPr marL="0" indent="0">
              <a:buNone/>
            </a:pPr>
            <a:r>
              <a:rPr lang="en-US" dirty="0"/>
              <a:t>int main() {</a:t>
            </a:r>
          </a:p>
          <a:p>
            <a:pPr marL="0" indent="0">
              <a:buNone/>
            </a:pPr>
            <a:r>
              <a:rPr lang="en-US" dirty="0"/>
              <a:t>     Date birthday(4, 19, 2001);</a:t>
            </a:r>
          </a:p>
          <a:p>
            <a:pPr marL="0" indent="0">
              <a:buNone/>
            </a:pPr>
            <a:endParaRPr lang="en-US" dirty="0"/>
          </a:p>
          <a:p>
            <a:pPr marL="0" indent="0">
              <a:buNone/>
            </a:pPr>
            <a:r>
              <a:rPr lang="en-US" dirty="0"/>
              <a:t>     </a:t>
            </a:r>
            <a:r>
              <a:rPr lang="en-US" dirty="0" err="1">
                <a:solidFill>
                  <a:srgbClr val="0000FF"/>
                </a:solidFill>
              </a:rPr>
              <a:t>birthday.set</a:t>
            </a:r>
            <a:r>
              <a:rPr lang="en-US" dirty="0">
                <a:solidFill>
                  <a:srgbClr val="0000FF"/>
                </a:solidFill>
              </a:rPr>
              <a:t>(4, 17);  </a:t>
            </a:r>
            <a:r>
              <a:rPr lang="en-US" dirty="0"/>
              <a:t>// Can’t do this, hidden</a:t>
            </a:r>
          </a:p>
          <a:p>
            <a:pPr marL="0" indent="0">
              <a:buNone/>
            </a:pPr>
            <a:r>
              <a:rPr lang="en-US" dirty="0"/>
              <a:t>     </a:t>
            </a:r>
            <a:r>
              <a:rPr lang="en-US" dirty="0" err="1"/>
              <a:t>birthday.DayOfYear</a:t>
            </a:r>
            <a:r>
              <a:rPr lang="en-US" dirty="0"/>
              <a:t>::set(4,17);</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2496646080"/>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new functionality to an inherited member function</a:t>
            </a:r>
          </a:p>
        </p:txBody>
      </p:sp>
      <p:sp>
        <p:nvSpPr>
          <p:cNvPr id="3" name="Content Placeholder 2"/>
          <p:cNvSpPr>
            <a:spLocks noGrp="1"/>
          </p:cNvSpPr>
          <p:nvPr>
            <p:ph idx="1"/>
          </p:nvPr>
        </p:nvSpPr>
        <p:spPr>
          <a:xfrm>
            <a:off x="544513" y="1600200"/>
            <a:ext cx="8294687" cy="4572000"/>
          </a:xfrm>
        </p:spPr>
        <p:txBody>
          <a:bodyPr/>
          <a:lstStyle/>
          <a:p>
            <a:r>
              <a:rPr lang="en-US" dirty="0">
                <a:latin typeface="Calibri"/>
                <a:cs typeface="Calibri"/>
              </a:rPr>
              <a:t>See </a:t>
            </a:r>
            <a:r>
              <a:rPr lang="en-US" dirty="0" err="1">
                <a:solidFill>
                  <a:srgbClr val="0000CC"/>
                </a:solidFill>
                <a:latin typeface="Calibri"/>
                <a:cs typeface="Calibri"/>
              </a:rPr>
              <a:t>derived_changes_inherited_members.cpp</a:t>
            </a:r>
            <a:r>
              <a:rPr lang="en-US" dirty="0">
                <a:latin typeface="Calibri"/>
                <a:cs typeface="Calibri"/>
              </a:rPr>
              <a:t> file.</a:t>
            </a:r>
          </a:p>
          <a:p>
            <a:endParaRPr lang="en-US" dirty="0">
              <a:solidFill>
                <a:srgbClr val="0000FF"/>
              </a:solidFill>
              <a:latin typeface="Calibri"/>
              <a:cs typeface="Calibri"/>
            </a:endParaRPr>
          </a:p>
          <a:p>
            <a:pPr marL="0" indent="0">
              <a:buNone/>
            </a:pPr>
            <a:r>
              <a:rPr lang="en-US" sz="2400" b="1" dirty="0">
                <a:solidFill>
                  <a:srgbClr val="0000CC"/>
                </a:solidFill>
                <a:latin typeface="Calibri"/>
                <a:cs typeface="Calibri"/>
              </a:rPr>
              <a:t>void </a:t>
            </a:r>
            <a:r>
              <a:rPr lang="en-US" sz="2400" b="1" dirty="0" err="1">
                <a:solidFill>
                  <a:srgbClr val="0000CC"/>
                </a:solidFill>
                <a:latin typeface="Calibri"/>
                <a:cs typeface="Calibri"/>
              </a:rPr>
              <a:t>HourlyEmployee</a:t>
            </a:r>
            <a:r>
              <a:rPr lang="en-US" sz="2400" b="1" dirty="0">
                <a:solidFill>
                  <a:srgbClr val="0000CC"/>
                </a:solidFill>
                <a:latin typeface="Calibri"/>
                <a:cs typeface="Calibri"/>
              </a:rPr>
              <a:t>::</a:t>
            </a:r>
            <a:r>
              <a:rPr lang="en-US" sz="2400" b="1" dirty="0" err="1">
                <a:solidFill>
                  <a:srgbClr val="0000CC"/>
                </a:solidFill>
                <a:latin typeface="Calibri"/>
                <a:cs typeface="Calibri"/>
              </a:rPr>
              <a:t>print_check</a:t>
            </a:r>
            <a:r>
              <a:rPr lang="en-US" sz="2400" b="1" dirty="0">
                <a:solidFill>
                  <a:srgbClr val="0000CC"/>
                </a:solidFill>
                <a:latin typeface="Calibri"/>
                <a:cs typeface="Calibri"/>
              </a:rPr>
              <a:t>()</a:t>
            </a:r>
          </a:p>
          <a:p>
            <a:pPr marL="0" indent="0">
              <a:buNone/>
            </a:pPr>
            <a:r>
              <a:rPr lang="en-US" sz="2400" b="1" dirty="0">
                <a:solidFill>
                  <a:srgbClr val="0000CC"/>
                </a:solidFill>
                <a:latin typeface="Calibri"/>
                <a:cs typeface="Calibri"/>
              </a:rPr>
              <a:t>{</a:t>
            </a:r>
          </a:p>
          <a:p>
            <a:pPr marL="0" indent="0">
              <a:buNone/>
            </a:pPr>
            <a:r>
              <a:rPr lang="en-US" sz="2400" b="1" dirty="0">
                <a:solidFill>
                  <a:srgbClr val="0000CC"/>
                </a:solidFill>
                <a:latin typeface="Calibri"/>
                <a:cs typeface="Calibri"/>
              </a:rPr>
              <a:t>   </a:t>
            </a:r>
            <a:r>
              <a:rPr lang="en-US" sz="2400" b="1" dirty="0" err="1">
                <a:solidFill>
                  <a:srgbClr val="0000CC"/>
                </a:solidFill>
                <a:latin typeface="Calibri"/>
                <a:cs typeface="Calibri"/>
              </a:rPr>
              <a:t>set_net_pay</a:t>
            </a:r>
            <a:r>
              <a:rPr lang="en-US" sz="2400" b="1" dirty="0">
                <a:solidFill>
                  <a:srgbClr val="0000CC"/>
                </a:solidFill>
                <a:latin typeface="Calibri"/>
                <a:cs typeface="Calibri"/>
              </a:rPr>
              <a:t>(hours*rate);</a:t>
            </a:r>
          </a:p>
          <a:p>
            <a:pPr marL="0" indent="0">
              <a:buNone/>
            </a:pPr>
            <a:r>
              <a:rPr lang="en-US" sz="2400" b="1" dirty="0">
                <a:solidFill>
                  <a:srgbClr val="0000CC"/>
                </a:solidFill>
                <a:latin typeface="Calibri"/>
                <a:cs typeface="Calibri"/>
              </a:rPr>
              <a:t>   Employee::</a:t>
            </a:r>
            <a:r>
              <a:rPr lang="en-US" sz="2400" b="1" dirty="0" err="1">
                <a:solidFill>
                  <a:srgbClr val="0000CC"/>
                </a:solidFill>
                <a:latin typeface="Calibri"/>
                <a:cs typeface="Calibri"/>
              </a:rPr>
              <a:t>print_check</a:t>
            </a:r>
            <a:r>
              <a:rPr lang="en-US" sz="2400" b="1" dirty="0">
                <a:solidFill>
                  <a:srgbClr val="0000CC"/>
                </a:solidFill>
                <a:latin typeface="Calibri"/>
                <a:cs typeface="Calibri"/>
              </a:rPr>
              <a:t>();</a:t>
            </a:r>
          </a:p>
          <a:p>
            <a:pPr marL="0" indent="0">
              <a:buNone/>
            </a:pPr>
            <a:r>
              <a:rPr lang="en-US" sz="2400" b="1" dirty="0">
                <a:solidFill>
                  <a:srgbClr val="0000CC"/>
                </a:solidFill>
                <a:latin typeface="Calibri"/>
                <a:cs typeface="Calibri"/>
              </a:rPr>
              <a:t>   </a:t>
            </a:r>
            <a:r>
              <a:rPr lang="en-US" sz="2400" b="1" dirty="0" err="1">
                <a:solidFill>
                  <a:srgbClr val="0000CC"/>
                </a:solidFill>
                <a:latin typeface="Calibri"/>
                <a:cs typeface="Calibri"/>
              </a:rPr>
              <a:t>cout</a:t>
            </a:r>
            <a:r>
              <a:rPr lang="en-US" sz="2400" b="1" dirty="0">
                <a:solidFill>
                  <a:srgbClr val="0000CC"/>
                </a:solidFill>
                <a:latin typeface="Calibri"/>
                <a:cs typeface="Calibri"/>
              </a:rPr>
              <a:t> &lt;&lt; “Hours worked:  “ &lt;&lt; hours;</a:t>
            </a:r>
          </a:p>
          <a:p>
            <a:pPr marL="0" indent="0">
              <a:buNone/>
            </a:pPr>
            <a:r>
              <a:rPr lang="en-US" sz="2400" b="1" dirty="0">
                <a:solidFill>
                  <a:srgbClr val="0000CC"/>
                </a:solidFill>
                <a:latin typeface="Calibri"/>
                <a:cs typeface="Calibri"/>
              </a:rPr>
              <a:t>   …</a:t>
            </a:r>
          </a:p>
          <a:p>
            <a:pPr marL="0" indent="0">
              <a:buNone/>
            </a:pPr>
            <a:r>
              <a:rPr lang="en-US" sz="2400" b="1" dirty="0">
                <a:solidFill>
                  <a:srgbClr val="0000CC"/>
                </a:solidFill>
                <a:latin typeface="Calibri"/>
                <a:cs typeface="Calibri"/>
              </a:rPr>
              <a:t>}</a:t>
            </a:r>
          </a:p>
          <a:p>
            <a:pPr marL="0" indent="0">
              <a:buNone/>
            </a:pPr>
            <a:endParaRPr lang="en-US" dirty="0">
              <a:solidFill>
                <a:srgbClr val="0000FF"/>
              </a:solidFill>
              <a:latin typeface="Calibri"/>
              <a:cs typeface="Calibri"/>
            </a:endParaRPr>
          </a:p>
        </p:txBody>
      </p:sp>
    </p:spTree>
    <p:extLst>
      <p:ext uri="{BB962C8B-B14F-4D97-AF65-F5344CB8AC3E}">
        <p14:creationId xmlns:p14="http://schemas.microsoft.com/office/powerpoint/2010/main" val="3808159797"/>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Hide the functionality of an inherited member function</a:t>
            </a:r>
          </a:p>
        </p:txBody>
      </p:sp>
      <p:sp>
        <p:nvSpPr>
          <p:cNvPr id="3" name="Content Placeholder 2"/>
          <p:cNvSpPr>
            <a:spLocks noGrp="1"/>
          </p:cNvSpPr>
          <p:nvPr>
            <p:ph idx="1"/>
          </p:nvPr>
        </p:nvSpPr>
        <p:spPr>
          <a:xfrm>
            <a:off x="533400" y="1295400"/>
            <a:ext cx="8294687" cy="4572000"/>
          </a:xfrm>
        </p:spPr>
        <p:txBody>
          <a:bodyPr/>
          <a:lstStyle/>
          <a:p>
            <a:pPr marL="0" indent="0">
              <a:buNone/>
            </a:pPr>
            <a:r>
              <a:rPr lang="en-US" sz="2400" dirty="0"/>
              <a:t>Hide the functionality of an inherited member function from any other code. </a:t>
            </a:r>
          </a:p>
          <a:p>
            <a:r>
              <a:rPr lang="en-US" sz="2400" dirty="0"/>
              <a:t>Redefine the member function (discussed before)</a:t>
            </a:r>
          </a:p>
          <a:p>
            <a:r>
              <a:rPr lang="en-US" sz="2400" dirty="0"/>
              <a:t>Or, give it a new access </a:t>
            </a:r>
            <a:r>
              <a:rPr lang="en-US" sz="2400" dirty="0" err="1"/>
              <a:t>specifier</a:t>
            </a:r>
            <a:r>
              <a:rPr lang="en-US" sz="2400" dirty="0"/>
              <a:t> </a:t>
            </a:r>
            <a:r>
              <a:rPr lang="en-US" sz="2400" dirty="0">
                <a:solidFill>
                  <a:srgbClr val="0000FF"/>
                </a:solidFill>
                <a:latin typeface="Calibri"/>
                <a:cs typeface="Calibri"/>
              </a:rPr>
              <a:t>private </a:t>
            </a:r>
            <a:r>
              <a:rPr lang="en-US" sz="2400" dirty="0"/>
              <a:t>when re-defining it in the derived class.</a:t>
            </a:r>
            <a:endParaRPr lang="en-US" sz="2400" dirty="0">
              <a:solidFill>
                <a:srgbClr val="0000FF"/>
              </a:solidFill>
              <a:latin typeface="Calibri"/>
              <a:cs typeface="Calibri"/>
            </a:endParaRPr>
          </a:p>
          <a:p>
            <a:r>
              <a:rPr lang="en-US" sz="2400" dirty="0">
                <a:latin typeface="Comic Sans MS"/>
                <a:cs typeface="Comic Sans MS"/>
              </a:rPr>
              <a:t>Or, simply list it in the private section like this: </a:t>
            </a:r>
          </a:p>
          <a:p>
            <a:pPr marL="0" indent="0">
              <a:buNone/>
            </a:pPr>
            <a:r>
              <a:rPr lang="en-US" sz="2400" dirty="0">
                <a:solidFill>
                  <a:srgbClr val="0000CC"/>
                </a:solidFill>
                <a:latin typeface="Calibri"/>
                <a:cs typeface="Calibri"/>
              </a:rPr>
              <a:t>class Circle : public Shape() </a:t>
            </a:r>
          </a:p>
          <a:p>
            <a:pPr marL="0" indent="0">
              <a:buNone/>
            </a:pPr>
            <a:r>
              <a:rPr lang="en-US" sz="2400" dirty="0">
                <a:solidFill>
                  <a:srgbClr val="0000CC"/>
                </a:solidFill>
                <a:latin typeface="Calibri"/>
                <a:cs typeface="Calibri"/>
              </a:rPr>
              <a:t>{</a:t>
            </a:r>
          </a:p>
          <a:p>
            <a:pPr marL="0" indent="0">
              <a:buNone/>
            </a:pPr>
            <a:r>
              <a:rPr lang="en-US" sz="2400" dirty="0">
                <a:solidFill>
                  <a:srgbClr val="0000CC"/>
                </a:solidFill>
                <a:latin typeface="Calibri"/>
                <a:cs typeface="Calibri"/>
              </a:rPr>
              <a:t>private:</a:t>
            </a:r>
          </a:p>
          <a:p>
            <a:pPr marL="0" indent="0">
              <a:buNone/>
            </a:pPr>
            <a:r>
              <a:rPr lang="en-US" sz="2400" dirty="0">
                <a:solidFill>
                  <a:srgbClr val="0000CC"/>
                </a:solidFill>
                <a:latin typeface="Calibri"/>
                <a:cs typeface="Calibri"/>
              </a:rPr>
              <a:t>	using Shape::display;  </a:t>
            </a:r>
          </a:p>
          <a:p>
            <a:pPr marL="0" indent="0">
              <a:buNone/>
            </a:pPr>
            <a:r>
              <a:rPr lang="en-US" sz="2400" dirty="0">
                <a:solidFill>
                  <a:srgbClr val="0000CC"/>
                </a:solidFill>
                <a:latin typeface="Calibri"/>
                <a:cs typeface="Calibri"/>
              </a:rPr>
              <a:t>	//display() is a function defined as public in Shape</a:t>
            </a:r>
          </a:p>
          <a:p>
            <a:pPr marL="0" indent="0">
              <a:buNone/>
            </a:pPr>
            <a:r>
              <a:rPr lang="en-US" sz="2400" dirty="0">
                <a:latin typeface="Comic Sans MS"/>
                <a:cs typeface="Comic Sans MS"/>
              </a:rPr>
              <a:t>   without even re-defining it. </a:t>
            </a:r>
          </a:p>
          <a:p>
            <a:endParaRPr lang="en-US" sz="2400" dirty="0"/>
          </a:p>
        </p:txBody>
      </p:sp>
      <p:sp>
        <p:nvSpPr>
          <p:cNvPr id="4" name="Rectangle 3"/>
          <p:cNvSpPr/>
          <p:nvPr/>
        </p:nvSpPr>
        <p:spPr>
          <a:xfrm>
            <a:off x="5026940" y="4029164"/>
            <a:ext cx="3826471" cy="1200328"/>
          </a:xfrm>
          <a:prstGeom prst="rect">
            <a:avLst/>
          </a:prstGeom>
          <a:solidFill>
            <a:schemeClr val="accent2"/>
          </a:solidFill>
        </p:spPr>
        <p:txBody>
          <a:bodyPr wrap="square">
            <a:spAutoFit/>
          </a:bodyPr>
          <a:lstStyle/>
          <a:p>
            <a:r>
              <a:rPr lang="en-US" dirty="0">
                <a:latin typeface="Calibri"/>
                <a:cs typeface="Calibri"/>
              </a:rPr>
              <a:t>See</a:t>
            </a:r>
            <a:r>
              <a:rPr lang="en-US" dirty="0">
                <a:solidFill>
                  <a:srgbClr val="0000FF"/>
                </a:solidFill>
                <a:latin typeface="Calibri"/>
                <a:cs typeface="Calibri"/>
              </a:rPr>
              <a:t> </a:t>
            </a:r>
            <a:r>
              <a:rPr lang="en-US" dirty="0" err="1">
                <a:solidFill>
                  <a:srgbClr val="0000FF"/>
                </a:solidFill>
                <a:latin typeface="Calibri"/>
                <a:cs typeface="Calibri"/>
              </a:rPr>
              <a:t>derived_changes_inherited_members.cpp</a:t>
            </a:r>
            <a:r>
              <a:rPr lang="en-US" dirty="0">
                <a:solidFill>
                  <a:srgbClr val="0000FF"/>
                </a:solidFill>
                <a:latin typeface="Calibri"/>
                <a:cs typeface="Calibri"/>
              </a:rPr>
              <a:t> </a:t>
            </a:r>
            <a:r>
              <a:rPr lang="en-US" dirty="0">
                <a:latin typeface="Calibri"/>
                <a:cs typeface="Calibri"/>
              </a:rPr>
              <a:t>file</a:t>
            </a:r>
            <a:endParaRPr lang="en-US" dirty="0"/>
          </a:p>
        </p:txBody>
      </p:sp>
    </p:spTree>
    <p:extLst>
      <p:ext uri="{BB962C8B-B14F-4D97-AF65-F5344CB8AC3E}">
        <p14:creationId xmlns:p14="http://schemas.microsoft.com/office/powerpoint/2010/main" val="902313338"/>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Expose an inherited member (originally protected in base class)</a:t>
            </a:r>
          </a:p>
        </p:txBody>
      </p:sp>
      <p:sp>
        <p:nvSpPr>
          <p:cNvPr id="3" name="Content Placeholder 2"/>
          <p:cNvSpPr>
            <a:spLocks noGrp="1"/>
          </p:cNvSpPr>
          <p:nvPr>
            <p:ph idx="1"/>
          </p:nvPr>
        </p:nvSpPr>
        <p:spPr/>
        <p:txBody>
          <a:bodyPr/>
          <a:lstStyle/>
          <a:p>
            <a:r>
              <a:rPr lang="en-US" dirty="0"/>
              <a:t>Read this file </a:t>
            </a:r>
            <a:r>
              <a:rPr lang="en-US" dirty="0" err="1">
                <a:solidFill>
                  <a:srgbClr val="0000FF"/>
                </a:solidFill>
                <a:latin typeface="Calibri"/>
                <a:cs typeface="Calibri"/>
              </a:rPr>
              <a:t>derived_exposes_inherited_members.cpp</a:t>
            </a:r>
            <a:endParaRPr lang="en-US" dirty="0">
              <a:solidFill>
                <a:srgbClr val="0000FF"/>
              </a:solidFill>
              <a:latin typeface="Calibri"/>
              <a:cs typeface="Calibri"/>
            </a:endParaRPr>
          </a:p>
          <a:p>
            <a:endParaRPr lang="en-US" dirty="0"/>
          </a:p>
        </p:txBody>
      </p:sp>
      <p:sp>
        <p:nvSpPr>
          <p:cNvPr id="4" name="TextBox 3"/>
          <p:cNvSpPr txBox="1"/>
          <p:nvPr/>
        </p:nvSpPr>
        <p:spPr>
          <a:xfrm>
            <a:off x="3886200" y="3657600"/>
            <a:ext cx="4038600" cy="461665"/>
          </a:xfrm>
          <a:prstGeom prst="rect">
            <a:avLst/>
          </a:prstGeom>
          <a:noFill/>
        </p:spPr>
        <p:txBody>
          <a:bodyPr wrap="square" rtlCol="0">
            <a:spAutoFit/>
          </a:bodyPr>
          <a:lstStyle/>
          <a:p>
            <a:r>
              <a:rPr lang="en-US" dirty="0"/>
              <a:t>stopped here 4/4.</a:t>
            </a:r>
          </a:p>
        </p:txBody>
      </p:sp>
    </p:spTree>
    <p:extLst>
      <p:ext uri="{BB962C8B-B14F-4D97-AF65-F5344CB8AC3E}">
        <p14:creationId xmlns:p14="http://schemas.microsoft.com/office/powerpoint/2010/main" val="2892309518"/>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t>Overview</a:t>
            </a:r>
          </a:p>
        </p:txBody>
      </p:sp>
      <p:sp>
        <p:nvSpPr>
          <p:cNvPr id="4099" name="Rectangle 3"/>
          <p:cNvSpPr>
            <a:spLocks noGrp="1" noChangeArrowheads="1"/>
          </p:cNvSpPr>
          <p:nvPr>
            <p:ph idx="1"/>
          </p:nvPr>
        </p:nvSpPr>
        <p:spPr/>
        <p:txBody>
          <a:bodyPr/>
          <a:lstStyle/>
          <a:p>
            <a:pPr eaLnBrk="1" hangingPunct="1">
              <a:lnSpc>
                <a:spcPct val="155000"/>
              </a:lnSpc>
            </a:pPr>
            <a:r>
              <a:rPr lang="en-US" sz="3200" dirty="0"/>
              <a:t>Inheritance Introduction</a:t>
            </a:r>
          </a:p>
          <a:p>
            <a:pPr eaLnBrk="1" hangingPunct="1">
              <a:lnSpc>
                <a:spcPct val="155000"/>
              </a:lnSpc>
            </a:pPr>
            <a:r>
              <a:rPr lang="en-US" sz="3200" dirty="0"/>
              <a:t>Three different kinds of inheritance</a:t>
            </a:r>
          </a:p>
          <a:p>
            <a:pPr eaLnBrk="1" hangingPunct="1">
              <a:lnSpc>
                <a:spcPct val="155000"/>
              </a:lnSpc>
            </a:pPr>
            <a:r>
              <a:rPr lang="en-US" sz="3200" dirty="0"/>
              <a:t>Changing an inherited member function</a:t>
            </a:r>
          </a:p>
          <a:p>
            <a:pPr eaLnBrk="1" hangingPunct="1">
              <a:lnSpc>
                <a:spcPct val="155000"/>
              </a:lnSpc>
            </a:pPr>
            <a:r>
              <a:rPr lang="en-US" sz="3200" dirty="0"/>
              <a:t>More Inheritance Details </a:t>
            </a:r>
          </a:p>
          <a:p>
            <a:pPr eaLnBrk="1" hangingPunct="1">
              <a:lnSpc>
                <a:spcPct val="155000"/>
              </a:lnSpc>
            </a:pPr>
            <a:r>
              <a:rPr lang="en-US" sz="3200" dirty="0"/>
              <a:t>Polymorphism</a:t>
            </a:r>
          </a:p>
        </p:txBody>
      </p:sp>
    </p:spTree>
    <p:extLst>
      <p:ext uri="{BB962C8B-B14F-4D97-AF65-F5344CB8AC3E}">
        <p14:creationId xmlns:p14="http://schemas.microsoft.com/office/powerpoint/2010/main" val="754551699"/>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AD7B1-6AAB-4F8E-9CCF-4C5EAD0A8DFC}"/>
              </a:ext>
            </a:extLst>
          </p:cNvPr>
          <p:cNvSpPr>
            <a:spLocks noGrp="1"/>
          </p:cNvSpPr>
          <p:nvPr>
            <p:ph type="title"/>
          </p:nvPr>
        </p:nvSpPr>
        <p:spPr/>
        <p:txBody>
          <a:bodyPr/>
          <a:lstStyle/>
          <a:p>
            <a:r>
              <a:rPr lang="en-US" dirty="0"/>
              <a:t>Review what was covered so far…</a:t>
            </a:r>
          </a:p>
        </p:txBody>
      </p:sp>
      <p:sp>
        <p:nvSpPr>
          <p:cNvPr id="3" name="Content Placeholder 2">
            <a:extLst>
              <a:ext uri="{FF2B5EF4-FFF2-40B4-BE49-F238E27FC236}">
                <a16:creationId xmlns:a16="http://schemas.microsoft.com/office/drawing/2014/main" id="{FBF1333C-07FD-49D6-9FFB-27DE56977788}"/>
              </a:ext>
            </a:extLst>
          </p:cNvPr>
          <p:cNvSpPr>
            <a:spLocks noGrp="1"/>
          </p:cNvSpPr>
          <p:nvPr>
            <p:ph idx="1"/>
          </p:nvPr>
        </p:nvSpPr>
        <p:spPr/>
        <p:txBody>
          <a:bodyPr/>
          <a:lstStyle/>
          <a:p>
            <a:r>
              <a:rPr lang="en-US" dirty="0"/>
              <a:t>What is the relationship between parent class and child class? </a:t>
            </a:r>
          </a:p>
          <a:p>
            <a:r>
              <a:rPr lang="en-US" dirty="0"/>
              <a:t>What are some names for parent class and some names for child class?</a:t>
            </a:r>
          </a:p>
          <a:p>
            <a:r>
              <a:rPr lang="en-US" dirty="0"/>
              <a:t>What is an access qualifier? Name them.</a:t>
            </a:r>
          </a:p>
          <a:p>
            <a:r>
              <a:rPr lang="en-US" dirty="0"/>
              <a:t>When should a member function that is defined in the parent be included in the child declaration?</a:t>
            </a:r>
          </a:p>
          <a:p>
            <a:r>
              <a:rPr lang="en-US" dirty="0"/>
              <a:t>How do we access member functions in the parent class from child objects?</a:t>
            </a:r>
          </a:p>
        </p:txBody>
      </p:sp>
    </p:spTree>
    <p:extLst>
      <p:ext uri="{BB962C8B-B14F-4D97-AF65-F5344CB8AC3E}">
        <p14:creationId xmlns:p14="http://schemas.microsoft.com/office/powerpoint/2010/main" val="2353243633"/>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514600"/>
            <a:ext cx="6019800" cy="992187"/>
          </a:xfrm>
        </p:spPr>
        <p:txBody>
          <a:bodyPr/>
          <a:lstStyle/>
          <a:p>
            <a:r>
              <a:rPr lang="en-US" dirty="0"/>
              <a:t>More Inheritance Details</a:t>
            </a:r>
          </a:p>
        </p:txBody>
      </p:sp>
    </p:spTree>
    <p:extLst>
      <p:ext uri="{BB962C8B-B14F-4D97-AF65-F5344CB8AC3E}">
        <p14:creationId xmlns:p14="http://schemas.microsoft.com/office/powerpoint/2010/main" val="619879867"/>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4"/>
          <p:cNvSpPr>
            <a:spLocks noGrp="1" noChangeArrowheads="1"/>
          </p:cNvSpPr>
          <p:nvPr>
            <p:ph idx="1"/>
          </p:nvPr>
        </p:nvSpPr>
        <p:spPr/>
        <p:txBody>
          <a:bodyPr/>
          <a:lstStyle/>
          <a:p>
            <a:pPr eaLnBrk="1" hangingPunct="1"/>
            <a:r>
              <a:rPr lang="en-US" dirty="0"/>
              <a:t>Some special functions are not inherited by a derived class. They include</a:t>
            </a:r>
          </a:p>
          <a:p>
            <a:pPr lvl="2" eaLnBrk="1" hangingPunct="1"/>
            <a:r>
              <a:rPr lang="en-US" dirty="0"/>
              <a:t>The assignment operator</a:t>
            </a:r>
          </a:p>
          <a:p>
            <a:pPr lvl="2" eaLnBrk="1" hangingPunct="1"/>
            <a:r>
              <a:rPr lang="en-US" dirty="0"/>
              <a:t>Copy constructors</a:t>
            </a:r>
          </a:p>
          <a:p>
            <a:pPr lvl="2" eaLnBrk="1" hangingPunct="1"/>
            <a:r>
              <a:rPr lang="en-US" dirty="0"/>
              <a:t>Destructors</a:t>
            </a:r>
          </a:p>
          <a:p>
            <a:pPr eaLnBrk="1" hangingPunct="1"/>
            <a:r>
              <a:rPr lang="en-US" dirty="0"/>
              <a:t>Even though they are not inherited derived classes still benefit from the base class.</a:t>
            </a:r>
          </a:p>
          <a:p>
            <a:pPr eaLnBrk="1" hangingPunct="1"/>
            <a:endParaRPr lang="en-US" dirty="0"/>
          </a:p>
          <a:p>
            <a:pPr eaLnBrk="1" hangingPunct="1"/>
            <a:r>
              <a:rPr lang="en-US" dirty="0"/>
              <a:t>Derived classes only have to implement the big three when they allocate memory.</a:t>
            </a: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ploy.h.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152"/>
            <a:ext cx="6825441" cy="4929485"/>
          </a:xfrm>
          <a:prstGeom prst="rect">
            <a:avLst/>
          </a:prstGeom>
        </p:spPr>
      </p:pic>
      <p:sp>
        <p:nvSpPr>
          <p:cNvPr id="2" name="TextBox 1"/>
          <p:cNvSpPr txBox="1"/>
          <p:nvPr/>
        </p:nvSpPr>
        <p:spPr>
          <a:xfrm>
            <a:off x="5695072" y="366046"/>
            <a:ext cx="3025775" cy="461665"/>
          </a:xfrm>
          <a:prstGeom prst="rect">
            <a:avLst/>
          </a:prstGeom>
          <a:noFill/>
        </p:spPr>
        <p:txBody>
          <a:bodyPr wrap="square" rtlCol="0">
            <a:spAutoFit/>
          </a:bodyPr>
          <a:lstStyle/>
          <a:p>
            <a:r>
              <a:rPr lang="en-US" dirty="0" err="1">
                <a:hlinkClick r:id="rId4" action="ppaction://hlinkfile"/>
              </a:rPr>
              <a:t>employee.h</a:t>
            </a:r>
            <a:endParaRPr lang="en-US" dirty="0"/>
          </a:p>
        </p:txBody>
      </p:sp>
      <p:sp>
        <p:nvSpPr>
          <p:cNvPr id="7" name="Rounded Rectangle 6"/>
          <p:cNvSpPr/>
          <p:nvPr/>
        </p:nvSpPr>
        <p:spPr bwMode="auto">
          <a:xfrm>
            <a:off x="4560699" y="3657600"/>
            <a:ext cx="4430901" cy="2994331"/>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8" name="TextBox 7"/>
          <p:cNvSpPr txBox="1"/>
          <p:nvPr/>
        </p:nvSpPr>
        <p:spPr>
          <a:xfrm>
            <a:off x="6400800" y="3657600"/>
            <a:ext cx="807160" cy="350196"/>
          </a:xfrm>
          <a:prstGeom prst="rect">
            <a:avLst/>
          </a:prstGeom>
          <a:solidFill>
            <a:schemeClr val="tx2">
              <a:lumMod val="75000"/>
            </a:schemeClr>
          </a:solidFill>
          <a:ln>
            <a:solidFill>
              <a:schemeClr val="tx1"/>
            </a:solidFill>
          </a:ln>
        </p:spPr>
        <p:txBody>
          <a:bodyPr wrap="square" rtlCol="0">
            <a:spAutoFit/>
          </a:bodyPr>
          <a:lstStyle/>
          <a:p>
            <a:r>
              <a:rPr lang="en-US" sz="1800" b="1" dirty="0">
                <a:solidFill>
                  <a:schemeClr val="bg1"/>
                </a:solidFill>
              </a:rPr>
              <a:t>name</a:t>
            </a:r>
            <a:endParaRPr lang="en-US" sz="1800" dirty="0">
              <a:solidFill>
                <a:schemeClr val="bg1"/>
              </a:solidFill>
            </a:endParaRPr>
          </a:p>
        </p:txBody>
      </p:sp>
      <p:sp>
        <p:nvSpPr>
          <p:cNvPr id="9" name="Oval 8"/>
          <p:cNvSpPr/>
          <p:nvPr/>
        </p:nvSpPr>
        <p:spPr bwMode="auto">
          <a:xfrm>
            <a:off x="4757826" y="4118498"/>
            <a:ext cx="1143457" cy="583146"/>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Employee()</a:t>
            </a:r>
          </a:p>
        </p:txBody>
      </p:sp>
      <p:sp>
        <p:nvSpPr>
          <p:cNvPr id="10" name="Oval 9"/>
          <p:cNvSpPr/>
          <p:nvPr/>
        </p:nvSpPr>
        <p:spPr bwMode="auto">
          <a:xfrm>
            <a:off x="4737530" y="5370076"/>
            <a:ext cx="1219657" cy="583146"/>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err="1"/>
              <a:t>get_name</a:t>
            </a:r>
            <a:r>
              <a:rPr kumimoji="0" lang="en-US" sz="1400" b="0" i="0" u="none" strike="noStrike" cap="none" normalizeH="0" baseline="0" dirty="0">
                <a:ln>
                  <a:noFill/>
                </a:ln>
                <a:solidFill>
                  <a:schemeClr val="tx1"/>
                </a:solidFill>
                <a:effectLst/>
                <a:latin typeface="Arial" charset="0"/>
              </a:rPr>
              <a:t>()</a:t>
            </a:r>
          </a:p>
        </p:txBody>
      </p:sp>
      <p:sp>
        <p:nvSpPr>
          <p:cNvPr id="11" name="Oval 10"/>
          <p:cNvSpPr/>
          <p:nvPr/>
        </p:nvSpPr>
        <p:spPr bwMode="auto">
          <a:xfrm>
            <a:off x="7561177" y="5370076"/>
            <a:ext cx="1257071" cy="583146"/>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err="1"/>
              <a:t>g</a:t>
            </a:r>
            <a:r>
              <a:rPr kumimoji="0" lang="en-US" sz="1400" b="0" i="0" u="none" strike="noStrike" cap="none" normalizeH="0" baseline="0" dirty="0" err="1">
                <a:ln>
                  <a:noFill/>
                </a:ln>
                <a:solidFill>
                  <a:schemeClr val="tx1"/>
                </a:solidFill>
                <a:effectLst/>
                <a:latin typeface="Arial" charset="0"/>
              </a:rPr>
              <a:t>et_net_pay</a:t>
            </a:r>
            <a:r>
              <a:rPr kumimoji="0" lang="en-US" sz="1400" b="0" i="0" u="none" strike="noStrike" cap="none" normalizeH="0" baseline="0" dirty="0">
                <a:ln>
                  <a:noFill/>
                </a:ln>
                <a:solidFill>
                  <a:schemeClr val="tx1"/>
                </a:solidFill>
                <a:effectLst/>
                <a:latin typeface="Arial" charset="0"/>
              </a:rPr>
              <a:t>()</a:t>
            </a:r>
          </a:p>
        </p:txBody>
      </p:sp>
      <p:sp>
        <p:nvSpPr>
          <p:cNvPr id="12" name="Oval 11"/>
          <p:cNvSpPr/>
          <p:nvPr/>
        </p:nvSpPr>
        <p:spPr bwMode="auto">
          <a:xfrm>
            <a:off x="4580947" y="4701644"/>
            <a:ext cx="2059450" cy="583146"/>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Employee(string, string)</a:t>
            </a:r>
          </a:p>
        </p:txBody>
      </p:sp>
      <p:sp>
        <p:nvSpPr>
          <p:cNvPr id="13" name="Oval 12"/>
          <p:cNvSpPr/>
          <p:nvPr/>
        </p:nvSpPr>
        <p:spPr bwMode="auto">
          <a:xfrm>
            <a:off x="6099571" y="5370076"/>
            <a:ext cx="1245460" cy="583146"/>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effectLst/>
                <a:latin typeface="Arial" charset="0"/>
              </a:rPr>
              <a:t>get_ssn</a:t>
            </a:r>
            <a:r>
              <a:rPr kumimoji="0" lang="en-US" sz="1400" b="0" i="0" u="none" strike="noStrike" cap="none" normalizeH="0" baseline="0" dirty="0">
                <a:ln>
                  <a:noFill/>
                </a:ln>
                <a:effectLst/>
                <a:latin typeface="Arial" charset="0"/>
              </a:rPr>
              <a:t>()</a:t>
            </a:r>
          </a:p>
        </p:txBody>
      </p:sp>
      <p:sp>
        <p:nvSpPr>
          <p:cNvPr id="14" name="TextBox 13"/>
          <p:cNvSpPr txBox="1"/>
          <p:nvPr/>
        </p:nvSpPr>
        <p:spPr>
          <a:xfrm>
            <a:off x="4760838" y="3688750"/>
            <a:ext cx="1602553" cy="379379"/>
          </a:xfrm>
          <a:prstGeom prst="rect">
            <a:avLst/>
          </a:prstGeom>
          <a:noFill/>
        </p:spPr>
        <p:txBody>
          <a:bodyPr wrap="square" rtlCol="0">
            <a:spAutoFit/>
          </a:bodyPr>
          <a:lstStyle/>
          <a:p>
            <a:r>
              <a:rPr lang="en-US" sz="2000" dirty="0"/>
              <a:t>Employee</a:t>
            </a:r>
          </a:p>
        </p:txBody>
      </p:sp>
      <p:sp>
        <p:nvSpPr>
          <p:cNvPr id="15" name="TextBox 14"/>
          <p:cNvSpPr txBox="1"/>
          <p:nvPr/>
        </p:nvSpPr>
        <p:spPr>
          <a:xfrm>
            <a:off x="7345031" y="3657600"/>
            <a:ext cx="807160" cy="350196"/>
          </a:xfrm>
          <a:prstGeom prst="rect">
            <a:avLst/>
          </a:prstGeom>
          <a:solidFill>
            <a:schemeClr val="tx2">
              <a:lumMod val="75000"/>
            </a:schemeClr>
          </a:solidFill>
          <a:ln>
            <a:solidFill>
              <a:schemeClr val="tx1"/>
            </a:solidFill>
          </a:ln>
        </p:spPr>
        <p:txBody>
          <a:bodyPr wrap="square" rtlCol="0">
            <a:spAutoFit/>
          </a:bodyPr>
          <a:lstStyle/>
          <a:p>
            <a:r>
              <a:rPr lang="en-US" sz="1800" b="1" dirty="0" err="1">
                <a:solidFill>
                  <a:schemeClr val="bg1"/>
                </a:solidFill>
              </a:rPr>
              <a:t>ssn</a:t>
            </a:r>
            <a:endParaRPr lang="en-US" sz="1800" dirty="0">
              <a:solidFill>
                <a:schemeClr val="bg1"/>
              </a:solidFill>
            </a:endParaRPr>
          </a:p>
        </p:txBody>
      </p:sp>
      <p:sp>
        <p:nvSpPr>
          <p:cNvPr id="16" name="TextBox 15"/>
          <p:cNvSpPr txBox="1"/>
          <p:nvPr/>
        </p:nvSpPr>
        <p:spPr>
          <a:xfrm>
            <a:off x="6473169" y="4119108"/>
            <a:ext cx="1096706" cy="350196"/>
          </a:xfrm>
          <a:prstGeom prst="rect">
            <a:avLst/>
          </a:prstGeom>
          <a:solidFill>
            <a:schemeClr val="tx2">
              <a:lumMod val="75000"/>
            </a:schemeClr>
          </a:solidFill>
          <a:ln>
            <a:solidFill>
              <a:schemeClr val="tx1"/>
            </a:solidFill>
          </a:ln>
        </p:spPr>
        <p:txBody>
          <a:bodyPr wrap="square" rtlCol="0">
            <a:spAutoFit/>
          </a:bodyPr>
          <a:lstStyle/>
          <a:p>
            <a:r>
              <a:rPr lang="en-US" sz="1800" b="1" dirty="0" err="1">
                <a:solidFill>
                  <a:schemeClr val="bg1"/>
                </a:solidFill>
              </a:rPr>
              <a:t>net_pay</a:t>
            </a:r>
            <a:endParaRPr lang="en-US" sz="1800" dirty="0">
              <a:solidFill>
                <a:schemeClr val="bg1"/>
              </a:solidFill>
            </a:endParaRPr>
          </a:p>
        </p:txBody>
      </p:sp>
      <p:sp>
        <p:nvSpPr>
          <p:cNvPr id="17" name="Oval 16"/>
          <p:cNvSpPr/>
          <p:nvPr/>
        </p:nvSpPr>
        <p:spPr bwMode="auto">
          <a:xfrm>
            <a:off x="4724400" y="6057302"/>
            <a:ext cx="1219657" cy="583146"/>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err="1"/>
              <a:t>set_name</a:t>
            </a:r>
            <a:r>
              <a:rPr kumimoji="0" lang="en-US" sz="1400" b="0" i="0" u="none" strike="noStrike" cap="none" normalizeH="0" baseline="0" dirty="0">
                <a:ln>
                  <a:noFill/>
                </a:ln>
                <a:solidFill>
                  <a:schemeClr val="tx1"/>
                </a:solidFill>
                <a:effectLst/>
                <a:latin typeface="Arial" charset="0"/>
              </a:rPr>
              <a:t>()</a:t>
            </a:r>
          </a:p>
        </p:txBody>
      </p:sp>
      <p:sp>
        <p:nvSpPr>
          <p:cNvPr id="18" name="Oval 17"/>
          <p:cNvSpPr/>
          <p:nvPr/>
        </p:nvSpPr>
        <p:spPr bwMode="auto">
          <a:xfrm>
            <a:off x="7561177" y="6063654"/>
            <a:ext cx="1257071" cy="583146"/>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err="1"/>
              <a:t>set</a:t>
            </a:r>
            <a:r>
              <a:rPr kumimoji="0" lang="en-US" sz="1400" b="0" i="0" u="none" strike="noStrike" cap="none" normalizeH="0" baseline="0" dirty="0" err="1">
                <a:ln>
                  <a:noFill/>
                </a:ln>
                <a:solidFill>
                  <a:schemeClr val="tx1"/>
                </a:solidFill>
                <a:effectLst/>
                <a:latin typeface="Arial" charset="0"/>
              </a:rPr>
              <a:t>_net_pay</a:t>
            </a:r>
            <a:r>
              <a:rPr kumimoji="0" lang="en-US" sz="1400" b="0" i="0" u="none" strike="noStrike" cap="none" normalizeH="0" baseline="0" dirty="0">
                <a:ln>
                  <a:noFill/>
                </a:ln>
                <a:solidFill>
                  <a:schemeClr val="tx1"/>
                </a:solidFill>
                <a:effectLst/>
                <a:latin typeface="Arial" charset="0"/>
              </a:rPr>
              <a:t>()</a:t>
            </a:r>
          </a:p>
        </p:txBody>
      </p:sp>
      <p:sp>
        <p:nvSpPr>
          <p:cNvPr id="19" name="Oval 18"/>
          <p:cNvSpPr/>
          <p:nvPr/>
        </p:nvSpPr>
        <p:spPr bwMode="auto">
          <a:xfrm>
            <a:off x="6107537" y="6068785"/>
            <a:ext cx="1245460" cy="583146"/>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err="1"/>
              <a:t>set</a:t>
            </a:r>
            <a:r>
              <a:rPr kumimoji="0" lang="en-US" sz="1400" b="0" i="0" u="none" strike="noStrike" cap="none" normalizeH="0" baseline="0" dirty="0" err="1">
                <a:ln>
                  <a:noFill/>
                </a:ln>
                <a:effectLst/>
                <a:latin typeface="Arial" charset="0"/>
              </a:rPr>
              <a:t>_ssn</a:t>
            </a:r>
            <a:r>
              <a:rPr kumimoji="0" lang="en-US" sz="1400" b="0" i="0" u="none" strike="noStrike" cap="none" normalizeH="0" baseline="0" dirty="0">
                <a:ln>
                  <a:noFill/>
                </a:ln>
                <a:effectLst/>
                <a:latin typeface="Arial" charset="0"/>
              </a:rPr>
              <a:t>()</a:t>
            </a:r>
          </a:p>
        </p:txBody>
      </p:sp>
      <p:sp>
        <p:nvSpPr>
          <p:cNvPr id="20" name="Oval 19"/>
          <p:cNvSpPr/>
          <p:nvPr/>
        </p:nvSpPr>
        <p:spPr bwMode="auto">
          <a:xfrm>
            <a:off x="6724461" y="4701644"/>
            <a:ext cx="1257071" cy="583146"/>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err="1"/>
              <a:t>print_check</a:t>
            </a:r>
            <a:r>
              <a:rPr kumimoji="0" lang="en-US" sz="1400" b="0" i="0" u="none" strike="noStrike" cap="none" normalizeH="0" baseline="0" dirty="0">
                <a:ln>
                  <a:noFill/>
                </a:ln>
                <a:solidFill>
                  <a:schemeClr val="tx1"/>
                </a:solidFill>
                <a:effectLst/>
                <a:latin typeface="Arial" charset="0"/>
              </a:rPr>
              <a:t>()</a:t>
            </a:r>
          </a:p>
        </p:txBody>
      </p:sp>
    </p:spTree>
    <p:extLst>
      <p:ext uri="{BB962C8B-B14F-4D97-AF65-F5344CB8AC3E}">
        <p14:creationId xmlns:p14="http://schemas.microsoft.com/office/powerpoint/2010/main" val="1812484418"/>
      </p:ext>
    </p:extLst>
  </p:cSld>
  <p:clrMapOvr>
    <a:masterClrMapping/>
  </p:clrMapOvr>
  <p:transition spd="med" advClick="0">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t>The Assignment Operator</a:t>
            </a:r>
          </a:p>
        </p:txBody>
      </p:sp>
      <p:sp>
        <p:nvSpPr>
          <p:cNvPr id="41987" name="Rectangle 3"/>
          <p:cNvSpPr>
            <a:spLocks noGrp="1" noChangeArrowheads="1"/>
          </p:cNvSpPr>
          <p:nvPr>
            <p:ph idx="1"/>
          </p:nvPr>
        </p:nvSpPr>
        <p:spPr/>
        <p:txBody>
          <a:bodyPr/>
          <a:lstStyle/>
          <a:p>
            <a:pPr eaLnBrk="1" hangingPunct="1"/>
            <a:r>
              <a:rPr lang="en-US" dirty="0"/>
              <a:t>In implementing an assignment operator (</a:t>
            </a:r>
            <a:r>
              <a:rPr lang="en-US" dirty="0">
                <a:solidFill>
                  <a:srgbClr val="0000CC"/>
                </a:solidFill>
                <a:latin typeface="Consolas" pitchFamily="49" charset="0"/>
                <a:cs typeface="Consolas" pitchFamily="49" charset="0"/>
              </a:rPr>
              <a:t>operator=)</a:t>
            </a:r>
            <a:r>
              <a:rPr lang="en-US" dirty="0"/>
              <a:t> in a derived class</a:t>
            </a:r>
          </a:p>
          <a:p>
            <a:pPr lvl="1" eaLnBrk="1" hangingPunct="1"/>
            <a:r>
              <a:rPr lang="en-US" sz="2400" dirty="0"/>
              <a:t>It is normal to use the assignment operator from the base class in the definition of the derived class's assignment operator</a:t>
            </a:r>
          </a:p>
          <a:p>
            <a:pPr lvl="1" eaLnBrk="1" hangingPunct="1"/>
            <a:r>
              <a:rPr lang="en-US" sz="2400" dirty="0"/>
              <a:t>Recall that the assignment operator is written as a member function of a class</a:t>
            </a:r>
          </a:p>
          <a:p>
            <a:pPr lvl="1" eaLnBrk="1" hangingPunct="1"/>
            <a:r>
              <a:rPr lang="en-US" sz="2400" dirty="0"/>
              <a:t>Only implement the assignment operator in the derived class if it is required in the derived class.</a:t>
            </a:r>
          </a:p>
          <a:p>
            <a:pPr lvl="1" eaLnBrk="1" hangingPunct="1"/>
            <a:r>
              <a:rPr lang="en-US" sz="2400" dirty="0">
                <a:solidFill>
                  <a:srgbClr val="C00000"/>
                </a:solidFill>
              </a:rPr>
              <a:t>The default behavior is correct.</a:t>
            </a:r>
          </a:p>
          <a:p>
            <a:pPr lvl="1" eaLnBrk="1" hangingPunct="1"/>
            <a:endParaRPr lang="en-US" dirty="0"/>
          </a:p>
        </p:txBody>
      </p:sp>
    </p:spTree>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t>The Operator = Implementation</a:t>
            </a:r>
          </a:p>
        </p:txBody>
      </p:sp>
      <p:sp>
        <p:nvSpPr>
          <p:cNvPr id="44035" name="Rectangle 3"/>
          <p:cNvSpPr>
            <a:spLocks noGrp="1" noChangeArrowheads="1"/>
          </p:cNvSpPr>
          <p:nvPr>
            <p:ph idx="1"/>
          </p:nvPr>
        </p:nvSpPr>
        <p:spPr>
          <a:xfrm>
            <a:off x="381000" y="1447800"/>
            <a:ext cx="8599487" cy="4572000"/>
          </a:xfrm>
        </p:spPr>
        <p:txBody>
          <a:bodyPr/>
          <a:lstStyle/>
          <a:p>
            <a:pPr eaLnBrk="1" hangingPunct="1"/>
            <a:r>
              <a:rPr lang="en-US" sz="2400" dirty="0"/>
              <a:t>This code segment shows how to begin the implementation of the </a:t>
            </a:r>
            <a:r>
              <a:rPr lang="en-US" sz="2400" b="1" dirty="0">
                <a:solidFill>
                  <a:srgbClr val="C00000"/>
                </a:solidFill>
              </a:rPr>
              <a:t>=</a:t>
            </a:r>
            <a:r>
              <a:rPr lang="en-US" sz="2400" dirty="0"/>
              <a:t> operator for a derived </a:t>
            </a:r>
            <a:br>
              <a:rPr lang="en-US" sz="2400" dirty="0"/>
            </a:br>
            <a:r>
              <a:rPr lang="en-US" sz="2400" dirty="0"/>
              <a:t>class when required:</a:t>
            </a:r>
            <a:br>
              <a:rPr lang="en-US" sz="2400" dirty="0"/>
            </a:br>
            <a:r>
              <a:rPr lang="en-US" sz="2400" dirty="0">
                <a:solidFill>
                  <a:srgbClr val="0000CC"/>
                </a:solidFill>
                <a:latin typeface="Consolas" pitchFamily="49" charset="0"/>
                <a:cs typeface="Consolas" pitchFamily="49" charset="0"/>
              </a:rPr>
              <a:t>Derived&amp; Derived::operator= (const Derived&amp; </a:t>
            </a:r>
            <a:r>
              <a:rPr lang="en-US" sz="2400" dirty="0" err="1">
                <a:solidFill>
                  <a:srgbClr val="0000CC"/>
                </a:solidFill>
                <a:latin typeface="Consolas" pitchFamily="49" charset="0"/>
                <a:cs typeface="Consolas" pitchFamily="49" charset="0"/>
              </a:rPr>
              <a:t>rhs</a:t>
            </a:r>
            <a:r>
              <a:rPr lang="en-US" sz="2400" dirty="0">
                <a:solidFill>
                  <a:srgbClr val="0000CC"/>
                </a:solidFill>
                <a:latin typeface="Consolas" pitchFamily="49" charset="0"/>
                <a:cs typeface="Consolas" pitchFamily="49" charset="0"/>
              </a:rPr>
              <a:t>)</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Base::operator=(</a:t>
            </a:r>
            <a:r>
              <a:rPr lang="en-US" sz="2400" dirty="0" err="1">
                <a:solidFill>
                  <a:srgbClr val="0000CC"/>
                </a:solidFill>
                <a:latin typeface="Consolas" pitchFamily="49" charset="0"/>
                <a:cs typeface="Consolas" pitchFamily="49" charset="0"/>
              </a:rPr>
              <a:t>rhs</a:t>
            </a:r>
            <a:r>
              <a:rPr lang="en-US" sz="2400" dirty="0">
                <a:solidFill>
                  <a:srgbClr val="0000CC"/>
                </a:solidFill>
                <a:latin typeface="Consolas" pitchFamily="49" charset="0"/>
                <a:cs typeface="Consolas" pitchFamily="49" charset="0"/>
              </a:rPr>
              <a:t>); </a:t>
            </a:r>
          </a:p>
          <a:p>
            <a:pPr marL="0" indent="0" eaLnBrk="1" hangingPunct="1">
              <a:buNone/>
            </a:pPr>
            <a:r>
              <a:rPr lang="en-US" sz="2400" dirty="0">
                <a:solidFill>
                  <a:srgbClr val="0000CC"/>
                </a:solidFill>
                <a:latin typeface="Calibri"/>
                <a:cs typeface="Calibri"/>
              </a:rPr>
              <a:t>/*</a:t>
            </a:r>
          </a:p>
          <a:p>
            <a:pPr marL="0" indent="0" eaLnBrk="1" hangingPunct="1">
              <a:buNone/>
            </a:pPr>
            <a:r>
              <a:rPr lang="en-US" sz="2400" dirty="0">
                <a:solidFill>
                  <a:srgbClr val="0000CC"/>
                </a:solidFill>
                <a:latin typeface="Consolas" pitchFamily="49" charset="0"/>
                <a:cs typeface="Consolas" pitchFamily="49" charset="0"/>
              </a:rPr>
              <a:t>Base is the name of the parent class</a:t>
            </a:r>
            <a:endParaRPr lang="en-US" dirty="0"/>
          </a:p>
          <a:p>
            <a:pPr marL="0" indent="0" eaLnBrk="1" hangingPunct="1">
              <a:buNone/>
            </a:pPr>
            <a:r>
              <a:rPr lang="en-US" sz="2400" dirty="0">
                <a:solidFill>
                  <a:srgbClr val="0000CC"/>
                </a:solidFill>
                <a:latin typeface="Calibri"/>
                <a:cs typeface="Calibri"/>
              </a:rPr>
              <a:t>This line handles the assignment of the inherited member variables by calling the base class assignment operator</a:t>
            </a:r>
          </a:p>
          <a:p>
            <a:pPr marL="0" indent="0" eaLnBrk="1" hangingPunct="1">
              <a:buNone/>
            </a:pPr>
            <a:r>
              <a:rPr lang="en-US" sz="2400" dirty="0">
                <a:solidFill>
                  <a:srgbClr val="0000CC"/>
                </a:solidFill>
                <a:latin typeface="Calibri"/>
                <a:cs typeface="Calibri"/>
              </a:rPr>
              <a:t>The remaining code would assign the member variables introduced in the derived class</a:t>
            </a:r>
          </a:p>
          <a:p>
            <a:pPr marL="0" indent="0" eaLnBrk="1" hangingPunct="1">
              <a:buNone/>
            </a:pPr>
            <a:r>
              <a:rPr lang="en-US" sz="2400" dirty="0">
                <a:solidFill>
                  <a:srgbClr val="0000CC"/>
                </a:solidFill>
                <a:latin typeface="Calibri"/>
                <a:cs typeface="Calibri"/>
              </a:rPr>
              <a:t>*/</a:t>
            </a:r>
          </a:p>
        </p:txBody>
      </p:sp>
    </p:spTree>
    <p:extLst>
      <p:ext uri="{BB962C8B-B14F-4D97-AF65-F5344CB8AC3E}">
        <p14:creationId xmlns:p14="http://schemas.microsoft.com/office/powerpoint/2010/main" val="365411641"/>
      </p:ext>
    </p:extLst>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a:t>Operator = and Derived Classes</a:t>
            </a:r>
          </a:p>
        </p:txBody>
      </p:sp>
      <p:sp>
        <p:nvSpPr>
          <p:cNvPr id="43011" name="Rectangle 3"/>
          <p:cNvSpPr>
            <a:spLocks noGrp="1" noChangeArrowheads="1"/>
          </p:cNvSpPr>
          <p:nvPr>
            <p:ph idx="1"/>
          </p:nvPr>
        </p:nvSpPr>
        <p:spPr>
          <a:xfrm>
            <a:off x="228601" y="1524000"/>
            <a:ext cx="8610600" cy="4724400"/>
          </a:xfrm>
        </p:spPr>
        <p:txBody>
          <a:bodyPr/>
          <a:lstStyle/>
          <a:p>
            <a:pPr eaLnBrk="1" hangingPunct="1"/>
            <a:r>
              <a:rPr lang="en-US" dirty="0"/>
              <a:t>If a base class has a defined assignment </a:t>
            </a:r>
            <a:br>
              <a:rPr lang="en-US" dirty="0"/>
            </a:br>
            <a:r>
              <a:rPr lang="en-US" dirty="0">
                <a:solidFill>
                  <a:srgbClr val="0000CC"/>
                </a:solidFill>
                <a:latin typeface="Consolas" pitchFamily="49" charset="0"/>
                <a:cs typeface="Consolas" pitchFamily="49" charset="0"/>
              </a:rPr>
              <a:t>operator= </a:t>
            </a:r>
            <a:r>
              <a:rPr lang="en-US" dirty="0"/>
              <a:t>but the derived class does not, then</a:t>
            </a:r>
          </a:p>
          <a:p>
            <a:pPr lvl="1" eaLnBrk="1" hangingPunct="1"/>
            <a:r>
              <a:rPr lang="en-US" dirty="0"/>
              <a:t>The derived class </a:t>
            </a:r>
            <a:r>
              <a:rPr lang="en-US" dirty="0">
                <a:solidFill>
                  <a:srgbClr val="0000CC"/>
                </a:solidFill>
              </a:rPr>
              <a:t>operator=</a:t>
            </a:r>
            <a:r>
              <a:rPr lang="en-US" dirty="0"/>
              <a:t> will automatically call the base class version. </a:t>
            </a:r>
          </a:p>
          <a:p>
            <a:pPr lvl="1" eaLnBrk="1" hangingPunct="1"/>
            <a:r>
              <a:rPr lang="en-US" dirty="0"/>
              <a:t>That’s because there is only one assignment </a:t>
            </a:r>
            <a:r>
              <a:rPr lang="en-US" dirty="0">
                <a:solidFill>
                  <a:srgbClr val="0000CC"/>
                </a:solidFill>
              </a:rPr>
              <a:t>operator=</a:t>
            </a:r>
            <a:r>
              <a:rPr lang="en-US" dirty="0"/>
              <a:t> in any class.</a:t>
            </a:r>
          </a:p>
        </p:txBody>
      </p:sp>
    </p:spTree>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3200" dirty="0"/>
              <a:t>Copy Constructors and Derived Classes</a:t>
            </a:r>
          </a:p>
        </p:txBody>
      </p:sp>
      <p:sp>
        <p:nvSpPr>
          <p:cNvPr id="45059" name="Rectangle 3"/>
          <p:cNvSpPr>
            <a:spLocks noGrp="1" noChangeArrowheads="1"/>
          </p:cNvSpPr>
          <p:nvPr>
            <p:ph idx="1"/>
          </p:nvPr>
        </p:nvSpPr>
        <p:spPr/>
        <p:txBody>
          <a:bodyPr/>
          <a:lstStyle/>
          <a:p>
            <a:pPr eaLnBrk="1" hangingPunct="1"/>
            <a:r>
              <a:rPr lang="en-US" dirty="0"/>
              <a:t>If a copy constructor is not defined in a derived class, C++ will generate a default copy </a:t>
            </a:r>
            <a:br>
              <a:rPr lang="en-US" dirty="0"/>
            </a:br>
            <a:r>
              <a:rPr lang="en-US" dirty="0"/>
              <a:t>constructor</a:t>
            </a:r>
          </a:p>
          <a:p>
            <a:pPr lvl="2" eaLnBrk="1" hangingPunct="1"/>
            <a:r>
              <a:rPr lang="en-US" dirty="0"/>
              <a:t>This copy constructor calls the base class copy constructor by default. </a:t>
            </a:r>
          </a:p>
          <a:p>
            <a:pPr lvl="2" eaLnBrk="1" hangingPunct="1"/>
            <a:r>
              <a:rPr lang="en-US" dirty="0"/>
              <a:t>Since there is only one copy constructor, the derived class calls the one that </a:t>
            </a:r>
            <a:r>
              <a:rPr lang="en-US" dirty="0" err="1"/>
              <a:t>hanldes</a:t>
            </a:r>
            <a:r>
              <a:rPr lang="en-US" dirty="0"/>
              <a:t> dynamic memory.</a:t>
            </a:r>
          </a:p>
          <a:p>
            <a:pPr marL="914400" lvl="2" indent="0" eaLnBrk="1" hangingPunct="1">
              <a:buNone/>
            </a:pPr>
            <a:endParaRPr lang="en-US" dirty="0">
              <a:solidFill>
                <a:srgbClr val="C00000"/>
              </a:solidFill>
            </a:endParaRPr>
          </a:p>
        </p:txBody>
      </p:sp>
    </p:spTree>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t>The Copy Constructor</a:t>
            </a:r>
          </a:p>
        </p:txBody>
      </p:sp>
      <p:sp>
        <p:nvSpPr>
          <p:cNvPr id="46083" name="Rectangle 3"/>
          <p:cNvSpPr>
            <a:spLocks noGrp="1" noChangeArrowheads="1"/>
          </p:cNvSpPr>
          <p:nvPr>
            <p:ph idx="1"/>
          </p:nvPr>
        </p:nvSpPr>
        <p:spPr/>
        <p:txBody>
          <a:bodyPr/>
          <a:lstStyle/>
          <a:p>
            <a:pPr eaLnBrk="1" hangingPunct="1"/>
            <a:r>
              <a:rPr lang="en-US" sz="2400" dirty="0"/>
              <a:t>Implementation of the derived class copy </a:t>
            </a:r>
            <a:br>
              <a:rPr lang="en-US" sz="2400" dirty="0"/>
            </a:br>
            <a:r>
              <a:rPr lang="en-US" sz="2400" dirty="0"/>
              <a:t>constructor is much like that of any other derived class constructor,</a:t>
            </a:r>
            <a:r>
              <a:rPr lang="en-US" sz="2400" dirty="0">
                <a:solidFill>
                  <a:srgbClr val="C00000"/>
                </a:solidFill>
              </a:rPr>
              <a:t> pass up the parameter to the base </a:t>
            </a:r>
            <a:r>
              <a:rPr lang="en-US" sz="2400" dirty="0"/>
              <a:t>in the initializer section:</a:t>
            </a:r>
            <a:br>
              <a:rPr lang="en-US" sz="2400" dirty="0"/>
            </a:br>
            <a:r>
              <a:rPr lang="en-US" sz="2000" dirty="0">
                <a:solidFill>
                  <a:srgbClr val="0000CC"/>
                </a:solidFill>
                <a:latin typeface="Consolas" pitchFamily="49" charset="0"/>
                <a:cs typeface="Consolas" pitchFamily="49" charset="0"/>
              </a:rPr>
              <a:t>Derived::Derived(const Derived&amp; object)</a:t>
            </a:r>
            <a:br>
              <a:rPr lang="en-US" sz="2000" dirty="0">
                <a:solidFill>
                  <a:srgbClr val="0000CC"/>
                </a:solidFill>
                <a:latin typeface="Consolas" pitchFamily="49" charset="0"/>
                <a:cs typeface="Consolas" pitchFamily="49" charset="0"/>
              </a:rPr>
            </a:br>
            <a:r>
              <a:rPr lang="en-US" sz="2000" dirty="0">
                <a:solidFill>
                  <a:srgbClr val="0000CC"/>
                </a:solidFill>
                <a:latin typeface="Consolas" pitchFamily="49" charset="0"/>
                <a:cs typeface="Consolas" pitchFamily="49" charset="0"/>
              </a:rPr>
              <a:t>         :Base(object), &lt;other initializing&gt;</a:t>
            </a:r>
            <a:br>
              <a:rPr lang="en-US" sz="2000" dirty="0">
                <a:solidFill>
                  <a:srgbClr val="0000CC"/>
                </a:solidFill>
                <a:latin typeface="Consolas" pitchFamily="49" charset="0"/>
                <a:cs typeface="Consolas" pitchFamily="49" charset="0"/>
              </a:rPr>
            </a:br>
            <a:r>
              <a:rPr lang="en-US" sz="2000" dirty="0">
                <a:solidFill>
                  <a:srgbClr val="0000CC"/>
                </a:solidFill>
                <a:latin typeface="Consolas" pitchFamily="49" charset="0"/>
                <a:cs typeface="Consolas" pitchFamily="49" charset="0"/>
              </a:rPr>
              <a:t>{…}</a:t>
            </a:r>
            <a:endParaRPr lang="en-US" sz="2400" dirty="0">
              <a:solidFill>
                <a:srgbClr val="0000CC"/>
              </a:solidFill>
              <a:latin typeface="Consolas" pitchFamily="49" charset="0"/>
              <a:cs typeface="Consolas" pitchFamily="49" charset="0"/>
            </a:endParaRPr>
          </a:p>
          <a:p>
            <a:pPr lvl="1" eaLnBrk="1" hangingPunct="1"/>
            <a:r>
              <a:rPr lang="en-US" sz="2400" dirty="0"/>
              <a:t>Invoking the base class copy constructor sets up the inherited member variables</a:t>
            </a:r>
          </a:p>
          <a:p>
            <a:pPr lvl="2" eaLnBrk="1" hangingPunct="1"/>
            <a:r>
              <a:rPr lang="en-US" sz="2000" dirty="0"/>
              <a:t>Since object is of type </a:t>
            </a:r>
            <a:r>
              <a:rPr lang="en-US" sz="2000" dirty="0">
                <a:solidFill>
                  <a:srgbClr val="0000CC"/>
                </a:solidFill>
                <a:latin typeface="Consolas" pitchFamily="49" charset="0"/>
                <a:cs typeface="Consolas" pitchFamily="49" charset="0"/>
              </a:rPr>
              <a:t>Derived</a:t>
            </a:r>
            <a:r>
              <a:rPr lang="en-US" sz="2000" dirty="0"/>
              <a:t> it is also of type </a:t>
            </a:r>
            <a:r>
              <a:rPr lang="en-US" sz="2000" dirty="0">
                <a:solidFill>
                  <a:srgbClr val="0000CC"/>
                </a:solidFill>
                <a:latin typeface="Consolas" pitchFamily="49" charset="0"/>
                <a:cs typeface="Consolas" pitchFamily="49" charset="0"/>
              </a:rPr>
              <a:t>Base</a:t>
            </a:r>
          </a:p>
        </p:txBody>
      </p:sp>
    </p:spTree>
  </p:cSld>
  <p:clrMapOvr>
    <a:masterClrMapping/>
  </p:clrMapOvr>
  <p:transition spd="med">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a:t>Destructors and Derived Classes</a:t>
            </a:r>
          </a:p>
        </p:txBody>
      </p:sp>
      <p:sp>
        <p:nvSpPr>
          <p:cNvPr id="47107" name="Rectangle 3"/>
          <p:cNvSpPr>
            <a:spLocks noGrp="1" noChangeArrowheads="1"/>
          </p:cNvSpPr>
          <p:nvPr>
            <p:ph idx="1"/>
          </p:nvPr>
        </p:nvSpPr>
        <p:spPr/>
        <p:txBody>
          <a:bodyPr/>
          <a:lstStyle/>
          <a:p>
            <a:pPr eaLnBrk="1" hangingPunct="1"/>
            <a:r>
              <a:rPr lang="en-US" dirty="0"/>
              <a:t>A destructor is not inherited by a derived class</a:t>
            </a:r>
          </a:p>
          <a:p>
            <a:pPr eaLnBrk="1" hangingPunct="1"/>
            <a:r>
              <a:rPr lang="en-US" dirty="0"/>
              <a:t>The derived class should define its own </a:t>
            </a:r>
            <a:br>
              <a:rPr lang="en-US" dirty="0"/>
            </a:br>
            <a:r>
              <a:rPr lang="en-US" dirty="0"/>
              <a:t>destructor if necessary</a:t>
            </a:r>
          </a:p>
          <a:p>
            <a:pPr eaLnBrk="1" hangingPunct="1"/>
            <a:r>
              <a:rPr lang="en-US" dirty="0"/>
              <a:t>If the base class defines a destructor, there is no need to define a destructor in the derived class unless it is needed for dynamic member variables declared in the derived class.</a:t>
            </a:r>
          </a:p>
        </p:txBody>
      </p:sp>
    </p:spTree>
  </p:cSld>
  <p:clrMapOvr>
    <a:masterClrMapping/>
  </p:clrMapOvr>
  <p:transition spd="med">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t>Destructors in Derived Classes</a:t>
            </a:r>
          </a:p>
        </p:txBody>
      </p:sp>
      <p:sp>
        <p:nvSpPr>
          <p:cNvPr id="48131" name="Rectangle 3"/>
          <p:cNvSpPr>
            <a:spLocks noGrp="1" noChangeArrowheads="1"/>
          </p:cNvSpPr>
          <p:nvPr>
            <p:ph idx="1"/>
          </p:nvPr>
        </p:nvSpPr>
        <p:spPr/>
        <p:txBody>
          <a:bodyPr/>
          <a:lstStyle/>
          <a:p>
            <a:pPr eaLnBrk="1" hangingPunct="1"/>
            <a:r>
              <a:rPr lang="en-US" dirty="0"/>
              <a:t>If the base class has a programmer-defined destructor, then defining the destructor for the derived class is relatively easy</a:t>
            </a:r>
          </a:p>
          <a:p>
            <a:pPr lvl="1" eaLnBrk="1" hangingPunct="1"/>
            <a:r>
              <a:rPr lang="en-US" sz="2400" dirty="0"/>
              <a:t>When the destructor for a derived class is called, the destructor for the base class is </a:t>
            </a:r>
            <a:r>
              <a:rPr lang="en-US" sz="2400" dirty="0">
                <a:solidFill>
                  <a:srgbClr val="FF0000"/>
                </a:solidFill>
              </a:rPr>
              <a:t>automatically</a:t>
            </a:r>
            <a:r>
              <a:rPr lang="en-US" sz="2400" dirty="0"/>
              <a:t> called</a:t>
            </a:r>
          </a:p>
          <a:p>
            <a:pPr lvl="1" eaLnBrk="1" hangingPunct="1"/>
            <a:r>
              <a:rPr lang="en-US" sz="2400" dirty="0"/>
              <a:t>The derived class destructor only need to release memory for the dynamic variables added in the derived class</a:t>
            </a:r>
          </a:p>
        </p:txBody>
      </p:sp>
    </p:spTree>
  </p:cSld>
  <p:clrMapOvr>
    <a:masterClrMapping/>
  </p:clrMapOvr>
  <p:transition spd="med">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t>Destruction Sequence</a:t>
            </a:r>
          </a:p>
        </p:txBody>
      </p:sp>
      <p:sp>
        <p:nvSpPr>
          <p:cNvPr id="49155" name="Rectangle 3"/>
          <p:cNvSpPr>
            <a:spLocks noGrp="1" noChangeArrowheads="1"/>
          </p:cNvSpPr>
          <p:nvPr>
            <p:ph idx="1"/>
          </p:nvPr>
        </p:nvSpPr>
        <p:spPr/>
        <p:txBody>
          <a:bodyPr/>
          <a:lstStyle/>
          <a:p>
            <a:pPr eaLnBrk="1" hangingPunct="1"/>
            <a:r>
              <a:rPr lang="en-US" dirty="0"/>
              <a:t>A is at the root of the hierarchy.</a:t>
            </a:r>
          </a:p>
          <a:p>
            <a:pPr eaLnBrk="1" hangingPunct="1"/>
            <a:r>
              <a:rPr lang="en-US" dirty="0"/>
              <a:t>If class B is derived from class A </a:t>
            </a:r>
          </a:p>
          <a:p>
            <a:pPr marL="0" indent="0" eaLnBrk="1" hangingPunct="1">
              <a:buNone/>
            </a:pPr>
            <a:r>
              <a:rPr lang="en-US" dirty="0"/>
              <a:t> and class C is derived from class B…</a:t>
            </a:r>
          </a:p>
          <a:p>
            <a:pPr lvl="1" eaLnBrk="1" hangingPunct="1"/>
            <a:r>
              <a:rPr lang="en-US" dirty="0"/>
              <a:t>When an object of class C goes out of scope</a:t>
            </a:r>
          </a:p>
          <a:p>
            <a:pPr lvl="2" eaLnBrk="1" hangingPunct="1"/>
            <a:r>
              <a:rPr lang="en-US" dirty="0"/>
              <a:t>The destructor of class C is called</a:t>
            </a:r>
          </a:p>
          <a:p>
            <a:pPr lvl="2" eaLnBrk="1" hangingPunct="1"/>
            <a:r>
              <a:rPr lang="en-US" dirty="0"/>
              <a:t>Then the destructor of class B</a:t>
            </a:r>
          </a:p>
          <a:p>
            <a:pPr lvl="2" eaLnBrk="1" hangingPunct="1"/>
            <a:r>
              <a:rPr lang="en-US" dirty="0"/>
              <a:t>Then the destructor of class A</a:t>
            </a:r>
          </a:p>
          <a:p>
            <a:pPr lvl="1" eaLnBrk="1" hangingPunct="1"/>
            <a:r>
              <a:rPr lang="en-US" dirty="0"/>
              <a:t>Notice that destructors are called in the reverse order of constructor calls</a:t>
            </a:r>
          </a:p>
        </p:txBody>
      </p:sp>
    </p:spTree>
  </p:cSld>
  <p:clrMapOvr>
    <a:masterClrMapping/>
  </p:clrMapOvr>
  <p:transition spd="med">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t>Overview</a:t>
            </a:r>
          </a:p>
        </p:txBody>
      </p:sp>
      <p:sp>
        <p:nvSpPr>
          <p:cNvPr id="4099" name="Rectangle 3"/>
          <p:cNvSpPr>
            <a:spLocks noGrp="1" noChangeArrowheads="1"/>
          </p:cNvSpPr>
          <p:nvPr>
            <p:ph idx="1"/>
          </p:nvPr>
        </p:nvSpPr>
        <p:spPr/>
        <p:txBody>
          <a:bodyPr/>
          <a:lstStyle/>
          <a:p>
            <a:pPr eaLnBrk="1" hangingPunct="1">
              <a:lnSpc>
                <a:spcPct val="155000"/>
              </a:lnSpc>
            </a:pPr>
            <a:r>
              <a:rPr lang="en-US" sz="3200" dirty="0"/>
              <a:t>Inheritance Introduction</a:t>
            </a:r>
          </a:p>
          <a:p>
            <a:pPr eaLnBrk="1" hangingPunct="1">
              <a:lnSpc>
                <a:spcPct val="155000"/>
              </a:lnSpc>
            </a:pPr>
            <a:r>
              <a:rPr lang="en-US" sz="3200" dirty="0"/>
              <a:t>Three different kinds of inheritance</a:t>
            </a:r>
          </a:p>
          <a:p>
            <a:pPr eaLnBrk="1" hangingPunct="1">
              <a:lnSpc>
                <a:spcPct val="155000"/>
              </a:lnSpc>
            </a:pPr>
            <a:r>
              <a:rPr lang="en-US" sz="3200" dirty="0"/>
              <a:t>Changing an inherited member function</a:t>
            </a:r>
          </a:p>
          <a:p>
            <a:pPr eaLnBrk="1" hangingPunct="1">
              <a:lnSpc>
                <a:spcPct val="155000"/>
              </a:lnSpc>
            </a:pPr>
            <a:r>
              <a:rPr lang="en-US" sz="3200" dirty="0"/>
              <a:t>More Inheritance Details </a:t>
            </a:r>
          </a:p>
          <a:p>
            <a:pPr eaLnBrk="1" hangingPunct="1">
              <a:lnSpc>
                <a:spcPct val="155000"/>
              </a:lnSpc>
            </a:pPr>
            <a:r>
              <a:rPr lang="en-US" sz="3200" dirty="0"/>
              <a:t>Polymorphism</a:t>
            </a:r>
          </a:p>
        </p:txBody>
      </p:sp>
    </p:spTree>
    <p:extLst>
      <p:ext uri="{BB962C8B-B14F-4D97-AF65-F5344CB8AC3E}">
        <p14:creationId xmlns:p14="http://schemas.microsoft.com/office/powerpoint/2010/main" val="2310749561"/>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descr="Pink tissue paper"/>
          <p:cNvSpPr>
            <a:spLocks noGrp="1" noChangeArrowheads="1"/>
          </p:cNvSpPr>
          <p:nvPr>
            <p:ph type="subTitle" sz="quarter" idx="1"/>
          </p:nvPr>
        </p:nvSpPr>
        <p:spPr/>
        <p:txBody>
          <a:bodyPr/>
          <a:lstStyle/>
          <a:p>
            <a:pPr eaLnBrk="1" hangingPunct="1">
              <a:defRPr/>
            </a:pPr>
            <a:r>
              <a:rPr lang="en-US"/>
              <a:t>Polymorphism</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457200" y="1447800"/>
            <a:ext cx="9144000" cy="3581400"/>
          </a:xfrm>
          <a:prstGeom prst="rect">
            <a:avLst/>
          </a:prstGeom>
        </p:spPr>
        <p:txBody>
          <a:bodyPr/>
          <a:lstStyle>
            <a:lvl1pPr marL="342900" indent="-342900" algn="l" rtl="0" eaLnBrk="0" fontAlgn="base" hangingPunct="0">
              <a:spcBef>
                <a:spcPct val="20000"/>
              </a:spcBef>
              <a:spcAft>
                <a:spcPct val="0"/>
              </a:spcAft>
              <a:buClr>
                <a:srgbClr val="0000CC"/>
              </a:buClr>
              <a:buSzPct val="60000"/>
              <a:buFont typeface="Wingdings" pitchFamily="2" charset="2"/>
              <a:buChar char="q"/>
              <a:defRPr sz="2800">
                <a:solidFill>
                  <a:schemeClr val="tx1"/>
                </a:solidFill>
                <a:latin typeface="Comic Sans MS" pitchFamily="66" charset="0"/>
                <a:ea typeface="+mn-ea"/>
                <a:cs typeface="+mn-cs"/>
              </a:defRPr>
            </a:lvl1pPr>
            <a:lvl2pPr marL="742950" indent="-285750" algn="l" rtl="0" eaLnBrk="0" fontAlgn="base" hangingPunct="0">
              <a:spcBef>
                <a:spcPct val="20000"/>
              </a:spcBef>
              <a:spcAft>
                <a:spcPct val="0"/>
              </a:spcAft>
              <a:buClr>
                <a:srgbClr val="0000CC"/>
              </a:buClr>
              <a:buSzPct val="55000"/>
              <a:buFont typeface="Wingdings" pitchFamily="2" charset="2"/>
              <a:buChar char="n"/>
              <a:defRPr sz="2800">
                <a:solidFill>
                  <a:schemeClr val="tx1"/>
                </a:solidFill>
                <a:latin typeface="Comic Sans MS" pitchFamily="66" charset="0"/>
              </a:defRPr>
            </a:lvl2pPr>
            <a:lvl3pPr marL="1143000" indent="-228600" algn="l" rtl="0" eaLnBrk="0" fontAlgn="base" hangingPunct="0">
              <a:spcBef>
                <a:spcPct val="20000"/>
              </a:spcBef>
              <a:spcAft>
                <a:spcPct val="0"/>
              </a:spcAft>
              <a:buClr>
                <a:srgbClr val="0000CC"/>
              </a:buClr>
              <a:buSzPct val="50000"/>
              <a:buFont typeface="Wingdings" pitchFamily="2" charset="2"/>
              <a:buChar char="n"/>
              <a:defRPr sz="2400">
                <a:solidFill>
                  <a:schemeClr val="tx1"/>
                </a:solidFill>
                <a:latin typeface="Comic Sans MS" pitchFamily="66" charset="0"/>
              </a:defRPr>
            </a:lvl3pPr>
            <a:lvl4pPr marL="1600200" indent="-228600" algn="l" rtl="0" eaLnBrk="0" fontAlgn="base" hangingPunct="0">
              <a:spcBef>
                <a:spcPct val="20000"/>
              </a:spcBef>
              <a:spcAft>
                <a:spcPct val="0"/>
              </a:spcAft>
              <a:buClr>
                <a:srgbClr val="0000CC"/>
              </a:buClr>
              <a:buSzPct val="55000"/>
              <a:buFont typeface="Wingdings" pitchFamily="2" charset="2"/>
              <a:buChar char="n"/>
              <a:defRPr sz="2000">
                <a:solidFill>
                  <a:schemeClr val="tx1"/>
                </a:solidFill>
                <a:latin typeface="Comic Sans MS" pitchFamily="66" charset="0"/>
              </a:defRPr>
            </a:lvl4pPr>
            <a:lvl5pPr marL="2057400" indent="-228600" algn="l" rtl="0" eaLnBrk="0" fontAlgn="base" hangingPunct="0">
              <a:spcBef>
                <a:spcPct val="20000"/>
              </a:spcBef>
              <a:spcAft>
                <a:spcPct val="0"/>
              </a:spcAft>
              <a:buClr>
                <a:srgbClr val="0000CC"/>
              </a:buClr>
              <a:buSzPct val="50000"/>
              <a:buFont typeface="Wingdings" pitchFamily="2" charset="2"/>
              <a:buChar char="n"/>
              <a:defRPr sz="2000">
                <a:solidFill>
                  <a:schemeClr val="tx1"/>
                </a:solidFill>
                <a:latin typeface="Comic Sans MS" pitchFamily="66" charset="0"/>
              </a:defRPr>
            </a:lvl5pPr>
            <a:lvl6pPr marL="25146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9pPr>
          </a:lstStyle>
          <a:p>
            <a:pPr marL="0" indent="0" eaLnBrk="1" hangingPunct="1">
              <a:buNone/>
            </a:pPr>
            <a:r>
              <a:rPr lang="en-US" dirty="0"/>
              <a:t>We now use Employee class to create an </a:t>
            </a:r>
            <a:r>
              <a:rPr lang="en-US" dirty="0" err="1">
                <a:solidFill>
                  <a:srgbClr val="0000CC"/>
                </a:solidFill>
                <a:latin typeface="Calibri"/>
                <a:cs typeface="Calibri"/>
              </a:rPr>
              <a:t>HourlyEmployee</a:t>
            </a:r>
            <a:r>
              <a:rPr lang="en-US" dirty="0">
                <a:solidFill>
                  <a:srgbClr val="0000CC"/>
                </a:solidFill>
              </a:rPr>
              <a:t> </a:t>
            </a:r>
            <a:r>
              <a:rPr lang="en-US" dirty="0"/>
              <a:t>class</a:t>
            </a:r>
          </a:p>
        </p:txBody>
      </p:sp>
    </p:spTree>
    <p:extLst>
      <p:ext uri="{BB962C8B-B14F-4D97-AF65-F5344CB8AC3E}">
        <p14:creationId xmlns:p14="http://schemas.microsoft.com/office/powerpoint/2010/main" val="2511189675"/>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title"/>
          </p:nvPr>
        </p:nvSpPr>
        <p:spPr/>
        <p:txBody>
          <a:bodyPr/>
          <a:lstStyle/>
          <a:p>
            <a:pPr eaLnBrk="1" hangingPunct="1"/>
            <a:r>
              <a:rPr lang="en-US"/>
              <a:t>Polymorphism</a:t>
            </a:r>
          </a:p>
        </p:txBody>
      </p:sp>
      <p:sp>
        <p:nvSpPr>
          <p:cNvPr id="52227" name="Rectangle 4"/>
          <p:cNvSpPr>
            <a:spLocks noGrp="1" noChangeArrowheads="1"/>
          </p:cNvSpPr>
          <p:nvPr>
            <p:ph idx="1"/>
          </p:nvPr>
        </p:nvSpPr>
        <p:spPr/>
        <p:txBody>
          <a:bodyPr/>
          <a:lstStyle/>
          <a:p>
            <a:pPr eaLnBrk="1" hangingPunct="1"/>
            <a:r>
              <a:rPr lang="en-US" b="1" dirty="0">
                <a:solidFill>
                  <a:srgbClr val="0000CC"/>
                </a:solidFill>
              </a:rPr>
              <a:t>Polymorphism</a:t>
            </a:r>
            <a:r>
              <a:rPr lang="en-US" dirty="0"/>
              <a:t> refers to the ability to associate</a:t>
            </a:r>
            <a:br>
              <a:rPr lang="en-US" dirty="0"/>
            </a:br>
            <a:r>
              <a:rPr lang="en-US" dirty="0"/>
              <a:t>multiple definitions with one function declaration using a mechanism called </a:t>
            </a:r>
            <a:r>
              <a:rPr lang="en-US" b="1" dirty="0">
                <a:solidFill>
                  <a:srgbClr val="0000CC"/>
                </a:solidFill>
              </a:rPr>
              <a:t>late binding</a:t>
            </a:r>
          </a:p>
          <a:p>
            <a:pPr eaLnBrk="1" hangingPunct="1"/>
            <a:r>
              <a:rPr lang="en-US" dirty="0"/>
              <a:t>Polymorphism is a key component of the </a:t>
            </a:r>
            <a:br>
              <a:rPr lang="en-US" dirty="0"/>
            </a:br>
            <a:r>
              <a:rPr lang="en-US" dirty="0"/>
              <a:t>philosophy of object oriented programming</a:t>
            </a:r>
          </a:p>
          <a:p>
            <a:pPr eaLnBrk="1" hangingPunct="1"/>
            <a:endParaRPr lang="en-US" dirty="0"/>
          </a:p>
        </p:txBody>
      </p:sp>
    </p:spTree>
  </p:cSld>
  <p:clrMapOvr>
    <a:masterClrMapping/>
  </p:clrMapOvr>
  <p:transition spd="med">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05800" cy="992187"/>
          </a:xfrm>
        </p:spPr>
        <p:txBody>
          <a:bodyPr/>
          <a:lstStyle/>
          <a:p>
            <a:r>
              <a:rPr lang="en-US" dirty="0"/>
              <a:t>Binding &amp; Early binding</a:t>
            </a:r>
          </a:p>
        </p:txBody>
      </p:sp>
      <p:sp>
        <p:nvSpPr>
          <p:cNvPr id="3" name="Content Placeholder 2"/>
          <p:cNvSpPr>
            <a:spLocks noGrp="1"/>
          </p:cNvSpPr>
          <p:nvPr>
            <p:ph idx="1"/>
          </p:nvPr>
        </p:nvSpPr>
        <p:spPr>
          <a:xfrm>
            <a:off x="544513" y="1295400"/>
            <a:ext cx="8294687" cy="4572000"/>
          </a:xfrm>
        </p:spPr>
        <p:txBody>
          <a:bodyPr/>
          <a:lstStyle/>
          <a:p>
            <a:r>
              <a:rPr lang="en-US" sz="2000" b="1" dirty="0"/>
              <a:t>Binding</a:t>
            </a:r>
            <a:r>
              <a:rPr lang="en-US" sz="2000" dirty="0"/>
              <a:t> </a:t>
            </a:r>
          </a:p>
          <a:p>
            <a:pPr marL="0" indent="0">
              <a:buNone/>
            </a:pPr>
            <a:r>
              <a:rPr lang="en-US" sz="2000" dirty="0"/>
              <a:t>The process to convert identifiers (such as variable and function names) into machine language addresses.</a:t>
            </a:r>
          </a:p>
          <a:p>
            <a:endParaRPr lang="en-US" sz="2000" dirty="0"/>
          </a:p>
          <a:p>
            <a:r>
              <a:rPr lang="en-US" sz="2000" b="1" dirty="0"/>
              <a:t>Early binding</a:t>
            </a:r>
            <a:r>
              <a:rPr lang="en-US" sz="2000" dirty="0"/>
              <a:t> (or static binding) </a:t>
            </a:r>
          </a:p>
          <a:p>
            <a:pPr marL="0" indent="0">
              <a:buNone/>
            </a:pPr>
            <a:r>
              <a:rPr lang="en-US" sz="2000" dirty="0"/>
              <a:t>An C++ compiler directly associates an identifier name (such as a function or variable name) with a machine address during compilation process. </a:t>
            </a:r>
          </a:p>
          <a:p>
            <a:pPr marL="0" indent="0">
              <a:buNone/>
            </a:pPr>
            <a:r>
              <a:rPr lang="en-US" sz="2000" dirty="0"/>
              <a:t>Note that all functions have a unique machine address. </a:t>
            </a:r>
          </a:p>
          <a:p>
            <a:pPr marL="0" indent="0">
              <a:buNone/>
            </a:pPr>
            <a:r>
              <a:rPr lang="en-US" sz="2000" dirty="0"/>
              <a:t>When the compiler encounters a function call, it replaces the function call with an instruction that tells the CPU to jump to the address of the function.</a:t>
            </a:r>
          </a:p>
          <a:p>
            <a:pPr marL="0" indent="0">
              <a:buNone/>
            </a:pPr>
            <a:endParaRPr lang="en-US" sz="2000" b="1" dirty="0"/>
          </a:p>
          <a:p>
            <a:r>
              <a:rPr lang="en-US" sz="2000" b="1" dirty="0"/>
              <a:t>Late binding</a:t>
            </a:r>
            <a:r>
              <a:rPr lang="en-US" sz="2000" dirty="0"/>
              <a:t> (or dynamic binding) </a:t>
            </a:r>
          </a:p>
          <a:p>
            <a:pPr lvl="1"/>
            <a:r>
              <a:rPr lang="en-US" sz="2000" dirty="0"/>
              <a:t>To be discussed very soon…</a:t>
            </a:r>
          </a:p>
          <a:p>
            <a:pPr marL="0" indent="0">
              <a:buNone/>
            </a:pPr>
            <a:endParaRPr lang="en-US" sz="2000" dirty="0"/>
          </a:p>
        </p:txBody>
      </p:sp>
    </p:spTree>
    <p:extLst>
      <p:ext uri="{BB962C8B-B14F-4D97-AF65-F5344CB8AC3E}">
        <p14:creationId xmlns:p14="http://schemas.microsoft.com/office/powerpoint/2010/main" val="3251987949"/>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ChangeArrowheads="1"/>
          </p:cNvSpPr>
          <p:nvPr/>
        </p:nvSpPr>
        <p:spPr bwMode="auto">
          <a:xfrm>
            <a:off x="0" y="685800"/>
            <a:ext cx="6027738" cy="874713"/>
          </a:xfrm>
          <a:prstGeom prst="rect">
            <a:avLst/>
          </a:prstGeom>
          <a:solidFill>
            <a:schemeClr val="bg1"/>
          </a:solidFill>
          <a:ln w="9525">
            <a:noFill/>
            <a:miter lim="800000"/>
            <a:headEnd/>
            <a:tailEnd/>
          </a:ln>
        </p:spPr>
        <p:txBody>
          <a:bodyPr wrap="none" anchor="ctr"/>
          <a:lstStyle/>
          <a:p>
            <a:r>
              <a:rPr lang="en-US" b="1" dirty="0">
                <a:solidFill>
                  <a:srgbClr val="0000FF"/>
                </a:solidFill>
              </a:rPr>
              <a:t>Compile-time binding</a:t>
            </a:r>
          </a:p>
        </p:txBody>
      </p:sp>
      <p:pic>
        <p:nvPicPr>
          <p:cNvPr id="2" name="Picture 1" descr="display_15_07.cp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93" y="2039287"/>
            <a:ext cx="7049907" cy="4894913"/>
          </a:xfrm>
          <a:prstGeom prst="rect">
            <a:avLst/>
          </a:prstGeom>
        </p:spPr>
      </p:pic>
      <p:sp>
        <p:nvSpPr>
          <p:cNvPr id="4" name="TextBox 3"/>
          <p:cNvSpPr txBox="1"/>
          <p:nvPr/>
        </p:nvSpPr>
        <p:spPr>
          <a:xfrm>
            <a:off x="3510549" y="18602"/>
            <a:ext cx="5636678" cy="2554545"/>
          </a:xfrm>
          <a:prstGeom prst="rect">
            <a:avLst/>
          </a:prstGeom>
          <a:noFill/>
        </p:spPr>
        <p:txBody>
          <a:bodyPr wrap="square" rtlCol="0">
            <a:spAutoFit/>
          </a:bodyPr>
          <a:lstStyle/>
          <a:p>
            <a:r>
              <a:rPr lang="en-US" sz="2000" b="1" dirty="0"/>
              <a:t>Functions defined in Employee class</a:t>
            </a:r>
          </a:p>
          <a:p>
            <a:r>
              <a:rPr lang="en-US" sz="2000" dirty="0" err="1"/>
              <a:t>set_name</a:t>
            </a:r>
            <a:r>
              <a:rPr lang="en-US" sz="2000" dirty="0"/>
              <a:t>()</a:t>
            </a:r>
          </a:p>
          <a:p>
            <a:r>
              <a:rPr lang="en-US" sz="2000" dirty="0" err="1"/>
              <a:t>set_ssn</a:t>
            </a:r>
            <a:r>
              <a:rPr lang="en-US" sz="2000" dirty="0"/>
              <a:t>()</a:t>
            </a:r>
          </a:p>
          <a:p>
            <a:r>
              <a:rPr lang="en-US" sz="2000" dirty="0" err="1"/>
              <a:t>print_check</a:t>
            </a:r>
            <a:r>
              <a:rPr lang="en-US" sz="2000" dirty="0"/>
              <a:t>()</a:t>
            </a:r>
          </a:p>
          <a:p>
            <a:r>
              <a:rPr lang="en-US" sz="2000" b="1" dirty="0"/>
              <a:t>Functions defined in </a:t>
            </a:r>
            <a:r>
              <a:rPr lang="en-US" sz="2000" b="1" dirty="0" err="1"/>
              <a:t>HourlyEmployee</a:t>
            </a:r>
            <a:r>
              <a:rPr lang="en-US" sz="2000" b="1" dirty="0"/>
              <a:t> class</a:t>
            </a:r>
          </a:p>
          <a:p>
            <a:r>
              <a:rPr lang="en-US" sz="2000" dirty="0" err="1"/>
              <a:t>set_rate</a:t>
            </a:r>
            <a:r>
              <a:rPr lang="en-US" sz="2000" dirty="0"/>
              <a:t>()</a:t>
            </a:r>
          </a:p>
          <a:p>
            <a:r>
              <a:rPr lang="en-US" sz="2000" dirty="0" err="1"/>
              <a:t>set_hours</a:t>
            </a:r>
            <a:r>
              <a:rPr lang="en-US" sz="2000" dirty="0"/>
              <a:t>()</a:t>
            </a:r>
          </a:p>
          <a:p>
            <a:r>
              <a:rPr lang="en-US" sz="2000" dirty="0" err="1"/>
              <a:t>print_check</a:t>
            </a:r>
            <a:r>
              <a:rPr lang="en-US" sz="2000" dirty="0"/>
              <a:t>()</a:t>
            </a:r>
          </a:p>
        </p:txBody>
      </p:sp>
    </p:spTree>
    <p:extLst>
      <p:ext uri="{BB962C8B-B14F-4D97-AF65-F5344CB8AC3E}">
        <p14:creationId xmlns:p14="http://schemas.microsoft.com/office/powerpoint/2010/main" val="115537536"/>
      </p:ext>
    </p:extLst>
  </p:cSld>
  <p:clrMapOvr>
    <a:masterClrMapping/>
  </p:clrMapOvr>
  <p:transition spd="med" advClick="0">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a:t>A motivating example</a:t>
            </a:r>
          </a:p>
        </p:txBody>
      </p:sp>
      <p:sp>
        <p:nvSpPr>
          <p:cNvPr id="53251" name="Rectangle 3"/>
          <p:cNvSpPr>
            <a:spLocks noGrp="1" noChangeArrowheads="1"/>
          </p:cNvSpPr>
          <p:nvPr>
            <p:ph idx="1"/>
          </p:nvPr>
        </p:nvSpPr>
        <p:spPr>
          <a:xfrm>
            <a:off x="228600" y="1676400"/>
            <a:ext cx="8599487" cy="4572000"/>
          </a:xfrm>
        </p:spPr>
        <p:txBody>
          <a:bodyPr/>
          <a:lstStyle/>
          <a:p>
            <a:pPr eaLnBrk="1" hangingPunct="1"/>
            <a:r>
              <a:rPr lang="en-US" dirty="0"/>
              <a:t>Imagine a graphics program with several types </a:t>
            </a:r>
            <a:br>
              <a:rPr lang="en-US" dirty="0"/>
            </a:br>
            <a:r>
              <a:rPr lang="en-US" dirty="0"/>
              <a:t>of figures</a:t>
            </a:r>
          </a:p>
          <a:p>
            <a:pPr eaLnBrk="1" hangingPunct="1"/>
            <a:r>
              <a:rPr lang="en-US" dirty="0"/>
              <a:t>Each figure may be an object of a different class, such as a </a:t>
            </a:r>
            <a:r>
              <a:rPr lang="en-US" dirty="0">
                <a:solidFill>
                  <a:srgbClr val="0000CC"/>
                </a:solidFill>
                <a:latin typeface="Consolas" pitchFamily="49" charset="0"/>
                <a:cs typeface="Consolas" pitchFamily="49" charset="0"/>
              </a:rPr>
              <a:t>circle, oval, rectangle,</a:t>
            </a:r>
            <a:r>
              <a:rPr lang="en-US" dirty="0"/>
              <a:t> etc.</a:t>
            </a:r>
          </a:p>
          <a:p>
            <a:pPr eaLnBrk="1" hangingPunct="1"/>
            <a:r>
              <a:rPr lang="en-US" dirty="0"/>
              <a:t>Each is a descendant of a class </a:t>
            </a:r>
            <a:r>
              <a:rPr lang="en-US" dirty="0">
                <a:solidFill>
                  <a:srgbClr val="0000CC"/>
                </a:solidFill>
                <a:latin typeface="Consolas" pitchFamily="49" charset="0"/>
                <a:cs typeface="Consolas" pitchFamily="49" charset="0"/>
              </a:rPr>
              <a:t>Figure</a:t>
            </a:r>
          </a:p>
          <a:p>
            <a:pPr eaLnBrk="1" hangingPunct="1"/>
            <a:r>
              <a:rPr lang="en-US" dirty="0"/>
              <a:t>Each has a function </a:t>
            </a:r>
            <a:r>
              <a:rPr lang="en-US" dirty="0">
                <a:solidFill>
                  <a:srgbClr val="0000CC"/>
                </a:solidFill>
                <a:latin typeface="Consolas" pitchFamily="49" charset="0"/>
                <a:cs typeface="Consolas" pitchFamily="49" charset="0"/>
              </a:rPr>
              <a:t>draw( ) </a:t>
            </a:r>
            <a:r>
              <a:rPr lang="en-US" dirty="0"/>
              <a:t>implemented with code specific to each shape</a:t>
            </a:r>
          </a:p>
          <a:p>
            <a:pPr eaLnBrk="1" hangingPunct="1"/>
            <a:r>
              <a:rPr lang="en-US" dirty="0"/>
              <a:t>Class </a:t>
            </a:r>
            <a:r>
              <a:rPr lang="en-US" dirty="0">
                <a:solidFill>
                  <a:srgbClr val="0000CC"/>
                </a:solidFill>
                <a:latin typeface="Consolas" pitchFamily="49" charset="0"/>
                <a:cs typeface="Consolas" pitchFamily="49" charset="0"/>
              </a:rPr>
              <a:t>Figure</a:t>
            </a:r>
            <a:r>
              <a:rPr lang="en-US" dirty="0"/>
              <a:t> has functions common to all figures</a:t>
            </a:r>
          </a:p>
          <a:p>
            <a:pPr lvl="1" eaLnBrk="1" hangingPunct="1"/>
            <a:endParaRPr lang="en-US" dirty="0"/>
          </a:p>
        </p:txBody>
      </p:sp>
    </p:spTree>
  </p:cSld>
  <p:clrMapOvr>
    <a:masterClrMapping/>
  </p:clrMapOvr>
  <p:transition spd="med">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143000" y="228600"/>
            <a:ext cx="2657159" cy="2571805"/>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0000"/>
                </a:solidFill>
                <a:effectLst/>
              </a:rPr>
              <a:t>class Figure</a:t>
            </a:r>
          </a:p>
          <a:p>
            <a:pPr marL="0" marR="0" indent="0" algn="l" defTabSz="914400" rtl="0" eaLnBrk="1" fontAlgn="base" latinLnBrk="0" hangingPunct="1">
              <a:lnSpc>
                <a:spcPct val="100000"/>
              </a:lnSpc>
              <a:spcBef>
                <a:spcPct val="0"/>
              </a:spcBef>
              <a:spcAft>
                <a:spcPct val="0"/>
              </a:spcAft>
              <a:buClrTx/>
              <a:buSzTx/>
              <a:buFontTx/>
              <a:buNone/>
              <a:tabLst/>
            </a:pPr>
            <a:r>
              <a:rPr lang="en-US" sz="2000" dirty="0"/>
              <a:t>public:</a:t>
            </a:r>
          </a:p>
          <a:p>
            <a:pPr marL="0" marR="0" indent="0" algn="l" defTabSz="914400" rtl="0" eaLnBrk="1" fontAlgn="base" latinLnBrk="0" hangingPunct="1">
              <a:lnSpc>
                <a:spcPct val="100000"/>
              </a:lnSpc>
              <a:spcBef>
                <a:spcPct val="0"/>
              </a:spcBef>
              <a:spcAft>
                <a:spcPct val="0"/>
              </a:spcAft>
              <a:buClrTx/>
              <a:buSzTx/>
              <a:buFontTx/>
              <a:buNone/>
              <a:tabLst/>
            </a:pPr>
            <a:r>
              <a:rPr lang="en-US" sz="2000" dirty="0"/>
              <a:t> center() </a:t>
            </a:r>
          </a:p>
          <a:p>
            <a:pPr marL="0" marR="0" indent="0" algn="l" defTabSz="914400" rtl="0" eaLnBrk="1" fontAlgn="base" latinLnBrk="0" hangingPunct="1">
              <a:lnSpc>
                <a:spcPct val="100000"/>
              </a:lnSpc>
              <a:spcBef>
                <a:spcPct val="0"/>
              </a:spcBef>
              <a:spcAft>
                <a:spcPct val="0"/>
              </a:spcAft>
              <a:buClrTx/>
              <a:buSzTx/>
              <a:buFontTx/>
              <a:buNone/>
              <a:tabLst/>
            </a:pPr>
            <a:r>
              <a:rPr lang="en-US" sz="2000" dirty="0"/>
              <a:t>{ …</a:t>
            </a:r>
          </a:p>
          <a:p>
            <a:pPr marL="0" marR="0" indent="0" algn="l" defTabSz="914400" rtl="0" eaLnBrk="1" fontAlgn="base" latinLnBrk="0" hangingPunct="1">
              <a:lnSpc>
                <a:spcPct val="100000"/>
              </a:lnSpc>
              <a:spcBef>
                <a:spcPct val="0"/>
              </a:spcBef>
              <a:spcAft>
                <a:spcPct val="0"/>
              </a:spcAft>
              <a:buClrTx/>
              <a:buSzTx/>
              <a:buFontTx/>
              <a:buNone/>
              <a:tabLst/>
            </a:pPr>
            <a:r>
              <a:rPr lang="en-US" sz="2000" dirty="0"/>
              <a:t>  draw()</a:t>
            </a:r>
          </a:p>
          <a:p>
            <a:pPr marL="0" marR="0" indent="0" algn="l" defTabSz="914400" rtl="0" eaLnBrk="1" fontAlgn="base" latinLnBrk="0" hangingPunct="1">
              <a:lnSpc>
                <a:spcPct val="100000"/>
              </a:lnSpc>
              <a:spcBef>
                <a:spcPct val="0"/>
              </a:spcBef>
              <a:spcAft>
                <a:spcPct val="0"/>
              </a:spcAft>
              <a:buClrTx/>
              <a:buSzTx/>
              <a:buFontTx/>
              <a:buNone/>
              <a:tabLst/>
            </a:pPr>
            <a:r>
              <a:rPr lang="en-US" sz="2000" dirty="0"/>
              <a:t>  …</a:t>
            </a:r>
          </a:p>
          <a:p>
            <a:pPr marL="0" marR="0" indent="0" algn="l" defTabSz="914400" rtl="0" eaLnBrk="1" fontAlgn="base" latinLnBrk="0" hangingPunct="1">
              <a:lnSpc>
                <a:spcPct val="100000"/>
              </a:lnSpc>
              <a:spcBef>
                <a:spcPct val="0"/>
              </a:spcBef>
              <a:spcAft>
                <a:spcPct val="0"/>
              </a:spcAft>
              <a:buClrTx/>
              <a:buSzTx/>
              <a:buFontTx/>
              <a:buNone/>
              <a:tabLst/>
            </a:pPr>
            <a:r>
              <a:rPr lang="en-US" sz="2000" dirty="0"/>
              <a:t>}</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rPr>
              <a:t>draw()</a:t>
            </a:r>
          </a:p>
        </p:txBody>
      </p:sp>
      <p:sp>
        <p:nvSpPr>
          <p:cNvPr id="5" name="Rounded Rectangle 4"/>
          <p:cNvSpPr/>
          <p:nvPr/>
        </p:nvSpPr>
        <p:spPr bwMode="auto">
          <a:xfrm>
            <a:off x="261946" y="3117651"/>
            <a:ext cx="2862253" cy="1479511"/>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0000"/>
                </a:solidFill>
                <a:effectLst/>
              </a:rPr>
              <a:t>Circle</a:t>
            </a:r>
          </a:p>
          <a:p>
            <a:r>
              <a:rPr lang="en-US" sz="2000" dirty="0"/>
              <a:t>public:</a:t>
            </a:r>
          </a:p>
          <a:p>
            <a:r>
              <a:rPr lang="en-US" sz="2000" dirty="0"/>
              <a:t>  draw()//re-defined</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rPr>
              <a:t>  //center() is</a:t>
            </a:r>
            <a:r>
              <a:rPr kumimoji="0" lang="en-US" sz="2000" b="0" i="0" u="none" strike="noStrike" cap="none" normalizeH="0" dirty="0">
                <a:ln>
                  <a:noFill/>
                </a:ln>
                <a:solidFill>
                  <a:schemeClr val="tx1"/>
                </a:solidFill>
                <a:effectLst/>
              </a:rPr>
              <a:t> inherited</a:t>
            </a:r>
            <a:r>
              <a:rPr kumimoji="0" lang="en-US" sz="2000" b="0" i="0" u="none" strike="noStrike" cap="none" normalizeH="0" baseline="0" dirty="0">
                <a:ln>
                  <a:noFill/>
                </a:ln>
                <a:solidFill>
                  <a:schemeClr val="tx1"/>
                </a:solidFill>
                <a:effectLst/>
              </a:rPr>
              <a:t> </a:t>
            </a:r>
          </a:p>
        </p:txBody>
      </p:sp>
      <p:sp>
        <p:nvSpPr>
          <p:cNvPr id="30" name="Rounded Rectangle 29"/>
          <p:cNvSpPr/>
          <p:nvPr/>
        </p:nvSpPr>
        <p:spPr bwMode="auto">
          <a:xfrm>
            <a:off x="3657600" y="3100457"/>
            <a:ext cx="2623812" cy="1496705"/>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0000"/>
                </a:solidFill>
                <a:effectLst/>
              </a:rPr>
              <a:t>Triangle</a:t>
            </a:r>
          </a:p>
          <a:p>
            <a:r>
              <a:rPr lang="en-US" sz="2000" dirty="0"/>
              <a:t>public:</a:t>
            </a:r>
          </a:p>
          <a:p>
            <a:r>
              <a:rPr lang="en-US" sz="2000" dirty="0"/>
              <a:t>  draw()//re-defined</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rPr>
              <a:t>  //center() is</a:t>
            </a:r>
            <a:r>
              <a:rPr kumimoji="0" lang="en-US" sz="2000" b="0" i="0" u="none" strike="noStrike" cap="none" normalizeH="0" dirty="0">
                <a:ln>
                  <a:noFill/>
                </a:ln>
                <a:solidFill>
                  <a:schemeClr val="tx1"/>
                </a:solidFill>
                <a:effectLst/>
              </a:rPr>
              <a:t> inherited</a:t>
            </a:r>
            <a:r>
              <a:rPr kumimoji="0" lang="en-US" sz="2000" b="0" i="0" u="none" strike="noStrike" cap="none" normalizeH="0" baseline="0" dirty="0">
                <a:ln>
                  <a:noFill/>
                </a:ln>
                <a:solidFill>
                  <a:schemeClr val="tx1"/>
                </a:solidFill>
                <a:effectLst/>
              </a:rPr>
              <a:t> </a:t>
            </a:r>
          </a:p>
        </p:txBody>
      </p:sp>
      <p:cxnSp>
        <p:nvCxnSpPr>
          <p:cNvPr id="31" name="Straight Arrow Connector 30"/>
          <p:cNvCxnSpPr>
            <a:stCxn id="30" idx="0"/>
            <a:endCxn id="4" idx="2"/>
          </p:cNvCxnSpPr>
          <p:nvPr/>
        </p:nvCxnSpPr>
        <p:spPr bwMode="auto">
          <a:xfrm flipH="1" flipV="1">
            <a:off x="2471580" y="2800405"/>
            <a:ext cx="2497926" cy="300052"/>
          </a:xfrm>
          <a:prstGeom prst="straightConnector1">
            <a:avLst/>
          </a:prstGeom>
          <a:blipFill dpi="0" rotWithShape="0">
            <a:blip r:embed="rId2"/>
            <a:srcRect/>
            <a:tile tx="0" ty="0" sx="100000" sy="100000" flip="none" algn="tl"/>
          </a:blipFill>
          <a:ln w="38100" cap="flat" cmpd="sng" algn="ctr">
            <a:solidFill>
              <a:schemeClr val="tx1"/>
            </a:solidFill>
            <a:prstDash val="solid"/>
            <a:round/>
            <a:headEnd type="none" w="med" len="med"/>
            <a:tailEnd type="triangle" w="lg" len="lg"/>
          </a:ln>
          <a:effectLst/>
        </p:spPr>
      </p:cxnSp>
      <p:sp>
        <p:nvSpPr>
          <p:cNvPr id="37" name="TextBox 36"/>
          <p:cNvSpPr txBox="1"/>
          <p:nvPr/>
        </p:nvSpPr>
        <p:spPr>
          <a:xfrm>
            <a:off x="876300" y="4536945"/>
            <a:ext cx="7543800" cy="2308324"/>
          </a:xfrm>
          <a:prstGeom prst="rect">
            <a:avLst/>
          </a:prstGeom>
          <a:noFill/>
        </p:spPr>
        <p:txBody>
          <a:bodyPr wrap="square" rtlCol="0">
            <a:spAutoFit/>
          </a:bodyPr>
          <a:lstStyle/>
          <a:p>
            <a:r>
              <a:rPr lang="en-US" dirty="0" err="1"/>
              <a:t>int</a:t>
            </a:r>
            <a:r>
              <a:rPr lang="en-US" dirty="0"/>
              <a:t> man()</a:t>
            </a:r>
          </a:p>
          <a:p>
            <a:r>
              <a:rPr lang="en-US" dirty="0"/>
              <a:t>{</a:t>
            </a:r>
          </a:p>
          <a:p>
            <a:r>
              <a:rPr lang="en-US" dirty="0"/>
              <a:t>   Circle c;</a:t>
            </a:r>
          </a:p>
          <a:p>
            <a:r>
              <a:rPr lang="en-US" dirty="0"/>
              <a:t>   </a:t>
            </a:r>
            <a:r>
              <a:rPr lang="en-US" dirty="0" err="1"/>
              <a:t>c.draw</a:t>
            </a:r>
            <a:r>
              <a:rPr lang="en-US" dirty="0"/>
              <a:t>(); //which draw() is called?</a:t>
            </a:r>
          </a:p>
          <a:p>
            <a:r>
              <a:rPr lang="en-US" dirty="0"/>
              <a:t>   </a:t>
            </a:r>
            <a:r>
              <a:rPr lang="en-US" dirty="0" err="1"/>
              <a:t>c.center</a:t>
            </a:r>
            <a:r>
              <a:rPr lang="en-US" dirty="0"/>
              <a:t>(); //which draw() is called inside center()?</a:t>
            </a:r>
          </a:p>
          <a:p>
            <a:r>
              <a:rPr lang="en-US" dirty="0"/>
              <a:t>}</a:t>
            </a:r>
          </a:p>
        </p:txBody>
      </p:sp>
      <p:sp>
        <p:nvSpPr>
          <p:cNvPr id="38" name="Rectangle 37"/>
          <p:cNvSpPr/>
          <p:nvPr/>
        </p:nvSpPr>
        <p:spPr>
          <a:xfrm>
            <a:off x="4790759" y="4797217"/>
            <a:ext cx="4000500" cy="400110"/>
          </a:xfrm>
          <a:prstGeom prst="rect">
            <a:avLst/>
          </a:prstGeom>
        </p:spPr>
        <p:txBody>
          <a:bodyPr wrap="square">
            <a:spAutoFit/>
          </a:bodyPr>
          <a:lstStyle/>
          <a:p>
            <a:r>
              <a:rPr lang="en-US" sz="2000" dirty="0">
                <a:solidFill>
                  <a:srgbClr val="800000"/>
                </a:solidFill>
              </a:rPr>
              <a:t>Look at : </a:t>
            </a:r>
            <a:r>
              <a:rPr lang="en-US" sz="2000" dirty="0" err="1">
                <a:solidFill>
                  <a:srgbClr val="800000"/>
                </a:solidFill>
              </a:rPr>
              <a:t>figure_demo.cpp</a:t>
            </a:r>
            <a:endParaRPr lang="en-US" sz="2000" dirty="0">
              <a:solidFill>
                <a:srgbClr val="800000"/>
              </a:solidFill>
            </a:endParaRPr>
          </a:p>
        </p:txBody>
      </p:sp>
      <p:sp>
        <p:nvSpPr>
          <p:cNvPr id="39" name="Rectangle 38"/>
          <p:cNvSpPr/>
          <p:nvPr/>
        </p:nvSpPr>
        <p:spPr>
          <a:xfrm>
            <a:off x="3962400" y="228600"/>
            <a:ext cx="5002945" cy="2308324"/>
          </a:xfrm>
          <a:prstGeom prst="rect">
            <a:avLst/>
          </a:prstGeom>
        </p:spPr>
        <p:txBody>
          <a:bodyPr wrap="square">
            <a:spAutoFit/>
          </a:bodyPr>
          <a:lstStyle/>
          <a:p>
            <a:r>
              <a:rPr lang="en-US" sz="1800" dirty="0" err="1">
                <a:solidFill>
                  <a:srgbClr val="0000CC"/>
                </a:solidFill>
                <a:latin typeface="Calibri"/>
                <a:cs typeface="Calibri"/>
              </a:rPr>
              <a:t>c.center</a:t>
            </a:r>
            <a:r>
              <a:rPr lang="en-US" sz="1800" dirty="0">
                <a:solidFill>
                  <a:srgbClr val="0000CC"/>
                </a:solidFill>
                <a:latin typeface="Calibri"/>
                <a:cs typeface="Calibri"/>
              </a:rPr>
              <a:t>();</a:t>
            </a:r>
          </a:p>
          <a:p>
            <a:r>
              <a:rPr lang="en-US" sz="1800" dirty="0"/>
              <a:t>When a member function is called with a derived class object, the compiler first looks to see if that member exists in the derived class. If not, it begins walking up the inheritance chain and checking whether the member has been defined in any of the inherited classes or the top base class. It uses the first one it finds.</a:t>
            </a:r>
          </a:p>
        </p:txBody>
      </p:sp>
      <p:cxnSp>
        <p:nvCxnSpPr>
          <p:cNvPr id="10" name="Straight Arrow Connector 9"/>
          <p:cNvCxnSpPr>
            <a:stCxn id="5" idx="0"/>
            <a:endCxn id="4" idx="2"/>
          </p:cNvCxnSpPr>
          <p:nvPr/>
        </p:nvCxnSpPr>
        <p:spPr bwMode="auto">
          <a:xfrm flipV="1">
            <a:off x="1693073" y="2800405"/>
            <a:ext cx="778507" cy="317246"/>
          </a:xfrm>
          <a:prstGeom prst="straightConnector1">
            <a:avLst/>
          </a:prstGeom>
          <a:blipFill dpi="0" rotWithShape="0">
            <a:blip r:embed="rId2"/>
            <a:srcRect/>
            <a:tile tx="0" ty="0" sx="100000" sy="100000" flip="none" algn="tl"/>
          </a:blipFill>
          <a:ln w="38100" cap="flat" cmpd="sng" algn="ctr">
            <a:solidFill>
              <a:schemeClr val="tx1"/>
            </a:solidFill>
            <a:prstDash val="solid"/>
            <a:round/>
            <a:headEnd type="none" w="med" len="med"/>
            <a:tailEnd type="triangle" w="lg" len="lg"/>
          </a:ln>
          <a:effectLst/>
        </p:spPr>
      </p:cxnSp>
    </p:spTree>
    <p:extLst>
      <p:ext uri="{BB962C8B-B14F-4D97-AF65-F5344CB8AC3E}">
        <p14:creationId xmlns:p14="http://schemas.microsoft.com/office/powerpoint/2010/main" val="3665084484"/>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t>A Problem</a:t>
            </a:r>
          </a:p>
        </p:txBody>
      </p:sp>
      <p:sp>
        <p:nvSpPr>
          <p:cNvPr id="54275" name="Rectangle 3"/>
          <p:cNvSpPr>
            <a:spLocks noGrp="1" noChangeArrowheads="1"/>
          </p:cNvSpPr>
          <p:nvPr>
            <p:ph idx="1"/>
          </p:nvPr>
        </p:nvSpPr>
        <p:spPr>
          <a:xfrm>
            <a:off x="381000" y="1402568"/>
            <a:ext cx="8294687" cy="4572000"/>
          </a:xfrm>
        </p:spPr>
        <p:txBody>
          <a:bodyPr/>
          <a:lstStyle/>
          <a:p>
            <a:pPr eaLnBrk="1" hangingPunct="1"/>
            <a:r>
              <a:rPr lang="en-US" sz="2400" dirty="0"/>
              <a:t>Class </a:t>
            </a:r>
            <a:r>
              <a:rPr lang="en-US" sz="2400" dirty="0">
                <a:solidFill>
                  <a:srgbClr val="0000CC"/>
                </a:solidFill>
                <a:latin typeface="Consolas" pitchFamily="49" charset="0"/>
                <a:cs typeface="Consolas" pitchFamily="49" charset="0"/>
              </a:rPr>
              <a:t>Figure</a:t>
            </a:r>
            <a:r>
              <a:rPr lang="en-US" sz="2400" dirty="0"/>
              <a:t> has a function </a:t>
            </a:r>
            <a:r>
              <a:rPr lang="en-US" sz="2400" dirty="0">
                <a:solidFill>
                  <a:srgbClr val="0000CC"/>
                </a:solidFill>
                <a:latin typeface="Consolas" pitchFamily="49" charset="0"/>
                <a:cs typeface="Consolas" pitchFamily="49" charset="0"/>
              </a:rPr>
              <a:t>center</a:t>
            </a:r>
          </a:p>
          <a:p>
            <a:pPr lvl="1" eaLnBrk="1" hangingPunct="1"/>
            <a:r>
              <a:rPr lang="en-US" sz="2400" dirty="0"/>
              <a:t>Function </a:t>
            </a:r>
            <a:r>
              <a:rPr lang="en-US" sz="2400" dirty="0">
                <a:solidFill>
                  <a:srgbClr val="0000CC"/>
                </a:solidFill>
                <a:latin typeface="Consolas" pitchFamily="49" charset="0"/>
                <a:cs typeface="Consolas" pitchFamily="49" charset="0"/>
              </a:rPr>
              <a:t>center</a:t>
            </a:r>
            <a:r>
              <a:rPr lang="en-US" sz="2400" dirty="0"/>
              <a:t> moves a figure to the center of the screen by erasing the figure and redrawing it in the center of the screen</a:t>
            </a:r>
          </a:p>
          <a:p>
            <a:pPr eaLnBrk="1" hangingPunct="1"/>
            <a:r>
              <a:rPr lang="en-US" sz="2400" dirty="0"/>
              <a:t>Function </a:t>
            </a:r>
            <a:r>
              <a:rPr lang="en-US" sz="2400" dirty="0">
                <a:solidFill>
                  <a:srgbClr val="0000CC"/>
                </a:solidFill>
                <a:latin typeface="Consolas" pitchFamily="49" charset="0"/>
                <a:cs typeface="Consolas" pitchFamily="49" charset="0"/>
              </a:rPr>
              <a:t>center</a:t>
            </a:r>
            <a:r>
              <a:rPr lang="en-US" sz="2400" dirty="0"/>
              <a:t> is inherited by each of the derived classes</a:t>
            </a:r>
          </a:p>
          <a:p>
            <a:pPr lvl="1" eaLnBrk="1" hangingPunct="1"/>
            <a:r>
              <a:rPr lang="en-US" sz="2400" dirty="0"/>
              <a:t>Function </a:t>
            </a:r>
            <a:r>
              <a:rPr lang="en-US" sz="2400" dirty="0">
                <a:solidFill>
                  <a:srgbClr val="0000CC"/>
                </a:solidFill>
                <a:latin typeface="Consolas" pitchFamily="49" charset="0"/>
                <a:cs typeface="Consolas" pitchFamily="49" charset="0"/>
              </a:rPr>
              <a:t>center</a:t>
            </a:r>
            <a:r>
              <a:rPr lang="en-US" sz="2400" dirty="0"/>
              <a:t> SHOULD use each derived object's </a:t>
            </a:r>
            <a:r>
              <a:rPr lang="en-US" sz="2400" dirty="0">
                <a:solidFill>
                  <a:srgbClr val="0000CC"/>
                </a:solidFill>
                <a:latin typeface="Consolas" pitchFamily="49" charset="0"/>
                <a:cs typeface="Consolas" pitchFamily="49" charset="0"/>
              </a:rPr>
              <a:t>draw</a:t>
            </a:r>
            <a:r>
              <a:rPr lang="en-US" sz="2400" dirty="0"/>
              <a:t> function to draw the figure</a:t>
            </a:r>
          </a:p>
          <a:p>
            <a:pPr lvl="1" eaLnBrk="1" hangingPunct="1"/>
            <a:r>
              <a:rPr lang="en-US" sz="2400" dirty="0"/>
              <a:t>But, </a:t>
            </a:r>
            <a:r>
              <a:rPr lang="en-US" sz="2400" dirty="0">
                <a:solidFill>
                  <a:srgbClr val="0000CC"/>
                </a:solidFill>
                <a:latin typeface="Consolas" pitchFamily="49" charset="0"/>
                <a:cs typeface="Consolas" pitchFamily="49" charset="0"/>
              </a:rPr>
              <a:t>Figure</a:t>
            </a:r>
            <a:r>
              <a:rPr lang="en-US" sz="2400" dirty="0"/>
              <a:t> class does not know about its derived classes, so how can it know how to invoke a derived object's </a:t>
            </a:r>
            <a:r>
              <a:rPr lang="en-US" sz="2400" dirty="0">
                <a:solidFill>
                  <a:srgbClr val="0000CC"/>
                </a:solidFill>
                <a:latin typeface="Consolas" pitchFamily="49" charset="0"/>
                <a:cs typeface="Consolas" pitchFamily="49" charset="0"/>
              </a:rPr>
              <a:t>draw</a:t>
            </a:r>
            <a:r>
              <a:rPr lang="en-US" sz="2400" dirty="0"/>
              <a:t> function?</a:t>
            </a:r>
          </a:p>
        </p:txBody>
      </p:sp>
    </p:spTree>
  </p:cSld>
  <p:clrMapOvr>
    <a:masterClrMapping/>
  </p:clrMapOvr>
  <p:transition spd="med">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a:t>Virtual Functions</a:t>
            </a:r>
          </a:p>
        </p:txBody>
      </p:sp>
      <p:sp>
        <p:nvSpPr>
          <p:cNvPr id="55299" name="Rectangle 3"/>
          <p:cNvSpPr>
            <a:spLocks noGrp="1" noChangeArrowheads="1"/>
          </p:cNvSpPr>
          <p:nvPr>
            <p:ph idx="1"/>
          </p:nvPr>
        </p:nvSpPr>
        <p:spPr/>
        <p:txBody>
          <a:bodyPr/>
          <a:lstStyle/>
          <a:p>
            <a:pPr eaLnBrk="1" hangingPunct="1"/>
            <a:r>
              <a:rPr lang="en-US" sz="2400" b="1" dirty="0"/>
              <a:t>Virtual functions </a:t>
            </a:r>
            <a:r>
              <a:rPr lang="en-US" sz="2400" dirty="0"/>
              <a:t>can be used to address the previous problem.</a:t>
            </a:r>
          </a:p>
          <a:p>
            <a:pPr eaLnBrk="1" hangingPunct="1"/>
            <a:r>
              <a:rPr lang="en-US" sz="2400" dirty="0"/>
              <a:t>Making a function </a:t>
            </a:r>
            <a:r>
              <a:rPr lang="en-US" sz="2400" dirty="0">
                <a:solidFill>
                  <a:srgbClr val="0000CC"/>
                </a:solidFill>
              </a:rPr>
              <a:t>virtual</a:t>
            </a:r>
            <a:r>
              <a:rPr lang="en-US" sz="2400" dirty="0"/>
              <a:t> tells the compiler that  ...</a:t>
            </a:r>
          </a:p>
          <a:p>
            <a:pPr lvl="1" eaLnBrk="1" hangingPunct="1"/>
            <a:r>
              <a:rPr lang="en-US" sz="2000" dirty="0"/>
              <a:t>The programmer doesn't know how the function is implemented when the programmer is defining a base class</a:t>
            </a:r>
          </a:p>
          <a:p>
            <a:pPr lvl="1" eaLnBrk="1" hangingPunct="1"/>
            <a:r>
              <a:rPr lang="en-US" sz="2000" dirty="0"/>
              <a:t>The programmer wants to wait until the function of an object is used in a program. Only at that time, the implementation of the function is clear, i.e., it is given by the class type of the object.  </a:t>
            </a:r>
          </a:p>
          <a:p>
            <a:pPr eaLnBrk="1" hangingPunct="1"/>
            <a:r>
              <a:rPr lang="en-US" sz="2400" dirty="0"/>
              <a:t>This is called </a:t>
            </a:r>
            <a:r>
              <a:rPr lang="en-US" sz="2400" dirty="0">
                <a:solidFill>
                  <a:srgbClr val="0000CC"/>
                </a:solidFill>
              </a:rPr>
              <a:t>late binding</a:t>
            </a:r>
          </a:p>
        </p:txBody>
      </p:sp>
    </p:spTree>
  </p:cSld>
  <p:clrMapOvr>
    <a:masterClrMapping/>
  </p:clrMapOvr>
  <p:transition spd="med">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dirty="0"/>
              <a:t>How to use virtual functions?</a:t>
            </a:r>
          </a:p>
        </p:txBody>
      </p:sp>
      <p:sp>
        <p:nvSpPr>
          <p:cNvPr id="64515" name="Rectangle 3"/>
          <p:cNvSpPr>
            <a:spLocks noGrp="1" noChangeArrowheads="1"/>
          </p:cNvSpPr>
          <p:nvPr>
            <p:ph idx="1"/>
          </p:nvPr>
        </p:nvSpPr>
        <p:spPr>
          <a:xfrm>
            <a:off x="544513" y="1295400"/>
            <a:ext cx="8294687" cy="4572000"/>
          </a:xfrm>
        </p:spPr>
        <p:txBody>
          <a:bodyPr/>
          <a:lstStyle/>
          <a:p>
            <a:pPr marL="342900" lvl="1" indent="-342900" eaLnBrk="1" hangingPunct="1">
              <a:buSzPct val="60000"/>
              <a:buFont typeface="Wingdings" pitchFamily="2" charset="2"/>
              <a:buChar char="q"/>
            </a:pPr>
            <a:r>
              <a:rPr lang="en-US" sz="2400" dirty="0"/>
              <a:t>Add keyword </a:t>
            </a:r>
            <a:r>
              <a:rPr lang="en-US" sz="2400" dirty="0">
                <a:solidFill>
                  <a:srgbClr val="C00000"/>
                </a:solidFill>
              </a:rPr>
              <a:t>virtual</a:t>
            </a:r>
            <a:r>
              <a:rPr lang="en-US" sz="2400" dirty="0"/>
              <a:t> to a function’s declaration in the base class</a:t>
            </a:r>
          </a:p>
          <a:p>
            <a:pPr marL="742950" lvl="2" indent="-342900" eaLnBrk="1" hangingPunct="1">
              <a:buSzPct val="60000"/>
              <a:buFont typeface="Wingdings" pitchFamily="2" charset="2"/>
              <a:buChar char="q"/>
            </a:pPr>
            <a:r>
              <a:rPr lang="en-US" sz="2000" dirty="0">
                <a:solidFill>
                  <a:srgbClr val="C00000"/>
                </a:solidFill>
              </a:rPr>
              <a:t>virtual</a:t>
            </a:r>
            <a:r>
              <a:rPr lang="en-US" sz="2000" dirty="0"/>
              <a:t> is not added to the function definition</a:t>
            </a:r>
            <a:endParaRPr lang="en-US" sz="2400" dirty="0"/>
          </a:p>
          <a:p>
            <a:pPr eaLnBrk="1" hangingPunct="1"/>
            <a:r>
              <a:rPr lang="en-US" sz="2400" dirty="0"/>
              <a:t>Define the function differently in a derived class</a:t>
            </a:r>
          </a:p>
          <a:p>
            <a:pPr lvl="1" eaLnBrk="1" hangingPunct="1"/>
            <a:r>
              <a:rPr lang="en-US" sz="2400" dirty="0"/>
              <a:t>This is the intention of introducing virtual function</a:t>
            </a:r>
          </a:p>
          <a:p>
            <a:pPr eaLnBrk="1" hangingPunct="1"/>
            <a:r>
              <a:rPr lang="en-US" sz="2400" dirty="0">
                <a:solidFill>
                  <a:srgbClr val="C00000"/>
                </a:solidFill>
              </a:rPr>
              <a:t>virtual</a:t>
            </a:r>
            <a:r>
              <a:rPr lang="en-US" sz="2400" dirty="0"/>
              <a:t> is not needed for the function declaration in the derived class, </a:t>
            </a:r>
            <a:r>
              <a:rPr lang="en-US" sz="2400" u="sng" dirty="0">
                <a:solidFill>
                  <a:srgbClr val="0000FF"/>
                </a:solidFill>
              </a:rPr>
              <a:t>but is often included</a:t>
            </a:r>
          </a:p>
          <a:p>
            <a:pPr eaLnBrk="1" hangingPunct="1"/>
            <a:r>
              <a:rPr lang="en-US" sz="2400" dirty="0"/>
              <a:t>Note that, virtual functions require considerable overhead so excessive use reduces program efficiency</a:t>
            </a:r>
          </a:p>
          <a:p>
            <a:pPr lvl="1" eaLnBrk="1" hangingPunct="1"/>
            <a:r>
              <a:rPr lang="en-US" sz="2400" dirty="0"/>
              <a:t>However, don’t sacrifice design for efficiency.</a:t>
            </a:r>
          </a:p>
        </p:txBody>
      </p:sp>
      <p:sp>
        <p:nvSpPr>
          <p:cNvPr id="2" name="TextBox 1"/>
          <p:cNvSpPr txBox="1"/>
          <p:nvPr/>
        </p:nvSpPr>
        <p:spPr>
          <a:xfrm>
            <a:off x="2133600" y="5556850"/>
            <a:ext cx="3733800" cy="461665"/>
          </a:xfrm>
          <a:prstGeom prst="rect">
            <a:avLst/>
          </a:prstGeom>
          <a:solidFill>
            <a:schemeClr val="accent2"/>
          </a:solidFill>
        </p:spPr>
        <p:txBody>
          <a:bodyPr wrap="square" rtlCol="0">
            <a:spAutoFit/>
          </a:bodyPr>
          <a:lstStyle/>
          <a:p>
            <a:r>
              <a:rPr lang="en-US" dirty="0" err="1"/>
              <a:t>figure_demo_virtual.cpp</a:t>
            </a:r>
            <a:endParaRPr lang="en-US" dirty="0"/>
          </a:p>
        </p:txBody>
      </p:sp>
    </p:spTree>
    <p:extLst>
      <p:ext uri="{BB962C8B-B14F-4D97-AF65-F5344CB8AC3E}">
        <p14:creationId xmlns:p14="http://schemas.microsoft.com/office/powerpoint/2010/main" val="4267703361"/>
      </p:ext>
    </p:extLst>
  </p:cSld>
  <p:clrMapOvr>
    <a:masterClrMapping/>
  </p:clrMapOvr>
  <p:transition spd="med">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961958" y="128440"/>
            <a:ext cx="2372041" cy="2209800"/>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0000"/>
                </a:solidFill>
                <a:effectLst/>
              </a:rPr>
              <a:t>class Figure</a:t>
            </a:r>
          </a:p>
          <a:p>
            <a:pPr marL="0" marR="0" indent="0" algn="l" defTabSz="914400" rtl="0" eaLnBrk="1" fontAlgn="base" latinLnBrk="0" hangingPunct="1">
              <a:lnSpc>
                <a:spcPct val="100000"/>
              </a:lnSpc>
              <a:spcBef>
                <a:spcPct val="0"/>
              </a:spcBef>
              <a:spcAft>
                <a:spcPct val="0"/>
              </a:spcAft>
              <a:buClrTx/>
              <a:buSzTx/>
              <a:buFontTx/>
              <a:buNone/>
              <a:tabLst/>
            </a:pPr>
            <a:r>
              <a:rPr lang="en-US" sz="2000" dirty="0"/>
              <a:t>void center() </a:t>
            </a:r>
          </a:p>
          <a:p>
            <a:pPr marL="0" marR="0" indent="0" algn="l" defTabSz="914400" rtl="0" eaLnBrk="1" fontAlgn="base" latinLnBrk="0" hangingPunct="1">
              <a:lnSpc>
                <a:spcPct val="100000"/>
              </a:lnSpc>
              <a:spcBef>
                <a:spcPct val="0"/>
              </a:spcBef>
              <a:spcAft>
                <a:spcPct val="0"/>
              </a:spcAft>
              <a:buClrTx/>
              <a:buSzTx/>
              <a:buFontTx/>
              <a:buNone/>
              <a:tabLst/>
            </a:pPr>
            <a:r>
              <a:rPr lang="en-US" sz="2000" dirty="0"/>
              <a:t>{ …</a:t>
            </a:r>
          </a:p>
          <a:p>
            <a:pPr marL="0" marR="0" indent="0" algn="l" defTabSz="914400" rtl="0" eaLnBrk="1" fontAlgn="base" latinLnBrk="0" hangingPunct="1">
              <a:lnSpc>
                <a:spcPct val="100000"/>
              </a:lnSpc>
              <a:spcBef>
                <a:spcPct val="0"/>
              </a:spcBef>
              <a:spcAft>
                <a:spcPct val="0"/>
              </a:spcAft>
              <a:buClrTx/>
              <a:buSzTx/>
              <a:buFontTx/>
              <a:buNone/>
              <a:tabLst/>
            </a:pPr>
            <a:r>
              <a:rPr lang="en-US" sz="2000" dirty="0"/>
              <a:t>  draw()</a:t>
            </a:r>
          </a:p>
          <a:p>
            <a:pPr marL="0" marR="0" indent="0" algn="l" defTabSz="914400" rtl="0" eaLnBrk="1" fontAlgn="base" latinLnBrk="0" hangingPunct="1">
              <a:lnSpc>
                <a:spcPct val="100000"/>
              </a:lnSpc>
              <a:spcBef>
                <a:spcPct val="0"/>
              </a:spcBef>
              <a:spcAft>
                <a:spcPct val="0"/>
              </a:spcAft>
              <a:buClrTx/>
              <a:buSzTx/>
              <a:buFontTx/>
              <a:buNone/>
              <a:tabLst/>
            </a:pPr>
            <a:r>
              <a:rPr lang="en-US" sz="2000" dirty="0"/>
              <a:t>  …</a:t>
            </a:r>
          </a:p>
          <a:p>
            <a:pPr marL="0" marR="0" indent="0" algn="l" defTabSz="914400" rtl="0" eaLnBrk="1" fontAlgn="base" latinLnBrk="0" hangingPunct="1">
              <a:lnSpc>
                <a:spcPct val="100000"/>
              </a:lnSpc>
              <a:spcBef>
                <a:spcPct val="0"/>
              </a:spcBef>
              <a:spcAft>
                <a:spcPct val="0"/>
              </a:spcAft>
              <a:buClrTx/>
              <a:buSzTx/>
              <a:buFontTx/>
              <a:buNone/>
              <a:tabLst/>
            </a:pPr>
            <a:r>
              <a:rPr lang="en-US" sz="2000" dirty="0"/>
              <a:t>}</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rPr>
              <a:t>virtual void draw()</a:t>
            </a:r>
          </a:p>
        </p:txBody>
      </p:sp>
      <p:sp>
        <p:nvSpPr>
          <p:cNvPr id="5" name="Rounded Rectangle 4"/>
          <p:cNvSpPr/>
          <p:nvPr/>
        </p:nvSpPr>
        <p:spPr bwMode="auto">
          <a:xfrm>
            <a:off x="876300" y="2655486"/>
            <a:ext cx="3543300" cy="1145635"/>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0000"/>
                </a:solidFill>
                <a:effectLst/>
              </a:rPr>
              <a:t>Circle</a:t>
            </a:r>
          </a:p>
          <a:p>
            <a:r>
              <a:rPr lang="en-US" sz="2000" dirty="0"/>
              <a:t>virtual void draw()//re-defined</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rPr>
              <a:t>//center() is</a:t>
            </a:r>
            <a:r>
              <a:rPr kumimoji="0" lang="en-US" sz="2000" b="0" i="0" u="none" strike="noStrike" cap="none" normalizeH="0" dirty="0">
                <a:ln>
                  <a:noFill/>
                </a:ln>
                <a:solidFill>
                  <a:schemeClr val="tx1"/>
                </a:solidFill>
                <a:effectLst/>
              </a:rPr>
              <a:t> inherited</a:t>
            </a:r>
            <a:r>
              <a:rPr kumimoji="0" lang="en-US" sz="2000" b="0" i="0" u="none" strike="noStrike" cap="none" normalizeH="0" baseline="0" dirty="0">
                <a:ln>
                  <a:noFill/>
                </a:ln>
                <a:solidFill>
                  <a:schemeClr val="tx1"/>
                </a:solidFill>
                <a:effectLst/>
              </a:rPr>
              <a:t> </a:t>
            </a:r>
          </a:p>
        </p:txBody>
      </p:sp>
      <p:sp>
        <p:nvSpPr>
          <p:cNvPr id="30" name="Rounded Rectangle 29"/>
          <p:cNvSpPr/>
          <p:nvPr/>
        </p:nvSpPr>
        <p:spPr bwMode="auto">
          <a:xfrm>
            <a:off x="4648200" y="2638292"/>
            <a:ext cx="3429000" cy="1145635"/>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FF0000"/>
                </a:solidFill>
                <a:effectLst/>
              </a:rPr>
              <a:t>Traingle</a:t>
            </a:r>
            <a:endParaRPr kumimoji="0" lang="en-US" sz="2000" b="0" i="0" u="none" strike="noStrike" cap="none" normalizeH="0" baseline="0" dirty="0">
              <a:ln>
                <a:noFill/>
              </a:ln>
              <a:solidFill>
                <a:srgbClr val="FF0000"/>
              </a:solidFill>
              <a:effectLst/>
            </a:endParaRPr>
          </a:p>
          <a:p>
            <a:r>
              <a:rPr lang="en-US" sz="2000" dirty="0"/>
              <a:t>virtual void draw()//re-defined</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rPr>
              <a:t>//center() is</a:t>
            </a:r>
            <a:r>
              <a:rPr kumimoji="0" lang="en-US" sz="2000" b="0" i="0" u="none" strike="noStrike" cap="none" normalizeH="0" dirty="0">
                <a:ln>
                  <a:noFill/>
                </a:ln>
                <a:solidFill>
                  <a:schemeClr val="tx1"/>
                </a:solidFill>
                <a:effectLst/>
              </a:rPr>
              <a:t> inherited</a:t>
            </a:r>
            <a:r>
              <a:rPr kumimoji="0" lang="en-US" sz="2000" b="0" i="0" u="none" strike="noStrike" cap="none" normalizeH="0" baseline="0" dirty="0">
                <a:ln>
                  <a:noFill/>
                </a:ln>
                <a:solidFill>
                  <a:schemeClr val="tx1"/>
                </a:solidFill>
                <a:effectLst/>
              </a:rPr>
              <a:t> </a:t>
            </a:r>
          </a:p>
        </p:txBody>
      </p:sp>
      <p:sp>
        <p:nvSpPr>
          <p:cNvPr id="37" name="TextBox 36"/>
          <p:cNvSpPr txBox="1"/>
          <p:nvPr/>
        </p:nvSpPr>
        <p:spPr>
          <a:xfrm>
            <a:off x="876300" y="4191000"/>
            <a:ext cx="7543800" cy="2308324"/>
          </a:xfrm>
          <a:prstGeom prst="rect">
            <a:avLst/>
          </a:prstGeom>
          <a:noFill/>
        </p:spPr>
        <p:txBody>
          <a:bodyPr wrap="square" rtlCol="0">
            <a:spAutoFit/>
          </a:bodyPr>
          <a:lstStyle/>
          <a:p>
            <a:r>
              <a:rPr lang="en-US" dirty="0" err="1"/>
              <a:t>int</a:t>
            </a:r>
            <a:r>
              <a:rPr lang="en-US" dirty="0"/>
              <a:t> main()</a:t>
            </a:r>
          </a:p>
          <a:p>
            <a:r>
              <a:rPr lang="en-US" dirty="0"/>
              <a:t>{</a:t>
            </a:r>
          </a:p>
          <a:p>
            <a:r>
              <a:rPr lang="en-US" dirty="0"/>
              <a:t>   Circle c;</a:t>
            </a:r>
          </a:p>
          <a:p>
            <a:r>
              <a:rPr lang="en-US" dirty="0"/>
              <a:t>   </a:t>
            </a:r>
            <a:r>
              <a:rPr lang="en-US" dirty="0" err="1"/>
              <a:t>c.draw</a:t>
            </a:r>
            <a:r>
              <a:rPr lang="en-US" dirty="0"/>
              <a:t>() //which draw() is called?</a:t>
            </a:r>
          </a:p>
          <a:p>
            <a:r>
              <a:rPr lang="en-US" dirty="0"/>
              <a:t>   </a:t>
            </a:r>
            <a:r>
              <a:rPr lang="en-US" dirty="0" err="1"/>
              <a:t>c.center</a:t>
            </a:r>
            <a:r>
              <a:rPr lang="en-US" dirty="0"/>
              <a:t>() //which draw() is called inside center()?</a:t>
            </a:r>
          </a:p>
          <a:p>
            <a:r>
              <a:rPr lang="en-US" dirty="0"/>
              <a:t>}</a:t>
            </a:r>
          </a:p>
        </p:txBody>
      </p:sp>
      <p:sp>
        <p:nvSpPr>
          <p:cNvPr id="38" name="Rectangle 37"/>
          <p:cNvSpPr/>
          <p:nvPr/>
        </p:nvSpPr>
        <p:spPr>
          <a:xfrm>
            <a:off x="4790759" y="3962400"/>
            <a:ext cx="4000500" cy="707886"/>
          </a:xfrm>
          <a:prstGeom prst="rect">
            <a:avLst/>
          </a:prstGeom>
        </p:spPr>
        <p:txBody>
          <a:bodyPr wrap="square">
            <a:spAutoFit/>
          </a:bodyPr>
          <a:lstStyle/>
          <a:p>
            <a:r>
              <a:rPr lang="en-US" sz="2000" dirty="0">
                <a:solidFill>
                  <a:srgbClr val="800000"/>
                </a:solidFill>
              </a:rPr>
              <a:t>Look at :</a:t>
            </a:r>
          </a:p>
          <a:p>
            <a:r>
              <a:rPr lang="en-US" sz="2000" dirty="0" err="1">
                <a:solidFill>
                  <a:srgbClr val="800000"/>
                </a:solidFill>
              </a:rPr>
              <a:t>figure_demo_virtual.cpp</a:t>
            </a:r>
            <a:endParaRPr lang="en-US" sz="2000" dirty="0">
              <a:solidFill>
                <a:srgbClr val="800000"/>
              </a:solidFill>
            </a:endParaRPr>
          </a:p>
        </p:txBody>
      </p:sp>
      <p:cxnSp>
        <p:nvCxnSpPr>
          <p:cNvPr id="9" name="Straight Arrow Connector 8"/>
          <p:cNvCxnSpPr>
            <a:stCxn id="30" idx="0"/>
            <a:endCxn id="4" idx="2"/>
          </p:cNvCxnSpPr>
          <p:nvPr/>
        </p:nvCxnSpPr>
        <p:spPr bwMode="auto">
          <a:xfrm flipH="1" flipV="1">
            <a:off x="4147979" y="2338240"/>
            <a:ext cx="2214721" cy="300052"/>
          </a:xfrm>
          <a:prstGeom prst="straightConnector1">
            <a:avLst/>
          </a:prstGeom>
          <a:blipFill dpi="0" rotWithShape="0">
            <a:blip r:embed="rId2"/>
            <a:srcRect/>
            <a:tile tx="0" ty="0" sx="100000" sy="100000" flip="none" algn="tl"/>
          </a:blipFill>
          <a:ln w="38100" cap="flat" cmpd="sng" algn="ctr">
            <a:solidFill>
              <a:schemeClr val="tx1"/>
            </a:solidFill>
            <a:prstDash val="solid"/>
            <a:round/>
            <a:headEnd type="none" w="med" len="med"/>
            <a:tailEnd type="triangle" w="lg" len="lg"/>
          </a:ln>
          <a:effectLst/>
        </p:spPr>
      </p:cxnSp>
      <p:cxnSp>
        <p:nvCxnSpPr>
          <p:cNvPr id="12" name="Straight Arrow Connector 11"/>
          <p:cNvCxnSpPr>
            <a:stCxn id="5" idx="0"/>
            <a:endCxn id="4" idx="2"/>
          </p:cNvCxnSpPr>
          <p:nvPr/>
        </p:nvCxnSpPr>
        <p:spPr bwMode="auto">
          <a:xfrm flipV="1">
            <a:off x="2647950" y="2338240"/>
            <a:ext cx="1500029" cy="317246"/>
          </a:xfrm>
          <a:prstGeom prst="straightConnector1">
            <a:avLst/>
          </a:prstGeom>
          <a:blipFill dpi="0" rotWithShape="0">
            <a:blip r:embed="rId2"/>
            <a:srcRect/>
            <a:tile tx="0" ty="0" sx="100000" sy="100000" flip="none" algn="tl"/>
          </a:blipFill>
          <a:ln w="38100" cap="flat" cmpd="sng" algn="ctr">
            <a:solidFill>
              <a:schemeClr val="tx1"/>
            </a:solidFill>
            <a:prstDash val="solid"/>
            <a:round/>
            <a:headEnd type="none" w="med" len="med"/>
            <a:tailEnd type="triangle" w="lg" len="lg"/>
          </a:ln>
          <a:effectLst/>
        </p:spPr>
      </p:cxnSp>
    </p:spTree>
    <p:extLst>
      <p:ext uri="{BB962C8B-B14F-4D97-AF65-F5344CB8AC3E}">
        <p14:creationId xmlns:p14="http://schemas.microsoft.com/office/powerpoint/2010/main" val="2390453507"/>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dirty="0"/>
              <a:t>Another Example of Virtual Functions</a:t>
            </a:r>
          </a:p>
        </p:txBody>
      </p:sp>
      <p:sp>
        <p:nvSpPr>
          <p:cNvPr id="56323" name="Rectangle 3"/>
          <p:cNvSpPr>
            <a:spLocks noGrp="1" noChangeArrowheads="1"/>
          </p:cNvSpPr>
          <p:nvPr>
            <p:ph idx="1"/>
          </p:nvPr>
        </p:nvSpPr>
        <p:spPr>
          <a:xfrm>
            <a:off x="544513" y="1752600"/>
            <a:ext cx="8294687" cy="4572000"/>
          </a:xfrm>
        </p:spPr>
        <p:txBody>
          <a:bodyPr/>
          <a:lstStyle/>
          <a:p>
            <a:pPr eaLnBrk="1" hangingPunct="1"/>
            <a:r>
              <a:rPr lang="en-US" sz="2400" dirty="0"/>
              <a:t>As another example, let's design a record-</a:t>
            </a:r>
            <a:br>
              <a:rPr lang="en-US" sz="2400" dirty="0"/>
            </a:br>
            <a:r>
              <a:rPr lang="en-US" sz="2400" dirty="0"/>
              <a:t>keeping program for an </a:t>
            </a:r>
            <a:r>
              <a:rPr lang="en-US" sz="2400" b="1" dirty="0"/>
              <a:t>auto parts store</a:t>
            </a:r>
          </a:p>
          <a:p>
            <a:pPr eaLnBrk="1" hangingPunct="1"/>
            <a:r>
              <a:rPr lang="en-US" sz="2400" dirty="0"/>
              <a:t>We want to introduce a </a:t>
            </a:r>
            <a:r>
              <a:rPr lang="en-US" sz="2400" dirty="0">
                <a:solidFill>
                  <a:srgbClr val="A50021"/>
                </a:solidFill>
              </a:rPr>
              <a:t>bill </a:t>
            </a:r>
            <a:r>
              <a:rPr lang="en-US" sz="2400" dirty="0"/>
              <a:t>function, and we want a versatile program, and we do not know all the possible types of sales we might have to account for</a:t>
            </a:r>
          </a:p>
          <a:p>
            <a:pPr lvl="1" eaLnBrk="1" hangingPunct="1"/>
            <a:r>
              <a:rPr lang="en-US" sz="2400" dirty="0"/>
              <a:t>Later we may add </a:t>
            </a:r>
            <a:r>
              <a:rPr lang="en-US" sz="2400" b="1" dirty="0">
                <a:solidFill>
                  <a:srgbClr val="0000CC"/>
                </a:solidFill>
              </a:rPr>
              <a:t>mail-order</a:t>
            </a:r>
            <a:r>
              <a:rPr lang="en-US" sz="2400" dirty="0"/>
              <a:t> and </a:t>
            </a:r>
            <a:r>
              <a:rPr lang="en-US" sz="2400" b="1" dirty="0">
                <a:solidFill>
                  <a:srgbClr val="0000CC"/>
                </a:solidFill>
              </a:rPr>
              <a:t>discount</a:t>
            </a:r>
            <a:r>
              <a:rPr lang="en-US" sz="2400" dirty="0"/>
              <a:t> sales</a:t>
            </a:r>
          </a:p>
          <a:p>
            <a:pPr lvl="1" eaLnBrk="1" hangingPunct="1"/>
            <a:r>
              <a:rPr lang="en-US" sz="2400" dirty="0"/>
              <a:t>Functions to compute bills will have to be added later when we know what type of sales to add</a:t>
            </a:r>
          </a:p>
          <a:p>
            <a:pPr lvl="1" eaLnBrk="1" hangingPunct="1"/>
            <a:r>
              <a:rPr lang="en-US" sz="2400" dirty="0"/>
              <a:t>To accommodate the future possibilities, we will make the </a:t>
            </a:r>
            <a:r>
              <a:rPr lang="en-US" sz="2400" dirty="0">
                <a:solidFill>
                  <a:srgbClr val="C00000"/>
                </a:solidFill>
              </a:rPr>
              <a:t>bill</a:t>
            </a:r>
            <a:r>
              <a:rPr lang="en-US" sz="2400" dirty="0"/>
              <a:t> function a virtual function</a:t>
            </a:r>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urlyemployee.h.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83876"/>
            <a:ext cx="7965829" cy="4724400"/>
          </a:xfrm>
          <a:prstGeom prst="rect">
            <a:avLst/>
          </a:prstGeom>
        </p:spPr>
      </p:pic>
      <p:sp>
        <p:nvSpPr>
          <p:cNvPr id="8194" name="Rectangle 5"/>
          <p:cNvSpPr>
            <a:spLocks noGrp="1" noChangeArrowheads="1"/>
          </p:cNvSpPr>
          <p:nvPr>
            <p:ph type="title"/>
          </p:nvPr>
        </p:nvSpPr>
        <p:spPr>
          <a:xfrm>
            <a:off x="6598578" y="111290"/>
            <a:ext cx="2316822" cy="1066800"/>
          </a:xfrm>
        </p:spPr>
        <p:txBody>
          <a:bodyPr/>
          <a:lstStyle/>
          <a:p>
            <a:pPr eaLnBrk="1" hangingPunct="1"/>
            <a:r>
              <a:rPr lang="en-US" sz="2800" dirty="0"/>
              <a:t>see book Display 15.3</a:t>
            </a:r>
          </a:p>
        </p:txBody>
      </p:sp>
      <p:sp>
        <p:nvSpPr>
          <p:cNvPr id="2" name="TextBox 1"/>
          <p:cNvSpPr txBox="1"/>
          <p:nvPr/>
        </p:nvSpPr>
        <p:spPr>
          <a:xfrm>
            <a:off x="5949951" y="2819400"/>
            <a:ext cx="2819400" cy="461665"/>
          </a:xfrm>
          <a:prstGeom prst="rect">
            <a:avLst/>
          </a:prstGeom>
          <a:noFill/>
        </p:spPr>
        <p:txBody>
          <a:bodyPr wrap="square" rtlCol="0">
            <a:spAutoFit/>
          </a:bodyPr>
          <a:lstStyle/>
          <a:p>
            <a:r>
              <a:rPr lang="en-US" dirty="0" err="1"/>
              <a:t>hourlyemployee.h</a:t>
            </a:r>
            <a:endParaRPr lang="en-US" dirty="0"/>
          </a:p>
        </p:txBody>
      </p:sp>
      <p:sp>
        <p:nvSpPr>
          <p:cNvPr id="8" name="Rectangle 4"/>
          <p:cNvSpPr txBox="1">
            <a:spLocks noChangeArrowheads="1"/>
          </p:cNvSpPr>
          <p:nvPr/>
        </p:nvSpPr>
        <p:spPr>
          <a:xfrm>
            <a:off x="3200400" y="3505200"/>
            <a:ext cx="5943600" cy="3128962"/>
          </a:xfrm>
          <a:prstGeom prst="rect">
            <a:avLst/>
          </a:prstGeom>
        </p:spPr>
        <p:txBody>
          <a:bodyPr/>
          <a:lstStyle>
            <a:lvl1pPr marL="342900" indent="-342900" algn="l" rtl="0" eaLnBrk="0" fontAlgn="base" hangingPunct="0">
              <a:spcBef>
                <a:spcPct val="20000"/>
              </a:spcBef>
              <a:spcAft>
                <a:spcPct val="0"/>
              </a:spcAft>
              <a:buClr>
                <a:srgbClr val="0000CC"/>
              </a:buClr>
              <a:buSzPct val="60000"/>
              <a:buFont typeface="Wingdings" pitchFamily="2" charset="2"/>
              <a:buChar char="q"/>
              <a:defRPr sz="2800">
                <a:solidFill>
                  <a:schemeClr val="tx1"/>
                </a:solidFill>
                <a:latin typeface="Comic Sans MS" pitchFamily="66" charset="0"/>
                <a:ea typeface="+mn-ea"/>
                <a:cs typeface="+mn-cs"/>
              </a:defRPr>
            </a:lvl1pPr>
            <a:lvl2pPr marL="742950" indent="-285750" algn="l" rtl="0" eaLnBrk="0" fontAlgn="base" hangingPunct="0">
              <a:spcBef>
                <a:spcPct val="20000"/>
              </a:spcBef>
              <a:spcAft>
                <a:spcPct val="0"/>
              </a:spcAft>
              <a:buClr>
                <a:srgbClr val="0000CC"/>
              </a:buClr>
              <a:buSzPct val="55000"/>
              <a:buFont typeface="Wingdings" pitchFamily="2" charset="2"/>
              <a:buChar char="n"/>
              <a:defRPr sz="2800">
                <a:solidFill>
                  <a:schemeClr val="tx1"/>
                </a:solidFill>
                <a:latin typeface="Comic Sans MS" pitchFamily="66" charset="0"/>
              </a:defRPr>
            </a:lvl2pPr>
            <a:lvl3pPr marL="1143000" indent="-228600" algn="l" rtl="0" eaLnBrk="0" fontAlgn="base" hangingPunct="0">
              <a:spcBef>
                <a:spcPct val="20000"/>
              </a:spcBef>
              <a:spcAft>
                <a:spcPct val="0"/>
              </a:spcAft>
              <a:buClr>
                <a:srgbClr val="0000CC"/>
              </a:buClr>
              <a:buSzPct val="50000"/>
              <a:buFont typeface="Wingdings" pitchFamily="2" charset="2"/>
              <a:buChar char="n"/>
              <a:defRPr sz="2400">
                <a:solidFill>
                  <a:schemeClr val="tx1"/>
                </a:solidFill>
                <a:latin typeface="Comic Sans MS" pitchFamily="66" charset="0"/>
              </a:defRPr>
            </a:lvl3pPr>
            <a:lvl4pPr marL="1600200" indent="-228600" algn="l" rtl="0" eaLnBrk="0" fontAlgn="base" hangingPunct="0">
              <a:spcBef>
                <a:spcPct val="20000"/>
              </a:spcBef>
              <a:spcAft>
                <a:spcPct val="0"/>
              </a:spcAft>
              <a:buClr>
                <a:srgbClr val="0000CC"/>
              </a:buClr>
              <a:buSzPct val="55000"/>
              <a:buFont typeface="Wingdings" pitchFamily="2" charset="2"/>
              <a:buChar char="n"/>
              <a:defRPr sz="2000">
                <a:solidFill>
                  <a:schemeClr val="tx1"/>
                </a:solidFill>
                <a:latin typeface="Comic Sans MS" pitchFamily="66" charset="0"/>
              </a:defRPr>
            </a:lvl4pPr>
            <a:lvl5pPr marL="2057400" indent="-228600" algn="l" rtl="0" eaLnBrk="0" fontAlgn="base" hangingPunct="0">
              <a:spcBef>
                <a:spcPct val="20000"/>
              </a:spcBef>
              <a:spcAft>
                <a:spcPct val="0"/>
              </a:spcAft>
              <a:buClr>
                <a:srgbClr val="0000CC"/>
              </a:buClr>
              <a:buSzPct val="50000"/>
              <a:buFont typeface="Wingdings" pitchFamily="2" charset="2"/>
              <a:buChar char="n"/>
              <a:defRPr sz="2000">
                <a:solidFill>
                  <a:schemeClr val="tx1"/>
                </a:solidFill>
                <a:latin typeface="Comic Sans MS" pitchFamily="66" charset="0"/>
              </a:defRPr>
            </a:lvl5pPr>
            <a:lvl6pPr marL="25146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9pPr>
          </a:lstStyle>
          <a:p>
            <a:pPr eaLnBrk="1" hangingPunct="1"/>
            <a:r>
              <a:rPr lang="en-US" sz="1800" dirty="0" err="1">
                <a:solidFill>
                  <a:srgbClr val="0000CC"/>
                </a:solidFill>
                <a:latin typeface="Consolas" pitchFamily="49" charset="0"/>
                <a:cs typeface="Consolas" pitchFamily="49" charset="0"/>
              </a:rPr>
              <a:t>HourlyEmployee</a:t>
            </a:r>
            <a:r>
              <a:rPr lang="en-US" sz="1800" dirty="0"/>
              <a:t> is derived from Class </a:t>
            </a:r>
            <a:r>
              <a:rPr lang="en-US" sz="1800" dirty="0">
                <a:solidFill>
                  <a:srgbClr val="0000CC"/>
                </a:solidFill>
                <a:latin typeface="Consolas" pitchFamily="49" charset="0"/>
                <a:cs typeface="Consolas" pitchFamily="49" charset="0"/>
              </a:rPr>
              <a:t>Employee</a:t>
            </a:r>
          </a:p>
          <a:p>
            <a:pPr eaLnBrk="1" hangingPunct="1"/>
            <a:r>
              <a:rPr lang="en-US" sz="1800" dirty="0" err="1">
                <a:solidFill>
                  <a:srgbClr val="0000CC"/>
                </a:solidFill>
                <a:latin typeface="Consolas" pitchFamily="49" charset="0"/>
                <a:cs typeface="Consolas" pitchFamily="49" charset="0"/>
              </a:rPr>
              <a:t>HourlyEmployee</a:t>
            </a:r>
            <a:r>
              <a:rPr lang="en-US" sz="1800" dirty="0"/>
              <a:t> inherits all member functions and member variables of </a:t>
            </a:r>
            <a:r>
              <a:rPr lang="en-US" sz="1800" dirty="0">
                <a:solidFill>
                  <a:srgbClr val="0000CC"/>
                </a:solidFill>
                <a:latin typeface="Consolas" pitchFamily="49" charset="0"/>
                <a:cs typeface="Consolas" pitchFamily="49" charset="0"/>
              </a:rPr>
              <a:t>Employee </a:t>
            </a:r>
          </a:p>
          <a:p>
            <a:pPr lvl="1" eaLnBrk="1" hangingPunct="1"/>
            <a:r>
              <a:rPr lang="en-US" sz="1800" dirty="0">
                <a:solidFill>
                  <a:srgbClr val="0000CC"/>
                </a:solidFill>
                <a:latin typeface="Consolas" pitchFamily="49" charset="0"/>
                <a:cs typeface="Consolas" pitchFamily="49" charset="0"/>
              </a:rPr>
              <a:t>NOT SHOWN explicitly in </a:t>
            </a:r>
            <a:r>
              <a:rPr lang="en-US" sz="1800" dirty="0" err="1">
                <a:solidFill>
                  <a:srgbClr val="0000CC"/>
                </a:solidFill>
                <a:latin typeface="Consolas" pitchFamily="49" charset="0"/>
                <a:cs typeface="Consolas" pitchFamily="49" charset="0"/>
              </a:rPr>
              <a:t>HourlyEmployee’s</a:t>
            </a:r>
            <a:r>
              <a:rPr lang="en-US" sz="1800" dirty="0">
                <a:solidFill>
                  <a:srgbClr val="0000CC"/>
                </a:solidFill>
                <a:latin typeface="Consolas" pitchFamily="49" charset="0"/>
                <a:cs typeface="Consolas" pitchFamily="49" charset="0"/>
              </a:rPr>
              <a:t> </a:t>
            </a:r>
            <a:r>
              <a:rPr lang="en-US" sz="1800" dirty="0" err="1">
                <a:solidFill>
                  <a:srgbClr val="0000CC"/>
                </a:solidFill>
                <a:latin typeface="Consolas" pitchFamily="49" charset="0"/>
                <a:cs typeface="Consolas" pitchFamily="49" charset="0"/>
              </a:rPr>
              <a:t>defn</a:t>
            </a:r>
            <a:endParaRPr lang="en-US" sz="1800" dirty="0">
              <a:solidFill>
                <a:srgbClr val="0000CC"/>
              </a:solidFill>
              <a:latin typeface="Consolas" pitchFamily="49" charset="0"/>
              <a:cs typeface="Consolas" pitchFamily="49" charset="0"/>
            </a:endParaRPr>
          </a:p>
          <a:p>
            <a:pPr eaLnBrk="1" hangingPunct="1"/>
            <a:r>
              <a:rPr lang="en-US" sz="1800" dirty="0"/>
              <a:t>The class definition begins</a:t>
            </a:r>
            <a:br>
              <a:rPr lang="en-US" sz="1800" dirty="0"/>
            </a:br>
            <a:r>
              <a:rPr lang="en-US" sz="1800" dirty="0">
                <a:solidFill>
                  <a:srgbClr val="0000CC"/>
                </a:solidFill>
                <a:latin typeface="Consolas" pitchFamily="49" charset="0"/>
                <a:cs typeface="Consolas" pitchFamily="49" charset="0"/>
              </a:rPr>
              <a:t>class </a:t>
            </a:r>
            <a:r>
              <a:rPr lang="en-US" sz="1800" dirty="0" err="1">
                <a:solidFill>
                  <a:srgbClr val="0000CC"/>
                </a:solidFill>
                <a:latin typeface="Consolas" pitchFamily="49" charset="0"/>
                <a:cs typeface="Consolas" pitchFamily="49" charset="0"/>
              </a:rPr>
              <a:t>HourlyEmployee</a:t>
            </a:r>
            <a:r>
              <a:rPr lang="en-US" sz="1800" dirty="0">
                <a:solidFill>
                  <a:srgbClr val="0000CC"/>
                </a:solidFill>
                <a:latin typeface="Consolas" pitchFamily="49" charset="0"/>
                <a:cs typeface="Consolas" pitchFamily="49" charset="0"/>
              </a:rPr>
              <a:t> : public Employee</a:t>
            </a:r>
          </a:p>
          <a:p>
            <a:pPr lvl="1" eaLnBrk="1" hangingPunct="1"/>
            <a:r>
              <a:rPr lang="en-US" sz="1600" dirty="0"/>
              <a:t>note that </a:t>
            </a:r>
            <a:r>
              <a:rPr lang="en-US" sz="1600" dirty="0">
                <a:solidFill>
                  <a:srgbClr val="0000CC"/>
                </a:solidFill>
                <a:latin typeface="Consolas" pitchFamily="49" charset="0"/>
                <a:cs typeface="Consolas" pitchFamily="49" charset="0"/>
              </a:rPr>
              <a:t>:public Employee </a:t>
            </a:r>
            <a:r>
              <a:rPr lang="en-US" sz="1600" dirty="0"/>
              <a:t>shows that </a:t>
            </a:r>
            <a:r>
              <a:rPr lang="en-US" sz="1600" dirty="0" err="1">
                <a:solidFill>
                  <a:srgbClr val="0000CC"/>
                </a:solidFill>
                <a:latin typeface="Consolas" pitchFamily="49" charset="0"/>
                <a:cs typeface="Consolas" pitchFamily="49" charset="0"/>
              </a:rPr>
              <a:t>HourlyEmployee</a:t>
            </a:r>
            <a:r>
              <a:rPr lang="en-US" sz="1600" dirty="0"/>
              <a:t> is derived from class </a:t>
            </a:r>
            <a:r>
              <a:rPr lang="en-US" sz="1600" dirty="0">
                <a:solidFill>
                  <a:srgbClr val="0000CC"/>
                </a:solidFill>
                <a:latin typeface="Consolas" pitchFamily="49" charset="0"/>
                <a:cs typeface="Consolas" pitchFamily="49" charset="0"/>
              </a:rPr>
              <a:t>Employee</a:t>
            </a:r>
          </a:p>
          <a:p>
            <a:pPr eaLnBrk="1" hangingPunct="1"/>
            <a:r>
              <a:rPr lang="en-US" sz="1800" dirty="0" err="1">
                <a:solidFill>
                  <a:srgbClr val="0000CC"/>
                </a:solidFill>
                <a:latin typeface="Consolas" pitchFamily="49" charset="0"/>
                <a:cs typeface="Consolas" pitchFamily="49" charset="0"/>
              </a:rPr>
              <a:t>HourlyEmployee</a:t>
            </a:r>
            <a:r>
              <a:rPr lang="en-US" sz="1800" dirty="0"/>
              <a:t> declares additional member </a:t>
            </a:r>
            <a:br>
              <a:rPr lang="en-US" sz="1800" dirty="0"/>
            </a:br>
            <a:r>
              <a:rPr lang="en-US" sz="1800" dirty="0"/>
              <a:t>variables </a:t>
            </a:r>
            <a:r>
              <a:rPr lang="en-US" sz="1800" dirty="0" err="1">
                <a:solidFill>
                  <a:srgbClr val="0000CC"/>
                </a:solidFill>
                <a:latin typeface="Consolas" pitchFamily="49" charset="0"/>
                <a:cs typeface="Consolas" pitchFamily="49" charset="0"/>
              </a:rPr>
              <a:t>wage_rate</a:t>
            </a:r>
            <a:r>
              <a:rPr lang="en-US" sz="1800" dirty="0"/>
              <a:t> and </a:t>
            </a:r>
            <a:r>
              <a:rPr lang="en-US" sz="1800" dirty="0">
                <a:solidFill>
                  <a:srgbClr val="0000CC"/>
                </a:solidFill>
                <a:latin typeface="Consolas" pitchFamily="49" charset="0"/>
                <a:cs typeface="Consolas" pitchFamily="49" charset="0"/>
              </a:rPr>
              <a:t>hours </a:t>
            </a:r>
          </a:p>
          <a:p>
            <a:pPr lvl="2" eaLnBrk="1" hangingPunct="1"/>
            <a:endParaRPr lang="en-US" sz="1800" dirty="0"/>
          </a:p>
        </p:txBody>
      </p:sp>
      <p:cxnSp>
        <p:nvCxnSpPr>
          <p:cNvPr id="7" name="Straight Arrow Connector 6"/>
          <p:cNvCxnSpPr/>
          <p:nvPr/>
        </p:nvCxnSpPr>
        <p:spPr bwMode="auto">
          <a:xfrm flipH="1" flipV="1">
            <a:off x="2895600" y="533400"/>
            <a:ext cx="2895600" cy="3478324"/>
          </a:xfrm>
          <a:prstGeom prst="straightConnector1">
            <a:avLst/>
          </a:prstGeom>
          <a:blipFill dpi="0" rotWithShape="0">
            <a:blip r:embed="rId4"/>
            <a:srcRect/>
            <a:tile tx="0" ty="0" sx="100000" sy="100000" flip="none" algn="tl"/>
          </a:blip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978298078"/>
      </p:ext>
    </p:extLst>
  </p:cSld>
  <p:clrMapOvr>
    <a:masterClrMapping/>
  </p:clrMapOvr>
  <p:transition spd="med" advClick="0">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p:txBody>
          <a:bodyPr/>
          <a:lstStyle/>
          <a:p>
            <a:pPr eaLnBrk="1" hangingPunct="1"/>
            <a:r>
              <a:rPr lang="en-US"/>
              <a:t>The Sale Class</a:t>
            </a:r>
          </a:p>
        </p:txBody>
      </p:sp>
      <p:sp>
        <p:nvSpPr>
          <p:cNvPr id="57347" name="Rectangle 5"/>
          <p:cNvSpPr>
            <a:spLocks noGrp="1" noChangeArrowheads="1"/>
          </p:cNvSpPr>
          <p:nvPr>
            <p:ph idx="1"/>
          </p:nvPr>
        </p:nvSpPr>
        <p:spPr/>
        <p:txBody>
          <a:bodyPr/>
          <a:lstStyle/>
          <a:p>
            <a:pPr eaLnBrk="1" hangingPunct="1"/>
            <a:r>
              <a:rPr lang="en-US" dirty="0"/>
              <a:t>All sales will be derived from the base class </a:t>
            </a:r>
            <a:br>
              <a:rPr lang="en-US" dirty="0"/>
            </a:br>
            <a:r>
              <a:rPr lang="en-US" dirty="0">
                <a:solidFill>
                  <a:srgbClr val="0000CC"/>
                </a:solidFill>
                <a:latin typeface="Consolas" pitchFamily="49" charset="0"/>
                <a:cs typeface="Consolas" pitchFamily="49" charset="0"/>
              </a:rPr>
              <a:t>Sale</a:t>
            </a:r>
          </a:p>
          <a:p>
            <a:pPr eaLnBrk="1" hangingPunct="1"/>
            <a:r>
              <a:rPr lang="en-US" dirty="0"/>
              <a:t>The </a:t>
            </a:r>
            <a:r>
              <a:rPr lang="en-US" dirty="0">
                <a:solidFill>
                  <a:srgbClr val="0000CC"/>
                </a:solidFill>
                <a:latin typeface="Consolas" pitchFamily="49" charset="0"/>
                <a:cs typeface="Consolas" pitchFamily="49" charset="0"/>
              </a:rPr>
              <a:t>bill</a:t>
            </a:r>
            <a:r>
              <a:rPr lang="en-US" dirty="0"/>
              <a:t> function of the </a:t>
            </a:r>
            <a:r>
              <a:rPr lang="en-US" dirty="0">
                <a:solidFill>
                  <a:srgbClr val="0000CC"/>
                </a:solidFill>
                <a:latin typeface="Consolas" pitchFamily="49" charset="0"/>
                <a:cs typeface="Consolas" pitchFamily="49" charset="0"/>
              </a:rPr>
              <a:t>Sale</a:t>
            </a:r>
            <a:r>
              <a:rPr lang="en-US" dirty="0"/>
              <a:t> class is virtual</a:t>
            </a:r>
          </a:p>
          <a:p>
            <a:pPr eaLnBrk="1" hangingPunct="1"/>
            <a:r>
              <a:rPr lang="en-US" dirty="0"/>
              <a:t>The </a:t>
            </a:r>
            <a:r>
              <a:rPr lang="en-US" dirty="0">
                <a:solidFill>
                  <a:srgbClr val="0000CC"/>
                </a:solidFill>
                <a:latin typeface="Consolas" pitchFamily="49" charset="0"/>
                <a:cs typeface="Consolas" pitchFamily="49" charset="0"/>
              </a:rPr>
              <a:t>Sale</a:t>
            </a:r>
            <a:r>
              <a:rPr lang="en-US" dirty="0"/>
              <a:t> class interface and implementation</a:t>
            </a:r>
            <a:br>
              <a:rPr lang="en-US" dirty="0"/>
            </a:br>
            <a:r>
              <a:rPr lang="en-US" dirty="0"/>
              <a:t>are shown in </a:t>
            </a:r>
          </a:p>
        </p:txBody>
      </p:sp>
      <p:sp>
        <p:nvSpPr>
          <p:cNvPr id="615426" name="Text Box 2">
            <a:hlinkClick r:id="rId3" action="ppaction://hlinksldjump"/>
          </p:cNvPr>
          <p:cNvSpPr txBox="1">
            <a:spLocks noChangeArrowheads="1"/>
          </p:cNvSpPr>
          <p:nvPr/>
        </p:nvSpPr>
        <p:spPr bwMode="auto">
          <a:xfrm>
            <a:off x="3133725" y="4648200"/>
            <a:ext cx="2252663" cy="528638"/>
          </a:xfrm>
          <a:prstGeom prst="rect">
            <a:avLst/>
          </a:prstGeom>
          <a:solidFill>
            <a:srgbClr val="F8BE1A"/>
          </a:solidFill>
          <a:ln w="9525" algn="ctr">
            <a:solidFill>
              <a:schemeClr val="tx2"/>
            </a:solidFill>
            <a:miter lim="800000"/>
            <a:headEnd/>
            <a:tailEnd/>
          </a:ln>
        </p:spPr>
        <p:txBody>
          <a:bodyPr wrap="none">
            <a:spAutoFit/>
          </a:bodyPr>
          <a:lstStyle/>
          <a:p>
            <a:pPr algn="ctr">
              <a:spcBef>
                <a:spcPct val="20000"/>
              </a:spcBef>
              <a:buClr>
                <a:srgbClr val="CC0000"/>
              </a:buClr>
              <a:buFont typeface="Wingdings" pitchFamily="2" charset="2"/>
              <a:buNone/>
            </a:pPr>
            <a:r>
              <a:rPr lang="en-US" sz="2800" b="1">
                <a:solidFill>
                  <a:schemeClr val="tx2"/>
                </a:solidFill>
              </a:rPr>
              <a:t>Display 15.8</a:t>
            </a:r>
          </a:p>
        </p:txBody>
      </p:sp>
      <p:sp>
        <p:nvSpPr>
          <p:cNvPr id="615427" name="Text Box 3">
            <a:hlinkClick r:id="rId4" action="ppaction://hlinksldjump"/>
          </p:cNvPr>
          <p:cNvSpPr txBox="1">
            <a:spLocks noChangeArrowheads="1"/>
          </p:cNvSpPr>
          <p:nvPr/>
        </p:nvSpPr>
        <p:spPr bwMode="auto">
          <a:xfrm>
            <a:off x="5443538" y="4648200"/>
            <a:ext cx="2252662" cy="528638"/>
          </a:xfrm>
          <a:prstGeom prst="rect">
            <a:avLst/>
          </a:prstGeom>
          <a:solidFill>
            <a:srgbClr val="F8BE1A"/>
          </a:solidFill>
          <a:ln w="9525" algn="ctr">
            <a:solidFill>
              <a:schemeClr val="tx2"/>
            </a:solidFill>
            <a:miter lim="800000"/>
            <a:headEnd/>
            <a:tailEnd/>
          </a:ln>
        </p:spPr>
        <p:txBody>
          <a:bodyPr wrap="none">
            <a:spAutoFit/>
          </a:bodyPr>
          <a:lstStyle/>
          <a:p>
            <a:pPr algn="ctr">
              <a:spcBef>
                <a:spcPct val="20000"/>
              </a:spcBef>
              <a:buClr>
                <a:srgbClr val="CC0000"/>
              </a:buClr>
              <a:buFont typeface="Wingdings" pitchFamily="2" charset="2"/>
              <a:buNone/>
            </a:pPr>
            <a:r>
              <a:rPr lang="en-US" sz="2800" b="1">
                <a:solidFill>
                  <a:schemeClr val="tx2"/>
                </a:solidFill>
              </a:rPr>
              <a:t>Display 15.9</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15426"/>
                                        </p:tgtEl>
                                        <p:attrNameLst>
                                          <p:attrName>style.visibility</p:attrName>
                                        </p:attrNameLst>
                                      </p:cBhvr>
                                      <p:to>
                                        <p:strVal val="visible"/>
                                      </p:to>
                                    </p:set>
                                    <p:anim calcmode="lin" valueType="num">
                                      <p:cBhvr additive="base">
                                        <p:cTn id="7" dur="500" fill="hold"/>
                                        <p:tgtEl>
                                          <p:spTgt spid="615426"/>
                                        </p:tgtEl>
                                        <p:attrNameLst>
                                          <p:attrName>ppt_x</p:attrName>
                                        </p:attrNameLst>
                                      </p:cBhvr>
                                      <p:tavLst>
                                        <p:tav tm="0">
                                          <p:val>
                                            <p:strVal val="#ppt_x"/>
                                          </p:val>
                                        </p:tav>
                                        <p:tav tm="100000">
                                          <p:val>
                                            <p:strVal val="#ppt_x"/>
                                          </p:val>
                                        </p:tav>
                                      </p:tavLst>
                                    </p:anim>
                                    <p:anim calcmode="lin" valueType="num">
                                      <p:cBhvr additive="base">
                                        <p:cTn id="8" dur="500" fill="hold"/>
                                        <p:tgtEl>
                                          <p:spTgt spid="6154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5427"/>
                                        </p:tgtEl>
                                        <p:attrNameLst>
                                          <p:attrName>style.visibility</p:attrName>
                                        </p:attrNameLst>
                                      </p:cBhvr>
                                      <p:to>
                                        <p:strVal val="visible"/>
                                      </p:to>
                                    </p:set>
                                    <p:anim calcmode="lin" valueType="num">
                                      <p:cBhvr additive="base">
                                        <p:cTn id="11" dur="500" fill="hold"/>
                                        <p:tgtEl>
                                          <p:spTgt spid="615427"/>
                                        </p:tgtEl>
                                        <p:attrNameLst>
                                          <p:attrName>ppt_x</p:attrName>
                                        </p:attrNameLst>
                                      </p:cBhvr>
                                      <p:tavLst>
                                        <p:tav tm="0">
                                          <p:val>
                                            <p:strVal val="#ppt_x"/>
                                          </p:val>
                                        </p:tav>
                                        <p:tav tm="100000">
                                          <p:val>
                                            <p:strVal val="#ppt_x"/>
                                          </p:val>
                                        </p:tav>
                                      </p:tavLst>
                                    </p:anim>
                                    <p:anim calcmode="lin" valueType="num">
                                      <p:cBhvr additive="base">
                                        <p:cTn id="12" dur="500" fill="hold"/>
                                        <p:tgtEl>
                                          <p:spTgt spid="6154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6" grpId="0" animBg="1"/>
      <p:bldP spid="61542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4" name="Picture 4" descr="16"/>
          <p:cNvPicPr>
            <a:picLocks noChangeAspect="1" noChangeArrowheads="1"/>
          </p:cNvPicPr>
          <p:nvPr/>
        </p:nvPicPr>
        <p:blipFill>
          <a:blip r:embed="rId3" cstate="print"/>
          <a:srcRect/>
          <a:stretch>
            <a:fillRect/>
          </a:stretch>
        </p:blipFill>
        <p:spPr bwMode="auto">
          <a:xfrm>
            <a:off x="533400" y="119248"/>
            <a:ext cx="6753225" cy="6433952"/>
          </a:xfrm>
          <a:prstGeom prst="rect">
            <a:avLst/>
          </a:prstGeom>
          <a:noFill/>
          <a:ln w="9525">
            <a:noFill/>
            <a:miter lim="800000"/>
            <a:headEnd/>
            <a:tailEnd/>
          </a:ln>
        </p:spPr>
      </p:pic>
      <p:sp>
        <p:nvSpPr>
          <p:cNvPr id="58370" name="Rectangle 5"/>
          <p:cNvSpPr>
            <a:spLocks noGrp="1" noChangeArrowheads="1"/>
          </p:cNvSpPr>
          <p:nvPr>
            <p:ph type="title"/>
          </p:nvPr>
        </p:nvSpPr>
        <p:spPr>
          <a:xfrm>
            <a:off x="5029200" y="2362200"/>
            <a:ext cx="3200400" cy="992187"/>
          </a:xfrm>
        </p:spPr>
        <p:txBody>
          <a:bodyPr/>
          <a:lstStyle/>
          <a:p>
            <a:pPr eaLnBrk="1" hangingPunct="1"/>
            <a:r>
              <a:rPr lang="en-US" dirty="0"/>
              <a:t>Display 15.8</a:t>
            </a:r>
          </a:p>
        </p:txBody>
      </p:sp>
    </p:spTree>
  </p:cSld>
  <p:clrMapOvr>
    <a:masterClrMapping/>
  </p:clrMapOvr>
  <p:transition spd="med" advClick="0">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6"/>
          <p:cNvSpPr>
            <a:spLocks noChangeArrowheads="1"/>
          </p:cNvSpPr>
          <p:nvPr/>
        </p:nvSpPr>
        <p:spPr bwMode="auto">
          <a:xfrm>
            <a:off x="0" y="0"/>
            <a:ext cx="5189538" cy="1519238"/>
          </a:xfrm>
          <a:prstGeom prst="rect">
            <a:avLst/>
          </a:prstGeom>
          <a:solidFill>
            <a:schemeClr val="bg1"/>
          </a:solidFill>
          <a:ln w="9525">
            <a:noFill/>
            <a:miter lim="800000"/>
            <a:headEnd/>
            <a:tailEnd/>
          </a:ln>
        </p:spPr>
        <p:txBody>
          <a:bodyPr wrap="none" anchor="ctr"/>
          <a:lstStyle/>
          <a:p>
            <a:endParaRPr lang="en-US"/>
          </a:p>
        </p:txBody>
      </p:sp>
      <p:pic>
        <p:nvPicPr>
          <p:cNvPr id="62471" name="Picture 4" descr="16"/>
          <p:cNvPicPr>
            <a:picLocks noChangeAspect="1" noChangeArrowheads="1"/>
          </p:cNvPicPr>
          <p:nvPr/>
        </p:nvPicPr>
        <p:blipFill>
          <a:blip r:embed="rId3" cstate="print"/>
          <a:srcRect/>
          <a:stretch>
            <a:fillRect/>
          </a:stretch>
        </p:blipFill>
        <p:spPr bwMode="auto">
          <a:xfrm>
            <a:off x="152400" y="139700"/>
            <a:ext cx="4819650" cy="6337300"/>
          </a:xfrm>
          <a:prstGeom prst="rect">
            <a:avLst/>
          </a:prstGeom>
          <a:noFill/>
          <a:ln w="9525">
            <a:noFill/>
            <a:miter lim="800000"/>
            <a:headEnd/>
            <a:tailEnd/>
          </a:ln>
        </p:spPr>
      </p:pic>
      <p:sp>
        <p:nvSpPr>
          <p:cNvPr id="62466" name="Rectangle 5"/>
          <p:cNvSpPr>
            <a:spLocks noGrp="1" noChangeArrowheads="1"/>
          </p:cNvSpPr>
          <p:nvPr>
            <p:ph type="title"/>
          </p:nvPr>
        </p:nvSpPr>
        <p:spPr>
          <a:xfrm>
            <a:off x="3825516" y="381000"/>
            <a:ext cx="4419600" cy="598488"/>
          </a:xfrm>
        </p:spPr>
        <p:txBody>
          <a:bodyPr/>
          <a:lstStyle/>
          <a:p>
            <a:pPr eaLnBrk="1" hangingPunct="1"/>
            <a:r>
              <a:rPr lang="en-US" dirty="0"/>
              <a:t>Sale, </a:t>
            </a:r>
            <a:r>
              <a:rPr lang="en-US" dirty="0" err="1"/>
              <a:t>DiscountSale</a:t>
            </a:r>
            <a:endParaRPr lang="en-US" dirty="0"/>
          </a:p>
        </p:txBody>
      </p:sp>
    </p:spTree>
    <p:extLst>
      <p:ext uri="{BB962C8B-B14F-4D97-AF65-F5344CB8AC3E}">
        <p14:creationId xmlns:p14="http://schemas.microsoft.com/office/powerpoint/2010/main" val="703761931"/>
      </p:ext>
    </p:extLst>
  </p:cSld>
  <p:clrMapOvr>
    <a:masterClrMapping/>
  </p:clrMapOvr>
  <p:transition spd="med" advClick="0">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p:txBody>
          <a:bodyPr/>
          <a:lstStyle/>
          <a:p>
            <a:pPr eaLnBrk="1" hangingPunct="1"/>
            <a:r>
              <a:rPr lang="en-US" dirty="0" err="1">
                <a:solidFill>
                  <a:srgbClr val="0000CC"/>
                </a:solidFill>
                <a:latin typeface="Consolas" pitchFamily="49" charset="0"/>
                <a:cs typeface="Consolas" pitchFamily="49" charset="0"/>
              </a:rPr>
              <a:t>DiscountSale</a:t>
            </a:r>
            <a:r>
              <a:rPr lang="en-US" dirty="0">
                <a:solidFill>
                  <a:srgbClr val="0000CC"/>
                </a:solidFill>
                <a:latin typeface="Consolas" pitchFamily="49" charset="0"/>
                <a:cs typeface="Consolas" pitchFamily="49" charset="0"/>
              </a:rPr>
              <a:t>::bill</a:t>
            </a:r>
          </a:p>
        </p:txBody>
      </p:sp>
      <p:sp>
        <p:nvSpPr>
          <p:cNvPr id="61443" name="Rectangle 5"/>
          <p:cNvSpPr>
            <a:spLocks noGrp="1" noChangeArrowheads="1"/>
          </p:cNvSpPr>
          <p:nvPr>
            <p:ph idx="1"/>
          </p:nvPr>
        </p:nvSpPr>
        <p:spPr>
          <a:xfrm>
            <a:off x="152400" y="1600200"/>
            <a:ext cx="8686800" cy="4572000"/>
          </a:xfrm>
        </p:spPr>
        <p:txBody>
          <a:bodyPr/>
          <a:lstStyle/>
          <a:p>
            <a:pPr eaLnBrk="1" hangingPunct="1"/>
            <a:r>
              <a:rPr lang="en-US" dirty="0"/>
              <a:t>Class </a:t>
            </a:r>
            <a:r>
              <a:rPr lang="en-US" dirty="0" err="1">
                <a:solidFill>
                  <a:srgbClr val="0000CC"/>
                </a:solidFill>
                <a:latin typeface="Consolas" pitchFamily="49" charset="0"/>
                <a:cs typeface="Consolas" pitchFamily="49" charset="0"/>
              </a:rPr>
              <a:t>DiscountSale</a:t>
            </a:r>
            <a:r>
              <a:rPr lang="en-US" dirty="0"/>
              <a:t> has its own version of </a:t>
            </a:r>
            <a:br>
              <a:rPr lang="en-US" dirty="0"/>
            </a:br>
            <a:r>
              <a:rPr lang="en-US" dirty="0"/>
              <a:t>virtual function </a:t>
            </a:r>
            <a:r>
              <a:rPr lang="en-US" dirty="0">
                <a:solidFill>
                  <a:srgbClr val="0000CC"/>
                </a:solidFill>
                <a:latin typeface="Consolas" pitchFamily="49" charset="0"/>
                <a:cs typeface="Consolas" pitchFamily="49" charset="0"/>
              </a:rPr>
              <a:t>bill</a:t>
            </a:r>
          </a:p>
          <a:p>
            <a:pPr lvl="1" eaLnBrk="1" hangingPunct="1"/>
            <a:r>
              <a:rPr lang="en-US" sz="2400" dirty="0"/>
              <a:t>Even though class </a:t>
            </a:r>
            <a:r>
              <a:rPr lang="en-US" sz="2400" dirty="0">
                <a:solidFill>
                  <a:srgbClr val="0000CC"/>
                </a:solidFill>
                <a:latin typeface="Consolas" pitchFamily="49" charset="0"/>
                <a:cs typeface="Consolas" pitchFamily="49" charset="0"/>
              </a:rPr>
              <a:t>Sale</a:t>
            </a:r>
            <a:r>
              <a:rPr lang="en-US" sz="2400" dirty="0"/>
              <a:t> is already compiled, </a:t>
            </a:r>
            <a:br>
              <a:rPr lang="en-US" sz="2400" dirty="0"/>
            </a:br>
            <a:r>
              <a:rPr lang="en-US" sz="2400" dirty="0">
                <a:solidFill>
                  <a:srgbClr val="0000CC"/>
                </a:solidFill>
                <a:latin typeface="Consolas" pitchFamily="49" charset="0"/>
                <a:cs typeface="Consolas" pitchFamily="49" charset="0"/>
              </a:rPr>
              <a:t>Sale::savings( ) </a:t>
            </a:r>
            <a:r>
              <a:rPr lang="en-US" sz="2400" dirty="0"/>
              <a:t>and </a:t>
            </a:r>
            <a:r>
              <a:rPr lang="en-US" sz="2400" dirty="0">
                <a:solidFill>
                  <a:srgbClr val="0000CC"/>
                </a:solidFill>
                <a:latin typeface="Consolas" pitchFamily="49" charset="0"/>
                <a:cs typeface="Consolas" pitchFamily="49" charset="0"/>
              </a:rPr>
              <a:t>Sale::operator&lt; can </a:t>
            </a:r>
            <a:r>
              <a:rPr lang="en-US" sz="2400" dirty="0"/>
              <a:t>still use function </a:t>
            </a:r>
            <a:r>
              <a:rPr lang="en-US" sz="2400" dirty="0">
                <a:solidFill>
                  <a:srgbClr val="0000CC"/>
                </a:solidFill>
                <a:latin typeface="Consolas" pitchFamily="49" charset="0"/>
                <a:cs typeface="Consolas" pitchFamily="49" charset="0"/>
              </a:rPr>
              <a:t>bill</a:t>
            </a:r>
            <a:r>
              <a:rPr lang="en-US" sz="2400" dirty="0"/>
              <a:t> from the </a:t>
            </a:r>
            <a:r>
              <a:rPr lang="en-US" sz="2400" dirty="0" err="1">
                <a:solidFill>
                  <a:srgbClr val="0000CC"/>
                </a:solidFill>
                <a:latin typeface="Consolas" pitchFamily="49" charset="0"/>
                <a:cs typeface="Consolas" pitchFamily="49" charset="0"/>
              </a:rPr>
              <a:t>DiscountSale</a:t>
            </a:r>
            <a:r>
              <a:rPr lang="en-US" sz="2400" dirty="0"/>
              <a:t> class</a:t>
            </a:r>
          </a:p>
          <a:p>
            <a:pPr lvl="1" eaLnBrk="1" hangingPunct="1"/>
            <a:r>
              <a:rPr lang="en-US" sz="2400" dirty="0"/>
              <a:t>The keyword </a:t>
            </a:r>
            <a:r>
              <a:rPr lang="en-US" sz="2400" dirty="0">
                <a:solidFill>
                  <a:srgbClr val="0000CC"/>
                </a:solidFill>
                <a:latin typeface="Consolas" pitchFamily="49" charset="0"/>
                <a:cs typeface="Consolas" pitchFamily="49" charset="0"/>
              </a:rPr>
              <a:t>virtual</a:t>
            </a:r>
            <a:r>
              <a:rPr lang="en-US" sz="2400" dirty="0"/>
              <a:t> tells C++ to wait until </a:t>
            </a:r>
            <a:r>
              <a:rPr lang="en-US" sz="2400" dirty="0">
                <a:solidFill>
                  <a:srgbClr val="0000CC"/>
                </a:solidFill>
                <a:latin typeface="Consolas" pitchFamily="49" charset="0"/>
                <a:cs typeface="Consolas" pitchFamily="49" charset="0"/>
              </a:rPr>
              <a:t>bill</a:t>
            </a:r>
            <a:r>
              <a:rPr lang="en-US" sz="2400" dirty="0"/>
              <a:t> is </a:t>
            </a:r>
            <a:br>
              <a:rPr lang="en-US" sz="2400" dirty="0"/>
            </a:br>
            <a:r>
              <a:rPr lang="en-US" sz="2400" dirty="0"/>
              <a:t>used in a program to get the implementation of </a:t>
            </a:r>
            <a:r>
              <a:rPr lang="en-US" sz="2400" dirty="0">
                <a:solidFill>
                  <a:srgbClr val="0000CC"/>
                </a:solidFill>
                <a:latin typeface="Consolas" pitchFamily="49" charset="0"/>
                <a:cs typeface="Consolas" pitchFamily="49" charset="0"/>
              </a:rPr>
              <a:t>bill</a:t>
            </a:r>
            <a:r>
              <a:rPr lang="en-US" sz="2400" dirty="0"/>
              <a:t> from the calling object</a:t>
            </a:r>
          </a:p>
          <a:p>
            <a:pPr lvl="1" eaLnBrk="1" hangingPunct="1"/>
            <a:endParaRPr lang="en-US" sz="2400" dirty="0"/>
          </a:p>
        </p:txBody>
      </p:sp>
    </p:spTree>
    <p:extLst>
      <p:ext uri="{BB962C8B-B14F-4D97-AF65-F5344CB8AC3E}">
        <p14:creationId xmlns:p14="http://schemas.microsoft.com/office/powerpoint/2010/main" val="409203242"/>
      </p:ext>
    </p:extLst>
  </p:cSld>
  <p:clrMapOvr>
    <a:masterClrMapping/>
  </p:clrMapOvr>
  <p:transition spd="med">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title"/>
          </p:nvPr>
        </p:nvSpPr>
        <p:spPr>
          <a:xfrm>
            <a:off x="5486400" y="228600"/>
            <a:ext cx="2971800" cy="992188"/>
          </a:xfrm>
        </p:spPr>
        <p:txBody>
          <a:bodyPr/>
          <a:lstStyle/>
          <a:p>
            <a:pPr eaLnBrk="1" hangingPunct="1"/>
            <a:r>
              <a:rPr lang="en-US" dirty="0"/>
              <a:t>Display 15.9</a:t>
            </a:r>
            <a:br>
              <a:rPr lang="en-US" dirty="0"/>
            </a:br>
            <a:endParaRPr lang="en-US" dirty="0"/>
          </a:p>
        </p:txBody>
      </p:sp>
      <p:sp>
        <p:nvSpPr>
          <p:cNvPr id="59396" name="Rectangle 6"/>
          <p:cNvSpPr>
            <a:spLocks noChangeArrowheads="1"/>
          </p:cNvSpPr>
          <p:nvPr/>
        </p:nvSpPr>
        <p:spPr bwMode="auto">
          <a:xfrm>
            <a:off x="0" y="0"/>
            <a:ext cx="5254625" cy="1531938"/>
          </a:xfrm>
          <a:prstGeom prst="rect">
            <a:avLst/>
          </a:prstGeom>
          <a:solidFill>
            <a:schemeClr val="bg1"/>
          </a:solidFill>
          <a:ln w="9525">
            <a:noFill/>
            <a:miter lim="800000"/>
            <a:headEnd/>
            <a:tailEnd/>
          </a:ln>
        </p:spPr>
        <p:txBody>
          <a:bodyPr wrap="none" anchor="ctr"/>
          <a:lstStyle/>
          <a:p>
            <a:endParaRPr lang="en-US"/>
          </a:p>
        </p:txBody>
      </p:sp>
      <p:pic>
        <p:nvPicPr>
          <p:cNvPr id="59399" name="Picture 4" descr="16"/>
          <p:cNvPicPr>
            <a:picLocks noChangeAspect="1" noChangeArrowheads="1"/>
          </p:cNvPicPr>
          <p:nvPr/>
        </p:nvPicPr>
        <p:blipFill>
          <a:blip r:embed="rId3" cstate="print"/>
          <a:srcRect/>
          <a:stretch>
            <a:fillRect/>
          </a:stretch>
        </p:blipFill>
        <p:spPr bwMode="auto">
          <a:xfrm>
            <a:off x="200025" y="252413"/>
            <a:ext cx="4887913" cy="6157912"/>
          </a:xfrm>
          <a:prstGeom prst="rect">
            <a:avLst/>
          </a:prstGeom>
          <a:noFill/>
          <a:ln w="9525">
            <a:noFill/>
            <a:miter lim="800000"/>
            <a:headEnd/>
            <a:tailEnd/>
          </a:ln>
        </p:spPr>
      </p:pic>
      <p:sp>
        <p:nvSpPr>
          <p:cNvPr id="5" name="Rectangle 3"/>
          <p:cNvSpPr txBox="1">
            <a:spLocks noChangeArrowheads="1"/>
          </p:cNvSpPr>
          <p:nvPr/>
        </p:nvSpPr>
        <p:spPr>
          <a:xfrm>
            <a:off x="4419600" y="914400"/>
            <a:ext cx="4572000" cy="3810000"/>
          </a:xfrm>
          <a:prstGeom prst="rect">
            <a:avLst/>
          </a:prstGeom>
        </p:spPr>
        <p:txBody>
          <a:bodyPr/>
          <a:lstStyle>
            <a:lvl1pPr marL="342900" indent="-342900" algn="l" rtl="0" eaLnBrk="0" fontAlgn="base" hangingPunct="0">
              <a:spcBef>
                <a:spcPct val="20000"/>
              </a:spcBef>
              <a:spcAft>
                <a:spcPct val="0"/>
              </a:spcAft>
              <a:buClr>
                <a:srgbClr val="0000CC"/>
              </a:buClr>
              <a:buSzPct val="60000"/>
              <a:buFont typeface="Wingdings" pitchFamily="2" charset="2"/>
              <a:buChar char="q"/>
              <a:defRPr sz="2800">
                <a:solidFill>
                  <a:schemeClr val="tx1"/>
                </a:solidFill>
                <a:latin typeface="Comic Sans MS" pitchFamily="66" charset="0"/>
                <a:ea typeface="+mn-ea"/>
                <a:cs typeface="+mn-cs"/>
              </a:defRPr>
            </a:lvl1pPr>
            <a:lvl2pPr marL="742950" indent="-285750" algn="l" rtl="0" eaLnBrk="0" fontAlgn="base" hangingPunct="0">
              <a:spcBef>
                <a:spcPct val="20000"/>
              </a:spcBef>
              <a:spcAft>
                <a:spcPct val="0"/>
              </a:spcAft>
              <a:buClr>
                <a:srgbClr val="0000CC"/>
              </a:buClr>
              <a:buSzPct val="55000"/>
              <a:buFont typeface="Wingdings" pitchFamily="2" charset="2"/>
              <a:buChar char="n"/>
              <a:defRPr sz="2800">
                <a:solidFill>
                  <a:schemeClr val="tx1"/>
                </a:solidFill>
                <a:latin typeface="Comic Sans MS" pitchFamily="66" charset="0"/>
              </a:defRPr>
            </a:lvl2pPr>
            <a:lvl3pPr marL="1143000" indent="-228600" algn="l" rtl="0" eaLnBrk="0" fontAlgn="base" hangingPunct="0">
              <a:spcBef>
                <a:spcPct val="20000"/>
              </a:spcBef>
              <a:spcAft>
                <a:spcPct val="0"/>
              </a:spcAft>
              <a:buClr>
                <a:srgbClr val="0000CC"/>
              </a:buClr>
              <a:buSzPct val="50000"/>
              <a:buFont typeface="Wingdings" pitchFamily="2" charset="2"/>
              <a:buChar char="n"/>
              <a:defRPr sz="2400">
                <a:solidFill>
                  <a:schemeClr val="tx1"/>
                </a:solidFill>
                <a:latin typeface="Comic Sans MS" pitchFamily="66" charset="0"/>
              </a:defRPr>
            </a:lvl3pPr>
            <a:lvl4pPr marL="1600200" indent="-228600" algn="l" rtl="0" eaLnBrk="0" fontAlgn="base" hangingPunct="0">
              <a:spcBef>
                <a:spcPct val="20000"/>
              </a:spcBef>
              <a:spcAft>
                <a:spcPct val="0"/>
              </a:spcAft>
              <a:buClr>
                <a:srgbClr val="0000CC"/>
              </a:buClr>
              <a:buSzPct val="55000"/>
              <a:buFont typeface="Wingdings" pitchFamily="2" charset="2"/>
              <a:buChar char="n"/>
              <a:defRPr sz="2000">
                <a:solidFill>
                  <a:schemeClr val="tx1"/>
                </a:solidFill>
                <a:latin typeface="Comic Sans MS" pitchFamily="66" charset="0"/>
              </a:defRPr>
            </a:lvl4pPr>
            <a:lvl5pPr marL="2057400" indent="-228600" algn="l" rtl="0" eaLnBrk="0" fontAlgn="base" hangingPunct="0">
              <a:spcBef>
                <a:spcPct val="20000"/>
              </a:spcBef>
              <a:spcAft>
                <a:spcPct val="0"/>
              </a:spcAft>
              <a:buClr>
                <a:srgbClr val="0000CC"/>
              </a:buClr>
              <a:buSzPct val="50000"/>
              <a:buFont typeface="Wingdings" pitchFamily="2" charset="2"/>
              <a:buChar char="n"/>
              <a:defRPr sz="2000">
                <a:solidFill>
                  <a:schemeClr val="tx1"/>
                </a:solidFill>
                <a:latin typeface="Comic Sans MS" pitchFamily="66" charset="0"/>
              </a:defRPr>
            </a:lvl5pPr>
            <a:lvl6pPr marL="25146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rgbClr val="A50021"/>
              </a:buClr>
              <a:buSzPct val="50000"/>
              <a:buFont typeface="Wingdings" pitchFamily="2" charset="2"/>
              <a:buChar char="n"/>
              <a:defRPr sz="2000">
                <a:solidFill>
                  <a:schemeClr val="tx1"/>
                </a:solidFill>
                <a:latin typeface="+mn-lt"/>
              </a:defRPr>
            </a:lvl9pPr>
          </a:lstStyle>
          <a:p>
            <a:pPr eaLnBrk="1" hangingPunct="1"/>
            <a:r>
              <a:rPr lang="en-US" sz="2000" dirty="0"/>
              <a:t>Because function </a:t>
            </a:r>
            <a:r>
              <a:rPr lang="en-US" sz="2000" dirty="0">
                <a:solidFill>
                  <a:srgbClr val="0000CC"/>
                </a:solidFill>
                <a:latin typeface="Consolas" pitchFamily="49" charset="0"/>
                <a:cs typeface="Consolas" pitchFamily="49" charset="0"/>
              </a:rPr>
              <a:t>bill</a:t>
            </a:r>
            <a:r>
              <a:rPr lang="en-US" sz="2000" dirty="0"/>
              <a:t> is virtual in class </a:t>
            </a:r>
            <a:r>
              <a:rPr lang="en-US" sz="2000" dirty="0">
                <a:solidFill>
                  <a:srgbClr val="0000CC"/>
                </a:solidFill>
                <a:latin typeface="Consolas" pitchFamily="49" charset="0"/>
                <a:cs typeface="Consolas" pitchFamily="49" charset="0"/>
              </a:rPr>
              <a:t>Sale</a:t>
            </a:r>
            <a:r>
              <a:rPr lang="en-US" sz="2000" dirty="0"/>
              <a:t>, function </a:t>
            </a:r>
            <a:r>
              <a:rPr lang="en-US" sz="2000" dirty="0">
                <a:solidFill>
                  <a:srgbClr val="0000CC"/>
                </a:solidFill>
                <a:latin typeface="Consolas" pitchFamily="49" charset="0"/>
                <a:cs typeface="Consolas" pitchFamily="49" charset="0"/>
              </a:rPr>
              <a:t>savings</a:t>
            </a:r>
            <a:r>
              <a:rPr lang="en-US" sz="2000" dirty="0"/>
              <a:t> and </a:t>
            </a:r>
            <a:r>
              <a:rPr lang="en-US" sz="2000" dirty="0">
                <a:solidFill>
                  <a:srgbClr val="0000CC"/>
                </a:solidFill>
                <a:latin typeface="Consolas" pitchFamily="49" charset="0"/>
                <a:cs typeface="Consolas" pitchFamily="49" charset="0"/>
              </a:rPr>
              <a:t>operator&lt;</a:t>
            </a:r>
            <a:r>
              <a:rPr lang="en-US" sz="2000" dirty="0"/>
              <a:t>, defined only in the base class, can in turn use a version of </a:t>
            </a:r>
            <a:r>
              <a:rPr lang="en-US" sz="2000" dirty="0">
                <a:solidFill>
                  <a:srgbClr val="0000CC"/>
                </a:solidFill>
                <a:latin typeface="Consolas" pitchFamily="49" charset="0"/>
                <a:cs typeface="Consolas" pitchFamily="49" charset="0"/>
              </a:rPr>
              <a:t>bill</a:t>
            </a:r>
            <a:r>
              <a:rPr lang="en-US" sz="2000" dirty="0"/>
              <a:t> found in a derived class</a:t>
            </a:r>
          </a:p>
          <a:p>
            <a:pPr lvl="1" eaLnBrk="1" hangingPunct="1"/>
            <a:r>
              <a:rPr lang="en-US" sz="2000" dirty="0"/>
              <a:t>When a </a:t>
            </a:r>
            <a:r>
              <a:rPr lang="en-US" sz="2000" dirty="0" err="1">
                <a:solidFill>
                  <a:srgbClr val="0000CC"/>
                </a:solidFill>
                <a:latin typeface="Consolas" pitchFamily="49" charset="0"/>
                <a:cs typeface="Consolas" pitchFamily="49" charset="0"/>
              </a:rPr>
              <a:t>DiscountSale</a:t>
            </a:r>
            <a:r>
              <a:rPr lang="en-US" sz="2000" dirty="0"/>
              <a:t> object calls its </a:t>
            </a:r>
            <a:r>
              <a:rPr lang="en-US" sz="2000" dirty="0">
                <a:solidFill>
                  <a:srgbClr val="0000CC"/>
                </a:solidFill>
                <a:latin typeface="Consolas" pitchFamily="49" charset="0"/>
                <a:cs typeface="Consolas" pitchFamily="49" charset="0"/>
              </a:rPr>
              <a:t>savings</a:t>
            </a:r>
            <a:r>
              <a:rPr lang="en-US" sz="2000" dirty="0"/>
              <a:t> function</a:t>
            </a:r>
            <a:r>
              <a:rPr lang="en-US" sz="2000" b="1" dirty="0"/>
              <a:t>, defined only in the base class, </a:t>
            </a:r>
            <a:r>
              <a:rPr lang="en-US" sz="2000" dirty="0"/>
              <a:t>function </a:t>
            </a:r>
            <a:r>
              <a:rPr lang="en-US" sz="2000" dirty="0">
                <a:solidFill>
                  <a:srgbClr val="0000CC"/>
                </a:solidFill>
                <a:latin typeface="Consolas" pitchFamily="49" charset="0"/>
                <a:cs typeface="Consolas" pitchFamily="49" charset="0"/>
              </a:rPr>
              <a:t>savings</a:t>
            </a:r>
            <a:r>
              <a:rPr lang="en-US" sz="2000" dirty="0"/>
              <a:t> calls function </a:t>
            </a:r>
            <a:r>
              <a:rPr lang="en-US" sz="2000" dirty="0">
                <a:solidFill>
                  <a:srgbClr val="0000CC"/>
                </a:solidFill>
                <a:latin typeface="Consolas" pitchFamily="49" charset="0"/>
                <a:cs typeface="Consolas" pitchFamily="49" charset="0"/>
              </a:rPr>
              <a:t>bill</a:t>
            </a:r>
          </a:p>
          <a:p>
            <a:pPr lvl="1" eaLnBrk="1" hangingPunct="1"/>
            <a:r>
              <a:rPr lang="en-US" sz="2000" dirty="0"/>
              <a:t>Because </a:t>
            </a:r>
            <a:r>
              <a:rPr lang="en-US" sz="2000" dirty="0">
                <a:solidFill>
                  <a:srgbClr val="0000CC"/>
                </a:solidFill>
                <a:latin typeface="Consolas" pitchFamily="49" charset="0"/>
                <a:cs typeface="Consolas" pitchFamily="49" charset="0"/>
              </a:rPr>
              <a:t>bill</a:t>
            </a:r>
            <a:r>
              <a:rPr lang="en-US" sz="2000" dirty="0"/>
              <a:t> is a virtual function in class </a:t>
            </a:r>
            <a:r>
              <a:rPr lang="en-US" sz="2000" dirty="0">
                <a:solidFill>
                  <a:srgbClr val="0000CC"/>
                </a:solidFill>
                <a:latin typeface="Consolas" pitchFamily="49" charset="0"/>
                <a:cs typeface="Consolas" pitchFamily="49" charset="0"/>
              </a:rPr>
              <a:t>Sale</a:t>
            </a:r>
            <a:r>
              <a:rPr lang="en-US" sz="2000" dirty="0"/>
              <a:t>, C++  uses the version of </a:t>
            </a:r>
            <a:r>
              <a:rPr lang="en-US" sz="2000" dirty="0">
                <a:solidFill>
                  <a:srgbClr val="0000CC"/>
                </a:solidFill>
                <a:latin typeface="Consolas" pitchFamily="49" charset="0"/>
                <a:cs typeface="Consolas" pitchFamily="49" charset="0"/>
              </a:rPr>
              <a:t>bill</a:t>
            </a:r>
            <a:r>
              <a:rPr lang="en-US" sz="2000" dirty="0"/>
              <a:t> defined in the object that called </a:t>
            </a:r>
            <a:r>
              <a:rPr lang="en-US" sz="2000" dirty="0">
                <a:solidFill>
                  <a:srgbClr val="0000CC"/>
                </a:solidFill>
                <a:latin typeface="Consolas" pitchFamily="49" charset="0"/>
                <a:cs typeface="Consolas" pitchFamily="49" charset="0"/>
              </a:rPr>
              <a:t>savings</a:t>
            </a:r>
          </a:p>
        </p:txBody>
      </p:sp>
    </p:spTree>
  </p:cSld>
  <p:clrMapOvr>
    <a:masterClrMapping/>
  </p:clrMapOvr>
  <p:transition spd="med" advClick="0">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16"/>
          <p:cNvPicPr>
            <a:picLocks noChangeAspect="1" noChangeArrowheads="1"/>
          </p:cNvPicPr>
          <p:nvPr/>
        </p:nvPicPr>
        <p:blipFill>
          <a:blip r:embed="rId2" cstate="print"/>
          <a:srcRect/>
          <a:stretch>
            <a:fillRect/>
          </a:stretch>
        </p:blipFill>
        <p:spPr bwMode="auto">
          <a:xfrm>
            <a:off x="200025" y="457200"/>
            <a:ext cx="4887913" cy="6157912"/>
          </a:xfrm>
          <a:prstGeom prst="rect">
            <a:avLst/>
          </a:prstGeom>
          <a:noFill/>
          <a:ln w="9525">
            <a:noFill/>
            <a:miter lim="800000"/>
            <a:headEnd/>
            <a:tailEnd/>
          </a:ln>
        </p:spPr>
      </p:pic>
      <p:sp>
        <p:nvSpPr>
          <p:cNvPr id="3" name="Rounded Rectangle 2"/>
          <p:cNvSpPr/>
          <p:nvPr/>
        </p:nvSpPr>
        <p:spPr bwMode="auto">
          <a:xfrm>
            <a:off x="3371377" y="112493"/>
            <a:ext cx="1447800" cy="886451"/>
          </a:xfrm>
          <a:prstGeom prst="roundRect">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rPr>
              <a:t>Sale</a:t>
            </a:r>
            <a:endParaRPr lang="en-US" sz="1600" b="1" dirty="0"/>
          </a:p>
          <a:p>
            <a:pPr marL="0" marR="0" indent="0" algn="l" defTabSz="914400" rtl="0" eaLnBrk="1" fontAlgn="base" latinLnBrk="0" hangingPunct="1">
              <a:lnSpc>
                <a:spcPct val="100000"/>
              </a:lnSpc>
              <a:spcBef>
                <a:spcPct val="0"/>
              </a:spcBef>
              <a:spcAft>
                <a:spcPct val="0"/>
              </a:spcAft>
              <a:buClrTx/>
              <a:buSzTx/>
              <a:buFontTx/>
              <a:buNone/>
              <a:tabLst/>
            </a:pPr>
            <a:r>
              <a:rPr lang="en-US" sz="1600" dirty="0"/>
              <a:t>virtual bill()</a:t>
            </a:r>
          </a:p>
          <a:p>
            <a:pPr marL="0" marR="0" indent="0" algn="l" defTabSz="914400" rtl="0" eaLnBrk="1" fontAlgn="base" latinLnBrk="0" hangingPunct="1">
              <a:lnSpc>
                <a:spcPct val="100000"/>
              </a:lnSpc>
              <a:spcBef>
                <a:spcPct val="0"/>
              </a:spcBef>
              <a:spcAft>
                <a:spcPct val="0"/>
              </a:spcAft>
              <a:buClrTx/>
              <a:buSzTx/>
              <a:buFontTx/>
              <a:buNone/>
              <a:tabLst/>
            </a:pPr>
            <a:r>
              <a:rPr lang="en-US" sz="1600" dirty="0"/>
              <a:t>savings()</a:t>
            </a:r>
          </a:p>
        </p:txBody>
      </p:sp>
      <p:sp>
        <p:nvSpPr>
          <p:cNvPr id="4" name="Rounded Rectangle 3"/>
          <p:cNvSpPr/>
          <p:nvPr/>
        </p:nvSpPr>
        <p:spPr bwMode="auto">
          <a:xfrm>
            <a:off x="2380777" y="1343651"/>
            <a:ext cx="2725271" cy="1042884"/>
          </a:xfrm>
          <a:prstGeom prst="roundRect">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tx1"/>
                </a:solidFill>
                <a:effectLst/>
              </a:rPr>
              <a:t>DiscountSale</a:t>
            </a:r>
            <a:endParaRPr lang="en-US" sz="1600" b="1" dirty="0"/>
          </a:p>
          <a:p>
            <a:pPr marL="0" marR="0" indent="0" algn="l" defTabSz="914400" rtl="0" eaLnBrk="1" fontAlgn="base" latinLnBrk="0" hangingPunct="1">
              <a:lnSpc>
                <a:spcPct val="100000"/>
              </a:lnSpc>
              <a:spcBef>
                <a:spcPct val="0"/>
              </a:spcBef>
              <a:spcAft>
                <a:spcPct val="0"/>
              </a:spcAft>
              <a:buClrTx/>
              <a:buSzTx/>
              <a:buFontTx/>
              <a:buNone/>
              <a:tabLst/>
            </a:pPr>
            <a:r>
              <a:rPr lang="en-US" sz="1600" dirty="0"/>
              <a:t>virtual bill()</a:t>
            </a:r>
          </a:p>
          <a:p>
            <a:pPr marL="0" marR="0" indent="0" algn="l" defTabSz="914400" rtl="0" eaLnBrk="1" fontAlgn="base" latinLnBrk="0" hangingPunct="1">
              <a:lnSpc>
                <a:spcPct val="100000"/>
              </a:lnSpc>
              <a:spcBef>
                <a:spcPct val="0"/>
              </a:spcBef>
              <a:spcAft>
                <a:spcPct val="0"/>
              </a:spcAft>
              <a:buClrTx/>
              <a:buSzTx/>
              <a:buFontTx/>
              <a:buNone/>
              <a:tabLst/>
            </a:pPr>
            <a:r>
              <a:rPr lang="en-US" sz="1600" dirty="0"/>
              <a:t>//no re-defined savings()</a:t>
            </a:r>
          </a:p>
        </p:txBody>
      </p:sp>
      <p:sp>
        <p:nvSpPr>
          <p:cNvPr id="10" name="TextBox 9"/>
          <p:cNvSpPr txBox="1"/>
          <p:nvPr/>
        </p:nvSpPr>
        <p:spPr>
          <a:xfrm>
            <a:off x="5410200" y="3067268"/>
            <a:ext cx="3429000" cy="3539430"/>
          </a:xfrm>
          <a:prstGeom prst="rect">
            <a:avLst/>
          </a:prstGeom>
          <a:solidFill>
            <a:srgbClr val="00B6F6"/>
          </a:solidFill>
        </p:spPr>
        <p:txBody>
          <a:bodyPr wrap="square" rtlCol="0">
            <a:spAutoFit/>
          </a:bodyPr>
          <a:lstStyle/>
          <a:p>
            <a:r>
              <a:rPr lang="en-US" sz="1600" dirty="0"/>
              <a:t>Sale simple(10.00);</a:t>
            </a:r>
          </a:p>
          <a:p>
            <a:r>
              <a:rPr lang="en-US" sz="1600" dirty="0" err="1"/>
              <a:t>DiscountSale</a:t>
            </a:r>
            <a:r>
              <a:rPr lang="en-US" sz="1600" dirty="0"/>
              <a:t> d1(11.0, 10);</a:t>
            </a:r>
          </a:p>
          <a:p>
            <a:r>
              <a:rPr lang="en-US" sz="1600" dirty="0" err="1"/>
              <a:t>DiscountSale</a:t>
            </a:r>
            <a:r>
              <a:rPr lang="en-US" sz="1600" dirty="0"/>
              <a:t> d2(11.0, 10);</a:t>
            </a:r>
          </a:p>
          <a:p>
            <a:r>
              <a:rPr lang="en-US" sz="1600" dirty="0"/>
              <a:t>if (d1 &lt; simple)</a:t>
            </a:r>
          </a:p>
          <a:p>
            <a:r>
              <a:rPr lang="en-US" sz="1600" dirty="0"/>
              <a:t>{</a:t>
            </a:r>
          </a:p>
          <a:p>
            <a:r>
              <a:rPr lang="en-US" sz="1600" dirty="0"/>
              <a:t>  </a:t>
            </a:r>
            <a:r>
              <a:rPr lang="en-US" sz="1600" dirty="0" err="1"/>
              <a:t>cout</a:t>
            </a:r>
            <a:r>
              <a:rPr lang="en-US" sz="1600" dirty="0"/>
              <a:t> &lt;&lt; “Saving is $” &lt;&lt; </a:t>
            </a:r>
            <a:r>
              <a:rPr lang="en-US" sz="1600" dirty="0" err="1"/>
              <a:t>simple.savings</a:t>
            </a:r>
            <a:r>
              <a:rPr lang="en-US" sz="1600" dirty="0"/>
              <a:t>(d1);</a:t>
            </a:r>
          </a:p>
          <a:p>
            <a:r>
              <a:rPr lang="en-US" sz="1600" dirty="0"/>
              <a:t>}</a:t>
            </a:r>
          </a:p>
          <a:p>
            <a:r>
              <a:rPr lang="en-US" sz="1600" dirty="0"/>
              <a:t>if (d1 &lt; d2)</a:t>
            </a:r>
          </a:p>
          <a:p>
            <a:r>
              <a:rPr lang="en-US" sz="1600" dirty="0"/>
              <a:t>{</a:t>
            </a:r>
          </a:p>
          <a:p>
            <a:r>
              <a:rPr lang="en-US" sz="1600" dirty="0"/>
              <a:t>  </a:t>
            </a:r>
            <a:r>
              <a:rPr lang="en-US" sz="1600" dirty="0" err="1"/>
              <a:t>cout</a:t>
            </a:r>
            <a:r>
              <a:rPr lang="en-US" sz="1600" dirty="0"/>
              <a:t> &lt;&lt; “Saving is $” &lt;&lt; d2.savings(d1);</a:t>
            </a:r>
          </a:p>
          <a:p>
            <a:r>
              <a:rPr lang="en-US" sz="1600" dirty="0"/>
              <a:t>}</a:t>
            </a:r>
          </a:p>
          <a:p>
            <a:endParaRPr lang="en-US" sz="1600" dirty="0"/>
          </a:p>
        </p:txBody>
      </p:sp>
      <p:sp>
        <p:nvSpPr>
          <p:cNvPr id="13" name="TextBox 12"/>
          <p:cNvSpPr txBox="1"/>
          <p:nvPr/>
        </p:nvSpPr>
        <p:spPr>
          <a:xfrm>
            <a:off x="5410200" y="609600"/>
            <a:ext cx="3429000" cy="2308324"/>
          </a:xfrm>
          <a:prstGeom prst="rect">
            <a:avLst/>
          </a:prstGeom>
          <a:solidFill>
            <a:srgbClr val="FFC000"/>
          </a:solidFill>
        </p:spPr>
        <p:txBody>
          <a:bodyPr wrap="square" rtlCol="0">
            <a:spAutoFit/>
          </a:bodyPr>
          <a:lstStyle/>
          <a:p>
            <a:r>
              <a:rPr lang="en-US" sz="1800" dirty="0"/>
              <a:t>Q: </a:t>
            </a:r>
          </a:p>
          <a:p>
            <a:r>
              <a:rPr lang="en-US" sz="1800" dirty="0"/>
              <a:t>Since bill() is a virtual function, what will happen in the following code?</a:t>
            </a:r>
          </a:p>
          <a:p>
            <a:endParaRPr lang="en-US" sz="1800" dirty="0"/>
          </a:p>
          <a:p>
            <a:r>
              <a:rPr lang="en-US" sz="1800" dirty="0"/>
              <a:t>If bill() is not a virtual function, what will happen in the following code?</a:t>
            </a:r>
          </a:p>
        </p:txBody>
      </p:sp>
      <p:cxnSp>
        <p:nvCxnSpPr>
          <p:cNvPr id="14" name="Straight Arrow Connector 13"/>
          <p:cNvCxnSpPr>
            <a:stCxn id="4" idx="0"/>
            <a:endCxn id="3" idx="2"/>
          </p:cNvCxnSpPr>
          <p:nvPr/>
        </p:nvCxnSpPr>
        <p:spPr bwMode="auto">
          <a:xfrm flipV="1">
            <a:off x="3743413" y="998944"/>
            <a:ext cx="351864" cy="344707"/>
          </a:xfrm>
          <a:prstGeom prst="straightConnector1">
            <a:avLst/>
          </a:prstGeom>
          <a:blipFill dpi="0" rotWithShape="0">
            <a:blip r:embed="rId3"/>
            <a:srcRect/>
            <a:tile tx="0" ty="0" sx="100000" sy="100000" flip="none" algn="tl"/>
          </a:blipFill>
          <a:ln w="38100" cap="flat" cmpd="sng" algn="ctr">
            <a:solidFill>
              <a:schemeClr val="tx1"/>
            </a:solidFill>
            <a:prstDash val="solid"/>
            <a:round/>
            <a:headEnd type="none" w="med" len="med"/>
            <a:tailEnd type="triangle" w="lg" len="lg"/>
          </a:ln>
          <a:effectLst/>
        </p:spPr>
      </p:cxn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6"/>
          <p:cNvSpPr>
            <a:spLocks noChangeArrowheads="1"/>
          </p:cNvSpPr>
          <p:nvPr/>
        </p:nvSpPr>
        <p:spPr bwMode="auto">
          <a:xfrm>
            <a:off x="0" y="609600"/>
            <a:ext cx="5899150" cy="1290638"/>
          </a:xfrm>
          <a:prstGeom prst="rect">
            <a:avLst/>
          </a:prstGeom>
          <a:solidFill>
            <a:schemeClr val="bg1"/>
          </a:solidFill>
          <a:ln w="9525">
            <a:noFill/>
            <a:miter lim="800000"/>
            <a:headEnd/>
            <a:tailEnd/>
          </a:ln>
        </p:spPr>
        <p:txBody>
          <a:bodyPr wrap="none" anchor="ctr"/>
          <a:lstStyle/>
          <a:p>
            <a:endParaRPr lang="en-US"/>
          </a:p>
        </p:txBody>
      </p:sp>
      <p:pic>
        <p:nvPicPr>
          <p:cNvPr id="63495" name="Picture 4" descr="16"/>
          <p:cNvPicPr>
            <a:picLocks noChangeAspect="1" noChangeArrowheads="1"/>
          </p:cNvPicPr>
          <p:nvPr/>
        </p:nvPicPr>
        <p:blipFill>
          <a:blip r:embed="rId3" cstate="print"/>
          <a:srcRect/>
          <a:stretch>
            <a:fillRect/>
          </a:stretch>
        </p:blipFill>
        <p:spPr bwMode="auto">
          <a:xfrm>
            <a:off x="157163" y="130035"/>
            <a:ext cx="6167437" cy="6334265"/>
          </a:xfrm>
          <a:prstGeom prst="rect">
            <a:avLst/>
          </a:prstGeom>
          <a:noFill/>
          <a:ln w="9525">
            <a:noFill/>
            <a:miter lim="800000"/>
            <a:headEnd/>
            <a:tailEnd/>
          </a:ln>
        </p:spPr>
      </p:pic>
      <p:sp>
        <p:nvSpPr>
          <p:cNvPr id="63490" name="Rectangle 5"/>
          <p:cNvSpPr>
            <a:spLocks noGrp="1" noChangeArrowheads="1"/>
          </p:cNvSpPr>
          <p:nvPr>
            <p:ph type="title"/>
          </p:nvPr>
        </p:nvSpPr>
        <p:spPr>
          <a:xfrm>
            <a:off x="5867400" y="228600"/>
            <a:ext cx="3200400" cy="992188"/>
          </a:xfrm>
        </p:spPr>
        <p:txBody>
          <a:bodyPr/>
          <a:lstStyle/>
          <a:p>
            <a:pPr eaLnBrk="1" hangingPunct="1"/>
            <a:r>
              <a:rPr lang="en-US" dirty="0"/>
              <a:t>Display 15.11</a:t>
            </a:r>
            <a:br>
              <a:rPr lang="en-US" dirty="0"/>
            </a:br>
            <a:endParaRPr lang="en-US" dirty="0"/>
          </a:p>
        </p:txBody>
      </p:sp>
    </p:spTree>
  </p:cSld>
  <p:clrMapOvr>
    <a:masterClrMapping/>
  </p:clrMapOvr>
  <p:transition spd="med" advClick="0">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dirty="0"/>
              <a:t>Override vs. Redefine</a:t>
            </a:r>
          </a:p>
        </p:txBody>
      </p:sp>
      <p:sp>
        <p:nvSpPr>
          <p:cNvPr id="65539" name="Rectangle 3"/>
          <p:cNvSpPr>
            <a:spLocks noGrp="1" noChangeArrowheads="1"/>
          </p:cNvSpPr>
          <p:nvPr>
            <p:ph idx="1"/>
          </p:nvPr>
        </p:nvSpPr>
        <p:spPr>
          <a:xfrm>
            <a:off x="526627" y="1295400"/>
            <a:ext cx="8294687" cy="4572000"/>
          </a:xfrm>
        </p:spPr>
        <p:txBody>
          <a:bodyPr/>
          <a:lstStyle/>
          <a:p>
            <a:pPr eaLnBrk="1" hangingPunct="1"/>
            <a:endParaRPr lang="en-US" dirty="0"/>
          </a:p>
          <a:p>
            <a:pPr eaLnBrk="1" hangingPunct="1"/>
            <a:r>
              <a:rPr lang="en-US" dirty="0"/>
              <a:t>Virtual functions whose definitions are changed in a derived class are said to be </a:t>
            </a:r>
            <a:r>
              <a:rPr lang="en-US" dirty="0">
                <a:solidFill>
                  <a:srgbClr val="C00000"/>
                </a:solidFill>
              </a:rPr>
              <a:t>overridden</a:t>
            </a:r>
          </a:p>
          <a:p>
            <a:pPr eaLnBrk="1" hangingPunct="1"/>
            <a:r>
              <a:rPr lang="en-US" dirty="0"/>
              <a:t>Non-virtual functions whose definitions are </a:t>
            </a:r>
            <a:br>
              <a:rPr lang="en-US" dirty="0"/>
            </a:br>
            <a:r>
              <a:rPr lang="en-US" dirty="0"/>
              <a:t>changed in a derived class are </a:t>
            </a:r>
            <a:r>
              <a:rPr lang="en-US" dirty="0">
                <a:solidFill>
                  <a:srgbClr val="C00000"/>
                </a:solidFill>
              </a:rPr>
              <a:t>redefined</a:t>
            </a:r>
          </a:p>
        </p:txBody>
      </p:sp>
    </p:spTree>
  </p:cSld>
  <p:clrMapOvr>
    <a:masterClrMapping/>
  </p:clrMapOvr>
  <p:transition spd="med">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305800" cy="992187"/>
          </a:xfrm>
        </p:spPr>
        <p:txBody>
          <a:bodyPr/>
          <a:lstStyle/>
          <a:p>
            <a:r>
              <a:rPr lang="en-US" dirty="0"/>
              <a:t>A potential slicing problem</a:t>
            </a:r>
            <a:br>
              <a:rPr lang="en-US" dirty="0"/>
            </a:br>
            <a:r>
              <a:rPr lang="en-US" dirty="0"/>
              <a:t>if we do not use virtual functions.</a:t>
            </a:r>
            <a:br>
              <a:rPr lang="en-US" dirty="0"/>
            </a:br>
            <a:br>
              <a:rPr lang="en-US" dirty="0"/>
            </a:br>
            <a:endParaRPr lang="en-US" dirty="0"/>
          </a:p>
        </p:txBody>
      </p:sp>
    </p:spTree>
    <p:extLst>
      <p:ext uri="{BB962C8B-B14F-4D97-AF65-F5344CB8AC3E}">
        <p14:creationId xmlns:p14="http://schemas.microsoft.com/office/powerpoint/2010/main" val="2616622003"/>
      </p:ext>
    </p:extLst>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dirty="0"/>
              <a:t>Preliminary: C++’s Type Checking</a:t>
            </a:r>
          </a:p>
        </p:txBody>
      </p:sp>
      <p:sp>
        <p:nvSpPr>
          <p:cNvPr id="66563" name="Rectangle 3"/>
          <p:cNvSpPr>
            <a:spLocks noGrp="1" noChangeArrowheads="1"/>
          </p:cNvSpPr>
          <p:nvPr>
            <p:ph idx="1"/>
          </p:nvPr>
        </p:nvSpPr>
        <p:spPr>
          <a:xfrm>
            <a:off x="544513" y="1676400"/>
            <a:ext cx="8294687" cy="4876800"/>
          </a:xfrm>
        </p:spPr>
        <p:txBody>
          <a:bodyPr/>
          <a:lstStyle/>
          <a:p>
            <a:pPr eaLnBrk="1" hangingPunct="1"/>
            <a:r>
              <a:rPr lang="en-US" dirty="0"/>
              <a:t>C++ carefully checks for type mismatches in </a:t>
            </a:r>
            <a:br>
              <a:rPr lang="en-US" dirty="0"/>
            </a:br>
            <a:r>
              <a:rPr lang="en-US" dirty="0"/>
              <a:t>the use of values and variables</a:t>
            </a:r>
          </a:p>
          <a:p>
            <a:pPr lvl="1" eaLnBrk="1" hangingPunct="1"/>
            <a:r>
              <a:rPr lang="en-US" sz="2400" dirty="0"/>
              <a:t>This is referred to as</a:t>
            </a:r>
            <a:r>
              <a:rPr lang="en-US" sz="2400" dirty="0">
                <a:solidFill>
                  <a:srgbClr val="0000CC"/>
                </a:solidFill>
              </a:rPr>
              <a:t> strong type checking</a:t>
            </a:r>
          </a:p>
          <a:p>
            <a:pPr lvl="1" eaLnBrk="1" hangingPunct="1"/>
            <a:r>
              <a:rPr lang="en-US" sz="2400" dirty="0"/>
              <a:t>Generally, the type of a value assigned to a variable must match the type of the variable</a:t>
            </a:r>
          </a:p>
          <a:p>
            <a:pPr lvl="3" eaLnBrk="1" hangingPunct="1"/>
            <a:r>
              <a:rPr lang="en-US" dirty="0"/>
              <a:t>E.g.,  double a = “Hello”; //incorrect. No relationship</a:t>
            </a:r>
          </a:p>
          <a:p>
            <a:pPr lvl="2" eaLnBrk="1" hangingPunct="1"/>
            <a:r>
              <a:rPr lang="en-US" dirty="0"/>
              <a:t>Recall that some automatic type casting occurs</a:t>
            </a:r>
          </a:p>
          <a:p>
            <a:pPr lvl="3" eaLnBrk="1" hangingPunct="1"/>
            <a:r>
              <a:rPr lang="en-US" dirty="0"/>
              <a:t>E.g., int a = 20.34; //correct, but what happens?</a:t>
            </a:r>
          </a:p>
          <a:p>
            <a:pPr eaLnBrk="1" hangingPunct="1"/>
            <a:r>
              <a:rPr lang="en-US" dirty="0"/>
              <a:t>When a double is assigned to an int</a:t>
            </a:r>
            <a:r>
              <a:rPr lang="en-US" b="1" dirty="0"/>
              <a:t>, what happens? </a:t>
            </a:r>
          </a:p>
        </p:txBody>
      </p:sp>
    </p:spTree>
    <p:extLst>
      <p:ext uri="{BB962C8B-B14F-4D97-AF65-F5344CB8AC3E}">
        <p14:creationId xmlns:p14="http://schemas.microsoft.com/office/powerpoint/2010/main" val="823276622"/>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96549" y="53669"/>
            <a:ext cx="4430901" cy="2994331"/>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8" name="TextBox 7"/>
          <p:cNvSpPr txBox="1"/>
          <p:nvPr/>
        </p:nvSpPr>
        <p:spPr>
          <a:xfrm>
            <a:off x="1936650" y="53669"/>
            <a:ext cx="807160" cy="350196"/>
          </a:xfrm>
          <a:prstGeom prst="rect">
            <a:avLst/>
          </a:prstGeom>
          <a:solidFill>
            <a:schemeClr val="tx2">
              <a:lumMod val="75000"/>
            </a:schemeClr>
          </a:solidFill>
          <a:ln>
            <a:solidFill>
              <a:schemeClr val="tx1"/>
            </a:solidFill>
          </a:ln>
        </p:spPr>
        <p:txBody>
          <a:bodyPr wrap="square" rtlCol="0">
            <a:spAutoFit/>
          </a:bodyPr>
          <a:lstStyle/>
          <a:p>
            <a:r>
              <a:rPr lang="en-US" sz="1800" b="1" dirty="0">
                <a:solidFill>
                  <a:schemeClr val="bg1"/>
                </a:solidFill>
              </a:rPr>
              <a:t>name</a:t>
            </a:r>
            <a:endParaRPr lang="en-US" sz="1800" dirty="0">
              <a:solidFill>
                <a:schemeClr val="bg1"/>
              </a:solidFill>
            </a:endParaRPr>
          </a:p>
        </p:txBody>
      </p:sp>
      <p:sp>
        <p:nvSpPr>
          <p:cNvPr id="10" name="Oval 9"/>
          <p:cNvSpPr/>
          <p:nvPr/>
        </p:nvSpPr>
        <p:spPr bwMode="auto">
          <a:xfrm>
            <a:off x="293676" y="514567"/>
            <a:ext cx="1143457" cy="583146"/>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Employee()</a:t>
            </a:r>
          </a:p>
        </p:txBody>
      </p:sp>
      <p:sp>
        <p:nvSpPr>
          <p:cNvPr id="11" name="Oval 10"/>
          <p:cNvSpPr/>
          <p:nvPr/>
        </p:nvSpPr>
        <p:spPr bwMode="auto">
          <a:xfrm>
            <a:off x="273380" y="1766145"/>
            <a:ext cx="1219657" cy="583146"/>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err="1"/>
              <a:t>get_name</a:t>
            </a:r>
            <a:r>
              <a:rPr kumimoji="0" lang="en-US" sz="1400" b="0" i="0" u="none" strike="noStrike" cap="none" normalizeH="0" baseline="0" dirty="0">
                <a:ln>
                  <a:noFill/>
                </a:ln>
                <a:solidFill>
                  <a:schemeClr val="tx1"/>
                </a:solidFill>
                <a:effectLst/>
                <a:latin typeface="Arial" charset="0"/>
              </a:rPr>
              <a:t>()</a:t>
            </a:r>
          </a:p>
        </p:txBody>
      </p:sp>
      <p:sp>
        <p:nvSpPr>
          <p:cNvPr id="13" name="Oval 12"/>
          <p:cNvSpPr/>
          <p:nvPr/>
        </p:nvSpPr>
        <p:spPr bwMode="auto">
          <a:xfrm>
            <a:off x="3097027" y="1766145"/>
            <a:ext cx="1257071" cy="583146"/>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err="1"/>
              <a:t>g</a:t>
            </a:r>
            <a:r>
              <a:rPr kumimoji="0" lang="en-US" sz="1400" b="0" i="0" u="none" strike="noStrike" cap="none" normalizeH="0" baseline="0" dirty="0" err="1">
                <a:ln>
                  <a:noFill/>
                </a:ln>
                <a:solidFill>
                  <a:schemeClr val="tx1"/>
                </a:solidFill>
                <a:effectLst/>
                <a:latin typeface="Arial" charset="0"/>
              </a:rPr>
              <a:t>et_net_pay</a:t>
            </a:r>
            <a:r>
              <a:rPr kumimoji="0" lang="en-US" sz="1400" b="0" i="0" u="none" strike="noStrike" cap="none" normalizeH="0" baseline="0" dirty="0">
                <a:ln>
                  <a:noFill/>
                </a:ln>
                <a:solidFill>
                  <a:schemeClr val="tx1"/>
                </a:solidFill>
                <a:effectLst/>
                <a:latin typeface="Arial" charset="0"/>
              </a:rPr>
              <a:t>()</a:t>
            </a:r>
          </a:p>
        </p:txBody>
      </p:sp>
      <p:sp>
        <p:nvSpPr>
          <p:cNvPr id="14" name="Oval 13"/>
          <p:cNvSpPr/>
          <p:nvPr/>
        </p:nvSpPr>
        <p:spPr bwMode="auto">
          <a:xfrm>
            <a:off x="116797" y="1097713"/>
            <a:ext cx="2059450" cy="583146"/>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Employee(string, string)</a:t>
            </a:r>
          </a:p>
        </p:txBody>
      </p:sp>
      <p:sp>
        <p:nvSpPr>
          <p:cNvPr id="16" name="Oval 15"/>
          <p:cNvSpPr/>
          <p:nvPr/>
        </p:nvSpPr>
        <p:spPr bwMode="auto">
          <a:xfrm>
            <a:off x="1635421" y="1766145"/>
            <a:ext cx="1245460" cy="583146"/>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effectLst/>
                <a:latin typeface="Arial" charset="0"/>
              </a:rPr>
              <a:t>get_ssn</a:t>
            </a:r>
            <a:r>
              <a:rPr kumimoji="0" lang="en-US" sz="1400" b="0" i="0" u="none" strike="noStrike" cap="none" normalizeH="0" baseline="0" dirty="0">
                <a:ln>
                  <a:noFill/>
                </a:ln>
                <a:effectLst/>
                <a:latin typeface="Arial" charset="0"/>
              </a:rPr>
              <a:t>()</a:t>
            </a:r>
          </a:p>
        </p:txBody>
      </p:sp>
      <p:sp>
        <p:nvSpPr>
          <p:cNvPr id="17" name="TextBox 16"/>
          <p:cNvSpPr txBox="1"/>
          <p:nvPr/>
        </p:nvSpPr>
        <p:spPr>
          <a:xfrm>
            <a:off x="296688" y="84819"/>
            <a:ext cx="1602553" cy="379379"/>
          </a:xfrm>
          <a:prstGeom prst="rect">
            <a:avLst/>
          </a:prstGeom>
          <a:noFill/>
        </p:spPr>
        <p:txBody>
          <a:bodyPr wrap="square" rtlCol="0">
            <a:spAutoFit/>
          </a:bodyPr>
          <a:lstStyle/>
          <a:p>
            <a:r>
              <a:rPr lang="en-US" sz="2000" dirty="0"/>
              <a:t>Employee</a:t>
            </a:r>
          </a:p>
        </p:txBody>
      </p:sp>
      <p:sp>
        <p:nvSpPr>
          <p:cNvPr id="18" name="TextBox 17"/>
          <p:cNvSpPr txBox="1"/>
          <p:nvPr/>
        </p:nvSpPr>
        <p:spPr>
          <a:xfrm>
            <a:off x="2880881" y="53669"/>
            <a:ext cx="807160" cy="350196"/>
          </a:xfrm>
          <a:prstGeom prst="rect">
            <a:avLst/>
          </a:prstGeom>
          <a:solidFill>
            <a:schemeClr val="tx2">
              <a:lumMod val="75000"/>
            </a:schemeClr>
          </a:solidFill>
          <a:ln>
            <a:solidFill>
              <a:schemeClr val="tx1"/>
            </a:solidFill>
          </a:ln>
        </p:spPr>
        <p:txBody>
          <a:bodyPr wrap="square" rtlCol="0">
            <a:spAutoFit/>
          </a:bodyPr>
          <a:lstStyle/>
          <a:p>
            <a:r>
              <a:rPr lang="en-US" sz="1800" b="1" dirty="0" err="1">
                <a:solidFill>
                  <a:schemeClr val="bg1"/>
                </a:solidFill>
              </a:rPr>
              <a:t>ssn</a:t>
            </a:r>
            <a:endParaRPr lang="en-US" sz="1800" dirty="0">
              <a:solidFill>
                <a:schemeClr val="bg1"/>
              </a:solidFill>
            </a:endParaRPr>
          </a:p>
        </p:txBody>
      </p:sp>
      <p:sp>
        <p:nvSpPr>
          <p:cNvPr id="19" name="TextBox 18"/>
          <p:cNvSpPr txBox="1"/>
          <p:nvPr/>
        </p:nvSpPr>
        <p:spPr>
          <a:xfrm>
            <a:off x="2009019" y="515177"/>
            <a:ext cx="1096706" cy="350196"/>
          </a:xfrm>
          <a:prstGeom prst="rect">
            <a:avLst/>
          </a:prstGeom>
          <a:solidFill>
            <a:schemeClr val="tx2">
              <a:lumMod val="75000"/>
            </a:schemeClr>
          </a:solidFill>
          <a:ln>
            <a:solidFill>
              <a:schemeClr val="tx1"/>
            </a:solidFill>
          </a:ln>
        </p:spPr>
        <p:txBody>
          <a:bodyPr wrap="square" rtlCol="0">
            <a:spAutoFit/>
          </a:bodyPr>
          <a:lstStyle/>
          <a:p>
            <a:r>
              <a:rPr lang="en-US" sz="1800" b="1" dirty="0" err="1">
                <a:solidFill>
                  <a:schemeClr val="bg1"/>
                </a:solidFill>
              </a:rPr>
              <a:t>net_pay</a:t>
            </a:r>
            <a:endParaRPr lang="en-US" sz="1800" dirty="0">
              <a:solidFill>
                <a:schemeClr val="bg1"/>
              </a:solidFill>
            </a:endParaRPr>
          </a:p>
        </p:txBody>
      </p:sp>
      <p:sp>
        <p:nvSpPr>
          <p:cNvPr id="20" name="Oval 19"/>
          <p:cNvSpPr/>
          <p:nvPr/>
        </p:nvSpPr>
        <p:spPr bwMode="auto">
          <a:xfrm>
            <a:off x="260250" y="2453371"/>
            <a:ext cx="1219657" cy="583146"/>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err="1"/>
              <a:t>set_name</a:t>
            </a:r>
            <a:r>
              <a:rPr kumimoji="0" lang="en-US" sz="1400" b="0" i="0" u="none" strike="noStrike" cap="none" normalizeH="0" baseline="0" dirty="0">
                <a:ln>
                  <a:noFill/>
                </a:ln>
                <a:solidFill>
                  <a:schemeClr val="tx1"/>
                </a:solidFill>
                <a:effectLst/>
                <a:latin typeface="Arial" charset="0"/>
              </a:rPr>
              <a:t>()</a:t>
            </a:r>
          </a:p>
        </p:txBody>
      </p:sp>
      <p:sp>
        <p:nvSpPr>
          <p:cNvPr id="21" name="Oval 20"/>
          <p:cNvSpPr/>
          <p:nvPr/>
        </p:nvSpPr>
        <p:spPr bwMode="auto">
          <a:xfrm>
            <a:off x="3097027" y="2459723"/>
            <a:ext cx="1257071" cy="583146"/>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err="1"/>
              <a:t>set</a:t>
            </a:r>
            <a:r>
              <a:rPr kumimoji="0" lang="en-US" sz="1400" b="0" i="0" u="none" strike="noStrike" cap="none" normalizeH="0" baseline="0" dirty="0" err="1">
                <a:ln>
                  <a:noFill/>
                </a:ln>
                <a:solidFill>
                  <a:schemeClr val="tx1"/>
                </a:solidFill>
                <a:effectLst/>
                <a:latin typeface="Arial" charset="0"/>
              </a:rPr>
              <a:t>_net_pay</a:t>
            </a:r>
            <a:r>
              <a:rPr kumimoji="0" lang="en-US" sz="1400" b="0" i="0" u="none" strike="noStrike" cap="none" normalizeH="0" baseline="0" dirty="0">
                <a:ln>
                  <a:noFill/>
                </a:ln>
                <a:solidFill>
                  <a:schemeClr val="tx1"/>
                </a:solidFill>
                <a:effectLst/>
                <a:latin typeface="Arial" charset="0"/>
              </a:rPr>
              <a:t>()</a:t>
            </a:r>
          </a:p>
        </p:txBody>
      </p:sp>
      <p:sp>
        <p:nvSpPr>
          <p:cNvPr id="22" name="Oval 21"/>
          <p:cNvSpPr/>
          <p:nvPr/>
        </p:nvSpPr>
        <p:spPr bwMode="auto">
          <a:xfrm>
            <a:off x="1643387" y="2464854"/>
            <a:ext cx="1245460" cy="583146"/>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err="1"/>
              <a:t>set</a:t>
            </a:r>
            <a:r>
              <a:rPr kumimoji="0" lang="en-US" sz="1400" b="0" i="0" u="none" strike="noStrike" cap="none" normalizeH="0" baseline="0" dirty="0" err="1">
                <a:ln>
                  <a:noFill/>
                </a:ln>
                <a:effectLst/>
                <a:latin typeface="Arial" charset="0"/>
              </a:rPr>
              <a:t>_ssn</a:t>
            </a:r>
            <a:r>
              <a:rPr kumimoji="0" lang="en-US" sz="1400" b="0" i="0" u="none" strike="noStrike" cap="none" normalizeH="0" baseline="0" dirty="0">
                <a:ln>
                  <a:noFill/>
                </a:ln>
                <a:effectLst/>
                <a:latin typeface="Arial" charset="0"/>
              </a:rPr>
              <a:t>()</a:t>
            </a:r>
          </a:p>
        </p:txBody>
      </p:sp>
      <p:sp>
        <p:nvSpPr>
          <p:cNvPr id="23" name="Oval 22"/>
          <p:cNvSpPr/>
          <p:nvPr/>
        </p:nvSpPr>
        <p:spPr bwMode="auto">
          <a:xfrm>
            <a:off x="2260311" y="1097713"/>
            <a:ext cx="1257071" cy="583146"/>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err="1"/>
              <a:t>print_check</a:t>
            </a:r>
            <a:r>
              <a:rPr kumimoji="0" lang="en-US" sz="1400" b="0" i="0" u="none" strike="noStrike" cap="none" normalizeH="0" baseline="0" dirty="0">
                <a:ln>
                  <a:noFill/>
                </a:ln>
                <a:solidFill>
                  <a:schemeClr val="tx1"/>
                </a:solidFill>
                <a:effectLst/>
                <a:latin typeface="Arial" charset="0"/>
              </a:rPr>
              <a:t>()</a:t>
            </a:r>
          </a:p>
        </p:txBody>
      </p:sp>
      <p:sp>
        <p:nvSpPr>
          <p:cNvPr id="26" name="Rounded Rectangle 25"/>
          <p:cNvSpPr/>
          <p:nvPr/>
        </p:nvSpPr>
        <p:spPr bwMode="auto">
          <a:xfrm>
            <a:off x="228600" y="3660391"/>
            <a:ext cx="8229600" cy="2994331"/>
          </a:xfrm>
          <a:prstGeom prst="roundRect">
            <a:avLst/>
          </a:prstGeom>
          <a:solidFill>
            <a:schemeClr val="accent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7" name="TextBox 26"/>
          <p:cNvSpPr txBox="1"/>
          <p:nvPr/>
        </p:nvSpPr>
        <p:spPr>
          <a:xfrm>
            <a:off x="2473162" y="3660391"/>
            <a:ext cx="807160" cy="350196"/>
          </a:xfrm>
          <a:prstGeom prst="rect">
            <a:avLst/>
          </a:prstGeom>
          <a:solidFill>
            <a:schemeClr val="tx2">
              <a:lumMod val="75000"/>
            </a:schemeClr>
          </a:solidFill>
          <a:ln>
            <a:solidFill>
              <a:schemeClr val="tx1"/>
            </a:solidFill>
          </a:ln>
        </p:spPr>
        <p:txBody>
          <a:bodyPr wrap="square" rtlCol="0">
            <a:spAutoFit/>
          </a:bodyPr>
          <a:lstStyle/>
          <a:p>
            <a:r>
              <a:rPr lang="en-US" sz="1800" b="1" dirty="0">
                <a:solidFill>
                  <a:schemeClr val="bg1"/>
                </a:solidFill>
              </a:rPr>
              <a:t>name</a:t>
            </a:r>
            <a:endParaRPr lang="en-US" sz="1800" dirty="0">
              <a:solidFill>
                <a:schemeClr val="bg1"/>
              </a:solidFill>
            </a:endParaRPr>
          </a:p>
        </p:txBody>
      </p:sp>
      <p:sp>
        <p:nvSpPr>
          <p:cNvPr id="28" name="Oval 27"/>
          <p:cNvSpPr/>
          <p:nvPr/>
        </p:nvSpPr>
        <p:spPr bwMode="auto">
          <a:xfrm>
            <a:off x="425727" y="4121289"/>
            <a:ext cx="1143457" cy="583146"/>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Employee()</a:t>
            </a:r>
          </a:p>
        </p:txBody>
      </p:sp>
      <p:sp>
        <p:nvSpPr>
          <p:cNvPr id="29" name="Oval 28"/>
          <p:cNvSpPr/>
          <p:nvPr/>
        </p:nvSpPr>
        <p:spPr bwMode="auto">
          <a:xfrm>
            <a:off x="405431" y="5372867"/>
            <a:ext cx="1219657" cy="583146"/>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err="1"/>
              <a:t>get_name</a:t>
            </a:r>
            <a:r>
              <a:rPr kumimoji="0" lang="en-US" sz="1400" b="0" i="0" u="none" strike="noStrike" cap="none" normalizeH="0" baseline="0" dirty="0">
                <a:ln>
                  <a:noFill/>
                </a:ln>
                <a:solidFill>
                  <a:schemeClr val="tx1"/>
                </a:solidFill>
                <a:effectLst/>
                <a:latin typeface="Arial" charset="0"/>
              </a:rPr>
              <a:t>()</a:t>
            </a:r>
          </a:p>
        </p:txBody>
      </p:sp>
      <p:sp>
        <p:nvSpPr>
          <p:cNvPr id="30" name="Oval 29"/>
          <p:cNvSpPr/>
          <p:nvPr/>
        </p:nvSpPr>
        <p:spPr bwMode="auto">
          <a:xfrm>
            <a:off x="3229078" y="5372867"/>
            <a:ext cx="1257071" cy="583146"/>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err="1"/>
              <a:t>g</a:t>
            </a:r>
            <a:r>
              <a:rPr kumimoji="0" lang="en-US" sz="1400" b="0" i="0" u="none" strike="noStrike" cap="none" normalizeH="0" baseline="0" dirty="0" err="1">
                <a:ln>
                  <a:noFill/>
                </a:ln>
                <a:solidFill>
                  <a:schemeClr val="tx1"/>
                </a:solidFill>
                <a:effectLst/>
                <a:latin typeface="Arial" charset="0"/>
              </a:rPr>
              <a:t>et_net_pay</a:t>
            </a:r>
            <a:r>
              <a:rPr kumimoji="0" lang="en-US" sz="1400" b="0" i="0" u="none" strike="noStrike" cap="none" normalizeH="0" baseline="0" dirty="0">
                <a:ln>
                  <a:noFill/>
                </a:ln>
                <a:solidFill>
                  <a:schemeClr val="tx1"/>
                </a:solidFill>
                <a:effectLst/>
                <a:latin typeface="Arial" charset="0"/>
              </a:rPr>
              <a:t>()</a:t>
            </a:r>
          </a:p>
        </p:txBody>
      </p:sp>
      <p:sp>
        <p:nvSpPr>
          <p:cNvPr id="31" name="Oval 30"/>
          <p:cNvSpPr/>
          <p:nvPr/>
        </p:nvSpPr>
        <p:spPr bwMode="auto">
          <a:xfrm>
            <a:off x="248848" y="4704435"/>
            <a:ext cx="2059450" cy="583146"/>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Employee(string, string)</a:t>
            </a:r>
          </a:p>
        </p:txBody>
      </p:sp>
      <p:sp>
        <p:nvSpPr>
          <p:cNvPr id="32" name="Oval 31"/>
          <p:cNvSpPr/>
          <p:nvPr/>
        </p:nvSpPr>
        <p:spPr bwMode="auto">
          <a:xfrm>
            <a:off x="1767472" y="5372867"/>
            <a:ext cx="1245460" cy="583146"/>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effectLst/>
                <a:latin typeface="Arial" charset="0"/>
              </a:rPr>
              <a:t>get_ssn</a:t>
            </a:r>
            <a:r>
              <a:rPr kumimoji="0" lang="en-US" sz="1400" b="0" i="0" u="none" strike="noStrike" cap="none" normalizeH="0" baseline="0" dirty="0">
                <a:ln>
                  <a:noFill/>
                </a:ln>
                <a:effectLst/>
                <a:latin typeface="Arial" charset="0"/>
              </a:rPr>
              <a:t>()</a:t>
            </a:r>
          </a:p>
        </p:txBody>
      </p:sp>
      <p:sp>
        <p:nvSpPr>
          <p:cNvPr id="33" name="TextBox 32"/>
          <p:cNvSpPr txBox="1"/>
          <p:nvPr/>
        </p:nvSpPr>
        <p:spPr>
          <a:xfrm>
            <a:off x="428739" y="3691541"/>
            <a:ext cx="2044423" cy="400110"/>
          </a:xfrm>
          <a:prstGeom prst="rect">
            <a:avLst/>
          </a:prstGeom>
          <a:noFill/>
        </p:spPr>
        <p:txBody>
          <a:bodyPr wrap="square" rtlCol="0">
            <a:spAutoFit/>
          </a:bodyPr>
          <a:lstStyle/>
          <a:p>
            <a:r>
              <a:rPr lang="en-US" sz="2000" dirty="0" err="1"/>
              <a:t>HourlyEmployee</a:t>
            </a:r>
            <a:endParaRPr lang="en-US" sz="2000" dirty="0"/>
          </a:p>
        </p:txBody>
      </p:sp>
      <p:sp>
        <p:nvSpPr>
          <p:cNvPr id="34" name="TextBox 33"/>
          <p:cNvSpPr txBox="1"/>
          <p:nvPr/>
        </p:nvSpPr>
        <p:spPr>
          <a:xfrm>
            <a:off x="3417393" y="3660391"/>
            <a:ext cx="807160" cy="350196"/>
          </a:xfrm>
          <a:prstGeom prst="rect">
            <a:avLst/>
          </a:prstGeom>
          <a:solidFill>
            <a:schemeClr val="tx2">
              <a:lumMod val="75000"/>
            </a:schemeClr>
          </a:solidFill>
          <a:ln>
            <a:solidFill>
              <a:schemeClr val="tx1"/>
            </a:solidFill>
          </a:ln>
        </p:spPr>
        <p:txBody>
          <a:bodyPr wrap="square" rtlCol="0">
            <a:spAutoFit/>
          </a:bodyPr>
          <a:lstStyle/>
          <a:p>
            <a:r>
              <a:rPr lang="en-US" sz="1800" b="1" dirty="0" err="1">
                <a:solidFill>
                  <a:schemeClr val="bg1"/>
                </a:solidFill>
              </a:rPr>
              <a:t>ssn</a:t>
            </a:r>
            <a:endParaRPr lang="en-US" sz="1800" dirty="0">
              <a:solidFill>
                <a:schemeClr val="bg1"/>
              </a:solidFill>
            </a:endParaRPr>
          </a:p>
        </p:txBody>
      </p:sp>
      <p:sp>
        <p:nvSpPr>
          <p:cNvPr id="35" name="TextBox 34"/>
          <p:cNvSpPr txBox="1"/>
          <p:nvPr/>
        </p:nvSpPr>
        <p:spPr>
          <a:xfrm>
            <a:off x="2545531" y="4121899"/>
            <a:ext cx="1096706" cy="350196"/>
          </a:xfrm>
          <a:prstGeom prst="rect">
            <a:avLst/>
          </a:prstGeom>
          <a:solidFill>
            <a:schemeClr val="tx2">
              <a:lumMod val="75000"/>
            </a:schemeClr>
          </a:solidFill>
          <a:ln>
            <a:solidFill>
              <a:schemeClr val="tx1"/>
            </a:solidFill>
          </a:ln>
        </p:spPr>
        <p:txBody>
          <a:bodyPr wrap="square" rtlCol="0">
            <a:spAutoFit/>
          </a:bodyPr>
          <a:lstStyle/>
          <a:p>
            <a:r>
              <a:rPr lang="en-US" sz="1800" b="1" dirty="0" err="1">
                <a:solidFill>
                  <a:schemeClr val="bg1"/>
                </a:solidFill>
              </a:rPr>
              <a:t>net_pay</a:t>
            </a:r>
            <a:endParaRPr lang="en-US" sz="1800" dirty="0">
              <a:solidFill>
                <a:schemeClr val="bg1"/>
              </a:solidFill>
            </a:endParaRPr>
          </a:p>
        </p:txBody>
      </p:sp>
      <p:sp>
        <p:nvSpPr>
          <p:cNvPr id="36" name="Oval 35"/>
          <p:cNvSpPr/>
          <p:nvPr/>
        </p:nvSpPr>
        <p:spPr bwMode="auto">
          <a:xfrm>
            <a:off x="392301" y="6060093"/>
            <a:ext cx="1219657" cy="583146"/>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err="1"/>
              <a:t>set_name</a:t>
            </a:r>
            <a:r>
              <a:rPr kumimoji="0" lang="en-US" sz="1400" b="0" i="0" u="none" strike="noStrike" cap="none" normalizeH="0" baseline="0" dirty="0">
                <a:ln>
                  <a:noFill/>
                </a:ln>
                <a:solidFill>
                  <a:schemeClr val="tx1"/>
                </a:solidFill>
                <a:effectLst/>
                <a:latin typeface="Arial" charset="0"/>
              </a:rPr>
              <a:t>()</a:t>
            </a:r>
          </a:p>
        </p:txBody>
      </p:sp>
      <p:sp>
        <p:nvSpPr>
          <p:cNvPr id="37" name="Oval 36"/>
          <p:cNvSpPr/>
          <p:nvPr/>
        </p:nvSpPr>
        <p:spPr bwMode="auto">
          <a:xfrm>
            <a:off x="3229078" y="6066445"/>
            <a:ext cx="1257071" cy="583146"/>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err="1"/>
              <a:t>set</a:t>
            </a:r>
            <a:r>
              <a:rPr kumimoji="0" lang="en-US" sz="1400" b="0" i="0" u="none" strike="noStrike" cap="none" normalizeH="0" baseline="0" dirty="0" err="1">
                <a:ln>
                  <a:noFill/>
                </a:ln>
                <a:solidFill>
                  <a:schemeClr val="tx1"/>
                </a:solidFill>
                <a:effectLst/>
                <a:latin typeface="Arial" charset="0"/>
              </a:rPr>
              <a:t>_net_pay</a:t>
            </a:r>
            <a:r>
              <a:rPr kumimoji="0" lang="en-US" sz="1400" b="0" i="0" u="none" strike="noStrike" cap="none" normalizeH="0" baseline="0" dirty="0">
                <a:ln>
                  <a:noFill/>
                </a:ln>
                <a:solidFill>
                  <a:schemeClr val="tx1"/>
                </a:solidFill>
                <a:effectLst/>
                <a:latin typeface="Arial" charset="0"/>
              </a:rPr>
              <a:t>()</a:t>
            </a:r>
          </a:p>
        </p:txBody>
      </p:sp>
      <p:sp>
        <p:nvSpPr>
          <p:cNvPr id="38" name="Oval 37"/>
          <p:cNvSpPr/>
          <p:nvPr/>
        </p:nvSpPr>
        <p:spPr bwMode="auto">
          <a:xfrm>
            <a:off x="1775438" y="6071576"/>
            <a:ext cx="1245460" cy="583146"/>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err="1"/>
              <a:t>set</a:t>
            </a:r>
            <a:r>
              <a:rPr kumimoji="0" lang="en-US" sz="1400" b="0" i="0" u="none" strike="noStrike" cap="none" normalizeH="0" baseline="0" dirty="0" err="1">
                <a:ln>
                  <a:noFill/>
                </a:ln>
                <a:effectLst/>
                <a:latin typeface="Arial" charset="0"/>
              </a:rPr>
              <a:t>_ssn</a:t>
            </a:r>
            <a:r>
              <a:rPr kumimoji="0" lang="en-US" sz="1400" b="0" i="0" u="none" strike="noStrike" cap="none" normalizeH="0" baseline="0" dirty="0">
                <a:ln>
                  <a:noFill/>
                </a:ln>
                <a:effectLst/>
                <a:latin typeface="Arial" charset="0"/>
              </a:rPr>
              <a:t>()</a:t>
            </a:r>
          </a:p>
        </p:txBody>
      </p:sp>
      <p:sp>
        <p:nvSpPr>
          <p:cNvPr id="39" name="Oval 38"/>
          <p:cNvSpPr/>
          <p:nvPr/>
        </p:nvSpPr>
        <p:spPr bwMode="auto">
          <a:xfrm>
            <a:off x="3857613" y="4706989"/>
            <a:ext cx="1257071" cy="583146"/>
          </a:xfrm>
          <a:prstGeom prst="ellipse">
            <a:avLst/>
          </a:prstGeom>
          <a:solidFill>
            <a:srgbClr val="0099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err="1"/>
              <a:t>print_check</a:t>
            </a:r>
            <a:r>
              <a:rPr kumimoji="0" lang="en-US" sz="1400" b="0" i="0" u="none" strike="noStrike" cap="none" normalizeH="0" baseline="0" dirty="0">
                <a:ln>
                  <a:noFill/>
                </a:ln>
                <a:solidFill>
                  <a:schemeClr val="tx1"/>
                </a:solidFill>
                <a:effectLst/>
                <a:latin typeface="Arial" charset="0"/>
              </a:rPr>
              <a:t>()</a:t>
            </a:r>
          </a:p>
        </p:txBody>
      </p:sp>
      <p:sp>
        <p:nvSpPr>
          <p:cNvPr id="40" name="TextBox 39"/>
          <p:cNvSpPr txBox="1"/>
          <p:nvPr/>
        </p:nvSpPr>
        <p:spPr>
          <a:xfrm>
            <a:off x="5029200" y="3717097"/>
            <a:ext cx="1447800" cy="369332"/>
          </a:xfrm>
          <a:prstGeom prst="rect">
            <a:avLst/>
          </a:prstGeom>
          <a:solidFill>
            <a:srgbClr val="800000"/>
          </a:solidFill>
          <a:ln>
            <a:solidFill>
              <a:schemeClr val="tx1"/>
            </a:solidFill>
          </a:ln>
        </p:spPr>
        <p:txBody>
          <a:bodyPr wrap="square" rtlCol="0">
            <a:spAutoFit/>
          </a:bodyPr>
          <a:lstStyle/>
          <a:p>
            <a:r>
              <a:rPr lang="en-US" sz="1800" b="1" dirty="0" err="1">
                <a:solidFill>
                  <a:schemeClr val="bg1"/>
                </a:solidFill>
              </a:rPr>
              <a:t>wage_rate</a:t>
            </a:r>
            <a:endParaRPr lang="en-US" sz="1800" dirty="0">
              <a:solidFill>
                <a:schemeClr val="bg1"/>
              </a:solidFill>
            </a:endParaRPr>
          </a:p>
        </p:txBody>
      </p:sp>
      <p:sp>
        <p:nvSpPr>
          <p:cNvPr id="41" name="TextBox 40"/>
          <p:cNvSpPr txBox="1"/>
          <p:nvPr/>
        </p:nvSpPr>
        <p:spPr>
          <a:xfrm>
            <a:off x="6629400" y="3722319"/>
            <a:ext cx="1066800" cy="369332"/>
          </a:xfrm>
          <a:prstGeom prst="rect">
            <a:avLst/>
          </a:prstGeom>
          <a:solidFill>
            <a:srgbClr val="800000"/>
          </a:solidFill>
          <a:ln>
            <a:solidFill>
              <a:schemeClr val="tx1"/>
            </a:solidFill>
          </a:ln>
        </p:spPr>
        <p:txBody>
          <a:bodyPr wrap="square" rtlCol="0">
            <a:spAutoFit/>
          </a:bodyPr>
          <a:lstStyle/>
          <a:p>
            <a:r>
              <a:rPr lang="en-US" sz="1800" b="1" dirty="0">
                <a:solidFill>
                  <a:schemeClr val="bg1"/>
                </a:solidFill>
              </a:rPr>
              <a:t>hours</a:t>
            </a:r>
            <a:endParaRPr lang="en-US" sz="1800" dirty="0">
              <a:solidFill>
                <a:schemeClr val="bg1"/>
              </a:solidFill>
            </a:endParaRPr>
          </a:p>
        </p:txBody>
      </p:sp>
      <p:sp>
        <p:nvSpPr>
          <p:cNvPr id="42" name="Oval 41"/>
          <p:cNvSpPr/>
          <p:nvPr/>
        </p:nvSpPr>
        <p:spPr bwMode="auto">
          <a:xfrm>
            <a:off x="5276534" y="4704435"/>
            <a:ext cx="1257071" cy="583146"/>
          </a:xfrm>
          <a:prstGeom prst="ellipse">
            <a:avLst/>
          </a:prstGeom>
          <a:solidFill>
            <a:srgbClr val="0099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err="1"/>
              <a:t>set_rate</a:t>
            </a:r>
            <a:r>
              <a:rPr kumimoji="0" lang="en-US" sz="1400" b="0" i="0" u="none" strike="noStrike" cap="none" normalizeH="0" baseline="0" dirty="0">
                <a:ln>
                  <a:noFill/>
                </a:ln>
                <a:solidFill>
                  <a:schemeClr val="tx1"/>
                </a:solidFill>
                <a:effectLst/>
                <a:latin typeface="Arial" charset="0"/>
              </a:rPr>
              <a:t>()</a:t>
            </a:r>
          </a:p>
        </p:txBody>
      </p:sp>
      <p:sp>
        <p:nvSpPr>
          <p:cNvPr id="43" name="Oval 42"/>
          <p:cNvSpPr/>
          <p:nvPr/>
        </p:nvSpPr>
        <p:spPr bwMode="auto">
          <a:xfrm>
            <a:off x="6895871" y="4704435"/>
            <a:ext cx="1257071" cy="583146"/>
          </a:xfrm>
          <a:prstGeom prst="ellipse">
            <a:avLst/>
          </a:prstGeom>
          <a:solidFill>
            <a:srgbClr val="0099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err="1"/>
              <a:t>get_rate</a:t>
            </a:r>
            <a:r>
              <a:rPr kumimoji="0" lang="en-US" sz="1400" b="0" i="0" u="none" strike="noStrike" cap="none" normalizeH="0" baseline="0" dirty="0">
                <a:ln>
                  <a:noFill/>
                </a:ln>
                <a:solidFill>
                  <a:schemeClr val="tx1"/>
                </a:solidFill>
                <a:effectLst/>
                <a:latin typeface="Arial" charset="0"/>
              </a:rPr>
              <a:t>()</a:t>
            </a:r>
          </a:p>
        </p:txBody>
      </p:sp>
      <p:sp>
        <p:nvSpPr>
          <p:cNvPr id="44" name="Oval 43"/>
          <p:cNvSpPr/>
          <p:nvPr/>
        </p:nvSpPr>
        <p:spPr bwMode="auto">
          <a:xfrm>
            <a:off x="5276534" y="5531247"/>
            <a:ext cx="1257071" cy="583146"/>
          </a:xfrm>
          <a:prstGeom prst="ellipse">
            <a:avLst/>
          </a:prstGeom>
          <a:solidFill>
            <a:srgbClr val="0099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err="1"/>
              <a:t>set_hours</a:t>
            </a:r>
            <a:r>
              <a:rPr lang="en-US" sz="1400" dirty="0"/>
              <a:t> </a:t>
            </a:r>
            <a:r>
              <a:rPr kumimoji="0" lang="en-US" sz="1400" b="0" i="0" u="none" strike="noStrike" cap="none" normalizeH="0" baseline="0" dirty="0">
                <a:ln>
                  <a:noFill/>
                </a:ln>
                <a:solidFill>
                  <a:schemeClr val="tx1"/>
                </a:solidFill>
                <a:effectLst/>
                <a:latin typeface="Arial" charset="0"/>
              </a:rPr>
              <a:t>()</a:t>
            </a:r>
          </a:p>
        </p:txBody>
      </p:sp>
      <p:sp>
        <p:nvSpPr>
          <p:cNvPr id="45" name="Oval 44"/>
          <p:cNvSpPr/>
          <p:nvPr/>
        </p:nvSpPr>
        <p:spPr bwMode="auto">
          <a:xfrm>
            <a:off x="6895871" y="5531247"/>
            <a:ext cx="1257071" cy="583146"/>
          </a:xfrm>
          <a:prstGeom prst="ellipse">
            <a:avLst/>
          </a:prstGeom>
          <a:solidFill>
            <a:srgbClr val="0099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err="1"/>
              <a:t>get_hours</a:t>
            </a:r>
            <a:r>
              <a:rPr lang="en-US" sz="1400" dirty="0"/>
              <a:t> </a:t>
            </a:r>
            <a:r>
              <a:rPr kumimoji="0" lang="en-US" sz="1400" b="0" i="0" u="none" strike="noStrike" cap="none" normalizeH="0" baseline="0" dirty="0">
                <a:ln>
                  <a:noFill/>
                </a:ln>
                <a:solidFill>
                  <a:schemeClr val="tx1"/>
                </a:solidFill>
                <a:effectLst/>
                <a:latin typeface="Arial" charset="0"/>
              </a:rPr>
              <a:t>()</a:t>
            </a:r>
          </a:p>
        </p:txBody>
      </p:sp>
      <p:sp>
        <p:nvSpPr>
          <p:cNvPr id="47" name="TextBox 46"/>
          <p:cNvSpPr txBox="1"/>
          <p:nvPr/>
        </p:nvSpPr>
        <p:spPr>
          <a:xfrm>
            <a:off x="3709887" y="3061061"/>
            <a:ext cx="514666" cy="461665"/>
          </a:xfrm>
          <a:prstGeom prst="rect">
            <a:avLst/>
          </a:prstGeom>
          <a:noFill/>
        </p:spPr>
        <p:txBody>
          <a:bodyPr wrap="square" rtlCol="0">
            <a:spAutoFit/>
          </a:bodyPr>
          <a:lstStyle/>
          <a:p>
            <a:r>
              <a:rPr lang="en-US" dirty="0">
                <a:solidFill>
                  <a:srgbClr val="FF0000"/>
                </a:solidFill>
              </a:rPr>
              <a:t>is </a:t>
            </a:r>
          </a:p>
        </p:txBody>
      </p:sp>
      <p:sp>
        <p:nvSpPr>
          <p:cNvPr id="48" name="Rectangle 4"/>
          <p:cNvSpPr>
            <a:spLocks noGrp="1" noChangeArrowheads="1"/>
          </p:cNvSpPr>
          <p:nvPr>
            <p:ph idx="1"/>
          </p:nvPr>
        </p:nvSpPr>
        <p:spPr>
          <a:xfrm>
            <a:off x="4673601" y="155478"/>
            <a:ext cx="4318000" cy="3581400"/>
          </a:xfrm>
        </p:spPr>
        <p:txBody>
          <a:bodyPr/>
          <a:lstStyle/>
          <a:p>
            <a:pPr eaLnBrk="1" hangingPunct="1"/>
            <a:r>
              <a:rPr lang="en-US" sz="2000" dirty="0"/>
              <a:t>Inheritance</a:t>
            </a:r>
            <a:r>
              <a:rPr lang="zh-CN" altLang="en-US" sz="2000" dirty="0"/>
              <a:t>：</a:t>
            </a:r>
            <a:endParaRPr lang="en-US" altLang="zh-CN" sz="2000" dirty="0"/>
          </a:p>
          <a:p>
            <a:pPr marL="0" indent="0" eaLnBrk="1" hangingPunct="1">
              <a:buNone/>
            </a:pPr>
            <a:r>
              <a:rPr lang="en-US" sz="2000" dirty="0"/>
              <a:t>a new class, called a derived class, is created from another class (i.e., the base class)</a:t>
            </a:r>
          </a:p>
          <a:p>
            <a:pPr eaLnBrk="1" hangingPunct="1"/>
            <a:r>
              <a:rPr lang="en-US" sz="2000" dirty="0"/>
              <a:t>A derived class automatically has all the member variables and functions of the base class</a:t>
            </a:r>
          </a:p>
          <a:p>
            <a:pPr eaLnBrk="1" hangingPunct="1"/>
            <a:r>
              <a:rPr lang="en-US" sz="2000" dirty="0"/>
              <a:t>A derived class can have additional member variables and/or member functions</a:t>
            </a:r>
          </a:p>
        </p:txBody>
      </p:sp>
      <p:cxnSp>
        <p:nvCxnSpPr>
          <p:cNvPr id="49" name="Straight Arrow Connector 48"/>
          <p:cNvCxnSpPr>
            <a:stCxn id="26" idx="0"/>
            <a:endCxn id="7" idx="2"/>
          </p:cNvCxnSpPr>
          <p:nvPr/>
        </p:nvCxnSpPr>
        <p:spPr bwMode="auto">
          <a:xfrm flipH="1" flipV="1">
            <a:off x="2312000" y="3048000"/>
            <a:ext cx="2031400" cy="612391"/>
          </a:xfrm>
          <a:prstGeom prst="straightConnector1">
            <a:avLst/>
          </a:prstGeom>
          <a:blipFill dpi="0" rotWithShape="0">
            <a:blip r:embed="rId2"/>
            <a:srcRect/>
            <a:tile tx="0" ty="0" sx="100000" sy="100000" flip="none" algn="tl"/>
          </a:blipFill>
          <a:ln w="38100" cap="flat" cmpd="sng" algn="ctr">
            <a:solidFill>
              <a:schemeClr val="tx1"/>
            </a:solidFill>
            <a:prstDash val="solid"/>
            <a:round/>
            <a:headEnd type="none" w="med" len="med"/>
            <a:tailEnd type="triangle" w="lg" len="lg"/>
          </a:ln>
          <a:effectLst/>
        </p:spPr>
      </p:cxnSp>
    </p:spTree>
    <p:extLst>
      <p:ext uri="{BB962C8B-B14F-4D97-AF65-F5344CB8AC3E}">
        <p14:creationId xmlns:p14="http://schemas.microsoft.com/office/powerpoint/2010/main" val="1137172590"/>
      </p:ext>
    </p:extLst>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3ACC-18E8-4844-AD92-80C81D40AC87}"/>
              </a:ext>
            </a:extLst>
          </p:cNvPr>
          <p:cNvSpPr>
            <a:spLocks noGrp="1"/>
          </p:cNvSpPr>
          <p:nvPr>
            <p:ph type="title"/>
          </p:nvPr>
        </p:nvSpPr>
        <p:spPr/>
        <p:txBody>
          <a:bodyPr/>
          <a:lstStyle/>
          <a:p>
            <a:r>
              <a:rPr lang="en-US" dirty="0"/>
              <a:t>Slicing Problem is special to C++</a:t>
            </a:r>
          </a:p>
        </p:txBody>
      </p:sp>
      <p:sp>
        <p:nvSpPr>
          <p:cNvPr id="3" name="Content Placeholder 2">
            <a:extLst>
              <a:ext uri="{FF2B5EF4-FFF2-40B4-BE49-F238E27FC236}">
                <a16:creationId xmlns:a16="http://schemas.microsoft.com/office/drawing/2014/main" id="{6CDC1CEC-6EC8-4D2B-A306-7F4A707FF8E6}"/>
              </a:ext>
            </a:extLst>
          </p:cNvPr>
          <p:cNvSpPr>
            <a:spLocks noGrp="1"/>
          </p:cNvSpPr>
          <p:nvPr>
            <p:ph idx="1"/>
          </p:nvPr>
        </p:nvSpPr>
        <p:spPr>
          <a:xfrm>
            <a:off x="544513" y="1447800"/>
            <a:ext cx="8294687" cy="4800600"/>
          </a:xfrm>
        </p:spPr>
        <p:txBody>
          <a:bodyPr/>
          <a:lstStyle/>
          <a:p>
            <a:r>
              <a:rPr lang="en-US" dirty="0"/>
              <a:t>C++ is one of the few OOP languages to support objects as automatic variables</a:t>
            </a:r>
          </a:p>
          <a:p>
            <a:r>
              <a:rPr lang="en-US" dirty="0"/>
              <a:t>Automatic variables are local variables or value parameters.</a:t>
            </a:r>
          </a:p>
          <a:p>
            <a:r>
              <a:rPr lang="en-US" dirty="0"/>
              <a:t>Memory for these objects is “automatically” allocated and destroyed on the stack by scope.</a:t>
            </a:r>
          </a:p>
          <a:p>
            <a:r>
              <a:rPr lang="en-US" dirty="0"/>
              <a:t>Java, C#, python only allow primitive types and object references as local variables.</a:t>
            </a:r>
          </a:p>
          <a:p>
            <a:pPr lvl="1"/>
            <a:r>
              <a:rPr lang="en-US" dirty="0"/>
              <a:t>No slicing problem when everything is a reference</a:t>
            </a:r>
          </a:p>
          <a:p>
            <a:r>
              <a:rPr lang="en-US" sz="2000" dirty="0"/>
              <a:t>OOP=object-oriented programming</a:t>
            </a:r>
          </a:p>
        </p:txBody>
      </p:sp>
    </p:spTree>
    <p:extLst>
      <p:ext uri="{BB962C8B-B14F-4D97-AF65-F5344CB8AC3E}">
        <p14:creationId xmlns:p14="http://schemas.microsoft.com/office/powerpoint/2010/main" val="3107684489"/>
      </p:ext>
    </p:extLst>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dirty="0"/>
              <a:t>Type Checking and Inheritance</a:t>
            </a:r>
          </a:p>
        </p:txBody>
      </p:sp>
      <p:sp>
        <p:nvSpPr>
          <p:cNvPr id="67587" name="Rectangle 3"/>
          <p:cNvSpPr>
            <a:spLocks noGrp="1" noChangeArrowheads="1"/>
          </p:cNvSpPr>
          <p:nvPr>
            <p:ph idx="1"/>
          </p:nvPr>
        </p:nvSpPr>
        <p:spPr>
          <a:xfrm>
            <a:off x="544513" y="1524000"/>
            <a:ext cx="8294687" cy="4572000"/>
          </a:xfrm>
        </p:spPr>
        <p:txBody>
          <a:bodyPr/>
          <a:lstStyle/>
          <a:p>
            <a:pPr eaLnBrk="1" hangingPunct="1">
              <a:lnSpc>
                <a:spcPct val="90000"/>
              </a:lnSpc>
            </a:pPr>
            <a:r>
              <a:rPr lang="en-US" sz="2000" dirty="0"/>
              <a:t>Consider </a:t>
            </a:r>
            <a:br>
              <a:rPr lang="en-US" sz="2000" dirty="0"/>
            </a:br>
            <a:r>
              <a:rPr lang="en-US" sz="2000" dirty="0">
                <a:solidFill>
                  <a:srgbClr val="0000CC"/>
                </a:solidFill>
                <a:latin typeface="Consolas" pitchFamily="49" charset="0"/>
                <a:cs typeface="Consolas" pitchFamily="49" charset="0"/>
              </a:rPr>
              <a:t>class Pet</a:t>
            </a:r>
            <a:br>
              <a:rPr lang="en-US" sz="2000" dirty="0">
                <a:solidFill>
                  <a:srgbClr val="0000CC"/>
                </a:solidFill>
                <a:latin typeface="Consolas" pitchFamily="49" charset="0"/>
                <a:cs typeface="Consolas" pitchFamily="49" charset="0"/>
              </a:rPr>
            </a:br>
            <a:r>
              <a:rPr lang="en-US" sz="2000" dirty="0">
                <a:solidFill>
                  <a:srgbClr val="0000CC"/>
                </a:solidFill>
                <a:latin typeface="Consolas" pitchFamily="49" charset="0"/>
                <a:cs typeface="Consolas" pitchFamily="49" charset="0"/>
              </a:rPr>
              <a:t>{  </a:t>
            </a:r>
            <a:br>
              <a:rPr lang="en-US" sz="2000" dirty="0">
                <a:solidFill>
                  <a:srgbClr val="0000CC"/>
                </a:solidFill>
                <a:latin typeface="Consolas" pitchFamily="49" charset="0"/>
                <a:cs typeface="Consolas" pitchFamily="49" charset="0"/>
              </a:rPr>
            </a:br>
            <a:r>
              <a:rPr lang="en-US" sz="2000" dirty="0">
                <a:solidFill>
                  <a:srgbClr val="0000CC"/>
                </a:solidFill>
                <a:latin typeface="Consolas" pitchFamily="49" charset="0"/>
                <a:cs typeface="Consolas" pitchFamily="49" charset="0"/>
              </a:rPr>
              <a:t>public:</a:t>
            </a:r>
            <a:br>
              <a:rPr lang="en-US" sz="2000" dirty="0">
                <a:solidFill>
                  <a:srgbClr val="0000CC"/>
                </a:solidFill>
                <a:latin typeface="Consolas" pitchFamily="49" charset="0"/>
                <a:cs typeface="Consolas" pitchFamily="49" charset="0"/>
              </a:rPr>
            </a:br>
            <a:r>
              <a:rPr lang="en-US" sz="2000" dirty="0">
                <a:solidFill>
                  <a:srgbClr val="0000CC"/>
                </a:solidFill>
                <a:latin typeface="Consolas" pitchFamily="49" charset="0"/>
                <a:cs typeface="Consolas" pitchFamily="49" charset="0"/>
              </a:rPr>
              <a:t>   virtual void print();</a:t>
            </a:r>
            <a:br>
              <a:rPr lang="en-US" sz="2000" dirty="0">
                <a:solidFill>
                  <a:srgbClr val="0000CC"/>
                </a:solidFill>
                <a:latin typeface="Consolas" pitchFamily="49" charset="0"/>
                <a:cs typeface="Consolas" pitchFamily="49" charset="0"/>
              </a:rPr>
            </a:br>
            <a:r>
              <a:rPr lang="en-US" sz="2000" dirty="0">
                <a:solidFill>
                  <a:srgbClr val="0000CC"/>
                </a:solidFill>
                <a:latin typeface="Consolas" pitchFamily="49" charset="0"/>
                <a:cs typeface="Consolas" pitchFamily="49" charset="0"/>
              </a:rPr>
              <a:t>   string name;</a:t>
            </a:r>
            <a:br>
              <a:rPr lang="en-US" sz="2000" dirty="0">
                <a:solidFill>
                  <a:srgbClr val="0000CC"/>
                </a:solidFill>
                <a:latin typeface="Consolas" pitchFamily="49" charset="0"/>
                <a:cs typeface="Consolas" pitchFamily="49" charset="0"/>
              </a:rPr>
            </a:br>
            <a:r>
              <a:rPr lang="en-US" sz="2000" dirty="0">
                <a:solidFill>
                  <a:srgbClr val="0000CC"/>
                </a:solidFill>
                <a:latin typeface="Consolas" pitchFamily="49" charset="0"/>
                <a:cs typeface="Consolas" pitchFamily="49" charset="0"/>
              </a:rPr>
              <a:t>}</a:t>
            </a:r>
            <a:br>
              <a:rPr lang="en-US" sz="2000" dirty="0">
                <a:solidFill>
                  <a:srgbClr val="0000CC"/>
                </a:solidFill>
                <a:latin typeface="Consolas" pitchFamily="49" charset="0"/>
                <a:cs typeface="Consolas" pitchFamily="49" charset="0"/>
              </a:rPr>
            </a:br>
            <a:br>
              <a:rPr lang="en-US" sz="2000" dirty="0">
                <a:solidFill>
                  <a:srgbClr val="0000CC"/>
                </a:solidFill>
                <a:latin typeface="Consolas" pitchFamily="49" charset="0"/>
                <a:cs typeface="Consolas" pitchFamily="49" charset="0"/>
              </a:rPr>
            </a:br>
            <a:endParaRPr lang="en-US" sz="2000" dirty="0">
              <a:solidFill>
                <a:srgbClr val="0000CC"/>
              </a:solidFill>
              <a:latin typeface="Consolas" pitchFamily="49" charset="0"/>
              <a:cs typeface="Consolas" pitchFamily="49" charset="0"/>
            </a:endParaRPr>
          </a:p>
          <a:p>
            <a:pPr eaLnBrk="1" hangingPunct="1">
              <a:lnSpc>
                <a:spcPct val="90000"/>
              </a:lnSpc>
              <a:buNone/>
            </a:pPr>
            <a:r>
              <a:rPr lang="en-US" sz="2000" dirty="0">
                <a:solidFill>
                  <a:srgbClr val="0000CC"/>
                </a:solidFill>
                <a:latin typeface="Consolas" pitchFamily="49" charset="0"/>
                <a:cs typeface="Consolas" pitchFamily="49" charset="0"/>
              </a:rPr>
              <a:t>   class Dog : public Pet</a:t>
            </a:r>
            <a:br>
              <a:rPr lang="en-US" sz="2000" dirty="0">
                <a:solidFill>
                  <a:srgbClr val="0000CC"/>
                </a:solidFill>
                <a:latin typeface="Consolas" pitchFamily="49" charset="0"/>
                <a:cs typeface="Consolas" pitchFamily="49" charset="0"/>
              </a:rPr>
            </a:br>
            <a:r>
              <a:rPr lang="en-US" sz="2000" dirty="0">
                <a:solidFill>
                  <a:srgbClr val="0000CC"/>
                </a:solidFill>
                <a:latin typeface="Consolas" pitchFamily="49" charset="0"/>
                <a:cs typeface="Consolas" pitchFamily="49" charset="0"/>
              </a:rPr>
              <a:t>{</a:t>
            </a:r>
            <a:br>
              <a:rPr lang="en-US" sz="2000" dirty="0">
                <a:solidFill>
                  <a:srgbClr val="0000CC"/>
                </a:solidFill>
                <a:latin typeface="Consolas" pitchFamily="49" charset="0"/>
                <a:cs typeface="Consolas" pitchFamily="49" charset="0"/>
              </a:rPr>
            </a:br>
            <a:r>
              <a:rPr lang="en-US" sz="2000" dirty="0">
                <a:solidFill>
                  <a:srgbClr val="0000CC"/>
                </a:solidFill>
                <a:latin typeface="Consolas" pitchFamily="49" charset="0"/>
                <a:cs typeface="Consolas" pitchFamily="49" charset="0"/>
              </a:rPr>
              <a:t>public:  </a:t>
            </a:r>
            <a:br>
              <a:rPr lang="en-US" sz="2000" dirty="0">
                <a:solidFill>
                  <a:srgbClr val="0000CC"/>
                </a:solidFill>
                <a:latin typeface="Consolas" pitchFamily="49" charset="0"/>
                <a:cs typeface="Consolas" pitchFamily="49" charset="0"/>
              </a:rPr>
            </a:br>
            <a:r>
              <a:rPr lang="en-US" sz="2000" dirty="0">
                <a:solidFill>
                  <a:srgbClr val="0000CC"/>
                </a:solidFill>
                <a:latin typeface="Consolas" pitchFamily="49" charset="0"/>
                <a:cs typeface="Consolas" pitchFamily="49" charset="0"/>
              </a:rPr>
              <a:t>   virtual void print();</a:t>
            </a:r>
            <a:br>
              <a:rPr lang="en-US" sz="2000" dirty="0">
                <a:solidFill>
                  <a:srgbClr val="0000CC"/>
                </a:solidFill>
                <a:latin typeface="Consolas" pitchFamily="49" charset="0"/>
                <a:cs typeface="Consolas" pitchFamily="49" charset="0"/>
              </a:rPr>
            </a:br>
            <a:r>
              <a:rPr lang="en-US" sz="2000" dirty="0">
                <a:solidFill>
                  <a:srgbClr val="0000CC"/>
                </a:solidFill>
                <a:latin typeface="Consolas" pitchFamily="49" charset="0"/>
                <a:cs typeface="Consolas" pitchFamily="49" charset="0"/>
              </a:rPr>
              <a:t>   string breed;</a:t>
            </a:r>
            <a:br>
              <a:rPr lang="en-US" sz="2000" dirty="0">
                <a:solidFill>
                  <a:srgbClr val="0000CC"/>
                </a:solidFill>
                <a:latin typeface="Consolas" pitchFamily="49" charset="0"/>
                <a:cs typeface="Consolas" pitchFamily="49" charset="0"/>
              </a:rPr>
            </a:br>
            <a:r>
              <a:rPr lang="en-US" sz="2000" dirty="0">
                <a:solidFill>
                  <a:srgbClr val="0000CC"/>
                </a:solidFill>
                <a:latin typeface="Consolas" pitchFamily="49" charset="0"/>
                <a:cs typeface="Consolas" pitchFamily="49" charset="0"/>
              </a:rPr>
              <a:t>}</a:t>
            </a:r>
          </a:p>
        </p:txBody>
      </p:sp>
      <p:sp>
        <p:nvSpPr>
          <p:cNvPr id="4" name="Rounded Rectangle 3"/>
          <p:cNvSpPr/>
          <p:nvPr/>
        </p:nvSpPr>
        <p:spPr bwMode="auto">
          <a:xfrm>
            <a:off x="5029200" y="1312071"/>
            <a:ext cx="2362200" cy="1295400"/>
          </a:xfrm>
          <a:prstGeom prst="roundRect">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Pet</a:t>
            </a:r>
            <a:endParaRPr lang="en-US" b="1" dirty="0"/>
          </a:p>
          <a:p>
            <a:pPr marL="0" marR="0" indent="0" algn="l" defTabSz="914400" rtl="0" eaLnBrk="1" fontAlgn="base" latinLnBrk="0" hangingPunct="1">
              <a:lnSpc>
                <a:spcPct val="100000"/>
              </a:lnSpc>
              <a:spcBef>
                <a:spcPct val="0"/>
              </a:spcBef>
              <a:spcAft>
                <a:spcPct val="0"/>
              </a:spcAft>
              <a:buClrTx/>
              <a:buSzTx/>
              <a:buFontTx/>
              <a:buNone/>
              <a:tabLst/>
            </a:pPr>
            <a:r>
              <a:rPr lang="en-US" dirty="0"/>
              <a:t>Pet::print()</a:t>
            </a:r>
          </a:p>
          <a:p>
            <a:pPr marL="0" marR="0" indent="0" algn="l" defTabSz="914400" rtl="0" eaLnBrk="1" fontAlgn="base" latinLnBrk="0" hangingPunct="1">
              <a:lnSpc>
                <a:spcPct val="100000"/>
              </a:lnSpc>
              <a:spcBef>
                <a:spcPct val="0"/>
              </a:spcBef>
              <a:spcAft>
                <a:spcPct val="0"/>
              </a:spcAft>
              <a:buClrTx/>
              <a:buSzTx/>
              <a:buFontTx/>
              <a:buNone/>
              <a:tabLst/>
            </a:pPr>
            <a:r>
              <a:rPr lang="en-US" dirty="0"/>
              <a:t>name</a:t>
            </a:r>
          </a:p>
        </p:txBody>
      </p:sp>
      <p:sp>
        <p:nvSpPr>
          <p:cNvPr id="5" name="Rounded Rectangle 4"/>
          <p:cNvSpPr/>
          <p:nvPr/>
        </p:nvSpPr>
        <p:spPr bwMode="auto">
          <a:xfrm>
            <a:off x="5029200" y="3886200"/>
            <a:ext cx="3200400" cy="1600200"/>
          </a:xfrm>
          <a:prstGeom prst="roundRect">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Dog</a:t>
            </a:r>
            <a:endParaRPr lang="en-US" b="1" dirty="0"/>
          </a:p>
          <a:p>
            <a:pPr marL="0" marR="0" indent="0" algn="l" defTabSz="914400" rtl="0" eaLnBrk="1" fontAlgn="base" latinLnBrk="0" hangingPunct="1">
              <a:lnSpc>
                <a:spcPct val="100000"/>
              </a:lnSpc>
              <a:spcBef>
                <a:spcPct val="0"/>
              </a:spcBef>
              <a:spcAft>
                <a:spcPct val="0"/>
              </a:spcAft>
              <a:buClrTx/>
              <a:buSzTx/>
              <a:buFontTx/>
              <a:buNone/>
              <a:tabLst/>
            </a:pPr>
            <a:r>
              <a:rPr lang="en-US" dirty="0"/>
              <a:t>Dog::print() //overridden</a:t>
            </a:r>
          </a:p>
          <a:p>
            <a:pPr marL="0" marR="0" indent="0" algn="l" defTabSz="914400" rtl="0" eaLnBrk="1" fontAlgn="base" latinLnBrk="0" hangingPunct="1">
              <a:lnSpc>
                <a:spcPct val="100000"/>
              </a:lnSpc>
              <a:spcBef>
                <a:spcPct val="0"/>
              </a:spcBef>
              <a:spcAft>
                <a:spcPct val="0"/>
              </a:spcAft>
              <a:buClrTx/>
              <a:buSzTx/>
              <a:buFontTx/>
              <a:buNone/>
              <a:tabLst/>
            </a:pPr>
            <a:r>
              <a:rPr lang="en-US" dirty="0"/>
              <a:t>name</a:t>
            </a:r>
          </a:p>
          <a:p>
            <a:pPr marL="0" marR="0" indent="0" algn="l" defTabSz="914400" rtl="0" eaLnBrk="1" fontAlgn="base" latinLnBrk="0" hangingPunct="1">
              <a:lnSpc>
                <a:spcPct val="100000"/>
              </a:lnSpc>
              <a:spcBef>
                <a:spcPct val="0"/>
              </a:spcBef>
              <a:spcAft>
                <a:spcPct val="0"/>
              </a:spcAft>
              <a:buClrTx/>
              <a:buSzTx/>
              <a:buFontTx/>
              <a:buNone/>
              <a:tabLst/>
            </a:pPr>
            <a:r>
              <a:rPr lang="en-US" dirty="0"/>
              <a:t>breed</a:t>
            </a:r>
          </a:p>
        </p:txBody>
      </p:sp>
    </p:spTree>
    <p:extLst>
      <p:ext uri="{BB962C8B-B14F-4D97-AF65-F5344CB8AC3E}">
        <p14:creationId xmlns:p14="http://schemas.microsoft.com/office/powerpoint/2010/main" val="1678837495"/>
      </p:ext>
    </p:extLst>
  </p:cSld>
  <p:clrMapOvr>
    <a:masterClrMapping/>
  </p:clrMapOvr>
  <p:transition spd="med">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533400" y="0"/>
            <a:ext cx="8305800" cy="992187"/>
          </a:xfrm>
        </p:spPr>
        <p:txBody>
          <a:bodyPr/>
          <a:lstStyle/>
          <a:p>
            <a:pPr eaLnBrk="1" hangingPunct="1"/>
            <a:r>
              <a:rPr lang="en-US" dirty="0"/>
              <a:t>Slicing problem: A Sliced Dog is a Pet</a:t>
            </a:r>
          </a:p>
        </p:txBody>
      </p:sp>
      <p:sp>
        <p:nvSpPr>
          <p:cNvPr id="68611" name="Rectangle 3"/>
          <p:cNvSpPr>
            <a:spLocks noGrp="1" noChangeArrowheads="1"/>
          </p:cNvSpPr>
          <p:nvPr>
            <p:ph idx="1"/>
          </p:nvPr>
        </p:nvSpPr>
        <p:spPr>
          <a:xfrm>
            <a:off x="544513" y="1002441"/>
            <a:ext cx="8294687" cy="4572000"/>
          </a:xfrm>
        </p:spPr>
        <p:txBody>
          <a:bodyPr/>
          <a:lstStyle/>
          <a:p>
            <a:pPr eaLnBrk="1" hangingPunct="1"/>
            <a:r>
              <a:rPr lang="en-US" sz="2400" dirty="0"/>
              <a:t>C++ allows the following assignments: </a:t>
            </a:r>
            <a:r>
              <a:rPr lang="en-US" sz="2000" dirty="0">
                <a:solidFill>
                  <a:srgbClr val="0000FF"/>
                </a:solidFill>
              </a:rPr>
              <a:t>Dog </a:t>
            </a:r>
            <a:r>
              <a:rPr lang="en-US" sz="2000" dirty="0" err="1">
                <a:solidFill>
                  <a:srgbClr val="0000FF"/>
                </a:solidFill>
              </a:rPr>
              <a:t>vdog</a:t>
            </a:r>
            <a:r>
              <a:rPr lang="en-US" sz="2000" dirty="0">
                <a:solidFill>
                  <a:srgbClr val="0000FF"/>
                </a:solidFill>
              </a:rPr>
              <a:t>; Pet </a:t>
            </a:r>
            <a:r>
              <a:rPr lang="en-US" sz="2000" dirty="0" err="1">
                <a:solidFill>
                  <a:srgbClr val="0000FF"/>
                </a:solidFill>
              </a:rPr>
              <a:t>vpet</a:t>
            </a:r>
            <a:r>
              <a:rPr lang="en-US" sz="2000" dirty="0">
                <a:solidFill>
                  <a:srgbClr val="0000FF"/>
                </a:solidFill>
              </a:rPr>
              <a:t>;</a:t>
            </a:r>
            <a:br>
              <a:rPr lang="en-US" sz="2000" dirty="0">
                <a:solidFill>
                  <a:srgbClr val="0000FF"/>
                </a:solidFill>
              </a:rPr>
            </a:br>
            <a:r>
              <a:rPr lang="en-US" sz="2400" dirty="0">
                <a:solidFill>
                  <a:srgbClr val="0000CC"/>
                </a:solidFill>
                <a:latin typeface="Consolas" pitchFamily="49" charset="0"/>
                <a:cs typeface="Consolas" pitchFamily="49" charset="0"/>
              </a:rPr>
              <a:t>vdog.name = "Tiny";</a:t>
            </a:r>
            <a:br>
              <a:rPr lang="en-US" sz="2400" dirty="0">
                <a:solidFill>
                  <a:srgbClr val="0000CC"/>
                </a:solidFill>
                <a:latin typeface="Consolas" pitchFamily="49" charset="0"/>
                <a:cs typeface="Consolas" pitchFamily="49" charset="0"/>
              </a:rPr>
            </a:br>
            <a:r>
              <a:rPr lang="en-US" sz="2400" dirty="0" err="1">
                <a:solidFill>
                  <a:srgbClr val="0000CC"/>
                </a:solidFill>
                <a:latin typeface="Consolas" pitchFamily="49" charset="0"/>
                <a:cs typeface="Consolas" pitchFamily="49" charset="0"/>
              </a:rPr>
              <a:t>vdog.breed</a:t>
            </a:r>
            <a:r>
              <a:rPr lang="en-US" sz="2400" dirty="0">
                <a:solidFill>
                  <a:srgbClr val="0000CC"/>
                </a:solidFill>
                <a:latin typeface="Consolas" pitchFamily="49" charset="0"/>
                <a:cs typeface="Consolas" pitchFamily="49" charset="0"/>
              </a:rPr>
              <a:t> = "Great Dane";</a:t>
            </a:r>
            <a:br>
              <a:rPr lang="en-US" sz="2400" dirty="0">
                <a:solidFill>
                  <a:srgbClr val="0000CC"/>
                </a:solidFill>
                <a:latin typeface="Consolas" pitchFamily="49" charset="0"/>
                <a:cs typeface="Consolas" pitchFamily="49" charset="0"/>
              </a:rPr>
            </a:br>
            <a:r>
              <a:rPr lang="en-US" sz="2400" dirty="0" err="1">
                <a:solidFill>
                  <a:srgbClr val="0000CC"/>
                </a:solidFill>
                <a:latin typeface="Consolas" pitchFamily="49" charset="0"/>
                <a:cs typeface="Consolas" pitchFamily="49" charset="0"/>
              </a:rPr>
              <a:t>vpet</a:t>
            </a:r>
            <a:r>
              <a:rPr lang="en-US" sz="2400" dirty="0">
                <a:solidFill>
                  <a:srgbClr val="0000CC"/>
                </a:solidFill>
                <a:latin typeface="Consolas" pitchFamily="49" charset="0"/>
                <a:cs typeface="Consolas" pitchFamily="49" charset="0"/>
              </a:rPr>
              <a:t> = </a:t>
            </a:r>
            <a:r>
              <a:rPr lang="en-US" sz="2400" dirty="0" err="1">
                <a:solidFill>
                  <a:srgbClr val="0000CC"/>
                </a:solidFill>
                <a:latin typeface="Consolas" pitchFamily="49" charset="0"/>
                <a:cs typeface="Consolas" pitchFamily="49" charset="0"/>
              </a:rPr>
              <a:t>vdog</a:t>
            </a:r>
            <a:r>
              <a:rPr lang="en-US" sz="2400" dirty="0">
                <a:solidFill>
                  <a:srgbClr val="0000CC"/>
                </a:solidFill>
                <a:latin typeface="Consolas" pitchFamily="49" charset="0"/>
                <a:cs typeface="Consolas" pitchFamily="49" charset="0"/>
              </a:rPr>
              <a:t>;</a:t>
            </a:r>
          </a:p>
          <a:p>
            <a:pPr eaLnBrk="1" hangingPunct="1"/>
            <a:r>
              <a:rPr lang="en-US" sz="2400" dirty="0"/>
              <a:t>However, </a:t>
            </a:r>
            <a:r>
              <a:rPr lang="en-US" sz="2400" dirty="0" err="1">
                <a:solidFill>
                  <a:srgbClr val="0000CC"/>
                </a:solidFill>
                <a:latin typeface="Consolas" pitchFamily="49" charset="0"/>
                <a:cs typeface="Consolas" pitchFamily="49" charset="0"/>
              </a:rPr>
              <a:t>vpet</a:t>
            </a:r>
            <a:r>
              <a:rPr lang="en-US" sz="2400" dirty="0"/>
              <a:t> will lose the </a:t>
            </a:r>
            <a:r>
              <a:rPr lang="en-US" sz="2400" dirty="0">
                <a:solidFill>
                  <a:srgbClr val="0000CC"/>
                </a:solidFill>
                <a:latin typeface="Calibri"/>
                <a:cs typeface="Calibri"/>
              </a:rPr>
              <a:t>breed</a:t>
            </a:r>
            <a:r>
              <a:rPr lang="en-US" sz="2400" dirty="0">
                <a:solidFill>
                  <a:srgbClr val="0000CC"/>
                </a:solidFill>
              </a:rPr>
              <a:t> </a:t>
            </a:r>
            <a:r>
              <a:rPr lang="en-US" sz="2400" dirty="0"/>
              <a:t>member of </a:t>
            </a:r>
            <a:br>
              <a:rPr lang="en-US" sz="2400" dirty="0"/>
            </a:br>
            <a:r>
              <a:rPr lang="en-US" sz="2400" dirty="0" err="1">
                <a:solidFill>
                  <a:srgbClr val="0000CC"/>
                </a:solidFill>
                <a:latin typeface="Consolas" pitchFamily="49" charset="0"/>
                <a:cs typeface="Consolas" pitchFamily="49" charset="0"/>
              </a:rPr>
              <a:t>vdog</a:t>
            </a:r>
            <a:r>
              <a:rPr lang="en-US" sz="2400" dirty="0"/>
              <a:t> since an object of class </a:t>
            </a:r>
            <a:r>
              <a:rPr lang="en-US" sz="2400" dirty="0">
                <a:solidFill>
                  <a:srgbClr val="0000CC"/>
                </a:solidFill>
                <a:latin typeface="Calibri"/>
                <a:cs typeface="Calibri"/>
              </a:rPr>
              <a:t>Pet</a:t>
            </a:r>
            <a:r>
              <a:rPr lang="en-US" sz="2400" dirty="0"/>
              <a:t> has no </a:t>
            </a:r>
            <a:r>
              <a:rPr lang="en-US" sz="2400" dirty="0">
                <a:solidFill>
                  <a:srgbClr val="0000CC"/>
                </a:solidFill>
                <a:latin typeface="Consolas" pitchFamily="49" charset="0"/>
                <a:cs typeface="Consolas" pitchFamily="49" charset="0"/>
              </a:rPr>
              <a:t>breed</a:t>
            </a:r>
            <a:br>
              <a:rPr lang="en-US" sz="2400" dirty="0"/>
            </a:br>
            <a:r>
              <a:rPr lang="en-US" sz="2400" dirty="0"/>
              <a:t>member, copying member for member.</a:t>
            </a:r>
          </a:p>
          <a:p>
            <a:pPr lvl="1" eaLnBrk="1" hangingPunct="1"/>
            <a:r>
              <a:rPr lang="en-US" sz="2400" dirty="0"/>
              <a:t>This code would be illegal:   </a:t>
            </a:r>
          </a:p>
          <a:p>
            <a:pPr marL="914400" lvl="2" indent="0" eaLnBrk="1" hangingPunct="1">
              <a:buFont typeface="Wingdings" pitchFamily="2" charset="2"/>
              <a:buNone/>
            </a:pPr>
            <a:r>
              <a:rPr lang="en-US" sz="2000" dirty="0" err="1">
                <a:solidFill>
                  <a:srgbClr val="0000CC"/>
                </a:solidFill>
                <a:latin typeface="Consolas" pitchFamily="49" charset="0"/>
                <a:cs typeface="Consolas" pitchFamily="49" charset="0"/>
              </a:rPr>
              <a:t>cout</a:t>
            </a:r>
            <a:r>
              <a:rPr lang="en-US" sz="2000" dirty="0">
                <a:solidFill>
                  <a:srgbClr val="0000CC"/>
                </a:solidFill>
                <a:latin typeface="Consolas" pitchFamily="49" charset="0"/>
                <a:cs typeface="Consolas" pitchFamily="49" charset="0"/>
              </a:rPr>
              <a:t> &lt;&lt; </a:t>
            </a:r>
            <a:r>
              <a:rPr lang="en-US" sz="2000" dirty="0" err="1">
                <a:solidFill>
                  <a:srgbClr val="0000CC"/>
                </a:solidFill>
                <a:latin typeface="Consolas" pitchFamily="49" charset="0"/>
                <a:cs typeface="Consolas" pitchFamily="49" charset="0"/>
              </a:rPr>
              <a:t>vpet.breed</a:t>
            </a:r>
            <a:r>
              <a:rPr lang="en-US" sz="2000" dirty="0">
                <a:solidFill>
                  <a:srgbClr val="0000CC"/>
                </a:solidFill>
                <a:latin typeface="Consolas" pitchFamily="49" charset="0"/>
                <a:cs typeface="Consolas" pitchFamily="49" charset="0"/>
              </a:rPr>
              <a:t>;</a:t>
            </a:r>
            <a:endParaRPr lang="en-US" sz="2000" dirty="0"/>
          </a:p>
        </p:txBody>
      </p:sp>
      <p:sp>
        <p:nvSpPr>
          <p:cNvPr id="4" name="Rounded Rectangle 3"/>
          <p:cNvSpPr/>
          <p:nvPr/>
        </p:nvSpPr>
        <p:spPr bwMode="auto">
          <a:xfrm>
            <a:off x="1143000" y="4932523"/>
            <a:ext cx="2362200" cy="1295400"/>
          </a:xfrm>
          <a:prstGeom prst="roundRect">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Pet</a:t>
            </a:r>
            <a:endParaRPr lang="en-US" b="1" dirty="0"/>
          </a:p>
          <a:p>
            <a:pPr marL="0" marR="0" indent="0" algn="l" defTabSz="914400" rtl="0" eaLnBrk="1" fontAlgn="base" latinLnBrk="0" hangingPunct="1">
              <a:lnSpc>
                <a:spcPct val="100000"/>
              </a:lnSpc>
              <a:spcBef>
                <a:spcPct val="0"/>
              </a:spcBef>
              <a:spcAft>
                <a:spcPct val="0"/>
              </a:spcAft>
              <a:buClrTx/>
              <a:buSzTx/>
              <a:buFontTx/>
              <a:buNone/>
              <a:tabLst/>
            </a:pPr>
            <a:r>
              <a:rPr lang="en-US" dirty="0"/>
              <a:t>Pet::print()</a:t>
            </a:r>
          </a:p>
          <a:p>
            <a:pPr marL="0" marR="0" indent="0" algn="l" defTabSz="914400" rtl="0" eaLnBrk="1" fontAlgn="base" latinLnBrk="0" hangingPunct="1">
              <a:lnSpc>
                <a:spcPct val="100000"/>
              </a:lnSpc>
              <a:spcBef>
                <a:spcPct val="0"/>
              </a:spcBef>
              <a:spcAft>
                <a:spcPct val="0"/>
              </a:spcAft>
              <a:buClrTx/>
              <a:buSzTx/>
              <a:buFontTx/>
              <a:buNone/>
              <a:tabLst/>
            </a:pPr>
            <a:r>
              <a:rPr lang="en-US" dirty="0"/>
              <a:t>name</a:t>
            </a:r>
          </a:p>
        </p:txBody>
      </p:sp>
      <p:sp>
        <p:nvSpPr>
          <p:cNvPr id="5" name="Rounded Rectangle 4"/>
          <p:cNvSpPr/>
          <p:nvPr/>
        </p:nvSpPr>
        <p:spPr bwMode="auto">
          <a:xfrm>
            <a:off x="4996551" y="4636532"/>
            <a:ext cx="3200400" cy="1600200"/>
          </a:xfrm>
          <a:prstGeom prst="roundRect">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Dog</a:t>
            </a:r>
            <a:endParaRPr lang="en-US" b="1" dirty="0"/>
          </a:p>
          <a:p>
            <a:pPr marL="0" marR="0" indent="0" algn="l" defTabSz="914400" rtl="0" eaLnBrk="1" fontAlgn="base" latinLnBrk="0" hangingPunct="1">
              <a:lnSpc>
                <a:spcPct val="100000"/>
              </a:lnSpc>
              <a:spcBef>
                <a:spcPct val="0"/>
              </a:spcBef>
              <a:spcAft>
                <a:spcPct val="0"/>
              </a:spcAft>
              <a:buClrTx/>
              <a:buSzTx/>
              <a:buFontTx/>
              <a:buNone/>
              <a:tabLst/>
            </a:pPr>
            <a:r>
              <a:rPr lang="en-US" dirty="0"/>
              <a:t>Dog::print() //overridden</a:t>
            </a:r>
          </a:p>
          <a:p>
            <a:pPr marL="0" marR="0" indent="0" algn="l" defTabSz="914400" rtl="0" eaLnBrk="1" fontAlgn="base" latinLnBrk="0" hangingPunct="1">
              <a:lnSpc>
                <a:spcPct val="100000"/>
              </a:lnSpc>
              <a:spcBef>
                <a:spcPct val="0"/>
              </a:spcBef>
              <a:spcAft>
                <a:spcPct val="0"/>
              </a:spcAft>
              <a:buClrTx/>
              <a:buSzTx/>
              <a:buFontTx/>
              <a:buNone/>
              <a:tabLst/>
            </a:pPr>
            <a:r>
              <a:rPr lang="en-US" dirty="0"/>
              <a:t>name</a:t>
            </a:r>
          </a:p>
          <a:p>
            <a:pPr marL="0" marR="0" indent="0" algn="l" defTabSz="914400" rtl="0" eaLnBrk="1" fontAlgn="base" latinLnBrk="0" hangingPunct="1">
              <a:lnSpc>
                <a:spcPct val="100000"/>
              </a:lnSpc>
              <a:spcBef>
                <a:spcPct val="0"/>
              </a:spcBef>
              <a:spcAft>
                <a:spcPct val="0"/>
              </a:spcAft>
              <a:buClrTx/>
              <a:buSzTx/>
              <a:buFontTx/>
              <a:buNone/>
              <a:tabLst/>
            </a:pPr>
            <a:r>
              <a:rPr lang="en-US" dirty="0"/>
              <a:t>breed</a:t>
            </a:r>
          </a:p>
        </p:txBody>
      </p:sp>
      <p:sp>
        <p:nvSpPr>
          <p:cNvPr id="6" name="TextBox 5"/>
          <p:cNvSpPr txBox="1"/>
          <p:nvPr/>
        </p:nvSpPr>
        <p:spPr>
          <a:xfrm>
            <a:off x="1248893" y="4572000"/>
            <a:ext cx="854142" cy="369332"/>
          </a:xfrm>
          <a:prstGeom prst="rect">
            <a:avLst/>
          </a:prstGeom>
          <a:solidFill>
            <a:srgbClr val="C00000"/>
          </a:solidFill>
        </p:spPr>
        <p:txBody>
          <a:bodyPr wrap="square" rtlCol="0">
            <a:spAutoFit/>
          </a:bodyPr>
          <a:lstStyle/>
          <a:p>
            <a:r>
              <a:rPr lang="en-US" sz="1800" dirty="0" err="1">
                <a:solidFill>
                  <a:schemeClr val="bg1"/>
                </a:solidFill>
              </a:rPr>
              <a:t>vpet</a:t>
            </a:r>
            <a:endParaRPr lang="en-US" sz="1800" dirty="0">
              <a:solidFill>
                <a:schemeClr val="bg1"/>
              </a:solidFill>
            </a:endParaRPr>
          </a:p>
        </p:txBody>
      </p:sp>
      <p:sp>
        <p:nvSpPr>
          <p:cNvPr id="7" name="TextBox 6"/>
          <p:cNvSpPr txBox="1"/>
          <p:nvPr/>
        </p:nvSpPr>
        <p:spPr>
          <a:xfrm>
            <a:off x="5181600" y="4267200"/>
            <a:ext cx="854142" cy="369332"/>
          </a:xfrm>
          <a:prstGeom prst="rect">
            <a:avLst/>
          </a:prstGeom>
          <a:solidFill>
            <a:srgbClr val="C00000"/>
          </a:solidFill>
        </p:spPr>
        <p:txBody>
          <a:bodyPr wrap="square" rtlCol="0">
            <a:spAutoFit/>
          </a:bodyPr>
          <a:lstStyle/>
          <a:p>
            <a:r>
              <a:rPr lang="en-US" sz="1800" dirty="0" err="1">
                <a:solidFill>
                  <a:schemeClr val="bg1"/>
                </a:solidFill>
              </a:rPr>
              <a:t>vdog</a:t>
            </a:r>
            <a:endParaRPr lang="en-US" sz="1800" dirty="0">
              <a:solidFill>
                <a:schemeClr val="bg1"/>
              </a:solidFill>
            </a:endParaRPr>
          </a:p>
        </p:txBody>
      </p:sp>
    </p:spTree>
    <p:extLst>
      <p:ext uri="{BB962C8B-B14F-4D97-AF65-F5344CB8AC3E}">
        <p14:creationId xmlns:p14="http://schemas.microsoft.com/office/powerpoint/2010/main" val="2033313388"/>
      </p:ext>
    </p:extLst>
  </p:cSld>
  <p:clrMapOvr>
    <a:masterClrMapping/>
  </p:clrMapOvr>
  <p:transition spd="med">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9B1FE-98AF-4A85-AA52-6F77C815E25D}"/>
              </a:ext>
            </a:extLst>
          </p:cNvPr>
          <p:cNvSpPr>
            <a:spLocks noGrp="1"/>
          </p:cNvSpPr>
          <p:nvPr>
            <p:ph type="title"/>
          </p:nvPr>
        </p:nvSpPr>
        <p:spPr/>
        <p:txBody>
          <a:bodyPr/>
          <a:lstStyle/>
          <a:p>
            <a:r>
              <a:rPr lang="en-US" dirty="0"/>
              <a:t>Only the Pet part gets copied over</a:t>
            </a:r>
          </a:p>
        </p:txBody>
      </p:sp>
      <p:sp>
        <p:nvSpPr>
          <p:cNvPr id="3" name="Content Placeholder 2">
            <a:extLst>
              <a:ext uri="{FF2B5EF4-FFF2-40B4-BE49-F238E27FC236}">
                <a16:creationId xmlns:a16="http://schemas.microsoft.com/office/drawing/2014/main" id="{AD01F35C-02D4-49AC-9797-A513A747AEAE}"/>
              </a:ext>
            </a:extLst>
          </p:cNvPr>
          <p:cNvSpPr>
            <a:spLocks noGrp="1"/>
          </p:cNvSpPr>
          <p:nvPr>
            <p:ph idx="1"/>
          </p:nvPr>
        </p:nvSpPr>
        <p:spPr>
          <a:xfrm>
            <a:off x="544513" y="1611868"/>
            <a:ext cx="8294687" cy="4572000"/>
          </a:xfrm>
        </p:spPr>
        <p:txBody>
          <a:bodyPr/>
          <a:lstStyle/>
          <a:p>
            <a:r>
              <a:rPr lang="en-US" dirty="0" err="1"/>
              <a:t>vpet</a:t>
            </a:r>
            <a:r>
              <a:rPr lang="en-US" dirty="0"/>
              <a:t> = </a:t>
            </a:r>
            <a:r>
              <a:rPr lang="en-US" dirty="0" err="1"/>
              <a:t>vdog</a:t>
            </a:r>
            <a:r>
              <a:rPr lang="en-US" dirty="0"/>
              <a:t>;</a:t>
            </a:r>
          </a:p>
        </p:txBody>
      </p:sp>
      <p:sp>
        <p:nvSpPr>
          <p:cNvPr id="4" name="Rounded Rectangle 3">
            <a:extLst>
              <a:ext uri="{FF2B5EF4-FFF2-40B4-BE49-F238E27FC236}">
                <a16:creationId xmlns:a16="http://schemas.microsoft.com/office/drawing/2014/main" id="{2C9FE45B-A3BB-47F4-A3D2-2FD104CC61AD}"/>
              </a:ext>
            </a:extLst>
          </p:cNvPr>
          <p:cNvSpPr/>
          <p:nvPr/>
        </p:nvSpPr>
        <p:spPr bwMode="auto">
          <a:xfrm>
            <a:off x="544512" y="4871690"/>
            <a:ext cx="2655887" cy="1295400"/>
          </a:xfrm>
          <a:prstGeom prst="roundRect">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Pet</a:t>
            </a:r>
            <a:endParaRPr lang="en-US" b="1" dirty="0"/>
          </a:p>
          <a:p>
            <a:pPr marL="0" marR="0" indent="0" algn="l" defTabSz="914400" rtl="0" eaLnBrk="1" fontAlgn="base" latinLnBrk="0" hangingPunct="1">
              <a:lnSpc>
                <a:spcPct val="100000"/>
              </a:lnSpc>
              <a:spcBef>
                <a:spcPct val="0"/>
              </a:spcBef>
              <a:spcAft>
                <a:spcPct val="0"/>
              </a:spcAft>
              <a:buClrTx/>
              <a:buSzTx/>
              <a:buFontTx/>
              <a:buNone/>
              <a:tabLst/>
            </a:pPr>
            <a:r>
              <a:rPr lang="en-US" dirty="0"/>
              <a:t>Pet::name=“Fluffy”</a:t>
            </a:r>
          </a:p>
          <a:p>
            <a:r>
              <a:rPr lang="en-US" dirty="0"/>
              <a:t>Pet::print()</a:t>
            </a:r>
          </a:p>
        </p:txBody>
      </p:sp>
      <p:sp>
        <p:nvSpPr>
          <p:cNvPr id="5" name="TextBox 4">
            <a:extLst>
              <a:ext uri="{FF2B5EF4-FFF2-40B4-BE49-F238E27FC236}">
                <a16:creationId xmlns:a16="http://schemas.microsoft.com/office/drawing/2014/main" id="{432FD948-85DD-4595-90C3-2FE4374EAA92}"/>
              </a:ext>
            </a:extLst>
          </p:cNvPr>
          <p:cNvSpPr txBox="1"/>
          <p:nvPr/>
        </p:nvSpPr>
        <p:spPr>
          <a:xfrm>
            <a:off x="620609" y="4502358"/>
            <a:ext cx="854142" cy="369332"/>
          </a:xfrm>
          <a:prstGeom prst="rect">
            <a:avLst/>
          </a:prstGeom>
          <a:solidFill>
            <a:srgbClr val="C00000"/>
          </a:solidFill>
        </p:spPr>
        <p:txBody>
          <a:bodyPr wrap="square" rtlCol="0">
            <a:spAutoFit/>
          </a:bodyPr>
          <a:lstStyle/>
          <a:p>
            <a:r>
              <a:rPr lang="en-US" sz="1800" dirty="0" err="1">
                <a:solidFill>
                  <a:schemeClr val="bg1"/>
                </a:solidFill>
              </a:rPr>
              <a:t>vpet</a:t>
            </a:r>
            <a:endParaRPr lang="en-US" sz="1800" dirty="0">
              <a:solidFill>
                <a:schemeClr val="bg1"/>
              </a:solidFill>
            </a:endParaRPr>
          </a:p>
        </p:txBody>
      </p:sp>
      <p:sp>
        <p:nvSpPr>
          <p:cNvPr id="6" name="Rounded Rectangle 4">
            <a:extLst>
              <a:ext uri="{FF2B5EF4-FFF2-40B4-BE49-F238E27FC236}">
                <a16:creationId xmlns:a16="http://schemas.microsoft.com/office/drawing/2014/main" id="{E137E8E5-717C-4AA6-84F9-120FA6979631}"/>
              </a:ext>
            </a:extLst>
          </p:cNvPr>
          <p:cNvSpPr/>
          <p:nvPr/>
        </p:nvSpPr>
        <p:spPr bwMode="auto">
          <a:xfrm>
            <a:off x="4979074" y="4725830"/>
            <a:ext cx="3200400" cy="1600200"/>
          </a:xfrm>
          <a:prstGeom prst="roundRect">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Dog</a:t>
            </a:r>
            <a:endParaRPr lang="en-US" b="1" dirty="0"/>
          </a:p>
          <a:p>
            <a:pPr marL="0" marR="0" indent="0" algn="l" defTabSz="914400" rtl="0" eaLnBrk="1" fontAlgn="base" latinLnBrk="0" hangingPunct="1">
              <a:lnSpc>
                <a:spcPct val="100000"/>
              </a:lnSpc>
              <a:spcBef>
                <a:spcPct val="0"/>
              </a:spcBef>
              <a:spcAft>
                <a:spcPct val="0"/>
              </a:spcAft>
              <a:buClrTx/>
              <a:buSzTx/>
              <a:buFontTx/>
              <a:buNone/>
              <a:tabLst/>
            </a:pPr>
            <a:r>
              <a:rPr lang="en-US" dirty="0"/>
              <a:t>Pet::name</a:t>
            </a:r>
          </a:p>
          <a:p>
            <a:r>
              <a:rPr lang="en-US" dirty="0"/>
              <a:t>Dog::print() //overridden</a:t>
            </a:r>
          </a:p>
          <a:p>
            <a:pPr marL="0" marR="0" indent="0" algn="l" defTabSz="914400" rtl="0" eaLnBrk="1" fontAlgn="base" latinLnBrk="0" hangingPunct="1">
              <a:lnSpc>
                <a:spcPct val="100000"/>
              </a:lnSpc>
              <a:spcBef>
                <a:spcPct val="0"/>
              </a:spcBef>
              <a:spcAft>
                <a:spcPct val="0"/>
              </a:spcAft>
              <a:buClrTx/>
              <a:buSzTx/>
              <a:buFontTx/>
              <a:buNone/>
              <a:tabLst/>
            </a:pPr>
            <a:r>
              <a:rPr lang="en-US" dirty="0"/>
              <a:t>Dog::breed</a:t>
            </a:r>
          </a:p>
        </p:txBody>
      </p:sp>
      <p:sp>
        <p:nvSpPr>
          <p:cNvPr id="7" name="TextBox 6">
            <a:extLst>
              <a:ext uri="{FF2B5EF4-FFF2-40B4-BE49-F238E27FC236}">
                <a16:creationId xmlns:a16="http://schemas.microsoft.com/office/drawing/2014/main" id="{C5D1AB16-1AA8-4558-8DC2-EEE7915383C8}"/>
              </a:ext>
            </a:extLst>
          </p:cNvPr>
          <p:cNvSpPr txBox="1"/>
          <p:nvPr/>
        </p:nvSpPr>
        <p:spPr>
          <a:xfrm>
            <a:off x="5164123" y="4356498"/>
            <a:ext cx="854142" cy="369332"/>
          </a:xfrm>
          <a:prstGeom prst="rect">
            <a:avLst/>
          </a:prstGeom>
          <a:solidFill>
            <a:srgbClr val="C00000"/>
          </a:solidFill>
        </p:spPr>
        <p:txBody>
          <a:bodyPr wrap="square" rtlCol="0">
            <a:spAutoFit/>
          </a:bodyPr>
          <a:lstStyle/>
          <a:p>
            <a:r>
              <a:rPr lang="en-US" sz="1800" dirty="0" err="1">
                <a:solidFill>
                  <a:schemeClr val="bg1"/>
                </a:solidFill>
              </a:rPr>
              <a:t>vdog</a:t>
            </a:r>
            <a:endParaRPr lang="en-US" sz="1800" dirty="0">
              <a:solidFill>
                <a:schemeClr val="bg1"/>
              </a:solidFill>
            </a:endParaRPr>
          </a:p>
        </p:txBody>
      </p:sp>
      <p:sp>
        <p:nvSpPr>
          <p:cNvPr id="8" name="Rounded Rectangle 3">
            <a:extLst>
              <a:ext uri="{FF2B5EF4-FFF2-40B4-BE49-F238E27FC236}">
                <a16:creationId xmlns:a16="http://schemas.microsoft.com/office/drawing/2014/main" id="{FCAA3957-A838-4E8E-997A-F0C2A31E5313}"/>
              </a:ext>
            </a:extLst>
          </p:cNvPr>
          <p:cNvSpPr/>
          <p:nvPr/>
        </p:nvSpPr>
        <p:spPr bwMode="auto">
          <a:xfrm>
            <a:off x="580166" y="2524839"/>
            <a:ext cx="2544034" cy="1295400"/>
          </a:xfrm>
          <a:prstGeom prst="roundRect">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Pet</a:t>
            </a:r>
          </a:p>
          <a:p>
            <a:r>
              <a:rPr lang="en-US" dirty="0"/>
              <a:t>Pet::name=“Tiny”</a:t>
            </a:r>
            <a:endParaRPr lang="en-US" b="1" dirty="0"/>
          </a:p>
          <a:p>
            <a:pPr marL="0" marR="0" indent="0" algn="l" defTabSz="914400" rtl="0" eaLnBrk="1" fontAlgn="base" latinLnBrk="0" hangingPunct="1">
              <a:lnSpc>
                <a:spcPct val="100000"/>
              </a:lnSpc>
              <a:spcBef>
                <a:spcPct val="0"/>
              </a:spcBef>
              <a:spcAft>
                <a:spcPct val="0"/>
              </a:spcAft>
              <a:buClrTx/>
              <a:buSzTx/>
              <a:buFontTx/>
              <a:buNone/>
              <a:tabLst/>
            </a:pPr>
            <a:r>
              <a:rPr lang="en-US" dirty="0"/>
              <a:t>Pet::print()</a:t>
            </a:r>
          </a:p>
        </p:txBody>
      </p:sp>
      <p:sp>
        <p:nvSpPr>
          <p:cNvPr id="9" name="TextBox 8">
            <a:extLst>
              <a:ext uri="{FF2B5EF4-FFF2-40B4-BE49-F238E27FC236}">
                <a16:creationId xmlns:a16="http://schemas.microsoft.com/office/drawing/2014/main" id="{BBCD6175-574A-4E14-B2DF-FF334D70A4E9}"/>
              </a:ext>
            </a:extLst>
          </p:cNvPr>
          <p:cNvSpPr txBox="1"/>
          <p:nvPr/>
        </p:nvSpPr>
        <p:spPr>
          <a:xfrm>
            <a:off x="631095" y="2140152"/>
            <a:ext cx="854142" cy="369332"/>
          </a:xfrm>
          <a:prstGeom prst="rect">
            <a:avLst/>
          </a:prstGeom>
          <a:solidFill>
            <a:srgbClr val="C00000"/>
          </a:solidFill>
        </p:spPr>
        <p:txBody>
          <a:bodyPr wrap="square" rtlCol="0">
            <a:spAutoFit/>
          </a:bodyPr>
          <a:lstStyle/>
          <a:p>
            <a:r>
              <a:rPr lang="en-US" sz="1800" dirty="0" err="1">
                <a:solidFill>
                  <a:schemeClr val="bg1"/>
                </a:solidFill>
              </a:rPr>
              <a:t>vpet</a:t>
            </a:r>
            <a:endParaRPr lang="en-US" sz="1800" dirty="0">
              <a:solidFill>
                <a:schemeClr val="bg1"/>
              </a:solidFill>
            </a:endParaRPr>
          </a:p>
        </p:txBody>
      </p:sp>
      <p:sp>
        <p:nvSpPr>
          <p:cNvPr id="10" name="Rounded Rectangle 4">
            <a:extLst>
              <a:ext uri="{FF2B5EF4-FFF2-40B4-BE49-F238E27FC236}">
                <a16:creationId xmlns:a16="http://schemas.microsoft.com/office/drawing/2014/main" id="{543F7991-EF6E-4418-A086-7FB8960BA89B}"/>
              </a:ext>
            </a:extLst>
          </p:cNvPr>
          <p:cNvSpPr/>
          <p:nvPr/>
        </p:nvSpPr>
        <p:spPr bwMode="auto">
          <a:xfrm>
            <a:off x="4986764" y="2449466"/>
            <a:ext cx="3200400" cy="1600200"/>
          </a:xfrm>
          <a:prstGeom prst="roundRect">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Dog</a:t>
            </a:r>
            <a:endParaRPr lang="en-US" b="1" dirty="0"/>
          </a:p>
          <a:p>
            <a:pPr marL="0" marR="0" indent="0" algn="l" defTabSz="914400" rtl="0" eaLnBrk="1" fontAlgn="base" latinLnBrk="0" hangingPunct="1">
              <a:lnSpc>
                <a:spcPct val="100000"/>
              </a:lnSpc>
              <a:spcBef>
                <a:spcPct val="0"/>
              </a:spcBef>
              <a:spcAft>
                <a:spcPct val="0"/>
              </a:spcAft>
              <a:buClrTx/>
              <a:buSzTx/>
              <a:buFontTx/>
              <a:buNone/>
              <a:tabLst/>
            </a:pPr>
            <a:r>
              <a:rPr lang="en-US" dirty="0"/>
              <a:t>Pet::name= “Fluffy”</a:t>
            </a:r>
          </a:p>
          <a:p>
            <a:r>
              <a:rPr lang="en-US" dirty="0"/>
              <a:t>Dog::print() //overridden</a:t>
            </a:r>
          </a:p>
          <a:p>
            <a:pPr marL="0" marR="0" indent="0" algn="l" defTabSz="914400" rtl="0" eaLnBrk="1" fontAlgn="base" latinLnBrk="0" hangingPunct="1">
              <a:lnSpc>
                <a:spcPct val="100000"/>
              </a:lnSpc>
              <a:spcBef>
                <a:spcPct val="0"/>
              </a:spcBef>
              <a:spcAft>
                <a:spcPct val="0"/>
              </a:spcAft>
              <a:buClrTx/>
              <a:buSzTx/>
              <a:buFontTx/>
              <a:buNone/>
              <a:tabLst/>
            </a:pPr>
            <a:r>
              <a:rPr lang="en-US" dirty="0"/>
              <a:t>Dog::breed=“</a:t>
            </a:r>
            <a:r>
              <a:rPr lang="en-US" dirty="0" err="1"/>
              <a:t>Shitzhu</a:t>
            </a:r>
            <a:r>
              <a:rPr lang="en-US" dirty="0"/>
              <a:t>”</a:t>
            </a:r>
          </a:p>
        </p:txBody>
      </p:sp>
      <p:sp>
        <p:nvSpPr>
          <p:cNvPr id="11" name="TextBox 10">
            <a:extLst>
              <a:ext uri="{FF2B5EF4-FFF2-40B4-BE49-F238E27FC236}">
                <a16:creationId xmlns:a16="http://schemas.microsoft.com/office/drawing/2014/main" id="{8F6603A4-9652-4FBC-ABBF-18CD46403340}"/>
              </a:ext>
            </a:extLst>
          </p:cNvPr>
          <p:cNvSpPr txBox="1"/>
          <p:nvPr/>
        </p:nvSpPr>
        <p:spPr>
          <a:xfrm>
            <a:off x="5171813" y="2080134"/>
            <a:ext cx="854142" cy="369332"/>
          </a:xfrm>
          <a:prstGeom prst="rect">
            <a:avLst/>
          </a:prstGeom>
          <a:solidFill>
            <a:srgbClr val="C00000"/>
          </a:solidFill>
        </p:spPr>
        <p:txBody>
          <a:bodyPr wrap="square" rtlCol="0">
            <a:spAutoFit/>
          </a:bodyPr>
          <a:lstStyle/>
          <a:p>
            <a:r>
              <a:rPr lang="en-US" sz="1800" dirty="0" err="1">
                <a:solidFill>
                  <a:schemeClr val="bg1"/>
                </a:solidFill>
              </a:rPr>
              <a:t>vdog</a:t>
            </a:r>
            <a:endParaRPr lang="en-US" sz="1800" dirty="0">
              <a:solidFill>
                <a:schemeClr val="bg1"/>
              </a:solidFill>
            </a:endParaRPr>
          </a:p>
        </p:txBody>
      </p:sp>
      <p:sp>
        <p:nvSpPr>
          <p:cNvPr id="13" name="Arrow: Left 12">
            <a:extLst>
              <a:ext uri="{FF2B5EF4-FFF2-40B4-BE49-F238E27FC236}">
                <a16:creationId xmlns:a16="http://schemas.microsoft.com/office/drawing/2014/main" id="{0C19CDF9-B88D-4118-A204-57EE2AF1B76A}"/>
              </a:ext>
            </a:extLst>
          </p:cNvPr>
          <p:cNvSpPr/>
          <p:nvPr/>
        </p:nvSpPr>
        <p:spPr bwMode="auto">
          <a:xfrm>
            <a:off x="3048000" y="2867739"/>
            <a:ext cx="2057399" cy="609600"/>
          </a:xfrm>
          <a:prstGeom prst="leftArrow">
            <a:avLst/>
          </a:prstGeom>
          <a:blipFill dpi="0" rotWithShape="0">
            <a:blip r:embed="rId2"/>
            <a:srcRect/>
            <a:tile tx="0" ty="0" sx="100000" sy="100000" flip="none" algn="tl"/>
          </a:blip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762896889"/>
      </p:ext>
    </p:extLst>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t>The Slicing Problem</a:t>
            </a:r>
          </a:p>
        </p:txBody>
      </p:sp>
      <p:sp>
        <p:nvSpPr>
          <p:cNvPr id="69635" name="Rectangle 3"/>
          <p:cNvSpPr>
            <a:spLocks noGrp="1" noChangeArrowheads="1"/>
          </p:cNvSpPr>
          <p:nvPr>
            <p:ph idx="1"/>
          </p:nvPr>
        </p:nvSpPr>
        <p:spPr/>
        <p:txBody>
          <a:bodyPr/>
          <a:lstStyle/>
          <a:p>
            <a:pPr eaLnBrk="1" hangingPunct="1"/>
            <a:r>
              <a:rPr lang="en-US" dirty="0"/>
              <a:t>It is </a:t>
            </a:r>
            <a:r>
              <a:rPr lang="en-US" b="1" dirty="0"/>
              <a:t>legal</a:t>
            </a:r>
            <a:r>
              <a:rPr lang="en-US" dirty="0"/>
              <a:t> to </a:t>
            </a:r>
            <a:r>
              <a:rPr lang="en-US" b="1" dirty="0"/>
              <a:t>assign </a:t>
            </a:r>
            <a:r>
              <a:rPr lang="en-US" dirty="0"/>
              <a:t>a derived class object into a base class </a:t>
            </a:r>
            <a:r>
              <a:rPr lang="en-US" b="1" dirty="0"/>
              <a:t>variable (not a reference)</a:t>
            </a:r>
            <a:r>
              <a:rPr lang="en-US" dirty="0"/>
              <a:t>, however...</a:t>
            </a:r>
          </a:p>
          <a:p>
            <a:pPr lvl="1" eaLnBrk="1" hangingPunct="1"/>
            <a:r>
              <a:rPr lang="en-US" dirty="0"/>
              <a:t>This slices off data in the derived class that is not also part of the base class</a:t>
            </a:r>
          </a:p>
          <a:p>
            <a:pPr lvl="1" eaLnBrk="1" hangingPunct="1"/>
            <a:r>
              <a:rPr lang="en-US" dirty="0"/>
              <a:t>Some member functions and member variables are lost</a:t>
            </a:r>
          </a:p>
        </p:txBody>
      </p:sp>
      <p:sp>
        <p:nvSpPr>
          <p:cNvPr id="4" name="Rounded Rectangle 3"/>
          <p:cNvSpPr/>
          <p:nvPr/>
        </p:nvSpPr>
        <p:spPr bwMode="auto">
          <a:xfrm>
            <a:off x="1143000" y="5476088"/>
            <a:ext cx="2362200" cy="1295400"/>
          </a:xfrm>
          <a:prstGeom prst="roundRect">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Pet</a:t>
            </a:r>
            <a:endParaRPr lang="en-US" b="1" dirty="0"/>
          </a:p>
          <a:p>
            <a:pPr marL="0" marR="0" indent="0" algn="l" defTabSz="914400" rtl="0" eaLnBrk="1" fontAlgn="base" latinLnBrk="0" hangingPunct="1">
              <a:lnSpc>
                <a:spcPct val="100000"/>
              </a:lnSpc>
              <a:spcBef>
                <a:spcPct val="0"/>
              </a:spcBef>
              <a:spcAft>
                <a:spcPct val="0"/>
              </a:spcAft>
              <a:buClrTx/>
              <a:buSzTx/>
              <a:buFontTx/>
              <a:buNone/>
              <a:tabLst/>
            </a:pPr>
            <a:r>
              <a:rPr lang="en-US" dirty="0"/>
              <a:t>Pet::print()</a:t>
            </a:r>
          </a:p>
          <a:p>
            <a:pPr marL="0" marR="0" indent="0" algn="l" defTabSz="914400" rtl="0" eaLnBrk="1" fontAlgn="base" latinLnBrk="0" hangingPunct="1">
              <a:lnSpc>
                <a:spcPct val="100000"/>
              </a:lnSpc>
              <a:spcBef>
                <a:spcPct val="0"/>
              </a:spcBef>
              <a:spcAft>
                <a:spcPct val="0"/>
              </a:spcAft>
              <a:buClrTx/>
              <a:buSzTx/>
              <a:buFontTx/>
              <a:buNone/>
              <a:tabLst/>
            </a:pPr>
            <a:r>
              <a:rPr lang="en-US" dirty="0"/>
              <a:t>name</a:t>
            </a:r>
          </a:p>
        </p:txBody>
      </p:sp>
      <p:sp>
        <p:nvSpPr>
          <p:cNvPr id="5" name="Rounded Rectangle 4"/>
          <p:cNvSpPr/>
          <p:nvPr/>
        </p:nvSpPr>
        <p:spPr bwMode="auto">
          <a:xfrm>
            <a:off x="4996551" y="5181600"/>
            <a:ext cx="3200400" cy="1600200"/>
          </a:xfrm>
          <a:prstGeom prst="roundRect">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Dog</a:t>
            </a:r>
            <a:endParaRPr lang="en-US" b="1" dirty="0"/>
          </a:p>
          <a:p>
            <a:pPr marL="0" marR="0" indent="0" algn="l" defTabSz="914400" rtl="0" eaLnBrk="1" fontAlgn="base" latinLnBrk="0" hangingPunct="1">
              <a:lnSpc>
                <a:spcPct val="100000"/>
              </a:lnSpc>
              <a:spcBef>
                <a:spcPct val="0"/>
              </a:spcBef>
              <a:spcAft>
                <a:spcPct val="0"/>
              </a:spcAft>
              <a:buClrTx/>
              <a:buSzTx/>
              <a:buFontTx/>
              <a:buNone/>
              <a:tabLst/>
            </a:pPr>
            <a:r>
              <a:rPr lang="en-US" dirty="0"/>
              <a:t>Dog::print() //overridden</a:t>
            </a:r>
          </a:p>
          <a:p>
            <a:pPr marL="0" marR="0" indent="0" algn="l" defTabSz="914400" rtl="0" eaLnBrk="1" fontAlgn="base" latinLnBrk="0" hangingPunct="1">
              <a:lnSpc>
                <a:spcPct val="100000"/>
              </a:lnSpc>
              <a:spcBef>
                <a:spcPct val="0"/>
              </a:spcBef>
              <a:spcAft>
                <a:spcPct val="0"/>
              </a:spcAft>
              <a:buClrTx/>
              <a:buSzTx/>
              <a:buFontTx/>
              <a:buNone/>
              <a:tabLst/>
            </a:pPr>
            <a:r>
              <a:rPr lang="en-US" dirty="0"/>
              <a:t>name</a:t>
            </a:r>
          </a:p>
          <a:p>
            <a:pPr marL="0" marR="0" indent="0" algn="l" defTabSz="914400" rtl="0" eaLnBrk="1" fontAlgn="base" latinLnBrk="0" hangingPunct="1">
              <a:lnSpc>
                <a:spcPct val="100000"/>
              </a:lnSpc>
              <a:spcBef>
                <a:spcPct val="0"/>
              </a:spcBef>
              <a:spcAft>
                <a:spcPct val="0"/>
              </a:spcAft>
              <a:buClrTx/>
              <a:buSzTx/>
              <a:buFontTx/>
              <a:buNone/>
              <a:tabLst/>
            </a:pPr>
            <a:r>
              <a:rPr lang="en-US" dirty="0"/>
              <a:t>breed</a:t>
            </a:r>
          </a:p>
        </p:txBody>
      </p:sp>
      <p:sp>
        <p:nvSpPr>
          <p:cNvPr id="6" name="TextBox 5"/>
          <p:cNvSpPr txBox="1"/>
          <p:nvPr/>
        </p:nvSpPr>
        <p:spPr>
          <a:xfrm>
            <a:off x="1248893" y="5115565"/>
            <a:ext cx="854142" cy="369332"/>
          </a:xfrm>
          <a:prstGeom prst="rect">
            <a:avLst/>
          </a:prstGeom>
          <a:solidFill>
            <a:srgbClr val="C00000"/>
          </a:solidFill>
        </p:spPr>
        <p:txBody>
          <a:bodyPr wrap="square" rtlCol="0">
            <a:spAutoFit/>
          </a:bodyPr>
          <a:lstStyle/>
          <a:p>
            <a:r>
              <a:rPr lang="en-US" sz="1800" dirty="0" err="1">
                <a:solidFill>
                  <a:schemeClr val="bg1"/>
                </a:solidFill>
              </a:rPr>
              <a:t>vpet</a:t>
            </a:r>
            <a:endParaRPr lang="en-US" sz="1800" dirty="0">
              <a:solidFill>
                <a:schemeClr val="bg1"/>
              </a:solidFill>
            </a:endParaRPr>
          </a:p>
        </p:txBody>
      </p:sp>
      <p:sp>
        <p:nvSpPr>
          <p:cNvPr id="7" name="TextBox 6"/>
          <p:cNvSpPr txBox="1"/>
          <p:nvPr/>
        </p:nvSpPr>
        <p:spPr>
          <a:xfrm>
            <a:off x="5181600" y="4812268"/>
            <a:ext cx="854142" cy="369332"/>
          </a:xfrm>
          <a:prstGeom prst="rect">
            <a:avLst/>
          </a:prstGeom>
          <a:solidFill>
            <a:srgbClr val="C00000"/>
          </a:solidFill>
        </p:spPr>
        <p:txBody>
          <a:bodyPr wrap="square" rtlCol="0">
            <a:spAutoFit/>
          </a:bodyPr>
          <a:lstStyle/>
          <a:p>
            <a:r>
              <a:rPr lang="en-US" sz="1800" dirty="0" err="1">
                <a:solidFill>
                  <a:schemeClr val="bg1"/>
                </a:solidFill>
              </a:rPr>
              <a:t>vdog</a:t>
            </a:r>
            <a:endParaRPr lang="en-US" sz="1800" dirty="0">
              <a:solidFill>
                <a:schemeClr val="bg1"/>
              </a:solidFill>
            </a:endParaRPr>
          </a:p>
        </p:txBody>
      </p:sp>
    </p:spTree>
    <p:extLst>
      <p:ext uri="{BB962C8B-B14F-4D97-AF65-F5344CB8AC3E}">
        <p14:creationId xmlns:p14="http://schemas.microsoft.com/office/powerpoint/2010/main" val="4073344018"/>
      </p:ext>
    </p:extLst>
  </p:cSld>
  <p:clrMapOvr>
    <a:masterClrMapping/>
  </p:clrMapOvr>
  <p:transition spd="med">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t>Extended Type Compatibility</a:t>
            </a:r>
          </a:p>
        </p:txBody>
      </p:sp>
      <p:sp>
        <p:nvSpPr>
          <p:cNvPr id="70659" name="Rectangle 3"/>
          <p:cNvSpPr>
            <a:spLocks noGrp="1" noChangeArrowheads="1"/>
          </p:cNvSpPr>
          <p:nvPr>
            <p:ph idx="1"/>
          </p:nvPr>
        </p:nvSpPr>
        <p:spPr/>
        <p:txBody>
          <a:bodyPr/>
          <a:lstStyle/>
          <a:p>
            <a:pPr eaLnBrk="1" hangingPunct="1"/>
            <a:r>
              <a:rPr lang="en-US" dirty="0"/>
              <a:t>It is possible in C++ to avoid the slicing </a:t>
            </a:r>
            <a:br>
              <a:rPr lang="en-US" dirty="0"/>
            </a:br>
            <a:r>
              <a:rPr lang="en-US" dirty="0"/>
              <a:t>problem</a:t>
            </a:r>
          </a:p>
          <a:p>
            <a:pPr lvl="1" eaLnBrk="1" hangingPunct="1"/>
            <a:r>
              <a:rPr lang="en-US" dirty="0"/>
              <a:t>Using </a:t>
            </a:r>
            <a:r>
              <a:rPr lang="en-US" dirty="0">
                <a:solidFill>
                  <a:srgbClr val="0000CC"/>
                </a:solidFill>
              </a:rPr>
              <a:t>pointers to dynamic variables and virtual functions, </a:t>
            </a:r>
            <a:r>
              <a:rPr lang="en-US" dirty="0"/>
              <a:t>we can still access the added members of the derived class object.</a:t>
            </a:r>
          </a:p>
        </p:txBody>
      </p:sp>
    </p:spTree>
    <p:extLst>
      <p:ext uri="{BB962C8B-B14F-4D97-AF65-F5344CB8AC3E}">
        <p14:creationId xmlns:p14="http://schemas.microsoft.com/office/powerpoint/2010/main" val="4110331384"/>
      </p:ext>
    </p:extLst>
  </p:cSld>
  <p:clrMapOvr>
    <a:masterClrMapping/>
  </p:clrMapOvr>
  <p:transition spd="med">
    <p:wipe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title"/>
          </p:nvPr>
        </p:nvSpPr>
        <p:spPr/>
        <p:txBody>
          <a:bodyPr/>
          <a:lstStyle/>
          <a:p>
            <a:pPr eaLnBrk="1" hangingPunct="1"/>
            <a:r>
              <a:rPr lang="en-US" sz="3200" dirty="0"/>
              <a:t>Dynamic Variables and Derived Classes</a:t>
            </a:r>
          </a:p>
        </p:txBody>
      </p:sp>
      <p:sp>
        <p:nvSpPr>
          <p:cNvPr id="71683" name="Rectangle 6"/>
          <p:cNvSpPr>
            <a:spLocks noGrp="1" noChangeArrowheads="1"/>
          </p:cNvSpPr>
          <p:nvPr>
            <p:ph idx="1"/>
          </p:nvPr>
        </p:nvSpPr>
        <p:spPr>
          <a:xfrm>
            <a:off x="544513" y="1295400"/>
            <a:ext cx="8294687" cy="4572000"/>
          </a:xfrm>
        </p:spPr>
        <p:txBody>
          <a:bodyPr/>
          <a:lstStyle/>
          <a:p>
            <a:pPr eaLnBrk="1" hangingPunct="1">
              <a:lnSpc>
                <a:spcPct val="90000"/>
              </a:lnSpc>
            </a:pPr>
            <a:r>
              <a:rPr lang="en-US" sz="2400" dirty="0"/>
              <a:t>Example:</a:t>
            </a: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endParaRPr lang="en-US" sz="2400" dirty="0"/>
          </a:p>
          <a:p>
            <a:pPr eaLnBrk="1" hangingPunct="1">
              <a:lnSpc>
                <a:spcPct val="90000"/>
              </a:lnSpc>
            </a:pPr>
            <a:endParaRPr lang="en-US" sz="2400" dirty="0"/>
          </a:p>
          <a:p>
            <a:pPr eaLnBrk="1" hangingPunct="1">
              <a:lnSpc>
                <a:spcPct val="90000"/>
              </a:lnSpc>
              <a:buNone/>
            </a:pPr>
            <a:r>
              <a:rPr lang="en-US" sz="2400" dirty="0" err="1">
                <a:solidFill>
                  <a:srgbClr val="0000CC"/>
                </a:solidFill>
                <a:latin typeface="Consolas" pitchFamily="49" charset="0"/>
                <a:cs typeface="Consolas" pitchFamily="49" charset="0"/>
              </a:rPr>
              <a:t>ppet</a:t>
            </a:r>
            <a:r>
              <a:rPr lang="en-US" sz="2400" dirty="0">
                <a:solidFill>
                  <a:srgbClr val="0000CC"/>
                </a:solidFill>
                <a:latin typeface="Consolas" pitchFamily="49" charset="0"/>
                <a:cs typeface="Consolas" pitchFamily="49" charset="0"/>
              </a:rPr>
              <a:t>-&gt;print( ); </a:t>
            </a:r>
            <a:r>
              <a:rPr lang="en-US" sz="2400" dirty="0"/>
              <a:t>is legal and produces:   </a:t>
            </a:r>
          </a:p>
          <a:p>
            <a:pPr eaLnBrk="1" hangingPunct="1">
              <a:lnSpc>
                <a:spcPct val="90000"/>
              </a:lnSpc>
              <a:buNone/>
            </a:pPr>
            <a:r>
              <a:rPr lang="en-US" sz="2400" dirty="0">
                <a:solidFill>
                  <a:srgbClr val="0000CC"/>
                </a:solidFill>
                <a:latin typeface="Consolas" pitchFamily="49" charset="0"/>
                <a:cs typeface="Consolas" pitchFamily="49" charset="0"/>
              </a:rPr>
              <a:t>	name:  Tiny</a:t>
            </a:r>
          </a:p>
          <a:p>
            <a:pPr eaLnBrk="1" hangingPunct="1">
              <a:lnSpc>
                <a:spcPct val="90000"/>
              </a:lnSpc>
              <a:buNone/>
            </a:pPr>
            <a:r>
              <a:rPr lang="en-US" sz="2400" dirty="0">
                <a:solidFill>
                  <a:srgbClr val="0000CC"/>
                </a:solidFill>
                <a:latin typeface="Consolas" pitchFamily="49" charset="0"/>
                <a:cs typeface="Consolas" pitchFamily="49" charset="0"/>
              </a:rPr>
              <a:t>	breed:  Great Dane</a:t>
            </a:r>
          </a:p>
        </p:txBody>
      </p:sp>
      <p:sp>
        <p:nvSpPr>
          <p:cNvPr id="71685" name="Text Box 2"/>
          <p:cNvSpPr txBox="1">
            <a:spLocks noChangeArrowheads="1"/>
          </p:cNvSpPr>
          <p:nvPr/>
        </p:nvSpPr>
        <p:spPr bwMode="auto">
          <a:xfrm>
            <a:off x="4578350" y="1865313"/>
            <a:ext cx="4311650" cy="2657475"/>
          </a:xfrm>
          <a:prstGeom prst="rect">
            <a:avLst/>
          </a:prstGeom>
          <a:noFill/>
          <a:ln w="9525" algn="ctr">
            <a:solidFill>
              <a:schemeClr val="tx2"/>
            </a:solidFill>
            <a:miter lim="800000"/>
            <a:headEnd/>
            <a:tailEnd/>
          </a:ln>
        </p:spPr>
        <p:txBody>
          <a:bodyPr>
            <a:spAutoFit/>
          </a:bodyPr>
          <a:lstStyle/>
          <a:p>
            <a:pPr>
              <a:spcBef>
                <a:spcPct val="20000"/>
              </a:spcBef>
              <a:buClr>
                <a:srgbClr val="CC0000"/>
              </a:buClr>
              <a:buFont typeface="Wingdings" pitchFamily="2" charset="2"/>
              <a:buNone/>
            </a:pPr>
            <a:r>
              <a:rPr lang="en-US" b="1" dirty="0"/>
              <a:t>void Dog::print( )</a:t>
            </a:r>
            <a:br>
              <a:rPr lang="en-US" b="1" dirty="0"/>
            </a:br>
            <a:r>
              <a:rPr lang="en-US" b="1" dirty="0"/>
              <a:t>{</a:t>
            </a:r>
            <a:br>
              <a:rPr lang="en-US" b="1" dirty="0"/>
            </a:br>
            <a:r>
              <a:rPr lang="en-US" b="1" dirty="0"/>
              <a:t>   </a:t>
            </a:r>
            <a:r>
              <a:rPr lang="en-US" b="1" dirty="0" err="1"/>
              <a:t>cout</a:t>
            </a:r>
            <a:r>
              <a:rPr lang="en-US" b="1" dirty="0"/>
              <a:t> &lt;&lt; "name: " </a:t>
            </a:r>
            <a:br>
              <a:rPr lang="en-US" b="1" dirty="0"/>
            </a:br>
            <a:r>
              <a:rPr lang="en-US" b="1" dirty="0"/>
              <a:t>            &lt;&lt;  name &lt;&lt; </a:t>
            </a:r>
            <a:r>
              <a:rPr lang="en-US" b="1" dirty="0" err="1"/>
              <a:t>endl</a:t>
            </a:r>
            <a:r>
              <a:rPr lang="en-US" b="1" dirty="0"/>
              <a:t>;</a:t>
            </a:r>
            <a:br>
              <a:rPr lang="en-US" b="1" dirty="0"/>
            </a:br>
            <a:r>
              <a:rPr lang="en-US" b="1" dirty="0"/>
              <a:t>   </a:t>
            </a:r>
            <a:r>
              <a:rPr lang="en-US" b="1" dirty="0" err="1"/>
              <a:t>cout</a:t>
            </a:r>
            <a:r>
              <a:rPr lang="en-US" b="1" dirty="0"/>
              <a:t> &lt;&lt; "breed: " </a:t>
            </a:r>
            <a:br>
              <a:rPr lang="en-US" b="1" dirty="0"/>
            </a:br>
            <a:r>
              <a:rPr lang="en-US" b="1" dirty="0"/>
              <a:t>            &lt;&lt; breed &lt;&lt; </a:t>
            </a:r>
            <a:r>
              <a:rPr lang="en-US" b="1" dirty="0" err="1"/>
              <a:t>endl</a:t>
            </a:r>
            <a:r>
              <a:rPr lang="en-US" b="1" dirty="0"/>
              <a:t>;</a:t>
            </a:r>
            <a:br>
              <a:rPr lang="en-US" b="1" dirty="0"/>
            </a:br>
            <a:r>
              <a:rPr lang="en-US" b="1" dirty="0"/>
              <a:t>}</a:t>
            </a:r>
          </a:p>
        </p:txBody>
      </p:sp>
      <p:sp>
        <p:nvSpPr>
          <p:cNvPr id="71686" name="Text Box 3"/>
          <p:cNvSpPr txBox="1">
            <a:spLocks noChangeArrowheads="1"/>
          </p:cNvSpPr>
          <p:nvPr/>
        </p:nvSpPr>
        <p:spPr bwMode="auto">
          <a:xfrm>
            <a:off x="639763" y="1855788"/>
            <a:ext cx="3938587" cy="2657475"/>
          </a:xfrm>
          <a:prstGeom prst="rect">
            <a:avLst/>
          </a:prstGeom>
          <a:noFill/>
          <a:ln w="9525" algn="ctr">
            <a:solidFill>
              <a:schemeClr val="tx2"/>
            </a:solidFill>
            <a:miter lim="800000"/>
            <a:headEnd/>
            <a:tailEnd/>
          </a:ln>
        </p:spPr>
        <p:txBody>
          <a:bodyPr>
            <a:spAutoFit/>
          </a:bodyPr>
          <a:lstStyle/>
          <a:p>
            <a:pPr>
              <a:spcBef>
                <a:spcPct val="20000"/>
              </a:spcBef>
              <a:buClr>
                <a:schemeClr val="folHlink"/>
              </a:buClr>
              <a:buSzPct val="60000"/>
              <a:buFont typeface="Wingdings" pitchFamily="2" charset="2"/>
              <a:buNone/>
            </a:pPr>
            <a:r>
              <a:rPr lang="en-US" b="1" dirty="0">
                <a:solidFill>
                  <a:schemeClr val="hlink"/>
                </a:solidFill>
              </a:rPr>
              <a:t>Pet   *</a:t>
            </a:r>
            <a:r>
              <a:rPr lang="en-US" b="1" dirty="0" err="1">
                <a:solidFill>
                  <a:schemeClr val="hlink"/>
                </a:solidFill>
              </a:rPr>
              <a:t>ppet</a:t>
            </a:r>
            <a:r>
              <a:rPr lang="en-US" b="1" dirty="0">
                <a:solidFill>
                  <a:schemeClr val="hlink"/>
                </a:solidFill>
              </a:rPr>
              <a:t>;</a:t>
            </a:r>
            <a:br>
              <a:rPr lang="en-US" b="1" dirty="0">
                <a:solidFill>
                  <a:schemeClr val="hlink"/>
                </a:solidFill>
              </a:rPr>
            </a:br>
            <a:r>
              <a:rPr lang="en-US" b="1" dirty="0">
                <a:solidFill>
                  <a:schemeClr val="hlink"/>
                </a:solidFill>
              </a:rPr>
              <a:t>Dog *</a:t>
            </a:r>
            <a:r>
              <a:rPr lang="en-US" b="1" dirty="0" err="1">
                <a:solidFill>
                  <a:schemeClr val="hlink"/>
                </a:solidFill>
              </a:rPr>
              <a:t>pdog</a:t>
            </a:r>
            <a:r>
              <a:rPr lang="en-US" b="1" dirty="0">
                <a:solidFill>
                  <a:schemeClr val="hlink"/>
                </a:solidFill>
              </a:rPr>
              <a:t>;</a:t>
            </a:r>
            <a:br>
              <a:rPr lang="en-US" b="1" dirty="0">
                <a:solidFill>
                  <a:schemeClr val="hlink"/>
                </a:solidFill>
              </a:rPr>
            </a:br>
            <a:r>
              <a:rPr lang="en-US" b="1" dirty="0" err="1">
                <a:solidFill>
                  <a:schemeClr val="hlink"/>
                </a:solidFill>
              </a:rPr>
              <a:t>pdog</a:t>
            </a:r>
            <a:r>
              <a:rPr lang="en-US" b="1" dirty="0">
                <a:solidFill>
                  <a:schemeClr val="hlink"/>
                </a:solidFill>
              </a:rPr>
              <a:t> = new Dog;</a:t>
            </a:r>
            <a:r>
              <a:rPr lang="en-US" b="1" dirty="0"/>
              <a:t> </a:t>
            </a:r>
            <a:br>
              <a:rPr lang="en-US" b="1" dirty="0"/>
            </a:br>
            <a:r>
              <a:rPr lang="en-US" b="1" dirty="0" err="1"/>
              <a:t>pdog</a:t>
            </a:r>
            <a:r>
              <a:rPr lang="en-US" b="1" dirty="0"/>
              <a:t>-&gt;name = "Tiny";</a:t>
            </a:r>
            <a:br>
              <a:rPr lang="en-US" b="1" dirty="0"/>
            </a:br>
            <a:r>
              <a:rPr lang="en-US" b="1" dirty="0" err="1"/>
              <a:t>pdog</a:t>
            </a:r>
            <a:r>
              <a:rPr lang="en-US" b="1" dirty="0"/>
              <a:t>-&gt;breed = "Great</a:t>
            </a:r>
            <a:br>
              <a:rPr lang="en-US" b="1" dirty="0"/>
            </a:br>
            <a:r>
              <a:rPr lang="en-US" b="1" dirty="0"/>
              <a:t>                            Dane";</a:t>
            </a:r>
            <a:br>
              <a:rPr lang="en-US" b="1" dirty="0"/>
            </a:br>
            <a:r>
              <a:rPr lang="en-US" b="1" dirty="0" err="1"/>
              <a:t>ppet</a:t>
            </a:r>
            <a:r>
              <a:rPr lang="en-US" b="1" dirty="0"/>
              <a:t> = </a:t>
            </a:r>
            <a:r>
              <a:rPr lang="en-US" b="1" dirty="0" err="1"/>
              <a:t>pdog</a:t>
            </a:r>
            <a:r>
              <a:rPr lang="en-US" b="1" dirty="0"/>
              <a:t>; //or &amp;</a:t>
            </a:r>
            <a:r>
              <a:rPr lang="en-US" b="1" dirty="0" err="1"/>
              <a:t>vdog</a:t>
            </a:r>
            <a:endParaRPr lang="en-US" dirty="0">
              <a:solidFill>
                <a:schemeClr val="tx2"/>
              </a:solidFill>
            </a:endParaRPr>
          </a:p>
        </p:txBody>
      </p:sp>
      <p:sp>
        <p:nvSpPr>
          <p:cNvPr id="625668" name="Text Box 4">
            <a:hlinkClick r:id="rId3" action="ppaction://hlinksldjump"/>
          </p:cNvPr>
          <p:cNvSpPr txBox="1">
            <a:spLocks noChangeArrowheads="1"/>
          </p:cNvSpPr>
          <p:nvPr/>
        </p:nvSpPr>
        <p:spPr bwMode="auto">
          <a:xfrm>
            <a:off x="5257800" y="6096000"/>
            <a:ext cx="3303587" cy="528637"/>
          </a:xfrm>
          <a:prstGeom prst="rect">
            <a:avLst/>
          </a:prstGeom>
          <a:solidFill>
            <a:srgbClr val="F8BE1A"/>
          </a:solidFill>
          <a:ln w="9525" algn="ctr">
            <a:solidFill>
              <a:schemeClr val="tx2"/>
            </a:solidFill>
            <a:miter lim="800000"/>
            <a:headEnd/>
            <a:tailEnd/>
          </a:ln>
        </p:spPr>
        <p:txBody>
          <a:bodyPr wrap="none">
            <a:spAutoFit/>
          </a:bodyPr>
          <a:lstStyle/>
          <a:p>
            <a:pPr algn="ctr">
              <a:spcBef>
                <a:spcPct val="20000"/>
              </a:spcBef>
              <a:buClr>
                <a:srgbClr val="CC0000"/>
              </a:buClr>
              <a:buFont typeface="Wingdings" pitchFamily="2" charset="2"/>
              <a:buNone/>
            </a:pPr>
            <a:r>
              <a:rPr lang="en-US" sz="2800" b="1">
                <a:solidFill>
                  <a:schemeClr val="tx2"/>
                </a:solidFill>
              </a:rPr>
              <a:t>Display 15.12 (1-2)</a:t>
            </a:r>
          </a:p>
        </p:txBody>
      </p:sp>
    </p:spTree>
    <p:extLst>
      <p:ext uri="{BB962C8B-B14F-4D97-AF65-F5344CB8AC3E}">
        <p14:creationId xmlns:p14="http://schemas.microsoft.com/office/powerpoint/2010/main" val="165476675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5000"/>
                                  </p:stCondLst>
                                  <p:childTnLst>
                                    <p:set>
                                      <p:cBhvr>
                                        <p:cTn id="6" dur="1" fill="hold">
                                          <p:stCondLst>
                                            <p:cond delay="0"/>
                                          </p:stCondLst>
                                        </p:cTn>
                                        <p:tgtEl>
                                          <p:spTgt spid="625668"/>
                                        </p:tgtEl>
                                        <p:attrNameLst>
                                          <p:attrName>style.visibility</p:attrName>
                                        </p:attrNameLst>
                                      </p:cBhvr>
                                      <p:to>
                                        <p:strVal val="visible"/>
                                      </p:to>
                                    </p:set>
                                    <p:anim calcmode="lin" valueType="num">
                                      <p:cBhvr additive="base">
                                        <p:cTn id="7" dur="500" fill="hold"/>
                                        <p:tgtEl>
                                          <p:spTgt spid="625668"/>
                                        </p:tgtEl>
                                        <p:attrNameLst>
                                          <p:attrName>ppt_x</p:attrName>
                                        </p:attrNameLst>
                                      </p:cBhvr>
                                      <p:tavLst>
                                        <p:tav tm="0">
                                          <p:val>
                                            <p:strVal val="#ppt_x"/>
                                          </p:val>
                                        </p:tav>
                                        <p:tav tm="100000">
                                          <p:val>
                                            <p:strVal val="#ppt_x"/>
                                          </p:val>
                                        </p:tav>
                                      </p:tavLst>
                                    </p:anim>
                                    <p:anim calcmode="lin" valueType="num">
                                      <p:cBhvr additive="base">
                                        <p:cTn id="8" dur="500" fill="hold"/>
                                        <p:tgtEl>
                                          <p:spTgt spid="6256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8"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6"/>
          <p:cNvSpPr>
            <a:spLocks noChangeArrowheads="1"/>
          </p:cNvSpPr>
          <p:nvPr/>
        </p:nvSpPr>
        <p:spPr bwMode="auto">
          <a:xfrm>
            <a:off x="0" y="612775"/>
            <a:ext cx="5151438" cy="1063625"/>
          </a:xfrm>
          <a:prstGeom prst="rect">
            <a:avLst/>
          </a:prstGeom>
          <a:solidFill>
            <a:schemeClr val="bg1"/>
          </a:solidFill>
          <a:ln w="9525">
            <a:noFill/>
            <a:miter lim="800000"/>
            <a:headEnd/>
            <a:tailEnd/>
          </a:ln>
        </p:spPr>
        <p:txBody>
          <a:bodyPr wrap="none" anchor="ctr"/>
          <a:lstStyle/>
          <a:p>
            <a:endParaRPr lang="en-US"/>
          </a:p>
        </p:txBody>
      </p:sp>
      <p:pic>
        <p:nvPicPr>
          <p:cNvPr id="72711" name="Picture 4" descr="16"/>
          <p:cNvPicPr>
            <a:picLocks noChangeAspect="1" noChangeArrowheads="1"/>
          </p:cNvPicPr>
          <p:nvPr/>
        </p:nvPicPr>
        <p:blipFill>
          <a:blip r:embed="rId3" cstate="print"/>
          <a:srcRect/>
          <a:stretch>
            <a:fillRect/>
          </a:stretch>
        </p:blipFill>
        <p:spPr bwMode="auto">
          <a:xfrm>
            <a:off x="381000" y="168415"/>
            <a:ext cx="5554662" cy="6689585"/>
          </a:xfrm>
          <a:prstGeom prst="rect">
            <a:avLst/>
          </a:prstGeom>
          <a:noFill/>
          <a:ln w="9525">
            <a:noFill/>
            <a:miter lim="800000"/>
            <a:headEnd/>
            <a:tailEnd/>
          </a:ln>
        </p:spPr>
      </p:pic>
      <p:sp>
        <p:nvSpPr>
          <p:cNvPr id="72706" name="Rectangle 5"/>
          <p:cNvSpPr>
            <a:spLocks noGrp="1" noChangeArrowheads="1"/>
          </p:cNvSpPr>
          <p:nvPr>
            <p:ph type="title"/>
          </p:nvPr>
        </p:nvSpPr>
        <p:spPr>
          <a:xfrm>
            <a:off x="5935662" y="1371600"/>
            <a:ext cx="3001962" cy="992188"/>
          </a:xfrm>
        </p:spPr>
        <p:txBody>
          <a:bodyPr/>
          <a:lstStyle/>
          <a:p>
            <a:pPr eaLnBrk="1" hangingPunct="1"/>
            <a:r>
              <a:rPr lang="en-US" dirty="0"/>
              <a:t>Display 15.12 (1/2)</a:t>
            </a:r>
          </a:p>
        </p:txBody>
      </p:sp>
    </p:spTree>
    <p:extLst>
      <p:ext uri="{BB962C8B-B14F-4D97-AF65-F5344CB8AC3E}">
        <p14:creationId xmlns:p14="http://schemas.microsoft.com/office/powerpoint/2010/main" val="1107948347"/>
      </p:ext>
    </p:extLst>
  </p:cSld>
  <p:clrMapOvr>
    <a:masterClrMapping/>
  </p:clrMapOvr>
  <p:transition spd="med" advClick="0">
    <p:wipe dir="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title"/>
          </p:nvPr>
        </p:nvSpPr>
        <p:spPr>
          <a:xfrm>
            <a:off x="5373688" y="3200400"/>
            <a:ext cx="3352800" cy="992188"/>
          </a:xfrm>
        </p:spPr>
        <p:txBody>
          <a:bodyPr/>
          <a:lstStyle/>
          <a:p>
            <a:pPr eaLnBrk="1" hangingPunct="1"/>
            <a:r>
              <a:rPr lang="en-US" dirty="0"/>
              <a:t>Display 15.12 (2/2)</a:t>
            </a:r>
            <a:br>
              <a:rPr lang="en-US" dirty="0"/>
            </a:br>
            <a:endParaRPr lang="en-US" dirty="0"/>
          </a:p>
        </p:txBody>
      </p:sp>
      <p:sp>
        <p:nvSpPr>
          <p:cNvPr id="73732" name="Rectangle 6"/>
          <p:cNvSpPr>
            <a:spLocks noChangeArrowheads="1"/>
          </p:cNvSpPr>
          <p:nvPr/>
        </p:nvSpPr>
        <p:spPr bwMode="auto">
          <a:xfrm>
            <a:off x="0" y="0"/>
            <a:ext cx="4791075" cy="1519238"/>
          </a:xfrm>
          <a:prstGeom prst="rect">
            <a:avLst/>
          </a:prstGeom>
          <a:solidFill>
            <a:schemeClr val="bg1"/>
          </a:solidFill>
          <a:ln w="9525">
            <a:noFill/>
            <a:miter lim="800000"/>
            <a:headEnd/>
            <a:tailEnd/>
          </a:ln>
        </p:spPr>
        <p:txBody>
          <a:bodyPr wrap="none" anchor="ctr"/>
          <a:lstStyle/>
          <a:p>
            <a:endParaRPr lang="en-US"/>
          </a:p>
        </p:txBody>
      </p:sp>
      <p:pic>
        <p:nvPicPr>
          <p:cNvPr id="73735" name="Picture 4" descr="16"/>
          <p:cNvPicPr>
            <a:picLocks noChangeAspect="1" noChangeArrowheads="1"/>
          </p:cNvPicPr>
          <p:nvPr/>
        </p:nvPicPr>
        <p:blipFill>
          <a:blip r:embed="rId3" cstate="print"/>
          <a:srcRect/>
          <a:stretch>
            <a:fillRect/>
          </a:stretch>
        </p:blipFill>
        <p:spPr bwMode="auto">
          <a:xfrm>
            <a:off x="165100" y="193675"/>
            <a:ext cx="4787900" cy="6638500"/>
          </a:xfrm>
          <a:prstGeom prst="rect">
            <a:avLst/>
          </a:prstGeom>
          <a:noFill/>
          <a:ln w="9525">
            <a:noFill/>
            <a:miter lim="800000"/>
            <a:headEnd/>
            <a:tailEnd/>
          </a:ln>
        </p:spPr>
      </p:pic>
    </p:spTree>
    <p:extLst>
      <p:ext uri="{BB962C8B-B14F-4D97-AF65-F5344CB8AC3E}">
        <p14:creationId xmlns:p14="http://schemas.microsoft.com/office/powerpoint/2010/main" val="2183933078"/>
      </p:ext>
    </p:extLst>
  </p:cSld>
  <p:clrMapOvr>
    <a:masterClrMapping/>
  </p:clrMapOvr>
  <p:transition spd="med" advClick="0">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a:t>Use Virtual Functions</a:t>
            </a:r>
          </a:p>
        </p:txBody>
      </p:sp>
      <p:sp>
        <p:nvSpPr>
          <p:cNvPr id="74755" name="Rectangle 3"/>
          <p:cNvSpPr>
            <a:spLocks noGrp="1" noChangeArrowheads="1"/>
          </p:cNvSpPr>
          <p:nvPr>
            <p:ph idx="1"/>
          </p:nvPr>
        </p:nvSpPr>
        <p:spPr>
          <a:xfrm>
            <a:off x="265899" y="1524000"/>
            <a:ext cx="8610600" cy="4572000"/>
          </a:xfrm>
        </p:spPr>
        <p:txBody>
          <a:bodyPr/>
          <a:lstStyle/>
          <a:p>
            <a:pPr eaLnBrk="1" hangingPunct="1"/>
            <a:r>
              <a:rPr lang="en-US" dirty="0"/>
              <a:t>The previous example:</a:t>
            </a:r>
            <a:br>
              <a:rPr lang="en-US" dirty="0"/>
            </a:br>
            <a:r>
              <a:rPr lang="en-US" dirty="0"/>
              <a:t>                    </a:t>
            </a:r>
            <a:r>
              <a:rPr lang="en-US" dirty="0" err="1">
                <a:solidFill>
                  <a:srgbClr val="0000CC"/>
                </a:solidFill>
                <a:latin typeface="Consolas" pitchFamily="49" charset="0"/>
                <a:cs typeface="Consolas" pitchFamily="49" charset="0"/>
              </a:rPr>
              <a:t>ppet</a:t>
            </a:r>
            <a:r>
              <a:rPr lang="en-US" dirty="0">
                <a:solidFill>
                  <a:srgbClr val="0000CC"/>
                </a:solidFill>
                <a:latin typeface="Consolas" pitchFamily="49" charset="0"/>
                <a:cs typeface="Consolas" pitchFamily="49" charset="0"/>
              </a:rPr>
              <a:t>-&gt;print( ); </a:t>
            </a:r>
            <a:br>
              <a:rPr lang="en-US" dirty="0"/>
            </a:br>
            <a:r>
              <a:rPr lang="en-US" dirty="0"/>
              <a:t>worked because print was declared as a virtual</a:t>
            </a:r>
            <a:br>
              <a:rPr lang="en-US" dirty="0"/>
            </a:br>
            <a:r>
              <a:rPr lang="en-US" dirty="0"/>
              <a:t>function</a:t>
            </a:r>
          </a:p>
          <a:p>
            <a:pPr eaLnBrk="1" hangingPunct="1"/>
            <a:r>
              <a:rPr lang="en-US" dirty="0"/>
              <a:t>The following code would still produce an error:</a:t>
            </a:r>
          </a:p>
          <a:p>
            <a:pPr eaLnBrk="1" hangingPunct="1">
              <a:spcBef>
                <a:spcPts val="0"/>
              </a:spcBef>
              <a:buNone/>
            </a:pPr>
            <a:r>
              <a:rPr lang="en-US" sz="2400" dirty="0">
                <a:solidFill>
                  <a:srgbClr val="0000CC"/>
                </a:solidFill>
                <a:latin typeface="Consolas" pitchFamily="49" charset="0"/>
                <a:cs typeface="Consolas" pitchFamily="49" charset="0"/>
              </a:rPr>
              <a:t>	</a:t>
            </a:r>
            <a:r>
              <a:rPr lang="en-US" sz="2400" dirty="0" err="1">
                <a:solidFill>
                  <a:srgbClr val="0000CC"/>
                </a:solidFill>
                <a:latin typeface="Consolas" pitchFamily="49" charset="0"/>
                <a:cs typeface="Consolas" pitchFamily="49" charset="0"/>
              </a:rPr>
              <a:t>cout</a:t>
            </a:r>
            <a:r>
              <a:rPr lang="en-US" sz="2400" dirty="0">
                <a:solidFill>
                  <a:srgbClr val="0000CC"/>
                </a:solidFill>
                <a:latin typeface="Consolas" pitchFamily="49" charset="0"/>
                <a:cs typeface="Consolas" pitchFamily="49" charset="0"/>
              </a:rPr>
              <a:t> &lt;&lt; "name: " &lt;&lt; </a:t>
            </a:r>
            <a:r>
              <a:rPr lang="en-US" sz="2400" dirty="0" err="1">
                <a:solidFill>
                  <a:srgbClr val="0000CC"/>
                </a:solidFill>
                <a:latin typeface="Consolas" pitchFamily="49" charset="0"/>
                <a:cs typeface="Consolas" pitchFamily="49" charset="0"/>
              </a:rPr>
              <a:t>ppet</a:t>
            </a:r>
            <a:r>
              <a:rPr lang="en-US" sz="2400" dirty="0">
                <a:solidFill>
                  <a:srgbClr val="0000CC"/>
                </a:solidFill>
                <a:latin typeface="Consolas" pitchFamily="49" charset="0"/>
                <a:cs typeface="Consolas" pitchFamily="49" charset="0"/>
              </a:rPr>
              <a:t>-&gt;name</a:t>
            </a:r>
            <a:br>
              <a:rPr lang="en-US" sz="2400" dirty="0">
                <a:solidFill>
                  <a:srgbClr val="0000CC"/>
                </a:solidFill>
                <a:latin typeface="Consolas" pitchFamily="49" charset="0"/>
                <a:cs typeface="Consolas" pitchFamily="49" charset="0"/>
              </a:rPr>
            </a:br>
            <a:r>
              <a:rPr lang="en-US" sz="2400" dirty="0">
                <a:solidFill>
                  <a:srgbClr val="0000CC"/>
                </a:solidFill>
                <a:latin typeface="Consolas" pitchFamily="49" charset="0"/>
                <a:cs typeface="Consolas" pitchFamily="49" charset="0"/>
              </a:rPr>
              <a:t>     &lt;&lt; "breed: " &lt;&lt; </a:t>
            </a:r>
            <a:r>
              <a:rPr lang="en-US" sz="2400" dirty="0" err="1">
                <a:solidFill>
                  <a:srgbClr val="0000CC"/>
                </a:solidFill>
                <a:latin typeface="Consolas" pitchFamily="49" charset="0"/>
                <a:cs typeface="Consolas" pitchFamily="49" charset="0"/>
              </a:rPr>
              <a:t>ppet</a:t>
            </a:r>
            <a:r>
              <a:rPr lang="en-US" sz="2400" dirty="0">
                <a:solidFill>
                  <a:srgbClr val="0000CC"/>
                </a:solidFill>
                <a:latin typeface="Consolas" pitchFamily="49" charset="0"/>
                <a:cs typeface="Consolas" pitchFamily="49" charset="0"/>
              </a:rPr>
              <a:t>-&gt;breed;</a:t>
            </a:r>
          </a:p>
          <a:p>
            <a:pPr eaLnBrk="1" hangingPunct="1">
              <a:spcBef>
                <a:spcPts val="0"/>
              </a:spcBef>
              <a:buNone/>
            </a:pPr>
            <a:r>
              <a:rPr lang="en-US" sz="2400" dirty="0">
                <a:solidFill>
                  <a:srgbClr val="0000CC"/>
                </a:solidFill>
                <a:latin typeface="Consolas" pitchFamily="49" charset="0"/>
                <a:cs typeface="Consolas" pitchFamily="49" charset="0"/>
              </a:rPr>
              <a:t>//breed is a </a:t>
            </a:r>
            <a:r>
              <a:rPr lang="en-US" sz="2400" b="1" dirty="0">
                <a:solidFill>
                  <a:srgbClr val="0000CC"/>
                </a:solidFill>
                <a:latin typeface="Consolas" pitchFamily="49" charset="0"/>
                <a:cs typeface="Consolas" pitchFamily="49" charset="0"/>
              </a:rPr>
              <a:t>public member </a:t>
            </a:r>
          </a:p>
          <a:p>
            <a:pPr eaLnBrk="1" hangingPunct="1">
              <a:spcBef>
                <a:spcPts val="0"/>
              </a:spcBef>
              <a:buNone/>
            </a:pPr>
            <a:r>
              <a:rPr lang="en-US" sz="2400" dirty="0">
                <a:solidFill>
                  <a:srgbClr val="0000CC"/>
                </a:solidFill>
                <a:latin typeface="Consolas" pitchFamily="49" charset="0"/>
                <a:cs typeface="Consolas" pitchFamily="49" charset="0"/>
              </a:rPr>
              <a:t>//</a:t>
            </a:r>
            <a:r>
              <a:rPr lang="en-US" sz="2400" dirty="0">
                <a:latin typeface="Consolas" pitchFamily="49" charset="0"/>
                <a:cs typeface="Consolas" pitchFamily="49" charset="0"/>
              </a:rPr>
              <a:t>but we still cannot use a base class pointer</a:t>
            </a:r>
          </a:p>
          <a:p>
            <a:pPr eaLnBrk="1" hangingPunct="1">
              <a:spcBef>
                <a:spcPts val="0"/>
              </a:spcBef>
              <a:buNone/>
            </a:pPr>
            <a:r>
              <a:rPr lang="en-US" sz="2400" dirty="0">
                <a:solidFill>
                  <a:srgbClr val="0000CC"/>
                </a:solidFill>
                <a:latin typeface="Consolas" pitchFamily="49" charset="0"/>
                <a:cs typeface="Consolas" pitchFamily="49" charset="0"/>
              </a:rPr>
              <a:t>//</a:t>
            </a:r>
            <a:r>
              <a:rPr lang="en-US" sz="2400" dirty="0">
                <a:latin typeface="Consolas" pitchFamily="49" charset="0"/>
                <a:cs typeface="Consolas" pitchFamily="49" charset="0"/>
              </a:rPr>
              <a:t>to DIRECTLY access it! However,</a:t>
            </a:r>
            <a:r>
              <a:rPr lang="en-US" sz="2400" dirty="0">
                <a:solidFill>
                  <a:srgbClr val="0000CC"/>
                </a:solidFill>
                <a:latin typeface="Consolas" pitchFamily="49" charset="0"/>
                <a:cs typeface="Consolas" pitchFamily="49" charset="0"/>
              </a:rPr>
              <a:t> </a:t>
            </a:r>
          </a:p>
          <a:p>
            <a:pPr eaLnBrk="1" hangingPunct="1">
              <a:spcBef>
                <a:spcPts val="0"/>
              </a:spcBef>
              <a:buNone/>
            </a:pPr>
            <a:r>
              <a:rPr lang="en-US" sz="2400" dirty="0">
                <a:solidFill>
                  <a:srgbClr val="0000CC"/>
                </a:solidFill>
                <a:latin typeface="Consolas" pitchFamily="49" charset="0"/>
                <a:cs typeface="Consolas" pitchFamily="49" charset="0"/>
              </a:rPr>
              <a:t>//We </a:t>
            </a:r>
            <a:r>
              <a:rPr lang="en-US" sz="2400" b="1" dirty="0">
                <a:solidFill>
                  <a:srgbClr val="0000CC"/>
                </a:solidFill>
                <a:latin typeface="Consolas" pitchFamily="49" charset="0"/>
                <a:cs typeface="Consolas" pitchFamily="49" charset="0"/>
              </a:rPr>
              <a:t>can</a:t>
            </a:r>
            <a:r>
              <a:rPr lang="en-US" sz="2400" dirty="0">
                <a:solidFill>
                  <a:srgbClr val="0000CC"/>
                </a:solidFill>
                <a:latin typeface="Consolas" pitchFamily="49" charset="0"/>
                <a:cs typeface="Consolas" pitchFamily="49" charset="0"/>
              </a:rPr>
              <a:t> use </a:t>
            </a:r>
            <a:r>
              <a:rPr lang="en-US" sz="2400" b="1" dirty="0">
                <a:solidFill>
                  <a:srgbClr val="0000CC"/>
                </a:solidFill>
                <a:latin typeface="Consolas" pitchFamily="49" charset="0"/>
                <a:cs typeface="Consolas" pitchFamily="49" charset="0"/>
              </a:rPr>
              <a:t>virtual functions to access </a:t>
            </a:r>
            <a:r>
              <a:rPr lang="en-US" sz="2400" dirty="0">
                <a:solidFill>
                  <a:srgbClr val="0000CC"/>
                </a:solidFill>
                <a:latin typeface="Consolas" pitchFamily="49" charset="0"/>
                <a:cs typeface="Consolas" pitchFamily="49" charset="0"/>
              </a:rPr>
              <a:t>them.</a:t>
            </a:r>
          </a:p>
        </p:txBody>
      </p:sp>
    </p:spTree>
    <p:extLst>
      <p:ext uri="{BB962C8B-B14F-4D97-AF65-F5344CB8AC3E}">
        <p14:creationId xmlns:p14="http://schemas.microsoft.com/office/powerpoint/2010/main" val="3131191900"/>
      </p:ext>
    </p:extLst>
  </p:cSld>
  <p:clrMapOvr>
    <a:masterClrMapping/>
  </p:clrMapOvr>
  <p:transition spd="med">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35865</TotalTime>
  <Words>7872</Words>
  <Application>Microsoft Office PowerPoint</Application>
  <PresentationFormat>Letter Paper (8.5x11 in)</PresentationFormat>
  <Paragraphs>1097</Paragraphs>
  <Slides>125</Slides>
  <Notes>70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125</vt:i4>
      </vt:variant>
    </vt:vector>
  </HeadingPairs>
  <TitlesOfParts>
    <vt:vector size="133" baseType="lpstr">
      <vt:lpstr>Arial</vt:lpstr>
      <vt:lpstr>Calibri</vt:lpstr>
      <vt:lpstr>Comic Sans MS</vt:lpstr>
      <vt:lpstr>Consolas</vt:lpstr>
      <vt:lpstr>Courier New</vt:lpstr>
      <vt:lpstr>Tahoma</vt:lpstr>
      <vt:lpstr>Wingdings</vt:lpstr>
      <vt:lpstr>2_Blends</vt:lpstr>
      <vt:lpstr>Inheritance</vt:lpstr>
      <vt:lpstr>Overview</vt:lpstr>
      <vt:lpstr>PowerPoint Presentation</vt:lpstr>
      <vt:lpstr>Motivating Example: Employee Classes</vt:lpstr>
      <vt:lpstr>PowerPoint Presentation</vt:lpstr>
      <vt:lpstr>PowerPoint Presentation</vt:lpstr>
      <vt:lpstr>PowerPoint Presentation</vt:lpstr>
      <vt:lpstr>see book Display 15.3</vt:lpstr>
      <vt:lpstr>PowerPoint Presentation</vt:lpstr>
      <vt:lpstr>PowerPoint Presentation</vt:lpstr>
      <vt:lpstr>Inherited Members</vt:lpstr>
      <vt:lpstr>Display 15.3 </vt:lpstr>
      <vt:lpstr>Why re-define print_check() ?</vt:lpstr>
      <vt:lpstr>employee.cpp</vt:lpstr>
      <vt:lpstr>employee.cpp</vt:lpstr>
      <vt:lpstr>Implementing a Derived Class</vt:lpstr>
      <vt:lpstr>Display 15.5 (1/2) </vt:lpstr>
      <vt:lpstr>Display 15.5 (2/2) </vt:lpstr>
      <vt:lpstr>We now use Employee class to create an SalariedEmployee class</vt:lpstr>
      <vt:lpstr>Class SalariedEmployee</vt:lpstr>
      <vt:lpstr>Display 15.6 (1/2) </vt:lpstr>
      <vt:lpstr>Display 15.6 (2/2)</vt:lpstr>
      <vt:lpstr>Parent and Child Classes</vt:lpstr>
      <vt:lpstr>Is-A relationship is one way</vt:lpstr>
      <vt:lpstr>Parent and Child Classes (cont’d)</vt:lpstr>
      <vt:lpstr>Derived Class’s Constructors</vt:lpstr>
      <vt:lpstr>Default Initialization</vt:lpstr>
      <vt:lpstr>What is the order?</vt:lpstr>
      <vt:lpstr>Private is Private</vt:lpstr>
      <vt:lpstr>The protected Qualifier</vt:lpstr>
      <vt:lpstr>Using protected or not?</vt:lpstr>
      <vt:lpstr>Overview</vt:lpstr>
      <vt:lpstr>Three different kinds of inheritance</vt:lpstr>
      <vt:lpstr>Inherit Visibility of Access Qualifiers</vt:lpstr>
      <vt:lpstr>PowerPoint Presentation</vt:lpstr>
      <vt:lpstr>Public inheritance</vt:lpstr>
      <vt:lpstr>Private inheritance</vt:lpstr>
      <vt:lpstr>Protected inheritance</vt:lpstr>
      <vt:lpstr>PowerPoint Presentation</vt:lpstr>
      <vt:lpstr>PowerPoint Presentation</vt:lpstr>
      <vt:lpstr>Inheritance Qualifiers</vt:lpstr>
      <vt:lpstr>Overview</vt:lpstr>
      <vt:lpstr>Changing an inherited member function</vt:lpstr>
      <vt:lpstr>Redefinition of Member Functions</vt:lpstr>
      <vt:lpstr>PowerPoint Presentation</vt:lpstr>
      <vt:lpstr>Redefining vs. Overloading</vt:lpstr>
      <vt:lpstr>A side note: function signatures </vt:lpstr>
      <vt:lpstr>Change access specifier for an inherited member (data or function)</vt:lpstr>
      <vt:lpstr>Changing Access Qualifiers in Child</vt:lpstr>
      <vt:lpstr>Access to a Redefined Base Function</vt:lpstr>
      <vt:lpstr>Hierarchy with DayOfYear to Date</vt:lpstr>
      <vt:lpstr>Overloaded function between classes</vt:lpstr>
      <vt:lpstr>Adding new functionality to an inherited member function</vt:lpstr>
      <vt:lpstr>Hide the functionality of an inherited member function</vt:lpstr>
      <vt:lpstr>Expose an inherited member (originally protected in base class)</vt:lpstr>
      <vt:lpstr>Overview</vt:lpstr>
      <vt:lpstr>Review what was covered so far…</vt:lpstr>
      <vt:lpstr>More Inheritance Details</vt:lpstr>
      <vt:lpstr>PowerPoint Presentation</vt:lpstr>
      <vt:lpstr>The Assignment Operator</vt:lpstr>
      <vt:lpstr>The Operator = Implementation</vt:lpstr>
      <vt:lpstr>Operator = and Derived Classes</vt:lpstr>
      <vt:lpstr>Copy Constructors and Derived Classes</vt:lpstr>
      <vt:lpstr>The Copy Constructor</vt:lpstr>
      <vt:lpstr>Destructors and Derived Classes</vt:lpstr>
      <vt:lpstr>Destructors in Derived Classes</vt:lpstr>
      <vt:lpstr>Destruction Sequence</vt:lpstr>
      <vt:lpstr>Overview</vt:lpstr>
      <vt:lpstr>PowerPoint Presentation</vt:lpstr>
      <vt:lpstr>Polymorphism</vt:lpstr>
      <vt:lpstr>Binding &amp; Early binding</vt:lpstr>
      <vt:lpstr>PowerPoint Presentation</vt:lpstr>
      <vt:lpstr>A motivating example</vt:lpstr>
      <vt:lpstr>PowerPoint Presentation</vt:lpstr>
      <vt:lpstr>A Problem</vt:lpstr>
      <vt:lpstr>Virtual Functions</vt:lpstr>
      <vt:lpstr>How to use virtual functions?</vt:lpstr>
      <vt:lpstr>PowerPoint Presentation</vt:lpstr>
      <vt:lpstr>Another Example of Virtual Functions</vt:lpstr>
      <vt:lpstr>The Sale Class</vt:lpstr>
      <vt:lpstr>Display 15.8</vt:lpstr>
      <vt:lpstr>Sale, DiscountSale</vt:lpstr>
      <vt:lpstr>DiscountSale::bill</vt:lpstr>
      <vt:lpstr>Display 15.9 </vt:lpstr>
      <vt:lpstr>PowerPoint Presentation</vt:lpstr>
      <vt:lpstr>Display 15.11 </vt:lpstr>
      <vt:lpstr>Override vs. Redefine</vt:lpstr>
      <vt:lpstr>A potential slicing problem if we do not use virtual functions.  </vt:lpstr>
      <vt:lpstr>Preliminary: C++’s Type Checking</vt:lpstr>
      <vt:lpstr>Slicing Problem is special to C++</vt:lpstr>
      <vt:lpstr>Type Checking and Inheritance</vt:lpstr>
      <vt:lpstr>Slicing problem: A Sliced Dog is a Pet</vt:lpstr>
      <vt:lpstr>Only the Pet part gets copied over</vt:lpstr>
      <vt:lpstr>The Slicing Problem</vt:lpstr>
      <vt:lpstr>Extended Type Compatibility</vt:lpstr>
      <vt:lpstr>Dynamic Variables and Derived Classes</vt:lpstr>
      <vt:lpstr>Display 15.12 (1/2)</vt:lpstr>
      <vt:lpstr>Display 15.12 (2/2) </vt:lpstr>
      <vt:lpstr>Use Virtual Functions</vt:lpstr>
      <vt:lpstr>Why?</vt:lpstr>
      <vt:lpstr>Remember this…</vt:lpstr>
      <vt:lpstr>A side note on reference (1/3)</vt:lpstr>
      <vt:lpstr>PowerPoint Presentation</vt:lpstr>
      <vt:lpstr>PowerPoint Presentation</vt:lpstr>
      <vt:lpstr>Benefits of virtual functions…</vt:lpstr>
      <vt:lpstr>So far…</vt:lpstr>
      <vt:lpstr>More than two classes in a chain of inheritance hierarchy</vt:lpstr>
      <vt:lpstr>More details</vt:lpstr>
      <vt:lpstr>Pure virtual functions</vt:lpstr>
      <vt:lpstr>Refers to the Figure::center example</vt:lpstr>
      <vt:lpstr>Pure virtual function – abstract class</vt:lpstr>
      <vt:lpstr>Pure virtual function</vt:lpstr>
      <vt:lpstr>Revisit Employee class</vt:lpstr>
      <vt:lpstr>PowerPoint Presentation</vt:lpstr>
      <vt:lpstr>Calling a base class’s virtual function</vt:lpstr>
      <vt:lpstr>Why call base implementation of virtual function?</vt:lpstr>
      <vt:lpstr>Virtual Destructors</vt:lpstr>
      <vt:lpstr>PowerPoint Presentation</vt:lpstr>
      <vt:lpstr>PowerPoint Presentation</vt:lpstr>
      <vt:lpstr>Covariant Return type Motivation</vt:lpstr>
      <vt:lpstr>Covariant Return Types</vt:lpstr>
      <vt:lpstr>Design suggestions</vt:lpstr>
      <vt:lpstr>Design suggestions</vt:lpstr>
      <vt:lpstr>Design suggestions</vt:lpstr>
      <vt:lpstr>Interface Class</vt:lpstr>
    </vt:vector>
  </TitlesOfParts>
  <Company>Addison Wesley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Addison Wesley</dc:creator>
  <cp:lastModifiedBy>Julie A. Harazduk</cp:lastModifiedBy>
  <cp:revision>882</cp:revision>
  <cp:lastPrinted>2013-04-08T15:42:55Z</cp:lastPrinted>
  <dcterms:created xsi:type="dcterms:W3CDTF">2005-02-25T19:46:41Z</dcterms:created>
  <dcterms:modified xsi:type="dcterms:W3CDTF">2020-04-28T01:20:20Z</dcterms:modified>
</cp:coreProperties>
</file>