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1"/>
  </p:sldMasterIdLst>
  <p:notesMasterIdLst>
    <p:notesMasterId r:id="rId99"/>
  </p:notesMasterIdLst>
  <p:handoutMasterIdLst>
    <p:handoutMasterId r:id="rId100"/>
  </p:handoutMasterIdLst>
  <p:sldIdLst>
    <p:sldId id="330" r:id="rId2"/>
    <p:sldId id="411" r:id="rId3"/>
    <p:sldId id="412" r:id="rId4"/>
    <p:sldId id="413" r:id="rId5"/>
    <p:sldId id="414" r:id="rId6"/>
    <p:sldId id="525" r:id="rId7"/>
    <p:sldId id="368" r:id="rId8"/>
    <p:sldId id="485" r:id="rId9"/>
    <p:sldId id="282" r:id="rId10"/>
    <p:sldId id="468" r:id="rId11"/>
    <p:sldId id="415" r:id="rId12"/>
    <p:sldId id="416" r:id="rId13"/>
    <p:sldId id="417" r:id="rId14"/>
    <p:sldId id="419" r:id="rId15"/>
    <p:sldId id="421" r:id="rId16"/>
    <p:sldId id="422" r:id="rId17"/>
    <p:sldId id="469" r:id="rId18"/>
    <p:sldId id="423" r:id="rId19"/>
    <p:sldId id="428" r:id="rId20"/>
    <p:sldId id="429" r:id="rId21"/>
    <p:sldId id="430" r:id="rId22"/>
    <p:sldId id="431" r:id="rId23"/>
    <p:sldId id="432" r:id="rId24"/>
    <p:sldId id="478" r:id="rId25"/>
    <p:sldId id="531" r:id="rId26"/>
    <p:sldId id="434" r:id="rId27"/>
    <p:sldId id="471" r:id="rId28"/>
    <p:sldId id="424" r:id="rId29"/>
    <p:sldId id="425" r:id="rId30"/>
    <p:sldId id="527" r:id="rId31"/>
    <p:sldId id="526" r:id="rId32"/>
    <p:sldId id="426" r:id="rId33"/>
    <p:sldId id="502" r:id="rId34"/>
    <p:sldId id="503" r:id="rId35"/>
    <p:sldId id="435" r:id="rId36"/>
    <p:sldId id="499" r:id="rId37"/>
    <p:sldId id="505" r:id="rId38"/>
    <p:sldId id="504" r:id="rId39"/>
    <p:sldId id="500" r:id="rId40"/>
    <p:sldId id="501" r:id="rId41"/>
    <p:sldId id="507" r:id="rId42"/>
    <p:sldId id="509" r:id="rId43"/>
    <p:sldId id="436" r:id="rId44"/>
    <p:sldId id="437" r:id="rId45"/>
    <p:sldId id="488" r:id="rId46"/>
    <p:sldId id="489" r:id="rId47"/>
    <p:sldId id="490" r:id="rId48"/>
    <p:sldId id="491" r:id="rId49"/>
    <p:sldId id="492" r:id="rId50"/>
    <p:sldId id="528" r:id="rId51"/>
    <p:sldId id="511" r:id="rId52"/>
    <p:sldId id="512" r:id="rId53"/>
    <p:sldId id="513" r:id="rId54"/>
    <p:sldId id="515" r:id="rId55"/>
    <p:sldId id="532" r:id="rId56"/>
    <p:sldId id="533" r:id="rId57"/>
    <p:sldId id="479" r:id="rId58"/>
    <p:sldId id="473" r:id="rId59"/>
    <p:sldId id="476" r:id="rId60"/>
    <p:sldId id="445" r:id="rId61"/>
    <p:sldId id="446" r:id="rId62"/>
    <p:sldId id="447" r:id="rId63"/>
    <p:sldId id="448" r:id="rId64"/>
    <p:sldId id="449" r:id="rId65"/>
    <p:sldId id="495" r:id="rId66"/>
    <p:sldId id="451" r:id="rId67"/>
    <p:sldId id="496" r:id="rId68"/>
    <p:sldId id="497" r:id="rId69"/>
    <p:sldId id="498" r:id="rId70"/>
    <p:sldId id="455" r:id="rId71"/>
    <p:sldId id="456" r:id="rId72"/>
    <p:sldId id="457" r:id="rId73"/>
    <p:sldId id="458" r:id="rId74"/>
    <p:sldId id="464" r:id="rId75"/>
    <p:sldId id="465" r:id="rId76"/>
    <p:sldId id="529" r:id="rId77"/>
    <p:sldId id="466" r:id="rId78"/>
    <p:sldId id="462" r:id="rId79"/>
    <p:sldId id="477" r:id="rId80"/>
    <p:sldId id="463" r:id="rId81"/>
    <p:sldId id="459" r:id="rId82"/>
    <p:sldId id="460" r:id="rId83"/>
    <p:sldId id="516" r:id="rId84"/>
    <p:sldId id="517" r:id="rId85"/>
    <p:sldId id="518" r:id="rId86"/>
    <p:sldId id="519" r:id="rId87"/>
    <p:sldId id="520" r:id="rId88"/>
    <p:sldId id="523" r:id="rId89"/>
    <p:sldId id="521" r:id="rId90"/>
    <p:sldId id="522" r:id="rId91"/>
    <p:sldId id="461" r:id="rId92"/>
    <p:sldId id="514" r:id="rId93"/>
    <p:sldId id="537" r:id="rId94"/>
    <p:sldId id="535" r:id="rId95"/>
    <p:sldId id="536" r:id="rId96"/>
    <p:sldId id="510" r:id="rId97"/>
    <p:sldId id="530" r:id="rId98"/>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816">
          <p15:clr>
            <a:srgbClr val="A4A3A4"/>
          </p15:clr>
        </p15:guide>
        <p15:guide id="2" pos="4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F8F8F8"/>
    <a:srgbClr val="FF0000"/>
    <a:srgbClr val="CCECFF"/>
    <a:srgbClr val="66CCFF"/>
    <a:srgbClr val="CCFFFF"/>
    <a:srgbClr val="EAEAEA"/>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4660"/>
  </p:normalViewPr>
  <p:slideViewPr>
    <p:cSldViewPr snapToGrid="0">
      <p:cViewPr varScale="1">
        <p:scale>
          <a:sx n="114" d="100"/>
          <a:sy n="114" d="100"/>
        </p:scale>
        <p:origin x="908" y="56"/>
      </p:cViewPr>
      <p:guideLst>
        <p:guide orient="horz" pos="816"/>
        <p:guide pos="4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E922BC-9DBA-4C01-8BFC-57B1FA99CC1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8591F491-78F6-4E82-9ACB-2CCCFFB18240}">
      <dgm:prSet/>
      <dgm:spPr>
        <a:solidFill>
          <a:srgbClr val="0070C0"/>
        </a:solidFill>
      </dgm:spPr>
      <dgm:t>
        <a:bodyPr/>
        <a:lstStyle/>
        <a:p>
          <a:r>
            <a:rPr kumimoji="1" lang="en-US" dirty="0"/>
            <a:t>There are 2</a:t>
          </a:r>
          <a:r>
            <a:rPr kumimoji="1" lang="en-US" baseline="30000" dirty="0"/>
            <a:t>n</a:t>
          </a:r>
          <a:r>
            <a:rPr kumimoji="1" lang="en-US" dirty="0"/>
            <a:t> processes.</a:t>
          </a:r>
          <a:endParaRPr lang="en-US" dirty="0"/>
        </a:p>
      </dgm:t>
    </dgm:pt>
    <dgm:pt modelId="{0C36BCA5-4B64-4B6B-ABCC-55787208341C}" type="parTrans" cxnId="{18DD474A-141F-4D18-AAE9-64ED845F527F}">
      <dgm:prSet/>
      <dgm:spPr/>
      <dgm:t>
        <a:bodyPr/>
        <a:lstStyle/>
        <a:p>
          <a:endParaRPr lang="en-US"/>
        </a:p>
      </dgm:t>
    </dgm:pt>
    <dgm:pt modelId="{2D0C790B-D29D-4CBF-ACA7-0E1CE254A0D5}" type="sibTrans" cxnId="{18DD474A-141F-4D18-AAE9-64ED845F527F}">
      <dgm:prSet/>
      <dgm:spPr/>
      <dgm:t>
        <a:bodyPr/>
        <a:lstStyle/>
        <a:p>
          <a:endParaRPr lang="en-US"/>
        </a:p>
      </dgm:t>
    </dgm:pt>
    <dgm:pt modelId="{961E7200-0304-4312-848B-A60C66B09493}">
      <dgm:prSet/>
      <dgm:spPr>
        <a:solidFill>
          <a:srgbClr val="0070C0"/>
        </a:solidFill>
      </dgm:spPr>
      <dgm:t>
        <a:bodyPr/>
        <a:lstStyle/>
        <a:p>
          <a:r>
            <a:rPr kumimoji="1" lang="en-US" dirty="0"/>
            <a:t>Notice the </a:t>
          </a:r>
          <a:r>
            <a:rPr kumimoji="1" lang="en-US" dirty="0" err="1"/>
            <a:t>pid’s</a:t>
          </a:r>
          <a:r>
            <a:rPr kumimoji="1" lang="en-US" dirty="0"/>
            <a:t>.</a:t>
          </a:r>
          <a:endParaRPr lang="en-US" dirty="0"/>
        </a:p>
      </dgm:t>
    </dgm:pt>
    <dgm:pt modelId="{7959AE85-40EA-434B-87C4-21309B815703}" type="parTrans" cxnId="{69AE06F1-4F02-481A-AEF5-A5B16B516F16}">
      <dgm:prSet/>
      <dgm:spPr/>
      <dgm:t>
        <a:bodyPr/>
        <a:lstStyle/>
        <a:p>
          <a:endParaRPr lang="en-US"/>
        </a:p>
      </dgm:t>
    </dgm:pt>
    <dgm:pt modelId="{D59308E9-44E7-4052-89C4-E7547A316E36}" type="sibTrans" cxnId="{69AE06F1-4F02-481A-AEF5-A5B16B516F16}">
      <dgm:prSet/>
      <dgm:spPr/>
      <dgm:t>
        <a:bodyPr/>
        <a:lstStyle/>
        <a:p>
          <a:endParaRPr lang="en-US"/>
        </a:p>
      </dgm:t>
    </dgm:pt>
    <dgm:pt modelId="{E147BE10-AE92-44D0-B5CF-60D0511E2B91}">
      <dgm:prSet/>
      <dgm:spPr>
        <a:solidFill>
          <a:srgbClr val="0070C0"/>
        </a:solidFill>
      </dgm:spPr>
      <dgm:t>
        <a:bodyPr/>
        <a:lstStyle/>
        <a:p>
          <a:r>
            <a:rPr kumimoji="1" lang="en-US" dirty="0"/>
            <a:t>Once created, they run randomly.</a:t>
          </a:r>
          <a:endParaRPr lang="en-US" dirty="0"/>
        </a:p>
      </dgm:t>
    </dgm:pt>
    <dgm:pt modelId="{A6B112E0-0E52-4510-A45F-99B2728C1CF6}" type="parTrans" cxnId="{9A680A18-CD3B-462C-9262-2FAFFD91146A}">
      <dgm:prSet/>
      <dgm:spPr/>
      <dgm:t>
        <a:bodyPr/>
        <a:lstStyle/>
        <a:p>
          <a:endParaRPr lang="en-US"/>
        </a:p>
      </dgm:t>
    </dgm:pt>
    <dgm:pt modelId="{E6AD6229-20F4-4730-A6CB-AC4C2AB8367D}" type="sibTrans" cxnId="{9A680A18-CD3B-462C-9262-2FAFFD91146A}">
      <dgm:prSet/>
      <dgm:spPr/>
      <dgm:t>
        <a:bodyPr/>
        <a:lstStyle/>
        <a:p>
          <a:endParaRPr lang="en-US"/>
        </a:p>
      </dgm:t>
    </dgm:pt>
    <dgm:pt modelId="{174F0617-B59E-4441-942E-89519E042012}">
      <dgm:prSet/>
      <dgm:spPr>
        <a:solidFill>
          <a:srgbClr val="0070C0"/>
        </a:solidFill>
      </dgm:spPr>
      <dgm:t>
        <a:bodyPr/>
        <a:lstStyle/>
        <a:p>
          <a:r>
            <a:rPr kumimoji="1" lang="en-US"/>
            <a:t>Notice ‘i’ is </a:t>
          </a:r>
          <a:r>
            <a:rPr kumimoji="1" lang="en-US" b="1"/>
            <a:t>not</a:t>
          </a:r>
          <a:r>
            <a:rPr kumimoji="1" lang="en-US"/>
            <a:t> shared.</a:t>
          </a:r>
          <a:endParaRPr lang="en-US"/>
        </a:p>
      </dgm:t>
    </dgm:pt>
    <dgm:pt modelId="{EF29CEEC-B7FA-404C-B8CF-2A645D80DCD0}" type="parTrans" cxnId="{AF332A4D-D535-4880-91FF-D69CE441569D}">
      <dgm:prSet/>
      <dgm:spPr/>
      <dgm:t>
        <a:bodyPr/>
        <a:lstStyle/>
        <a:p>
          <a:endParaRPr lang="en-US"/>
        </a:p>
      </dgm:t>
    </dgm:pt>
    <dgm:pt modelId="{C84E19AE-97D1-4258-9A84-995A3CADD969}" type="sibTrans" cxnId="{AF332A4D-D535-4880-91FF-D69CE441569D}">
      <dgm:prSet/>
      <dgm:spPr/>
      <dgm:t>
        <a:bodyPr/>
        <a:lstStyle/>
        <a:p>
          <a:endParaRPr lang="en-US"/>
        </a:p>
      </dgm:t>
    </dgm:pt>
    <dgm:pt modelId="{9A1B9B18-1306-4868-9DE9-73609399092C}">
      <dgm:prSet/>
      <dgm:spPr>
        <a:solidFill>
          <a:srgbClr val="0070C0"/>
        </a:solidFill>
      </dgm:spPr>
      <dgm:t>
        <a:bodyPr/>
        <a:lstStyle/>
        <a:p>
          <a:r>
            <a:rPr kumimoji="1" lang="en-US"/>
            <a:t>Each process gets its own copy of i.</a:t>
          </a:r>
          <a:endParaRPr lang="en-US"/>
        </a:p>
      </dgm:t>
    </dgm:pt>
    <dgm:pt modelId="{997874ED-D5C1-4C2B-A221-AB08DF0D19B9}" type="parTrans" cxnId="{DA349A43-BD86-4541-B4C9-EAED7EB5EA16}">
      <dgm:prSet/>
      <dgm:spPr/>
      <dgm:t>
        <a:bodyPr/>
        <a:lstStyle/>
        <a:p>
          <a:endParaRPr lang="en-US"/>
        </a:p>
      </dgm:t>
    </dgm:pt>
    <dgm:pt modelId="{A83F2D1D-496D-489A-9588-FED16EFA448E}" type="sibTrans" cxnId="{DA349A43-BD86-4541-B4C9-EAED7EB5EA16}">
      <dgm:prSet/>
      <dgm:spPr/>
      <dgm:t>
        <a:bodyPr/>
        <a:lstStyle/>
        <a:p>
          <a:endParaRPr lang="en-US"/>
        </a:p>
      </dgm:t>
    </dgm:pt>
    <dgm:pt modelId="{79875453-BCF2-43ED-9894-B9DDBE1AA04F}">
      <dgm:prSet/>
      <dgm:spPr>
        <a:solidFill>
          <a:srgbClr val="0070C0"/>
        </a:solidFill>
      </dgm:spPr>
      <dgm:t>
        <a:bodyPr/>
        <a:lstStyle/>
        <a:p>
          <a:r>
            <a:rPr kumimoji="1" lang="en-US"/>
            <a:t>Try this with a global variable.</a:t>
          </a:r>
          <a:endParaRPr lang="en-US"/>
        </a:p>
      </dgm:t>
    </dgm:pt>
    <dgm:pt modelId="{EE3EB5A8-A083-4846-A9B4-4F447AD9E7E0}" type="parTrans" cxnId="{1B9E1D2C-34A7-4A55-904F-8B9B55840ACB}">
      <dgm:prSet/>
      <dgm:spPr/>
      <dgm:t>
        <a:bodyPr/>
        <a:lstStyle/>
        <a:p>
          <a:endParaRPr lang="en-US"/>
        </a:p>
      </dgm:t>
    </dgm:pt>
    <dgm:pt modelId="{02683B21-D282-4DD6-A080-BCDA5BC15DDC}" type="sibTrans" cxnId="{1B9E1D2C-34A7-4A55-904F-8B9B55840ACB}">
      <dgm:prSet/>
      <dgm:spPr/>
      <dgm:t>
        <a:bodyPr/>
        <a:lstStyle/>
        <a:p>
          <a:endParaRPr lang="en-US"/>
        </a:p>
      </dgm:t>
    </dgm:pt>
    <dgm:pt modelId="{8844CC48-F969-4D6B-95FE-3D7752238CF3}" type="pres">
      <dgm:prSet presAssocID="{F8E922BC-9DBA-4C01-8BFC-57B1FA99CC16}" presName="linearFlow" presStyleCnt="0">
        <dgm:presLayoutVars>
          <dgm:dir/>
          <dgm:resizeHandles val="exact"/>
        </dgm:presLayoutVars>
      </dgm:prSet>
      <dgm:spPr/>
    </dgm:pt>
    <dgm:pt modelId="{A3BD9FDD-2B96-4DA2-9369-BC0D3740A840}" type="pres">
      <dgm:prSet presAssocID="{8591F491-78F6-4E82-9ACB-2CCCFFB18240}" presName="composite" presStyleCnt="0"/>
      <dgm:spPr/>
    </dgm:pt>
    <dgm:pt modelId="{28CDC711-9B2D-4B4F-A69C-0E084239C8EF}" type="pres">
      <dgm:prSet presAssocID="{8591F491-78F6-4E82-9ACB-2CCCFFB18240}" presName="imgShp" presStyleLbl="fgImgPlace1" presStyleIdx="0" presStyleCnt="6"/>
      <dgm:spPr/>
    </dgm:pt>
    <dgm:pt modelId="{2029EC91-3323-40B5-9AB2-4DD1D2AB8AEA}" type="pres">
      <dgm:prSet presAssocID="{8591F491-78F6-4E82-9ACB-2CCCFFB18240}" presName="txShp" presStyleLbl="node1" presStyleIdx="0" presStyleCnt="6">
        <dgm:presLayoutVars>
          <dgm:bulletEnabled val="1"/>
        </dgm:presLayoutVars>
      </dgm:prSet>
      <dgm:spPr/>
    </dgm:pt>
    <dgm:pt modelId="{F76DA789-0A53-4603-B858-7FE097987EB1}" type="pres">
      <dgm:prSet presAssocID="{2D0C790B-D29D-4CBF-ACA7-0E1CE254A0D5}" presName="spacing" presStyleCnt="0"/>
      <dgm:spPr/>
    </dgm:pt>
    <dgm:pt modelId="{88A9AD88-BB43-4365-8A67-B4AD3B6D201E}" type="pres">
      <dgm:prSet presAssocID="{961E7200-0304-4312-848B-A60C66B09493}" presName="composite" presStyleCnt="0"/>
      <dgm:spPr/>
    </dgm:pt>
    <dgm:pt modelId="{E0121C4E-D3DF-4330-BBFB-822FA91681CD}" type="pres">
      <dgm:prSet presAssocID="{961E7200-0304-4312-848B-A60C66B09493}" presName="imgShp" presStyleLbl="fgImgPlace1" presStyleIdx="1" presStyleCnt="6"/>
      <dgm:spPr/>
    </dgm:pt>
    <dgm:pt modelId="{ABA833AC-D249-415E-8A9B-6A5F844D42D9}" type="pres">
      <dgm:prSet presAssocID="{961E7200-0304-4312-848B-A60C66B09493}" presName="txShp" presStyleLbl="node1" presStyleIdx="1" presStyleCnt="6">
        <dgm:presLayoutVars>
          <dgm:bulletEnabled val="1"/>
        </dgm:presLayoutVars>
      </dgm:prSet>
      <dgm:spPr/>
    </dgm:pt>
    <dgm:pt modelId="{04F4629D-993C-4A6F-8822-0BEBFEE52F35}" type="pres">
      <dgm:prSet presAssocID="{D59308E9-44E7-4052-89C4-E7547A316E36}" presName="spacing" presStyleCnt="0"/>
      <dgm:spPr/>
    </dgm:pt>
    <dgm:pt modelId="{3250F0D5-0379-470C-B161-0EA89F10B8C1}" type="pres">
      <dgm:prSet presAssocID="{E147BE10-AE92-44D0-B5CF-60D0511E2B91}" presName="composite" presStyleCnt="0"/>
      <dgm:spPr/>
    </dgm:pt>
    <dgm:pt modelId="{37F7342A-0FE1-4129-86D8-E34C79FF0C67}" type="pres">
      <dgm:prSet presAssocID="{E147BE10-AE92-44D0-B5CF-60D0511E2B91}" presName="imgShp" presStyleLbl="fgImgPlace1" presStyleIdx="2" presStyleCnt="6"/>
      <dgm:spPr/>
    </dgm:pt>
    <dgm:pt modelId="{CCF236B2-8F91-4465-922F-68BE555718FF}" type="pres">
      <dgm:prSet presAssocID="{E147BE10-AE92-44D0-B5CF-60D0511E2B91}" presName="txShp" presStyleLbl="node1" presStyleIdx="2" presStyleCnt="6">
        <dgm:presLayoutVars>
          <dgm:bulletEnabled val="1"/>
        </dgm:presLayoutVars>
      </dgm:prSet>
      <dgm:spPr/>
    </dgm:pt>
    <dgm:pt modelId="{3D91EF90-E183-488B-A1D1-D25A874BBEDF}" type="pres">
      <dgm:prSet presAssocID="{E6AD6229-20F4-4730-A6CB-AC4C2AB8367D}" presName="spacing" presStyleCnt="0"/>
      <dgm:spPr/>
    </dgm:pt>
    <dgm:pt modelId="{9477DFCD-EE11-48F9-8C8A-26813C690BA6}" type="pres">
      <dgm:prSet presAssocID="{174F0617-B59E-4441-942E-89519E042012}" presName="composite" presStyleCnt="0"/>
      <dgm:spPr/>
    </dgm:pt>
    <dgm:pt modelId="{116884C7-3185-42DC-8C87-402C5F03864E}" type="pres">
      <dgm:prSet presAssocID="{174F0617-B59E-4441-942E-89519E042012}" presName="imgShp" presStyleLbl="fgImgPlace1" presStyleIdx="3" presStyleCnt="6"/>
      <dgm:spPr/>
    </dgm:pt>
    <dgm:pt modelId="{5BDFE106-09C0-48D2-98A8-C20DB25F0087}" type="pres">
      <dgm:prSet presAssocID="{174F0617-B59E-4441-942E-89519E042012}" presName="txShp" presStyleLbl="node1" presStyleIdx="3" presStyleCnt="6">
        <dgm:presLayoutVars>
          <dgm:bulletEnabled val="1"/>
        </dgm:presLayoutVars>
      </dgm:prSet>
      <dgm:spPr/>
    </dgm:pt>
    <dgm:pt modelId="{14266201-364F-4FB6-9042-884D001057A6}" type="pres">
      <dgm:prSet presAssocID="{C84E19AE-97D1-4258-9A84-995A3CADD969}" presName="spacing" presStyleCnt="0"/>
      <dgm:spPr/>
    </dgm:pt>
    <dgm:pt modelId="{226960AB-2AFB-49A8-8F0D-F7EF0C23D295}" type="pres">
      <dgm:prSet presAssocID="{9A1B9B18-1306-4868-9DE9-73609399092C}" presName="composite" presStyleCnt="0"/>
      <dgm:spPr/>
    </dgm:pt>
    <dgm:pt modelId="{3F4022F9-0DDD-422E-80F0-83C288BE37FA}" type="pres">
      <dgm:prSet presAssocID="{9A1B9B18-1306-4868-9DE9-73609399092C}" presName="imgShp" presStyleLbl="fgImgPlace1" presStyleIdx="4" presStyleCnt="6"/>
      <dgm:spPr/>
    </dgm:pt>
    <dgm:pt modelId="{30854A8F-8FDF-4BC8-B90A-2B3F6C6D05C4}" type="pres">
      <dgm:prSet presAssocID="{9A1B9B18-1306-4868-9DE9-73609399092C}" presName="txShp" presStyleLbl="node1" presStyleIdx="4" presStyleCnt="6">
        <dgm:presLayoutVars>
          <dgm:bulletEnabled val="1"/>
        </dgm:presLayoutVars>
      </dgm:prSet>
      <dgm:spPr/>
    </dgm:pt>
    <dgm:pt modelId="{089C2F63-D3D9-4722-841A-AFE964AB9E4E}" type="pres">
      <dgm:prSet presAssocID="{A83F2D1D-496D-489A-9588-FED16EFA448E}" presName="spacing" presStyleCnt="0"/>
      <dgm:spPr/>
    </dgm:pt>
    <dgm:pt modelId="{0058087A-2BEA-4559-AC25-8A9CB728102B}" type="pres">
      <dgm:prSet presAssocID="{79875453-BCF2-43ED-9894-B9DDBE1AA04F}" presName="composite" presStyleCnt="0"/>
      <dgm:spPr/>
    </dgm:pt>
    <dgm:pt modelId="{16BEA3EB-FC9D-4409-9E97-2B028A56A1B2}" type="pres">
      <dgm:prSet presAssocID="{79875453-BCF2-43ED-9894-B9DDBE1AA04F}" presName="imgShp" presStyleLbl="fgImgPlace1" presStyleIdx="5" presStyleCnt="6"/>
      <dgm:spPr/>
    </dgm:pt>
    <dgm:pt modelId="{FCD6CCA1-DB3D-4E10-87E6-FF8752C43A93}" type="pres">
      <dgm:prSet presAssocID="{79875453-BCF2-43ED-9894-B9DDBE1AA04F}" presName="txShp" presStyleLbl="node1" presStyleIdx="5" presStyleCnt="6">
        <dgm:presLayoutVars>
          <dgm:bulletEnabled val="1"/>
        </dgm:presLayoutVars>
      </dgm:prSet>
      <dgm:spPr/>
    </dgm:pt>
  </dgm:ptLst>
  <dgm:cxnLst>
    <dgm:cxn modelId="{9A680A18-CD3B-462C-9262-2FAFFD91146A}" srcId="{F8E922BC-9DBA-4C01-8BFC-57B1FA99CC16}" destId="{E147BE10-AE92-44D0-B5CF-60D0511E2B91}" srcOrd="2" destOrd="0" parTransId="{A6B112E0-0E52-4510-A45F-99B2728C1CF6}" sibTransId="{E6AD6229-20F4-4730-A6CB-AC4C2AB8367D}"/>
    <dgm:cxn modelId="{779EBD1C-1AE3-46CC-AB78-602AB075D662}" type="presOf" srcId="{8591F491-78F6-4E82-9ACB-2CCCFFB18240}" destId="{2029EC91-3323-40B5-9AB2-4DD1D2AB8AEA}" srcOrd="0" destOrd="0" presId="urn:microsoft.com/office/officeart/2005/8/layout/vList3"/>
    <dgm:cxn modelId="{6EEBF229-3A17-4735-A0AF-57A732D7D95B}" type="presOf" srcId="{9A1B9B18-1306-4868-9DE9-73609399092C}" destId="{30854A8F-8FDF-4BC8-B90A-2B3F6C6D05C4}" srcOrd="0" destOrd="0" presId="urn:microsoft.com/office/officeart/2005/8/layout/vList3"/>
    <dgm:cxn modelId="{1B9E1D2C-34A7-4A55-904F-8B9B55840ACB}" srcId="{F8E922BC-9DBA-4C01-8BFC-57B1FA99CC16}" destId="{79875453-BCF2-43ED-9894-B9DDBE1AA04F}" srcOrd="5" destOrd="0" parTransId="{EE3EB5A8-A083-4846-A9B4-4F447AD9E7E0}" sibTransId="{02683B21-D282-4DD6-A080-BCDA5BC15DDC}"/>
    <dgm:cxn modelId="{BE3B263C-559F-452F-B421-E9323392A9BF}" type="presOf" srcId="{E147BE10-AE92-44D0-B5CF-60D0511E2B91}" destId="{CCF236B2-8F91-4465-922F-68BE555718FF}" srcOrd="0" destOrd="0" presId="urn:microsoft.com/office/officeart/2005/8/layout/vList3"/>
    <dgm:cxn modelId="{DA349A43-BD86-4541-B4C9-EAED7EB5EA16}" srcId="{F8E922BC-9DBA-4C01-8BFC-57B1FA99CC16}" destId="{9A1B9B18-1306-4868-9DE9-73609399092C}" srcOrd="4" destOrd="0" parTransId="{997874ED-D5C1-4C2B-A221-AB08DF0D19B9}" sibTransId="{A83F2D1D-496D-489A-9588-FED16EFA448E}"/>
    <dgm:cxn modelId="{18DD474A-141F-4D18-AAE9-64ED845F527F}" srcId="{F8E922BC-9DBA-4C01-8BFC-57B1FA99CC16}" destId="{8591F491-78F6-4E82-9ACB-2CCCFFB18240}" srcOrd="0" destOrd="0" parTransId="{0C36BCA5-4B64-4B6B-ABCC-55787208341C}" sibTransId="{2D0C790B-D29D-4CBF-ACA7-0E1CE254A0D5}"/>
    <dgm:cxn modelId="{AF332A4D-D535-4880-91FF-D69CE441569D}" srcId="{F8E922BC-9DBA-4C01-8BFC-57B1FA99CC16}" destId="{174F0617-B59E-4441-942E-89519E042012}" srcOrd="3" destOrd="0" parTransId="{EF29CEEC-B7FA-404C-B8CF-2A645D80DCD0}" sibTransId="{C84E19AE-97D1-4258-9A84-995A3CADD969}"/>
    <dgm:cxn modelId="{D177497F-EB1A-43F0-A0D8-1823F9AD68A7}" type="presOf" srcId="{961E7200-0304-4312-848B-A60C66B09493}" destId="{ABA833AC-D249-415E-8A9B-6A5F844D42D9}" srcOrd="0" destOrd="0" presId="urn:microsoft.com/office/officeart/2005/8/layout/vList3"/>
    <dgm:cxn modelId="{373C7C83-CEC1-443D-A31C-93D88BFA64A7}" type="presOf" srcId="{174F0617-B59E-4441-942E-89519E042012}" destId="{5BDFE106-09C0-48D2-98A8-C20DB25F0087}" srcOrd="0" destOrd="0" presId="urn:microsoft.com/office/officeart/2005/8/layout/vList3"/>
    <dgm:cxn modelId="{072DE4F0-4614-4F66-86B9-B42F853B74A6}" type="presOf" srcId="{F8E922BC-9DBA-4C01-8BFC-57B1FA99CC16}" destId="{8844CC48-F969-4D6B-95FE-3D7752238CF3}" srcOrd="0" destOrd="0" presId="urn:microsoft.com/office/officeart/2005/8/layout/vList3"/>
    <dgm:cxn modelId="{69AE06F1-4F02-481A-AEF5-A5B16B516F16}" srcId="{F8E922BC-9DBA-4C01-8BFC-57B1FA99CC16}" destId="{961E7200-0304-4312-848B-A60C66B09493}" srcOrd="1" destOrd="0" parTransId="{7959AE85-40EA-434B-87C4-21309B815703}" sibTransId="{D59308E9-44E7-4052-89C4-E7547A316E36}"/>
    <dgm:cxn modelId="{A2D919F7-E767-4848-BB85-B704A99F6BC6}" type="presOf" srcId="{79875453-BCF2-43ED-9894-B9DDBE1AA04F}" destId="{FCD6CCA1-DB3D-4E10-87E6-FF8752C43A93}" srcOrd="0" destOrd="0" presId="urn:microsoft.com/office/officeart/2005/8/layout/vList3"/>
    <dgm:cxn modelId="{C2EA332E-554D-4E6B-9FB6-7F6861C3049C}" type="presParOf" srcId="{8844CC48-F969-4D6B-95FE-3D7752238CF3}" destId="{A3BD9FDD-2B96-4DA2-9369-BC0D3740A840}" srcOrd="0" destOrd="0" presId="urn:microsoft.com/office/officeart/2005/8/layout/vList3"/>
    <dgm:cxn modelId="{9C7C17A0-72EB-4C22-9EC9-C1B1EF9AAF81}" type="presParOf" srcId="{A3BD9FDD-2B96-4DA2-9369-BC0D3740A840}" destId="{28CDC711-9B2D-4B4F-A69C-0E084239C8EF}" srcOrd="0" destOrd="0" presId="urn:microsoft.com/office/officeart/2005/8/layout/vList3"/>
    <dgm:cxn modelId="{FEA8ECA1-D5E4-41E0-999C-935EB16F33A6}" type="presParOf" srcId="{A3BD9FDD-2B96-4DA2-9369-BC0D3740A840}" destId="{2029EC91-3323-40B5-9AB2-4DD1D2AB8AEA}" srcOrd="1" destOrd="0" presId="urn:microsoft.com/office/officeart/2005/8/layout/vList3"/>
    <dgm:cxn modelId="{D3D1B790-4E8E-418A-B16F-521E92D8F33F}" type="presParOf" srcId="{8844CC48-F969-4D6B-95FE-3D7752238CF3}" destId="{F76DA789-0A53-4603-B858-7FE097987EB1}" srcOrd="1" destOrd="0" presId="urn:microsoft.com/office/officeart/2005/8/layout/vList3"/>
    <dgm:cxn modelId="{A5B7B223-64D2-4A44-BB84-714325F88CAC}" type="presParOf" srcId="{8844CC48-F969-4D6B-95FE-3D7752238CF3}" destId="{88A9AD88-BB43-4365-8A67-B4AD3B6D201E}" srcOrd="2" destOrd="0" presId="urn:microsoft.com/office/officeart/2005/8/layout/vList3"/>
    <dgm:cxn modelId="{B9EB88EF-B15E-4750-B65F-AEF7142B90F0}" type="presParOf" srcId="{88A9AD88-BB43-4365-8A67-B4AD3B6D201E}" destId="{E0121C4E-D3DF-4330-BBFB-822FA91681CD}" srcOrd="0" destOrd="0" presId="urn:microsoft.com/office/officeart/2005/8/layout/vList3"/>
    <dgm:cxn modelId="{7ED411D5-6833-4BD1-836A-4F23D792B4D9}" type="presParOf" srcId="{88A9AD88-BB43-4365-8A67-B4AD3B6D201E}" destId="{ABA833AC-D249-415E-8A9B-6A5F844D42D9}" srcOrd="1" destOrd="0" presId="urn:microsoft.com/office/officeart/2005/8/layout/vList3"/>
    <dgm:cxn modelId="{CDE2F412-3BF6-47C4-A393-E5A6FB16019F}" type="presParOf" srcId="{8844CC48-F969-4D6B-95FE-3D7752238CF3}" destId="{04F4629D-993C-4A6F-8822-0BEBFEE52F35}" srcOrd="3" destOrd="0" presId="urn:microsoft.com/office/officeart/2005/8/layout/vList3"/>
    <dgm:cxn modelId="{1E01421D-CDE3-4266-8563-B7DE0CC67969}" type="presParOf" srcId="{8844CC48-F969-4D6B-95FE-3D7752238CF3}" destId="{3250F0D5-0379-470C-B161-0EA89F10B8C1}" srcOrd="4" destOrd="0" presId="urn:microsoft.com/office/officeart/2005/8/layout/vList3"/>
    <dgm:cxn modelId="{0D166E61-6DA6-4EF8-9112-259E3F0F311E}" type="presParOf" srcId="{3250F0D5-0379-470C-B161-0EA89F10B8C1}" destId="{37F7342A-0FE1-4129-86D8-E34C79FF0C67}" srcOrd="0" destOrd="0" presId="urn:microsoft.com/office/officeart/2005/8/layout/vList3"/>
    <dgm:cxn modelId="{15F737D1-E2C7-481B-81EA-989747A45CE3}" type="presParOf" srcId="{3250F0D5-0379-470C-B161-0EA89F10B8C1}" destId="{CCF236B2-8F91-4465-922F-68BE555718FF}" srcOrd="1" destOrd="0" presId="urn:microsoft.com/office/officeart/2005/8/layout/vList3"/>
    <dgm:cxn modelId="{50C74B39-E61C-4B20-A996-1239754F5DD1}" type="presParOf" srcId="{8844CC48-F969-4D6B-95FE-3D7752238CF3}" destId="{3D91EF90-E183-488B-A1D1-D25A874BBEDF}" srcOrd="5" destOrd="0" presId="urn:microsoft.com/office/officeart/2005/8/layout/vList3"/>
    <dgm:cxn modelId="{A1D59277-73EA-4DCD-846E-C08BC99DC22B}" type="presParOf" srcId="{8844CC48-F969-4D6B-95FE-3D7752238CF3}" destId="{9477DFCD-EE11-48F9-8C8A-26813C690BA6}" srcOrd="6" destOrd="0" presId="urn:microsoft.com/office/officeart/2005/8/layout/vList3"/>
    <dgm:cxn modelId="{156C3692-B07C-43C8-821C-5072755E874C}" type="presParOf" srcId="{9477DFCD-EE11-48F9-8C8A-26813C690BA6}" destId="{116884C7-3185-42DC-8C87-402C5F03864E}" srcOrd="0" destOrd="0" presId="urn:microsoft.com/office/officeart/2005/8/layout/vList3"/>
    <dgm:cxn modelId="{FADD926B-EAE0-4F80-A967-56B7C8E3C2BB}" type="presParOf" srcId="{9477DFCD-EE11-48F9-8C8A-26813C690BA6}" destId="{5BDFE106-09C0-48D2-98A8-C20DB25F0087}" srcOrd="1" destOrd="0" presId="urn:microsoft.com/office/officeart/2005/8/layout/vList3"/>
    <dgm:cxn modelId="{49D2E667-2339-47EB-9E8F-9F9D2C59071C}" type="presParOf" srcId="{8844CC48-F969-4D6B-95FE-3D7752238CF3}" destId="{14266201-364F-4FB6-9042-884D001057A6}" srcOrd="7" destOrd="0" presId="urn:microsoft.com/office/officeart/2005/8/layout/vList3"/>
    <dgm:cxn modelId="{F412B067-AD45-4C00-B623-FB6520E286A6}" type="presParOf" srcId="{8844CC48-F969-4D6B-95FE-3D7752238CF3}" destId="{226960AB-2AFB-49A8-8F0D-F7EF0C23D295}" srcOrd="8" destOrd="0" presId="urn:microsoft.com/office/officeart/2005/8/layout/vList3"/>
    <dgm:cxn modelId="{2CD0C5CD-105E-4089-9BE7-C8593E80097D}" type="presParOf" srcId="{226960AB-2AFB-49A8-8F0D-F7EF0C23D295}" destId="{3F4022F9-0DDD-422E-80F0-83C288BE37FA}" srcOrd="0" destOrd="0" presId="urn:microsoft.com/office/officeart/2005/8/layout/vList3"/>
    <dgm:cxn modelId="{74F2514B-7551-4020-AF11-D4B6F3A85326}" type="presParOf" srcId="{226960AB-2AFB-49A8-8F0D-F7EF0C23D295}" destId="{30854A8F-8FDF-4BC8-B90A-2B3F6C6D05C4}" srcOrd="1" destOrd="0" presId="urn:microsoft.com/office/officeart/2005/8/layout/vList3"/>
    <dgm:cxn modelId="{BEF40A8B-330F-42F2-AD30-A56DCB825B9E}" type="presParOf" srcId="{8844CC48-F969-4D6B-95FE-3D7752238CF3}" destId="{089C2F63-D3D9-4722-841A-AFE964AB9E4E}" srcOrd="9" destOrd="0" presId="urn:microsoft.com/office/officeart/2005/8/layout/vList3"/>
    <dgm:cxn modelId="{D0EF22E5-9B11-4EF0-A5F2-3F982CB8EAFD}" type="presParOf" srcId="{8844CC48-F969-4D6B-95FE-3D7752238CF3}" destId="{0058087A-2BEA-4559-AC25-8A9CB728102B}" srcOrd="10" destOrd="0" presId="urn:microsoft.com/office/officeart/2005/8/layout/vList3"/>
    <dgm:cxn modelId="{ECBA998F-8924-442C-8C83-8B4CDCFB7595}" type="presParOf" srcId="{0058087A-2BEA-4559-AC25-8A9CB728102B}" destId="{16BEA3EB-FC9D-4409-9E97-2B028A56A1B2}" srcOrd="0" destOrd="0" presId="urn:microsoft.com/office/officeart/2005/8/layout/vList3"/>
    <dgm:cxn modelId="{AD128147-54A2-4A8D-9BF2-81F7ECCC415C}" type="presParOf" srcId="{0058087A-2BEA-4559-AC25-8A9CB728102B}" destId="{FCD6CCA1-DB3D-4E10-87E6-FF8752C43A93}"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E922BC-9DBA-4C01-8BFC-57B1FA99CC1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8591F491-78F6-4E82-9ACB-2CCCFFB18240}">
      <dgm:prSet/>
      <dgm:spPr>
        <a:solidFill>
          <a:srgbClr val="0070C0"/>
        </a:solidFill>
      </dgm:spPr>
      <dgm:t>
        <a:bodyPr/>
        <a:lstStyle/>
        <a:p>
          <a:r>
            <a:rPr kumimoji="1" lang="en-US" dirty="0"/>
            <a:t>There are 2</a:t>
          </a:r>
          <a:r>
            <a:rPr kumimoji="1" lang="en-US" baseline="30000" dirty="0"/>
            <a:t>n</a:t>
          </a:r>
          <a:r>
            <a:rPr kumimoji="1" lang="en-US" dirty="0"/>
            <a:t> processes.</a:t>
          </a:r>
          <a:endParaRPr lang="en-US" dirty="0"/>
        </a:p>
      </dgm:t>
    </dgm:pt>
    <dgm:pt modelId="{0C36BCA5-4B64-4B6B-ABCC-55787208341C}" type="parTrans" cxnId="{18DD474A-141F-4D18-AAE9-64ED845F527F}">
      <dgm:prSet/>
      <dgm:spPr/>
      <dgm:t>
        <a:bodyPr/>
        <a:lstStyle/>
        <a:p>
          <a:endParaRPr lang="en-US"/>
        </a:p>
      </dgm:t>
    </dgm:pt>
    <dgm:pt modelId="{2D0C790B-D29D-4CBF-ACA7-0E1CE254A0D5}" type="sibTrans" cxnId="{18DD474A-141F-4D18-AAE9-64ED845F527F}">
      <dgm:prSet/>
      <dgm:spPr/>
      <dgm:t>
        <a:bodyPr/>
        <a:lstStyle/>
        <a:p>
          <a:endParaRPr lang="en-US"/>
        </a:p>
      </dgm:t>
    </dgm:pt>
    <dgm:pt modelId="{961E7200-0304-4312-848B-A60C66B09493}">
      <dgm:prSet/>
      <dgm:spPr>
        <a:solidFill>
          <a:srgbClr val="0070C0"/>
        </a:solidFill>
      </dgm:spPr>
      <dgm:t>
        <a:bodyPr/>
        <a:lstStyle/>
        <a:p>
          <a:r>
            <a:rPr kumimoji="1" lang="en-US" dirty="0"/>
            <a:t>Notice the </a:t>
          </a:r>
          <a:r>
            <a:rPr kumimoji="1" lang="en-US" dirty="0" err="1"/>
            <a:t>pid’s</a:t>
          </a:r>
          <a:r>
            <a:rPr kumimoji="1" lang="en-US" dirty="0"/>
            <a:t>.</a:t>
          </a:r>
          <a:endParaRPr lang="en-US" dirty="0"/>
        </a:p>
      </dgm:t>
    </dgm:pt>
    <dgm:pt modelId="{7959AE85-40EA-434B-87C4-21309B815703}" type="parTrans" cxnId="{69AE06F1-4F02-481A-AEF5-A5B16B516F16}">
      <dgm:prSet/>
      <dgm:spPr/>
      <dgm:t>
        <a:bodyPr/>
        <a:lstStyle/>
        <a:p>
          <a:endParaRPr lang="en-US"/>
        </a:p>
      </dgm:t>
    </dgm:pt>
    <dgm:pt modelId="{D59308E9-44E7-4052-89C4-E7547A316E36}" type="sibTrans" cxnId="{69AE06F1-4F02-481A-AEF5-A5B16B516F16}">
      <dgm:prSet/>
      <dgm:spPr/>
      <dgm:t>
        <a:bodyPr/>
        <a:lstStyle/>
        <a:p>
          <a:endParaRPr lang="en-US"/>
        </a:p>
      </dgm:t>
    </dgm:pt>
    <dgm:pt modelId="{E147BE10-AE92-44D0-B5CF-60D0511E2B91}">
      <dgm:prSet/>
      <dgm:spPr>
        <a:solidFill>
          <a:srgbClr val="0070C0"/>
        </a:solidFill>
      </dgm:spPr>
      <dgm:t>
        <a:bodyPr/>
        <a:lstStyle/>
        <a:p>
          <a:r>
            <a:rPr kumimoji="1" lang="en-US" dirty="0"/>
            <a:t>Once created, they run randomly.</a:t>
          </a:r>
          <a:endParaRPr lang="en-US" dirty="0"/>
        </a:p>
      </dgm:t>
    </dgm:pt>
    <dgm:pt modelId="{A6B112E0-0E52-4510-A45F-99B2728C1CF6}" type="parTrans" cxnId="{9A680A18-CD3B-462C-9262-2FAFFD91146A}">
      <dgm:prSet/>
      <dgm:spPr/>
      <dgm:t>
        <a:bodyPr/>
        <a:lstStyle/>
        <a:p>
          <a:endParaRPr lang="en-US"/>
        </a:p>
      </dgm:t>
    </dgm:pt>
    <dgm:pt modelId="{E6AD6229-20F4-4730-A6CB-AC4C2AB8367D}" type="sibTrans" cxnId="{9A680A18-CD3B-462C-9262-2FAFFD91146A}">
      <dgm:prSet/>
      <dgm:spPr/>
      <dgm:t>
        <a:bodyPr/>
        <a:lstStyle/>
        <a:p>
          <a:endParaRPr lang="en-US"/>
        </a:p>
      </dgm:t>
    </dgm:pt>
    <dgm:pt modelId="{174F0617-B59E-4441-942E-89519E042012}">
      <dgm:prSet/>
      <dgm:spPr>
        <a:solidFill>
          <a:srgbClr val="0070C0"/>
        </a:solidFill>
      </dgm:spPr>
      <dgm:t>
        <a:bodyPr/>
        <a:lstStyle/>
        <a:p>
          <a:r>
            <a:rPr kumimoji="1" lang="en-US" dirty="0"/>
            <a:t>Notice ‘n’ is shared.</a:t>
          </a:r>
          <a:endParaRPr lang="en-US" dirty="0"/>
        </a:p>
      </dgm:t>
    </dgm:pt>
    <dgm:pt modelId="{EF29CEEC-B7FA-404C-B8CF-2A645D80DCD0}" type="parTrans" cxnId="{AF332A4D-D535-4880-91FF-D69CE441569D}">
      <dgm:prSet/>
      <dgm:spPr/>
      <dgm:t>
        <a:bodyPr/>
        <a:lstStyle/>
        <a:p>
          <a:endParaRPr lang="en-US"/>
        </a:p>
      </dgm:t>
    </dgm:pt>
    <dgm:pt modelId="{C84E19AE-97D1-4258-9A84-995A3CADD969}" type="sibTrans" cxnId="{AF332A4D-D535-4880-91FF-D69CE441569D}">
      <dgm:prSet/>
      <dgm:spPr/>
      <dgm:t>
        <a:bodyPr/>
        <a:lstStyle/>
        <a:p>
          <a:endParaRPr lang="en-US"/>
        </a:p>
      </dgm:t>
    </dgm:pt>
    <dgm:pt modelId="{9A1B9B18-1306-4868-9DE9-73609399092C}">
      <dgm:prSet/>
      <dgm:spPr>
        <a:solidFill>
          <a:srgbClr val="0070C0"/>
        </a:solidFill>
      </dgm:spPr>
      <dgm:t>
        <a:bodyPr/>
        <a:lstStyle/>
        <a:p>
          <a:r>
            <a:rPr kumimoji="1" lang="en-US" dirty="0"/>
            <a:t>Each process shares n.</a:t>
          </a:r>
          <a:endParaRPr lang="en-US" dirty="0"/>
        </a:p>
      </dgm:t>
    </dgm:pt>
    <dgm:pt modelId="{997874ED-D5C1-4C2B-A221-AB08DF0D19B9}" type="parTrans" cxnId="{DA349A43-BD86-4541-B4C9-EAED7EB5EA16}">
      <dgm:prSet/>
      <dgm:spPr/>
      <dgm:t>
        <a:bodyPr/>
        <a:lstStyle/>
        <a:p>
          <a:endParaRPr lang="en-US"/>
        </a:p>
      </dgm:t>
    </dgm:pt>
    <dgm:pt modelId="{A83F2D1D-496D-489A-9588-FED16EFA448E}" type="sibTrans" cxnId="{DA349A43-BD86-4541-B4C9-EAED7EB5EA16}">
      <dgm:prSet/>
      <dgm:spPr/>
      <dgm:t>
        <a:bodyPr/>
        <a:lstStyle/>
        <a:p>
          <a:endParaRPr lang="en-US"/>
        </a:p>
      </dgm:t>
    </dgm:pt>
    <dgm:pt modelId="{79875453-BCF2-43ED-9894-B9DDBE1AA04F}">
      <dgm:prSet/>
      <dgm:spPr>
        <a:solidFill>
          <a:srgbClr val="0070C0"/>
        </a:solidFill>
      </dgm:spPr>
      <dgm:t>
        <a:bodyPr/>
        <a:lstStyle/>
        <a:p>
          <a:r>
            <a:rPr kumimoji="1" lang="en-US" dirty="0"/>
            <a:t>Synchronization is a problem.</a:t>
          </a:r>
          <a:endParaRPr lang="en-US" dirty="0"/>
        </a:p>
      </dgm:t>
    </dgm:pt>
    <dgm:pt modelId="{EE3EB5A8-A083-4846-A9B4-4F447AD9E7E0}" type="parTrans" cxnId="{1B9E1D2C-34A7-4A55-904F-8B9B55840ACB}">
      <dgm:prSet/>
      <dgm:spPr/>
      <dgm:t>
        <a:bodyPr/>
        <a:lstStyle/>
        <a:p>
          <a:endParaRPr lang="en-US"/>
        </a:p>
      </dgm:t>
    </dgm:pt>
    <dgm:pt modelId="{02683B21-D282-4DD6-A080-BCDA5BC15DDC}" type="sibTrans" cxnId="{1B9E1D2C-34A7-4A55-904F-8B9B55840ACB}">
      <dgm:prSet/>
      <dgm:spPr/>
      <dgm:t>
        <a:bodyPr/>
        <a:lstStyle/>
        <a:p>
          <a:endParaRPr lang="en-US"/>
        </a:p>
      </dgm:t>
    </dgm:pt>
    <dgm:pt modelId="{8844CC48-F969-4D6B-95FE-3D7752238CF3}" type="pres">
      <dgm:prSet presAssocID="{F8E922BC-9DBA-4C01-8BFC-57B1FA99CC16}" presName="linearFlow" presStyleCnt="0">
        <dgm:presLayoutVars>
          <dgm:dir/>
          <dgm:resizeHandles val="exact"/>
        </dgm:presLayoutVars>
      </dgm:prSet>
      <dgm:spPr/>
    </dgm:pt>
    <dgm:pt modelId="{A3BD9FDD-2B96-4DA2-9369-BC0D3740A840}" type="pres">
      <dgm:prSet presAssocID="{8591F491-78F6-4E82-9ACB-2CCCFFB18240}" presName="composite" presStyleCnt="0"/>
      <dgm:spPr/>
    </dgm:pt>
    <dgm:pt modelId="{28CDC711-9B2D-4B4F-A69C-0E084239C8EF}" type="pres">
      <dgm:prSet presAssocID="{8591F491-78F6-4E82-9ACB-2CCCFFB18240}" presName="imgShp" presStyleLbl="fgImgPlace1" presStyleIdx="0" presStyleCnt="6"/>
      <dgm:spPr/>
    </dgm:pt>
    <dgm:pt modelId="{2029EC91-3323-40B5-9AB2-4DD1D2AB8AEA}" type="pres">
      <dgm:prSet presAssocID="{8591F491-78F6-4E82-9ACB-2CCCFFB18240}" presName="txShp" presStyleLbl="node1" presStyleIdx="0" presStyleCnt="6">
        <dgm:presLayoutVars>
          <dgm:bulletEnabled val="1"/>
        </dgm:presLayoutVars>
      </dgm:prSet>
      <dgm:spPr/>
    </dgm:pt>
    <dgm:pt modelId="{F76DA789-0A53-4603-B858-7FE097987EB1}" type="pres">
      <dgm:prSet presAssocID="{2D0C790B-D29D-4CBF-ACA7-0E1CE254A0D5}" presName="spacing" presStyleCnt="0"/>
      <dgm:spPr/>
    </dgm:pt>
    <dgm:pt modelId="{88A9AD88-BB43-4365-8A67-B4AD3B6D201E}" type="pres">
      <dgm:prSet presAssocID="{961E7200-0304-4312-848B-A60C66B09493}" presName="composite" presStyleCnt="0"/>
      <dgm:spPr/>
    </dgm:pt>
    <dgm:pt modelId="{E0121C4E-D3DF-4330-BBFB-822FA91681CD}" type="pres">
      <dgm:prSet presAssocID="{961E7200-0304-4312-848B-A60C66B09493}" presName="imgShp" presStyleLbl="fgImgPlace1" presStyleIdx="1" presStyleCnt="6"/>
      <dgm:spPr/>
    </dgm:pt>
    <dgm:pt modelId="{ABA833AC-D249-415E-8A9B-6A5F844D42D9}" type="pres">
      <dgm:prSet presAssocID="{961E7200-0304-4312-848B-A60C66B09493}" presName="txShp" presStyleLbl="node1" presStyleIdx="1" presStyleCnt="6">
        <dgm:presLayoutVars>
          <dgm:bulletEnabled val="1"/>
        </dgm:presLayoutVars>
      </dgm:prSet>
      <dgm:spPr/>
    </dgm:pt>
    <dgm:pt modelId="{04F4629D-993C-4A6F-8822-0BEBFEE52F35}" type="pres">
      <dgm:prSet presAssocID="{D59308E9-44E7-4052-89C4-E7547A316E36}" presName="spacing" presStyleCnt="0"/>
      <dgm:spPr/>
    </dgm:pt>
    <dgm:pt modelId="{3250F0D5-0379-470C-B161-0EA89F10B8C1}" type="pres">
      <dgm:prSet presAssocID="{E147BE10-AE92-44D0-B5CF-60D0511E2B91}" presName="composite" presStyleCnt="0"/>
      <dgm:spPr/>
    </dgm:pt>
    <dgm:pt modelId="{37F7342A-0FE1-4129-86D8-E34C79FF0C67}" type="pres">
      <dgm:prSet presAssocID="{E147BE10-AE92-44D0-B5CF-60D0511E2B91}" presName="imgShp" presStyleLbl="fgImgPlace1" presStyleIdx="2" presStyleCnt="6"/>
      <dgm:spPr/>
    </dgm:pt>
    <dgm:pt modelId="{CCF236B2-8F91-4465-922F-68BE555718FF}" type="pres">
      <dgm:prSet presAssocID="{E147BE10-AE92-44D0-B5CF-60D0511E2B91}" presName="txShp" presStyleLbl="node1" presStyleIdx="2" presStyleCnt="6">
        <dgm:presLayoutVars>
          <dgm:bulletEnabled val="1"/>
        </dgm:presLayoutVars>
      </dgm:prSet>
      <dgm:spPr/>
    </dgm:pt>
    <dgm:pt modelId="{3D91EF90-E183-488B-A1D1-D25A874BBEDF}" type="pres">
      <dgm:prSet presAssocID="{E6AD6229-20F4-4730-A6CB-AC4C2AB8367D}" presName="spacing" presStyleCnt="0"/>
      <dgm:spPr/>
    </dgm:pt>
    <dgm:pt modelId="{9477DFCD-EE11-48F9-8C8A-26813C690BA6}" type="pres">
      <dgm:prSet presAssocID="{174F0617-B59E-4441-942E-89519E042012}" presName="composite" presStyleCnt="0"/>
      <dgm:spPr/>
    </dgm:pt>
    <dgm:pt modelId="{116884C7-3185-42DC-8C87-402C5F03864E}" type="pres">
      <dgm:prSet presAssocID="{174F0617-B59E-4441-942E-89519E042012}" presName="imgShp" presStyleLbl="fgImgPlace1" presStyleIdx="3" presStyleCnt="6"/>
      <dgm:spPr/>
    </dgm:pt>
    <dgm:pt modelId="{5BDFE106-09C0-48D2-98A8-C20DB25F0087}" type="pres">
      <dgm:prSet presAssocID="{174F0617-B59E-4441-942E-89519E042012}" presName="txShp" presStyleLbl="node1" presStyleIdx="3" presStyleCnt="6">
        <dgm:presLayoutVars>
          <dgm:bulletEnabled val="1"/>
        </dgm:presLayoutVars>
      </dgm:prSet>
      <dgm:spPr/>
    </dgm:pt>
    <dgm:pt modelId="{14266201-364F-4FB6-9042-884D001057A6}" type="pres">
      <dgm:prSet presAssocID="{C84E19AE-97D1-4258-9A84-995A3CADD969}" presName="spacing" presStyleCnt="0"/>
      <dgm:spPr/>
    </dgm:pt>
    <dgm:pt modelId="{226960AB-2AFB-49A8-8F0D-F7EF0C23D295}" type="pres">
      <dgm:prSet presAssocID="{9A1B9B18-1306-4868-9DE9-73609399092C}" presName="composite" presStyleCnt="0"/>
      <dgm:spPr/>
    </dgm:pt>
    <dgm:pt modelId="{3F4022F9-0DDD-422E-80F0-83C288BE37FA}" type="pres">
      <dgm:prSet presAssocID="{9A1B9B18-1306-4868-9DE9-73609399092C}" presName="imgShp" presStyleLbl="fgImgPlace1" presStyleIdx="4" presStyleCnt="6"/>
      <dgm:spPr/>
    </dgm:pt>
    <dgm:pt modelId="{30854A8F-8FDF-4BC8-B90A-2B3F6C6D05C4}" type="pres">
      <dgm:prSet presAssocID="{9A1B9B18-1306-4868-9DE9-73609399092C}" presName="txShp" presStyleLbl="node1" presStyleIdx="4" presStyleCnt="6">
        <dgm:presLayoutVars>
          <dgm:bulletEnabled val="1"/>
        </dgm:presLayoutVars>
      </dgm:prSet>
      <dgm:spPr/>
    </dgm:pt>
    <dgm:pt modelId="{089C2F63-D3D9-4722-841A-AFE964AB9E4E}" type="pres">
      <dgm:prSet presAssocID="{A83F2D1D-496D-489A-9588-FED16EFA448E}" presName="spacing" presStyleCnt="0"/>
      <dgm:spPr/>
    </dgm:pt>
    <dgm:pt modelId="{0058087A-2BEA-4559-AC25-8A9CB728102B}" type="pres">
      <dgm:prSet presAssocID="{79875453-BCF2-43ED-9894-B9DDBE1AA04F}" presName="composite" presStyleCnt="0"/>
      <dgm:spPr/>
    </dgm:pt>
    <dgm:pt modelId="{16BEA3EB-FC9D-4409-9E97-2B028A56A1B2}" type="pres">
      <dgm:prSet presAssocID="{79875453-BCF2-43ED-9894-B9DDBE1AA04F}" presName="imgShp" presStyleLbl="fgImgPlace1" presStyleIdx="5" presStyleCnt="6"/>
      <dgm:spPr/>
    </dgm:pt>
    <dgm:pt modelId="{FCD6CCA1-DB3D-4E10-87E6-FF8752C43A93}" type="pres">
      <dgm:prSet presAssocID="{79875453-BCF2-43ED-9894-B9DDBE1AA04F}" presName="txShp" presStyleLbl="node1" presStyleIdx="5" presStyleCnt="6">
        <dgm:presLayoutVars>
          <dgm:bulletEnabled val="1"/>
        </dgm:presLayoutVars>
      </dgm:prSet>
      <dgm:spPr/>
    </dgm:pt>
  </dgm:ptLst>
  <dgm:cxnLst>
    <dgm:cxn modelId="{9A680A18-CD3B-462C-9262-2FAFFD91146A}" srcId="{F8E922BC-9DBA-4C01-8BFC-57B1FA99CC16}" destId="{E147BE10-AE92-44D0-B5CF-60D0511E2B91}" srcOrd="2" destOrd="0" parTransId="{A6B112E0-0E52-4510-A45F-99B2728C1CF6}" sibTransId="{E6AD6229-20F4-4730-A6CB-AC4C2AB8367D}"/>
    <dgm:cxn modelId="{779EBD1C-1AE3-46CC-AB78-602AB075D662}" type="presOf" srcId="{8591F491-78F6-4E82-9ACB-2CCCFFB18240}" destId="{2029EC91-3323-40B5-9AB2-4DD1D2AB8AEA}" srcOrd="0" destOrd="0" presId="urn:microsoft.com/office/officeart/2005/8/layout/vList3"/>
    <dgm:cxn modelId="{6EEBF229-3A17-4735-A0AF-57A732D7D95B}" type="presOf" srcId="{9A1B9B18-1306-4868-9DE9-73609399092C}" destId="{30854A8F-8FDF-4BC8-B90A-2B3F6C6D05C4}" srcOrd="0" destOrd="0" presId="urn:microsoft.com/office/officeart/2005/8/layout/vList3"/>
    <dgm:cxn modelId="{1B9E1D2C-34A7-4A55-904F-8B9B55840ACB}" srcId="{F8E922BC-9DBA-4C01-8BFC-57B1FA99CC16}" destId="{79875453-BCF2-43ED-9894-B9DDBE1AA04F}" srcOrd="5" destOrd="0" parTransId="{EE3EB5A8-A083-4846-A9B4-4F447AD9E7E0}" sibTransId="{02683B21-D282-4DD6-A080-BCDA5BC15DDC}"/>
    <dgm:cxn modelId="{BE3B263C-559F-452F-B421-E9323392A9BF}" type="presOf" srcId="{E147BE10-AE92-44D0-B5CF-60D0511E2B91}" destId="{CCF236B2-8F91-4465-922F-68BE555718FF}" srcOrd="0" destOrd="0" presId="urn:microsoft.com/office/officeart/2005/8/layout/vList3"/>
    <dgm:cxn modelId="{DA349A43-BD86-4541-B4C9-EAED7EB5EA16}" srcId="{F8E922BC-9DBA-4C01-8BFC-57B1FA99CC16}" destId="{9A1B9B18-1306-4868-9DE9-73609399092C}" srcOrd="4" destOrd="0" parTransId="{997874ED-D5C1-4C2B-A221-AB08DF0D19B9}" sibTransId="{A83F2D1D-496D-489A-9588-FED16EFA448E}"/>
    <dgm:cxn modelId="{18DD474A-141F-4D18-AAE9-64ED845F527F}" srcId="{F8E922BC-9DBA-4C01-8BFC-57B1FA99CC16}" destId="{8591F491-78F6-4E82-9ACB-2CCCFFB18240}" srcOrd="0" destOrd="0" parTransId="{0C36BCA5-4B64-4B6B-ABCC-55787208341C}" sibTransId="{2D0C790B-D29D-4CBF-ACA7-0E1CE254A0D5}"/>
    <dgm:cxn modelId="{AF332A4D-D535-4880-91FF-D69CE441569D}" srcId="{F8E922BC-9DBA-4C01-8BFC-57B1FA99CC16}" destId="{174F0617-B59E-4441-942E-89519E042012}" srcOrd="3" destOrd="0" parTransId="{EF29CEEC-B7FA-404C-B8CF-2A645D80DCD0}" sibTransId="{C84E19AE-97D1-4258-9A84-995A3CADD969}"/>
    <dgm:cxn modelId="{D177497F-EB1A-43F0-A0D8-1823F9AD68A7}" type="presOf" srcId="{961E7200-0304-4312-848B-A60C66B09493}" destId="{ABA833AC-D249-415E-8A9B-6A5F844D42D9}" srcOrd="0" destOrd="0" presId="urn:microsoft.com/office/officeart/2005/8/layout/vList3"/>
    <dgm:cxn modelId="{373C7C83-CEC1-443D-A31C-93D88BFA64A7}" type="presOf" srcId="{174F0617-B59E-4441-942E-89519E042012}" destId="{5BDFE106-09C0-48D2-98A8-C20DB25F0087}" srcOrd="0" destOrd="0" presId="urn:microsoft.com/office/officeart/2005/8/layout/vList3"/>
    <dgm:cxn modelId="{072DE4F0-4614-4F66-86B9-B42F853B74A6}" type="presOf" srcId="{F8E922BC-9DBA-4C01-8BFC-57B1FA99CC16}" destId="{8844CC48-F969-4D6B-95FE-3D7752238CF3}" srcOrd="0" destOrd="0" presId="urn:microsoft.com/office/officeart/2005/8/layout/vList3"/>
    <dgm:cxn modelId="{69AE06F1-4F02-481A-AEF5-A5B16B516F16}" srcId="{F8E922BC-9DBA-4C01-8BFC-57B1FA99CC16}" destId="{961E7200-0304-4312-848B-A60C66B09493}" srcOrd="1" destOrd="0" parTransId="{7959AE85-40EA-434B-87C4-21309B815703}" sibTransId="{D59308E9-44E7-4052-89C4-E7547A316E36}"/>
    <dgm:cxn modelId="{A2D919F7-E767-4848-BB85-B704A99F6BC6}" type="presOf" srcId="{79875453-BCF2-43ED-9894-B9DDBE1AA04F}" destId="{FCD6CCA1-DB3D-4E10-87E6-FF8752C43A93}" srcOrd="0" destOrd="0" presId="urn:microsoft.com/office/officeart/2005/8/layout/vList3"/>
    <dgm:cxn modelId="{C2EA332E-554D-4E6B-9FB6-7F6861C3049C}" type="presParOf" srcId="{8844CC48-F969-4D6B-95FE-3D7752238CF3}" destId="{A3BD9FDD-2B96-4DA2-9369-BC0D3740A840}" srcOrd="0" destOrd="0" presId="urn:microsoft.com/office/officeart/2005/8/layout/vList3"/>
    <dgm:cxn modelId="{9C7C17A0-72EB-4C22-9EC9-C1B1EF9AAF81}" type="presParOf" srcId="{A3BD9FDD-2B96-4DA2-9369-BC0D3740A840}" destId="{28CDC711-9B2D-4B4F-A69C-0E084239C8EF}" srcOrd="0" destOrd="0" presId="urn:microsoft.com/office/officeart/2005/8/layout/vList3"/>
    <dgm:cxn modelId="{FEA8ECA1-D5E4-41E0-999C-935EB16F33A6}" type="presParOf" srcId="{A3BD9FDD-2B96-4DA2-9369-BC0D3740A840}" destId="{2029EC91-3323-40B5-9AB2-4DD1D2AB8AEA}" srcOrd="1" destOrd="0" presId="urn:microsoft.com/office/officeart/2005/8/layout/vList3"/>
    <dgm:cxn modelId="{D3D1B790-4E8E-418A-B16F-521E92D8F33F}" type="presParOf" srcId="{8844CC48-F969-4D6B-95FE-3D7752238CF3}" destId="{F76DA789-0A53-4603-B858-7FE097987EB1}" srcOrd="1" destOrd="0" presId="urn:microsoft.com/office/officeart/2005/8/layout/vList3"/>
    <dgm:cxn modelId="{A5B7B223-64D2-4A44-BB84-714325F88CAC}" type="presParOf" srcId="{8844CC48-F969-4D6B-95FE-3D7752238CF3}" destId="{88A9AD88-BB43-4365-8A67-B4AD3B6D201E}" srcOrd="2" destOrd="0" presId="urn:microsoft.com/office/officeart/2005/8/layout/vList3"/>
    <dgm:cxn modelId="{B9EB88EF-B15E-4750-B65F-AEF7142B90F0}" type="presParOf" srcId="{88A9AD88-BB43-4365-8A67-B4AD3B6D201E}" destId="{E0121C4E-D3DF-4330-BBFB-822FA91681CD}" srcOrd="0" destOrd="0" presId="urn:microsoft.com/office/officeart/2005/8/layout/vList3"/>
    <dgm:cxn modelId="{7ED411D5-6833-4BD1-836A-4F23D792B4D9}" type="presParOf" srcId="{88A9AD88-BB43-4365-8A67-B4AD3B6D201E}" destId="{ABA833AC-D249-415E-8A9B-6A5F844D42D9}" srcOrd="1" destOrd="0" presId="urn:microsoft.com/office/officeart/2005/8/layout/vList3"/>
    <dgm:cxn modelId="{CDE2F412-3BF6-47C4-A393-E5A6FB16019F}" type="presParOf" srcId="{8844CC48-F969-4D6B-95FE-3D7752238CF3}" destId="{04F4629D-993C-4A6F-8822-0BEBFEE52F35}" srcOrd="3" destOrd="0" presId="urn:microsoft.com/office/officeart/2005/8/layout/vList3"/>
    <dgm:cxn modelId="{1E01421D-CDE3-4266-8563-B7DE0CC67969}" type="presParOf" srcId="{8844CC48-F969-4D6B-95FE-3D7752238CF3}" destId="{3250F0D5-0379-470C-B161-0EA89F10B8C1}" srcOrd="4" destOrd="0" presId="urn:microsoft.com/office/officeart/2005/8/layout/vList3"/>
    <dgm:cxn modelId="{0D166E61-6DA6-4EF8-9112-259E3F0F311E}" type="presParOf" srcId="{3250F0D5-0379-470C-B161-0EA89F10B8C1}" destId="{37F7342A-0FE1-4129-86D8-E34C79FF0C67}" srcOrd="0" destOrd="0" presId="urn:microsoft.com/office/officeart/2005/8/layout/vList3"/>
    <dgm:cxn modelId="{15F737D1-E2C7-481B-81EA-989747A45CE3}" type="presParOf" srcId="{3250F0D5-0379-470C-B161-0EA89F10B8C1}" destId="{CCF236B2-8F91-4465-922F-68BE555718FF}" srcOrd="1" destOrd="0" presId="urn:microsoft.com/office/officeart/2005/8/layout/vList3"/>
    <dgm:cxn modelId="{50C74B39-E61C-4B20-A996-1239754F5DD1}" type="presParOf" srcId="{8844CC48-F969-4D6B-95FE-3D7752238CF3}" destId="{3D91EF90-E183-488B-A1D1-D25A874BBEDF}" srcOrd="5" destOrd="0" presId="urn:microsoft.com/office/officeart/2005/8/layout/vList3"/>
    <dgm:cxn modelId="{A1D59277-73EA-4DCD-846E-C08BC99DC22B}" type="presParOf" srcId="{8844CC48-F969-4D6B-95FE-3D7752238CF3}" destId="{9477DFCD-EE11-48F9-8C8A-26813C690BA6}" srcOrd="6" destOrd="0" presId="urn:microsoft.com/office/officeart/2005/8/layout/vList3"/>
    <dgm:cxn modelId="{156C3692-B07C-43C8-821C-5072755E874C}" type="presParOf" srcId="{9477DFCD-EE11-48F9-8C8A-26813C690BA6}" destId="{116884C7-3185-42DC-8C87-402C5F03864E}" srcOrd="0" destOrd="0" presId="urn:microsoft.com/office/officeart/2005/8/layout/vList3"/>
    <dgm:cxn modelId="{FADD926B-EAE0-4F80-A967-56B7C8E3C2BB}" type="presParOf" srcId="{9477DFCD-EE11-48F9-8C8A-26813C690BA6}" destId="{5BDFE106-09C0-48D2-98A8-C20DB25F0087}" srcOrd="1" destOrd="0" presId="urn:microsoft.com/office/officeart/2005/8/layout/vList3"/>
    <dgm:cxn modelId="{49D2E667-2339-47EB-9E8F-9F9D2C59071C}" type="presParOf" srcId="{8844CC48-F969-4D6B-95FE-3D7752238CF3}" destId="{14266201-364F-4FB6-9042-884D001057A6}" srcOrd="7" destOrd="0" presId="urn:microsoft.com/office/officeart/2005/8/layout/vList3"/>
    <dgm:cxn modelId="{F412B067-AD45-4C00-B623-FB6520E286A6}" type="presParOf" srcId="{8844CC48-F969-4D6B-95FE-3D7752238CF3}" destId="{226960AB-2AFB-49A8-8F0D-F7EF0C23D295}" srcOrd="8" destOrd="0" presId="urn:microsoft.com/office/officeart/2005/8/layout/vList3"/>
    <dgm:cxn modelId="{2CD0C5CD-105E-4089-9BE7-C8593E80097D}" type="presParOf" srcId="{226960AB-2AFB-49A8-8F0D-F7EF0C23D295}" destId="{3F4022F9-0DDD-422E-80F0-83C288BE37FA}" srcOrd="0" destOrd="0" presId="urn:microsoft.com/office/officeart/2005/8/layout/vList3"/>
    <dgm:cxn modelId="{74F2514B-7551-4020-AF11-D4B6F3A85326}" type="presParOf" srcId="{226960AB-2AFB-49A8-8F0D-F7EF0C23D295}" destId="{30854A8F-8FDF-4BC8-B90A-2B3F6C6D05C4}" srcOrd="1" destOrd="0" presId="urn:microsoft.com/office/officeart/2005/8/layout/vList3"/>
    <dgm:cxn modelId="{BEF40A8B-330F-42F2-AD30-A56DCB825B9E}" type="presParOf" srcId="{8844CC48-F969-4D6B-95FE-3D7752238CF3}" destId="{089C2F63-D3D9-4722-841A-AFE964AB9E4E}" srcOrd="9" destOrd="0" presId="urn:microsoft.com/office/officeart/2005/8/layout/vList3"/>
    <dgm:cxn modelId="{D0EF22E5-9B11-4EF0-A5F2-3F982CB8EAFD}" type="presParOf" srcId="{8844CC48-F969-4D6B-95FE-3D7752238CF3}" destId="{0058087A-2BEA-4559-AC25-8A9CB728102B}" srcOrd="10" destOrd="0" presId="urn:microsoft.com/office/officeart/2005/8/layout/vList3"/>
    <dgm:cxn modelId="{ECBA998F-8924-442C-8C83-8B4CDCFB7595}" type="presParOf" srcId="{0058087A-2BEA-4559-AC25-8A9CB728102B}" destId="{16BEA3EB-FC9D-4409-9E97-2B028A56A1B2}" srcOrd="0" destOrd="0" presId="urn:microsoft.com/office/officeart/2005/8/layout/vList3"/>
    <dgm:cxn modelId="{AD128147-54A2-4A8D-9BF2-81F7ECCC415C}" type="presParOf" srcId="{0058087A-2BEA-4559-AC25-8A9CB728102B}" destId="{FCD6CCA1-DB3D-4E10-87E6-FF8752C43A93}"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29EC91-3323-40B5-9AB2-4DD1D2AB8AEA}">
      <dsp:nvSpPr>
        <dsp:cNvPr id="0" name=""/>
        <dsp:cNvSpPr/>
      </dsp:nvSpPr>
      <dsp:spPr>
        <a:xfrm rot="10800000">
          <a:off x="827580" y="896"/>
          <a:ext cx="2685669" cy="604458"/>
        </a:xfrm>
        <a:prstGeom prst="homePlat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550" tIns="64770" rIns="120904" bIns="64770" numCol="1" spcCol="1270" anchor="ctr" anchorCtr="0">
          <a:noAutofit/>
        </a:bodyPr>
        <a:lstStyle/>
        <a:p>
          <a:pPr marL="0" lvl="0" indent="0" algn="ctr" defTabSz="755650">
            <a:lnSpc>
              <a:spcPct val="90000"/>
            </a:lnSpc>
            <a:spcBef>
              <a:spcPct val="0"/>
            </a:spcBef>
            <a:spcAft>
              <a:spcPct val="35000"/>
            </a:spcAft>
            <a:buNone/>
          </a:pPr>
          <a:r>
            <a:rPr kumimoji="1" lang="en-US" sz="1700" kern="1200" dirty="0"/>
            <a:t>There are 2</a:t>
          </a:r>
          <a:r>
            <a:rPr kumimoji="1" lang="en-US" sz="1700" kern="1200" baseline="30000" dirty="0"/>
            <a:t>n</a:t>
          </a:r>
          <a:r>
            <a:rPr kumimoji="1" lang="en-US" sz="1700" kern="1200" dirty="0"/>
            <a:t> processes.</a:t>
          </a:r>
          <a:endParaRPr lang="en-US" sz="1700" kern="1200" dirty="0"/>
        </a:p>
      </dsp:txBody>
      <dsp:txXfrm rot="10800000">
        <a:off x="978694" y="896"/>
        <a:ext cx="2534555" cy="604458"/>
      </dsp:txXfrm>
    </dsp:sp>
    <dsp:sp modelId="{28CDC711-9B2D-4B4F-A69C-0E084239C8EF}">
      <dsp:nvSpPr>
        <dsp:cNvPr id="0" name=""/>
        <dsp:cNvSpPr/>
      </dsp:nvSpPr>
      <dsp:spPr>
        <a:xfrm>
          <a:off x="525350" y="896"/>
          <a:ext cx="604458" cy="60445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A833AC-D249-415E-8A9B-6A5F844D42D9}">
      <dsp:nvSpPr>
        <dsp:cNvPr id="0" name=""/>
        <dsp:cNvSpPr/>
      </dsp:nvSpPr>
      <dsp:spPr>
        <a:xfrm rot="10800000">
          <a:off x="827580" y="785791"/>
          <a:ext cx="2685669" cy="604458"/>
        </a:xfrm>
        <a:prstGeom prst="homePlat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550" tIns="64770" rIns="120904" bIns="64770" numCol="1" spcCol="1270" anchor="ctr" anchorCtr="0">
          <a:noAutofit/>
        </a:bodyPr>
        <a:lstStyle/>
        <a:p>
          <a:pPr marL="0" lvl="0" indent="0" algn="ctr" defTabSz="755650">
            <a:lnSpc>
              <a:spcPct val="90000"/>
            </a:lnSpc>
            <a:spcBef>
              <a:spcPct val="0"/>
            </a:spcBef>
            <a:spcAft>
              <a:spcPct val="35000"/>
            </a:spcAft>
            <a:buNone/>
          </a:pPr>
          <a:r>
            <a:rPr kumimoji="1" lang="en-US" sz="1700" kern="1200" dirty="0"/>
            <a:t>Notice the </a:t>
          </a:r>
          <a:r>
            <a:rPr kumimoji="1" lang="en-US" sz="1700" kern="1200" dirty="0" err="1"/>
            <a:t>pid’s</a:t>
          </a:r>
          <a:r>
            <a:rPr kumimoji="1" lang="en-US" sz="1700" kern="1200" dirty="0"/>
            <a:t>.</a:t>
          </a:r>
          <a:endParaRPr lang="en-US" sz="1700" kern="1200" dirty="0"/>
        </a:p>
      </dsp:txBody>
      <dsp:txXfrm rot="10800000">
        <a:off x="978694" y="785791"/>
        <a:ext cx="2534555" cy="604458"/>
      </dsp:txXfrm>
    </dsp:sp>
    <dsp:sp modelId="{E0121C4E-D3DF-4330-BBFB-822FA91681CD}">
      <dsp:nvSpPr>
        <dsp:cNvPr id="0" name=""/>
        <dsp:cNvSpPr/>
      </dsp:nvSpPr>
      <dsp:spPr>
        <a:xfrm>
          <a:off x="525350" y="785791"/>
          <a:ext cx="604458" cy="60445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F236B2-8F91-4465-922F-68BE555718FF}">
      <dsp:nvSpPr>
        <dsp:cNvPr id="0" name=""/>
        <dsp:cNvSpPr/>
      </dsp:nvSpPr>
      <dsp:spPr>
        <a:xfrm rot="10800000">
          <a:off x="827580" y="1570685"/>
          <a:ext cx="2685669" cy="604458"/>
        </a:xfrm>
        <a:prstGeom prst="homePlat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550" tIns="64770" rIns="120904" bIns="64770" numCol="1" spcCol="1270" anchor="ctr" anchorCtr="0">
          <a:noAutofit/>
        </a:bodyPr>
        <a:lstStyle/>
        <a:p>
          <a:pPr marL="0" lvl="0" indent="0" algn="ctr" defTabSz="755650">
            <a:lnSpc>
              <a:spcPct val="90000"/>
            </a:lnSpc>
            <a:spcBef>
              <a:spcPct val="0"/>
            </a:spcBef>
            <a:spcAft>
              <a:spcPct val="35000"/>
            </a:spcAft>
            <a:buNone/>
          </a:pPr>
          <a:r>
            <a:rPr kumimoji="1" lang="en-US" sz="1700" kern="1200" dirty="0"/>
            <a:t>Once created, they run randomly.</a:t>
          </a:r>
          <a:endParaRPr lang="en-US" sz="1700" kern="1200" dirty="0"/>
        </a:p>
      </dsp:txBody>
      <dsp:txXfrm rot="10800000">
        <a:off x="978694" y="1570685"/>
        <a:ext cx="2534555" cy="604458"/>
      </dsp:txXfrm>
    </dsp:sp>
    <dsp:sp modelId="{37F7342A-0FE1-4129-86D8-E34C79FF0C67}">
      <dsp:nvSpPr>
        <dsp:cNvPr id="0" name=""/>
        <dsp:cNvSpPr/>
      </dsp:nvSpPr>
      <dsp:spPr>
        <a:xfrm>
          <a:off x="525350" y="1570685"/>
          <a:ext cx="604458" cy="60445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DFE106-09C0-48D2-98A8-C20DB25F0087}">
      <dsp:nvSpPr>
        <dsp:cNvPr id="0" name=""/>
        <dsp:cNvSpPr/>
      </dsp:nvSpPr>
      <dsp:spPr>
        <a:xfrm rot="10800000">
          <a:off x="827580" y="2355580"/>
          <a:ext cx="2685669" cy="604458"/>
        </a:xfrm>
        <a:prstGeom prst="homePlat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550" tIns="64770" rIns="120904" bIns="64770" numCol="1" spcCol="1270" anchor="ctr" anchorCtr="0">
          <a:noAutofit/>
        </a:bodyPr>
        <a:lstStyle/>
        <a:p>
          <a:pPr marL="0" lvl="0" indent="0" algn="ctr" defTabSz="755650">
            <a:lnSpc>
              <a:spcPct val="90000"/>
            </a:lnSpc>
            <a:spcBef>
              <a:spcPct val="0"/>
            </a:spcBef>
            <a:spcAft>
              <a:spcPct val="35000"/>
            </a:spcAft>
            <a:buNone/>
          </a:pPr>
          <a:r>
            <a:rPr kumimoji="1" lang="en-US" sz="1700" kern="1200"/>
            <a:t>Notice ‘i’ is </a:t>
          </a:r>
          <a:r>
            <a:rPr kumimoji="1" lang="en-US" sz="1700" b="1" kern="1200"/>
            <a:t>not</a:t>
          </a:r>
          <a:r>
            <a:rPr kumimoji="1" lang="en-US" sz="1700" kern="1200"/>
            <a:t> shared.</a:t>
          </a:r>
          <a:endParaRPr lang="en-US" sz="1700" kern="1200"/>
        </a:p>
      </dsp:txBody>
      <dsp:txXfrm rot="10800000">
        <a:off x="978694" y="2355580"/>
        <a:ext cx="2534555" cy="604458"/>
      </dsp:txXfrm>
    </dsp:sp>
    <dsp:sp modelId="{116884C7-3185-42DC-8C87-402C5F03864E}">
      <dsp:nvSpPr>
        <dsp:cNvPr id="0" name=""/>
        <dsp:cNvSpPr/>
      </dsp:nvSpPr>
      <dsp:spPr>
        <a:xfrm>
          <a:off x="525350" y="2355580"/>
          <a:ext cx="604458" cy="60445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854A8F-8FDF-4BC8-B90A-2B3F6C6D05C4}">
      <dsp:nvSpPr>
        <dsp:cNvPr id="0" name=""/>
        <dsp:cNvSpPr/>
      </dsp:nvSpPr>
      <dsp:spPr>
        <a:xfrm rot="10800000">
          <a:off x="827580" y="3140474"/>
          <a:ext cx="2685669" cy="604458"/>
        </a:xfrm>
        <a:prstGeom prst="homePlat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550" tIns="64770" rIns="120904" bIns="64770" numCol="1" spcCol="1270" anchor="ctr" anchorCtr="0">
          <a:noAutofit/>
        </a:bodyPr>
        <a:lstStyle/>
        <a:p>
          <a:pPr marL="0" lvl="0" indent="0" algn="ctr" defTabSz="755650">
            <a:lnSpc>
              <a:spcPct val="90000"/>
            </a:lnSpc>
            <a:spcBef>
              <a:spcPct val="0"/>
            </a:spcBef>
            <a:spcAft>
              <a:spcPct val="35000"/>
            </a:spcAft>
            <a:buNone/>
          </a:pPr>
          <a:r>
            <a:rPr kumimoji="1" lang="en-US" sz="1700" kern="1200"/>
            <a:t>Each process gets its own copy of i.</a:t>
          </a:r>
          <a:endParaRPr lang="en-US" sz="1700" kern="1200"/>
        </a:p>
      </dsp:txBody>
      <dsp:txXfrm rot="10800000">
        <a:off x="978694" y="3140474"/>
        <a:ext cx="2534555" cy="604458"/>
      </dsp:txXfrm>
    </dsp:sp>
    <dsp:sp modelId="{3F4022F9-0DDD-422E-80F0-83C288BE37FA}">
      <dsp:nvSpPr>
        <dsp:cNvPr id="0" name=""/>
        <dsp:cNvSpPr/>
      </dsp:nvSpPr>
      <dsp:spPr>
        <a:xfrm>
          <a:off x="525350" y="3140474"/>
          <a:ext cx="604458" cy="60445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D6CCA1-DB3D-4E10-87E6-FF8752C43A93}">
      <dsp:nvSpPr>
        <dsp:cNvPr id="0" name=""/>
        <dsp:cNvSpPr/>
      </dsp:nvSpPr>
      <dsp:spPr>
        <a:xfrm rot="10800000">
          <a:off x="827580" y="3925369"/>
          <a:ext cx="2685669" cy="604458"/>
        </a:xfrm>
        <a:prstGeom prst="homePlat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550" tIns="64770" rIns="120904" bIns="64770" numCol="1" spcCol="1270" anchor="ctr" anchorCtr="0">
          <a:noAutofit/>
        </a:bodyPr>
        <a:lstStyle/>
        <a:p>
          <a:pPr marL="0" lvl="0" indent="0" algn="ctr" defTabSz="755650">
            <a:lnSpc>
              <a:spcPct val="90000"/>
            </a:lnSpc>
            <a:spcBef>
              <a:spcPct val="0"/>
            </a:spcBef>
            <a:spcAft>
              <a:spcPct val="35000"/>
            </a:spcAft>
            <a:buNone/>
          </a:pPr>
          <a:r>
            <a:rPr kumimoji="1" lang="en-US" sz="1700" kern="1200"/>
            <a:t>Try this with a global variable.</a:t>
          </a:r>
          <a:endParaRPr lang="en-US" sz="1700" kern="1200"/>
        </a:p>
      </dsp:txBody>
      <dsp:txXfrm rot="10800000">
        <a:off x="978694" y="3925369"/>
        <a:ext cx="2534555" cy="604458"/>
      </dsp:txXfrm>
    </dsp:sp>
    <dsp:sp modelId="{16BEA3EB-FC9D-4409-9E97-2B028A56A1B2}">
      <dsp:nvSpPr>
        <dsp:cNvPr id="0" name=""/>
        <dsp:cNvSpPr/>
      </dsp:nvSpPr>
      <dsp:spPr>
        <a:xfrm>
          <a:off x="525350" y="3925369"/>
          <a:ext cx="604458" cy="60445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29EC91-3323-40B5-9AB2-4DD1D2AB8AEA}">
      <dsp:nvSpPr>
        <dsp:cNvPr id="0" name=""/>
        <dsp:cNvSpPr/>
      </dsp:nvSpPr>
      <dsp:spPr>
        <a:xfrm rot="10800000">
          <a:off x="827580" y="896"/>
          <a:ext cx="2685669" cy="604458"/>
        </a:xfrm>
        <a:prstGeom prst="homePlat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550" tIns="64770" rIns="120904" bIns="64770" numCol="1" spcCol="1270" anchor="ctr" anchorCtr="0">
          <a:noAutofit/>
        </a:bodyPr>
        <a:lstStyle/>
        <a:p>
          <a:pPr marL="0" lvl="0" indent="0" algn="ctr" defTabSz="755650">
            <a:lnSpc>
              <a:spcPct val="90000"/>
            </a:lnSpc>
            <a:spcBef>
              <a:spcPct val="0"/>
            </a:spcBef>
            <a:spcAft>
              <a:spcPct val="35000"/>
            </a:spcAft>
            <a:buNone/>
          </a:pPr>
          <a:r>
            <a:rPr kumimoji="1" lang="en-US" sz="1700" kern="1200" dirty="0"/>
            <a:t>There are 2</a:t>
          </a:r>
          <a:r>
            <a:rPr kumimoji="1" lang="en-US" sz="1700" kern="1200" baseline="30000" dirty="0"/>
            <a:t>n</a:t>
          </a:r>
          <a:r>
            <a:rPr kumimoji="1" lang="en-US" sz="1700" kern="1200" dirty="0"/>
            <a:t> processes.</a:t>
          </a:r>
          <a:endParaRPr lang="en-US" sz="1700" kern="1200" dirty="0"/>
        </a:p>
      </dsp:txBody>
      <dsp:txXfrm rot="10800000">
        <a:off x="978694" y="896"/>
        <a:ext cx="2534555" cy="604458"/>
      </dsp:txXfrm>
    </dsp:sp>
    <dsp:sp modelId="{28CDC711-9B2D-4B4F-A69C-0E084239C8EF}">
      <dsp:nvSpPr>
        <dsp:cNvPr id="0" name=""/>
        <dsp:cNvSpPr/>
      </dsp:nvSpPr>
      <dsp:spPr>
        <a:xfrm>
          <a:off x="525350" y="896"/>
          <a:ext cx="604458" cy="60445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A833AC-D249-415E-8A9B-6A5F844D42D9}">
      <dsp:nvSpPr>
        <dsp:cNvPr id="0" name=""/>
        <dsp:cNvSpPr/>
      </dsp:nvSpPr>
      <dsp:spPr>
        <a:xfrm rot="10800000">
          <a:off x="827580" y="785791"/>
          <a:ext cx="2685669" cy="604458"/>
        </a:xfrm>
        <a:prstGeom prst="homePlat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550" tIns="64770" rIns="120904" bIns="64770" numCol="1" spcCol="1270" anchor="ctr" anchorCtr="0">
          <a:noAutofit/>
        </a:bodyPr>
        <a:lstStyle/>
        <a:p>
          <a:pPr marL="0" lvl="0" indent="0" algn="ctr" defTabSz="755650">
            <a:lnSpc>
              <a:spcPct val="90000"/>
            </a:lnSpc>
            <a:spcBef>
              <a:spcPct val="0"/>
            </a:spcBef>
            <a:spcAft>
              <a:spcPct val="35000"/>
            </a:spcAft>
            <a:buNone/>
          </a:pPr>
          <a:r>
            <a:rPr kumimoji="1" lang="en-US" sz="1700" kern="1200" dirty="0"/>
            <a:t>Notice the </a:t>
          </a:r>
          <a:r>
            <a:rPr kumimoji="1" lang="en-US" sz="1700" kern="1200" dirty="0" err="1"/>
            <a:t>pid’s</a:t>
          </a:r>
          <a:r>
            <a:rPr kumimoji="1" lang="en-US" sz="1700" kern="1200" dirty="0"/>
            <a:t>.</a:t>
          </a:r>
          <a:endParaRPr lang="en-US" sz="1700" kern="1200" dirty="0"/>
        </a:p>
      </dsp:txBody>
      <dsp:txXfrm rot="10800000">
        <a:off x="978694" y="785791"/>
        <a:ext cx="2534555" cy="604458"/>
      </dsp:txXfrm>
    </dsp:sp>
    <dsp:sp modelId="{E0121C4E-D3DF-4330-BBFB-822FA91681CD}">
      <dsp:nvSpPr>
        <dsp:cNvPr id="0" name=""/>
        <dsp:cNvSpPr/>
      </dsp:nvSpPr>
      <dsp:spPr>
        <a:xfrm>
          <a:off x="525350" y="785791"/>
          <a:ext cx="604458" cy="60445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F236B2-8F91-4465-922F-68BE555718FF}">
      <dsp:nvSpPr>
        <dsp:cNvPr id="0" name=""/>
        <dsp:cNvSpPr/>
      </dsp:nvSpPr>
      <dsp:spPr>
        <a:xfrm rot="10800000">
          <a:off x="827580" y="1570685"/>
          <a:ext cx="2685669" cy="604458"/>
        </a:xfrm>
        <a:prstGeom prst="homePlat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550" tIns="64770" rIns="120904" bIns="64770" numCol="1" spcCol="1270" anchor="ctr" anchorCtr="0">
          <a:noAutofit/>
        </a:bodyPr>
        <a:lstStyle/>
        <a:p>
          <a:pPr marL="0" lvl="0" indent="0" algn="ctr" defTabSz="755650">
            <a:lnSpc>
              <a:spcPct val="90000"/>
            </a:lnSpc>
            <a:spcBef>
              <a:spcPct val="0"/>
            </a:spcBef>
            <a:spcAft>
              <a:spcPct val="35000"/>
            </a:spcAft>
            <a:buNone/>
          </a:pPr>
          <a:r>
            <a:rPr kumimoji="1" lang="en-US" sz="1700" kern="1200" dirty="0"/>
            <a:t>Once created, they run randomly.</a:t>
          </a:r>
          <a:endParaRPr lang="en-US" sz="1700" kern="1200" dirty="0"/>
        </a:p>
      </dsp:txBody>
      <dsp:txXfrm rot="10800000">
        <a:off x="978694" y="1570685"/>
        <a:ext cx="2534555" cy="604458"/>
      </dsp:txXfrm>
    </dsp:sp>
    <dsp:sp modelId="{37F7342A-0FE1-4129-86D8-E34C79FF0C67}">
      <dsp:nvSpPr>
        <dsp:cNvPr id="0" name=""/>
        <dsp:cNvSpPr/>
      </dsp:nvSpPr>
      <dsp:spPr>
        <a:xfrm>
          <a:off x="525350" y="1570685"/>
          <a:ext cx="604458" cy="60445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DFE106-09C0-48D2-98A8-C20DB25F0087}">
      <dsp:nvSpPr>
        <dsp:cNvPr id="0" name=""/>
        <dsp:cNvSpPr/>
      </dsp:nvSpPr>
      <dsp:spPr>
        <a:xfrm rot="10800000">
          <a:off x="827580" y="2355580"/>
          <a:ext cx="2685669" cy="604458"/>
        </a:xfrm>
        <a:prstGeom prst="homePlat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550" tIns="64770" rIns="120904" bIns="64770" numCol="1" spcCol="1270" anchor="ctr" anchorCtr="0">
          <a:noAutofit/>
        </a:bodyPr>
        <a:lstStyle/>
        <a:p>
          <a:pPr marL="0" lvl="0" indent="0" algn="ctr" defTabSz="755650">
            <a:lnSpc>
              <a:spcPct val="90000"/>
            </a:lnSpc>
            <a:spcBef>
              <a:spcPct val="0"/>
            </a:spcBef>
            <a:spcAft>
              <a:spcPct val="35000"/>
            </a:spcAft>
            <a:buNone/>
          </a:pPr>
          <a:r>
            <a:rPr kumimoji="1" lang="en-US" sz="1700" kern="1200" dirty="0"/>
            <a:t>Notice ‘n’ is shared.</a:t>
          </a:r>
          <a:endParaRPr lang="en-US" sz="1700" kern="1200" dirty="0"/>
        </a:p>
      </dsp:txBody>
      <dsp:txXfrm rot="10800000">
        <a:off x="978694" y="2355580"/>
        <a:ext cx="2534555" cy="604458"/>
      </dsp:txXfrm>
    </dsp:sp>
    <dsp:sp modelId="{116884C7-3185-42DC-8C87-402C5F03864E}">
      <dsp:nvSpPr>
        <dsp:cNvPr id="0" name=""/>
        <dsp:cNvSpPr/>
      </dsp:nvSpPr>
      <dsp:spPr>
        <a:xfrm>
          <a:off x="525350" y="2355580"/>
          <a:ext cx="604458" cy="60445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854A8F-8FDF-4BC8-B90A-2B3F6C6D05C4}">
      <dsp:nvSpPr>
        <dsp:cNvPr id="0" name=""/>
        <dsp:cNvSpPr/>
      </dsp:nvSpPr>
      <dsp:spPr>
        <a:xfrm rot="10800000">
          <a:off x="827580" y="3140474"/>
          <a:ext cx="2685669" cy="604458"/>
        </a:xfrm>
        <a:prstGeom prst="homePlat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550" tIns="64770" rIns="120904" bIns="64770" numCol="1" spcCol="1270" anchor="ctr" anchorCtr="0">
          <a:noAutofit/>
        </a:bodyPr>
        <a:lstStyle/>
        <a:p>
          <a:pPr marL="0" lvl="0" indent="0" algn="ctr" defTabSz="755650">
            <a:lnSpc>
              <a:spcPct val="90000"/>
            </a:lnSpc>
            <a:spcBef>
              <a:spcPct val="0"/>
            </a:spcBef>
            <a:spcAft>
              <a:spcPct val="35000"/>
            </a:spcAft>
            <a:buNone/>
          </a:pPr>
          <a:r>
            <a:rPr kumimoji="1" lang="en-US" sz="1700" kern="1200" dirty="0"/>
            <a:t>Each process shares n.</a:t>
          </a:r>
          <a:endParaRPr lang="en-US" sz="1700" kern="1200" dirty="0"/>
        </a:p>
      </dsp:txBody>
      <dsp:txXfrm rot="10800000">
        <a:off x="978694" y="3140474"/>
        <a:ext cx="2534555" cy="604458"/>
      </dsp:txXfrm>
    </dsp:sp>
    <dsp:sp modelId="{3F4022F9-0DDD-422E-80F0-83C288BE37FA}">
      <dsp:nvSpPr>
        <dsp:cNvPr id="0" name=""/>
        <dsp:cNvSpPr/>
      </dsp:nvSpPr>
      <dsp:spPr>
        <a:xfrm>
          <a:off x="525350" y="3140474"/>
          <a:ext cx="604458" cy="60445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D6CCA1-DB3D-4E10-87E6-FF8752C43A93}">
      <dsp:nvSpPr>
        <dsp:cNvPr id="0" name=""/>
        <dsp:cNvSpPr/>
      </dsp:nvSpPr>
      <dsp:spPr>
        <a:xfrm rot="10800000">
          <a:off x="827580" y="3925369"/>
          <a:ext cx="2685669" cy="604458"/>
        </a:xfrm>
        <a:prstGeom prst="homePlat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550" tIns="64770" rIns="120904" bIns="64770" numCol="1" spcCol="1270" anchor="ctr" anchorCtr="0">
          <a:noAutofit/>
        </a:bodyPr>
        <a:lstStyle/>
        <a:p>
          <a:pPr marL="0" lvl="0" indent="0" algn="ctr" defTabSz="755650">
            <a:lnSpc>
              <a:spcPct val="90000"/>
            </a:lnSpc>
            <a:spcBef>
              <a:spcPct val="0"/>
            </a:spcBef>
            <a:spcAft>
              <a:spcPct val="35000"/>
            </a:spcAft>
            <a:buNone/>
          </a:pPr>
          <a:r>
            <a:rPr kumimoji="1" lang="en-US" sz="1700" kern="1200" dirty="0"/>
            <a:t>Synchronization is a problem.</a:t>
          </a:r>
          <a:endParaRPr lang="en-US" sz="1700" kern="1200" dirty="0"/>
        </a:p>
      </dsp:txBody>
      <dsp:txXfrm rot="10800000">
        <a:off x="978694" y="3925369"/>
        <a:ext cx="2534555" cy="604458"/>
      </dsp:txXfrm>
    </dsp:sp>
    <dsp:sp modelId="{16BEA3EB-FC9D-4409-9E97-2B028A56A1B2}">
      <dsp:nvSpPr>
        <dsp:cNvPr id="0" name=""/>
        <dsp:cNvSpPr/>
      </dsp:nvSpPr>
      <dsp:spPr>
        <a:xfrm>
          <a:off x="525350" y="3925369"/>
          <a:ext cx="604458" cy="60445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6F3F988E-FA36-41B9-9CEF-36E5F9A324FE}"/>
              </a:ext>
            </a:extLst>
          </p:cNvPr>
          <p:cNvSpPr>
            <a:spLocks noGrp="1" noChangeArrowheads="1"/>
          </p:cNvSpPr>
          <p:nvPr>
            <p:ph type="hdr" sz="quarter"/>
          </p:nvPr>
        </p:nvSpPr>
        <p:spPr bwMode="auto">
          <a:xfrm>
            <a:off x="0" y="0"/>
            <a:ext cx="3073400" cy="442913"/>
          </a:xfrm>
          <a:prstGeom prst="rect">
            <a:avLst/>
          </a:prstGeom>
          <a:noFill/>
          <a:ln w="9525">
            <a:noFill/>
            <a:miter lim="800000"/>
            <a:headEnd/>
            <a:tailEnd/>
          </a:ln>
        </p:spPr>
        <p:txBody>
          <a:bodyPr vert="horz" wrap="none" lIns="88254" tIns="44128" rIns="88254" bIns="44128" numCol="1" anchor="ctr" anchorCtr="0" compatLnSpc="1">
            <a:prstTxWarp prst="textNoShape">
              <a:avLst/>
            </a:prstTxWarp>
          </a:bodyPr>
          <a:lstStyle>
            <a:lvl1pPr defTabSz="883092">
              <a:defRPr sz="1100">
                <a:latin typeface="Helvetica" charset="0"/>
                <a:ea typeface="ＭＳ Ｐゴシック" charset="-128"/>
                <a:cs typeface="ＭＳ Ｐゴシック" charset="-128"/>
              </a:defRPr>
            </a:lvl1pPr>
          </a:lstStyle>
          <a:p>
            <a:pPr>
              <a:defRPr/>
            </a:pPr>
            <a:endParaRPr lang="en-US"/>
          </a:p>
        </p:txBody>
      </p:sp>
      <p:sp>
        <p:nvSpPr>
          <p:cNvPr id="46083" name="Rectangle 3">
            <a:extLst>
              <a:ext uri="{FF2B5EF4-FFF2-40B4-BE49-F238E27FC236}">
                <a16:creationId xmlns:a16="http://schemas.microsoft.com/office/drawing/2014/main" id="{ECD68200-C9D1-4FD9-85E0-FC66403179DD}"/>
              </a:ext>
            </a:extLst>
          </p:cNvPr>
          <p:cNvSpPr>
            <a:spLocks noGrp="1" noChangeArrowheads="1"/>
          </p:cNvSpPr>
          <p:nvPr>
            <p:ph type="dt" sz="quarter" idx="1"/>
          </p:nvPr>
        </p:nvSpPr>
        <p:spPr bwMode="auto">
          <a:xfrm>
            <a:off x="3951288" y="0"/>
            <a:ext cx="3071812" cy="442913"/>
          </a:xfrm>
          <a:prstGeom prst="rect">
            <a:avLst/>
          </a:prstGeom>
          <a:noFill/>
          <a:ln w="9525">
            <a:noFill/>
            <a:miter lim="800000"/>
            <a:headEnd/>
            <a:tailEnd/>
          </a:ln>
        </p:spPr>
        <p:txBody>
          <a:bodyPr vert="horz" wrap="none" lIns="88254" tIns="44128" rIns="88254" bIns="44128" numCol="1" anchor="ctr" anchorCtr="0" compatLnSpc="1">
            <a:prstTxWarp prst="textNoShape">
              <a:avLst/>
            </a:prstTxWarp>
          </a:bodyPr>
          <a:lstStyle>
            <a:lvl1pPr algn="r" defTabSz="883092">
              <a:defRPr sz="1100">
                <a:latin typeface="Helvetica" charset="0"/>
                <a:ea typeface="ＭＳ Ｐゴシック" charset="-128"/>
                <a:cs typeface="ＭＳ Ｐゴシック" charset="-128"/>
              </a:defRPr>
            </a:lvl1pPr>
          </a:lstStyle>
          <a:p>
            <a:pPr>
              <a:defRPr/>
            </a:pPr>
            <a:endParaRPr lang="en-US"/>
          </a:p>
        </p:txBody>
      </p:sp>
      <p:sp>
        <p:nvSpPr>
          <p:cNvPr id="46084" name="Rectangle 4">
            <a:extLst>
              <a:ext uri="{FF2B5EF4-FFF2-40B4-BE49-F238E27FC236}">
                <a16:creationId xmlns:a16="http://schemas.microsoft.com/office/drawing/2014/main" id="{B1D872A1-A0B4-4B9A-AEB1-94F93F95E4E5}"/>
              </a:ext>
            </a:extLst>
          </p:cNvPr>
          <p:cNvSpPr>
            <a:spLocks noGrp="1" noChangeArrowheads="1"/>
          </p:cNvSpPr>
          <p:nvPr>
            <p:ph type="ftr" sz="quarter" idx="2"/>
          </p:nvPr>
        </p:nvSpPr>
        <p:spPr bwMode="auto">
          <a:xfrm>
            <a:off x="0" y="8866188"/>
            <a:ext cx="3073400" cy="442912"/>
          </a:xfrm>
          <a:prstGeom prst="rect">
            <a:avLst/>
          </a:prstGeom>
          <a:noFill/>
          <a:ln w="9525">
            <a:noFill/>
            <a:miter lim="800000"/>
            <a:headEnd/>
            <a:tailEnd/>
          </a:ln>
        </p:spPr>
        <p:txBody>
          <a:bodyPr vert="horz" wrap="none" lIns="88254" tIns="44128" rIns="88254" bIns="44128" numCol="1" anchor="b" anchorCtr="0" compatLnSpc="1">
            <a:prstTxWarp prst="textNoShape">
              <a:avLst/>
            </a:prstTxWarp>
          </a:bodyPr>
          <a:lstStyle>
            <a:lvl1pPr defTabSz="883092">
              <a:defRPr sz="1100">
                <a:latin typeface="Helvetica" charset="0"/>
                <a:ea typeface="ＭＳ Ｐゴシック" charset="-128"/>
                <a:cs typeface="ＭＳ Ｐゴシック" charset="-128"/>
              </a:defRPr>
            </a:lvl1pPr>
          </a:lstStyle>
          <a:p>
            <a:pPr>
              <a:defRPr/>
            </a:pPr>
            <a:endParaRPr lang="en-US"/>
          </a:p>
        </p:txBody>
      </p:sp>
      <p:sp>
        <p:nvSpPr>
          <p:cNvPr id="46085" name="Rectangle 5">
            <a:extLst>
              <a:ext uri="{FF2B5EF4-FFF2-40B4-BE49-F238E27FC236}">
                <a16:creationId xmlns:a16="http://schemas.microsoft.com/office/drawing/2014/main" id="{4F4020E7-6369-40E0-8530-35024ABE0E60}"/>
              </a:ext>
            </a:extLst>
          </p:cNvPr>
          <p:cNvSpPr>
            <a:spLocks noGrp="1" noChangeArrowheads="1"/>
          </p:cNvSpPr>
          <p:nvPr>
            <p:ph type="sldNum" sz="quarter" idx="3"/>
          </p:nvPr>
        </p:nvSpPr>
        <p:spPr bwMode="auto">
          <a:xfrm>
            <a:off x="3951288" y="8866188"/>
            <a:ext cx="3071812" cy="442912"/>
          </a:xfrm>
          <a:prstGeom prst="rect">
            <a:avLst/>
          </a:prstGeom>
          <a:noFill/>
          <a:ln w="9525">
            <a:noFill/>
            <a:miter lim="800000"/>
            <a:headEnd/>
            <a:tailEnd/>
          </a:ln>
        </p:spPr>
        <p:txBody>
          <a:bodyPr vert="horz" wrap="none" lIns="88254" tIns="44128" rIns="88254" bIns="44128" numCol="1" anchor="b" anchorCtr="0" compatLnSpc="1">
            <a:prstTxWarp prst="textNoShape">
              <a:avLst/>
            </a:prstTxWarp>
          </a:bodyPr>
          <a:lstStyle>
            <a:lvl1pPr algn="r" defTabSz="882650">
              <a:defRPr sz="1100">
                <a:latin typeface="Helvetica" panose="020B0604020202020204" pitchFamily="34" charset="0"/>
              </a:defRPr>
            </a:lvl1pPr>
          </a:lstStyle>
          <a:p>
            <a:pPr>
              <a:defRPr/>
            </a:pPr>
            <a:fld id="{5FD1A8D8-5F3E-47AF-AB9E-EC5F9442C4B5}"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CE8CD51-6785-461D-9EDC-88F451229B87}"/>
              </a:ext>
            </a:extLst>
          </p:cNvPr>
          <p:cNvSpPr>
            <a:spLocks noGrp="1" noChangeArrowheads="1"/>
          </p:cNvSpPr>
          <p:nvPr>
            <p:ph type="hdr" sz="quarter"/>
          </p:nvPr>
        </p:nvSpPr>
        <p:spPr bwMode="auto">
          <a:xfrm>
            <a:off x="0" y="0"/>
            <a:ext cx="3036888" cy="463550"/>
          </a:xfrm>
          <a:prstGeom prst="rect">
            <a:avLst/>
          </a:prstGeom>
          <a:noFill/>
          <a:ln w="9525">
            <a:noFill/>
            <a:miter lim="800000"/>
            <a:headEnd/>
            <a:tailEnd/>
          </a:ln>
        </p:spPr>
        <p:txBody>
          <a:bodyPr vert="horz" wrap="none" lIns="93152" tIns="46576" rIns="93152" bIns="46576" numCol="1" anchor="ctr" anchorCtr="0" compatLnSpc="1">
            <a:prstTxWarp prst="textNoShape">
              <a:avLst/>
            </a:prstTxWarp>
          </a:bodyPr>
          <a:lstStyle>
            <a:lvl1pPr defTabSz="931088">
              <a:defRPr sz="1200">
                <a:latin typeface="Times New Roman" charset="0"/>
                <a:ea typeface="ＭＳ Ｐゴシック" charset="-128"/>
                <a:cs typeface="ＭＳ Ｐゴシック" charset="-128"/>
              </a:defRPr>
            </a:lvl1pPr>
          </a:lstStyle>
          <a:p>
            <a:pPr>
              <a:defRPr/>
            </a:pPr>
            <a:endParaRPr lang="en-US"/>
          </a:p>
        </p:txBody>
      </p:sp>
      <p:sp>
        <p:nvSpPr>
          <p:cNvPr id="6147" name="Rectangle 3">
            <a:extLst>
              <a:ext uri="{FF2B5EF4-FFF2-40B4-BE49-F238E27FC236}">
                <a16:creationId xmlns:a16="http://schemas.microsoft.com/office/drawing/2014/main" id="{F8D21426-5341-403A-892C-B7F02D492F80}"/>
              </a:ext>
            </a:extLst>
          </p:cNvPr>
          <p:cNvSpPr>
            <a:spLocks noGrp="1" noChangeArrowheads="1"/>
          </p:cNvSpPr>
          <p:nvPr>
            <p:ph type="dt" idx="1"/>
          </p:nvPr>
        </p:nvSpPr>
        <p:spPr bwMode="auto">
          <a:xfrm>
            <a:off x="3973513" y="0"/>
            <a:ext cx="3036887" cy="463550"/>
          </a:xfrm>
          <a:prstGeom prst="rect">
            <a:avLst/>
          </a:prstGeom>
          <a:noFill/>
          <a:ln w="9525">
            <a:noFill/>
            <a:miter lim="800000"/>
            <a:headEnd/>
            <a:tailEnd/>
          </a:ln>
        </p:spPr>
        <p:txBody>
          <a:bodyPr vert="horz" wrap="none" lIns="93152" tIns="46576" rIns="93152" bIns="46576" numCol="1" anchor="ctr" anchorCtr="0" compatLnSpc="1">
            <a:prstTxWarp prst="textNoShape">
              <a:avLst/>
            </a:prstTxWarp>
          </a:bodyPr>
          <a:lstStyle>
            <a:lvl1pPr algn="r" defTabSz="931088">
              <a:defRPr sz="1200">
                <a:latin typeface="Times New Roman" charset="0"/>
                <a:ea typeface="ＭＳ Ｐゴシック" charset="-128"/>
                <a:cs typeface="ＭＳ Ｐゴシック" charset="-128"/>
              </a:defRPr>
            </a:lvl1pPr>
          </a:lstStyle>
          <a:p>
            <a:pPr>
              <a:defRPr/>
            </a:pPr>
            <a:endParaRPr lang="en-US"/>
          </a:p>
        </p:txBody>
      </p:sp>
      <p:sp>
        <p:nvSpPr>
          <p:cNvPr id="3076" name="Rectangle 4">
            <a:extLst>
              <a:ext uri="{FF2B5EF4-FFF2-40B4-BE49-F238E27FC236}">
                <a16:creationId xmlns:a16="http://schemas.microsoft.com/office/drawing/2014/main" id="{FA54492E-7A00-4D26-B6D7-51442C260E65}"/>
              </a:ext>
            </a:extLst>
          </p:cNvPr>
          <p:cNvSpPr>
            <a:spLocks noGrp="1" noRot="1" noChangeAspect="1" noChangeArrowheads="1" noTextEdit="1"/>
          </p:cNvSpPr>
          <p:nvPr>
            <p:ph type="sldImg" idx="2"/>
          </p:nvPr>
        </p:nvSpPr>
        <p:spPr bwMode="auto">
          <a:xfrm>
            <a:off x="1182688" y="698500"/>
            <a:ext cx="4646612"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9B7D8C50-C6D7-4350-82C0-8F93288B1B4E}"/>
              </a:ext>
            </a:extLst>
          </p:cNvPr>
          <p:cNvSpPr>
            <a:spLocks noGrp="1" noChangeArrowheads="1"/>
          </p:cNvSpPr>
          <p:nvPr>
            <p:ph type="body" sz="quarter" idx="3"/>
          </p:nvPr>
        </p:nvSpPr>
        <p:spPr bwMode="auto">
          <a:xfrm>
            <a:off x="935038" y="4416425"/>
            <a:ext cx="5140325" cy="4181475"/>
          </a:xfrm>
          <a:prstGeom prst="rect">
            <a:avLst/>
          </a:prstGeom>
          <a:noFill/>
          <a:ln w="9525">
            <a:noFill/>
            <a:miter lim="800000"/>
            <a:headEnd/>
            <a:tailEnd/>
          </a:ln>
        </p:spPr>
        <p:txBody>
          <a:bodyPr vert="horz" wrap="none" lIns="93152" tIns="46576" rIns="93152" bIns="46576" numCol="1" anchor="ctr"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a:extLst>
              <a:ext uri="{FF2B5EF4-FFF2-40B4-BE49-F238E27FC236}">
                <a16:creationId xmlns:a16="http://schemas.microsoft.com/office/drawing/2014/main" id="{0DA17FE5-CAC2-45D3-AD44-801FE5EF9D8D}"/>
              </a:ext>
            </a:extLst>
          </p:cNvPr>
          <p:cNvSpPr>
            <a:spLocks noGrp="1" noChangeArrowheads="1"/>
          </p:cNvSpPr>
          <p:nvPr>
            <p:ph type="ftr" sz="quarter" idx="4"/>
          </p:nvPr>
        </p:nvSpPr>
        <p:spPr bwMode="auto">
          <a:xfrm>
            <a:off x="0" y="8832850"/>
            <a:ext cx="3036888" cy="463550"/>
          </a:xfrm>
          <a:prstGeom prst="rect">
            <a:avLst/>
          </a:prstGeom>
          <a:noFill/>
          <a:ln w="9525">
            <a:noFill/>
            <a:miter lim="800000"/>
            <a:headEnd/>
            <a:tailEnd/>
          </a:ln>
        </p:spPr>
        <p:txBody>
          <a:bodyPr vert="horz" wrap="none" lIns="93152" tIns="46576" rIns="93152" bIns="46576" numCol="1" anchor="b" anchorCtr="0" compatLnSpc="1">
            <a:prstTxWarp prst="textNoShape">
              <a:avLst/>
            </a:prstTxWarp>
          </a:bodyPr>
          <a:lstStyle>
            <a:lvl1pPr defTabSz="931088">
              <a:defRPr sz="1200">
                <a:latin typeface="Times New Roman" charset="0"/>
                <a:ea typeface="ＭＳ Ｐゴシック" charset="-128"/>
                <a:cs typeface="ＭＳ Ｐゴシック" charset="-128"/>
              </a:defRPr>
            </a:lvl1pPr>
          </a:lstStyle>
          <a:p>
            <a:pPr>
              <a:defRPr/>
            </a:pPr>
            <a:endParaRPr lang="en-US"/>
          </a:p>
        </p:txBody>
      </p:sp>
      <p:sp>
        <p:nvSpPr>
          <p:cNvPr id="6151" name="Rectangle 7">
            <a:extLst>
              <a:ext uri="{FF2B5EF4-FFF2-40B4-BE49-F238E27FC236}">
                <a16:creationId xmlns:a16="http://schemas.microsoft.com/office/drawing/2014/main" id="{D32950B3-62ED-45F4-8808-7CCE45BF2235}"/>
              </a:ext>
            </a:extLst>
          </p:cNvPr>
          <p:cNvSpPr>
            <a:spLocks noGrp="1" noChangeArrowheads="1"/>
          </p:cNvSpPr>
          <p:nvPr>
            <p:ph type="sldNum" sz="quarter" idx="5"/>
          </p:nvPr>
        </p:nvSpPr>
        <p:spPr bwMode="auto">
          <a:xfrm>
            <a:off x="3973513" y="8832850"/>
            <a:ext cx="3036887" cy="463550"/>
          </a:xfrm>
          <a:prstGeom prst="rect">
            <a:avLst/>
          </a:prstGeom>
          <a:noFill/>
          <a:ln w="9525">
            <a:noFill/>
            <a:miter lim="800000"/>
            <a:headEnd/>
            <a:tailEnd/>
          </a:ln>
        </p:spPr>
        <p:txBody>
          <a:bodyPr vert="horz" wrap="none" lIns="93152" tIns="46576" rIns="93152" bIns="46576" numCol="1" anchor="b" anchorCtr="0" compatLnSpc="1">
            <a:prstTxWarp prst="textNoShape">
              <a:avLst/>
            </a:prstTxWarp>
          </a:bodyPr>
          <a:lstStyle>
            <a:lvl1pPr algn="r" defTabSz="930275">
              <a:defRPr sz="1200">
                <a:latin typeface="Times New Roman" panose="02020603050405020304" pitchFamily="18" charset="0"/>
              </a:defRPr>
            </a:lvl1pPr>
          </a:lstStyle>
          <a:p>
            <a:pPr>
              <a:defRPr/>
            </a:pPr>
            <a:fld id="{A4A1B90C-46F7-4BD6-96D2-B5F1287CE76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2CC35D3A-DD66-46C5-A613-7004E5E3D7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Verdana" panose="020B0604030504040204" pitchFamily="34" charset="0"/>
                <a:ea typeface="MS PGothic" panose="020B0600070205080204" pitchFamily="34" charset="-128"/>
              </a:defRPr>
            </a:lvl1pPr>
            <a:lvl2pPr marL="742950" indent="-285750" defTabSz="928688">
              <a:defRPr>
                <a:solidFill>
                  <a:schemeClr val="tx1"/>
                </a:solidFill>
                <a:latin typeface="Verdana" panose="020B0604030504040204" pitchFamily="34" charset="0"/>
                <a:ea typeface="MS PGothic" panose="020B0600070205080204" pitchFamily="34" charset="-128"/>
              </a:defRPr>
            </a:lvl2pPr>
            <a:lvl3pPr marL="1143000" indent="-228600" defTabSz="928688">
              <a:defRPr>
                <a:solidFill>
                  <a:schemeClr val="tx1"/>
                </a:solidFill>
                <a:latin typeface="Verdana" panose="020B0604030504040204" pitchFamily="34" charset="0"/>
                <a:ea typeface="MS PGothic" panose="020B0600070205080204" pitchFamily="34" charset="-128"/>
              </a:defRPr>
            </a:lvl3pPr>
            <a:lvl4pPr marL="1600200" indent="-228600" defTabSz="928688">
              <a:defRPr>
                <a:solidFill>
                  <a:schemeClr val="tx1"/>
                </a:solidFill>
                <a:latin typeface="Verdana" panose="020B0604030504040204" pitchFamily="34" charset="0"/>
                <a:ea typeface="MS PGothic" panose="020B0600070205080204" pitchFamily="34" charset="-128"/>
              </a:defRPr>
            </a:lvl4pPr>
            <a:lvl5pPr marL="2057400" indent="-228600" defTabSz="928688">
              <a:defRPr>
                <a:solidFill>
                  <a:schemeClr val="tx1"/>
                </a:solidFill>
                <a:latin typeface="Verdana" panose="020B0604030504040204" pitchFamily="34" charset="0"/>
                <a:ea typeface="MS PGothic" panose="020B0600070205080204" pitchFamily="34" charset="-128"/>
              </a:defRPr>
            </a:lvl5pPr>
            <a:lvl6pPr marL="2514600" indent="-228600" defTabSz="928688"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8688"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8688"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8688"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999872B-5BF4-41F2-951E-45D7642E6BBD}" type="slidenum">
              <a:rPr lang="en-US" altLang="en-US" smtClean="0">
                <a:latin typeface="Times New Roman" panose="02020603050405020304" pitchFamily="18" charset="0"/>
              </a:rPr>
              <a:pPr/>
              <a:t>1</a:t>
            </a:fld>
            <a:endParaRPr lang="en-US" altLang="en-US">
              <a:latin typeface="Times New Roman" panose="02020603050405020304" pitchFamily="18" charset="0"/>
            </a:endParaRPr>
          </a:p>
        </p:txBody>
      </p:sp>
      <p:sp>
        <p:nvSpPr>
          <p:cNvPr id="7171" name="Rectangle 2">
            <a:extLst>
              <a:ext uri="{FF2B5EF4-FFF2-40B4-BE49-F238E27FC236}">
                <a16:creationId xmlns:a16="http://schemas.microsoft.com/office/drawing/2014/main" id="{7328F044-EDD9-42AF-BEF7-CEFDA66B0895}"/>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D7A3E29E-3765-4F52-BAFF-0023FC413C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ED938154-D432-4DF5-9C8B-D455E28D96A8}"/>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2CF7BF22-4F5E-48B6-BEE9-738D11E3B6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Review Tuesday, details and ask the class questions.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CBA421FA-9FCB-4B30-9C39-6E841561C14E}"/>
              </a:ext>
            </a:extLst>
          </p:cNvPr>
          <p:cNvSpPr>
            <a:spLocks noGrp="1" noRot="1" noChangeAspect="1" noChangeArrowheads="1" noTextEdit="1"/>
          </p:cNvSpPr>
          <p:nvPr>
            <p:ph type="sldImg"/>
          </p:nvPr>
        </p:nvSpPr>
        <p:spPr>
          <a:ln/>
        </p:spPr>
      </p:sp>
      <p:sp>
        <p:nvSpPr>
          <p:cNvPr id="27651" name="Rectangle 3">
            <a:extLst>
              <a:ext uri="{FF2B5EF4-FFF2-40B4-BE49-F238E27FC236}">
                <a16:creationId xmlns:a16="http://schemas.microsoft.com/office/drawing/2014/main" id="{10B5AF50-0D02-49D9-9EE8-AA172C7D993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385B285B-4BE9-4151-94D0-DDE40ED30870}"/>
              </a:ext>
            </a:extLst>
          </p:cNvPr>
          <p:cNvSpPr>
            <a:spLocks noGrp="1" noRot="1" noChangeAspect="1" noChangeArrowheads="1" noTextEdit="1"/>
          </p:cNvSpPr>
          <p:nvPr>
            <p:ph type="sldImg"/>
          </p:nvPr>
        </p:nvSpPr>
        <p:spPr>
          <a:ln/>
        </p:spPr>
      </p:sp>
      <p:sp>
        <p:nvSpPr>
          <p:cNvPr id="29699" name="Rectangle 3">
            <a:extLst>
              <a:ext uri="{FF2B5EF4-FFF2-40B4-BE49-F238E27FC236}">
                <a16:creationId xmlns:a16="http://schemas.microsoft.com/office/drawing/2014/main" id="{FF43A60A-30B8-484D-8166-A609BA88A39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55095984-2927-4869-912D-0820E211CA18}"/>
              </a:ext>
            </a:extLst>
          </p:cNvPr>
          <p:cNvSpPr>
            <a:spLocks noGrp="1" noRot="1" noChangeAspect="1" noChangeArrowheads="1" noTextEdit="1"/>
          </p:cNvSpPr>
          <p:nvPr>
            <p:ph type="sldImg"/>
          </p:nvPr>
        </p:nvSpPr>
        <p:spPr>
          <a:ln/>
        </p:spPr>
      </p:sp>
      <p:sp>
        <p:nvSpPr>
          <p:cNvPr id="31747" name="Rectangle 3">
            <a:extLst>
              <a:ext uri="{FF2B5EF4-FFF2-40B4-BE49-F238E27FC236}">
                <a16:creationId xmlns:a16="http://schemas.microsoft.com/office/drawing/2014/main" id="{20D1E7BA-4625-4637-BE1D-2A5E8E51BE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Remember that there are multiple queues in the kernel that link through the process control blocks.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0DD7759D-6570-4856-8BC8-19DD59CA6E45}"/>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7ED972A2-80C6-4F90-B27C-610515952D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Think of OS is largely queue management.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27DC463D-1F86-484A-AE82-ED0E473FCC30}"/>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C1411CE2-3546-4CE0-BB5E-9CBFB379811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9C746D68-25B0-4146-912D-D35931981BB7}"/>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3AD44969-8FCD-45D9-AEC6-B5D4ECBE261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a:extLst>
              <a:ext uri="{FF2B5EF4-FFF2-40B4-BE49-F238E27FC236}">
                <a16:creationId xmlns:a16="http://schemas.microsoft.com/office/drawing/2014/main" id="{EDF980C6-B425-4E55-807A-E2988CA5F8A9}"/>
              </a:ext>
            </a:extLst>
          </p:cNvPr>
          <p:cNvSpPr>
            <a:spLocks noGrp="1" noRot="1" noChangeAspect="1" noChangeArrowheads="1" noTextEdit="1"/>
          </p:cNvSpPr>
          <p:nvPr>
            <p:ph type="sldImg"/>
          </p:nvPr>
        </p:nvSpPr>
        <p:spPr>
          <a:ln/>
        </p:spPr>
      </p:sp>
      <p:sp>
        <p:nvSpPr>
          <p:cNvPr id="45058" name="Rectangle 3">
            <a:extLst>
              <a:ext uri="{FF2B5EF4-FFF2-40B4-BE49-F238E27FC236}">
                <a16:creationId xmlns:a16="http://schemas.microsoft.com/office/drawing/2014/main" id="{35EE589C-C2E6-4309-96C6-26489AD255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11D8CCEB-EC99-433D-9924-09667FA649BC}"/>
              </a:ext>
            </a:extLst>
          </p:cNvPr>
          <p:cNvSpPr>
            <a:spLocks noGrp="1" noRot="1" noChangeAspect="1" noChangeArrowheads="1" noTextEdit="1"/>
          </p:cNvSpPr>
          <p:nvPr>
            <p:ph type="sldImg"/>
          </p:nvPr>
        </p:nvSpPr>
        <p:spPr>
          <a:ln/>
        </p:spPr>
      </p:sp>
      <p:sp>
        <p:nvSpPr>
          <p:cNvPr id="47107" name="Rectangle 3">
            <a:extLst>
              <a:ext uri="{FF2B5EF4-FFF2-40B4-BE49-F238E27FC236}">
                <a16:creationId xmlns:a16="http://schemas.microsoft.com/office/drawing/2014/main" id="{73256A2A-A444-4987-B6B2-4BD481302AD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5ED5F08F-3395-4EC6-9FFE-EF2DE8563B05}"/>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299595B9-61C2-4172-971E-4078D352CB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909134EF-F42A-46FA-A720-A342AF06A478}"/>
              </a:ext>
            </a:extLst>
          </p:cNvPr>
          <p:cNvSpPr>
            <a:spLocks noGrp="1" noRot="1" noChangeAspect="1" noChangeArrowheads="1" noTextEdit="1"/>
          </p:cNvSpPr>
          <p:nvPr>
            <p:ph type="sldImg"/>
          </p:nvPr>
        </p:nvSpPr>
        <p:spPr>
          <a:ln/>
        </p:spPr>
      </p:sp>
      <p:sp>
        <p:nvSpPr>
          <p:cNvPr id="9219" name="Rectangle 3">
            <a:extLst>
              <a:ext uri="{FF2B5EF4-FFF2-40B4-BE49-F238E27FC236}">
                <a16:creationId xmlns:a16="http://schemas.microsoft.com/office/drawing/2014/main" id="{91D7736F-8EE1-456C-81A1-42AB947A10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AACD1E08-C67D-4898-92BE-3E0D9C8462F8}"/>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C745ECE9-21D6-4697-837C-4834B8FF93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11D8CCEB-EC99-433D-9924-09667FA649BC}"/>
              </a:ext>
            </a:extLst>
          </p:cNvPr>
          <p:cNvSpPr>
            <a:spLocks noGrp="1" noRot="1" noChangeAspect="1" noChangeArrowheads="1" noTextEdit="1"/>
          </p:cNvSpPr>
          <p:nvPr>
            <p:ph type="sldImg"/>
          </p:nvPr>
        </p:nvSpPr>
        <p:spPr>
          <a:ln/>
        </p:spPr>
      </p:sp>
      <p:sp>
        <p:nvSpPr>
          <p:cNvPr id="47107" name="Rectangle 3">
            <a:extLst>
              <a:ext uri="{FF2B5EF4-FFF2-40B4-BE49-F238E27FC236}">
                <a16:creationId xmlns:a16="http://schemas.microsoft.com/office/drawing/2014/main" id="{73256A2A-A444-4987-B6B2-4BD481302AD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5301541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362781F3-43DB-4D9B-AE6C-8479881FA07B}"/>
              </a:ext>
            </a:extLst>
          </p:cNvPr>
          <p:cNvSpPr>
            <a:spLocks noGrp="1" noRot="1" noChangeAspect="1" noChangeArrowheads="1" noTextEdit="1"/>
          </p:cNvSpPr>
          <p:nvPr>
            <p:ph type="sldImg"/>
          </p:nvPr>
        </p:nvSpPr>
        <p:spPr>
          <a:ln/>
        </p:spPr>
      </p:sp>
      <p:sp>
        <p:nvSpPr>
          <p:cNvPr id="57347" name="Rectangle 3">
            <a:extLst>
              <a:ext uri="{FF2B5EF4-FFF2-40B4-BE49-F238E27FC236}">
                <a16:creationId xmlns:a16="http://schemas.microsoft.com/office/drawing/2014/main" id="{D41E627C-45E2-4F73-A9B8-19BD782266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4558749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31B40CEB-12CE-4C64-A525-9E9C264D1BA5}"/>
              </a:ext>
            </a:extLst>
          </p:cNvPr>
          <p:cNvSpPr>
            <a:spLocks noGrp="1" noRot="1" noChangeAspect="1" noChangeArrowheads="1" noTextEdit="1"/>
          </p:cNvSpPr>
          <p:nvPr>
            <p:ph type="sldImg"/>
          </p:nvPr>
        </p:nvSpPr>
        <p:spPr>
          <a:ln/>
        </p:spPr>
      </p:sp>
      <p:sp>
        <p:nvSpPr>
          <p:cNvPr id="59395" name="Rectangle 3">
            <a:extLst>
              <a:ext uri="{FF2B5EF4-FFF2-40B4-BE49-F238E27FC236}">
                <a16:creationId xmlns:a16="http://schemas.microsoft.com/office/drawing/2014/main" id="{863603CD-E5BF-4AA7-9E26-1AA2F27D77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660571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330D6B79-210B-4C4F-A46E-870D8BC2286A}"/>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88D5C28E-5440-44F2-9958-753D280E38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Might think of long-term scheduler like cron which you can configure jobs to run every minute, 5 minutes, daily, weekly.</a:t>
            </a:r>
          </a:p>
        </p:txBody>
      </p:sp>
    </p:spTree>
    <p:extLst>
      <p:ext uri="{BB962C8B-B14F-4D97-AF65-F5344CB8AC3E}">
        <p14:creationId xmlns:p14="http://schemas.microsoft.com/office/powerpoint/2010/main" val="39708752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E7E1B6F1-5609-4987-8251-062AFE91E7DB}"/>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C79C6F46-AF20-45F1-BDF0-536461ED07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Mistakenly said this was the long term scheduler. Swapping out to disk.</a:t>
            </a:r>
          </a:p>
        </p:txBody>
      </p:sp>
    </p:spTree>
    <p:extLst>
      <p:ext uri="{BB962C8B-B14F-4D97-AF65-F5344CB8AC3E}">
        <p14:creationId xmlns:p14="http://schemas.microsoft.com/office/powerpoint/2010/main" val="27794321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a:extLst>
              <a:ext uri="{FF2B5EF4-FFF2-40B4-BE49-F238E27FC236}">
                <a16:creationId xmlns:a16="http://schemas.microsoft.com/office/drawing/2014/main" id="{FF3F311F-A92A-44E9-8B48-F3C95848C6A5}"/>
              </a:ext>
            </a:extLst>
          </p:cNvPr>
          <p:cNvSpPr>
            <a:spLocks noGrp="1" noRot="1" noChangeAspect="1" noChangeArrowheads="1" noTextEdit="1"/>
          </p:cNvSpPr>
          <p:nvPr>
            <p:ph type="sldImg"/>
          </p:nvPr>
        </p:nvSpPr>
        <p:spPr>
          <a:ln/>
        </p:spPr>
      </p:sp>
      <p:sp>
        <p:nvSpPr>
          <p:cNvPr id="36866" name="Rectangle 3">
            <a:extLst>
              <a:ext uri="{FF2B5EF4-FFF2-40B4-BE49-F238E27FC236}">
                <a16:creationId xmlns:a16="http://schemas.microsoft.com/office/drawing/2014/main" id="{48D5A952-49C8-40D6-8CF6-B18B4A7379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0107398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a:extLst>
              <a:ext uri="{FF2B5EF4-FFF2-40B4-BE49-F238E27FC236}">
                <a16:creationId xmlns:a16="http://schemas.microsoft.com/office/drawing/2014/main" id="{C64349A8-5F73-4F43-B4F3-BFB943EA9F29}"/>
              </a:ext>
            </a:extLst>
          </p:cNvPr>
          <p:cNvSpPr>
            <a:spLocks noGrp="1" noRot="1" noChangeAspect="1" noChangeArrowheads="1" noTextEdit="1"/>
          </p:cNvSpPr>
          <p:nvPr>
            <p:ph type="sldImg"/>
          </p:nvPr>
        </p:nvSpPr>
        <p:spPr>
          <a:ln/>
        </p:spPr>
      </p:sp>
      <p:sp>
        <p:nvSpPr>
          <p:cNvPr id="34818" name="Rectangle 3">
            <a:extLst>
              <a:ext uri="{FF2B5EF4-FFF2-40B4-BE49-F238E27FC236}">
                <a16:creationId xmlns:a16="http://schemas.microsoft.com/office/drawing/2014/main" id="{34D6C69E-1768-476C-8D39-47CB64F861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9330748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8A4C8330-0F2A-4862-BAB3-0AA40AC8D12B}"/>
              </a:ext>
            </a:extLst>
          </p:cNvPr>
          <p:cNvSpPr>
            <a:spLocks noGrp="1" noRot="1" noChangeAspect="1" noChangeArrowheads="1" noTextEdit="1"/>
          </p:cNvSpPr>
          <p:nvPr>
            <p:ph type="sldImg"/>
          </p:nvPr>
        </p:nvSpPr>
        <p:spPr>
          <a:ln/>
        </p:spPr>
      </p:sp>
      <p:sp>
        <p:nvSpPr>
          <p:cNvPr id="53251" name="Rectangle 3">
            <a:extLst>
              <a:ext uri="{FF2B5EF4-FFF2-40B4-BE49-F238E27FC236}">
                <a16:creationId xmlns:a16="http://schemas.microsoft.com/office/drawing/2014/main" id="{479677BF-40DA-45C7-B101-D6D7216A08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Don’t actually have the code o create a process, but this is the basic idea.</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31F1D864-DDA9-493F-8946-7A2651E847B5}"/>
              </a:ext>
            </a:extLst>
          </p:cNvPr>
          <p:cNvSpPr>
            <a:spLocks noGrp="1" noRot="1" noChangeAspect="1" noChangeArrowheads="1" noTextEdit="1"/>
          </p:cNvSpPr>
          <p:nvPr>
            <p:ph type="sldImg"/>
          </p:nvPr>
        </p:nvSpPr>
        <p:spPr>
          <a:ln/>
        </p:spPr>
      </p:sp>
      <p:sp>
        <p:nvSpPr>
          <p:cNvPr id="55299" name="Notes Placeholder 2">
            <a:extLst>
              <a:ext uri="{FF2B5EF4-FFF2-40B4-BE49-F238E27FC236}">
                <a16:creationId xmlns:a16="http://schemas.microsoft.com/office/drawing/2014/main" id="{7345C7DA-4DD0-4EE9-B7A0-81F6CE7FF1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Android is hybrid, has a linux layer. Applications used to be compiled just in time to run, now they are pre-compiled on install. Every process runs in a VM.</a:t>
            </a:r>
          </a:p>
        </p:txBody>
      </p:sp>
      <p:sp>
        <p:nvSpPr>
          <p:cNvPr id="55300" name="Slide Number Placeholder 3">
            <a:extLst>
              <a:ext uri="{FF2B5EF4-FFF2-40B4-BE49-F238E27FC236}">
                <a16:creationId xmlns:a16="http://schemas.microsoft.com/office/drawing/2014/main" id="{902E6481-43DA-4BA1-9C2A-AAE0BBE9769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36DA3BE-8295-4755-8CB9-7A4FF41465E2}" type="slidenum">
              <a:rPr lang="en-US" altLang="en-US" smtClean="0">
                <a:latin typeface="Times New Roman" panose="02020603050405020304" pitchFamily="18" charset="0"/>
              </a:rPr>
              <a:pPr/>
              <a:t>34</a:t>
            </a:fld>
            <a:endParaRPr lang="en-US"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C2B301CC-C7DA-4C99-AC24-4864A6048DDA}"/>
              </a:ext>
            </a:extLst>
          </p:cNvPr>
          <p:cNvSpPr>
            <a:spLocks noGrp="1" noRot="1" noChangeAspect="1" noChangeArrowheads="1" noTextEdit="1"/>
          </p:cNvSpPr>
          <p:nvPr>
            <p:ph type="sldImg"/>
          </p:nvPr>
        </p:nvSpPr>
        <p:spPr>
          <a:ln/>
        </p:spPr>
      </p:sp>
      <p:sp>
        <p:nvSpPr>
          <p:cNvPr id="11267" name="Rectangle 3">
            <a:extLst>
              <a:ext uri="{FF2B5EF4-FFF2-40B4-BE49-F238E27FC236}">
                <a16:creationId xmlns:a16="http://schemas.microsoft.com/office/drawing/2014/main" id="{F99076BB-B147-4F35-9924-A4F07FAE635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CC295D55-64A6-4076-B352-06CC2AB35177}"/>
              </a:ext>
            </a:extLst>
          </p:cNvPr>
          <p:cNvSpPr>
            <a:spLocks noGrp="1" noRot="1" noChangeAspect="1" noChangeArrowheads="1" noTextEdit="1"/>
          </p:cNvSpPr>
          <p:nvPr>
            <p:ph type="sldImg"/>
          </p:nvPr>
        </p:nvSpPr>
        <p:spPr>
          <a:ln/>
        </p:spPr>
      </p:sp>
      <p:sp>
        <p:nvSpPr>
          <p:cNvPr id="61443" name="Rectangle 3">
            <a:extLst>
              <a:ext uri="{FF2B5EF4-FFF2-40B4-BE49-F238E27FC236}">
                <a16:creationId xmlns:a16="http://schemas.microsoft.com/office/drawing/2014/main" id="{C70AEE9B-33EF-42AF-BFCB-A442573202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DEEA85F9-E4AE-47E8-A4DF-D06189D07DF8}"/>
              </a:ext>
            </a:extLst>
          </p:cNvPr>
          <p:cNvSpPr>
            <a:spLocks noGrp="1" noRot="1" noChangeAspect="1" noChangeArrowheads="1" noTextEdit="1"/>
          </p:cNvSpPr>
          <p:nvPr>
            <p:ph type="sldImg"/>
          </p:nvPr>
        </p:nvSpPr>
        <p:spPr>
          <a:ln/>
        </p:spPr>
      </p:sp>
      <p:sp>
        <p:nvSpPr>
          <p:cNvPr id="67587" name="Rectangle 3">
            <a:extLst>
              <a:ext uri="{FF2B5EF4-FFF2-40B4-BE49-F238E27FC236}">
                <a16:creationId xmlns:a16="http://schemas.microsoft.com/office/drawing/2014/main" id="{D2CE1948-DEB0-4C0C-B580-B6782C69A45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57B83553-1A9E-4F5B-94B1-FBBCB010EE12}"/>
              </a:ext>
            </a:extLst>
          </p:cNvPr>
          <p:cNvSpPr>
            <a:spLocks noGrp="1" noRot="1" noChangeAspect="1" noChangeArrowheads="1" noTextEdit="1"/>
          </p:cNvSpPr>
          <p:nvPr>
            <p:ph type="sldImg"/>
          </p:nvPr>
        </p:nvSpPr>
        <p:spPr>
          <a:ln/>
        </p:spPr>
      </p:sp>
      <p:sp>
        <p:nvSpPr>
          <p:cNvPr id="69635" name="Rectangle 3">
            <a:extLst>
              <a:ext uri="{FF2B5EF4-FFF2-40B4-BE49-F238E27FC236}">
                <a16:creationId xmlns:a16="http://schemas.microsoft.com/office/drawing/2014/main" id="{AD72DCBE-5DBC-434B-A103-C4912627D2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7132A1FA-0D9F-48E5-A0C6-D52AD2ED0E55}"/>
              </a:ext>
            </a:extLst>
          </p:cNvPr>
          <p:cNvSpPr>
            <a:spLocks noGrp="1" noRot="1" noChangeAspect="1" noChangeArrowheads="1" noTextEdit="1"/>
          </p:cNvSpPr>
          <p:nvPr>
            <p:ph type="sldImg"/>
          </p:nvPr>
        </p:nvSpPr>
        <p:spPr>
          <a:ln/>
        </p:spPr>
      </p:sp>
      <p:sp>
        <p:nvSpPr>
          <p:cNvPr id="71683" name="Rectangle 3">
            <a:extLst>
              <a:ext uri="{FF2B5EF4-FFF2-40B4-BE49-F238E27FC236}">
                <a16:creationId xmlns:a16="http://schemas.microsoft.com/office/drawing/2014/main" id="{05B2007C-BC26-423F-9FFE-CAAD436F1F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Message passing involves a message queue, synchronization may be handled by OS. Shared memory is all on the processes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C529ED73-5AA6-4E58-BE45-47678F010255}"/>
              </a:ext>
            </a:extLst>
          </p:cNvPr>
          <p:cNvSpPr>
            <a:spLocks noGrp="1" noRot="1" noChangeAspect="1" noChangeArrowheads="1" noTextEdit="1"/>
          </p:cNvSpPr>
          <p:nvPr>
            <p:ph type="sldImg"/>
          </p:nvPr>
        </p:nvSpPr>
        <p:spPr>
          <a:ln/>
        </p:spPr>
      </p:sp>
      <p:sp>
        <p:nvSpPr>
          <p:cNvPr id="73731" name="Rectangle 3">
            <a:extLst>
              <a:ext uri="{FF2B5EF4-FFF2-40B4-BE49-F238E27FC236}">
                <a16:creationId xmlns:a16="http://schemas.microsoft.com/office/drawing/2014/main" id="{5ED671B6-85BF-443A-9E88-02539C9341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4CC1A4CC-5251-4606-86AF-B78D9E84FE07}"/>
              </a:ext>
            </a:extLst>
          </p:cNvPr>
          <p:cNvSpPr>
            <a:spLocks noGrp="1" noRot="1" noChangeAspect="1" noChangeArrowheads="1" noTextEdit="1"/>
          </p:cNvSpPr>
          <p:nvPr>
            <p:ph type="sldImg"/>
          </p:nvPr>
        </p:nvSpPr>
        <p:spPr>
          <a:ln/>
        </p:spPr>
      </p:sp>
      <p:sp>
        <p:nvSpPr>
          <p:cNvPr id="75779" name="Rectangle 3">
            <a:extLst>
              <a:ext uri="{FF2B5EF4-FFF2-40B4-BE49-F238E27FC236}">
                <a16:creationId xmlns:a16="http://schemas.microsoft.com/office/drawing/2014/main" id="{B5A95DE0-EECE-4A9E-BC98-9677FD9D990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597699A1-1EBC-405F-8558-6F3CE41F3D6A}"/>
              </a:ext>
            </a:extLst>
          </p:cNvPr>
          <p:cNvSpPr>
            <a:spLocks noGrp="1" noRot="1" noChangeAspect="1" noChangeArrowheads="1" noTextEdit="1"/>
          </p:cNvSpPr>
          <p:nvPr>
            <p:ph type="sldImg"/>
          </p:nvPr>
        </p:nvSpPr>
        <p:spPr>
          <a:ln/>
        </p:spPr>
      </p:sp>
      <p:sp>
        <p:nvSpPr>
          <p:cNvPr id="77827" name="Rectangle 3">
            <a:extLst>
              <a:ext uri="{FF2B5EF4-FFF2-40B4-BE49-F238E27FC236}">
                <a16:creationId xmlns:a16="http://schemas.microsoft.com/office/drawing/2014/main" id="{1ABB2EE7-A0F1-482C-87D6-1C3C58F5D2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05C97FA7-8D50-4FAE-8BFD-974FA514E8AC}"/>
              </a:ext>
            </a:extLst>
          </p:cNvPr>
          <p:cNvSpPr>
            <a:spLocks noGrp="1" noRot="1" noChangeAspect="1" noChangeArrowheads="1" noTextEdit="1"/>
          </p:cNvSpPr>
          <p:nvPr>
            <p:ph type="sldImg"/>
          </p:nvPr>
        </p:nvSpPr>
        <p:spPr>
          <a:ln/>
        </p:spPr>
      </p:sp>
      <p:sp>
        <p:nvSpPr>
          <p:cNvPr id="79875" name="Rectangle 3">
            <a:extLst>
              <a:ext uri="{FF2B5EF4-FFF2-40B4-BE49-F238E27FC236}">
                <a16:creationId xmlns:a16="http://schemas.microsoft.com/office/drawing/2014/main" id="{AA412E0E-FBF4-4865-B337-E861E34BB7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7D5905AA-8A58-4E6E-9180-3AABD2D0B5F2}"/>
              </a:ext>
            </a:extLst>
          </p:cNvPr>
          <p:cNvSpPr>
            <a:spLocks noGrp="1" noRot="1" noChangeAspect="1" noChangeArrowheads="1" noTextEdit="1"/>
          </p:cNvSpPr>
          <p:nvPr>
            <p:ph type="sldImg"/>
          </p:nvPr>
        </p:nvSpPr>
        <p:spPr>
          <a:ln/>
        </p:spPr>
      </p:sp>
      <p:sp>
        <p:nvSpPr>
          <p:cNvPr id="81923" name="Rectangle 3">
            <a:extLst>
              <a:ext uri="{FF2B5EF4-FFF2-40B4-BE49-F238E27FC236}">
                <a16:creationId xmlns:a16="http://schemas.microsoft.com/office/drawing/2014/main" id="{94028AB2-C3DD-4C18-B33F-514B51878C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a:extLst>
              <a:ext uri="{FF2B5EF4-FFF2-40B4-BE49-F238E27FC236}">
                <a16:creationId xmlns:a16="http://schemas.microsoft.com/office/drawing/2014/main" id="{3464DB78-6333-4FB9-AB47-DC0BD83742A8}"/>
              </a:ext>
            </a:extLst>
          </p:cNvPr>
          <p:cNvSpPr>
            <a:spLocks noGrp="1" noRot="1" noChangeAspect="1" noChangeArrowheads="1" noTextEdit="1"/>
          </p:cNvSpPr>
          <p:nvPr>
            <p:ph type="sldImg"/>
          </p:nvPr>
        </p:nvSpPr>
        <p:spPr>
          <a:ln/>
        </p:spPr>
      </p:sp>
      <p:sp>
        <p:nvSpPr>
          <p:cNvPr id="68610" name="Rectangle 3">
            <a:extLst>
              <a:ext uri="{FF2B5EF4-FFF2-40B4-BE49-F238E27FC236}">
                <a16:creationId xmlns:a16="http://schemas.microsoft.com/office/drawing/2014/main" id="{0B246CA4-5A34-406A-BEC4-69F1384212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871861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8DB010ED-B955-4E40-96B9-AC1274E0E494}"/>
              </a:ext>
            </a:extLst>
          </p:cNvPr>
          <p:cNvSpPr>
            <a:spLocks noGrp="1" noRot="1" noChangeAspect="1" noChangeArrowheads="1" noTextEdit="1"/>
          </p:cNvSpPr>
          <p:nvPr>
            <p:ph type="sldImg"/>
          </p:nvPr>
        </p:nvSpPr>
        <p:spPr>
          <a:ln/>
        </p:spPr>
      </p:sp>
      <p:sp>
        <p:nvSpPr>
          <p:cNvPr id="13315" name="Rectangle 3">
            <a:extLst>
              <a:ext uri="{FF2B5EF4-FFF2-40B4-BE49-F238E27FC236}">
                <a16:creationId xmlns:a16="http://schemas.microsoft.com/office/drawing/2014/main" id="{F1001D4F-D4C2-4208-A9DC-D7B545DA04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076E1C24-196B-4FB0-8A75-A43A8AABB2C6}"/>
              </a:ext>
            </a:extLst>
          </p:cNvPr>
          <p:cNvSpPr>
            <a:spLocks noGrp="1" noRot="1" noChangeAspect="1" noChangeArrowheads="1" noTextEdit="1"/>
          </p:cNvSpPr>
          <p:nvPr>
            <p:ph type="sldImg"/>
          </p:nvPr>
        </p:nvSpPr>
        <p:spPr>
          <a:ln/>
        </p:spPr>
      </p:sp>
      <p:sp>
        <p:nvSpPr>
          <p:cNvPr id="86019" name="Rectangle 3">
            <a:extLst>
              <a:ext uri="{FF2B5EF4-FFF2-40B4-BE49-F238E27FC236}">
                <a16:creationId xmlns:a16="http://schemas.microsoft.com/office/drawing/2014/main" id="{9C96AE11-52BC-41EF-9E24-EA2AFD71C90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3408FF1B-6F10-46C8-A10B-89D74F40FC09}"/>
              </a:ext>
            </a:extLst>
          </p:cNvPr>
          <p:cNvSpPr>
            <a:spLocks noGrp="1" noRot="1" noChangeAspect="1" noChangeArrowheads="1" noTextEdit="1"/>
          </p:cNvSpPr>
          <p:nvPr>
            <p:ph type="sldImg"/>
          </p:nvPr>
        </p:nvSpPr>
        <p:spPr>
          <a:ln/>
        </p:spPr>
      </p:sp>
      <p:sp>
        <p:nvSpPr>
          <p:cNvPr id="88067" name="Rectangle 3">
            <a:extLst>
              <a:ext uri="{FF2B5EF4-FFF2-40B4-BE49-F238E27FC236}">
                <a16:creationId xmlns:a16="http://schemas.microsoft.com/office/drawing/2014/main" id="{A16E30AA-1F2E-4E4D-AD8F-00FDB9817C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DF78B283-DB14-4463-9E74-EB3693CCEC91}"/>
              </a:ext>
            </a:extLst>
          </p:cNvPr>
          <p:cNvSpPr>
            <a:spLocks noGrp="1" noRot="1" noChangeAspect="1" noChangeArrowheads="1" noTextEdit="1"/>
          </p:cNvSpPr>
          <p:nvPr>
            <p:ph type="sldImg"/>
          </p:nvPr>
        </p:nvSpPr>
        <p:spPr>
          <a:ln/>
        </p:spPr>
      </p:sp>
      <p:sp>
        <p:nvSpPr>
          <p:cNvPr id="90115" name="Rectangle 3">
            <a:extLst>
              <a:ext uri="{FF2B5EF4-FFF2-40B4-BE49-F238E27FC236}">
                <a16:creationId xmlns:a16="http://schemas.microsoft.com/office/drawing/2014/main" id="{7D3AB17D-A8C8-471E-B4E8-6BA1289B454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D279F3FC-0100-4D8E-B269-8DFA02119256}"/>
              </a:ext>
            </a:extLst>
          </p:cNvPr>
          <p:cNvSpPr>
            <a:spLocks noGrp="1" noRot="1" noChangeAspect="1" noChangeArrowheads="1" noTextEdit="1"/>
          </p:cNvSpPr>
          <p:nvPr>
            <p:ph type="sldImg"/>
          </p:nvPr>
        </p:nvSpPr>
        <p:spPr>
          <a:ln/>
        </p:spPr>
      </p:sp>
      <p:sp>
        <p:nvSpPr>
          <p:cNvPr id="92163" name="Rectangle 3">
            <a:extLst>
              <a:ext uri="{FF2B5EF4-FFF2-40B4-BE49-F238E27FC236}">
                <a16:creationId xmlns:a16="http://schemas.microsoft.com/office/drawing/2014/main" id="{41F2DAEB-98A7-4CBD-A3E9-7127AEB354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3E5BFD57-9195-43F7-8E12-5398A9AD7A69}"/>
              </a:ext>
            </a:extLst>
          </p:cNvPr>
          <p:cNvSpPr>
            <a:spLocks noGrp="1" noRot="1" noChangeAspect="1" noChangeArrowheads="1" noTextEdit="1"/>
          </p:cNvSpPr>
          <p:nvPr>
            <p:ph type="sldImg"/>
          </p:nvPr>
        </p:nvSpPr>
        <p:spPr>
          <a:ln/>
        </p:spPr>
      </p:sp>
      <p:sp>
        <p:nvSpPr>
          <p:cNvPr id="94211" name="Rectangle 3">
            <a:extLst>
              <a:ext uri="{FF2B5EF4-FFF2-40B4-BE49-F238E27FC236}">
                <a16:creationId xmlns:a16="http://schemas.microsoft.com/office/drawing/2014/main" id="{A7DE735E-A254-4746-8B13-47A0CEC415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17FED5B2-F00C-46AF-9A8C-127D4F0858FC}"/>
              </a:ext>
            </a:extLst>
          </p:cNvPr>
          <p:cNvSpPr>
            <a:spLocks noGrp="1" noRot="1" noChangeAspect="1" noChangeArrowheads="1" noTextEdit="1"/>
          </p:cNvSpPr>
          <p:nvPr>
            <p:ph type="sldImg"/>
          </p:nvPr>
        </p:nvSpPr>
        <p:spPr>
          <a:ln/>
        </p:spPr>
      </p:sp>
      <p:sp>
        <p:nvSpPr>
          <p:cNvPr id="96259" name="Rectangle 3">
            <a:extLst>
              <a:ext uri="{FF2B5EF4-FFF2-40B4-BE49-F238E27FC236}">
                <a16:creationId xmlns:a16="http://schemas.microsoft.com/office/drawing/2014/main" id="{9C00AC2E-2223-459C-89DD-8B1BAEA0EB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1B15FFE6-012B-4D00-8836-4E2229C553A1}"/>
              </a:ext>
            </a:extLst>
          </p:cNvPr>
          <p:cNvSpPr>
            <a:spLocks noGrp="1" noRot="1" noChangeAspect="1" noChangeArrowheads="1" noTextEdit="1"/>
          </p:cNvSpPr>
          <p:nvPr>
            <p:ph type="sldImg"/>
          </p:nvPr>
        </p:nvSpPr>
        <p:spPr>
          <a:ln/>
        </p:spPr>
      </p:sp>
      <p:sp>
        <p:nvSpPr>
          <p:cNvPr id="98307" name="Rectangle 3">
            <a:extLst>
              <a:ext uri="{FF2B5EF4-FFF2-40B4-BE49-F238E27FC236}">
                <a16:creationId xmlns:a16="http://schemas.microsoft.com/office/drawing/2014/main" id="{B98C45DE-409D-4ACD-9A7A-F92549D5C5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FF7A03DB-0501-4955-834C-3D2D450E8094}"/>
              </a:ext>
            </a:extLst>
          </p:cNvPr>
          <p:cNvSpPr>
            <a:spLocks noGrp="1" noRot="1" noChangeAspect="1" noChangeArrowheads="1" noTextEdit="1"/>
          </p:cNvSpPr>
          <p:nvPr>
            <p:ph type="sldImg"/>
          </p:nvPr>
        </p:nvSpPr>
        <p:spPr>
          <a:ln/>
        </p:spPr>
      </p:sp>
      <p:sp>
        <p:nvSpPr>
          <p:cNvPr id="100355" name="Rectangle 3">
            <a:extLst>
              <a:ext uri="{FF2B5EF4-FFF2-40B4-BE49-F238E27FC236}">
                <a16:creationId xmlns:a16="http://schemas.microsoft.com/office/drawing/2014/main" id="{CF89636D-8A23-49A9-8970-D0F5094CA0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87FD2DE8-361E-40E4-ACA8-AEFCB0683D50}"/>
              </a:ext>
            </a:extLst>
          </p:cNvPr>
          <p:cNvSpPr>
            <a:spLocks noGrp="1" noRot="1" noChangeAspect="1" noChangeArrowheads="1" noTextEdit="1"/>
          </p:cNvSpPr>
          <p:nvPr>
            <p:ph type="sldImg"/>
          </p:nvPr>
        </p:nvSpPr>
        <p:spPr>
          <a:ln/>
        </p:spPr>
      </p:sp>
      <p:sp>
        <p:nvSpPr>
          <p:cNvPr id="102403" name="Rectangle 3">
            <a:extLst>
              <a:ext uri="{FF2B5EF4-FFF2-40B4-BE49-F238E27FC236}">
                <a16:creationId xmlns:a16="http://schemas.microsoft.com/office/drawing/2014/main" id="{F33EA323-9E72-473B-B1B7-0F34EC709F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8A3144BC-A4D0-4AF5-A851-13166689DF8E}"/>
              </a:ext>
            </a:extLst>
          </p:cNvPr>
          <p:cNvSpPr>
            <a:spLocks noGrp="1" noRot="1" noChangeAspect="1" noChangeArrowheads="1" noTextEdit="1"/>
          </p:cNvSpPr>
          <p:nvPr>
            <p:ph type="sldImg"/>
          </p:nvPr>
        </p:nvSpPr>
        <p:spPr>
          <a:ln/>
        </p:spPr>
      </p:sp>
      <p:sp>
        <p:nvSpPr>
          <p:cNvPr id="104451" name="Rectangle 3">
            <a:extLst>
              <a:ext uri="{FF2B5EF4-FFF2-40B4-BE49-F238E27FC236}">
                <a16:creationId xmlns:a16="http://schemas.microsoft.com/office/drawing/2014/main" id="{413EC099-9698-43D7-937C-20C5376870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36471951-86D8-47D2-B585-AE5FD9E7D633}"/>
              </a:ext>
            </a:extLst>
          </p:cNvPr>
          <p:cNvSpPr>
            <a:spLocks noGrp="1" noRot="1" noChangeAspect="1" noChangeArrowheads="1" noTextEdit="1"/>
          </p:cNvSpPr>
          <p:nvPr>
            <p:ph type="sldImg"/>
          </p:nvPr>
        </p:nvSpPr>
        <p:spPr>
          <a:ln/>
        </p:spPr>
      </p:sp>
      <p:sp>
        <p:nvSpPr>
          <p:cNvPr id="15363" name="Rectangle 3">
            <a:extLst>
              <a:ext uri="{FF2B5EF4-FFF2-40B4-BE49-F238E27FC236}">
                <a16:creationId xmlns:a16="http://schemas.microsoft.com/office/drawing/2014/main" id="{76046A67-BD70-458F-BA00-0339B044865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Data section is actually split up into initialized and uninitialized which is called bss section.</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2E6D6115-D079-492D-9D76-4895278928E4}"/>
              </a:ext>
            </a:extLst>
          </p:cNvPr>
          <p:cNvSpPr>
            <a:spLocks noGrp="1" noRot="1" noChangeAspect="1" noChangeArrowheads="1" noTextEdit="1"/>
          </p:cNvSpPr>
          <p:nvPr>
            <p:ph type="sldImg"/>
          </p:nvPr>
        </p:nvSpPr>
        <p:spPr>
          <a:ln/>
        </p:spPr>
      </p:sp>
      <p:sp>
        <p:nvSpPr>
          <p:cNvPr id="106499" name="Rectangle 3">
            <a:extLst>
              <a:ext uri="{FF2B5EF4-FFF2-40B4-BE49-F238E27FC236}">
                <a16:creationId xmlns:a16="http://schemas.microsoft.com/office/drawing/2014/main" id="{915A9FDC-EB0E-4131-B40B-2DFD8E4142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EE903CEC-A5D1-40B2-9477-A3FC5EAEF74D}"/>
              </a:ext>
            </a:extLst>
          </p:cNvPr>
          <p:cNvSpPr>
            <a:spLocks noGrp="1" noRot="1" noChangeAspect="1" noChangeArrowheads="1" noTextEdit="1"/>
          </p:cNvSpPr>
          <p:nvPr>
            <p:ph type="sldImg"/>
          </p:nvPr>
        </p:nvSpPr>
        <p:spPr>
          <a:ln/>
        </p:spPr>
      </p:sp>
      <p:sp>
        <p:nvSpPr>
          <p:cNvPr id="108547" name="Rectangle 3">
            <a:extLst>
              <a:ext uri="{FF2B5EF4-FFF2-40B4-BE49-F238E27FC236}">
                <a16:creationId xmlns:a16="http://schemas.microsoft.com/office/drawing/2014/main" id="{B077C601-443E-4D45-9A88-0671E704D6E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6DDEFBDC-F583-4832-914C-A76B9DCF196F}"/>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3A322431-8F2B-4E5B-962B-D94C3DCD1D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79A93789-5D19-4662-B8EA-DEFFECF07C0B}"/>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4560E8E1-CA28-49EF-B2D1-ED550F6410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msg_rpc – send followed by a receive using the same buffer.</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C19EE574-3AD1-4328-8356-BED464FF9BF2}"/>
              </a:ext>
            </a:extLst>
          </p:cNvPr>
          <p:cNvSpPr>
            <a:spLocks noGrp="1" noRot="1" noChangeAspect="1" noChangeArrowheads="1" noTextEdit="1"/>
          </p:cNvSpPr>
          <p:nvPr>
            <p:ph type="sldImg"/>
          </p:nvPr>
        </p:nvSpPr>
        <p:spPr>
          <a:ln/>
        </p:spPr>
      </p:sp>
      <p:sp>
        <p:nvSpPr>
          <p:cNvPr id="114691" name="Rectangle 3">
            <a:extLst>
              <a:ext uri="{FF2B5EF4-FFF2-40B4-BE49-F238E27FC236}">
                <a16:creationId xmlns:a16="http://schemas.microsoft.com/office/drawing/2014/main" id="{80F9F61B-F37C-47A8-A10A-2C2F893559D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D382B2EC-C6F2-4F20-A6A5-8B38D4087371}"/>
              </a:ext>
            </a:extLst>
          </p:cNvPr>
          <p:cNvSpPr>
            <a:spLocks noGrp="1" noRot="1" noChangeAspect="1" noChangeArrowheads="1" noTextEdit="1"/>
          </p:cNvSpPr>
          <p:nvPr>
            <p:ph type="sldImg"/>
          </p:nvPr>
        </p:nvSpPr>
        <p:spPr>
          <a:ln/>
        </p:spPr>
      </p:sp>
      <p:sp>
        <p:nvSpPr>
          <p:cNvPr id="116739" name="Rectangle 3">
            <a:extLst>
              <a:ext uri="{FF2B5EF4-FFF2-40B4-BE49-F238E27FC236}">
                <a16:creationId xmlns:a16="http://schemas.microsoft.com/office/drawing/2014/main" id="{7E62CCF1-F2A0-4FC1-B1FB-CEA974D338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A1689DB4-F203-488A-B708-A7E51F29CC0F}"/>
              </a:ext>
            </a:extLst>
          </p:cNvPr>
          <p:cNvSpPr>
            <a:spLocks noGrp="1" noRot="1" noChangeAspect="1" noChangeArrowheads="1" noTextEdit="1"/>
          </p:cNvSpPr>
          <p:nvPr>
            <p:ph type="sldImg"/>
          </p:nvPr>
        </p:nvSpPr>
        <p:spPr>
          <a:ln/>
        </p:spPr>
      </p:sp>
      <p:sp>
        <p:nvSpPr>
          <p:cNvPr id="118787" name="Rectangle 3">
            <a:extLst>
              <a:ext uri="{FF2B5EF4-FFF2-40B4-BE49-F238E27FC236}">
                <a16:creationId xmlns:a16="http://schemas.microsoft.com/office/drawing/2014/main" id="{C02B2964-B1D4-4273-BBDD-76EF40F17C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7EF66680-60D9-4C16-B75B-BAAD17B8EF09}"/>
              </a:ext>
            </a:extLst>
          </p:cNvPr>
          <p:cNvSpPr>
            <a:spLocks noGrp="1" noRot="1" noChangeAspect="1" noChangeArrowheads="1" noTextEdit="1"/>
          </p:cNvSpPr>
          <p:nvPr>
            <p:ph type="sldImg"/>
          </p:nvPr>
        </p:nvSpPr>
        <p:spPr>
          <a:ln/>
        </p:spPr>
      </p:sp>
      <p:sp>
        <p:nvSpPr>
          <p:cNvPr id="131075" name="Rectangle 3">
            <a:extLst>
              <a:ext uri="{FF2B5EF4-FFF2-40B4-BE49-F238E27FC236}">
                <a16:creationId xmlns:a16="http://schemas.microsoft.com/office/drawing/2014/main" id="{CF430D97-8D8C-4C62-877B-DFDF882199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0742340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2683DD1E-03C4-410E-8878-72D0953E82F1}"/>
              </a:ext>
            </a:extLst>
          </p:cNvPr>
          <p:cNvSpPr>
            <a:spLocks noGrp="1" noRot="1" noChangeAspect="1" noChangeArrowheads="1" noTextEdit="1"/>
          </p:cNvSpPr>
          <p:nvPr>
            <p:ph type="sldImg"/>
          </p:nvPr>
        </p:nvSpPr>
        <p:spPr>
          <a:ln/>
        </p:spPr>
      </p:sp>
      <p:sp>
        <p:nvSpPr>
          <p:cNvPr id="133123" name="Rectangle 3">
            <a:extLst>
              <a:ext uri="{FF2B5EF4-FFF2-40B4-BE49-F238E27FC236}">
                <a16:creationId xmlns:a16="http://schemas.microsoft.com/office/drawing/2014/main" id="{D97D0639-0202-4B4C-B3EB-654F7179053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73079897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a:extLst>
              <a:ext uri="{FF2B5EF4-FFF2-40B4-BE49-F238E27FC236}">
                <a16:creationId xmlns:a16="http://schemas.microsoft.com/office/drawing/2014/main" id="{E8CC6244-298D-48A1-B59A-557149A55567}"/>
              </a:ext>
            </a:extLst>
          </p:cNvPr>
          <p:cNvSpPr>
            <a:spLocks noGrp="1" noRot="1" noChangeAspect="1" noChangeArrowheads="1" noTextEdit="1"/>
          </p:cNvSpPr>
          <p:nvPr>
            <p:ph type="sldImg"/>
          </p:nvPr>
        </p:nvSpPr>
        <p:spPr>
          <a:ln/>
        </p:spPr>
      </p:sp>
      <p:sp>
        <p:nvSpPr>
          <p:cNvPr id="114690" name="Rectangle 3">
            <a:extLst>
              <a:ext uri="{FF2B5EF4-FFF2-40B4-BE49-F238E27FC236}">
                <a16:creationId xmlns:a16="http://schemas.microsoft.com/office/drawing/2014/main" id="{1427847E-8FCE-4D77-8F14-E7D776EF32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a:extLst>
              <a:ext uri="{FF2B5EF4-FFF2-40B4-BE49-F238E27FC236}">
                <a16:creationId xmlns:a16="http://schemas.microsoft.com/office/drawing/2014/main" id="{7AC57A82-499F-F46A-DBCC-6BDF94A2E88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249AC31-36AB-43C8-B8B8-9FF75E9E7261}" type="slidenum">
              <a:rPr lang="en-US" altLang="en-US" smtClean="0">
                <a:latin typeface="Times New Roman" panose="02020603050405020304" pitchFamily="18" charset="0"/>
              </a:rPr>
              <a:pPr/>
              <a:t>9</a:t>
            </a:fld>
            <a:endParaRPr lang="en-US" altLang="en-US">
              <a:latin typeface="Times New Roman" panose="02020603050405020304" pitchFamily="18" charset="0"/>
            </a:endParaRPr>
          </a:p>
        </p:txBody>
      </p:sp>
      <p:sp>
        <p:nvSpPr>
          <p:cNvPr id="180227" name="Rectangle 2">
            <a:extLst>
              <a:ext uri="{FF2B5EF4-FFF2-40B4-BE49-F238E27FC236}">
                <a16:creationId xmlns:a16="http://schemas.microsoft.com/office/drawing/2014/main" id="{10532E6B-58B5-333E-795C-4202670B6047}"/>
              </a:ext>
            </a:extLst>
          </p:cNvPr>
          <p:cNvSpPr>
            <a:spLocks noGrp="1" noRot="1" noChangeAspect="1" noChangeArrowheads="1" noTextEdit="1"/>
          </p:cNvSpPr>
          <p:nvPr>
            <p:ph type="sldImg"/>
          </p:nvPr>
        </p:nvSpPr>
        <p:spPr>
          <a:ln/>
        </p:spPr>
      </p:sp>
      <p:sp>
        <p:nvSpPr>
          <p:cNvPr id="180228" name="Rectangle 3">
            <a:extLst>
              <a:ext uri="{FF2B5EF4-FFF2-40B4-BE49-F238E27FC236}">
                <a16:creationId xmlns:a16="http://schemas.microsoft.com/office/drawing/2014/main" id="{0F151D77-EFD2-748F-9050-9B06F97865F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53A1C240-14FE-4C34-BDE0-2CA9F42909C3}"/>
              </a:ext>
            </a:extLst>
          </p:cNvPr>
          <p:cNvSpPr>
            <a:spLocks noGrp="1" noRot="1" noChangeAspect="1" noChangeArrowheads="1" noTextEdit="1"/>
          </p:cNvSpPr>
          <p:nvPr>
            <p:ph type="sldImg"/>
          </p:nvPr>
        </p:nvSpPr>
        <p:spPr>
          <a:ln/>
        </p:spPr>
      </p:sp>
      <p:sp>
        <p:nvSpPr>
          <p:cNvPr id="135171" name="Rectangle 3">
            <a:extLst>
              <a:ext uri="{FF2B5EF4-FFF2-40B4-BE49-F238E27FC236}">
                <a16:creationId xmlns:a16="http://schemas.microsoft.com/office/drawing/2014/main" id="{D348D211-F42B-4352-BA95-1FADB4016D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66115692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47FE7C9A-A7A1-4A4F-87B1-43C0D406E30B}"/>
              </a:ext>
            </a:extLst>
          </p:cNvPr>
          <p:cNvSpPr>
            <a:spLocks noGrp="1" noRot="1" noChangeAspect="1" noChangeArrowheads="1" noTextEdit="1"/>
          </p:cNvSpPr>
          <p:nvPr>
            <p:ph type="sldImg"/>
          </p:nvPr>
        </p:nvSpPr>
        <p:spPr>
          <a:ln/>
        </p:spPr>
      </p:sp>
      <p:sp>
        <p:nvSpPr>
          <p:cNvPr id="124931" name="Rectangle 3">
            <a:extLst>
              <a:ext uri="{FF2B5EF4-FFF2-40B4-BE49-F238E27FC236}">
                <a16:creationId xmlns:a16="http://schemas.microsoft.com/office/drawing/2014/main" id="{5B9361FF-02F3-4BAB-BCF1-992ED433883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37615DEE-FEA4-4277-B30C-4FCA725A95BF}"/>
              </a:ext>
            </a:extLst>
          </p:cNvPr>
          <p:cNvSpPr>
            <a:spLocks noGrp="1" noRot="1" noChangeAspect="1" noChangeArrowheads="1" noTextEdit="1"/>
          </p:cNvSpPr>
          <p:nvPr>
            <p:ph type="sldImg"/>
          </p:nvPr>
        </p:nvSpPr>
        <p:spPr>
          <a:ln/>
        </p:spPr>
      </p:sp>
      <p:sp>
        <p:nvSpPr>
          <p:cNvPr id="126979" name="Rectangle 3">
            <a:extLst>
              <a:ext uri="{FF2B5EF4-FFF2-40B4-BE49-F238E27FC236}">
                <a16:creationId xmlns:a16="http://schemas.microsoft.com/office/drawing/2014/main" id="{BD51ED77-FD69-47C4-BF6F-572FC0C22A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Matchmaker functionality more commonly called portmapper in Windows/Linux-type OS’s</a:t>
            </a:r>
          </a:p>
          <a:p>
            <a:endParaRPr lang="en-US" altLang="en-US">
              <a:latin typeface="Times New Roman" panose="02020603050405020304" pitchFamily="18"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EB21194A-3401-4F71-BBA7-E5D9035D46AF}"/>
              </a:ext>
            </a:extLst>
          </p:cNvPr>
          <p:cNvSpPr>
            <a:spLocks noGrp="1" noRot="1" noChangeAspect="1" noChangeArrowheads="1" noTextEdit="1"/>
          </p:cNvSpPr>
          <p:nvPr>
            <p:ph type="sldImg"/>
          </p:nvPr>
        </p:nvSpPr>
        <p:spPr>
          <a:ln/>
        </p:spPr>
      </p:sp>
      <p:sp>
        <p:nvSpPr>
          <p:cNvPr id="129027" name="Rectangle 3">
            <a:extLst>
              <a:ext uri="{FF2B5EF4-FFF2-40B4-BE49-F238E27FC236}">
                <a16:creationId xmlns:a16="http://schemas.microsoft.com/office/drawing/2014/main" id="{D3B39678-797D-492B-84AC-755F20BD2B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rPr>
              <a:t>Two full round trips!</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48898369-306B-4780-A12C-08E60633938A}"/>
              </a:ext>
            </a:extLst>
          </p:cNvPr>
          <p:cNvSpPr>
            <a:spLocks noGrp="1" noRot="1" noChangeAspect="1" noChangeArrowheads="1" noTextEdit="1"/>
          </p:cNvSpPr>
          <p:nvPr>
            <p:ph type="sldImg"/>
          </p:nvPr>
        </p:nvSpPr>
        <p:spPr>
          <a:ln/>
        </p:spPr>
      </p:sp>
      <p:sp>
        <p:nvSpPr>
          <p:cNvPr id="120835" name="Rectangle 3">
            <a:extLst>
              <a:ext uri="{FF2B5EF4-FFF2-40B4-BE49-F238E27FC236}">
                <a16:creationId xmlns:a16="http://schemas.microsoft.com/office/drawing/2014/main" id="{4F904A5F-BEFF-46B6-A13B-0C8E9C3997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77B2CFC2-91EA-404A-BD51-A68E7C54EDCA}"/>
              </a:ext>
            </a:extLst>
          </p:cNvPr>
          <p:cNvSpPr>
            <a:spLocks noGrp="1" noRot="1" noChangeAspect="1" noChangeArrowheads="1" noTextEdit="1"/>
          </p:cNvSpPr>
          <p:nvPr>
            <p:ph type="sldImg"/>
          </p:nvPr>
        </p:nvSpPr>
        <p:spPr>
          <a:ln/>
        </p:spPr>
      </p:sp>
      <p:sp>
        <p:nvSpPr>
          <p:cNvPr id="122883" name="Rectangle 3">
            <a:extLst>
              <a:ext uri="{FF2B5EF4-FFF2-40B4-BE49-F238E27FC236}">
                <a16:creationId xmlns:a16="http://schemas.microsoft.com/office/drawing/2014/main" id="{F0CD1BE5-3AE3-4EB3-862F-126050FB79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rPr>
              <a:t>Socket is bi-directional. Used to communicate over the WWW. Protocols are TCP/IP or UDP/IP. TCP is connection based, UDP is connectionless. Packets.</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serverFD</a:t>
            </a:r>
            <a:r>
              <a:rPr lang="en-US" dirty="0"/>
              <a:t> is where the server sits waiting for requests to connect. </a:t>
            </a:r>
            <a:r>
              <a:rPr lang="en-US" dirty="0" err="1"/>
              <a:t>clientFD</a:t>
            </a:r>
            <a:r>
              <a:rPr lang="en-US" dirty="0"/>
              <a:t> is where the client connection ends up. </a:t>
            </a:r>
          </a:p>
        </p:txBody>
      </p:sp>
      <p:sp>
        <p:nvSpPr>
          <p:cNvPr id="4" name="Slide Number Placeholder 3"/>
          <p:cNvSpPr>
            <a:spLocks noGrp="1"/>
          </p:cNvSpPr>
          <p:nvPr>
            <p:ph type="sldNum" sz="quarter" idx="5"/>
          </p:nvPr>
        </p:nvSpPr>
        <p:spPr/>
        <p:txBody>
          <a:bodyPr/>
          <a:lstStyle/>
          <a:p>
            <a:pPr>
              <a:defRPr/>
            </a:pPr>
            <a:fld id="{A4A1B90C-46F7-4BD6-96D2-B5F1287CE76A}" type="slidenum">
              <a:rPr lang="en-US" altLang="en-US" smtClean="0"/>
              <a:pPr>
                <a:defRPr/>
              </a:pPr>
              <a:t>88</a:t>
            </a:fld>
            <a:endParaRPr lang="en-US" altLang="en-US"/>
          </a:p>
        </p:txBody>
      </p:sp>
    </p:spTree>
    <p:extLst>
      <p:ext uri="{BB962C8B-B14F-4D97-AF65-F5344CB8AC3E}">
        <p14:creationId xmlns:p14="http://schemas.microsoft.com/office/powerpoint/2010/main" val="245852223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a:extLst>
              <a:ext uri="{FF2B5EF4-FFF2-40B4-BE49-F238E27FC236}">
                <a16:creationId xmlns:a16="http://schemas.microsoft.com/office/drawing/2014/main" id="{20CDE972-94A3-4196-8336-92355351B8AB}"/>
              </a:ext>
            </a:extLst>
          </p:cNvPr>
          <p:cNvSpPr>
            <a:spLocks noGrp="1" noRot="1" noChangeAspect="1" noChangeArrowheads="1" noTextEdit="1"/>
          </p:cNvSpPr>
          <p:nvPr>
            <p:ph type="sldImg"/>
          </p:nvPr>
        </p:nvSpPr>
        <p:spPr>
          <a:ln/>
        </p:spPr>
      </p:sp>
      <p:sp>
        <p:nvSpPr>
          <p:cNvPr id="124930" name="Rectangle 3">
            <a:extLst>
              <a:ext uri="{FF2B5EF4-FFF2-40B4-BE49-F238E27FC236}">
                <a16:creationId xmlns:a16="http://schemas.microsoft.com/office/drawing/2014/main" id="{670C7BEB-18DE-4D5C-8CE8-5EA88DBEB8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8A8F8D2F-284C-4B80-A342-DD5833EB9800}"/>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1EFCE952-00C3-4CF0-81B6-0DE48282DF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2BEAF916-0DF9-44CB-B5BA-2B1E7D6B867E}"/>
              </a:ext>
            </a:extLst>
          </p:cNvPr>
          <p:cNvSpPr>
            <a:spLocks noGrp="1" noRot="1" noChangeAspect="1" noChangeArrowheads="1" noTextEdit="1"/>
          </p:cNvSpPr>
          <p:nvPr>
            <p:ph type="sldImg"/>
          </p:nvPr>
        </p:nvSpPr>
        <p:spPr>
          <a:ln/>
        </p:spPr>
      </p:sp>
      <p:sp>
        <p:nvSpPr>
          <p:cNvPr id="19459" name="Rectangle 3">
            <a:extLst>
              <a:ext uri="{FF2B5EF4-FFF2-40B4-BE49-F238E27FC236}">
                <a16:creationId xmlns:a16="http://schemas.microsoft.com/office/drawing/2014/main" id="{C39161CB-3089-4D33-8714-634AA82A51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1BBF413A-6F25-4A6C-B7AC-4E4F34D8F72A}"/>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EF8ACD1C-1F1A-46D8-9000-62A02909534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rPr>
              <a:t>All processes start out in the new state and move to the ready queue once admitted.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 name="Group 3">
            <a:extLst>
              <a:ext uri="{FF2B5EF4-FFF2-40B4-BE49-F238E27FC236}">
                <a16:creationId xmlns:a16="http://schemas.microsoft.com/office/drawing/2014/main" id="{A5933B2E-AB81-495C-A88A-1F356FFFBB10}"/>
              </a:ext>
            </a:extLst>
          </p:cNvPr>
          <p:cNvGrpSpPr>
            <a:grpSpLocks/>
          </p:cNvGrpSpPr>
          <p:nvPr/>
        </p:nvGrpSpPr>
        <p:grpSpPr bwMode="auto">
          <a:xfrm>
            <a:off x="198438" y="2960688"/>
            <a:ext cx="8610600" cy="201612"/>
            <a:chOff x="125" y="1865"/>
            <a:chExt cx="5424" cy="127"/>
          </a:xfrm>
        </p:grpSpPr>
        <p:sp>
          <p:nvSpPr>
            <p:cNvPr id="4" name="Rectangle 4">
              <a:extLst>
                <a:ext uri="{FF2B5EF4-FFF2-40B4-BE49-F238E27FC236}">
                  <a16:creationId xmlns:a16="http://schemas.microsoft.com/office/drawing/2014/main" id="{07DB4025-DD3C-44EB-9534-BC143A3AF93C}"/>
                </a:ext>
              </a:extLst>
            </p:cNvPr>
            <p:cNvSpPr>
              <a:spLocks noChangeArrowheads="1"/>
            </p:cNvSpPr>
            <p:nvPr/>
          </p:nvSpPr>
          <p:spPr bwMode="auto">
            <a:xfrm>
              <a:off x="125" y="1865"/>
              <a:ext cx="1808" cy="127"/>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defRPr/>
              </a:pPr>
              <a:endParaRPr lang="en-US" altLang="en-US"/>
            </a:p>
          </p:txBody>
        </p:sp>
        <p:sp>
          <p:nvSpPr>
            <p:cNvPr id="5" name="Rectangle 5">
              <a:extLst>
                <a:ext uri="{FF2B5EF4-FFF2-40B4-BE49-F238E27FC236}">
                  <a16:creationId xmlns:a16="http://schemas.microsoft.com/office/drawing/2014/main" id="{5EBEAAB8-48EB-49DD-8E39-955B26C3AFEE}"/>
                </a:ext>
              </a:extLst>
            </p:cNvPr>
            <p:cNvSpPr>
              <a:spLocks noChangeArrowheads="1"/>
            </p:cNvSpPr>
            <p:nvPr/>
          </p:nvSpPr>
          <p:spPr bwMode="auto">
            <a:xfrm>
              <a:off x="1933" y="1865"/>
              <a:ext cx="1808" cy="127"/>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defRPr/>
              </a:pPr>
              <a:endParaRPr lang="en-US" altLang="en-US"/>
            </a:p>
          </p:txBody>
        </p:sp>
        <p:sp>
          <p:nvSpPr>
            <p:cNvPr id="6" name="Rectangle 6">
              <a:extLst>
                <a:ext uri="{FF2B5EF4-FFF2-40B4-BE49-F238E27FC236}">
                  <a16:creationId xmlns:a16="http://schemas.microsoft.com/office/drawing/2014/main" id="{C32FFFEB-1DF1-40EC-8E4B-74992E49F91C}"/>
                </a:ext>
              </a:extLst>
            </p:cNvPr>
            <p:cNvSpPr>
              <a:spLocks noChangeArrowheads="1"/>
            </p:cNvSpPr>
            <p:nvPr/>
          </p:nvSpPr>
          <p:spPr bwMode="auto">
            <a:xfrm>
              <a:off x="3741" y="1865"/>
              <a:ext cx="1808" cy="127"/>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defRPr/>
              </a:pPr>
              <a:endParaRPr lang="en-US" altLang="en-US"/>
            </a:p>
          </p:txBody>
        </p:sp>
      </p:grpSp>
      <p:sp>
        <p:nvSpPr>
          <p:cNvPr id="7" name="Text Box 7">
            <a:extLst>
              <a:ext uri="{FF2B5EF4-FFF2-40B4-BE49-F238E27FC236}">
                <a16:creationId xmlns:a16="http://schemas.microsoft.com/office/drawing/2014/main" id="{40675CB3-810D-4108-865E-451A540F0FA0}"/>
              </a:ext>
            </a:extLst>
          </p:cNvPr>
          <p:cNvSpPr txBox="1">
            <a:spLocks noChangeArrowheads="1"/>
          </p:cNvSpPr>
          <p:nvPr/>
        </p:nvSpPr>
        <p:spPr bwMode="auto">
          <a:xfrm>
            <a:off x="6489700" y="6588125"/>
            <a:ext cx="2713038" cy="244475"/>
          </a:xfrm>
          <a:prstGeom prst="rect">
            <a:avLst/>
          </a:prstGeom>
          <a:noFill/>
          <a:ln>
            <a:noFill/>
          </a:ln>
        </p:spPr>
        <p:txBody>
          <a:bodyPr>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a:spcBef>
                <a:spcPct val="50000"/>
              </a:spcBef>
              <a:defRPr/>
            </a:pPr>
            <a:r>
              <a:rPr lang="en-US" sz="1000" b="1">
                <a:solidFill>
                  <a:srgbClr val="336699"/>
                </a:solidFill>
                <a:latin typeface="Helvetica" pitchFamily="-84" charset="0"/>
              </a:rPr>
              <a:t>Silberschatz, Galvin and Gagne ©2013</a:t>
            </a:r>
          </a:p>
        </p:txBody>
      </p:sp>
      <p:sp>
        <p:nvSpPr>
          <p:cNvPr id="8" name="Text Box 8">
            <a:extLst>
              <a:ext uri="{FF2B5EF4-FFF2-40B4-BE49-F238E27FC236}">
                <a16:creationId xmlns:a16="http://schemas.microsoft.com/office/drawing/2014/main" id="{6612607C-56E4-4B1E-A16D-82E130021883}"/>
              </a:ext>
            </a:extLst>
          </p:cNvPr>
          <p:cNvSpPr txBox="1">
            <a:spLocks noChangeArrowheads="1"/>
          </p:cNvSpPr>
          <p:nvPr/>
        </p:nvSpPr>
        <p:spPr bwMode="auto">
          <a:xfrm>
            <a:off x="26988" y="6613525"/>
            <a:ext cx="2695575" cy="246063"/>
          </a:xfrm>
          <a:prstGeom prst="rect">
            <a:avLst/>
          </a:prstGeom>
          <a:noFill/>
          <a:ln>
            <a:noFill/>
          </a:ln>
        </p:spPr>
        <p:txBody>
          <a:bodyPr wrap="none">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spcBef>
                <a:spcPct val="50000"/>
              </a:spcBef>
              <a:defRPr/>
            </a:pPr>
            <a:r>
              <a:rPr lang="en-US" sz="1000" b="1">
                <a:solidFill>
                  <a:srgbClr val="336699"/>
                </a:solidFill>
                <a:latin typeface="Helvetica" pitchFamily="-84" charset="0"/>
              </a:rPr>
              <a:t>Operating System Concepts – 9</a:t>
            </a:r>
            <a:r>
              <a:rPr lang="en-US" sz="1000" b="1" baseline="30000">
                <a:solidFill>
                  <a:srgbClr val="336699"/>
                </a:solidFill>
                <a:latin typeface="Helvetica" pitchFamily="-84" charset="0"/>
              </a:rPr>
              <a:t>th</a:t>
            </a:r>
            <a:r>
              <a:rPr lang="en-US" sz="1000" b="1">
                <a:solidFill>
                  <a:srgbClr val="336699"/>
                </a:solidFill>
                <a:latin typeface="Helvetica" pitchFamily="-84" charset="0"/>
              </a:rPr>
              <a:t> Edition</a:t>
            </a:r>
          </a:p>
        </p:txBody>
      </p:sp>
      <p:pic>
        <p:nvPicPr>
          <p:cNvPr id="9" name="Picture 9" descr="dino_4">
            <a:extLst>
              <a:ext uri="{FF2B5EF4-FFF2-40B4-BE49-F238E27FC236}">
                <a16:creationId xmlns:a16="http://schemas.microsoft.com/office/drawing/2014/main" id="{74CF2B8E-12A5-4F0B-A124-3D682CB5E7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0738" y="4157663"/>
            <a:ext cx="2062162" cy="1593850"/>
          </a:xfrm>
          <a:prstGeom prst="rect">
            <a:avLst/>
          </a:prstGeom>
          <a:noFill/>
          <a:ln w="76200">
            <a:solidFill>
              <a:srgbClr val="336699"/>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10">
            <a:extLst>
              <a:ext uri="{FF2B5EF4-FFF2-40B4-BE49-F238E27FC236}">
                <a16:creationId xmlns:a16="http://schemas.microsoft.com/office/drawing/2014/main" id="{1A2D301F-E6BE-4129-AC51-F73D16BAB867}"/>
              </a:ext>
            </a:extLst>
          </p:cNvPr>
          <p:cNvSpPr>
            <a:spLocks noChangeArrowheads="1"/>
          </p:cNvSpPr>
          <p:nvPr/>
        </p:nvSpPr>
        <p:spPr bwMode="auto">
          <a:xfrm>
            <a:off x="3224213" y="4006850"/>
            <a:ext cx="2336800" cy="1887538"/>
          </a:xfrm>
          <a:prstGeom prst="rect">
            <a:avLst/>
          </a:prstGeom>
          <a:noFill/>
          <a:ln w="57150" cmpd="thinThick">
            <a:solidFill>
              <a:srgbClr val="66CC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defRPr/>
            </a:pPr>
            <a:endParaRPr lang="en-US" altLang="en-US"/>
          </a:p>
        </p:txBody>
      </p:sp>
      <p:sp>
        <p:nvSpPr>
          <p:cNvPr id="152578" name="Rectangle 2"/>
          <p:cNvSpPr>
            <a:spLocks noGrp="1" noChangeArrowheads="1"/>
          </p:cNvSpPr>
          <p:nvPr>
            <p:ph type="ctrTitle"/>
          </p:nvPr>
        </p:nvSpPr>
        <p:spPr>
          <a:xfrm>
            <a:off x="685800" y="685800"/>
            <a:ext cx="7772400" cy="2127250"/>
          </a:xfrm>
        </p:spPr>
        <p:txBody>
          <a:bodyPr/>
          <a:lstStyle>
            <a:lvl1pPr>
              <a:defRPr sz="4300"/>
            </a:lvl1pPr>
          </a:lstStyle>
          <a:p>
            <a:r>
              <a:rPr lang="en-US" dirty="0"/>
              <a:t>Click to edit Master title style</a:t>
            </a:r>
          </a:p>
        </p:txBody>
      </p:sp>
    </p:spTree>
    <p:extLst>
      <p:ext uri="{BB962C8B-B14F-4D97-AF65-F5344CB8AC3E}">
        <p14:creationId xmlns:p14="http://schemas.microsoft.com/office/powerpoint/2010/main" val="3282104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1298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1338" y="277813"/>
            <a:ext cx="2144712"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281738"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305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7985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471697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6450" y="1233488"/>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7450" y="1233488"/>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108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7881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12547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8797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4758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18735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ino_3">
            <a:extLst>
              <a:ext uri="{FF2B5EF4-FFF2-40B4-BE49-F238E27FC236}">
                <a16:creationId xmlns:a16="http://schemas.microsoft.com/office/drawing/2014/main" id="{644AB368-3B57-4696-A1E0-4DDE884F652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5750" y="0"/>
            <a:ext cx="11953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006A88A0-E39F-4F21-90A4-442CDB16F72A}"/>
              </a:ext>
            </a:extLst>
          </p:cNvPr>
          <p:cNvSpPr>
            <a:spLocks noGrp="1" noChangeArrowheads="1"/>
          </p:cNvSpPr>
          <p:nvPr>
            <p:ph type="title"/>
          </p:nvPr>
        </p:nvSpPr>
        <p:spPr bwMode="auto">
          <a:xfrm>
            <a:off x="457200" y="277813"/>
            <a:ext cx="82296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a:extLst>
              <a:ext uri="{FF2B5EF4-FFF2-40B4-BE49-F238E27FC236}">
                <a16:creationId xmlns:a16="http://schemas.microsoft.com/office/drawing/2014/main" id="{FE617A9E-9125-4F08-B253-5625780B9136}"/>
              </a:ext>
            </a:extLst>
          </p:cNvPr>
          <p:cNvSpPr>
            <a:spLocks noGrp="1" noChangeArrowheads="1"/>
          </p:cNvSpPr>
          <p:nvPr>
            <p:ph type="body" idx="1"/>
          </p:nvPr>
        </p:nvSpPr>
        <p:spPr bwMode="auto">
          <a:xfrm>
            <a:off x="806450" y="1233488"/>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a:extLst>
              <a:ext uri="{FF2B5EF4-FFF2-40B4-BE49-F238E27FC236}">
                <a16:creationId xmlns:a16="http://schemas.microsoft.com/office/drawing/2014/main" id="{4985AF6B-A760-4303-9C52-57D1D791E685}"/>
              </a:ext>
            </a:extLst>
          </p:cNvPr>
          <p:cNvSpPr>
            <a:spLocks noChangeArrowheads="1"/>
          </p:cNvSpPr>
          <p:nvPr/>
        </p:nvSpPr>
        <p:spPr bwMode="auto">
          <a:xfrm>
            <a:off x="0" y="0"/>
            <a:ext cx="228600" cy="2286000"/>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eaLnBrk="1" hangingPunct="1">
              <a:defRPr/>
            </a:pPr>
            <a:endParaRPr lang="en-US" altLang="en-US" sz="2400">
              <a:latin typeface="Times New Roman" panose="02020603050405020304" pitchFamily="18" charset="0"/>
            </a:endParaRPr>
          </a:p>
        </p:txBody>
      </p:sp>
      <p:sp>
        <p:nvSpPr>
          <p:cNvPr id="1030" name="Line 6">
            <a:extLst>
              <a:ext uri="{FF2B5EF4-FFF2-40B4-BE49-F238E27FC236}">
                <a16:creationId xmlns:a16="http://schemas.microsoft.com/office/drawing/2014/main" id="{921C9B87-BDE5-42B7-BB34-565552FD4E96}"/>
              </a:ext>
            </a:extLst>
          </p:cNvPr>
          <p:cNvSpPr>
            <a:spLocks noChangeShapeType="1"/>
          </p:cNvSpPr>
          <p:nvPr/>
        </p:nvSpPr>
        <p:spPr bwMode="auto">
          <a:xfrm>
            <a:off x="457200" y="860425"/>
            <a:ext cx="8077200" cy="0"/>
          </a:xfrm>
          <a:prstGeom prst="line">
            <a:avLst/>
          </a:prstGeom>
          <a:noFill/>
          <a:ln w="19050">
            <a:solidFill>
              <a:srgbClr val="3366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 name="Rectangle 7">
            <a:extLst>
              <a:ext uri="{FF2B5EF4-FFF2-40B4-BE49-F238E27FC236}">
                <a16:creationId xmlns:a16="http://schemas.microsoft.com/office/drawing/2014/main" id="{8BC4B416-C432-4FD3-9B23-3BD9AD8D572D}"/>
              </a:ext>
            </a:extLst>
          </p:cNvPr>
          <p:cNvSpPr>
            <a:spLocks noChangeArrowheads="1"/>
          </p:cNvSpPr>
          <p:nvPr/>
        </p:nvSpPr>
        <p:spPr bwMode="auto">
          <a:xfrm>
            <a:off x="0" y="2286000"/>
            <a:ext cx="228600" cy="228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eaLnBrk="1" hangingPunct="1">
              <a:defRPr/>
            </a:pPr>
            <a:endParaRPr lang="en-US" altLang="en-US" sz="2400">
              <a:latin typeface="Times New Roman" panose="02020603050405020304" pitchFamily="18" charset="0"/>
            </a:endParaRPr>
          </a:p>
        </p:txBody>
      </p:sp>
      <p:sp>
        <p:nvSpPr>
          <p:cNvPr id="1032" name="Rectangle 8">
            <a:extLst>
              <a:ext uri="{FF2B5EF4-FFF2-40B4-BE49-F238E27FC236}">
                <a16:creationId xmlns:a16="http://schemas.microsoft.com/office/drawing/2014/main" id="{C1AC244C-FF93-4C04-BDB9-A64E97489704}"/>
              </a:ext>
            </a:extLst>
          </p:cNvPr>
          <p:cNvSpPr>
            <a:spLocks noChangeArrowheads="1"/>
          </p:cNvSpPr>
          <p:nvPr/>
        </p:nvSpPr>
        <p:spPr bwMode="auto">
          <a:xfrm>
            <a:off x="0" y="4572000"/>
            <a:ext cx="228600" cy="2286000"/>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eaLnBrk="1" hangingPunct="1">
              <a:defRPr/>
            </a:pPr>
            <a:endParaRPr lang="en-US" altLang="en-US" sz="2400">
              <a:latin typeface="Times New Roman" panose="02020603050405020304" pitchFamily="18" charset="0"/>
            </a:endParaRPr>
          </a:p>
        </p:txBody>
      </p:sp>
      <p:sp>
        <p:nvSpPr>
          <p:cNvPr id="1033" name="Text Box 9">
            <a:extLst>
              <a:ext uri="{FF2B5EF4-FFF2-40B4-BE49-F238E27FC236}">
                <a16:creationId xmlns:a16="http://schemas.microsoft.com/office/drawing/2014/main" id="{A82DEB64-525D-4FBD-B9EB-38D70B265196}"/>
              </a:ext>
            </a:extLst>
          </p:cNvPr>
          <p:cNvSpPr txBox="1">
            <a:spLocks noChangeArrowheads="1"/>
          </p:cNvSpPr>
          <p:nvPr/>
        </p:nvSpPr>
        <p:spPr bwMode="auto">
          <a:xfrm>
            <a:off x="4256088" y="6613525"/>
            <a:ext cx="447675" cy="246063"/>
          </a:xfrm>
          <a:prstGeom prst="rect">
            <a:avLst/>
          </a:prstGeom>
          <a:noFill/>
          <a:ln>
            <a:noFill/>
          </a:ln>
        </p:spPr>
        <p:txBody>
          <a:bodyPr wrap="none">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a:spcBef>
                <a:spcPct val="50000"/>
              </a:spcBef>
              <a:defRPr/>
            </a:pPr>
            <a:r>
              <a:rPr lang="en-US" altLang="en-US" sz="1000" b="1">
                <a:solidFill>
                  <a:srgbClr val="006699"/>
                </a:solidFill>
                <a:latin typeface="Helvetica" panose="020B0604020202020204" pitchFamily="34" charset="0"/>
              </a:rPr>
              <a:t>3.</a:t>
            </a:r>
            <a:fld id="{FBB46DED-91C7-4AAC-B35A-8639A635F54A}" type="slidenum">
              <a:rPr lang="en-US" altLang="en-US" sz="1000" b="1" smtClean="0">
                <a:solidFill>
                  <a:srgbClr val="006699"/>
                </a:solidFill>
                <a:latin typeface="Helvetica" panose="020B0604020202020204" pitchFamily="34" charset="0"/>
              </a:rPr>
              <a:pPr algn="ctr">
                <a:spcBef>
                  <a:spcPct val="50000"/>
                </a:spcBef>
                <a:defRPr/>
              </a:pPr>
              <a:t>‹#›</a:t>
            </a:fld>
            <a:endParaRPr lang="en-US" altLang="en-US" sz="1000" b="1">
              <a:solidFill>
                <a:srgbClr val="006699"/>
              </a:solidFill>
              <a:latin typeface="Helvetica" panose="020B0604020202020204" pitchFamily="34" charset="0"/>
            </a:endParaRPr>
          </a:p>
        </p:txBody>
      </p:sp>
      <p:sp>
        <p:nvSpPr>
          <p:cNvPr id="1034" name="Text Box 10">
            <a:extLst>
              <a:ext uri="{FF2B5EF4-FFF2-40B4-BE49-F238E27FC236}">
                <a16:creationId xmlns:a16="http://schemas.microsoft.com/office/drawing/2014/main" id="{759D2EA4-FEE3-47C4-A71D-8393AB0E841E}"/>
              </a:ext>
            </a:extLst>
          </p:cNvPr>
          <p:cNvSpPr txBox="1">
            <a:spLocks noChangeArrowheads="1"/>
          </p:cNvSpPr>
          <p:nvPr/>
        </p:nvSpPr>
        <p:spPr bwMode="auto">
          <a:xfrm>
            <a:off x="6489700" y="6588125"/>
            <a:ext cx="2713038" cy="244475"/>
          </a:xfrm>
          <a:prstGeom prst="rect">
            <a:avLst/>
          </a:prstGeom>
          <a:noFill/>
          <a:ln>
            <a:noFill/>
          </a:ln>
        </p:spPr>
        <p:txBody>
          <a:bodyPr>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a:spcBef>
                <a:spcPct val="50000"/>
              </a:spcBef>
              <a:defRPr/>
            </a:pPr>
            <a:r>
              <a:rPr lang="en-US" sz="1000" b="1">
                <a:solidFill>
                  <a:srgbClr val="006699"/>
                </a:solidFill>
                <a:latin typeface="Helvetica" pitchFamily="-84" charset="0"/>
              </a:rPr>
              <a:t>Silberschatz, Galvin and Gagne ©2013</a:t>
            </a:r>
          </a:p>
        </p:txBody>
      </p:sp>
      <p:sp>
        <p:nvSpPr>
          <p:cNvPr id="1035" name="Text Box 11">
            <a:extLst>
              <a:ext uri="{FF2B5EF4-FFF2-40B4-BE49-F238E27FC236}">
                <a16:creationId xmlns:a16="http://schemas.microsoft.com/office/drawing/2014/main" id="{6A27E632-CE13-4EF3-AB67-ABC20E0E841F}"/>
              </a:ext>
            </a:extLst>
          </p:cNvPr>
          <p:cNvSpPr txBox="1">
            <a:spLocks noChangeArrowheads="1"/>
          </p:cNvSpPr>
          <p:nvPr/>
        </p:nvSpPr>
        <p:spPr bwMode="auto">
          <a:xfrm>
            <a:off x="185738" y="6621463"/>
            <a:ext cx="2638425" cy="244475"/>
          </a:xfrm>
          <a:prstGeom prst="rect">
            <a:avLst/>
          </a:prstGeom>
          <a:noFill/>
          <a:ln>
            <a:noFill/>
          </a:ln>
        </p:spPr>
        <p:txBody>
          <a:bodyPr wrap="none">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spcBef>
                <a:spcPct val="50000"/>
              </a:spcBef>
              <a:defRPr/>
            </a:pPr>
            <a:r>
              <a:rPr lang="en-US" sz="1000" b="1">
                <a:solidFill>
                  <a:srgbClr val="006699"/>
                </a:solidFill>
                <a:latin typeface="Helvetica" pitchFamily="-84" charset="0"/>
              </a:rPr>
              <a:t>Operating System Concepts – 9</a:t>
            </a:r>
            <a:r>
              <a:rPr lang="en-US" sz="1000" b="1" baseline="30000">
                <a:solidFill>
                  <a:srgbClr val="006699"/>
                </a:solidFill>
                <a:latin typeface="Helvetica" pitchFamily="-84" charset="0"/>
              </a:rPr>
              <a:t>th</a:t>
            </a:r>
            <a:r>
              <a:rPr lang="en-US" sz="1000" b="1">
                <a:solidFill>
                  <a:srgbClr val="006699"/>
                </a:solidFill>
                <a:latin typeface="Helvetica" pitchFamily="-84" charset="0"/>
              </a:rPr>
              <a:t> Edition</a:t>
            </a:r>
          </a:p>
        </p:txBody>
      </p:sp>
      <p:pic>
        <p:nvPicPr>
          <p:cNvPr id="1036" name="Picture 12" descr="dino_6">
            <a:extLst>
              <a:ext uri="{FF2B5EF4-FFF2-40B4-BE49-F238E27FC236}">
                <a16:creationId xmlns:a16="http://schemas.microsoft.com/office/drawing/2014/main" id="{067219F0-9470-4318-ADDD-862A90F46B6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73988" y="5849938"/>
            <a:ext cx="1284287"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15" r:id="rId1"/>
    <p:sldLayoutId id="2147484205" r:id="rId2"/>
    <p:sldLayoutId id="2147484206" r:id="rId3"/>
    <p:sldLayoutId id="2147484207" r:id="rId4"/>
    <p:sldLayoutId id="2147484208" r:id="rId5"/>
    <p:sldLayoutId id="2147484209" r:id="rId6"/>
    <p:sldLayoutId id="2147484210" r:id="rId7"/>
    <p:sldLayoutId id="2147484211" r:id="rId8"/>
    <p:sldLayoutId id="2147484212" r:id="rId9"/>
    <p:sldLayoutId id="2147484213" r:id="rId10"/>
    <p:sldLayoutId id="2147484214" r:id="rId11"/>
  </p:sldLayoutIdLst>
  <p:txStyles>
    <p:titleStyle>
      <a:lvl1pPr algn="ctr" rtl="0" eaLnBrk="0" fontAlgn="base" hangingPunct="0">
        <a:spcBef>
          <a:spcPct val="0"/>
        </a:spcBef>
        <a:spcAft>
          <a:spcPct val="0"/>
        </a:spcAft>
        <a:defRPr sz="3200" b="1">
          <a:solidFill>
            <a:srgbClr val="006699"/>
          </a:solidFill>
          <a:latin typeface="+mj-lt"/>
          <a:ea typeface="MS PGothic" pitchFamily="34" charset="-128"/>
          <a:cs typeface="ＭＳ Ｐゴシック" charset="-128"/>
        </a:defRPr>
      </a:lvl1pPr>
      <a:lvl2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2pPr>
      <a:lvl3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3pPr>
      <a:lvl4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4pPr>
      <a:lvl5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5pPr>
      <a:lvl6pPr marL="457200" algn="ctr" rtl="0" fontAlgn="base">
        <a:spcBef>
          <a:spcPct val="0"/>
        </a:spcBef>
        <a:spcAft>
          <a:spcPct val="0"/>
        </a:spcAft>
        <a:defRPr sz="3200" b="1">
          <a:solidFill>
            <a:srgbClr val="006699"/>
          </a:solidFill>
          <a:latin typeface="Arial" charset="0"/>
        </a:defRPr>
      </a:lvl6pPr>
      <a:lvl7pPr marL="914400" algn="ctr" rtl="0" fontAlgn="base">
        <a:spcBef>
          <a:spcPct val="0"/>
        </a:spcBef>
        <a:spcAft>
          <a:spcPct val="0"/>
        </a:spcAft>
        <a:defRPr sz="3200" b="1">
          <a:solidFill>
            <a:srgbClr val="006699"/>
          </a:solidFill>
          <a:latin typeface="Arial" charset="0"/>
        </a:defRPr>
      </a:lvl7pPr>
      <a:lvl8pPr marL="1371600" algn="ctr" rtl="0" fontAlgn="base">
        <a:spcBef>
          <a:spcPct val="0"/>
        </a:spcBef>
        <a:spcAft>
          <a:spcPct val="0"/>
        </a:spcAft>
        <a:defRPr sz="3200" b="1">
          <a:solidFill>
            <a:srgbClr val="006699"/>
          </a:solidFill>
          <a:latin typeface="Arial" charset="0"/>
        </a:defRPr>
      </a:lvl8pPr>
      <a:lvl9pPr marL="1828800" algn="ctr" rtl="0" fontAlgn="base">
        <a:spcBef>
          <a:spcPct val="0"/>
        </a:spcBef>
        <a:spcAft>
          <a:spcPct val="0"/>
        </a:spcAft>
        <a:defRPr sz="3200" b="1">
          <a:solidFill>
            <a:srgbClr val="006699"/>
          </a:solidFill>
          <a:latin typeface="Arial" charset="0"/>
        </a:defRPr>
      </a:lvl9pPr>
    </p:titleStyle>
    <p:bodyStyle>
      <a:lvl1pPr marL="342900" indent="-342900" algn="l" rtl="0" eaLnBrk="0" fontAlgn="base" hangingPunct="0">
        <a:spcBef>
          <a:spcPct val="35000"/>
        </a:spcBef>
        <a:spcAft>
          <a:spcPct val="0"/>
        </a:spcAft>
        <a:buClr>
          <a:srgbClr val="993300"/>
        </a:buClr>
        <a:buSzPct val="90000"/>
        <a:buFont typeface="Monotype Sorts" pitchFamily="-84" charset="2"/>
        <a:buChar char="n"/>
        <a:defRPr kumimoji="1">
          <a:solidFill>
            <a:schemeClr val="tx1"/>
          </a:solidFill>
          <a:latin typeface="+mn-lt"/>
          <a:ea typeface="MS PGothic" pitchFamily="34" charset="-128"/>
          <a:cs typeface="ＭＳ Ｐゴシック" charset="-128"/>
        </a:defRPr>
      </a:lvl1pPr>
      <a:lvl2pPr marL="742950" indent="-285750" algn="l" rtl="0" eaLnBrk="0" fontAlgn="base" hangingPunct="0">
        <a:spcBef>
          <a:spcPct val="35000"/>
        </a:spcBef>
        <a:spcAft>
          <a:spcPct val="0"/>
        </a:spcAft>
        <a:buClr>
          <a:srgbClr val="CC6600"/>
        </a:buClr>
        <a:buSzPct val="80000"/>
        <a:buFont typeface="Monotype Sorts" pitchFamily="-84" charset="2"/>
        <a:buChar char="l"/>
        <a:defRPr kumimoji="1">
          <a:solidFill>
            <a:schemeClr val="tx1"/>
          </a:solidFill>
          <a:latin typeface="+mn-lt"/>
          <a:ea typeface="MS PGothic" pitchFamily="34" charset="-128"/>
        </a:defRPr>
      </a:lvl2pPr>
      <a:lvl3pPr marL="1085850" indent="-228600" algn="l" rtl="0" eaLnBrk="0" fontAlgn="base" hangingPunct="0">
        <a:spcBef>
          <a:spcPct val="35000"/>
        </a:spcBef>
        <a:spcAft>
          <a:spcPct val="0"/>
        </a:spcAft>
        <a:buClr>
          <a:srgbClr val="009900"/>
        </a:buClr>
        <a:buSzPct val="75000"/>
        <a:buFont typeface="Webdings" panose="05030102010509060703" pitchFamily="18" charset="2"/>
        <a:buChar char="4"/>
        <a:defRPr kumimoji="1">
          <a:solidFill>
            <a:schemeClr val="tx1"/>
          </a:solidFill>
          <a:latin typeface="+mn-lt"/>
          <a:ea typeface="MS PGothic" pitchFamily="34" charset="-128"/>
        </a:defRPr>
      </a:lvl3pPr>
      <a:lvl4pPr marL="1428750" indent="-228600" algn="l" rtl="0" eaLnBrk="0" fontAlgn="base" hangingPunct="0">
        <a:spcBef>
          <a:spcPct val="35000"/>
        </a:spcBef>
        <a:spcAft>
          <a:spcPct val="0"/>
        </a:spcAft>
        <a:buClr>
          <a:schemeClr val="hlink"/>
        </a:buClr>
        <a:buSzPct val="75000"/>
        <a:buChar char="–"/>
        <a:defRPr kumimoji="1">
          <a:solidFill>
            <a:schemeClr val="tx1"/>
          </a:solidFill>
          <a:latin typeface="+mn-lt"/>
          <a:ea typeface="MS PGothic" pitchFamily="34" charset="-128"/>
        </a:defRPr>
      </a:lvl4pPr>
      <a:lvl5pPr marL="1771650" indent="-228600" algn="l" rtl="0" eaLnBrk="0" fontAlgn="base" hangingPunct="0">
        <a:spcBef>
          <a:spcPct val="35000"/>
        </a:spcBef>
        <a:spcAft>
          <a:spcPct val="0"/>
        </a:spcAft>
        <a:buClr>
          <a:srgbClr val="FF0066"/>
        </a:buClr>
        <a:buSzPct val="75000"/>
        <a:buChar char="»"/>
        <a:defRPr kumimoji="1">
          <a:solidFill>
            <a:schemeClr val="tx1"/>
          </a:solidFill>
          <a:latin typeface="+mn-lt"/>
          <a:ea typeface="MS PGothic" pitchFamily="34" charset="-128"/>
        </a:defRPr>
      </a:lvl5pPr>
      <a:lvl6pPr marL="22288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6pPr>
      <a:lvl7pPr marL="26860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7pPr>
      <a:lvl8pPr marL="31432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8pPr>
      <a:lvl9pPr marL="36004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s://www.google.com/imgres?imgurl=https://cdn-images-1.medium.com/max/1600/0*w9_pyVIjOX4XlaPg.png&amp;imgrefurl=https://thebittheories.com/little-endian-vs-big-endian-b4046c63e1f2&amp;docid=LQv-T4ES-YWq0M&amp;tbnid=L70FZfSdWSmGbM:&amp;vet=10ahUKEwiBiLv2_vvYAhWpmuAKHQjmAm8QMwhGKA4wDg..i&amp;w=641&amp;h=137&amp;bih=587&amp;biw=1289&amp;q=big%20endian%20little%20endian&amp;ved=0ahUKEwiBiLv2_vvYAhWpmuAKHQjmAm8QMwhGKA4wDg&amp;iact=mrc&amp;uact=8"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hyperlink" Target="http://www.cplusplus.com/articles/DEN36Up4/" TargetMode="Externa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a:extLst>
              <a:ext uri="{FF2B5EF4-FFF2-40B4-BE49-F238E27FC236}">
                <a16:creationId xmlns:a16="http://schemas.microsoft.com/office/drawing/2014/main" id="{F0083392-54C9-4CB7-A350-806995A079B0}"/>
              </a:ext>
            </a:extLst>
          </p:cNvPr>
          <p:cNvSpPr>
            <a:spLocks noGrp="1" noChangeArrowheads="1"/>
          </p:cNvSpPr>
          <p:nvPr>
            <p:ph type="ctrTitle"/>
          </p:nvPr>
        </p:nvSpPr>
        <p:spPr>
          <a:xfrm>
            <a:off x="371475" y="1831975"/>
            <a:ext cx="8458200" cy="1143000"/>
          </a:xfrm>
          <a:noFill/>
        </p:spPr>
        <p:txBody>
          <a:bodyPr/>
          <a:lstStyle/>
          <a:p>
            <a:pPr eaLnBrk="1" hangingPunct="1"/>
            <a:r>
              <a:rPr lang="en-US" altLang="en-US"/>
              <a:t>Chapter 3:  Processes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42E8F38D-64C3-4020-9032-915CCC3C2181}"/>
              </a:ext>
            </a:extLst>
          </p:cNvPr>
          <p:cNvSpPr>
            <a:spLocks noGrp="1" noChangeArrowheads="1"/>
          </p:cNvSpPr>
          <p:nvPr>
            <p:ph type="title"/>
          </p:nvPr>
        </p:nvSpPr>
        <p:spPr>
          <a:xfrm>
            <a:off x="1576388" y="155575"/>
            <a:ext cx="6107112" cy="576263"/>
          </a:xfrm>
        </p:spPr>
        <p:txBody>
          <a:bodyPr/>
          <a:lstStyle/>
          <a:p>
            <a:pPr eaLnBrk="1" hangingPunct="1"/>
            <a:r>
              <a:rPr lang="en-US" altLang="en-US"/>
              <a:t>Process Concept (Cont.)</a:t>
            </a:r>
          </a:p>
        </p:txBody>
      </p:sp>
      <p:sp>
        <p:nvSpPr>
          <p:cNvPr id="16387" name="Rectangle 3">
            <a:extLst>
              <a:ext uri="{FF2B5EF4-FFF2-40B4-BE49-F238E27FC236}">
                <a16:creationId xmlns:a16="http://schemas.microsoft.com/office/drawing/2014/main" id="{1CB48482-0770-4782-837D-15CACD8EA9C1}"/>
              </a:ext>
            </a:extLst>
          </p:cNvPr>
          <p:cNvSpPr>
            <a:spLocks noGrp="1" noChangeArrowheads="1"/>
          </p:cNvSpPr>
          <p:nvPr>
            <p:ph type="body" idx="1"/>
          </p:nvPr>
        </p:nvSpPr>
        <p:spPr>
          <a:xfrm>
            <a:off x="933450" y="1041400"/>
            <a:ext cx="7164388" cy="4786313"/>
          </a:xfrm>
        </p:spPr>
        <p:txBody>
          <a:bodyPr/>
          <a:lstStyle/>
          <a:p>
            <a:r>
              <a:rPr lang="en-US" altLang="en-US"/>
              <a:t>Program is </a:t>
            </a:r>
            <a:r>
              <a:rPr lang="en-US" altLang="en-US" b="1" i="1"/>
              <a:t>passive</a:t>
            </a:r>
            <a:r>
              <a:rPr lang="en-US" altLang="en-US"/>
              <a:t> entity stored on disk (</a:t>
            </a:r>
            <a:r>
              <a:rPr lang="en-US" altLang="en-US" b="1">
                <a:solidFill>
                  <a:srgbClr val="3366FF"/>
                </a:solidFill>
              </a:rPr>
              <a:t>executable file</a:t>
            </a:r>
            <a:r>
              <a:rPr lang="en-US" altLang="en-US"/>
              <a:t>), process is </a:t>
            </a:r>
            <a:r>
              <a:rPr lang="en-US" altLang="en-US" b="1" i="1"/>
              <a:t>active </a:t>
            </a:r>
          </a:p>
          <a:p>
            <a:pPr lvl="1"/>
            <a:r>
              <a:rPr lang="en-US" altLang="en-US"/>
              <a:t>Program becomes process when executable file loaded into memory</a:t>
            </a:r>
          </a:p>
          <a:p>
            <a:r>
              <a:rPr lang="en-US" altLang="en-US"/>
              <a:t>Execution of program started via GUI mouse clicks, command line entry of its name, etc</a:t>
            </a:r>
          </a:p>
          <a:p>
            <a:r>
              <a:rPr lang="en-US" altLang="en-US"/>
              <a:t>One program can be several processes</a:t>
            </a:r>
          </a:p>
          <a:p>
            <a:pPr lvl="1"/>
            <a:r>
              <a:rPr lang="en-US" altLang="en-US"/>
              <a:t>Consider multiple users executing the same program</a:t>
            </a:r>
          </a:p>
          <a:p>
            <a:pPr>
              <a:lnSpc>
                <a:spcPct val="90000"/>
              </a:lnSpc>
            </a:pPr>
            <a:r>
              <a:rPr lang="en-US" altLang="en-US"/>
              <a:t>One process can be several threads (chapter 4)</a:t>
            </a:r>
          </a:p>
          <a:p>
            <a:pPr>
              <a:lnSpc>
                <a:spcPct val="90000"/>
              </a:lnSpc>
              <a:buFont typeface="Monotype Sorts" pitchFamily="-84" charset="2"/>
              <a:buNone/>
            </a:pPr>
            <a:endParaRPr lang="en-US"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6D230706-5CC5-47B7-B555-12A2DD454C17}"/>
              </a:ext>
            </a:extLst>
          </p:cNvPr>
          <p:cNvSpPr>
            <a:spLocks noGrp="1" noChangeArrowheads="1"/>
          </p:cNvSpPr>
          <p:nvPr>
            <p:ph type="title"/>
          </p:nvPr>
        </p:nvSpPr>
        <p:spPr>
          <a:xfrm>
            <a:off x="1360488" y="182563"/>
            <a:ext cx="6251575" cy="576262"/>
          </a:xfrm>
        </p:spPr>
        <p:txBody>
          <a:bodyPr/>
          <a:lstStyle/>
          <a:p>
            <a:pPr eaLnBrk="1" hangingPunct="1"/>
            <a:r>
              <a:rPr lang="en-US" altLang="en-US"/>
              <a:t>Process State</a:t>
            </a:r>
          </a:p>
        </p:txBody>
      </p:sp>
      <p:sp>
        <p:nvSpPr>
          <p:cNvPr id="18435" name="Rectangle 3">
            <a:extLst>
              <a:ext uri="{FF2B5EF4-FFF2-40B4-BE49-F238E27FC236}">
                <a16:creationId xmlns:a16="http://schemas.microsoft.com/office/drawing/2014/main" id="{1FFCF514-D0BB-464F-937F-62E9D2DC461F}"/>
              </a:ext>
            </a:extLst>
          </p:cNvPr>
          <p:cNvSpPr>
            <a:spLocks noGrp="1" noChangeArrowheads="1"/>
          </p:cNvSpPr>
          <p:nvPr>
            <p:ph type="body" idx="1"/>
          </p:nvPr>
        </p:nvSpPr>
        <p:spPr>
          <a:xfrm>
            <a:off x="806450" y="1254125"/>
            <a:ext cx="7370763" cy="3254375"/>
          </a:xfrm>
        </p:spPr>
        <p:txBody>
          <a:bodyPr/>
          <a:lstStyle/>
          <a:p>
            <a:r>
              <a:rPr lang="en-US" altLang="en-US" dirty="0"/>
              <a:t>As a process executes, it changes </a:t>
            </a:r>
            <a:r>
              <a:rPr lang="en-US" altLang="en-US" b="1" dirty="0">
                <a:solidFill>
                  <a:srgbClr val="3366FF"/>
                </a:solidFill>
              </a:rPr>
              <a:t>state</a:t>
            </a:r>
          </a:p>
          <a:p>
            <a:pPr lvl="1"/>
            <a:r>
              <a:rPr lang="en-US" altLang="en-US" b="1" dirty="0">
                <a:solidFill>
                  <a:srgbClr val="3366FF"/>
                </a:solidFill>
              </a:rPr>
              <a:t>new</a:t>
            </a:r>
            <a:r>
              <a:rPr lang="en-US" altLang="en-US" dirty="0"/>
              <a:t>:  The process is being created</a:t>
            </a:r>
          </a:p>
          <a:p>
            <a:pPr lvl="1"/>
            <a:r>
              <a:rPr lang="en-US" altLang="en-US" b="1" dirty="0">
                <a:solidFill>
                  <a:srgbClr val="3366FF"/>
                </a:solidFill>
              </a:rPr>
              <a:t>running</a:t>
            </a:r>
            <a:r>
              <a:rPr lang="en-US" altLang="en-US" dirty="0"/>
              <a:t>:  Instructions are being executed</a:t>
            </a:r>
          </a:p>
          <a:p>
            <a:pPr lvl="1"/>
            <a:r>
              <a:rPr lang="en-US" altLang="en-US" b="1" dirty="0">
                <a:solidFill>
                  <a:srgbClr val="3366FF"/>
                </a:solidFill>
              </a:rPr>
              <a:t>waiting</a:t>
            </a:r>
            <a:r>
              <a:rPr lang="en-US" altLang="en-US" dirty="0"/>
              <a:t>:  The process is waiting for some event to occur</a:t>
            </a:r>
          </a:p>
          <a:p>
            <a:pPr lvl="1"/>
            <a:r>
              <a:rPr lang="en-US" altLang="en-US" b="1" dirty="0">
                <a:solidFill>
                  <a:srgbClr val="3366FF"/>
                </a:solidFill>
              </a:rPr>
              <a:t>ready</a:t>
            </a:r>
            <a:r>
              <a:rPr lang="en-US" altLang="en-US" dirty="0"/>
              <a:t>:  The process is waiting to be assigned to a processor</a:t>
            </a:r>
          </a:p>
          <a:p>
            <a:pPr lvl="1"/>
            <a:r>
              <a:rPr lang="en-US" altLang="en-US" b="1" dirty="0">
                <a:solidFill>
                  <a:srgbClr val="3366FF"/>
                </a:solidFill>
              </a:rPr>
              <a:t>terminated</a:t>
            </a:r>
            <a:r>
              <a:rPr lang="en-US" altLang="en-US" dirty="0"/>
              <a:t>:  The process has finished execution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1441B003-BC42-42FF-B16B-876536AC9FAC}"/>
              </a:ext>
            </a:extLst>
          </p:cNvPr>
          <p:cNvSpPr>
            <a:spLocks noGrp="1" noChangeArrowheads="1"/>
          </p:cNvSpPr>
          <p:nvPr>
            <p:ph type="title"/>
          </p:nvPr>
        </p:nvSpPr>
        <p:spPr>
          <a:xfrm>
            <a:off x="739775" y="182563"/>
            <a:ext cx="7947025" cy="576262"/>
          </a:xfrm>
        </p:spPr>
        <p:txBody>
          <a:bodyPr/>
          <a:lstStyle/>
          <a:p>
            <a:pPr eaLnBrk="1" hangingPunct="1"/>
            <a:r>
              <a:rPr lang="en-US" altLang="en-US"/>
              <a:t>Diagram of Process State</a:t>
            </a:r>
          </a:p>
        </p:txBody>
      </p:sp>
      <p:pic>
        <p:nvPicPr>
          <p:cNvPr id="20483" name="Picture 9">
            <a:extLst>
              <a:ext uri="{FF2B5EF4-FFF2-40B4-BE49-F238E27FC236}">
                <a16:creationId xmlns:a16="http://schemas.microsoft.com/office/drawing/2014/main" id="{0A143FDA-F776-4176-9028-34E1D15376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1425" y="2154238"/>
            <a:ext cx="6635750" cy="264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F56E18CA-D05B-453A-BEC8-982A545FA858}"/>
              </a:ext>
            </a:extLst>
          </p:cNvPr>
          <p:cNvSpPr>
            <a:spLocks noGrp="1" noChangeArrowheads="1"/>
          </p:cNvSpPr>
          <p:nvPr>
            <p:ph type="title"/>
          </p:nvPr>
        </p:nvSpPr>
        <p:spPr>
          <a:xfrm>
            <a:off x="1166813" y="136525"/>
            <a:ext cx="7519987" cy="576263"/>
          </a:xfrm>
        </p:spPr>
        <p:txBody>
          <a:bodyPr/>
          <a:lstStyle/>
          <a:p>
            <a:pPr eaLnBrk="1" hangingPunct="1"/>
            <a:r>
              <a:rPr lang="en-US" altLang="en-US"/>
              <a:t>Process Control Block (PCB)</a:t>
            </a:r>
          </a:p>
        </p:txBody>
      </p:sp>
      <p:sp>
        <p:nvSpPr>
          <p:cNvPr id="22531" name="Rectangle 3">
            <a:extLst>
              <a:ext uri="{FF2B5EF4-FFF2-40B4-BE49-F238E27FC236}">
                <a16:creationId xmlns:a16="http://schemas.microsoft.com/office/drawing/2014/main" id="{F38B132B-0953-4CE4-8DBB-7E4D03CAF157}"/>
              </a:ext>
            </a:extLst>
          </p:cNvPr>
          <p:cNvSpPr>
            <a:spLocks noGrp="1" noChangeArrowheads="1"/>
          </p:cNvSpPr>
          <p:nvPr>
            <p:ph type="body" idx="1"/>
          </p:nvPr>
        </p:nvSpPr>
        <p:spPr>
          <a:xfrm>
            <a:off x="806450" y="1041400"/>
            <a:ext cx="4579938" cy="4772025"/>
          </a:xfrm>
        </p:spPr>
        <p:txBody>
          <a:bodyPr/>
          <a:lstStyle/>
          <a:p>
            <a:pPr>
              <a:buFont typeface="Monotype Sorts" pitchFamily="-84" charset="2"/>
              <a:buNone/>
            </a:pPr>
            <a:r>
              <a:rPr lang="en-US" altLang="en-US"/>
              <a:t>Information associated with each process </a:t>
            </a:r>
          </a:p>
          <a:p>
            <a:pPr>
              <a:buFont typeface="Monotype Sorts" pitchFamily="-84" charset="2"/>
              <a:buNone/>
            </a:pPr>
            <a:r>
              <a:rPr lang="en-US" altLang="en-US"/>
              <a:t>(also called </a:t>
            </a:r>
            <a:r>
              <a:rPr lang="en-US" altLang="en-US" b="1">
                <a:solidFill>
                  <a:srgbClr val="3366FF"/>
                </a:solidFill>
              </a:rPr>
              <a:t>task control block</a:t>
            </a:r>
            <a:r>
              <a:rPr lang="en-US" altLang="en-US"/>
              <a:t>)</a:t>
            </a:r>
          </a:p>
          <a:p>
            <a:r>
              <a:rPr lang="en-US" altLang="en-US"/>
              <a:t>Process id, state – running, waiting, etc</a:t>
            </a:r>
          </a:p>
          <a:p>
            <a:r>
              <a:rPr lang="en-US" altLang="en-US"/>
              <a:t>Program counter – location of instruction to next execute</a:t>
            </a:r>
          </a:p>
          <a:p>
            <a:r>
              <a:rPr lang="en-US" altLang="en-US"/>
              <a:t>CPU registers – contents of all process-centric registers</a:t>
            </a:r>
          </a:p>
          <a:p>
            <a:r>
              <a:rPr lang="en-US" altLang="en-US"/>
              <a:t>CPU scheduling information- priorities, scheduling queue pointers</a:t>
            </a:r>
          </a:p>
          <a:p>
            <a:r>
              <a:rPr lang="en-US" altLang="en-US"/>
              <a:t>Memory-management information – memory allocated to the process</a:t>
            </a:r>
          </a:p>
          <a:p>
            <a:r>
              <a:rPr lang="en-US" altLang="en-US"/>
              <a:t>Accounting information – CPU used, clock time elapsed since start, time limits</a:t>
            </a:r>
          </a:p>
          <a:p>
            <a:r>
              <a:rPr lang="en-US" altLang="en-US"/>
              <a:t>I/O status information – I/O devices allocated to process, list of open files</a:t>
            </a:r>
          </a:p>
          <a:p>
            <a:endParaRPr lang="en-US" altLang="en-US"/>
          </a:p>
        </p:txBody>
      </p:sp>
      <p:pic>
        <p:nvPicPr>
          <p:cNvPr id="22532" name="Picture 9">
            <a:extLst>
              <a:ext uri="{FF2B5EF4-FFF2-40B4-BE49-F238E27FC236}">
                <a16:creationId xmlns:a16="http://schemas.microsoft.com/office/drawing/2014/main" id="{393146B0-7B67-4DBD-B251-2C444C3130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0400" y="1393825"/>
            <a:ext cx="2795588" cy="448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70CFD4FE-18C0-44D8-853F-435F7906067C}"/>
              </a:ext>
            </a:extLst>
          </p:cNvPr>
          <p:cNvSpPr txBox="1"/>
          <p:nvPr/>
        </p:nvSpPr>
        <p:spPr>
          <a:xfrm>
            <a:off x="7910496" y="1491449"/>
            <a:ext cx="625492" cy="369332"/>
          </a:xfrm>
          <a:prstGeom prst="rect">
            <a:avLst/>
          </a:prstGeom>
          <a:noFill/>
        </p:spPr>
        <p:txBody>
          <a:bodyPr wrap="none" rtlCol="0">
            <a:spAutoFit/>
          </a:bodyPr>
          <a:lstStyle/>
          <a:p>
            <a:r>
              <a:rPr lang="en-US" dirty="0"/>
              <a:t>, ID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310A900E-B38F-4217-8C4C-DD6B12E276E9}"/>
              </a:ext>
            </a:extLst>
          </p:cNvPr>
          <p:cNvSpPr>
            <a:spLocks noGrp="1" noChangeArrowheads="1"/>
          </p:cNvSpPr>
          <p:nvPr>
            <p:ph type="title"/>
          </p:nvPr>
        </p:nvSpPr>
        <p:spPr>
          <a:xfrm>
            <a:off x="1041400" y="136525"/>
            <a:ext cx="7645400" cy="576263"/>
          </a:xfrm>
        </p:spPr>
        <p:txBody>
          <a:bodyPr/>
          <a:lstStyle/>
          <a:p>
            <a:pPr eaLnBrk="1" hangingPunct="1"/>
            <a:r>
              <a:rPr lang="en-US" altLang="en-US"/>
              <a:t>Threads</a:t>
            </a:r>
          </a:p>
        </p:txBody>
      </p:sp>
      <p:sp>
        <p:nvSpPr>
          <p:cNvPr id="26627" name="Rectangle 3">
            <a:extLst>
              <a:ext uri="{FF2B5EF4-FFF2-40B4-BE49-F238E27FC236}">
                <a16:creationId xmlns:a16="http://schemas.microsoft.com/office/drawing/2014/main" id="{3B2BF3B1-D036-4419-9A3B-CEE03AB5B1D0}"/>
              </a:ext>
            </a:extLst>
          </p:cNvPr>
          <p:cNvSpPr>
            <a:spLocks noGrp="1" noChangeArrowheads="1"/>
          </p:cNvSpPr>
          <p:nvPr>
            <p:ph type="body" idx="1"/>
          </p:nvPr>
        </p:nvSpPr>
        <p:spPr>
          <a:xfrm>
            <a:off x="987425" y="1093788"/>
            <a:ext cx="6975475" cy="3983037"/>
          </a:xfrm>
        </p:spPr>
        <p:txBody>
          <a:bodyPr/>
          <a:lstStyle/>
          <a:p>
            <a:r>
              <a:rPr lang="en-US" altLang="en-US"/>
              <a:t>So far, process has a single thread of execution</a:t>
            </a:r>
          </a:p>
          <a:p>
            <a:r>
              <a:rPr lang="en-US" altLang="en-US"/>
              <a:t>Consider having multiple program counters per process</a:t>
            </a:r>
          </a:p>
          <a:p>
            <a:pPr lvl="1"/>
            <a:r>
              <a:rPr lang="en-US" altLang="en-US"/>
              <a:t>Multiple stacks</a:t>
            </a:r>
          </a:p>
          <a:p>
            <a:pPr lvl="1"/>
            <a:r>
              <a:rPr lang="en-US" altLang="en-US"/>
              <a:t>Multiple locations can execute at once</a:t>
            </a:r>
          </a:p>
          <a:p>
            <a:pPr lvl="2"/>
            <a:r>
              <a:rPr lang="en-US" altLang="en-US"/>
              <a:t>Multiple threads of control -&gt; </a:t>
            </a:r>
            <a:r>
              <a:rPr lang="en-US" altLang="en-US" b="1">
                <a:solidFill>
                  <a:srgbClr val="3366FF"/>
                </a:solidFill>
              </a:rPr>
              <a:t>threads</a:t>
            </a:r>
          </a:p>
          <a:p>
            <a:r>
              <a:rPr lang="en-US" altLang="en-US"/>
              <a:t>Must then have storage for thread details, multiple program counters in PCB</a:t>
            </a:r>
          </a:p>
          <a:p>
            <a:r>
              <a:rPr lang="en-US" altLang="en-US"/>
              <a:t>See next chapter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C886FCCF-754D-4833-81A7-7DBAB1C3326C}"/>
              </a:ext>
            </a:extLst>
          </p:cNvPr>
          <p:cNvSpPr>
            <a:spLocks noGrp="1" noChangeArrowheads="1"/>
          </p:cNvSpPr>
          <p:nvPr>
            <p:ph type="title"/>
          </p:nvPr>
        </p:nvSpPr>
        <p:spPr>
          <a:xfrm>
            <a:off x="1041400" y="136525"/>
            <a:ext cx="7645400" cy="576263"/>
          </a:xfrm>
        </p:spPr>
        <p:txBody>
          <a:bodyPr/>
          <a:lstStyle/>
          <a:p>
            <a:pPr eaLnBrk="1" hangingPunct="1"/>
            <a:r>
              <a:rPr lang="en-US" altLang="en-US"/>
              <a:t>Process Scheduling</a:t>
            </a:r>
          </a:p>
        </p:txBody>
      </p:sp>
      <p:sp>
        <p:nvSpPr>
          <p:cNvPr id="28675" name="Rectangle 3">
            <a:extLst>
              <a:ext uri="{FF2B5EF4-FFF2-40B4-BE49-F238E27FC236}">
                <a16:creationId xmlns:a16="http://schemas.microsoft.com/office/drawing/2014/main" id="{BF4E55A4-3AE5-4E60-8E4A-90161E7B8DFF}"/>
              </a:ext>
            </a:extLst>
          </p:cNvPr>
          <p:cNvSpPr>
            <a:spLocks noGrp="1" noChangeArrowheads="1"/>
          </p:cNvSpPr>
          <p:nvPr>
            <p:ph type="body" idx="1"/>
          </p:nvPr>
        </p:nvSpPr>
        <p:spPr>
          <a:xfrm>
            <a:off x="887413" y="1168400"/>
            <a:ext cx="6975475" cy="3983038"/>
          </a:xfrm>
        </p:spPr>
        <p:txBody>
          <a:bodyPr/>
          <a:lstStyle/>
          <a:p>
            <a:r>
              <a:rPr lang="en-US" altLang="en-US"/>
              <a:t>Maximize CPU use, quickly switch processes onto CPU for time sharing</a:t>
            </a:r>
          </a:p>
          <a:p>
            <a:r>
              <a:rPr lang="en-US" altLang="en-US" b="1">
                <a:solidFill>
                  <a:srgbClr val="3366FF"/>
                </a:solidFill>
              </a:rPr>
              <a:t>Process scheduler </a:t>
            </a:r>
            <a:r>
              <a:rPr lang="en-US" altLang="en-US"/>
              <a:t>selects among available processes for next execution on CPU</a:t>
            </a:r>
          </a:p>
          <a:p>
            <a:r>
              <a:rPr lang="en-US" altLang="en-US"/>
              <a:t>Maintains </a:t>
            </a:r>
            <a:r>
              <a:rPr lang="en-US" altLang="en-US" b="1">
                <a:solidFill>
                  <a:srgbClr val="3366FF"/>
                </a:solidFill>
              </a:rPr>
              <a:t>scheduling queues </a:t>
            </a:r>
            <a:r>
              <a:rPr lang="en-US" altLang="en-US"/>
              <a:t>of processes</a:t>
            </a:r>
          </a:p>
          <a:p>
            <a:pPr lvl="1"/>
            <a:r>
              <a:rPr lang="en-US" altLang="en-US" b="1">
                <a:solidFill>
                  <a:srgbClr val="3366FF"/>
                </a:solidFill>
              </a:rPr>
              <a:t>Job queue </a:t>
            </a:r>
            <a:r>
              <a:rPr lang="en-US" altLang="en-US"/>
              <a:t>– set of all processes in the system</a:t>
            </a:r>
          </a:p>
          <a:p>
            <a:pPr lvl="1"/>
            <a:r>
              <a:rPr lang="en-US" altLang="en-US" b="1">
                <a:solidFill>
                  <a:srgbClr val="3366FF"/>
                </a:solidFill>
              </a:rPr>
              <a:t>Ready queue </a:t>
            </a:r>
            <a:r>
              <a:rPr lang="en-US" altLang="en-US"/>
              <a:t>– set of all processes residing in main memory, ready and waiting to execute</a:t>
            </a:r>
          </a:p>
          <a:p>
            <a:pPr lvl="1"/>
            <a:r>
              <a:rPr lang="en-US" altLang="en-US" b="1">
                <a:solidFill>
                  <a:srgbClr val="3366FF"/>
                </a:solidFill>
              </a:rPr>
              <a:t>Device queues </a:t>
            </a:r>
            <a:r>
              <a:rPr lang="en-US" altLang="en-US"/>
              <a:t>– set of processes waiting for an I/O device</a:t>
            </a:r>
          </a:p>
          <a:p>
            <a:pPr lvl="1"/>
            <a:r>
              <a:rPr lang="en-US" altLang="en-US"/>
              <a:t>Processes migrate among the various queues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3CF4C71E-F6B9-4760-BF8F-181A554239F0}"/>
              </a:ext>
            </a:extLst>
          </p:cNvPr>
          <p:cNvSpPr>
            <a:spLocks noGrp="1" noChangeArrowheads="1"/>
          </p:cNvSpPr>
          <p:nvPr>
            <p:ph type="title"/>
          </p:nvPr>
        </p:nvSpPr>
        <p:spPr>
          <a:xfrm>
            <a:off x="974725" y="236538"/>
            <a:ext cx="7983538" cy="457200"/>
          </a:xfrm>
        </p:spPr>
        <p:txBody>
          <a:bodyPr/>
          <a:lstStyle/>
          <a:p>
            <a:pPr eaLnBrk="1" hangingPunct="1"/>
            <a:r>
              <a:rPr lang="en-US" altLang="en-US" sz="2400"/>
              <a:t>Ready Queue And Various I/O Device Queues</a:t>
            </a:r>
          </a:p>
        </p:txBody>
      </p:sp>
      <p:pic>
        <p:nvPicPr>
          <p:cNvPr id="30723" name="Picture 7">
            <a:extLst>
              <a:ext uri="{FF2B5EF4-FFF2-40B4-BE49-F238E27FC236}">
                <a16:creationId xmlns:a16="http://schemas.microsoft.com/office/drawing/2014/main" id="{B82478FE-46D0-4E51-9C70-28B7A49B10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8475" y="1214438"/>
            <a:ext cx="5822950" cy="502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F7F890DB-205A-4F81-873C-371FF7D8EDE1}"/>
              </a:ext>
            </a:extLst>
          </p:cNvPr>
          <p:cNvSpPr>
            <a:spLocks noGrp="1" noChangeArrowheads="1"/>
          </p:cNvSpPr>
          <p:nvPr>
            <p:ph type="title"/>
          </p:nvPr>
        </p:nvSpPr>
        <p:spPr>
          <a:xfrm>
            <a:off x="960438" y="144463"/>
            <a:ext cx="8229600" cy="576262"/>
          </a:xfrm>
        </p:spPr>
        <p:txBody>
          <a:bodyPr/>
          <a:lstStyle/>
          <a:p>
            <a:r>
              <a:rPr lang="en-US" altLang="en-US"/>
              <a:t>Process Representation in Linux</a:t>
            </a:r>
          </a:p>
        </p:txBody>
      </p:sp>
      <p:sp>
        <p:nvSpPr>
          <p:cNvPr id="32771" name="Content Placeholder 2">
            <a:extLst>
              <a:ext uri="{FF2B5EF4-FFF2-40B4-BE49-F238E27FC236}">
                <a16:creationId xmlns:a16="http://schemas.microsoft.com/office/drawing/2014/main" id="{61B99948-F047-4C8F-9589-03EAEA7AEA20}"/>
              </a:ext>
            </a:extLst>
          </p:cNvPr>
          <p:cNvSpPr>
            <a:spLocks noGrp="1" noChangeArrowheads="1"/>
          </p:cNvSpPr>
          <p:nvPr>
            <p:ph idx="1"/>
          </p:nvPr>
        </p:nvSpPr>
        <p:spPr/>
        <p:txBody>
          <a:bodyPr/>
          <a:lstStyle/>
          <a:p>
            <a:pPr>
              <a:buFont typeface="Monotype Sorts" pitchFamily="-84" charset="2"/>
              <a:buNone/>
            </a:pPr>
            <a:r>
              <a:rPr lang="en-US" altLang="en-US"/>
              <a:t>Represented by the C structure </a:t>
            </a:r>
            <a:r>
              <a:rPr lang="en-US" altLang="en-US">
                <a:latin typeface="Courier New" panose="02070309020205020404" pitchFamily="49" charset="0"/>
                <a:cs typeface="Courier New" panose="02070309020205020404" pitchFamily="49" charset="0"/>
              </a:rPr>
              <a:t>task_struct</a:t>
            </a:r>
          </a:p>
          <a:p>
            <a:pPr>
              <a:buFont typeface="Monotype Sorts" pitchFamily="-84" charset="2"/>
              <a:buNone/>
            </a:pPr>
            <a:br>
              <a:rPr lang="en-US" altLang="en-US">
                <a:latin typeface="Courier New" panose="02070309020205020404" pitchFamily="49" charset="0"/>
                <a:cs typeface="Courier New" panose="02070309020205020404" pitchFamily="49" charset="0"/>
              </a:rPr>
            </a:br>
            <a:r>
              <a:rPr lang="en-US" altLang="en-US" sz="1600">
                <a:latin typeface="Courier New" panose="02070309020205020404" pitchFamily="49" charset="0"/>
                <a:cs typeface="Courier New" panose="02070309020205020404" pitchFamily="49" charset="0"/>
              </a:rPr>
              <a:t>pid t_pid; /* process identifier */ </a:t>
            </a:r>
            <a:br>
              <a:rPr lang="en-US" altLang="en-US" sz="1600">
                <a:latin typeface="Courier New" panose="02070309020205020404" pitchFamily="49" charset="0"/>
                <a:cs typeface="Courier New" panose="02070309020205020404" pitchFamily="49" charset="0"/>
              </a:rPr>
            </a:br>
            <a:r>
              <a:rPr lang="en-US" altLang="en-US" sz="1600">
                <a:latin typeface="Courier New" panose="02070309020205020404" pitchFamily="49" charset="0"/>
                <a:cs typeface="Courier New" panose="02070309020205020404" pitchFamily="49" charset="0"/>
              </a:rPr>
              <a:t>long state; /* state of the process */ </a:t>
            </a:r>
            <a:br>
              <a:rPr lang="en-US" altLang="en-US" sz="1600">
                <a:latin typeface="Courier New" panose="02070309020205020404" pitchFamily="49" charset="0"/>
                <a:cs typeface="Courier New" panose="02070309020205020404" pitchFamily="49" charset="0"/>
              </a:rPr>
            </a:br>
            <a:r>
              <a:rPr lang="en-US" altLang="en-US" sz="1600">
                <a:latin typeface="Courier New" panose="02070309020205020404" pitchFamily="49" charset="0"/>
                <a:cs typeface="Courier New" panose="02070309020205020404" pitchFamily="49" charset="0"/>
              </a:rPr>
              <a:t>unsigned int time_slice /* scheduling information */ </a:t>
            </a:r>
            <a:br>
              <a:rPr lang="en-US" altLang="en-US" sz="1600">
                <a:latin typeface="Courier New" panose="02070309020205020404" pitchFamily="49" charset="0"/>
                <a:cs typeface="Courier New" panose="02070309020205020404" pitchFamily="49" charset="0"/>
              </a:rPr>
            </a:br>
            <a:r>
              <a:rPr lang="en-US" altLang="en-US" sz="1600">
                <a:latin typeface="Courier New" panose="02070309020205020404" pitchFamily="49" charset="0"/>
                <a:cs typeface="Courier New" panose="02070309020205020404" pitchFamily="49" charset="0"/>
              </a:rPr>
              <a:t>struct task_struct *parent; /* this process</a:t>
            </a:r>
            <a:r>
              <a:rPr lang="ja-JP" altLang="en-US" sz="1600">
                <a:latin typeface="Courier New" panose="02070309020205020404" pitchFamily="49" charset="0"/>
                <a:cs typeface="Courier New" panose="02070309020205020404" pitchFamily="49" charset="0"/>
              </a:rPr>
              <a:t>’</a:t>
            </a:r>
            <a:r>
              <a:rPr lang="en-US" altLang="ja-JP" sz="1600">
                <a:latin typeface="Courier New" panose="02070309020205020404" pitchFamily="49" charset="0"/>
                <a:cs typeface="Courier New" panose="02070309020205020404" pitchFamily="49" charset="0"/>
              </a:rPr>
              <a:t>s parent */ </a:t>
            </a:r>
            <a:br>
              <a:rPr lang="en-US" altLang="ja-JP" sz="1600">
                <a:latin typeface="Courier New" panose="02070309020205020404" pitchFamily="49" charset="0"/>
                <a:cs typeface="Courier New" panose="02070309020205020404" pitchFamily="49" charset="0"/>
              </a:rPr>
            </a:br>
            <a:r>
              <a:rPr lang="en-US" altLang="ja-JP" sz="1600">
                <a:latin typeface="Courier New" panose="02070309020205020404" pitchFamily="49" charset="0"/>
                <a:cs typeface="Courier New" panose="02070309020205020404" pitchFamily="49" charset="0"/>
              </a:rPr>
              <a:t>struct list_head children; /* this process</a:t>
            </a:r>
            <a:r>
              <a:rPr lang="ja-JP" altLang="en-US" sz="1600">
                <a:latin typeface="Courier New" panose="02070309020205020404" pitchFamily="49" charset="0"/>
                <a:cs typeface="Courier New" panose="02070309020205020404" pitchFamily="49" charset="0"/>
              </a:rPr>
              <a:t>’</a:t>
            </a:r>
            <a:r>
              <a:rPr lang="en-US" altLang="ja-JP" sz="1600">
                <a:latin typeface="Courier New" panose="02070309020205020404" pitchFamily="49" charset="0"/>
                <a:cs typeface="Courier New" panose="02070309020205020404" pitchFamily="49" charset="0"/>
              </a:rPr>
              <a:t>s children */ </a:t>
            </a:r>
            <a:br>
              <a:rPr lang="en-US" altLang="ja-JP" sz="1600">
                <a:latin typeface="Courier New" panose="02070309020205020404" pitchFamily="49" charset="0"/>
                <a:cs typeface="Courier New" panose="02070309020205020404" pitchFamily="49" charset="0"/>
              </a:rPr>
            </a:br>
            <a:r>
              <a:rPr lang="en-US" altLang="ja-JP" sz="1600">
                <a:latin typeface="Courier New" panose="02070309020205020404" pitchFamily="49" charset="0"/>
                <a:cs typeface="Courier New" panose="02070309020205020404" pitchFamily="49" charset="0"/>
              </a:rPr>
              <a:t>struct files_struct *files; /* list of open files */ </a:t>
            </a:r>
            <a:br>
              <a:rPr lang="en-US" altLang="ja-JP" sz="1600">
                <a:latin typeface="Courier New" panose="02070309020205020404" pitchFamily="49" charset="0"/>
                <a:cs typeface="Courier New" panose="02070309020205020404" pitchFamily="49" charset="0"/>
              </a:rPr>
            </a:br>
            <a:r>
              <a:rPr lang="en-US" altLang="ja-JP" sz="1600">
                <a:latin typeface="Courier New" panose="02070309020205020404" pitchFamily="49" charset="0"/>
                <a:cs typeface="Courier New" panose="02070309020205020404" pitchFamily="49" charset="0"/>
              </a:rPr>
              <a:t>struct mm_struct *mm; /* address space of this process */</a:t>
            </a:r>
            <a:endParaRPr lang="en-US" altLang="en-US" sz="1600">
              <a:latin typeface="Courier New" panose="02070309020205020404" pitchFamily="49" charset="0"/>
              <a:cs typeface="Courier New" panose="02070309020205020404" pitchFamily="49" charset="0"/>
            </a:endParaRPr>
          </a:p>
        </p:txBody>
      </p:sp>
      <p:pic>
        <p:nvPicPr>
          <p:cNvPr id="32772" name="Picture 3" descr="C:\Users\as668\Desktop\in-3_1.jpg">
            <a:extLst>
              <a:ext uri="{FF2B5EF4-FFF2-40B4-BE49-F238E27FC236}">
                <a16:creationId xmlns:a16="http://schemas.microsoft.com/office/drawing/2014/main" id="{F8802AB8-3ABE-4179-BF1F-D603E0B855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7188" y="4111625"/>
            <a:ext cx="5865812"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9FE8DA3A-031C-4B51-B75E-260F1F65950F}"/>
              </a:ext>
            </a:extLst>
          </p:cNvPr>
          <p:cNvSpPr>
            <a:spLocks noGrp="1" noChangeArrowheads="1"/>
          </p:cNvSpPr>
          <p:nvPr>
            <p:ph type="title"/>
          </p:nvPr>
        </p:nvSpPr>
        <p:spPr>
          <a:xfrm>
            <a:off x="971550" y="152400"/>
            <a:ext cx="8229600" cy="576263"/>
          </a:xfrm>
        </p:spPr>
        <p:txBody>
          <a:bodyPr/>
          <a:lstStyle/>
          <a:p>
            <a:pPr eaLnBrk="1" hangingPunct="1"/>
            <a:r>
              <a:rPr lang="en-US" altLang="en-US" sz="2800"/>
              <a:t>Representation of Process Scheduling</a:t>
            </a:r>
          </a:p>
        </p:txBody>
      </p:sp>
      <p:pic>
        <p:nvPicPr>
          <p:cNvPr id="33795" name="Picture 4" descr="3">
            <a:extLst>
              <a:ext uri="{FF2B5EF4-FFF2-40B4-BE49-F238E27FC236}">
                <a16:creationId xmlns:a16="http://schemas.microsoft.com/office/drawing/2014/main" id="{7DF2EB7A-D9D9-4995-8FFD-A209AF4CDA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7488" y="1966913"/>
            <a:ext cx="6546850"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Rectangle 3">
            <a:extLst>
              <a:ext uri="{FF2B5EF4-FFF2-40B4-BE49-F238E27FC236}">
                <a16:creationId xmlns:a16="http://schemas.microsoft.com/office/drawing/2014/main" id="{AC40C32A-62D4-4C0B-981A-43CD1695C693}"/>
              </a:ext>
            </a:extLst>
          </p:cNvPr>
          <p:cNvSpPr txBox="1">
            <a:spLocks noChangeArrowheads="1"/>
          </p:cNvSpPr>
          <p:nvPr/>
        </p:nvSpPr>
        <p:spPr bwMode="auto">
          <a:xfrm>
            <a:off x="808038" y="1303338"/>
            <a:ext cx="6975475"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008" tIns="32004" rIns="64008" bIns="32004"/>
          <a:lstStyle>
            <a:lvl1pPr marL="488950" indent="-488950">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r>
              <a:rPr lang="en-US" altLang="en-US" b="1">
                <a:solidFill>
                  <a:srgbClr val="3366FF"/>
                </a:solidFill>
              </a:rPr>
              <a:t>Queueing diagram </a:t>
            </a:r>
            <a:r>
              <a:rPr lang="en-US" altLang="en-US"/>
              <a:t>represents queues, resources, flows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2B1EE1BF-5C84-48C5-8B1E-EA3FBC56E7D8}"/>
              </a:ext>
            </a:extLst>
          </p:cNvPr>
          <p:cNvSpPr>
            <a:spLocks noGrp="1" noChangeArrowheads="1"/>
          </p:cNvSpPr>
          <p:nvPr>
            <p:ph type="title"/>
          </p:nvPr>
        </p:nvSpPr>
        <p:spPr>
          <a:xfrm>
            <a:off x="457200" y="198438"/>
            <a:ext cx="8229600" cy="576262"/>
          </a:xfrm>
        </p:spPr>
        <p:txBody>
          <a:bodyPr/>
          <a:lstStyle/>
          <a:p>
            <a:pPr eaLnBrk="1" hangingPunct="1"/>
            <a:r>
              <a:rPr lang="en-US" altLang="en-US"/>
              <a:t>Operations on Processes</a:t>
            </a:r>
          </a:p>
        </p:txBody>
      </p:sp>
      <p:sp>
        <p:nvSpPr>
          <p:cNvPr id="41987" name="Rectangle 3">
            <a:extLst>
              <a:ext uri="{FF2B5EF4-FFF2-40B4-BE49-F238E27FC236}">
                <a16:creationId xmlns:a16="http://schemas.microsoft.com/office/drawing/2014/main" id="{BC262AFD-BEB5-4BCC-BBB7-F4CC32F3114E}"/>
              </a:ext>
            </a:extLst>
          </p:cNvPr>
          <p:cNvSpPr>
            <a:spLocks noGrp="1" noChangeArrowheads="1"/>
          </p:cNvSpPr>
          <p:nvPr>
            <p:ph type="body" idx="1"/>
          </p:nvPr>
        </p:nvSpPr>
        <p:spPr>
          <a:xfrm>
            <a:off x="806450" y="1233488"/>
            <a:ext cx="7480300" cy="4448175"/>
          </a:xfrm>
        </p:spPr>
        <p:txBody>
          <a:bodyPr/>
          <a:lstStyle/>
          <a:p>
            <a:r>
              <a:rPr lang="en-US" altLang="en-US"/>
              <a:t>System must provide mechanisms for:</a:t>
            </a:r>
          </a:p>
          <a:p>
            <a:pPr lvl="1"/>
            <a:r>
              <a:rPr lang="en-US" altLang="en-US"/>
              <a:t> process creation,</a:t>
            </a:r>
          </a:p>
          <a:p>
            <a:pPr lvl="1"/>
            <a:r>
              <a:rPr lang="en-US" altLang="en-US"/>
              <a:t> process termination, </a:t>
            </a:r>
          </a:p>
          <a:p>
            <a:pPr lvl="1"/>
            <a:r>
              <a:rPr lang="en-US" altLang="en-US"/>
              <a:t> and so on as detailed next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DACD8416-596D-4D1B-BC2A-5F4E5A8E0C6E}"/>
              </a:ext>
            </a:extLst>
          </p:cNvPr>
          <p:cNvSpPr>
            <a:spLocks noGrp="1" noChangeArrowheads="1"/>
          </p:cNvSpPr>
          <p:nvPr>
            <p:ph type="title"/>
          </p:nvPr>
        </p:nvSpPr>
        <p:spPr>
          <a:xfrm>
            <a:off x="1644650" y="182563"/>
            <a:ext cx="6380163" cy="576262"/>
          </a:xfrm>
        </p:spPr>
        <p:txBody>
          <a:bodyPr/>
          <a:lstStyle/>
          <a:p>
            <a:pPr eaLnBrk="1" hangingPunct="1"/>
            <a:r>
              <a:rPr lang="en-US" altLang="en-US"/>
              <a:t>Chapter 3:  Processes</a:t>
            </a:r>
          </a:p>
        </p:txBody>
      </p:sp>
      <p:sp>
        <p:nvSpPr>
          <p:cNvPr id="8195" name="Rectangle 3">
            <a:extLst>
              <a:ext uri="{FF2B5EF4-FFF2-40B4-BE49-F238E27FC236}">
                <a16:creationId xmlns:a16="http://schemas.microsoft.com/office/drawing/2014/main" id="{D69F8F9F-E2BA-4BBD-B07F-BEC68E92D1A1}"/>
              </a:ext>
            </a:extLst>
          </p:cNvPr>
          <p:cNvSpPr>
            <a:spLocks noGrp="1" noChangeArrowheads="1"/>
          </p:cNvSpPr>
          <p:nvPr>
            <p:ph type="body" idx="1"/>
          </p:nvPr>
        </p:nvSpPr>
        <p:spPr>
          <a:xfrm>
            <a:off x="806450" y="1120775"/>
            <a:ext cx="7370763" cy="3822700"/>
          </a:xfrm>
        </p:spPr>
        <p:txBody>
          <a:bodyPr/>
          <a:lstStyle/>
          <a:p>
            <a:r>
              <a:rPr lang="en-US" altLang="en-US" dirty="0"/>
              <a:t>Process Concept</a:t>
            </a:r>
          </a:p>
          <a:p>
            <a:pPr lvl="1"/>
            <a:r>
              <a:rPr lang="en-US" altLang="en-US" dirty="0"/>
              <a:t>What’s the difference between a program and a process?</a:t>
            </a:r>
          </a:p>
          <a:p>
            <a:r>
              <a:rPr lang="en-US" altLang="en-US" dirty="0"/>
              <a:t>Process Scheduling</a:t>
            </a:r>
          </a:p>
          <a:p>
            <a:pPr lvl="1"/>
            <a:r>
              <a:rPr lang="en-US" altLang="en-US" dirty="0"/>
              <a:t>From the 10,000 foot view. </a:t>
            </a:r>
          </a:p>
          <a:p>
            <a:r>
              <a:rPr lang="en-US" altLang="en-US" dirty="0"/>
              <a:t>Operations on Processes</a:t>
            </a:r>
          </a:p>
          <a:p>
            <a:pPr lvl="1"/>
            <a:r>
              <a:rPr lang="en-US" altLang="en-US" dirty="0"/>
              <a:t>What is the life-cycle of a process? Various process states.</a:t>
            </a:r>
          </a:p>
          <a:p>
            <a:r>
              <a:rPr lang="en-US" altLang="en-US" dirty="0" err="1"/>
              <a:t>Interprocess</a:t>
            </a:r>
            <a:r>
              <a:rPr lang="en-US" altLang="en-US" dirty="0"/>
              <a:t> Communication</a:t>
            </a:r>
          </a:p>
          <a:p>
            <a:pPr lvl="1"/>
            <a:r>
              <a:rPr lang="en-US" altLang="en-US" dirty="0"/>
              <a:t>How do processes communicate?</a:t>
            </a:r>
          </a:p>
          <a:p>
            <a:r>
              <a:rPr lang="en-US" altLang="en-US" dirty="0"/>
              <a:t>Examples of IPC Systems</a:t>
            </a:r>
          </a:p>
          <a:p>
            <a:r>
              <a:rPr lang="en-US" altLang="en-US" dirty="0"/>
              <a:t>Communication in Client-Server Systems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585991CA-584B-4BD2-A252-3FA6DBEF48C3}"/>
              </a:ext>
            </a:extLst>
          </p:cNvPr>
          <p:cNvSpPr>
            <a:spLocks noGrp="1" noChangeArrowheads="1"/>
          </p:cNvSpPr>
          <p:nvPr>
            <p:ph type="title"/>
          </p:nvPr>
        </p:nvSpPr>
        <p:spPr>
          <a:xfrm>
            <a:off x="457200" y="198438"/>
            <a:ext cx="8229600" cy="576262"/>
          </a:xfrm>
        </p:spPr>
        <p:txBody>
          <a:bodyPr/>
          <a:lstStyle/>
          <a:p>
            <a:pPr eaLnBrk="1" hangingPunct="1"/>
            <a:r>
              <a:rPr lang="en-US" altLang="en-US"/>
              <a:t>Process Creation</a:t>
            </a:r>
          </a:p>
        </p:txBody>
      </p:sp>
      <p:sp>
        <p:nvSpPr>
          <p:cNvPr id="44035" name="Rectangle 3">
            <a:extLst>
              <a:ext uri="{FF2B5EF4-FFF2-40B4-BE49-F238E27FC236}">
                <a16:creationId xmlns:a16="http://schemas.microsoft.com/office/drawing/2014/main" id="{E0E38ACD-4DAB-4481-8B4E-5183704E77A2}"/>
              </a:ext>
            </a:extLst>
          </p:cNvPr>
          <p:cNvSpPr>
            <a:spLocks noGrp="1" noChangeArrowheads="1"/>
          </p:cNvSpPr>
          <p:nvPr>
            <p:ph type="body" idx="1"/>
          </p:nvPr>
        </p:nvSpPr>
        <p:spPr>
          <a:xfrm>
            <a:off x="854075" y="1169988"/>
            <a:ext cx="6918325" cy="5076825"/>
          </a:xfrm>
        </p:spPr>
        <p:txBody>
          <a:bodyPr/>
          <a:lstStyle/>
          <a:p>
            <a:r>
              <a:rPr lang="en-US" altLang="en-US" b="1">
                <a:solidFill>
                  <a:srgbClr val="3366FF"/>
                </a:solidFill>
              </a:rPr>
              <a:t>Parent</a:t>
            </a:r>
            <a:r>
              <a:rPr lang="en-US" altLang="en-US" b="1"/>
              <a:t> </a:t>
            </a:r>
            <a:r>
              <a:rPr lang="en-US" altLang="en-US"/>
              <a:t>process create </a:t>
            </a:r>
            <a:r>
              <a:rPr lang="en-US" altLang="en-US" b="1">
                <a:solidFill>
                  <a:srgbClr val="3366FF"/>
                </a:solidFill>
              </a:rPr>
              <a:t>children</a:t>
            </a:r>
            <a:r>
              <a:rPr lang="en-US" altLang="en-US" b="1"/>
              <a:t> </a:t>
            </a:r>
            <a:r>
              <a:rPr lang="en-US" altLang="en-US"/>
              <a:t>processes, which, in turn create other processes, forming a </a:t>
            </a:r>
            <a:r>
              <a:rPr lang="en-US" altLang="en-US" b="1">
                <a:solidFill>
                  <a:srgbClr val="3366FF"/>
                </a:solidFill>
              </a:rPr>
              <a:t>tree</a:t>
            </a:r>
            <a:r>
              <a:rPr lang="en-US" altLang="en-US"/>
              <a:t> of processes</a:t>
            </a:r>
            <a:endParaRPr lang="en-US" altLang="en-US" sz="800"/>
          </a:p>
          <a:p>
            <a:r>
              <a:rPr lang="en-US" altLang="en-US"/>
              <a:t>Generally, process identified and managed via a</a:t>
            </a:r>
            <a:r>
              <a:rPr lang="en-US" altLang="en-US" b="1"/>
              <a:t> </a:t>
            </a:r>
            <a:r>
              <a:rPr lang="en-US" altLang="en-US" b="1">
                <a:solidFill>
                  <a:srgbClr val="3366FF"/>
                </a:solidFill>
              </a:rPr>
              <a:t>process identifier </a:t>
            </a:r>
            <a:r>
              <a:rPr lang="en-US" altLang="en-US"/>
              <a:t>(</a:t>
            </a:r>
            <a:r>
              <a:rPr lang="en-US" altLang="en-US" b="1">
                <a:solidFill>
                  <a:srgbClr val="3366FF"/>
                </a:solidFill>
              </a:rPr>
              <a:t>pid</a:t>
            </a:r>
            <a:r>
              <a:rPr lang="en-US" altLang="en-US"/>
              <a:t>)</a:t>
            </a:r>
            <a:endParaRPr lang="en-US" altLang="en-US" sz="800"/>
          </a:p>
          <a:p>
            <a:r>
              <a:rPr lang="en-US" altLang="en-US"/>
              <a:t>Resource sharing options</a:t>
            </a:r>
          </a:p>
          <a:p>
            <a:pPr lvl="1"/>
            <a:r>
              <a:rPr lang="en-US" altLang="en-US"/>
              <a:t>Parent and children share all resources</a:t>
            </a:r>
          </a:p>
          <a:p>
            <a:pPr lvl="1"/>
            <a:r>
              <a:rPr lang="en-US" altLang="en-US"/>
              <a:t>Children share subset of parent</a:t>
            </a:r>
            <a:r>
              <a:rPr lang="ja-JP" altLang="en-US"/>
              <a:t>’</a:t>
            </a:r>
            <a:r>
              <a:rPr lang="en-US" altLang="ja-JP"/>
              <a:t>s resources</a:t>
            </a:r>
          </a:p>
          <a:p>
            <a:pPr lvl="1"/>
            <a:r>
              <a:rPr lang="en-US" altLang="en-US"/>
              <a:t>Parent and child share no resources</a:t>
            </a:r>
            <a:endParaRPr lang="en-US" altLang="en-US" sz="800"/>
          </a:p>
          <a:p>
            <a:r>
              <a:rPr lang="en-US" altLang="en-US"/>
              <a:t>Execution options</a:t>
            </a:r>
          </a:p>
          <a:p>
            <a:pPr lvl="1"/>
            <a:r>
              <a:rPr lang="en-US" altLang="en-US"/>
              <a:t>Parent and children execute concurrently</a:t>
            </a:r>
          </a:p>
          <a:p>
            <a:pPr lvl="1"/>
            <a:r>
              <a:rPr lang="en-US" altLang="en-US"/>
              <a:t>Parent waits until children terminate</a:t>
            </a:r>
          </a:p>
          <a:p>
            <a:pPr>
              <a:buFont typeface="Monotype Sorts" pitchFamily="-84" charset="2"/>
              <a:buNone/>
            </a:pPr>
            <a:endParaRPr lang="en-US"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a:extLst>
              <a:ext uri="{FF2B5EF4-FFF2-40B4-BE49-F238E27FC236}">
                <a16:creationId xmlns:a16="http://schemas.microsoft.com/office/drawing/2014/main" id="{C30E2B39-F204-424F-861E-D1AAA5C16740}"/>
              </a:ext>
            </a:extLst>
          </p:cNvPr>
          <p:cNvSpPr>
            <a:spLocks noGrp="1" noChangeArrowheads="1"/>
          </p:cNvSpPr>
          <p:nvPr>
            <p:ph type="title"/>
          </p:nvPr>
        </p:nvSpPr>
        <p:spPr>
          <a:xfrm>
            <a:off x="1042988" y="277813"/>
            <a:ext cx="8229600" cy="576262"/>
          </a:xfrm>
        </p:spPr>
        <p:txBody>
          <a:bodyPr/>
          <a:lstStyle/>
          <a:p>
            <a:pPr eaLnBrk="1" hangingPunct="1"/>
            <a:r>
              <a:rPr lang="en-US" altLang="en-US"/>
              <a:t>A Tree of Processes in Linux</a:t>
            </a:r>
          </a:p>
        </p:txBody>
      </p:sp>
      <p:pic>
        <p:nvPicPr>
          <p:cNvPr id="44034" name="Picture 1">
            <a:extLst>
              <a:ext uri="{FF2B5EF4-FFF2-40B4-BE49-F238E27FC236}">
                <a16:creationId xmlns:a16="http://schemas.microsoft.com/office/drawing/2014/main" id="{D7F53E5D-4A72-4DB1-A860-2E7BEB2A5DC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 y="1701800"/>
            <a:ext cx="7985125" cy="343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AEE1163E-64EB-4FEA-A434-4246F32E3D61}"/>
              </a:ext>
            </a:extLst>
          </p:cNvPr>
          <p:cNvSpPr>
            <a:spLocks noGrp="1" noChangeArrowheads="1"/>
          </p:cNvSpPr>
          <p:nvPr>
            <p:ph type="title"/>
          </p:nvPr>
        </p:nvSpPr>
        <p:spPr>
          <a:xfrm>
            <a:off x="1069975" y="152400"/>
            <a:ext cx="7616825" cy="576263"/>
          </a:xfrm>
        </p:spPr>
        <p:txBody>
          <a:bodyPr/>
          <a:lstStyle/>
          <a:p>
            <a:pPr eaLnBrk="1" hangingPunct="1"/>
            <a:r>
              <a:rPr lang="en-US" altLang="en-US"/>
              <a:t>Process Creation (Cont.)</a:t>
            </a:r>
          </a:p>
        </p:txBody>
      </p:sp>
      <p:sp>
        <p:nvSpPr>
          <p:cNvPr id="46083" name="Rectangle 3">
            <a:extLst>
              <a:ext uri="{FF2B5EF4-FFF2-40B4-BE49-F238E27FC236}">
                <a16:creationId xmlns:a16="http://schemas.microsoft.com/office/drawing/2014/main" id="{A2E05230-F083-4A57-96BD-421642CC60E8}"/>
              </a:ext>
            </a:extLst>
          </p:cNvPr>
          <p:cNvSpPr>
            <a:spLocks noGrp="1" noChangeArrowheads="1"/>
          </p:cNvSpPr>
          <p:nvPr>
            <p:ph type="body" idx="1"/>
          </p:nvPr>
        </p:nvSpPr>
        <p:spPr>
          <a:xfrm>
            <a:off x="869950" y="1060450"/>
            <a:ext cx="7154863" cy="4530725"/>
          </a:xfrm>
        </p:spPr>
        <p:txBody>
          <a:bodyPr/>
          <a:lstStyle/>
          <a:p>
            <a:r>
              <a:rPr lang="en-US" altLang="en-US"/>
              <a:t>Address space</a:t>
            </a:r>
          </a:p>
          <a:p>
            <a:pPr lvl="1"/>
            <a:r>
              <a:rPr lang="en-US" altLang="en-US"/>
              <a:t>Child duplicate of parent</a:t>
            </a:r>
          </a:p>
          <a:p>
            <a:pPr lvl="1"/>
            <a:r>
              <a:rPr lang="en-US" altLang="en-US"/>
              <a:t>Child has a program loaded into it</a:t>
            </a:r>
          </a:p>
          <a:p>
            <a:r>
              <a:rPr lang="en-US" altLang="en-US"/>
              <a:t>UNIX examples</a:t>
            </a:r>
          </a:p>
          <a:p>
            <a:pPr lvl="1"/>
            <a:r>
              <a:rPr lang="en-US" altLang="en-US" b="1">
                <a:solidFill>
                  <a:srgbClr val="000000"/>
                </a:solidFill>
                <a:latin typeface="Courier New" panose="02070309020205020404" pitchFamily="49" charset="0"/>
                <a:cs typeface="Courier New" panose="02070309020205020404" pitchFamily="49" charset="0"/>
              </a:rPr>
              <a:t>fork()</a:t>
            </a:r>
            <a:r>
              <a:rPr lang="en-US" altLang="en-US">
                <a:solidFill>
                  <a:srgbClr val="000000"/>
                </a:solidFill>
              </a:rPr>
              <a:t> </a:t>
            </a:r>
            <a:r>
              <a:rPr lang="en-US" altLang="en-US"/>
              <a:t>system call creates new process</a:t>
            </a:r>
          </a:p>
          <a:p>
            <a:pPr lvl="1"/>
            <a:r>
              <a:rPr lang="en-US" altLang="en-US" b="1">
                <a:solidFill>
                  <a:srgbClr val="000000"/>
                </a:solidFill>
                <a:latin typeface="Courier New" panose="02070309020205020404" pitchFamily="49" charset="0"/>
                <a:cs typeface="Courier New" panose="02070309020205020404" pitchFamily="49" charset="0"/>
              </a:rPr>
              <a:t>exec()</a:t>
            </a:r>
            <a:r>
              <a:rPr lang="en-US" altLang="en-US"/>
              <a:t> system call used after a </a:t>
            </a:r>
            <a:r>
              <a:rPr lang="en-US" altLang="en-US" b="1">
                <a:solidFill>
                  <a:srgbClr val="000000"/>
                </a:solidFill>
                <a:latin typeface="Courier New" panose="02070309020205020404" pitchFamily="49" charset="0"/>
                <a:cs typeface="Courier New" panose="02070309020205020404" pitchFamily="49" charset="0"/>
              </a:rPr>
              <a:t>fork()</a:t>
            </a:r>
            <a:r>
              <a:rPr lang="en-US" altLang="en-US"/>
              <a:t> to replace the process</a:t>
            </a:r>
            <a:r>
              <a:rPr lang="ja-JP" altLang="en-US"/>
              <a:t>’</a:t>
            </a:r>
            <a:r>
              <a:rPr lang="en-US" altLang="ja-JP"/>
              <a:t> memory space with a new program</a:t>
            </a:r>
            <a:endParaRPr lang="en-US" altLang="en-US"/>
          </a:p>
        </p:txBody>
      </p:sp>
      <p:pic>
        <p:nvPicPr>
          <p:cNvPr id="46084" name="Picture 4" descr="3">
            <a:extLst>
              <a:ext uri="{FF2B5EF4-FFF2-40B4-BE49-F238E27FC236}">
                <a16:creationId xmlns:a16="http://schemas.microsoft.com/office/drawing/2014/main" id="{B7648B81-97F6-46E1-8B9C-A5F072E07C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7013" y="3798888"/>
            <a:ext cx="641985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D2047C1D-1869-43C7-9387-9BB413F7B388}"/>
              </a:ext>
            </a:extLst>
          </p:cNvPr>
          <p:cNvSpPr>
            <a:spLocks noGrp="1" noChangeArrowheads="1"/>
          </p:cNvSpPr>
          <p:nvPr>
            <p:ph type="title"/>
          </p:nvPr>
        </p:nvSpPr>
        <p:spPr>
          <a:xfrm>
            <a:off x="996950" y="161925"/>
            <a:ext cx="8229600" cy="576263"/>
          </a:xfrm>
        </p:spPr>
        <p:txBody>
          <a:bodyPr/>
          <a:lstStyle/>
          <a:p>
            <a:pPr eaLnBrk="1" hangingPunct="1"/>
            <a:r>
              <a:rPr lang="en-US" altLang="en-US"/>
              <a:t>C Program Forking Separate Process</a:t>
            </a:r>
          </a:p>
        </p:txBody>
      </p:sp>
      <p:pic>
        <p:nvPicPr>
          <p:cNvPr id="48131" name="Picture 5" descr="Screen Shot 2012-12-04 at 11.21.10 AM.png">
            <a:extLst>
              <a:ext uri="{FF2B5EF4-FFF2-40B4-BE49-F238E27FC236}">
                <a16:creationId xmlns:a16="http://schemas.microsoft.com/office/drawing/2014/main" id="{EBADE7C2-D5FA-4624-BCAB-41FCAD5FD62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35138" y="969963"/>
            <a:ext cx="6038850" cy="560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A800BF0E-A289-4CB9-86ED-27F79AFA08FF}"/>
              </a:ext>
            </a:extLst>
          </p:cNvPr>
          <p:cNvSpPr>
            <a:spLocks noGrp="1" noChangeArrowheads="1"/>
          </p:cNvSpPr>
          <p:nvPr>
            <p:ph type="title"/>
          </p:nvPr>
        </p:nvSpPr>
        <p:spPr>
          <a:xfrm>
            <a:off x="1084263" y="115888"/>
            <a:ext cx="8229600" cy="576262"/>
          </a:xfrm>
        </p:spPr>
        <p:txBody>
          <a:bodyPr/>
          <a:lstStyle/>
          <a:p>
            <a:pPr eaLnBrk="1" hangingPunct="1"/>
            <a:r>
              <a:rPr lang="en-US" altLang="en-US" sz="2800"/>
              <a:t>Creating a Separate Process via Windows API</a:t>
            </a:r>
          </a:p>
        </p:txBody>
      </p:sp>
      <p:pic>
        <p:nvPicPr>
          <p:cNvPr id="50179" name="Picture 1" descr="Screen Shot 2012-12-04 at 11.23.48 AM.png">
            <a:extLst>
              <a:ext uri="{FF2B5EF4-FFF2-40B4-BE49-F238E27FC236}">
                <a16:creationId xmlns:a16="http://schemas.microsoft.com/office/drawing/2014/main" id="{10DA2BC8-E161-45EF-B743-C365693AAF3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08238" y="963613"/>
            <a:ext cx="4365625" cy="553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AEE1163E-64EB-4FEA-A434-4246F32E3D61}"/>
              </a:ext>
            </a:extLst>
          </p:cNvPr>
          <p:cNvSpPr>
            <a:spLocks noGrp="1" noChangeArrowheads="1"/>
          </p:cNvSpPr>
          <p:nvPr>
            <p:ph type="title"/>
          </p:nvPr>
        </p:nvSpPr>
        <p:spPr>
          <a:xfrm>
            <a:off x="1069975" y="152400"/>
            <a:ext cx="7616825" cy="576263"/>
          </a:xfrm>
        </p:spPr>
        <p:txBody>
          <a:bodyPr/>
          <a:lstStyle/>
          <a:p>
            <a:pPr eaLnBrk="1" hangingPunct="1"/>
            <a:r>
              <a:rPr lang="en-US" altLang="en-US"/>
              <a:t>Process Creation (Cont.)</a:t>
            </a:r>
          </a:p>
        </p:txBody>
      </p:sp>
      <p:sp>
        <p:nvSpPr>
          <p:cNvPr id="46083" name="Rectangle 3">
            <a:extLst>
              <a:ext uri="{FF2B5EF4-FFF2-40B4-BE49-F238E27FC236}">
                <a16:creationId xmlns:a16="http://schemas.microsoft.com/office/drawing/2014/main" id="{A2E05230-F083-4A57-96BD-421642CC60E8}"/>
              </a:ext>
            </a:extLst>
          </p:cNvPr>
          <p:cNvSpPr>
            <a:spLocks noGrp="1" noChangeArrowheads="1"/>
          </p:cNvSpPr>
          <p:nvPr>
            <p:ph type="body" idx="1"/>
          </p:nvPr>
        </p:nvSpPr>
        <p:spPr>
          <a:xfrm>
            <a:off x="869950" y="1060450"/>
            <a:ext cx="7154863" cy="4530725"/>
          </a:xfrm>
        </p:spPr>
        <p:txBody>
          <a:bodyPr/>
          <a:lstStyle/>
          <a:p>
            <a:r>
              <a:rPr lang="en-US" altLang="en-US"/>
              <a:t>Address space</a:t>
            </a:r>
          </a:p>
          <a:p>
            <a:pPr lvl="1"/>
            <a:r>
              <a:rPr lang="en-US" altLang="en-US"/>
              <a:t>Child duplicate of parent</a:t>
            </a:r>
          </a:p>
          <a:p>
            <a:pPr lvl="1"/>
            <a:r>
              <a:rPr lang="en-US" altLang="en-US"/>
              <a:t>Child has a program loaded into it</a:t>
            </a:r>
          </a:p>
          <a:p>
            <a:r>
              <a:rPr lang="en-US" altLang="en-US"/>
              <a:t>UNIX examples</a:t>
            </a:r>
          </a:p>
          <a:p>
            <a:pPr lvl="1"/>
            <a:r>
              <a:rPr lang="en-US" altLang="en-US" b="1">
                <a:solidFill>
                  <a:srgbClr val="000000"/>
                </a:solidFill>
                <a:latin typeface="Courier New" panose="02070309020205020404" pitchFamily="49" charset="0"/>
                <a:cs typeface="Courier New" panose="02070309020205020404" pitchFamily="49" charset="0"/>
              </a:rPr>
              <a:t>fork()</a:t>
            </a:r>
            <a:r>
              <a:rPr lang="en-US" altLang="en-US">
                <a:solidFill>
                  <a:srgbClr val="000000"/>
                </a:solidFill>
              </a:rPr>
              <a:t> </a:t>
            </a:r>
            <a:r>
              <a:rPr lang="en-US" altLang="en-US"/>
              <a:t>system call creates new process</a:t>
            </a:r>
          </a:p>
          <a:p>
            <a:pPr lvl="1"/>
            <a:r>
              <a:rPr lang="en-US" altLang="en-US" b="1">
                <a:solidFill>
                  <a:srgbClr val="000000"/>
                </a:solidFill>
                <a:latin typeface="Courier New" panose="02070309020205020404" pitchFamily="49" charset="0"/>
                <a:cs typeface="Courier New" panose="02070309020205020404" pitchFamily="49" charset="0"/>
              </a:rPr>
              <a:t>exec()</a:t>
            </a:r>
            <a:r>
              <a:rPr lang="en-US" altLang="en-US"/>
              <a:t> system call used after a </a:t>
            </a:r>
            <a:r>
              <a:rPr lang="en-US" altLang="en-US" b="1">
                <a:solidFill>
                  <a:srgbClr val="000000"/>
                </a:solidFill>
                <a:latin typeface="Courier New" panose="02070309020205020404" pitchFamily="49" charset="0"/>
                <a:cs typeface="Courier New" panose="02070309020205020404" pitchFamily="49" charset="0"/>
              </a:rPr>
              <a:t>fork()</a:t>
            </a:r>
            <a:r>
              <a:rPr lang="en-US" altLang="en-US"/>
              <a:t> to replace the process</a:t>
            </a:r>
            <a:r>
              <a:rPr lang="ja-JP" altLang="en-US"/>
              <a:t>’</a:t>
            </a:r>
            <a:r>
              <a:rPr lang="en-US" altLang="ja-JP"/>
              <a:t> memory space with a new program</a:t>
            </a:r>
            <a:endParaRPr lang="en-US" altLang="en-US"/>
          </a:p>
        </p:txBody>
      </p:sp>
      <p:pic>
        <p:nvPicPr>
          <p:cNvPr id="46084" name="Picture 4" descr="3">
            <a:extLst>
              <a:ext uri="{FF2B5EF4-FFF2-40B4-BE49-F238E27FC236}">
                <a16:creationId xmlns:a16="http://schemas.microsoft.com/office/drawing/2014/main" id="{B7648B81-97F6-46E1-8B9C-A5F072E07C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7013" y="3798888"/>
            <a:ext cx="641985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34794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A5ABD98C-4FCB-423D-AE45-5BCA9F0B1684}"/>
              </a:ext>
            </a:extLst>
          </p:cNvPr>
          <p:cNvSpPr>
            <a:spLocks noGrp="1" noChangeArrowheads="1"/>
          </p:cNvSpPr>
          <p:nvPr>
            <p:ph type="title"/>
          </p:nvPr>
        </p:nvSpPr>
        <p:spPr>
          <a:xfrm>
            <a:off x="457200" y="198438"/>
            <a:ext cx="8229600" cy="576262"/>
          </a:xfrm>
        </p:spPr>
        <p:txBody>
          <a:bodyPr/>
          <a:lstStyle/>
          <a:p>
            <a:pPr eaLnBrk="1" hangingPunct="1"/>
            <a:r>
              <a:rPr lang="en-US" altLang="en-US"/>
              <a:t>Process Termination</a:t>
            </a:r>
          </a:p>
        </p:txBody>
      </p:sp>
      <p:sp>
        <p:nvSpPr>
          <p:cNvPr id="56323" name="Rectangle 3">
            <a:extLst>
              <a:ext uri="{FF2B5EF4-FFF2-40B4-BE49-F238E27FC236}">
                <a16:creationId xmlns:a16="http://schemas.microsoft.com/office/drawing/2014/main" id="{4C800B81-A550-4FAA-9034-2A442E488B8E}"/>
              </a:ext>
            </a:extLst>
          </p:cNvPr>
          <p:cNvSpPr>
            <a:spLocks noGrp="1" noChangeArrowheads="1"/>
          </p:cNvSpPr>
          <p:nvPr>
            <p:ph type="body" idx="1"/>
          </p:nvPr>
        </p:nvSpPr>
        <p:spPr>
          <a:xfrm>
            <a:off x="806450" y="1233488"/>
            <a:ext cx="7170738" cy="4530725"/>
          </a:xfrm>
        </p:spPr>
        <p:txBody>
          <a:bodyPr/>
          <a:lstStyle/>
          <a:p>
            <a:r>
              <a:rPr lang="en-US" altLang="en-US"/>
              <a:t>Process executes last statement and then asks the operating system to delete it using the </a:t>
            </a:r>
            <a:r>
              <a:rPr lang="en-US" altLang="en-US" b="1">
                <a:solidFill>
                  <a:srgbClr val="000000"/>
                </a:solidFill>
                <a:latin typeface="Courier New" panose="02070309020205020404" pitchFamily="49" charset="0"/>
                <a:cs typeface="Courier New" panose="02070309020205020404" pitchFamily="49" charset="0"/>
              </a:rPr>
              <a:t>exit()</a:t>
            </a:r>
            <a:r>
              <a:rPr lang="en-US" altLang="en-US">
                <a:cs typeface="Courier New" panose="02070309020205020404" pitchFamily="49" charset="0"/>
              </a:rPr>
              <a:t> system call.</a:t>
            </a:r>
            <a:endParaRPr lang="en-US" altLang="en-US"/>
          </a:p>
          <a:p>
            <a:pPr lvl="1"/>
            <a:r>
              <a:rPr lang="en-US" altLang="en-US"/>
              <a:t>Returns  status data from child to parent (via </a:t>
            </a:r>
            <a:r>
              <a:rPr lang="en-US" altLang="en-US" b="1">
                <a:solidFill>
                  <a:srgbClr val="000000"/>
                </a:solidFill>
                <a:latin typeface="Courier New" panose="02070309020205020404" pitchFamily="49" charset="0"/>
                <a:cs typeface="Courier New" panose="02070309020205020404" pitchFamily="49" charset="0"/>
              </a:rPr>
              <a:t>wait()</a:t>
            </a:r>
            <a:r>
              <a:rPr lang="en-US" altLang="en-US"/>
              <a:t>)</a:t>
            </a:r>
          </a:p>
          <a:p>
            <a:pPr lvl="1"/>
            <a:r>
              <a:rPr lang="en-US" altLang="en-US"/>
              <a:t>Process</a:t>
            </a:r>
            <a:r>
              <a:rPr lang="ja-JP" altLang="en-US"/>
              <a:t>’</a:t>
            </a:r>
            <a:r>
              <a:rPr lang="en-US" altLang="ja-JP"/>
              <a:t> resources are deallocated by operating system</a:t>
            </a:r>
            <a:endParaRPr lang="en-US" altLang="en-US"/>
          </a:p>
          <a:p>
            <a:r>
              <a:rPr lang="en-US" altLang="en-US"/>
              <a:t>Parent may terminate the execution of children processes  using the </a:t>
            </a:r>
            <a:r>
              <a:rPr lang="en-US" altLang="en-US" b="1">
                <a:solidFill>
                  <a:srgbClr val="000000"/>
                </a:solidFill>
                <a:latin typeface="Courier New" panose="02070309020205020404" pitchFamily="49" charset="0"/>
                <a:cs typeface="Courier New" panose="02070309020205020404" pitchFamily="49" charset="0"/>
              </a:rPr>
              <a:t>abort()</a:t>
            </a:r>
            <a:r>
              <a:rPr lang="en-US" altLang="en-US">
                <a:cs typeface="Courier New" panose="02070309020205020404" pitchFamily="49" charset="0"/>
              </a:rPr>
              <a:t> system call.  Some reasons for doing so:</a:t>
            </a:r>
            <a:endParaRPr lang="en-US" altLang="en-US"/>
          </a:p>
          <a:p>
            <a:pPr lvl="1"/>
            <a:r>
              <a:rPr lang="en-US" altLang="en-US"/>
              <a:t>Child has exceeded allocated resources</a:t>
            </a:r>
          </a:p>
          <a:p>
            <a:pPr lvl="1"/>
            <a:r>
              <a:rPr lang="en-US" altLang="en-US"/>
              <a:t>Task assigned to child is no longer required</a:t>
            </a:r>
          </a:p>
          <a:p>
            <a:pPr lvl="1"/>
            <a:r>
              <a:rPr lang="en-US" altLang="en-US"/>
              <a:t>The parent is exiting and the operating systems does not allow  a child to continue if its parent terminates</a:t>
            </a:r>
          </a:p>
        </p:txBody>
      </p:sp>
    </p:spTree>
    <p:extLst>
      <p:ext uri="{BB962C8B-B14F-4D97-AF65-F5344CB8AC3E}">
        <p14:creationId xmlns:p14="http://schemas.microsoft.com/office/powerpoint/2010/main" val="17051074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0EB27BD2-E6CA-4727-8888-CB46438E7FF8}"/>
              </a:ext>
            </a:extLst>
          </p:cNvPr>
          <p:cNvSpPr>
            <a:spLocks noGrp="1" noChangeArrowheads="1"/>
          </p:cNvSpPr>
          <p:nvPr>
            <p:ph type="title"/>
          </p:nvPr>
        </p:nvSpPr>
        <p:spPr>
          <a:xfrm>
            <a:off x="457200" y="182563"/>
            <a:ext cx="8229600" cy="576262"/>
          </a:xfrm>
        </p:spPr>
        <p:txBody>
          <a:bodyPr/>
          <a:lstStyle/>
          <a:p>
            <a:pPr eaLnBrk="1" hangingPunct="1"/>
            <a:r>
              <a:rPr lang="en-US" altLang="en-US"/>
              <a:t>Process Termination</a:t>
            </a:r>
          </a:p>
        </p:txBody>
      </p:sp>
      <p:sp>
        <p:nvSpPr>
          <p:cNvPr id="58371" name="Rectangle 3">
            <a:extLst>
              <a:ext uri="{FF2B5EF4-FFF2-40B4-BE49-F238E27FC236}">
                <a16:creationId xmlns:a16="http://schemas.microsoft.com/office/drawing/2014/main" id="{F4E8987F-987D-46BB-B398-91BAB48DE5DA}"/>
              </a:ext>
            </a:extLst>
          </p:cNvPr>
          <p:cNvSpPr>
            <a:spLocks noGrp="1" noChangeArrowheads="1"/>
          </p:cNvSpPr>
          <p:nvPr>
            <p:ph type="body" idx="1"/>
          </p:nvPr>
        </p:nvSpPr>
        <p:spPr>
          <a:xfrm>
            <a:off x="957263" y="1042988"/>
            <a:ext cx="7369175" cy="5002705"/>
          </a:xfrm>
        </p:spPr>
        <p:txBody>
          <a:bodyPr/>
          <a:lstStyle/>
          <a:p>
            <a:pPr lvl="1"/>
            <a:endParaRPr lang="en-US" altLang="en-US" sz="800" dirty="0"/>
          </a:p>
          <a:p>
            <a:r>
              <a:rPr lang="en-US" altLang="en-US" dirty="0"/>
              <a:t>Some operating systems do not allow child to exist if its parent has terminated.  If a process terminates, then all its children must also be terminated.</a:t>
            </a:r>
          </a:p>
          <a:p>
            <a:pPr lvl="1"/>
            <a:r>
              <a:rPr lang="en-US" altLang="en-US" b="1" dirty="0"/>
              <a:t>cascading termination.  </a:t>
            </a:r>
            <a:r>
              <a:rPr lang="en-US" altLang="en-US" dirty="0"/>
              <a:t>All children, grandchildren, etc.  are  terminated.</a:t>
            </a:r>
            <a:endParaRPr lang="en-US" altLang="en-US" b="1" dirty="0"/>
          </a:p>
          <a:p>
            <a:pPr lvl="1"/>
            <a:r>
              <a:rPr lang="en-US" altLang="en-US" dirty="0"/>
              <a:t>The termination is initiated by the operating system.</a:t>
            </a:r>
            <a:endParaRPr lang="en-US" altLang="en-US" b="1" dirty="0"/>
          </a:p>
          <a:p>
            <a:r>
              <a:rPr lang="en-US" altLang="en-US" dirty="0"/>
              <a:t>The parent process may wait for termination of a child process by using the </a:t>
            </a:r>
            <a:r>
              <a:rPr lang="en-US" altLang="en-US" b="1" dirty="0">
                <a:solidFill>
                  <a:srgbClr val="000000"/>
                </a:solidFill>
                <a:latin typeface="Courier New" panose="02070309020205020404" pitchFamily="49" charset="0"/>
                <a:cs typeface="Courier New" panose="02070309020205020404" pitchFamily="49" charset="0"/>
              </a:rPr>
              <a:t>wait()</a:t>
            </a:r>
            <a:r>
              <a:rPr lang="en-US" altLang="en-US" dirty="0"/>
              <a:t>system call</a:t>
            </a:r>
            <a:r>
              <a:rPr lang="en-US" altLang="en-US" b="1" dirty="0">
                <a:solidFill>
                  <a:srgbClr val="000000"/>
                </a:solidFill>
                <a:latin typeface="Courier New" panose="02070309020205020404" pitchFamily="49" charset="0"/>
                <a:cs typeface="Courier New" panose="02070309020205020404" pitchFamily="49" charset="0"/>
              </a:rPr>
              <a:t>. </a:t>
            </a:r>
            <a:r>
              <a:rPr lang="en-US" altLang="en-US" dirty="0"/>
              <a:t>The call returns status information and the </a:t>
            </a:r>
            <a:r>
              <a:rPr lang="en-US" altLang="en-US" dirty="0" err="1"/>
              <a:t>pid</a:t>
            </a:r>
            <a:r>
              <a:rPr lang="en-US" altLang="en-US" dirty="0"/>
              <a:t> of the terminated process</a:t>
            </a:r>
            <a:endParaRPr lang="en-US" altLang="en-US" b="1" dirty="0">
              <a:solidFill>
                <a:srgbClr val="000000"/>
              </a:solidFill>
              <a:latin typeface="Courier New" panose="02070309020205020404" pitchFamily="49" charset="0"/>
              <a:cs typeface="Courier New" panose="02070309020205020404" pitchFamily="49" charset="0"/>
            </a:endParaRPr>
          </a:p>
          <a:p>
            <a:pPr>
              <a:buFont typeface="Monotype Sorts" pitchFamily="-84" charset="2"/>
              <a:buNone/>
            </a:pPr>
            <a:r>
              <a:rPr lang="en-US" altLang="en-US" b="1" dirty="0">
                <a:solidFill>
                  <a:srgbClr val="000000"/>
                </a:solidFill>
                <a:latin typeface="Courier New" panose="02070309020205020404" pitchFamily="49" charset="0"/>
                <a:cs typeface="Courier New" panose="02070309020205020404" pitchFamily="49" charset="0"/>
              </a:rPr>
              <a:t>      </a:t>
            </a:r>
            <a:r>
              <a:rPr lang="en-US" altLang="en-US" b="1" dirty="0" err="1">
                <a:solidFill>
                  <a:srgbClr val="000000"/>
                </a:solidFill>
                <a:latin typeface="Courier New" panose="02070309020205020404" pitchFamily="49" charset="0"/>
                <a:cs typeface="Courier New" panose="02070309020205020404" pitchFamily="49" charset="0"/>
              </a:rPr>
              <a:t>pid</a:t>
            </a:r>
            <a:r>
              <a:rPr lang="en-US" altLang="en-US" b="1" dirty="0">
                <a:solidFill>
                  <a:srgbClr val="000000"/>
                </a:solidFill>
                <a:latin typeface="Courier New" panose="02070309020205020404" pitchFamily="49" charset="0"/>
                <a:cs typeface="Courier New" panose="02070309020205020404" pitchFamily="49" charset="0"/>
              </a:rPr>
              <a:t> = wait(&amp;status); </a:t>
            </a:r>
          </a:p>
          <a:p>
            <a:r>
              <a:rPr lang="en-US" altLang="en-US" dirty="0"/>
              <a:t>If no parent waiting (did not invoke </a:t>
            </a:r>
            <a:r>
              <a:rPr lang="en-US" altLang="en-US" b="1" dirty="0">
                <a:solidFill>
                  <a:srgbClr val="000000"/>
                </a:solidFill>
                <a:latin typeface="Courier New" panose="02070309020205020404" pitchFamily="49" charset="0"/>
                <a:cs typeface="Courier New" panose="02070309020205020404" pitchFamily="49" charset="0"/>
              </a:rPr>
              <a:t>wait()</a:t>
            </a:r>
            <a:r>
              <a:rPr lang="en-US" altLang="en-US" dirty="0">
                <a:cs typeface="Courier New" panose="02070309020205020404" pitchFamily="49" charset="0"/>
              </a:rPr>
              <a:t>) </a:t>
            </a:r>
            <a:r>
              <a:rPr lang="en-US" altLang="en-US" dirty="0"/>
              <a:t>process is a </a:t>
            </a:r>
            <a:r>
              <a:rPr lang="en-US" altLang="en-US" b="1" dirty="0">
                <a:solidFill>
                  <a:srgbClr val="3366FF"/>
                </a:solidFill>
              </a:rPr>
              <a:t>zombie</a:t>
            </a:r>
          </a:p>
          <a:p>
            <a:pPr lvl="1"/>
            <a:r>
              <a:rPr lang="en-US" altLang="en-US" b="1" dirty="0">
                <a:solidFill>
                  <a:srgbClr val="3366FF"/>
                </a:solidFill>
              </a:rPr>
              <a:t>Zombie </a:t>
            </a:r>
            <a:r>
              <a:rPr lang="en-US" altLang="en-US" dirty="0"/>
              <a:t>process is still listed in PCB but no longer running, exit status never picked up or </a:t>
            </a:r>
            <a:r>
              <a:rPr lang="en-US" altLang="en-US" b="1" dirty="0">
                <a:solidFill>
                  <a:srgbClr val="3366FF"/>
                </a:solidFill>
              </a:rPr>
              <a:t>reaped. </a:t>
            </a:r>
            <a:r>
              <a:rPr lang="en-US" altLang="en-US" dirty="0"/>
              <a:t>Wastes </a:t>
            </a:r>
            <a:r>
              <a:rPr lang="en-US" altLang="en-US"/>
              <a:t>space in PCB.</a:t>
            </a:r>
            <a:endParaRPr lang="en-US" altLang="en-US" dirty="0"/>
          </a:p>
          <a:p>
            <a:r>
              <a:rPr lang="en-US" altLang="en-US" dirty="0"/>
              <a:t>If parent terminated without invoking</a:t>
            </a:r>
            <a:r>
              <a:rPr lang="en-US" altLang="en-US" b="1" dirty="0">
                <a:solidFill>
                  <a:srgbClr val="000000"/>
                </a:solidFill>
                <a:latin typeface="Courier New" panose="02070309020205020404" pitchFamily="49" charset="0"/>
                <a:cs typeface="Courier New" panose="02070309020205020404" pitchFamily="49" charset="0"/>
              </a:rPr>
              <a:t> wait</a:t>
            </a:r>
            <a:r>
              <a:rPr lang="en-US" altLang="en-US" dirty="0"/>
              <a:t> , process is an </a:t>
            </a:r>
            <a:r>
              <a:rPr lang="en-US" altLang="en-US" b="1" dirty="0">
                <a:solidFill>
                  <a:srgbClr val="3366FF"/>
                </a:solidFill>
              </a:rPr>
              <a:t>orphan</a:t>
            </a:r>
          </a:p>
        </p:txBody>
      </p:sp>
    </p:spTree>
    <p:extLst>
      <p:ext uri="{BB962C8B-B14F-4D97-AF65-F5344CB8AC3E}">
        <p14:creationId xmlns:p14="http://schemas.microsoft.com/office/powerpoint/2010/main" val="7541573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E458F132-229A-4E70-B261-49F63AB0ED87}"/>
              </a:ext>
            </a:extLst>
          </p:cNvPr>
          <p:cNvSpPr>
            <a:spLocks noGrp="1" noChangeArrowheads="1"/>
          </p:cNvSpPr>
          <p:nvPr>
            <p:ph type="title"/>
          </p:nvPr>
        </p:nvSpPr>
        <p:spPr>
          <a:xfrm>
            <a:off x="457200" y="182563"/>
            <a:ext cx="8229600" cy="576262"/>
          </a:xfrm>
        </p:spPr>
        <p:txBody>
          <a:bodyPr/>
          <a:lstStyle/>
          <a:p>
            <a:pPr eaLnBrk="1" hangingPunct="1"/>
            <a:r>
              <a:rPr lang="en-US" altLang="en-US"/>
              <a:t>Schedulers</a:t>
            </a:r>
          </a:p>
        </p:txBody>
      </p:sp>
      <p:sp>
        <p:nvSpPr>
          <p:cNvPr id="35843" name="Rectangle 3">
            <a:extLst>
              <a:ext uri="{FF2B5EF4-FFF2-40B4-BE49-F238E27FC236}">
                <a16:creationId xmlns:a16="http://schemas.microsoft.com/office/drawing/2014/main" id="{CC1C9B5C-50B5-4D7B-B073-CD7B6153A2B1}"/>
              </a:ext>
            </a:extLst>
          </p:cNvPr>
          <p:cNvSpPr>
            <a:spLocks noGrp="1" noChangeArrowheads="1"/>
          </p:cNvSpPr>
          <p:nvPr>
            <p:ph type="body" idx="1"/>
          </p:nvPr>
        </p:nvSpPr>
        <p:spPr>
          <a:xfrm>
            <a:off x="887413" y="1108075"/>
            <a:ext cx="7453312" cy="5022850"/>
          </a:xfrm>
        </p:spPr>
        <p:txBody>
          <a:bodyPr/>
          <a:lstStyle/>
          <a:p>
            <a:r>
              <a:rPr lang="en-US" altLang="en-US" sz="1600" b="1">
                <a:solidFill>
                  <a:srgbClr val="3366FF"/>
                </a:solidFill>
              </a:rPr>
              <a:t>Short-term scheduler  </a:t>
            </a:r>
            <a:r>
              <a:rPr lang="en-US" altLang="en-US" sz="1600"/>
              <a:t>(or </a:t>
            </a:r>
            <a:r>
              <a:rPr lang="en-US" altLang="en-US" sz="1600" b="1">
                <a:solidFill>
                  <a:srgbClr val="3366FF"/>
                </a:solidFill>
              </a:rPr>
              <a:t>CPU scheduler</a:t>
            </a:r>
            <a:r>
              <a:rPr lang="en-US" altLang="en-US" sz="1600"/>
              <a:t>) – selects which process should be executed next and allocates CPU</a:t>
            </a:r>
          </a:p>
          <a:p>
            <a:pPr lvl="1"/>
            <a:r>
              <a:rPr lang="en-US" altLang="en-US" sz="1600"/>
              <a:t>Sometimes the only scheduler in a system</a:t>
            </a:r>
          </a:p>
          <a:p>
            <a:pPr lvl="1"/>
            <a:r>
              <a:rPr lang="en-US" altLang="en-US" sz="1600"/>
              <a:t>Short-term scheduler is invoked frequently (milliseconds) </a:t>
            </a:r>
            <a:r>
              <a:rPr lang="en-US" altLang="en-US" sz="1600">
                <a:sym typeface="Symbol" panose="05050102010706020507" pitchFamily="18" charset="2"/>
              </a:rPr>
              <a:t> (must be fast)</a:t>
            </a:r>
            <a:endParaRPr lang="en-US" altLang="en-US" sz="800">
              <a:sym typeface="Symbol" panose="05050102010706020507" pitchFamily="18" charset="2"/>
            </a:endParaRPr>
          </a:p>
          <a:p>
            <a:r>
              <a:rPr lang="en-US" altLang="en-US" sz="1600" b="1">
                <a:solidFill>
                  <a:srgbClr val="3366FF"/>
                </a:solidFill>
              </a:rPr>
              <a:t>Long-term scheduler  </a:t>
            </a:r>
            <a:r>
              <a:rPr lang="en-US" altLang="en-US" sz="1600"/>
              <a:t>(or </a:t>
            </a:r>
            <a:r>
              <a:rPr lang="en-US" altLang="en-US" sz="1600" b="1">
                <a:solidFill>
                  <a:srgbClr val="3366FF"/>
                </a:solidFill>
              </a:rPr>
              <a:t>job scheduler</a:t>
            </a:r>
            <a:r>
              <a:rPr lang="en-US" altLang="en-US" sz="1600"/>
              <a:t>) – selects which processes should be brought into the ready queue</a:t>
            </a:r>
          </a:p>
          <a:p>
            <a:pPr lvl="1"/>
            <a:r>
              <a:rPr lang="en-US" altLang="en-US" sz="1600">
                <a:sym typeface="Symbol" panose="05050102010706020507" pitchFamily="18" charset="2"/>
              </a:rPr>
              <a:t>Long-term scheduler is invoked  infrequently (seconds, minutes)  (may be slow)</a:t>
            </a:r>
            <a:endParaRPr lang="en-US" altLang="en-US" sz="800">
              <a:sym typeface="Symbol" panose="05050102010706020507" pitchFamily="18" charset="2"/>
            </a:endParaRPr>
          </a:p>
          <a:p>
            <a:pPr lvl="1"/>
            <a:r>
              <a:rPr lang="en-US" altLang="en-US" sz="1600">
                <a:sym typeface="Symbol" panose="05050102010706020507" pitchFamily="18" charset="2"/>
              </a:rPr>
              <a:t>The long-term scheduler controls the </a:t>
            </a:r>
            <a:r>
              <a:rPr lang="en-US" altLang="en-US" sz="1600" b="1">
                <a:solidFill>
                  <a:srgbClr val="3366FF"/>
                </a:solidFill>
                <a:sym typeface="Symbol" panose="05050102010706020507" pitchFamily="18" charset="2"/>
              </a:rPr>
              <a:t>degree of multiprogramming</a:t>
            </a:r>
            <a:endParaRPr lang="en-US" altLang="en-US" sz="800" i="1">
              <a:sym typeface="Symbol" panose="05050102010706020507" pitchFamily="18" charset="2"/>
            </a:endParaRPr>
          </a:p>
          <a:p>
            <a:r>
              <a:rPr lang="en-US" altLang="en-US" sz="1600">
                <a:sym typeface="Symbol" panose="05050102010706020507" pitchFamily="18" charset="2"/>
              </a:rPr>
              <a:t>Processes can be described as either:</a:t>
            </a:r>
          </a:p>
          <a:p>
            <a:pPr lvl="1"/>
            <a:r>
              <a:rPr lang="en-US" altLang="en-US" sz="1600" b="1">
                <a:solidFill>
                  <a:srgbClr val="3366FF"/>
                </a:solidFill>
                <a:sym typeface="Symbol" panose="05050102010706020507" pitchFamily="18" charset="2"/>
              </a:rPr>
              <a:t>I/O-bound process</a:t>
            </a:r>
            <a:r>
              <a:rPr lang="en-US" altLang="en-US" sz="1600">
                <a:solidFill>
                  <a:srgbClr val="000000"/>
                </a:solidFill>
                <a:sym typeface="Symbol" panose="05050102010706020507" pitchFamily="18" charset="2"/>
              </a:rPr>
              <a:t> </a:t>
            </a:r>
            <a:r>
              <a:rPr lang="en-US" altLang="en-US" sz="1600">
                <a:sym typeface="Symbol" panose="05050102010706020507" pitchFamily="18" charset="2"/>
              </a:rPr>
              <a:t>– spends more time doing I/O than computations, many short CPU bursts</a:t>
            </a:r>
          </a:p>
          <a:p>
            <a:pPr lvl="1"/>
            <a:r>
              <a:rPr lang="en-US" altLang="en-US" sz="1600" b="1">
                <a:solidFill>
                  <a:srgbClr val="3366FF"/>
                </a:solidFill>
                <a:sym typeface="Symbol" panose="05050102010706020507" pitchFamily="18" charset="2"/>
              </a:rPr>
              <a:t>CPU-bound process </a:t>
            </a:r>
            <a:r>
              <a:rPr lang="en-US" altLang="en-US" sz="1600">
                <a:sym typeface="Symbol" panose="05050102010706020507" pitchFamily="18" charset="2"/>
              </a:rPr>
              <a:t>– spends more time doing computations; few very long CPU bursts</a:t>
            </a:r>
          </a:p>
          <a:p>
            <a:r>
              <a:rPr lang="en-US" altLang="en-US" sz="1600">
                <a:sym typeface="Symbol" panose="05050102010706020507" pitchFamily="18" charset="2"/>
              </a:rPr>
              <a:t>Long-term scheduler strives for good </a:t>
            </a:r>
            <a:r>
              <a:rPr lang="en-US" altLang="en-US" sz="1600" b="1" i="1">
                <a:sym typeface="Symbol" panose="05050102010706020507" pitchFamily="18" charset="2"/>
              </a:rPr>
              <a:t>process mix</a:t>
            </a:r>
            <a:endParaRPr lang="en-US" altLang="en-US" sz="1600">
              <a:sym typeface="Symbol" panose="05050102010706020507" pitchFamily="18" charset="2"/>
            </a:endParaRPr>
          </a:p>
          <a:p>
            <a:endParaRPr lang="en-US" altLang="en-US"/>
          </a:p>
          <a:p>
            <a:endParaRPr lang="en-US" altLang="en-US"/>
          </a:p>
        </p:txBody>
      </p:sp>
    </p:spTree>
    <p:extLst>
      <p:ext uri="{BB962C8B-B14F-4D97-AF65-F5344CB8AC3E}">
        <p14:creationId xmlns:p14="http://schemas.microsoft.com/office/powerpoint/2010/main" val="12940182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4074824A-3CE6-4D01-9CED-F979582169D5}"/>
              </a:ext>
            </a:extLst>
          </p:cNvPr>
          <p:cNvSpPr>
            <a:spLocks noGrp="1" noChangeArrowheads="1"/>
          </p:cNvSpPr>
          <p:nvPr>
            <p:ph type="title"/>
          </p:nvPr>
        </p:nvSpPr>
        <p:spPr>
          <a:xfrm>
            <a:off x="1085850" y="182563"/>
            <a:ext cx="8229600" cy="576262"/>
          </a:xfrm>
        </p:spPr>
        <p:txBody>
          <a:bodyPr/>
          <a:lstStyle/>
          <a:p>
            <a:pPr eaLnBrk="1" hangingPunct="1"/>
            <a:r>
              <a:rPr lang="en-US" altLang="en-US"/>
              <a:t>Addition of Medium Term Scheduling</a:t>
            </a:r>
          </a:p>
        </p:txBody>
      </p:sp>
      <p:pic>
        <p:nvPicPr>
          <p:cNvPr id="37891" name="Picture 11">
            <a:extLst>
              <a:ext uri="{FF2B5EF4-FFF2-40B4-BE49-F238E27FC236}">
                <a16:creationId xmlns:a16="http://schemas.microsoft.com/office/drawing/2014/main" id="{874CE79B-2FAF-44BF-B29B-3817CCE5E8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875" y="2827338"/>
            <a:ext cx="7327900" cy="26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Rectangle 3">
            <a:extLst>
              <a:ext uri="{FF2B5EF4-FFF2-40B4-BE49-F238E27FC236}">
                <a16:creationId xmlns:a16="http://schemas.microsoft.com/office/drawing/2014/main" id="{EBCFB810-A758-4581-8022-AA9B233FDA53}"/>
              </a:ext>
            </a:extLst>
          </p:cNvPr>
          <p:cNvSpPr txBox="1">
            <a:spLocks noChangeArrowheads="1"/>
          </p:cNvSpPr>
          <p:nvPr/>
        </p:nvSpPr>
        <p:spPr bwMode="auto">
          <a:xfrm>
            <a:off x="806450" y="1160463"/>
            <a:ext cx="72009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008" tIns="32004" rIns="64008" bIns="32004"/>
          <a:lstStyle>
            <a:lvl1pPr marL="488950" indent="-488950">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defRPr>
            </a:lvl1pPr>
            <a:lvl2pPr marL="1060450" indent="-407988">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r>
              <a:rPr lang="en-US" altLang="en-US" b="1">
                <a:solidFill>
                  <a:srgbClr val="3366FF"/>
                </a:solidFill>
              </a:rPr>
              <a:t>Medium-term scheduler  </a:t>
            </a:r>
            <a:r>
              <a:rPr lang="en-US" altLang="en-US"/>
              <a:t>can be added if degree of multiple programming needs to decrease</a:t>
            </a:r>
          </a:p>
          <a:p>
            <a:pPr lvl="1"/>
            <a:r>
              <a:rPr lang="en-US" altLang="en-US"/>
              <a:t>Remove process from memory, store on disk, bring back in from disk to continue execution: </a:t>
            </a:r>
            <a:r>
              <a:rPr lang="en-US" altLang="en-US" b="1">
                <a:solidFill>
                  <a:srgbClr val="3366FF"/>
                </a:solidFill>
              </a:rPr>
              <a:t>swapping</a:t>
            </a:r>
          </a:p>
          <a:p>
            <a:endParaRPr lang="en-US" altLang="en-US"/>
          </a:p>
          <a:p>
            <a:endParaRPr lang="en-US" altLang="en-US"/>
          </a:p>
        </p:txBody>
      </p:sp>
    </p:spTree>
    <p:extLst>
      <p:ext uri="{BB962C8B-B14F-4D97-AF65-F5344CB8AC3E}">
        <p14:creationId xmlns:p14="http://schemas.microsoft.com/office/powerpoint/2010/main" val="3031957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D86B2438-6ACA-4197-A012-99A6C3B4E29E}"/>
              </a:ext>
            </a:extLst>
          </p:cNvPr>
          <p:cNvSpPr>
            <a:spLocks noGrp="1" noChangeArrowheads="1"/>
          </p:cNvSpPr>
          <p:nvPr>
            <p:ph type="title"/>
          </p:nvPr>
        </p:nvSpPr>
        <p:spPr>
          <a:xfrm>
            <a:off x="457200" y="198438"/>
            <a:ext cx="8229600" cy="576262"/>
          </a:xfrm>
        </p:spPr>
        <p:txBody>
          <a:bodyPr/>
          <a:lstStyle/>
          <a:p>
            <a:pPr eaLnBrk="1" hangingPunct="1"/>
            <a:r>
              <a:rPr lang="en-US" altLang="en-US"/>
              <a:t>Objectives</a:t>
            </a:r>
          </a:p>
        </p:txBody>
      </p:sp>
      <p:sp>
        <p:nvSpPr>
          <p:cNvPr id="10243" name="Content Placeholder 2">
            <a:extLst>
              <a:ext uri="{FF2B5EF4-FFF2-40B4-BE49-F238E27FC236}">
                <a16:creationId xmlns:a16="http://schemas.microsoft.com/office/drawing/2014/main" id="{4553E944-6ACC-42D2-8735-363DF2F78930}"/>
              </a:ext>
            </a:extLst>
          </p:cNvPr>
          <p:cNvSpPr>
            <a:spLocks noGrp="1" noChangeArrowheads="1"/>
          </p:cNvSpPr>
          <p:nvPr>
            <p:ph idx="1"/>
          </p:nvPr>
        </p:nvSpPr>
        <p:spPr>
          <a:xfrm>
            <a:off x="838200" y="1138238"/>
            <a:ext cx="6823075" cy="4530725"/>
          </a:xfrm>
        </p:spPr>
        <p:txBody>
          <a:bodyPr/>
          <a:lstStyle/>
          <a:p>
            <a:r>
              <a:rPr lang="en-US" altLang="en-US" dirty="0"/>
              <a:t>To introduce the notion of a process -- a program in execution, which forms the basis of all computation</a:t>
            </a:r>
          </a:p>
          <a:p>
            <a:r>
              <a:rPr lang="en-US" altLang="en-US" dirty="0"/>
              <a:t>To describe the various features of processes, including scheduling, creation and termination, and communication</a:t>
            </a:r>
          </a:p>
          <a:p>
            <a:r>
              <a:rPr lang="en-US" altLang="en-US" dirty="0"/>
              <a:t>To explore </a:t>
            </a:r>
            <a:r>
              <a:rPr lang="en-US" altLang="en-US" dirty="0" err="1"/>
              <a:t>interprocess</a:t>
            </a:r>
            <a:r>
              <a:rPr lang="en-US" altLang="en-US" dirty="0"/>
              <a:t> communication using shared memory, message passing via pipes, remote procedure calls, and sockets.</a:t>
            </a:r>
          </a:p>
          <a:p>
            <a:r>
              <a:rPr lang="en-US" altLang="en-US" dirty="0"/>
              <a:t>To describe communication in client-server systems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a:extLst>
              <a:ext uri="{FF2B5EF4-FFF2-40B4-BE49-F238E27FC236}">
                <a16:creationId xmlns:a16="http://schemas.microsoft.com/office/drawing/2014/main" id="{C28C5354-9000-4312-8B0F-A06F0CABB24C}"/>
              </a:ext>
            </a:extLst>
          </p:cNvPr>
          <p:cNvSpPr>
            <a:spLocks noGrp="1" noChangeArrowheads="1"/>
          </p:cNvSpPr>
          <p:nvPr>
            <p:ph type="title"/>
          </p:nvPr>
        </p:nvSpPr>
        <p:spPr>
          <a:xfrm>
            <a:off x="457200" y="166688"/>
            <a:ext cx="8229600" cy="576262"/>
          </a:xfrm>
        </p:spPr>
        <p:txBody>
          <a:bodyPr/>
          <a:lstStyle/>
          <a:p>
            <a:pPr eaLnBrk="1" hangingPunct="1"/>
            <a:r>
              <a:rPr lang="en-US" altLang="en-US"/>
              <a:t>Context Switch</a:t>
            </a:r>
          </a:p>
        </p:txBody>
      </p:sp>
      <p:sp>
        <p:nvSpPr>
          <p:cNvPr id="35842" name="Rectangle 3">
            <a:extLst>
              <a:ext uri="{FF2B5EF4-FFF2-40B4-BE49-F238E27FC236}">
                <a16:creationId xmlns:a16="http://schemas.microsoft.com/office/drawing/2014/main" id="{AB8D609C-5CB8-41BF-8425-47899F51864F}"/>
              </a:ext>
            </a:extLst>
          </p:cNvPr>
          <p:cNvSpPr>
            <a:spLocks noGrp="1" noChangeArrowheads="1"/>
          </p:cNvSpPr>
          <p:nvPr>
            <p:ph type="body" idx="1"/>
          </p:nvPr>
        </p:nvSpPr>
        <p:spPr>
          <a:xfrm>
            <a:off x="854075" y="1108075"/>
            <a:ext cx="6997700" cy="4448175"/>
          </a:xfrm>
        </p:spPr>
        <p:txBody>
          <a:bodyPr/>
          <a:lstStyle/>
          <a:p>
            <a:r>
              <a:rPr lang="en-US" altLang="en-US"/>
              <a:t>When CPU switches to another process, the system must </a:t>
            </a:r>
            <a:r>
              <a:rPr lang="en-US" altLang="en-US" b="1">
                <a:solidFill>
                  <a:srgbClr val="3366FF"/>
                </a:solidFill>
              </a:rPr>
              <a:t>save the state </a:t>
            </a:r>
            <a:r>
              <a:rPr lang="en-US" altLang="en-US"/>
              <a:t>of the old process and load the </a:t>
            </a:r>
            <a:r>
              <a:rPr lang="en-US" altLang="en-US" b="1">
                <a:solidFill>
                  <a:srgbClr val="3366FF"/>
                </a:solidFill>
              </a:rPr>
              <a:t>saved state </a:t>
            </a:r>
            <a:r>
              <a:rPr lang="en-US" altLang="en-US"/>
              <a:t>for the new process via a </a:t>
            </a:r>
            <a:r>
              <a:rPr lang="en-US" altLang="en-US" b="1">
                <a:solidFill>
                  <a:srgbClr val="3366FF"/>
                </a:solidFill>
              </a:rPr>
              <a:t>context switch</a:t>
            </a:r>
            <a:endParaRPr lang="en-US" altLang="en-US"/>
          </a:p>
          <a:p>
            <a:r>
              <a:rPr lang="en-US" altLang="en-US" b="1">
                <a:solidFill>
                  <a:srgbClr val="3366FF"/>
                </a:solidFill>
              </a:rPr>
              <a:t>Context </a:t>
            </a:r>
            <a:r>
              <a:rPr lang="en-US" altLang="en-US"/>
              <a:t>of a process represented in the PCB</a:t>
            </a:r>
          </a:p>
          <a:p>
            <a:r>
              <a:rPr lang="en-US" altLang="en-US"/>
              <a:t>Context-switch time is overhead; the system does no useful work while switching</a:t>
            </a:r>
          </a:p>
          <a:p>
            <a:pPr lvl="1"/>
            <a:r>
              <a:rPr lang="en-US" altLang="en-US"/>
              <a:t>The more complex the OS and the PCB </a:t>
            </a:r>
            <a:r>
              <a:rPr lang="en-US" altLang="en-US">
                <a:sym typeface="Wingdings" panose="05000000000000000000" pitchFamily="2" charset="2"/>
              </a:rPr>
              <a:t> the </a:t>
            </a:r>
            <a:r>
              <a:rPr lang="en-US" altLang="en-US"/>
              <a:t>longer the context switch</a:t>
            </a:r>
          </a:p>
          <a:p>
            <a:r>
              <a:rPr lang="en-US" altLang="en-US"/>
              <a:t>Time dependent on hardware support</a:t>
            </a:r>
          </a:p>
          <a:p>
            <a:pPr lvl="1"/>
            <a:r>
              <a:rPr lang="en-US" altLang="en-US"/>
              <a:t>Some hardware provides multiple sets of registers per CPU </a:t>
            </a:r>
            <a:r>
              <a:rPr lang="en-US" altLang="en-US">
                <a:sym typeface="Wingdings" panose="05000000000000000000" pitchFamily="2" charset="2"/>
              </a:rPr>
              <a:t></a:t>
            </a:r>
            <a:r>
              <a:rPr lang="en-US" altLang="en-US"/>
              <a:t> multiple contexts loaded at once</a:t>
            </a:r>
          </a:p>
        </p:txBody>
      </p:sp>
    </p:spTree>
    <p:extLst>
      <p:ext uri="{BB962C8B-B14F-4D97-AF65-F5344CB8AC3E}">
        <p14:creationId xmlns:p14="http://schemas.microsoft.com/office/powerpoint/2010/main" val="15678891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954106D9-1534-4812-8A1F-5274CA896CD6}"/>
              </a:ext>
            </a:extLst>
          </p:cNvPr>
          <p:cNvSpPr>
            <a:spLocks noGrp="1" noChangeArrowheads="1"/>
          </p:cNvSpPr>
          <p:nvPr>
            <p:ph type="title"/>
          </p:nvPr>
        </p:nvSpPr>
        <p:spPr>
          <a:xfrm>
            <a:off x="982663" y="182563"/>
            <a:ext cx="8229600" cy="576262"/>
          </a:xfrm>
        </p:spPr>
        <p:txBody>
          <a:bodyPr/>
          <a:lstStyle/>
          <a:p>
            <a:pPr eaLnBrk="1" hangingPunct="1"/>
            <a:r>
              <a:rPr lang="en-US" altLang="en-US"/>
              <a:t>CPU Switch From Process to Process</a:t>
            </a:r>
          </a:p>
        </p:txBody>
      </p:sp>
      <p:sp>
        <p:nvSpPr>
          <p:cNvPr id="33794" name="TextBox 1">
            <a:extLst>
              <a:ext uri="{FF2B5EF4-FFF2-40B4-BE49-F238E27FC236}">
                <a16:creationId xmlns:a16="http://schemas.microsoft.com/office/drawing/2014/main" id="{A044D0E8-04B2-4DC7-B604-7215D9C2ABCF}"/>
              </a:ext>
            </a:extLst>
          </p:cNvPr>
          <p:cNvSpPr txBox="1">
            <a:spLocks noChangeArrowheads="1"/>
          </p:cNvSpPr>
          <p:nvPr/>
        </p:nvSpPr>
        <p:spPr bwMode="auto">
          <a:xfrm>
            <a:off x="1958975" y="979488"/>
            <a:ext cx="49434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cs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r>
              <a:rPr kumimoji="0" lang="en-US" altLang="en-US">
                <a:latin typeface="Verdana" panose="020B0604030504040204" pitchFamily="34" charset="0"/>
              </a:rPr>
              <a:t>A </a:t>
            </a:r>
            <a:r>
              <a:rPr kumimoji="0" lang="en-US" altLang="en-US" b="1">
                <a:latin typeface="Verdana" panose="020B0604030504040204" pitchFamily="34" charset="0"/>
              </a:rPr>
              <a:t>context switch </a:t>
            </a:r>
            <a:r>
              <a:rPr kumimoji="0" lang="en-US" altLang="en-US">
                <a:latin typeface="Verdana" panose="020B0604030504040204" pitchFamily="34" charset="0"/>
              </a:rPr>
              <a:t>occurs when the CPU </a:t>
            </a:r>
          </a:p>
          <a:p>
            <a:pPr>
              <a:spcBef>
                <a:spcPct val="0"/>
              </a:spcBef>
              <a:buClrTx/>
              <a:buSzTx/>
              <a:buFontTx/>
              <a:buNone/>
            </a:pPr>
            <a:r>
              <a:rPr kumimoji="0" lang="en-US" altLang="en-US">
                <a:latin typeface="Verdana" panose="020B0604030504040204" pitchFamily="34" charset="0"/>
              </a:rPr>
              <a:t>switches from one process to another.</a:t>
            </a:r>
          </a:p>
        </p:txBody>
      </p:sp>
      <p:pic>
        <p:nvPicPr>
          <p:cNvPr id="33795" name="Picture 1">
            <a:extLst>
              <a:ext uri="{FF2B5EF4-FFF2-40B4-BE49-F238E27FC236}">
                <a16:creationId xmlns:a16="http://schemas.microsoft.com/office/drawing/2014/main" id="{A51309E7-B84E-4C27-A5C2-F1CAD3CB145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16200" y="1828800"/>
            <a:ext cx="5126038" cy="418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92960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C7F9AC99-35EB-44C8-8304-B476A3B86D7A}"/>
              </a:ext>
            </a:extLst>
          </p:cNvPr>
          <p:cNvSpPr>
            <a:spLocks noGrp="1" noChangeArrowheads="1"/>
          </p:cNvSpPr>
          <p:nvPr>
            <p:ph type="title"/>
          </p:nvPr>
        </p:nvSpPr>
        <p:spPr>
          <a:xfrm>
            <a:off x="819150" y="182563"/>
            <a:ext cx="8229600" cy="576262"/>
          </a:xfrm>
        </p:spPr>
        <p:txBody>
          <a:bodyPr/>
          <a:lstStyle/>
          <a:p>
            <a:pPr eaLnBrk="1" hangingPunct="1"/>
            <a:r>
              <a:rPr lang="en-US" altLang="en-US"/>
              <a:t>Multitasking in Mobile Systems</a:t>
            </a:r>
          </a:p>
        </p:txBody>
      </p:sp>
      <p:sp>
        <p:nvSpPr>
          <p:cNvPr id="52227" name="Rectangle 3">
            <a:extLst>
              <a:ext uri="{FF2B5EF4-FFF2-40B4-BE49-F238E27FC236}">
                <a16:creationId xmlns:a16="http://schemas.microsoft.com/office/drawing/2014/main" id="{CDE7B6A6-BC05-4A6C-815B-19590D8577FD}"/>
              </a:ext>
            </a:extLst>
          </p:cNvPr>
          <p:cNvSpPr>
            <a:spLocks noGrp="1" noChangeArrowheads="1"/>
          </p:cNvSpPr>
          <p:nvPr>
            <p:ph type="body" idx="1"/>
          </p:nvPr>
        </p:nvSpPr>
        <p:spPr>
          <a:xfrm>
            <a:off x="838200" y="1122363"/>
            <a:ext cx="7359650" cy="4448175"/>
          </a:xfrm>
        </p:spPr>
        <p:txBody>
          <a:bodyPr/>
          <a:lstStyle/>
          <a:p>
            <a:r>
              <a:rPr lang="en-US" altLang="en-US"/>
              <a:t>Some mobile systems (e.g., early version of iOS)  allow only one process to run, others suspended</a:t>
            </a:r>
          </a:p>
          <a:p>
            <a:r>
              <a:rPr lang="en-US" altLang="en-US"/>
              <a:t>Due to screen real estate, user interface limits iOS provides for a </a:t>
            </a:r>
          </a:p>
          <a:p>
            <a:pPr lvl="1"/>
            <a:r>
              <a:rPr lang="en-US" altLang="en-US"/>
              <a:t>Single </a:t>
            </a:r>
            <a:r>
              <a:rPr lang="en-US" altLang="en-US" b="1">
                <a:solidFill>
                  <a:srgbClr val="3366FF"/>
                </a:solidFill>
              </a:rPr>
              <a:t>foreground</a:t>
            </a:r>
            <a:r>
              <a:rPr lang="en-US" altLang="en-US"/>
              <a:t> process- controlled via user interface</a:t>
            </a:r>
          </a:p>
          <a:p>
            <a:pPr lvl="1"/>
            <a:r>
              <a:rPr lang="en-US" altLang="en-US"/>
              <a:t>Multiple </a:t>
            </a:r>
            <a:r>
              <a:rPr lang="en-US" altLang="en-US" b="1">
                <a:solidFill>
                  <a:srgbClr val="3366FF"/>
                </a:solidFill>
              </a:rPr>
              <a:t>background</a:t>
            </a:r>
            <a:r>
              <a:rPr lang="en-US" altLang="en-US"/>
              <a:t> processes– in memory, running, but not on the display, and with limits</a:t>
            </a:r>
          </a:p>
          <a:p>
            <a:pPr lvl="1"/>
            <a:r>
              <a:rPr lang="en-US" altLang="en-US"/>
              <a:t>Limits include single, short task, receiving notification of events, specific long-running tasks like audio playback</a:t>
            </a:r>
          </a:p>
          <a:p>
            <a:r>
              <a:rPr lang="en-US" altLang="en-US"/>
              <a:t>Android runs foreground and background, with fewer limits</a:t>
            </a:r>
          </a:p>
          <a:p>
            <a:pPr lvl="1"/>
            <a:r>
              <a:rPr lang="en-US" altLang="en-US"/>
              <a:t>Background process uses a </a:t>
            </a:r>
            <a:r>
              <a:rPr lang="en-US" altLang="en-US" b="1">
                <a:solidFill>
                  <a:srgbClr val="3366FF"/>
                </a:solidFill>
              </a:rPr>
              <a:t>service</a:t>
            </a:r>
            <a:r>
              <a:rPr lang="en-US" altLang="en-US"/>
              <a:t> to perform tasks</a:t>
            </a:r>
          </a:p>
          <a:p>
            <a:pPr lvl="1"/>
            <a:r>
              <a:rPr lang="en-US" altLang="en-US"/>
              <a:t>Service can keep running even if background process is suspended</a:t>
            </a:r>
          </a:p>
          <a:p>
            <a:pPr lvl="1"/>
            <a:r>
              <a:rPr lang="en-US" altLang="en-US"/>
              <a:t>Service has no user interface, small memory use</a:t>
            </a:r>
          </a:p>
          <a:p>
            <a:pPr lvl="1"/>
            <a:r>
              <a:rPr lang="en-US" altLang="en-US"/>
              <a:t>https://developer.android.com/guide/components/services.html</a:t>
            </a:r>
          </a:p>
          <a:p>
            <a:pPr lvl="1"/>
            <a:endParaRPr lang="en-US" altLang="en-US"/>
          </a:p>
          <a:p>
            <a:endParaRPr lang="en-US"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a:extLst>
              <a:ext uri="{FF2B5EF4-FFF2-40B4-BE49-F238E27FC236}">
                <a16:creationId xmlns:a16="http://schemas.microsoft.com/office/drawing/2014/main" id="{8F01FC37-27E2-43BE-95B0-AE4DAF1E623F}"/>
              </a:ext>
            </a:extLst>
          </p:cNvPr>
          <p:cNvSpPr>
            <a:spLocks noGrp="1"/>
          </p:cNvSpPr>
          <p:nvPr>
            <p:ph type="title"/>
          </p:nvPr>
        </p:nvSpPr>
        <p:spPr/>
        <p:txBody>
          <a:bodyPr/>
          <a:lstStyle/>
          <a:p>
            <a:r>
              <a:rPr lang="en-US" altLang="en-US"/>
              <a:t>Android Process Importance Hierarchy</a:t>
            </a:r>
          </a:p>
        </p:txBody>
      </p:sp>
      <p:sp>
        <p:nvSpPr>
          <p:cNvPr id="56322" name="Content Placeholder 2">
            <a:extLst>
              <a:ext uri="{FF2B5EF4-FFF2-40B4-BE49-F238E27FC236}">
                <a16:creationId xmlns:a16="http://schemas.microsoft.com/office/drawing/2014/main" id="{05F9253C-ECAC-493D-9221-F8C4B56F3E2A}"/>
              </a:ext>
            </a:extLst>
          </p:cNvPr>
          <p:cNvSpPr>
            <a:spLocks noGrp="1"/>
          </p:cNvSpPr>
          <p:nvPr>
            <p:ph idx="1"/>
          </p:nvPr>
        </p:nvSpPr>
        <p:spPr/>
        <p:txBody>
          <a:bodyPr/>
          <a:lstStyle/>
          <a:p>
            <a:r>
              <a:rPr lang="en-US" altLang="en-US"/>
              <a:t>Mobile operating systems often have to terminate processes to reclaim system resources such as memory. From </a:t>
            </a:r>
            <a:r>
              <a:rPr lang="en-US" altLang="en-US" b="1"/>
              <a:t>most</a:t>
            </a:r>
            <a:r>
              <a:rPr lang="en-US" altLang="en-US"/>
              <a:t> to </a:t>
            </a:r>
            <a:r>
              <a:rPr lang="en-US" altLang="en-US" b="1"/>
              <a:t>least</a:t>
            </a:r>
            <a:r>
              <a:rPr lang="en-US" altLang="en-US"/>
              <a:t> important:</a:t>
            </a:r>
          </a:p>
          <a:p>
            <a:pPr>
              <a:buFont typeface="Courier New" panose="02070309020205020404" pitchFamily="49" charset="0"/>
              <a:buChar char="o"/>
            </a:pPr>
            <a:r>
              <a:rPr lang="en-US" altLang="en-US"/>
              <a:t>Foreground process</a:t>
            </a:r>
          </a:p>
          <a:p>
            <a:pPr>
              <a:buFont typeface="Courier New" panose="02070309020205020404" pitchFamily="49" charset="0"/>
              <a:buChar char="o"/>
            </a:pPr>
            <a:r>
              <a:rPr lang="en-US" altLang="en-US"/>
              <a:t>Visible process</a:t>
            </a:r>
          </a:p>
          <a:p>
            <a:pPr>
              <a:buFont typeface="Courier New" panose="02070309020205020404" pitchFamily="49" charset="0"/>
              <a:buChar char="o"/>
            </a:pPr>
            <a:r>
              <a:rPr lang="en-US" altLang="en-US"/>
              <a:t>Service process</a:t>
            </a:r>
          </a:p>
          <a:p>
            <a:pPr>
              <a:buFont typeface="Courier New" panose="02070309020205020404" pitchFamily="49" charset="0"/>
              <a:buChar char="o"/>
            </a:pPr>
            <a:r>
              <a:rPr lang="en-US" altLang="en-US"/>
              <a:t>Background process</a:t>
            </a:r>
          </a:p>
          <a:p>
            <a:pPr>
              <a:buFont typeface="Courier New" panose="02070309020205020404" pitchFamily="49" charset="0"/>
              <a:buChar char="o"/>
            </a:pPr>
            <a:r>
              <a:rPr lang="en-US" altLang="en-US"/>
              <a:t>Empty process</a:t>
            </a:r>
          </a:p>
          <a:p>
            <a:r>
              <a:rPr lang="en-US" altLang="en-US"/>
              <a:t>Android will begin terminating processes that are least important.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D2582097-3B23-4794-8BB0-B2DC5A513EEC}"/>
              </a:ext>
            </a:extLst>
          </p:cNvPr>
          <p:cNvSpPr>
            <a:spLocks noGrp="1" noChangeArrowheads="1"/>
          </p:cNvSpPr>
          <p:nvPr>
            <p:ph type="title"/>
          </p:nvPr>
        </p:nvSpPr>
        <p:spPr/>
        <p:txBody>
          <a:bodyPr/>
          <a:lstStyle/>
          <a:p>
            <a:r>
              <a:rPr lang="en-US" altLang="en-US"/>
              <a:t>Android Process Management</a:t>
            </a:r>
          </a:p>
        </p:txBody>
      </p:sp>
      <p:pic>
        <p:nvPicPr>
          <p:cNvPr id="54275" name="Picture 2">
            <a:extLst>
              <a:ext uri="{FF2B5EF4-FFF2-40B4-BE49-F238E27FC236}">
                <a16:creationId xmlns:a16="http://schemas.microsoft.com/office/drawing/2014/main" id="{E2A6F6C2-C2F5-4A02-ABBE-B9CD1F2E65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815" t="7642" r="38573" b="7841"/>
          <a:stretch>
            <a:fillRect/>
          </a:stretch>
        </p:blipFill>
        <p:spPr bwMode="auto">
          <a:xfrm>
            <a:off x="1576388" y="1054100"/>
            <a:ext cx="57673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3995E11E-4B63-4529-8CC0-B90A333887B9}"/>
              </a:ext>
            </a:extLst>
          </p:cNvPr>
          <p:cNvSpPr>
            <a:spLocks noGrp="1" noChangeArrowheads="1"/>
          </p:cNvSpPr>
          <p:nvPr>
            <p:ph type="title"/>
          </p:nvPr>
        </p:nvSpPr>
        <p:spPr>
          <a:xfrm>
            <a:off x="1225550" y="150813"/>
            <a:ext cx="7997825" cy="576262"/>
          </a:xfrm>
        </p:spPr>
        <p:txBody>
          <a:bodyPr/>
          <a:lstStyle/>
          <a:p>
            <a:r>
              <a:rPr lang="en-US" altLang="en-US" sz="2800"/>
              <a:t>Multiprocess Architecture – Chrome Browser</a:t>
            </a:r>
          </a:p>
        </p:txBody>
      </p:sp>
      <p:sp>
        <p:nvSpPr>
          <p:cNvPr id="60419" name="Content Placeholder 2">
            <a:extLst>
              <a:ext uri="{FF2B5EF4-FFF2-40B4-BE49-F238E27FC236}">
                <a16:creationId xmlns:a16="http://schemas.microsoft.com/office/drawing/2014/main" id="{75FA5AE0-848E-4824-B306-649678F32137}"/>
              </a:ext>
            </a:extLst>
          </p:cNvPr>
          <p:cNvSpPr>
            <a:spLocks noGrp="1" noChangeArrowheads="1"/>
          </p:cNvSpPr>
          <p:nvPr>
            <p:ph idx="1"/>
          </p:nvPr>
        </p:nvSpPr>
        <p:spPr>
          <a:xfrm>
            <a:off x="806450" y="1090570"/>
            <a:ext cx="7512050" cy="4673644"/>
          </a:xfrm>
        </p:spPr>
        <p:txBody>
          <a:bodyPr/>
          <a:lstStyle/>
          <a:p>
            <a:r>
              <a:rPr lang="en-US" altLang="en-US" dirty="0"/>
              <a:t>Many web browsers ran as single process (some still do)</a:t>
            </a:r>
          </a:p>
          <a:p>
            <a:pPr lvl="1"/>
            <a:r>
              <a:rPr lang="en-US" altLang="en-US" dirty="0"/>
              <a:t>If one web site causes trouble, entire browser can hang or crash</a:t>
            </a:r>
          </a:p>
          <a:p>
            <a:pPr lvl="1"/>
            <a:r>
              <a:rPr lang="en-US" altLang="en-US" dirty="0"/>
              <a:t>The real problem was waiting for rendering to complete</a:t>
            </a:r>
          </a:p>
          <a:p>
            <a:r>
              <a:rPr lang="en-US" altLang="en-US" dirty="0"/>
              <a:t>Google Chrome Browser is </a:t>
            </a:r>
            <a:r>
              <a:rPr lang="en-US" altLang="en-US" dirty="0" err="1"/>
              <a:t>multiprocess</a:t>
            </a:r>
            <a:r>
              <a:rPr lang="en-US" altLang="en-US" dirty="0"/>
              <a:t> with 3 different types of processes: </a:t>
            </a:r>
          </a:p>
          <a:p>
            <a:pPr lvl="1"/>
            <a:r>
              <a:rPr lang="en-US" altLang="en-US" b="1" dirty="0">
                <a:solidFill>
                  <a:srgbClr val="3366FF"/>
                </a:solidFill>
              </a:rPr>
              <a:t>Browser</a:t>
            </a:r>
            <a:r>
              <a:rPr lang="en-US" altLang="en-US" dirty="0"/>
              <a:t> process manages user interface, disk and network I/O</a:t>
            </a:r>
          </a:p>
          <a:p>
            <a:pPr lvl="1"/>
            <a:r>
              <a:rPr lang="en-US" altLang="en-US" b="1" dirty="0">
                <a:solidFill>
                  <a:srgbClr val="3366FF"/>
                </a:solidFill>
              </a:rPr>
              <a:t>Renderer</a:t>
            </a:r>
            <a:r>
              <a:rPr lang="en-US" altLang="en-US" dirty="0"/>
              <a:t> process renders web pages, deals with HTML, </a:t>
            </a:r>
            <a:r>
              <a:rPr lang="en-US" altLang="en-US" dirty="0" err="1"/>
              <a:t>Javascript</a:t>
            </a:r>
            <a:r>
              <a:rPr lang="en-US" altLang="en-US" dirty="0"/>
              <a:t>. A new renderer created for each website opened</a:t>
            </a:r>
          </a:p>
          <a:p>
            <a:pPr lvl="2"/>
            <a:r>
              <a:rPr lang="en-US" altLang="en-US" dirty="0"/>
              <a:t>Runs in </a:t>
            </a:r>
            <a:r>
              <a:rPr lang="en-US" altLang="en-US" b="1" dirty="0">
                <a:solidFill>
                  <a:srgbClr val="3366FF"/>
                </a:solidFill>
              </a:rPr>
              <a:t>sandbox</a:t>
            </a:r>
            <a:r>
              <a:rPr lang="en-US" altLang="en-US" dirty="0"/>
              <a:t> restricting disk and network I/O, minimizing effect of security exploits</a:t>
            </a:r>
          </a:p>
          <a:p>
            <a:pPr lvl="1"/>
            <a:r>
              <a:rPr lang="en-US" altLang="en-US" b="1" dirty="0">
                <a:solidFill>
                  <a:srgbClr val="3366FF"/>
                </a:solidFill>
              </a:rPr>
              <a:t>Plug-in </a:t>
            </a:r>
            <a:r>
              <a:rPr lang="en-US" altLang="en-US" dirty="0"/>
              <a:t>process for each type of plug-in</a:t>
            </a:r>
          </a:p>
          <a:p>
            <a:pPr lvl="1"/>
            <a:endParaRPr lang="en-US" altLang="en-US" dirty="0"/>
          </a:p>
          <a:p>
            <a:pPr lvl="1"/>
            <a:endParaRPr lang="en-US" altLang="en-US" dirty="0"/>
          </a:p>
          <a:p>
            <a:pPr lvl="1"/>
            <a:endParaRPr lang="en-US" altLang="en-US" dirty="0"/>
          </a:p>
        </p:txBody>
      </p:sp>
      <p:pic>
        <p:nvPicPr>
          <p:cNvPr id="60420" name="Picture 1" descr="in-3_2.pdf">
            <a:extLst>
              <a:ext uri="{FF2B5EF4-FFF2-40B4-BE49-F238E27FC236}">
                <a16:creationId xmlns:a16="http://schemas.microsoft.com/office/drawing/2014/main" id="{1188BE9A-A986-4AE8-9EF2-72073870120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73200" y="4926013"/>
            <a:ext cx="6292850" cy="114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D1BE53D9-7E13-4361-BCDF-D20E38FA3E8C}"/>
              </a:ext>
            </a:extLst>
          </p:cNvPr>
          <p:cNvSpPr>
            <a:spLocks noGrp="1" noChangeArrowheads="1"/>
          </p:cNvSpPr>
          <p:nvPr>
            <p:ph type="title"/>
          </p:nvPr>
        </p:nvSpPr>
        <p:spPr/>
        <p:txBody>
          <a:bodyPr/>
          <a:lstStyle/>
          <a:p>
            <a:r>
              <a:rPr lang="en-US" altLang="en-US"/>
              <a:t>Review Process Management</a:t>
            </a:r>
          </a:p>
        </p:txBody>
      </p:sp>
      <p:sp>
        <p:nvSpPr>
          <p:cNvPr id="58371" name="Content Placeholder 2">
            <a:extLst>
              <a:ext uri="{FF2B5EF4-FFF2-40B4-BE49-F238E27FC236}">
                <a16:creationId xmlns:a16="http://schemas.microsoft.com/office/drawing/2014/main" id="{DC365BE8-3FE3-4B01-BB5C-8B0DEEBA327C}"/>
              </a:ext>
            </a:extLst>
          </p:cNvPr>
          <p:cNvSpPr>
            <a:spLocks noGrp="1" noChangeArrowheads="1"/>
          </p:cNvSpPr>
          <p:nvPr>
            <p:ph idx="1"/>
          </p:nvPr>
        </p:nvSpPr>
        <p:spPr/>
        <p:txBody>
          <a:bodyPr/>
          <a:lstStyle/>
          <a:p>
            <a:pPr>
              <a:defRPr/>
            </a:pPr>
            <a:r>
              <a:rPr lang="en-US" altLang="en-US" dirty="0"/>
              <a:t>What is the difference between a program and a process?</a:t>
            </a:r>
          </a:p>
          <a:p>
            <a:pPr lvl="1">
              <a:defRPr/>
            </a:pPr>
            <a:endParaRPr lang="en-US" altLang="en-US" dirty="0"/>
          </a:p>
          <a:p>
            <a:pPr lvl="1">
              <a:defRPr/>
            </a:pPr>
            <a:endParaRPr lang="en-US" altLang="en-US" dirty="0"/>
          </a:p>
          <a:p>
            <a:pPr>
              <a:defRPr/>
            </a:pPr>
            <a:r>
              <a:rPr lang="en-US" altLang="en-US" dirty="0"/>
              <a:t>What are the possible process states?</a:t>
            </a:r>
          </a:p>
          <a:p>
            <a:pPr lvl="1">
              <a:defRPr/>
            </a:pPr>
            <a:endParaRPr lang="en-US" altLang="en-US" dirty="0"/>
          </a:p>
          <a:p>
            <a:pPr>
              <a:defRPr/>
            </a:pPr>
            <a:r>
              <a:rPr lang="en-US" altLang="en-US" dirty="0"/>
              <a:t>What is the term for switching out one process and replacing it with another process?</a:t>
            </a:r>
          </a:p>
          <a:p>
            <a:pPr marL="457200" lvl="1" indent="0">
              <a:buFont typeface="Monotype Sorts" pitchFamily="-84" charset="2"/>
              <a:buNone/>
              <a:defRPr/>
            </a:pPr>
            <a:endParaRPr lang="en-US" altLang="en-US" dirty="0"/>
          </a:p>
          <a:p>
            <a:pPr marL="457200" lvl="1" indent="0">
              <a:buFont typeface="Monotype Sorts" pitchFamily="-84" charset="2"/>
              <a:buNone/>
              <a:defRPr/>
            </a:pPr>
            <a:endParaRPr lang="en-US" altLang="en-US" dirty="0"/>
          </a:p>
          <a:p>
            <a:pPr>
              <a:defRPr/>
            </a:pPr>
            <a:r>
              <a:rPr lang="en-US" altLang="en-US" dirty="0"/>
              <a:t>On Linux/Unix systems, how do we create a new process?</a:t>
            </a:r>
          </a:p>
          <a:p>
            <a:pPr lvl="1">
              <a:defRPr/>
            </a:pPr>
            <a:endParaRPr lang="en-US"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4B35C2C4-2ADB-4305-B876-6473159E4E09}"/>
              </a:ext>
            </a:extLst>
          </p:cNvPr>
          <p:cNvSpPr>
            <a:spLocks noGrp="1" noChangeArrowheads="1"/>
          </p:cNvSpPr>
          <p:nvPr>
            <p:ph type="title"/>
          </p:nvPr>
        </p:nvSpPr>
        <p:spPr/>
        <p:txBody>
          <a:bodyPr/>
          <a:lstStyle/>
          <a:p>
            <a:r>
              <a:rPr lang="en-US" altLang="en-US"/>
              <a:t>Review Process Management</a:t>
            </a:r>
          </a:p>
        </p:txBody>
      </p:sp>
      <p:sp>
        <p:nvSpPr>
          <p:cNvPr id="63491" name="Content Placeholder 2">
            <a:extLst>
              <a:ext uri="{FF2B5EF4-FFF2-40B4-BE49-F238E27FC236}">
                <a16:creationId xmlns:a16="http://schemas.microsoft.com/office/drawing/2014/main" id="{A37DE137-9D04-4377-B305-13137D40A959}"/>
              </a:ext>
            </a:extLst>
          </p:cNvPr>
          <p:cNvSpPr>
            <a:spLocks noGrp="1" noChangeArrowheads="1"/>
          </p:cNvSpPr>
          <p:nvPr>
            <p:ph idx="1"/>
          </p:nvPr>
        </p:nvSpPr>
        <p:spPr/>
        <p:txBody>
          <a:bodyPr/>
          <a:lstStyle/>
          <a:p>
            <a:r>
              <a:rPr lang="en-US" altLang="en-US"/>
              <a:t>What is the difference between a program and a process?</a:t>
            </a:r>
          </a:p>
          <a:p>
            <a:pPr lvl="1"/>
            <a:r>
              <a:rPr lang="en-US" altLang="en-US"/>
              <a:t>A program is a passive entity and a process is an active entity. </a:t>
            </a:r>
          </a:p>
          <a:p>
            <a:pPr lvl="1"/>
            <a:r>
              <a:rPr lang="en-US" altLang="en-US" b="1"/>
              <a:t>Both</a:t>
            </a:r>
            <a:r>
              <a:rPr lang="en-US" altLang="en-US"/>
              <a:t> have code, but a </a:t>
            </a:r>
            <a:r>
              <a:rPr lang="en-US" altLang="en-US" i="1"/>
              <a:t>process</a:t>
            </a:r>
            <a:r>
              <a:rPr lang="en-US" altLang="en-US"/>
              <a:t> has a state, a stack, a heap, a program counter, registers, paging information, possibly file descriptors and other resources, possibly child processes or threads.</a:t>
            </a:r>
          </a:p>
          <a:p>
            <a:r>
              <a:rPr lang="en-US" altLang="en-US"/>
              <a:t>What are the possible process states?</a:t>
            </a:r>
          </a:p>
          <a:p>
            <a:pPr lvl="1"/>
            <a:r>
              <a:rPr lang="en-US" altLang="en-US"/>
              <a:t>New, Ready, Running, Waiting (multiple forms), Terminated</a:t>
            </a:r>
          </a:p>
          <a:p>
            <a:r>
              <a:rPr lang="en-US" altLang="en-US"/>
              <a:t>What is the term for switching out one process and replacing it with another process?</a:t>
            </a:r>
          </a:p>
          <a:p>
            <a:pPr lvl="1"/>
            <a:r>
              <a:rPr lang="en-US" altLang="en-US"/>
              <a:t>Context switch – can take 1-2 thousand machine instructions.</a:t>
            </a:r>
          </a:p>
          <a:p>
            <a:r>
              <a:rPr lang="en-US" altLang="en-US"/>
              <a:t>On Linux/Unix systems, how do we create a new process?</a:t>
            </a:r>
          </a:p>
          <a:p>
            <a:pPr lvl="1"/>
            <a:r>
              <a:rPr lang="en-US" altLang="en-US"/>
              <a:t>fork() – made more efficient by using “Copy-on-Write”, used to be vfork()</a:t>
            </a:r>
          </a:p>
          <a:p>
            <a:pPr lvl="1"/>
            <a:r>
              <a:rPr lang="en-US" altLang="en-US"/>
              <a:t>exec() – overwrites a process with program specified in arguments.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D6938030-F662-4A7D-9F2F-F902D76A254F}"/>
              </a:ext>
            </a:extLst>
          </p:cNvPr>
          <p:cNvSpPr>
            <a:spLocks noGrp="1" noChangeArrowheads="1"/>
          </p:cNvSpPr>
          <p:nvPr>
            <p:ph type="title"/>
          </p:nvPr>
        </p:nvSpPr>
        <p:spPr/>
        <p:txBody>
          <a:bodyPr/>
          <a:lstStyle/>
          <a:p>
            <a:r>
              <a:rPr lang="en-US" altLang="en-US"/>
              <a:t>Review Process Control Block</a:t>
            </a:r>
          </a:p>
        </p:txBody>
      </p:sp>
      <p:sp>
        <p:nvSpPr>
          <p:cNvPr id="64515" name="Content Placeholder 2">
            <a:extLst>
              <a:ext uri="{FF2B5EF4-FFF2-40B4-BE49-F238E27FC236}">
                <a16:creationId xmlns:a16="http://schemas.microsoft.com/office/drawing/2014/main" id="{3C5A2800-31FD-4B1D-8F43-1037330330A7}"/>
              </a:ext>
            </a:extLst>
          </p:cNvPr>
          <p:cNvSpPr>
            <a:spLocks noGrp="1" noChangeArrowheads="1"/>
          </p:cNvSpPr>
          <p:nvPr>
            <p:ph idx="1"/>
          </p:nvPr>
        </p:nvSpPr>
        <p:spPr/>
        <p:txBody>
          <a:bodyPr/>
          <a:lstStyle/>
          <a:p>
            <a:r>
              <a:rPr lang="en-US" altLang="en-US"/>
              <a:t>How do we terminate a process?</a:t>
            </a:r>
          </a:p>
          <a:p>
            <a:pPr lvl="1"/>
            <a:endParaRPr lang="en-US" altLang="en-US"/>
          </a:p>
          <a:p>
            <a:pPr lvl="1"/>
            <a:endParaRPr lang="en-US" altLang="en-US"/>
          </a:p>
          <a:p>
            <a:r>
              <a:rPr lang="en-US" altLang="en-US"/>
              <a:t>What information is contained in the process control block?</a:t>
            </a:r>
          </a:p>
          <a:p>
            <a:pPr lvl="1"/>
            <a:endParaRPr lang="en-US"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2F5C69B6-5527-4D37-820A-D3404A52C39D}"/>
              </a:ext>
            </a:extLst>
          </p:cNvPr>
          <p:cNvSpPr>
            <a:spLocks noGrp="1" noChangeArrowheads="1"/>
          </p:cNvSpPr>
          <p:nvPr>
            <p:ph type="title"/>
          </p:nvPr>
        </p:nvSpPr>
        <p:spPr/>
        <p:txBody>
          <a:bodyPr/>
          <a:lstStyle/>
          <a:p>
            <a:r>
              <a:rPr lang="en-US" altLang="en-US"/>
              <a:t>Review Process Control Block</a:t>
            </a:r>
          </a:p>
        </p:txBody>
      </p:sp>
      <p:sp>
        <p:nvSpPr>
          <p:cNvPr id="65539" name="Content Placeholder 2">
            <a:extLst>
              <a:ext uri="{FF2B5EF4-FFF2-40B4-BE49-F238E27FC236}">
                <a16:creationId xmlns:a16="http://schemas.microsoft.com/office/drawing/2014/main" id="{8D0C3356-9EEA-40A5-81A0-4E2EE6E53BC8}"/>
              </a:ext>
            </a:extLst>
          </p:cNvPr>
          <p:cNvSpPr>
            <a:spLocks noGrp="1" noChangeArrowheads="1"/>
          </p:cNvSpPr>
          <p:nvPr>
            <p:ph idx="1"/>
          </p:nvPr>
        </p:nvSpPr>
        <p:spPr/>
        <p:txBody>
          <a:bodyPr/>
          <a:lstStyle/>
          <a:p>
            <a:r>
              <a:rPr lang="en-US" altLang="en-US"/>
              <a:t>How do we terminate a process?</a:t>
            </a:r>
          </a:p>
          <a:p>
            <a:pPr lvl="1"/>
            <a:r>
              <a:rPr lang="en-US" altLang="en-US"/>
              <a:t>exit – called from within a process to terminate</a:t>
            </a:r>
          </a:p>
          <a:p>
            <a:pPr lvl="1"/>
            <a:r>
              <a:rPr lang="en-US" altLang="en-US"/>
              <a:t>abort – called from outside to terminate (usually by the parent).</a:t>
            </a:r>
          </a:p>
          <a:p>
            <a:r>
              <a:rPr lang="en-US" altLang="en-US"/>
              <a:t>What information is contained in the process control block?</a:t>
            </a:r>
          </a:p>
          <a:p>
            <a:pPr lvl="1"/>
            <a:r>
              <a:rPr lang="en-US" altLang="en-US"/>
              <a:t>Process id and state – running, waiting, etc</a:t>
            </a:r>
          </a:p>
          <a:p>
            <a:pPr lvl="1"/>
            <a:r>
              <a:rPr lang="en-US" altLang="en-US"/>
              <a:t>Program counter – location of instruction to next execute</a:t>
            </a:r>
          </a:p>
          <a:p>
            <a:pPr lvl="1"/>
            <a:r>
              <a:rPr lang="en-US" altLang="en-US"/>
              <a:t>CPU registers – contents of all process-centric registers</a:t>
            </a:r>
          </a:p>
          <a:p>
            <a:pPr lvl="1"/>
            <a:r>
              <a:rPr lang="en-US" altLang="en-US"/>
              <a:t>CPU scheduling information- priorities, scheduling queue pointers</a:t>
            </a:r>
          </a:p>
          <a:p>
            <a:pPr lvl="1"/>
            <a:r>
              <a:rPr lang="en-US" altLang="en-US"/>
              <a:t>Memory-management information – memory allocated to the process</a:t>
            </a:r>
          </a:p>
          <a:p>
            <a:pPr lvl="1"/>
            <a:r>
              <a:rPr lang="en-US" altLang="en-US"/>
              <a:t>Accounting information – CPU used, clock time elapsed since start, time limits</a:t>
            </a:r>
          </a:p>
          <a:p>
            <a:pPr lvl="1"/>
            <a:r>
              <a:rPr lang="en-US" altLang="en-US"/>
              <a:t>I/O status information – I/O devices allocated to process, list of open files</a:t>
            </a:r>
          </a:p>
          <a:p>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9B89EDCB-64AC-4341-A66B-33B4899B807A}"/>
              </a:ext>
            </a:extLst>
          </p:cNvPr>
          <p:cNvSpPr>
            <a:spLocks noGrp="1" noChangeArrowheads="1"/>
          </p:cNvSpPr>
          <p:nvPr>
            <p:ph type="title"/>
          </p:nvPr>
        </p:nvSpPr>
        <p:spPr>
          <a:xfrm>
            <a:off x="1576388" y="166688"/>
            <a:ext cx="6107112" cy="576262"/>
          </a:xfrm>
        </p:spPr>
        <p:txBody>
          <a:bodyPr/>
          <a:lstStyle/>
          <a:p>
            <a:pPr eaLnBrk="1" hangingPunct="1"/>
            <a:r>
              <a:rPr lang="en-US" altLang="en-US"/>
              <a:t>Process Concept</a:t>
            </a:r>
          </a:p>
        </p:txBody>
      </p:sp>
      <p:sp>
        <p:nvSpPr>
          <p:cNvPr id="12291" name="Rectangle 3">
            <a:extLst>
              <a:ext uri="{FF2B5EF4-FFF2-40B4-BE49-F238E27FC236}">
                <a16:creationId xmlns:a16="http://schemas.microsoft.com/office/drawing/2014/main" id="{2DE95603-19C1-4273-AF17-251B47FBC01F}"/>
              </a:ext>
            </a:extLst>
          </p:cNvPr>
          <p:cNvSpPr>
            <a:spLocks noGrp="1" noChangeArrowheads="1"/>
          </p:cNvSpPr>
          <p:nvPr>
            <p:ph type="body" idx="1"/>
          </p:nvPr>
        </p:nvSpPr>
        <p:spPr>
          <a:xfrm>
            <a:off x="928688" y="1177925"/>
            <a:ext cx="7370762" cy="4786313"/>
          </a:xfrm>
        </p:spPr>
        <p:txBody>
          <a:bodyPr/>
          <a:lstStyle/>
          <a:p>
            <a:pPr>
              <a:lnSpc>
                <a:spcPct val="90000"/>
              </a:lnSpc>
            </a:pPr>
            <a:r>
              <a:rPr lang="en-US" altLang="en-US"/>
              <a:t>An operating system executes a variety of programs:</a:t>
            </a:r>
          </a:p>
          <a:p>
            <a:pPr lvl="1">
              <a:lnSpc>
                <a:spcPct val="90000"/>
              </a:lnSpc>
            </a:pPr>
            <a:r>
              <a:rPr lang="en-US" altLang="en-US"/>
              <a:t>Batch system – </a:t>
            </a:r>
            <a:r>
              <a:rPr lang="en-US" altLang="en-US" b="1">
                <a:solidFill>
                  <a:srgbClr val="3366FF"/>
                </a:solidFill>
              </a:rPr>
              <a:t>jobs</a:t>
            </a:r>
          </a:p>
          <a:p>
            <a:pPr lvl="1">
              <a:lnSpc>
                <a:spcPct val="90000"/>
              </a:lnSpc>
            </a:pPr>
            <a:r>
              <a:rPr lang="en-US" altLang="en-US"/>
              <a:t>Time-shared systems – </a:t>
            </a:r>
            <a:r>
              <a:rPr lang="en-US" altLang="en-US" b="1">
                <a:solidFill>
                  <a:srgbClr val="3366FF"/>
                </a:solidFill>
              </a:rPr>
              <a:t>user programs </a:t>
            </a:r>
            <a:r>
              <a:rPr lang="en-US" altLang="en-US"/>
              <a:t>or </a:t>
            </a:r>
            <a:r>
              <a:rPr lang="en-US" altLang="en-US" b="1">
                <a:solidFill>
                  <a:srgbClr val="3366FF"/>
                </a:solidFill>
              </a:rPr>
              <a:t>tasks</a:t>
            </a:r>
            <a:endParaRPr lang="en-US" altLang="en-US"/>
          </a:p>
          <a:p>
            <a:pPr>
              <a:lnSpc>
                <a:spcPct val="90000"/>
              </a:lnSpc>
            </a:pPr>
            <a:r>
              <a:rPr lang="en-US" altLang="en-US"/>
              <a:t>Textbook uses the terms </a:t>
            </a:r>
            <a:r>
              <a:rPr lang="en-US" altLang="en-US" b="1" i="1"/>
              <a:t>job</a:t>
            </a:r>
            <a:r>
              <a:rPr lang="en-US" altLang="en-US"/>
              <a:t> and </a:t>
            </a:r>
            <a:r>
              <a:rPr lang="en-US" altLang="en-US" b="1" i="1"/>
              <a:t>process</a:t>
            </a:r>
            <a:r>
              <a:rPr lang="en-US" altLang="en-US"/>
              <a:t> almost interchangeably</a:t>
            </a:r>
          </a:p>
          <a:p>
            <a:pPr>
              <a:lnSpc>
                <a:spcPct val="90000"/>
              </a:lnSpc>
            </a:pPr>
            <a:r>
              <a:rPr lang="en-US" altLang="en-US" b="1">
                <a:solidFill>
                  <a:srgbClr val="3366FF"/>
                </a:solidFill>
              </a:rPr>
              <a:t>Process</a:t>
            </a:r>
            <a:r>
              <a:rPr lang="en-US" altLang="en-US"/>
              <a:t> – a program in execution; process execution must progress in a sequential fashion</a:t>
            </a:r>
          </a:p>
          <a:p>
            <a:r>
              <a:rPr lang="en-US" altLang="en-US"/>
              <a:t>Multiple parts</a:t>
            </a:r>
          </a:p>
          <a:p>
            <a:pPr lvl="1"/>
            <a:r>
              <a:rPr lang="en-US" altLang="en-US"/>
              <a:t>The program code, also called </a:t>
            </a:r>
            <a:r>
              <a:rPr lang="en-US" altLang="en-US" b="1">
                <a:solidFill>
                  <a:srgbClr val="3366FF"/>
                </a:solidFill>
              </a:rPr>
              <a:t>text section</a:t>
            </a:r>
          </a:p>
          <a:p>
            <a:pPr lvl="1"/>
            <a:r>
              <a:rPr lang="en-US" altLang="en-US"/>
              <a:t>Current activity including</a:t>
            </a:r>
            <a:r>
              <a:rPr lang="en-US" altLang="en-US" b="1">
                <a:solidFill>
                  <a:srgbClr val="3366FF"/>
                </a:solidFill>
              </a:rPr>
              <a:t> program</a:t>
            </a:r>
            <a:r>
              <a:rPr lang="en-US" altLang="en-US" b="1"/>
              <a:t> </a:t>
            </a:r>
            <a:r>
              <a:rPr lang="en-US" altLang="en-US" b="1">
                <a:solidFill>
                  <a:srgbClr val="3366FF"/>
                </a:solidFill>
              </a:rPr>
              <a:t>counter</a:t>
            </a:r>
            <a:r>
              <a:rPr lang="en-US" altLang="en-US"/>
              <a:t>, processor registers</a:t>
            </a:r>
          </a:p>
          <a:p>
            <a:pPr lvl="1"/>
            <a:r>
              <a:rPr lang="en-US" altLang="en-US" b="1">
                <a:solidFill>
                  <a:srgbClr val="3366FF"/>
                </a:solidFill>
              </a:rPr>
              <a:t>Stack</a:t>
            </a:r>
            <a:r>
              <a:rPr lang="en-US" altLang="en-US" b="1"/>
              <a:t> </a:t>
            </a:r>
            <a:r>
              <a:rPr lang="en-US" altLang="en-US"/>
              <a:t>containing temporary data</a:t>
            </a:r>
          </a:p>
          <a:p>
            <a:pPr lvl="2"/>
            <a:r>
              <a:rPr lang="en-US" altLang="en-US"/>
              <a:t>Function parameters, return addresses, local variables</a:t>
            </a:r>
          </a:p>
          <a:p>
            <a:pPr lvl="1"/>
            <a:r>
              <a:rPr lang="en-US" altLang="en-US" b="1">
                <a:solidFill>
                  <a:srgbClr val="3366FF"/>
                </a:solidFill>
              </a:rPr>
              <a:t>Data section</a:t>
            </a:r>
            <a:r>
              <a:rPr lang="en-US" altLang="en-US" b="1"/>
              <a:t> </a:t>
            </a:r>
            <a:r>
              <a:rPr lang="en-US" altLang="en-US"/>
              <a:t>containing global variables</a:t>
            </a:r>
          </a:p>
          <a:p>
            <a:pPr lvl="1"/>
            <a:r>
              <a:rPr lang="en-US" altLang="en-US" b="1">
                <a:solidFill>
                  <a:srgbClr val="3366FF"/>
                </a:solidFill>
              </a:rPr>
              <a:t>Heap</a:t>
            </a:r>
            <a:r>
              <a:rPr lang="en-US" altLang="en-US" b="1"/>
              <a:t> </a:t>
            </a:r>
            <a:r>
              <a:rPr lang="en-US" altLang="en-US"/>
              <a:t>containing memory dynamically allocated during run time</a:t>
            </a:r>
          </a:p>
          <a:p>
            <a:pPr>
              <a:lnSpc>
                <a:spcPct val="90000"/>
              </a:lnSpc>
              <a:buFont typeface="Monotype Sorts" pitchFamily="-84" charset="2"/>
              <a:buNone/>
            </a:pPr>
            <a:endParaRPr lang="en-US" altLang="en-US"/>
          </a:p>
          <a:p>
            <a:pPr>
              <a:lnSpc>
                <a:spcPct val="90000"/>
              </a:lnSpc>
              <a:buFont typeface="Monotype Sorts" pitchFamily="-84" charset="2"/>
              <a:buNone/>
            </a:pPr>
            <a:endParaRPr lang="en-US"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55514F1D-A9E3-4062-93B5-092F178E95BE}"/>
              </a:ext>
            </a:extLst>
          </p:cNvPr>
          <p:cNvSpPr>
            <a:spLocks noGrp="1" noChangeArrowheads="1"/>
          </p:cNvSpPr>
          <p:nvPr>
            <p:ph type="title"/>
          </p:nvPr>
        </p:nvSpPr>
        <p:spPr>
          <a:xfrm>
            <a:off x="1041400" y="136525"/>
            <a:ext cx="7645400" cy="576263"/>
          </a:xfrm>
        </p:spPr>
        <p:txBody>
          <a:bodyPr/>
          <a:lstStyle/>
          <a:p>
            <a:pPr eaLnBrk="1" hangingPunct="1"/>
            <a:r>
              <a:rPr lang="en-US" altLang="en-US"/>
              <a:t>Threads</a:t>
            </a:r>
          </a:p>
        </p:txBody>
      </p:sp>
      <p:sp>
        <p:nvSpPr>
          <p:cNvPr id="66563" name="Rectangle 3">
            <a:extLst>
              <a:ext uri="{FF2B5EF4-FFF2-40B4-BE49-F238E27FC236}">
                <a16:creationId xmlns:a16="http://schemas.microsoft.com/office/drawing/2014/main" id="{9E8ACF78-8BBB-4668-8CA6-11004077F4C6}"/>
              </a:ext>
            </a:extLst>
          </p:cNvPr>
          <p:cNvSpPr>
            <a:spLocks noGrp="1" noChangeArrowheads="1"/>
          </p:cNvSpPr>
          <p:nvPr>
            <p:ph type="body" idx="1"/>
          </p:nvPr>
        </p:nvSpPr>
        <p:spPr>
          <a:xfrm>
            <a:off x="987425" y="1093788"/>
            <a:ext cx="6975475" cy="3983037"/>
          </a:xfrm>
        </p:spPr>
        <p:txBody>
          <a:bodyPr/>
          <a:lstStyle/>
          <a:p>
            <a:r>
              <a:rPr lang="en-US" altLang="en-US"/>
              <a:t>So far, process has a single thread of execution, old school.</a:t>
            </a:r>
          </a:p>
          <a:p>
            <a:r>
              <a:rPr lang="en-US" altLang="en-US"/>
              <a:t>Consider having multiple program counters per process</a:t>
            </a:r>
          </a:p>
          <a:p>
            <a:pPr lvl="1"/>
            <a:r>
              <a:rPr lang="en-US" altLang="en-US"/>
              <a:t>Multiple locations can execute at once</a:t>
            </a:r>
          </a:p>
          <a:p>
            <a:pPr lvl="2"/>
            <a:r>
              <a:rPr lang="en-US" altLang="en-US"/>
              <a:t>Multiple threads of control -&gt; </a:t>
            </a:r>
            <a:r>
              <a:rPr lang="en-US" altLang="en-US" b="1">
                <a:solidFill>
                  <a:srgbClr val="3366FF"/>
                </a:solidFill>
              </a:rPr>
              <a:t>threads</a:t>
            </a:r>
          </a:p>
          <a:p>
            <a:r>
              <a:rPr lang="en-US" altLang="en-US"/>
              <a:t>Must then have storage for thread details, multiple program counters in PCB</a:t>
            </a:r>
          </a:p>
          <a:p>
            <a:r>
              <a:rPr lang="en-US" altLang="en-US"/>
              <a:t>Multiple threads even a bigger deal when we look at current state of Multicore CPU with SMT (Simultaneous Multithreading) or Hyperthread support.</a:t>
            </a:r>
          </a:p>
          <a:p>
            <a:r>
              <a:rPr lang="en-US" altLang="en-US"/>
              <a:t>See chapter 4 on Threads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EAB4E-6B93-4048-86C2-68291D7DCC3A}"/>
              </a:ext>
            </a:extLst>
          </p:cNvPr>
          <p:cNvSpPr>
            <a:spLocks noGrp="1"/>
          </p:cNvSpPr>
          <p:nvPr>
            <p:ph type="title"/>
          </p:nvPr>
        </p:nvSpPr>
        <p:spPr/>
        <p:txBody>
          <a:bodyPr/>
          <a:lstStyle/>
          <a:p>
            <a:r>
              <a:rPr lang="en-US" dirty="0"/>
              <a:t>What happens in this program?</a:t>
            </a:r>
          </a:p>
        </p:txBody>
      </p:sp>
      <p:sp>
        <p:nvSpPr>
          <p:cNvPr id="3" name="Content Placeholder 2">
            <a:extLst>
              <a:ext uri="{FF2B5EF4-FFF2-40B4-BE49-F238E27FC236}">
                <a16:creationId xmlns:a16="http://schemas.microsoft.com/office/drawing/2014/main" id="{6F3287D7-4BD6-4B09-94DA-4DE5D2F59DFD}"/>
              </a:ext>
            </a:extLst>
          </p:cNvPr>
          <p:cNvSpPr>
            <a:spLocks noGrp="1"/>
          </p:cNvSpPr>
          <p:nvPr>
            <p:ph idx="1"/>
          </p:nvPr>
        </p:nvSpPr>
        <p:spPr/>
        <p:txBody>
          <a:bodyPr/>
          <a:lstStyle/>
          <a:p>
            <a:pPr marL="0" indent="0">
              <a:buNone/>
            </a:pPr>
            <a:r>
              <a:rPr lang="en-US" dirty="0"/>
              <a:t>#include &lt;iostream&gt;</a:t>
            </a:r>
          </a:p>
          <a:p>
            <a:pPr marL="0" indent="0">
              <a:buNone/>
            </a:pPr>
            <a:r>
              <a:rPr lang="en-US" dirty="0"/>
              <a:t>#include &lt;</a:t>
            </a:r>
            <a:r>
              <a:rPr lang="en-US" dirty="0" err="1"/>
              <a:t>unistd.h</a:t>
            </a:r>
            <a:r>
              <a:rPr lang="en-US" dirty="0"/>
              <a:t>&gt;</a:t>
            </a:r>
          </a:p>
          <a:p>
            <a:pPr marL="0" indent="0">
              <a:buNone/>
            </a:pPr>
            <a:r>
              <a:rPr lang="en-US" dirty="0"/>
              <a:t>#include &lt;sys/</a:t>
            </a:r>
            <a:r>
              <a:rPr lang="en-US" dirty="0" err="1"/>
              <a:t>types.h</a:t>
            </a:r>
            <a:r>
              <a:rPr lang="en-US" dirty="0"/>
              <a:t>&gt;</a:t>
            </a:r>
          </a:p>
          <a:p>
            <a:pPr marL="0" indent="0">
              <a:buNone/>
            </a:pPr>
            <a:r>
              <a:rPr lang="en-US" dirty="0"/>
              <a:t>using namespace std;</a:t>
            </a:r>
          </a:p>
          <a:p>
            <a:pPr marL="0" indent="0">
              <a:buNone/>
            </a:pPr>
            <a:endParaRPr lang="en-US" dirty="0"/>
          </a:p>
          <a:p>
            <a:pPr marL="0" indent="0">
              <a:buNone/>
            </a:pPr>
            <a:r>
              <a:rPr lang="en-US" dirty="0"/>
              <a:t>int main()  // fork a process in a loop and increment the counter.</a:t>
            </a:r>
          </a:p>
          <a:p>
            <a:pPr marL="0" indent="0">
              <a:buNone/>
            </a:pPr>
            <a:r>
              <a:rPr lang="en-US" dirty="0"/>
              <a:t>{</a:t>
            </a:r>
          </a:p>
          <a:p>
            <a:pPr marL="0" indent="0">
              <a:buNone/>
            </a:pPr>
            <a:r>
              <a:rPr lang="en-US" dirty="0"/>
              <a:t>        for (int </a:t>
            </a:r>
            <a:r>
              <a:rPr lang="en-US" dirty="0" err="1"/>
              <a:t>i</a:t>
            </a:r>
            <a:r>
              <a:rPr lang="en-US" dirty="0"/>
              <a:t> </a:t>
            </a:r>
            <a:r>
              <a:rPr lang="en-US"/>
              <a:t>= 0; </a:t>
            </a:r>
            <a:r>
              <a:rPr lang="en-US" dirty="0" err="1"/>
              <a:t>i</a:t>
            </a:r>
            <a:r>
              <a:rPr lang="en-US" dirty="0"/>
              <a:t> &lt; 4; </a:t>
            </a:r>
            <a:r>
              <a:rPr lang="en-US" dirty="0" err="1"/>
              <a:t>i</a:t>
            </a:r>
            <a:r>
              <a:rPr lang="en-US" dirty="0"/>
              <a:t>++) {</a:t>
            </a:r>
          </a:p>
          <a:p>
            <a:pPr marL="0" indent="0">
              <a:buNone/>
            </a:pPr>
            <a:r>
              <a:rPr lang="en-US" dirty="0"/>
              <a:t>                fork();</a:t>
            </a:r>
          </a:p>
          <a:p>
            <a:pPr marL="0" indent="0">
              <a:buNone/>
            </a:pPr>
            <a:r>
              <a:rPr lang="en-US" dirty="0"/>
              <a:t>                </a:t>
            </a:r>
            <a:r>
              <a:rPr lang="en-US" dirty="0" err="1"/>
              <a:t>cout</a:t>
            </a:r>
            <a:r>
              <a:rPr lang="en-US" dirty="0"/>
              <a:t> &lt;&lt; "Process </a:t>
            </a:r>
            <a:r>
              <a:rPr lang="en-US" dirty="0" err="1"/>
              <a:t>pid</a:t>
            </a:r>
            <a:r>
              <a:rPr lang="en-US" dirty="0"/>
              <a:t>=" &lt;&lt; </a:t>
            </a:r>
            <a:r>
              <a:rPr lang="en-US" dirty="0" err="1"/>
              <a:t>getpid</a:t>
            </a:r>
            <a:r>
              <a:rPr lang="en-US" dirty="0"/>
              <a:t>() &lt;&lt; " has </a:t>
            </a:r>
            <a:r>
              <a:rPr lang="en-US" dirty="0" err="1"/>
              <a:t>i</a:t>
            </a:r>
            <a:r>
              <a:rPr lang="en-US" dirty="0"/>
              <a:t>=" &lt;&lt; </a:t>
            </a:r>
            <a:r>
              <a:rPr lang="en-US" dirty="0" err="1"/>
              <a:t>i</a:t>
            </a:r>
            <a:r>
              <a:rPr lang="en-US" dirty="0"/>
              <a:t> &lt;&lt; </a:t>
            </a:r>
            <a:r>
              <a:rPr lang="en-US" dirty="0" err="1"/>
              <a:t>endl</a:t>
            </a:r>
            <a:r>
              <a:rPr lang="en-US" dirty="0"/>
              <a:t>;</a:t>
            </a:r>
          </a:p>
          <a:p>
            <a:pPr marL="0" indent="0">
              <a:buNone/>
            </a:pPr>
            <a:r>
              <a:rPr lang="en-US" dirty="0"/>
              <a:t>        }</a:t>
            </a:r>
          </a:p>
          <a:p>
            <a:pPr marL="0" indent="0">
              <a:buNone/>
            </a:pPr>
            <a:r>
              <a:rPr lang="en-US" dirty="0"/>
              <a:t>}</a:t>
            </a:r>
          </a:p>
          <a:p>
            <a:pPr marL="0" indent="0">
              <a:buNone/>
            </a:pPr>
            <a:endParaRPr lang="en-US" dirty="0"/>
          </a:p>
        </p:txBody>
      </p:sp>
    </p:spTree>
    <p:extLst>
      <p:ext uri="{BB962C8B-B14F-4D97-AF65-F5344CB8AC3E}">
        <p14:creationId xmlns:p14="http://schemas.microsoft.com/office/powerpoint/2010/main" val="6499673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B412C-A063-4DAD-938D-4540AD61442A}"/>
              </a:ext>
            </a:extLst>
          </p:cNvPr>
          <p:cNvSpPr>
            <a:spLocks noGrp="1"/>
          </p:cNvSpPr>
          <p:nvPr>
            <p:ph type="title"/>
          </p:nvPr>
        </p:nvSpPr>
        <p:spPr/>
        <p:txBody>
          <a:bodyPr/>
          <a:lstStyle/>
          <a:p>
            <a:r>
              <a:rPr lang="en-US" dirty="0"/>
              <a:t>Fork Program Output</a:t>
            </a:r>
          </a:p>
        </p:txBody>
      </p:sp>
      <p:sp>
        <p:nvSpPr>
          <p:cNvPr id="3" name="Content Placeholder 2">
            <a:extLst>
              <a:ext uri="{FF2B5EF4-FFF2-40B4-BE49-F238E27FC236}">
                <a16:creationId xmlns:a16="http://schemas.microsoft.com/office/drawing/2014/main" id="{CFB9249C-D25E-4EFA-B4B6-E58424523E17}"/>
              </a:ext>
            </a:extLst>
          </p:cNvPr>
          <p:cNvSpPr>
            <a:spLocks noGrp="1"/>
          </p:cNvSpPr>
          <p:nvPr>
            <p:ph sz="half" idx="1"/>
          </p:nvPr>
        </p:nvSpPr>
        <p:spPr/>
        <p:txBody>
          <a:bodyPr/>
          <a:lstStyle/>
          <a:p>
            <a:r>
              <a:rPr lang="en-US" sz="1600" dirty="0"/>
              <a:t>Process </a:t>
            </a:r>
            <a:r>
              <a:rPr lang="en-US" sz="1600" dirty="0" err="1"/>
              <a:t>pid</a:t>
            </a:r>
            <a:r>
              <a:rPr lang="en-US" sz="1600" dirty="0"/>
              <a:t>=9756 has </a:t>
            </a:r>
            <a:r>
              <a:rPr lang="en-US" sz="1600" dirty="0" err="1"/>
              <a:t>i</a:t>
            </a:r>
            <a:r>
              <a:rPr lang="en-US" sz="1600" dirty="0"/>
              <a:t>=1</a:t>
            </a:r>
          </a:p>
          <a:p>
            <a:r>
              <a:rPr lang="en-US" sz="1600" dirty="0"/>
              <a:t>Process </a:t>
            </a:r>
            <a:r>
              <a:rPr lang="en-US" sz="1600" dirty="0" err="1"/>
              <a:t>pid</a:t>
            </a:r>
            <a:r>
              <a:rPr lang="en-US" sz="1600" dirty="0"/>
              <a:t>=9756 has </a:t>
            </a:r>
            <a:r>
              <a:rPr lang="en-US" sz="1600" dirty="0" err="1"/>
              <a:t>i</a:t>
            </a:r>
            <a:r>
              <a:rPr lang="en-US" sz="1600" dirty="0"/>
              <a:t>=2</a:t>
            </a:r>
          </a:p>
          <a:p>
            <a:r>
              <a:rPr lang="en-US" sz="1600" dirty="0"/>
              <a:t>Process </a:t>
            </a:r>
            <a:r>
              <a:rPr lang="en-US" sz="1600" dirty="0" err="1"/>
              <a:t>pid</a:t>
            </a:r>
            <a:r>
              <a:rPr lang="en-US" sz="1600" dirty="0"/>
              <a:t>=9757 has </a:t>
            </a:r>
            <a:r>
              <a:rPr lang="en-US" sz="1600" dirty="0" err="1"/>
              <a:t>i</a:t>
            </a:r>
            <a:r>
              <a:rPr lang="en-US" sz="1600" dirty="0"/>
              <a:t>=1</a:t>
            </a:r>
          </a:p>
          <a:p>
            <a:r>
              <a:rPr lang="en-US" sz="1600" dirty="0"/>
              <a:t>Process </a:t>
            </a:r>
            <a:r>
              <a:rPr lang="en-US" sz="1600" dirty="0" err="1"/>
              <a:t>pid</a:t>
            </a:r>
            <a:r>
              <a:rPr lang="en-US" sz="1600" dirty="0"/>
              <a:t>=9758 has </a:t>
            </a:r>
            <a:r>
              <a:rPr lang="en-US" sz="1600" dirty="0" err="1"/>
              <a:t>i</a:t>
            </a:r>
            <a:r>
              <a:rPr lang="en-US" sz="1600" dirty="0"/>
              <a:t>=2</a:t>
            </a:r>
          </a:p>
          <a:p>
            <a:r>
              <a:rPr lang="en-US" sz="1600" dirty="0"/>
              <a:t>Process </a:t>
            </a:r>
            <a:r>
              <a:rPr lang="en-US" sz="1600" dirty="0" err="1"/>
              <a:t>pid</a:t>
            </a:r>
            <a:r>
              <a:rPr lang="en-US" sz="1600" dirty="0"/>
              <a:t>=9756 has </a:t>
            </a:r>
            <a:r>
              <a:rPr lang="en-US" sz="1600" dirty="0" err="1"/>
              <a:t>i</a:t>
            </a:r>
            <a:r>
              <a:rPr lang="en-US" sz="1600" dirty="0"/>
              <a:t>=3</a:t>
            </a:r>
          </a:p>
          <a:p>
            <a:r>
              <a:rPr lang="en-US" sz="1600" dirty="0"/>
              <a:t>Process </a:t>
            </a:r>
            <a:r>
              <a:rPr lang="en-US" sz="1600" dirty="0" err="1"/>
              <a:t>pid</a:t>
            </a:r>
            <a:r>
              <a:rPr lang="en-US" sz="1600" dirty="0"/>
              <a:t>=9759 has </a:t>
            </a:r>
            <a:r>
              <a:rPr lang="en-US" sz="1600" dirty="0" err="1"/>
              <a:t>i</a:t>
            </a:r>
            <a:r>
              <a:rPr lang="en-US" sz="1600" dirty="0"/>
              <a:t>=3</a:t>
            </a:r>
          </a:p>
          <a:p>
            <a:r>
              <a:rPr lang="en-US" sz="1600" dirty="0"/>
              <a:t>Process </a:t>
            </a:r>
            <a:r>
              <a:rPr lang="en-US" sz="1600" dirty="0" err="1"/>
              <a:t>pid</a:t>
            </a:r>
            <a:r>
              <a:rPr lang="en-US" sz="1600" dirty="0"/>
              <a:t>=9758 has </a:t>
            </a:r>
            <a:r>
              <a:rPr lang="en-US" sz="1600" dirty="0" err="1"/>
              <a:t>i</a:t>
            </a:r>
            <a:r>
              <a:rPr lang="en-US" sz="1600" dirty="0"/>
              <a:t>=3</a:t>
            </a:r>
          </a:p>
          <a:p>
            <a:r>
              <a:rPr lang="en-US" sz="1600" dirty="0"/>
              <a:t>Process </a:t>
            </a:r>
            <a:r>
              <a:rPr lang="en-US" sz="1600" dirty="0" err="1"/>
              <a:t>pid</a:t>
            </a:r>
            <a:r>
              <a:rPr lang="en-US" sz="1600" dirty="0"/>
              <a:t>=9757 has </a:t>
            </a:r>
            <a:r>
              <a:rPr lang="en-US" sz="1600" dirty="0" err="1"/>
              <a:t>i</a:t>
            </a:r>
            <a:r>
              <a:rPr lang="en-US" sz="1600" dirty="0"/>
              <a:t>=2</a:t>
            </a:r>
          </a:p>
          <a:p>
            <a:r>
              <a:rPr lang="en-US" sz="1600" dirty="0"/>
              <a:t>Process </a:t>
            </a:r>
            <a:r>
              <a:rPr lang="en-US" sz="1600" dirty="0" err="1"/>
              <a:t>pid</a:t>
            </a:r>
            <a:r>
              <a:rPr lang="en-US" sz="1600" dirty="0"/>
              <a:t>=9760 has </a:t>
            </a:r>
            <a:r>
              <a:rPr lang="en-US" sz="1600" dirty="0" err="1"/>
              <a:t>i</a:t>
            </a:r>
            <a:r>
              <a:rPr lang="en-US" sz="1600" dirty="0"/>
              <a:t>=3</a:t>
            </a:r>
          </a:p>
          <a:p>
            <a:r>
              <a:rPr lang="en-US" sz="1600" dirty="0"/>
              <a:t>Process </a:t>
            </a:r>
            <a:r>
              <a:rPr lang="en-US" sz="1600" dirty="0" err="1"/>
              <a:t>pid</a:t>
            </a:r>
            <a:r>
              <a:rPr lang="en-US" sz="1600" dirty="0"/>
              <a:t>=9761 has </a:t>
            </a:r>
            <a:r>
              <a:rPr lang="en-US" sz="1600" dirty="0" err="1"/>
              <a:t>i</a:t>
            </a:r>
            <a:r>
              <a:rPr lang="en-US" sz="1600" dirty="0"/>
              <a:t>=2</a:t>
            </a:r>
          </a:p>
          <a:p>
            <a:r>
              <a:rPr lang="en-US" sz="1600" dirty="0"/>
              <a:t>Process </a:t>
            </a:r>
            <a:r>
              <a:rPr lang="en-US" sz="1600" dirty="0" err="1"/>
              <a:t>pid</a:t>
            </a:r>
            <a:r>
              <a:rPr lang="en-US" sz="1600" dirty="0"/>
              <a:t>=9757 has </a:t>
            </a:r>
            <a:r>
              <a:rPr lang="en-US" sz="1600" dirty="0" err="1"/>
              <a:t>i</a:t>
            </a:r>
            <a:r>
              <a:rPr lang="en-US" sz="1600" dirty="0"/>
              <a:t>=3</a:t>
            </a:r>
          </a:p>
          <a:p>
            <a:r>
              <a:rPr lang="en-US" sz="1600" dirty="0"/>
              <a:t>Process </a:t>
            </a:r>
            <a:r>
              <a:rPr lang="en-US" sz="1600" dirty="0" err="1"/>
              <a:t>pid</a:t>
            </a:r>
            <a:r>
              <a:rPr lang="en-US" sz="1600" dirty="0"/>
              <a:t>=9762 has </a:t>
            </a:r>
            <a:r>
              <a:rPr lang="en-US" sz="1600" dirty="0" err="1"/>
              <a:t>i</a:t>
            </a:r>
            <a:r>
              <a:rPr lang="en-US" sz="1600" dirty="0"/>
              <a:t>=3</a:t>
            </a:r>
          </a:p>
          <a:p>
            <a:r>
              <a:rPr lang="en-US" sz="1600" dirty="0"/>
              <a:t>Process </a:t>
            </a:r>
            <a:r>
              <a:rPr lang="en-US" sz="1600" dirty="0" err="1"/>
              <a:t>pid</a:t>
            </a:r>
            <a:r>
              <a:rPr lang="en-US" sz="1600" dirty="0"/>
              <a:t>=9761 has </a:t>
            </a:r>
            <a:r>
              <a:rPr lang="en-US" sz="1600" dirty="0" err="1"/>
              <a:t>i</a:t>
            </a:r>
            <a:r>
              <a:rPr lang="en-US" sz="1600" dirty="0"/>
              <a:t>=3</a:t>
            </a:r>
          </a:p>
          <a:p>
            <a:r>
              <a:rPr lang="en-US" sz="1600" dirty="0"/>
              <a:t>Process </a:t>
            </a:r>
            <a:r>
              <a:rPr lang="en-US" sz="1600" dirty="0" err="1"/>
              <a:t>pid</a:t>
            </a:r>
            <a:r>
              <a:rPr lang="en-US" sz="1600" dirty="0"/>
              <a:t>=9763 has </a:t>
            </a:r>
            <a:r>
              <a:rPr lang="en-US" sz="1600" dirty="0" err="1"/>
              <a:t>i</a:t>
            </a:r>
            <a:r>
              <a:rPr lang="en-US" sz="1600" dirty="0"/>
              <a:t>=3</a:t>
            </a:r>
          </a:p>
          <a:p>
            <a:endParaRPr lang="en-US" dirty="0"/>
          </a:p>
        </p:txBody>
      </p:sp>
      <p:graphicFrame>
        <p:nvGraphicFramePr>
          <p:cNvPr id="5" name="Content Placeholder 4">
            <a:extLst>
              <a:ext uri="{FF2B5EF4-FFF2-40B4-BE49-F238E27FC236}">
                <a16:creationId xmlns:a16="http://schemas.microsoft.com/office/drawing/2014/main" id="{3C389028-D2E3-4473-AB59-ECB95EBB86D6}"/>
              </a:ext>
            </a:extLst>
          </p:cNvPr>
          <p:cNvGraphicFramePr>
            <a:graphicFrameLocks noGrp="1"/>
          </p:cNvGraphicFramePr>
          <p:nvPr>
            <p:ph sz="half" idx="2"/>
            <p:extLst>
              <p:ext uri="{D42A27DB-BD31-4B8C-83A1-F6EECF244321}">
                <p14:modId xmlns:p14="http://schemas.microsoft.com/office/powerpoint/2010/main" val="2882136914"/>
              </p:ext>
            </p:extLst>
          </p:nvPr>
        </p:nvGraphicFramePr>
        <p:xfrm>
          <a:off x="4997450" y="1233488"/>
          <a:ext cx="4038600" cy="4530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57492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E5E3A3CF-9BDA-4308-8CB0-103E11A31210}"/>
              </a:ext>
            </a:extLst>
          </p:cNvPr>
          <p:cNvSpPr>
            <a:spLocks noGrp="1" noChangeArrowheads="1"/>
          </p:cNvSpPr>
          <p:nvPr>
            <p:ph type="title"/>
          </p:nvPr>
        </p:nvSpPr>
        <p:spPr>
          <a:xfrm>
            <a:off x="982663" y="168275"/>
            <a:ext cx="7704137" cy="576263"/>
          </a:xfrm>
        </p:spPr>
        <p:txBody>
          <a:bodyPr/>
          <a:lstStyle/>
          <a:p>
            <a:r>
              <a:rPr lang="en-US" altLang="en-US"/>
              <a:t>Interprocess Communication</a:t>
            </a:r>
          </a:p>
        </p:txBody>
      </p:sp>
      <p:sp>
        <p:nvSpPr>
          <p:cNvPr id="68611" name="Content Placeholder 2">
            <a:extLst>
              <a:ext uri="{FF2B5EF4-FFF2-40B4-BE49-F238E27FC236}">
                <a16:creationId xmlns:a16="http://schemas.microsoft.com/office/drawing/2014/main" id="{9A61DB58-0B9B-4C78-B642-C1AAAD3233C0}"/>
              </a:ext>
            </a:extLst>
          </p:cNvPr>
          <p:cNvSpPr>
            <a:spLocks noGrp="1" noChangeArrowheads="1"/>
          </p:cNvSpPr>
          <p:nvPr>
            <p:ph idx="1"/>
          </p:nvPr>
        </p:nvSpPr>
        <p:spPr>
          <a:xfrm>
            <a:off x="885825" y="1154113"/>
            <a:ext cx="7485063" cy="4530725"/>
          </a:xfrm>
        </p:spPr>
        <p:txBody>
          <a:bodyPr/>
          <a:lstStyle/>
          <a:p>
            <a:r>
              <a:rPr lang="en-US" altLang="en-US"/>
              <a:t>Processes within a system may be </a:t>
            </a:r>
            <a:r>
              <a:rPr lang="en-US" altLang="en-US" b="1" i="1"/>
              <a:t>independent</a:t>
            </a:r>
            <a:r>
              <a:rPr lang="en-US" altLang="en-US" b="1"/>
              <a:t> </a:t>
            </a:r>
            <a:r>
              <a:rPr lang="en-US" altLang="en-US"/>
              <a:t>or </a:t>
            </a:r>
            <a:r>
              <a:rPr lang="en-US" altLang="en-US" b="1" i="1"/>
              <a:t>cooperating</a:t>
            </a:r>
          </a:p>
          <a:p>
            <a:r>
              <a:rPr lang="en-US" altLang="en-US"/>
              <a:t>Cooperating process can affect or be affected by other processes, including sharing data</a:t>
            </a:r>
          </a:p>
          <a:p>
            <a:r>
              <a:rPr lang="en-US" altLang="en-US"/>
              <a:t>Reasons for cooperating processes:</a:t>
            </a:r>
          </a:p>
          <a:p>
            <a:pPr lvl="1"/>
            <a:r>
              <a:rPr lang="en-US" altLang="en-US"/>
              <a:t>Information sharing </a:t>
            </a:r>
          </a:p>
          <a:p>
            <a:pPr lvl="1"/>
            <a:r>
              <a:rPr lang="en-US" altLang="en-US"/>
              <a:t>Computation speedup to increase throughput</a:t>
            </a:r>
          </a:p>
          <a:p>
            <a:pPr lvl="1"/>
            <a:r>
              <a:rPr lang="en-US" altLang="en-US"/>
              <a:t>Modularity for creating separable services that can cooperate</a:t>
            </a:r>
          </a:p>
          <a:p>
            <a:pPr lvl="1"/>
            <a:r>
              <a:rPr lang="en-US" altLang="en-US"/>
              <a:t>Convenience such as piping output of one command into another</a:t>
            </a:r>
          </a:p>
          <a:p>
            <a:r>
              <a:rPr lang="en-US" altLang="en-US"/>
              <a:t>Cooperating processes need </a:t>
            </a:r>
            <a:r>
              <a:rPr lang="en-US" altLang="en-US" b="1">
                <a:solidFill>
                  <a:srgbClr val="3366FF"/>
                </a:solidFill>
              </a:rPr>
              <a:t>interprocess communication </a:t>
            </a:r>
            <a:r>
              <a:rPr lang="en-US" altLang="en-US"/>
              <a:t>(</a:t>
            </a:r>
            <a:r>
              <a:rPr lang="en-US" altLang="en-US" b="1">
                <a:solidFill>
                  <a:srgbClr val="3366FF"/>
                </a:solidFill>
              </a:rPr>
              <a:t>IPC</a:t>
            </a:r>
            <a:r>
              <a:rPr lang="en-US" altLang="en-US"/>
              <a:t>)</a:t>
            </a:r>
          </a:p>
          <a:p>
            <a:r>
              <a:rPr lang="en-US" altLang="en-US"/>
              <a:t>Two models of IPC</a:t>
            </a:r>
          </a:p>
          <a:p>
            <a:pPr lvl="1"/>
            <a:r>
              <a:rPr lang="en-US" altLang="en-US" b="1">
                <a:solidFill>
                  <a:srgbClr val="3366FF"/>
                </a:solidFill>
              </a:rPr>
              <a:t>Shared memory</a:t>
            </a:r>
          </a:p>
          <a:p>
            <a:pPr lvl="1"/>
            <a:r>
              <a:rPr lang="en-US" altLang="en-US" b="1">
                <a:solidFill>
                  <a:srgbClr val="3366FF"/>
                </a:solidFill>
              </a:rPr>
              <a:t>Message passing</a:t>
            </a:r>
          </a:p>
          <a:p>
            <a:pPr lvl="1"/>
            <a:endParaRPr lang="en-US"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F0B88A33-8F76-4CE8-B7BD-CD05590C5B27}"/>
              </a:ext>
            </a:extLst>
          </p:cNvPr>
          <p:cNvSpPr>
            <a:spLocks noGrp="1" noChangeArrowheads="1"/>
          </p:cNvSpPr>
          <p:nvPr>
            <p:ph type="title"/>
          </p:nvPr>
        </p:nvSpPr>
        <p:spPr>
          <a:xfrm>
            <a:off x="457200" y="182563"/>
            <a:ext cx="8229600" cy="576262"/>
          </a:xfrm>
        </p:spPr>
        <p:txBody>
          <a:bodyPr/>
          <a:lstStyle/>
          <a:p>
            <a:pPr eaLnBrk="1" hangingPunct="1"/>
            <a:r>
              <a:rPr lang="en-US" altLang="en-US"/>
              <a:t>Communications Models </a:t>
            </a:r>
          </a:p>
        </p:txBody>
      </p:sp>
      <p:pic>
        <p:nvPicPr>
          <p:cNvPr id="70659" name="Picture 1" descr="3_12.pdf">
            <a:extLst>
              <a:ext uri="{FF2B5EF4-FFF2-40B4-BE49-F238E27FC236}">
                <a16:creationId xmlns:a16="http://schemas.microsoft.com/office/drawing/2014/main" id="{CEB4FC5D-3ADE-4DF0-B84E-ED6709071E0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24013" y="1725613"/>
            <a:ext cx="6100762"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0" name="Rectangle 3">
            <a:extLst>
              <a:ext uri="{FF2B5EF4-FFF2-40B4-BE49-F238E27FC236}">
                <a16:creationId xmlns:a16="http://schemas.microsoft.com/office/drawing/2014/main" id="{9A2CFF92-1649-4543-B7F1-9BC59013C58F}"/>
              </a:ext>
            </a:extLst>
          </p:cNvPr>
          <p:cNvSpPr>
            <a:spLocks noChangeArrowheads="1"/>
          </p:cNvSpPr>
          <p:nvPr/>
        </p:nvSpPr>
        <p:spPr bwMode="auto">
          <a:xfrm>
            <a:off x="969963" y="1143000"/>
            <a:ext cx="6372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r>
              <a:rPr kumimoji="0" lang="en-US" altLang="en-US" b="1">
                <a:solidFill>
                  <a:srgbClr val="000000"/>
                </a:solidFill>
                <a:latin typeface="Courier New" panose="02070309020205020404" pitchFamily="49" charset="0"/>
                <a:cs typeface="Courier New" panose="02070309020205020404" pitchFamily="49" charset="0"/>
              </a:rPr>
              <a:t>(</a:t>
            </a:r>
            <a:r>
              <a:rPr kumimoji="0" lang="en-US" altLang="en-US">
                <a:solidFill>
                  <a:srgbClr val="000000"/>
                </a:solidFill>
                <a:latin typeface="Courier New" panose="02070309020205020404" pitchFamily="49" charset="0"/>
                <a:cs typeface="Courier New" panose="02070309020205020404" pitchFamily="49" charset="0"/>
              </a:rPr>
              <a:t>a) Message passing.  (b) shared memory. </a:t>
            </a:r>
            <a:r>
              <a:rPr kumimoji="0" lang="en-US" altLang="en-US">
                <a:latin typeface="Verdana" panose="020B0604030504040204" pitchFamily="34" charset="0"/>
                <a:cs typeface="Courier New" panose="02070309020205020404" pitchFamily="49" charset="0"/>
              </a:rPr>
              <a:t>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B0057F02-1ECB-4F73-9ABB-8AD44837442A}"/>
              </a:ext>
            </a:extLst>
          </p:cNvPr>
          <p:cNvSpPr>
            <a:spLocks noGrp="1" noChangeArrowheads="1"/>
          </p:cNvSpPr>
          <p:nvPr>
            <p:ph type="title"/>
          </p:nvPr>
        </p:nvSpPr>
        <p:spPr>
          <a:xfrm>
            <a:off x="1060450" y="277813"/>
            <a:ext cx="7626350" cy="576262"/>
          </a:xfrm>
        </p:spPr>
        <p:txBody>
          <a:bodyPr/>
          <a:lstStyle/>
          <a:p>
            <a:pPr eaLnBrk="1" hangingPunct="1"/>
            <a:r>
              <a:rPr lang="en-US" altLang="en-US"/>
              <a:t>Cooperating Processes</a:t>
            </a:r>
          </a:p>
        </p:txBody>
      </p:sp>
      <p:sp>
        <p:nvSpPr>
          <p:cNvPr id="72707" name="Rectangle 3">
            <a:extLst>
              <a:ext uri="{FF2B5EF4-FFF2-40B4-BE49-F238E27FC236}">
                <a16:creationId xmlns:a16="http://schemas.microsoft.com/office/drawing/2014/main" id="{0CC95ED3-4C0B-4281-9691-70A2999832AC}"/>
              </a:ext>
            </a:extLst>
          </p:cNvPr>
          <p:cNvSpPr>
            <a:spLocks noGrp="1" noChangeArrowheads="1"/>
          </p:cNvSpPr>
          <p:nvPr>
            <p:ph type="body" idx="1"/>
          </p:nvPr>
        </p:nvSpPr>
        <p:spPr>
          <a:xfrm>
            <a:off x="806450" y="1233488"/>
            <a:ext cx="7529513" cy="4530725"/>
          </a:xfrm>
        </p:spPr>
        <p:txBody>
          <a:bodyPr/>
          <a:lstStyle/>
          <a:p>
            <a:r>
              <a:rPr lang="en-US" altLang="en-US" b="1" i="1"/>
              <a:t>Independent</a:t>
            </a:r>
            <a:r>
              <a:rPr lang="en-US" altLang="en-US"/>
              <a:t> process cannot affect or be affected by the execution of another process</a:t>
            </a:r>
          </a:p>
          <a:p>
            <a:r>
              <a:rPr lang="en-US" altLang="en-US" b="1" i="1">
                <a:solidFill>
                  <a:srgbClr val="000000"/>
                </a:solidFill>
              </a:rPr>
              <a:t>Cooperating</a:t>
            </a:r>
            <a:r>
              <a:rPr lang="en-US" altLang="en-US"/>
              <a:t> process can affect or be affected by the execution of another process</a:t>
            </a:r>
          </a:p>
          <a:p>
            <a:r>
              <a:rPr lang="en-US" altLang="en-US"/>
              <a:t>Advantages of process cooperation</a:t>
            </a:r>
          </a:p>
          <a:p>
            <a:pPr lvl="1"/>
            <a:r>
              <a:rPr lang="en-US" altLang="en-US"/>
              <a:t>Information sharing </a:t>
            </a:r>
          </a:p>
          <a:p>
            <a:pPr lvl="1"/>
            <a:r>
              <a:rPr lang="en-US" altLang="en-US"/>
              <a:t>Computation speed-up</a:t>
            </a:r>
          </a:p>
          <a:p>
            <a:pPr lvl="1"/>
            <a:r>
              <a:rPr lang="en-US" altLang="en-US"/>
              <a:t>Modularity</a:t>
            </a:r>
          </a:p>
          <a:p>
            <a:pPr lvl="1"/>
            <a:r>
              <a:rPr lang="en-US" altLang="en-US"/>
              <a:t>Convenience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2DB0CBA9-358C-44E4-980E-4A2B9958AA50}"/>
              </a:ext>
            </a:extLst>
          </p:cNvPr>
          <p:cNvSpPr>
            <a:spLocks noGrp="1" noChangeArrowheads="1"/>
          </p:cNvSpPr>
          <p:nvPr>
            <p:ph type="title"/>
          </p:nvPr>
        </p:nvSpPr>
        <p:spPr>
          <a:xfrm>
            <a:off x="749300" y="247650"/>
            <a:ext cx="7937500" cy="576263"/>
          </a:xfrm>
        </p:spPr>
        <p:txBody>
          <a:bodyPr/>
          <a:lstStyle/>
          <a:p>
            <a:pPr eaLnBrk="1" hangingPunct="1"/>
            <a:r>
              <a:rPr lang="en-US" altLang="en-US"/>
              <a:t>Producer-Consumer Problem</a:t>
            </a:r>
          </a:p>
        </p:txBody>
      </p:sp>
      <p:sp>
        <p:nvSpPr>
          <p:cNvPr id="64515" name="Rectangle 3">
            <a:extLst>
              <a:ext uri="{FF2B5EF4-FFF2-40B4-BE49-F238E27FC236}">
                <a16:creationId xmlns:a16="http://schemas.microsoft.com/office/drawing/2014/main" id="{C74AFC98-03B4-42BD-A220-025EE5FE16A6}"/>
              </a:ext>
            </a:extLst>
          </p:cNvPr>
          <p:cNvSpPr>
            <a:spLocks noGrp="1" noChangeArrowheads="1"/>
          </p:cNvSpPr>
          <p:nvPr>
            <p:ph type="body" idx="1"/>
          </p:nvPr>
        </p:nvSpPr>
        <p:spPr>
          <a:xfrm>
            <a:off x="842963" y="1185863"/>
            <a:ext cx="6667500" cy="4498975"/>
          </a:xfrm>
        </p:spPr>
        <p:txBody>
          <a:bodyPr/>
          <a:lstStyle/>
          <a:p>
            <a:pPr>
              <a:defRPr/>
            </a:pPr>
            <a:r>
              <a:rPr lang="en-US" altLang="en-US" dirty="0"/>
              <a:t>Paradigm for cooperating processes, </a:t>
            </a:r>
            <a:r>
              <a:rPr lang="en-US" altLang="en-US" i="1" dirty="0"/>
              <a:t>producer</a:t>
            </a:r>
            <a:r>
              <a:rPr lang="en-US" altLang="en-US" dirty="0"/>
              <a:t> process produces information that is consumed by a </a:t>
            </a:r>
            <a:r>
              <a:rPr lang="en-US" altLang="en-US" i="1" dirty="0"/>
              <a:t>consumer</a:t>
            </a:r>
            <a:r>
              <a:rPr lang="en-US" altLang="en-US" dirty="0"/>
              <a:t> process</a:t>
            </a:r>
          </a:p>
          <a:p>
            <a:pPr lvl="1">
              <a:defRPr/>
            </a:pPr>
            <a:r>
              <a:rPr lang="en-US" altLang="en-US" b="1" dirty="0">
                <a:solidFill>
                  <a:srgbClr val="3366FF"/>
                </a:solidFill>
              </a:rPr>
              <a:t>unbounded-buffer </a:t>
            </a:r>
            <a:r>
              <a:rPr lang="en-US" altLang="en-US" dirty="0"/>
              <a:t>places no practical limit on the size of the buffer</a:t>
            </a:r>
          </a:p>
          <a:p>
            <a:pPr lvl="1">
              <a:defRPr/>
            </a:pPr>
            <a:r>
              <a:rPr lang="en-US" altLang="en-US" b="1" dirty="0">
                <a:solidFill>
                  <a:srgbClr val="3366FF"/>
                </a:solidFill>
              </a:rPr>
              <a:t>bounded-buffer </a:t>
            </a:r>
            <a:r>
              <a:rPr lang="en-US" altLang="en-US" dirty="0"/>
              <a:t>assumes that there is a fixed buffer size</a:t>
            </a:r>
          </a:p>
          <a:p>
            <a:pPr marL="57150" indent="0">
              <a:buFont typeface="Monotype Sorts" pitchFamily="-84" charset="2"/>
              <a:buNone/>
              <a:defRPr/>
            </a:pPr>
            <a:r>
              <a:rPr lang="en-US" altLang="en-US" dirty="0"/>
              <a:t>Any problems?</a:t>
            </a:r>
          </a:p>
          <a:p>
            <a:pPr>
              <a:defRPr/>
            </a:pPr>
            <a:r>
              <a:rPr lang="en-US" altLang="en-US" dirty="0"/>
              <a:t>An </a:t>
            </a:r>
            <a:r>
              <a:rPr lang="en-US" altLang="en-US" b="1" dirty="0">
                <a:solidFill>
                  <a:srgbClr val="3366FF"/>
                </a:solidFill>
              </a:rPr>
              <a:t>unbounded-buffer </a:t>
            </a:r>
            <a:r>
              <a:rPr lang="en-US" altLang="en-US" dirty="0"/>
              <a:t>dynamically expands to the need of the data passed. Subject to hardware or system limits.</a:t>
            </a:r>
          </a:p>
          <a:p>
            <a:pPr lvl="1">
              <a:defRPr/>
            </a:pPr>
            <a:r>
              <a:rPr lang="en-US" altLang="en-US" dirty="0"/>
              <a:t>Consumer should be as fast or faster than producer</a:t>
            </a:r>
          </a:p>
          <a:p>
            <a:pPr>
              <a:defRPr/>
            </a:pPr>
            <a:r>
              <a:rPr lang="en-US" altLang="en-US" dirty="0"/>
              <a:t>A </a:t>
            </a:r>
            <a:r>
              <a:rPr lang="en-US" altLang="en-US" b="1" dirty="0">
                <a:solidFill>
                  <a:srgbClr val="3366FF"/>
                </a:solidFill>
              </a:rPr>
              <a:t>bounded-buffer </a:t>
            </a:r>
            <a:r>
              <a:rPr lang="en-US" altLang="en-US" dirty="0"/>
              <a:t>fixed buffer size may be a multiple of the message size or may be a function of the page size.</a:t>
            </a:r>
          </a:p>
          <a:p>
            <a:pPr>
              <a:defRPr/>
            </a:pPr>
            <a:endParaRPr lang="en-US" alt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4A7F9E1A-7A46-4EE8-AF85-ACDB1FFE18B2}"/>
              </a:ext>
            </a:extLst>
          </p:cNvPr>
          <p:cNvSpPr>
            <a:spLocks noGrp="1" noChangeArrowheads="1"/>
          </p:cNvSpPr>
          <p:nvPr>
            <p:ph type="title"/>
          </p:nvPr>
        </p:nvSpPr>
        <p:spPr>
          <a:xfrm>
            <a:off x="1046163" y="300038"/>
            <a:ext cx="8074025" cy="457200"/>
          </a:xfrm>
        </p:spPr>
        <p:txBody>
          <a:bodyPr/>
          <a:lstStyle/>
          <a:p>
            <a:pPr eaLnBrk="1" hangingPunct="1"/>
            <a:r>
              <a:rPr lang="en-US" altLang="en-US" sz="2800"/>
              <a:t>Bounded-Buffer – Shared-Memory Solution</a:t>
            </a:r>
          </a:p>
        </p:txBody>
      </p:sp>
      <p:sp>
        <p:nvSpPr>
          <p:cNvPr id="76803" name="Rectangle 3">
            <a:extLst>
              <a:ext uri="{FF2B5EF4-FFF2-40B4-BE49-F238E27FC236}">
                <a16:creationId xmlns:a16="http://schemas.microsoft.com/office/drawing/2014/main" id="{98F0BC0E-0780-428D-9A55-482B9728BFB0}"/>
              </a:ext>
            </a:extLst>
          </p:cNvPr>
          <p:cNvSpPr>
            <a:spLocks noGrp="1" noChangeArrowheads="1"/>
          </p:cNvSpPr>
          <p:nvPr>
            <p:ph type="body" idx="1"/>
          </p:nvPr>
        </p:nvSpPr>
        <p:spPr>
          <a:xfrm>
            <a:off x="1195388" y="1203325"/>
            <a:ext cx="7131050" cy="4700588"/>
          </a:xfrm>
        </p:spPr>
        <p:txBody>
          <a:bodyPr/>
          <a:lstStyle/>
          <a:p>
            <a:r>
              <a:rPr lang="en-US" altLang="en-US" sz="1600"/>
              <a:t>Shared data</a:t>
            </a:r>
          </a:p>
          <a:p>
            <a:pPr marL="1598613" lvl="3">
              <a:buFontTx/>
              <a:buNone/>
            </a:pPr>
            <a:r>
              <a:rPr lang="en-US" altLang="en-US" sz="1600">
                <a:latin typeface="Courier New" panose="02070309020205020404" pitchFamily="49" charset="0"/>
                <a:cs typeface="Courier New" panose="02070309020205020404" pitchFamily="49" charset="0"/>
              </a:rPr>
              <a:t>#define BUFFER_SIZE 10</a:t>
            </a:r>
          </a:p>
          <a:p>
            <a:pPr marL="1598613" lvl="3">
              <a:buFontTx/>
              <a:buNone/>
            </a:pPr>
            <a:r>
              <a:rPr lang="en-US" altLang="en-US" sz="1600">
                <a:latin typeface="Courier New" panose="02070309020205020404" pitchFamily="49" charset="0"/>
                <a:cs typeface="Courier New" panose="02070309020205020404" pitchFamily="49" charset="0"/>
              </a:rPr>
              <a:t>typedef struct {</a:t>
            </a:r>
          </a:p>
          <a:p>
            <a:pPr marL="1598613" lvl="3">
              <a:buFontTx/>
              <a:buNone/>
            </a:pPr>
            <a:r>
              <a:rPr lang="en-US" altLang="en-US" sz="1600">
                <a:latin typeface="Courier New" panose="02070309020205020404" pitchFamily="49" charset="0"/>
                <a:cs typeface="Courier New" panose="02070309020205020404" pitchFamily="49" charset="0"/>
              </a:rPr>
              <a:t>	. . .</a:t>
            </a:r>
          </a:p>
          <a:p>
            <a:pPr marL="1598613" lvl="3">
              <a:buFontTx/>
              <a:buNone/>
            </a:pPr>
            <a:r>
              <a:rPr lang="en-US" altLang="en-US" sz="1600">
                <a:latin typeface="Courier New" panose="02070309020205020404" pitchFamily="49" charset="0"/>
                <a:cs typeface="Courier New" panose="02070309020205020404" pitchFamily="49" charset="0"/>
              </a:rPr>
              <a:t>} item;</a:t>
            </a:r>
          </a:p>
          <a:p>
            <a:pPr marL="1598613" lvl="3">
              <a:buFontTx/>
              <a:buNone/>
            </a:pPr>
            <a:endParaRPr lang="en-US" altLang="en-US" sz="1600">
              <a:latin typeface="Courier New" panose="02070309020205020404" pitchFamily="49" charset="0"/>
              <a:cs typeface="Courier New" panose="02070309020205020404" pitchFamily="49" charset="0"/>
            </a:endParaRPr>
          </a:p>
          <a:p>
            <a:pPr marL="1598613" lvl="3">
              <a:buFontTx/>
              <a:buNone/>
            </a:pPr>
            <a:r>
              <a:rPr lang="en-US" altLang="en-US" sz="1600">
                <a:latin typeface="Courier New" panose="02070309020205020404" pitchFamily="49" charset="0"/>
                <a:cs typeface="Courier New" panose="02070309020205020404" pitchFamily="49" charset="0"/>
              </a:rPr>
              <a:t>item buffer[BUFFER_SIZE];</a:t>
            </a:r>
          </a:p>
          <a:p>
            <a:pPr marL="1598613" lvl="3">
              <a:buFontTx/>
              <a:buNone/>
            </a:pPr>
            <a:r>
              <a:rPr lang="en-US" altLang="en-US" sz="1600">
                <a:latin typeface="Courier New" panose="02070309020205020404" pitchFamily="49" charset="0"/>
                <a:cs typeface="Courier New" panose="02070309020205020404" pitchFamily="49" charset="0"/>
              </a:rPr>
              <a:t>int in = 0;</a:t>
            </a:r>
          </a:p>
          <a:p>
            <a:pPr marL="1598613" lvl="3">
              <a:buFontTx/>
              <a:buNone/>
            </a:pPr>
            <a:r>
              <a:rPr lang="en-US" altLang="en-US" sz="1600">
                <a:latin typeface="Courier New" panose="02070309020205020404" pitchFamily="49" charset="0"/>
                <a:cs typeface="Courier New" panose="02070309020205020404" pitchFamily="49" charset="0"/>
              </a:rPr>
              <a:t>int out = 0;</a:t>
            </a:r>
          </a:p>
          <a:p>
            <a:pPr marL="1598613" lvl="3">
              <a:buFontTx/>
              <a:buNone/>
            </a:pPr>
            <a:endParaRPr lang="en-US" altLang="en-US" sz="1600"/>
          </a:p>
          <a:p>
            <a:r>
              <a:rPr lang="en-US" altLang="en-US" sz="1600"/>
              <a:t>Solution is correct, but can only use BUFFER_SIZE-1 elements</a:t>
            </a:r>
          </a:p>
          <a:p>
            <a:r>
              <a:rPr lang="en-US" altLang="en-US" sz="1600"/>
              <a:t>Assume that item defines the format of the data passed between processes: e.g. a database record.</a:t>
            </a:r>
          </a:p>
          <a:p>
            <a:r>
              <a:rPr lang="en-US" altLang="en-US" sz="1600"/>
              <a:t>Circular buffer starts at in=0, out=0 but circles around when it gets to the end.</a:t>
            </a:r>
          </a:p>
          <a:p>
            <a:endParaRPr lang="en-US" altLang="en-US" sz="1600"/>
          </a:p>
          <a:p>
            <a:pPr marL="1598613" lvl="3">
              <a:buFontTx/>
              <a:buNone/>
            </a:pPr>
            <a:endParaRPr lang="en-US" altLang="en-US" sz="2000" b="1"/>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282E6D38-7004-4F0E-89D3-0FE176E3DE8A}"/>
              </a:ext>
            </a:extLst>
          </p:cNvPr>
          <p:cNvSpPr>
            <a:spLocks noGrp="1" noChangeArrowheads="1"/>
          </p:cNvSpPr>
          <p:nvPr>
            <p:ph type="title"/>
          </p:nvPr>
        </p:nvSpPr>
        <p:spPr>
          <a:xfrm>
            <a:off x="1117600" y="203200"/>
            <a:ext cx="7569200" cy="576263"/>
          </a:xfrm>
        </p:spPr>
        <p:txBody>
          <a:bodyPr/>
          <a:lstStyle/>
          <a:p>
            <a:pPr eaLnBrk="1" hangingPunct="1"/>
            <a:r>
              <a:rPr lang="en-US" altLang="en-US"/>
              <a:t>Bounded-Buffer – Producer</a:t>
            </a:r>
          </a:p>
        </p:txBody>
      </p:sp>
      <p:sp>
        <p:nvSpPr>
          <p:cNvPr id="33795" name="Rectangle 3">
            <a:extLst>
              <a:ext uri="{FF2B5EF4-FFF2-40B4-BE49-F238E27FC236}">
                <a16:creationId xmlns:a16="http://schemas.microsoft.com/office/drawing/2014/main" id="{7C95EAE1-E339-40B5-9FFB-2B10147822C1}"/>
              </a:ext>
            </a:extLst>
          </p:cNvPr>
          <p:cNvSpPr>
            <a:spLocks noGrp="1" noChangeArrowheads="1"/>
          </p:cNvSpPr>
          <p:nvPr>
            <p:ph type="body" idx="1"/>
          </p:nvPr>
        </p:nvSpPr>
        <p:spPr>
          <a:xfrm>
            <a:off x="1603375" y="1014413"/>
            <a:ext cx="6940550" cy="4483100"/>
          </a:xfrm>
        </p:spPr>
        <p:txBody>
          <a:bodyPr/>
          <a:lstStyle/>
          <a:p>
            <a:pPr>
              <a:buFont typeface="Monotype Sorts" charset="0"/>
              <a:buNone/>
              <a:defRPr/>
            </a:pPr>
            <a:endParaRPr lang="en-US" sz="1600" dirty="0">
              <a:latin typeface="Monaco" charset="0"/>
              <a:ea typeface="ＭＳ Ｐゴシック" charset="0"/>
              <a:cs typeface="ＭＳ Ｐゴシック" charset="0"/>
            </a:endParaRPr>
          </a:p>
          <a:p>
            <a:pPr marL="0" indent="0">
              <a:buFont typeface="Monotype Sorts" pitchFamily="-84" charset="2"/>
              <a:buNone/>
              <a:defRPr/>
            </a:pPr>
            <a:r>
              <a:rPr lang="en-US" sz="1600" dirty="0"/>
              <a:t>item </a:t>
            </a:r>
            <a:r>
              <a:rPr lang="en-US" sz="1600" dirty="0" err="1"/>
              <a:t>next_produced</a:t>
            </a:r>
            <a:r>
              <a:rPr lang="en-US" sz="1600" dirty="0"/>
              <a:t>; </a:t>
            </a:r>
          </a:p>
          <a:p>
            <a:pPr marL="0" indent="0">
              <a:buFont typeface="Monotype Sorts" pitchFamily="-84" charset="2"/>
              <a:buNone/>
              <a:defRPr/>
            </a:pPr>
            <a:r>
              <a:rPr lang="en-US" sz="1600" dirty="0"/>
              <a:t>while (true) { </a:t>
            </a:r>
          </a:p>
          <a:p>
            <a:pPr marL="0" indent="0">
              <a:buFont typeface="Monotype Sorts" pitchFamily="-84" charset="2"/>
              <a:buNone/>
              <a:defRPr/>
            </a:pPr>
            <a:r>
              <a:rPr lang="en-US" sz="1600" dirty="0"/>
              <a:t>	/* produce an item in next produced */ </a:t>
            </a:r>
          </a:p>
          <a:p>
            <a:pPr marL="0" indent="0">
              <a:buFont typeface="Monotype Sorts" pitchFamily="-84" charset="2"/>
              <a:buNone/>
              <a:defRPr/>
            </a:pPr>
            <a:r>
              <a:rPr lang="en-US" sz="1600" dirty="0"/>
              <a:t>	while (((in + 1) % BUFFER_SIZE) == out) </a:t>
            </a:r>
          </a:p>
          <a:p>
            <a:pPr marL="0" indent="0">
              <a:buFont typeface="Monotype Sorts" pitchFamily="-84" charset="2"/>
              <a:buNone/>
              <a:defRPr/>
            </a:pPr>
            <a:r>
              <a:rPr lang="en-US" sz="1600" dirty="0"/>
              <a:t>		; /* do nothing */ </a:t>
            </a:r>
          </a:p>
          <a:p>
            <a:pPr marL="0" indent="0">
              <a:buFont typeface="Monotype Sorts" pitchFamily="-84" charset="2"/>
              <a:buNone/>
              <a:defRPr/>
            </a:pPr>
            <a:r>
              <a:rPr lang="en-US" sz="1600" dirty="0"/>
              <a:t>	buffer[in] = </a:t>
            </a:r>
            <a:r>
              <a:rPr lang="en-US" sz="1600" dirty="0" err="1"/>
              <a:t>next_produced</a:t>
            </a:r>
            <a:r>
              <a:rPr lang="en-US" sz="1600" dirty="0"/>
              <a:t>; </a:t>
            </a:r>
          </a:p>
          <a:p>
            <a:pPr marL="0" indent="0">
              <a:buFont typeface="Monotype Sorts" pitchFamily="-84" charset="2"/>
              <a:buNone/>
              <a:defRPr/>
            </a:pPr>
            <a:r>
              <a:rPr lang="en-US" sz="1600" dirty="0"/>
              <a:t>	in = (in + 1) % BUFFER_SIZE; </a:t>
            </a:r>
          </a:p>
          <a:p>
            <a:pPr marL="0" indent="0">
              <a:buFont typeface="Monotype Sorts" pitchFamily="-84" charset="2"/>
              <a:buNone/>
              <a:defRPr/>
            </a:pPr>
            <a:r>
              <a:rPr lang="en-US" sz="1600" dirty="0"/>
              <a:t>} </a:t>
            </a:r>
          </a:p>
          <a:p>
            <a:pPr>
              <a:buFont typeface="Monotype Sorts" charset="0"/>
              <a:buNone/>
              <a:defRPr/>
            </a:pPr>
            <a:r>
              <a:rPr lang="en-US" sz="2000" dirty="0">
                <a:latin typeface="Monaco" charset="0"/>
                <a:ea typeface="ＭＳ Ｐゴシック" charset="0"/>
                <a:cs typeface="ＭＳ Ｐゴシック" charset="0"/>
              </a:rPr>
              <a:t>// Busy wait loop. The process keeps the CPU busy checking.</a:t>
            </a:r>
          </a:p>
          <a:p>
            <a:pPr>
              <a:buFont typeface="Monotype Sorts" charset="0"/>
              <a:buNone/>
              <a:defRPr/>
            </a:pPr>
            <a:r>
              <a:rPr lang="en-US" sz="2000" dirty="0">
                <a:latin typeface="Monaco" charset="0"/>
                <a:ea typeface="ＭＳ Ｐゴシック" charset="0"/>
                <a:cs typeface="ＭＳ Ｐゴシック" charset="0"/>
              </a:rPr>
              <a:t>// Put a sleep or wait in the loop, let’s another process run.</a:t>
            </a:r>
          </a:p>
          <a:p>
            <a:pPr>
              <a:buFont typeface="Monotype Sorts" charset="0"/>
              <a:buNone/>
              <a:defRPr/>
            </a:pPr>
            <a:endParaRPr lang="en-US" sz="2000" dirty="0">
              <a:ea typeface="ＭＳ Ｐゴシック" charset="0"/>
              <a:cs typeface="ＭＳ Ｐゴシック" charset="0"/>
            </a:endParaRPr>
          </a:p>
          <a:p>
            <a:pPr>
              <a:buFont typeface="Monotype Sorts" charset="0"/>
              <a:buNone/>
              <a:defRPr/>
            </a:pPr>
            <a:r>
              <a:rPr lang="en-US" sz="1400" dirty="0">
                <a:ea typeface="ＭＳ Ｐゴシック" charset="0"/>
                <a:cs typeface="ＭＳ Ｐゴシック" charset="0"/>
              </a:rPr>
              <a:t>	</a:t>
            </a:r>
          </a:p>
          <a:p>
            <a:pPr marL="7168674" lvl="4">
              <a:buFontTx/>
              <a:buNone/>
              <a:defRPr/>
            </a:pPr>
            <a:endParaRPr lang="en-US" sz="1100" dirty="0">
              <a:ea typeface="ＭＳ Ｐゴシック"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6504E856-BCCA-4A44-BB39-86146DA150BF}"/>
              </a:ext>
            </a:extLst>
          </p:cNvPr>
          <p:cNvSpPr>
            <a:spLocks noGrp="1" noChangeArrowheads="1"/>
          </p:cNvSpPr>
          <p:nvPr>
            <p:ph type="title"/>
          </p:nvPr>
        </p:nvSpPr>
        <p:spPr>
          <a:xfrm>
            <a:off x="457200" y="203200"/>
            <a:ext cx="8229600" cy="576263"/>
          </a:xfrm>
        </p:spPr>
        <p:txBody>
          <a:bodyPr/>
          <a:lstStyle/>
          <a:p>
            <a:pPr eaLnBrk="1" hangingPunct="1"/>
            <a:r>
              <a:rPr lang="en-US" altLang="en-US"/>
              <a:t>Bounded Buffer – Consumer</a:t>
            </a:r>
          </a:p>
        </p:txBody>
      </p:sp>
      <p:sp>
        <p:nvSpPr>
          <p:cNvPr id="70659" name="Rectangle 3">
            <a:extLst>
              <a:ext uri="{FF2B5EF4-FFF2-40B4-BE49-F238E27FC236}">
                <a16:creationId xmlns:a16="http://schemas.microsoft.com/office/drawing/2014/main" id="{2158288D-6468-4049-83B6-707EE9B1D137}"/>
              </a:ext>
            </a:extLst>
          </p:cNvPr>
          <p:cNvSpPr>
            <a:spLocks noGrp="1" noChangeArrowheads="1"/>
          </p:cNvSpPr>
          <p:nvPr>
            <p:ph type="body" idx="1"/>
          </p:nvPr>
        </p:nvSpPr>
        <p:spPr>
          <a:xfrm>
            <a:off x="1649413" y="1219200"/>
            <a:ext cx="6894512" cy="4411663"/>
          </a:xfrm>
        </p:spPr>
        <p:txBody>
          <a:bodyPr/>
          <a:lstStyle/>
          <a:p>
            <a:pPr marL="0" indent="0">
              <a:buFont typeface="Monotype Sorts" pitchFamily="-84" charset="2"/>
              <a:buNone/>
              <a:defRPr/>
            </a:pPr>
            <a:r>
              <a:rPr lang="en-US" altLang="en-US" sz="1600" dirty="0">
                <a:latin typeface="Courier New" panose="02070309020205020404" pitchFamily="49" charset="0"/>
                <a:cs typeface="Courier New" panose="02070309020205020404" pitchFamily="49" charset="0"/>
              </a:rPr>
              <a:t>item </a:t>
            </a:r>
            <a:r>
              <a:rPr lang="en-US" altLang="en-US" sz="1600" dirty="0" err="1">
                <a:latin typeface="Courier New" panose="02070309020205020404" pitchFamily="49" charset="0"/>
                <a:cs typeface="Courier New" panose="02070309020205020404" pitchFamily="49" charset="0"/>
              </a:rPr>
              <a:t>next_consumed</a:t>
            </a:r>
            <a:r>
              <a:rPr lang="en-US" altLang="en-US" sz="1600" dirty="0">
                <a:latin typeface="Courier New" panose="02070309020205020404" pitchFamily="49" charset="0"/>
                <a:cs typeface="Courier New" panose="02070309020205020404" pitchFamily="49" charset="0"/>
              </a:rPr>
              <a:t>; </a:t>
            </a:r>
          </a:p>
          <a:p>
            <a:pPr marL="0" indent="0">
              <a:buFont typeface="Monotype Sorts" pitchFamily="-84" charset="2"/>
              <a:buNone/>
              <a:defRPr/>
            </a:pPr>
            <a:r>
              <a:rPr lang="en-US" altLang="en-US" sz="1600" dirty="0">
                <a:latin typeface="Courier New" panose="02070309020205020404" pitchFamily="49" charset="0"/>
                <a:cs typeface="Courier New" panose="02070309020205020404" pitchFamily="49" charset="0"/>
              </a:rPr>
              <a:t>while (true) {</a:t>
            </a:r>
            <a:br>
              <a:rPr lang="en-US" altLang="en-US" sz="1600" dirty="0">
                <a:latin typeface="Courier New" panose="02070309020205020404" pitchFamily="49" charset="0"/>
                <a:cs typeface="Courier New" panose="02070309020205020404" pitchFamily="49" charset="0"/>
              </a:rPr>
            </a:br>
            <a:r>
              <a:rPr lang="en-US" altLang="en-US" sz="1600" dirty="0">
                <a:latin typeface="Courier New" panose="02070309020205020404" pitchFamily="49" charset="0"/>
                <a:cs typeface="Courier New" panose="02070309020205020404" pitchFamily="49" charset="0"/>
              </a:rPr>
              <a:t>	while (in == out) </a:t>
            </a:r>
          </a:p>
          <a:p>
            <a:pPr marL="0" indent="0">
              <a:buFont typeface="Monotype Sorts" pitchFamily="-84" charset="2"/>
              <a:buNone/>
              <a:defRPr/>
            </a:pPr>
            <a:r>
              <a:rPr lang="en-US" altLang="en-US" sz="1600" dirty="0">
                <a:latin typeface="Courier New" panose="02070309020205020404" pitchFamily="49" charset="0"/>
                <a:cs typeface="Courier New" panose="02070309020205020404" pitchFamily="49" charset="0"/>
              </a:rPr>
              <a:t>		; /* do nothing */</a:t>
            </a:r>
            <a:br>
              <a:rPr lang="en-US" altLang="en-US" sz="1600" dirty="0">
                <a:latin typeface="Courier New" panose="02070309020205020404" pitchFamily="49" charset="0"/>
                <a:cs typeface="Courier New" panose="02070309020205020404" pitchFamily="49" charset="0"/>
              </a:rPr>
            </a:br>
            <a:r>
              <a:rPr lang="en-US" altLang="en-US" sz="1600" dirty="0">
                <a:latin typeface="Courier New" panose="02070309020205020404" pitchFamily="49" charset="0"/>
                <a:cs typeface="Courier New" panose="02070309020205020404" pitchFamily="49" charset="0"/>
              </a:rPr>
              <a:t>	</a:t>
            </a:r>
            <a:r>
              <a:rPr lang="en-US" altLang="en-US" sz="1600" dirty="0" err="1">
                <a:latin typeface="Courier New" panose="02070309020205020404" pitchFamily="49" charset="0"/>
                <a:cs typeface="Courier New" panose="02070309020205020404" pitchFamily="49" charset="0"/>
              </a:rPr>
              <a:t>next_consumed</a:t>
            </a:r>
            <a:r>
              <a:rPr lang="en-US" altLang="en-US" sz="1600" dirty="0">
                <a:latin typeface="Courier New" panose="02070309020205020404" pitchFamily="49" charset="0"/>
                <a:cs typeface="Courier New" panose="02070309020205020404" pitchFamily="49" charset="0"/>
              </a:rPr>
              <a:t> = buffer[out]; </a:t>
            </a:r>
          </a:p>
          <a:p>
            <a:pPr marL="0" indent="0">
              <a:buFont typeface="Monotype Sorts" pitchFamily="-84" charset="2"/>
              <a:buNone/>
              <a:defRPr/>
            </a:pPr>
            <a:r>
              <a:rPr lang="en-US" altLang="en-US" sz="1600" dirty="0">
                <a:latin typeface="Courier New" panose="02070309020205020404" pitchFamily="49" charset="0"/>
                <a:cs typeface="Courier New" panose="02070309020205020404" pitchFamily="49" charset="0"/>
              </a:rPr>
              <a:t>	out = (out + 1) % BUFFER_SIZE;</a:t>
            </a:r>
            <a:br>
              <a:rPr lang="en-US" altLang="en-US" sz="1600" dirty="0">
                <a:latin typeface="Courier New" panose="02070309020205020404" pitchFamily="49" charset="0"/>
                <a:cs typeface="Courier New" panose="02070309020205020404" pitchFamily="49" charset="0"/>
              </a:rPr>
            </a:br>
            <a:endParaRPr lang="en-US" altLang="en-US" sz="1600" dirty="0">
              <a:latin typeface="Courier New" panose="02070309020205020404" pitchFamily="49" charset="0"/>
              <a:cs typeface="Courier New" panose="02070309020205020404" pitchFamily="49" charset="0"/>
            </a:endParaRPr>
          </a:p>
          <a:p>
            <a:pPr marL="0" indent="0">
              <a:buFont typeface="Monotype Sorts" pitchFamily="-84" charset="2"/>
              <a:buNone/>
              <a:defRPr/>
            </a:pPr>
            <a:r>
              <a:rPr lang="en-US" altLang="en-US" sz="1600" dirty="0">
                <a:latin typeface="Courier New" panose="02070309020205020404" pitchFamily="49" charset="0"/>
                <a:cs typeface="Courier New" panose="02070309020205020404" pitchFamily="49" charset="0"/>
              </a:rPr>
              <a:t>	/* consume the item in next consumed */ </a:t>
            </a:r>
          </a:p>
          <a:p>
            <a:pPr marL="0" indent="0">
              <a:buFont typeface="Monotype Sorts" pitchFamily="-84" charset="2"/>
              <a:buNone/>
              <a:defRPr/>
            </a:pPr>
            <a:r>
              <a:rPr lang="en-US" altLang="en-US" sz="1600" dirty="0">
                <a:latin typeface="Courier New" panose="02070309020205020404" pitchFamily="49" charset="0"/>
                <a:cs typeface="Courier New" panose="02070309020205020404" pitchFamily="49" charset="0"/>
              </a:rPr>
              <a:t>}</a:t>
            </a:r>
          </a:p>
          <a:p>
            <a:pPr>
              <a:buFont typeface="Monotype Sorts" charset="0"/>
              <a:buNone/>
              <a:defRPr/>
            </a:pPr>
            <a:r>
              <a:rPr lang="en-US" sz="1600" dirty="0">
                <a:ea typeface="ＭＳ Ｐゴシック" charset="0"/>
                <a:cs typeface="ＭＳ Ｐゴシック" charset="0"/>
              </a:rPr>
              <a:t>// Busy wait loop. The process keeps the CPU busy checking.</a:t>
            </a:r>
          </a:p>
          <a:p>
            <a:pPr>
              <a:buFont typeface="Monotype Sorts" charset="0"/>
              <a:buNone/>
              <a:defRPr/>
            </a:pPr>
            <a:r>
              <a:rPr lang="en-US" sz="1600" dirty="0">
                <a:ea typeface="ＭＳ Ｐゴシック" charset="0"/>
                <a:cs typeface="ＭＳ Ｐゴシック" charset="0"/>
              </a:rPr>
              <a:t>// Put a sleep or wait in the loop, let’s another process run.</a:t>
            </a:r>
          </a:p>
          <a:p>
            <a:pPr marL="0" indent="0">
              <a:buFont typeface="Monotype Sorts" pitchFamily="-84" charset="2"/>
              <a:buNone/>
              <a:defRPr/>
            </a:pPr>
            <a:r>
              <a:rPr lang="en-US" altLang="en-US" sz="1600" dirty="0">
                <a:cs typeface="Courier New" panose="02070309020205020404" pitchFamily="49" charset="0"/>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8CB9D235-520F-430F-83A0-22EC6BB863AF}"/>
              </a:ext>
            </a:extLst>
          </p:cNvPr>
          <p:cNvSpPr>
            <a:spLocks noGrp="1" noChangeArrowheads="1"/>
          </p:cNvSpPr>
          <p:nvPr>
            <p:ph type="title"/>
          </p:nvPr>
        </p:nvSpPr>
        <p:spPr>
          <a:xfrm>
            <a:off x="457200" y="166688"/>
            <a:ext cx="8229600" cy="576262"/>
          </a:xfrm>
        </p:spPr>
        <p:txBody>
          <a:bodyPr/>
          <a:lstStyle/>
          <a:p>
            <a:pPr eaLnBrk="1" hangingPunct="1"/>
            <a:r>
              <a:rPr lang="en-US" altLang="en-US"/>
              <a:t>Process in Memory</a:t>
            </a:r>
          </a:p>
        </p:txBody>
      </p:sp>
      <p:pic>
        <p:nvPicPr>
          <p:cNvPr id="14339" name="Picture 4">
            <a:extLst>
              <a:ext uri="{FF2B5EF4-FFF2-40B4-BE49-F238E27FC236}">
                <a16:creationId xmlns:a16="http://schemas.microsoft.com/office/drawing/2014/main" id="{EE5C3CFF-E736-4BB6-A15A-4ADF31CE9F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0025" y="1254125"/>
            <a:ext cx="2911475"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a:extLst>
              <a:ext uri="{FF2B5EF4-FFF2-40B4-BE49-F238E27FC236}">
                <a16:creationId xmlns:a16="http://schemas.microsoft.com/office/drawing/2014/main" id="{3A15FA57-D7A7-4850-B28A-9DC93A7BB421}"/>
              </a:ext>
            </a:extLst>
          </p:cNvPr>
          <p:cNvSpPr>
            <a:spLocks noGrp="1" noChangeArrowheads="1"/>
          </p:cNvSpPr>
          <p:nvPr>
            <p:ph type="title"/>
          </p:nvPr>
        </p:nvSpPr>
        <p:spPr>
          <a:xfrm>
            <a:off x="1057275" y="95250"/>
            <a:ext cx="8229600" cy="576263"/>
          </a:xfrm>
        </p:spPr>
        <p:txBody>
          <a:bodyPr/>
          <a:lstStyle/>
          <a:p>
            <a:pPr eaLnBrk="1" hangingPunct="1"/>
            <a:r>
              <a:rPr lang="en-US" altLang="en-US" sz="2500"/>
              <a:t>Interprocess Communication –  Shared Memory</a:t>
            </a:r>
          </a:p>
        </p:txBody>
      </p:sp>
      <p:sp>
        <p:nvSpPr>
          <p:cNvPr id="67586" name="Rectangle 3">
            <a:extLst>
              <a:ext uri="{FF2B5EF4-FFF2-40B4-BE49-F238E27FC236}">
                <a16:creationId xmlns:a16="http://schemas.microsoft.com/office/drawing/2014/main" id="{4087F82D-407B-44EA-A430-AFD86CDBEB13}"/>
              </a:ext>
            </a:extLst>
          </p:cNvPr>
          <p:cNvSpPr>
            <a:spLocks noGrp="1" noChangeArrowheads="1"/>
          </p:cNvSpPr>
          <p:nvPr>
            <p:ph type="body" idx="1"/>
          </p:nvPr>
        </p:nvSpPr>
        <p:spPr>
          <a:xfrm>
            <a:off x="898525" y="1233488"/>
            <a:ext cx="6621463" cy="4530725"/>
          </a:xfrm>
        </p:spPr>
        <p:txBody>
          <a:bodyPr/>
          <a:lstStyle/>
          <a:p>
            <a:pPr>
              <a:lnSpc>
                <a:spcPct val="90000"/>
              </a:lnSpc>
            </a:pPr>
            <a:r>
              <a:rPr lang="en-US" altLang="en-US" dirty="0"/>
              <a:t>An area of memory shared among the processes that wish to communicate</a:t>
            </a:r>
          </a:p>
          <a:p>
            <a:pPr>
              <a:lnSpc>
                <a:spcPct val="90000"/>
              </a:lnSpc>
            </a:pPr>
            <a:r>
              <a:rPr lang="en-US" altLang="en-US" dirty="0"/>
              <a:t>The communication is under the control of the users processes not the operating system.</a:t>
            </a:r>
          </a:p>
          <a:p>
            <a:pPr>
              <a:lnSpc>
                <a:spcPct val="90000"/>
              </a:lnSpc>
            </a:pPr>
            <a:r>
              <a:rPr lang="en-US" altLang="en-US" dirty="0"/>
              <a:t>Major issues is to provide mechanism that will allow the user processes to synchronize their actions when they access shared memory. </a:t>
            </a:r>
          </a:p>
          <a:p>
            <a:pPr>
              <a:lnSpc>
                <a:spcPct val="90000"/>
              </a:lnSpc>
            </a:pPr>
            <a:r>
              <a:rPr lang="en-US" altLang="en-US" dirty="0"/>
              <a:t>Synchronization is discussed in great detail in Chapters 6 &amp; 7.</a:t>
            </a:r>
          </a:p>
          <a:p>
            <a:pPr>
              <a:lnSpc>
                <a:spcPct val="90000"/>
              </a:lnSpc>
            </a:pPr>
            <a:endParaRPr lang="en-US" altLang="en-US" dirty="0"/>
          </a:p>
          <a:p>
            <a:pPr>
              <a:lnSpc>
                <a:spcPct val="90000"/>
              </a:lnSpc>
            </a:pPr>
            <a:endParaRPr lang="en-US" altLang="en-US" dirty="0"/>
          </a:p>
          <a:p>
            <a:pPr lvl="1">
              <a:lnSpc>
                <a:spcPct val="90000"/>
              </a:lnSpc>
              <a:buFont typeface="Monotype Sorts" pitchFamily="-84" charset="2"/>
              <a:buNone/>
            </a:pPr>
            <a:endParaRPr lang="en-US" altLang="en-US" dirty="0"/>
          </a:p>
        </p:txBody>
      </p:sp>
    </p:spTree>
    <p:extLst>
      <p:ext uri="{BB962C8B-B14F-4D97-AF65-F5344CB8AC3E}">
        <p14:creationId xmlns:p14="http://schemas.microsoft.com/office/powerpoint/2010/main" val="22045693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5DB94-0CBC-4981-B20B-68FAA888FC57}"/>
              </a:ext>
            </a:extLst>
          </p:cNvPr>
          <p:cNvSpPr>
            <a:spLocks noGrp="1"/>
          </p:cNvSpPr>
          <p:nvPr>
            <p:ph type="title"/>
          </p:nvPr>
        </p:nvSpPr>
        <p:spPr/>
        <p:txBody>
          <a:bodyPr/>
          <a:lstStyle/>
          <a:p>
            <a:r>
              <a:rPr lang="en-US" dirty="0"/>
              <a:t>Fork Program with shared variable</a:t>
            </a:r>
          </a:p>
        </p:txBody>
      </p:sp>
      <p:sp>
        <p:nvSpPr>
          <p:cNvPr id="3" name="Content Placeholder 2">
            <a:extLst>
              <a:ext uri="{FF2B5EF4-FFF2-40B4-BE49-F238E27FC236}">
                <a16:creationId xmlns:a16="http://schemas.microsoft.com/office/drawing/2014/main" id="{4D5049BE-CA85-4930-B19A-853DC25E868F}"/>
              </a:ext>
            </a:extLst>
          </p:cNvPr>
          <p:cNvSpPr>
            <a:spLocks noGrp="1"/>
          </p:cNvSpPr>
          <p:nvPr>
            <p:ph idx="1"/>
          </p:nvPr>
        </p:nvSpPr>
        <p:spPr>
          <a:xfrm>
            <a:off x="851055" y="1163637"/>
            <a:ext cx="8229600" cy="4530725"/>
          </a:xfrm>
        </p:spPr>
        <p:txBody>
          <a:bodyPr/>
          <a:lstStyle/>
          <a:p>
            <a:pPr marL="0" indent="0">
              <a:buNone/>
            </a:pPr>
            <a:r>
              <a:rPr lang="en-US" sz="1600" dirty="0"/>
              <a:t>static int *</a:t>
            </a:r>
            <a:r>
              <a:rPr lang="en-US" sz="1600" dirty="0" err="1"/>
              <a:t>nptr</a:t>
            </a:r>
            <a:r>
              <a:rPr lang="en-US" sz="1600" dirty="0"/>
              <a:t>;</a:t>
            </a:r>
          </a:p>
          <a:p>
            <a:pPr marL="0" indent="0">
              <a:buNone/>
            </a:pPr>
            <a:r>
              <a:rPr lang="en-US" sz="1600" dirty="0"/>
              <a:t>int main() {</a:t>
            </a:r>
          </a:p>
          <a:p>
            <a:pPr marL="0" indent="0">
              <a:buNone/>
            </a:pPr>
            <a:r>
              <a:rPr lang="en-US" sz="1600" dirty="0"/>
              <a:t>    </a:t>
            </a:r>
            <a:r>
              <a:rPr lang="en-US" sz="1600" dirty="0" err="1"/>
              <a:t>nptr</a:t>
            </a:r>
            <a:r>
              <a:rPr lang="en-US" sz="1600" dirty="0"/>
              <a:t> = (int*)</a:t>
            </a:r>
            <a:r>
              <a:rPr lang="en-US" sz="1600" dirty="0" err="1"/>
              <a:t>mmap</a:t>
            </a:r>
            <a:r>
              <a:rPr lang="en-US" sz="1600" dirty="0"/>
              <a:t>(NULL, </a:t>
            </a:r>
            <a:r>
              <a:rPr lang="en-US" sz="1600" dirty="0" err="1"/>
              <a:t>sizeof</a:t>
            </a:r>
            <a:r>
              <a:rPr lang="en-US" sz="1600" dirty="0"/>
              <a:t> *</a:t>
            </a:r>
            <a:r>
              <a:rPr lang="en-US" sz="1600" dirty="0" err="1"/>
              <a:t>nptr</a:t>
            </a:r>
            <a:r>
              <a:rPr lang="en-US" sz="1600" dirty="0"/>
              <a:t>, PROT_READ | PROT_WRITE,</a:t>
            </a:r>
          </a:p>
          <a:p>
            <a:pPr marL="0" indent="0">
              <a:buNone/>
            </a:pPr>
            <a:r>
              <a:rPr lang="en-US" sz="1600" dirty="0"/>
              <a:t>                    MAP_SHARED | MAP_ANONYMOUS, -1, 0);</a:t>
            </a:r>
          </a:p>
          <a:p>
            <a:pPr marL="0" indent="0">
              <a:buNone/>
            </a:pPr>
            <a:r>
              <a:rPr lang="en-US" sz="1600" dirty="0"/>
              <a:t>    if (</a:t>
            </a:r>
            <a:r>
              <a:rPr lang="en-US" sz="1600" dirty="0" err="1"/>
              <a:t>nptr</a:t>
            </a:r>
            <a:r>
              <a:rPr lang="en-US" sz="1600" dirty="0"/>
              <a:t> != NULL) {</a:t>
            </a:r>
          </a:p>
          <a:p>
            <a:pPr marL="0" indent="0">
              <a:buNone/>
            </a:pPr>
            <a:r>
              <a:rPr lang="en-US" sz="1600" dirty="0"/>
              <a:t>        int&amp; n = *</a:t>
            </a:r>
            <a:r>
              <a:rPr lang="en-US" sz="1600" dirty="0" err="1"/>
              <a:t>nptr</a:t>
            </a:r>
            <a:r>
              <a:rPr lang="en-US" sz="1600" dirty="0"/>
              <a:t> = 0;  </a:t>
            </a:r>
            <a:r>
              <a:rPr lang="en-US" sz="1600" dirty="0">
                <a:solidFill>
                  <a:srgbClr val="0070C0"/>
                </a:solidFill>
              </a:rPr>
              <a:t>// assign a reference to the shared segment.</a:t>
            </a:r>
          </a:p>
          <a:p>
            <a:pPr marL="0" indent="0">
              <a:buNone/>
            </a:pPr>
            <a:r>
              <a:rPr lang="en-US" sz="1600" dirty="0"/>
              <a:t>        for (int </a:t>
            </a:r>
            <a:r>
              <a:rPr lang="en-US" sz="1600" dirty="0" err="1"/>
              <a:t>i</a:t>
            </a:r>
            <a:r>
              <a:rPr lang="en-US" sz="1600" dirty="0"/>
              <a:t> = 0; </a:t>
            </a:r>
            <a:r>
              <a:rPr lang="en-US" sz="1600" dirty="0" err="1"/>
              <a:t>i</a:t>
            </a:r>
            <a:r>
              <a:rPr lang="en-US" sz="1600" dirty="0"/>
              <a:t> &lt; 4; </a:t>
            </a:r>
            <a:r>
              <a:rPr lang="en-US" sz="1600" dirty="0" err="1"/>
              <a:t>i</a:t>
            </a:r>
            <a:r>
              <a:rPr lang="en-US" sz="1600" dirty="0"/>
              <a:t>++) {</a:t>
            </a:r>
          </a:p>
          <a:p>
            <a:pPr marL="0" indent="0">
              <a:buNone/>
            </a:pPr>
            <a:r>
              <a:rPr lang="en-US" sz="1600" dirty="0"/>
              <a:t>            fork();</a:t>
            </a:r>
          </a:p>
          <a:p>
            <a:pPr marL="0" indent="0">
              <a:buNone/>
            </a:pPr>
            <a:r>
              <a:rPr lang="en-US" sz="1600" dirty="0"/>
              <a:t>            </a:t>
            </a:r>
            <a:r>
              <a:rPr lang="en-US" sz="1600" dirty="0" err="1"/>
              <a:t>cout</a:t>
            </a:r>
            <a:r>
              <a:rPr lang="en-US" sz="1600" dirty="0"/>
              <a:t> &lt;&lt; "Process </a:t>
            </a:r>
            <a:r>
              <a:rPr lang="en-US" sz="1600" dirty="0" err="1"/>
              <a:t>pid</a:t>
            </a:r>
            <a:r>
              <a:rPr lang="en-US" sz="1600" dirty="0"/>
              <a:t>=" &lt;&lt; </a:t>
            </a:r>
            <a:r>
              <a:rPr lang="en-US" sz="1600" dirty="0" err="1"/>
              <a:t>getpid</a:t>
            </a:r>
            <a:r>
              <a:rPr lang="en-US" sz="1600" dirty="0"/>
              <a:t>() &lt;&lt; " has n=" &lt;&lt; ++n &lt;&lt; </a:t>
            </a:r>
            <a:r>
              <a:rPr lang="en-US" sz="1600" dirty="0" err="1"/>
              <a:t>endl</a:t>
            </a:r>
            <a:r>
              <a:rPr lang="en-US" sz="1600" dirty="0"/>
              <a:t>;</a:t>
            </a:r>
          </a:p>
          <a:p>
            <a:pPr marL="0" indent="0">
              <a:buNone/>
            </a:pPr>
            <a:r>
              <a:rPr lang="en-US" sz="1600" dirty="0"/>
              <a:t>        }</a:t>
            </a:r>
          </a:p>
          <a:p>
            <a:pPr marL="0" indent="0">
              <a:buNone/>
            </a:pPr>
            <a:r>
              <a:rPr lang="en-US" sz="1600" dirty="0"/>
              <a:t>    }</a:t>
            </a:r>
          </a:p>
          <a:p>
            <a:pPr marL="0" indent="0">
              <a:buNone/>
            </a:pPr>
            <a:r>
              <a:rPr lang="en-US" sz="1600" dirty="0"/>
              <a:t>    </a:t>
            </a:r>
            <a:r>
              <a:rPr lang="en-US" sz="1600" dirty="0" err="1"/>
              <a:t>munmap</a:t>
            </a:r>
            <a:r>
              <a:rPr lang="en-US" sz="1600" dirty="0"/>
              <a:t>(</a:t>
            </a:r>
            <a:r>
              <a:rPr lang="en-US" sz="1600" dirty="0" err="1"/>
              <a:t>nptr</a:t>
            </a:r>
            <a:r>
              <a:rPr lang="en-US" sz="1600" dirty="0"/>
              <a:t>, </a:t>
            </a:r>
            <a:r>
              <a:rPr lang="en-US" sz="1600" dirty="0" err="1"/>
              <a:t>sizeof</a:t>
            </a:r>
            <a:r>
              <a:rPr lang="en-US" sz="1600" dirty="0"/>
              <a:t> *</a:t>
            </a:r>
            <a:r>
              <a:rPr lang="en-US" sz="1600" dirty="0" err="1"/>
              <a:t>nptr</a:t>
            </a:r>
            <a:r>
              <a:rPr lang="en-US" sz="1600" dirty="0"/>
              <a:t>);    </a:t>
            </a:r>
          </a:p>
          <a:p>
            <a:pPr marL="0" indent="0">
              <a:buNone/>
            </a:pPr>
            <a:r>
              <a:rPr lang="en-US" sz="1600" dirty="0"/>
              <a:t>    </a:t>
            </a:r>
            <a:r>
              <a:rPr lang="en-US" dirty="0"/>
              <a:t>return 0; </a:t>
            </a:r>
          </a:p>
          <a:p>
            <a:pPr marL="0" indent="0">
              <a:buNone/>
            </a:pPr>
            <a:r>
              <a:rPr lang="en-US" dirty="0"/>
              <a:t>}</a:t>
            </a:r>
          </a:p>
        </p:txBody>
      </p:sp>
    </p:spTree>
    <p:extLst>
      <p:ext uri="{BB962C8B-B14F-4D97-AF65-F5344CB8AC3E}">
        <p14:creationId xmlns:p14="http://schemas.microsoft.com/office/powerpoint/2010/main" val="31829365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4150E-023D-4E72-A02C-316F628FFEB1}"/>
              </a:ext>
            </a:extLst>
          </p:cNvPr>
          <p:cNvSpPr>
            <a:spLocks noGrp="1"/>
          </p:cNvSpPr>
          <p:nvPr>
            <p:ph type="title"/>
          </p:nvPr>
        </p:nvSpPr>
        <p:spPr/>
        <p:txBody>
          <a:bodyPr/>
          <a:lstStyle/>
          <a:p>
            <a:r>
              <a:rPr lang="en-US" dirty="0"/>
              <a:t>Linux Man Pages</a:t>
            </a:r>
          </a:p>
        </p:txBody>
      </p:sp>
      <p:sp>
        <p:nvSpPr>
          <p:cNvPr id="3" name="Content Placeholder 2">
            <a:extLst>
              <a:ext uri="{FF2B5EF4-FFF2-40B4-BE49-F238E27FC236}">
                <a16:creationId xmlns:a16="http://schemas.microsoft.com/office/drawing/2014/main" id="{1F8FBB9B-4525-497D-AEE3-2B2E4522F1C9}"/>
              </a:ext>
            </a:extLst>
          </p:cNvPr>
          <p:cNvSpPr>
            <a:spLocks noGrp="1"/>
          </p:cNvSpPr>
          <p:nvPr>
            <p:ph idx="1"/>
          </p:nvPr>
        </p:nvSpPr>
        <p:spPr/>
        <p:txBody>
          <a:bodyPr/>
          <a:lstStyle/>
          <a:p>
            <a:pPr marL="0" indent="0">
              <a:buNone/>
            </a:pPr>
            <a:r>
              <a:rPr lang="en-US" sz="1800" dirty="0"/>
              <a:t>MMAP(2)                    Linux Programmer's Manual                   MMAP(2)</a:t>
            </a:r>
          </a:p>
          <a:p>
            <a:pPr marL="0" indent="0">
              <a:buNone/>
            </a:pPr>
            <a:endParaRPr lang="en-US" sz="1800" dirty="0"/>
          </a:p>
          <a:p>
            <a:pPr marL="0" indent="0">
              <a:buNone/>
            </a:pPr>
            <a:r>
              <a:rPr lang="en-US" sz="1800" dirty="0"/>
              <a:t>NAME</a:t>
            </a:r>
          </a:p>
          <a:p>
            <a:pPr marL="0" indent="0">
              <a:buNone/>
            </a:pPr>
            <a:r>
              <a:rPr lang="en-US" sz="1800" dirty="0"/>
              <a:t>       </a:t>
            </a:r>
            <a:r>
              <a:rPr lang="en-US" sz="1800" dirty="0" err="1"/>
              <a:t>mmap</a:t>
            </a:r>
            <a:r>
              <a:rPr lang="en-US" sz="1800" dirty="0"/>
              <a:t>, </a:t>
            </a:r>
            <a:r>
              <a:rPr lang="en-US" sz="1800" dirty="0" err="1"/>
              <a:t>munmap</a:t>
            </a:r>
            <a:r>
              <a:rPr lang="en-US" sz="1800" dirty="0"/>
              <a:t> - map or </a:t>
            </a:r>
            <a:r>
              <a:rPr lang="en-US" sz="1800" dirty="0" err="1"/>
              <a:t>unmap</a:t>
            </a:r>
            <a:r>
              <a:rPr lang="en-US" sz="1800" dirty="0"/>
              <a:t> files or devices into memory</a:t>
            </a:r>
          </a:p>
          <a:p>
            <a:pPr marL="0" indent="0">
              <a:buNone/>
            </a:pPr>
            <a:endParaRPr lang="en-US" sz="1800" dirty="0"/>
          </a:p>
          <a:p>
            <a:pPr marL="0" indent="0">
              <a:buNone/>
            </a:pPr>
            <a:r>
              <a:rPr lang="en-US" sz="1800" dirty="0"/>
              <a:t>SYNOPSIS</a:t>
            </a:r>
          </a:p>
          <a:p>
            <a:pPr marL="0" indent="0">
              <a:buNone/>
            </a:pPr>
            <a:r>
              <a:rPr lang="en-US" sz="1800" dirty="0"/>
              <a:t>       #include &lt;sys/</a:t>
            </a:r>
            <a:r>
              <a:rPr lang="en-US" sz="1800" dirty="0" err="1"/>
              <a:t>mman.h</a:t>
            </a:r>
            <a:r>
              <a:rPr lang="en-US" sz="1800" dirty="0"/>
              <a:t>&gt;</a:t>
            </a:r>
          </a:p>
          <a:p>
            <a:pPr marL="0" indent="0">
              <a:buNone/>
            </a:pPr>
            <a:endParaRPr lang="en-US" sz="1800" dirty="0"/>
          </a:p>
          <a:p>
            <a:pPr marL="0" indent="0">
              <a:buNone/>
            </a:pPr>
            <a:r>
              <a:rPr lang="en-US" sz="1800" dirty="0"/>
              <a:t>       void *</a:t>
            </a:r>
            <a:r>
              <a:rPr lang="en-US" sz="1800" dirty="0" err="1"/>
              <a:t>mmap</a:t>
            </a:r>
            <a:r>
              <a:rPr lang="en-US" sz="1800" dirty="0"/>
              <a:t>(void *</a:t>
            </a:r>
            <a:r>
              <a:rPr lang="en-US" sz="1800" dirty="0" err="1"/>
              <a:t>addr</a:t>
            </a:r>
            <a:r>
              <a:rPr lang="en-US" sz="1800" dirty="0"/>
              <a:t>, </a:t>
            </a:r>
            <a:r>
              <a:rPr lang="en-US" sz="1800" dirty="0" err="1"/>
              <a:t>size_t</a:t>
            </a:r>
            <a:r>
              <a:rPr lang="en-US" sz="1800" dirty="0"/>
              <a:t> length, int </a:t>
            </a:r>
            <a:r>
              <a:rPr lang="en-US" sz="1800" dirty="0" err="1"/>
              <a:t>prot</a:t>
            </a:r>
            <a:r>
              <a:rPr lang="en-US" sz="1800" dirty="0"/>
              <a:t>, int flags,</a:t>
            </a:r>
          </a:p>
          <a:p>
            <a:pPr marL="0" indent="0">
              <a:buNone/>
            </a:pPr>
            <a:r>
              <a:rPr lang="en-US" sz="1800" dirty="0"/>
              <a:t>                  int </a:t>
            </a:r>
            <a:r>
              <a:rPr lang="en-US" sz="1800" dirty="0" err="1"/>
              <a:t>fd</a:t>
            </a:r>
            <a:r>
              <a:rPr lang="en-US" sz="1800" dirty="0"/>
              <a:t>, </a:t>
            </a:r>
            <a:r>
              <a:rPr lang="en-US" sz="1800" dirty="0" err="1"/>
              <a:t>off_t</a:t>
            </a:r>
            <a:r>
              <a:rPr lang="en-US" sz="1800" dirty="0"/>
              <a:t> offset);</a:t>
            </a:r>
          </a:p>
          <a:p>
            <a:pPr marL="0" indent="0">
              <a:buNone/>
            </a:pPr>
            <a:r>
              <a:rPr lang="en-US" sz="1800" dirty="0"/>
              <a:t>       int </a:t>
            </a:r>
            <a:r>
              <a:rPr lang="en-US" sz="1800" dirty="0" err="1"/>
              <a:t>munmap</a:t>
            </a:r>
            <a:r>
              <a:rPr lang="en-US" sz="1800" dirty="0"/>
              <a:t>(void *</a:t>
            </a:r>
            <a:r>
              <a:rPr lang="en-US" sz="1800" dirty="0" err="1"/>
              <a:t>addr</a:t>
            </a:r>
            <a:r>
              <a:rPr lang="en-US" sz="1800" dirty="0"/>
              <a:t>, </a:t>
            </a:r>
            <a:r>
              <a:rPr lang="en-US" sz="1800" dirty="0" err="1"/>
              <a:t>size_t</a:t>
            </a:r>
            <a:r>
              <a:rPr lang="en-US" sz="1800" dirty="0"/>
              <a:t> length);</a:t>
            </a:r>
          </a:p>
          <a:p>
            <a:pPr marL="0" indent="0">
              <a:buNone/>
            </a:pPr>
            <a:endParaRPr lang="en-US" dirty="0"/>
          </a:p>
        </p:txBody>
      </p:sp>
    </p:spTree>
    <p:extLst>
      <p:ext uri="{BB962C8B-B14F-4D97-AF65-F5344CB8AC3E}">
        <p14:creationId xmlns:p14="http://schemas.microsoft.com/office/powerpoint/2010/main" val="1355340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A958C-97F8-4EE2-964A-1A459E6368AA}"/>
              </a:ext>
            </a:extLst>
          </p:cNvPr>
          <p:cNvSpPr>
            <a:spLocks noGrp="1"/>
          </p:cNvSpPr>
          <p:nvPr>
            <p:ph type="title"/>
          </p:nvPr>
        </p:nvSpPr>
        <p:spPr/>
        <p:txBody>
          <a:bodyPr/>
          <a:lstStyle/>
          <a:p>
            <a:r>
              <a:rPr lang="en-US" dirty="0" err="1"/>
              <a:t>mmap</a:t>
            </a:r>
            <a:endParaRPr lang="en-US" dirty="0"/>
          </a:p>
        </p:txBody>
      </p:sp>
      <p:sp>
        <p:nvSpPr>
          <p:cNvPr id="3" name="Content Placeholder 2">
            <a:extLst>
              <a:ext uri="{FF2B5EF4-FFF2-40B4-BE49-F238E27FC236}">
                <a16:creationId xmlns:a16="http://schemas.microsoft.com/office/drawing/2014/main" id="{00C5322D-1B46-4BBB-B0AE-8A45C4195220}"/>
              </a:ext>
            </a:extLst>
          </p:cNvPr>
          <p:cNvSpPr>
            <a:spLocks noGrp="1"/>
          </p:cNvSpPr>
          <p:nvPr>
            <p:ph idx="1"/>
          </p:nvPr>
        </p:nvSpPr>
        <p:spPr/>
        <p:txBody>
          <a:bodyPr/>
          <a:lstStyle/>
          <a:p>
            <a:pPr marL="0" indent="0">
              <a:buNone/>
            </a:pPr>
            <a:r>
              <a:rPr lang="en-US" sz="1800" dirty="0"/>
              <a:t>#include &lt;</a:t>
            </a:r>
            <a:r>
              <a:rPr lang="en-US" sz="1800" dirty="0" err="1"/>
              <a:t>unistd.h</a:t>
            </a:r>
            <a:r>
              <a:rPr lang="en-US" sz="1800" dirty="0"/>
              <a:t>&gt;</a:t>
            </a:r>
          </a:p>
          <a:p>
            <a:pPr marL="0" indent="0">
              <a:buNone/>
            </a:pPr>
            <a:r>
              <a:rPr lang="en-US" sz="1800" dirty="0"/>
              <a:t>#include &lt;sys/</a:t>
            </a:r>
            <a:r>
              <a:rPr lang="en-US" sz="1800" dirty="0" err="1"/>
              <a:t>mman.h</a:t>
            </a:r>
            <a:r>
              <a:rPr lang="en-US" sz="1800" dirty="0"/>
              <a:t>&gt;</a:t>
            </a:r>
          </a:p>
          <a:p>
            <a:pPr marL="0" indent="0">
              <a:buNone/>
            </a:pPr>
            <a:r>
              <a:rPr lang="en-US" sz="1800" dirty="0"/>
              <a:t>#include &lt;sys/</a:t>
            </a:r>
            <a:r>
              <a:rPr lang="en-US" sz="1800" dirty="0" err="1"/>
              <a:t>types.h</a:t>
            </a:r>
            <a:r>
              <a:rPr lang="en-US" sz="1800" dirty="0"/>
              <a:t>&gt;</a:t>
            </a:r>
          </a:p>
          <a:p>
            <a:pPr marL="0" indent="0">
              <a:buNone/>
            </a:pPr>
            <a:r>
              <a:rPr lang="en-US" sz="1800" dirty="0">
                <a:solidFill>
                  <a:srgbClr val="0070C0"/>
                </a:solidFill>
              </a:rPr>
              <a:t>      void *</a:t>
            </a:r>
            <a:r>
              <a:rPr lang="en-US" sz="1800" dirty="0" err="1">
                <a:solidFill>
                  <a:srgbClr val="0070C0"/>
                </a:solidFill>
              </a:rPr>
              <a:t>mmap</a:t>
            </a:r>
            <a:r>
              <a:rPr lang="en-US" sz="1800" dirty="0">
                <a:solidFill>
                  <a:srgbClr val="0070C0"/>
                </a:solidFill>
              </a:rPr>
              <a:t>(void *</a:t>
            </a:r>
            <a:r>
              <a:rPr lang="en-US" sz="1800" dirty="0" err="1">
                <a:solidFill>
                  <a:srgbClr val="0070C0"/>
                </a:solidFill>
              </a:rPr>
              <a:t>addr</a:t>
            </a:r>
            <a:r>
              <a:rPr lang="en-US" sz="1800" dirty="0">
                <a:solidFill>
                  <a:srgbClr val="0070C0"/>
                </a:solidFill>
              </a:rPr>
              <a:t>, </a:t>
            </a:r>
            <a:r>
              <a:rPr lang="en-US" sz="1800" dirty="0" err="1">
                <a:solidFill>
                  <a:srgbClr val="0070C0"/>
                </a:solidFill>
              </a:rPr>
              <a:t>size_t</a:t>
            </a:r>
            <a:r>
              <a:rPr lang="en-US" sz="1800" dirty="0">
                <a:solidFill>
                  <a:srgbClr val="0070C0"/>
                </a:solidFill>
              </a:rPr>
              <a:t> length, int </a:t>
            </a:r>
            <a:r>
              <a:rPr lang="en-US" sz="1800" dirty="0" err="1">
                <a:solidFill>
                  <a:srgbClr val="0070C0"/>
                </a:solidFill>
              </a:rPr>
              <a:t>prot</a:t>
            </a:r>
            <a:r>
              <a:rPr lang="en-US" sz="1800" dirty="0">
                <a:solidFill>
                  <a:srgbClr val="0070C0"/>
                </a:solidFill>
              </a:rPr>
              <a:t>, int flags, int </a:t>
            </a:r>
            <a:r>
              <a:rPr lang="en-US" sz="1800" dirty="0" err="1">
                <a:solidFill>
                  <a:srgbClr val="0070C0"/>
                </a:solidFill>
              </a:rPr>
              <a:t>fd</a:t>
            </a:r>
            <a:r>
              <a:rPr lang="en-US" sz="1800" dirty="0">
                <a:solidFill>
                  <a:srgbClr val="0070C0"/>
                </a:solidFill>
              </a:rPr>
              <a:t>, </a:t>
            </a:r>
            <a:r>
              <a:rPr lang="en-US" sz="1800" dirty="0" err="1">
                <a:solidFill>
                  <a:srgbClr val="0070C0"/>
                </a:solidFill>
              </a:rPr>
              <a:t>off_t</a:t>
            </a:r>
            <a:r>
              <a:rPr lang="en-US" sz="1800" dirty="0">
                <a:solidFill>
                  <a:srgbClr val="0070C0"/>
                </a:solidFill>
              </a:rPr>
              <a:t> offset);</a:t>
            </a:r>
          </a:p>
          <a:p>
            <a:pPr marL="0" indent="0">
              <a:buNone/>
            </a:pPr>
            <a:r>
              <a:rPr lang="en-US" dirty="0"/>
              <a:t>-</a:t>
            </a:r>
            <a:r>
              <a:rPr lang="en-US" b="1" dirty="0" err="1">
                <a:solidFill>
                  <a:srgbClr val="0070C0"/>
                </a:solidFill>
              </a:rPr>
              <a:t>a</a:t>
            </a:r>
            <a:r>
              <a:rPr lang="en-US" sz="1800" b="1" dirty="0" err="1">
                <a:solidFill>
                  <a:srgbClr val="0070C0"/>
                </a:solidFill>
              </a:rPr>
              <a:t>ddr</a:t>
            </a:r>
            <a:r>
              <a:rPr lang="en-US" sz="1800" dirty="0"/>
              <a:t> is a h</a:t>
            </a:r>
            <a:r>
              <a:rPr lang="en-US" dirty="0"/>
              <a:t>int about where to create the region, usually NULL</a:t>
            </a:r>
          </a:p>
          <a:p>
            <a:pPr marL="0" indent="0">
              <a:buNone/>
            </a:pPr>
            <a:r>
              <a:rPr lang="en-US" sz="1800" dirty="0"/>
              <a:t>-</a:t>
            </a:r>
            <a:r>
              <a:rPr lang="en-US" sz="1800" b="1" dirty="0">
                <a:solidFill>
                  <a:srgbClr val="0070C0"/>
                </a:solidFill>
              </a:rPr>
              <a:t>length</a:t>
            </a:r>
            <a:r>
              <a:rPr lang="en-US" sz="1800" dirty="0"/>
              <a:t> is the size of the region being requested</a:t>
            </a:r>
          </a:p>
          <a:p>
            <a:pPr marL="0" indent="0">
              <a:buNone/>
            </a:pPr>
            <a:r>
              <a:rPr lang="en-US" dirty="0"/>
              <a:t>-</a:t>
            </a:r>
            <a:r>
              <a:rPr lang="en-US" b="1" dirty="0" err="1">
                <a:solidFill>
                  <a:srgbClr val="0070C0"/>
                </a:solidFill>
              </a:rPr>
              <a:t>prot</a:t>
            </a:r>
            <a:r>
              <a:rPr lang="en-US" dirty="0"/>
              <a:t> describes the protection as executable, read, write and/or none.</a:t>
            </a:r>
          </a:p>
          <a:p>
            <a:pPr marL="0" indent="0">
              <a:buNone/>
            </a:pPr>
            <a:r>
              <a:rPr lang="en-US" dirty="0"/>
              <a:t>	PROT_EXEC, PROT_READ, PROT_WRITE, PROT_NONE.</a:t>
            </a:r>
          </a:p>
          <a:p>
            <a:pPr marL="0" indent="0">
              <a:buNone/>
            </a:pPr>
            <a:r>
              <a:rPr lang="en-US" sz="1800" dirty="0"/>
              <a:t>-</a:t>
            </a:r>
            <a:r>
              <a:rPr lang="en-US" b="1" dirty="0">
                <a:solidFill>
                  <a:srgbClr val="0070C0"/>
                </a:solidFill>
              </a:rPr>
              <a:t>flags</a:t>
            </a:r>
            <a:r>
              <a:rPr lang="en-US" dirty="0"/>
              <a:t> describes how updates are made available to other processes</a:t>
            </a:r>
            <a:endParaRPr lang="en-US" sz="1800" dirty="0"/>
          </a:p>
          <a:p>
            <a:pPr marL="857250" lvl="2" indent="0">
              <a:buNone/>
            </a:pPr>
            <a:r>
              <a:rPr lang="en-US" dirty="0"/>
              <a:t>MAP_SHARED (visible), MAP_PRIVATE (copy-on-write)</a:t>
            </a:r>
          </a:p>
          <a:p>
            <a:pPr marL="857250" lvl="2" indent="0">
              <a:buNone/>
            </a:pPr>
            <a:r>
              <a:rPr lang="en-US" dirty="0"/>
              <a:t>MAP_ANON (no file map), MAP_FIXED (use </a:t>
            </a:r>
            <a:r>
              <a:rPr lang="en-US" dirty="0" err="1"/>
              <a:t>addr</a:t>
            </a:r>
            <a:r>
              <a:rPr lang="en-US" dirty="0"/>
              <a:t>), </a:t>
            </a:r>
            <a:r>
              <a:rPr lang="en-US" dirty="0" err="1"/>
              <a:t>etc</a:t>
            </a:r>
            <a:r>
              <a:rPr lang="en-US" dirty="0"/>
              <a:t>…</a:t>
            </a:r>
            <a:endParaRPr lang="en-US" sz="1800" dirty="0"/>
          </a:p>
          <a:p>
            <a:pPr marL="0" indent="0">
              <a:buNone/>
            </a:pPr>
            <a:r>
              <a:rPr lang="en-US" sz="1800" dirty="0"/>
              <a:t>-</a:t>
            </a:r>
            <a:r>
              <a:rPr lang="en-US" sz="1800" b="1" dirty="0" err="1">
                <a:solidFill>
                  <a:srgbClr val="0070C0"/>
                </a:solidFill>
              </a:rPr>
              <a:t>fd</a:t>
            </a:r>
            <a:r>
              <a:rPr lang="en-US" sz="1800" dirty="0"/>
              <a:t> if mapping to a file, -1 if MAP_ANON. </a:t>
            </a:r>
            <a:r>
              <a:rPr lang="en-US" sz="1800" b="1" dirty="0">
                <a:solidFill>
                  <a:srgbClr val="0070C0"/>
                </a:solidFill>
              </a:rPr>
              <a:t>–</a:t>
            </a:r>
            <a:r>
              <a:rPr lang="en-US" sz="1800" b="1" dirty="0" err="1">
                <a:solidFill>
                  <a:srgbClr val="0070C0"/>
                </a:solidFill>
              </a:rPr>
              <a:t>offst</a:t>
            </a:r>
            <a:r>
              <a:rPr lang="en-US" sz="1800" b="1" dirty="0">
                <a:solidFill>
                  <a:srgbClr val="0070C0"/>
                </a:solidFill>
              </a:rPr>
              <a:t> </a:t>
            </a:r>
            <a:r>
              <a:rPr lang="en-US" sz="1800" dirty="0"/>
              <a:t>offset into the file.</a:t>
            </a:r>
          </a:p>
        </p:txBody>
      </p:sp>
    </p:spTree>
    <p:extLst>
      <p:ext uri="{BB962C8B-B14F-4D97-AF65-F5344CB8AC3E}">
        <p14:creationId xmlns:p14="http://schemas.microsoft.com/office/powerpoint/2010/main" val="21763866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B412C-A063-4DAD-938D-4540AD61442A}"/>
              </a:ext>
            </a:extLst>
          </p:cNvPr>
          <p:cNvSpPr>
            <a:spLocks noGrp="1"/>
          </p:cNvSpPr>
          <p:nvPr>
            <p:ph type="title"/>
          </p:nvPr>
        </p:nvSpPr>
        <p:spPr/>
        <p:txBody>
          <a:bodyPr/>
          <a:lstStyle/>
          <a:p>
            <a:r>
              <a:rPr lang="en-US" dirty="0"/>
              <a:t>Fork Program Output</a:t>
            </a:r>
          </a:p>
        </p:txBody>
      </p:sp>
      <p:sp>
        <p:nvSpPr>
          <p:cNvPr id="3" name="Content Placeholder 2">
            <a:extLst>
              <a:ext uri="{FF2B5EF4-FFF2-40B4-BE49-F238E27FC236}">
                <a16:creationId xmlns:a16="http://schemas.microsoft.com/office/drawing/2014/main" id="{CFB9249C-D25E-4EFA-B4B6-E58424523E17}"/>
              </a:ext>
            </a:extLst>
          </p:cNvPr>
          <p:cNvSpPr>
            <a:spLocks noGrp="1"/>
          </p:cNvSpPr>
          <p:nvPr>
            <p:ph sz="half" idx="1"/>
          </p:nvPr>
        </p:nvSpPr>
        <p:spPr/>
        <p:txBody>
          <a:bodyPr/>
          <a:lstStyle/>
          <a:p>
            <a:pPr marL="0" indent="0">
              <a:buNone/>
            </a:pPr>
            <a:r>
              <a:rPr lang="en-US" sz="1600" dirty="0"/>
              <a:t>Process </a:t>
            </a:r>
            <a:r>
              <a:rPr lang="en-US" sz="1600" dirty="0" err="1"/>
              <a:t>pid</a:t>
            </a:r>
            <a:r>
              <a:rPr lang="en-US" sz="1600" dirty="0"/>
              <a:t>=29703 has n=1</a:t>
            </a:r>
          </a:p>
          <a:p>
            <a:pPr marL="0" indent="0">
              <a:buNone/>
            </a:pPr>
            <a:r>
              <a:rPr lang="en-US" sz="1600" dirty="0"/>
              <a:t>Process </a:t>
            </a:r>
            <a:r>
              <a:rPr lang="en-US" sz="1600" dirty="0" err="1"/>
              <a:t>pid</a:t>
            </a:r>
            <a:r>
              <a:rPr lang="en-US" sz="1600" dirty="0"/>
              <a:t>=29703 has n=2</a:t>
            </a:r>
          </a:p>
          <a:p>
            <a:pPr marL="0" indent="0">
              <a:buNone/>
            </a:pPr>
            <a:r>
              <a:rPr lang="en-US" sz="1600" dirty="0"/>
              <a:t>Process </a:t>
            </a:r>
            <a:r>
              <a:rPr lang="en-US" sz="1600" dirty="0" err="1"/>
              <a:t>pid</a:t>
            </a:r>
            <a:r>
              <a:rPr lang="en-US" sz="1600" dirty="0"/>
              <a:t>=29703 has n=3</a:t>
            </a:r>
          </a:p>
          <a:p>
            <a:pPr marL="0" indent="0">
              <a:buNone/>
            </a:pPr>
            <a:r>
              <a:rPr lang="en-US" sz="1600" dirty="0"/>
              <a:t>Process </a:t>
            </a:r>
            <a:r>
              <a:rPr lang="en-US" sz="1600" dirty="0" err="1"/>
              <a:t>pid</a:t>
            </a:r>
            <a:r>
              <a:rPr lang="en-US" sz="1600" dirty="0"/>
              <a:t>=29704 has n=3</a:t>
            </a:r>
          </a:p>
          <a:p>
            <a:pPr marL="0" indent="0">
              <a:buNone/>
            </a:pPr>
            <a:r>
              <a:rPr lang="en-US" sz="1600" dirty="0"/>
              <a:t>Process </a:t>
            </a:r>
            <a:r>
              <a:rPr lang="en-US" sz="1600" dirty="0" err="1"/>
              <a:t>pid</a:t>
            </a:r>
            <a:r>
              <a:rPr lang="en-US" sz="1600" dirty="0"/>
              <a:t>=29705 has n=4</a:t>
            </a:r>
          </a:p>
          <a:p>
            <a:pPr marL="0" indent="0">
              <a:buNone/>
            </a:pPr>
            <a:r>
              <a:rPr lang="en-US" sz="1600" dirty="0"/>
              <a:t>Process </a:t>
            </a:r>
            <a:r>
              <a:rPr lang="en-US" sz="1600" dirty="0" err="1"/>
              <a:t>pid</a:t>
            </a:r>
            <a:r>
              <a:rPr lang="en-US" sz="1600" dirty="0"/>
              <a:t>=29706 has n=5</a:t>
            </a:r>
          </a:p>
          <a:p>
            <a:pPr marL="0" indent="0">
              <a:buNone/>
            </a:pPr>
            <a:r>
              <a:rPr lang="en-US" sz="1600" dirty="0"/>
              <a:t>Process </a:t>
            </a:r>
            <a:r>
              <a:rPr lang="en-US" sz="1600" dirty="0" err="1"/>
              <a:t>pid</a:t>
            </a:r>
            <a:r>
              <a:rPr lang="en-US" sz="1600" dirty="0"/>
              <a:t>=29704 has n=5</a:t>
            </a:r>
          </a:p>
          <a:p>
            <a:pPr marL="0" indent="0">
              <a:buNone/>
            </a:pPr>
            <a:r>
              <a:rPr lang="en-US" sz="1600" dirty="0"/>
              <a:t>Process </a:t>
            </a:r>
            <a:r>
              <a:rPr lang="en-US" sz="1600" dirty="0" err="1"/>
              <a:t>pid</a:t>
            </a:r>
            <a:r>
              <a:rPr lang="en-US" sz="1600" dirty="0"/>
              <a:t>=29705 has n=5</a:t>
            </a:r>
          </a:p>
          <a:p>
            <a:pPr marL="0" indent="0">
              <a:buNone/>
            </a:pPr>
            <a:r>
              <a:rPr lang="en-US" sz="1600" dirty="0"/>
              <a:t>Process </a:t>
            </a:r>
            <a:r>
              <a:rPr lang="en-US" sz="1600" dirty="0" err="1"/>
              <a:t>pid</a:t>
            </a:r>
            <a:r>
              <a:rPr lang="en-US" sz="1600" dirty="0"/>
              <a:t>=29707 has n=6</a:t>
            </a:r>
          </a:p>
          <a:p>
            <a:pPr marL="0" indent="0">
              <a:buNone/>
            </a:pPr>
            <a:r>
              <a:rPr lang="en-US" sz="1600" dirty="0"/>
              <a:t>Process </a:t>
            </a:r>
            <a:r>
              <a:rPr lang="en-US" sz="1600" dirty="0" err="1"/>
              <a:t>pid</a:t>
            </a:r>
            <a:r>
              <a:rPr lang="en-US" sz="1600" dirty="0"/>
              <a:t>=29704 has n=6</a:t>
            </a:r>
          </a:p>
          <a:p>
            <a:pPr marL="0" indent="0">
              <a:buNone/>
            </a:pPr>
            <a:r>
              <a:rPr lang="en-US" sz="1600" dirty="0"/>
              <a:t>Process </a:t>
            </a:r>
            <a:r>
              <a:rPr lang="en-US" sz="1600" dirty="0" err="1"/>
              <a:t>pid</a:t>
            </a:r>
            <a:r>
              <a:rPr lang="en-US" sz="1600" dirty="0"/>
              <a:t>=29709 has n=7</a:t>
            </a:r>
          </a:p>
          <a:p>
            <a:pPr marL="0" indent="0">
              <a:buNone/>
            </a:pPr>
            <a:r>
              <a:rPr lang="en-US" sz="1600" dirty="0"/>
              <a:t>Process </a:t>
            </a:r>
            <a:r>
              <a:rPr lang="en-US" sz="1600" dirty="0" err="1"/>
              <a:t>pid</a:t>
            </a:r>
            <a:r>
              <a:rPr lang="en-US" sz="1600" dirty="0"/>
              <a:t>=29707 has n=7</a:t>
            </a:r>
          </a:p>
          <a:p>
            <a:pPr marL="0" indent="0">
              <a:buNone/>
            </a:pPr>
            <a:r>
              <a:rPr lang="en-US" sz="1600" dirty="0"/>
              <a:t>Process </a:t>
            </a:r>
            <a:r>
              <a:rPr lang="en-US" sz="1600" dirty="0" err="1"/>
              <a:t>pid</a:t>
            </a:r>
            <a:r>
              <a:rPr lang="en-US" sz="1600" dirty="0"/>
              <a:t>=29708 has n=7</a:t>
            </a:r>
          </a:p>
          <a:p>
            <a:pPr marL="0" indent="0">
              <a:buNone/>
            </a:pPr>
            <a:r>
              <a:rPr lang="en-US" sz="1600" dirty="0"/>
              <a:t>Process </a:t>
            </a:r>
            <a:r>
              <a:rPr lang="en-US" sz="1600" dirty="0" err="1"/>
              <a:t>pid</a:t>
            </a:r>
            <a:r>
              <a:rPr lang="en-US" sz="1600" dirty="0"/>
              <a:t>=29710 has n=7</a:t>
            </a:r>
          </a:p>
          <a:p>
            <a:pPr marL="0" indent="0">
              <a:buNone/>
            </a:pPr>
            <a:endParaRPr lang="en-US" sz="1800" dirty="0"/>
          </a:p>
        </p:txBody>
      </p:sp>
      <p:graphicFrame>
        <p:nvGraphicFramePr>
          <p:cNvPr id="5" name="Content Placeholder 4">
            <a:extLst>
              <a:ext uri="{FF2B5EF4-FFF2-40B4-BE49-F238E27FC236}">
                <a16:creationId xmlns:a16="http://schemas.microsoft.com/office/drawing/2014/main" id="{3C389028-D2E3-4473-AB59-ECB95EBB86D6}"/>
              </a:ext>
            </a:extLst>
          </p:cNvPr>
          <p:cNvGraphicFramePr>
            <a:graphicFrameLocks noGrp="1"/>
          </p:cNvGraphicFramePr>
          <p:nvPr>
            <p:ph sz="half" idx="2"/>
          </p:nvPr>
        </p:nvGraphicFramePr>
        <p:xfrm>
          <a:off x="4997450" y="1233488"/>
          <a:ext cx="4038600" cy="4530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03356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4D06C-203C-43AE-B713-D3442214CE09}"/>
              </a:ext>
            </a:extLst>
          </p:cNvPr>
          <p:cNvSpPr>
            <a:spLocks noGrp="1"/>
          </p:cNvSpPr>
          <p:nvPr>
            <p:ph type="title"/>
          </p:nvPr>
        </p:nvSpPr>
        <p:spPr/>
        <p:txBody>
          <a:bodyPr/>
          <a:lstStyle/>
          <a:p>
            <a:r>
              <a:rPr lang="en-US" dirty="0"/>
              <a:t>Recall </a:t>
            </a:r>
            <a:r>
              <a:rPr lang="en-US" dirty="0" err="1"/>
              <a:t>Interprocess</a:t>
            </a:r>
            <a:r>
              <a:rPr lang="en-US" dirty="0"/>
              <a:t> Communication</a:t>
            </a:r>
          </a:p>
        </p:txBody>
      </p:sp>
      <p:sp>
        <p:nvSpPr>
          <p:cNvPr id="3" name="Content Placeholder 2">
            <a:extLst>
              <a:ext uri="{FF2B5EF4-FFF2-40B4-BE49-F238E27FC236}">
                <a16:creationId xmlns:a16="http://schemas.microsoft.com/office/drawing/2014/main" id="{3D7E6827-F730-4478-B7A5-7EDAD5EE671A}"/>
              </a:ext>
            </a:extLst>
          </p:cNvPr>
          <p:cNvSpPr>
            <a:spLocks noGrp="1"/>
          </p:cNvSpPr>
          <p:nvPr>
            <p:ph idx="1"/>
          </p:nvPr>
        </p:nvSpPr>
        <p:spPr/>
        <p:txBody>
          <a:bodyPr/>
          <a:lstStyle/>
          <a:p>
            <a:r>
              <a:rPr lang="en-US" dirty="0"/>
              <a:t>Two ways of performing </a:t>
            </a:r>
            <a:r>
              <a:rPr lang="en-US" dirty="0" err="1"/>
              <a:t>interprocess</a:t>
            </a:r>
            <a:r>
              <a:rPr lang="en-US" dirty="0"/>
              <a:t> communication (there might be several different implementations for them)?</a:t>
            </a:r>
          </a:p>
          <a:p>
            <a:pPr lvl="1"/>
            <a:endParaRPr lang="en-US" dirty="0"/>
          </a:p>
          <a:p>
            <a:pPr lvl="1"/>
            <a:endParaRPr lang="en-US" dirty="0"/>
          </a:p>
          <a:p>
            <a:r>
              <a:rPr lang="en-US" dirty="0"/>
              <a:t>What are the significant differences between them?</a:t>
            </a:r>
          </a:p>
          <a:p>
            <a:pPr lvl="1"/>
            <a:endParaRPr lang="en-US" dirty="0"/>
          </a:p>
          <a:p>
            <a:pPr lvl="1"/>
            <a:endParaRPr lang="en-US" dirty="0"/>
          </a:p>
          <a:p>
            <a:r>
              <a:rPr lang="en-US" dirty="0"/>
              <a:t>What is the producer-consumer problem? </a:t>
            </a:r>
          </a:p>
          <a:p>
            <a:pPr lvl="1"/>
            <a:endParaRPr lang="en-US" dirty="0"/>
          </a:p>
          <a:p>
            <a:endParaRPr lang="en-US" dirty="0"/>
          </a:p>
          <a:p>
            <a:r>
              <a:rPr lang="en-US" dirty="0"/>
              <a:t>Which mechanism was used?</a:t>
            </a:r>
          </a:p>
          <a:p>
            <a:pPr lvl="1"/>
            <a:endParaRPr lang="en-US" dirty="0"/>
          </a:p>
          <a:p>
            <a:endParaRPr lang="en-US" dirty="0"/>
          </a:p>
        </p:txBody>
      </p:sp>
    </p:spTree>
    <p:extLst>
      <p:ext uri="{BB962C8B-B14F-4D97-AF65-F5344CB8AC3E}">
        <p14:creationId xmlns:p14="http://schemas.microsoft.com/office/powerpoint/2010/main" val="39158825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4D06C-203C-43AE-B713-D3442214CE09}"/>
              </a:ext>
            </a:extLst>
          </p:cNvPr>
          <p:cNvSpPr>
            <a:spLocks noGrp="1"/>
          </p:cNvSpPr>
          <p:nvPr>
            <p:ph type="title"/>
          </p:nvPr>
        </p:nvSpPr>
        <p:spPr/>
        <p:txBody>
          <a:bodyPr/>
          <a:lstStyle/>
          <a:p>
            <a:r>
              <a:rPr lang="en-US" dirty="0"/>
              <a:t>Recall </a:t>
            </a:r>
            <a:r>
              <a:rPr lang="en-US" dirty="0" err="1"/>
              <a:t>Interprocess</a:t>
            </a:r>
            <a:r>
              <a:rPr lang="en-US" dirty="0"/>
              <a:t> Communication</a:t>
            </a:r>
          </a:p>
        </p:txBody>
      </p:sp>
      <p:sp>
        <p:nvSpPr>
          <p:cNvPr id="3" name="Content Placeholder 2">
            <a:extLst>
              <a:ext uri="{FF2B5EF4-FFF2-40B4-BE49-F238E27FC236}">
                <a16:creationId xmlns:a16="http://schemas.microsoft.com/office/drawing/2014/main" id="{3D7E6827-F730-4478-B7A5-7EDAD5EE671A}"/>
              </a:ext>
            </a:extLst>
          </p:cNvPr>
          <p:cNvSpPr>
            <a:spLocks noGrp="1"/>
          </p:cNvSpPr>
          <p:nvPr>
            <p:ph idx="1"/>
          </p:nvPr>
        </p:nvSpPr>
        <p:spPr/>
        <p:txBody>
          <a:bodyPr/>
          <a:lstStyle/>
          <a:p>
            <a:r>
              <a:rPr lang="en-US" dirty="0"/>
              <a:t>Two ways of performing </a:t>
            </a:r>
            <a:r>
              <a:rPr lang="en-US" dirty="0" err="1"/>
              <a:t>interprocess</a:t>
            </a:r>
            <a:r>
              <a:rPr lang="en-US" dirty="0"/>
              <a:t> communication (there might be several different implementations for them)?</a:t>
            </a:r>
          </a:p>
          <a:p>
            <a:pPr lvl="1"/>
            <a:r>
              <a:rPr lang="en-US" dirty="0"/>
              <a:t>Message passing</a:t>
            </a:r>
          </a:p>
          <a:p>
            <a:pPr lvl="1"/>
            <a:r>
              <a:rPr lang="en-US" dirty="0"/>
              <a:t>Shared memory</a:t>
            </a:r>
          </a:p>
          <a:p>
            <a:r>
              <a:rPr lang="en-US" dirty="0"/>
              <a:t>What are the significant differences between them?</a:t>
            </a:r>
          </a:p>
          <a:p>
            <a:pPr lvl="1"/>
            <a:r>
              <a:rPr lang="en-US" dirty="0"/>
              <a:t>Message passing – synchronization/protection handled by the system, </a:t>
            </a:r>
          </a:p>
          <a:p>
            <a:pPr lvl="1"/>
            <a:r>
              <a:rPr lang="en-US" dirty="0"/>
              <a:t>Shared memory – processes must coordinate and synchronize</a:t>
            </a:r>
          </a:p>
          <a:p>
            <a:r>
              <a:rPr lang="en-US" dirty="0"/>
              <a:t>What is the producer-consumer problem? </a:t>
            </a:r>
          </a:p>
          <a:p>
            <a:pPr lvl="1"/>
            <a:r>
              <a:rPr lang="en-US" dirty="0"/>
              <a:t>Producer adds to buffer, waits for space if full</a:t>
            </a:r>
          </a:p>
          <a:p>
            <a:pPr lvl="1"/>
            <a:r>
              <a:rPr lang="en-US" dirty="0"/>
              <a:t>Consumer removes from buffer, waits for producer to add if empty.</a:t>
            </a:r>
          </a:p>
          <a:p>
            <a:r>
              <a:rPr lang="en-US" dirty="0"/>
              <a:t>Which mechanism is used?</a:t>
            </a:r>
          </a:p>
          <a:p>
            <a:pPr lvl="1"/>
            <a:r>
              <a:rPr lang="en-US" dirty="0"/>
              <a:t>Shared memory – can be done with message passing, but for smaller outputs.</a:t>
            </a:r>
          </a:p>
          <a:p>
            <a:endParaRPr lang="en-US" dirty="0"/>
          </a:p>
        </p:txBody>
      </p:sp>
    </p:spTree>
    <p:extLst>
      <p:ext uri="{BB962C8B-B14F-4D97-AF65-F5344CB8AC3E}">
        <p14:creationId xmlns:p14="http://schemas.microsoft.com/office/powerpoint/2010/main" val="14726689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0F806C39-55D8-4082-A8DD-C89A64388449}"/>
              </a:ext>
            </a:extLst>
          </p:cNvPr>
          <p:cNvSpPr>
            <a:spLocks noGrp="1" noChangeArrowheads="1"/>
          </p:cNvSpPr>
          <p:nvPr>
            <p:ph type="title"/>
          </p:nvPr>
        </p:nvSpPr>
        <p:spPr>
          <a:xfrm>
            <a:off x="1057275" y="127000"/>
            <a:ext cx="8229600" cy="576263"/>
          </a:xfrm>
        </p:spPr>
        <p:txBody>
          <a:bodyPr/>
          <a:lstStyle/>
          <a:p>
            <a:pPr eaLnBrk="1" hangingPunct="1"/>
            <a:r>
              <a:rPr lang="en-US" altLang="en-US" sz="2500"/>
              <a:t>Interprocess Communication – Message Passing</a:t>
            </a:r>
          </a:p>
        </p:txBody>
      </p:sp>
      <p:sp>
        <p:nvSpPr>
          <p:cNvPr id="84995" name="Rectangle 3">
            <a:extLst>
              <a:ext uri="{FF2B5EF4-FFF2-40B4-BE49-F238E27FC236}">
                <a16:creationId xmlns:a16="http://schemas.microsoft.com/office/drawing/2014/main" id="{199A2650-16D2-476B-B1E1-3C2FD2F6A5E4}"/>
              </a:ext>
            </a:extLst>
          </p:cNvPr>
          <p:cNvSpPr>
            <a:spLocks noGrp="1" noChangeArrowheads="1"/>
          </p:cNvSpPr>
          <p:nvPr>
            <p:ph type="body" idx="1"/>
          </p:nvPr>
        </p:nvSpPr>
        <p:spPr>
          <a:xfrm>
            <a:off x="885825" y="1201738"/>
            <a:ext cx="6934200" cy="4530725"/>
          </a:xfrm>
        </p:spPr>
        <p:txBody>
          <a:bodyPr/>
          <a:lstStyle/>
          <a:p>
            <a:pPr>
              <a:lnSpc>
                <a:spcPct val="90000"/>
              </a:lnSpc>
            </a:pPr>
            <a:r>
              <a:rPr lang="en-US" altLang="en-US"/>
              <a:t>Mechanism for processes to communicate and to synchronize their actions</a:t>
            </a:r>
          </a:p>
          <a:p>
            <a:pPr>
              <a:lnSpc>
                <a:spcPct val="90000"/>
              </a:lnSpc>
            </a:pPr>
            <a:endParaRPr lang="en-US" altLang="en-US" sz="800"/>
          </a:p>
          <a:p>
            <a:pPr>
              <a:lnSpc>
                <a:spcPct val="90000"/>
              </a:lnSpc>
            </a:pPr>
            <a:r>
              <a:rPr lang="en-US" altLang="en-US"/>
              <a:t>Message system – processes communicate with each other without resorting to shared variables</a:t>
            </a:r>
          </a:p>
          <a:p>
            <a:pPr>
              <a:lnSpc>
                <a:spcPct val="90000"/>
              </a:lnSpc>
            </a:pPr>
            <a:endParaRPr lang="en-US" altLang="en-US" sz="800"/>
          </a:p>
          <a:p>
            <a:pPr>
              <a:lnSpc>
                <a:spcPct val="90000"/>
              </a:lnSpc>
            </a:pPr>
            <a:r>
              <a:rPr lang="en-US" altLang="en-US"/>
              <a:t>IPC facility provides two operations:</a:t>
            </a:r>
          </a:p>
          <a:p>
            <a:pPr lvl="1">
              <a:lnSpc>
                <a:spcPct val="90000"/>
              </a:lnSpc>
            </a:pPr>
            <a:r>
              <a:rPr lang="en-US" altLang="en-US" b="1">
                <a:latin typeface="Courier New" panose="02070309020205020404" pitchFamily="49" charset="0"/>
                <a:cs typeface="Courier New" panose="02070309020205020404" pitchFamily="49" charset="0"/>
              </a:rPr>
              <a:t>send</a:t>
            </a:r>
            <a:r>
              <a:rPr lang="en-US" altLang="en-US"/>
              <a:t>(</a:t>
            </a:r>
            <a:r>
              <a:rPr lang="en-US" altLang="en-US" i="1"/>
              <a:t>message</a:t>
            </a:r>
            <a:r>
              <a:rPr lang="en-US" altLang="en-US"/>
              <a:t>)</a:t>
            </a:r>
          </a:p>
          <a:p>
            <a:pPr lvl="1">
              <a:lnSpc>
                <a:spcPct val="90000"/>
              </a:lnSpc>
            </a:pPr>
            <a:r>
              <a:rPr lang="en-US" altLang="en-US" b="1">
                <a:latin typeface="Courier New" panose="02070309020205020404" pitchFamily="49" charset="0"/>
                <a:cs typeface="Courier New" panose="02070309020205020404" pitchFamily="49" charset="0"/>
              </a:rPr>
              <a:t>receive</a:t>
            </a:r>
            <a:r>
              <a:rPr lang="en-US" altLang="en-US"/>
              <a:t>(</a:t>
            </a:r>
            <a:r>
              <a:rPr lang="en-US" altLang="en-US" i="1"/>
              <a:t>message</a:t>
            </a:r>
            <a:r>
              <a:rPr lang="en-US" altLang="en-US"/>
              <a:t>)</a:t>
            </a:r>
          </a:p>
          <a:p>
            <a:pPr lvl="1">
              <a:lnSpc>
                <a:spcPct val="90000"/>
              </a:lnSpc>
              <a:buFont typeface="Monotype Sorts" pitchFamily="-84" charset="2"/>
              <a:buNone/>
            </a:pPr>
            <a:endParaRPr lang="en-US" altLang="en-US" sz="800"/>
          </a:p>
          <a:p>
            <a:pPr>
              <a:lnSpc>
                <a:spcPct val="90000"/>
              </a:lnSpc>
            </a:pPr>
            <a:r>
              <a:rPr lang="en-US" altLang="en-US"/>
              <a:t>The</a:t>
            </a:r>
            <a:r>
              <a:rPr lang="en-US" altLang="en-US" i="1"/>
              <a:t> message</a:t>
            </a:r>
            <a:r>
              <a:rPr lang="en-US" altLang="en-US"/>
              <a:t> size is either fixed or variable</a:t>
            </a:r>
          </a:p>
          <a:p>
            <a:pPr lvl="1">
              <a:lnSpc>
                <a:spcPct val="90000"/>
              </a:lnSpc>
            </a:pPr>
            <a:r>
              <a:rPr lang="en-US" altLang="en-US"/>
              <a:t>Fixed message size is agreed on in advance.</a:t>
            </a:r>
          </a:p>
          <a:p>
            <a:pPr lvl="1">
              <a:lnSpc>
                <a:spcPct val="90000"/>
              </a:lnSpc>
            </a:pPr>
            <a:r>
              <a:rPr lang="en-US" altLang="en-US"/>
              <a:t>Variable message size has to send information about the size in the message.</a:t>
            </a:r>
          </a:p>
          <a:p>
            <a:pPr lvl="1">
              <a:lnSpc>
                <a:spcPct val="90000"/>
              </a:lnSpc>
              <a:buFont typeface="Monotype Sorts" pitchFamily="-84" charset="2"/>
              <a:buNone/>
            </a:pPr>
            <a:endParaRPr lang="en-US" alt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B16B5DB2-51FC-45C5-A4C0-408688FE37C0}"/>
              </a:ext>
            </a:extLst>
          </p:cNvPr>
          <p:cNvSpPr>
            <a:spLocks noGrp="1" noChangeArrowheads="1"/>
          </p:cNvSpPr>
          <p:nvPr>
            <p:ph type="title"/>
          </p:nvPr>
        </p:nvSpPr>
        <p:spPr>
          <a:xfrm>
            <a:off x="996950" y="107950"/>
            <a:ext cx="8229600" cy="576263"/>
          </a:xfrm>
        </p:spPr>
        <p:txBody>
          <a:bodyPr/>
          <a:lstStyle/>
          <a:p>
            <a:pPr eaLnBrk="1" hangingPunct="1"/>
            <a:r>
              <a:rPr lang="en-US" altLang="en-US" sz="2500"/>
              <a:t>Message Passing (Cont.)</a:t>
            </a:r>
          </a:p>
        </p:txBody>
      </p:sp>
      <p:sp>
        <p:nvSpPr>
          <p:cNvPr id="87043" name="Rectangle 3">
            <a:extLst>
              <a:ext uri="{FF2B5EF4-FFF2-40B4-BE49-F238E27FC236}">
                <a16:creationId xmlns:a16="http://schemas.microsoft.com/office/drawing/2014/main" id="{600A787F-A8FF-4F2A-89C7-B68F038D3B3A}"/>
              </a:ext>
            </a:extLst>
          </p:cNvPr>
          <p:cNvSpPr>
            <a:spLocks noGrp="1" noChangeArrowheads="1"/>
          </p:cNvSpPr>
          <p:nvPr>
            <p:ph type="body" idx="1"/>
          </p:nvPr>
        </p:nvSpPr>
        <p:spPr>
          <a:xfrm>
            <a:off x="901700" y="1016000"/>
            <a:ext cx="7694613" cy="4530725"/>
          </a:xfrm>
        </p:spPr>
        <p:txBody>
          <a:bodyPr/>
          <a:lstStyle/>
          <a:p>
            <a:pPr lvl="1">
              <a:lnSpc>
                <a:spcPct val="90000"/>
              </a:lnSpc>
            </a:pPr>
            <a:endParaRPr lang="en-US" altLang="en-US" sz="800"/>
          </a:p>
          <a:p>
            <a:pPr>
              <a:lnSpc>
                <a:spcPct val="90000"/>
              </a:lnSpc>
            </a:pPr>
            <a:r>
              <a:rPr lang="en-US" altLang="en-US"/>
              <a:t>If processes </a:t>
            </a:r>
            <a:r>
              <a:rPr lang="en-US" altLang="en-US" i="1"/>
              <a:t>P</a:t>
            </a:r>
            <a:r>
              <a:rPr lang="en-US" altLang="en-US"/>
              <a:t> and </a:t>
            </a:r>
            <a:r>
              <a:rPr lang="en-US" altLang="en-US" i="1"/>
              <a:t>Q</a:t>
            </a:r>
            <a:r>
              <a:rPr lang="en-US" altLang="en-US"/>
              <a:t> wish to communicate, they need to:</a:t>
            </a:r>
          </a:p>
          <a:p>
            <a:pPr lvl="1">
              <a:lnSpc>
                <a:spcPct val="90000"/>
              </a:lnSpc>
            </a:pPr>
            <a:r>
              <a:rPr lang="en-US" altLang="en-US"/>
              <a:t>Establish a </a:t>
            </a:r>
            <a:r>
              <a:rPr lang="en-US" altLang="en-US" b="1" i="1"/>
              <a:t>communication</a:t>
            </a:r>
            <a:r>
              <a:rPr lang="en-US" altLang="en-US" b="1"/>
              <a:t> </a:t>
            </a:r>
            <a:r>
              <a:rPr lang="en-US" altLang="en-US" b="1" i="1"/>
              <a:t>link</a:t>
            </a:r>
            <a:r>
              <a:rPr lang="en-US" altLang="en-US" b="1"/>
              <a:t> </a:t>
            </a:r>
            <a:r>
              <a:rPr lang="en-US" altLang="en-US"/>
              <a:t>between them</a:t>
            </a:r>
          </a:p>
          <a:p>
            <a:pPr lvl="1">
              <a:lnSpc>
                <a:spcPct val="90000"/>
              </a:lnSpc>
            </a:pPr>
            <a:r>
              <a:rPr lang="en-US" altLang="en-US"/>
              <a:t>Exchange messages via send/receive</a:t>
            </a:r>
          </a:p>
          <a:p>
            <a:pPr>
              <a:lnSpc>
                <a:spcPct val="90000"/>
              </a:lnSpc>
            </a:pPr>
            <a:r>
              <a:rPr lang="en-US" altLang="en-US"/>
              <a:t>Implementation issues:</a:t>
            </a:r>
          </a:p>
          <a:p>
            <a:pPr lvl="1"/>
            <a:r>
              <a:rPr lang="en-US" altLang="en-US"/>
              <a:t>How are links established?</a:t>
            </a:r>
          </a:p>
          <a:p>
            <a:pPr lvl="1"/>
            <a:r>
              <a:rPr lang="en-US" altLang="en-US"/>
              <a:t>Can a link be associated with more than two processes?</a:t>
            </a:r>
          </a:p>
          <a:p>
            <a:pPr lvl="1"/>
            <a:r>
              <a:rPr lang="en-US" altLang="en-US"/>
              <a:t>How many links can there be between every pair of communicating processes?</a:t>
            </a:r>
          </a:p>
          <a:p>
            <a:pPr lvl="1"/>
            <a:r>
              <a:rPr lang="en-US" altLang="en-US"/>
              <a:t>What is the capacity of a link?</a:t>
            </a:r>
          </a:p>
          <a:p>
            <a:pPr lvl="1"/>
            <a:r>
              <a:rPr lang="en-US" altLang="en-US"/>
              <a:t>Is the size of a message that the link can accommodate fixed or variable?</a:t>
            </a:r>
          </a:p>
          <a:p>
            <a:pPr lvl="1"/>
            <a:r>
              <a:rPr lang="en-US" altLang="en-US"/>
              <a:t>Is a link unidirectional or bi-directional?</a:t>
            </a:r>
          </a:p>
          <a:p>
            <a:pPr>
              <a:lnSpc>
                <a:spcPct val="90000"/>
              </a:lnSpc>
              <a:buFont typeface="Monotype Sorts" pitchFamily="-84" charset="2"/>
              <a:buNone/>
            </a:pPr>
            <a:endParaRPr lang="en-US" alt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D2618F38-7943-4985-9730-89C0E471489B}"/>
              </a:ext>
            </a:extLst>
          </p:cNvPr>
          <p:cNvSpPr>
            <a:spLocks noGrp="1" noChangeArrowheads="1"/>
          </p:cNvSpPr>
          <p:nvPr>
            <p:ph type="title"/>
          </p:nvPr>
        </p:nvSpPr>
        <p:spPr>
          <a:xfrm>
            <a:off x="933450" y="123825"/>
            <a:ext cx="8229600" cy="576263"/>
          </a:xfrm>
        </p:spPr>
        <p:txBody>
          <a:bodyPr/>
          <a:lstStyle/>
          <a:p>
            <a:pPr eaLnBrk="1" hangingPunct="1"/>
            <a:r>
              <a:rPr lang="en-US" altLang="en-US" sz="2500"/>
              <a:t>Message Passing (Cont.)</a:t>
            </a:r>
          </a:p>
        </p:txBody>
      </p:sp>
      <p:sp>
        <p:nvSpPr>
          <p:cNvPr id="89091" name="Rectangle 3">
            <a:extLst>
              <a:ext uri="{FF2B5EF4-FFF2-40B4-BE49-F238E27FC236}">
                <a16:creationId xmlns:a16="http://schemas.microsoft.com/office/drawing/2014/main" id="{BE8011BC-4493-49CF-8A9E-6ABB5DEDBDC9}"/>
              </a:ext>
            </a:extLst>
          </p:cNvPr>
          <p:cNvSpPr>
            <a:spLocks noGrp="1" noChangeArrowheads="1"/>
          </p:cNvSpPr>
          <p:nvPr>
            <p:ph type="body" idx="1"/>
          </p:nvPr>
        </p:nvSpPr>
        <p:spPr>
          <a:xfrm>
            <a:off x="901700" y="785813"/>
            <a:ext cx="7694613" cy="4530725"/>
          </a:xfrm>
        </p:spPr>
        <p:txBody>
          <a:bodyPr/>
          <a:lstStyle/>
          <a:p>
            <a:pPr lvl="1">
              <a:lnSpc>
                <a:spcPct val="90000"/>
              </a:lnSpc>
            </a:pPr>
            <a:endParaRPr lang="en-US" altLang="en-US" sz="800" dirty="0"/>
          </a:p>
          <a:p>
            <a:pPr lvl="1">
              <a:lnSpc>
                <a:spcPct val="90000"/>
              </a:lnSpc>
              <a:buFont typeface="Monotype Sorts" pitchFamily="-84" charset="2"/>
              <a:buNone/>
            </a:pPr>
            <a:endParaRPr lang="en-US" altLang="en-US" sz="800" dirty="0"/>
          </a:p>
          <a:p>
            <a:pPr>
              <a:lnSpc>
                <a:spcPct val="90000"/>
              </a:lnSpc>
            </a:pPr>
            <a:r>
              <a:rPr lang="en-US" altLang="en-US" dirty="0"/>
              <a:t>Implementation of communication link</a:t>
            </a:r>
          </a:p>
          <a:p>
            <a:pPr lvl="1">
              <a:lnSpc>
                <a:spcPct val="90000"/>
              </a:lnSpc>
            </a:pPr>
            <a:r>
              <a:rPr lang="en-US" altLang="en-US" dirty="0"/>
              <a:t>Physical:</a:t>
            </a:r>
          </a:p>
          <a:p>
            <a:pPr lvl="2">
              <a:lnSpc>
                <a:spcPct val="90000"/>
              </a:lnSpc>
            </a:pPr>
            <a:r>
              <a:rPr lang="en-US" altLang="en-US" dirty="0"/>
              <a:t>Shared memory</a:t>
            </a:r>
          </a:p>
          <a:p>
            <a:pPr lvl="2">
              <a:lnSpc>
                <a:spcPct val="90000"/>
              </a:lnSpc>
            </a:pPr>
            <a:r>
              <a:rPr lang="en-US" altLang="en-US" dirty="0"/>
              <a:t>Hardware bus</a:t>
            </a:r>
          </a:p>
          <a:p>
            <a:pPr lvl="2">
              <a:lnSpc>
                <a:spcPct val="90000"/>
              </a:lnSpc>
            </a:pPr>
            <a:r>
              <a:rPr lang="en-US" altLang="en-US" dirty="0"/>
              <a:t>Network</a:t>
            </a:r>
          </a:p>
          <a:p>
            <a:pPr lvl="1">
              <a:lnSpc>
                <a:spcPct val="90000"/>
              </a:lnSpc>
            </a:pPr>
            <a:r>
              <a:rPr lang="en-US" altLang="en-US" dirty="0"/>
              <a:t>Logical:</a:t>
            </a:r>
          </a:p>
          <a:p>
            <a:pPr lvl="2">
              <a:lnSpc>
                <a:spcPct val="90000"/>
              </a:lnSpc>
            </a:pPr>
            <a:r>
              <a:rPr lang="en-US" altLang="en-US" dirty="0"/>
              <a:t> Direct or indirect (via an intermediary like a mailbox)</a:t>
            </a:r>
          </a:p>
          <a:p>
            <a:pPr lvl="2">
              <a:lnSpc>
                <a:spcPct val="90000"/>
              </a:lnSpc>
            </a:pPr>
            <a:r>
              <a:rPr lang="en-US" altLang="en-US" dirty="0"/>
              <a:t> Synchronous or asynchronous</a:t>
            </a:r>
          </a:p>
          <a:p>
            <a:pPr lvl="2">
              <a:lnSpc>
                <a:spcPct val="90000"/>
              </a:lnSpc>
            </a:pPr>
            <a:r>
              <a:rPr lang="en-US" altLang="en-US" dirty="0"/>
              <a:t> Automatic or explicit buffering (message queuing)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a:extLst>
              <a:ext uri="{FF2B5EF4-FFF2-40B4-BE49-F238E27FC236}">
                <a16:creationId xmlns:a16="http://schemas.microsoft.com/office/drawing/2014/main" id="{5B2480A0-787A-4F80-BF37-692A02091092}"/>
              </a:ext>
            </a:extLst>
          </p:cNvPr>
          <p:cNvSpPr>
            <a:spLocks noGrp="1"/>
          </p:cNvSpPr>
          <p:nvPr>
            <p:ph type="title"/>
          </p:nvPr>
        </p:nvSpPr>
        <p:spPr/>
        <p:txBody>
          <a:bodyPr/>
          <a:lstStyle/>
          <a:p>
            <a:r>
              <a:rPr lang="en-US" altLang="en-US"/>
              <a:t>Memory Layout of a C Program</a:t>
            </a:r>
          </a:p>
        </p:txBody>
      </p:sp>
      <p:pic>
        <p:nvPicPr>
          <p:cNvPr id="17410" name="Picture 1">
            <a:extLst>
              <a:ext uri="{FF2B5EF4-FFF2-40B4-BE49-F238E27FC236}">
                <a16:creationId xmlns:a16="http://schemas.microsoft.com/office/drawing/2014/main" id="{F41B8E41-46DE-40C0-81BE-8D3044FD7DA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2500" y="1701800"/>
            <a:ext cx="7227888" cy="343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9FA0C599-7982-44BC-8FBD-B96ABA982C97}"/>
              </a:ext>
            </a:extLst>
          </p:cNvPr>
          <p:cNvSpPr>
            <a:spLocks noGrp="1" noChangeArrowheads="1"/>
          </p:cNvSpPr>
          <p:nvPr>
            <p:ph type="title"/>
          </p:nvPr>
        </p:nvSpPr>
        <p:spPr>
          <a:xfrm>
            <a:off x="457200" y="177800"/>
            <a:ext cx="8229600" cy="576263"/>
          </a:xfrm>
        </p:spPr>
        <p:txBody>
          <a:bodyPr/>
          <a:lstStyle/>
          <a:p>
            <a:pPr eaLnBrk="1" hangingPunct="1"/>
            <a:r>
              <a:rPr lang="en-US" altLang="en-US"/>
              <a:t>Direct Communication</a:t>
            </a:r>
          </a:p>
        </p:txBody>
      </p:sp>
      <p:sp>
        <p:nvSpPr>
          <p:cNvPr id="91139" name="Rectangle 3">
            <a:extLst>
              <a:ext uri="{FF2B5EF4-FFF2-40B4-BE49-F238E27FC236}">
                <a16:creationId xmlns:a16="http://schemas.microsoft.com/office/drawing/2014/main" id="{6DE5A21F-2106-4045-92F6-C12E48C9CC1D}"/>
              </a:ext>
            </a:extLst>
          </p:cNvPr>
          <p:cNvSpPr>
            <a:spLocks noGrp="1" noChangeArrowheads="1"/>
          </p:cNvSpPr>
          <p:nvPr>
            <p:ph type="body" idx="1"/>
          </p:nvPr>
        </p:nvSpPr>
        <p:spPr>
          <a:xfrm>
            <a:off x="885825" y="1138238"/>
            <a:ext cx="7635875" cy="4530725"/>
          </a:xfrm>
        </p:spPr>
        <p:txBody>
          <a:bodyPr/>
          <a:lstStyle/>
          <a:p>
            <a:r>
              <a:rPr lang="en-US" altLang="en-US"/>
              <a:t>Processes must name each other explicitly:</a:t>
            </a:r>
          </a:p>
          <a:p>
            <a:pPr lvl="1"/>
            <a:r>
              <a:rPr lang="en-US" altLang="en-US" b="1">
                <a:latin typeface="Courier New" panose="02070309020205020404" pitchFamily="49" charset="0"/>
                <a:cs typeface="Courier New" panose="02070309020205020404" pitchFamily="49" charset="0"/>
              </a:rPr>
              <a:t>send</a:t>
            </a:r>
            <a:r>
              <a:rPr lang="en-US" altLang="en-US"/>
              <a:t> (</a:t>
            </a:r>
            <a:r>
              <a:rPr lang="en-US" altLang="en-US" i="1"/>
              <a:t>P, message</a:t>
            </a:r>
            <a:r>
              <a:rPr lang="en-US" altLang="en-US"/>
              <a:t>) – send a message to process P</a:t>
            </a:r>
          </a:p>
          <a:p>
            <a:pPr lvl="1"/>
            <a:r>
              <a:rPr lang="en-US" altLang="en-US" b="1">
                <a:latin typeface="Courier New" panose="02070309020205020404" pitchFamily="49" charset="0"/>
                <a:cs typeface="Courier New" panose="02070309020205020404" pitchFamily="49" charset="0"/>
              </a:rPr>
              <a:t>receive</a:t>
            </a:r>
            <a:r>
              <a:rPr lang="en-US" altLang="en-US"/>
              <a:t>(</a:t>
            </a:r>
            <a:r>
              <a:rPr lang="en-US" altLang="en-US" i="1"/>
              <a:t>Q, message</a:t>
            </a:r>
            <a:r>
              <a:rPr lang="en-US" altLang="en-US"/>
              <a:t>) – receive a message from process Q</a:t>
            </a:r>
          </a:p>
          <a:p>
            <a:r>
              <a:rPr lang="en-US" altLang="en-US"/>
              <a:t>Properties of communication link</a:t>
            </a:r>
          </a:p>
          <a:p>
            <a:pPr lvl="1"/>
            <a:r>
              <a:rPr lang="en-US" altLang="en-US"/>
              <a:t>Links are established automatically</a:t>
            </a:r>
          </a:p>
          <a:p>
            <a:pPr lvl="1"/>
            <a:r>
              <a:rPr lang="en-US" altLang="en-US"/>
              <a:t>A link is associated with exactly one pair of communicating processes</a:t>
            </a:r>
          </a:p>
          <a:p>
            <a:pPr lvl="1"/>
            <a:r>
              <a:rPr lang="en-US" altLang="en-US"/>
              <a:t>Between each pair there exists exactly one link</a:t>
            </a:r>
          </a:p>
          <a:p>
            <a:pPr lvl="1"/>
            <a:r>
              <a:rPr lang="en-US" altLang="en-US"/>
              <a:t>The link may be unidirectional, but is usually bi-directional</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4888DC5B-D8A2-4A8F-9F6D-2368370C690A}"/>
              </a:ext>
            </a:extLst>
          </p:cNvPr>
          <p:cNvSpPr>
            <a:spLocks noGrp="1" noChangeArrowheads="1"/>
          </p:cNvSpPr>
          <p:nvPr>
            <p:ph type="title"/>
          </p:nvPr>
        </p:nvSpPr>
        <p:spPr>
          <a:xfrm>
            <a:off x="457200" y="152400"/>
            <a:ext cx="8229600" cy="576263"/>
          </a:xfrm>
        </p:spPr>
        <p:txBody>
          <a:bodyPr/>
          <a:lstStyle/>
          <a:p>
            <a:pPr eaLnBrk="1" hangingPunct="1"/>
            <a:r>
              <a:rPr lang="en-US" altLang="en-US"/>
              <a:t>Indirect Communication</a:t>
            </a:r>
          </a:p>
        </p:txBody>
      </p:sp>
      <p:sp>
        <p:nvSpPr>
          <p:cNvPr id="93187" name="Rectangle 3">
            <a:extLst>
              <a:ext uri="{FF2B5EF4-FFF2-40B4-BE49-F238E27FC236}">
                <a16:creationId xmlns:a16="http://schemas.microsoft.com/office/drawing/2014/main" id="{DCE83701-7D96-4B24-AEB0-B8AADA83EC5D}"/>
              </a:ext>
            </a:extLst>
          </p:cNvPr>
          <p:cNvSpPr>
            <a:spLocks noGrp="1" noChangeArrowheads="1"/>
          </p:cNvSpPr>
          <p:nvPr>
            <p:ph type="body" idx="1"/>
          </p:nvPr>
        </p:nvSpPr>
        <p:spPr>
          <a:xfrm>
            <a:off x="854075" y="1166813"/>
            <a:ext cx="7391400" cy="4159250"/>
          </a:xfrm>
        </p:spPr>
        <p:txBody>
          <a:bodyPr/>
          <a:lstStyle/>
          <a:p>
            <a:r>
              <a:rPr lang="en-US" altLang="en-US"/>
              <a:t>Messages are directed and received from mailboxes (also referred to as ports)</a:t>
            </a:r>
          </a:p>
          <a:p>
            <a:pPr lvl="1"/>
            <a:r>
              <a:rPr lang="en-US" altLang="en-US"/>
              <a:t>Each mailbox has a unique id</a:t>
            </a:r>
          </a:p>
          <a:p>
            <a:pPr lvl="1"/>
            <a:r>
              <a:rPr lang="en-US" altLang="en-US"/>
              <a:t>Processes can communicate only if they share a mailbox</a:t>
            </a:r>
          </a:p>
          <a:p>
            <a:r>
              <a:rPr lang="en-US" altLang="en-US"/>
              <a:t>Properties of communication link</a:t>
            </a:r>
          </a:p>
          <a:p>
            <a:pPr lvl="1"/>
            <a:r>
              <a:rPr lang="en-US" altLang="en-US"/>
              <a:t>Link established only if processes share a common mailbox</a:t>
            </a:r>
          </a:p>
          <a:p>
            <a:pPr lvl="1"/>
            <a:r>
              <a:rPr lang="en-US" altLang="en-US"/>
              <a:t>A link may be associated with many processes</a:t>
            </a:r>
          </a:p>
          <a:p>
            <a:pPr lvl="1"/>
            <a:r>
              <a:rPr lang="en-US" altLang="en-US"/>
              <a:t>Each pair of processes may share several communication links</a:t>
            </a:r>
          </a:p>
          <a:p>
            <a:pPr lvl="1"/>
            <a:r>
              <a:rPr lang="en-US" altLang="en-US"/>
              <a:t>Link may be unidirectional or bi-directional</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A5C84086-AA07-46AD-8682-3F84EE584741}"/>
              </a:ext>
            </a:extLst>
          </p:cNvPr>
          <p:cNvSpPr>
            <a:spLocks noGrp="1" noChangeArrowheads="1"/>
          </p:cNvSpPr>
          <p:nvPr>
            <p:ph type="title"/>
          </p:nvPr>
        </p:nvSpPr>
        <p:spPr>
          <a:xfrm>
            <a:off x="882650" y="182563"/>
            <a:ext cx="8229600" cy="576262"/>
          </a:xfrm>
        </p:spPr>
        <p:txBody>
          <a:bodyPr/>
          <a:lstStyle/>
          <a:p>
            <a:pPr eaLnBrk="1" hangingPunct="1"/>
            <a:r>
              <a:rPr lang="en-US" altLang="en-US"/>
              <a:t>Indirect Communication</a:t>
            </a:r>
          </a:p>
        </p:txBody>
      </p:sp>
      <p:sp>
        <p:nvSpPr>
          <p:cNvPr id="95235" name="Rectangle 3">
            <a:extLst>
              <a:ext uri="{FF2B5EF4-FFF2-40B4-BE49-F238E27FC236}">
                <a16:creationId xmlns:a16="http://schemas.microsoft.com/office/drawing/2014/main" id="{8CE2B571-53E9-4414-B9EF-D9DF1D8AFF0D}"/>
              </a:ext>
            </a:extLst>
          </p:cNvPr>
          <p:cNvSpPr>
            <a:spLocks noGrp="1" noChangeArrowheads="1"/>
          </p:cNvSpPr>
          <p:nvPr>
            <p:ph type="body" idx="1"/>
          </p:nvPr>
        </p:nvSpPr>
        <p:spPr>
          <a:xfrm>
            <a:off x="838200" y="1135063"/>
            <a:ext cx="7580313" cy="3821112"/>
          </a:xfrm>
        </p:spPr>
        <p:txBody>
          <a:bodyPr/>
          <a:lstStyle/>
          <a:p>
            <a:r>
              <a:rPr lang="en-US" altLang="en-US"/>
              <a:t>Operations</a:t>
            </a:r>
          </a:p>
          <a:p>
            <a:pPr lvl="1"/>
            <a:r>
              <a:rPr lang="en-US" altLang="en-US"/>
              <a:t>create a new mailbox (port)</a:t>
            </a:r>
          </a:p>
          <a:p>
            <a:pPr lvl="1"/>
            <a:r>
              <a:rPr lang="en-US" altLang="en-US"/>
              <a:t>send and receive messages through mailbox</a:t>
            </a:r>
          </a:p>
          <a:p>
            <a:pPr lvl="1"/>
            <a:r>
              <a:rPr lang="en-US" altLang="en-US"/>
              <a:t>destroy a mailbox</a:t>
            </a:r>
          </a:p>
          <a:p>
            <a:r>
              <a:rPr lang="en-US" altLang="en-US"/>
              <a:t>Primitives are defined as:</a:t>
            </a:r>
          </a:p>
          <a:p>
            <a:pPr>
              <a:buFont typeface="Monotype Sorts" pitchFamily="-84" charset="2"/>
              <a:buNone/>
            </a:pPr>
            <a:r>
              <a:rPr lang="en-US" altLang="en-US"/>
              <a:t>	</a:t>
            </a:r>
            <a:r>
              <a:rPr lang="en-US" altLang="en-US" b="1">
                <a:latin typeface="Courier New" panose="02070309020205020404" pitchFamily="49" charset="0"/>
                <a:cs typeface="Courier New" panose="02070309020205020404" pitchFamily="49" charset="0"/>
              </a:rPr>
              <a:t>send</a:t>
            </a:r>
            <a:r>
              <a:rPr lang="en-US" altLang="en-US"/>
              <a:t>(</a:t>
            </a:r>
            <a:r>
              <a:rPr lang="en-US" altLang="en-US" i="1"/>
              <a:t>A, message</a:t>
            </a:r>
            <a:r>
              <a:rPr lang="en-US" altLang="en-US"/>
              <a:t>) – send a message to mailbox A</a:t>
            </a:r>
          </a:p>
          <a:p>
            <a:pPr>
              <a:buFont typeface="Monotype Sorts" pitchFamily="-84" charset="2"/>
              <a:buNone/>
            </a:pPr>
            <a:r>
              <a:rPr lang="en-US" altLang="en-US"/>
              <a:t>	</a:t>
            </a:r>
            <a:r>
              <a:rPr lang="en-US" altLang="en-US" b="1">
                <a:latin typeface="Courier New" panose="02070309020205020404" pitchFamily="49" charset="0"/>
                <a:cs typeface="Courier New" panose="02070309020205020404" pitchFamily="49" charset="0"/>
              </a:rPr>
              <a:t>receive</a:t>
            </a:r>
            <a:r>
              <a:rPr lang="en-US" altLang="en-US"/>
              <a:t>(</a:t>
            </a:r>
            <a:r>
              <a:rPr lang="en-US" altLang="en-US" i="1"/>
              <a:t>A, message</a:t>
            </a:r>
            <a:r>
              <a:rPr lang="en-US" altLang="en-US"/>
              <a:t>) – receive a message from mailbox A</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1DABDB16-948F-4D89-9079-F19A9DAE5017}"/>
              </a:ext>
            </a:extLst>
          </p:cNvPr>
          <p:cNvSpPr>
            <a:spLocks noGrp="1" noChangeArrowheads="1"/>
          </p:cNvSpPr>
          <p:nvPr>
            <p:ph type="title"/>
          </p:nvPr>
        </p:nvSpPr>
        <p:spPr>
          <a:xfrm>
            <a:off x="876300" y="182563"/>
            <a:ext cx="7810500" cy="576262"/>
          </a:xfrm>
        </p:spPr>
        <p:txBody>
          <a:bodyPr/>
          <a:lstStyle/>
          <a:p>
            <a:pPr eaLnBrk="1" hangingPunct="1"/>
            <a:r>
              <a:rPr lang="en-US" altLang="en-US"/>
              <a:t>Indirect Communication</a:t>
            </a:r>
          </a:p>
        </p:txBody>
      </p:sp>
      <p:sp>
        <p:nvSpPr>
          <p:cNvPr id="97283" name="Rectangle 3">
            <a:extLst>
              <a:ext uri="{FF2B5EF4-FFF2-40B4-BE49-F238E27FC236}">
                <a16:creationId xmlns:a16="http://schemas.microsoft.com/office/drawing/2014/main" id="{866D4E3D-7EDD-44F9-B8DA-3AAC224AFD43}"/>
              </a:ext>
            </a:extLst>
          </p:cNvPr>
          <p:cNvSpPr>
            <a:spLocks noGrp="1" noChangeArrowheads="1"/>
          </p:cNvSpPr>
          <p:nvPr>
            <p:ph type="body" idx="1"/>
          </p:nvPr>
        </p:nvSpPr>
        <p:spPr>
          <a:xfrm>
            <a:off x="882650" y="1127125"/>
            <a:ext cx="6637338" cy="4530725"/>
          </a:xfrm>
        </p:spPr>
        <p:txBody>
          <a:bodyPr/>
          <a:lstStyle/>
          <a:p>
            <a:r>
              <a:rPr lang="en-US" altLang="en-US"/>
              <a:t>Mailbox sharing</a:t>
            </a:r>
          </a:p>
          <a:p>
            <a:pPr lvl="1"/>
            <a:r>
              <a:rPr lang="en-US" altLang="en-US" i="1"/>
              <a:t>P</a:t>
            </a:r>
            <a:r>
              <a:rPr lang="en-US" altLang="en-US" i="1" baseline="-25000"/>
              <a:t>1</a:t>
            </a:r>
            <a:r>
              <a:rPr lang="en-US" altLang="en-US" i="1"/>
              <a:t>, P</a:t>
            </a:r>
            <a:r>
              <a:rPr lang="en-US" altLang="en-US" i="1" baseline="-25000"/>
              <a:t>2</a:t>
            </a:r>
            <a:r>
              <a:rPr lang="en-US" altLang="en-US" i="1"/>
              <a:t>,</a:t>
            </a:r>
            <a:r>
              <a:rPr lang="en-US" altLang="en-US"/>
              <a:t> and</a:t>
            </a:r>
            <a:r>
              <a:rPr lang="en-US" altLang="en-US" i="1"/>
              <a:t> P</a:t>
            </a:r>
            <a:r>
              <a:rPr lang="en-US" altLang="en-US" i="1" baseline="-25000"/>
              <a:t>3</a:t>
            </a:r>
            <a:r>
              <a:rPr lang="en-US" altLang="en-US"/>
              <a:t> share mailbox A</a:t>
            </a:r>
          </a:p>
          <a:p>
            <a:pPr lvl="1"/>
            <a:r>
              <a:rPr lang="en-US" altLang="en-US" i="1"/>
              <a:t>P</a:t>
            </a:r>
            <a:r>
              <a:rPr lang="en-US" altLang="en-US" i="1" baseline="-25000"/>
              <a:t>1</a:t>
            </a:r>
            <a:r>
              <a:rPr lang="en-US" altLang="en-US"/>
              <a:t>, sends; </a:t>
            </a:r>
            <a:r>
              <a:rPr lang="en-US" altLang="en-US" i="1"/>
              <a:t>P</a:t>
            </a:r>
            <a:r>
              <a:rPr lang="en-US" altLang="en-US" i="1" baseline="-25000"/>
              <a:t>2</a:t>
            </a:r>
            <a:r>
              <a:rPr lang="en-US" altLang="en-US" i="1"/>
              <a:t> </a:t>
            </a:r>
            <a:r>
              <a:rPr lang="en-US" altLang="en-US"/>
              <a:t>and</a:t>
            </a:r>
            <a:r>
              <a:rPr lang="en-US" altLang="en-US" i="1"/>
              <a:t> P</a:t>
            </a:r>
            <a:r>
              <a:rPr lang="en-US" altLang="en-US" i="1" baseline="-25000"/>
              <a:t>3</a:t>
            </a:r>
            <a:r>
              <a:rPr lang="en-US" altLang="en-US"/>
              <a:t> receive</a:t>
            </a:r>
          </a:p>
          <a:p>
            <a:pPr lvl="1"/>
            <a:r>
              <a:rPr lang="en-US" altLang="en-US"/>
              <a:t>Who gets the message?</a:t>
            </a:r>
          </a:p>
          <a:p>
            <a:r>
              <a:rPr lang="en-US" altLang="en-US"/>
              <a:t>Solutions</a:t>
            </a:r>
          </a:p>
          <a:p>
            <a:pPr lvl="1"/>
            <a:r>
              <a:rPr lang="en-US" altLang="en-US"/>
              <a:t>Allow a link to be associated with at most two processes</a:t>
            </a:r>
          </a:p>
          <a:p>
            <a:pPr lvl="1"/>
            <a:r>
              <a:rPr lang="en-US" altLang="en-US"/>
              <a:t>Allow only one process at a time to execute a receive operation</a:t>
            </a:r>
          </a:p>
          <a:p>
            <a:pPr lvl="1"/>
            <a:r>
              <a:rPr lang="en-US" altLang="en-US"/>
              <a:t>Allow the system to select arbitrarily the receiver.  Sender is notified who the receiver was.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A1768320-2130-45BD-BC1C-0670BEBF3D03}"/>
              </a:ext>
            </a:extLst>
          </p:cNvPr>
          <p:cNvSpPr>
            <a:spLocks noGrp="1" noChangeArrowheads="1"/>
          </p:cNvSpPr>
          <p:nvPr>
            <p:ph type="title"/>
          </p:nvPr>
        </p:nvSpPr>
        <p:spPr>
          <a:xfrm>
            <a:off x="457200" y="168275"/>
            <a:ext cx="8229600" cy="576263"/>
          </a:xfrm>
        </p:spPr>
        <p:txBody>
          <a:bodyPr/>
          <a:lstStyle/>
          <a:p>
            <a:pPr eaLnBrk="1" hangingPunct="1"/>
            <a:r>
              <a:rPr lang="en-US" altLang="en-US"/>
              <a:t>Synchronization</a:t>
            </a:r>
          </a:p>
        </p:txBody>
      </p:sp>
      <p:sp>
        <p:nvSpPr>
          <p:cNvPr id="44035" name="Rectangle 3">
            <a:extLst>
              <a:ext uri="{FF2B5EF4-FFF2-40B4-BE49-F238E27FC236}">
                <a16:creationId xmlns:a16="http://schemas.microsoft.com/office/drawing/2014/main" id="{56BE4A4B-E374-4908-8384-7990232D1738}"/>
              </a:ext>
            </a:extLst>
          </p:cNvPr>
          <p:cNvSpPr>
            <a:spLocks noGrp="1" noChangeArrowheads="1"/>
          </p:cNvSpPr>
          <p:nvPr>
            <p:ph type="body" idx="1"/>
          </p:nvPr>
        </p:nvSpPr>
        <p:spPr>
          <a:xfrm>
            <a:off x="931863" y="1050925"/>
            <a:ext cx="7267575" cy="4984750"/>
          </a:xfrm>
        </p:spPr>
        <p:txBody>
          <a:bodyPr/>
          <a:lstStyle/>
          <a:p>
            <a:pPr marL="379413" indent="-379413">
              <a:defRPr/>
            </a:pPr>
            <a:r>
              <a:rPr lang="en-US" dirty="0"/>
              <a:t>Message passing may be either blocking or non-blocking</a:t>
            </a:r>
          </a:p>
          <a:p>
            <a:pPr marL="379413" indent="-379413">
              <a:defRPr/>
            </a:pPr>
            <a:r>
              <a:rPr lang="en-US" b="1" dirty="0">
                <a:solidFill>
                  <a:srgbClr val="3366FF"/>
                </a:solidFill>
              </a:rPr>
              <a:t>Blocking</a:t>
            </a:r>
            <a:r>
              <a:rPr lang="en-US" dirty="0"/>
              <a:t> is considered </a:t>
            </a:r>
            <a:r>
              <a:rPr lang="en-US" b="1" dirty="0">
                <a:solidFill>
                  <a:srgbClr val="3366FF"/>
                </a:solidFill>
              </a:rPr>
              <a:t>synchronous</a:t>
            </a:r>
          </a:p>
          <a:p>
            <a:pPr marL="798513" lvl="1" indent="-341313">
              <a:defRPr/>
            </a:pPr>
            <a:r>
              <a:rPr lang="en-US" b="1" dirty="0"/>
              <a:t>Blocking send </a:t>
            </a:r>
            <a:r>
              <a:rPr lang="en-US" dirty="0"/>
              <a:t>--</a:t>
            </a:r>
            <a:r>
              <a:rPr lang="en-US" b="1" dirty="0"/>
              <a:t> </a:t>
            </a:r>
            <a:r>
              <a:rPr lang="en-US" dirty="0"/>
              <a:t>the sender is blocked until the message is received</a:t>
            </a:r>
          </a:p>
          <a:p>
            <a:pPr marL="798513" lvl="1" indent="-341313">
              <a:defRPr/>
            </a:pPr>
            <a:r>
              <a:rPr lang="en-US" b="1" dirty="0"/>
              <a:t>Blocking receive </a:t>
            </a:r>
            <a:r>
              <a:rPr lang="en-US" dirty="0"/>
              <a:t>--</a:t>
            </a:r>
            <a:r>
              <a:rPr lang="en-US" b="1" dirty="0"/>
              <a:t> </a:t>
            </a:r>
            <a:r>
              <a:rPr lang="en-US" dirty="0"/>
              <a:t>the receiver is  blocked until a message is available</a:t>
            </a:r>
          </a:p>
          <a:p>
            <a:pPr marL="379413" indent="-379413">
              <a:defRPr/>
            </a:pPr>
            <a:r>
              <a:rPr lang="en-US" b="1" dirty="0">
                <a:solidFill>
                  <a:srgbClr val="3366FF"/>
                </a:solidFill>
              </a:rPr>
              <a:t>Non-blocking</a:t>
            </a:r>
            <a:r>
              <a:rPr lang="en-US" dirty="0"/>
              <a:t> is considered </a:t>
            </a:r>
            <a:r>
              <a:rPr lang="en-US" b="1" dirty="0">
                <a:solidFill>
                  <a:srgbClr val="3366FF"/>
                </a:solidFill>
              </a:rPr>
              <a:t>asynchronous</a:t>
            </a:r>
          </a:p>
          <a:p>
            <a:pPr marL="798513" lvl="1" indent="-341313">
              <a:defRPr/>
            </a:pPr>
            <a:r>
              <a:rPr lang="en-US" b="1" dirty="0"/>
              <a:t>Non-blocking send</a:t>
            </a:r>
            <a:r>
              <a:rPr lang="en-US" dirty="0"/>
              <a:t> -- the sender sends the message and continues</a:t>
            </a:r>
          </a:p>
          <a:p>
            <a:pPr marL="798513" lvl="1" indent="-341313">
              <a:defRPr/>
            </a:pPr>
            <a:r>
              <a:rPr lang="en-US" b="1" dirty="0"/>
              <a:t>Non-blocking receive</a:t>
            </a:r>
            <a:r>
              <a:rPr lang="en-US" dirty="0"/>
              <a:t> -- the receiver receives:</a:t>
            </a:r>
          </a:p>
          <a:p>
            <a:pPr marL="1141413" lvl="2" indent="-341313">
              <a:buFont typeface="Monotype Sorts" pitchFamily="-84" charset="2"/>
              <a:buChar char="l"/>
              <a:defRPr/>
            </a:pPr>
            <a:r>
              <a:rPr lang="en-US" dirty="0"/>
              <a:t> A valid message,  or </a:t>
            </a:r>
          </a:p>
          <a:p>
            <a:pPr marL="1141413" lvl="2" indent="-341313">
              <a:buFont typeface="Monotype Sorts" pitchFamily="-84" charset="2"/>
              <a:buChar char="l"/>
              <a:defRPr/>
            </a:pPr>
            <a:r>
              <a:rPr lang="en-US" dirty="0"/>
              <a:t> Null message</a:t>
            </a:r>
          </a:p>
          <a:p>
            <a:pPr marL="398939">
              <a:buFont typeface="Monotype Sorts" charset="0"/>
              <a:buChar char="n"/>
              <a:defRPr/>
            </a:pPr>
            <a:r>
              <a:rPr lang="en-US" dirty="0">
                <a:ea typeface="ＭＳ Ｐゴシック" charset="0"/>
              </a:rPr>
              <a:t>Different combinations possible</a:t>
            </a:r>
          </a:p>
          <a:p>
            <a:pPr marL="798989" lvl="1">
              <a:buFont typeface="Monotype Sorts" charset="0"/>
              <a:buChar char="l"/>
              <a:defRPr/>
            </a:pPr>
            <a:r>
              <a:rPr lang="en-US" dirty="0">
                <a:ea typeface="ＭＳ Ｐゴシック" charset="0"/>
              </a:rPr>
              <a:t>If both send and receive are blocking, we have a </a:t>
            </a:r>
            <a:r>
              <a:rPr lang="en-US" b="1" dirty="0">
                <a:solidFill>
                  <a:srgbClr val="3366FF"/>
                </a:solidFill>
                <a:ea typeface="ＭＳ Ｐゴシック" charset="0"/>
                <a:cs typeface="ＭＳ Ｐゴシック" charset="0"/>
              </a:rPr>
              <a:t>rendezvous</a:t>
            </a:r>
          </a:p>
          <a:p>
            <a:pPr marL="398463" indent="-341313">
              <a:defRPr/>
            </a:pPr>
            <a:endParaRPr lang="en-US" dirty="0"/>
          </a:p>
          <a:p>
            <a:pPr marL="1141413" lvl="2" indent="-341313">
              <a:buFont typeface="Monotype Sorts" pitchFamily="-84" charset="2"/>
              <a:buChar char="l"/>
              <a:defRPr/>
            </a:pP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1CA99EEE-BDBD-4D44-BC45-6ED40718D639}"/>
              </a:ext>
            </a:extLst>
          </p:cNvPr>
          <p:cNvSpPr>
            <a:spLocks noGrp="1" noChangeArrowheads="1"/>
          </p:cNvSpPr>
          <p:nvPr>
            <p:ph type="title"/>
          </p:nvPr>
        </p:nvSpPr>
        <p:spPr>
          <a:xfrm>
            <a:off x="457200" y="203200"/>
            <a:ext cx="8229600" cy="576263"/>
          </a:xfrm>
        </p:spPr>
        <p:txBody>
          <a:bodyPr/>
          <a:lstStyle/>
          <a:p>
            <a:pPr eaLnBrk="1" hangingPunct="1"/>
            <a:r>
              <a:rPr lang="en-US" altLang="en-US"/>
              <a:t>Synchronization (Cont.)</a:t>
            </a:r>
          </a:p>
        </p:txBody>
      </p:sp>
      <p:sp>
        <p:nvSpPr>
          <p:cNvPr id="41987" name="Rectangle 3">
            <a:extLst>
              <a:ext uri="{FF2B5EF4-FFF2-40B4-BE49-F238E27FC236}">
                <a16:creationId xmlns:a16="http://schemas.microsoft.com/office/drawing/2014/main" id="{64ACDD97-BE99-4402-9ABE-C899F438AD86}"/>
              </a:ext>
            </a:extLst>
          </p:cNvPr>
          <p:cNvSpPr>
            <a:spLocks noGrp="1" noChangeArrowheads="1"/>
          </p:cNvSpPr>
          <p:nvPr>
            <p:ph type="body" idx="1"/>
          </p:nvPr>
        </p:nvSpPr>
        <p:spPr>
          <a:xfrm>
            <a:off x="881063" y="1203325"/>
            <a:ext cx="6599237" cy="534988"/>
          </a:xfrm>
        </p:spPr>
        <p:txBody>
          <a:bodyPr/>
          <a:lstStyle/>
          <a:p>
            <a:pPr>
              <a:buFont typeface="Monotype Sorts" charset="0"/>
              <a:buChar char="n"/>
              <a:defRPr/>
            </a:pPr>
            <a:r>
              <a:rPr lang="en-US" dirty="0">
                <a:ea typeface="ＭＳ Ｐゴシック" charset="0"/>
              </a:rPr>
              <a:t>Producer-consumer becomes trivial when blocking</a:t>
            </a:r>
            <a:br>
              <a:rPr lang="en-US" dirty="0">
                <a:ea typeface="ＭＳ Ｐゴシック" charset="0"/>
              </a:rPr>
            </a:br>
            <a:endParaRPr lang="en-US" dirty="0">
              <a:ea typeface="ＭＳ Ｐゴシック" charset="0"/>
            </a:endParaRPr>
          </a:p>
          <a:p>
            <a:pPr marL="0" indent="0">
              <a:buFont typeface="Monotype Sorts" pitchFamily="-84" charset="2"/>
              <a:buNone/>
              <a:defRPr/>
            </a:pPr>
            <a:r>
              <a:rPr lang="en-US" sz="1600" dirty="0">
                <a:latin typeface="Courier New"/>
                <a:ea typeface="ＭＳ Ｐゴシック" charset="-128"/>
                <a:cs typeface="Courier New"/>
              </a:rPr>
              <a:t>       message </a:t>
            </a:r>
            <a:r>
              <a:rPr lang="en-US" sz="1600" dirty="0" err="1">
                <a:latin typeface="Courier New"/>
                <a:ea typeface="ＭＳ Ｐゴシック" charset="-128"/>
                <a:cs typeface="Courier New"/>
              </a:rPr>
              <a:t>next_produced</a:t>
            </a:r>
            <a:r>
              <a:rPr lang="en-US" sz="1600" dirty="0">
                <a:latin typeface="Courier New"/>
                <a:ea typeface="ＭＳ Ｐゴシック" charset="-128"/>
                <a:cs typeface="Courier New"/>
              </a:rPr>
              <a:t>; </a:t>
            </a:r>
          </a:p>
          <a:p>
            <a:pPr marL="0" indent="0">
              <a:buFont typeface="Monotype Sorts" pitchFamily="-84" charset="2"/>
              <a:buNone/>
              <a:defRPr/>
            </a:pPr>
            <a:r>
              <a:rPr lang="en-US" sz="1600" dirty="0">
                <a:latin typeface="Courier New"/>
                <a:ea typeface="ＭＳ Ｐゴシック" charset="-128"/>
                <a:cs typeface="Courier New"/>
              </a:rPr>
              <a:t>       while (true) {</a:t>
            </a:r>
            <a:br>
              <a:rPr lang="en-US" sz="1600" dirty="0">
                <a:latin typeface="Courier New"/>
                <a:ea typeface="ＭＳ Ｐゴシック" charset="-128"/>
                <a:cs typeface="Courier New"/>
              </a:rPr>
            </a:br>
            <a:r>
              <a:rPr lang="en-US" sz="1600" dirty="0">
                <a:latin typeface="Courier New"/>
                <a:ea typeface="ＭＳ Ｐゴシック" charset="-128"/>
                <a:cs typeface="Courier New"/>
              </a:rPr>
              <a:t>           /* produce an item in next produced */ </a:t>
            </a:r>
          </a:p>
          <a:p>
            <a:pPr marL="0" indent="0">
              <a:buFont typeface="Monotype Sorts" pitchFamily="-84" charset="2"/>
              <a:buNone/>
              <a:defRPr/>
            </a:pPr>
            <a:r>
              <a:rPr lang="en-US" sz="1600" dirty="0">
                <a:latin typeface="Courier New"/>
                <a:ea typeface="ＭＳ Ｐゴシック" charset="-128"/>
                <a:cs typeface="Courier New"/>
              </a:rPr>
              <a:t>           send(</a:t>
            </a:r>
            <a:r>
              <a:rPr lang="en-US" sz="1600" dirty="0" err="1">
                <a:latin typeface="Courier New"/>
                <a:ea typeface="ＭＳ Ｐゴシック" charset="-128"/>
                <a:cs typeface="Courier New"/>
              </a:rPr>
              <a:t>next_produced</a:t>
            </a:r>
            <a:r>
              <a:rPr lang="en-US" sz="1600" dirty="0">
                <a:latin typeface="Courier New"/>
                <a:ea typeface="ＭＳ Ｐゴシック" charset="-128"/>
                <a:cs typeface="Courier New"/>
              </a:rPr>
              <a:t>); </a:t>
            </a:r>
          </a:p>
          <a:p>
            <a:pPr marL="0" indent="0">
              <a:buFont typeface="Monotype Sorts" pitchFamily="-84" charset="2"/>
              <a:buNone/>
              <a:defRPr/>
            </a:pPr>
            <a:r>
              <a:rPr lang="en-US" sz="1600" dirty="0">
                <a:latin typeface="Courier New"/>
                <a:ea typeface="ＭＳ Ｐゴシック" charset="-128"/>
                <a:cs typeface="Courier New"/>
              </a:rPr>
              <a:t>       } </a:t>
            </a:r>
          </a:p>
        </p:txBody>
      </p:sp>
      <p:sp>
        <p:nvSpPr>
          <p:cNvPr id="101380" name="TextBox 1">
            <a:extLst>
              <a:ext uri="{FF2B5EF4-FFF2-40B4-BE49-F238E27FC236}">
                <a16:creationId xmlns:a16="http://schemas.microsoft.com/office/drawing/2014/main" id="{F44AFF5C-143B-487F-B572-3923926ABF41}"/>
              </a:ext>
            </a:extLst>
          </p:cNvPr>
          <p:cNvSpPr txBox="1">
            <a:spLocks noChangeArrowheads="1"/>
          </p:cNvSpPr>
          <p:nvPr/>
        </p:nvSpPr>
        <p:spPr bwMode="auto">
          <a:xfrm>
            <a:off x="1558925" y="3598863"/>
            <a:ext cx="6370638"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008" tIns="32004" rIns="64008" bIns="32004">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r>
              <a:rPr lang="en-US" altLang="en-US" sz="1700">
                <a:latin typeface="Courier New" panose="02070309020205020404" pitchFamily="49" charset="0"/>
                <a:cs typeface="Courier New" panose="02070309020205020404" pitchFamily="49" charset="0"/>
              </a:rPr>
              <a:t>m</a:t>
            </a:r>
            <a:r>
              <a:rPr lang="en-US" altLang="en-US" sz="1600">
                <a:latin typeface="Courier New" panose="02070309020205020404" pitchFamily="49" charset="0"/>
                <a:cs typeface="Courier New" panose="02070309020205020404" pitchFamily="49" charset="0"/>
              </a:rPr>
              <a:t>essage next_consumed;</a:t>
            </a:r>
          </a:p>
          <a:p>
            <a:pPr>
              <a:spcBef>
                <a:spcPct val="0"/>
              </a:spcBef>
              <a:buClrTx/>
              <a:buSzTx/>
              <a:buFontTx/>
              <a:buNone/>
            </a:pPr>
            <a:r>
              <a:rPr lang="en-US" altLang="en-US" sz="1600">
                <a:latin typeface="Courier New" panose="02070309020205020404" pitchFamily="49" charset="0"/>
                <a:cs typeface="Courier New" panose="02070309020205020404" pitchFamily="49" charset="0"/>
              </a:rPr>
              <a:t>while (true) {</a:t>
            </a:r>
          </a:p>
          <a:p>
            <a:pPr>
              <a:spcBef>
                <a:spcPct val="0"/>
              </a:spcBef>
              <a:buClrTx/>
              <a:buSzTx/>
              <a:buFontTx/>
              <a:buNone/>
            </a:pPr>
            <a:r>
              <a:rPr lang="en-US" altLang="en-US" sz="1600">
                <a:latin typeface="Courier New" panose="02070309020205020404" pitchFamily="49" charset="0"/>
                <a:cs typeface="Courier New" panose="02070309020205020404" pitchFamily="49" charset="0"/>
              </a:rPr>
              <a:t>   receive(next_consumed);</a:t>
            </a:r>
          </a:p>
          <a:p>
            <a:pPr>
              <a:spcBef>
                <a:spcPct val="0"/>
              </a:spcBef>
              <a:buClrTx/>
              <a:buSzTx/>
              <a:buFontTx/>
              <a:buNone/>
            </a:pPr>
            <a:r>
              <a:rPr lang="en-US" altLang="en-US" sz="1600">
                <a:latin typeface="Courier New" panose="02070309020205020404" pitchFamily="49" charset="0"/>
                <a:cs typeface="Courier New" panose="02070309020205020404" pitchFamily="49" charset="0"/>
              </a:rPr>
              <a:t>   </a:t>
            </a:r>
          </a:p>
          <a:p>
            <a:pPr>
              <a:spcBef>
                <a:spcPct val="0"/>
              </a:spcBef>
              <a:buClrTx/>
              <a:buSzTx/>
              <a:buFontTx/>
              <a:buNone/>
            </a:pPr>
            <a:r>
              <a:rPr lang="en-US" altLang="en-US" sz="1600">
                <a:latin typeface="Courier New" panose="02070309020205020404" pitchFamily="49" charset="0"/>
                <a:cs typeface="Courier New" panose="02070309020205020404" pitchFamily="49" charset="0"/>
              </a:rPr>
              <a:t>   /* consume the item in next consumed */</a:t>
            </a:r>
          </a:p>
          <a:p>
            <a:pPr>
              <a:spcBef>
                <a:spcPct val="0"/>
              </a:spcBef>
              <a:buClrTx/>
              <a:buSzTx/>
              <a:buFontTx/>
              <a:buNone/>
            </a:pPr>
            <a:r>
              <a:rPr lang="en-US" altLang="en-US" sz="1700">
                <a:latin typeface="Courier New" panose="02070309020205020404" pitchFamily="49" charset="0"/>
                <a:cs typeface="Courier New" panose="02070309020205020404" pitchFamily="49" charset="0"/>
              </a:rPr>
              <a:t>}</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7DABFE6B-4EFA-4A57-B3BA-BA506EEB0AE0}"/>
              </a:ext>
            </a:extLst>
          </p:cNvPr>
          <p:cNvSpPr>
            <a:spLocks noGrp="1" noChangeArrowheads="1"/>
          </p:cNvSpPr>
          <p:nvPr>
            <p:ph type="title"/>
          </p:nvPr>
        </p:nvSpPr>
        <p:spPr>
          <a:xfrm>
            <a:off x="457200" y="136525"/>
            <a:ext cx="8229600" cy="576263"/>
          </a:xfrm>
        </p:spPr>
        <p:txBody>
          <a:bodyPr/>
          <a:lstStyle/>
          <a:p>
            <a:pPr eaLnBrk="1" hangingPunct="1"/>
            <a:r>
              <a:rPr lang="en-US" altLang="en-US"/>
              <a:t>Buffering</a:t>
            </a:r>
          </a:p>
        </p:txBody>
      </p:sp>
      <p:sp>
        <p:nvSpPr>
          <p:cNvPr id="103427" name="Rectangle 3">
            <a:extLst>
              <a:ext uri="{FF2B5EF4-FFF2-40B4-BE49-F238E27FC236}">
                <a16:creationId xmlns:a16="http://schemas.microsoft.com/office/drawing/2014/main" id="{FFE58E30-4769-41C9-9E8B-5EBBDD65146B}"/>
              </a:ext>
            </a:extLst>
          </p:cNvPr>
          <p:cNvSpPr>
            <a:spLocks noGrp="1" noChangeArrowheads="1"/>
          </p:cNvSpPr>
          <p:nvPr>
            <p:ph type="body" idx="1"/>
          </p:nvPr>
        </p:nvSpPr>
        <p:spPr>
          <a:xfrm>
            <a:off x="889000" y="1233488"/>
            <a:ext cx="7121525" cy="4530725"/>
          </a:xfrm>
        </p:spPr>
        <p:txBody>
          <a:bodyPr/>
          <a:lstStyle/>
          <a:p>
            <a:r>
              <a:rPr lang="en-US" altLang="en-US" dirty="0"/>
              <a:t>Queue of messages attached to the link.</a:t>
            </a:r>
          </a:p>
          <a:p>
            <a:r>
              <a:rPr lang="en-US" altLang="en-US" dirty="0"/>
              <a:t>implemented in one of three ways</a:t>
            </a:r>
          </a:p>
          <a:p>
            <a:pPr lvl="1">
              <a:buFont typeface="Monotype Sorts" pitchFamily="-84" charset="2"/>
              <a:buNone/>
            </a:pPr>
            <a:r>
              <a:rPr lang="en-US" altLang="en-US" dirty="0">
                <a:solidFill>
                  <a:srgbClr val="CC6600"/>
                </a:solidFill>
              </a:rPr>
              <a:t>1.</a:t>
            </a:r>
            <a:r>
              <a:rPr lang="en-US" altLang="en-US" dirty="0"/>
              <a:t>	</a:t>
            </a:r>
            <a:r>
              <a:rPr lang="en-US" altLang="en-US" b="1" dirty="0"/>
              <a:t>Zero capacity </a:t>
            </a:r>
            <a:r>
              <a:rPr lang="en-US" altLang="en-US" dirty="0"/>
              <a:t>– no messages are queued on a link.</a:t>
            </a:r>
            <a:br>
              <a:rPr lang="en-US" altLang="en-US" dirty="0"/>
            </a:br>
            <a:r>
              <a:rPr lang="en-US" altLang="en-US" dirty="0"/>
              <a:t>Sender must wait for receiver (rendezvous)</a:t>
            </a:r>
          </a:p>
          <a:p>
            <a:pPr lvl="1">
              <a:buFont typeface="Monotype Sorts" pitchFamily="-84" charset="2"/>
              <a:buNone/>
            </a:pPr>
            <a:r>
              <a:rPr lang="en-US" altLang="en-US" dirty="0">
                <a:solidFill>
                  <a:srgbClr val="CC6600"/>
                </a:solidFill>
              </a:rPr>
              <a:t>2.</a:t>
            </a:r>
            <a:r>
              <a:rPr lang="en-US" altLang="en-US" dirty="0"/>
              <a:t>	</a:t>
            </a:r>
            <a:r>
              <a:rPr lang="en-US" altLang="en-US" b="1" dirty="0"/>
              <a:t>Bounded capacity </a:t>
            </a:r>
            <a:r>
              <a:rPr lang="en-US" altLang="en-US" dirty="0"/>
              <a:t>– finite length of </a:t>
            </a:r>
            <a:r>
              <a:rPr lang="en-US" altLang="en-US" i="1" dirty="0"/>
              <a:t>n</a:t>
            </a:r>
            <a:r>
              <a:rPr lang="en-US" altLang="en-US" dirty="0"/>
              <a:t> messages</a:t>
            </a:r>
            <a:br>
              <a:rPr lang="en-US" altLang="en-US" dirty="0"/>
            </a:br>
            <a:r>
              <a:rPr lang="en-US" altLang="en-US" dirty="0"/>
              <a:t>Sender must wait if link full</a:t>
            </a:r>
          </a:p>
          <a:p>
            <a:pPr lvl="1">
              <a:buFont typeface="Monotype Sorts" pitchFamily="-84" charset="2"/>
              <a:buNone/>
            </a:pPr>
            <a:r>
              <a:rPr lang="en-US" altLang="en-US" dirty="0">
                <a:solidFill>
                  <a:srgbClr val="CC6600"/>
                </a:solidFill>
              </a:rPr>
              <a:t>3.</a:t>
            </a:r>
            <a:r>
              <a:rPr lang="en-US" altLang="en-US" dirty="0"/>
              <a:t>	</a:t>
            </a:r>
            <a:r>
              <a:rPr lang="en-US" altLang="en-US" b="1" dirty="0"/>
              <a:t>Unbounded capacity </a:t>
            </a:r>
            <a:r>
              <a:rPr lang="en-US" altLang="en-US" dirty="0"/>
              <a:t>– infinite length </a:t>
            </a:r>
            <a:br>
              <a:rPr lang="en-US" altLang="en-US" dirty="0"/>
            </a:br>
            <a:r>
              <a:rPr lang="en-US" altLang="en-US" dirty="0"/>
              <a:t>Sender never wait</a:t>
            </a:r>
          </a:p>
          <a:p>
            <a:r>
              <a:rPr lang="en-US" altLang="en-US" dirty="0"/>
              <a:t>One important consideration is always removing bottlenecks</a:t>
            </a:r>
          </a:p>
          <a:p>
            <a:pPr lvl="1"/>
            <a:r>
              <a:rPr lang="en-US" altLang="en-US" dirty="0"/>
              <a:t>We want the consumer to keep up with the producer or have enough consumers to process the load.</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a:extLst>
              <a:ext uri="{FF2B5EF4-FFF2-40B4-BE49-F238E27FC236}">
                <a16:creationId xmlns:a16="http://schemas.microsoft.com/office/drawing/2014/main" id="{2B2C4909-4A14-47F7-82FA-AABBF4E5FE9E}"/>
              </a:ext>
            </a:extLst>
          </p:cNvPr>
          <p:cNvSpPr>
            <a:spLocks noGrp="1" noChangeArrowheads="1"/>
          </p:cNvSpPr>
          <p:nvPr>
            <p:ph type="title"/>
          </p:nvPr>
        </p:nvSpPr>
        <p:spPr>
          <a:xfrm>
            <a:off x="966788" y="187325"/>
            <a:ext cx="7850187" cy="576263"/>
          </a:xfrm>
        </p:spPr>
        <p:txBody>
          <a:bodyPr/>
          <a:lstStyle/>
          <a:p>
            <a:r>
              <a:rPr lang="en-US" altLang="en-US"/>
              <a:t>Examples of IPC Systems - POSIX</a:t>
            </a:r>
          </a:p>
        </p:txBody>
      </p:sp>
      <p:sp>
        <p:nvSpPr>
          <p:cNvPr id="44035" name="Content Placeholder 2">
            <a:extLst>
              <a:ext uri="{FF2B5EF4-FFF2-40B4-BE49-F238E27FC236}">
                <a16:creationId xmlns:a16="http://schemas.microsoft.com/office/drawing/2014/main" id="{916F09B4-7CA6-4261-8421-A230479200B1}"/>
              </a:ext>
            </a:extLst>
          </p:cNvPr>
          <p:cNvSpPr>
            <a:spLocks noGrp="1"/>
          </p:cNvSpPr>
          <p:nvPr>
            <p:ph idx="1"/>
          </p:nvPr>
        </p:nvSpPr>
        <p:spPr>
          <a:xfrm>
            <a:off x="911225" y="1233488"/>
            <a:ext cx="7577138" cy="4530725"/>
          </a:xfrm>
        </p:spPr>
        <p:txBody>
          <a:bodyPr/>
          <a:lstStyle/>
          <a:p>
            <a:pPr>
              <a:buFont typeface="Monotype Sorts" charset="0"/>
              <a:buChar char="n"/>
              <a:defRPr/>
            </a:pPr>
            <a:r>
              <a:rPr lang="en-US" dirty="0">
                <a:ea typeface="ＭＳ Ｐゴシック" charset="0"/>
                <a:cs typeface="ＭＳ Ｐゴシック" charset="0"/>
              </a:rPr>
              <a:t>POSIX Shared Memory</a:t>
            </a:r>
          </a:p>
          <a:p>
            <a:pPr lvl="1">
              <a:buFont typeface="Monotype Sorts" charset="0"/>
              <a:buChar char="l"/>
              <a:defRPr/>
            </a:pPr>
            <a:r>
              <a:rPr lang="en-US" dirty="0">
                <a:ea typeface="ＭＳ Ｐゴシック" charset="0"/>
              </a:rPr>
              <a:t>Process first creates shared memory segment</a:t>
            </a:r>
            <a:br>
              <a:rPr lang="en-US" dirty="0">
                <a:ea typeface="ＭＳ Ｐゴシック" charset="0"/>
              </a:rPr>
            </a:br>
            <a:r>
              <a:rPr lang="en-US" b="1" dirty="0" err="1">
                <a:latin typeface="Courier New" charset="0"/>
                <a:ea typeface="ＭＳ Ｐゴシック" charset="0"/>
                <a:cs typeface="Courier New" charset="0"/>
              </a:rPr>
              <a:t>shmfd</a:t>
            </a:r>
            <a:r>
              <a:rPr lang="en-US" b="1" dirty="0">
                <a:latin typeface="Courier New" charset="0"/>
                <a:ea typeface="ＭＳ Ｐゴシック" charset="0"/>
                <a:cs typeface="Courier New" charset="0"/>
              </a:rPr>
              <a:t> = </a:t>
            </a:r>
            <a:r>
              <a:rPr lang="en-US" b="1" dirty="0" err="1">
                <a:latin typeface="Courier New" charset="0"/>
                <a:ea typeface="ＭＳ Ｐゴシック" charset="0"/>
                <a:cs typeface="Courier New" charset="0"/>
              </a:rPr>
              <a:t>shm_open</a:t>
            </a:r>
            <a:r>
              <a:rPr lang="en-US" b="1" dirty="0">
                <a:latin typeface="Courier New" charset="0"/>
                <a:ea typeface="ＭＳ Ｐゴシック" charset="0"/>
                <a:cs typeface="Courier New" charset="0"/>
              </a:rPr>
              <a:t>(name, O CREAT | O RDWR, 0666);</a:t>
            </a:r>
          </a:p>
          <a:p>
            <a:pPr lvl="1">
              <a:buFont typeface="Monotype Sorts" charset="0"/>
              <a:buChar char="l"/>
              <a:defRPr/>
            </a:pPr>
            <a:r>
              <a:rPr lang="en-US" dirty="0">
                <a:ea typeface="ＭＳ Ｐゴシック" charset="0"/>
              </a:rPr>
              <a:t>Also used to open an existing segment to share it </a:t>
            </a:r>
          </a:p>
          <a:p>
            <a:pPr lvl="1">
              <a:buFont typeface="Monotype Sorts" charset="0"/>
              <a:buChar char="l"/>
              <a:defRPr/>
            </a:pPr>
            <a:r>
              <a:rPr lang="en-US" dirty="0">
                <a:ea typeface="ＭＳ Ｐゴシック" charset="0"/>
              </a:rPr>
              <a:t>Set the size of the object (up or down)</a:t>
            </a:r>
          </a:p>
          <a:p>
            <a:pPr marL="0" indent="0">
              <a:buFont typeface="Monotype Sorts" pitchFamily="-84" charset="2"/>
              <a:buNone/>
              <a:defRPr/>
            </a:pPr>
            <a:r>
              <a:rPr lang="en-US" dirty="0">
                <a:ea typeface="ＭＳ Ｐゴシック" charset="-128"/>
              </a:rPr>
              <a:t>	</a:t>
            </a:r>
            <a:r>
              <a:rPr lang="en-US" b="1" dirty="0" err="1">
                <a:latin typeface="Courier New" charset="0"/>
                <a:ea typeface="ＭＳ Ｐゴシック" charset="0"/>
                <a:cs typeface="Courier New" charset="0"/>
              </a:rPr>
              <a:t>ftruncate</a:t>
            </a:r>
            <a:r>
              <a:rPr lang="en-US" b="1" dirty="0">
                <a:latin typeface="Courier New" charset="0"/>
                <a:ea typeface="ＭＳ Ｐゴシック" charset="0"/>
                <a:cs typeface="Courier New" charset="0"/>
              </a:rPr>
              <a:t>(</a:t>
            </a:r>
            <a:r>
              <a:rPr lang="en-US" b="1" dirty="0" err="1">
                <a:latin typeface="Courier New" charset="0"/>
                <a:ea typeface="ＭＳ Ｐゴシック" charset="0"/>
                <a:cs typeface="Courier New" charset="0"/>
              </a:rPr>
              <a:t>shmfd</a:t>
            </a:r>
            <a:r>
              <a:rPr lang="en-US" b="1" dirty="0">
                <a:latin typeface="Courier New" charset="0"/>
                <a:ea typeface="ＭＳ Ｐゴシック" charset="0"/>
                <a:cs typeface="Courier New" charset="0"/>
              </a:rPr>
              <a:t>, SIZE); </a:t>
            </a:r>
          </a:p>
          <a:p>
            <a:pPr lvl="1">
              <a:buFont typeface="Monotype Sorts" charset="0"/>
              <a:buChar char="l"/>
              <a:defRPr/>
            </a:pPr>
            <a:r>
              <a:rPr lang="en-US" dirty="0">
                <a:ea typeface="ＭＳ Ｐゴシック" charset="0"/>
              </a:rPr>
              <a:t>Must then map the memory from the </a:t>
            </a:r>
            <a:r>
              <a:rPr lang="en-US" dirty="0" err="1">
                <a:ea typeface="ＭＳ Ｐゴシック" charset="0"/>
              </a:rPr>
              <a:t>shm_fd</a:t>
            </a:r>
            <a:r>
              <a:rPr lang="en-US" dirty="0">
                <a:ea typeface="ＭＳ Ｐゴシック" charset="0"/>
              </a:rPr>
              <a:t> into the program</a:t>
            </a:r>
          </a:p>
          <a:p>
            <a:pPr marL="857250" lvl="2" indent="0">
              <a:buFont typeface="Webdings" panose="05030102010509060703" pitchFamily="18" charset="2"/>
              <a:buNone/>
              <a:defRPr/>
            </a:pPr>
            <a:r>
              <a:rPr lang="en-US" dirty="0">
                <a:ea typeface="ＭＳ Ｐゴシック" charset="0"/>
              </a:rPr>
              <a:t> </a:t>
            </a:r>
            <a:r>
              <a:rPr lang="en-US" b="1" dirty="0" err="1">
                <a:latin typeface="Courier New" charset="0"/>
                <a:ea typeface="ＭＳ Ｐゴシック" charset="0"/>
                <a:cs typeface="Courier New" charset="0"/>
              </a:rPr>
              <a:t>ptr</a:t>
            </a:r>
            <a:r>
              <a:rPr lang="en-US" b="1" dirty="0">
                <a:latin typeface="Courier New" charset="0"/>
                <a:ea typeface="ＭＳ Ｐゴシック" charset="0"/>
                <a:cs typeface="Courier New" charset="0"/>
              </a:rPr>
              <a:t>=</a:t>
            </a:r>
            <a:r>
              <a:rPr lang="en-US" b="1" dirty="0" err="1">
                <a:latin typeface="Courier New" charset="0"/>
                <a:ea typeface="ＭＳ Ｐゴシック" charset="0"/>
                <a:cs typeface="Courier New" charset="0"/>
              </a:rPr>
              <a:t>mmap</a:t>
            </a:r>
            <a:r>
              <a:rPr lang="en-US" b="1" dirty="0">
                <a:latin typeface="Courier New" charset="0"/>
                <a:ea typeface="ＭＳ Ｐゴシック" charset="0"/>
                <a:cs typeface="Courier New" charset="0"/>
              </a:rPr>
              <a:t>(0,SIZE,PROT_WRITE,MAP_SHARED,shmfd,0);</a:t>
            </a:r>
            <a:endParaRPr lang="en-US" dirty="0">
              <a:ea typeface="ＭＳ Ｐゴシック" charset="0"/>
            </a:endParaRPr>
          </a:p>
          <a:p>
            <a:pPr lvl="1">
              <a:buFont typeface="Monotype Sorts" charset="0"/>
              <a:buChar char="l"/>
              <a:defRPr/>
            </a:pPr>
            <a:r>
              <a:rPr lang="en-US" dirty="0">
                <a:ea typeface="ＭＳ Ｐゴシック" charset="0"/>
              </a:rPr>
              <a:t>Now the process can write to the shared memory</a:t>
            </a:r>
          </a:p>
          <a:p>
            <a:pPr lvl="1">
              <a:buFont typeface="Monotype Sorts" charset="0"/>
              <a:buNone/>
              <a:defRPr/>
            </a:pPr>
            <a:r>
              <a:rPr lang="en-US" b="1" dirty="0">
                <a:latin typeface="Courier New" charset="0"/>
                <a:ea typeface="ＭＳ Ｐゴシック" charset="0"/>
                <a:cs typeface="Courier New" charset="0"/>
              </a:rPr>
              <a:t>	</a:t>
            </a:r>
            <a:r>
              <a:rPr lang="en-US" b="1" dirty="0" err="1">
                <a:latin typeface="Courier New" charset="0"/>
                <a:ea typeface="ＭＳ Ｐゴシック" charset="0"/>
                <a:cs typeface="Courier New" charset="0"/>
              </a:rPr>
              <a:t>sprintf</a:t>
            </a:r>
            <a:r>
              <a:rPr lang="en-US" b="1" dirty="0">
                <a:latin typeface="Courier New" charset="0"/>
                <a:ea typeface="ＭＳ Ｐゴシック" charset="0"/>
                <a:cs typeface="Courier New" charset="0"/>
              </a:rPr>
              <a:t>(</a:t>
            </a:r>
            <a:r>
              <a:rPr lang="en-US" b="1" dirty="0" err="1">
                <a:latin typeface="Courier New" charset="0"/>
                <a:ea typeface="ＭＳ Ｐゴシック" charset="0"/>
                <a:cs typeface="Courier New" charset="0"/>
              </a:rPr>
              <a:t>ptr</a:t>
            </a:r>
            <a:r>
              <a:rPr lang="en-US" b="1" dirty="0">
                <a:latin typeface="Courier New" charset="0"/>
                <a:ea typeface="ＭＳ Ｐゴシック" charset="0"/>
                <a:cs typeface="Courier New" charset="0"/>
              </a:rPr>
              <a:t>, "Writing to shared memory");</a:t>
            </a:r>
          </a:p>
          <a:p>
            <a:pPr lvl="1">
              <a:buFont typeface="Monotype Sorts" charset="0"/>
              <a:buNone/>
              <a:defRPr/>
            </a:pPr>
            <a:r>
              <a:rPr lang="en-US" b="1" dirty="0">
                <a:latin typeface="Courier New" charset="0"/>
                <a:ea typeface="ＭＳ Ｐゴシック" charset="0"/>
                <a:cs typeface="Courier New" charset="0"/>
              </a:rPr>
              <a:t>NOTE: Replaces </a:t>
            </a:r>
            <a:r>
              <a:rPr lang="en-US" b="1" dirty="0" err="1">
                <a:latin typeface="Courier New" charset="0"/>
                <a:ea typeface="ＭＳ Ｐゴシック" charset="0"/>
                <a:cs typeface="Courier New" charset="0"/>
              </a:rPr>
              <a:t>shmget</a:t>
            </a:r>
            <a:r>
              <a:rPr lang="en-US" b="1" dirty="0">
                <a:latin typeface="Courier New" charset="0"/>
                <a:ea typeface="ＭＳ Ｐゴシック" charset="0"/>
                <a:cs typeface="Courier New" charset="0"/>
              </a:rPr>
              <a:t>, </a:t>
            </a:r>
            <a:r>
              <a:rPr lang="en-US" b="1" dirty="0" err="1">
                <a:latin typeface="Courier New" charset="0"/>
                <a:ea typeface="ＭＳ Ｐゴシック" charset="0"/>
                <a:cs typeface="Courier New" charset="0"/>
              </a:rPr>
              <a:t>shmat</a:t>
            </a:r>
            <a:r>
              <a:rPr lang="en-US" b="1" dirty="0">
                <a:latin typeface="Courier New" charset="0"/>
                <a:ea typeface="ＭＳ Ｐゴシック" charset="0"/>
                <a:cs typeface="Courier New" charset="0"/>
              </a:rPr>
              <a:t>, </a:t>
            </a:r>
            <a:r>
              <a:rPr lang="en-US" b="1" dirty="0" err="1">
                <a:latin typeface="Courier New" charset="0"/>
                <a:ea typeface="ＭＳ Ｐゴシック" charset="0"/>
                <a:cs typeface="Courier New" charset="0"/>
              </a:rPr>
              <a:t>shmdt</a:t>
            </a:r>
            <a:r>
              <a:rPr lang="en-US" b="1" dirty="0">
                <a:latin typeface="Courier New" charset="0"/>
                <a:ea typeface="ＭＳ Ｐゴシック" charset="0"/>
                <a:cs typeface="Courier New" charset="0"/>
              </a:rPr>
              <a:t>, </a:t>
            </a:r>
            <a:r>
              <a:rPr lang="en-US" b="1" dirty="0" err="1">
                <a:latin typeface="Courier New" charset="0"/>
                <a:ea typeface="ＭＳ Ｐゴシック" charset="0"/>
                <a:cs typeface="Courier New" charset="0"/>
              </a:rPr>
              <a:t>shmctl</a:t>
            </a:r>
            <a:r>
              <a:rPr lang="en-US" b="1" dirty="0">
                <a:latin typeface="Courier New" charset="0"/>
                <a:ea typeface="ＭＳ Ｐゴシック" charset="0"/>
                <a:cs typeface="Courier New" charset="0"/>
              </a:rPr>
              <a:t> old UNIX System V model.</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a:extLst>
              <a:ext uri="{FF2B5EF4-FFF2-40B4-BE49-F238E27FC236}">
                <a16:creationId xmlns:a16="http://schemas.microsoft.com/office/drawing/2014/main" id="{18464A92-4253-4A57-9706-BAF66E273D1E}"/>
              </a:ext>
            </a:extLst>
          </p:cNvPr>
          <p:cNvSpPr>
            <a:spLocks noGrp="1" noChangeArrowheads="1"/>
          </p:cNvSpPr>
          <p:nvPr>
            <p:ph type="title"/>
          </p:nvPr>
        </p:nvSpPr>
        <p:spPr>
          <a:xfrm>
            <a:off x="936625" y="173038"/>
            <a:ext cx="7850188" cy="576262"/>
          </a:xfrm>
        </p:spPr>
        <p:txBody>
          <a:bodyPr/>
          <a:lstStyle/>
          <a:p>
            <a:r>
              <a:rPr lang="en-US" altLang="en-US"/>
              <a:t>IPC POSIX Producer</a:t>
            </a:r>
          </a:p>
        </p:txBody>
      </p:sp>
      <p:pic>
        <p:nvPicPr>
          <p:cNvPr id="107523" name="Picture 1" descr="Screen Shot 2013-03-14 at 6.46.57 PM.png">
            <a:extLst>
              <a:ext uri="{FF2B5EF4-FFF2-40B4-BE49-F238E27FC236}">
                <a16:creationId xmlns:a16="http://schemas.microsoft.com/office/drawing/2014/main" id="{A1F674C6-F1D0-49AF-A7D1-801B9E3EA7B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81263" y="903288"/>
            <a:ext cx="3754437" cy="575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8D765FA8-546E-401B-83EE-A52BC6AE1EEA}"/>
              </a:ext>
            </a:extLst>
          </p:cNvPr>
          <p:cNvSpPr txBox="1"/>
          <p:nvPr/>
        </p:nvSpPr>
        <p:spPr>
          <a:xfrm>
            <a:off x="6092891" y="2859683"/>
            <a:ext cx="2619278" cy="923330"/>
          </a:xfrm>
          <a:prstGeom prst="rect">
            <a:avLst/>
          </a:prstGeom>
          <a:noFill/>
        </p:spPr>
        <p:txBody>
          <a:bodyPr wrap="square" rtlCol="0">
            <a:spAutoFit/>
          </a:bodyPr>
          <a:lstStyle/>
          <a:p>
            <a:r>
              <a:rPr lang="en-US" dirty="0">
                <a:solidFill>
                  <a:srgbClr val="C00000"/>
                </a:solidFill>
              </a:rPr>
              <a:t>Notice </a:t>
            </a:r>
            <a:r>
              <a:rPr lang="en-US" dirty="0" err="1">
                <a:solidFill>
                  <a:srgbClr val="C00000"/>
                </a:solidFill>
              </a:rPr>
              <a:t>sprintf</a:t>
            </a:r>
            <a:r>
              <a:rPr lang="en-US" dirty="0">
                <a:solidFill>
                  <a:srgbClr val="C00000"/>
                </a:solidFill>
              </a:rPr>
              <a:t> puts</a:t>
            </a:r>
          </a:p>
          <a:p>
            <a:r>
              <a:rPr lang="en-US" dirty="0">
                <a:solidFill>
                  <a:srgbClr val="C00000"/>
                </a:solidFill>
              </a:rPr>
              <a:t>message into region.</a:t>
            </a:r>
          </a:p>
          <a:p>
            <a:r>
              <a:rPr lang="en-US" dirty="0">
                <a:solidFill>
                  <a:srgbClr val="C00000"/>
                </a:solidFill>
              </a:rPr>
              <a:t>Move </a:t>
            </a:r>
            <a:r>
              <a:rPr lang="en-US" dirty="0" err="1">
                <a:solidFill>
                  <a:srgbClr val="C00000"/>
                </a:solidFill>
              </a:rPr>
              <a:t>ptr</a:t>
            </a:r>
            <a:r>
              <a:rPr lang="en-US" dirty="0">
                <a:solidFill>
                  <a:srgbClr val="C00000"/>
                </a:solidFill>
              </a:rPr>
              <a:t> to next pos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a:extLst>
              <a:ext uri="{FF2B5EF4-FFF2-40B4-BE49-F238E27FC236}">
                <a16:creationId xmlns:a16="http://schemas.microsoft.com/office/drawing/2014/main" id="{7D9D4199-DA6F-4581-BF70-37ABC8B5B5D1}"/>
              </a:ext>
            </a:extLst>
          </p:cNvPr>
          <p:cNvSpPr>
            <a:spLocks noGrp="1" noChangeArrowheads="1"/>
          </p:cNvSpPr>
          <p:nvPr>
            <p:ph type="title"/>
          </p:nvPr>
        </p:nvSpPr>
        <p:spPr>
          <a:xfrm>
            <a:off x="936625" y="187325"/>
            <a:ext cx="7850188" cy="576263"/>
          </a:xfrm>
        </p:spPr>
        <p:txBody>
          <a:bodyPr/>
          <a:lstStyle/>
          <a:p>
            <a:r>
              <a:rPr lang="en-US" altLang="en-US"/>
              <a:t>IPC POSIX Consumer</a:t>
            </a:r>
          </a:p>
        </p:txBody>
      </p:sp>
      <p:pic>
        <p:nvPicPr>
          <p:cNvPr id="109571" name="Picture 1" descr="Screen Shot 2013-03-12 at 1.38.41 PM.png">
            <a:extLst>
              <a:ext uri="{FF2B5EF4-FFF2-40B4-BE49-F238E27FC236}">
                <a16:creationId xmlns:a16="http://schemas.microsoft.com/office/drawing/2014/main" id="{B70D1B1E-1245-4628-84DC-26B39169DFF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6625" y="892175"/>
            <a:ext cx="4521200" cy="566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C93BD87B-1F5C-44F9-B5DB-9866627531F5}"/>
              </a:ext>
            </a:extLst>
          </p:cNvPr>
          <p:cNvSpPr txBox="1"/>
          <p:nvPr/>
        </p:nvSpPr>
        <p:spPr>
          <a:xfrm>
            <a:off x="6092891" y="2859683"/>
            <a:ext cx="2619278" cy="1200329"/>
          </a:xfrm>
          <a:prstGeom prst="rect">
            <a:avLst/>
          </a:prstGeom>
          <a:noFill/>
        </p:spPr>
        <p:txBody>
          <a:bodyPr wrap="square" rtlCol="0">
            <a:spAutoFit/>
          </a:bodyPr>
          <a:lstStyle/>
          <a:p>
            <a:r>
              <a:rPr lang="en-US" dirty="0">
                <a:solidFill>
                  <a:srgbClr val="C00000"/>
                </a:solidFill>
              </a:rPr>
              <a:t>Notice message is in region. Use </a:t>
            </a:r>
            <a:r>
              <a:rPr lang="en-US" dirty="0" err="1">
                <a:solidFill>
                  <a:srgbClr val="C00000"/>
                </a:solidFill>
              </a:rPr>
              <a:t>printf</a:t>
            </a:r>
            <a:r>
              <a:rPr lang="en-US" dirty="0">
                <a:solidFill>
                  <a:srgbClr val="C00000"/>
                </a:solidFill>
              </a:rPr>
              <a:t> to access message via </a:t>
            </a:r>
            <a:r>
              <a:rPr lang="en-US" dirty="0" err="1">
                <a:solidFill>
                  <a:srgbClr val="C00000"/>
                </a:solidFill>
              </a:rPr>
              <a:t>ptr</a:t>
            </a:r>
            <a:r>
              <a:rPr lang="en-US" dirty="0">
                <a:solidFill>
                  <a:srgbClr val="C00000"/>
                </a:solidFill>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itle 1">
            <a:extLst>
              <a:ext uri="{FF2B5EF4-FFF2-40B4-BE49-F238E27FC236}">
                <a16:creationId xmlns:a16="http://schemas.microsoft.com/office/drawing/2014/main" id="{11AD7C38-2AEA-FEE0-14DD-A143DCD95043}"/>
              </a:ext>
            </a:extLst>
          </p:cNvPr>
          <p:cNvSpPr>
            <a:spLocks noGrp="1" noChangeArrowheads="1"/>
          </p:cNvSpPr>
          <p:nvPr>
            <p:ph type="title"/>
          </p:nvPr>
        </p:nvSpPr>
        <p:spPr/>
        <p:txBody>
          <a:bodyPr/>
          <a:lstStyle/>
          <a:p>
            <a:r>
              <a:rPr lang="en-US" altLang="en-US"/>
              <a:t>Linkers and Loaders</a:t>
            </a:r>
          </a:p>
        </p:txBody>
      </p:sp>
      <p:sp>
        <p:nvSpPr>
          <p:cNvPr id="177155" name="Content Placeholder 2">
            <a:extLst>
              <a:ext uri="{FF2B5EF4-FFF2-40B4-BE49-F238E27FC236}">
                <a16:creationId xmlns:a16="http://schemas.microsoft.com/office/drawing/2014/main" id="{8E6B659B-450D-6F0F-5A7F-FF3994B44CA7}"/>
              </a:ext>
            </a:extLst>
          </p:cNvPr>
          <p:cNvSpPr>
            <a:spLocks noGrp="1" noChangeArrowheads="1"/>
          </p:cNvSpPr>
          <p:nvPr>
            <p:ph idx="1"/>
          </p:nvPr>
        </p:nvSpPr>
        <p:spPr/>
        <p:txBody>
          <a:bodyPr/>
          <a:lstStyle/>
          <a:p>
            <a:r>
              <a:rPr lang="en-US" altLang="en-US"/>
              <a:t>Source code compiled into object files designed to be loaded into any physical memory location – </a:t>
            </a:r>
            <a:r>
              <a:rPr lang="en-US" altLang="en-US" b="1">
                <a:solidFill>
                  <a:srgbClr val="3366FF"/>
                </a:solidFill>
              </a:rPr>
              <a:t>relocatable object file</a:t>
            </a:r>
          </a:p>
          <a:p>
            <a:r>
              <a:rPr lang="en-US" altLang="en-US" b="1">
                <a:solidFill>
                  <a:srgbClr val="3366FF"/>
                </a:solidFill>
              </a:rPr>
              <a:t>Linker </a:t>
            </a:r>
            <a:r>
              <a:rPr lang="en-US" altLang="en-US"/>
              <a:t>combines these into single binary </a:t>
            </a:r>
            <a:r>
              <a:rPr lang="en-US" altLang="en-US" b="1">
                <a:solidFill>
                  <a:srgbClr val="3366FF"/>
                </a:solidFill>
              </a:rPr>
              <a:t>executable</a:t>
            </a:r>
            <a:r>
              <a:rPr lang="en-US" altLang="en-US"/>
              <a:t> file</a:t>
            </a:r>
          </a:p>
          <a:p>
            <a:pPr lvl="1"/>
            <a:r>
              <a:rPr lang="en-US" altLang="en-US"/>
              <a:t>Also brings in libraries</a:t>
            </a:r>
          </a:p>
          <a:p>
            <a:r>
              <a:rPr lang="en-US" altLang="en-US"/>
              <a:t>Program resides on secondary storage as binary executable</a:t>
            </a:r>
          </a:p>
          <a:p>
            <a:r>
              <a:rPr lang="en-US" altLang="en-US"/>
              <a:t>Must be brought into memory by </a:t>
            </a:r>
            <a:r>
              <a:rPr lang="en-US" altLang="en-US" b="1">
                <a:solidFill>
                  <a:srgbClr val="3366FF"/>
                </a:solidFill>
              </a:rPr>
              <a:t>loader</a:t>
            </a:r>
            <a:r>
              <a:rPr lang="en-US" altLang="en-US"/>
              <a:t> to be executed</a:t>
            </a:r>
          </a:p>
          <a:p>
            <a:pPr lvl="1"/>
            <a:r>
              <a:rPr lang="en-US" altLang="en-US" b="1">
                <a:solidFill>
                  <a:srgbClr val="3366FF"/>
                </a:solidFill>
              </a:rPr>
              <a:t>Relocation</a:t>
            </a:r>
            <a:r>
              <a:rPr lang="en-US" altLang="en-US"/>
              <a:t> assigns final addresses to program parts and adjusts code and data in program to match those addresses</a:t>
            </a:r>
          </a:p>
          <a:p>
            <a:r>
              <a:rPr lang="en-US" altLang="en-US"/>
              <a:t>Modern general purpose systems don’t link libraries into executables</a:t>
            </a:r>
          </a:p>
          <a:p>
            <a:pPr lvl="1"/>
            <a:r>
              <a:rPr lang="en-US" altLang="en-US"/>
              <a:t>Rather, </a:t>
            </a:r>
            <a:r>
              <a:rPr lang="en-US" altLang="en-US" b="1">
                <a:solidFill>
                  <a:srgbClr val="3366FF"/>
                </a:solidFill>
              </a:rPr>
              <a:t>dynamically linked libraries </a:t>
            </a:r>
            <a:r>
              <a:rPr lang="en-US" altLang="en-US"/>
              <a:t>(in Windows, </a:t>
            </a:r>
            <a:r>
              <a:rPr lang="en-US" altLang="en-US" b="1">
                <a:solidFill>
                  <a:srgbClr val="3366FF"/>
                </a:solidFill>
              </a:rPr>
              <a:t>DLLs</a:t>
            </a:r>
            <a:r>
              <a:rPr lang="en-US" altLang="en-US"/>
              <a:t>) are loaded as needed, shared by all that use the same version of that same library (loaded once)</a:t>
            </a:r>
          </a:p>
          <a:p>
            <a:r>
              <a:rPr lang="en-US" altLang="en-US"/>
              <a:t>Object, executable files have standard formats, so operating system knows how to load and start them</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a:extLst>
              <a:ext uri="{FF2B5EF4-FFF2-40B4-BE49-F238E27FC236}">
                <a16:creationId xmlns:a16="http://schemas.microsoft.com/office/drawing/2014/main" id="{ABEA8885-E0BF-4758-B269-0FB8AF6C3D2F}"/>
              </a:ext>
            </a:extLst>
          </p:cNvPr>
          <p:cNvSpPr>
            <a:spLocks noGrp="1" noChangeArrowheads="1"/>
          </p:cNvSpPr>
          <p:nvPr>
            <p:ph type="title"/>
          </p:nvPr>
        </p:nvSpPr>
        <p:spPr>
          <a:xfrm>
            <a:off x="1138238" y="155575"/>
            <a:ext cx="7548562" cy="576263"/>
          </a:xfrm>
        </p:spPr>
        <p:txBody>
          <a:bodyPr/>
          <a:lstStyle/>
          <a:p>
            <a:r>
              <a:rPr lang="en-US" altLang="en-US"/>
              <a:t>Examples of IPC Systems - Mach</a:t>
            </a:r>
          </a:p>
        </p:txBody>
      </p:sp>
      <p:sp>
        <p:nvSpPr>
          <p:cNvPr id="111619" name="Content Placeholder 2">
            <a:extLst>
              <a:ext uri="{FF2B5EF4-FFF2-40B4-BE49-F238E27FC236}">
                <a16:creationId xmlns:a16="http://schemas.microsoft.com/office/drawing/2014/main" id="{470955CB-5D40-4600-8F6D-62E81E512348}"/>
              </a:ext>
            </a:extLst>
          </p:cNvPr>
          <p:cNvSpPr>
            <a:spLocks noGrp="1" noChangeArrowheads="1"/>
          </p:cNvSpPr>
          <p:nvPr>
            <p:ph idx="1"/>
          </p:nvPr>
        </p:nvSpPr>
        <p:spPr>
          <a:xfrm>
            <a:off x="854075" y="1076325"/>
            <a:ext cx="8229600" cy="4530725"/>
          </a:xfrm>
        </p:spPr>
        <p:txBody>
          <a:bodyPr/>
          <a:lstStyle/>
          <a:p>
            <a:r>
              <a:rPr lang="en-US" altLang="en-US"/>
              <a:t>Recall that Mach was based on microkernel technology.</a:t>
            </a:r>
          </a:p>
          <a:p>
            <a:r>
              <a:rPr lang="en-US" altLang="en-US"/>
              <a:t>Mach communication is message based</a:t>
            </a:r>
          </a:p>
          <a:p>
            <a:pPr lvl="1"/>
            <a:r>
              <a:rPr lang="en-US" altLang="en-US"/>
              <a:t>Even system calls are messages</a:t>
            </a:r>
          </a:p>
          <a:p>
            <a:pPr lvl="1"/>
            <a:r>
              <a:rPr lang="en-US" altLang="en-US"/>
              <a:t>Each task gets two mailboxes at creation- Kernel and Notify</a:t>
            </a:r>
          </a:p>
          <a:p>
            <a:pPr lvl="1"/>
            <a:r>
              <a:rPr lang="en-US" altLang="en-US"/>
              <a:t>Only three system calls needed for message transfer</a:t>
            </a:r>
          </a:p>
          <a:p>
            <a:pPr lvl="1">
              <a:buFont typeface="Monotype Sorts" pitchFamily="-84" charset="2"/>
              <a:buNone/>
            </a:pPr>
            <a:r>
              <a:rPr lang="en-US" altLang="en-US" b="1">
                <a:latin typeface="Courier New" panose="02070309020205020404" pitchFamily="49" charset="0"/>
                <a:cs typeface="Courier New" panose="02070309020205020404" pitchFamily="49" charset="0"/>
              </a:rPr>
              <a:t>	msg_send(), msg_receive(), msg_rpc()</a:t>
            </a:r>
          </a:p>
          <a:p>
            <a:pPr lvl="1"/>
            <a:r>
              <a:rPr lang="en-US" altLang="en-US"/>
              <a:t>Mailboxes needed for commuication, created via</a:t>
            </a:r>
          </a:p>
          <a:p>
            <a:pPr lvl="1">
              <a:buFont typeface="Monotype Sorts" pitchFamily="-84" charset="2"/>
              <a:buNone/>
            </a:pPr>
            <a:r>
              <a:rPr lang="en-US" altLang="en-US" b="1">
                <a:latin typeface="Courier New" panose="02070309020205020404" pitchFamily="49" charset="0"/>
                <a:cs typeface="Courier New" panose="02070309020205020404" pitchFamily="49" charset="0"/>
              </a:rPr>
              <a:t>	port_allocate()</a:t>
            </a:r>
          </a:p>
          <a:p>
            <a:pPr lvl="1"/>
            <a:r>
              <a:rPr lang="en-US" altLang="en-US"/>
              <a:t>Send and receive are flexible, for example four options if mailbox full:</a:t>
            </a:r>
          </a:p>
          <a:p>
            <a:pPr lvl="2"/>
            <a:r>
              <a:rPr lang="en-US" altLang="en-US"/>
              <a:t>Wait indefinitely</a:t>
            </a:r>
          </a:p>
          <a:p>
            <a:pPr lvl="2"/>
            <a:r>
              <a:rPr lang="en-US" altLang="en-US"/>
              <a:t>Wait at most n milliseconds</a:t>
            </a:r>
          </a:p>
          <a:p>
            <a:pPr lvl="2"/>
            <a:r>
              <a:rPr lang="en-US" altLang="en-US"/>
              <a:t>Return immediately</a:t>
            </a:r>
          </a:p>
          <a:p>
            <a:pPr lvl="2"/>
            <a:r>
              <a:rPr lang="en-US" altLang="en-US"/>
              <a:t>Temporarily cache a message</a:t>
            </a:r>
          </a:p>
          <a:p>
            <a:pPr lvl="1"/>
            <a:endParaRPr lang="en-US" altLang="en-US" b="1">
              <a:latin typeface="Courier New" panose="02070309020205020404" pitchFamily="49" charset="0"/>
              <a:cs typeface="Courier New" panose="02070309020205020404" pitchFamily="49"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a:extLst>
              <a:ext uri="{FF2B5EF4-FFF2-40B4-BE49-F238E27FC236}">
                <a16:creationId xmlns:a16="http://schemas.microsoft.com/office/drawing/2014/main" id="{D360A73B-0DDF-415D-94D3-BBA6FF5CA713}"/>
              </a:ext>
            </a:extLst>
          </p:cNvPr>
          <p:cNvSpPr>
            <a:spLocks noGrp="1" noChangeArrowheads="1"/>
          </p:cNvSpPr>
          <p:nvPr>
            <p:ph type="title"/>
          </p:nvPr>
        </p:nvSpPr>
        <p:spPr>
          <a:xfrm>
            <a:off x="757238" y="182563"/>
            <a:ext cx="8229600" cy="576262"/>
          </a:xfrm>
        </p:spPr>
        <p:txBody>
          <a:bodyPr/>
          <a:lstStyle/>
          <a:p>
            <a:r>
              <a:rPr lang="en-US" altLang="en-US" sz="2800" dirty="0"/>
              <a:t>Examples of IPC Systems – Windows</a:t>
            </a:r>
          </a:p>
        </p:txBody>
      </p:sp>
      <p:sp>
        <p:nvSpPr>
          <p:cNvPr id="113667" name="Content Placeholder 2">
            <a:extLst>
              <a:ext uri="{FF2B5EF4-FFF2-40B4-BE49-F238E27FC236}">
                <a16:creationId xmlns:a16="http://schemas.microsoft.com/office/drawing/2014/main" id="{C0DF8CC0-E414-416F-A9DF-F034A86E4760}"/>
              </a:ext>
            </a:extLst>
          </p:cNvPr>
          <p:cNvSpPr>
            <a:spLocks noGrp="1" noChangeArrowheads="1"/>
          </p:cNvSpPr>
          <p:nvPr>
            <p:ph idx="1"/>
          </p:nvPr>
        </p:nvSpPr>
        <p:spPr>
          <a:xfrm>
            <a:off x="869950" y="1154113"/>
            <a:ext cx="6950075" cy="4530725"/>
          </a:xfrm>
        </p:spPr>
        <p:txBody>
          <a:bodyPr/>
          <a:lstStyle/>
          <a:p>
            <a:r>
              <a:rPr lang="en-US" altLang="en-US" dirty="0"/>
              <a:t>Message-passing centric via </a:t>
            </a:r>
            <a:r>
              <a:rPr lang="en-US" altLang="en-US" b="1" dirty="0">
                <a:solidFill>
                  <a:srgbClr val="0000FF"/>
                </a:solidFill>
              </a:rPr>
              <a:t>advanced local procedure call </a:t>
            </a:r>
            <a:r>
              <a:rPr lang="en-US" altLang="en-US" b="1" dirty="0">
                <a:solidFill>
                  <a:srgbClr val="000000"/>
                </a:solidFill>
              </a:rPr>
              <a:t>(</a:t>
            </a:r>
            <a:r>
              <a:rPr lang="en-US" altLang="en-US" b="1" dirty="0">
                <a:solidFill>
                  <a:srgbClr val="0000FF"/>
                </a:solidFill>
              </a:rPr>
              <a:t>LPC</a:t>
            </a:r>
            <a:r>
              <a:rPr lang="en-US" altLang="en-US" b="1" dirty="0">
                <a:solidFill>
                  <a:srgbClr val="000000"/>
                </a:solidFill>
              </a:rPr>
              <a:t>)</a:t>
            </a:r>
            <a:r>
              <a:rPr lang="en-US" altLang="en-US" dirty="0"/>
              <a:t> facility</a:t>
            </a:r>
          </a:p>
          <a:p>
            <a:pPr lvl="1"/>
            <a:r>
              <a:rPr lang="en-US" altLang="en-US" dirty="0"/>
              <a:t>Only works between processes on the same system</a:t>
            </a:r>
          </a:p>
          <a:p>
            <a:pPr lvl="1"/>
            <a:r>
              <a:rPr lang="en-US" altLang="en-US" dirty="0"/>
              <a:t>Uses ports (like mailboxes) to establish and maintain communication channels</a:t>
            </a:r>
          </a:p>
          <a:p>
            <a:pPr lvl="1"/>
            <a:r>
              <a:rPr lang="en-US" altLang="en-US" dirty="0"/>
              <a:t>Communication works as follows:</a:t>
            </a:r>
          </a:p>
          <a:p>
            <a:pPr lvl="2"/>
            <a:r>
              <a:rPr lang="en-US" altLang="en-US" dirty="0"/>
              <a:t>The client opens a handle to the subsystem’</a:t>
            </a:r>
            <a:r>
              <a:rPr lang="en-US" altLang="ja-JP" dirty="0"/>
              <a:t>s </a:t>
            </a:r>
            <a:r>
              <a:rPr lang="en-US" altLang="ja-JP" b="1" dirty="0">
                <a:solidFill>
                  <a:srgbClr val="0000FF"/>
                </a:solidFill>
              </a:rPr>
              <a:t>connection port</a:t>
            </a:r>
            <a:r>
              <a:rPr lang="en-US" altLang="ja-JP" dirty="0"/>
              <a:t> object.</a:t>
            </a:r>
          </a:p>
          <a:p>
            <a:pPr lvl="2"/>
            <a:r>
              <a:rPr lang="en-US" altLang="en-US" dirty="0"/>
              <a:t>The client sends a connection request.</a:t>
            </a:r>
          </a:p>
          <a:p>
            <a:pPr lvl="2"/>
            <a:r>
              <a:rPr lang="en-US" altLang="en-US" dirty="0"/>
              <a:t>The server creates two private </a:t>
            </a:r>
            <a:r>
              <a:rPr lang="en-US" altLang="en-US" b="1" dirty="0">
                <a:solidFill>
                  <a:srgbClr val="0000FF"/>
                </a:solidFill>
              </a:rPr>
              <a:t>communication ports </a:t>
            </a:r>
            <a:r>
              <a:rPr lang="en-US" altLang="en-US" dirty="0"/>
              <a:t>and returns the handle for one of them to the client.</a:t>
            </a:r>
          </a:p>
          <a:p>
            <a:pPr lvl="2"/>
            <a:r>
              <a:rPr lang="en-US" altLang="en-US" dirty="0"/>
              <a:t>The client and server use the corresponding port handle to send messages or callbacks and to listen for replies.</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a:extLst>
              <a:ext uri="{FF2B5EF4-FFF2-40B4-BE49-F238E27FC236}">
                <a16:creationId xmlns:a16="http://schemas.microsoft.com/office/drawing/2014/main" id="{AC0E850F-BE5A-4F7D-A615-62BC02F5BD74}"/>
              </a:ext>
            </a:extLst>
          </p:cNvPr>
          <p:cNvSpPr>
            <a:spLocks noGrp="1" noChangeArrowheads="1"/>
          </p:cNvSpPr>
          <p:nvPr>
            <p:ph type="title"/>
          </p:nvPr>
        </p:nvSpPr>
        <p:spPr>
          <a:xfrm>
            <a:off x="1025525" y="182563"/>
            <a:ext cx="8229600" cy="576262"/>
          </a:xfrm>
        </p:spPr>
        <p:txBody>
          <a:bodyPr/>
          <a:lstStyle/>
          <a:p>
            <a:r>
              <a:rPr lang="en-US" altLang="en-US"/>
              <a:t>Local Procedure Calls in Windows</a:t>
            </a:r>
          </a:p>
        </p:txBody>
      </p:sp>
      <p:pic>
        <p:nvPicPr>
          <p:cNvPr id="115715" name="Picture 4" descr="3">
            <a:extLst>
              <a:ext uri="{FF2B5EF4-FFF2-40B4-BE49-F238E27FC236}">
                <a16:creationId xmlns:a16="http://schemas.microsoft.com/office/drawing/2014/main" id="{B8CBCB1B-84D6-4153-8078-5177C644EB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9538" y="1830388"/>
            <a:ext cx="6567487"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184EF658-1F78-4533-A867-4B475A0A2D98}"/>
              </a:ext>
            </a:extLst>
          </p:cNvPr>
          <p:cNvSpPr>
            <a:spLocks noGrp="1" noChangeArrowheads="1"/>
          </p:cNvSpPr>
          <p:nvPr>
            <p:ph type="title"/>
          </p:nvPr>
        </p:nvSpPr>
        <p:spPr>
          <a:xfrm>
            <a:off x="1028700" y="123825"/>
            <a:ext cx="8229600" cy="576263"/>
          </a:xfrm>
        </p:spPr>
        <p:txBody>
          <a:bodyPr/>
          <a:lstStyle/>
          <a:p>
            <a:pPr eaLnBrk="1" hangingPunct="1"/>
            <a:r>
              <a:rPr lang="en-US" altLang="en-US" sz="2800"/>
              <a:t>Communications in Client-Server Systems</a:t>
            </a:r>
          </a:p>
        </p:txBody>
      </p:sp>
      <p:sp>
        <p:nvSpPr>
          <p:cNvPr id="117763" name="Rectangle 3">
            <a:extLst>
              <a:ext uri="{FF2B5EF4-FFF2-40B4-BE49-F238E27FC236}">
                <a16:creationId xmlns:a16="http://schemas.microsoft.com/office/drawing/2014/main" id="{F3D087E1-28DD-41AA-8B8A-C1FF45A4062A}"/>
              </a:ext>
            </a:extLst>
          </p:cNvPr>
          <p:cNvSpPr>
            <a:spLocks noGrp="1" noChangeArrowheads="1"/>
          </p:cNvSpPr>
          <p:nvPr>
            <p:ph type="body" idx="1"/>
          </p:nvPr>
        </p:nvSpPr>
        <p:spPr>
          <a:xfrm>
            <a:off x="889000" y="1233488"/>
            <a:ext cx="6794500" cy="4530725"/>
          </a:xfrm>
        </p:spPr>
        <p:txBody>
          <a:bodyPr/>
          <a:lstStyle/>
          <a:p>
            <a:r>
              <a:rPr lang="en-US" altLang="en-US" dirty="0"/>
              <a:t>Pipes</a:t>
            </a:r>
          </a:p>
          <a:p>
            <a:r>
              <a:rPr lang="en-US" altLang="en-US" dirty="0"/>
              <a:t>Remote Procedure Calls</a:t>
            </a:r>
          </a:p>
          <a:p>
            <a:r>
              <a:rPr lang="en-US" altLang="en-US" dirty="0"/>
              <a:t>Sockets</a:t>
            </a:r>
          </a:p>
          <a:p>
            <a:r>
              <a:rPr lang="en-US" altLang="en-US" dirty="0"/>
              <a:t>Remote Method Invocation (Java)</a:t>
            </a:r>
          </a:p>
          <a:p>
            <a:pPr marL="0" indent="0">
              <a:buNone/>
            </a:pPr>
            <a:endParaRPr lang="en-US" alt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A217E219-FBE6-482E-A1FC-E7C6D4DD5BC4}"/>
              </a:ext>
            </a:extLst>
          </p:cNvPr>
          <p:cNvSpPr>
            <a:spLocks noGrp="1" noChangeArrowheads="1"/>
          </p:cNvSpPr>
          <p:nvPr>
            <p:ph type="title"/>
          </p:nvPr>
        </p:nvSpPr>
        <p:spPr>
          <a:xfrm>
            <a:off x="457200" y="182563"/>
            <a:ext cx="8229600" cy="576262"/>
          </a:xfrm>
        </p:spPr>
        <p:txBody>
          <a:bodyPr/>
          <a:lstStyle/>
          <a:p>
            <a:pPr eaLnBrk="1" hangingPunct="1"/>
            <a:r>
              <a:rPr lang="en-US" altLang="en-US"/>
              <a:t>Pipes</a:t>
            </a:r>
          </a:p>
        </p:txBody>
      </p:sp>
      <p:sp>
        <p:nvSpPr>
          <p:cNvPr id="130051" name="Rectangle 3">
            <a:extLst>
              <a:ext uri="{FF2B5EF4-FFF2-40B4-BE49-F238E27FC236}">
                <a16:creationId xmlns:a16="http://schemas.microsoft.com/office/drawing/2014/main" id="{4376C055-5A29-4E6C-BDE7-07E69FD88011}"/>
              </a:ext>
            </a:extLst>
          </p:cNvPr>
          <p:cNvSpPr>
            <a:spLocks noGrp="1" noChangeArrowheads="1"/>
          </p:cNvSpPr>
          <p:nvPr>
            <p:ph type="body" idx="1"/>
          </p:nvPr>
        </p:nvSpPr>
        <p:spPr>
          <a:xfrm>
            <a:off x="874713" y="1154113"/>
            <a:ext cx="6945312" cy="4530725"/>
          </a:xfrm>
        </p:spPr>
        <p:txBody>
          <a:bodyPr/>
          <a:lstStyle/>
          <a:p>
            <a:r>
              <a:rPr lang="en-US" altLang="en-US" dirty="0"/>
              <a:t>Acts as a conduit allowing two processes to communicate</a:t>
            </a:r>
          </a:p>
          <a:p>
            <a:r>
              <a:rPr lang="en-US" altLang="en-US" dirty="0"/>
              <a:t>Issues:</a:t>
            </a:r>
          </a:p>
          <a:p>
            <a:pPr lvl="1"/>
            <a:r>
              <a:rPr lang="en-US" altLang="en-US" dirty="0"/>
              <a:t>Is communication unidirectional or bidirectional?</a:t>
            </a:r>
          </a:p>
          <a:p>
            <a:pPr lvl="1"/>
            <a:r>
              <a:rPr lang="en-US" altLang="en-US" dirty="0"/>
              <a:t>In the case of two-way communication, is it half or full-duplex? (full is simultaneous, two way)</a:t>
            </a:r>
          </a:p>
          <a:p>
            <a:pPr lvl="1"/>
            <a:r>
              <a:rPr lang="en-US" altLang="en-US" dirty="0"/>
              <a:t>Must there exist a relationship (i.e., </a:t>
            </a:r>
            <a:r>
              <a:rPr lang="en-US" altLang="en-US" b="1" i="1" dirty="0"/>
              <a:t>parent-child</a:t>
            </a:r>
            <a:r>
              <a:rPr lang="en-US" altLang="en-US" dirty="0"/>
              <a:t>) between the communicating processes?</a:t>
            </a:r>
          </a:p>
          <a:p>
            <a:pPr lvl="1"/>
            <a:r>
              <a:rPr lang="en-US" altLang="en-US" dirty="0"/>
              <a:t>Can the pipes be used over a network?</a:t>
            </a:r>
          </a:p>
          <a:p>
            <a:r>
              <a:rPr lang="en-US" altLang="en-US" b="1" dirty="0">
                <a:solidFill>
                  <a:srgbClr val="0070C0"/>
                </a:solidFill>
              </a:rPr>
              <a:t>Ordinary pipes </a:t>
            </a:r>
            <a:r>
              <a:rPr lang="en-US" altLang="en-US" dirty="0"/>
              <a:t>– cannot be accessed from outside the process that created it. Typically, a parent process creates a pipe and uses it to communicate with a child process that it created. </a:t>
            </a:r>
          </a:p>
          <a:p>
            <a:r>
              <a:rPr lang="en-US" altLang="en-US" b="1" dirty="0">
                <a:solidFill>
                  <a:srgbClr val="0070C0"/>
                </a:solidFill>
              </a:rPr>
              <a:t>Named pipes </a:t>
            </a:r>
            <a:r>
              <a:rPr lang="en-US" altLang="en-US" dirty="0"/>
              <a:t>– can be accessed without a parent-child relationship.</a:t>
            </a:r>
          </a:p>
          <a:p>
            <a:pPr>
              <a:buFont typeface="Monotype Sorts" pitchFamily="-84" charset="2"/>
              <a:buNone/>
            </a:pPr>
            <a:endParaRPr lang="en-US" altLang="en-US" dirty="0"/>
          </a:p>
          <a:p>
            <a:pPr lvl="1"/>
            <a:endParaRPr lang="en-US" altLang="en-US" dirty="0"/>
          </a:p>
        </p:txBody>
      </p:sp>
    </p:spTree>
    <p:extLst>
      <p:ext uri="{BB962C8B-B14F-4D97-AF65-F5344CB8AC3E}">
        <p14:creationId xmlns:p14="http://schemas.microsoft.com/office/powerpoint/2010/main" val="248015107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2098" name="Title 6">
            <a:extLst>
              <a:ext uri="{FF2B5EF4-FFF2-40B4-BE49-F238E27FC236}">
                <a16:creationId xmlns:a16="http://schemas.microsoft.com/office/drawing/2014/main" id="{D99FE243-C29D-4B07-91AF-0BFAD45DFAD1}"/>
              </a:ext>
            </a:extLst>
          </p:cNvPr>
          <p:cNvSpPr>
            <a:spLocks noGrp="1" noChangeArrowheads="1"/>
          </p:cNvSpPr>
          <p:nvPr>
            <p:ph type="title"/>
          </p:nvPr>
        </p:nvSpPr>
        <p:spPr>
          <a:xfrm>
            <a:off x="457200" y="130175"/>
            <a:ext cx="8229600" cy="576263"/>
          </a:xfrm>
        </p:spPr>
        <p:txBody>
          <a:bodyPr/>
          <a:lstStyle/>
          <a:p>
            <a:r>
              <a:rPr lang="en-US" altLang="en-US"/>
              <a:t>Ordinary Pipes</a:t>
            </a:r>
          </a:p>
        </p:txBody>
      </p:sp>
      <p:sp>
        <p:nvSpPr>
          <p:cNvPr id="54275" name="Content Placeholder 7">
            <a:extLst>
              <a:ext uri="{FF2B5EF4-FFF2-40B4-BE49-F238E27FC236}">
                <a16:creationId xmlns:a16="http://schemas.microsoft.com/office/drawing/2014/main" id="{756DB41A-DFDD-4408-B4DC-197490E3474B}"/>
              </a:ext>
            </a:extLst>
          </p:cNvPr>
          <p:cNvSpPr>
            <a:spLocks noGrp="1"/>
          </p:cNvSpPr>
          <p:nvPr>
            <p:ph idx="1"/>
          </p:nvPr>
        </p:nvSpPr>
        <p:spPr>
          <a:xfrm>
            <a:off x="822325" y="1138238"/>
            <a:ext cx="7612063" cy="4930775"/>
          </a:xfrm>
        </p:spPr>
        <p:txBody>
          <a:bodyPr/>
          <a:lstStyle/>
          <a:p>
            <a:pPr>
              <a:buFont typeface="Monotype Sorts" charset="0"/>
              <a:buChar char="n"/>
              <a:defRPr/>
            </a:pPr>
            <a:r>
              <a:rPr lang="en-US" dirty="0">
                <a:ea typeface="ＭＳ Ｐゴシック" charset="0"/>
                <a:cs typeface="ＭＳ Ｐゴシック" charset="0"/>
              </a:rPr>
              <a:t>Ordinary Pipes</a:t>
            </a:r>
            <a:r>
              <a:rPr lang="en-US" b="1" dirty="0">
                <a:ea typeface="ＭＳ Ｐゴシック" charset="0"/>
                <a:cs typeface="ＭＳ Ｐゴシック" charset="0"/>
              </a:rPr>
              <a:t> </a:t>
            </a:r>
            <a:r>
              <a:rPr lang="en-US" dirty="0">
                <a:ea typeface="ＭＳ Ｐゴシック" charset="0"/>
                <a:cs typeface="ＭＳ Ｐゴシック" charset="0"/>
              </a:rPr>
              <a:t>allow communication in standard producer-consumer style</a:t>
            </a:r>
          </a:p>
          <a:p>
            <a:pPr>
              <a:buFont typeface="Monotype Sorts" charset="0"/>
              <a:buChar char="n"/>
              <a:defRPr/>
            </a:pPr>
            <a:r>
              <a:rPr lang="en-US" dirty="0">
                <a:ea typeface="ＭＳ Ｐゴシック" charset="0"/>
                <a:cs typeface="ＭＳ Ｐゴシック" charset="0"/>
              </a:rPr>
              <a:t>Producer writes to one end (the </a:t>
            </a:r>
            <a:r>
              <a:rPr lang="en-US" b="1" dirty="0">
                <a:solidFill>
                  <a:srgbClr val="0000FF"/>
                </a:solidFill>
                <a:ea typeface="ＭＳ Ｐゴシック" charset="0"/>
                <a:cs typeface="ＭＳ Ｐゴシック" charset="0"/>
              </a:rPr>
              <a:t>write-end </a:t>
            </a:r>
            <a:r>
              <a:rPr lang="en-US" dirty="0">
                <a:ea typeface="ＭＳ Ｐゴシック" charset="0"/>
                <a:cs typeface="ＭＳ Ｐゴシック" charset="0"/>
              </a:rPr>
              <a:t>of the pipe)</a:t>
            </a:r>
          </a:p>
          <a:p>
            <a:pPr>
              <a:buFont typeface="Monotype Sorts" charset="0"/>
              <a:buChar char="n"/>
              <a:defRPr/>
            </a:pPr>
            <a:r>
              <a:rPr lang="en-US" dirty="0">
                <a:ea typeface="ＭＳ Ｐゴシック" charset="0"/>
                <a:cs typeface="ＭＳ Ｐゴシック" charset="0"/>
              </a:rPr>
              <a:t>Consumer reads from the other end (the </a:t>
            </a:r>
            <a:r>
              <a:rPr lang="en-US" b="1" dirty="0">
                <a:solidFill>
                  <a:srgbClr val="0000FF"/>
                </a:solidFill>
                <a:ea typeface="ＭＳ Ｐゴシック" charset="0"/>
                <a:cs typeface="ＭＳ Ｐゴシック" charset="0"/>
              </a:rPr>
              <a:t>read-end</a:t>
            </a:r>
            <a:r>
              <a:rPr lang="en-US" i="1" dirty="0">
                <a:ea typeface="ＭＳ Ｐゴシック" charset="0"/>
                <a:cs typeface="ＭＳ Ｐゴシック" charset="0"/>
              </a:rPr>
              <a:t> </a:t>
            </a:r>
            <a:r>
              <a:rPr lang="en-US" dirty="0">
                <a:ea typeface="ＭＳ Ｐゴシック" charset="0"/>
                <a:cs typeface="ＭＳ Ｐゴシック" charset="0"/>
              </a:rPr>
              <a:t>of the pipe)</a:t>
            </a:r>
          </a:p>
          <a:p>
            <a:pPr>
              <a:buFont typeface="Monotype Sorts" charset="0"/>
              <a:buChar char="n"/>
              <a:defRPr/>
            </a:pPr>
            <a:r>
              <a:rPr lang="en-US" dirty="0">
                <a:ea typeface="ＭＳ Ｐゴシック" charset="0"/>
                <a:cs typeface="ＭＳ Ｐゴシック" charset="0"/>
              </a:rPr>
              <a:t>Ordinary pipes are therefore unidirectional</a:t>
            </a:r>
          </a:p>
          <a:p>
            <a:pPr>
              <a:buFont typeface="Monotype Sorts" charset="0"/>
              <a:buChar char="n"/>
              <a:defRPr/>
            </a:pPr>
            <a:r>
              <a:rPr lang="en-US" dirty="0">
                <a:ea typeface="ＭＳ Ｐゴシック" charset="0"/>
                <a:cs typeface="ＭＳ Ｐゴシック" charset="0"/>
              </a:rPr>
              <a:t>Require parent-child relationship between communicating processes</a:t>
            </a:r>
          </a:p>
          <a:p>
            <a:pPr marL="0" indent="0">
              <a:buFont typeface="Monotype Sorts" pitchFamily="-84" charset="2"/>
              <a:buNone/>
              <a:defRPr/>
            </a:pPr>
            <a:endParaRPr lang="en-US" dirty="0">
              <a:ea typeface="ＭＳ Ｐゴシック" charset="0"/>
              <a:cs typeface="ＭＳ Ｐゴシック" charset="0"/>
            </a:endParaRPr>
          </a:p>
          <a:p>
            <a:pPr>
              <a:buFont typeface="Monotype Sorts" charset="0"/>
              <a:buChar char="n"/>
              <a:defRPr/>
            </a:pPr>
            <a:endParaRPr lang="en-US" dirty="0">
              <a:ea typeface="ＭＳ Ｐゴシック" charset="0"/>
              <a:cs typeface="ＭＳ Ｐゴシック" charset="0"/>
            </a:endParaRPr>
          </a:p>
          <a:p>
            <a:pPr>
              <a:buFont typeface="Monotype Sorts" charset="0"/>
              <a:buChar char="n"/>
              <a:defRPr/>
            </a:pPr>
            <a:endParaRPr lang="en-US" dirty="0">
              <a:ea typeface="ＭＳ Ｐゴシック" charset="0"/>
              <a:cs typeface="ＭＳ Ｐゴシック" charset="0"/>
            </a:endParaRPr>
          </a:p>
          <a:p>
            <a:pPr>
              <a:buFont typeface="Monotype Sorts" charset="0"/>
              <a:buChar char="n"/>
              <a:defRPr/>
            </a:pPr>
            <a:endParaRPr lang="en-US" dirty="0">
              <a:ea typeface="ＭＳ Ｐゴシック" charset="0"/>
              <a:cs typeface="ＭＳ Ｐゴシック" charset="0"/>
            </a:endParaRPr>
          </a:p>
          <a:p>
            <a:pPr marL="0" indent="0">
              <a:buFont typeface="Monotype Sorts" pitchFamily="-84" charset="2"/>
              <a:buNone/>
              <a:defRPr/>
            </a:pPr>
            <a:endParaRPr lang="en-US" dirty="0">
              <a:ea typeface="ＭＳ Ｐゴシック" charset="0"/>
              <a:cs typeface="ＭＳ Ｐゴシック" charset="0"/>
            </a:endParaRPr>
          </a:p>
          <a:p>
            <a:pPr marL="0" indent="0">
              <a:buFont typeface="Monotype Sorts" pitchFamily="-84" charset="2"/>
              <a:buNone/>
              <a:defRPr/>
            </a:pPr>
            <a:endParaRPr lang="en-US" sz="800" dirty="0">
              <a:ea typeface="ＭＳ Ｐゴシック" charset="0"/>
              <a:cs typeface="ＭＳ Ｐゴシック" charset="0"/>
            </a:endParaRPr>
          </a:p>
          <a:p>
            <a:pPr>
              <a:buFont typeface="Monotype Sorts" charset="0"/>
              <a:buChar char="n"/>
              <a:defRPr/>
            </a:pPr>
            <a:r>
              <a:rPr lang="en-US" dirty="0">
                <a:ea typeface="ＭＳ Ｐゴシック" charset="0"/>
                <a:cs typeface="ＭＳ Ｐゴシック" charset="0"/>
              </a:rPr>
              <a:t>Windows calls these </a:t>
            </a:r>
            <a:r>
              <a:rPr lang="en-US" b="1" dirty="0">
                <a:solidFill>
                  <a:srgbClr val="0000FF"/>
                </a:solidFill>
                <a:ea typeface="ＭＳ Ｐゴシック" charset="0"/>
                <a:cs typeface="ＭＳ Ｐゴシック" charset="0"/>
              </a:rPr>
              <a:t>anonymous pipes</a:t>
            </a:r>
          </a:p>
          <a:p>
            <a:pPr>
              <a:buFont typeface="Monotype Sorts" charset="0"/>
              <a:buChar char="n"/>
              <a:defRPr/>
            </a:pPr>
            <a:r>
              <a:rPr lang="en-US" dirty="0">
                <a:ea typeface="ＭＳ Ｐゴシック" charset="0"/>
                <a:cs typeface="ＭＳ Ｐゴシック" charset="0"/>
              </a:rPr>
              <a:t>See Unix and Windows code samples in textbook</a:t>
            </a:r>
          </a:p>
          <a:p>
            <a:pPr>
              <a:buFont typeface="Monotype Sorts" charset="0"/>
              <a:buChar char="n"/>
              <a:defRPr/>
            </a:pPr>
            <a:endParaRPr lang="en-US" dirty="0">
              <a:ea typeface="ＭＳ Ｐゴシック" charset="0"/>
              <a:cs typeface="ＭＳ Ｐゴシック" charset="0"/>
            </a:endParaRPr>
          </a:p>
        </p:txBody>
      </p:sp>
      <p:pic>
        <p:nvPicPr>
          <p:cNvPr id="132100" name="Picture 4">
            <a:extLst>
              <a:ext uri="{FF2B5EF4-FFF2-40B4-BE49-F238E27FC236}">
                <a16:creationId xmlns:a16="http://schemas.microsoft.com/office/drawing/2014/main" id="{41181C76-03C3-4907-8B92-46ADCD82178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2288" y="3313113"/>
            <a:ext cx="5592762" cy="170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486946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6">
            <a:extLst>
              <a:ext uri="{FF2B5EF4-FFF2-40B4-BE49-F238E27FC236}">
                <a16:creationId xmlns:a16="http://schemas.microsoft.com/office/drawing/2014/main" id="{74710EBF-E628-4A33-A32C-13F1A5EFD939}"/>
              </a:ext>
            </a:extLst>
          </p:cNvPr>
          <p:cNvSpPr>
            <a:spLocks noGrp="1"/>
          </p:cNvSpPr>
          <p:nvPr>
            <p:ph type="title"/>
          </p:nvPr>
        </p:nvSpPr>
        <p:spPr>
          <a:xfrm>
            <a:off x="457200" y="130175"/>
            <a:ext cx="8229600" cy="576263"/>
          </a:xfrm>
        </p:spPr>
        <p:txBody>
          <a:bodyPr/>
          <a:lstStyle/>
          <a:p>
            <a:r>
              <a:rPr lang="en-US" altLang="en-US"/>
              <a:t>Ordinary Pipes</a:t>
            </a:r>
          </a:p>
        </p:txBody>
      </p:sp>
      <p:sp>
        <p:nvSpPr>
          <p:cNvPr id="54275" name="Content Placeholder 7">
            <a:extLst>
              <a:ext uri="{FF2B5EF4-FFF2-40B4-BE49-F238E27FC236}">
                <a16:creationId xmlns:a16="http://schemas.microsoft.com/office/drawing/2014/main" id="{4A4358C0-2F93-4D29-9F9E-87E1182B39AD}"/>
              </a:ext>
            </a:extLst>
          </p:cNvPr>
          <p:cNvSpPr>
            <a:spLocks noGrp="1"/>
          </p:cNvSpPr>
          <p:nvPr>
            <p:ph idx="1"/>
          </p:nvPr>
        </p:nvSpPr>
        <p:spPr>
          <a:xfrm>
            <a:off x="822325" y="1138238"/>
            <a:ext cx="7612063" cy="4930775"/>
          </a:xfrm>
        </p:spPr>
        <p:txBody>
          <a:bodyPr/>
          <a:lstStyle/>
          <a:p>
            <a:r>
              <a:rPr lang="en-US" altLang="en-US"/>
              <a:t>Ordinary Pipes</a:t>
            </a:r>
            <a:r>
              <a:rPr lang="en-US" altLang="en-US" b="1"/>
              <a:t> </a:t>
            </a:r>
            <a:r>
              <a:rPr lang="en-US" altLang="en-US"/>
              <a:t>allow communication in standard producer-consumer style</a:t>
            </a:r>
          </a:p>
          <a:p>
            <a:r>
              <a:rPr lang="en-US" altLang="en-US"/>
              <a:t>Producer writes to one end (the </a:t>
            </a:r>
            <a:r>
              <a:rPr lang="en-US" altLang="en-US" b="1">
                <a:solidFill>
                  <a:srgbClr val="0000FF"/>
                </a:solidFill>
              </a:rPr>
              <a:t>write-end </a:t>
            </a:r>
            <a:r>
              <a:rPr lang="en-US" altLang="en-US"/>
              <a:t>of the pipe)</a:t>
            </a:r>
          </a:p>
          <a:p>
            <a:r>
              <a:rPr lang="en-US" altLang="en-US"/>
              <a:t>Consumer reads from the other end (the </a:t>
            </a:r>
            <a:r>
              <a:rPr lang="en-US" altLang="en-US" b="1">
                <a:solidFill>
                  <a:srgbClr val="0000FF"/>
                </a:solidFill>
              </a:rPr>
              <a:t>read-end</a:t>
            </a:r>
            <a:r>
              <a:rPr lang="en-US" altLang="en-US" i="1"/>
              <a:t> </a:t>
            </a:r>
            <a:r>
              <a:rPr lang="en-US" altLang="en-US"/>
              <a:t>of the pipe)</a:t>
            </a:r>
          </a:p>
          <a:p>
            <a:r>
              <a:rPr lang="en-US" altLang="en-US"/>
              <a:t>Ordinary pipes are therefore unidirectional</a:t>
            </a:r>
          </a:p>
          <a:p>
            <a:r>
              <a:rPr lang="en-US" altLang="en-US"/>
              <a:t>Require parent-child relationship between communicating processes</a:t>
            </a:r>
          </a:p>
          <a:p>
            <a:pPr>
              <a:buFont typeface="Monotype Sorts" pitchFamily="-84" charset="2"/>
              <a:buNone/>
            </a:pPr>
            <a:endParaRPr lang="en-US" altLang="en-US"/>
          </a:p>
          <a:p>
            <a:endParaRPr lang="en-US" altLang="en-US"/>
          </a:p>
          <a:p>
            <a:endParaRPr lang="en-US" altLang="en-US"/>
          </a:p>
          <a:p>
            <a:endParaRPr lang="en-US" altLang="en-US"/>
          </a:p>
          <a:p>
            <a:pPr>
              <a:buFont typeface="Monotype Sorts" pitchFamily="-84" charset="2"/>
              <a:buNone/>
            </a:pPr>
            <a:endParaRPr lang="en-US" altLang="en-US"/>
          </a:p>
          <a:p>
            <a:pPr>
              <a:buFont typeface="Monotype Sorts" pitchFamily="-84" charset="2"/>
              <a:buNone/>
            </a:pPr>
            <a:endParaRPr lang="en-US" altLang="en-US" sz="800"/>
          </a:p>
          <a:p>
            <a:r>
              <a:rPr lang="en-US" altLang="en-US"/>
              <a:t>Windows calls these </a:t>
            </a:r>
            <a:r>
              <a:rPr lang="en-US" altLang="en-US" b="1">
                <a:solidFill>
                  <a:srgbClr val="0000FF"/>
                </a:solidFill>
              </a:rPr>
              <a:t>anonymous pipes</a:t>
            </a:r>
          </a:p>
        </p:txBody>
      </p:sp>
      <p:pic>
        <p:nvPicPr>
          <p:cNvPr id="113667" name="Picture 1">
            <a:extLst>
              <a:ext uri="{FF2B5EF4-FFF2-40B4-BE49-F238E27FC236}">
                <a16:creationId xmlns:a16="http://schemas.microsoft.com/office/drawing/2014/main" id="{5561D406-5E5C-44D0-B552-53ED2180B95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3530600"/>
            <a:ext cx="38893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6">
            <a:extLst>
              <a:ext uri="{FF2B5EF4-FFF2-40B4-BE49-F238E27FC236}">
                <a16:creationId xmlns:a16="http://schemas.microsoft.com/office/drawing/2014/main" id="{43720C61-15C0-44AD-9109-EA42214F33D8}"/>
              </a:ext>
            </a:extLst>
          </p:cNvPr>
          <p:cNvSpPr>
            <a:spLocks noGrp="1" noChangeArrowheads="1"/>
          </p:cNvSpPr>
          <p:nvPr>
            <p:ph type="title"/>
          </p:nvPr>
        </p:nvSpPr>
        <p:spPr>
          <a:xfrm>
            <a:off x="473075" y="152400"/>
            <a:ext cx="8229600" cy="576263"/>
          </a:xfrm>
        </p:spPr>
        <p:txBody>
          <a:bodyPr/>
          <a:lstStyle/>
          <a:p>
            <a:r>
              <a:rPr lang="en-US" altLang="en-US"/>
              <a:t>Named Pipes</a:t>
            </a:r>
          </a:p>
        </p:txBody>
      </p:sp>
      <p:sp>
        <p:nvSpPr>
          <p:cNvPr id="134147" name="Content Placeholder 7">
            <a:extLst>
              <a:ext uri="{FF2B5EF4-FFF2-40B4-BE49-F238E27FC236}">
                <a16:creationId xmlns:a16="http://schemas.microsoft.com/office/drawing/2014/main" id="{992A377C-E67D-48E0-B408-5B06C5B50510}"/>
              </a:ext>
            </a:extLst>
          </p:cNvPr>
          <p:cNvSpPr>
            <a:spLocks noGrp="1" noChangeArrowheads="1"/>
          </p:cNvSpPr>
          <p:nvPr>
            <p:ph idx="1"/>
          </p:nvPr>
        </p:nvSpPr>
        <p:spPr>
          <a:xfrm>
            <a:off x="806450" y="1233488"/>
            <a:ext cx="7061200" cy="4530725"/>
          </a:xfrm>
        </p:spPr>
        <p:txBody>
          <a:bodyPr/>
          <a:lstStyle/>
          <a:p>
            <a:r>
              <a:rPr lang="en-US" altLang="en-US"/>
              <a:t>Named Pipes are more powerful than ordinary pipes</a:t>
            </a:r>
          </a:p>
          <a:p>
            <a:r>
              <a:rPr lang="en-US" altLang="en-US"/>
              <a:t>Communication is bidirectional</a:t>
            </a:r>
          </a:p>
          <a:p>
            <a:r>
              <a:rPr lang="en-US" altLang="en-US"/>
              <a:t>No parent-child relationship is necessary between the communicating processes</a:t>
            </a:r>
          </a:p>
          <a:p>
            <a:r>
              <a:rPr lang="en-US" altLang="en-US"/>
              <a:t>Several processes can use the named pipe for communication</a:t>
            </a:r>
          </a:p>
          <a:p>
            <a:r>
              <a:rPr lang="en-US" altLang="en-US"/>
              <a:t>Provided on both UNIX and Windows systems</a:t>
            </a:r>
          </a:p>
          <a:p>
            <a:endParaRPr lang="en-US" altLang="en-US"/>
          </a:p>
        </p:txBody>
      </p:sp>
    </p:spTree>
    <p:extLst>
      <p:ext uri="{BB962C8B-B14F-4D97-AF65-F5344CB8AC3E}">
        <p14:creationId xmlns:p14="http://schemas.microsoft.com/office/powerpoint/2010/main" val="239278631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9809A4A5-3048-4FFE-BDEA-3AE66F401222}"/>
              </a:ext>
            </a:extLst>
          </p:cNvPr>
          <p:cNvSpPr>
            <a:spLocks noGrp="1" noChangeArrowheads="1"/>
          </p:cNvSpPr>
          <p:nvPr>
            <p:ph type="title"/>
          </p:nvPr>
        </p:nvSpPr>
        <p:spPr>
          <a:xfrm>
            <a:off x="457200" y="168275"/>
            <a:ext cx="8229600" cy="576263"/>
          </a:xfrm>
        </p:spPr>
        <p:txBody>
          <a:bodyPr/>
          <a:lstStyle/>
          <a:p>
            <a:pPr eaLnBrk="1" hangingPunct="1"/>
            <a:r>
              <a:rPr lang="en-US" altLang="en-US"/>
              <a:t>Remote Procedure Calls</a:t>
            </a:r>
          </a:p>
        </p:txBody>
      </p:sp>
      <p:sp>
        <p:nvSpPr>
          <p:cNvPr id="123907" name="Rectangle 3">
            <a:extLst>
              <a:ext uri="{FF2B5EF4-FFF2-40B4-BE49-F238E27FC236}">
                <a16:creationId xmlns:a16="http://schemas.microsoft.com/office/drawing/2014/main" id="{6195C019-4630-4BC3-A1B2-63812EBCD5FC}"/>
              </a:ext>
            </a:extLst>
          </p:cNvPr>
          <p:cNvSpPr>
            <a:spLocks noGrp="1" noChangeArrowheads="1"/>
          </p:cNvSpPr>
          <p:nvPr>
            <p:ph type="body" idx="1"/>
          </p:nvPr>
        </p:nvSpPr>
        <p:spPr>
          <a:xfrm>
            <a:off x="901700" y="1138238"/>
            <a:ext cx="6823075" cy="4867275"/>
          </a:xfrm>
        </p:spPr>
        <p:txBody>
          <a:bodyPr/>
          <a:lstStyle/>
          <a:p>
            <a:r>
              <a:rPr lang="en-US" altLang="en-US"/>
              <a:t>Remote procedure call (RPC) abstracts procedure calls between processes on networked systems</a:t>
            </a:r>
          </a:p>
          <a:p>
            <a:pPr lvl="1"/>
            <a:r>
              <a:rPr lang="en-US" altLang="en-US"/>
              <a:t>Again uses ports for service differentiation</a:t>
            </a:r>
          </a:p>
          <a:p>
            <a:r>
              <a:rPr lang="en-US" altLang="en-US" b="1">
                <a:solidFill>
                  <a:srgbClr val="0000FF"/>
                </a:solidFill>
              </a:rPr>
              <a:t>Stubs</a:t>
            </a:r>
            <a:r>
              <a:rPr lang="en-US" altLang="en-US"/>
              <a:t> – client-side proxy for the actual procedure on the server</a:t>
            </a:r>
          </a:p>
          <a:p>
            <a:r>
              <a:rPr lang="en-US" altLang="en-US"/>
              <a:t>The client-side stub locates the server and </a:t>
            </a:r>
            <a:r>
              <a:rPr lang="en-US" altLang="en-US" b="1">
                <a:solidFill>
                  <a:srgbClr val="0000FF"/>
                </a:solidFill>
              </a:rPr>
              <a:t>marshalls</a:t>
            </a:r>
            <a:r>
              <a:rPr lang="en-US" altLang="en-US"/>
              <a:t> the parameters</a:t>
            </a:r>
          </a:p>
          <a:p>
            <a:r>
              <a:rPr lang="en-US" altLang="en-US"/>
              <a:t>The server-side stub receives this message, unpacks the marshalled parameters, and performs the procedure on the server</a:t>
            </a:r>
          </a:p>
          <a:p>
            <a:r>
              <a:rPr lang="en-US" altLang="en-US"/>
              <a:t>On Windows, stub code compile from specification written in </a:t>
            </a:r>
            <a:r>
              <a:rPr lang="en-US" altLang="en-US" b="1">
                <a:solidFill>
                  <a:srgbClr val="0000FF"/>
                </a:solidFill>
              </a:rPr>
              <a:t>Microsoft Interface Definition Language </a:t>
            </a:r>
            <a:r>
              <a:rPr lang="en-US" altLang="en-US"/>
              <a:t>(</a:t>
            </a:r>
            <a:r>
              <a:rPr lang="en-US" altLang="en-US" b="1">
                <a:solidFill>
                  <a:srgbClr val="0000FF"/>
                </a:solidFill>
              </a:rPr>
              <a:t>MIDL</a:t>
            </a:r>
            <a:r>
              <a:rPr lang="en-US" altLang="en-US"/>
              <a:t>)</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76AF183B-7D80-4BD5-9DD4-34FB4BBC821C}"/>
              </a:ext>
            </a:extLst>
          </p:cNvPr>
          <p:cNvSpPr>
            <a:spLocks noGrp="1" noChangeArrowheads="1"/>
          </p:cNvSpPr>
          <p:nvPr>
            <p:ph type="title"/>
          </p:nvPr>
        </p:nvSpPr>
        <p:spPr>
          <a:xfrm>
            <a:off x="930275" y="230188"/>
            <a:ext cx="8229600" cy="576262"/>
          </a:xfrm>
        </p:spPr>
        <p:txBody>
          <a:bodyPr/>
          <a:lstStyle/>
          <a:p>
            <a:pPr eaLnBrk="1" hangingPunct="1"/>
            <a:r>
              <a:rPr lang="en-US" altLang="en-US"/>
              <a:t>Remote Procedure Calls (Cont.)</a:t>
            </a:r>
          </a:p>
        </p:txBody>
      </p:sp>
      <p:sp>
        <p:nvSpPr>
          <p:cNvPr id="125955" name="Rectangle 3">
            <a:extLst>
              <a:ext uri="{FF2B5EF4-FFF2-40B4-BE49-F238E27FC236}">
                <a16:creationId xmlns:a16="http://schemas.microsoft.com/office/drawing/2014/main" id="{773C858A-1950-4020-A80E-95980BADE6C8}"/>
              </a:ext>
            </a:extLst>
          </p:cNvPr>
          <p:cNvSpPr>
            <a:spLocks noGrp="1" noChangeArrowheads="1"/>
          </p:cNvSpPr>
          <p:nvPr>
            <p:ph type="body" idx="1"/>
          </p:nvPr>
        </p:nvSpPr>
        <p:spPr>
          <a:xfrm>
            <a:off x="874713" y="777875"/>
            <a:ext cx="6818312" cy="4867275"/>
          </a:xfrm>
        </p:spPr>
        <p:txBody>
          <a:bodyPr/>
          <a:lstStyle/>
          <a:p>
            <a:pPr>
              <a:buFont typeface="Monotype Sorts" pitchFamily="-84" charset="2"/>
              <a:buNone/>
            </a:pPr>
            <a:endParaRPr lang="en-US" altLang="en-US" sz="1600"/>
          </a:p>
          <a:p>
            <a:r>
              <a:rPr lang="en-US" altLang="en-US"/>
              <a:t>Data representation handled via </a:t>
            </a:r>
            <a:r>
              <a:rPr lang="en-US" altLang="en-US" b="1">
                <a:solidFill>
                  <a:srgbClr val="0000FF"/>
                </a:solidFill>
              </a:rPr>
              <a:t>External Data Representation </a:t>
            </a:r>
            <a:r>
              <a:rPr lang="en-US" altLang="en-US"/>
              <a:t>(</a:t>
            </a:r>
            <a:r>
              <a:rPr lang="en-US" altLang="en-US" b="1">
                <a:solidFill>
                  <a:srgbClr val="0000FF"/>
                </a:solidFill>
              </a:rPr>
              <a:t>XDL</a:t>
            </a:r>
            <a:r>
              <a:rPr lang="en-US" altLang="en-US"/>
              <a:t>) format to account for different architectures</a:t>
            </a:r>
          </a:p>
          <a:p>
            <a:pPr lvl="1"/>
            <a:r>
              <a:rPr lang="en-US" altLang="en-US" b="1">
                <a:solidFill>
                  <a:srgbClr val="0000FF"/>
                </a:solidFill>
              </a:rPr>
              <a:t>Big-endian </a:t>
            </a:r>
            <a:r>
              <a:rPr lang="en-US" altLang="en-US"/>
              <a:t>(RISC) and</a:t>
            </a:r>
            <a:r>
              <a:rPr lang="en-US" altLang="en-US" b="1">
                <a:solidFill>
                  <a:srgbClr val="0000FF"/>
                </a:solidFill>
              </a:rPr>
              <a:t> little-endian</a:t>
            </a:r>
            <a:r>
              <a:rPr lang="en-US" altLang="en-US"/>
              <a:t> (Intel)</a:t>
            </a:r>
            <a:endParaRPr lang="en-US" altLang="en-US" b="1">
              <a:solidFill>
                <a:srgbClr val="0000FF"/>
              </a:solidFill>
            </a:endParaRPr>
          </a:p>
          <a:p>
            <a:pPr lvl="1"/>
            <a:endParaRPr lang="en-US" altLang="en-US" b="1">
              <a:solidFill>
                <a:srgbClr val="0000FF"/>
              </a:solidFill>
            </a:endParaRPr>
          </a:p>
          <a:p>
            <a:pPr lvl="1"/>
            <a:endParaRPr lang="en-US" altLang="en-US" b="1">
              <a:solidFill>
                <a:srgbClr val="0000FF"/>
              </a:solidFill>
            </a:endParaRPr>
          </a:p>
          <a:p>
            <a:pPr lvl="1"/>
            <a:endParaRPr lang="en-US" altLang="en-US" b="1">
              <a:solidFill>
                <a:srgbClr val="0000FF"/>
              </a:solidFill>
            </a:endParaRPr>
          </a:p>
          <a:p>
            <a:r>
              <a:rPr lang="en-US" altLang="en-US" b="1">
                <a:solidFill>
                  <a:srgbClr val="0000FF"/>
                </a:solidFill>
              </a:rPr>
              <a:t>Big-endian</a:t>
            </a:r>
            <a:r>
              <a:rPr lang="en-US" altLang="en-US"/>
              <a:t> is also known as Network order (TCP/IP)</a:t>
            </a:r>
          </a:p>
          <a:p>
            <a:r>
              <a:rPr lang="en-US" altLang="en-US"/>
              <a:t>Remote communication has more failure scenarios than local</a:t>
            </a:r>
          </a:p>
          <a:p>
            <a:pPr lvl="1"/>
            <a:r>
              <a:rPr lang="en-US" altLang="en-US"/>
              <a:t>Messages can be delivered </a:t>
            </a:r>
            <a:r>
              <a:rPr lang="en-US" altLang="en-US" b="1" i="1"/>
              <a:t>exactly once </a:t>
            </a:r>
            <a:r>
              <a:rPr lang="en-US" altLang="en-US"/>
              <a:t>(timestamp and ACK) rather than </a:t>
            </a:r>
            <a:r>
              <a:rPr lang="en-US" altLang="en-US" b="1" i="1"/>
              <a:t>at most once </a:t>
            </a:r>
            <a:r>
              <a:rPr lang="en-US" altLang="en-US"/>
              <a:t>(timestamp and drop dups)</a:t>
            </a:r>
          </a:p>
          <a:p>
            <a:r>
              <a:rPr lang="en-US" altLang="en-US"/>
              <a:t>OS typically provides a rendezvous (or </a:t>
            </a:r>
            <a:r>
              <a:rPr lang="en-US" altLang="en-US" b="1">
                <a:solidFill>
                  <a:srgbClr val="0000FF"/>
                </a:solidFill>
              </a:rPr>
              <a:t>matchmaker</a:t>
            </a:r>
            <a:r>
              <a:rPr lang="en-US" altLang="en-US"/>
              <a:t>) service to connect client and server</a:t>
            </a:r>
          </a:p>
        </p:txBody>
      </p:sp>
      <p:sp>
        <p:nvSpPr>
          <p:cNvPr id="125956" name="Rectangle 4">
            <a:extLst>
              <a:ext uri="{FF2B5EF4-FFF2-40B4-BE49-F238E27FC236}">
                <a16:creationId xmlns:a16="http://schemas.microsoft.com/office/drawing/2014/main" id="{9EE4FB34-9BE6-4738-93E3-2A873DA20ABF}"/>
              </a:ext>
            </a:extLst>
          </p:cNvPr>
          <p:cNvSpPr>
            <a:spLocks noChangeArrowheads="1"/>
          </p:cNvSpPr>
          <p:nvPr/>
        </p:nvSpPr>
        <p:spPr bwMode="auto">
          <a:xfrm>
            <a:off x="0" y="0"/>
            <a:ext cx="9144000" cy="0"/>
          </a:xfrm>
          <a:prstGeom prst="rect">
            <a:avLst/>
          </a:prstGeom>
          <a:solidFill>
            <a:srgbClr val="F9FCA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r>
              <a:rPr kumimoji="0" lang="en-US" altLang="en-US">
                <a:solidFill>
                  <a:srgbClr val="660099"/>
                </a:solidFill>
                <a:latin typeface="Roboto"/>
                <a:hlinkClick r:id="rId3"/>
              </a:rPr>
              <a:t>  </a:t>
            </a:r>
            <a:endParaRPr kumimoji="0" lang="en-US" altLang="en-US" sz="6200">
              <a:solidFill>
                <a:srgbClr val="660099"/>
              </a:solidFill>
              <a:latin typeface="Roboto"/>
            </a:endParaRPr>
          </a:p>
          <a:p>
            <a:pPr>
              <a:spcBef>
                <a:spcPct val="0"/>
              </a:spcBef>
              <a:buClrTx/>
              <a:buSzTx/>
              <a:buFontTx/>
              <a:buNone/>
            </a:pPr>
            <a:r>
              <a:rPr kumimoji="0" lang="en-US" altLang="en-US" sz="800">
                <a:solidFill>
                  <a:srgbClr val="FFFFFF"/>
                </a:solidFill>
                <a:latin typeface="Roboto"/>
              </a:rPr>
              <a:t>6</a:t>
            </a:r>
            <a:r>
              <a:rPr kumimoji="0" lang="en-US" altLang="en-US" sz="800">
                <a:solidFill>
                  <a:srgbClr val="FFFFFF"/>
                </a:solidFill>
                <a:latin typeface="Roboto"/>
                <a:hlinkClick r:id="rId3"/>
              </a:rPr>
              <a:t>41</a:t>
            </a:r>
            <a:r>
              <a:rPr kumimoji="0" lang="en-US" altLang="en-US" sz="800">
                <a:solidFill>
                  <a:srgbClr val="FFFFFF"/>
                </a:solidFill>
                <a:latin typeface="Verdana" panose="020B0604030504040204" pitchFamily="34" charset="0"/>
                <a:hlinkClick r:id="rId3"/>
              </a:rPr>
              <a:t> </a:t>
            </a:r>
            <a:r>
              <a:rPr kumimoji="0" lang="en-US" altLang="en-US" sz="800">
                <a:solidFill>
                  <a:srgbClr val="FFFFFF"/>
                </a:solidFill>
                <a:latin typeface="Roboto"/>
                <a:hlinkClick r:id="rId3"/>
              </a:rPr>
              <a:t>×</a:t>
            </a:r>
            <a:r>
              <a:rPr kumimoji="0" lang="en-US" altLang="en-US" sz="800">
                <a:solidFill>
                  <a:srgbClr val="FFFFFF"/>
                </a:solidFill>
                <a:latin typeface="Verdana" panose="020B0604030504040204" pitchFamily="34" charset="0"/>
                <a:hlinkClick r:id="rId3"/>
              </a:rPr>
              <a:t> </a:t>
            </a:r>
            <a:r>
              <a:rPr kumimoji="0" lang="en-US" altLang="en-US" sz="800">
                <a:solidFill>
                  <a:srgbClr val="FFFFFF"/>
                </a:solidFill>
                <a:latin typeface="Roboto"/>
                <a:hlinkClick r:id="rId3"/>
              </a:rPr>
              <a:t>137 - thebittheories.co</a:t>
            </a:r>
            <a:endParaRPr kumimoji="0" lang="en-US" altLang="en-US">
              <a:solidFill>
                <a:srgbClr val="660099"/>
              </a:solidFill>
              <a:latin typeface="Roboto"/>
            </a:endParaRPr>
          </a:p>
        </p:txBody>
      </p:sp>
      <p:pic>
        <p:nvPicPr>
          <p:cNvPr id="125957" name="Picture 5" descr="Image result for big endian little endian">
            <a:hlinkClick r:id="rId3"/>
            <a:extLst>
              <a:ext uri="{FF2B5EF4-FFF2-40B4-BE49-F238E27FC236}">
                <a16:creationId xmlns:a16="http://schemas.microsoft.com/office/drawing/2014/main" id="{0AD1AC25-A114-4E7E-8E1B-A7921CA780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2725" y="2438400"/>
            <a:ext cx="46291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itle 1">
            <a:extLst>
              <a:ext uri="{FF2B5EF4-FFF2-40B4-BE49-F238E27FC236}">
                <a16:creationId xmlns:a16="http://schemas.microsoft.com/office/drawing/2014/main" id="{4EAEC161-E450-71FA-838E-59BDB17BD19E}"/>
              </a:ext>
            </a:extLst>
          </p:cNvPr>
          <p:cNvSpPr>
            <a:spLocks noGrp="1" noChangeArrowheads="1"/>
          </p:cNvSpPr>
          <p:nvPr>
            <p:ph type="title"/>
          </p:nvPr>
        </p:nvSpPr>
        <p:spPr/>
        <p:txBody>
          <a:bodyPr/>
          <a:lstStyle/>
          <a:p>
            <a:r>
              <a:rPr lang="en-US" altLang="en-US"/>
              <a:t>The Role of the Linker and Loader</a:t>
            </a:r>
          </a:p>
        </p:txBody>
      </p:sp>
      <p:pic>
        <p:nvPicPr>
          <p:cNvPr id="178179" name="Content Placeholder 6">
            <a:extLst>
              <a:ext uri="{FF2B5EF4-FFF2-40B4-BE49-F238E27FC236}">
                <a16:creationId xmlns:a16="http://schemas.microsoft.com/office/drawing/2014/main" id="{BDFC1DD8-358C-522B-6981-17736074740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87613" y="1204913"/>
            <a:ext cx="4608512" cy="4859337"/>
          </a:xfrm>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8966168F-11A9-4103-A6FC-5A41E8D200F7}"/>
              </a:ext>
            </a:extLst>
          </p:cNvPr>
          <p:cNvSpPr>
            <a:spLocks noGrp="1" noChangeArrowheads="1"/>
          </p:cNvSpPr>
          <p:nvPr>
            <p:ph type="title"/>
          </p:nvPr>
        </p:nvSpPr>
        <p:spPr>
          <a:xfrm>
            <a:off x="457200" y="136525"/>
            <a:ext cx="8229600" cy="576263"/>
          </a:xfrm>
        </p:spPr>
        <p:txBody>
          <a:bodyPr/>
          <a:lstStyle/>
          <a:p>
            <a:pPr eaLnBrk="1" hangingPunct="1"/>
            <a:r>
              <a:rPr lang="en-US" altLang="en-US"/>
              <a:t>Execution of RPC</a:t>
            </a:r>
          </a:p>
        </p:txBody>
      </p:sp>
      <p:pic>
        <p:nvPicPr>
          <p:cNvPr id="128003" name="Picture 6" descr="3">
            <a:extLst>
              <a:ext uri="{FF2B5EF4-FFF2-40B4-BE49-F238E27FC236}">
                <a16:creationId xmlns:a16="http://schemas.microsoft.com/office/drawing/2014/main" id="{19460F3F-B4CE-4899-893A-0BA24F6C5E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413" y="1016000"/>
            <a:ext cx="4421187" cy="532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4" name="Rectangle 1">
            <a:extLst>
              <a:ext uri="{FF2B5EF4-FFF2-40B4-BE49-F238E27FC236}">
                <a16:creationId xmlns:a16="http://schemas.microsoft.com/office/drawing/2014/main" id="{C4C17216-A677-46DA-91FB-A846ADC93DF0}"/>
              </a:ext>
            </a:extLst>
          </p:cNvPr>
          <p:cNvSpPr>
            <a:spLocks noChangeArrowheads="1"/>
          </p:cNvSpPr>
          <p:nvPr/>
        </p:nvSpPr>
        <p:spPr bwMode="auto">
          <a:xfrm>
            <a:off x="1895475" y="2033588"/>
            <a:ext cx="5319713" cy="2205037"/>
          </a:xfrm>
          <a:prstGeom prst="rect">
            <a:avLst/>
          </a:prstGeom>
          <a:noFill/>
          <a:ln w="28575" algn="ctr">
            <a:solidFill>
              <a:srgbClr val="FF0000"/>
            </a:solidFill>
            <a:prstDash val="lgDash"/>
            <a:round/>
            <a:headEnd/>
            <a:tailEnd/>
          </a:ln>
          <a:extLst>
            <a:ext uri="{909E8E84-426E-40DD-AFC4-6F175D3DCCD1}">
              <a14:hiddenFill xmlns:a14="http://schemas.microsoft.com/office/drawing/2010/main">
                <a:solidFill>
                  <a:srgbClr val="FFFFFF"/>
                </a:solidFill>
              </a14:hiddenFill>
            </a:ext>
          </a:extLst>
        </p:spPr>
        <p:txBody>
          <a:bodyPr wrap="none"/>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endParaRPr kumimoji="0" lang="en-US" altLang="en-US">
              <a:latin typeface="Verdana" panose="020B0604030504040204" pitchFamily="34" charset="0"/>
            </a:endParaRPr>
          </a:p>
        </p:txBody>
      </p:sp>
      <p:sp>
        <p:nvSpPr>
          <p:cNvPr id="128005" name="TextBox 2">
            <a:extLst>
              <a:ext uri="{FF2B5EF4-FFF2-40B4-BE49-F238E27FC236}">
                <a16:creationId xmlns:a16="http://schemas.microsoft.com/office/drawing/2014/main" id="{1CF1D890-3564-4C43-9DE4-75F7E75AD642}"/>
              </a:ext>
            </a:extLst>
          </p:cNvPr>
          <p:cNvSpPr txBox="1">
            <a:spLocks noChangeArrowheads="1"/>
          </p:cNvSpPr>
          <p:nvPr/>
        </p:nvSpPr>
        <p:spPr bwMode="auto">
          <a:xfrm>
            <a:off x="4729163" y="2003425"/>
            <a:ext cx="26304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r>
              <a:rPr kumimoji="0" lang="en-US" altLang="en-US">
                <a:latin typeface="Verdana" panose="020B0604030504040204" pitchFamily="34" charset="0"/>
              </a:rPr>
              <a:t>Name to Port Lookup</a:t>
            </a:r>
          </a:p>
        </p:txBody>
      </p:sp>
      <p:sp>
        <p:nvSpPr>
          <p:cNvPr id="128006" name="Rectangle 3">
            <a:extLst>
              <a:ext uri="{FF2B5EF4-FFF2-40B4-BE49-F238E27FC236}">
                <a16:creationId xmlns:a16="http://schemas.microsoft.com/office/drawing/2014/main" id="{112BE8D2-5F26-4817-A37B-5DA8089415F0}"/>
              </a:ext>
            </a:extLst>
          </p:cNvPr>
          <p:cNvSpPr>
            <a:spLocks noChangeArrowheads="1"/>
          </p:cNvSpPr>
          <p:nvPr/>
        </p:nvSpPr>
        <p:spPr bwMode="auto">
          <a:xfrm>
            <a:off x="1895475" y="4303713"/>
            <a:ext cx="5319713" cy="2098675"/>
          </a:xfrm>
          <a:prstGeom prst="rect">
            <a:avLst/>
          </a:prstGeom>
          <a:noFill/>
          <a:ln w="38100" algn="ctr">
            <a:solidFill>
              <a:srgbClr val="00B050"/>
            </a:solidFill>
            <a:prstDash val="sysDash"/>
            <a:round/>
            <a:headEnd/>
            <a:tailEnd/>
          </a:ln>
          <a:extLst>
            <a:ext uri="{909E8E84-426E-40DD-AFC4-6F175D3DCCD1}">
              <a14:hiddenFill xmlns:a14="http://schemas.microsoft.com/office/drawing/2010/main">
                <a:solidFill>
                  <a:srgbClr val="FFFFFF"/>
                </a:solidFill>
              </a14:hiddenFill>
            </a:ext>
          </a:extLst>
        </p:spPr>
        <p:txBody>
          <a:bodyPr wrap="none"/>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endParaRPr kumimoji="0" lang="en-US" altLang="en-US">
              <a:latin typeface="Verdana" panose="020B0604030504040204" pitchFamily="34" charset="0"/>
            </a:endParaRPr>
          </a:p>
        </p:txBody>
      </p:sp>
      <p:sp>
        <p:nvSpPr>
          <p:cNvPr id="128007" name="TextBox 7">
            <a:extLst>
              <a:ext uri="{FF2B5EF4-FFF2-40B4-BE49-F238E27FC236}">
                <a16:creationId xmlns:a16="http://schemas.microsoft.com/office/drawing/2014/main" id="{AAFF6292-1776-4E78-8FB6-5470A3ADAFDA}"/>
              </a:ext>
            </a:extLst>
          </p:cNvPr>
          <p:cNvSpPr txBox="1">
            <a:spLocks noChangeArrowheads="1"/>
          </p:cNvSpPr>
          <p:nvPr/>
        </p:nvSpPr>
        <p:spPr bwMode="auto">
          <a:xfrm>
            <a:off x="1774825" y="5168900"/>
            <a:ext cx="17224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r>
              <a:rPr kumimoji="0" lang="en-US" altLang="en-US">
                <a:latin typeface="Verdana" panose="020B0604030504040204" pitchFamily="34" charset="0"/>
              </a:rPr>
              <a:t> Execute RPC</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2A4C9391-FBF5-41EA-A169-B3816ADE0894}"/>
              </a:ext>
            </a:extLst>
          </p:cNvPr>
          <p:cNvSpPr>
            <a:spLocks noGrp="1" noChangeArrowheads="1"/>
          </p:cNvSpPr>
          <p:nvPr>
            <p:ph type="title"/>
          </p:nvPr>
        </p:nvSpPr>
        <p:spPr>
          <a:xfrm>
            <a:off x="457200" y="152400"/>
            <a:ext cx="8229600" cy="576263"/>
          </a:xfrm>
        </p:spPr>
        <p:txBody>
          <a:bodyPr/>
          <a:lstStyle/>
          <a:p>
            <a:pPr eaLnBrk="1" hangingPunct="1"/>
            <a:r>
              <a:rPr lang="en-US" altLang="en-US"/>
              <a:t>Sockets</a:t>
            </a:r>
          </a:p>
        </p:txBody>
      </p:sp>
      <p:sp>
        <p:nvSpPr>
          <p:cNvPr id="119811" name="Rectangle 3">
            <a:extLst>
              <a:ext uri="{FF2B5EF4-FFF2-40B4-BE49-F238E27FC236}">
                <a16:creationId xmlns:a16="http://schemas.microsoft.com/office/drawing/2014/main" id="{200227E7-7983-44CE-A067-40679CF4E0E8}"/>
              </a:ext>
            </a:extLst>
          </p:cNvPr>
          <p:cNvSpPr>
            <a:spLocks noGrp="1" noChangeArrowheads="1"/>
          </p:cNvSpPr>
          <p:nvPr>
            <p:ph type="body" idx="1"/>
          </p:nvPr>
        </p:nvSpPr>
        <p:spPr>
          <a:xfrm>
            <a:off x="822325" y="1154113"/>
            <a:ext cx="6977063" cy="4530725"/>
          </a:xfrm>
        </p:spPr>
        <p:txBody>
          <a:bodyPr/>
          <a:lstStyle/>
          <a:p>
            <a:r>
              <a:rPr lang="en-US" altLang="en-US"/>
              <a:t>A </a:t>
            </a:r>
            <a:r>
              <a:rPr lang="en-US" altLang="en-US" b="1">
                <a:solidFill>
                  <a:srgbClr val="0000FF"/>
                </a:solidFill>
              </a:rPr>
              <a:t>socket </a:t>
            </a:r>
            <a:r>
              <a:rPr lang="en-US" altLang="en-US"/>
              <a:t>is defined as an endpoint for communication</a:t>
            </a:r>
          </a:p>
          <a:p>
            <a:endParaRPr lang="en-US" altLang="en-US" sz="800"/>
          </a:p>
          <a:p>
            <a:r>
              <a:rPr lang="en-US" altLang="en-US"/>
              <a:t>Concatenation of IP address and </a:t>
            </a:r>
            <a:r>
              <a:rPr lang="en-US" altLang="en-US" b="1">
                <a:solidFill>
                  <a:srgbClr val="0000FF"/>
                </a:solidFill>
              </a:rPr>
              <a:t>port</a:t>
            </a:r>
            <a:r>
              <a:rPr lang="en-US" altLang="en-US"/>
              <a:t> – a number included at start of message packet to differentiate network services on a host</a:t>
            </a:r>
          </a:p>
          <a:p>
            <a:endParaRPr lang="en-US" altLang="en-US" sz="800"/>
          </a:p>
          <a:p>
            <a:r>
              <a:rPr lang="en-US" altLang="en-US"/>
              <a:t>The socket </a:t>
            </a:r>
            <a:r>
              <a:rPr lang="en-US" altLang="en-US" b="1"/>
              <a:t>161.25.19.8:1625</a:t>
            </a:r>
            <a:r>
              <a:rPr lang="en-US" altLang="en-US"/>
              <a:t> refers to port </a:t>
            </a:r>
            <a:r>
              <a:rPr lang="en-US" altLang="en-US" b="1"/>
              <a:t>1625</a:t>
            </a:r>
            <a:r>
              <a:rPr lang="en-US" altLang="en-US"/>
              <a:t> on host </a:t>
            </a:r>
            <a:r>
              <a:rPr lang="en-US" altLang="en-US" b="1"/>
              <a:t>161.25.19.8</a:t>
            </a:r>
          </a:p>
          <a:p>
            <a:endParaRPr lang="en-US" altLang="en-US" sz="800" b="1"/>
          </a:p>
          <a:p>
            <a:r>
              <a:rPr lang="en-US" altLang="en-US"/>
              <a:t>Communication consists between a pair of sockets</a:t>
            </a:r>
          </a:p>
          <a:p>
            <a:endParaRPr lang="en-US" altLang="en-US" sz="800"/>
          </a:p>
          <a:p>
            <a:r>
              <a:rPr lang="en-US" altLang="en-US"/>
              <a:t>All ports below 1024 are </a:t>
            </a:r>
            <a:r>
              <a:rPr lang="en-US" altLang="en-US" b="1" i="1"/>
              <a:t>well known</a:t>
            </a:r>
            <a:r>
              <a:rPr lang="en-US" altLang="en-US"/>
              <a:t>, used for standard services</a:t>
            </a:r>
          </a:p>
          <a:p>
            <a:endParaRPr lang="en-US" altLang="en-US" sz="800"/>
          </a:p>
          <a:p>
            <a:r>
              <a:rPr lang="en-US" altLang="en-US"/>
              <a:t>Special IP address 127.0.0.1 (</a:t>
            </a:r>
            <a:r>
              <a:rPr lang="en-US" altLang="en-US" b="1">
                <a:solidFill>
                  <a:srgbClr val="0000FF"/>
                </a:solidFill>
              </a:rPr>
              <a:t>loopback</a:t>
            </a:r>
            <a:r>
              <a:rPr lang="en-US" altLang="en-US"/>
              <a:t>) to refer to system on which process is running</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F0631EFC-91D6-4E09-B79C-DEEDDD82CE72}"/>
              </a:ext>
            </a:extLst>
          </p:cNvPr>
          <p:cNvSpPr>
            <a:spLocks noGrp="1" noChangeArrowheads="1"/>
          </p:cNvSpPr>
          <p:nvPr>
            <p:ph type="title"/>
          </p:nvPr>
        </p:nvSpPr>
        <p:spPr>
          <a:xfrm>
            <a:off x="757238" y="152400"/>
            <a:ext cx="8229600" cy="576263"/>
          </a:xfrm>
        </p:spPr>
        <p:txBody>
          <a:bodyPr/>
          <a:lstStyle/>
          <a:p>
            <a:pPr eaLnBrk="1" hangingPunct="1"/>
            <a:r>
              <a:rPr lang="en-US" altLang="en-US"/>
              <a:t>Socket Communication</a:t>
            </a:r>
          </a:p>
        </p:txBody>
      </p:sp>
      <p:pic>
        <p:nvPicPr>
          <p:cNvPr id="121859" name="Picture 7">
            <a:extLst>
              <a:ext uri="{FF2B5EF4-FFF2-40B4-BE49-F238E27FC236}">
                <a16:creationId xmlns:a16="http://schemas.microsoft.com/office/drawing/2014/main" id="{22DDAEAC-2CB7-459A-A776-8F96A4A4AB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2763" y="1166813"/>
            <a:ext cx="579437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C526A-B478-431E-88FF-5FF42360E365}"/>
              </a:ext>
            </a:extLst>
          </p:cNvPr>
          <p:cNvSpPr>
            <a:spLocks noGrp="1"/>
          </p:cNvSpPr>
          <p:nvPr>
            <p:ph type="title"/>
          </p:nvPr>
        </p:nvSpPr>
        <p:spPr/>
        <p:txBody>
          <a:bodyPr/>
          <a:lstStyle/>
          <a:p>
            <a:r>
              <a:rPr lang="en-US" dirty="0"/>
              <a:t>Sockets</a:t>
            </a:r>
          </a:p>
        </p:txBody>
      </p:sp>
      <p:sp>
        <p:nvSpPr>
          <p:cNvPr id="3" name="Content Placeholder 2">
            <a:extLst>
              <a:ext uri="{FF2B5EF4-FFF2-40B4-BE49-F238E27FC236}">
                <a16:creationId xmlns:a16="http://schemas.microsoft.com/office/drawing/2014/main" id="{23887231-230D-4A67-97E5-16B95E8E0917}"/>
              </a:ext>
            </a:extLst>
          </p:cNvPr>
          <p:cNvSpPr>
            <a:spLocks noGrp="1"/>
          </p:cNvSpPr>
          <p:nvPr>
            <p:ph idx="1"/>
          </p:nvPr>
        </p:nvSpPr>
        <p:spPr/>
        <p:txBody>
          <a:bodyPr/>
          <a:lstStyle/>
          <a:p>
            <a:r>
              <a:rPr lang="en-US" sz="2400" dirty="0"/>
              <a:t>Sockets are bi-directional even if used unidirectional manner.</a:t>
            </a:r>
          </a:p>
          <a:p>
            <a:r>
              <a:rPr lang="en-US" sz="2400" dirty="0"/>
              <a:t>Sockets are identified by their protocol</a:t>
            </a:r>
          </a:p>
          <a:p>
            <a:pPr lvl="1"/>
            <a:r>
              <a:rPr lang="en-US" sz="2400" dirty="0"/>
              <a:t>TCP – transmission control protocol</a:t>
            </a:r>
          </a:p>
          <a:p>
            <a:pPr lvl="2"/>
            <a:r>
              <a:rPr lang="en-US" sz="2400" dirty="0"/>
              <a:t>Connection oriented, complex keepalive protocol</a:t>
            </a:r>
          </a:p>
          <a:p>
            <a:pPr lvl="1"/>
            <a:r>
              <a:rPr lang="en-US" sz="2400" dirty="0"/>
              <a:t>UDP – user datagram protocol</a:t>
            </a:r>
          </a:p>
          <a:p>
            <a:pPr lvl="2"/>
            <a:r>
              <a:rPr lang="en-US" sz="2400" dirty="0"/>
              <a:t>Connectionless, missed messages are lost.</a:t>
            </a:r>
          </a:p>
          <a:p>
            <a:r>
              <a:rPr lang="en-US" sz="2400" dirty="0"/>
              <a:t>Locally bound to IP/port pair to a remote IP/port pair.</a:t>
            </a:r>
          </a:p>
          <a:p>
            <a:r>
              <a:rPr lang="en-US" sz="2400" dirty="0"/>
              <a:t>Sockets can be on the same machine using loopback.</a:t>
            </a:r>
          </a:p>
          <a:p>
            <a:endParaRPr lang="en-US" sz="2400" dirty="0"/>
          </a:p>
        </p:txBody>
      </p:sp>
    </p:spTree>
    <p:extLst>
      <p:ext uri="{BB962C8B-B14F-4D97-AF65-F5344CB8AC3E}">
        <p14:creationId xmlns:p14="http://schemas.microsoft.com/office/powerpoint/2010/main" val="39221912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03E87-F785-4358-9DEA-F9C386FEEC74}"/>
              </a:ext>
            </a:extLst>
          </p:cNvPr>
          <p:cNvSpPr>
            <a:spLocks noGrp="1"/>
          </p:cNvSpPr>
          <p:nvPr>
            <p:ph type="title"/>
          </p:nvPr>
        </p:nvSpPr>
        <p:spPr/>
        <p:txBody>
          <a:bodyPr/>
          <a:lstStyle/>
          <a:p>
            <a:r>
              <a:rPr lang="en-US" dirty="0"/>
              <a:t>Socket Connections</a:t>
            </a:r>
          </a:p>
        </p:txBody>
      </p:sp>
      <p:pic>
        <p:nvPicPr>
          <p:cNvPr id="4" name="Content Placeholder 3">
            <a:extLst>
              <a:ext uri="{FF2B5EF4-FFF2-40B4-BE49-F238E27FC236}">
                <a16:creationId xmlns:a16="http://schemas.microsoft.com/office/drawing/2014/main" id="{87895774-EC7D-448B-B679-8DE56A42FEFB}"/>
              </a:ext>
            </a:extLst>
          </p:cNvPr>
          <p:cNvPicPr>
            <a:picLocks noGrp="1" noChangeAspect="1"/>
          </p:cNvPicPr>
          <p:nvPr>
            <p:ph idx="1"/>
          </p:nvPr>
        </p:nvPicPr>
        <p:blipFill rotWithShape="1">
          <a:blip r:embed="rId2"/>
          <a:srcRect l="38598" t="28379" r="38697" b="31050"/>
          <a:stretch/>
        </p:blipFill>
        <p:spPr>
          <a:xfrm>
            <a:off x="1539550" y="1138335"/>
            <a:ext cx="6111551" cy="4096138"/>
          </a:xfrm>
          <a:prstGeom prst="rect">
            <a:avLst/>
          </a:prstGeom>
        </p:spPr>
      </p:pic>
      <p:sp>
        <p:nvSpPr>
          <p:cNvPr id="5" name="TextBox 4">
            <a:extLst>
              <a:ext uri="{FF2B5EF4-FFF2-40B4-BE49-F238E27FC236}">
                <a16:creationId xmlns:a16="http://schemas.microsoft.com/office/drawing/2014/main" id="{D4431212-0835-42BE-840D-0BC74CF4D27D}"/>
              </a:ext>
            </a:extLst>
          </p:cNvPr>
          <p:cNvSpPr txBox="1"/>
          <p:nvPr/>
        </p:nvSpPr>
        <p:spPr>
          <a:xfrm>
            <a:off x="1045029" y="5719665"/>
            <a:ext cx="6826484" cy="369332"/>
          </a:xfrm>
          <a:prstGeom prst="rect">
            <a:avLst/>
          </a:prstGeom>
          <a:noFill/>
        </p:spPr>
        <p:txBody>
          <a:bodyPr wrap="none" rtlCol="0">
            <a:spAutoFit/>
          </a:bodyPr>
          <a:lstStyle/>
          <a:p>
            <a:r>
              <a:rPr lang="en-US" dirty="0"/>
              <a:t>https://www.geeksforgeeks.org/socket-programming-cc/</a:t>
            </a:r>
          </a:p>
        </p:txBody>
      </p:sp>
    </p:spTree>
    <p:extLst>
      <p:ext uri="{BB962C8B-B14F-4D97-AF65-F5344CB8AC3E}">
        <p14:creationId xmlns:p14="http://schemas.microsoft.com/office/powerpoint/2010/main" val="30251762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6CE1-94AF-48DF-AB29-07BDF7C69B20}"/>
              </a:ext>
            </a:extLst>
          </p:cNvPr>
          <p:cNvSpPr>
            <a:spLocks noGrp="1"/>
          </p:cNvSpPr>
          <p:nvPr>
            <p:ph type="title"/>
          </p:nvPr>
        </p:nvSpPr>
        <p:spPr/>
        <p:txBody>
          <a:bodyPr/>
          <a:lstStyle/>
          <a:p>
            <a:r>
              <a:rPr lang="en-US" dirty="0"/>
              <a:t>Socket Calls</a:t>
            </a:r>
          </a:p>
        </p:txBody>
      </p:sp>
      <p:sp>
        <p:nvSpPr>
          <p:cNvPr id="3" name="Content Placeholder 2">
            <a:extLst>
              <a:ext uri="{FF2B5EF4-FFF2-40B4-BE49-F238E27FC236}">
                <a16:creationId xmlns:a16="http://schemas.microsoft.com/office/drawing/2014/main" id="{39B7E0E4-BAF3-488D-92DB-9CE256FF7663}"/>
              </a:ext>
            </a:extLst>
          </p:cNvPr>
          <p:cNvSpPr>
            <a:spLocks noGrp="1"/>
          </p:cNvSpPr>
          <p:nvPr>
            <p:ph idx="1"/>
          </p:nvPr>
        </p:nvSpPr>
        <p:spPr/>
        <p:txBody>
          <a:bodyPr/>
          <a:lstStyle/>
          <a:p>
            <a:r>
              <a:rPr lang="en-US" b="1" dirty="0"/>
              <a:t>Socket: </a:t>
            </a:r>
            <a:r>
              <a:rPr lang="en-US" dirty="0"/>
              <a:t>Create a new socket in the kernel and return a file descriptor.</a:t>
            </a:r>
          </a:p>
          <a:p>
            <a:pPr lvl="1"/>
            <a:r>
              <a:rPr lang="en-US" dirty="0"/>
              <a:t>int socket(int domain, int type, int protocol).</a:t>
            </a:r>
          </a:p>
          <a:p>
            <a:r>
              <a:rPr lang="en-US" b="1" dirty="0"/>
              <a:t>Bind:</a:t>
            </a:r>
            <a:r>
              <a:rPr lang="en-US" dirty="0"/>
              <a:t> Attach a local address to a socket</a:t>
            </a:r>
          </a:p>
          <a:p>
            <a:pPr lvl="1"/>
            <a:r>
              <a:rPr lang="en-US" dirty="0"/>
              <a:t>Binds the host address to the file descriptor.</a:t>
            </a:r>
          </a:p>
          <a:p>
            <a:r>
              <a:rPr lang="en-US" b="1" dirty="0"/>
              <a:t>Listen:</a:t>
            </a:r>
            <a:r>
              <a:rPr lang="en-US" dirty="0"/>
              <a:t> Announce willingness to accept connections</a:t>
            </a:r>
          </a:p>
          <a:p>
            <a:pPr lvl="1"/>
            <a:r>
              <a:rPr lang="en-US" dirty="0"/>
              <a:t>Associate backlog size for messages.</a:t>
            </a:r>
          </a:p>
          <a:p>
            <a:r>
              <a:rPr lang="en-US" b="1" dirty="0"/>
              <a:t>Accept:</a:t>
            </a:r>
            <a:r>
              <a:rPr lang="en-US" dirty="0"/>
              <a:t> Block caller until a connection request arrives - Server</a:t>
            </a:r>
          </a:p>
          <a:p>
            <a:pPr lvl="1"/>
            <a:r>
              <a:rPr lang="en-US" dirty="0"/>
              <a:t>Server side blocks until client makes contact</a:t>
            </a:r>
          </a:p>
          <a:p>
            <a:r>
              <a:rPr lang="en-US" b="1" dirty="0"/>
              <a:t>Connect:</a:t>
            </a:r>
            <a:r>
              <a:rPr lang="en-US" dirty="0"/>
              <a:t> Actively attempt to establish a connection - Client</a:t>
            </a:r>
          </a:p>
          <a:p>
            <a:r>
              <a:rPr lang="en-US" b="1" dirty="0"/>
              <a:t>Send:</a:t>
            </a:r>
            <a:r>
              <a:rPr lang="en-US" dirty="0"/>
              <a:t> Send some data over connection</a:t>
            </a:r>
          </a:p>
          <a:p>
            <a:r>
              <a:rPr lang="en-US" b="1" dirty="0"/>
              <a:t>Receive:</a:t>
            </a:r>
            <a:r>
              <a:rPr lang="en-US" dirty="0"/>
              <a:t> Receive some data over connection</a:t>
            </a:r>
          </a:p>
          <a:p>
            <a:r>
              <a:rPr lang="en-US" b="1" dirty="0"/>
              <a:t>Close:</a:t>
            </a:r>
            <a:r>
              <a:rPr lang="en-US" dirty="0"/>
              <a:t> Release the connection</a:t>
            </a:r>
          </a:p>
          <a:p>
            <a:endParaRPr lang="en-US" dirty="0"/>
          </a:p>
        </p:txBody>
      </p:sp>
    </p:spTree>
    <p:extLst>
      <p:ext uri="{BB962C8B-B14F-4D97-AF65-F5344CB8AC3E}">
        <p14:creationId xmlns:p14="http://schemas.microsoft.com/office/powerpoint/2010/main" val="333890317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887EC-D875-46FE-B888-1DC41BDA91E0}"/>
              </a:ext>
            </a:extLst>
          </p:cNvPr>
          <p:cNvSpPr>
            <a:spLocks noGrp="1"/>
          </p:cNvSpPr>
          <p:nvPr>
            <p:ph type="title"/>
          </p:nvPr>
        </p:nvSpPr>
        <p:spPr/>
        <p:txBody>
          <a:bodyPr/>
          <a:lstStyle/>
          <a:p>
            <a:r>
              <a:rPr lang="en-US" dirty="0"/>
              <a:t>Socket Creation</a:t>
            </a:r>
          </a:p>
        </p:txBody>
      </p:sp>
      <p:sp>
        <p:nvSpPr>
          <p:cNvPr id="3" name="Content Placeholder 2">
            <a:extLst>
              <a:ext uri="{FF2B5EF4-FFF2-40B4-BE49-F238E27FC236}">
                <a16:creationId xmlns:a16="http://schemas.microsoft.com/office/drawing/2014/main" id="{D4137FF2-F36A-41EA-A90E-AB00830D723E}"/>
              </a:ext>
            </a:extLst>
          </p:cNvPr>
          <p:cNvSpPr>
            <a:spLocks noGrp="1"/>
          </p:cNvSpPr>
          <p:nvPr>
            <p:ph idx="1"/>
          </p:nvPr>
        </p:nvSpPr>
        <p:spPr/>
        <p:txBody>
          <a:bodyPr/>
          <a:lstStyle/>
          <a:p>
            <a:pPr marL="857250" lvl="2" indent="0">
              <a:buNone/>
            </a:pPr>
            <a:r>
              <a:rPr lang="en-US" sz="2400" dirty="0"/>
              <a:t>int socket(int domain, int type, int protocol)</a:t>
            </a:r>
          </a:p>
          <a:p>
            <a:r>
              <a:rPr lang="en-US" b="1" dirty="0"/>
              <a:t>Domain</a:t>
            </a:r>
          </a:p>
          <a:p>
            <a:pPr lvl="1"/>
            <a:r>
              <a:rPr lang="en-US" dirty="0"/>
              <a:t>AF_UNIX, AF_LOCAL   Local communication          </a:t>
            </a:r>
            <a:r>
              <a:rPr lang="en-US" dirty="0" err="1"/>
              <a:t>unix</a:t>
            </a:r>
            <a:r>
              <a:rPr lang="en-US" dirty="0"/>
              <a:t>(7)</a:t>
            </a:r>
          </a:p>
          <a:p>
            <a:pPr lvl="1"/>
            <a:r>
              <a:rPr lang="en-US" dirty="0"/>
              <a:t>AF_INET                        IPv4 Internet protocols        </a:t>
            </a:r>
            <a:r>
              <a:rPr lang="en-US" dirty="0" err="1"/>
              <a:t>ip</a:t>
            </a:r>
            <a:r>
              <a:rPr lang="en-US" dirty="0"/>
              <a:t>(7)</a:t>
            </a:r>
          </a:p>
          <a:p>
            <a:pPr lvl="1"/>
            <a:r>
              <a:rPr lang="en-US" dirty="0"/>
              <a:t>AF_INET6                      IPv6 Internet protocols        ipv6(7)</a:t>
            </a:r>
          </a:p>
          <a:p>
            <a:pPr lvl="1"/>
            <a:r>
              <a:rPr lang="en-US" dirty="0"/>
              <a:t>AF_NETLINK          Kernel user interface device      </a:t>
            </a:r>
            <a:r>
              <a:rPr lang="en-US" dirty="0" err="1"/>
              <a:t>netlink</a:t>
            </a:r>
            <a:r>
              <a:rPr lang="en-US" dirty="0"/>
              <a:t>(7)</a:t>
            </a:r>
          </a:p>
          <a:p>
            <a:pPr lvl="1"/>
            <a:r>
              <a:rPr lang="en-US" dirty="0"/>
              <a:t>AF_X25                  ITU-T X.25 / ISO-8208 protocol  x25(7)</a:t>
            </a:r>
          </a:p>
          <a:p>
            <a:r>
              <a:rPr lang="en-US" b="1" dirty="0"/>
              <a:t>Type</a:t>
            </a:r>
          </a:p>
          <a:p>
            <a:pPr lvl="1"/>
            <a:r>
              <a:rPr lang="en-US" dirty="0"/>
              <a:t>SOCK_STREAM     Sequenced, reliable, two-way, connection-based byte  streams.</a:t>
            </a:r>
          </a:p>
          <a:p>
            <a:pPr lvl="1"/>
            <a:r>
              <a:rPr lang="en-US" dirty="0"/>
              <a:t>SOCK_DGRAM      Supports datagrams (connectionless, unreliable messages of a fixed maximum length).</a:t>
            </a:r>
            <a:endParaRPr lang="en-US" b="1" dirty="0"/>
          </a:p>
          <a:p>
            <a:pPr lvl="1"/>
            <a:r>
              <a:rPr lang="en-US" dirty="0"/>
              <a:t>SOCK_RAW           Provides raw network protocol access.</a:t>
            </a:r>
          </a:p>
        </p:txBody>
      </p:sp>
    </p:spTree>
    <p:extLst>
      <p:ext uri="{BB962C8B-B14F-4D97-AF65-F5344CB8AC3E}">
        <p14:creationId xmlns:p14="http://schemas.microsoft.com/office/powerpoint/2010/main" val="170677142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6D584-C4ED-41C3-AEF1-BEC6D81AF3B4}"/>
              </a:ext>
            </a:extLst>
          </p:cNvPr>
          <p:cNvSpPr>
            <a:spLocks noGrp="1"/>
          </p:cNvSpPr>
          <p:nvPr>
            <p:ph type="title"/>
          </p:nvPr>
        </p:nvSpPr>
        <p:spPr/>
        <p:txBody>
          <a:bodyPr/>
          <a:lstStyle/>
          <a:p>
            <a:r>
              <a:rPr lang="en-US" dirty="0"/>
              <a:t>Socket Creation (</a:t>
            </a:r>
            <a:r>
              <a:rPr lang="en-US" dirty="0" err="1"/>
              <a:t>con’t</a:t>
            </a:r>
            <a:r>
              <a:rPr lang="en-US" dirty="0"/>
              <a:t>)</a:t>
            </a:r>
          </a:p>
        </p:txBody>
      </p:sp>
      <p:sp>
        <p:nvSpPr>
          <p:cNvPr id="3" name="Content Placeholder 2">
            <a:extLst>
              <a:ext uri="{FF2B5EF4-FFF2-40B4-BE49-F238E27FC236}">
                <a16:creationId xmlns:a16="http://schemas.microsoft.com/office/drawing/2014/main" id="{34B31985-1155-404C-A459-A5D9681AEB48}"/>
              </a:ext>
            </a:extLst>
          </p:cNvPr>
          <p:cNvSpPr>
            <a:spLocks noGrp="1"/>
          </p:cNvSpPr>
          <p:nvPr>
            <p:ph idx="1"/>
          </p:nvPr>
        </p:nvSpPr>
        <p:spPr>
          <a:xfrm>
            <a:off x="806450" y="1156996"/>
            <a:ext cx="8229600" cy="4607217"/>
          </a:xfrm>
        </p:spPr>
        <p:txBody>
          <a:bodyPr/>
          <a:lstStyle/>
          <a:p>
            <a:r>
              <a:rPr lang="en-US" b="1" dirty="0"/>
              <a:t>Type</a:t>
            </a:r>
          </a:p>
          <a:p>
            <a:pPr lvl="1"/>
            <a:r>
              <a:rPr lang="en-US" dirty="0"/>
              <a:t>SOCK_SEQPACKET  Sequenced,  reliable,  two-way connection-based data transmission path  for  datagrams  of  fixed maximum  length;  a  consumer  is  required  to read an entire packet with each input system call.</a:t>
            </a:r>
          </a:p>
          <a:p>
            <a:pPr lvl="1"/>
            <a:r>
              <a:rPr lang="en-US" dirty="0"/>
              <a:t>SOCK_RDM               Provides a reliable datagram layer that does not  guarantee ordering.</a:t>
            </a:r>
            <a:endParaRPr lang="en-US" b="1" dirty="0"/>
          </a:p>
          <a:p>
            <a:r>
              <a:rPr lang="en-US" b="1" dirty="0"/>
              <a:t>Including Bitwise OR</a:t>
            </a:r>
          </a:p>
          <a:p>
            <a:pPr lvl="1"/>
            <a:r>
              <a:rPr lang="en-US" dirty="0"/>
              <a:t>SOCK_NONBLOCK   Set the O_NONBLOCK file status flag  on  the  new  open file description.  Using this flag saves extra calls to </a:t>
            </a:r>
            <a:r>
              <a:rPr lang="en-US" dirty="0" err="1"/>
              <a:t>fcntl</a:t>
            </a:r>
            <a:r>
              <a:rPr lang="en-US" dirty="0"/>
              <a:t>(2) to achieve the same result.</a:t>
            </a:r>
          </a:p>
          <a:p>
            <a:pPr lvl="1"/>
            <a:r>
              <a:rPr lang="en-US" dirty="0"/>
              <a:t>SOCK_CLOEXEC    Set the close-on-exec (FD_CLOEXEC) flag on the new file descriptor.   See the description of the O_CLOEXEC flag in open(2) for reasons why this may be useful. </a:t>
            </a:r>
          </a:p>
          <a:p>
            <a:r>
              <a:rPr lang="en-US" b="1" dirty="0"/>
              <a:t>Protocol - </a:t>
            </a:r>
            <a:r>
              <a:rPr lang="en-US" dirty="0"/>
              <a:t>Usually can be set to 0. See /</a:t>
            </a:r>
            <a:r>
              <a:rPr lang="en-US" dirty="0" err="1"/>
              <a:t>etc</a:t>
            </a:r>
            <a:r>
              <a:rPr lang="en-US" dirty="0"/>
              <a:t>/protocols or </a:t>
            </a:r>
            <a:r>
              <a:rPr lang="en-US" dirty="0" err="1"/>
              <a:t>getprotent</a:t>
            </a:r>
            <a:r>
              <a:rPr lang="en-US" dirty="0"/>
              <a:t>.</a:t>
            </a:r>
          </a:p>
        </p:txBody>
      </p:sp>
    </p:spTree>
    <p:extLst>
      <p:ext uri="{BB962C8B-B14F-4D97-AF65-F5344CB8AC3E}">
        <p14:creationId xmlns:p14="http://schemas.microsoft.com/office/powerpoint/2010/main" val="231369659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D8FC0-E891-4E47-AE03-A44A5CC14D75}"/>
              </a:ext>
            </a:extLst>
          </p:cNvPr>
          <p:cNvSpPr>
            <a:spLocks noGrp="1"/>
          </p:cNvSpPr>
          <p:nvPr>
            <p:ph type="title"/>
          </p:nvPr>
        </p:nvSpPr>
        <p:spPr/>
        <p:txBody>
          <a:bodyPr/>
          <a:lstStyle/>
          <a:p>
            <a:r>
              <a:rPr lang="en-US" dirty="0"/>
              <a:t>Server Socket Creation</a:t>
            </a:r>
          </a:p>
        </p:txBody>
      </p:sp>
      <p:sp>
        <p:nvSpPr>
          <p:cNvPr id="3" name="Content Placeholder 2">
            <a:extLst>
              <a:ext uri="{FF2B5EF4-FFF2-40B4-BE49-F238E27FC236}">
                <a16:creationId xmlns:a16="http://schemas.microsoft.com/office/drawing/2014/main" id="{B0BF1030-BB4A-4C6D-9A8E-626CB7FF5F5F}"/>
              </a:ext>
            </a:extLst>
          </p:cNvPr>
          <p:cNvSpPr>
            <a:spLocks noGrp="1"/>
          </p:cNvSpPr>
          <p:nvPr>
            <p:ph idx="1"/>
          </p:nvPr>
        </p:nvSpPr>
        <p:spPr/>
        <p:txBody>
          <a:bodyPr/>
          <a:lstStyle/>
          <a:p>
            <a:pPr marL="0" indent="0">
              <a:buNone/>
            </a:pPr>
            <a:r>
              <a:rPr lang="en-US" dirty="0"/>
              <a:t> </a:t>
            </a:r>
            <a:r>
              <a:rPr lang="en-US" b="1" dirty="0"/>
              <a:t>int</a:t>
            </a:r>
            <a:r>
              <a:rPr lang="en-US" dirty="0"/>
              <a:t> </a:t>
            </a:r>
            <a:r>
              <a:rPr lang="en-US" dirty="0" err="1"/>
              <a:t>serverFD</a:t>
            </a:r>
            <a:r>
              <a:rPr lang="en-US" dirty="0"/>
              <a:t> = 0, </a:t>
            </a:r>
            <a:r>
              <a:rPr lang="en-US" dirty="0" err="1"/>
              <a:t>clientFD</a:t>
            </a:r>
            <a:r>
              <a:rPr lang="en-US" dirty="0"/>
              <a:t> = 0;                               </a:t>
            </a:r>
            <a:r>
              <a:rPr lang="en-US" b="1" i="1" dirty="0"/>
              <a:t>// declare 2 file descriptors</a:t>
            </a:r>
          </a:p>
          <a:p>
            <a:pPr marL="0" indent="0">
              <a:buNone/>
            </a:pPr>
            <a:r>
              <a:rPr lang="en-US" dirty="0"/>
              <a:t> </a:t>
            </a:r>
            <a:r>
              <a:rPr lang="en-US" b="1" dirty="0"/>
              <a:t>struct</a:t>
            </a:r>
            <a:r>
              <a:rPr lang="en-US" dirty="0"/>
              <a:t> </a:t>
            </a:r>
            <a:r>
              <a:rPr lang="en-US" dirty="0" err="1"/>
              <a:t>sockaddr_in</a:t>
            </a:r>
            <a:r>
              <a:rPr lang="en-US" dirty="0"/>
              <a:t> </a:t>
            </a:r>
            <a:r>
              <a:rPr lang="en-US" dirty="0" err="1"/>
              <a:t>ipOfServer</a:t>
            </a:r>
            <a:r>
              <a:rPr lang="en-US" dirty="0"/>
              <a:t>;                                    </a:t>
            </a:r>
          </a:p>
          <a:p>
            <a:pPr marL="0" indent="0">
              <a:buNone/>
            </a:pPr>
            <a:r>
              <a:rPr lang="en-US" dirty="0"/>
              <a:t> </a:t>
            </a:r>
            <a:r>
              <a:rPr lang="en-US" dirty="0" err="1"/>
              <a:t>serverFD</a:t>
            </a:r>
            <a:r>
              <a:rPr lang="en-US" dirty="0"/>
              <a:t> = </a:t>
            </a:r>
            <a:r>
              <a:rPr lang="en-US" dirty="0">
                <a:solidFill>
                  <a:srgbClr val="0070C0"/>
                </a:solidFill>
              </a:rPr>
              <a:t>socket</a:t>
            </a:r>
            <a:r>
              <a:rPr lang="en-US" dirty="0"/>
              <a:t>(AF_INET, SOCK_STREAM, 0); </a:t>
            </a:r>
            <a:r>
              <a:rPr lang="en-US" b="1" i="1" dirty="0"/>
              <a:t>// creating socket</a:t>
            </a:r>
            <a:endParaRPr lang="en-US" b="1" dirty="0"/>
          </a:p>
          <a:p>
            <a:pPr marL="0" indent="0">
              <a:buNone/>
            </a:pPr>
            <a:r>
              <a:rPr lang="en-US" dirty="0"/>
              <a:t> </a:t>
            </a:r>
            <a:r>
              <a:rPr lang="en-US" dirty="0" err="1"/>
              <a:t>memset</a:t>
            </a:r>
            <a:r>
              <a:rPr lang="en-US" dirty="0"/>
              <a:t>(&amp;</a:t>
            </a:r>
            <a:r>
              <a:rPr lang="en-US" dirty="0" err="1"/>
              <a:t>ipOfServer</a:t>
            </a:r>
            <a:r>
              <a:rPr lang="en-US" dirty="0"/>
              <a:t>, '0', </a:t>
            </a:r>
            <a:r>
              <a:rPr lang="en-US" b="1" dirty="0" err="1"/>
              <a:t>sizeof</a:t>
            </a:r>
            <a:r>
              <a:rPr lang="en-US" dirty="0"/>
              <a:t>(</a:t>
            </a:r>
            <a:r>
              <a:rPr lang="en-US" dirty="0" err="1"/>
              <a:t>ipOfServer</a:t>
            </a:r>
            <a:r>
              <a:rPr lang="en-US" dirty="0"/>
              <a:t>));</a:t>
            </a:r>
          </a:p>
          <a:p>
            <a:pPr marL="0" indent="0">
              <a:buNone/>
            </a:pPr>
            <a:r>
              <a:rPr lang="en-US" dirty="0"/>
              <a:t> </a:t>
            </a:r>
            <a:r>
              <a:rPr lang="en-US" dirty="0" err="1"/>
              <a:t>ipOfServer.sin_family</a:t>
            </a:r>
            <a:r>
              <a:rPr lang="en-US" dirty="0"/>
              <a:t> = AF_INET;</a:t>
            </a:r>
          </a:p>
          <a:p>
            <a:pPr marL="0" indent="0">
              <a:buNone/>
            </a:pPr>
            <a:r>
              <a:rPr lang="en-US" dirty="0"/>
              <a:t> </a:t>
            </a:r>
            <a:r>
              <a:rPr lang="en-US" dirty="0" err="1"/>
              <a:t>ipOfServer.sin_addr.s_addr</a:t>
            </a:r>
            <a:r>
              <a:rPr lang="en-US" dirty="0"/>
              <a:t> = </a:t>
            </a:r>
            <a:r>
              <a:rPr lang="en-US" dirty="0" err="1">
                <a:solidFill>
                  <a:srgbClr val="0070C0"/>
                </a:solidFill>
              </a:rPr>
              <a:t>htonl</a:t>
            </a:r>
            <a:r>
              <a:rPr lang="en-US" dirty="0"/>
              <a:t>(INADDR_ANY);  </a:t>
            </a:r>
            <a:r>
              <a:rPr lang="en-US" b="1" i="1" dirty="0"/>
              <a:t>// bind to all interfaces</a:t>
            </a:r>
          </a:p>
          <a:p>
            <a:pPr marL="0" indent="0">
              <a:buNone/>
            </a:pPr>
            <a:r>
              <a:rPr lang="en-US" dirty="0"/>
              <a:t> </a:t>
            </a:r>
            <a:r>
              <a:rPr lang="en-US" dirty="0" err="1"/>
              <a:t>ipOfServer.sin_port</a:t>
            </a:r>
            <a:r>
              <a:rPr lang="en-US" dirty="0"/>
              <a:t> = </a:t>
            </a:r>
            <a:r>
              <a:rPr lang="en-US" dirty="0" err="1">
                <a:solidFill>
                  <a:srgbClr val="0070C0"/>
                </a:solidFill>
              </a:rPr>
              <a:t>htons</a:t>
            </a:r>
            <a:r>
              <a:rPr lang="en-US" dirty="0"/>
              <a:t>(2017);        </a:t>
            </a:r>
            <a:r>
              <a:rPr lang="en-US" b="1" dirty="0"/>
              <a:t> </a:t>
            </a:r>
            <a:r>
              <a:rPr lang="en-US" b="1" i="1" dirty="0"/>
              <a:t>// this is the port of running server</a:t>
            </a:r>
            <a:endParaRPr lang="en-US" b="1" dirty="0"/>
          </a:p>
          <a:p>
            <a:pPr marL="0" indent="0">
              <a:buNone/>
            </a:pPr>
            <a:r>
              <a:rPr lang="en-US" dirty="0"/>
              <a:t> </a:t>
            </a:r>
            <a:r>
              <a:rPr lang="en-US" dirty="0">
                <a:solidFill>
                  <a:srgbClr val="0070C0"/>
                </a:solidFill>
              </a:rPr>
              <a:t>bind</a:t>
            </a:r>
            <a:r>
              <a:rPr lang="en-US" dirty="0"/>
              <a:t>(</a:t>
            </a:r>
            <a:r>
              <a:rPr lang="en-US" dirty="0" err="1"/>
              <a:t>serverFD</a:t>
            </a:r>
            <a:r>
              <a:rPr lang="en-US" dirty="0"/>
              <a:t>, (</a:t>
            </a:r>
            <a:r>
              <a:rPr lang="en-US" b="1" dirty="0"/>
              <a:t>struct</a:t>
            </a:r>
            <a:r>
              <a:rPr lang="en-US" dirty="0"/>
              <a:t> </a:t>
            </a:r>
            <a:r>
              <a:rPr lang="en-US" dirty="0" err="1"/>
              <a:t>sockaddr</a:t>
            </a:r>
            <a:r>
              <a:rPr lang="en-US" dirty="0"/>
              <a:t>*)&amp;</a:t>
            </a:r>
            <a:r>
              <a:rPr lang="en-US" dirty="0" err="1"/>
              <a:t>ipOfServer</a:t>
            </a:r>
            <a:r>
              <a:rPr lang="en-US" dirty="0"/>
              <a:t> , </a:t>
            </a:r>
            <a:r>
              <a:rPr lang="en-US" b="1" dirty="0" err="1"/>
              <a:t>sizeof</a:t>
            </a:r>
            <a:r>
              <a:rPr lang="en-US" dirty="0"/>
              <a:t>(</a:t>
            </a:r>
            <a:r>
              <a:rPr lang="en-US" dirty="0" err="1"/>
              <a:t>ipOfServer</a:t>
            </a:r>
            <a:r>
              <a:rPr lang="en-US" dirty="0"/>
              <a:t>));</a:t>
            </a:r>
          </a:p>
          <a:p>
            <a:pPr marL="0" indent="0">
              <a:buNone/>
            </a:pPr>
            <a:r>
              <a:rPr lang="en-US" dirty="0"/>
              <a:t> </a:t>
            </a:r>
            <a:r>
              <a:rPr lang="en-US" dirty="0">
                <a:solidFill>
                  <a:srgbClr val="0070C0"/>
                </a:solidFill>
              </a:rPr>
              <a:t>listen</a:t>
            </a:r>
            <a:r>
              <a:rPr lang="en-US" dirty="0"/>
              <a:t>(</a:t>
            </a:r>
            <a:r>
              <a:rPr lang="en-US" dirty="0" err="1"/>
              <a:t>serverFD</a:t>
            </a:r>
            <a:r>
              <a:rPr lang="en-US" dirty="0"/>
              <a:t>, 20);                               </a:t>
            </a:r>
            <a:r>
              <a:rPr lang="en-US" b="1" i="1" dirty="0"/>
              <a:t>// listen sets up the backlog queue</a:t>
            </a:r>
          </a:p>
          <a:p>
            <a:pPr marL="0" indent="0">
              <a:buNone/>
            </a:pPr>
            <a:r>
              <a:rPr lang="en-US" dirty="0"/>
              <a:t> </a:t>
            </a:r>
            <a:r>
              <a:rPr lang="en-US" b="1" dirty="0"/>
              <a:t>while</a:t>
            </a:r>
            <a:r>
              <a:rPr lang="en-US" dirty="0"/>
              <a:t>(1) {</a:t>
            </a:r>
          </a:p>
          <a:p>
            <a:pPr marL="0" indent="0">
              <a:buNone/>
            </a:pPr>
            <a:r>
              <a:rPr lang="en-US" dirty="0"/>
              <a:t>      </a:t>
            </a:r>
            <a:r>
              <a:rPr lang="en-US" dirty="0" err="1"/>
              <a:t>clientFD</a:t>
            </a:r>
            <a:r>
              <a:rPr lang="en-US" dirty="0"/>
              <a:t> = </a:t>
            </a:r>
            <a:r>
              <a:rPr lang="en-US" dirty="0">
                <a:solidFill>
                  <a:srgbClr val="0070C0"/>
                </a:solidFill>
              </a:rPr>
              <a:t>accept</a:t>
            </a:r>
            <a:r>
              <a:rPr lang="en-US" dirty="0"/>
              <a:t>(</a:t>
            </a:r>
            <a:r>
              <a:rPr lang="en-US" dirty="0" err="1"/>
              <a:t>serverFD</a:t>
            </a:r>
            <a:r>
              <a:rPr lang="en-US" dirty="0"/>
              <a:t>, (</a:t>
            </a:r>
            <a:r>
              <a:rPr lang="en-US" b="1" dirty="0"/>
              <a:t>struct</a:t>
            </a:r>
            <a:r>
              <a:rPr lang="en-US" dirty="0"/>
              <a:t> </a:t>
            </a:r>
            <a:r>
              <a:rPr lang="en-US" dirty="0" err="1"/>
              <a:t>sockaddr</a:t>
            </a:r>
            <a:r>
              <a:rPr lang="en-US" dirty="0"/>
              <a:t>*)</a:t>
            </a:r>
            <a:r>
              <a:rPr lang="en-US" b="1" dirty="0"/>
              <a:t>NULL</a:t>
            </a:r>
            <a:r>
              <a:rPr lang="en-US" dirty="0"/>
              <a:t>, </a:t>
            </a:r>
            <a:r>
              <a:rPr lang="en-US" b="1" dirty="0"/>
              <a:t>NULL</a:t>
            </a:r>
            <a:r>
              <a:rPr lang="en-US" dirty="0"/>
              <a:t>);  </a:t>
            </a:r>
            <a:r>
              <a:rPr lang="en-US" b="1" i="1" dirty="0"/>
              <a:t>// blocking</a:t>
            </a:r>
          </a:p>
          <a:p>
            <a:pPr marL="0" indent="0">
              <a:buNone/>
            </a:pPr>
            <a:r>
              <a:rPr lang="en-US" b="1" dirty="0"/>
              <a:t>      // Ready to Read/Write using </a:t>
            </a:r>
            <a:r>
              <a:rPr lang="en-US" b="1" dirty="0" err="1"/>
              <a:t>clientFD</a:t>
            </a:r>
            <a:endParaRPr lang="en-US" b="1" dirty="0"/>
          </a:p>
          <a:p>
            <a:endParaRPr lang="en-US" dirty="0"/>
          </a:p>
        </p:txBody>
      </p:sp>
    </p:spTree>
    <p:extLst>
      <p:ext uri="{BB962C8B-B14F-4D97-AF65-F5344CB8AC3E}">
        <p14:creationId xmlns:p14="http://schemas.microsoft.com/office/powerpoint/2010/main" val="320076487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EF911-3130-4A64-89C9-FE2A1AE61C16}"/>
              </a:ext>
            </a:extLst>
          </p:cNvPr>
          <p:cNvSpPr>
            <a:spLocks noGrp="1"/>
          </p:cNvSpPr>
          <p:nvPr>
            <p:ph type="title"/>
          </p:nvPr>
        </p:nvSpPr>
        <p:spPr/>
        <p:txBody>
          <a:bodyPr/>
          <a:lstStyle/>
          <a:p>
            <a:r>
              <a:rPr lang="en-US" dirty="0"/>
              <a:t>Client Socket Creation</a:t>
            </a:r>
          </a:p>
        </p:txBody>
      </p:sp>
      <p:sp>
        <p:nvSpPr>
          <p:cNvPr id="3" name="Content Placeholder 2">
            <a:extLst>
              <a:ext uri="{FF2B5EF4-FFF2-40B4-BE49-F238E27FC236}">
                <a16:creationId xmlns:a16="http://schemas.microsoft.com/office/drawing/2014/main" id="{6A957B6F-17C5-4959-A5CC-179EB833A039}"/>
              </a:ext>
            </a:extLst>
          </p:cNvPr>
          <p:cNvSpPr>
            <a:spLocks noGrp="1"/>
          </p:cNvSpPr>
          <p:nvPr>
            <p:ph idx="1"/>
          </p:nvPr>
        </p:nvSpPr>
        <p:spPr/>
        <p:txBody>
          <a:bodyPr/>
          <a:lstStyle/>
          <a:p>
            <a:pPr marL="0" indent="0">
              <a:buNone/>
            </a:pPr>
            <a:r>
              <a:rPr lang="en-US" dirty="0"/>
              <a:t> </a:t>
            </a:r>
            <a:r>
              <a:rPr lang="en-US" sz="1600" b="1" dirty="0"/>
              <a:t>int</a:t>
            </a:r>
            <a:r>
              <a:rPr lang="en-US" sz="1600" dirty="0"/>
              <a:t> </a:t>
            </a:r>
            <a:r>
              <a:rPr lang="en-US" sz="1600" dirty="0" err="1"/>
              <a:t>socketFD</a:t>
            </a:r>
            <a:r>
              <a:rPr lang="en-US" sz="1600" dirty="0"/>
              <a:t> = 0;                            </a:t>
            </a:r>
            <a:r>
              <a:rPr lang="en-US" sz="1600" b="1" i="1" dirty="0"/>
              <a:t>// </a:t>
            </a:r>
            <a:r>
              <a:rPr lang="en-US" sz="1600" b="1" i="1" dirty="0" err="1"/>
              <a:t>declre</a:t>
            </a:r>
            <a:r>
              <a:rPr lang="en-US" sz="1600" b="1" i="1" dirty="0"/>
              <a:t> 1 socket file descriptor</a:t>
            </a:r>
          </a:p>
          <a:p>
            <a:pPr marL="0" indent="0">
              <a:buNone/>
            </a:pPr>
            <a:r>
              <a:rPr lang="en-US" sz="1600" b="1" dirty="0"/>
              <a:t> struct</a:t>
            </a:r>
            <a:r>
              <a:rPr lang="en-US" sz="1600" dirty="0"/>
              <a:t> </a:t>
            </a:r>
            <a:r>
              <a:rPr lang="en-US" sz="1600" dirty="0" err="1"/>
              <a:t>sockaddr_in</a:t>
            </a:r>
            <a:r>
              <a:rPr lang="en-US" sz="1600" dirty="0"/>
              <a:t> </a:t>
            </a:r>
            <a:r>
              <a:rPr lang="en-US" sz="1600" dirty="0" err="1"/>
              <a:t>ipOfServer</a:t>
            </a:r>
            <a:r>
              <a:rPr lang="en-US" sz="1600" dirty="0"/>
              <a:t>;</a:t>
            </a:r>
          </a:p>
          <a:p>
            <a:pPr marL="0" indent="0">
              <a:buNone/>
            </a:pPr>
            <a:r>
              <a:rPr lang="en-US" sz="1600" b="1" dirty="0"/>
              <a:t> </a:t>
            </a:r>
            <a:r>
              <a:rPr lang="en-US" sz="1600" b="1" i="1" dirty="0"/>
              <a:t>// Create an TCP IPV4 socket</a:t>
            </a:r>
            <a:r>
              <a:rPr lang="en-US" sz="1600" i="1" dirty="0"/>
              <a:t>.</a:t>
            </a:r>
          </a:p>
          <a:p>
            <a:pPr marL="0" indent="0">
              <a:buNone/>
            </a:pPr>
            <a:r>
              <a:rPr lang="en-US" sz="1600" b="1" dirty="0"/>
              <a:t> if</a:t>
            </a:r>
            <a:r>
              <a:rPr lang="en-US" sz="1600" dirty="0"/>
              <a:t>((</a:t>
            </a:r>
            <a:r>
              <a:rPr lang="en-US" sz="1600" dirty="0" err="1"/>
              <a:t>socketFD</a:t>
            </a:r>
            <a:r>
              <a:rPr lang="en-US" sz="1600" dirty="0"/>
              <a:t> = </a:t>
            </a:r>
            <a:r>
              <a:rPr lang="en-US" sz="1600" dirty="0">
                <a:solidFill>
                  <a:srgbClr val="0070C0"/>
                </a:solidFill>
              </a:rPr>
              <a:t>socket</a:t>
            </a:r>
            <a:r>
              <a:rPr lang="en-US" sz="1600" dirty="0"/>
              <a:t>(AF_INET, SOCK_STREAM, 0))&lt; 0)  {</a:t>
            </a:r>
          </a:p>
          <a:p>
            <a:pPr marL="0" indent="0">
              <a:buNone/>
            </a:pPr>
            <a:r>
              <a:rPr lang="en-US" sz="1600" dirty="0"/>
              <a:t>        </a:t>
            </a:r>
            <a:r>
              <a:rPr lang="en-US" sz="1600" b="1" dirty="0" err="1"/>
              <a:t>printf</a:t>
            </a:r>
            <a:r>
              <a:rPr lang="en-US" sz="1600" dirty="0"/>
              <a:t>("Socket not created \n");</a:t>
            </a:r>
          </a:p>
          <a:p>
            <a:pPr marL="0" indent="0">
              <a:buNone/>
            </a:pPr>
            <a:r>
              <a:rPr lang="en-US" sz="1600" dirty="0"/>
              <a:t>        </a:t>
            </a:r>
            <a:r>
              <a:rPr lang="en-US" sz="1600" b="1" dirty="0"/>
              <a:t>return</a:t>
            </a:r>
            <a:r>
              <a:rPr lang="en-US" sz="1600" dirty="0"/>
              <a:t> 1;</a:t>
            </a:r>
          </a:p>
          <a:p>
            <a:pPr marL="0" indent="0">
              <a:buNone/>
            </a:pPr>
            <a:r>
              <a:rPr lang="en-US" sz="1600" dirty="0"/>
              <a:t> }</a:t>
            </a:r>
          </a:p>
          <a:p>
            <a:pPr marL="0" indent="0">
              <a:buNone/>
            </a:pPr>
            <a:r>
              <a:rPr lang="en-US" sz="1600" dirty="0"/>
              <a:t> </a:t>
            </a:r>
            <a:r>
              <a:rPr lang="en-US" sz="1600" dirty="0" err="1"/>
              <a:t>ipOfServer.sin_family</a:t>
            </a:r>
            <a:r>
              <a:rPr lang="en-US" sz="1600" dirty="0"/>
              <a:t> = AF_INET;</a:t>
            </a:r>
          </a:p>
          <a:p>
            <a:pPr marL="0" indent="0">
              <a:buNone/>
            </a:pPr>
            <a:r>
              <a:rPr lang="en-US" sz="1600" dirty="0"/>
              <a:t> </a:t>
            </a:r>
            <a:r>
              <a:rPr lang="en-US" sz="1600" dirty="0" err="1"/>
              <a:t>ipOfServer.sin_port</a:t>
            </a:r>
            <a:r>
              <a:rPr lang="en-US" sz="1600" dirty="0"/>
              <a:t> = </a:t>
            </a:r>
            <a:r>
              <a:rPr lang="en-US" sz="1600" dirty="0" err="1">
                <a:solidFill>
                  <a:srgbClr val="0070C0"/>
                </a:solidFill>
              </a:rPr>
              <a:t>htons</a:t>
            </a:r>
            <a:r>
              <a:rPr lang="en-US" sz="1600" dirty="0"/>
              <a:t>(2017);</a:t>
            </a:r>
          </a:p>
          <a:p>
            <a:pPr marL="0" indent="0">
              <a:buNone/>
            </a:pPr>
            <a:r>
              <a:rPr lang="en-US" sz="1600" dirty="0"/>
              <a:t> </a:t>
            </a:r>
            <a:r>
              <a:rPr lang="en-US" sz="1600" dirty="0" err="1"/>
              <a:t>ipOfServer.sin_addr.s_addr</a:t>
            </a:r>
            <a:r>
              <a:rPr lang="en-US" sz="1600" dirty="0"/>
              <a:t> = </a:t>
            </a:r>
            <a:r>
              <a:rPr lang="en-US" sz="1600" dirty="0" err="1">
                <a:solidFill>
                  <a:srgbClr val="0070C0"/>
                </a:solidFill>
              </a:rPr>
              <a:t>inet_addr</a:t>
            </a:r>
            <a:r>
              <a:rPr lang="en-US" sz="1600" dirty="0"/>
              <a:t>("127.0.0.1"); // loopback</a:t>
            </a:r>
          </a:p>
          <a:p>
            <a:pPr marL="0" indent="0">
              <a:buNone/>
            </a:pPr>
            <a:r>
              <a:rPr lang="en-US" sz="1600" b="1" dirty="0"/>
              <a:t> if</a:t>
            </a:r>
            <a:r>
              <a:rPr lang="en-US" sz="1600" dirty="0"/>
              <a:t>(</a:t>
            </a:r>
            <a:r>
              <a:rPr lang="en-US" sz="1600" dirty="0">
                <a:solidFill>
                  <a:srgbClr val="0070C0"/>
                </a:solidFill>
              </a:rPr>
              <a:t>connect</a:t>
            </a:r>
            <a:r>
              <a:rPr lang="en-US" sz="1600" dirty="0"/>
              <a:t>(</a:t>
            </a:r>
            <a:r>
              <a:rPr lang="en-US" sz="1600" dirty="0" err="1"/>
              <a:t>socketFD</a:t>
            </a:r>
            <a:r>
              <a:rPr lang="en-US" sz="1600" dirty="0"/>
              <a:t>, (</a:t>
            </a:r>
            <a:r>
              <a:rPr lang="en-US" sz="1600" b="1" dirty="0"/>
              <a:t>struct</a:t>
            </a:r>
            <a:r>
              <a:rPr lang="en-US" sz="1600" dirty="0"/>
              <a:t> </a:t>
            </a:r>
            <a:r>
              <a:rPr lang="en-US" sz="1600" dirty="0" err="1"/>
              <a:t>sockaddr</a:t>
            </a:r>
            <a:r>
              <a:rPr lang="en-US" sz="1600" dirty="0"/>
              <a:t> *)&amp;</a:t>
            </a:r>
            <a:r>
              <a:rPr lang="en-US" sz="1600" dirty="0" err="1"/>
              <a:t>ipOfServer</a:t>
            </a:r>
            <a:r>
              <a:rPr lang="en-US" sz="1600" dirty="0"/>
              <a:t>, </a:t>
            </a:r>
            <a:r>
              <a:rPr lang="en-US" sz="1600" b="1" dirty="0" err="1"/>
              <a:t>sizeof</a:t>
            </a:r>
            <a:r>
              <a:rPr lang="en-US" sz="1600" dirty="0"/>
              <a:t>(</a:t>
            </a:r>
            <a:r>
              <a:rPr lang="en-US" sz="1600" dirty="0" err="1"/>
              <a:t>ipOfServer</a:t>
            </a:r>
            <a:r>
              <a:rPr lang="en-US" sz="1600" dirty="0"/>
              <a:t>))&lt;0){</a:t>
            </a:r>
          </a:p>
          <a:p>
            <a:pPr marL="0" indent="0">
              <a:buNone/>
            </a:pPr>
            <a:r>
              <a:rPr lang="en-US" sz="1600" dirty="0"/>
              <a:t>        </a:t>
            </a:r>
            <a:r>
              <a:rPr lang="en-US" sz="1600" b="1" dirty="0" err="1"/>
              <a:t>printf</a:t>
            </a:r>
            <a:r>
              <a:rPr lang="en-US" sz="1600" dirty="0"/>
              <a:t>("Connection failed due to port and </a:t>
            </a:r>
            <a:r>
              <a:rPr lang="en-US" sz="1600" dirty="0" err="1"/>
              <a:t>ip</a:t>
            </a:r>
            <a:r>
              <a:rPr lang="en-US" sz="1600" dirty="0"/>
              <a:t> problems\n");</a:t>
            </a:r>
          </a:p>
          <a:p>
            <a:pPr marL="0" indent="0">
              <a:buNone/>
            </a:pPr>
            <a:r>
              <a:rPr lang="en-US" sz="1600" dirty="0"/>
              <a:t>        </a:t>
            </a:r>
            <a:r>
              <a:rPr lang="en-US" sz="1600" b="1" dirty="0"/>
              <a:t>return</a:t>
            </a:r>
            <a:r>
              <a:rPr lang="en-US" sz="1600" dirty="0"/>
              <a:t> 1; </a:t>
            </a:r>
          </a:p>
          <a:p>
            <a:pPr marL="0" indent="0">
              <a:buNone/>
            </a:pPr>
            <a:r>
              <a:rPr lang="en-US" sz="1600" dirty="0"/>
              <a:t>} </a:t>
            </a:r>
            <a:r>
              <a:rPr lang="en-US" sz="1600" b="1" dirty="0"/>
              <a:t>// Ready to read/write</a:t>
            </a:r>
          </a:p>
          <a:p>
            <a:endParaRPr lang="en-US" dirty="0"/>
          </a:p>
        </p:txBody>
      </p:sp>
    </p:spTree>
    <p:extLst>
      <p:ext uri="{BB962C8B-B14F-4D97-AF65-F5344CB8AC3E}">
        <p14:creationId xmlns:p14="http://schemas.microsoft.com/office/powerpoint/2010/main" val="2477320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1026">
            <a:extLst>
              <a:ext uri="{FF2B5EF4-FFF2-40B4-BE49-F238E27FC236}">
                <a16:creationId xmlns:a16="http://schemas.microsoft.com/office/drawing/2014/main" id="{D68BDBE5-5B26-40D6-9D6D-CF2A67989B04}"/>
              </a:ext>
            </a:extLst>
          </p:cNvPr>
          <p:cNvSpPr>
            <a:spLocks noGrp="1" noChangeArrowheads="1"/>
          </p:cNvSpPr>
          <p:nvPr>
            <p:ph type="title"/>
          </p:nvPr>
        </p:nvSpPr>
        <p:spPr>
          <a:xfrm>
            <a:off x="1079500" y="65088"/>
            <a:ext cx="7712075" cy="576262"/>
          </a:xfrm>
        </p:spPr>
        <p:txBody>
          <a:bodyPr/>
          <a:lstStyle/>
          <a:p>
            <a:pPr eaLnBrk="1" hangingPunct="1"/>
            <a:r>
              <a:rPr lang="en-US" altLang="en-US" sz="2400"/>
              <a:t>Why Applications are Operating System Specific</a:t>
            </a:r>
          </a:p>
        </p:txBody>
      </p:sp>
      <p:sp>
        <p:nvSpPr>
          <p:cNvPr id="179203" name="Rectangle 1027">
            <a:extLst>
              <a:ext uri="{FF2B5EF4-FFF2-40B4-BE49-F238E27FC236}">
                <a16:creationId xmlns:a16="http://schemas.microsoft.com/office/drawing/2014/main" id="{460B0425-C559-91BE-2330-0BBB8360EDAB}"/>
              </a:ext>
            </a:extLst>
          </p:cNvPr>
          <p:cNvSpPr>
            <a:spLocks noGrp="1" noChangeArrowheads="1"/>
          </p:cNvSpPr>
          <p:nvPr>
            <p:ph idx="1"/>
          </p:nvPr>
        </p:nvSpPr>
        <p:spPr>
          <a:xfrm>
            <a:off x="838200" y="1108075"/>
            <a:ext cx="7375525" cy="5006975"/>
          </a:xfrm>
        </p:spPr>
        <p:txBody>
          <a:bodyPr/>
          <a:lstStyle/>
          <a:p>
            <a:endParaRPr lang="en-US" altLang="en-US" sz="800"/>
          </a:p>
          <a:p>
            <a:r>
              <a:rPr lang="en-US" altLang="en-US"/>
              <a:t>Apps compiled on one system usually not executable on other operating systems</a:t>
            </a:r>
          </a:p>
          <a:p>
            <a:r>
              <a:rPr lang="en-US" altLang="en-US"/>
              <a:t>Each operating system provides its own unique system calls</a:t>
            </a:r>
          </a:p>
          <a:p>
            <a:pPr lvl="1"/>
            <a:r>
              <a:rPr lang="en-US" altLang="en-US"/>
              <a:t>Own file formats, etc</a:t>
            </a:r>
          </a:p>
          <a:p>
            <a:r>
              <a:rPr lang="en-US" altLang="en-US"/>
              <a:t>Apps can be multi-operating system</a:t>
            </a:r>
          </a:p>
          <a:p>
            <a:pPr lvl="1"/>
            <a:r>
              <a:rPr lang="en-US" altLang="en-US"/>
              <a:t>Written in interpreted language like Python, Ruby, and interpreter available on multiple operating systems</a:t>
            </a:r>
          </a:p>
          <a:p>
            <a:pPr lvl="1"/>
            <a:r>
              <a:rPr lang="en-US" altLang="en-US"/>
              <a:t>App written in language that includes a VM containing the running app (like Java)</a:t>
            </a:r>
          </a:p>
          <a:p>
            <a:pPr lvl="1"/>
            <a:r>
              <a:rPr lang="en-US" altLang="en-US"/>
              <a:t>Use standard language (like C), compile separately on each operating system to run on each</a:t>
            </a:r>
          </a:p>
          <a:p>
            <a:r>
              <a:rPr lang="en-US" altLang="en-US" b="1">
                <a:solidFill>
                  <a:srgbClr val="3366FF"/>
                </a:solidFill>
              </a:rPr>
              <a:t>Application Binary Interface </a:t>
            </a:r>
            <a:r>
              <a:rPr lang="en-US" altLang="en-US"/>
              <a:t>(</a:t>
            </a:r>
            <a:r>
              <a:rPr lang="en-US" altLang="en-US" b="1">
                <a:solidFill>
                  <a:srgbClr val="3366FF"/>
                </a:solidFill>
              </a:rPr>
              <a:t>ABI</a:t>
            </a:r>
            <a:r>
              <a:rPr lang="en-US" altLang="en-US"/>
              <a:t>) is architecture equivalent of API, defines how different components of binary code can interface for a given operating system on a given architecture, CPU, etc </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56F9D-F002-4913-890C-6867129F9573}"/>
              </a:ext>
            </a:extLst>
          </p:cNvPr>
          <p:cNvSpPr>
            <a:spLocks noGrp="1"/>
          </p:cNvSpPr>
          <p:nvPr>
            <p:ph type="title"/>
          </p:nvPr>
        </p:nvSpPr>
        <p:spPr/>
        <p:txBody>
          <a:bodyPr/>
          <a:lstStyle/>
          <a:p>
            <a:r>
              <a:rPr lang="en-US" dirty="0"/>
              <a:t>Header files</a:t>
            </a:r>
          </a:p>
        </p:txBody>
      </p:sp>
      <p:sp>
        <p:nvSpPr>
          <p:cNvPr id="3" name="Content Placeholder 2">
            <a:extLst>
              <a:ext uri="{FF2B5EF4-FFF2-40B4-BE49-F238E27FC236}">
                <a16:creationId xmlns:a16="http://schemas.microsoft.com/office/drawing/2014/main" id="{0DE820EA-AB61-4525-B4AC-DCF1314863E0}"/>
              </a:ext>
            </a:extLst>
          </p:cNvPr>
          <p:cNvSpPr>
            <a:spLocks noGrp="1"/>
          </p:cNvSpPr>
          <p:nvPr>
            <p:ph idx="1"/>
          </p:nvPr>
        </p:nvSpPr>
        <p:spPr/>
        <p:txBody>
          <a:bodyPr/>
          <a:lstStyle/>
          <a:p>
            <a:r>
              <a:rPr lang="en-US" dirty="0"/>
              <a:t>#include &lt;sys/</a:t>
            </a:r>
            <a:r>
              <a:rPr lang="en-US" dirty="0" err="1"/>
              <a:t>socket.h</a:t>
            </a:r>
            <a:r>
              <a:rPr lang="en-US" dirty="0"/>
              <a:t>&gt;</a:t>
            </a:r>
          </a:p>
          <a:p>
            <a:r>
              <a:rPr lang="en-US" dirty="0"/>
              <a:t>#include &lt;sys/</a:t>
            </a:r>
            <a:r>
              <a:rPr lang="en-US" dirty="0" err="1"/>
              <a:t>types.h</a:t>
            </a:r>
            <a:r>
              <a:rPr lang="en-US" dirty="0"/>
              <a:t>&gt;</a:t>
            </a:r>
          </a:p>
          <a:p>
            <a:r>
              <a:rPr lang="en-US" dirty="0"/>
              <a:t>#include &lt;</a:t>
            </a:r>
            <a:r>
              <a:rPr lang="en-US" dirty="0" err="1"/>
              <a:t>netinet</a:t>
            </a:r>
            <a:r>
              <a:rPr lang="en-US" dirty="0"/>
              <a:t>/</a:t>
            </a:r>
            <a:r>
              <a:rPr lang="en-US" dirty="0" err="1"/>
              <a:t>in.h</a:t>
            </a:r>
            <a:r>
              <a:rPr lang="en-US" dirty="0"/>
              <a:t>&gt;</a:t>
            </a:r>
          </a:p>
          <a:p>
            <a:r>
              <a:rPr lang="en-US" dirty="0"/>
              <a:t>#include &lt;</a:t>
            </a:r>
            <a:r>
              <a:rPr lang="en-US" dirty="0" err="1"/>
              <a:t>netdb.h</a:t>
            </a:r>
            <a:r>
              <a:rPr lang="en-US" dirty="0"/>
              <a:t>&gt;</a:t>
            </a:r>
          </a:p>
          <a:p>
            <a:r>
              <a:rPr lang="en-US" dirty="0"/>
              <a:t>#include &lt;</a:t>
            </a:r>
            <a:r>
              <a:rPr lang="en-US" dirty="0" err="1"/>
              <a:t>stdio.h</a:t>
            </a:r>
            <a:r>
              <a:rPr lang="en-US" dirty="0"/>
              <a:t>&gt;</a:t>
            </a:r>
          </a:p>
          <a:p>
            <a:r>
              <a:rPr lang="en-US" dirty="0"/>
              <a:t>#include &lt;</a:t>
            </a:r>
            <a:r>
              <a:rPr lang="en-US" dirty="0" err="1"/>
              <a:t>string.h</a:t>
            </a:r>
            <a:r>
              <a:rPr lang="en-US" dirty="0"/>
              <a:t>&gt;</a:t>
            </a:r>
          </a:p>
          <a:p>
            <a:r>
              <a:rPr lang="en-US" dirty="0"/>
              <a:t>#include &lt;</a:t>
            </a:r>
            <a:r>
              <a:rPr lang="en-US" dirty="0" err="1"/>
              <a:t>stdlib.h</a:t>
            </a:r>
            <a:r>
              <a:rPr lang="en-US" dirty="0"/>
              <a:t>&gt;</a:t>
            </a:r>
          </a:p>
          <a:p>
            <a:r>
              <a:rPr lang="en-US" dirty="0"/>
              <a:t>#include &lt;</a:t>
            </a:r>
            <a:r>
              <a:rPr lang="en-US" dirty="0" err="1"/>
              <a:t>unistd.h</a:t>
            </a:r>
            <a:r>
              <a:rPr lang="en-US" dirty="0"/>
              <a:t>&gt;</a:t>
            </a:r>
          </a:p>
          <a:p>
            <a:r>
              <a:rPr lang="en-US" dirty="0"/>
              <a:t>#include &lt;</a:t>
            </a:r>
            <a:r>
              <a:rPr lang="en-US" dirty="0" err="1"/>
              <a:t>errno.h</a:t>
            </a:r>
            <a:r>
              <a:rPr lang="en-US" dirty="0"/>
              <a:t>&gt;</a:t>
            </a:r>
          </a:p>
          <a:p>
            <a:r>
              <a:rPr lang="en-US" dirty="0"/>
              <a:t>#include &lt;</a:t>
            </a:r>
            <a:r>
              <a:rPr lang="en-US" dirty="0" err="1"/>
              <a:t>arpa</a:t>
            </a:r>
            <a:r>
              <a:rPr lang="en-US" dirty="0"/>
              <a:t>/</a:t>
            </a:r>
            <a:r>
              <a:rPr lang="en-US" dirty="0" err="1"/>
              <a:t>inet.h</a:t>
            </a:r>
            <a:r>
              <a:rPr lang="en-US" dirty="0"/>
              <a:t>&gt;</a:t>
            </a:r>
          </a:p>
          <a:p>
            <a:endParaRPr lang="en-US" dirty="0"/>
          </a:p>
        </p:txBody>
      </p:sp>
    </p:spTree>
    <p:extLst>
      <p:ext uri="{BB962C8B-B14F-4D97-AF65-F5344CB8AC3E}">
        <p14:creationId xmlns:p14="http://schemas.microsoft.com/office/powerpoint/2010/main" val="232788399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3905" name="Rectangle 2">
            <a:extLst>
              <a:ext uri="{FF2B5EF4-FFF2-40B4-BE49-F238E27FC236}">
                <a16:creationId xmlns:a16="http://schemas.microsoft.com/office/drawing/2014/main" id="{F7BDB23D-F705-4420-95EB-5B63D69612DF}"/>
              </a:ext>
            </a:extLst>
          </p:cNvPr>
          <p:cNvSpPr>
            <a:spLocks noGrp="1" noChangeArrowheads="1"/>
          </p:cNvSpPr>
          <p:nvPr>
            <p:ph type="title"/>
          </p:nvPr>
        </p:nvSpPr>
        <p:spPr>
          <a:xfrm>
            <a:off x="457200" y="152400"/>
            <a:ext cx="8229600" cy="576263"/>
          </a:xfrm>
        </p:spPr>
        <p:txBody>
          <a:bodyPr/>
          <a:lstStyle/>
          <a:p>
            <a:pPr eaLnBrk="1" hangingPunct="1"/>
            <a:r>
              <a:rPr lang="en-US" altLang="en-US"/>
              <a:t>Sockets in Java</a:t>
            </a:r>
          </a:p>
        </p:txBody>
      </p:sp>
      <p:sp>
        <p:nvSpPr>
          <p:cNvPr id="123906" name="Rectangle 3">
            <a:extLst>
              <a:ext uri="{FF2B5EF4-FFF2-40B4-BE49-F238E27FC236}">
                <a16:creationId xmlns:a16="http://schemas.microsoft.com/office/drawing/2014/main" id="{4A4D196F-10F4-4126-97AB-F62D6758BE17}"/>
              </a:ext>
            </a:extLst>
          </p:cNvPr>
          <p:cNvSpPr>
            <a:spLocks noGrp="1" noChangeArrowheads="1"/>
          </p:cNvSpPr>
          <p:nvPr>
            <p:ph type="body" idx="1"/>
          </p:nvPr>
        </p:nvSpPr>
        <p:spPr>
          <a:xfrm>
            <a:off x="806450" y="1233488"/>
            <a:ext cx="3419475" cy="4530725"/>
          </a:xfrm>
        </p:spPr>
        <p:txBody>
          <a:bodyPr/>
          <a:lstStyle/>
          <a:p>
            <a:r>
              <a:rPr lang="en-US" altLang="en-US"/>
              <a:t>Three types of sockets</a:t>
            </a:r>
          </a:p>
          <a:p>
            <a:pPr lvl="1"/>
            <a:r>
              <a:rPr lang="en-US" altLang="en-US" b="1">
                <a:solidFill>
                  <a:srgbClr val="0000FF"/>
                </a:solidFill>
              </a:rPr>
              <a:t>Connection-oriented </a:t>
            </a:r>
            <a:r>
              <a:rPr lang="en-US" altLang="en-US"/>
              <a:t>(</a:t>
            </a:r>
            <a:r>
              <a:rPr lang="en-US" altLang="en-US" b="1">
                <a:solidFill>
                  <a:srgbClr val="0000FF"/>
                </a:solidFill>
              </a:rPr>
              <a:t>TCP</a:t>
            </a:r>
            <a:r>
              <a:rPr lang="en-US" altLang="en-US"/>
              <a:t>)</a:t>
            </a:r>
          </a:p>
          <a:p>
            <a:pPr lvl="1"/>
            <a:r>
              <a:rPr lang="en-US" altLang="en-US" b="1">
                <a:solidFill>
                  <a:srgbClr val="0000FF"/>
                </a:solidFill>
              </a:rPr>
              <a:t>Connectionless</a:t>
            </a:r>
            <a:r>
              <a:rPr lang="en-US" altLang="en-US"/>
              <a:t> (</a:t>
            </a:r>
            <a:r>
              <a:rPr lang="en-US" altLang="en-US" b="1">
                <a:solidFill>
                  <a:srgbClr val="0000FF"/>
                </a:solidFill>
              </a:rPr>
              <a:t>UDP</a:t>
            </a:r>
            <a:r>
              <a:rPr lang="en-US" altLang="en-US"/>
              <a:t>)</a:t>
            </a:r>
          </a:p>
          <a:p>
            <a:pPr lvl="1"/>
            <a:r>
              <a:rPr lang="en-US" altLang="en-US" b="1">
                <a:latin typeface="Courier New" panose="02070309020205020404" pitchFamily="49" charset="0"/>
              </a:rPr>
              <a:t>MulticastSocket</a:t>
            </a:r>
            <a:r>
              <a:rPr lang="en-US" altLang="en-US"/>
              <a:t> class– data can be sent to multiple recipients</a:t>
            </a:r>
          </a:p>
          <a:p>
            <a:pPr>
              <a:buFont typeface="Monotype Sorts" pitchFamily="-84" charset="2"/>
              <a:buNone/>
            </a:pPr>
            <a:endParaRPr lang="en-US" altLang="en-US"/>
          </a:p>
          <a:p>
            <a:r>
              <a:rPr lang="en-US" altLang="en-US"/>
              <a:t>Consider this “Date” server in Java:</a:t>
            </a:r>
          </a:p>
          <a:p>
            <a:pPr lvl="1"/>
            <a:endParaRPr lang="en-US" altLang="en-US"/>
          </a:p>
          <a:p>
            <a:endParaRPr lang="en-US" altLang="en-US"/>
          </a:p>
        </p:txBody>
      </p:sp>
      <p:pic>
        <p:nvPicPr>
          <p:cNvPr id="123907" name="Picture 1">
            <a:extLst>
              <a:ext uri="{FF2B5EF4-FFF2-40B4-BE49-F238E27FC236}">
                <a16:creationId xmlns:a16="http://schemas.microsoft.com/office/drawing/2014/main" id="{55DE5E27-7E23-4C73-B5CD-2FA7B4CAF27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25925" y="1233488"/>
            <a:ext cx="4740275" cy="472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5953" name="Title 1">
            <a:extLst>
              <a:ext uri="{FF2B5EF4-FFF2-40B4-BE49-F238E27FC236}">
                <a16:creationId xmlns:a16="http://schemas.microsoft.com/office/drawing/2014/main" id="{4BCF60C9-0F99-4FD0-916F-A518D7A4454E}"/>
              </a:ext>
            </a:extLst>
          </p:cNvPr>
          <p:cNvSpPr>
            <a:spLocks noGrp="1"/>
          </p:cNvSpPr>
          <p:nvPr>
            <p:ph type="title"/>
          </p:nvPr>
        </p:nvSpPr>
        <p:spPr/>
        <p:txBody>
          <a:bodyPr/>
          <a:lstStyle/>
          <a:p>
            <a:r>
              <a:rPr lang="en-US" altLang="en-US"/>
              <a:t>Sockets in Java</a:t>
            </a:r>
          </a:p>
        </p:txBody>
      </p:sp>
      <p:sp>
        <p:nvSpPr>
          <p:cNvPr id="125954" name="TextBox 2">
            <a:extLst>
              <a:ext uri="{FF2B5EF4-FFF2-40B4-BE49-F238E27FC236}">
                <a16:creationId xmlns:a16="http://schemas.microsoft.com/office/drawing/2014/main" id="{0B5871EA-6613-409D-AB53-D96F3ABD7F4F}"/>
              </a:ext>
            </a:extLst>
          </p:cNvPr>
          <p:cNvSpPr txBox="1">
            <a:spLocks noChangeArrowheads="1"/>
          </p:cNvSpPr>
          <p:nvPr/>
        </p:nvSpPr>
        <p:spPr bwMode="auto">
          <a:xfrm>
            <a:off x="3275013" y="1123950"/>
            <a:ext cx="322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cs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r>
              <a:rPr kumimoji="0" lang="en-US" altLang="en-US">
                <a:latin typeface="Verdana" panose="020B0604030504040204" pitchFamily="34" charset="0"/>
              </a:rPr>
              <a:t>The equivalent Date client</a:t>
            </a:r>
          </a:p>
        </p:txBody>
      </p:sp>
      <p:pic>
        <p:nvPicPr>
          <p:cNvPr id="125955" name="Picture 3">
            <a:extLst>
              <a:ext uri="{FF2B5EF4-FFF2-40B4-BE49-F238E27FC236}">
                <a16:creationId xmlns:a16="http://schemas.microsoft.com/office/drawing/2014/main" id="{24CDE0E4-5248-4900-B4A5-C2F556D1084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73325" y="1620838"/>
            <a:ext cx="4954588" cy="455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625A6-DF24-481C-9535-230E77E69CCF}"/>
              </a:ext>
            </a:extLst>
          </p:cNvPr>
          <p:cNvSpPr>
            <a:spLocks noGrp="1"/>
          </p:cNvSpPr>
          <p:nvPr>
            <p:ph type="title"/>
          </p:nvPr>
        </p:nvSpPr>
        <p:spPr/>
        <p:txBody>
          <a:bodyPr/>
          <a:lstStyle/>
          <a:p>
            <a:r>
              <a:rPr lang="en-US" dirty="0"/>
              <a:t>Fixed vs Variable Messages</a:t>
            </a:r>
          </a:p>
        </p:txBody>
      </p:sp>
      <p:sp>
        <p:nvSpPr>
          <p:cNvPr id="3" name="Content Placeholder 2">
            <a:extLst>
              <a:ext uri="{FF2B5EF4-FFF2-40B4-BE49-F238E27FC236}">
                <a16:creationId xmlns:a16="http://schemas.microsoft.com/office/drawing/2014/main" id="{235070B6-6D4E-4B49-9F46-38C6076D7A5E}"/>
              </a:ext>
            </a:extLst>
          </p:cNvPr>
          <p:cNvSpPr>
            <a:spLocks noGrp="1"/>
          </p:cNvSpPr>
          <p:nvPr>
            <p:ph idx="1"/>
          </p:nvPr>
        </p:nvSpPr>
        <p:spPr/>
        <p:txBody>
          <a:bodyPr/>
          <a:lstStyle/>
          <a:p>
            <a:r>
              <a:rPr lang="en-US" dirty="0"/>
              <a:t>Who has the harder job? Operating System or Application?</a:t>
            </a:r>
          </a:p>
          <a:p>
            <a:endParaRPr lang="en-US" dirty="0"/>
          </a:p>
          <a:p>
            <a:r>
              <a:rPr lang="en-US" dirty="0"/>
              <a:t>For fixed message size, the Operating System can create a channel to optimize the fixed size. The programmer has to pad short messages and figure out a continuation scheme for longer messages. </a:t>
            </a:r>
          </a:p>
          <a:p>
            <a:endParaRPr lang="en-US" dirty="0"/>
          </a:p>
          <a:p>
            <a:endParaRPr lang="en-US" dirty="0"/>
          </a:p>
          <a:p>
            <a:r>
              <a:rPr lang="en-US" dirty="0"/>
              <a:t>For variable message size, the application may have to include the message size in the message header, but it is still harder for the Operating System to transmit mixed sized messages. The application can just count bytes and send them out. No special padding or continuation logic. It is always the same.</a:t>
            </a:r>
          </a:p>
        </p:txBody>
      </p:sp>
    </p:spTree>
    <p:extLst>
      <p:ext uri="{BB962C8B-B14F-4D97-AF65-F5344CB8AC3E}">
        <p14:creationId xmlns:p14="http://schemas.microsoft.com/office/powerpoint/2010/main" val="407779374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D15D1-6D45-4C70-8BDD-6CB87DCBDF06}"/>
              </a:ext>
            </a:extLst>
          </p:cNvPr>
          <p:cNvSpPr>
            <a:spLocks noGrp="1"/>
          </p:cNvSpPr>
          <p:nvPr>
            <p:ph type="title"/>
          </p:nvPr>
        </p:nvSpPr>
        <p:spPr/>
        <p:txBody>
          <a:bodyPr/>
          <a:lstStyle/>
          <a:p>
            <a:r>
              <a:rPr lang="en-US" dirty="0"/>
              <a:t>IPC Messaging Review</a:t>
            </a:r>
          </a:p>
        </p:txBody>
      </p:sp>
      <p:sp>
        <p:nvSpPr>
          <p:cNvPr id="3" name="Content Placeholder 2">
            <a:extLst>
              <a:ext uri="{FF2B5EF4-FFF2-40B4-BE49-F238E27FC236}">
                <a16:creationId xmlns:a16="http://schemas.microsoft.com/office/drawing/2014/main" id="{C45CF2D9-DD11-4627-B9BB-F3592D672A7B}"/>
              </a:ext>
            </a:extLst>
          </p:cNvPr>
          <p:cNvSpPr>
            <a:spLocks noGrp="1"/>
          </p:cNvSpPr>
          <p:nvPr>
            <p:ph idx="1"/>
          </p:nvPr>
        </p:nvSpPr>
        <p:spPr>
          <a:xfrm>
            <a:off x="806450" y="1031846"/>
            <a:ext cx="8229600" cy="5192785"/>
          </a:xfrm>
        </p:spPr>
        <p:txBody>
          <a:bodyPr/>
          <a:lstStyle/>
          <a:p>
            <a:r>
              <a:rPr lang="en-US" dirty="0"/>
              <a:t>What are three mechanisms that implement the message passing model?</a:t>
            </a:r>
          </a:p>
          <a:p>
            <a:endParaRPr lang="en-US" dirty="0"/>
          </a:p>
          <a:p>
            <a:endParaRPr lang="en-US" dirty="0"/>
          </a:p>
          <a:p>
            <a:endParaRPr lang="en-US" dirty="0"/>
          </a:p>
          <a:p>
            <a:r>
              <a:rPr lang="en-US" dirty="0"/>
              <a:t>What are three ways to handle message queues? What are the implications?</a:t>
            </a:r>
          </a:p>
          <a:p>
            <a:endParaRPr lang="en-US" dirty="0"/>
          </a:p>
          <a:p>
            <a:endParaRPr lang="en-US" dirty="0"/>
          </a:p>
          <a:p>
            <a:endParaRPr lang="en-US" dirty="0"/>
          </a:p>
          <a:p>
            <a:r>
              <a:rPr lang="en-US" dirty="0"/>
              <a:t>What is the form of a socket address?</a:t>
            </a:r>
          </a:p>
          <a:p>
            <a:endParaRPr lang="en-US" dirty="0"/>
          </a:p>
          <a:p>
            <a:r>
              <a:rPr lang="en-US" dirty="0"/>
              <a:t>Starting a server that uses sockets involves which calls? </a:t>
            </a:r>
            <a:r>
              <a:rPr lang="en-US" dirty="0" err="1"/>
              <a:t>Cwhat</a:t>
            </a:r>
            <a:r>
              <a:rPr lang="en-US" dirty="0"/>
              <a:t> about client?</a:t>
            </a:r>
          </a:p>
          <a:p>
            <a:endParaRPr lang="en-US" dirty="0"/>
          </a:p>
          <a:p>
            <a:endParaRPr lang="en-US" dirty="0"/>
          </a:p>
        </p:txBody>
      </p:sp>
    </p:spTree>
    <p:extLst>
      <p:ext uri="{BB962C8B-B14F-4D97-AF65-F5344CB8AC3E}">
        <p14:creationId xmlns:p14="http://schemas.microsoft.com/office/powerpoint/2010/main" val="420351496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D15D1-6D45-4C70-8BDD-6CB87DCBDF06}"/>
              </a:ext>
            </a:extLst>
          </p:cNvPr>
          <p:cNvSpPr>
            <a:spLocks noGrp="1"/>
          </p:cNvSpPr>
          <p:nvPr>
            <p:ph type="title"/>
          </p:nvPr>
        </p:nvSpPr>
        <p:spPr/>
        <p:txBody>
          <a:bodyPr/>
          <a:lstStyle/>
          <a:p>
            <a:r>
              <a:rPr lang="en-US" dirty="0"/>
              <a:t>IPC Messaging Review</a:t>
            </a:r>
          </a:p>
        </p:txBody>
      </p:sp>
      <p:sp>
        <p:nvSpPr>
          <p:cNvPr id="3" name="Content Placeholder 2">
            <a:extLst>
              <a:ext uri="{FF2B5EF4-FFF2-40B4-BE49-F238E27FC236}">
                <a16:creationId xmlns:a16="http://schemas.microsoft.com/office/drawing/2014/main" id="{C45CF2D9-DD11-4627-B9BB-F3592D672A7B}"/>
              </a:ext>
            </a:extLst>
          </p:cNvPr>
          <p:cNvSpPr>
            <a:spLocks noGrp="1"/>
          </p:cNvSpPr>
          <p:nvPr>
            <p:ph idx="1"/>
          </p:nvPr>
        </p:nvSpPr>
        <p:spPr>
          <a:xfrm>
            <a:off x="806450" y="1031846"/>
            <a:ext cx="8229600" cy="5192785"/>
          </a:xfrm>
        </p:spPr>
        <p:txBody>
          <a:bodyPr/>
          <a:lstStyle/>
          <a:p>
            <a:r>
              <a:rPr lang="en-US" dirty="0"/>
              <a:t>What are three mechanisms that implement the message passing model?</a:t>
            </a:r>
          </a:p>
          <a:p>
            <a:pPr lvl="1"/>
            <a:r>
              <a:rPr lang="en-US" dirty="0"/>
              <a:t>Pipes – usually unidirectional, come in pairs</a:t>
            </a:r>
          </a:p>
          <a:p>
            <a:pPr lvl="1"/>
            <a:r>
              <a:rPr lang="en-US" dirty="0"/>
              <a:t>Sockets – bidirectional, server listens and accepts client connections</a:t>
            </a:r>
          </a:p>
          <a:p>
            <a:pPr lvl="1"/>
            <a:r>
              <a:rPr lang="en-US" dirty="0"/>
              <a:t>RPCs – two round trips: 1) name to port map 2) message data &amp; result</a:t>
            </a:r>
          </a:p>
          <a:p>
            <a:r>
              <a:rPr lang="en-US" dirty="0"/>
              <a:t>What are three ways to handle message queues? What are the implications?</a:t>
            </a:r>
          </a:p>
          <a:p>
            <a:pPr lvl="1"/>
            <a:r>
              <a:rPr lang="en-US" dirty="0"/>
              <a:t>Bounded – if full, then process blocked</a:t>
            </a:r>
          </a:p>
          <a:p>
            <a:pPr lvl="1"/>
            <a:r>
              <a:rPr lang="en-US" dirty="0"/>
              <a:t>Unbounded – unlimited, left to the processes to manage</a:t>
            </a:r>
          </a:p>
          <a:p>
            <a:pPr lvl="1"/>
            <a:r>
              <a:rPr lang="en-US" dirty="0"/>
              <a:t>Zero Capacity – requires a rendezvous (synchronous communication)</a:t>
            </a:r>
          </a:p>
          <a:p>
            <a:r>
              <a:rPr lang="en-US" dirty="0"/>
              <a:t>What is the form of a socket address?</a:t>
            </a:r>
          </a:p>
          <a:p>
            <a:pPr lvl="1"/>
            <a:r>
              <a:rPr lang="en-US" dirty="0" err="1"/>
              <a:t>Ip-address:port</a:t>
            </a:r>
            <a:r>
              <a:rPr lang="en-US" dirty="0"/>
              <a:t> e.g. </a:t>
            </a:r>
            <a:r>
              <a:rPr lang="en-US"/>
              <a:t>192.168.129.2:22</a:t>
            </a:r>
            <a:endParaRPr lang="en-US" dirty="0"/>
          </a:p>
          <a:p>
            <a:r>
              <a:rPr lang="en-US" dirty="0"/>
              <a:t>Starting a server that uses sockets involves which calls? </a:t>
            </a:r>
            <a:r>
              <a:rPr lang="en-US" dirty="0" err="1"/>
              <a:t>Cwhat</a:t>
            </a:r>
            <a:r>
              <a:rPr lang="en-US" dirty="0"/>
              <a:t> about client?</a:t>
            </a:r>
          </a:p>
          <a:p>
            <a:pPr lvl="1"/>
            <a:r>
              <a:rPr lang="en-US" dirty="0"/>
              <a:t>Server: socket, </a:t>
            </a:r>
            <a:r>
              <a:rPr lang="en-US" dirty="0" err="1"/>
              <a:t>setsockopt</a:t>
            </a:r>
            <a:r>
              <a:rPr lang="en-US" dirty="0"/>
              <a:t>, bind, listen, accept</a:t>
            </a:r>
          </a:p>
          <a:p>
            <a:pPr lvl="1"/>
            <a:r>
              <a:rPr lang="en-US" dirty="0"/>
              <a:t>Client: socket, connect</a:t>
            </a:r>
          </a:p>
        </p:txBody>
      </p:sp>
    </p:spTree>
    <p:extLst>
      <p:ext uri="{BB962C8B-B14F-4D97-AF65-F5344CB8AC3E}">
        <p14:creationId xmlns:p14="http://schemas.microsoft.com/office/powerpoint/2010/main" val="10741521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340A6-20FC-42B8-BA2A-F8C662FF86CE}"/>
              </a:ext>
            </a:extLst>
          </p:cNvPr>
          <p:cNvSpPr>
            <a:spLocks noGrp="1"/>
          </p:cNvSpPr>
          <p:nvPr>
            <p:ph type="title"/>
          </p:nvPr>
        </p:nvSpPr>
        <p:spPr/>
        <p:txBody>
          <a:bodyPr/>
          <a:lstStyle/>
          <a:p>
            <a:r>
              <a:rPr lang="en-US" dirty="0"/>
              <a:t>Processing </a:t>
            </a:r>
            <a:r>
              <a:rPr lang="en-US" dirty="0" err="1"/>
              <a:t>argc</a:t>
            </a:r>
            <a:r>
              <a:rPr lang="en-US" dirty="0"/>
              <a:t>, </a:t>
            </a:r>
            <a:r>
              <a:rPr lang="en-US" dirty="0" err="1"/>
              <a:t>argv</a:t>
            </a:r>
            <a:endParaRPr lang="en-US" dirty="0"/>
          </a:p>
        </p:txBody>
      </p:sp>
      <p:sp>
        <p:nvSpPr>
          <p:cNvPr id="3" name="Content Placeholder 2">
            <a:extLst>
              <a:ext uri="{FF2B5EF4-FFF2-40B4-BE49-F238E27FC236}">
                <a16:creationId xmlns:a16="http://schemas.microsoft.com/office/drawing/2014/main" id="{BC544A10-FC56-47B0-9F3E-E5AAF90C407C}"/>
              </a:ext>
            </a:extLst>
          </p:cNvPr>
          <p:cNvSpPr>
            <a:spLocks noGrp="1"/>
          </p:cNvSpPr>
          <p:nvPr>
            <p:ph idx="1"/>
          </p:nvPr>
        </p:nvSpPr>
        <p:spPr>
          <a:xfrm>
            <a:off x="806450" y="1233488"/>
            <a:ext cx="8229600" cy="4751676"/>
          </a:xfrm>
        </p:spPr>
        <p:txBody>
          <a:bodyPr/>
          <a:lstStyle/>
          <a:p>
            <a:pPr lvl="1"/>
            <a:r>
              <a:rPr lang="en-US" sz="2400" dirty="0">
                <a:solidFill>
                  <a:srgbClr val="0070C0"/>
                </a:solidFill>
              </a:rPr>
              <a:t>int main(int </a:t>
            </a:r>
            <a:r>
              <a:rPr lang="en-US" sz="2400" dirty="0" err="1">
                <a:solidFill>
                  <a:srgbClr val="0070C0"/>
                </a:solidFill>
              </a:rPr>
              <a:t>argc</a:t>
            </a:r>
            <a:r>
              <a:rPr lang="en-US" sz="2400" dirty="0">
                <a:solidFill>
                  <a:srgbClr val="0070C0"/>
                </a:solidFill>
              </a:rPr>
              <a:t>, char* </a:t>
            </a:r>
            <a:r>
              <a:rPr lang="en-US" sz="2400" dirty="0" err="1">
                <a:solidFill>
                  <a:srgbClr val="0070C0"/>
                </a:solidFill>
              </a:rPr>
              <a:t>argv</a:t>
            </a:r>
            <a:r>
              <a:rPr lang="en-US" sz="2400" dirty="0">
                <a:solidFill>
                  <a:srgbClr val="0070C0"/>
                </a:solidFill>
              </a:rPr>
              <a:t>[])</a:t>
            </a:r>
          </a:p>
          <a:p>
            <a:r>
              <a:rPr lang="en-US" sz="2800" dirty="0"/>
              <a:t>First </a:t>
            </a:r>
            <a:r>
              <a:rPr lang="en-US" sz="2800" dirty="0" err="1"/>
              <a:t>argv</a:t>
            </a:r>
            <a:r>
              <a:rPr lang="en-US" sz="2800" dirty="0"/>
              <a:t>, </a:t>
            </a:r>
            <a:r>
              <a:rPr lang="en-US" sz="2800" dirty="0" err="1"/>
              <a:t>argv</a:t>
            </a:r>
            <a:r>
              <a:rPr lang="en-US" sz="2800" dirty="0"/>
              <a:t>[0] = name of program</a:t>
            </a:r>
          </a:p>
          <a:p>
            <a:r>
              <a:rPr lang="en-US" sz="2800" dirty="0"/>
              <a:t>What is the minimum value of </a:t>
            </a:r>
            <a:r>
              <a:rPr lang="en-US" sz="2800" dirty="0" err="1"/>
              <a:t>argc</a:t>
            </a:r>
            <a:r>
              <a:rPr lang="en-US" sz="2800" dirty="0"/>
              <a:t>? </a:t>
            </a:r>
          </a:p>
          <a:p>
            <a:r>
              <a:rPr lang="en-US" sz="2800" dirty="0"/>
              <a:t>If a minimum number of arguments is required, output an error if </a:t>
            </a:r>
            <a:r>
              <a:rPr lang="en-US" sz="2800" dirty="0" err="1">
                <a:solidFill>
                  <a:srgbClr val="0070C0"/>
                </a:solidFill>
              </a:rPr>
              <a:t>argc</a:t>
            </a:r>
            <a:r>
              <a:rPr lang="en-US" sz="2800" dirty="0">
                <a:solidFill>
                  <a:srgbClr val="0070C0"/>
                </a:solidFill>
              </a:rPr>
              <a:t> &lt; MIN_ARGS</a:t>
            </a:r>
            <a:r>
              <a:rPr lang="en-US" sz="2800" dirty="0"/>
              <a:t> and exit.</a:t>
            </a:r>
          </a:p>
          <a:p>
            <a:r>
              <a:rPr lang="en-US" sz="2800" dirty="0"/>
              <a:t>If </a:t>
            </a:r>
            <a:r>
              <a:rPr lang="en-US" sz="2800" dirty="0" err="1"/>
              <a:t>args</a:t>
            </a:r>
            <a:r>
              <a:rPr lang="en-US" sz="2800" dirty="0"/>
              <a:t> are needed in a function, use the address of the first </a:t>
            </a:r>
            <a:r>
              <a:rPr lang="en-US" sz="2800" dirty="0" err="1"/>
              <a:t>argv</a:t>
            </a:r>
            <a:r>
              <a:rPr lang="en-US" sz="2800" dirty="0"/>
              <a:t> needed.</a:t>
            </a:r>
          </a:p>
          <a:p>
            <a:pPr lvl="1"/>
            <a:r>
              <a:rPr lang="en-US" sz="2800" dirty="0" err="1">
                <a:solidFill>
                  <a:srgbClr val="0070C0"/>
                </a:solidFill>
              </a:rPr>
              <a:t>argv</a:t>
            </a:r>
            <a:r>
              <a:rPr lang="en-US" sz="2800" dirty="0">
                <a:solidFill>
                  <a:srgbClr val="0070C0"/>
                </a:solidFill>
              </a:rPr>
              <a:t>[1], </a:t>
            </a:r>
            <a:r>
              <a:rPr lang="en-US" sz="2800" dirty="0"/>
              <a:t>in our case this is the command.</a:t>
            </a:r>
          </a:p>
          <a:p>
            <a:pPr lvl="1"/>
            <a:r>
              <a:rPr lang="en-US" sz="2800" dirty="0">
                <a:solidFill>
                  <a:srgbClr val="FF0000"/>
                </a:solidFill>
                <a:hlinkClick r:id="rId2">
                  <a:extLst>
                    <a:ext uri="{A12FA001-AC4F-418D-AE19-62706E023703}">
                      <ahyp:hlinkClr xmlns:ahyp="http://schemas.microsoft.com/office/drawing/2018/hyperlinkcolor" val="tx"/>
                    </a:ext>
                  </a:extLst>
                </a:hlinkClick>
              </a:rPr>
              <a:t>http://www.cplusplus.com/articles/DEN36Up4/</a:t>
            </a:r>
            <a:endParaRPr lang="en-US" sz="2800" dirty="0">
              <a:solidFill>
                <a:srgbClr val="FF0000"/>
              </a:solidFill>
            </a:endParaRPr>
          </a:p>
          <a:p>
            <a:endParaRPr lang="en-US" sz="2800" dirty="0">
              <a:solidFill>
                <a:srgbClr val="FF0000"/>
              </a:solidFill>
            </a:endParaRPr>
          </a:p>
          <a:p>
            <a:endParaRPr lang="en-US" dirty="0"/>
          </a:p>
        </p:txBody>
      </p:sp>
    </p:spTree>
    <p:extLst>
      <p:ext uri="{BB962C8B-B14F-4D97-AF65-F5344CB8AC3E}">
        <p14:creationId xmlns:p14="http://schemas.microsoft.com/office/powerpoint/2010/main" val="189588221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E8A76-FC4B-4F66-90D6-5C43C50687D6}"/>
              </a:ext>
            </a:extLst>
          </p:cNvPr>
          <p:cNvSpPr>
            <a:spLocks noGrp="1"/>
          </p:cNvSpPr>
          <p:nvPr>
            <p:ph type="title"/>
          </p:nvPr>
        </p:nvSpPr>
        <p:spPr/>
        <p:txBody>
          <a:bodyPr/>
          <a:lstStyle/>
          <a:p>
            <a:r>
              <a:rPr lang="en-US" dirty="0" err="1"/>
              <a:t>argc</a:t>
            </a:r>
            <a:r>
              <a:rPr lang="en-US" dirty="0"/>
              <a:t>, </a:t>
            </a:r>
            <a:r>
              <a:rPr lang="en-US" dirty="0" err="1"/>
              <a:t>argv</a:t>
            </a:r>
            <a:r>
              <a:rPr lang="en-US" dirty="0"/>
              <a:t>, </a:t>
            </a:r>
            <a:r>
              <a:rPr lang="en-US" dirty="0" err="1"/>
              <a:t>execvp</a:t>
            </a:r>
            <a:endParaRPr lang="en-US" dirty="0"/>
          </a:p>
        </p:txBody>
      </p:sp>
      <p:sp>
        <p:nvSpPr>
          <p:cNvPr id="3" name="Content Placeholder 2">
            <a:extLst>
              <a:ext uri="{FF2B5EF4-FFF2-40B4-BE49-F238E27FC236}">
                <a16:creationId xmlns:a16="http://schemas.microsoft.com/office/drawing/2014/main" id="{F1B24FD7-E52D-4653-96DD-E605653B8B6C}"/>
              </a:ext>
            </a:extLst>
          </p:cNvPr>
          <p:cNvSpPr>
            <a:spLocks noGrp="1"/>
          </p:cNvSpPr>
          <p:nvPr>
            <p:ph idx="1"/>
          </p:nvPr>
        </p:nvSpPr>
        <p:spPr/>
        <p:txBody>
          <a:bodyPr/>
          <a:lstStyle/>
          <a:p>
            <a:r>
              <a:rPr lang="en-US" dirty="0"/>
              <a:t>Remember that </a:t>
            </a:r>
            <a:r>
              <a:rPr lang="en-US" dirty="0" err="1"/>
              <a:t>argc</a:t>
            </a:r>
            <a:r>
              <a:rPr lang="en-US" dirty="0"/>
              <a:t> is the count of </a:t>
            </a:r>
            <a:r>
              <a:rPr lang="en-US" dirty="0" err="1"/>
              <a:t>args</a:t>
            </a:r>
            <a:r>
              <a:rPr lang="en-US" dirty="0"/>
              <a:t> and is always &gt;= 1</a:t>
            </a:r>
          </a:p>
          <a:p>
            <a:pPr lvl="1"/>
            <a:r>
              <a:rPr lang="en-US" dirty="0"/>
              <a:t>because </a:t>
            </a:r>
            <a:r>
              <a:rPr lang="en-US" dirty="0" err="1"/>
              <a:t>argc</a:t>
            </a:r>
            <a:r>
              <a:rPr lang="en-US" dirty="0"/>
              <a:t> includes the running program name (e.g. lab1)</a:t>
            </a:r>
          </a:p>
          <a:p>
            <a:r>
              <a:rPr lang="en-US" dirty="0"/>
              <a:t>Man for </a:t>
            </a:r>
            <a:r>
              <a:rPr lang="en-US" dirty="0" err="1"/>
              <a:t>execvp</a:t>
            </a:r>
            <a:r>
              <a:rPr lang="en-US" dirty="0"/>
              <a:t> says to allocate an array that is the same size as </a:t>
            </a:r>
            <a:r>
              <a:rPr lang="en-US" dirty="0" err="1"/>
              <a:t>argv</a:t>
            </a:r>
            <a:r>
              <a:rPr lang="en-US" dirty="0"/>
              <a:t> but copy from </a:t>
            </a:r>
            <a:r>
              <a:rPr lang="en-US" dirty="0" err="1"/>
              <a:t>argv</a:t>
            </a:r>
            <a:r>
              <a:rPr lang="en-US" dirty="0"/>
              <a:t>[1] until </a:t>
            </a:r>
            <a:r>
              <a:rPr lang="en-US" dirty="0" err="1"/>
              <a:t>argv</a:t>
            </a:r>
            <a:r>
              <a:rPr lang="en-US" dirty="0"/>
              <a:t>[argc-2] and set </a:t>
            </a:r>
            <a:r>
              <a:rPr lang="en-US" dirty="0" err="1"/>
              <a:t>argv</a:t>
            </a:r>
            <a:r>
              <a:rPr lang="en-US" dirty="0"/>
              <a:t>[argc-1] = NULL</a:t>
            </a:r>
          </a:p>
          <a:p>
            <a:pPr lvl="1"/>
            <a:r>
              <a:rPr lang="en-US" dirty="0"/>
              <a:t>However, our parent process is the result of the </a:t>
            </a:r>
            <a:r>
              <a:rPr lang="en-US" b="1" dirty="0">
                <a:solidFill>
                  <a:srgbClr val="3366FF"/>
                </a:solidFill>
              </a:rPr>
              <a:t>shell</a:t>
            </a:r>
            <a:r>
              <a:rPr lang="en-US" dirty="0"/>
              <a:t> forking and exec-</a:t>
            </a:r>
            <a:r>
              <a:rPr lang="en-US" dirty="0" err="1"/>
              <a:t>ing</a:t>
            </a:r>
            <a:r>
              <a:rPr lang="en-US" dirty="0"/>
              <a:t> our program, so </a:t>
            </a:r>
            <a:r>
              <a:rPr lang="en-US" dirty="0" err="1"/>
              <a:t>argv</a:t>
            </a:r>
            <a:r>
              <a:rPr lang="en-US" dirty="0"/>
              <a:t>[argc-1] may already terminate with NULL.</a:t>
            </a:r>
          </a:p>
          <a:p>
            <a:r>
              <a:rPr lang="en-US" dirty="0"/>
              <a:t>As a result, </a:t>
            </a:r>
            <a:r>
              <a:rPr lang="en-US" dirty="0" err="1"/>
              <a:t>execv</a:t>
            </a:r>
            <a:r>
              <a:rPr lang="en-US" dirty="0"/>
              <a:t> will still work if you use </a:t>
            </a:r>
            <a:r>
              <a:rPr lang="en-US" dirty="0" err="1"/>
              <a:t>argv</a:t>
            </a:r>
            <a:r>
              <a:rPr lang="en-US" dirty="0"/>
              <a:t>[1], &amp;</a:t>
            </a:r>
            <a:r>
              <a:rPr lang="en-US" dirty="0" err="1"/>
              <a:t>argv</a:t>
            </a:r>
            <a:r>
              <a:rPr lang="en-US" dirty="0"/>
              <a:t>[1] as arguments without copying.</a:t>
            </a:r>
          </a:p>
          <a:p>
            <a:r>
              <a:rPr lang="en-US" dirty="0"/>
              <a:t>Remember to check for errors from all system calls. </a:t>
            </a:r>
          </a:p>
          <a:p>
            <a:pPr lvl="1"/>
            <a:r>
              <a:rPr lang="en-US" dirty="0"/>
              <a:t>Use </a:t>
            </a:r>
            <a:r>
              <a:rPr lang="en-US" dirty="0" err="1"/>
              <a:t>perror</a:t>
            </a:r>
            <a:r>
              <a:rPr lang="en-US" dirty="0"/>
              <a:t> to print an error using when the system call fails.</a:t>
            </a:r>
          </a:p>
          <a:p>
            <a:r>
              <a:rPr lang="en-US" dirty="0"/>
              <a:t>Follow the instructions for the rest of the output:</a:t>
            </a:r>
          </a:p>
          <a:p>
            <a:pPr lvl="1"/>
            <a:r>
              <a:rPr lang="en-US" dirty="0"/>
              <a:t>Child process </a:t>
            </a:r>
            <a:r>
              <a:rPr lang="en-US" dirty="0" err="1"/>
              <a:t>pid</a:t>
            </a:r>
            <a:r>
              <a:rPr lang="en-US" dirty="0"/>
              <a:t> is 48033</a:t>
            </a:r>
          </a:p>
          <a:p>
            <a:pPr lvl="1"/>
            <a:r>
              <a:rPr lang="en-US" dirty="0"/>
              <a:t>Parent process </a:t>
            </a:r>
            <a:r>
              <a:rPr lang="en-US" dirty="0" err="1"/>
              <a:t>pid</a:t>
            </a:r>
            <a:r>
              <a:rPr lang="en-US" dirty="0"/>
              <a:t> is 48032</a:t>
            </a:r>
          </a:p>
        </p:txBody>
      </p:sp>
    </p:spTree>
    <p:extLst>
      <p:ext uri="{BB962C8B-B14F-4D97-AF65-F5344CB8AC3E}">
        <p14:creationId xmlns:p14="http://schemas.microsoft.com/office/powerpoint/2010/main" val="3937127701"/>
      </p:ext>
    </p:extLst>
  </p:cSld>
  <p:clrMapOvr>
    <a:masterClrMapping/>
  </p:clrMapOvr>
</p:sld>
</file>

<file path=ppt/theme/theme1.xml><?xml version="1.0" encoding="utf-8"?>
<a:theme xmlns:a="http://schemas.openxmlformats.org/drawingml/2006/main" name="os-8">
  <a:themeElements>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os-8">
      <a:majorFont>
        <a:latin typeface="Arial"/>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lnDef>
  </a:objectDefaults>
  <a:extraClrSchemeLst>
    <a:extraClrScheme>
      <a:clrScheme name="os-8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os-8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os-8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os-8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os-8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OS8</Template>
  <TotalTime>83323</TotalTime>
  <Words>7153</Words>
  <Application>Microsoft Office PowerPoint</Application>
  <PresentationFormat>On-screen Show (4:3)</PresentationFormat>
  <Paragraphs>833</Paragraphs>
  <Slides>97</Slides>
  <Notes>67</Notes>
  <HiddenSlides>4</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97</vt:i4>
      </vt:variant>
    </vt:vector>
  </HeadingPairs>
  <TitlesOfParts>
    <vt:vector size="107" baseType="lpstr">
      <vt:lpstr>Arial</vt:lpstr>
      <vt:lpstr>Courier New</vt:lpstr>
      <vt:lpstr>Helvetica</vt:lpstr>
      <vt:lpstr>Monaco</vt:lpstr>
      <vt:lpstr>Monotype Sorts</vt:lpstr>
      <vt:lpstr>Roboto</vt:lpstr>
      <vt:lpstr>Times New Roman</vt:lpstr>
      <vt:lpstr>Verdana</vt:lpstr>
      <vt:lpstr>Webdings</vt:lpstr>
      <vt:lpstr>os-8</vt:lpstr>
      <vt:lpstr>Chapter 3:  Processes</vt:lpstr>
      <vt:lpstr>Chapter 3:  Processes</vt:lpstr>
      <vt:lpstr>Objectives</vt:lpstr>
      <vt:lpstr>Process Concept</vt:lpstr>
      <vt:lpstr>Process in Memory</vt:lpstr>
      <vt:lpstr>Memory Layout of a C Program</vt:lpstr>
      <vt:lpstr>Linkers and Loaders</vt:lpstr>
      <vt:lpstr>The Role of the Linker and Loader</vt:lpstr>
      <vt:lpstr>Why Applications are Operating System Specific</vt:lpstr>
      <vt:lpstr>Process Concept (Cont.)</vt:lpstr>
      <vt:lpstr>Process State</vt:lpstr>
      <vt:lpstr>Diagram of Process State</vt:lpstr>
      <vt:lpstr>Process Control Block (PCB)</vt:lpstr>
      <vt:lpstr>Threads</vt:lpstr>
      <vt:lpstr>Process Scheduling</vt:lpstr>
      <vt:lpstr>Ready Queue And Various I/O Device Queues</vt:lpstr>
      <vt:lpstr>Process Representation in Linux</vt:lpstr>
      <vt:lpstr>Representation of Process Scheduling</vt:lpstr>
      <vt:lpstr>Operations on Processes</vt:lpstr>
      <vt:lpstr>Process Creation</vt:lpstr>
      <vt:lpstr>A Tree of Processes in Linux</vt:lpstr>
      <vt:lpstr>Process Creation (Cont.)</vt:lpstr>
      <vt:lpstr>C Program Forking Separate Process</vt:lpstr>
      <vt:lpstr>Creating a Separate Process via Windows API</vt:lpstr>
      <vt:lpstr>Process Creation (Cont.)</vt:lpstr>
      <vt:lpstr>Process Termination</vt:lpstr>
      <vt:lpstr>Process Termination</vt:lpstr>
      <vt:lpstr>Schedulers</vt:lpstr>
      <vt:lpstr>Addition of Medium Term Scheduling</vt:lpstr>
      <vt:lpstr>Context Switch</vt:lpstr>
      <vt:lpstr>CPU Switch From Process to Process</vt:lpstr>
      <vt:lpstr>Multitasking in Mobile Systems</vt:lpstr>
      <vt:lpstr>Android Process Importance Hierarchy</vt:lpstr>
      <vt:lpstr>Android Process Management</vt:lpstr>
      <vt:lpstr>Multiprocess Architecture – Chrome Browser</vt:lpstr>
      <vt:lpstr>Review Process Management</vt:lpstr>
      <vt:lpstr>Review Process Management</vt:lpstr>
      <vt:lpstr>Review Process Control Block</vt:lpstr>
      <vt:lpstr>Review Process Control Block</vt:lpstr>
      <vt:lpstr>Threads</vt:lpstr>
      <vt:lpstr>What happens in this program?</vt:lpstr>
      <vt:lpstr>Fork Program Output</vt:lpstr>
      <vt:lpstr>Interprocess Communication</vt:lpstr>
      <vt:lpstr>Communications Models </vt:lpstr>
      <vt:lpstr>Cooperating Processes</vt:lpstr>
      <vt:lpstr>Producer-Consumer Problem</vt:lpstr>
      <vt:lpstr>Bounded-Buffer – Shared-Memory Solution</vt:lpstr>
      <vt:lpstr>Bounded-Buffer – Producer</vt:lpstr>
      <vt:lpstr>Bounded Buffer – Consumer</vt:lpstr>
      <vt:lpstr>Interprocess Communication –  Shared Memory</vt:lpstr>
      <vt:lpstr>Fork Program with shared variable</vt:lpstr>
      <vt:lpstr>Linux Man Pages</vt:lpstr>
      <vt:lpstr>mmap</vt:lpstr>
      <vt:lpstr>Fork Program Output</vt:lpstr>
      <vt:lpstr>Recall Interprocess Communication</vt:lpstr>
      <vt:lpstr>Recall Interprocess Communication</vt:lpstr>
      <vt:lpstr>Interprocess Communication – Message Passing</vt:lpstr>
      <vt:lpstr>Message Passing (Cont.)</vt:lpstr>
      <vt:lpstr>Message Passing (Cont.)</vt:lpstr>
      <vt:lpstr>Direct Communication</vt:lpstr>
      <vt:lpstr>Indirect Communication</vt:lpstr>
      <vt:lpstr>Indirect Communication</vt:lpstr>
      <vt:lpstr>Indirect Communication</vt:lpstr>
      <vt:lpstr>Synchronization</vt:lpstr>
      <vt:lpstr>Synchronization (Cont.)</vt:lpstr>
      <vt:lpstr>Buffering</vt:lpstr>
      <vt:lpstr>Examples of IPC Systems - POSIX</vt:lpstr>
      <vt:lpstr>IPC POSIX Producer</vt:lpstr>
      <vt:lpstr>IPC POSIX Consumer</vt:lpstr>
      <vt:lpstr>Examples of IPC Systems - Mach</vt:lpstr>
      <vt:lpstr>Examples of IPC Systems – Windows</vt:lpstr>
      <vt:lpstr>Local Procedure Calls in Windows</vt:lpstr>
      <vt:lpstr>Communications in Client-Server Systems</vt:lpstr>
      <vt:lpstr>Pipes</vt:lpstr>
      <vt:lpstr>Ordinary Pipes</vt:lpstr>
      <vt:lpstr>Ordinary Pipes</vt:lpstr>
      <vt:lpstr>Named Pipes</vt:lpstr>
      <vt:lpstr>Remote Procedure Calls</vt:lpstr>
      <vt:lpstr>Remote Procedure Calls (Cont.)</vt:lpstr>
      <vt:lpstr>Execution of RPC</vt:lpstr>
      <vt:lpstr>Sockets</vt:lpstr>
      <vt:lpstr>Socket Communication</vt:lpstr>
      <vt:lpstr>Sockets</vt:lpstr>
      <vt:lpstr>Socket Connections</vt:lpstr>
      <vt:lpstr>Socket Calls</vt:lpstr>
      <vt:lpstr>Socket Creation</vt:lpstr>
      <vt:lpstr>Socket Creation (con’t)</vt:lpstr>
      <vt:lpstr>Server Socket Creation</vt:lpstr>
      <vt:lpstr>Client Socket Creation</vt:lpstr>
      <vt:lpstr>Header files</vt:lpstr>
      <vt:lpstr>Sockets in Java</vt:lpstr>
      <vt:lpstr>Sockets in Java</vt:lpstr>
      <vt:lpstr>Fixed vs Variable Messages</vt:lpstr>
      <vt:lpstr>IPC Messaging Review</vt:lpstr>
      <vt:lpstr>IPC Messaging Review</vt:lpstr>
      <vt:lpstr>Processing argc, argv</vt:lpstr>
      <vt:lpstr>argc, argv, execvp</vt:lpstr>
    </vt:vector>
  </TitlesOfParts>
  <Company>Lucent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dc:title>
  <dc:creator>Lucent End User</dc:creator>
  <cp:lastModifiedBy>Julie A. Harazduk</cp:lastModifiedBy>
  <cp:revision>473</cp:revision>
  <cp:lastPrinted>2013-10-02T18:16:40Z</cp:lastPrinted>
  <dcterms:created xsi:type="dcterms:W3CDTF">2011-01-13T23:43:38Z</dcterms:created>
  <dcterms:modified xsi:type="dcterms:W3CDTF">2022-09-16T20:05:33Z</dcterms:modified>
</cp:coreProperties>
</file>